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4" r:id="rId2"/>
    <p:sldId id="275" r:id="rId3"/>
    <p:sldId id="276" r:id="rId4"/>
    <p:sldId id="277" r:id="rId5"/>
    <p:sldId id="278" r:id="rId6"/>
    <p:sldId id="29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</p:sldIdLst>
  <p:sldSz cx="10369550" cy="7205663"/>
  <p:notesSz cx="67818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36">
          <p15:clr>
            <a:srgbClr val="A4A3A4"/>
          </p15:clr>
        </p15:guide>
        <p15:guide id="2" pos="60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BEA6D"/>
    <a:srgbClr val="FFEBEB"/>
    <a:srgbClr val="89FF89"/>
    <a:srgbClr val="FFFFE5"/>
    <a:srgbClr val="FFFFEF"/>
    <a:srgbClr val="1515F5"/>
    <a:srgbClr val="FFB3FF"/>
    <a:srgbClr val="FF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7" d="100"/>
          <a:sy n="77" d="100"/>
        </p:scale>
        <p:origin x="-708" y="102"/>
      </p:cViewPr>
      <p:guideLst>
        <p:guide orient="horz" pos="3936"/>
        <p:guide pos="6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06" y="-90"/>
      </p:cViewPr>
      <p:guideLst>
        <p:guide orient="horz" pos="3125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236A4C79-1143-4E0C-9799-8EDDA49FAD2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8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FA21CDB3-DDC7-4AA1-A7F1-339EFE3E5039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24400"/>
            <a:ext cx="497205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0" tIns="45964" rIns="91930" bIns="45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568325"/>
            <a:ext cx="5834062" cy="4054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620961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8E12A-2E29-47A5-9CF5-A3444E75AFBC}" type="slidenum">
              <a:rPr lang="en-GB"/>
              <a:pPr/>
              <a:t>1</a:t>
            </a:fld>
            <a:endParaRPr lang="en-GB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FDF61-BBCA-4E18-9404-52CF8080AB4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1E589-E26F-4AFD-AEA0-1BCF6F3D0D7C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27A54-2A08-439F-B588-B44CF79FD665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6B4BC-DCEC-46A8-8D49-62E55ACA3A8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542D5-8B48-49BE-9849-EE74D661EB9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B550D-E42D-442F-BDA6-2CF9E781C03E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214D5-7567-442A-A789-341DFE0F056E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608AF-1057-4410-B93A-56E6CFBD70F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BA001-CB96-4A22-9A81-427FFBEF6BA8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550AB-18C6-474E-B1D5-23BF70FB2D8D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4138" indent="-286208"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829" indent="-228966"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760" indent="-228966"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692" indent="-228966"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624" indent="-228966" defTabSz="76163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6556" indent="-228966" defTabSz="76163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4487" indent="-228966" defTabSz="76163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2418" indent="-228966" defTabSz="76163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806F1DF-80B5-454F-9F9F-DD1401B68C6F}" type="slidenum">
              <a:rPr lang="en-GB" sz="1000" b="0" u="none"/>
              <a:pPr/>
              <a:t>2</a:t>
            </a:fld>
            <a:endParaRPr lang="en-GB" sz="1000" b="0" u="none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1C07B-CB00-4802-B19B-B0EAF70369D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E1E36-EB6A-48E5-AE9C-36FE6F29DEDF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4C03B-7B7B-4796-85CB-CB0B5CFC2A25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D89B0-8F3F-41FD-AC38-259A14766BF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D89B0-8F3F-41FD-AC38-259A14766BF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E0424-A1D6-4C90-A8EA-A869E50E4B6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3A68D-11FC-4653-A744-5C4A378F28C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F49D9-874B-4547-BBA5-81D78B1746F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F49D9-874B-4547-BBA5-81D78B1746F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2E899-D807-4980-91BF-A4827A20D25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75482-0A32-4694-9AFD-DA6BFFB6B01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BF248-58A7-4573-89C7-8FA8664AF60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440613" y="6683375"/>
            <a:ext cx="23574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3331" tIns="55794" rIns="113331" bIns="55794">
            <a:spAutoFit/>
          </a:bodyPr>
          <a:lstStyle/>
          <a:p>
            <a:pPr algn="r"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Page :  </a:t>
            </a:r>
            <a:fld id="{86C36744-7167-400A-AFA1-1FC68E718614}" type="slidenum"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pPr algn="r" defTabSz="938213"/>
              <a:t>‹Nr.›</a:t>
            </a:fld>
            <a:endParaRPr lang="en-GB" sz="1200" u="none">
              <a:solidFill>
                <a:srgbClr val="000000"/>
              </a:solidFill>
              <a:latin typeface="Arial Narrow" pitchFamily="34" charset="0"/>
            </a:endParaRPr>
          </a:p>
          <a:p>
            <a:pPr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                               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780838" y="6867525"/>
            <a:ext cx="6540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3331" tIns="55794" rIns="113331" bIns="55794">
            <a:spAutoFit/>
          </a:bodyPr>
          <a:lstStyle/>
          <a:p>
            <a:pPr algn="r" defTabSz="938213"/>
            <a:r>
              <a:rPr lang="en-GB" sz="700" b="0" u="none">
                <a:solidFill>
                  <a:srgbClr val="000000"/>
                </a:solidFill>
              </a:rPr>
              <a:t>bfolieq.drw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885411" y="6710891"/>
            <a:ext cx="8763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1152525" y="4683125"/>
            <a:ext cx="5111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GB" sz="1000" i="1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1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/>
  <p:txStyles>
    <p:titleStyle>
      <a:lvl1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6238" indent="-376238" algn="l" defTabSz="8366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43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57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7363" indent="-2508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590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7162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734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6306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878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81" name="Text Box 153"/>
          <p:cNvSpPr txBox="1">
            <a:spLocks noChangeArrowheads="1"/>
          </p:cNvSpPr>
          <p:nvPr/>
        </p:nvSpPr>
        <p:spPr bwMode="auto">
          <a:xfrm>
            <a:off x="725862" y="362471"/>
            <a:ext cx="891782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Cryptology</a:t>
            </a:r>
            <a:endParaRPr lang="en-US" sz="44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en-US" sz="28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en-US" sz="2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r>
              <a:rPr lang="en-US" sz="16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28.03.2023</a:t>
            </a:r>
            <a:r>
              <a:rPr lang="en-US" sz="1600" i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</a:t>
            </a:r>
            <a:r>
              <a:rPr lang="en-US" sz="16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v52</a:t>
            </a:r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 Box 152"/>
          <p:cNvSpPr txBox="1">
            <a:spLocks noChangeArrowheads="1"/>
          </p:cNvSpPr>
          <p:nvPr/>
        </p:nvSpPr>
        <p:spPr bwMode="auto">
          <a:xfrm>
            <a:off x="1681247" y="2882751"/>
            <a:ext cx="7223750" cy="1017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n-US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Lecture-05</a:t>
            </a:r>
            <a:endParaRPr lang="en-US" sz="32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defRPr/>
            </a:pPr>
            <a:r>
              <a:rPr lang="en-US" sz="2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Mathematical Background: Extension Finite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Text Box 2"/>
          <p:cNvSpPr txBox="1">
            <a:spLocks noChangeArrowheads="1"/>
          </p:cNvSpPr>
          <p:nvPr/>
        </p:nvSpPr>
        <p:spPr bwMode="auto">
          <a:xfrm>
            <a:off x="618277" y="230366"/>
            <a:ext cx="9049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Smallest Extension Field GF(2</a:t>
            </a:r>
            <a:r>
              <a:rPr lang="en-US" sz="3200" u="none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 </a:t>
            </a:r>
            <a:r>
              <a:rPr lang="en-US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</a:t>
            </a:r>
          </a:p>
          <a:p>
            <a:pPr algn="ctr" defTabSz="762000">
              <a:defRPr/>
            </a:pPr>
            <a:r>
              <a:rPr lang="en-US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 full operational algebra on 2-bits vectors/polynomials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31799" y="1530628"/>
            <a:ext cx="7273255" cy="129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571500" lvl="1" defTabSz="762000"/>
            <a:r>
              <a:rPr lang="en-US" sz="1600" u="none" dirty="0"/>
              <a:t>g(x)  = x</a:t>
            </a:r>
            <a:r>
              <a:rPr lang="en-US" sz="1600" u="none" baseline="30000" dirty="0"/>
              <a:t>2</a:t>
            </a:r>
            <a:r>
              <a:rPr lang="en-US" sz="1600" u="none" dirty="0"/>
              <a:t> + x + 1= 111    is irreducible of degree m=2 over GF(2). g(x) is the modulus, therefore  x</a:t>
            </a:r>
            <a:r>
              <a:rPr lang="en-US" sz="1600" u="none" baseline="30000" dirty="0"/>
              <a:t>2</a:t>
            </a:r>
            <a:r>
              <a:rPr lang="en-US" sz="1600" u="none" dirty="0"/>
              <a:t> + x + 1 = 0      =&gt;     x</a:t>
            </a:r>
            <a:r>
              <a:rPr lang="en-US" sz="1600" u="none" baseline="30000" dirty="0"/>
              <a:t>2</a:t>
            </a:r>
            <a:r>
              <a:rPr lang="en-US" sz="1600" u="none" dirty="0"/>
              <a:t> = x + 1 </a:t>
            </a:r>
          </a:p>
          <a:p>
            <a:pPr marL="571500" lvl="1" defTabSz="762000"/>
            <a:r>
              <a:rPr lang="en-US" sz="1600" u="none" dirty="0"/>
              <a:t>                                                               GF(2</a:t>
            </a:r>
            <a:r>
              <a:rPr lang="en-US" sz="1600" u="none" baseline="30000" dirty="0"/>
              <a:t>2</a:t>
            </a:r>
            <a:r>
              <a:rPr lang="en-US" sz="1600" u="none" dirty="0"/>
              <a:t>) elements are :</a:t>
            </a:r>
          </a:p>
          <a:p>
            <a:pPr marL="571500" lvl="1" defTabSz="762000"/>
            <a:r>
              <a:rPr lang="en-US" sz="1400" b="0" u="none" dirty="0"/>
              <a:t> </a:t>
            </a:r>
          </a:p>
          <a:p>
            <a:pPr marL="571500" lvl="1" defTabSz="762000"/>
            <a:r>
              <a:rPr lang="en-US" sz="1600" u="none" dirty="0"/>
              <a:t>Addition and multiplication tables  in GF(2</a:t>
            </a:r>
            <a:r>
              <a:rPr lang="en-US" sz="1600" u="none" baseline="30000" dirty="0"/>
              <a:t>2</a:t>
            </a:r>
            <a:r>
              <a:rPr lang="en-US" sz="1600" u="none" dirty="0"/>
              <a:t>) are: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04888" y="2927350"/>
            <a:ext cx="23050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33475" y="2913063"/>
            <a:ext cx="176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800" u="none">
                <a:solidFill>
                  <a:srgbClr val="000000"/>
                </a:solidFill>
                <a:latin typeface="Symbol" pitchFamily="18" charset="2"/>
              </a:rPr>
              <a:t>Å</a:t>
            </a:r>
            <a:endParaRPr lang="en-US" sz="1800" u="none"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46413" y="2938463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046413" y="3232150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68575" y="3524250"/>
            <a:ext cx="1047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090738" y="3817938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136650" y="4111625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614488" y="4111625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Symbol" pitchFamily="18" charset="2"/>
              </a:rPr>
              <a:t>+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636713" y="2960688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112963" y="2960688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940050" y="2960688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158875" y="3254375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636713" y="3254375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2112963" y="3254375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40050" y="3254375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1158875" y="3546475"/>
            <a:ext cx="95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636713" y="3546475"/>
            <a:ext cx="95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2112963" y="3546475"/>
            <a:ext cx="95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2462213" y="3546475"/>
            <a:ext cx="95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985963" y="3840163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2590800" y="3840163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068638" y="3840163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1030288" y="4133850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508125" y="4133850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2590800" y="4133850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3068638" y="4133850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2590800" y="2960688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3181350" y="2960688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2590800" y="3254375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3181350" y="3254375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2703513" y="3546475"/>
            <a:ext cx="95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3068638" y="3546475"/>
            <a:ext cx="95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1158875" y="3840163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1636713" y="3840163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2225675" y="3840163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1271588" y="4133850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1749425" y="4133850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2112963" y="4133850"/>
            <a:ext cx="95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1023938" y="3194050"/>
            <a:ext cx="22844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1023938" y="3813175"/>
            <a:ext cx="22844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1014413" y="3508375"/>
            <a:ext cx="22844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1014413" y="4103688"/>
            <a:ext cx="22844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1465263" y="2938463"/>
            <a:ext cx="1587" cy="144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1916113" y="2927350"/>
            <a:ext cx="1587" cy="144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397125" y="2949575"/>
            <a:ext cx="1588" cy="144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2836863" y="2938463"/>
            <a:ext cx="1587" cy="144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3779540" y="2936875"/>
            <a:ext cx="22796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808115" y="2949575"/>
            <a:ext cx="2232025" cy="1471613"/>
            <a:chOff x="2824" y="1748"/>
            <a:chExt cx="1407" cy="926"/>
          </a:xfrm>
        </p:grpSpPr>
        <p:sp>
          <p:nvSpPr>
            <p:cNvPr id="13453" name="Rectangle 52"/>
            <p:cNvSpPr>
              <a:spLocks noChangeArrowheads="1"/>
            </p:cNvSpPr>
            <p:nvPr/>
          </p:nvSpPr>
          <p:spPr bwMode="auto">
            <a:xfrm>
              <a:off x="3167" y="176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54" name="Rectangle 53"/>
            <p:cNvSpPr>
              <a:spLocks noChangeArrowheads="1"/>
            </p:cNvSpPr>
            <p:nvPr/>
          </p:nvSpPr>
          <p:spPr bwMode="auto">
            <a:xfrm>
              <a:off x="3420" y="176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55" name="Rectangle 54"/>
            <p:cNvSpPr>
              <a:spLocks noChangeArrowheads="1"/>
            </p:cNvSpPr>
            <p:nvPr/>
          </p:nvSpPr>
          <p:spPr bwMode="auto">
            <a:xfrm>
              <a:off x="4002" y="176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56" name="Rectangle 55"/>
            <p:cNvSpPr>
              <a:spLocks noChangeArrowheads="1"/>
            </p:cNvSpPr>
            <p:nvPr/>
          </p:nvSpPr>
          <p:spPr bwMode="auto">
            <a:xfrm>
              <a:off x="2912" y="195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57" name="Rectangle 56"/>
            <p:cNvSpPr>
              <a:spLocks noChangeArrowheads="1"/>
            </p:cNvSpPr>
            <p:nvPr/>
          </p:nvSpPr>
          <p:spPr bwMode="auto">
            <a:xfrm>
              <a:off x="3167" y="195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58" name="Rectangle 57"/>
            <p:cNvSpPr>
              <a:spLocks noChangeArrowheads="1"/>
            </p:cNvSpPr>
            <p:nvPr/>
          </p:nvSpPr>
          <p:spPr bwMode="auto">
            <a:xfrm>
              <a:off x="3420" y="195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59" name="Rectangle 58"/>
            <p:cNvSpPr>
              <a:spLocks noChangeArrowheads="1"/>
            </p:cNvSpPr>
            <p:nvPr/>
          </p:nvSpPr>
          <p:spPr bwMode="auto">
            <a:xfrm>
              <a:off x="3755" y="195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0" name="Rectangle 59"/>
            <p:cNvSpPr>
              <a:spLocks noChangeArrowheads="1"/>
            </p:cNvSpPr>
            <p:nvPr/>
          </p:nvSpPr>
          <p:spPr bwMode="auto">
            <a:xfrm>
              <a:off x="4090" y="195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1" name="Rectangle 60"/>
            <p:cNvSpPr>
              <a:spLocks noChangeArrowheads="1"/>
            </p:cNvSpPr>
            <p:nvPr/>
          </p:nvSpPr>
          <p:spPr bwMode="auto">
            <a:xfrm>
              <a:off x="2912" y="214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2" name="Rectangle 61"/>
            <p:cNvSpPr>
              <a:spLocks noChangeArrowheads="1"/>
            </p:cNvSpPr>
            <p:nvPr/>
          </p:nvSpPr>
          <p:spPr bwMode="auto">
            <a:xfrm>
              <a:off x="3167" y="214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3" name="Rectangle 62"/>
            <p:cNvSpPr>
              <a:spLocks noChangeArrowheads="1"/>
            </p:cNvSpPr>
            <p:nvPr/>
          </p:nvSpPr>
          <p:spPr bwMode="auto">
            <a:xfrm>
              <a:off x="3420" y="214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4" name="Rectangle 63"/>
            <p:cNvSpPr>
              <a:spLocks noChangeArrowheads="1"/>
            </p:cNvSpPr>
            <p:nvPr/>
          </p:nvSpPr>
          <p:spPr bwMode="auto">
            <a:xfrm>
              <a:off x="4002" y="214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5" name="Rectangle 64"/>
            <p:cNvSpPr>
              <a:spLocks noChangeArrowheads="1"/>
            </p:cNvSpPr>
            <p:nvPr/>
          </p:nvSpPr>
          <p:spPr bwMode="auto">
            <a:xfrm>
              <a:off x="3167" y="233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6" name="Rectangle 65"/>
            <p:cNvSpPr>
              <a:spLocks noChangeArrowheads="1"/>
            </p:cNvSpPr>
            <p:nvPr/>
          </p:nvSpPr>
          <p:spPr bwMode="auto">
            <a:xfrm>
              <a:off x="3667" y="233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7" name="Rectangle 66"/>
            <p:cNvSpPr>
              <a:spLocks noChangeArrowheads="1"/>
            </p:cNvSpPr>
            <p:nvPr/>
          </p:nvSpPr>
          <p:spPr bwMode="auto">
            <a:xfrm>
              <a:off x="4090" y="233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8" name="Rectangle 67"/>
            <p:cNvSpPr>
              <a:spLocks noChangeArrowheads="1"/>
            </p:cNvSpPr>
            <p:nvPr/>
          </p:nvSpPr>
          <p:spPr bwMode="auto">
            <a:xfrm>
              <a:off x="2824" y="2520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69" name="Rectangle 68"/>
            <p:cNvSpPr>
              <a:spLocks noChangeArrowheads="1"/>
            </p:cNvSpPr>
            <p:nvPr/>
          </p:nvSpPr>
          <p:spPr bwMode="auto">
            <a:xfrm>
              <a:off x="3167" y="2520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0" name="Rectangle 69"/>
            <p:cNvSpPr>
              <a:spLocks noChangeArrowheads="1"/>
            </p:cNvSpPr>
            <p:nvPr/>
          </p:nvSpPr>
          <p:spPr bwMode="auto">
            <a:xfrm>
              <a:off x="3332" y="2520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1" name="Rectangle 70"/>
            <p:cNvSpPr>
              <a:spLocks noChangeArrowheads="1"/>
            </p:cNvSpPr>
            <p:nvPr/>
          </p:nvSpPr>
          <p:spPr bwMode="auto">
            <a:xfrm>
              <a:off x="3755" y="2520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2" name="Rectangle 71"/>
            <p:cNvSpPr>
              <a:spLocks noChangeArrowheads="1"/>
            </p:cNvSpPr>
            <p:nvPr/>
          </p:nvSpPr>
          <p:spPr bwMode="auto">
            <a:xfrm>
              <a:off x="3755" y="176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3" name="Rectangle 72"/>
            <p:cNvSpPr>
              <a:spLocks noChangeArrowheads="1"/>
            </p:cNvSpPr>
            <p:nvPr/>
          </p:nvSpPr>
          <p:spPr bwMode="auto">
            <a:xfrm>
              <a:off x="4167" y="176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4" name="Rectangle 73"/>
            <p:cNvSpPr>
              <a:spLocks noChangeArrowheads="1"/>
            </p:cNvSpPr>
            <p:nvPr/>
          </p:nvSpPr>
          <p:spPr bwMode="auto">
            <a:xfrm>
              <a:off x="3755" y="214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5" name="Rectangle 74"/>
            <p:cNvSpPr>
              <a:spLocks noChangeArrowheads="1"/>
            </p:cNvSpPr>
            <p:nvPr/>
          </p:nvSpPr>
          <p:spPr bwMode="auto">
            <a:xfrm>
              <a:off x="4167" y="214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6" name="Rectangle 75"/>
            <p:cNvSpPr>
              <a:spLocks noChangeArrowheads="1"/>
            </p:cNvSpPr>
            <p:nvPr/>
          </p:nvSpPr>
          <p:spPr bwMode="auto">
            <a:xfrm>
              <a:off x="2912" y="233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7" name="Rectangle 76"/>
            <p:cNvSpPr>
              <a:spLocks noChangeArrowheads="1"/>
            </p:cNvSpPr>
            <p:nvPr/>
          </p:nvSpPr>
          <p:spPr bwMode="auto">
            <a:xfrm>
              <a:off x="3420" y="233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8" name="Rectangle 77"/>
            <p:cNvSpPr>
              <a:spLocks noChangeArrowheads="1"/>
            </p:cNvSpPr>
            <p:nvPr/>
          </p:nvSpPr>
          <p:spPr bwMode="auto">
            <a:xfrm>
              <a:off x="3832" y="233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79" name="Rectangle 78"/>
            <p:cNvSpPr>
              <a:spLocks noChangeArrowheads="1"/>
            </p:cNvSpPr>
            <p:nvPr/>
          </p:nvSpPr>
          <p:spPr bwMode="auto">
            <a:xfrm>
              <a:off x="2989" y="2520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80" name="Rectangle 79"/>
            <p:cNvSpPr>
              <a:spLocks noChangeArrowheads="1"/>
            </p:cNvSpPr>
            <p:nvPr/>
          </p:nvSpPr>
          <p:spPr bwMode="auto">
            <a:xfrm>
              <a:off x="3498" y="2520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81" name="Rectangle 80"/>
            <p:cNvSpPr>
              <a:spLocks noChangeArrowheads="1"/>
            </p:cNvSpPr>
            <p:nvPr/>
          </p:nvSpPr>
          <p:spPr bwMode="auto">
            <a:xfrm>
              <a:off x="4090" y="2520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u="none">
                  <a:solidFill>
                    <a:schemeClr val="hlink"/>
                  </a:solidFill>
                  <a:latin typeface="Times New Roman" pitchFamily="18" charset="0"/>
                </a:rPr>
                <a:t>x</a:t>
              </a:r>
              <a:endParaRPr lang="en-US" sz="1200" u="none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3482" name="Rectangle 81"/>
            <p:cNvSpPr>
              <a:spLocks noChangeArrowheads="1"/>
            </p:cNvSpPr>
            <p:nvPr/>
          </p:nvSpPr>
          <p:spPr bwMode="auto">
            <a:xfrm>
              <a:off x="4074" y="1748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83" name="Rectangle 82"/>
            <p:cNvSpPr>
              <a:spLocks noChangeArrowheads="1"/>
            </p:cNvSpPr>
            <p:nvPr/>
          </p:nvSpPr>
          <p:spPr bwMode="auto">
            <a:xfrm>
              <a:off x="4074" y="2127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84" name="Rectangle 83"/>
            <p:cNvSpPr>
              <a:spLocks noChangeArrowheads="1"/>
            </p:cNvSpPr>
            <p:nvPr/>
          </p:nvSpPr>
          <p:spPr bwMode="auto">
            <a:xfrm>
              <a:off x="3739" y="2317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85" name="Rectangle 84"/>
            <p:cNvSpPr>
              <a:spLocks noChangeArrowheads="1"/>
            </p:cNvSpPr>
            <p:nvPr/>
          </p:nvSpPr>
          <p:spPr bwMode="auto">
            <a:xfrm>
              <a:off x="2896" y="2506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1200" u="none">
                <a:latin typeface="Times New Roman" pitchFamily="18" charset="0"/>
              </a:endParaRPr>
            </a:p>
          </p:txBody>
        </p:sp>
        <p:sp>
          <p:nvSpPr>
            <p:cNvPr id="13486" name="Rectangle 85"/>
            <p:cNvSpPr>
              <a:spLocks noChangeArrowheads="1"/>
            </p:cNvSpPr>
            <p:nvPr/>
          </p:nvSpPr>
          <p:spPr bwMode="auto">
            <a:xfrm>
              <a:off x="3404" y="2506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sz="1600" b="0" u="none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1200" u="none">
                <a:latin typeface="Times New Roman" pitchFamily="18" charset="0"/>
              </a:endParaRPr>
            </a:p>
          </p:txBody>
        </p:sp>
      </p:grpSp>
      <p:sp>
        <p:nvSpPr>
          <p:cNvPr id="13364" name="Line 86"/>
          <p:cNvSpPr>
            <a:spLocks noChangeShapeType="1"/>
          </p:cNvSpPr>
          <p:nvPr/>
        </p:nvSpPr>
        <p:spPr bwMode="auto">
          <a:xfrm>
            <a:off x="3784302" y="3205163"/>
            <a:ext cx="2287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65" name="Line 87"/>
          <p:cNvSpPr>
            <a:spLocks noChangeShapeType="1"/>
          </p:cNvSpPr>
          <p:nvPr/>
        </p:nvSpPr>
        <p:spPr bwMode="auto">
          <a:xfrm>
            <a:off x="3784302" y="3822700"/>
            <a:ext cx="22875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66" name="Line 88"/>
          <p:cNvSpPr>
            <a:spLocks noChangeShapeType="1"/>
          </p:cNvSpPr>
          <p:nvPr/>
        </p:nvSpPr>
        <p:spPr bwMode="auto">
          <a:xfrm>
            <a:off x="3773190" y="4116388"/>
            <a:ext cx="2287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67" name="Line 89"/>
          <p:cNvSpPr>
            <a:spLocks noChangeShapeType="1"/>
          </p:cNvSpPr>
          <p:nvPr/>
        </p:nvSpPr>
        <p:spPr bwMode="auto">
          <a:xfrm>
            <a:off x="4225627" y="2949575"/>
            <a:ext cx="1588" cy="144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68" name="Line 90"/>
          <p:cNvSpPr>
            <a:spLocks noChangeShapeType="1"/>
          </p:cNvSpPr>
          <p:nvPr/>
        </p:nvSpPr>
        <p:spPr bwMode="auto">
          <a:xfrm>
            <a:off x="4582815" y="2925763"/>
            <a:ext cx="1587" cy="144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69" name="Line 91"/>
          <p:cNvSpPr>
            <a:spLocks noChangeShapeType="1"/>
          </p:cNvSpPr>
          <p:nvPr/>
        </p:nvSpPr>
        <p:spPr bwMode="auto">
          <a:xfrm>
            <a:off x="5044777" y="2925763"/>
            <a:ext cx="1588" cy="144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70" name="Line 92"/>
          <p:cNvSpPr>
            <a:spLocks noChangeShapeType="1"/>
          </p:cNvSpPr>
          <p:nvPr/>
        </p:nvSpPr>
        <p:spPr bwMode="auto">
          <a:xfrm>
            <a:off x="5568652" y="2949575"/>
            <a:ext cx="1588" cy="144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71" name="Rectangle 93"/>
          <p:cNvSpPr>
            <a:spLocks noChangeArrowheads="1"/>
          </p:cNvSpPr>
          <p:nvPr/>
        </p:nvSpPr>
        <p:spPr bwMode="auto">
          <a:xfrm>
            <a:off x="3887490" y="2949575"/>
            <a:ext cx="238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72" name="Rectangle 94"/>
          <p:cNvSpPr>
            <a:spLocks noChangeArrowheads="1"/>
          </p:cNvSpPr>
          <p:nvPr/>
        </p:nvSpPr>
        <p:spPr bwMode="auto">
          <a:xfrm>
            <a:off x="3912890" y="2921000"/>
            <a:ext cx="227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b="0" u="none">
                <a:solidFill>
                  <a:srgbClr val="000000"/>
                </a:solidFill>
                <a:latin typeface="Wingdings" pitchFamily="2" charset="2"/>
              </a:rPr>
              <a:t>¤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73" name="Rectangle 95"/>
          <p:cNvSpPr>
            <a:spLocks noChangeArrowheads="1"/>
          </p:cNvSpPr>
          <p:nvPr/>
        </p:nvSpPr>
        <p:spPr bwMode="auto">
          <a:xfrm>
            <a:off x="3325813" y="4497388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endParaRPr lang="en-US" sz="1200" u="none">
              <a:latin typeface="Times New Roman" pitchFamily="18" charset="0"/>
            </a:endParaRPr>
          </a:p>
        </p:txBody>
      </p:sp>
      <p:sp>
        <p:nvSpPr>
          <p:cNvPr id="13374" name="Rectangle 96"/>
          <p:cNvSpPr>
            <a:spLocks noChangeArrowheads="1"/>
          </p:cNvSpPr>
          <p:nvPr/>
        </p:nvSpPr>
        <p:spPr bwMode="auto">
          <a:xfrm>
            <a:off x="3214688" y="451961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endParaRPr lang="en-US" sz="1200" u="none">
              <a:latin typeface="Times New Roman" pitchFamily="18" charset="0"/>
            </a:endParaRPr>
          </a:p>
        </p:txBody>
      </p:sp>
      <p:sp>
        <p:nvSpPr>
          <p:cNvPr id="13375" name="Text Box 97"/>
          <p:cNvSpPr txBox="1">
            <a:spLocks noChangeArrowheads="1"/>
          </p:cNvSpPr>
          <p:nvPr/>
        </p:nvSpPr>
        <p:spPr bwMode="auto">
          <a:xfrm>
            <a:off x="7993063" y="1658938"/>
            <a:ext cx="1828800" cy="942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762000"/>
            <a:r>
              <a:rPr lang="en-US" sz="1400" u="none"/>
              <a:t>00    &lt;=&gt;  0</a:t>
            </a:r>
          </a:p>
          <a:p>
            <a:pPr defTabSz="762000"/>
            <a:r>
              <a:rPr lang="en-US" sz="1400" u="none"/>
              <a:t>01    &lt;=&gt;  1</a:t>
            </a:r>
          </a:p>
          <a:p>
            <a:pPr defTabSz="762000"/>
            <a:r>
              <a:rPr lang="en-US" sz="1400" u="none"/>
              <a:t>10    &lt;=&gt;  x                               </a:t>
            </a:r>
          </a:p>
          <a:p>
            <a:pPr defTabSz="762000"/>
            <a:r>
              <a:rPr lang="en-US" sz="1400" u="none"/>
              <a:t>11    &lt;=&gt;  1+x</a:t>
            </a:r>
          </a:p>
        </p:txBody>
      </p:sp>
      <p:sp>
        <p:nvSpPr>
          <p:cNvPr id="13376" name="Rectangle 98"/>
          <p:cNvSpPr>
            <a:spLocks noChangeArrowheads="1"/>
          </p:cNvSpPr>
          <p:nvPr/>
        </p:nvSpPr>
        <p:spPr bwMode="auto">
          <a:xfrm>
            <a:off x="1004888" y="4694238"/>
            <a:ext cx="24098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77" name="Rectangle 99"/>
          <p:cNvSpPr>
            <a:spLocks noChangeArrowheads="1"/>
          </p:cNvSpPr>
          <p:nvPr/>
        </p:nvSpPr>
        <p:spPr bwMode="auto">
          <a:xfrm>
            <a:off x="1081088" y="464978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/>
            <a:r>
              <a:rPr lang="en-US" sz="1800" u="none">
                <a:solidFill>
                  <a:srgbClr val="000000"/>
                </a:solidFill>
                <a:latin typeface="Symbol" pitchFamily="18" charset="2"/>
              </a:rPr>
              <a:t>Å</a:t>
            </a:r>
            <a:endParaRPr lang="en-US" sz="1800" u="none">
              <a:latin typeface="Times New Roman" pitchFamily="18" charset="0"/>
            </a:endParaRPr>
          </a:p>
        </p:txBody>
      </p:sp>
      <p:sp>
        <p:nvSpPr>
          <p:cNvPr id="13378" name="Rectangle 100"/>
          <p:cNvSpPr>
            <a:spLocks noChangeArrowheads="1"/>
          </p:cNvSpPr>
          <p:nvPr/>
        </p:nvSpPr>
        <p:spPr bwMode="auto">
          <a:xfrm>
            <a:off x="1557338" y="4716463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79" name="Rectangle 101"/>
          <p:cNvSpPr>
            <a:spLocks noChangeArrowheads="1"/>
          </p:cNvSpPr>
          <p:nvPr/>
        </p:nvSpPr>
        <p:spPr bwMode="auto">
          <a:xfrm>
            <a:off x="1984375" y="4716463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80" name="Rectangle 102"/>
          <p:cNvSpPr>
            <a:spLocks noChangeArrowheads="1"/>
          </p:cNvSpPr>
          <p:nvPr/>
        </p:nvSpPr>
        <p:spPr bwMode="auto">
          <a:xfrm>
            <a:off x="1557338" y="501015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81" name="Rectangle 103"/>
          <p:cNvSpPr>
            <a:spLocks noChangeArrowheads="1"/>
          </p:cNvSpPr>
          <p:nvPr/>
        </p:nvSpPr>
        <p:spPr bwMode="auto">
          <a:xfrm>
            <a:off x="1984375" y="501015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82" name="Rectangle 104"/>
          <p:cNvSpPr>
            <a:spLocks noChangeArrowheads="1"/>
          </p:cNvSpPr>
          <p:nvPr/>
        </p:nvSpPr>
        <p:spPr bwMode="auto">
          <a:xfrm>
            <a:off x="2941638" y="501015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83" name="Rectangle 105"/>
          <p:cNvSpPr>
            <a:spLocks noChangeArrowheads="1"/>
          </p:cNvSpPr>
          <p:nvPr/>
        </p:nvSpPr>
        <p:spPr bwMode="auto">
          <a:xfrm>
            <a:off x="1557338" y="530225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84" name="Rectangle 106"/>
          <p:cNvSpPr>
            <a:spLocks noChangeArrowheads="1"/>
          </p:cNvSpPr>
          <p:nvPr/>
        </p:nvSpPr>
        <p:spPr bwMode="auto">
          <a:xfrm>
            <a:off x="2482850" y="4716463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85" name="Rectangle 107"/>
          <p:cNvSpPr>
            <a:spLocks noChangeArrowheads="1"/>
          </p:cNvSpPr>
          <p:nvPr/>
        </p:nvSpPr>
        <p:spPr bwMode="auto">
          <a:xfrm>
            <a:off x="2947988" y="470058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86" name="Rectangle 108"/>
          <p:cNvSpPr>
            <a:spLocks noChangeArrowheads="1"/>
          </p:cNvSpPr>
          <p:nvPr/>
        </p:nvSpPr>
        <p:spPr bwMode="auto">
          <a:xfrm>
            <a:off x="2482850" y="501015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87" name="Line 109"/>
          <p:cNvSpPr>
            <a:spLocks noChangeShapeType="1"/>
          </p:cNvSpPr>
          <p:nvPr/>
        </p:nvSpPr>
        <p:spPr bwMode="auto">
          <a:xfrm>
            <a:off x="1025525" y="4960938"/>
            <a:ext cx="23876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88" name="Line 110"/>
          <p:cNvSpPr>
            <a:spLocks noChangeShapeType="1"/>
          </p:cNvSpPr>
          <p:nvPr/>
        </p:nvSpPr>
        <p:spPr bwMode="auto">
          <a:xfrm>
            <a:off x="1025525" y="5578475"/>
            <a:ext cx="23876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89" name="Line 111"/>
          <p:cNvSpPr>
            <a:spLocks noChangeShapeType="1"/>
          </p:cNvSpPr>
          <p:nvPr/>
        </p:nvSpPr>
        <p:spPr bwMode="auto">
          <a:xfrm>
            <a:off x="1014413" y="5275263"/>
            <a:ext cx="23876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0" name="Line 112"/>
          <p:cNvSpPr>
            <a:spLocks noChangeShapeType="1"/>
          </p:cNvSpPr>
          <p:nvPr/>
        </p:nvSpPr>
        <p:spPr bwMode="auto">
          <a:xfrm>
            <a:off x="1014413" y="5868988"/>
            <a:ext cx="23876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1" name="Line 113"/>
          <p:cNvSpPr>
            <a:spLocks noChangeShapeType="1"/>
          </p:cNvSpPr>
          <p:nvPr/>
        </p:nvSpPr>
        <p:spPr bwMode="auto">
          <a:xfrm>
            <a:off x="1460500" y="4705350"/>
            <a:ext cx="1588" cy="14430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2" name="Line 114"/>
          <p:cNvSpPr>
            <a:spLocks noChangeShapeType="1"/>
          </p:cNvSpPr>
          <p:nvPr/>
        </p:nvSpPr>
        <p:spPr bwMode="auto">
          <a:xfrm>
            <a:off x="1919288" y="4694238"/>
            <a:ext cx="1587" cy="1443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3" name="Line 115"/>
          <p:cNvSpPr>
            <a:spLocks noChangeShapeType="1"/>
          </p:cNvSpPr>
          <p:nvPr/>
        </p:nvSpPr>
        <p:spPr bwMode="auto">
          <a:xfrm>
            <a:off x="2376488" y="4716463"/>
            <a:ext cx="1587" cy="1443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4" name="Line 116"/>
          <p:cNvSpPr>
            <a:spLocks noChangeShapeType="1"/>
          </p:cNvSpPr>
          <p:nvPr/>
        </p:nvSpPr>
        <p:spPr bwMode="auto">
          <a:xfrm>
            <a:off x="2833688" y="4694238"/>
            <a:ext cx="1587" cy="1443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95" name="Rectangle 117"/>
          <p:cNvSpPr>
            <a:spLocks noChangeArrowheads="1"/>
          </p:cNvSpPr>
          <p:nvPr/>
        </p:nvSpPr>
        <p:spPr bwMode="auto">
          <a:xfrm>
            <a:off x="1557338" y="59134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96" name="Rectangle 118"/>
          <p:cNvSpPr>
            <a:spLocks noChangeArrowheads="1"/>
          </p:cNvSpPr>
          <p:nvPr/>
        </p:nvSpPr>
        <p:spPr bwMode="auto">
          <a:xfrm>
            <a:off x="1995488" y="56086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97" name="Rectangle 119"/>
          <p:cNvSpPr>
            <a:spLocks noChangeArrowheads="1"/>
          </p:cNvSpPr>
          <p:nvPr/>
        </p:nvSpPr>
        <p:spPr bwMode="auto">
          <a:xfrm>
            <a:off x="2452688" y="53038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98" name="Rectangle 120"/>
          <p:cNvSpPr>
            <a:spLocks noChangeArrowheads="1"/>
          </p:cNvSpPr>
          <p:nvPr/>
        </p:nvSpPr>
        <p:spPr bwMode="auto">
          <a:xfrm>
            <a:off x="1081088" y="59134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399" name="Rectangle 121"/>
          <p:cNvSpPr>
            <a:spLocks noChangeArrowheads="1"/>
          </p:cNvSpPr>
          <p:nvPr/>
        </p:nvSpPr>
        <p:spPr bwMode="auto">
          <a:xfrm>
            <a:off x="1081088" y="56086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00" name="Rectangle 122"/>
          <p:cNvSpPr>
            <a:spLocks noChangeArrowheads="1"/>
          </p:cNvSpPr>
          <p:nvPr/>
        </p:nvSpPr>
        <p:spPr bwMode="auto">
          <a:xfrm>
            <a:off x="1557338" y="56086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01" name="Rectangle 123"/>
          <p:cNvSpPr>
            <a:spLocks noChangeArrowheads="1"/>
          </p:cNvSpPr>
          <p:nvPr/>
        </p:nvSpPr>
        <p:spPr bwMode="auto">
          <a:xfrm>
            <a:off x="1081088" y="53038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02" name="Rectangle 124"/>
          <p:cNvSpPr>
            <a:spLocks noChangeArrowheads="1"/>
          </p:cNvSpPr>
          <p:nvPr/>
        </p:nvSpPr>
        <p:spPr bwMode="auto">
          <a:xfrm>
            <a:off x="1081088" y="49990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03" name="Rectangle 125"/>
          <p:cNvSpPr>
            <a:spLocks noChangeArrowheads="1"/>
          </p:cNvSpPr>
          <p:nvPr/>
        </p:nvSpPr>
        <p:spPr bwMode="auto">
          <a:xfrm>
            <a:off x="1995488" y="53038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04" name="Rectangle 126"/>
          <p:cNvSpPr>
            <a:spLocks noChangeArrowheads="1"/>
          </p:cNvSpPr>
          <p:nvPr/>
        </p:nvSpPr>
        <p:spPr bwMode="auto">
          <a:xfrm>
            <a:off x="2452688" y="5913438"/>
            <a:ext cx="1923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 dirty="0">
              <a:latin typeface="Times New Roman" pitchFamily="18" charset="0"/>
            </a:endParaRPr>
          </a:p>
        </p:txBody>
      </p:sp>
      <p:sp>
        <p:nvSpPr>
          <p:cNvPr id="13405" name="Rectangle 127"/>
          <p:cNvSpPr>
            <a:spLocks noChangeArrowheads="1"/>
          </p:cNvSpPr>
          <p:nvPr/>
        </p:nvSpPr>
        <p:spPr bwMode="auto">
          <a:xfrm>
            <a:off x="2471738" y="56086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06" name="Rectangle 128"/>
          <p:cNvSpPr>
            <a:spLocks noChangeArrowheads="1"/>
          </p:cNvSpPr>
          <p:nvPr/>
        </p:nvSpPr>
        <p:spPr bwMode="auto">
          <a:xfrm>
            <a:off x="2928938" y="56086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07" name="Rectangle 129"/>
          <p:cNvSpPr>
            <a:spLocks noChangeArrowheads="1"/>
          </p:cNvSpPr>
          <p:nvPr/>
        </p:nvSpPr>
        <p:spPr bwMode="auto">
          <a:xfrm>
            <a:off x="2928938" y="53038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08" name="Rectangle 130"/>
          <p:cNvSpPr>
            <a:spLocks noChangeArrowheads="1"/>
          </p:cNvSpPr>
          <p:nvPr/>
        </p:nvSpPr>
        <p:spPr bwMode="auto">
          <a:xfrm>
            <a:off x="2928938" y="59134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09" name="Rectangle 131"/>
          <p:cNvSpPr>
            <a:spLocks noChangeArrowheads="1"/>
          </p:cNvSpPr>
          <p:nvPr/>
        </p:nvSpPr>
        <p:spPr bwMode="auto">
          <a:xfrm>
            <a:off x="1995488" y="59134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10" name="Rectangle 132"/>
          <p:cNvSpPr>
            <a:spLocks noChangeArrowheads="1"/>
          </p:cNvSpPr>
          <p:nvPr/>
        </p:nvSpPr>
        <p:spPr bwMode="auto">
          <a:xfrm>
            <a:off x="3773190" y="4694238"/>
            <a:ext cx="240823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11" name="Rectangle 133"/>
          <p:cNvSpPr>
            <a:spLocks noChangeArrowheads="1"/>
          </p:cNvSpPr>
          <p:nvPr/>
        </p:nvSpPr>
        <p:spPr bwMode="auto">
          <a:xfrm>
            <a:off x="4325640" y="4716463"/>
            <a:ext cx="188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12" name="Rectangle 134"/>
          <p:cNvSpPr>
            <a:spLocks noChangeArrowheads="1"/>
          </p:cNvSpPr>
          <p:nvPr/>
        </p:nvSpPr>
        <p:spPr bwMode="auto">
          <a:xfrm>
            <a:off x="4751090" y="4716463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13" name="Rectangle 135"/>
          <p:cNvSpPr>
            <a:spLocks noChangeArrowheads="1"/>
          </p:cNvSpPr>
          <p:nvPr/>
        </p:nvSpPr>
        <p:spPr bwMode="auto">
          <a:xfrm>
            <a:off x="4325640" y="5010150"/>
            <a:ext cx="188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14" name="Rectangle 136"/>
          <p:cNvSpPr>
            <a:spLocks noChangeArrowheads="1"/>
          </p:cNvSpPr>
          <p:nvPr/>
        </p:nvSpPr>
        <p:spPr bwMode="auto">
          <a:xfrm>
            <a:off x="4751090" y="501015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15" name="Rectangle 137"/>
          <p:cNvSpPr>
            <a:spLocks noChangeArrowheads="1"/>
          </p:cNvSpPr>
          <p:nvPr/>
        </p:nvSpPr>
        <p:spPr bwMode="auto">
          <a:xfrm>
            <a:off x="5708352" y="501015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16" name="Rectangle 138"/>
          <p:cNvSpPr>
            <a:spLocks noChangeArrowheads="1"/>
          </p:cNvSpPr>
          <p:nvPr/>
        </p:nvSpPr>
        <p:spPr bwMode="auto">
          <a:xfrm>
            <a:off x="4325640" y="5302250"/>
            <a:ext cx="188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17" name="Rectangle 139"/>
          <p:cNvSpPr>
            <a:spLocks noChangeArrowheads="1"/>
          </p:cNvSpPr>
          <p:nvPr/>
        </p:nvSpPr>
        <p:spPr bwMode="auto">
          <a:xfrm>
            <a:off x="5249565" y="4716463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18" name="Rectangle 140"/>
          <p:cNvSpPr>
            <a:spLocks noChangeArrowheads="1"/>
          </p:cNvSpPr>
          <p:nvPr/>
        </p:nvSpPr>
        <p:spPr bwMode="auto">
          <a:xfrm>
            <a:off x="5714702" y="46942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19" name="Rectangle 141"/>
          <p:cNvSpPr>
            <a:spLocks noChangeArrowheads="1"/>
          </p:cNvSpPr>
          <p:nvPr/>
        </p:nvSpPr>
        <p:spPr bwMode="auto">
          <a:xfrm>
            <a:off x="5249565" y="501015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20" name="Line 142"/>
          <p:cNvSpPr>
            <a:spLocks noChangeShapeType="1"/>
          </p:cNvSpPr>
          <p:nvPr/>
        </p:nvSpPr>
        <p:spPr bwMode="auto">
          <a:xfrm>
            <a:off x="3793827" y="4960938"/>
            <a:ext cx="23860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21" name="Line 143"/>
          <p:cNvSpPr>
            <a:spLocks noChangeShapeType="1"/>
          </p:cNvSpPr>
          <p:nvPr/>
        </p:nvSpPr>
        <p:spPr bwMode="auto">
          <a:xfrm>
            <a:off x="3793827" y="5578475"/>
            <a:ext cx="23860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22" name="Line 144"/>
          <p:cNvSpPr>
            <a:spLocks noChangeShapeType="1"/>
          </p:cNvSpPr>
          <p:nvPr/>
        </p:nvSpPr>
        <p:spPr bwMode="auto">
          <a:xfrm>
            <a:off x="3782715" y="5275263"/>
            <a:ext cx="238601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23" name="Line 145"/>
          <p:cNvSpPr>
            <a:spLocks noChangeShapeType="1"/>
          </p:cNvSpPr>
          <p:nvPr/>
        </p:nvSpPr>
        <p:spPr bwMode="auto">
          <a:xfrm>
            <a:off x="3782715" y="5868988"/>
            <a:ext cx="238601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24" name="Line 146"/>
          <p:cNvSpPr>
            <a:spLocks noChangeShapeType="1"/>
          </p:cNvSpPr>
          <p:nvPr/>
        </p:nvSpPr>
        <p:spPr bwMode="auto">
          <a:xfrm>
            <a:off x="4228802" y="4705350"/>
            <a:ext cx="1588" cy="14430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25" name="Line 147"/>
          <p:cNvSpPr>
            <a:spLocks noChangeShapeType="1"/>
          </p:cNvSpPr>
          <p:nvPr/>
        </p:nvSpPr>
        <p:spPr bwMode="auto">
          <a:xfrm>
            <a:off x="4686002" y="4694238"/>
            <a:ext cx="1588" cy="1443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26" name="Line 148"/>
          <p:cNvSpPr>
            <a:spLocks noChangeShapeType="1"/>
          </p:cNvSpPr>
          <p:nvPr/>
        </p:nvSpPr>
        <p:spPr bwMode="auto">
          <a:xfrm>
            <a:off x="5143202" y="4716463"/>
            <a:ext cx="1588" cy="1443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27" name="Line 149"/>
          <p:cNvSpPr>
            <a:spLocks noChangeShapeType="1"/>
          </p:cNvSpPr>
          <p:nvPr/>
        </p:nvSpPr>
        <p:spPr bwMode="auto">
          <a:xfrm>
            <a:off x="5600402" y="4694238"/>
            <a:ext cx="1588" cy="1443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28" name="Rectangle 150"/>
          <p:cNvSpPr>
            <a:spLocks noChangeArrowheads="1"/>
          </p:cNvSpPr>
          <p:nvPr/>
        </p:nvSpPr>
        <p:spPr bwMode="auto">
          <a:xfrm>
            <a:off x="4325640" y="5913438"/>
            <a:ext cx="188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29" name="Rectangle 151"/>
          <p:cNvSpPr>
            <a:spLocks noChangeArrowheads="1"/>
          </p:cNvSpPr>
          <p:nvPr/>
        </p:nvSpPr>
        <p:spPr bwMode="auto">
          <a:xfrm>
            <a:off x="4733627" y="56086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30" name="Rectangle 152"/>
          <p:cNvSpPr>
            <a:spLocks noChangeArrowheads="1"/>
          </p:cNvSpPr>
          <p:nvPr/>
        </p:nvSpPr>
        <p:spPr bwMode="auto">
          <a:xfrm>
            <a:off x="5228927" y="53038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31" name="Rectangle 153"/>
          <p:cNvSpPr>
            <a:spLocks noChangeArrowheads="1"/>
          </p:cNvSpPr>
          <p:nvPr/>
        </p:nvSpPr>
        <p:spPr bwMode="auto">
          <a:xfrm>
            <a:off x="3849390" y="59134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32" name="Rectangle 154"/>
          <p:cNvSpPr>
            <a:spLocks noChangeArrowheads="1"/>
          </p:cNvSpPr>
          <p:nvPr/>
        </p:nvSpPr>
        <p:spPr bwMode="auto">
          <a:xfrm>
            <a:off x="3849390" y="56086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33" name="Rectangle 155"/>
          <p:cNvSpPr>
            <a:spLocks noChangeArrowheads="1"/>
          </p:cNvSpPr>
          <p:nvPr/>
        </p:nvSpPr>
        <p:spPr bwMode="auto">
          <a:xfrm>
            <a:off x="4325640" y="5608638"/>
            <a:ext cx="188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34" name="Rectangle 156"/>
          <p:cNvSpPr>
            <a:spLocks noChangeArrowheads="1"/>
          </p:cNvSpPr>
          <p:nvPr/>
        </p:nvSpPr>
        <p:spPr bwMode="auto">
          <a:xfrm>
            <a:off x="3849390" y="53038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35" name="Rectangle 157"/>
          <p:cNvSpPr>
            <a:spLocks noChangeArrowheads="1"/>
          </p:cNvSpPr>
          <p:nvPr/>
        </p:nvSpPr>
        <p:spPr bwMode="auto">
          <a:xfrm>
            <a:off x="3849390" y="49990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36" name="Rectangle 158"/>
          <p:cNvSpPr>
            <a:spLocks noChangeArrowheads="1"/>
          </p:cNvSpPr>
          <p:nvPr/>
        </p:nvSpPr>
        <p:spPr bwMode="auto">
          <a:xfrm>
            <a:off x="4762202" y="53038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37" name="Rectangle 159"/>
          <p:cNvSpPr>
            <a:spLocks noChangeArrowheads="1"/>
          </p:cNvSpPr>
          <p:nvPr/>
        </p:nvSpPr>
        <p:spPr bwMode="auto">
          <a:xfrm>
            <a:off x="5228927" y="59134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 dirty="0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 dirty="0">
              <a:latin typeface="Times New Roman" pitchFamily="18" charset="0"/>
            </a:endParaRPr>
          </a:p>
        </p:txBody>
      </p:sp>
      <p:sp>
        <p:nvSpPr>
          <p:cNvPr id="13438" name="Rectangle 160"/>
          <p:cNvSpPr>
            <a:spLocks noChangeArrowheads="1"/>
          </p:cNvSpPr>
          <p:nvPr/>
        </p:nvSpPr>
        <p:spPr bwMode="auto">
          <a:xfrm>
            <a:off x="5238452" y="56086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39" name="Rectangle 161"/>
          <p:cNvSpPr>
            <a:spLocks noChangeArrowheads="1"/>
          </p:cNvSpPr>
          <p:nvPr/>
        </p:nvSpPr>
        <p:spPr bwMode="auto">
          <a:xfrm>
            <a:off x="5695652" y="56086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01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40" name="Rectangle 162"/>
          <p:cNvSpPr>
            <a:spLocks noChangeArrowheads="1"/>
          </p:cNvSpPr>
          <p:nvPr/>
        </p:nvSpPr>
        <p:spPr bwMode="auto">
          <a:xfrm>
            <a:off x="5695652" y="53038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41" name="Rectangle 163"/>
          <p:cNvSpPr>
            <a:spLocks noChangeArrowheads="1"/>
          </p:cNvSpPr>
          <p:nvPr/>
        </p:nvSpPr>
        <p:spPr bwMode="auto">
          <a:xfrm>
            <a:off x="5695652" y="59134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42" name="Rectangle 164"/>
          <p:cNvSpPr>
            <a:spLocks noChangeArrowheads="1"/>
          </p:cNvSpPr>
          <p:nvPr/>
        </p:nvSpPr>
        <p:spPr bwMode="auto">
          <a:xfrm>
            <a:off x="4733627" y="591343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500" b="0" u="none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43" name="Rectangle 165"/>
          <p:cNvSpPr>
            <a:spLocks noChangeArrowheads="1"/>
          </p:cNvSpPr>
          <p:nvPr/>
        </p:nvSpPr>
        <p:spPr bwMode="auto">
          <a:xfrm>
            <a:off x="3911302" y="4687888"/>
            <a:ext cx="22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b="0" u="none">
                <a:solidFill>
                  <a:srgbClr val="000000"/>
                </a:solidFill>
                <a:latin typeface="Wingdings" pitchFamily="2" charset="2"/>
              </a:rPr>
              <a:t>¤</a:t>
            </a:r>
            <a:endParaRPr lang="en-US" sz="1200" u="none">
              <a:latin typeface="Times New Roman" pitchFamily="18" charset="0"/>
            </a:endParaRPr>
          </a:p>
        </p:txBody>
      </p:sp>
      <p:sp>
        <p:nvSpPr>
          <p:cNvPr id="13444" name="Line 166"/>
          <p:cNvSpPr>
            <a:spLocks noChangeShapeType="1"/>
          </p:cNvSpPr>
          <p:nvPr/>
        </p:nvSpPr>
        <p:spPr bwMode="auto">
          <a:xfrm>
            <a:off x="3744615" y="3527425"/>
            <a:ext cx="238601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445" name="Line 167"/>
          <p:cNvSpPr>
            <a:spLocks noChangeShapeType="1"/>
          </p:cNvSpPr>
          <p:nvPr/>
        </p:nvSpPr>
        <p:spPr bwMode="auto">
          <a:xfrm>
            <a:off x="6769100" y="22352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3446" name="Rectangle 168"/>
          <p:cNvSpPr>
            <a:spLocks noChangeArrowheads="1"/>
          </p:cNvSpPr>
          <p:nvPr/>
        </p:nvSpPr>
        <p:spPr bwMode="auto">
          <a:xfrm>
            <a:off x="6408911" y="3152080"/>
            <a:ext cx="3689350" cy="78483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2000"/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       (1+x) (1+x)       mod (x</a:t>
            </a:r>
            <a:r>
              <a:rPr lang="en-US" sz="17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+ x + 1 )</a:t>
            </a:r>
            <a:b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    = x</a:t>
            </a:r>
            <a:r>
              <a:rPr lang="en-US" sz="17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+ 2x + 1 </a:t>
            </a:r>
            <a:b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    </a:t>
            </a:r>
            <a:r>
              <a:rPr lang="en-US" sz="1400" u="none" dirty="0">
                <a:latin typeface="Arial Narrow" pitchFamily="34" charset="0"/>
              </a:rPr>
              <a:t>= </a:t>
            </a: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7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+ 1 = (x+1)+1= </a:t>
            </a:r>
            <a:r>
              <a:rPr lang="en-US" sz="1700" u="none" dirty="0">
                <a:solidFill>
                  <a:schemeClr val="hlink"/>
                </a:solidFill>
                <a:latin typeface="Arial Narrow" pitchFamily="34" charset="0"/>
              </a:rPr>
              <a:t>x</a:t>
            </a:r>
            <a:r>
              <a:rPr lang="en-US" sz="1400" u="none" dirty="0">
                <a:latin typeface="Arial Narrow" pitchFamily="34" charset="0"/>
              </a:rPr>
              <a:t>              2=0 </a:t>
            </a:r>
            <a:r>
              <a:rPr lang="en-US" sz="1400" u="none" dirty="0" smtClean="0">
                <a:latin typeface="Arial Narrow" pitchFamily="34" charset="0"/>
              </a:rPr>
              <a:t>over </a:t>
            </a:r>
            <a:r>
              <a:rPr lang="en-US" sz="1400" u="none" dirty="0">
                <a:latin typeface="Arial Narrow" pitchFamily="34" charset="0"/>
              </a:rPr>
              <a:t>GF(2).</a:t>
            </a:r>
            <a:endParaRPr lang="en-US" sz="1700" u="none" baseline="30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448" name="Text Box 170"/>
          <p:cNvSpPr txBox="1">
            <a:spLocks noChangeArrowheads="1"/>
          </p:cNvSpPr>
          <p:nvPr/>
        </p:nvSpPr>
        <p:spPr bwMode="auto">
          <a:xfrm>
            <a:off x="8305973" y="5314255"/>
            <a:ext cx="2050859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u="none" dirty="0" smtClean="0">
                <a:solidFill>
                  <a:schemeClr val="hlink"/>
                </a:solidFill>
              </a:rPr>
              <a:t>Remainder </a:t>
            </a:r>
            <a:r>
              <a:rPr lang="en-US" sz="1400" u="none" dirty="0">
                <a:solidFill>
                  <a:schemeClr val="hlink"/>
                </a:solidFill>
              </a:rPr>
              <a:t>of division</a:t>
            </a:r>
          </a:p>
        </p:txBody>
      </p:sp>
      <p:sp>
        <p:nvSpPr>
          <p:cNvPr id="13449" name="Line 172"/>
          <p:cNvSpPr>
            <a:spLocks noChangeShapeType="1"/>
          </p:cNvSpPr>
          <p:nvPr/>
        </p:nvSpPr>
        <p:spPr bwMode="auto">
          <a:xfrm flipV="1">
            <a:off x="6040140" y="3421063"/>
            <a:ext cx="547687" cy="827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3450" name="Line 173"/>
          <p:cNvSpPr>
            <a:spLocks noChangeShapeType="1"/>
          </p:cNvSpPr>
          <p:nvPr/>
        </p:nvSpPr>
        <p:spPr bwMode="auto">
          <a:xfrm flipH="1" flipV="1">
            <a:off x="6769100" y="2042318"/>
            <a:ext cx="863947" cy="171211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3451" name="Rectangle 174"/>
          <p:cNvSpPr>
            <a:spLocks noChangeArrowheads="1"/>
          </p:cNvSpPr>
          <p:nvPr/>
        </p:nvSpPr>
        <p:spPr bwMode="auto">
          <a:xfrm>
            <a:off x="6470823" y="4090292"/>
            <a:ext cx="3816350" cy="69762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62000"/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 or divide:</a:t>
            </a:r>
          </a:p>
          <a:p>
            <a:pPr defTabSz="762000"/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  (x</a:t>
            </a:r>
            <a:r>
              <a:rPr lang="en-US" sz="17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+2x+1) / (x</a:t>
            </a:r>
            <a:r>
              <a:rPr lang="en-US" sz="17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+ x + 1) = 1  +  </a:t>
            </a:r>
            <a:r>
              <a:rPr lang="en-US" sz="1700" u="none" dirty="0">
                <a:solidFill>
                  <a:schemeClr val="hlink"/>
                </a:solidFill>
                <a:latin typeface="Arial Narrow" pitchFamily="34" charset="0"/>
              </a:rPr>
              <a:t>x</a:t>
            </a: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/ (x</a:t>
            </a:r>
            <a:r>
              <a:rPr lang="en-US" sz="17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700" u="none" dirty="0">
                <a:solidFill>
                  <a:srgbClr val="000000"/>
                </a:solidFill>
                <a:latin typeface="Arial Narrow" pitchFamily="34" charset="0"/>
              </a:rPr>
              <a:t> + x + 1) </a:t>
            </a:r>
          </a:p>
          <a:p>
            <a:pPr defTabSz="762000"/>
            <a:endParaRPr lang="en-US" sz="1700" u="none" baseline="30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452" name="Freeform 171"/>
          <p:cNvSpPr>
            <a:spLocks/>
          </p:cNvSpPr>
          <p:nvPr/>
        </p:nvSpPr>
        <p:spPr bwMode="auto">
          <a:xfrm>
            <a:off x="6071890" y="4437954"/>
            <a:ext cx="2713335" cy="896046"/>
          </a:xfrm>
          <a:custGeom>
            <a:avLst/>
            <a:gdLst>
              <a:gd name="T0" fmla="*/ 2520950 w 1584"/>
              <a:gd name="T1" fmla="*/ 216694 h 448"/>
              <a:gd name="T2" fmla="*/ 1909811 w 1584"/>
              <a:gd name="T3" fmla="*/ 975121 h 448"/>
              <a:gd name="T4" fmla="*/ 0 w 1584"/>
              <a:gd name="T5" fmla="*/ 0 h 448"/>
              <a:gd name="T6" fmla="*/ 0 60000 65536"/>
              <a:gd name="T7" fmla="*/ 0 60000 65536"/>
              <a:gd name="T8" fmla="*/ 0 60000 65536"/>
              <a:gd name="T9" fmla="*/ 0 w 1584"/>
              <a:gd name="T10" fmla="*/ 0 h 448"/>
              <a:gd name="T11" fmla="*/ 1584 w 1584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448">
                <a:moveTo>
                  <a:pt x="1584" y="96"/>
                </a:moveTo>
                <a:cubicBezTo>
                  <a:pt x="1524" y="272"/>
                  <a:pt x="1464" y="448"/>
                  <a:pt x="1200" y="432"/>
                </a:cubicBezTo>
                <a:cubicBezTo>
                  <a:pt x="936" y="416"/>
                  <a:pt x="468" y="208"/>
                  <a:pt x="0" y="0"/>
                </a:cubicBez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3447" name="Line 169"/>
          <p:cNvSpPr>
            <a:spLocks noChangeShapeType="1"/>
          </p:cNvSpPr>
          <p:nvPr/>
        </p:nvSpPr>
        <p:spPr bwMode="auto">
          <a:xfrm>
            <a:off x="9074620" y="4694238"/>
            <a:ext cx="4465" cy="67399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1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54230" y="1226567"/>
            <a:ext cx="7345401" cy="169495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Facts:</a:t>
            </a:r>
          </a:p>
          <a:p>
            <a:pPr>
              <a:lnSpc>
                <a:spcPct val="130000"/>
              </a:lnSpc>
            </a:pP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- Any non-zero element/vector in GF(2</a:t>
            </a:r>
            <a:r>
              <a:rPr lang="en-US" u="none" baseline="30000" dirty="0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) builds a </a:t>
            </a: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cyclic group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br>
              <a:rPr lang="en-US" u="none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- The </a:t>
            </a: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multiplicative order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 of any element in GF(2</a:t>
            </a:r>
            <a:r>
              <a:rPr lang="en-US" u="none" baseline="30000" dirty="0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) is a divisor of 2</a:t>
            </a:r>
            <a:r>
              <a:rPr lang="en-US" u="none" baseline="30000" dirty="0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-1 .   </a:t>
            </a:r>
          </a:p>
          <a:p>
            <a:pPr>
              <a:lnSpc>
                <a:spcPct val="130000"/>
              </a:lnSpc>
            </a:pP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    [ The </a:t>
            </a:r>
            <a:r>
              <a:rPr lang="en-US" sz="1800" i="1" u="none" dirty="0">
                <a:solidFill>
                  <a:srgbClr val="000000"/>
                </a:solidFill>
                <a:latin typeface="Arial Narrow" pitchFamily="34" charset="0"/>
              </a:rPr>
              <a:t>possible multiplicative orders are </a:t>
            </a:r>
            <a:r>
              <a:rPr lang="en-US" sz="1800" i="1" dirty="0">
                <a:solidFill>
                  <a:srgbClr val="000000"/>
                </a:solidFill>
                <a:latin typeface="Arial Narrow" pitchFamily="34" charset="0"/>
              </a:rPr>
              <a:t>only</a:t>
            </a:r>
            <a:r>
              <a:rPr lang="en-US" sz="1800" i="1" u="none" dirty="0">
                <a:solidFill>
                  <a:srgbClr val="000000"/>
                </a:solidFill>
                <a:latin typeface="Arial Narrow" pitchFamily="34" charset="0"/>
              </a:rPr>
              <a:t> the divisors of (2</a:t>
            </a:r>
            <a:r>
              <a:rPr lang="en-US" sz="1800" i="1" u="none" baseline="30000" dirty="0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en-US" sz="1800" i="1" u="none" dirty="0">
                <a:solidFill>
                  <a:srgbClr val="000000"/>
                </a:solidFill>
                <a:latin typeface="Arial Narrow" pitchFamily="34" charset="0"/>
              </a:rPr>
              <a:t>-1)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 ]</a:t>
            </a:r>
          </a:p>
        </p:txBody>
      </p:sp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863600" y="506413"/>
            <a:ext cx="8577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029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Multiplicative order and primitive elements in</a:t>
            </a:r>
            <a:r>
              <a:rPr lang="en-029" sz="32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GF (</a:t>
            </a:r>
            <a:r>
              <a:rPr lang="de-DE" sz="32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de-DE" sz="3200" u="none" baseline="30000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</a:t>
            </a:r>
            <a:r>
              <a:rPr lang="en-029" sz="32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881945" y="3060952"/>
            <a:ext cx="7975238" cy="12514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A Primitive Element:</a:t>
            </a:r>
          </a:p>
          <a:p>
            <a:pPr>
              <a:lnSpc>
                <a:spcPct val="130000"/>
              </a:lnSpc>
            </a:pP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- Is the element having the highest possible multiplicative order, that is = 2</a:t>
            </a:r>
            <a:r>
              <a:rPr lang="en-US" u="none" baseline="30000" dirty="0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-1.</a:t>
            </a:r>
          </a:p>
          <a:p>
            <a:pPr>
              <a:lnSpc>
                <a:spcPct val="130000"/>
              </a:lnSpc>
            </a:pP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- The exponents of such element generate the whole non-zero group elements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905674" y="4600674"/>
            <a:ext cx="5598305" cy="5918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Number of all existing primitive elements: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   is </a:t>
            </a:r>
            <a:r>
              <a:rPr lang="en-US" sz="2800" u="none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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 (2</a:t>
            </a:r>
            <a:r>
              <a:rPr lang="en-US" u="none" baseline="30000" dirty="0">
                <a:solidFill>
                  <a:srgbClr val="000000"/>
                </a:solidFill>
                <a:latin typeface="Arial Narrow" pitchFamily="34" charset="0"/>
              </a:rPr>
              <a:t>m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-1)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4230" y="5480793"/>
            <a:ext cx="5625556" cy="6629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Arial Narrow" pitchFamily="34" charset="0"/>
              </a:rPr>
              <a:t>Number of elements having order k:</a:t>
            </a:r>
            <a:r>
              <a:rPr lang="en-US" sz="2400" u="none" dirty="0">
                <a:solidFill>
                  <a:srgbClr val="000000"/>
                </a:solidFill>
                <a:latin typeface="Arial Narrow" pitchFamily="34" charset="0"/>
              </a:rPr>
              <a:t>   is </a:t>
            </a:r>
            <a:r>
              <a:rPr lang="en-US" sz="3200" u="none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</a:t>
            </a:r>
            <a:r>
              <a:rPr lang="en-US" sz="2400" u="none" dirty="0">
                <a:solidFill>
                  <a:srgbClr val="000000"/>
                </a:solidFill>
                <a:latin typeface="Arial Narrow" pitchFamily="34" charset="0"/>
              </a:rPr>
              <a:t> (k)</a:t>
            </a:r>
          </a:p>
        </p:txBody>
      </p:sp>
    </p:spTree>
    <p:extLst>
      <p:ext uri="{BB962C8B-B14F-4D97-AF65-F5344CB8AC3E}">
        <p14:creationId xmlns:p14="http://schemas.microsoft.com/office/powerpoint/2010/main" val="14835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4687" y="1082551"/>
            <a:ext cx="9118500" cy="92551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/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The algebra  on m-bit vectors/polynomials over GF(2) using an irreducible polynomial g(x)</a:t>
            </a:r>
          </a:p>
          <a:p>
            <a:pPr defTabSz="762000"/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of degree m as modulus, where g(x) = 1 + g</a:t>
            </a:r>
            <a:r>
              <a:rPr lang="en-US" sz="1800" u="none" baseline="-25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+ g</a:t>
            </a:r>
            <a:r>
              <a:rPr lang="en-US" sz="1800" u="none" baseline="-25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...+ g</a:t>
            </a:r>
            <a:r>
              <a:rPr lang="en-US" sz="1800" u="none" baseline="-25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800" u="none" dirty="0" err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x</a:t>
            </a:r>
            <a:r>
              <a:rPr lang="en-US" sz="1800" u="none" baseline="30000" dirty="0" err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 .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[all computations are modulo g(x) ]</a:t>
            </a:r>
          </a:p>
          <a:p>
            <a:pPr defTabSz="762000"/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result with what is called  GF(2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 having  2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 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elements (vectors/polynomials).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679986" y="270813"/>
            <a:ext cx="75713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US" sz="32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Summary</a:t>
            </a: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and some extension field properties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465638" y="3487738"/>
            <a:ext cx="1036955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54687" y="2628893"/>
            <a:ext cx="9217025" cy="348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85750" indent="-285750" defTabSz="762000">
              <a:spcAft>
                <a:spcPts val="600"/>
              </a:spcAft>
              <a:buFontTx/>
              <a:buChar char="-"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Any non-zero element (multiplicative group element)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in GF(2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 has a multiplicative inverse.</a:t>
            </a:r>
          </a:p>
          <a:p>
            <a:pPr marL="285750" indent="-285750" defTabSz="762000">
              <a:spcAft>
                <a:spcPts val="600"/>
              </a:spcAft>
              <a:buFontTx/>
              <a:buChar char="-"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1800" b="0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b="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–1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non-zero elements build a </a:t>
            </a:r>
            <a:r>
              <a:rPr lang="en-US" sz="1800" b="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cyclic group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under multiplication. </a:t>
            </a:r>
          </a:p>
          <a:p>
            <a:pPr marL="449263" indent="-449263" defTabSz="762000">
              <a:spcAft>
                <a:spcPts val="600"/>
              </a:spcAft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       Group’s order is 2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-1. (inverse computation: by using the extended </a:t>
            </a:r>
            <a:r>
              <a:rPr lang="en-US" sz="1800" b="0" u="none" dirty="0" err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gcd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algorithm for polynomials)</a:t>
            </a:r>
          </a:p>
          <a:p>
            <a:pPr marL="449263" indent="-449263" defTabSz="762000">
              <a:spcAft>
                <a:spcPts val="600"/>
              </a:spcAft>
            </a:pPr>
            <a:endParaRPr lang="en-US" sz="1800" b="0" u="none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285750" indent="-285750" defTabSz="762000">
              <a:spcAft>
                <a:spcPts val="600"/>
              </a:spcAft>
              <a:buFontTx/>
              <a:buChar char="-"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The multiplicative order of any element is a divisor of 2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–1 , the number of elements with order t is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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(t)</a:t>
            </a:r>
          </a:p>
          <a:p>
            <a:pPr marL="285750" indent="-285750" defTabSz="762000">
              <a:spcAft>
                <a:spcPts val="600"/>
              </a:spcAft>
              <a:buFontTx/>
              <a:buChar char="-"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For any non-zero element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GF(2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  the following holds   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       =  1</a:t>
            </a:r>
          </a:p>
          <a:p>
            <a:pPr marL="449263" indent="-449263" defTabSz="762000">
              <a:spcAft>
                <a:spcPts val="600"/>
              </a:spcAft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          ( </a:t>
            </a:r>
            <a:r>
              <a:rPr lang="en-US" sz="1800" b="0" i="1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reason: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the order of any element divides the group‘s order 2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-1 )</a:t>
            </a:r>
            <a:b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</a:br>
            <a:endParaRPr lang="en-US" sz="1800" b="0" u="none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285750" lvl="0" indent="-285750" defTabSz="762000">
              <a:spcAft>
                <a:spcPts val="600"/>
              </a:spcAft>
              <a:buFontTx/>
              <a:buChar char="-"/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If 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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GF(2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  then :      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+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+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  or   [f(x)]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= f(x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 </a:t>
            </a:r>
          </a:p>
          <a:p>
            <a:pPr marL="363538" lvl="0" indent="-363538" defTabSz="762000">
              <a:spcAft>
                <a:spcPts val="600"/>
              </a:spcAft>
              <a:defRPr/>
            </a:pPr>
            <a:r>
              <a:rPr lang="en-US" sz="18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                                         (</a:t>
            </a:r>
            <a:r>
              <a:rPr lang="en-US" sz="1800" b="0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Notice</a:t>
            </a:r>
            <a:r>
              <a:rPr lang="en-US" sz="18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: </a:t>
            </a:r>
            <a:r>
              <a:rPr lang="en-US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squaring is a linear operation</a:t>
            </a:r>
            <a:r>
              <a:rPr lang="en-US" sz="18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in GF(2</a:t>
            </a:r>
            <a:r>
              <a:rPr lang="en-US" sz="1800" b="0" u="none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316790" y="4342216"/>
            <a:ext cx="1055935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762000">
              <a:spcAft>
                <a:spcPts val="600"/>
              </a:spcAft>
            </a:pPr>
            <a:r>
              <a:rPr lang="en-US" sz="1600" b="0" u="none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1600" b="0" u="none" baseline="300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 </a:t>
            </a:r>
            <a:r>
              <a:rPr lang="en-US" sz="1600" b="0" u="none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-1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95399" y="2135121"/>
            <a:ext cx="39385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In GF(2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 the following relationships hold: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22" name="Text Box 14"/>
          <p:cNvSpPr txBox="1">
            <a:spLocks noChangeArrowheads="1"/>
          </p:cNvSpPr>
          <p:nvPr/>
        </p:nvSpPr>
        <p:spPr bwMode="auto">
          <a:xfrm>
            <a:off x="858145" y="2117332"/>
            <a:ext cx="8305800" cy="452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 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             			         	0010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           			         	0100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           			         	1000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 + 1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      			         	0011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5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+x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       		         	0110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6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+x)=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+x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		        	1100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7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) = (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) 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 +1+x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	        	1011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8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+x = 1+x +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+x 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1+x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	         	0101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9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 + x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			         	1010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10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= x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+1 + 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		         	0111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11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 + 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 +x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			         	1110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12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=	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 +1+ 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+ 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	         	1111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13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+x = 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+ 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+ 1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	         	1101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14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x= x+1+x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 =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+1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	         	1001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15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= 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+ x = x + 1 + x = 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1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		         	0001	mod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 					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15829" y="2971800"/>
            <a:ext cx="19050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4413" y="2971800"/>
            <a:ext cx="19050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930525" y="2971800"/>
            <a:ext cx="17463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629025" y="2971800"/>
            <a:ext cx="17463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364038" y="2971800"/>
            <a:ext cx="17462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097463" y="2971800"/>
            <a:ext cx="19050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276850" y="2971800"/>
            <a:ext cx="19050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011863" y="2971800"/>
            <a:ext cx="17462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746875" y="2971800"/>
            <a:ext cx="17463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9685338" y="2971800"/>
            <a:ext cx="17462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99821" name="Text Box 13"/>
          <p:cNvSpPr txBox="1">
            <a:spLocks noChangeArrowheads="1"/>
          </p:cNvSpPr>
          <p:nvPr/>
        </p:nvSpPr>
        <p:spPr bwMode="auto">
          <a:xfrm>
            <a:off x="876300" y="93407"/>
            <a:ext cx="8839200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457200" indent="-457200" defTabSz="762000">
              <a:defRPr/>
            </a:pPr>
            <a:r>
              <a:rPr lang="en-US" sz="2400" dirty="0">
                <a:solidFill>
                  <a:srgbClr val="0239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Example:</a:t>
            </a:r>
            <a:r>
              <a:rPr lang="en-US" sz="2400" b="0" u="none" dirty="0">
                <a:solidFill>
                  <a:srgbClr val="0239C4"/>
                </a:solidFill>
                <a:latin typeface="Arial Narrow" pitchFamily="34" charset="0"/>
              </a:rPr>
              <a:t> </a:t>
            </a:r>
            <a:r>
              <a:rPr lang="en-US" sz="2400" u="none" dirty="0">
                <a:solidFill>
                  <a:srgbClr val="0239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Element’s order over the extension field 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GF(2</a:t>
            </a:r>
            <a:r>
              <a:rPr lang="en-US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)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en-US" sz="2400" u="none" dirty="0">
              <a:solidFill>
                <a:srgbClr val="0239C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Compute the exponents of the element x over 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GF(2</a:t>
            </a:r>
            <a:r>
              <a:rPr lang="en-US" sz="180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which is generated by the irreducible polynomial 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P(x)= (x</a:t>
            </a:r>
            <a:r>
              <a:rPr lang="en-US" sz="1800" b="0" u="none" baseline="30000" dirty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+ x +1 ) 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408863" y="2217738"/>
            <a:ext cx="2514600" cy="2060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/>
            <a:r>
              <a:rPr lang="en-US" sz="1600">
                <a:solidFill>
                  <a:srgbClr val="000000"/>
                </a:solidFill>
              </a:rPr>
              <a:t>Important notice:</a:t>
            </a:r>
          </a:p>
          <a:p>
            <a:pPr defTabSz="762000"/>
            <a:r>
              <a:rPr lang="en-US" sz="1600" u="none">
                <a:solidFill>
                  <a:srgbClr val="000000"/>
                </a:solidFill>
              </a:rPr>
              <a:t>In GF (2</a:t>
            </a:r>
            <a:r>
              <a:rPr lang="en-US" sz="1600" u="none" baseline="30000">
                <a:solidFill>
                  <a:srgbClr val="000000"/>
                </a:solidFill>
              </a:rPr>
              <a:t>4</a:t>
            </a:r>
            <a:r>
              <a:rPr lang="en-US" sz="1600" u="none">
                <a:solidFill>
                  <a:srgbClr val="000000"/>
                </a:solidFill>
              </a:rPr>
              <a:t>): the order of any element Is a divisor of 2</a:t>
            </a:r>
            <a:r>
              <a:rPr lang="en-US" sz="1600" u="none" baseline="30000">
                <a:solidFill>
                  <a:srgbClr val="000000"/>
                </a:solidFill>
              </a:rPr>
              <a:t>4</a:t>
            </a:r>
            <a:r>
              <a:rPr lang="en-US" sz="1600" u="none">
                <a:solidFill>
                  <a:srgbClr val="000000"/>
                </a:solidFill>
              </a:rPr>
              <a:t>-1=15</a:t>
            </a:r>
          </a:p>
          <a:p>
            <a:pPr defTabSz="762000"/>
            <a:r>
              <a:rPr lang="en-US" sz="1600" u="none">
                <a:solidFill>
                  <a:srgbClr val="000000"/>
                </a:solidFill>
              </a:rPr>
              <a:t>Divisors of 15 are </a:t>
            </a:r>
          </a:p>
          <a:p>
            <a:pPr defTabSz="762000"/>
            <a:r>
              <a:rPr lang="en-US" sz="1600" u="none">
                <a:solidFill>
                  <a:srgbClr val="000000"/>
                </a:solidFill>
              </a:rPr>
              <a:t>1, 3,5,15 !</a:t>
            </a:r>
          </a:p>
          <a:p>
            <a:pPr defTabSz="762000">
              <a:buFont typeface="Symbol" pitchFamily="18" charset="2"/>
              <a:buChar char="Þ"/>
            </a:pPr>
            <a:r>
              <a:rPr lang="en-US" sz="1600" u="none">
                <a:solidFill>
                  <a:srgbClr val="000000"/>
                </a:solidFill>
              </a:rPr>
              <a:t>The order can only be </a:t>
            </a:r>
          </a:p>
          <a:p>
            <a:pPr defTabSz="762000">
              <a:buFont typeface="Symbol" pitchFamily="18" charset="2"/>
              <a:buNone/>
            </a:pPr>
            <a:r>
              <a:rPr lang="en-US" sz="1600" u="none">
                <a:solidFill>
                  <a:srgbClr val="FC0128"/>
                </a:solidFill>
              </a:rPr>
              <a:t>   1 or 3 or 5 or 15</a:t>
            </a:r>
            <a:r>
              <a:rPr lang="en-US" sz="1600" u="none">
                <a:solidFill>
                  <a:srgbClr val="000000"/>
                </a:solidFill>
              </a:rPr>
              <a:t> !</a:t>
            </a:r>
            <a:endParaRPr lang="en-GB" sz="1600" u="none">
              <a:solidFill>
                <a:srgbClr val="000000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="" xmlns:a16="http://schemas.microsoft.com/office/drawing/2014/main" id="{2638A2FB-637C-4139-94D2-22FC79ABAC18}"/>
              </a:ext>
            </a:extLst>
          </p:cNvPr>
          <p:cNvGrpSpPr/>
          <p:nvPr/>
        </p:nvGrpSpPr>
        <p:grpSpPr>
          <a:xfrm>
            <a:off x="2939256" y="4484688"/>
            <a:ext cx="6908007" cy="1816574"/>
            <a:chOff x="2939256" y="4484688"/>
            <a:chExt cx="6908007" cy="1816574"/>
          </a:xfrm>
        </p:grpSpPr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3259471" y="5060950"/>
              <a:ext cx="4187492" cy="1083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569" name="Oval 18"/>
            <p:cNvSpPr>
              <a:spLocks noChangeArrowheads="1"/>
            </p:cNvSpPr>
            <p:nvPr/>
          </p:nvSpPr>
          <p:spPr bwMode="auto">
            <a:xfrm>
              <a:off x="2939256" y="5996462"/>
              <a:ext cx="304800" cy="3048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570" name="Text Box 19"/>
            <p:cNvSpPr txBox="1">
              <a:spLocks noChangeArrowheads="1"/>
            </p:cNvSpPr>
            <p:nvPr/>
          </p:nvSpPr>
          <p:spPr bwMode="auto">
            <a:xfrm>
              <a:off x="7446963" y="4484688"/>
              <a:ext cx="2400300" cy="774700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400" u="none" dirty="0">
                  <a:solidFill>
                    <a:srgbClr val="FC0128"/>
                  </a:solidFill>
                </a:rPr>
                <a:t>The order of the</a:t>
              </a:r>
            </a:p>
            <a:p>
              <a:pPr defTabSz="762000"/>
              <a:r>
                <a:rPr lang="en-US" sz="1400" u="none" dirty="0">
                  <a:solidFill>
                    <a:srgbClr val="FC0128"/>
                  </a:solidFill>
                </a:rPr>
                <a:t>element x is 15=</a:t>
              </a:r>
              <a:r>
                <a:rPr lang="en-US" sz="1600" u="none" dirty="0">
                  <a:solidFill>
                    <a:srgbClr val="FC0128"/>
                  </a:solidFill>
                </a:rPr>
                <a:t>2</a:t>
              </a:r>
              <a:r>
                <a:rPr lang="en-US" sz="1600" u="none" baseline="30000" dirty="0">
                  <a:solidFill>
                    <a:srgbClr val="FC0128"/>
                  </a:solidFill>
                </a:rPr>
                <a:t>4</a:t>
              </a:r>
              <a:r>
                <a:rPr lang="en-US" sz="1600" u="none" dirty="0">
                  <a:solidFill>
                    <a:srgbClr val="FC0128"/>
                  </a:solidFill>
                </a:rPr>
                <a:t>-1</a:t>
              </a:r>
              <a:r>
                <a:rPr lang="en-US" sz="1400" u="none" dirty="0">
                  <a:solidFill>
                    <a:srgbClr val="FC0128"/>
                  </a:solidFill>
                </a:rPr>
                <a:t> </a:t>
              </a:r>
            </a:p>
            <a:p>
              <a:pPr defTabSz="762000"/>
              <a:r>
                <a:rPr lang="en-US" sz="1400" u="none" dirty="0">
                  <a:solidFill>
                    <a:srgbClr val="FC0128"/>
                  </a:solidFill>
                </a:rPr>
                <a:t>=&gt; x is a primitive element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="" xmlns:a16="http://schemas.microsoft.com/office/drawing/2014/main" id="{AAA12989-A1CD-43B5-B119-45157C0169AC}"/>
              </a:ext>
            </a:extLst>
          </p:cNvPr>
          <p:cNvGrpSpPr/>
          <p:nvPr/>
        </p:nvGrpSpPr>
        <p:grpSpPr>
          <a:xfrm>
            <a:off x="850439" y="1072500"/>
            <a:ext cx="8305800" cy="1091630"/>
            <a:chOff x="977025" y="1111251"/>
            <a:chExt cx="8305800" cy="1091630"/>
          </a:xfrm>
        </p:grpSpPr>
        <p:sp>
          <p:nvSpPr>
            <p:cNvPr id="39" name="Text Box 14">
              <a:extLst>
                <a:ext uri="{FF2B5EF4-FFF2-40B4-BE49-F238E27FC236}">
                  <a16:creationId xmlns="" xmlns:a16="http://schemas.microsoft.com/office/drawing/2014/main" id="{C4211047-1C88-4C2A-B473-D778C8E68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025" y="1111251"/>
              <a:ext cx="8305800" cy="1017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marL="457200" indent="-457200" defTabSz="762000">
                <a:defRPr/>
              </a:pPr>
              <a:r>
                <a:rPr lang="en-AU" sz="2400" b="0" dirty="0">
                  <a:solidFill>
                    <a:srgbClr val="0239C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Solution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solidFill>
                    <a:srgbClr val="000000"/>
                  </a:solidFill>
                  <a:latin typeface="Arial Narrow" pitchFamily="34" charset="0"/>
                </a:rPr>
                <a:t>If P(x)= x</a:t>
              </a:r>
              <a:r>
                <a:rPr lang="en-US" sz="1800" b="0" u="none" baseline="30000" dirty="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  <a:r>
                <a:rPr lang="en-US" sz="1800" b="0" u="none" dirty="0">
                  <a:solidFill>
                    <a:srgbClr val="000000"/>
                  </a:solidFill>
                  <a:latin typeface="Arial Narrow" pitchFamily="34" charset="0"/>
                </a:rPr>
                <a:t>+ x +1 is the modulus then it is equal to zero, that is   x</a:t>
              </a:r>
              <a:r>
                <a:rPr lang="en-US" sz="1800" b="0" u="none" baseline="30000" dirty="0">
                  <a:solidFill>
                    <a:srgbClr val="000000"/>
                  </a:solidFill>
                  <a:latin typeface="Arial Narrow" pitchFamily="34" charset="0"/>
                </a:rPr>
                <a:t>4 </a:t>
              </a:r>
              <a:r>
                <a:rPr lang="en-US" sz="1800" b="0" u="none" dirty="0">
                  <a:solidFill>
                    <a:srgbClr val="000000"/>
                  </a:solidFill>
                  <a:latin typeface="Arial Narrow" pitchFamily="34" charset="0"/>
                </a:rPr>
                <a:t>+ x +1 = 0,  thus   </a:t>
              </a:r>
              <a:r>
                <a:rPr lang="en-US" sz="1800" u="none" dirty="0">
                  <a:solidFill>
                    <a:srgbClr val="000000"/>
                  </a:solidFill>
                  <a:latin typeface="Arial Narrow" pitchFamily="34" charset="0"/>
                </a:rPr>
                <a:t>x</a:t>
              </a:r>
              <a:r>
                <a:rPr lang="en-US" sz="1800" u="none" baseline="30000" dirty="0">
                  <a:solidFill>
                    <a:srgbClr val="000000"/>
                  </a:solidFill>
                  <a:latin typeface="Arial Narrow" pitchFamily="34" charset="0"/>
                </a:rPr>
                <a:t>4 </a:t>
              </a:r>
              <a:r>
                <a:rPr lang="en-US" sz="1800" u="none" dirty="0">
                  <a:solidFill>
                    <a:srgbClr val="000000"/>
                  </a:solidFill>
                  <a:latin typeface="Arial Narrow" pitchFamily="34" charset="0"/>
                </a:rPr>
                <a:t>=</a:t>
              </a:r>
              <a:r>
                <a:rPr lang="en-US" sz="1800" u="none" baseline="3000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en-US" sz="1800" u="none" dirty="0">
                  <a:solidFill>
                    <a:srgbClr val="000000"/>
                  </a:solidFill>
                  <a:latin typeface="Arial Narrow" pitchFamily="34" charset="0"/>
                </a:rPr>
                <a:t> x +1</a:t>
              </a:r>
              <a:r>
                <a:rPr lang="en-US" sz="1800" b="0" u="none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solidFill>
                    <a:srgbClr val="000000"/>
                  </a:solidFill>
                  <a:latin typeface="Arial Narrow" pitchFamily="34" charset="0"/>
                </a:rPr>
                <a:t>the exponents of </a:t>
              </a:r>
              <a:r>
                <a:rPr lang="en-US" sz="1800" u="none" dirty="0">
                  <a:solidFill>
                    <a:srgbClr val="000000"/>
                  </a:solidFill>
                  <a:latin typeface="Arial Narrow" pitchFamily="34" charset="0"/>
                </a:rPr>
                <a:t>x</a:t>
              </a:r>
              <a:r>
                <a:rPr lang="en-US" sz="1800" b="0" u="none" dirty="0">
                  <a:solidFill>
                    <a:srgbClr val="000000"/>
                  </a:solidFill>
                  <a:latin typeface="Arial Narrow" pitchFamily="34" charset="0"/>
                </a:rPr>
                <a:t> in GF(2</a:t>
              </a:r>
              <a:r>
                <a:rPr lang="en-US" sz="1800" b="0" u="none" baseline="30000" dirty="0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  <a:r>
                <a:rPr lang="en-US" sz="1800" b="0" u="none" dirty="0">
                  <a:solidFill>
                    <a:srgbClr val="000000"/>
                  </a:solidFill>
                  <a:latin typeface="Arial Narrow" pitchFamily="34" charset="0"/>
                </a:rPr>
                <a:t>) are:</a:t>
              </a:r>
            </a:p>
          </p:txBody>
        </p:sp>
        <p:sp>
          <p:nvSpPr>
            <p:cNvPr id="40" name="Text Box 20">
              <a:extLst>
                <a:ext uri="{FF2B5EF4-FFF2-40B4-BE49-F238E27FC236}">
                  <a16:creationId xmlns="" xmlns:a16="http://schemas.microsoft.com/office/drawing/2014/main" id="{28CD8C77-9AAD-487E-B61D-6B9C665F0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0418" y="1954479"/>
              <a:ext cx="911125" cy="248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1000" dirty="0" err="1">
                  <a:solidFill>
                    <a:srgbClr val="000000"/>
                  </a:solidFill>
                </a:rPr>
                <a:t>msb</a:t>
              </a:r>
              <a:r>
                <a:rPr lang="de-DE" sz="1000" dirty="0">
                  <a:solidFill>
                    <a:srgbClr val="000000"/>
                  </a:solidFill>
                </a:rPr>
                <a:t>        </a:t>
              </a:r>
              <a:r>
                <a:rPr lang="de-DE" sz="1000" dirty="0" err="1">
                  <a:solidFill>
                    <a:srgbClr val="000000"/>
                  </a:solidFill>
                </a:rPr>
                <a:t>lsb</a:t>
              </a:r>
              <a:endParaRPr lang="de-DE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393180" y="2057291"/>
            <a:ext cx="540830" cy="5254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de-DE" sz="2800" u="none" dirty="0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2" name="Rechteck 1"/>
          <p:cNvSpPr/>
          <p:nvPr/>
        </p:nvSpPr>
        <p:spPr>
          <a:xfrm>
            <a:off x="7446963" y="5459064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>
              <a:spcAft>
                <a:spcPts val="600"/>
              </a:spcAft>
            </a:pPr>
            <a:r>
              <a:rPr lang="en-US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Ord (</a:t>
            </a:r>
            <a:r>
              <a:rPr lang="en-US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></a:t>
            </a:r>
            <a:r>
              <a:rPr lang="en-US" u="none" baseline="30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en-US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) = k / </a:t>
            </a:r>
            <a:r>
              <a:rPr lang="en-US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gcd</a:t>
            </a:r>
            <a:r>
              <a:rPr lang="en-US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en-US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i,k</a:t>
            </a:r>
            <a:r>
              <a:rPr lang="en-US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</p:txBody>
      </p:sp>
      <p:sp>
        <p:nvSpPr>
          <p:cNvPr id="30" name="Rechteck 29"/>
          <p:cNvSpPr/>
          <p:nvPr/>
        </p:nvSpPr>
        <p:spPr>
          <a:xfrm>
            <a:off x="7381977" y="5871730"/>
            <a:ext cx="2530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>
              <a:spcAft>
                <a:spcPts val="600"/>
              </a:spcAft>
            </a:pPr>
            <a:r>
              <a:rPr lang="en-US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Ord (</a:t>
            </a:r>
            <a:r>
              <a:rPr lang="en-US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>x</a:t>
            </a:r>
            <a:r>
              <a:rPr lang="en-US" u="none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 pitchFamily="18" charset="2"/>
              </a:rPr>
              <a:t>1,</a:t>
            </a:r>
            <a:r>
              <a:rPr lang="en-US" u="none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2,4,7,8,11,13,14</a:t>
            </a:r>
            <a:r>
              <a:rPr lang="en-US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) = 15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="" xmlns:a16="http://schemas.microsoft.com/office/drawing/2014/main" id="{2E2450C0-9E21-41E3-9CD6-8BD26A00DDE0}"/>
              </a:ext>
            </a:extLst>
          </p:cNvPr>
          <p:cNvGrpSpPr/>
          <p:nvPr/>
        </p:nvGrpSpPr>
        <p:grpSpPr>
          <a:xfrm>
            <a:off x="288231" y="2337314"/>
            <a:ext cx="654511" cy="3811548"/>
            <a:chOff x="429752" y="2337314"/>
            <a:chExt cx="654511" cy="3811548"/>
          </a:xfrm>
        </p:grpSpPr>
        <p:sp>
          <p:nvSpPr>
            <p:cNvPr id="23554" name="Rectangle 2"/>
            <p:cNvSpPr>
              <a:spLocks noChangeArrowheads="1"/>
            </p:cNvSpPr>
            <p:nvPr/>
          </p:nvSpPr>
          <p:spPr bwMode="auto">
            <a:xfrm>
              <a:off x="1066800" y="2971800"/>
              <a:ext cx="17463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1" name="Text Box 21">
              <a:extLst>
                <a:ext uri="{FF2B5EF4-FFF2-40B4-BE49-F238E27FC236}">
                  <a16:creationId xmlns="" xmlns:a16="http://schemas.microsoft.com/office/drawing/2014/main" id="{58DCF618-29D9-4E31-85E9-64C0D61C5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699" y="2337314"/>
              <a:ext cx="540830" cy="525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800" u="none" dirty="0">
                  <a:solidFill>
                    <a:srgbClr val="FF0000"/>
                  </a:solidFill>
                </a:rPr>
                <a:t>→</a:t>
              </a:r>
            </a:p>
          </p:txBody>
        </p:sp>
        <p:sp>
          <p:nvSpPr>
            <p:cNvPr id="32" name="Text Box 21">
              <a:extLst>
                <a:ext uri="{FF2B5EF4-FFF2-40B4-BE49-F238E27FC236}">
                  <a16:creationId xmlns="" xmlns:a16="http://schemas.microsoft.com/office/drawing/2014/main" id="{50BA9FE3-38F5-4551-BE5C-27BED082F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74" y="2862715"/>
              <a:ext cx="540830" cy="525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800" u="none" dirty="0">
                  <a:solidFill>
                    <a:srgbClr val="FF0000"/>
                  </a:solidFill>
                </a:rPr>
                <a:t>→</a:t>
              </a:r>
            </a:p>
          </p:txBody>
        </p:sp>
        <p:sp>
          <p:nvSpPr>
            <p:cNvPr id="33" name="Text Box 21">
              <a:extLst>
                <a:ext uri="{FF2B5EF4-FFF2-40B4-BE49-F238E27FC236}">
                  <a16:creationId xmlns="" xmlns:a16="http://schemas.microsoft.com/office/drawing/2014/main" id="{EBB04628-5253-4E4F-AF11-2A9221BE7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4" y="3688258"/>
              <a:ext cx="540830" cy="525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800" u="none" dirty="0">
                  <a:solidFill>
                    <a:srgbClr val="FF0000"/>
                  </a:solidFill>
                </a:rPr>
                <a:t>→</a:t>
              </a:r>
            </a:p>
          </p:txBody>
        </p:sp>
        <p:sp>
          <p:nvSpPr>
            <p:cNvPr id="34" name="Text Box 21">
              <a:extLst>
                <a:ext uri="{FF2B5EF4-FFF2-40B4-BE49-F238E27FC236}">
                  <a16:creationId xmlns="" xmlns:a16="http://schemas.microsoft.com/office/drawing/2014/main" id="{DFB6A2A6-7D56-426D-A634-C96904146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52" y="5623461"/>
              <a:ext cx="540830" cy="525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800" u="none" dirty="0">
                  <a:solidFill>
                    <a:srgbClr val="FF0000"/>
                  </a:solidFill>
                </a:rPr>
                <a:t>→</a:t>
              </a:r>
            </a:p>
          </p:txBody>
        </p:sp>
        <p:sp>
          <p:nvSpPr>
            <p:cNvPr id="35" name="Text Box 21">
              <a:extLst>
                <a:ext uri="{FF2B5EF4-FFF2-40B4-BE49-F238E27FC236}">
                  <a16:creationId xmlns="" xmlns:a16="http://schemas.microsoft.com/office/drawing/2014/main" id="{DA886F14-5C8B-453F-BBB7-3215FC260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967" y="3966663"/>
              <a:ext cx="540830" cy="525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800" u="none" dirty="0">
                  <a:solidFill>
                    <a:srgbClr val="FF0000"/>
                  </a:solidFill>
                </a:rPr>
                <a:t>→</a:t>
              </a:r>
            </a:p>
          </p:txBody>
        </p:sp>
        <p:sp>
          <p:nvSpPr>
            <p:cNvPr id="36" name="Text Box 21">
              <a:extLst>
                <a:ext uri="{FF2B5EF4-FFF2-40B4-BE49-F238E27FC236}">
                  <a16:creationId xmlns="" xmlns:a16="http://schemas.microsoft.com/office/drawing/2014/main" id="{0DA0B463-414B-412F-A46D-55BF1D2A1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233" y="4754764"/>
              <a:ext cx="540830" cy="525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800" u="none" dirty="0">
                  <a:solidFill>
                    <a:srgbClr val="FF0000"/>
                  </a:solidFill>
                </a:rPr>
                <a:t>→</a:t>
              </a:r>
            </a:p>
          </p:txBody>
        </p:sp>
        <p:sp>
          <p:nvSpPr>
            <p:cNvPr id="37" name="Text Box 21">
              <a:extLst>
                <a:ext uri="{FF2B5EF4-FFF2-40B4-BE49-F238E27FC236}">
                  <a16:creationId xmlns="" xmlns:a16="http://schemas.microsoft.com/office/drawing/2014/main" id="{1B2A1C17-3F18-4D1C-AF76-6450CA6A0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21" y="5333773"/>
              <a:ext cx="540830" cy="525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2800" u="none" dirty="0">
                  <a:solidFill>
                    <a:srgbClr val="FF0000"/>
                  </a:solidFill>
                </a:rPr>
                <a:t>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3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nimBg="1"/>
      <p:bldP spid="23572" grpId="0"/>
      <p:bldP spid="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071403" y="1817135"/>
            <a:ext cx="7345401" cy="451278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1- Less-complex processing for equivalent security levels </a:t>
            </a:r>
          </a:p>
        </p:txBody>
      </p:sp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2088431" y="382874"/>
            <a:ext cx="58336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Why Algebra over 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GF (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de-DE" sz="3600" b="1" i="0" u="none" strike="noStrike" kern="1200" cap="none" spc="0" normalizeH="0" baseline="3000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m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) 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/>
            </a:r>
            <a:b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for modern Cryptographic Systems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B05CB8F-23B3-46D7-83DA-02EE6E2D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402" y="2221642"/>
            <a:ext cx="7345401" cy="451278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2- Faster running time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B16346B4-D919-4F44-9434-FF24C374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74" y="2629962"/>
            <a:ext cx="7345401" cy="851388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3- Lower hardware complexity and costs. Usable in modern smart card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technology at commercially acceptable costs.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48D98149-8477-4A5E-BF2D-62C6F2342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869" y="4915611"/>
            <a:ext cx="7345401" cy="12514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basic hardware processing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for the primitive arithmetic operations;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addition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multiplication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division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over GF(2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are given in a compact template-form in the following sections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6F761369-4C8A-45CF-B40F-B56C151D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869" y="3698861"/>
            <a:ext cx="7345401" cy="8513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Contemporary “Modern Crypto-Systems” are deploying this algebra in practical applications more and more intensively </a:t>
            </a:r>
          </a:p>
        </p:txBody>
      </p:sp>
    </p:spTree>
    <p:extLst>
      <p:ext uri="{BB962C8B-B14F-4D97-AF65-F5344CB8AC3E}">
        <p14:creationId xmlns:p14="http://schemas.microsoft.com/office/powerpoint/2010/main" val="33915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Text Box 2"/>
          <p:cNvSpPr txBox="1">
            <a:spLocks noChangeArrowheads="1"/>
          </p:cNvSpPr>
          <p:nvPr/>
        </p:nvSpPr>
        <p:spPr bwMode="auto">
          <a:xfrm>
            <a:off x="1008311" y="247688"/>
            <a:ext cx="79517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029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Hardware Architectures for Arithmetic in</a:t>
            </a:r>
            <a:r>
              <a:rPr lang="en-029" sz="3200" u="none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029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GF (</a:t>
            </a:r>
            <a:r>
              <a:rPr lang="de-DE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de-DE" sz="3200" u="none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</a:t>
            </a:r>
            <a:r>
              <a:rPr lang="en-029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  <a:p>
            <a:pPr algn="ctr" defTabSz="762000">
              <a:defRPr/>
            </a:pPr>
            <a:r>
              <a:rPr lang="en-029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Addition</a:t>
            </a:r>
            <a:endParaRPr lang="en-JM" sz="32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467" name="Freeform 5"/>
          <p:cNvSpPr>
            <a:spLocks/>
          </p:cNvSpPr>
          <p:nvPr/>
        </p:nvSpPr>
        <p:spPr bwMode="auto">
          <a:xfrm>
            <a:off x="1623857" y="3038525"/>
            <a:ext cx="77432" cy="101940"/>
          </a:xfrm>
          <a:custGeom>
            <a:avLst/>
            <a:gdLst>
              <a:gd name="T0" fmla="*/ 40 w 46"/>
              <a:gd name="T1" fmla="*/ 0 h 55"/>
              <a:gd name="T2" fmla="*/ 43 w 46"/>
              <a:gd name="T3" fmla="*/ 4 h 55"/>
              <a:gd name="T4" fmla="*/ 46 w 46"/>
              <a:gd name="T5" fmla="*/ 9 h 55"/>
              <a:gd name="T6" fmla="*/ 46 w 46"/>
              <a:gd name="T7" fmla="*/ 14 h 55"/>
              <a:gd name="T8" fmla="*/ 43 w 46"/>
              <a:gd name="T9" fmla="*/ 19 h 55"/>
              <a:gd name="T10" fmla="*/ 40 w 46"/>
              <a:gd name="T11" fmla="*/ 22 h 55"/>
              <a:gd name="T12" fmla="*/ 33 w 46"/>
              <a:gd name="T13" fmla="*/ 26 h 55"/>
              <a:gd name="T14" fmla="*/ 40 w 46"/>
              <a:gd name="T15" fmla="*/ 28 h 55"/>
              <a:gd name="T16" fmla="*/ 43 w 46"/>
              <a:gd name="T17" fmla="*/ 31 h 55"/>
              <a:gd name="T18" fmla="*/ 46 w 46"/>
              <a:gd name="T19" fmla="*/ 36 h 55"/>
              <a:gd name="T20" fmla="*/ 46 w 46"/>
              <a:gd name="T21" fmla="*/ 44 h 55"/>
              <a:gd name="T22" fmla="*/ 43 w 46"/>
              <a:gd name="T23" fmla="*/ 49 h 55"/>
              <a:gd name="T24" fmla="*/ 40 w 46"/>
              <a:gd name="T25" fmla="*/ 52 h 55"/>
              <a:gd name="T26" fmla="*/ 33 w 46"/>
              <a:gd name="T27" fmla="*/ 55 h 55"/>
              <a:gd name="T28" fmla="*/ 0 w 46"/>
              <a:gd name="T29" fmla="*/ 55 h 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55"/>
              <a:gd name="T47" fmla="*/ 46 w 46"/>
              <a:gd name="T48" fmla="*/ 55 h 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55">
                <a:moveTo>
                  <a:pt x="40" y="0"/>
                </a:moveTo>
                <a:lnTo>
                  <a:pt x="43" y="4"/>
                </a:lnTo>
                <a:lnTo>
                  <a:pt x="46" y="9"/>
                </a:lnTo>
                <a:lnTo>
                  <a:pt x="46" y="14"/>
                </a:lnTo>
                <a:lnTo>
                  <a:pt x="43" y="19"/>
                </a:lnTo>
                <a:lnTo>
                  <a:pt x="40" y="22"/>
                </a:lnTo>
                <a:lnTo>
                  <a:pt x="33" y="26"/>
                </a:lnTo>
                <a:lnTo>
                  <a:pt x="40" y="28"/>
                </a:lnTo>
                <a:lnTo>
                  <a:pt x="43" y="31"/>
                </a:lnTo>
                <a:lnTo>
                  <a:pt x="46" y="36"/>
                </a:lnTo>
                <a:lnTo>
                  <a:pt x="46" y="44"/>
                </a:lnTo>
                <a:lnTo>
                  <a:pt x="43" y="49"/>
                </a:lnTo>
                <a:lnTo>
                  <a:pt x="40" y="52"/>
                </a:lnTo>
                <a:lnTo>
                  <a:pt x="33" y="55"/>
                </a:lnTo>
                <a:lnTo>
                  <a:pt x="0" y="5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68" name="Line 6"/>
          <p:cNvSpPr>
            <a:spLocks noChangeShapeType="1"/>
          </p:cNvSpPr>
          <p:nvPr/>
        </p:nvSpPr>
        <p:spPr bwMode="auto">
          <a:xfrm flipV="1">
            <a:off x="1637323" y="3034818"/>
            <a:ext cx="1683" cy="10564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69" name="Line 7"/>
          <p:cNvSpPr>
            <a:spLocks noChangeShapeType="1"/>
          </p:cNvSpPr>
          <p:nvPr/>
        </p:nvSpPr>
        <p:spPr bwMode="auto">
          <a:xfrm>
            <a:off x="1642373" y="3034818"/>
            <a:ext cx="1683" cy="10564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0" name="Freeform 8"/>
          <p:cNvSpPr>
            <a:spLocks/>
          </p:cNvSpPr>
          <p:nvPr/>
        </p:nvSpPr>
        <p:spPr bwMode="auto">
          <a:xfrm>
            <a:off x="1679406" y="3034818"/>
            <a:ext cx="16833" cy="105647"/>
          </a:xfrm>
          <a:custGeom>
            <a:avLst/>
            <a:gdLst>
              <a:gd name="T0" fmla="*/ 0 w 10"/>
              <a:gd name="T1" fmla="*/ 57 h 57"/>
              <a:gd name="T2" fmla="*/ 5 w 10"/>
              <a:gd name="T3" fmla="*/ 54 h 57"/>
              <a:gd name="T4" fmla="*/ 7 w 10"/>
              <a:gd name="T5" fmla="*/ 51 h 57"/>
              <a:gd name="T6" fmla="*/ 10 w 10"/>
              <a:gd name="T7" fmla="*/ 46 h 57"/>
              <a:gd name="T8" fmla="*/ 10 w 10"/>
              <a:gd name="T9" fmla="*/ 38 h 57"/>
              <a:gd name="T10" fmla="*/ 7 w 10"/>
              <a:gd name="T11" fmla="*/ 33 h 57"/>
              <a:gd name="T12" fmla="*/ 5 w 10"/>
              <a:gd name="T13" fmla="*/ 30 h 57"/>
              <a:gd name="T14" fmla="*/ 0 w 10"/>
              <a:gd name="T15" fmla="*/ 28 h 57"/>
              <a:gd name="T16" fmla="*/ 5 w 10"/>
              <a:gd name="T17" fmla="*/ 24 h 57"/>
              <a:gd name="T18" fmla="*/ 7 w 10"/>
              <a:gd name="T19" fmla="*/ 21 h 57"/>
              <a:gd name="T20" fmla="*/ 10 w 10"/>
              <a:gd name="T21" fmla="*/ 16 h 57"/>
              <a:gd name="T22" fmla="*/ 10 w 10"/>
              <a:gd name="T23" fmla="*/ 11 h 57"/>
              <a:gd name="T24" fmla="*/ 7 w 10"/>
              <a:gd name="T25" fmla="*/ 6 h 57"/>
              <a:gd name="T26" fmla="*/ 5 w 10"/>
              <a:gd name="T27" fmla="*/ 2 h 57"/>
              <a:gd name="T28" fmla="*/ 0 w 10"/>
              <a:gd name="T29" fmla="*/ 0 h 57"/>
              <a:gd name="T30" fmla="*/ 7 w 10"/>
              <a:gd name="T31" fmla="*/ 2 h 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"/>
              <a:gd name="T49" fmla="*/ 0 h 57"/>
              <a:gd name="T50" fmla="*/ 10 w 10"/>
              <a:gd name="T51" fmla="*/ 57 h 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" h="57">
                <a:moveTo>
                  <a:pt x="0" y="57"/>
                </a:moveTo>
                <a:lnTo>
                  <a:pt x="5" y="54"/>
                </a:lnTo>
                <a:lnTo>
                  <a:pt x="7" y="51"/>
                </a:lnTo>
                <a:lnTo>
                  <a:pt x="10" y="46"/>
                </a:lnTo>
                <a:lnTo>
                  <a:pt x="10" y="38"/>
                </a:lnTo>
                <a:lnTo>
                  <a:pt x="7" y="33"/>
                </a:lnTo>
                <a:lnTo>
                  <a:pt x="5" y="30"/>
                </a:lnTo>
                <a:lnTo>
                  <a:pt x="0" y="28"/>
                </a:lnTo>
                <a:lnTo>
                  <a:pt x="5" y="24"/>
                </a:lnTo>
                <a:lnTo>
                  <a:pt x="7" y="21"/>
                </a:lnTo>
                <a:lnTo>
                  <a:pt x="10" y="16"/>
                </a:lnTo>
                <a:lnTo>
                  <a:pt x="10" y="11"/>
                </a:lnTo>
                <a:lnTo>
                  <a:pt x="7" y="6"/>
                </a:lnTo>
                <a:lnTo>
                  <a:pt x="5" y="2"/>
                </a:lnTo>
                <a:lnTo>
                  <a:pt x="0" y="0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1" name="Line 9"/>
          <p:cNvSpPr>
            <a:spLocks noChangeShapeType="1"/>
          </p:cNvSpPr>
          <p:nvPr/>
        </p:nvSpPr>
        <p:spPr bwMode="auto">
          <a:xfrm flipH="1">
            <a:off x="1623857" y="3034818"/>
            <a:ext cx="55549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2" name="Line 10"/>
          <p:cNvSpPr>
            <a:spLocks noChangeShapeType="1"/>
          </p:cNvSpPr>
          <p:nvPr/>
        </p:nvSpPr>
        <p:spPr bwMode="auto">
          <a:xfrm>
            <a:off x="1642373" y="3086715"/>
            <a:ext cx="3703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3" name="Freeform 11"/>
          <p:cNvSpPr>
            <a:spLocks/>
          </p:cNvSpPr>
          <p:nvPr/>
        </p:nvSpPr>
        <p:spPr bwMode="auto">
          <a:xfrm>
            <a:off x="1384826" y="3014430"/>
            <a:ext cx="109415" cy="120475"/>
          </a:xfrm>
          <a:custGeom>
            <a:avLst/>
            <a:gdLst>
              <a:gd name="T0" fmla="*/ 65 w 65"/>
              <a:gd name="T1" fmla="*/ 32 h 65"/>
              <a:gd name="T2" fmla="*/ 65 w 65"/>
              <a:gd name="T3" fmla="*/ 27 h 65"/>
              <a:gd name="T4" fmla="*/ 63 w 65"/>
              <a:gd name="T5" fmla="*/ 21 h 65"/>
              <a:gd name="T6" fmla="*/ 60 w 65"/>
              <a:gd name="T7" fmla="*/ 16 h 65"/>
              <a:gd name="T8" fmla="*/ 57 w 65"/>
              <a:gd name="T9" fmla="*/ 11 h 65"/>
              <a:gd name="T10" fmla="*/ 53 w 65"/>
              <a:gd name="T11" fmla="*/ 7 h 65"/>
              <a:gd name="T12" fmla="*/ 49 w 65"/>
              <a:gd name="T13" fmla="*/ 4 h 65"/>
              <a:gd name="T14" fmla="*/ 44 w 65"/>
              <a:gd name="T15" fmla="*/ 2 h 65"/>
              <a:gd name="T16" fmla="*/ 37 w 65"/>
              <a:gd name="T17" fmla="*/ 0 h 65"/>
              <a:gd name="T18" fmla="*/ 32 w 65"/>
              <a:gd name="T19" fmla="*/ 0 h 65"/>
              <a:gd name="T20" fmla="*/ 27 w 65"/>
              <a:gd name="T21" fmla="*/ 0 h 65"/>
              <a:gd name="T22" fmla="*/ 21 w 65"/>
              <a:gd name="T23" fmla="*/ 2 h 65"/>
              <a:gd name="T24" fmla="*/ 16 w 65"/>
              <a:gd name="T25" fmla="*/ 4 h 65"/>
              <a:gd name="T26" fmla="*/ 11 w 65"/>
              <a:gd name="T27" fmla="*/ 7 h 65"/>
              <a:gd name="T28" fmla="*/ 7 w 65"/>
              <a:gd name="T29" fmla="*/ 11 h 65"/>
              <a:gd name="T30" fmla="*/ 4 w 65"/>
              <a:gd name="T31" fmla="*/ 16 h 65"/>
              <a:gd name="T32" fmla="*/ 2 w 65"/>
              <a:gd name="T33" fmla="*/ 21 h 65"/>
              <a:gd name="T34" fmla="*/ 1 w 65"/>
              <a:gd name="T35" fmla="*/ 27 h 65"/>
              <a:gd name="T36" fmla="*/ 0 w 65"/>
              <a:gd name="T37" fmla="*/ 32 h 65"/>
              <a:gd name="T38" fmla="*/ 1 w 65"/>
              <a:gd name="T39" fmla="*/ 37 h 65"/>
              <a:gd name="T40" fmla="*/ 2 w 65"/>
              <a:gd name="T41" fmla="*/ 43 h 65"/>
              <a:gd name="T42" fmla="*/ 4 w 65"/>
              <a:gd name="T43" fmla="*/ 48 h 65"/>
              <a:gd name="T44" fmla="*/ 7 w 65"/>
              <a:gd name="T45" fmla="*/ 53 h 65"/>
              <a:gd name="T46" fmla="*/ 11 w 65"/>
              <a:gd name="T47" fmla="*/ 56 h 65"/>
              <a:gd name="T48" fmla="*/ 16 w 65"/>
              <a:gd name="T49" fmla="*/ 60 h 65"/>
              <a:gd name="T50" fmla="*/ 21 w 65"/>
              <a:gd name="T51" fmla="*/ 62 h 65"/>
              <a:gd name="T52" fmla="*/ 27 w 65"/>
              <a:gd name="T53" fmla="*/ 64 h 65"/>
              <a:gd name="T54" fmla="*/ 32 w 65"/>
              <a:gd name="T55" fmla="*/ 65 h 65"/>
              <a:gd name="T56" fmla="*/ 37 w 65"/>
              <a:gd name="T57" fmla="*/ 64 h 65"/>
              <a:gd name="T58" fmla="*/ 44 w 65"/>
              <a:gd name="T59" fmla="*/ 62 h 65"/>
              <a:gd name="T60" fmla="*/ 49 w 65"/>
              <a:gd name="T61" fmla="*/ 60 h 65"/>
              <a:gd name="T62" fmla="*/ 53 w 65"/>
              <a:gd name="T63" fmla="*/ 56 h 65"/>
              <a:gd name="T64" fmla="*/ 57 w 65"/>
              <a:gd name="T65" fmla="*/ 53 h 65"/>
              <a:gd name="T66" fmla="*/ 60 w 65"/>
              <a:gd name="T67" fmla="*/ 48 h 65"/>
              <a:gd name="T68" fmla="*/ 63 w 65"/>
              <a:gd name="T69" fmla="*/ 43 h 65"/>
              <a:gd name="T70" fmla="*/ 65 w 65"/>
              <a:gd name="T71" fmla="*/ 37 h 65"/>
              <a:gd name="T72" fmla="*/ 65 w 65"/>
              <a:gd name="T73" fmla="*/ 32 h 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"/>
              <a:gd name="T112" fmla="*/ 0 h 65"/>
              <a:gd name="T113" fmla="*/ 65 w 65"/>
              <a:gd name="T114" fmla="*/ 65 h 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" h="65">
                <a:moveTo>
                  <a:pt x="65" y="32"/>
                </a:moveTo>
                <a:lnTo>
                  <a:pt x="65" y="27"/>
                </a:lnTo>
                <a:lnTo>
                  <a:pt x="63" y="21"/>
                </a:lnTo>
                <a:lnTo>
                  <a:pt x="60" y="16"/>
                </a:lnTo>
                <a:lnTo>
                  <a:pt x="57" y="11"/>
                </a:lnTo>
                <a:lnTo>
                  <a:pt x="53" y="7"/>
                </a:lnTo>
                <a:lnTo>
                  <a:pt x="49" y="4"/>
                </a:lnTo>
                <a:lnTo>
                  <a:pt x="44" y="2"/>
                </a:lnTo>
                <a:lnTo>
                  <a:pt x="37" y="0"/>
                </a:lnTo>
                <a:lnTo>
                  <a:pt x="32" y="0"/>
                </a:lnTo>
                <a:lnTo>
                  <a:pt x="27" y="0"/>
                </a:lnTo>
                <a:lnTo>
                  <a:pt x="21" y="2"/>
                </a:lnTo>
                <a:lnTo>
                  <a:pt x="16" y="4"/>
                </a:lnTo>
                <a:lnTo>
                  <a:pt x="11" y="7"/>
                </a:lnTo>
                <a:lnTo>
                  <a:pt x="7" y="11"/>
                </a:lnTo>
                <a:lnTo>
                  <a:pt x="4" y="16"/>
                </a:lnTo>
                <a:lnTo>
                  <a:pt x="2" y="21"/>
                </a:lnTo>
                <a:lnTo>
                  <a:pt x="1" y="27"/>
                </a:lnTo>
                <a:lnTo>
                  <a:pt x="0" y="32"/>
                </a:lnTo>
                <a:lnTo>
                  <a:pt x="1" y="37"/>
                </a:lnTo>
                <a:lnTo>
                  <a:pt x="2" y="43"/>
                </a:lnTo>
                <a:lnTo>
                  <a:pt x="4" y="48"/>
                </a:lnTo>
                <a:lnTo>
                  <a:pt x="7" y="53"/>
                </a:lnTo>
                <a:lnTo>
                  <a:pt x="11" y="56"/>
                </a:lnTo>
                <a:lnTo>
                  <a:pt x="16" y="60"/>
                </a:lnTo>
                <a:lnTo>
                  <a:pt x="21" y="62"/>
                </a:lnTo>
                <a:lnTo>
                  <a:pt x="27" y="64"/>
                </a:lnTo>
                <a:lnTo>
                  <a:pt x="32" y="65"/>
                </a:lnTo>
                <a:lnTo>
                  <a:pt x="37" y="64"/>
                </a:lnTo>
                <a:lnTo>
                  <a:pt x="44" y="62"/>
                </a:lnTo>
                <a:lnTo>
                  <a:pt x="49" y="60"/>
                </a:lnTo>
                <a:lnTo>
                  <a:pt x="53" y="56"/>
                </a:lnTo>
                <a:lnTo>
                  <a:pt x="57" y="53"/>
                </a:lnTo>
                <a:lnTo>
                  <a:pt x="60" y="48"/>
                </a:lnTo>
                <a:lnTo>
                  <a:pt x="63" y="43"/>
                </a:lnTo>
                <a:lnTo>
                  <a:pt x="65" y="37"/>
                </a:lnTo>
                <a:lnTo>
                  <a:pt x="65" y="3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4" name="Line 12"/>
          <p:cNvSpPr>
            <a:spLocks noChangeShapeType="1"/>
          </p:cNvSpPr>
          <p:nvPr/>
        </p:nvSpPr>
        <p:spPr bwMode="auto">
          <a:xfrm flipH="1">
            <a:off x="1401659" y="3077447"/>
            <a:ext cx="82482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5" name="Line 13"/>
          <p:cNvSpPr>
            <a:spLocks noChangeShapeType="1"/>
          </p:cNvSpPr>
          <p:nvPr/>
        </p:nvSpPr>
        <p:spPr bwMode="auto">
          <a:xfrm>
            <a:off x="1442059" y="3032964"/>
            <a:ext cx="1683" cy="889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6" name="Line 14"/>
          <p:cNvSpPr>
            <a:spLocks noChangeShapeType="1"/>
          </p:cNvSpPr>
          <p:nvPr/>
        </p:nvSpPr>
        <p:spPr bwMode="auto">
          <a:xfrm flipH="1">
            <a:off x="1298977" y="3140465"/>
            <a:ext cx="2861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7" name="Line 15"/>
          <p:cNvSpPr>
            <a:spLocks noChangeShapeType="1"/>
          </p:cNvSpPr>
          <p:nvPr/>
        </p:nvSpPr>
        <p:spPr bwMode="auto">
          <a:xfrm flipH="1" flipV="1">
            <a:off x="1285511" y="3049645"/>
            <a:ext cx="26933" cy="9082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8" name="Line 16"/>
          <p:cNvSpPr>
            <a:spLocks noChangeShapeType="1"/>
          </p:cNvSpPr>
          <p:nvPr/>
        </p:nvSpPr>
        <p:spPr bwMode="auto">
          <a:xfrm flipH="1">
            <a:off x="1253528" y="3034818"/>
            <a:ext cx="31983" cy="10564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79" name="Line 17"/>
          <p:cNvSpPr>
            <a:spLocks noChangeShapeType="1"/>
          </p:cNvSpPr>
          <p:nvPr/>
        </p:nvSpPr>
        <p:spPr bwMode="auto">
          <a:xfrm>
            <a:off x="1245111" y="3140465"/>
            <a:ext cx="2693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0" name="Line 18"/>
          <p:cNvSpPr>
            <a:spLocks noChangeShapeType="1"/>
          </p:cNvSpPr>
          <p:nvPr/>
        </p:nvSpPr>
        <p:spPr bwMode="auto">
          <a:xfrm>
            <a:off x="1261944" y="3108956"/>
            <a:ext cx="4208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1" name="Line 19"/>
          <p:cNvSpPr>
            <a:spLocks noChangeShapeType="1"/>
          </p:cNvSpPr>
          <p:nvPr/>
        </p:nvSpPr>
        <p:spPr bwMode="auto">
          <a:xfrm flipH="1" flipV="1">
            <a:off x="1285511" y="3034818"/>
            <a:ext cx="31983" cy="10564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2" name="Line 20"/>
          <p:cNvSpPr>
            <a:spLocks noChangeShapeType="1"/>
          </p:cNvSpPr>
          <p:nvPr/>
        </p:nvSpPr>
        <p:spPr bwMode="auto">
          <a:xfrm flipH="1">
            <a:off x="1046480" y="3079301"/>
            <a:ext cx="80799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3" name="Line 21"/>
          <p:cNvSpPr>
            <a:spLocks noChangeShapeType="1"/>
          </p:cNvSpPr>
          <p:nvPr/>
        </p:nvSpPr>
        <p:spPr bwMode="auto">
          <a:xfrm>
            <a:off x="1046480" y="3108956"/>
            <a:ext cx="80799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4" name="Freeform 22"/>
          <p:cNvSpPr>
            <a:spLocks/>
          </p:cNvSpPr>
          <p:nvPr/>
        </p:nvSpPr>
        <p:spPr bwMode="auto">
          <a:xfrm>
            <a:off x="856266" y="3105249"/>
            <a:ext cx="63966" cy="35216"/>
          </a:xfrm>
          <a:custGeom>
            <a:avLst/>
            <a:gdLst>
              <a:gd name="T0" fmla="*/ 38 w 38"/>
              <a:gd name="T1" fmla="*/ 0 h 19"/>
              <a:gd name="T2" fmla="*/ 38 w 38"/>
              <a:gd name="T3" fmla="*/ 10 h 19"/>
              <a:gd name="T4" fmla="*/ 33 w 38"/>
              <a:gd name="T5" fmla="*/ 16 h 19"/>
              <a:gd name="T6" fmla="*/ 24 w 38"/>
              <a:gd name="T7" fmla="*/ 19 h 19"/>
              <a:gd name="T8" fmla="*/ 16 w 38"/>
              <a:gd name="T9" fmla="*/ 19 h 19"/>
              <a:gd name="T10" fmla="*/ 8 w 38"/>
              <a:gd name="T11" fmla="*/ 16 h 19"/>
              <a:gd name="T12" fmla="*/ 2 w 38"/>
              <a:gd name="T13" fmla="*/ 10 h 19"/>
              <a:gd name="T14" fmla="*/ 0 w 38"/>
              <a:gd name="T15" fmla="*/ 2 h 19"/>
              <a:gd name="T16" fmla="*/ 0 w 38"/>
              <a:gd name="T17" fmla="*/ 19 h 19"/>
              <a:gd name="T18" fmla="*/ 2 w 38"/>
              <a:gd name="T19" fmla="*/ 10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19"/>
              <a:gd name="T32" fmla="*/ 38 w 38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19">
                <a:moveTo>
                  <a:pt x="38" y="0"/>
                </a:moveTo>
                <a:lnTo>
                  <a:pt x="38" y="10"/>
                </a:lnTo>
                <a:lnTo>
                  <a:pt x="33" y="16"/>
                </a:lnTo>
                <a:lnTo>
                  <a:pt x="24" y="19"/>
                </a:lnTo>
                <a:lnTo>
                  <a:pt x="16" y="19"/>
                </a:lnTo>
                <a:lnTo>
                  <a:pt x="8" y="16"/>
                </a:lnTo>
                <a:lnTo>
                  <a:pt x="2" y="10"/>
                </a:lnTo>
                <a:lnTo>
                  <a:pt x="0" y="2"/>
                </a:lnTo>
                <a:lnTo>
                  <a:pt x="0" y="19"/>
                </a:lnTo>
                <a:lnTo>
                  <a:pt x="2" y="1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5" name="Freeform 23"/>
          <p:cNvSpPr>
            <a:spLocks/>
          </p:cNvSpPr>
          <p:nvPr/>
        </p:nvSpPr>
        <p:spPr bwMode="auto">
          <a:xfrm>
            <a:off x="856266" y="3060766"/>
            <a:ext cx="63966" cy="44483"/>
          </a:xfrm>
          <a:custGeom>
            <a:avLst/>
            <a:gdLst>
              <a:gd name="T0" fmla="*/ 2 w 38"/>
              <a:gd name="T1" fmla="*/ 5 h 24"/>
              <a:gd name="T2" fmla="*/ 5 w 38"/>
              <a:gd name="T3" fmla="*/ 7 h 24"/>
              <a:gd name="T4" fmla="*/ 11 w 38"/>
              <a:gd name="T5" fmla="*/ 10 h 24"/>
              <a:gd name="T6" fmla="*/ 26 w 38"/>
              <a:gd name="T7" fmla="*/ 16 h 24"/>
              <a:gd name="T8" fmla="*/ 33 w 38"/>
              <a:gd name="T9" fmla="*/ 19 h 24"/>
              <a:gd name="T10" fmla="*/ 38 w 38"/>
              <a:gd name="T11" fmla="*/ 24 h 24"/>
              <a:gd name="T12" fmla="*/ 35 w 38"/>
              <a:gd name="T13" fmla="*/ 19 h 24"/>
              <a:gd name="T14" fmla="*/ 33 w 38"/>
              <a:gd name="T15" fmla="*/ 16 h 24"/>
              <a:gd name="T16" fmla="*/ 26 w 38"/>
              <a:gd name="T17" fmla="*/ 14 h 24"/>
              <a:gd name="T18" fmla="*/ 11 w 38"/>
              <a:gd name="T19" fmla="*/ 7 h 24"/>
              <a:gd name="T20" fmla="*/ 5 w 38"/>
              <a:gd name="T21" fmla="*/ 5 h 24"/>
              <a:gd name="T22" fmla="*/ 0 w 38"/>
              <a:gd name="T23" fmla="*/ 0 h 24"/>
              <a:gd name="T24" fmla="*/ 2 w 38"/>
              <a:gd name="T25" fmla="*/ 5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"/>
              <a:gd name="T40" fmla="*/ 0 h 24"/>
              <a:gd name="T41" fmla="*/ 38 w 38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" h="24">
                <a:moveTo>
                  <a:pt x="2" y="5"/>
                </a:moveTo>
                <a:lnTo>
                  <a:pt x="5" y="7"/>
                </a:lnTo>
                <a:lnTo>
                  <a:pt x="11" y="10"/>
                </a:lnTo>
                <a:lnTo>
                  <a:pt x="26" y="16"/>
                </a:lnTo>
                <a:lnTo>
                  <a:pt x="33" y="19"/>
                </a:lnTo>
                <a:lnTo>
                  <a:pt x="38" y="24"/>
                </a:lnTo>
                <a:lnTo>
                  <a:pt x="35" y="19"/>
                </a:lnTo>
                <a:lnTo>
                  <a:pt x="33" y="16"/>
                </a:lnTo>
                <a:lnTo>
                  <a:pt x="26" y="14"/>
                </a:lnTo>
                <a:lnTo>
                  <a:pt x="11" y="7"/>
                </a:lnTo>
                <a:lnTo>
                  <a:pt x="5" y="5"/>
                </a:lnTo>
                <a:lnTo>
                  <a:pt x="0" y="0"/>
                </a:lnTo>
                <a:lnTo>
                  <a:pt x="2" y="5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6" name="Freeform 24"/>
          <p:cNvSpPr>
            <a:spLocks/>
          </p:cNvSpPr>
          <p:nvPr/>
        </p:nvSpPr>
        <p:spPr bwMode="auto">
          <a:xfrm>
            <a:off x="856266" y="3034818"/>
            <a:ext cx="63966" cy="29655"/>
          </a:xfrm>
          <a:custGeom>
            <a:avLst/>
            <a:gdLst>
              <a:gd name="T0" fmla="*/ 0 w 38"/>
              <a:gd name="T1" fmla="*/ 14 h 16"/>
              <a:gd name="T2" fmla="*/ 0 w 38"/>
              <a:gd name="T3" fmla="*/ 8 h 16"/>
              <a:gd name="T4" fmla="*/ 5 w 38"/>
              <a:gd name="T5" fmla="*/ 2 h 16"/>
              <a:gd name="T6" fmla="*/ 14 w 38"/>
              <a:gd name="T7" fmla="*/ 0 h 16"/>
              <a:gd name="T8" fmla="*/ 21 w 38"/>
              <a:gd name="T9" fmla="*/ 0 h 16"/>
              <a:gd name="T10" fmla="*/ 29 w 38"/>
              <a:gd name="T11" fmla="*/ 2 h 16"/>
              <a:gd name="T12" fmla="*/ 35 w 38"/>
              <a:gd name="T13" fmla="*/ 8 h 16"/>
              <a:gd name="T14" fmla="*/ 38 w 38"/>
              <a:gd name="T15" fmla="*/ 0 h 16"/>
              <a:gd name="T16" fmla="*/ 38 w 38"/>
              <a:gd name="T17" fmla="*/ 16 h 16"/>
              <a:gd name="T18" fmla="*/ 35 w 38"/>
              <a:gd name="T19" fmla="*/ 8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16"/>
              <a:gd name="T32" fmla="*/ 38 w 3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16">
                <a:moveTo>
                  <a:pt x="0" y="14"/>
                </a:moveTo>
                <a:lnTo>
                  <a:pt x="0" y="8"/>
                </a:lnTo>
                <a:lnTo>
                  <a:pt x="5" y="2"/>
                </a:lnTo>
                <a:lnTo>
                  <a:pt x="14" y="0"/>
                </a:lnTo>
                <a:lnTo>
                  <a:pt x="21" y="0"/>
                </a:lnTo>
                <a:lnTo>
                  <a:pt x="29" y="2"/>
                </a:lnTo>
                <a:lnTo>
                  <a:pt x="35" y="8"/>
                </a:lnTo>
                <a:lnTo>
                  <a:pt x="38" y="0"/>
                </a:lnTo>
                <a:lnTo>
                  <a:pt x="38" y="16"/>
                </a:lnTo>
                <a:lnTo>
                  <a:pt x="35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7" name="Freeform 25"/>
          <p:cNvSpPr>
            <a:spLocks/>
          </p:cNvSpPr>
          <p:nvPr/>
        </p:nvSpPr>
        <p:spPr bwMode="auto">
          <a:xfrm>
            <a:off x="874782" y="3431459"/>
            <a:ext cx="48816" cy="66725"/>
          </a:xfrm>
          <a:custGeom>
            <a:avLst/>
            <a:gdLst>
              <a:gd name="T0" fmla="*/ 3 w 29"/>
              <a:gd name="T1" fmla="*/ 0 h 36"/>
              <a:gd name="T2" fmla="*/ 0 w 29"/>
              <a:gd name="T3" fmla="*/ 3 h 36"/>
              <a:gd name="T4" fmla="*/ 0 w 29"/>
              <a:gd name="T5" fmla="*/ 8 h 36"/>
              <a:gd name="T6" fmla="*/ 3 w 29"/>
              <a:gd name="T7" fmla="*/ 12 h 36"/>
              <a:gd name="T8" fmla="*/ 8 w 29"/>
              <a:gd name="T9" fmla="*/ 14 h 36"/>
              <a:gd name="T10" fmla="*/ 22 w 29"/>
              <a:gd name="T11" fmla="*/ 20 h 36"/>
              <a:gd name="T12" fmla="*/ 27 w 29"/>
              <a:gd name="T13" fmla="*/ 22 h 36"/>
              <a:gd name="T14" fmla="*/ 29 w 29"/>
              <a:gd name="T15" fmla="*/ 25 h 36"/>
              <a:gd name="T16" fmla="*/ 29 w 29"/>
              <a:gd name="T17" fmla="*/ 22 h 36"/>
              <a:gd name="T18" fmla="*/ 29 w 29"/>
              <a:gd name="T19" fmla="*/ 30 h 36"/>
              <a:gd name="T20" fmla="*/ 27 w 29"/>
              <a:gd name="T21" fmla="*/ 32 h 36"/>
              <a:gd name="T22" fmla="*/ 22 w 29"/>
              <a:gd name="T23" fmla="*/ 36 h 36"/>
              <a:gd name="T24" fmla="*/ 11 w 29"/>
              <a:gd name="T25" fmla="*/ 36 h 36"/>
              <a:gd name="T26" fmla="*/ 5 w 29"/>
              <a:gd name="T27" fmla="*/ 32 h 36"/>
              <a:gd name="T28" fmla="*/ 3 w 29"/>
              <a:gd name="T29" fmla="*/ 30 h 36"/>
              <a:gd name="T30" fmla="*/ 0 w 29"/>
              <a:gd name="T31" fmla="*/ 25 h 36"/>
              <a:gd name="T32" fmla="*/ 0 w 29"/>
              <a:gd name="T33" fmla="*/ 36 h 36"/>
              <a:gd name="T34" fmla="*/ 3 w 29"/>
              <a:gd name="T35" fmla="*/ 30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"/>
              <a:gd name="T55" fmla="*/ 0 h 36"/>
              <a:gd name="T56" fmla="*/ 29 w 29"/>
              <a:gd name="T57" fmla="*/ 36 h 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" h="36">
                <a:moveTo>
                  <a:pt x="3" y="0"/>
                </a:moveTo>
                <a:lnTo>
                  <a:pt x="0" y="3"/>
                </a:lnTo>
                <a:lnTo>
                  <a:pt x="0" y="8"/>
                </a:lnTo>
                <a:lnTo>
                  <a:pt x="3" y="12"/>
                </a:lnTo>
                <a:lnTo>
                  <a:pt x="8" y="14"/>
                </a:lnTo>
                <a:lnTo>
                  <a:pt x="22" y="20"/>
                </a:lnTo>
                <a:lnTo>
                  <a:pt x="27" y="22"/>
                </a:lnTo>
                <a:lnTo>
                  <a:pt x="29" y="25"/>
                </a:lnTo>
                <a:lnTo>
                  <a:pt x="29" y="22"/>
                </a:lnTo>
                <a:lnTo>
                  <a:pt x="29" y="30"/>
                </a:lnTo>
                <a:lnTo>
                  <a:pt x="27" y="32"/>
                </a:lnTo>
                <a:lnTo>
                  <a:pt x="22" y="36"/>
                </a:lnTo>
                <a:lnTo>
                  <a:pt x="11" y="36"/>
                </a:lnTo>
                <a:lnTo>
                  <a:pt x="5" y="32"/>
                </a:lnTo>
                <a:lnTo>
                  <a:pt x="3" y="30"/>
                </a:lnTo>
                <a:lnTo>
                  <a:pt x="0" y="25"/>
                </a:lnTo>
                <a:lnTo>
                  <a:pt x="0" y="36"/>
                </a:lnTo>
                <a:lnTo>
                  <a:pt x="3" y="3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8" name="Freeform 26"/>
          <p:cNvSpPr>
            <a:spLocks/>
          </p:cNvSpPr>
          <p:nvPr/>
        </p:nvSpPr>
        <p:spPr bwMode="auto">
          <a:xfrm>
            <a:off x="879832" y="3446286"/>
            <a:ext cx="45449" cy="25948"/>
          </a:xfrm>
          <a:custGeom>
            <a:avLst/>
            <a:gdLst>
              <a:gd name="T0" fmla="*/ 0 w 27"/>
              <a:gd name="T1" fmla="*/ 0 h 14"/>
              <a:gd name="T2" fmla="*/ 5 w 27"/>
              <a:gd name="T3" fmla="*/ 4 h 14"/>
              <a:gd name="T4" fmla="*/ 19 w 27"/>
              <a:gd name="T5" fmla="*/ 9 h 14"/>
              <a:gd name="T6" fmla="*/ 24 w 27"/>
              <a:gd name="T7" fmla="*/ 11 h 14"/>
              <a:gd name="T8" fmla="*/ 27 w 27"/>
              <a:gd name="T9" fmla="*/ 14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4"/>
              <a:gd name="T17" fmla="*/ 27 w 2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4">
                <a:moveTo>
                  <a:pt x="0" y="0"/>
                </a:moveTo>
                <a:lnTo>
                  <a:pt x="5" y="4"/>
                </a:lnTo>
                <a:lnTo>
                  <a:pt x="19" y="9"/>
                </a:lnTo>
                <a:lnTo>
                  <a:pt x="24" y="11"/>
                </a:lnTo>
                <a:lnTo>
                  <a:pt x="27" y="1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89" name="Freeform 27"/>
          <p:cNvSpPr>
            <a:spLocks/>
          </p:cNvSpPr>
          <p:nvPr/>
        </p:nvSpPr>
        <p:spPr bwMode="auto">
          <a:xfrm>
            <a:off x="879832" y="3427752"/>
            <a:ext cx="45449" cy="18535"/>
          </a:xfrm>
          <a:custGeom>
            <a:avLst/>
            <a:gdLst>
              <a:gd name="T0" fmla="*/ 27 w 27"/>
              <a:gd name="T1" fmla="*/ 10 h 10"/>
              <a:gd name="T2" fmla="*/ 24 w 27"/>
              <a:gd name="T3" fmla="*/ 5 h 10"/>
              <a:gd name="T4" fmla="*/ 21 w 27"/>
              <a:gd name="T5" fmla="*/ 2 h 10"/>
              <a:gd name="T6" fmla="*/ 16 w 27"/>
              <a:gd name="T7" fmla="*/ 0 h 10"/>
              <a:gd name="T8" fmla="*/ 5 w 27"/>
              <a:gd name="T9" fmla="*/ 0 h 10"/>
              <a:gd name="T10" fmla="*/ 0 w 27"/>
              <a:gd name="T11" fmla="*/ 2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0"/>
              <a:gd name="T20" fmla="*/ 27 w 27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0">
                <a:moveTo>
                  <a:pt x="27" y="10"/>
                </a:moveTo>
                <a:lnTo>
                  <a:pt x="24" y="5"/>
                </a:lnTo>
                <a:lnTo>
                  <a:pt x="21" y="2"/>
                </a:lnTo>
                <a:lnTo>
                  <a:pt x="16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0" name="Line 28"/>
          <p:cNvSpPr>
            <a:spLocks noChangeShapeType="1"/>
          </p:cNvSpPr>
          <p:nvPr/>
        </p:nvSpPr>
        <p:spPr bwMode="auto">
          <a:xfrm>
            <a:off x="874782" y="3442579"/>
            <a:ext cx="5050" cy="370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1" name="Freeform 29"/>
          <p:cNvSpPr>
            <a:spLocks/>
          </p:cNvSpPr>
          <p:nvPr/>
        </p:nvSpPr>
        <p:spPr bwMode="auto">
          <a:xfrm>
            <a:off x="920231" y="3427752"/>
            <a:ext cx="5050" cy="18535"/>
          </a:xfrm>
          <a:custGeom>
            <a:avLst/>
            <a:gdLst>
              <a:gd name="T0" fmla="*/ 3 w 3"/>
              <a:gd name="T1" fmla="*/ 10 h 10"/>
              <a:gd name="T2" fmla="*/ 3 w 3"/>
              <a:gd name="T3" fmla="*/ 0 h 10"/>
              <a:gd name="T4" fmla="*/ 0 w 3"/>
              <a:gd name="T5" fmla="*/ 5 h 10"/>
              <a:gd name="T6" fmla="*/ 0 60000 65536"/>
              <a:gd name="T7" fmla="*/ 0 60000 65536"/>
              <a:gd name="T8" fmla="*/ 0 60000 65536"/>
              <a:gd name="T9" fmla="*/ 0 w 3"/>
              <a:gd name="T10" fmla="*/ 0 h 10"/>
              <a:gd name="T11" fmla="*/ 3 w 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0">
                <a:moveTo>
                  <a:pt x="3" y="10"/>
                </a:moveTo>
                <a:lnTo>
                  <a:pt x="3" y="0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2" name="Freeform 30"/>
          <p:cNvSpPr>
            <a:spLocks/>
          </p:cNvSpPr>
          <p:nvPr/>
        </p:nvSpPr>
        <p:spPr bwMode="auto">
          <a:xfrm>
            <a:off x="873099" y="3596417"/>
            <a:ext cx="48816" cy="50043"/>
          </a:xfrm>
          <a:custGeom>
            <a:avLst/>
            <a:gdLst>
              <a:gd name="T0" fmla="*/ 29 w 29"/>
              <a:gd name="T1" fmla="*/ 0 h 27"/>
              <a:gd name="T2" fmla="*/ 29 w 29"/>
              <a:gd name="T3" fmla="*/ 11 h 27"/>
              <a:gd name="T4" fmla="*/ 27 w 29"/>
              <a:gd name="T5" fmla="*/ 5 h 27"/>
              <a:gd name="T6" fmla="*/ 24 w 29"/>
              <a:gd name="T7" fmla="*/ 3 h 27"/>
              <a:gd name="T8" fmla="*/ 19 w 29"/>
              <a:gd name="T9" fmla="*/ 0 h 27"/>
              <a:gd name="T10" fmla="*/ 7 w 29"/>
              <a:gd name="T11" fmla="*/ 0 h 27"/>
              <a:gd name="T12" fmla="*/ 2 w 29"/>
              <a:gd name="T13" fmla="*/ 3 h 27"/>
              <a:gd name="T14" fmla="*/ 0 w 29"/>
              <a:gd name="T15" fmla="*/ 5 h 27"/>
              <a:gd name="T16" fmla="*/ 0 w 29"/>
              <a:gd name="T17" fmla="*/ 11 h 27"/>
              <a:gd name="T18" fmla="*/ 2 w 29"/>
              <a:gd name="T19" fmla="*/ 13 h 27"/>
              <a:gd name="T20" fmla="*/ 7 w 29"/>
              <a:gd name="T21" fmla="*/ 16 h 27"/>
              <a:gd name="T22" fmla="*/ 22 w 29"/>
              <a:gd name="T23" fmla="*/ 22 h 27"/>
              <a:gd name="T24" fmla="*/ 27 w 29"/>
              <a:gd name="T25" fmla="*/ 24 h 27"/>
              <a:gd name="T26" fmla="*/ 29 w 29"/>
              <a:gd name="T27" fmla="*/ 27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7"/>
              <a:gd name="T44" fmla="*/ 29 w 29"/>
              <a:gd name="T45" fmla="*/ 27 h 2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7">
                <a:moveTo>
                  <a:pt x="29" y="0"/>
                </a:moveTo>
                <a:lnTo>
                  <a:pt x="29" y="11"/>
                </a:lnTo>
                <a:lnTo>
                  <a:pt x="27" y="5"/>
                </a:lnTo>
                <a:lnTo>
                  <a:pt x="24" y="3"/>
                </a:lnTo>
                <a:lnTo>
                  <a:pt x="19" y="0"/>
                </a:lnTo>
                <a:lnTo>
                  <a:pt x="7" y="0"/>
                </a:lnTo>
                <a:lnTo>
                  <a:pt x="2" y="3"/>
                </a:lnTo>
                <a:lnTo>
                  <a:pt x="0" y="5"/>
                </a:lnTo>
                <a:lnTo>
                  <a:pt x="0" y="11"/>
                </a:lnTo>
                <a:lnTo>
                  <a:pt x="2" y="13"/>
                </a:lnTo>
                <a:lnTo>
                  <a:pt x="7" y="16"/>
                </a:lnTo>
                <a:lnTo>
                  <a:pt x="22" y="22"/>
                </a:lnTo>
                <a:lnTo>
                  <a:pt x="27" y="24"/>
                </a:lnTo>
                <a:lnTo>
                  <a:pt x="29" y="2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3" name="Freeform 31"/>
          <p:cNvSpPr>
            <a:spLocks/>
          </p:cNvSpPr>
          <p:nvPr/>
        </p:nvSpPr>
        <p:spPr bwMode="auto">
          <a:xfrm>
            <a:off x="873099" y="3640900"/>
            <a:ext cx="48816" cy="24095"/>
          </a:xfrm>
          <a:custGeom>
            <a:avLst/>
            <a:gdLst>
              <a:gd name="T0" fmla="*/ 29 w 29"/>
              <a:gd name="T1" fmla="*/ 0 h 13"/>
              <a:gd name="T2" fmla="*/ 29 w 29"/>
              <a:gd name="T3" fmla="*/ 8 h 13"/>
              <a:gd name="T4" fmla="*/ 27 w 29"/>
              <a:gd name="T5" fmla="*/ 10 h 13"/>
              <a:gd name="T6" fmla="*/ 22 w 29"/>
              <a:gd name="T7" fmla="*/ 13 h 13"/>
              <a:gd name="T8" fmla="*/ 10 w 29"/>
              <a:gd name="T9" fmla="*/ 13 h 13"/>
              <a:gd name="T10" fmla="*/ 5 w 29"/>
              <a:gd name="T11" fmla="*/ 10 h 13"/>
              <a:gd name="T12" fmla="*/ 2 w 29"/>
              <a:gd name="T13" fmla="*/ 8 h 13"/>
              <a:gd name="T14" fmla="*/ 0 w 29"/>
              <a:gd name="T15" fmla="*/ 3 h 13"/>
              <a:gd name="T16" fmla="*/ 0 w 29"/>
              <a:gd name="T17" fmla="*/ 13 h 13"/>
              <a:gd name="T18" fmla="*/ 2 w 29"/>
              <a:gd name="T19" fmla="*/ 8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3"/>
              <a:gd name="T32" fmla="*/ 29 w 29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3">
                <a:moveTo>
                  <a:pt x="29" y="0"/>
                </a:moveTo>
                <a:lnTo>
                  <a:pt x="29" y="8"/>
                </a:lnTo>
                <a:lnTo>
                  <a:pt x="27" y="10"/>
                </a:lnTo>
                <a:lnTo>
                  <a:pt x="22" y="13"/>
                </a:lnTo>
                <a:lnTo>
                  <a:pt x="10" y="13"/>
                </a:lnTo>
                <a:lnTo>
                  <a:pt x="5" y="10"/>
                </a:lnTo>
                <a:lnTo>
                  <a:pt x="2" y="8"/>
                </a:lnTo>
                <a:lnTo>
                  <a:pt x="0" y="3"/>
                </a:lnTo>
                <a:lnTo>
                  <a:pt x="0" y="13"/>
                </a:lnTo>
                <a:lnTo>
                  <a:pt x="2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4" name="Freeform 32"/>
          <p:cNvSpPr>
            <a:spLocks/>
          </p:cNvSpPr>
          <p:nvPr/>
        </p:nvSpPr>
        <p:spPr bwMode="auto">
          <a:xfrm>
            <a:off x="876465" y="3616805"/>
            <a:ext cx="45449" cy="24095"/>
          </a:xfrm>
          <a:custGeom>
            <a:avLst/>
            <a:gdLst>
              <a:gd name="T0" fmla="*/ 0 w 27"/>
              <a:gd name="T1" fmla="*/ 0 h 13"/>
              <a:gd name="T2" fmla="*/ 5 w 27"/>
              <a:gd name="T3" fmla="*/ 2 h 13"/>
              <a:gd name="T4" fmla="*/ 20 w 27"/>
              <a:gd name="T5" fmla="*/ 7 h 13"/>
              <a:gd name="T6" fmla="*/ 25 w 27"/>
              <a:gd name="T7" fmla="*/ 11 h 13"/>
              <a:gd name="T8" fmla="*/ 27 w 27"/>
              <a:gd name="T9" fmla="*/ 13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3"/>
              <a:gd name="T17" fmla="*/ 27 w 2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3">
                <a:moveTo>
                  <a:pt x="0" y="0"/>
                </a:moveTo>
                <a:lnTo>
                  <a:pt x="5" y="2"/>
                </a:lnTo>
                <a:lnTo>
                  <a:pt x="20" y="7"/>
                </a:lnTo>
                <a:lnTo>
                  <a:pt x="25" y="11"/>
                </a:lnTo>
                <a:lnTo>
                  <a:pt x="27" y="1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5" name="Freeform 33"/>
          <p:cNvSpPr>
            <a:spLocks/>
          </p:cNvSpPr>
          <p:nvPr/>
        </p:nvSpPr>
        <p:spPr bwMode="auto">
          <a:xfrm>
            <a:off x="945481" y="3637193"/>
            <a:ext cx="47133" cy="77845"/>
          </a:xfrm>
          <a:custGeom>
            <a:avLst/>
            <a:gdLst>
              <a:gd name="T0" fmla="*/ 2 w 28"/>
              <a:gd name="T1" fmla="*/ 4 h 42"/>
              <a:gd name="T2" fmla="*/ 3 w 28"/>
              <a:gd name="T3" fmla="*/ 2 h 42"/>
              <a:gd name="T4" fmla="*/ 9 w 28"/>
              <a:gd name="T5" fmla="*/ 0 h 42"/>
              <a:gd name="T6" fmla="*/ 17 w 28"/>
              <a:gd name="T7" fmla="*/ 0 h 42"/>
              <a:gd name="T8" fmla="*/ 24 w 28"/>
              <a:gd name="T9" fmla="*/ 2 h 42"/>
              <a:gd name="T10" fmla="*/ 26 w 28"/>
              <a:gd name="T11" fmla="*/ 4 h 42"/>
              <a:gd name="T12" fmla="*/ 28 w 28"/>
              <a:gd name="T13" fmla="*/ 8 h 42"/>
              <a:gd name="T14" fmla="*/ 28 w 28"/>
              <a:gd name="T15" fmla="*/ 12 h 42"/>
              <a:gd name="T16" fmla="*/ 26 w 28"/>
              <a:gd name="T17" fmla="*/ 16 h 42"/>
              <a:gd name="T18" fmla="*/ 19 w 28"/>
              <a:gd name="T19" fmla="*/ 20 h 42"/>
              <a:gd name="T20" fmla="*/ 9 w 28"/>
              <a:gd name="T21" fmla="*/ 24 h 42"/>
              <a:gd name="T22" fmla="*/ 6 w 28"/>
              <a:gd name="T23" fmla="*/ 26 h 42"/>
              <a:gd name="T24" fmla="*/ 2 w 28"/>
              <a:gd name="T25" fmla="*/ 30 h 42"/>
              <a:gd name="T26" fmla="*/ 0 w 28"/>
              <a:gd name="T27" fmla="*/ 36 h 42"/>
              <a:gd name="T28" fmla="*/ 0 w 28"/>
              <a:gd name="T29" fmla="*/ 42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42"/>
              <a:gd name="T47" fmla="*/ 28 w 28"/>
              <a:gd name="T48" fmla="*/ 42 h 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42">
                <a:moveTo>
                  <a:pt x="2" y="4"/>
                </a:moveTo>
                <a:lnTo>
                  <a:pt x="3" y="2"/>
                </a:lnTo>
                <a:lnTo>
                  <a:pt x="9" y="0"/>
                </a:lnTo>
                <a:lnTo>
                  <a:pt x="17" y="0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8" y="12"/>
                </a:lnTo>
                <a:lnTo>
                  <a:pt x="26" y="16"/>
                </a:lnTo>
                <a:lnTo>
                  <a:pt x="19" y="20"/>
                </a:lnTo>
                <a:lnTo>
                  <a:pt x="9" y="24"/>
                </a:lnTo>
                <a:lnTo>
                  <a:pt x="6" y="26"/>
                </a:lnTo>
                <a:lnTo>
                  <a:pt x="2" y="30"/>
                </a:lnTo>
                <a:lnTo>
                  <a:pt x="0" y="36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6" name="Freeform 34"/>
          <p:cNvSpPr>
            <a:spLocks/>
          </p:cNvSpPr>
          <p:nvPr/>
        </p:nvSpPr>
        <p:spPr bwMode="auto">
          <a:xfrm>
            <a:off x="945481" y="3696504"/>
            <a:ext cx="47133" cy="14828"/>
          </a:xfrm>
          <a:custGeom>
            <a:avLst/>
            <a:gdLst>
              <a:gd name="T0" fmla="*/ 0 w 28"/>
              <a:gd name="T1" fmla="*/ 6 h 8"/>
              <a:gd name="T2" fmla="*/ 2 w 28"/>
              <a:gd name="T3" fmla="*/ 4 h 8"/>
              <a:gd name="T4" fmla="*/ 6 w 28"/>
              <a:gd name="T5" fmla="*/ 4 h 8"/>
              <a:gd name="T6" fmla="*/ 15 w 28"/>
              <a:gd name="T7" fmla="*/ 8 h 8"/>
              <a:gd name="T8" fmla="*/ 21 w 28"/>
              <a:gd name="T9" fmla="*/ 8 h 8"/>
              <a:gd name="T10" fmla="*/ 26 w 28"/>
              <a:gd name="T11" fmla="*/ 6 h 8"/>
              <a:gd name="T12" fmla="*/ 28 w 28"/>
              <a:gd name="T13" fmla="*/ 4 h 8"/>
              <a:gd name="T14" fmla="*/ 28 w 28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8"/>
              <a:gd name="T26" fmla="*/ 28 w 2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8">
                <a:moveTo>
                  <a:pt x="0" y="6"/>
                </a:moveTo>
                <a:lnTo>
                  <a:pt x="2" y="4"/>
                </a:lnTo>
                <a:lnTo>
                  <a:pt x="6" y="4"/>
                </a:lnTo>
                <a:lnTo>
                  <a:pt x="15" y="8"/>
                </a:lnTo>
                <a:lnTo>
                  <a:pt x="21" y="8"/>
                </a:lnTo>
                <a:lnTo>
                  <a:pt x="26" y="6"/>
                </a:lnTo>
                <a:lnTo>
                  <a:pt x="28" y="4"/>
                </a:lnTo>
                <a:lnTo>
                  <a:pt x="2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7" name="Freeform 35"/>
          <p:cNvSpPr>
            <a:spLocks/>
          </p:cNvSpPr>
          <p:nvPr/>
        </p:nvSpPr>
        <p:spPr bwMode="auto">
          <a:xfrm>
            <a:off x="955581" y="3703917"/>
            <a:ext cx="37033" cy="11121"/>
          </a:xfrm>
          <a:custGeom>
            <a:avLst/>
            <a:gdLst>
              <a:gd name="T0" fmla="*/ 22 w 22"/>
              <a:gd name="T1" fmla="*/ 0 h 6"/>
              <a:gd name="T2" fmla="*/ 20 w 22"/>
              <a:gd name="T3" fmla="*/ 4 h 6"/>
              <a:gd name="T4" fmla="*/ 18 w 22"/>
              <a:gd name="T5" fmla="*/ 6 h 6"/>
              <a:gd name="T6" fmla="*/ 9 w 22"/>
              <a:gd name="T7" fmla="*/ 6 h 6"/>
              <a:gd name="T8" fmla="*/ 0 w 2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6"/>
              <a:gd name="T17" fmla="*/ 22 w 2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6">
                <a:moveTo>
                  <a:pt x="22" y="0"/>
                </a:moveTo>
                <a:lnTo>
                  <a:pt x="20" y="4"/>
                </a:lnTo>
                <a:lnTo>
                  <a:pt x="18" y="6"/>
                </a:lnTo>
                <a:lnTo>
                  <a:pt x="9" y="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8" name="Freeform 36"/>
          <p:cNvSpPr>
            <a:spLocks/>
          </p:cNvSpPr>
          <p:nvPr/>
        </p:nvSpPr>
        <p:spPr bwMode="auto">
          <a:xfrm>
            <a:off x="960631" y="3637193"/>
            <a:ext cx="28616" cy="44483"/>
          </a:xfrm>
          <a:custGeom>
            <a:avLst/>
            <a:gdLst>
              <a:gd name="T0" fmla="*/ 0 w 17"/>
              <a:gd name="T1" fmla="*/ 24 h 24"/>
              <a:gd name="T2" fmla="*/ 8 w 17"/>
              <a:gd name="T3" fmla="*/ 20 h 24"/>
              <a:gd name="T4" fmla="*/ 15 w 17"/>
              <a:gd name="T5" fmla="*/ 16 h 24"/>
              <a:gd name="T6" fmla="*/ 17 w 17"/>
              <a:gd name="T7" fmla="*/ 12 h 24"/>
              <a:gd name="T8" fmla="*/ 17 w 17"/>
              <a:gd name="T9" fmla="*/ 8 h 24"/>
              <a:gd name="T10" fmla="*/ 15 w 17"/>
              <a:gd name="T11" fmla="*/ 4 h 24"/>
              <a:gd name="T12" fmla="*/ 12 w 17"/>
              <a:gd name="T13" fmla="*/ 2 h 24"/>
              <a:gd name="T14" fmla="*/ 8 w 17"/>
              <a:gd name="T15" fmla="*/ 0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24"/>
              <a:gd name="T26" fmla="*/ 17 w 17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24">
                <a:moveTo>
                  <a:pt x="0" y="24"/>
                </a:moveTo>
                <a:lnTo>
                  <a:pt x="8" y="20"/>
                </a:lnTo>
                <a:lnTo>
                  <a:pt x="15" y="16"/>
                </a:lnTo>
                <a:lnTo>
                  <a:pt x="17" y="12"/>
                </a:lnTo>
                <a:lnTo>
                  <a:pt x="17" y="8"/>
                </a:lnTo>
                <a:lnTo>
                  <a:pt x="15" y="4"/>
                </a:lnTo>
                <a:lnTo>
                  <a:pt x="12" y="2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499" name="Freeform 37"/>
          <p:cNvSpPr>
            <a:spLocks/>
          </p:cNvSpPr>
          <p:nvPr/>
        </p:nvSpPr>
        <p:spPr bwMode="auto">
          <a:xfrm>
            <a:off x="945481" y="3644607"/>
            <a:ext cx="5050" cy="14828"/>
          </a:xfrm>
          <a:custGeom>
            <a:avLst/>
            <a:gdLst>
              <a:gd name="T0" fmla="*/ 2 w 3"/>
              <a:gd name="T1" fmla="*/ 0 h 8"/>
              <a:gd name="T2" fmla="*/ 0 w 3"/>
              <a:gd name="T3" fmla="*/ 4 h 8"/>
              <a:gd name="T4" fmla="*/ 0 w 3"/>
              <a:gd name="T5" fmla="*/ 6 h 8"/>
              <a:gd name="T6" fmla="*/ 2 w 3"/>
              <a:gd name="T7" fmla="*/ 8 h 8"/>
              <a:gd name="T8" fmla="*/ 3 w 3"/>
              <a:gd name="T9" fmla="*/ 6 h 8"/>
              <a:gd name="T10" fmla="*/ 2 w 3"/>
              <a:gd name="T11" fmla="*/ 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8"/>
              <a:gd name="T20" fmla="*/ 3 w 3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8">
                <a:moveTo>
                  <a:pt x="2" y="0"/>
                </a:moveTo>
                <a:lnTo>
                  <a:pt x="0" y="4"/>
                </a:lnTo>
                <a:lnTo>
                  <a:pt x="0" y="6"/>
                </a:lnTo>
                <a:lnTo>
                  <a:pt x="2" y="8"/>
                </a:lnTo>
                <a:lnTo>
                  <a:pt x="3" y="6"/>
                </a:lnTo>
                <a:lnTo>
                  <a:pt x="2" y="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0" name="Line 38"/>
          <p:cNvSpPr>
            <a:spLocks noChangeShapeType="1"/>
          </p:cNvSpPr>
          <p:nvPr/>
        </p:nvSpPr>
        <p:spPr bwMode="auto">
          <a:xfrm flipV="1">
            <a:off x="918548" y="3596417"/>
            <a:ext cx="3367" cy="926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1" name="Line 39"/>
          <p:cNvSpPr>
            <a:spLocks noChangeShapeType="1"/>
          </p:cNvSpPr>
          <p:nvPr/>
        </p:nvSpPr>
        <p:spPr bwMode="auto">
          <a:xfrm>
            <a:off x="873099" y="3611244"/>
            <a:ext cx="3367" cy="556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2" name="Freeform 40"/>
          <p:cNvSpPr>
            <a:spLocks/>
          </p:cNvSpPr>
          <p:nvPr/>
        </p:nvSpPr>
        <p:spPr bwMode="auto">
          <a:xfrm>
            <a:off x="879832" y="3737280"/>
            <a:ext cx="23566" cy="22242"/>
          </a:xfrm>
          <a:custGeom>
            <a:avLst/>
            <a:gdLst>
              <a:gd name="T0" fmla="*/ 2 w 14"/>
              <a:gd name="T1" fmla="*/ 2 h 12"/>
              <a:gd name="T2" fmla="*/ 1 w 14"/>
              <a:gd name="T3" fmla="*/ 3 h 12"/>
              <a:gd name="T4" fmla="*/ 0 w 14"/>
              <a:gd name="T5" fmla="*/ 6 h 12"/>
              <a:gd name="T6" fmla="*/ 1 w 14"/>
              <a:gd name="T7" fmla="*/ 8 h 12"/>
              <a:gd name="T8" fmla="*/ 2 w 14"/>
              <a:gd name="T9" fmla="*/ 10 h 12"/>
              <a:gd name="T10" fmla="*/ 4 w 14"/>
              <a:gd name="T11" fmla="*/ 11 h 12"/>
              <a:gd name="T12" fmla="*/ 7 w 14"/>
              <a:gd name="T13" fmla="*/ 12 h 12"/>
              <a:gd name="T14" fmla="*/ 9 w 14"/>
              <a:gd name="T15" fmla="*/ 11 h 12"/>
              <a:gd name="T16" fmla="*/ 12 w 14"/>
              <a:gd name="T17" fmla="*/ 10 h 12"/>
              <a:gd name="T18" fmla="*/ 14 w 14"/>
              <a:gd name="T19" fmla="*/ 8 h 12"/>
              <a:gd name="T20" fmla="*/ 14 w 14"/>
              <a:gd name="T21" fmla="*/ 6 h 12"/>
              <a:gd name="T22" fmla="*/ 14 w 14"/>
              <a:gd name="T23" fmla="*/ 3 h 12"/>
              <a:gd name="T24" fmla="*/ 12 w 14"/>
              <a:gd name="T25" fmla="*/ 2 h 12"/>
              <a:gd name="T26" fmla="*/ 9 w 14"/>
              <a:gd name="T27" fmla="*/ 0 h 12"/>
              <a:gd name="T28" fmla="*/ 7 w 14"/>
              <a:gd name="T29" fmla="*/ 0 h 12"/>
              <a:gd name="T30" fmla="*/ 4 w 14"/>
              <a:gd name="T31" fmla="*/ 0 h 12"/>
              <a:gd name="T32" fmla="*/ 2 w 14"/>
              <a:gd name="T33" fmla="*/ 2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2"/>
              <a:gd name="T53" fmla="*/ 14 w 14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2">
                <a:moveTo>
                  <a:pt x="2" y="2"/>
                </a:moveTo>
                <a:lnTo>
                  <a:pt x="1" y="3"/>
                </a:lnTo>
                <a:lnTo>
                  <a:pt x="0" y="6"/>
                </a:lnTo>
                <a:lnTo>
                  <a:pt x="1" y="8"/>
                </a:lnTo>
                <a:lnTo>
                  <a:pt x="2" y="10"/>
                </a:lnTo>
                <a:lnTo>
                  <a:pt x="4" y="11"/>
                </a:lnTo>
                <a:lnTo>
                  <a:pt x="7" y="12"/>
                </a:lnTo>
                <a:lnTo>
                  <a:pt x="9" y="11"/>
                </a:lnTo>
                <a:lnTo>
                  <a:pt x="12" y="10"/>
                </a:lnTo>
                <a:lnTo>
                  <a:pt x="14" y="8"/>
                </a:lnTo>
                <a:lnTo>
                  <a:pt x="14" y="6"/>
                </a:lnTo>
                <a:lnTo>
                  <a:pt x="14" y="3"/>
                </a:lnTo>
                <a:lnTo>
                  <a:pt x="12" y="2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3" name="Freeform 41"/>
          <p:cNvSpPr>
            <a:spLocks/>
          </p:cNvSpPr>
          <p:nvPr/>
        </p:nvSpPr>
        <p:spPr bwMode="auto">
          <a:xfrm>
            <a:off x="879832" y="3820686"/>
            <a:ext cx="23566" cy="22242"/>
          </a:xfrm>
          <a:custGeom>
            <a:avLst/>
            <a:gdLst>
              <a:gd name="T0" fmla="*/ 2 w 14"/>
              <a:gd name="T1" fmla="*/ 1 h 12"/>
              <a:gd name="T2" fmla="*/ 1 w 14"/>
              <a:gd name="T3" fmla="*/ 3 h 12"/>
              <a:gd name="T4" fmla="*/ 0 w 14"/>
              <a:gd name="T5" fmla="*/ 6 h 12"/>
              <a:gd name="T6" fmla="*/ 1 w 14"/>
              <a:gd name="T7" fmla="*/ 8 h 12"/>
              <a:gd name="T8" fmla="*/ 2 w 14"/>
              <a:gd name="T9" fmla="*/ 10 h 12"/>
              <a:gd name="T10" fmla="*/ 4 w 14"/>
              <a:gd name="T11" fmla="*/ 12 h 12"/>
              <a:gd name="T12" fmla="*/ 7 w 14"/>
              <a:gd name="T13" fmla="*/ 12 h 12"/>
              <a:gd name="T14" fmla="*/ 9 w 14"/>
              <a:gd name="T15" fmla="*/ 12 h 12"/>
              <a:gd name="T16" fmla="*/ 12 w 14"/>
              <a:gd name="T17" fmla="*/ 10 h 12"/>
              <a:gd name="T18" fmla="*/ 14 w 14"/>
              <a:gd name="T19" fmla="*/ 8 h 12"/>
              <a:gd name="T20" fmla="*/ 14 w 14"/>
              <a:gd name="T21" fmla="*/ 6 h 12"/>
              <a:gd name="T22" fmla="*/ 14 w 14"/>
              <a:gd name="T23" fmla="*/ 3 h 12"/>
              <a:gd name="T24" fmla="*/ 12 w 14"/>
              <a:gd name="T25" fmla="*/ 1 h 12"/>
              <a:gd name="T26" fmla="*/ 9 w 14"/>
              <a:gd name="T27" fmla="*/ 0 h 12"/>
              <a:gd name="T28" fmla="*/ 7 w 14"/>
              <a:gd name="T29" fmla="*/ 0 h 12"/>
              <a:gd name="T30" fmla="*/ 4 w 14"/>
              <a:gd name="T31" fmla="*/ 0 h 12"/>
              <a:gd name="T32" fmla="*/ 2 w 14"/>
              <a:gd name="T33" fmla="*/ 1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2"/>
              <a:gd name="T53" fmla="*/ 14 w 14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2">
                <a:moveTo>
                  <a:pt x="2" y="1"/>
                </a:moveTo>
                <a:lnTo>
                  <a:pt x="1" y="3"/>
                </a:lnTo>
                <a:lnTo>
                  <a:pt x="0" y="6"/>
                </a:lnTo>
                <a:lnTo>
                  <a:pt x="1" y="8"/>
                </a:lnTo>
                <a:lnTo>
                  <a:pt x="2" y="10"/>
                </a:lnTo>
                <a:lnTo>
                  <a:pt x="4" y="12"/>
                </a:lnTo>
                <a:lnTo>
                  <a:pt x="7" y="12"/>
                </a:lnTo>
                <a:lnTo>
                  <a:pt x="9" y="12"/>
                </a:lnTo>
                <a:lnTo>
                  <a:pt x="12" y="10"/>
                </a:lnTo>
                <a:lnTo>
                  <a:pt x="14" y="8"/>
                </a:lnTo>
                <a:lnTo>
                  <a:pt x="14" y="6"/>
                </a:lnTo>
                <a:lnTo>
                  <a:pt x="14" y="3"/>
                </a:lnTo>
                <a:lnTo>
                  <a:pt x="12" y="1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4" name="Freeform 42"/>
          <p:cNvSpPr>
            <a:spLocks/>
          </p:cNvSpPr>
          <p:nvPr/>
        </p:nvSpPr>
        <p:spPr bwMode="auto">
          <a:xfrm>
            <a:off x="879832" y="3900384"/>
            <a:ext cx="23566" cy="25948"/>
          </a:xfrm>
          <a:custGeom>
            <a:avLst/>
            <a:gdLst>
              <a:gd name="T0" fmla="*/ 2 w 14"/>
              <a:gd name="T1" fmla="*/ 2 h 14"/>
              <a:gd name="T2" fmla="*/ 1 w 14"/>
              <a:gd name="T3" fmla="*/ 5 h 14"/>
              <a:gd name="T4" fmla="*/ 0 w 14"/>
              <a:gd name="T5" fmla="*/ 8 h 14"/>
              <a:gd name="T6" fmla="*/ 1 w 14"/>
              <a:gd name="T7" fmla="*/ 10 h 14"/>
              <a:gd name="T8" fmla="*/ 2 w 14"/>
              <a:gd name="T9" fmla="*/ 12 h 14"/>
              <a:gd name="T10" fmla="*/ 4 w 14"/>
              <a:gd name="T11" fmla="*/ 13 h 14"/>
              <a:gd name="T12" fmla="*/ 7 w 14"/>
              <a:gd name="T13" fmla="*/ 14 h 14"/>
              <a:gd name="T14" fmla="*/ 9 w 14"/>
              <a:gd name="T15" fmla="*/ 13 h 14"/>
              <a:gd name="T16" fmla="*/ 12 w 14"/>
              <a:gd name="T17" fmla="*/ 12 h 14"/>
              <a:gd name="T18" fmla="*/ 14 w 14"/>
              <a:gd name="T19" fmla="*/ 10 h 14"/>
              <a:gd name="T20" fmla="*/ 14 w 14"/>
              <a:gd name="T21" fmla="*/ 8 h 14"/>
              <a:gd name="T22" fmla="*/ 14 w 14"/>
              <a:gd name="T23" fmla="*/ 5 h 14"/>
              <a:gd name="T24" fmla="*/ 12 w 14"/>
              <a:gd name="T25" fmla="*/ 2 h 14"/>
              <a:gd name="T26" fmla="*/ 9 w 14"/>
              <a:gd name="T27" fmla="*/ 1 h 14"/>
              <a:gd name="T28" fmla="*/ 7 w 14"/>
              <a:gd name="T29" fmla="*/ 0 h 14"/>
              <a:gd name="T30" fmla="*/ 4 w 14"/>
              <a:gd name="T31" fmla="*/ 1 h 14"/>
              <a:gd name="T32" fmla="*/ 2 w 14"/>
              <a:gd name="T33" fmla="*/ 2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4"/>
              <a:gd name="T53" fmla="*/ 14 w 1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4">
                <a:moveTo>
                  <a:pt x="2" y="2"/>
                </a:moveTo>
                <a:lnTo>
                  <a:pt x="1" y="5"/>
                </a:lnTo>
                <a:lnTo>
                  <a:pt x="0" y="8"/>
                </a:lnTo>
                <a:lnTo>
                  <a:pt x="1" y="10"/>
                </a:lnTo>
                <a:lnTo>
                  <a:pt x="2" y="12"/>
                </a:lnTo>
                <a:lnTo>
                  <a:pt x="4" y="13"/>
                </a:lnTo>
                <a:lnTo>
                  <a:pt x="7" y="14"/>
                </a:lnTo>
                <a:lnTo>
                  <a:pt x="9" y="13"/>
                </a:lnTo>
                <a:lnTo>
                  <a:pt x="12" y="12"/>
                </a:lnTo>
                <a:lnTo>
                  <a:pt x="14" y="10"/>
                </a:lnTo>
                <a:lnTo>
                  <a:pt x="14" y="8"/>
                </a:lnTo>
                <a:lnTo>
                  <a:pt x="14" y="5"/>
                </a:lnTo>
                <a:lnTo>
                  <a:pt x="12" y="2"/>
                </a:lnTo>
                <a:lnTo>
                  <a:pt x="9" y="1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5" name="Freeform 43"/>
          <p:cNvSpPr>
            <a:spLocks/>
          </p:cNvSpPr>
          <p:nvPr/>
        </p:nvSpPr>
        <p:spPr bwMode="auto">
          <a:xfrm>
            <a:off x="873099" y="3959695"/>
            <a:ext cx="48816" cy="70432"/>
          </a:xfrm>
          <a:custGeom>
            <a:avLst/>
            <a:gdLst>
              <a:gd name="T0" fmla="*/ 7 w 29"/>
              <a:gd name="T1" fmla="*/ 0 h 38"/>
              <a:gd name="T2" fmla="*/ 2 w 29"/>
              <a:gd name="T3" fmla="*/ 3 h 38"/>
              <a:gd name="T4" fmla="*/ 0 w 29"/>
              <a:gd name="T5" fmla="*/ 6 h 38"/>
              <a:gd name="T6" fmla="*/ 0 w 29"/>
              <a:gd name="T7" fmla="*/ 11 h 38"/>
              <a:gd name="T8" fmla="*/ 2 w 29"/>
              <a:gd name="T9" fmla="*/ 13 h 38"/>
              <a:gd name="T10" fmla="*/ 7 w 29"/>
              <a:gd name="T11" fmla="*/ 16 h 38"/>
              <a:gd name="T12" fmla="*/ 22 w 29"/>
              <a:gd name="T13" fmla="*/ 22 h 38"/>
              <a:gd name="T14" fmla="*/ 27 w 29"/>
              <a:gd name="T15" fmla="*/ 24 h 38"/>
              <a:gd name="T16" fmla="*/ 29 w 29"/>
              <a:gd name="T17" fmla="*/ 27 h 38"/>
              <a:gd name="T18" fmla="*/ 29 w 29"/>
              <a:gd name="T19" fmla="*/ 24 h 38"/>
              <a:gd name="T20" fmla="*/ 29 w 29"/>
              <a:gd name="T21" fmla="*/ 32 h 38"/>
              <a:gd name="T22" fmla="*/ 27 w 29"/>
              <a:gd name="T23" fmla="*/ 35 h 38"/>
              <a:gd name="T24" fmla="*/ 22 w 29"/>
              <a:gd name="T25" fmla="*/ 38 h 38"/>
              <a:gd name="T26" fmla="*/ 10 w 29"/>
              <a:gd name="T27" fmla="*/ 38 h 38"/>
              <a:gd name="T28" fmla="*/ 5 w 29"/>
              <a:gd name="T29" fmla="*/ 35 h 38"/>
              <a:gd name="T30" fmla="*/ 2 w 29"/>
              <a:gd name="T31" fmla="*/ 32 h 38"/>
              <a:gd name="T32" fmla="*/ 0 w 29"/>
              <a:gd name="T33" fmla="*/ 27 h 38"/>
              <a:gd name="T34" fmla="*/ 0 w 29"/>
              <a:gd name="T35" fmla="*/ 38 h 38"/>
              <a:gd name="T36" fmla="*/ 2 w 29"/>
              <a:gd name="T37" fmla="*/ 32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"/>
              <a:gd name="T58" fmla="*/ 0 h 38"/>
              <a:gd name="T59" fmla="*/ 29 w 29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" h="38">
                <a:moveTo>
                  <a:pt x="7" y="0"/>
                </a:moveTo>
                <a:lnTo>
                  <a:pt x="2" y="3"/>
                </a:lnTo>
                <a:lnTo>
                  <a:pt x="0" y="6"/>
                </a:lnTo>
                <a:lnTo>
                  <a:pt x="0" y="11"/>
                </a:lnTo>
                <a:lnTo>
                  <a:pt x="2" y="13"/>
                </a:lnTo>
                <a:lnTo>
                  <a:pt x="7" y="16"/>
                </a:lnTo>
                <a:lnTo>
                  <a:pt x="22" y="22"/>
                </a:lnTo>
                <a:lnTo>
                  <a:pt x="27" y="24"/>
                </a:lnTo>
                <a:lnTo>
                  <a:pt x="29" y="27"/>
                </a:lnTo>
                <a:lnTo>
                  <a:pt x="29" y="24"/>
                </a:lnTo>
                <a:lnTo>
                  <a:pt x="29" y="32"/>
                </a:lnTo>
                <a:lnTo>
                  <a:pt x="27" y="35"/>
                </a:lnTo>
                <a:lnTo>
                  <a:pt x="22" y="38"/>
                </a:lnTo>
                <a:lnTo>
                  <a:pt x="10" y="38"/>
                </a:lnTo>
                <a:lnTo>
                  <a:pt x="5" y="35"/>
                </a:lnTo>
                <a:lnTo>
                  <a:pt x="2" y="32"/>
                </a:lnTo>
                <a:lnTo>
                  <a:pt x="0" y="27"/>
                </a:lnTo>
                <a:lnTo>
                  <a:pt x="0" y="38"/>
                </a:lnTo>
                <a:lnTo>
                  <a:pt x="2" y="3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6" name="Freeform 44"/>
          <p:cNvSpPr>
            <a:spLocks/>
          </p:cNvSpPr>
          <p:nvPr/>
        </p:nvSpPr>
        <p:spPr bwMode="auto">
          <a:xfrm>
            <a:off x="876465" y="3978230"/>
            <a:ext cx="45449" cy="25948"/>
          </a:xfrm>
          <a:custGeom>
            <a:avLst/>
            <a:gdLst>
              <a:gd name="T0" fmla="*/ 0 w 27"/>
              <a:gd name="T1" fmla="*/ 0 h 14"/>
              <a:gd name="T2" fmla="*/ 5 w 27"/>
              <a:gd name="T3" fmla="*/ 3 h 14"/>
              <a:gd name="T4" fmla="*/ 20 w 27"/>
              <a:gd name="T5" fmla="*/ 8 h 14"/>
              <a:gd name="T6" fmla="*/ 25 w 27"/>
              <a:gd name="T7" fmla="*/ 12 h 14"/>
              <a:gd name="T8" fmla="*/ 27 w 27"/>
              <a:gd name="T9" fmla="*/ 14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4"/>
              <a:gd name="T17" fmla="*/ 27 w 2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4">
                <a:moveTo>
                  <a:pt x="0" y="0"/>
                </a:moveTo>
                <a:lnTo>
                  <a:pt x="5" y="3"/>
                </a:lnTo>
                <a:lnTo>
                  <a:pt x="20" y="8"/>
                </a:lnTo>
                <a:lnTo>
                  <a:pt x="25" y="12"/>
                </a:lnTo>
                <a:lnTo>
                  <a:pt x="27" y="1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7" name="Freeform 45"/>
          <p:cNvSpPr>
            <a:spLocks/>
          </p:cNvSpPr>
          <p:nvPr/>
        </p:nvSpPr>
        <p:spPr bwMode="auto">
          <a:xfrm>
            <a:off x="937065" y="4009739"/>
            <a:ext cx="13467" cy="51897"/>
          </a:xfrm>
          <a:custGeom>
            <a:avLst/>
            <a:gdLst>
              <a:gd name="T0" fmla="*/ 0 w 8"/>
              <a:gd name="T1" fmla="*/ 0 h 28"/>
              <a:gd name="T2" fmla="*/ 8 w 8"/>
              <a:gd name="T3" fmla="*/ 0 h 28"/>
              <a:gd name="T4" fmla="*/ 8 w 8"/>
              <a:gd name="T5" fmla="*/ 28 h 28"/>
              <a:gd name="T6" fmla="*/ 7 w 8"/>
              <a:gd name="T7" fmla="*/ 28 h 28"/>
              <a:gd name="T8" fmla="*/ 7 w 8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8"/>
              <a:gd name="T17" fmla="*/ 8 w 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8">
                <a:moveTo>
                  <a:pt x="0" y="0"/>
                </a:moveTo>
                <a:lnTo>
                  <a:pt x="8" y="0"/>
                </a:lnTo>
                <a:lnTo>
                  <a:pt x="8" y="28"/>
                </a:lnTo>
                <a:lnTo>
                  <a:pt x="7" y="28"/>
                </a:lnTo>
                <a:lnTo>
                  <a:pt x="7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8" name="Freeform 46"/>
          <p:cNvSpPr>
            <a:spLocks/>
          </p:cNvSpPr>
          <p:nvPr/>
        </p:nvSpPr>
        <p:spPr bwMode="auto">
          <a:xfrm>
            <a:off x="950531" y="4009739"/>
            <a:ext cx="38716" cy="51897"/>
          </a:xfrm>
          <a:custGeom>
            <a:avLst/>
            <a:gdLst>
              <a:gd name="T0" fmla="*/ 0 w 23"/>
              <a:gd name="T1" fmla="*/ 6 h 28"/>
              <a:gd name="T2" fmla="*/ 4 w 23"/>
              <a:gd name="T3" fmla="*/ 2 h 28"/>
              <a:gd name="T4" fmla="*/ 10 w 23"/>
              <a:gd name="T5" fmla="*/ 0 h 28"/>
              <a:gd name="T6" fmla="*/ 14 w 23"/>
              <a:gd name="T7" fmla="*/ 0 h 28"/>
              <a:gd name="T8" fmla="*/ 21 w 23"/>
              <a:gd name="T9" fmla="*/ 2 h 28"/>
              <a:gd name="T10" fmla="*/ 23 w 23"/>
              <a:gd name="T11" fmla="*/ 6 h 28"/>
              <a:gd name="T12" fmla="*/ 23 w 23"/>
              <a:gd name="T13" fmla="*/ 28 h 28"/>
              <a:gd name="T14" fmla="*/ 21 w 23"/>
              <a:gd name="T15" fmla="*/ 28 h 28"/>
              <a:gd name="T16" fmla="*/ 21 w 23"/>
              <a:gd name="T17" fmla="*/ 6 h 28"/>
              <a:gd name="T18" fmla="*/ 18 w 23"/>
              <a:gd name="T19" fmla="*/ 2 h 28"/>
              <a:gd name="T20" fmla="*/ 14 w 23"/>
              <a:gd name="T21" fmla="*/ 0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"/>
              <a:gd name="T34" fmla="*/ 0 h 28"/>
              <a:gd name="T35" fmla="*/ 23 w 23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" h="28">
                <a:moveTo>
                  <a:pt x="0" y="6"/>
                </a:moveTo>
                <a:lnTo>
                  <a:pt x="4" y="2"/>
                </a:lnTo>
                <a:lnTo>
                  <a:pt x="10" y="0"/>
                </a:lnTo>
                <a:lnTo>
                  <a:pt x="14" y="0"/>
                </a:lnTo>
                <a:lnTo>
                  <a:pt x="21" y="2"/>
                </a:lnTo>
                <a:lnTo>
                  <a:pt x="23" y="6"/>
                </a:lnTo>
                <a:lnTo>
                  <a:pt x="23" y="28"/>
                </a:lnTo>
                <a:lnTo>
                  <a:pt x="21" y="28"/>
                </a:lnTo>
                <a:lnTo>
                  <a:pt x="21" y="6"/>
                </a:lnTo>
                <a:lnTo>
                  <a:pt x="18" y="2"/>
                </a:lnTo>
                <a:lnTo>
                  <a:pt x="14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09" name="Line 47"/>
          <p:cNvSpPr>
            <a:spLocks noChangeShapeType="1"/>
          </p:cNvSpPr>
          <p:nvPr/>
        </p:nvSpPr>
        <p:spPr bwMode="auto">
          <a:xfrm>
            <a:off x="974098" y="4061636"/>
            <a:ext cx="25250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0" name="Line 48"/>
          <p:cNvSpPr>
            <a:spLocks noChangeShapeType="1"/>
          </p:cNvSpPr>
          <p:nvPr/>
        </p:nvSpPr>
        <p:spPr bwMode="auto">
          <a:xfrm flipH="1">
            <a:off x="937065" y="4061636"/>
            <a:ext cx="2356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1" name="Freeform 49"/>
          <p:cNvSpPr>
            <a:spLocks/>
          </p:cNvSpPr>
          <p:nvPr/>
        </p:nvSpPr>
        <p:spPr bwMode="auto">
          <a:xfrm>
            <a:off x="884882" y="3959695"/>
            <a:ext cx="37033" cy="18535"/>
          </a:xfrm>
          <a:custGeom>
            <a:avLst/>
            <a:gdLst>
              <a:gd name="T0" fmla="*/ 22 w 22"/>
              <a:gd name="T1" fmla="*/ 10 h 10"/>
              <a:gd name="T2" fmla="*/ 20 w 22"/>
              <a:gd name="T3" fmla="*/ 6 h 10"/>
              <a:gd name="T4" fmla="*/ 17 w 22"/>
              <a:gd name="T5" fmla="*/ 3 h 10"/>
              <a:gd name="T6" fmla="*/ 12 w 22"/>
              <a:gd name="T7" fmla="*/ 0 h 10"/>
              <a:gd name="T8" fmla="*/ 0 w 2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0"/>
              <a:gd name="T17" fmla="*/ 22 w 2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0">
                <a:moveTo>
                  <a:pt x="22" y="10"/>
                </a:moveTo>
                <a:lnTo>
                  <a:pt x="20" y="6"/>
                </a:lnTo>
                <a:lnTo>
                  <a:pt x="17" y="3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2" name="Line 50"/>
          <p:cNvSpPr>
            <a:spLocks noChangeShapeType="1"/>
          </p:cNvSpPr>
          <p:nvPr/>
        </p:nvSpPr>
        <p:spPr bwMode="auto">
          <a:xfrm flipH="1" flipV="1">
            <a:off x="873099" y="3974523"/>
            <a:ext cx="3367" cy="556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3" name="Freeform 51"/>
          <p:cNvSpPr>
            <a:spLocks/>
          </p:cNvSpPr>
          <p:nvPr/>
        </p:nvSpPr>
        <p:spPr bwMode="auto">
          <a:xfrm>
            <a:off x="918548" y="3959695"/>
            <a:ext cx="3367" cy="18535"/>
          </a:xfrm>
          <a:custGeom>
            <a:avLst/>
            <a:gdLst>
              <a:gd name="T0" fmla="*/ 0 w 2"/>
              <a:gd name="T1" fmla="*/ 6 h 10"/>
              <a:gd name="T2" fmla="*/ 2 w 2"/>
              <a:gd name="T3" fmla="*/ 0 h 10"/>
              <a:gd name="T4" fmla="*/ 2 w 2"/>
              <a:gd name="T5" fmla="*/ 10 h 10"/>
              <a:gd name="T6" fmla="*/ 0 60000 65536"/>
              <a:gd name="T7" fmla="*/ 0 60000 65536"/>
              <a:gd name="T8" fmla="*/ 0 60000 65536"/>
              <a:gd name="T9" fmla="*/ 0 w 2"/>
              <a:gd name="T10" fmla="*/ 0 h 10"/>
              <a:gd name="T11" fmla="*/ 2 w 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0">
                <a:moveTo>
                  <a:pt x="0" y="6"/>
                </a:moveTo>
                <a:lnTo>
                  <a:pt x="2" y="0"/>
                </a:lnTo>
                <a:lnTo>
                  <a:pt x="2" y="1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4" name="Freeform 52"/>
          <p:cNvSpPr>
            <a:spLocks/>
          </p:cNvSpPr>
          <p:nvPr/>
        </p:nvSpPr>
        <p:spPr bwMode="auto">
          <a:xfrm>
            <a:off x="762000" y="3349906"/>
            <a:ext cx="100999" cy="772894"/>
          </a:xfrm>
          <a:custGeom>
            <a:avLst/>
            <a:gdLst>
              <a:gd name="T0" fmla="*/ 60 w 60"/>
              <a:gd name="T1" fmla="*/ 417 h 417"/>
              <a:gd name="T2" fmla="*/ 2 w 60"/>
              <a:gd name="T3" fmla="*/ 417 h 417"/>
              <a:gd name="T4" fmla="*/ 0 w 60"/>
              <a:gd name="T5" fmla="*/ 0 h 417"/>
              <a:gd name="T6" fmla="*/ 58 w 60"/>
              <a:gd name="T7" fmla="*/ 0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417"/>
              <a:gd name="T14" fmla="*/ 60 w 60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417">
                <a:moveTo>
                  <a:pt x="60" y="417"/>
                </a:moveTo>
                <a:lnTo>
                  <a:pt x="2" y="417"/>
                </a:lnTo>
                <a:lnTo>
                  <a:pt x="0" y="0"/>
                </a:lnTo>
                <a:lnTo>
                  <a:pt x="5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5" name="Freeform 53"/>
          <p:cNvSpPr>
            <a:spLocks/>
          </p:cNvSpPr>
          <p:nvPr/>
        </p:nvSpPr>
        <p:spPr bwMode="auto">
          <a:xfrm>
            <a:off x="1044797" y="3349906"/>
            <a:ext cx="100999" cy="772894"/>
          </a:xfrm>
          <a:custGeom>
            <a:avLst/>
            <a:gdLst>
              <a:gd name="T0" fmla="*/ 0 w 60"/>
              <a:gd name="T1" fmla="*/ 0 h 417"/>
              <a:gd name="T2" fmla="*/ 58 w 60"/>
              <a:gd name="T3" fmla="*/ 0 h 417"/>
              <a:gd name="T4" fmla="*/ 60 w 60"/>
              <a:gd name="T5" fmla="*/ 417 h 417"/>
              <a:gd name="T6" fmla="*/ 4 w 60"/>
              <a:gd name="T7" fmla="*/ 417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417"/>
              <a:gd name="T14" fmla="*/ 60 w 60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417">
                <a:moveTo>
                  <a:pt x="0" y="0"/>
                </a:moveTo>
                <a:lnTo>
                  <a:pt x="58" y="0"/>
                </a:lnTo>
                <a:lnTo>
                  <a:pt x="60" y="417"/>
                </a:lnTo>
                <a:lnTo>
                  <a:pt x="4" y="41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6" name="Freeform 54"/>
          <p:cNvSpPr>
            <a:spLocks/>
          </p:cNvSpPr>
          <p:nvPr/>
        </p:nvSpPr>
        <p:spPr bwMode="auto">
          <a:xfrm>
            <a:off x="1443742" y="3970816"/>
            <a:ext cx="62283" cy="59311"/>
          </a:xfrm>
          <a:custGeom>
            <a:avLst/>
            <a:gdLst>
              <a:gd name="T0" fmla="*/ 0 w 37"/>
              <a:gd name="T1" fmla="*/ 29 h 32"/>
              <a:gd name="T2" fmla="*/ 8 w 37"/>
              <a:gd name="T3" fmla="*/ 32 h 32"/>
              <a:gd name="T4" fmla="*/ 16 w 37"/>
              <a:gd name="T5" fmla="*/ 32 h 32"/>
              <a:gd name="T6" fmla="*/ 22 w 37"/>
              <a:gd name="T7" fmla="*/ 29 h 32"/>
              <a:gd name="T8" fmla="*/ 27 w 37"/>
              <a:gd name="T9" fmla="*/ 24 h 32"/>
              <a:gd name="T10" fmla="*/ 29 w 37"/>
              <a:gd name="T11" fmla="*/ 29 h 32"/>
              <a:gd name="T12" fmla="*/ 35 w 37"/>
              <a:gd name="T13" fmla="*/ 32 h 32"/>
              <a:gd name="T14" fmla="*/ 37 w 37"/>
              <a:gd name="T15" fmla="*/ 32 h 32"/>
              <a:gd name="T16" fmla="*/ 35 w 37"/>
              <a:gd name="T17" fmla="*/ 32 h 32"/>
              <a:gd name="T18" fmla="*/ 32 w 37"/>
              <a:gd name="T19" fmla="*/ 29 h 32"/>
              <a:gd name="T20" fmla="*/ 29 w 37"/>
              <a:gd name="T21" fmla="*/ 24 h 32"/>
              <a:gd name="T22" fmla="*/ 29 w 37"/>
              <a:gd name="T23" fmla="*/ 4 h 32"/>
              <a:gd name="T24" fmla="*/ 27 w 37"/>
              <a:gd name="T25" fmla="*/ 0 h 32"/>
              <a:gd name="T26" fmla="*/ 27 w 37"/>
              <a:gd name="T27" fmla="*/ 24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"/>
              <a:gd name="T43" fmla="*/ 0 h 32"/>
              <a:gd name="T44" fmla="*/ 37 w 37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" h="32">
                <a:moveTo>
                  <a:pt x="0" y="29"/>
                </a:moveTo>
                <a:lnTo>
                  <a:pt x="8" y="32"/>
                </a:lnTo>
                <a:lnTo>
                  <a:pt x="16" y="32"/>
                </a:lnTo>
                <a:lnTo>
                  <a:pt x="22" y="29"/>
                </a:lnTo>
                <a:lnTo>
                  <a:pt x="27" y="24"/>
                </a:lnTo>
                <a:lnTo>
                  <a:pt x="29" y="29"/>
                </a:lnTo>
                <a:lnTo>
                  <a:pt x="35" y="32"/>
                </a:lnTo>
                <a:lnTo>
                  <a:pt x="37" y="32"/>
                </a:lnTo>
                <a:lnTo>
                  <a:pt x="35" y="32"/>
                </a:lnTo>
                <a:lnTo>
                  <a:pt x="32" y="29"/>
                </a:lnTo>
                <a:lnTo>
                  <a:pt x="29" y="24"/>
                </a:lnTo>
                <a:lnTo>
                  <a:pt x="29" y="4"/>
                </a:lnTo>
                <a:lnTo>
                  <a:pt x="27" y="0"/>
                </a:lnTo>
                <a:lnTo>
                  <a:pt x="27" y="2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7" name="Freeform 55"/>
          <p:cNvSpPr>
            <a:spLocks/>
          </p:cNvSpPr>
          <p:nvPr/>
        </p:nvSpPr>
        <p:spPr bwMode="auto">
          <a:xfrm>
            <a:off x="1438692" y="3983790"/>
            <a:ext cx="45449" cy="40776"/>
          </a:xfrm>
          <a:custGeom>
            <a:avLst/>
            <a:gdLst>
              <a:gd name="T0" fmla="*/ 27 w 27"/>
              <a:gd name="T1" fmla="*/ 0 h 22"/>
              <a:gd name="T2" fmla="*/ 11 w 27"/>
              <a:gd name="T3" fmla="*/ 3 h 22"/>
              <a:gd name="T4" fmla="*/ 3 w 27"/>
              <a:gd name="T5" fmla="*/ 5 h 22"/>
              <a:gd name="T6" fmla="*/ 0 w 27"/>
              <a:gd name="T7" fmla="*/ 11 h 22"/>
              <a:gd name="T8" fmla="*/ 0 w 27"/>
              <a:gd name="T9" fmla="*/ 17 h 22"/>
              <a:gd name="T10" fmla="*/ 3 w 27"/>
              <a:gd name="T11" fmla="*/ 22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2"/>
              <a:gd name="T20" fmla="*/ 27 w 27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2">
                <a:moveTo>
                  <a:pt x="27" y="0"/>
                </a:moveTo>
                <a:lnTo>
                  <a:pt x="11" y="3"/>
                </a:lnTo>
                <a:lnTo>
                  <a:pt x="3" y="5"/>
                </a:lnTo>
                <a:lnTo>
                  <a:pt x="0" y="11"/>
                </a:lnTo>
                <a:lnTo>
                  <a:pt x="0" y="17"/>
                </a:lnTo>
                <a:lnTo>
                  <a:pt x="3" y="2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8" name="Line 56"/>
          <p:cNvSpPr>
            <a:spLocks noChangeShapeType="1"/>
          </p:cNvSpPr>
          <p:nvPr/>
        </p:nvSpPr>
        <p:spPr bwMode="auto">
          <a:xfrm>
            <a:off x="1448792" y="4024566"/>
            <a:ext cx="8417" cy="556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19" name="Freeform 57"/>
          <p:cNvSpPr>
            <a:spLocks/>
          </p:cNvSpPr>
          <p:nvPr/>
        </p:nvSpPr>
        <p:spPr bwMode="auto">
          <a:xfrm>
            <a:off x="1443742" y="3989351"/>
            <a:ext cx="13467" cy="35216"/>
          </a:xfrm>
          <a:custGeom>
            <a:avLst/>
            <a:gdLst>
              <a:gd name="T0" fmla="*/ 3 w 8"/>
              <a:gd name="T1" fmla="*/ 19 h 19"/>
              <a:gd name="T2" fmla="*/ 0 w 8"/>
              <a:gd name="T3" fmla="*/ 14 h 19"/>
              <a:gd name="T4" fmla="*/ 0 w 8"/>
              <a:gd name="T5" fmla="*/ 8 h 19"/>
              <a:gd name="T6" fmla="*/ 3 w 8"/>
              <a:gd name="T7" fmla="*/ 2 h 19"/>
              <a:gd name="T8" fmla="*/ 8 w 8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9"/>
              <a:gd name="T17" fmla="*/ 8 w 8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9">
                <a:moveTo>
                  <a:pt x="3" y="19"/>
                </a:moveTo>
                <a:lnTo>
                  <a:pt x="0" y="14"/>
                </a:lnTo>
                <a:lnTo>
                  <a:pt x="0" y="8"/>
                </a:lnTo>
                <a:lnTo>
                  <a:pt x="3" y="2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0" name="Freeform 58"/>
          <p:cNvSpPr>
            <a:spLocks/>
          </p:cNvSpPr>
          <p:nvPr/>
        </p:nvSpPr>
        <p:spPr bwMode="auto">
          <a:xfrm>
            <a:off x="1443742" y="3959695"/>
            <a:ext cx="45449" cy="14828"/>
          </a:xfrm>
          <a:custGeom>
            <a:avLst/>
            <a:gdLst>
              <a:gd name="T0" fmla="*/ 3 w 27"/>
              <a:gd name="T1" fmla="*/ 8 h 8"/>
              <a:gd name="T2" fmla="*/ 0 w 27"/>
              <a:gd name="T3" fmla="*/ 8 h 8"/>
              <a:gd name="T4" fmla="*/ 0 w 27"/>
              <a:gd name="T5" fmla="*/ 6 h 8"/>
              <a:gd name="T6" fmla="*/ 3 w 27"/>
              <a:gd name="T7" fmla="*/ 3 h 8"/>
              <a:gd name="T8" fmla="*/ 8 w 27"/>
              <a:gd name="T9" fmla="*/ 0 h 8"/>
              <a:gd name="T10" fmla="*/ 18 w 27"/>
              <a:gd name="T11" fmla="*/ 0 h 8"/>
              <a:gd name="T12" fmla="*/ 24 w 27"/>
              <a:gd name="T13" fmla="*/ 3 h 8"/>
              <a:gd name="T14" fmla="*/ 27 w 27"/>
              <a:gd name="T15" fmla="*/ 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8"/>
              <a:gd name="T26" fmla="*/ 27 w 27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8">
                <a:moveTo>
                  <a:pt x="3" y="8"/>
                </a:moveTo>
                <a:lnTo>
                  <a:pt x="0" y="8"/>
                </a:lnTo>
                <a:lnTo>
                  <a:pt x="0" y="6"/>
                </a:lnTo>
                <a:lnTo>
                  <a:pt x="3" y="3"/>
                </a:lnTo>
                <a:lnTo>
                  <a:pt x="8" y="0"/>
                </a:lnTo>
                <a:lnTo>
                  <a:pt x="18" y="0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1" name="Line 59"/>
          <p:cNvSpPr>
            <a:spLocks noChangeShapeType="1"/>
          </p:cNvSpPr>
          <p:nvPr/>
        </p:nvSpPr>
        <p:spPr bwMode="auto">
          <a:xfrm flipH="1">
            <a:off x="1484142" y="3978230"/>
            <a:ext cx="5050" cy="556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2" name="Line 60"/>
          <p:cNvSpPr>
            <a:spLocks noChangeShapeType="1"/>
          </p:cNvSpPr>
          <p:nvPr/>
        </p:nvSpPr>
        <p:spPr bwMode="auto">
          <a:xfrm flipV="1">
            <a:off x="1448792" y="3970816"/>
            <a:ext cx="1683" cy="370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3" name="Freeform 61"/>
          <p:cNvSpPr>
            <a:spLocks/>
          </p:cNvSpPr>
          <p:nvPr/>
        </p:nvSpPr>
        <p:spPr bwMode="auto">
          <a:xfrm>
            <a:off x="1448792" y="3605684"/>
            <a:ext cx="57233" cy="59311"/>
          </a:xfrm>
          <a:custGeom>
            <a:avLst/>
            <a:gdLst>
              <a:gd name="T0" fmla="*/ 0 w 34"/>
              <a:gd name="T1" fmla="*/ 29 h 32"/>
              <a:gd name="T2" fmla="*/ 5 w 34"/>
              <a:gd name="T3" fmla="*/ 32 h 32"/>
              <a:gd name="T4" fmla="*/ 13 w 34"/>
              <a:gd name="T5" fmla="*/ 32 h 32"/>
              <a:gd name="T6" fmla="*/ 19 w 34"/>
              <a:gd name="T7" fmla="*/ 29 h 32"/>
              <a:gd name="T8" fmla="*/ 24 w 34"/>
              <a:gd name="T9" fmla="*/ 24 h 32"/>
              <a:gd name="T10" fmla="*/ 26 w 34"/>
              <a:gd name="T11" fmla="*/ 29 h 32"/>
              <a:gd name="T12" fmla="*/ 32 w 34"/>
              <a:gd name="T13" fmla="*/ 32 h 32"/>
              <a:gd name="T14" fmla="*/ 34 w 34"/>
              <a:gd name="T15" fmla="*/ 32 h 32"/>
              <a:gd name="T16" fmla="*/ 32 w 34"/>
              <a:gd name="T17" fmla="*/ 32 h 32"/>
              <a:gd name="T18" fmla="*/ 29 w 34"/>
              <a:gd name="T19" fmla="*/ 29 h 32"/>
              <a:gd name="T20" fmla="*/ 26 w 34"/>
              <a:gd name="T21" fmla="*/ 24 h 32"/>
              <a:gd name="T22" fmla="*/ 26 w 34"/>
              <a:gd name="T23" fmla="*/ 6 h 32"/>
              <a:gd name="T24" fmla="*/ 24 w 34"/>
              <a:gd name="T25" fmla="*/ 0 h 32"/>
              <a:gd name="T26" fmla="*/ 24 w 34"/>
              <a:gd name="T27" fmla="*/ 24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32"/>
              <a:gd name="T44" fmla="*/ 34 w 34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32">
                <a:moveTo>
                  <a:pt x="0" y="29"/>
                </a:moveTo>
                <a:lnTo>
                  <a:pt x="5" y="32"/>
                </a:lnTo>
                <a:lnTo>
                  <a:pt x="13" y="32"/>
                </a:lnTo>
                <a:lnTo>
                  <a:pt x="19" y="29"/>
                </a:lnTo>
                <a:lnTo>
                  <a:pt x="24" y="24"/>
                </a:lnTo>
                <a:lnTo>
                  <a:pt x="26" y="29"/>
                </a:lnTo>
                <a:lnTo>
                  <a:pt x="32" y="32"/>
                </a:lnTo>
                <a:lnTo>
                  <a:pt x="34" y="32"/>
                </a:lnTo>
                <a:lnTo>
                  <a:pt x="32" y="32"/>
                </a:lnTo>
                <a:lnTo>
                  <a:pt x="29" y="29"/>
                </a:lnTo>
                <a:lnTo>
                  <a:pt x="26" y="24"/>
                </a:lnTo>
                <a:lnTo>
                  <a:pt x="26" y="6"/>
                </a:lnTo>
                <a:lnTo>
                  <a:pt x="24" y="0"/>
                </a:lnTo>
                <a:lnTo>
                  <a:pt x="24" y="2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4" name="Freeform 62"/>
          <p:cNvSpPr>
            <a:spLocks/>
          </p:cNvSpPr>
          <p:nvPr/>
        </p:nvSpPr>
        <p:spPr bwMode="auto">
          <a:xfrm>
            <a:off x="1438692" y="3616805"/>
            <a:ext cx="50499" cy="48190"/>
          </a:xfrm>
          <a:custGeom>
            <a:avLst/>
            <a:gdLst>
              <a:gd name="T0" fmla="*/ 30 w 30"/>
              <a:gd name="T1" fmla="*/ 0 h 26"/>
              <a:gd name="T2" fmla="*/ 27 w 30"/>
              <a:gd name="T3" fmla="*/ 2 h 26"/>
              <a:gd name="T4" fmla="*/ 11 w 30"/>
              <a:gd name="T5" fmla="*/ 5 h 26"/>
              <a:gd name="T6" fmla="*/ 3 w 30"/>
              <a:gd name="T7" fmla="*/ 7 h 26"/>
              <a:gd name="T8" fmla="*/ 0 w 30"/>
              <a:gd name="T9" fmla="*/ 13 h 26"/>
              <a:gd name="T10" fmla="*/ 0 w 30"/>
              <a:gd name="T11" fmla="*/ 19 h 26"/>
              <a:gd name="T12" fmla="*/ 3 w 30"/>
              <a:gd name="T13" fmla="*/ 24 h 26"/>
              <a:gd name="T14" fmla="*/ 11 w 30"/>
              <a:gd name="T15" fmla="*/ 26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26"/>
              <a:gd name="T26" fmla="*/ 30 w 30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26">
                <a:moveTo>
                  <a:pt x="30" y="0"/>
                </a:moveTo>
                <a:lnTo>
                  <a:pt x="27" y="2"/>
                </a:lnTo>
                <a:lnTo>
                  <a:pt x="11" y="5"/>
                </a:lnTo>
                <a:lnTo>
                  <a:pt x="3" y="7"/>
                </a:lnTo>
                <a:lnTo>
                  <a:pt x="0" y="13"/>
                </a:lnTo>
                <a:lnTo>
                  <a:pt x="0" y="19"/>
                </a:lnTo>
                <a:lnTo>
                  <a:pt x="3" y="24"/>
                </a:lnTo>
                <a:lnTo>
                  <a:pt x="11" y="2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5" name="Freeform 63"/>
          <p:cNvSpPr>
            <a:spLocks/>
          </p:cNvSpPr>
          <p:nvPr/>
        </p:nvSpPr>
        <p:spPr bwMode="auto">
          <a:xfrm>
            <a:off x="1443742" y="3626072"/>
            <a:ext cx="13467" cy="33362"/>
          </a:xfrm>
          <a:custGeom>
            <a:avLst/>
            <a:gdLst>
              <a:gd name="T0" fmla="*/ 3 w 8"/>
              <a:gd name="T1" fmla="*/ 18 h 18"/>
              <a:gd name="T2" fmla="*/ 0 w 8"/>
              <a:gd name="T3" fmla="*/ 14 h 18"/>
              <a:gd name="T4" fmla="*/ 0 w 8"/>
              <a:gd name="T5" fmla="*/ 8 h 18"/>
              <a:gd name="T6" fmla="*/ 3 w 8"/>
              <a:gd name="T7" fmla="*/ 2 h 18"/>
              <a:gd name="T8" fmla="*/ 8 w 8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8"/>
              <a:gd name="T17" fmla="*/ 8 w 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8">
                <a:moveTo>
                  <a:pt x="3" y="18"/>
                </a:moveTo>
                <a:lnTo>
                  <a:pt x="0" y="14"/>
                </a:lnTo>
                <a:lnTo>
                  <a:pt x="0" y="8"/>
                </a:lnTo>
                <a:lnTo>
                  <a:pt x="3" y="2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6" name="Freeform 64"/>
          <p:cNvSpPr>
            <a:spLocks/>
          </p:cNvSpPr>
          <p:nvPr/>
        </p:nvSpPr>
        <p:spPr bwMode="auto">
          <a:xfrm>
            <a:off x="1443742" y="3596417"/>
            <a:ext cx="40400" cy="14828"/>
          </a:xfrm>
          <a:custGeom>
            <a:avLst/>
            <a:gdLst>
              <a:gd name="T0" fmla="*/ 3 w 24"/>
              <a:gd name="T1" fmla="*/ 8 h 8"/>
              <a:gd name="T2" fmla="*/ 0 w 24"/>
              <a:gd name="T3" fmla="*/ 8 h 8"/>
              <a:gd name="T4" fmla="*/ 0 w 24"/>
              <a:gd name="T5" fmla="*/ 5 h 8"/>
              <a:gd name="T6" fmla="*/ 3 w 24"/>
              <a:gd name="T7" fmla="*/ 3 h 8"/>
              <a:gd name="T8" fmla="*/ 8 w 24"/>
              <a:gd name="T9" fmla="*/ 0 h 8"/>
              <a:gd name="T10" fmla="*/ 18 w 24"/>
              <a:gd name="T11" fmla="*/ 0 h 8"/>
              <a:gd name="T12" fmla="*/ 24 w 24"/>
              <a:gd name="T13" fmla="*/ 3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8"/>
              <a:gd name="T23" fmla="*/ 24 w 24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8">
                <a:moveTo>
                  <a:pt x="3" y="8"/>
                </a:moveTo>
                <a:lnTo>
                  <a:pt x="0" y="8"/>
                </a:lnTo>
                <a:lnTo>
                  <a:pt x="0" y="5"/>
                </a:lnTo>
                <a:lnTo>
                  <a:pt x="3" y="3"/>
                </a:lnTo>
                <a:lnTo>
                  <a:pt x="8" y="0"/>
                </a:lnTo>
                <a:lnTo>
                  <a:pt x="18" y="0"/>
                </a:lnTo>
                <a:lnTo>
                  <a:pt x="24" y="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7" name="Line 65"/>
          <p:cNvSpPr>
            <a:spLocks noChangeShapeType="1"/>
          </p:cNvSpPr>
          <p:nvPr/>
        </p:nvSpPr>
        <p:spPr bwMode="auto">
          <a:xfrm>
            <a:off x="1484142" y="3601977"/>
            <a:ext cx="5050" cy="370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8" name="Line 66"/>
          <p:cNvSpPr>
            <a:spLocks noChangeShapeType="1"/>
          </p:cNvSpPr>
          <p:nvPr/>
        </p:nvSpPr>
        <p:spPr bwMode="auto">
          <a:xfrm>
            <a:off x="1448792" y="3605684"/>
            <a:ext cx="1683" cy="556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29" name="Freeform 67"/>
          <p:cNvSpPr>
            <a:spLocks/>
          </p:cNvSpPr>
          <p:nvPr/>
        </p:nvSpPr>
        <p:spPr bwMode="auto">
          <a:xfrm>
            <a:off x="1450475" y="3437019"/>
            <a:ext cx="60599" cy="61164"/>
          </a:xfrm>
          <a:custGeom>
            <a:avLst/>
            <a:gdLst>
              <a:gd name="T0" fmla="*/ 0 w 36"/>
              <a:gd name="T1" fmla="*/ 29 h 33"/>
              <a:gd name="T2" fmla="*/ 7 w 36"/>
              <a:gd name="T3" fmla="*/ 33 h 33"/>
              <a:gd name="T4" fmla="*/ 15 w 36"/>
              <a:gd name="T5" fmla="*/ 33 h 33"/>
              <a:gd name="T6" fmla="*/ 21 w 36"/>
              <a:gd name="T7" fmla="*/ 29 h 33"/>
              <a:gd name="T8" fmla="*/ 27 w 36"/>
              <a:gd name="T9" fmla="*/ 24 h 33"/>
              <a:gd name="T10" fmla="*/ 29 w 36"/>
              <a:gd name="T11" fmla="*/ 29 h 33"/>
              <a:gd name="T12" fmla="*/ 34 w 36"/>
              <a:gd name="T13" fmla="*/ 33 h 33"/>
              <a:gd name="T14" fmla="*/ 36 w 36"/>
              <a:gd name="T15" fmla="*/ 33 h 33"/>
              <a:gd name="T16" fmla="*/ 34 w 36"/>
              <a:gd name="T17" fmla="*/ 33 h 33"/>
              <a:gd name="T18" fmla="*/ 31 w 36"/>
              <a:gd name="T19" fmla="*/ 29 h 33"/>
              <a:gd name="T20" fmla="*/ 29 w 36"/>
              <a:gd name="T21" fmla="*/ 24 h 33"/>
              <a:gd name="T22" fmla="*/ 29 w 36"/>
              <a:gd name="T23" fmla="*/ 5 h 33"/>
              <a:gd name="T24" fmla="*/ 27 w 36"/>
              <a:gd name="T25" fmla="*/ 0 h 33"/>
              <a:gd name="T26" fmla="*/ 27 w 36"/>
              <a:gd name="T27" fmla="*/ 24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"/>
              <a:gd name="T43" fmla="*/ 0 h 33"/>
              <a:gd name="T44" fmla="*/ 36 w 36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" h="33">
                <a:moveTo>
                  <a:pt x="0" y="29"/>
                </a:moveTo>
                <a:lnTo>
                  <a:pt x="7" y="33"/>
                </a:lnTo>
                <a:lnTo>
                  <a:pt x="15" y="33"/>
                </a:lnTo>
                <a:lnTo>
                  <a:pt x="21" y="29"/>
                </a:lnTo>
                <a:lnTo>
                  <a:pt x="27" y="24"/>
                </a:lnTo>
                <a:lnTo>
                  <a:pt x="29" y="29"/>
                </a:lnTo>
                <a:lnTo>
                  <a:pt x="34" y="33"/>
                </a:lnTo>
                <a:lnTo>
                  <a:pt x="36" y="33"/>
                </a:lnTo>
                <a:lnTo>
                  <a:pt x="34" y="33"/>
                </a:lnTo>
                <a:lnTo>
                  <a:pt x="31" y="29"/>
                </a:lnTo>
                <a:lnTo>
                  <a:pt x="29" y="24"/>
                </a:lnTo>
                <a:lnTo>
                  <a:pt x="29" y="5"/>
                </a:lnTo>
                <a:lnTo>
                  <a:pt x="27" y="0"/>
                </a:lnTo>
                <a:lnTo>
                  <a:pt x="27" y="2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0" name="Freeform 68"/>
          <p:cNvSpPr>
            <a:spLocks/>
          </p:cNvSpPr>
          <p:nvPr/>
        </p:nvSpPr>
        <p:spPr bwMode="auto">
          <a:xfrm>
            <a:off x="1445425" y="3446286"/>
            <a:ext cx="48816" cy="44483"/>
          </a:xfrm>
          <a:custGeom>
            <a:avLst/>
            <a:gdLst>
              <a:gd name="T0" fmla="*/ 29 w 29"/>
              <a:gd name="T1" fmla="*/ 0 h 24"/>
              <a:gd name="T2" fmla="*/ 27 w 29"/>
              <a:gd name="T3" fmla="*/ 4 h 24"/>
              <a:gd name="T4" fmla="*/ 10 w 29"/>
              <a:gd name="T5" fmla="*/ 6 h 24"/>
              <a:gd name="T6" fmla="*/ 3 w 29"/>
              <a:gd name="T7" fmla="*/ 9 h 24"/>
              <a:gd name="T8" fmla="*/ 0 w 29"/>
              <a:gd name="T9" fmla="*/ 14 h 24"/>
              <a:gd name="T10" fmla="*/ 0 w 29"/>
              <a:gd name="T11" fmla="*/ 19 h 24"/>
              <a:gd name="T12" fmla="*/ 3 w 29"/>
              <a:gd name="T13" fmla="*/ 24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4"/>
              <a:gd name="T23" fmla="*/ 29 w 2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4">
                <a:moveTo>
                  <a:pt x="29" y="0"/>
                </a:moveTo>
                <a:lnTo>
                  <a:pt x="27" y="4"/>
                </a:lnTo>
                <a:lnTo>
                  <a:pt x="10" y="6"/>
                </a:lnTo>
                <a:lnTo>
                  <a:pt x="3" y="9"/>
                </a:lnTo>
                <a:lnTo>
                  <a:pt x="0" y="14"/>
                </a:lnTo>
                <a:lnTo>
                  <a:pt x="0" y="19"/>
                </a:lnTo>
                <a:lnTo>
                  <a:pt x="3" y="2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1" name="Line 69"/>
          <p:cNvSpPr>
            <a:spLocks noChangeShapeType="1"/>
          </p:cNvSpPr>
          <p:nvPr/>
        </p:nvSpPr>
        <p:spPr bwMode="auto">
          <a:xfrm>
            <a:off x="1453842" y="3490769"/>
            <a:ext cx="8417" cy="741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2" name="Freeform 70"/>
          <p:cNvSpPr>
            <a:spLocks/>
          </p:cNvSpPr>
          <p:nvPr/>
        </p:nvSpPr>
        <p:spPr bwMode="auto">
          <a:xfrm>
            <a:off x="1450475" y="3457407"/>
            <a:ext cx="11783" cy="33362"/>
          </a:xfrm>
          <a:custGeom>
            <a:avLst/>
            <a:gdLst>
              <a:gd name="T0" fmla="*/ 2 w 7"/>
              <a:gd name="T1" fmla="*/ 18 h 18"/>
              <a:gd name="T2" fmla="*/ 0 w 7"/>
              <a:gd name="T3" fmla="*/ 13 h 18"/>
              <a:gd name="T4" fmla="*/ 0 w 7"/>
              <a:gd name="T5" fmla="*/ 8 h 18"/>
              <a:gd name="T6" fmla="*/ 2 w 7"/>
              <a:gd name="T7" fmla="*/ 3 h 18"/>
              <a:gd name="T8" fmla="*/ 7 w 7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8"/>
              <a:gd name="T17" fmla="*/ 7 w 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8">
                <a:moveTo>
                  <a:pt x="2" y="18"/>
                </a:moveTo>
                <a:lnTo>
                  <a:pt x="0" y="13"/>
                </a:lnTo>
                <a:lnTo>
                  <a:pt x="0" y="8"/>
                </a:lnTo>
                <a:lnTo>
                  <a:pt x="2" y="3"/>
                </a:lnTo>
                <a:lnTo>
                  <a:pt x="7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3" name="Freeform 71"/>
          <p:cNvSpPr>
            <a:spLocks/>
          </p:cNvSpPr>
          <p:nvPr/>
        </p:nvSpPr>
        <p:spPr bwMode="auto">
          <a:xfrm>
            <a:off x="1450475" y="3427752"/>
            <a:ext cx="45449" cy="14828"/>
          </a:xfrm>
          <a:custGeom>
            <a:avLst/>
            <a:gdLst>
              <a:gd name="T0" fmla="*/ 2 w 27"/>
              <a:gd name="T1" fmla="*/ 8 h 8"/>
              <a:gd name="T2" fmla="*/ 0 w 27"/>
              <a:gd name="T3" fmla="*/ 8 h 8"/>
              <a:gd name="T4" fmla="*/ 0 w 27"/>
              <a:gd name="T5" fmla="*/ 5 h 8"/>
              <a:gd name="T6" fmla="*/ 2 w 27"/>
              <a:gd name="T7" fmla="*/ 2 h 8"/>
              <a:gd name="T8" fmla="*/ 7 w 27"/>
              <a:gd name="T9" fmla="*/ 0 h 8"/>
              <a:gd name="T10" fmla="*/ 19 w 27"/>
              <a:gd name="T11" fmla="*/ 0 h 8"/>
              <a:gd name="T12" fmla="*/ 24 w 27"/>
              <a:gd name="T13" fmla="*/ 2 h 8"/>
              <a:gd name="T14" fmla="*/ 27 w 27"/>
              <a:gd name="T15" fmla="*/ 5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8"/>
              <a:gd name="T26" fmla="*/ 27 w 27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8">
                <a:moveTo>
                  <a:pt x="2" y="8"/>
                </a:moveTo>
                <a:lnTo>
                  <a:pt x="0" y="8"/>
                </a:lnTo>
                <a:lnTo>
                  <a:pt x="0" y="5"/>
                </a:lnTo>
                <a:lnTo>
                  <a:pt x="2" y="2"/>
                </a:lnTo>
                <a:lnTo>
                  <a:pt x="7" y="0"/>
                </a:lnTo>
                <a:lnTo>
                  <a:pt x="19" y="0"/>
                </a:lnTo>
                <a:lnTo>
                  <a:pt x="24" y="2"/>
                </a:lnTo>
                <a:lnTo>
                  <a:pt x="27" y="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4" name="Line 72"/>
          <p:cNvSpPr>
            <a:spLocks noChangeShapeType="1"/>
          </p:cNvSpPr>
          <p:nvPr/>
        </p:nvSpPr>
        <p:spPr bwMode="auto">
          <a:xfrm>
            <a:off x="1453842" y="3437019"/>
            <a:ext cx="1683" cy="556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5" name="Freeform 73"/>
          <p:cNvSpPr>
            <a:spLocks/>
          </p:cNvSpPr>
          <p:nvPr/>
        </p:nvSpPr>
        <p:spPr bwMode="auto">
          <a:xfrm>
            <a:off x="1327593" y="3349906"/>
            <a:ext cx="102682" cy="772894"/>
          </a:xfrm>
          <a:custGeom>
            <a:avLst/>
            <a:gdLst>
              <a:gd name="T0" fmla="*/ 58 w 61"/>
              <a:gd name="T1" fmla="*/ 0 h 417"/>
              <a:gd name="T2" fmla="*/ 0 w 61"/>
              <a:gd name="T3" fmla="*/ 0 h 417"/>
              <a:gd name="T4" fmla="*/ 5 w 61"/>
              <a:gd name="T5" fmla="*/ 417 h 417"/>
              <a:gd name="T6" fmla="*/ 61 w 61"/>
              <a:gd name="T7" fmla="*/ 417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417"/>
              <a:gd name="T14" fmla="*/ 61 w 61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417">
                <a:moveTo>
                  <a:pt x="58" y="0"/>
                </a:moveTo>
                <a:lnTo>
                  <a:pt x="0" y="0"/>
                </a:lnTo>
                <a:lnTo>
                  <a:pt x="5" y="417"/>
                </a:lnTo>
                <a:lnTo>
                  <a:pt x="61" y="41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6" name="Line 74"/>
          <p:cNvSpPr>
            <a:spLocks noChangeShapeType="1"/>
          </p:cNvSpPr>
          <p:nvPr/>
        </p:nvSpPr>
        <p:spPr bwMode="auto">
          <a:xfrm>
            <a:off x="1536324" y="4061636"/>
            <a:ext cx="2356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7" name="Freeform 75"/>
          <p:cNvSpPr>
            <a:spLocks/>
          </p:cNvSpPr>
          <p:nvPr/>
        </p:nvSpPr>
        <p:spPr bwMode="auto">
          <a:xfrm>
            <a:off x="1536324" y="4009739"/>
            <a:ext cx="13467" cy="51897"/>
          </a:xfrm>
          <a:custGeom>
            <a:avLst/>
            <a:gdLst>
              <a:gd name="T0" fmla="*/ 8 w 8"/>
              <a:gd name="T1" fmla="*/ 28 h 28"/>
              <a:gd name="T2" fmla="*/ 8 w 8"/>
              <a:gd name="T3" fmla="*/ 0 h 28"/>
              <a:gd name="T4" fmla="*/ 0 w 8"/>
              <a:gd name="T5" fmla="*/ 0 h 28"/>
              <a:gd name="T6" fmla="*/ 0 60000 65536"/>
              <a:gd name="T7" fmla="*/ 0 60000 65536"/>
              <a:gd name="T8" fmla="*/ 0 60000 65536"/>
              <a:gd name="T9" fmla="*/ 0 w 8"/>
              <a:gd name="T10" fmla="*/ 0 h 28"/>
              <a:gd name="T11" fmla="*/ 8 w 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8">
                <a:moveTo>
                  <a:pt x="8" y="28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8" name="Line 76"/>
          <p:cNvSpPr>
            <a:spLocks noChangeShapeType="1"/>
          </p:cNvSpPr>
          <p:nvPr/>
        </p:nvSpPr>
        <p:spPr bwMode="auto">
          <a:xfrm>
            <a:off x="1546424" y="4009739"/>
            <a:ext cx="1683" cy="5189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39" name="Line 77"/>
          <p:cNvSpPr>
            <a:spLocks noChangeShapeType="1"/>
          </p:cNvSpPr>
          <p:nvPr/>
        </p:nvSpPr>
        <p:spPr bwMode="auto">
          <a:xfrm>
            <a:off x="1573357" y="4061636"/>
            <a:ext cx="2356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0" name="Freeform 78"/>
          <p:cNvSpPr>
            <a:spLocks/>
          </p:cNvSpPr>
          <p:nvPr/>
        </p:nvSpPr>
        <p:spPr bwMode="auto">
          <a:xfrm>
            <a:off x="1573357" y="4009739"/>
            <a:ext cx="13467" cy="51897"/>
          </a:xfrm>
          <a:custGeom>
            <a:avLst/>
            <a:gdLst>
              <a:gd name="T0" fmla="*/ 8 w 8"/>
              <a:gd name="T1" fmla="*/ 28 h 28"/>
              <a:gd name="T2" fmla="*/ 8 w 8"/>
              <a:gd name="T3" fmla="*/ 6 h 28"/>
              <a:gd name="T4" fmla="*/ 6 w 8"/>
              <a:gd name="T5" fmla="*/ 2 h 28"/>
              <a:gd name="T6" fmla="*/ 0 w 8"/>
              <a:gd name="T7" fmla="*/ 0 h 28"/>
              <a:gd name="T8" fmla="*/ 4 w 8"/>
              <a:gd name="T9" fmla="*/ 2 h 28"/>
              <a:gd name="T10" fmla="*/ 6 w 8"/>
              <a:gd name="T11" fmla="*/ 6 h 28"/>
              <a:gd name="T12" fmla="*/ 6 w 8"/>
              <a:gd name="T13" fmla="*/ 28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28"/>
              <a:gd name="T23" fmla="*/ 8 w 8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28">
                <a:moveTo>
                  <a:pt x="8" y="28"/>
                </a:moveTo>
                <a:lnTo>
                  <a:pt x="8" y="6"/>
                </a:lnTo>
                <a:lnTo>
                  <a:pt x="6" y="2"/>
                </a:lnTo>
                <a:lnTo>
                  <a:pt x="0" y="0"/>
                </a:lnTo>
                <a:lnTo>
                  <a:pt x="4" y="2"/>
                </a:lnTo>
                <a:lnTo>
                  <a:pt x="6" y="6"/>
                </a:lnTo>
                <a:lnTo>
                  <a:pt x="6" y="2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1" name="Freeform 79"/>
          <p:cNvSpPr>
            <a:spLocks/>
          </p:cNvSpPr>
          <p:nvPr/>
        </p:nvSpPr>
        <p:spPr bwMode="auto">
          <a:xfrm>
            <a:off x="1549791" y="4009739"/>
            <a:ext cx="25250" cy="11121"/>
          </a:xfrm>
          <a:custGeom>
            <a:avLst/>
            <a:gdLst>
              <a:gd name="T0" fmla="*/ 15 w 15"/>
              <a:gd name="T1" fmla="*/ 0 h 6"/>
              <a:gd name="T2" fmla="*/ 10 w 15"/>
              <a:gd name="T3" fmla="*/ 0 h 6"/>
              <a:gd name="T4" fmla="*/ 4 w 15"/>
              <a:gd name="T5" fmla="*/ 2 h 6"/>
              <a:gd name="T6" fmla="*/ 0 w 15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6"/>
              <a:gd name="T14" fmla="*/ 15 w 1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6">
                <a:moveTo>
                  <a:pt x="15" y="0"/>
                </a:moveTo>
                <a:lnTo>
                  <a:pt x="10" y="0"/>
                </a:lnTo>
                <a:lnTo>
                  <a:pt x="4" y="2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2" name="Freeform 80"/>
          <p:cNvSpPr>
            <a:spLocks/>
          </p:cNvSpPr>
          <p:nvPr/>
        </p:nvSpPr>
        <p:spPr bwMode="auto">
          <a:xfrm>
            <a:off x="1622173" y="3349906"/>
            <a:ext cx="94266" cy="772894"/>
          </a:xfrm>
          <a:custGeom>
            <a:avLst/>
            <a:gdLst>
              <a:gd name="T0" fmla="*/ 0 w 56"/>
              <a:gd name="T1" fmla="*/ 417 h 417"/>
              <a:gd name="T2" fmla="*/ 56 w 56"/>
              <a:gd name="T3" fmla="*/ 417 h 417"/>
              <a:gd name="T4" fmla="*/ 51 w 56"/>
              <a:gd name="T5" fmla="*/ 0 h 417"/>
              <a:gd name="T6" fmla="*/ 0 w 56"/>
              <a:gd name="T7" fmla="*/ 0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417"/>
              <a:gd name="T14" fmla="*/ 56 w 56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417">
                <a:moveTo>
                  <a:pt x="0" y="417"/>
                </a:moveTo>
                <a:lnTo>
                  <a:pt x="56" y="417"/>
                </a:ln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3" name="Freeform 81"/>
          <p:cNvSpPr>
            <a:spLocks/>
          </p:cNvSpPr>
          <p:nvPr/>
        </p:nvSpPr>
        <p:spPr bwMode="auto">
          <a:xfrm>
            <a:off x="1576724" y="3455554"/>
            <a:ext cx="3367" cy="77845"/>
          </a:xfrm>
          <a:custGeom>
            <a:avLst/>
            <a:gdLst>
              <a:gd name="T0" fmla="*/ 2 w 2"/>
              <a:gd name="T1" fmla="*/ 0 h 42"/>
              <a:gd name="T2" fmla="*/ 2 w 2"/>
              <a:gd name="T3" fmla="*/ 42 h 42"/>
              <a:gd name="T4" fmla="*/ 0 w 2"/>
              <a:gd name="T5" fmla="*/ 42 h 42"/>
              <a:gd name="T6" fmla="*/ 0 w 2"/>
              <a:gd name="T7" fmla="*/ 2 h 4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42"/>
              <a:gd name="T14" fmla="*/ 2 w 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42">
                <a:moveTo>
                  <a:pt x="2" y="0"/>
                </a:moveTo>
                <a:lnTo>
                  <a:pt x="2" y="42"/>
                </a:lnTo>
                <a:lnTo>
                  <a:pt x="0" y="4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4" name="Freeform 82"/>
          <p:cNvSpPr>
            <a:spLocks/>
          </p:cNvSpPr>
          <p:nvPr/>
        </p:nvSpPr>
        <p:spPr bwMode="auto">
          <a:xfrm>
            <a:off x="1563257" y="3455554"/>
            <a:ext cx="16833" cy="14828"/>
          </a:xfrm>
          <a:custGeom>
            <a:avLst/>
            <a:gdLst>
              <a:gd name="T0" fmla="*/ 10 w 10"/>
              <a:gd name="T1" fmla="*/ 0 h 8"/>
              <a:gd name="T2" fmla="*/ 4 w 10"/>
              <a:gd name="T3" fmla="*/ 6 h 8"/>
              <a:gd name="T4" fmla="*/ 0 w 10"/>
              <a:gd name="T5" fmla="*/ 8 h 8"/>
              <a:gd name="T6" fmla="*/ 0 60000 65536"/>
              <a:gd name="T7" fmla="*/ 0 60000 65536"/>
              <a:gd name="T8" fmla="*/ 0 60000 65536"/>
              <a:gd name="T9" fmla="*/ 0 w 10"/>
              <a:gd name="T10" fmla="*/ 0 h 8"/>
              <a:gd name="T11" fmla="*/ 10 w 10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8">
                <a:moveTo>
                  <a:pt x="10" y="0"/>
                </a:moveTo>
                <a:lnTo>
                  <a:pt x="4" y="6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5" name="Line 83"/>
          <p:cNvSpPr>
            <a:spLocks noChangeShapeType="1"/>
          </p:cNvSpPr>
          <p:nvPr/>
        </p:nvSpPr>
        <p:spPr bwMode="auto">
          <a:xfrm>
            <a:off x="1563257" y="3533399"/>
            <a:ext cx="2861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6" name="Freeform 84"/>
          <p:cNvSpPr>
            <a:spLocks/>
          </p:cNvSpPr>
          <p:nvPr/>
        </p:nvSpPr>
        <p:spPr bwMode="auto">
          <a:xfrm>
            <a:off x="1553157" y="3640900"/>
            <a:ext cx="47133" cy="74138"/>
          </a:xfrm>
          <a:custGeom>
            <a:avLst/>
            <a:gdLst>
              <a:gd name="T0" fmla="*/ 24 w 28"/>
              <a:gd name="T1" fmla="*/ 0 h 40"/>
              <a:gd name="T2" fmla="*/ 26 w 28"/>
              <a:gd name="T3" fmla="*/ 2 h 40"/>
              <a:gd name="T4" fmla="*/ 28 w 28"/>
              <a:gd name="T5" fmla="*/ 6 h 40"/>
              <a:gd name="T6" fmla="*/ 28 w 28"/>
              <a:gd name="T7" fmla="*/ 10 h 40"/>
              <a:gd name="T8" fmla="*/ 26 w 28"/>
              <a:gd name="T9" fmla="*/ 14 h 40"/>
              <a:gd name="T10" fmla="*/ 20 w 28"/>
              <a:gd name="T11" fmla="*/ 18 h 40"/>
              <a:gd name="T12" fmla="*/ 10 w 28"/>
              <a:gd name="T13" fmla="*/ 22 h 40"/>
              <a:gd name="T14" fmla="*/ 7 w 28"/>
              <a:gd name="T15" fmla="*/ 24 h 40"/>
              <a:gd name="T16" fmla="*/ 2 w 28"/>
              <a:gd name="T17" fmla="*/ 28 h 40"/>
              <a:gd name="T18" fmla="*/ 0 w 28"/>
              <a:gd name="T19" fmla="*/ 34 h 40"/>
              <a:gd name="T20" fmla="*/ 0 w 28"/>
              <a:gd name="T21" fmla="*/ 4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"/>
              <a:gd name="T34" fmla="*/ 0 h 40"/>
              <a:gd name="T35" fmla="*/ 28 w 28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" h="40">
                <a:moveTo>
                  <a:pt x="24" y="0"/>
                </a:moveTo>
                <a:lnTo>
                  <a:pt x="26" y="2"/>
                </a:lnTo>
                <a:lnTo>
                  <a:pt x="28" y="6"/>
                </a:lnTo>
                <a:lnTo>
                  <a:pt x="28" y="10"/>
                </a:lnTo>
                <a:lnTo>
                  <a:pt x="26" y="14"/>
                </a:lnTo>
                <a:lnTo>
                  <a:pt x="20" y="18"/>
                </a:lnTo>
                <a:lnTo>
                  <a:pt x="10" y="22"/>
                </a:lnTo>
                <a:lnTo>
                  <a:pt x="7" y="24"/>
                </a:lnTo>
                <a:lnTo>
                  <a:pt x="2" y="28"/>
                </a:lnTo>
                <a:lnTo>
                  <a:pt x="0" y="34"/>
                </a:lnTo>
                <a:lnTo>
                  <a:pt x="0" y="4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7" name="Freeform 85"/>
          <p:cNvSpPr>
            <a:spLocks/>
          </p:cNvSpPr>
          <p:nvPr/>
        </p:nvSpPr>
        <p:spPr bwMode="auto">
          <a:xfrm>
            <a:off x="1553157" y="3696504"/>
            <a:ext cx="47133" cy="14828"/>
          </a:xfrm>
          <a:custGeom>
            <a:avLst/>
            <a:gdLst>
              <a:gd name="T0" fmla="*/ 0 w 28"/>
              <a:gd name="T1" fmla="*/ 6 h 8"/>
              <a:gd name="T2" fmla="*/ 2 w 28"/>
              <a:gd name="T3" fmla="*/ 4 h 8"/>
              <a:gd name="T4" fmla="*/ 7 w 28"/>
              <a:gd name="T5" fmla="*/ 4 h 8"/>
              <a:gd name="T6" fmla="*/ 17 w 28"/>
              <a:gd name="T7" fmla="*/ 8 h 8"/>
              <a:gd name="T8" fmla="*/ 22 w 28"/>
              <a:gd name="T9" fmla="*/ 8 h 8"/>
              <a:gd name="T10" fmla="*/ 26 w 28"/>
              <a:gd name="T11" fmla="*/ 6 h 8"/>
              <a:gd name="T12" fmla="*/ 28 w 28"/>
              <a:gd name="T13" fmla="*/ 4 h 8"/>
              <a:gd name="T14" fmla="*/ 28 w 28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8"/>
              <a:gd name="T26" fmla="*/ 28 w 2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8">
                <a:moveTo>
                  <a:pt x="0" y="6"/>
                </a:moveTo>
                <a:lnTo>
                  <a:pt x="2" y="4"/>
                </a:lnTo>
                <a:lnTo>
                  <a:pt x="7" y="4"/>
                </a:lnTo>
                <a:lnTo>
                  <a:pt x="17" y="8"/>
                </a:lnTo>
                <a:lnTo>
                  <a:pt x="22" y="8"/>
                </a:lnTo>
                <a:lnTo>
                  <a:pt x="26" y="6"/>
                </a:lnTo>
                <a:lnTo>
                  <a:pt x="28" y="4"/>
                </a:lnTo>
                <a:lnTo>
                  <a:pt x="2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8" name="Freeform 86"/>
          <p:cNvSpPr>
            <a:spLocks/>
          </p:cNvSpPr>
          <p:nvPr/>
        </p:nvSpPr>
        <p:spPr bwMode="auto">
          <a:xfrm>
            <a:off x="1564941" y="3703917"/>
            <a:ext cx="35350" cy="11121"/>
          </a:xfrm>
          <a:custGeom>
            <a:avLst/>
            <a:gdLst>
              <a:gd name="T0" fmla="*/ 21 w 21"/>
              <a:gd name="T1" fmla="*/ 0 h 6"/>
              <a:gd name="T2" fmla="*/ 19 w 21"/>
              <a:gd name="T3" fmla="*/ 4 h 6"/>
              <a:gd name="T4" fmla="*/ 17 w 21"/>
              <a:gd name="T5" fmla="*/ 6 h 6"/>
              <a:gd name="T6" fmla="*/ 10 w 21"/>
              <a:gd name="T7" fmla="*/ 6 h 6"/>
              <a:gd name="T8" fmla="*/ 0 w 2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6"/>
              <a:gd name="T17" fmla="*/ 21 w 2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6">
                <a:moveTo>
                  <a:pt x="21" y="0"/>
                </a:moveTo>
                <a:lnTo>
                  <a:pt x="19" y="4"/>
                </a:lnTo>
                <a:lnTo>
                  <a:pt x="17" y="6"/>
                </a:lnTo>
                <a:lnTo>
                  <a:pt x="10" y="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49" name="Freeform 87"/>
          <p:cNvSpPr>
            <a:spLocks/>
          </p:cNvSpPr>
          <p:nvPr/>
        </p:nvSpPr>
        <p:spPr bwMode="auto">
          <a:xfrm>
            <a:off x="1569991" y="3637193"/>
            <a:ext cx="26933" cy="44483"/>
          </a:xfrm>
          <a:custGeom>
            <a:avLst/>
            <a:gdLst>
              <a:gd name="T0" fmla="*/ 0 w 16"/>
              <a:gd name="T1" fmla="*/ 24 h 24"/>
              <a:gd name="T2" fmla="*/ 8 w 16"/>
              <a:gd name="T3" fmla="*/ 20 h 24"/>
              <a:gd name="T4" fmla="*/ 14 w 16"/>
              <a:gd name="T5" fmla="*/ 16 h 24"/>
              <a:gd name="T6" fmla="*/ 16 w 16"/>
              <a:gd name="T7" fmla="*/ 12 h 24"/>
              <a:gd name="T8" fmla="*/ 16 w 16"/>
              <a:gd name="T9" fmla="*/ 8 h 24"/>
              <a:gd name="T10" fmla="*/ 14 w 16"/>
              <a:gd name="T11" fmla="*/ 4 h 24"/>
              <a:gd name="T12" fmla="*/ 13 w 16"/>
              <a:gd name="T13" fmla="*/ 2 h 24"/>
              <a:gd name="T14" fmla="*/ 8 w 16"/>
              <a:gd name="T15" fmla="*/ 0 h 24"/>
              <a:gd name="T16" fmla="*/ 14 w 16"/>
              <a:gd name="T17" fmla="*/ 2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24"/>
              <a:gd name="T29" fmla="*/ 16 w 16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24">
                <a:moveTo>
                  <a:pt x="0" y="24"/>
                </a:moveTo>
                <a:lnTo>
                  <a:pt x="8" y="20"/>
                </a:lnTo>
                <a:lnTo>
                  <a:pt x="14" y="16"/>
                </a:lnTo>
                <a:lnTo>
                  <a:pt x="16" y="12"/>
                </a:lnTo>
                <a:lnTo>
                  <a:pt x="16" y="8"/>
                </a:lnTo>
                <a:lnTo>
                  <a:pt x="14" y="4"/>
                </a:lnTo>
                <a:lnTo>
                  <a:pt x="13" y="2"/>
                </a:lnTo>
                <a:lnTo>
                  <a:pt x="8" y="0"/>
                </a:lnTo>
                <a:lnTo>
                  <a:pt x="14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0" name="Freeform 88"/>
          <p:cNvSpPr>
            <a:spLocks/>
          </p:cNvSpPr>
          <p:nvPr/>
        </p:nvSpPr>
        <p:spPr bwMode="auto">
          <a:xfrm>
            <a:off x="1553157" y="3637193"/>
            <a:ext cx="30300" cy="22242"/>
          </a:xfrm>
          <a:custGeom>
            <a:avLst/>
            <a:gdLst>
              <a:gd name="T0" fmla="*/ 18 w 18"/>
              <a:gd name="T1" fmla="*/ 0 h 12"/>
              <a:gd name="T2" fmla="*/ 10 w 18"/>
              <a:gd name="T3" fmla="*/ 0 h 12"/>
              <a:gd name="T4" fmla="*/ 4 w 18"/>
              <a:gd name="T5" fmla="*/ 2 h 12"/>
              <a:gd name="T6" fmla="*/ 2 w 18"/>
              <a:gd name="T7" fmla="*/ 4 h 12"/>
              <a:gd name="T8" fmla="*/ 0 w 18"/>
              <a:gd name="T9" fmla="*/ 8 h 12"/>
              <a:gd name="T10" fmla="*/ 0 w 18"/>
              <a:gd name="T11" fmla="*/ 10 h 12"/>
              <a:gd name="T12" fmla="*/ 2 w 18"/>
              <a:gd name="T13" fmla="*/ 12 h 12"/>
              <a:gd name="T14" fmla="*/ 4 w 18"/>
              <a:gd name="T15" fmla="*/ 10 h 12"/>
              <a:gd name="T16" fmla="*/ 2 w 18"/>
              <a:gd name="T17" fmla="*/ 8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2"/>
              <a:gd name="T29" fmla="*/ 18 w 18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2">
                <a:moveTo>
                  <a:pt x="18" y="0"/>
                </a:moveTo>
                <a:lnTo>
                  <a:pt x="10" y="0"/>
                </a:lnTo>
                <a:lnTo>
                  <a:pt x="4" y="2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2"/>
                </a:lnTo>
                <a:lnTo>
                  <a:pt x="4" y="10"/>
                </a:lnTo>
                <a:lnTo>
                  <a:pt x="2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1" name="Line 89"/>
          <p:cNvSpPr>
            <a:spLocks noChangeShapeType="1"/>
          </p:cNvSpPr>
          <p:nvPr/>
        </p:nvSpPr>
        <p:spPr bwMode="auto">
          <a:xfrm flipH="1">
            <a:off x="1201345" y="3646460"/>
            <a:ext cx="80799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2" name="Line 90"/>
          <p:cNvSpPr>
            <a:spLocks noChangeShapeType="1"/>
          </p:cNvSpPr>
          <p:nvPr/>
        </p:nvSpPr>
        <p:spPr bwMode="auto">
          <a:xfrm>
            <a:off x="1201345" y="3674262"/>
            <a:ext cx="80799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3" name="Line 91"/>
          <p:cNvSpPr>
            <a:spLocks noChangeShapeType="1"/>
          </p:cNvSpPr>
          <p:nvPr/>
        </p:nvSpPr>
        <p:spPr bwMode="auto">
          <a:xfrm flipH="1">
            <a:off x="953898" y="3533399"/>
            <a:ext cx="30300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4" name="Line 92"/>
          <p:cNvSpPr>
            <a:spLocks noChangeShapeType="1"/>
          </p:cNvSpPr>
          <p:nvPr/>
        </p:nvSpPr>
        <p:spPr bwMode="auto">
          <a:xfrm flipV="1">
            <a:off x="965681" y="3459260"/>
            <a:ext cx="1683" cy="7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5" name="Line 93"/>
          <p:cNvSpPr>
            <a:spLocks noChangeShapeType="1"/>
          </p:cNvSpPr>
          <p:nvPr/>
        </p:nvSpPr>
        <p:spPr bwMode="auto">
          <a:xfrm>
            <a:off x="969048" y="3455554"/>
            <a:ext cx="1683" cy="7784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6" name="Line 94"/>
          <p:cNvSpPr>
            <a:spLocks noChangeShapeType="1"/>
          </p:cNvSpPr>
          <p:nvPr/>
        </p:nvSpPr>
        <p:spPr bwMode="auto">
          <a:xfrm flipV="1">
            <a:off x="958948" y="3455554"/>
            <a:ext cx="10100" cy="1112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7" name="Line 95"/>
          <p:cNvSpPr>
            <a:spLocks noChangeShapeType="1"/>
          </p:cNvSpPr>
          <p:nvPr/>
        </p:nvSpPr>
        <p:spPr bwMode="auto">
          <a:xfrm flipH="1">
            <a:off x="953898" y="3466674"/>
            <a:ext cx="5050" cy="370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8" name="Line 96"/>
          <p:cNvSpPr>
            <a:spLocks noChangeShapeType="1"/>
          </p:cNvSpPr>
          <p:nvPr/>
        </p:nvSpPr>
        <p:spPr bwMode="auto">
          <a:xfrm>
            <a:off x="1947053" y="3626072"/>
            <a:ext cx="1683" cy="889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59" name="Line 97"/>
          <p:cNvSpPr>
            <a:spLocks noChangeShapeType="1"/>
          </p:cNvSpPr>
          <p:nvPr/>
        </p:nvSpPr>
        <p:spPr bwMode="auto">
          <a:xfrm>
            <a:off x="1906653" y="3668702"/>
            <a:ext cx="82482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0" name="Line 98"/>
          <p:cNvSpPr>
            <a:spLocks noChangeShapeType="1"/>
          </p:cNvSpPr>
          <p:nvPr/>
        </p:nvSpPr>
        <p:spPr bwMode="auto">
          <a:xfrm flipV="1">
            <a:off x="2308965" y="3561201"/>
            <a:ext cx="1683" cy="10379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1" name="Line 99"/>
          <p:cNvSpPr>
            <a:spLocks noChangeShapeType="1"/>
          </p:cNvSpPr>
          <p:nvPr/>
        </p:nvSpPr>
        <p:spPr bwMode="auto">
          <a:xfrm>
            <a:off x="2312332" y="3561201"/>
            <a:ext cx="1683" cy="10379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2" name="Line 100"/>
          <p:cNvSpPr>
            <a:spLocks noChangeShapeType="1"/>
          </p:cNvSpPr>
          <p:nvPr/>
        </p:nvSpPr>
        <p:spPr bwMode="auto">
          <a:xfrm flipH="1" flipV="1">
            <a:off x="2312332" y="3650167"/>
            <a:ext cx="8417" cy="1112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3" name="Freeform 101"/>
          <p:cNvSpPr>
            <a:spLocks/>
          </p:cNvSpPr>
          <p:nvPr/>
        </p:nvSpPr>
        <p:spPr bwMode="auto">
          <a:xfrm>
            <a:off x="2320748" y="3596417"/>
            <a:ext cx="45449" cy="68578"/>
          </a:xfrm>
          <a:custGeom>
            <a:avLst/>
            <a:gdLst>
              <a:gd name="T0" fmla="*/ 0 w 27"/>
              <a:gd name="T1" fmla="*/ 35 h 37"/>
              <a:gd name="T2" fmla="*/ 6 w 27"/>
              <a:gd name="T3" fmla="*/ 37 h 37"/>
              <a:gd name="T4" fmla="*/ 11 w 27"/>
              <a:gd name="T5" fmla="*/ 37 h 37"/>
              <a:gd name="T6" fmla="*/ 16 w 27"/>
              <a:gd name="T7" fmla="*/ 35 h 37"/>
              <a:gd name="T8" fmla="*/ 22 w 27"/>
              <a:gd name="T9" fmla="*/ 29 h 37"/>
              <a:gd name="T10" fmla="*/ 25 w 27"/>
              <a:gd name="T11" fmla="*/ 22 h 37"/>
              <a:gd name="T12" fmla="*/ 25 w 27"/>
              <a:gd name="T13" fmla="*/ 16 h 37"/>
              <a:gd name="T14" fmla="*/ 22 w 27"/>
              <a:gd name="T15" fmla="*/ 8 h 37"/>
              <a:gd name="T16" fmla="*/ 16 w 27"/>
              <a:gd name="T17" fmla="*/ 3 h 37"/>
              <a:gd name="T18" fmla="*/ 11 w 27"/>
              <a:gd name="T19" fmla="*/ 0 h 37"/>
              <a:gd name="T20" fmla="*/ 20 w 27"/>
              <a:gd name="T21" fmla="*/ 3 h 37"/>
              <a:gd name="T22" fmla="*/ 25 w 27"/>
              <a:gd name="T23" fmla="*/ 8 h 37"/>
              <a:gd name="T24" fmla="*/ 27 w 27"/>
              <a:gd name="T25" fmla="*/ 16 h 37"/>
              <a:gd name="T26" fmla="*/ 27 w 27"/>
              <a:gd name="T27" fmla="*/ 22 h 37"/>
              <a:gd name="T28" fmla="*/ 25 w 27"/>
              <a:gd name="T29" fmla="*/ 29 h 37"/>
              <a:gd name="T30" fmla="*/ 20 w 27"/>
              <a:gd name="T31" fmla="*/ 35 h 37"/>
              <a:gd name="T32" fmla="*/ 11 w 27"/>
              <a:gd name="T33" fmla="*/ 37 h 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7"/>
              <a:gd name="T53" fmla="*/ 27 w 27"/>
              <a:gd name="T54" fmla="*/ 37 h 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7">
                <a:moveTo>
                  <a:pt x="0" y="35"/>
                </a:moveTo>
                <a:lnTo>
                  <a:pt x="6" y="37"/>
                </a:lnTo>
                <a:lnTo>
                  <a:pt x="11" y="37"/>
                </a:lnTo>
                <a:lnTo>
                  <a:pt x="16" y="35"/>
                </a:lnTo>
                <a:lnTo>
                  <a:pt x="22" y="29"/>
                </a:lnTo>
                <a:lnTo>
                  <a:pt x="25" y="22"/>
                </a:lnTo>
                <a:lnTo>
                  <a:pt x="25" y="16"/>
                </a:lnTo>
                <a:lnTo>
                  <a:pt x="22" y="8"/>
                </a:lnTo>
                <a:lnTo>
                  <a:pt x="16" y="3"/>
                </a:lnTo>
                <a:lnTo>
                  <a:pt x="11" y="0"/>
                </a:lnTo>
                <a:lnTo>
                  <a:pt x="20" y="3"/>
                </a:lnTo>
                <a:lnTo>
                  <a:pt x="25" y="8"/>
                </a:lnTo>
                <a:lnTo>
                  <a:pt x="27" y="16"/>
                </a:lnTo>
                <a:lnTo>
                  <a:pt x="27" y="22"/>
                </a:lnTo>
                <a:lnTo>
                  <a:pt x="25" y="29"/>
                </a:lnTo>
                <a:lnTo>
                  <a:pt x="20" y="35"/>
                </a:lnTo>
                <a:lnTo>
                  <a:pt x="11" y="3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4" name="Freeform 102"/>
          <p:cNvSpPr>
            <a:spLocks/>
          </p:cNvSpPr>
          <p:nvPr/>
        </p:nvSpPr>
        <p:spPr bwMode="auto">
          <a:xfrm>
            <a:off x="2312332" y="3596417"/>
            <a:ext cx="26933" cy="14828"/>
          </a:xfrm>
          <a:custGeom>
            <a:avLst/>
            <a:gdLst>
              <a:gd name="T0" fmla="*/ 16 w 16"/>
              <a:gd name="T1" fmla="*/ 0 h 8"/>
              <a:gd name="T2" fmla="*/ 11 w 16"/>
              <a:gd name="T3" fmla="*/ 0 h 8"/>
              <a:gd name="T4" fmla="*/ 5 w 16"/>
              <a:gd name="T5" fmla="*/ 3 h 8"/>
              <a:gd name="T6" fmla="*/ 0 w 16"/>
              <a:gd name="T7" fmla="*/ 8 h 8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8"/>
              <a:gd name="T14" fmla="*/ 16 w 1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8">
                <a:moveTo>
                  <a:pt x="16" y="0"/>
                </a:moveTo>
                <a:lnTo>
                  <a:pt x="11" y="0"/>
                </a:lnTo>
                <a:lnTo>
                  <a:pt x="5" y="3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5" name="Line 103"/>
          <p:cNvSpPr>
            <a:spLocks noChangeShapeType="1"/>
          </p:cNvSpPr>
          <p:nvPr/>
        </p:nvSpPr>
        <p:spPr bwMode="auto">
          <a:xfrm flipH="1">
            <a:off x="2293815" y="3561201"/>
            <a:ext cx="1851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6" name="Line 104"/>
          <p:cNvSpPr>
            <a:spLocks noChangeShapeType="1"/>
          </p:cNvSpPr>
          <p:nvPr/>
        </p:nvSpPr>
        <p:spPr bwMode="auto">
          <a:xfrm flipV="1">
            <a:off x="2308965" y="3394389"/>
            <a:ext cx="1683" cy="10750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7" name="Line 105"/>
          <p:cNvSpPr>
            <a:spLocks noChangeShapeType="1"/>
          </p:cNvSpPr>
          <p:nvPr/>
        </p:nvSpPr>
        <p:spPr bwMode="auto">
          <a:xfrm>
            <a:off x="2312332" y="3394389"/>
            <a:ext cx="1683" cy="10750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8" name="Line 106"/>
          <p:cNvSpPr>
            <a:spLocks noChangeShapeType="1"/>
          </p:cNvSpPr>
          <p:nvPr/>
        </p:nvSpPr>
        <p:spPr bwMode="auto">
          <a:xfrm flipH="1" flipV="1">
            <a:off x="2312332" y="3485209"/>
            <a:ext cx="8417" cy="926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69" name="Freeform 107"/>
          <p:cNvSpPr>
            <a:spLocks/>
          </p:cNvSpPr>
          <p:nvPr/>
        </p:nvSpPr>
        <p:spPr bwMode="auto">
          <a:xfrm>
            <a:off x="2320748" y="3494476"/>
            <a:ext cx="26933" cy="7414"/>
          </a:xfrm>
          <a:custGeom>
            <a:avLst/>
            <a:gdLst>
              <a:gd name="T0" fmla="*/ 0 w 16"/>
              <a:gd name="T1" fmla="*/ 0 h 4"/>
              <a:gd name="T2" fmla="*/ 6 w 16"/>
              <a:gd name="T3" fmla="*/ 4 h 4"/>
              <a:gd name="T4" fmla="*/ 11 w 16"/>
              <a:gd name="T5" fmla="*/ 4 h 4"/>
              <a:gd name="T6" fmla="*/ 16 w 16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4"/>
              <a:gd name="T14" fmla="*/ 16 w 16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4">
                <a:moveTo>
                  <a:pt x="0" y="0"/>
                </a:moveTo>
                <a:lnTo>
                  <a:pt x="6" y="4"/>
                </a:lnTo>
                <a:lnTo>
                  <a:pt x="11" y="4"/>
                </a:lnTo>
                <a:lnTo>
                  <a:pt x="16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0" name="Freeform 108"/>
          <p:cNvSpPr>
            <a:spLocks/>
          </p:cNvSpPr>
          <p:nvPr/>
        </p:nvSpPr>
        <p:spPr bwMode="auto">
          <a:xfrm>
            <a:off x="2339265" y="3431459"/>
            <a:ext cx="26933" cy="70432"/>
          </a:xfrm>
          <a:custGeom>
            <a:avLst/>
            <a:gdLst>
              <a:gd name="T0" fmla="*/ 5 w 16"/>
              <a:gd name="T1" fmla="*/ 34 h 38"/>
              <a:gd name="T2" fmla="*/ 11 w 16"/>
              <a:gd name="T3" fmla="*/ 29 h 38"/>
              <a:gd name="T4" fmla="*/ 14 w 16"/>
              <a:gd name="T5" fmla="*/ 21 h 38"/>
              <a:gd name="T6" fmla="*/ 14 w 16"/>
              <a:gd name="T7" fmla="*/ 16 h 38"/>
              <a:gd name="T8" fmla="*/ 11 w 16"/>
              <a:gd name="T9" fmla="*/ 7 h 38"/>
              <a:gd name="T10" fmla="*/ 5 w 16"/>
              <a:gd name="T11" fmla="*/ 2 h 38"/>
              <a:gd name="T12" fmla="*/ 0 w 16"/>
              <a:gd name="T13" fmla="*/ 0 h 38"/>
              <a:gd name="T14" fmla="*/ 9 w 16"/>
              <a:gd name="T15" fmla="*/ 2 h 38"/>
              <a:gd name="T16" fmla="*/ 14 w 16"/>
              <a:gd name="T17" fmla="*/ 7 h 38"/>
              <a:gd name="T18" fmla="*/ 16 w 16"/>
              <a:gd name="T19" fmla="*/ 16 h 38"/>
              <a:gd name="T20" fmla="*/ 16 w 16"/>
              <a:gd name="T21" fmla="*/ 21 h 38"/>
              <a:gd name="T22" fmla="*/ 14 w 16"/>
              <a:gd name="T23" fmla="*/ 29 h 38"/>
              <a:gd name="T24" fmla="*/ 9 w 16"/>
              <a:gd name="T25" fmla="*/ 34 h 38"/>
              <a:gd name="T26" fmla="*/ 0 w 16"/>
              <a:gd name="T27" fmla="*/ 38 h 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"/>
              <a:gd name="T43" fmla="*/ 0 h 38"/>
              <a:gd name="T44" fmla="*/ 16 w 16"/>
              <a:gd name="T45" fmla="*/ 38 h 3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" h="38">
                <a:moveTo>
                  <a:pt x="5" y="34"/>
                </a:moveTo>
                <a:lnTo>
                  <a:pt x="11" y="29"/>
                </a:lnTo>
                <a:lnTo>
                  <a:pt x="14" y="21"/>
                </a:lnTo>
                <a:lnTo>
                  <a:pt x="14" y="16"/>
                </a:lnTo>
                <a:lnTo>
                  <a:pt x="11" y="7"/>
                </a:lnTo>
                <a:lnTo>
                  <a:pt x="5" y="2"/>
                </a:lnTo>
                <a:lnTo>
                  <a:pt x="0" y="0"/>
                </a:lnTo>
                <a:lnTo>
                  <a:pt x="9" y="2"/>
                </a:lnTo>
                <a:lnTo>
                  <a:pt x="14" y="7"/>
                </a:lnTo>
                <a:lnTo>
                  <a:pt x="16" y="16"/>
                </a:lnTo>
                <a:lnTo>
                  <a:pt x="16" y="21"/>
                </a:lnTo>
                <a:lnTo>
                  <a:pt x="14" y="29"/>
                </a:lnTo>
                <a:lnTo>
                  <a:pt x="9" y="34"/>
                </a:lnTo>
                <a:lnTo>
                  <a:pt x="0" y="3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1" name="Freeform 109"/>
          <p:cNvSpPr>
            <a:spLocks/>
          </p:cNvSpPr>
          <p:nvPr/>
        </p:nvSpPr>
        <p:spPr bwMode="auto">
          <a:xfrm>
            <a:off x="2312332" y="3431459"/>
            <a:ext cx="26933" cy="12974"/>
          </a:xfrm>
          <a:custGeom>
            <a:avLst/>
            <a:gdLst>
              <a:gd name="T0" fmla="*/ 16 w 16"/>
              <a:gd name="T1" fmla="*/ 0 h 7"/>
              <a:gd name="T2" fmla="*/ 11 w 16"/>
              <a:gd name="T3" fmla="*/ 0 h 7"/>
              <a:gd name="T4" fmla="*/ 5 w 16"/>
              <a:gd name="T5" fmla="*/ 2 h 7"/>
              <a:gd name="T6" fmla="*/ 0 w 16"/>
              <a:gd name="T7" fmla="*/ 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7"/>
              <a:gd name="T14" fmla="*/ 16 w 1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7">
                <a:moveTo>
                  <a:pt x="16" y="0"/>
                </a:moveTo>
                <a:lnTo>
                  <a:pt x="11" y="0"/>
                </a:lnTo>
                <a:lnTo>
                  <a:pt x="5" y="2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2" name="Line 110"/>
          <p:cNvSpPr>
            <a:spLocks noChangeShapeType="1"/>
          </p:cNvSpPr>
          <p:nvPr/>
        </p:nvSpPr>
        <p:spPr bwMode="auto">
          <a:xfrm flipH="1">
            <a:off x="2293815" y="3394389"/>
            <a:ext cx="1851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3" name="Freeform 111"/>
          <p:cNvSpPr>
            <a:spLocks/>
          </p:cNvSpPr>
          <p:nvPr/>
        </p:nvSpPr>
        <p:spPr bwMode="auto">
          <a:xfrm>
            <a:off x="2187767" y="3349906"/>
            <a:ext cx="97632" cy="772894"/>
          </a:xfrm>
          <a:custGeom>
            <a:avLst/>
            <a:gdLst>
              <a:gd name="T0" fmla="*/ 58 w 58"/>
              <a:gd name="T1" fmla="*/ 0 h 417"/>
              <a:gd name="T2" fmla="*/ 0 w 58"/>
              <a:gd name="T3" fmla="*/ 0 h 417"/>
              <a:gd name="T4" fmla="*/ 2 w 58"/>
              <a:gd name="T5" fmla="*/ 417 h 417"/>
              <a:gd name="T6" fmla="*/ 58 w 58"/>
              <a:gd name="T7" fmla="*/ 417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417"/>
              <a:gd name="T14" fmla="*/ 58 w 58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417">
                <a:moveTo>
                  <a:pt x="58" y="0"/>
                </a:moveTo>
                <a:lnTo>
                  <a:pt x="0" y="0"/>
                </a:lnTo>
                <a:lnTo>
                  <a:pt x="2" y="417"/>
                </a:lnTo>
                <a:lnTo>
                  <a:pt x="58" y="41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4" name="Line 112"/>
          <p:cNvSpPr>
            <a:spLocks noChangeShapeType="1"/>
          </p:cNvSpPr>
          <p:nvPr/>
        </p:nvSpPr>
        <p:spPr bwMode="auto">
          <a:xfrm flipV="1">
            <a:off x="2308965" y="3924479"/>
            <a:ext cx="1683" cy="10564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5" name="Line 113"/>
          <p:cNvSpPr>
            <a:spLocks noChangeShapeType="1"/>
          </p:cNvSpPr>
          <p:nvPr/>
        </p:nvSpPr>
        <p:spPr bwMode="auto">
          <a:xfrm>
            <a:off x="2312332" y="3924479"/>
            <a:ext cx="1683" cy="10564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6" name="Line 114"/>
          <p:cNvSpPr>
            <a:spLocks noChangeShapeType="1"/>
          </p:cNvSpPr>
          <p:nvPr/>
        </p:nvSpPr>
        <p:spPr bwMode="auto">
          <a:xfrm flipH="1" flipV="1">
            <a:off x="2312332" y="4015299"/>
            <a:ext cx="8417" cy="926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7" name="Freeform 115"/>
          <p:cNvSpPr>
            <a:spLocks/>
          </p:cNvSpPr>
          <p:nvPr/>
        </p:nvSpPr>
        <p:spPr bwMode="auto">
          <a:xfrm>
            <a:off x="2320748" y="3959695"/>
            <a:ext cx="45449" cy="70432"/>
          </a:xfrm>
          <a:custGeom>
            <a:avLst/>
            <a:gdLst>
              <a:gd name="T0" fmla="*/ 0 w 27"/>
              <a:gd name="T1" fmla="*/ 35 h 38"/>
              <a:gd name="T2" fmla="*/ 6 w 27"/>
              <a:gd name="T3" fmla="*/ 38 h 38"/>
              <a:gd name="T4" fmla="*/ 11 w 27"/>
              <a:gd name="T5" fmla="*/ 38 h 38"/>
              <a:gd name="T6" fmla="*/ 16 w 27"/>
              <a:gd name="T7" fmla="*/ 35 h 38"/>
              <a:gd name="T8" fmla="*/ 22 w 27"/>
              <a:gd name="T9" fmla="*/ 30 h 38"/>
              <a:gd name="T10" fmla="*/ 25 w 27"/>
              <a:gd name="T11" fmla="*/ 22 h 38"/>
              <a:gd name="T12" fmla="*/ 25 w 27"/>
              <a:gd name="T13" fmla="*/ 16 h 38"/>
              <a:gd name="T14" fmla="*/ 22 w 27"/>
              <a:gd name="T15" fmla="*/ 8 h 38"/>
              <a:gd name="T16" fmla="*/ 16 w 27"/>
              <a:gd name="T17" fmla="*/ 3 h 38"/>
              <a:gd name="T18" fmla="*/ 11 w 27"/>
              <a:gd name="T19" fmla="*/ 0 h 38"/>
              <a:gd name="T20" fmla="*/ 20 w 27"/>
              <a:gd name="T21" fmla="*/ 3 h 38"/>
              <a:gd name="T22" fmla="*/ 25 w 27"/>
              <a:gd name="T23" fmla="*/ 8 h 38"/>
              <a:gd name="T24" fmla="*/ 27 w 27"/>
              <a:gd name="T25" fmla="*/ 16 h 38"/>
              <a:gd name="T26" fmla="*/ 27 w 27"/>
              <a:gd name="T27" fmla="*/ 22 h 38"/>
              <a:gd name="T28" fmla="*/ 25 w 27"/>
              <a:gd name="T29" fmla="*/ 30 h 38"/>
              <a:gd name="T30" fmla="*/ 20 w 27"/>
              <a:gd name="T31" fmla="*/ 35 h 38"/>
              <a:gd name="T32" fmla="*/ 11 w 27"/>
              <a:gd name="T33" fmla="*/ 38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8"/>
              <a:gd name="T53" fmla="*/ 27 w 27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8">
                <a:moveTo>
                  <a:pt x="0" y="35"/>
                </a:moveTo>
                <a:lnTo>
                  <a:pt x="6" y="38"/>
                </a:lnTo>
                <a:lnTo>
                  <a:pt x="11" y="38"/>
                </a:lnTo>
                <a:lnTo>
                  <a:pt x="16" y="35"/>
                </a:lnTo>
                <a:lnTo>
                  <a:pt x="22" y="30"/>
                </a:lnTo>
                <a:lnTo>
                  <a:pt x="25" y="22"/>
                </a:lnTo>
                <a:lnTo>
                  <a:pt x="25" y="16"/>
                </a:lnTo>
                <a:lnTo>
                  <a:pt x="22" y="8"/>
                </a:lnTo>
                <a:lnTo>
                  <a:pt x="16" y="3"/>
                </a:lnTo>
                <a:lnTo>
                  <a:pt x="11" y="0"/>
                </a:lnTo>
                <a:lnTo>
                  <a:pt x="20" y="3"/>
                </a:lnTo>
                <a:lnTo>
                  <a:pt x="25" y="8"/>
                </a:lnTo>
                <a:lnTo>
                  <a:pt x="27" y="16"/>
                </a:lnTo>
                <a:lnTo>
                  <a:pt x="27" y="22"/>
                </a:lnTo>
                <a:lnTo>
                  <a:pt x="25" y="30"/>
                </a:lnTo>
                <a:lnTo>
                  <a:pt x="20" y="35"/>
                </a:lnTo>
                <a:lnTo>
                  <a:pt x="11" y="3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8" name="Freeform 116"/>
          <p:cNvSpPr>
            <a:spLocks/>
          </p:cNvSpPr>
          <p:nvPr/>
        </p:nvSpPr>
        <p:spPr bwMode="auto">
          <a:xfrm>
            <a:off x="2384714" y="4009739"/>
            <a:ext cx="13467" cy="51897"/>
          </a:xfrm>
          <a:custGeom>
            <a:avLst/>
            <a:gdLst>
              <a:gd name="T0" fmla="*/ 0 w 8"/>
              <a:gd name="T1" fmla="*/ 0 h 28"/>
              <a:gd name="T2" fmla="*/ 8 w 8"/>
              <a:gd name="T3" fmla="*/ 0 h 28"/>
              <a:gd name="T4" fmla="*/ 8 w 8"/>
              <a:gd name="T5" fmla="*/ 28 h 28"/>
              <a:gd name="T6" fmla="*/ 6 w 8"/>
              <a:gd name="T7" fmla="*/ 28 h 28"/>
              <a:gd name="T8" fmla="*/ 6 w 8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8"/>
              <a:gd name="T17" fmla="*/ 8 w 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8">
                <a:moveTo>
                  <a:pt x="0" y="0"/>
                </a:moveTo>
                <a:lnTo>
                  <a:pt x="8" y="0"/>
                </a:lnTo>
                <a:lnTo>
                  <a:pt x="8" y="28"/>
                </a:lnTo>
                <a:lnTo>
                  <a:pt x="6" y="28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79" name="Freeform 117"/>
          <p:cNvSpPr>
            <a:spLocks/>
          </p:cNvSpPr>
          <p:nvPr/>
        </p:nvSpPr>
        <p:spPr bwMode="auto">
          <a:xfrm>
            <a:off x="2398181" y="4009739"/>
            <a:ext cx="38716" cy="51897"/>
          </a:xfrm>
          <a:custGeom>
            <a:avLst/>
            <a:gdLst>
              <a:gd name="T0" fmla="*/ 0 w 23"/>
              <a:gd name="T1" fmla="*/ 6 h 28"/>
              <a:gd name="T2" fmla="*/ 4 w 23"/>
              <a:gd name="T3" fmla="*/ 2 h 28"/>
              <a:gd name="T4" fmla="*/ 10 w 23"/>
              <a:gd name="T5" fmla="*/ 0 h 28"/>
              <a:gd name="T6" fmla="*/ 14 w 23"/>
              <a:gd name="T7" fmla="*/ 0 h 28"/>
              <a:gd name="T8" fmla="*/ 21 w 23"/>
              <a:gd name="T9" fmla="*/ 2 h 28"/>
              <a:gd name="T10" fmla="*/ 23 w 23"/>
              <a:gd name="T11" fmla="*/ 6 h 28"/>
              <a:gd name="T12" fmla="*/ 23 w 23"/>
              <a:gd name="T13" fmla="*/ 28 h 28"/>
              <a:gd name="T14" fmla="*/ 21 w 23"/>
              <a:gd name="T15" fmla="*/ 28 h 28"/>
              <a:gd name="T16" fmla="*/ 21 w 23"/>
              <a:gd name="T17" fmla="*/ 6 h 28"/>
              <a:gd name="T18" fmla="*/ 18 w 23"/>
              <a:gd name="T19" fmla="*/ 2 h 28"/>
              <a:gd name="T20" fmla="*/ 14 w 23"/>
              <a:gd name="T21" fmla="*/ 0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"/>
              <a:gd name="T34" fmla="*/ 0 h 28"/>
              <a:gd name="T35" fmla="*/ 23 w 23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" h="28">
                <a:moveTo>
                  <a:pt x="0" y="6"/>
                </a:moveTo>
                <a:lnTo>
                  <a:pt x="4" y="2"/>
                </a:lnTo>
                <a:lnTo>
                  <a:pt x="10" y="0"/>
                </a:lnTo>
                <a:lnTo>
                  <a:pt x="14" y="0"/>
                </a:lnTo>
                <a:lnTo>
                  <a:pt x="21" y="2"/>
                </a:lnTo>
                <a:lnTo>
                  <a:pt x="23" y="6"/>
                </a:lnTo>
                <a:lnTo>
                  <a:pt x="23" y="28"/>
                </a:lnTo>
                <a:lnTo>
                  <a:pt x="21" y="28"/>
                </a:lnTo>
                <a:lnTo>
                  <a:pt x="21" y="6"/>
                </a:lnTo>
                <a:lnTo>
                  <a:pt x="18" y="2"/>
                </a:lnTo>
                <a:lnTo>
                  <a:pt x="14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0" name="Line 118"/>
          <p:cNvSpPr>
            <a:spLocks noChangeShapeType="1"/>
          </p:cNvSpPr>
          <p:nvPr/>
        </p:nvSpPr>
        <p:spPr bwMode="auto">
          <a:xfrm>
            <a:off x="2421747" y="4061636"/>
            <a:ext cx="25250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1" name="Line 119"/>
          <p:cNvSpPr>
            <a:spLocks noChangeShapeType="1"/>
          </p:cNvSpPr>
          <p:nvPr/>
        </p:nvSpPr>
        <p:spPr bwMode="auto">
          <a:xfrm flipH="1">
            <a:off x="2384714" y="4061636"/>
            <a:ext cx="2356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2" name="Freeform 120"/>
          <p:cNvSpPr>
            <a:spLocks/>
          </p:cNvSpPr>
          <p:nvPr/>
        </p:nvSpPr>
        <p:spPr bwMode="auto">
          <a:xfrm>
            <a:off x="2312332" y="3959695"/>
            <a:ext cx="26933" cy="14828"/>
          </a:xfrm>
          <a:custGeom>
            <a:avLst/>
            <a:gdLst>
              <a:gd name="T0" fmla="*/ 16 w 16"/>
              <a:gd name="T1" fmla="*/ 0 h 8"/>
              <a:gd name="T2" fmla="*/ 11 w 16"/>
              <a:gd name="T3" fmla="*/ 0 h 8"/>
              <a:gd name="T4" fmla="*/ 5 w 16"/>
              <a:gd name="T5" fmla="*/ 3 h 8"/>
              <a:gd name="T6" fmla="*/ 0 w 16"/>
              <a:gd name="T7" fmla="*/ 8 h 8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8"/>
              <a:gd name="T14" fmla="*/ 16 w 1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8">
                <a:moveTo>
                  <a:pt x="16" y="0"/>
                </a:moveTo>
                <a:lnTo>
                  <a:pt x="11" y="0"/>
                </a:lnTo>
                <a:lnTo>
                  <a:pt x="5" y="3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3" name="Line 121"/>
          <p:cNvSpPr>
            <a:spLocks noChangeShapeType="1"/>
          </p:cNvSpPr>
          <p:nvPr/>
        </p:nvSpPr>
        <p:spPr bwMode="auto">
          <a:xfrm flipH="1">
            <a:off x="2293815" y="3924479"/>
            <a:ext cx="1851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4" name="Freeform 122"/>
          <p:cNvSpPr>
            <a:spLocks/>
          </p:cNvSpPr>
          <p:nvPr/>
        </p:nvSpPr>
        <p:spPr bwMode="auto">
          <a:xfrm>
            <a:off x="2393131" y="3620512"/>
            <a:ext cx="47133" cy="79699"/>
          </a:xfrm>
          <a:custGeom>
            <a:avLst/>
            <a:gdLst>
              <a:gd name="T0" fmla="*/ 0 w 28"/>
              <a:gd name="T1" fmla="*/ 43 h 43"/>
              <a:gd name="T2" fmla="*/ 0 w 28"/>
              <a:gd name="T3" fmla="*/ 37 h 43"/>
              <a:gd name="T4" fmla="*/ 1 w 28"/>
              <a:gd name="T5" fmla="*/ 30 h 43"/>
              <a:gd name="T6" fmla="*/ 6 w 28"/>
              <a:gd name="T7" fmla="*/ 26 h 43"/>
              <a:gd name="T8" fmla="*/ 9 w 28"/>
              <a:gd name="T9" fmla="*/ 24 h 43"/>
              <a:gd name="T10" fmla="*/ 17 w 28"/>
              <a:gd name="T11" fmla="*/ 20 h 43"/>
              <a:gd name="T12" fmla="*/ 24 w 28"/>
              <a:gd name="T13" fmla="*/ 16 h 43"/>
              <a:gd name="T14" fmla="*/ 26 w 28"/>
              <a:gd name="T15" fmla="*/ 12 h 43"/>
              <a:gd name="T16" fmla="*/ 26 w 28"/>
              <a:gd name="T17" fmla="*/ 9 h 43"/>
              <a:gd name="T18" fmla="*/ 24 w 28"/>
              <a:gd name="T19" fmla="*/ 4 h 43"/>
              <a:gd name="T20" fmla="*/ 21 w 28"/>
              <a:gd name="T21" fmla="*/ 2 h 43"/>
              <a:gd name="T22" fmla="*/ 17 w 28"/>
              <a:gd name="T23" fmla="*/ 0 h 43"/>
              <a:gd name="T24" fmla="*/ 24 w 28"/>
              <a:gd name="T25" fmla="*/ 2 h 43"/>
              <a:gd name="T26" fmla="*/ 26 w 28"/>
              <a:gd name="T27" fmla="*/ 4 h 43"/>
              <a:gd name="T28" fmla="*/ 28 w 28"/>
              <a:gd name="T29" fmla="*/ 9 h 43"/>
              <a:gd name="T30" fmla="*/ 28 w 28"/>
              <a:gd name="T31" fmla="*/ 12 h 43"/>
              <a:gd name="T32" fmla="*/ 26 w 28"/>
              <a:gd name="T33" fmla="*/ 16 h 43"/>
              <a:gd name="T34" fmla="*/ 19 w 28"/>
              <a:gd name="T35" fmla="*/ 20 h 43"/>
              <a:gd name="T36" fmla="*/ 9 w 28"/>
              <a:gd name="T37" fmla="*/ 24 h 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"/>
              <a:gd name="T58" fmla="*/ 0 h 43"/>
              <a:gd name="T59" fmla="*/ 28 w 28"/>
              <a:gd name="T60" fmla="*/ 43 h 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" h="43">
                <a:moveTo>
                  <a:pt x="0" y="43"/>
                </a:moveTo>
                <a:lnTo>
                  <a:pt x="0" y="37"/>
                </a:lnTo>
                <a:lnTo>
                  <a:pt x="1" y="30"/>
                </a:lnTo>
                <a:lnTo>
                  <a:pt x="6" y="26"/>
                </a:lnTo>
                <a:lnTo>
                  <a:pt x="9" y="24"/>
                </a:lnTo>
                <a:lnTo>
                  <a:pt x="17" y="20"/>
                </a:lnTo>
                <a:lnTo>
                  <a:pt x="24" y="16"/>
                </a:lnTo>
                <a:lnTo>
                  <a:pt x="26" y="12"/>
                </a:lnTo>
                <a:lnTo>
                  <a:pt x="26" y="9"/>
                </a:lnTo>
                <a:lnTo>
                  <a:pt x="24" y="4"/>
                </a:lnTo>
                <a:lnTo>
                  <a:pt x="21" y="2"/>
                </a:lnTo>
                <a:lnTo>
                  <a:pt x="17" y="0"/>
                </a:lnTo>
                <a:lnTo>
                  <a:pt x="24" y="2"/>
                </a:lnTo>
                <a:lnTo>
                  <a:pt x="26" y="4"/>
                </a:lnTo>
                <a:lnTo>
                  <a:pt x="28" y="9"/>
                </a:lnTo>
                <a:lnTo>
                  <a:pt x="28" y="12"/>
                </a:lnTo>
                <a:lnTo>
                  <a:pt x="26" y="16"/>
                </a:lnTo>
                <a:lnTo>
                  <a:pt x="19" y="20"/>
                </a:lnTo>
                <a:lnTo>
                  <a:pt x="9" y="2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5" name="Freeform 123"/>
          <p:cNvSpPr>
            <a:spLocks/>
          </p:cNvSpPr>
          <p:nvPr/>
        </p:nvSpPr>
        <p:spPr bwMode="auto">
          <a:xfrm>
            <a:off x="2403231" y="3679822"/>
            <a:ext cx="37033" cy="14828"/>
          </a:xfrm>
          <a:custGeom>
            <a:avLst/>
            <a:gdLst>
              <a:gd name="T0" fmla="*/ 0 w 22"/>
              <a:gd name="T1" fmla="*/ 5 h 8"/>
              <a:gd name="T2" fmla="*/ 9 w 22"/>
              <a:gd name="T3" fmla="*/ 8 h 8"/>
              <a:gd name="T4" fmla="*/ 15 w 22"/>
              <a:gd name="T5" fmla="*/ 8 h 8"/>
              <a:gd name="T6" fmla="*/ 20 w 22"/>
              <a:gd name="T7" fmla="*/ 6 h 8"/>
              <a:gd name="T8" fmla="*/ 22 w 22"/>
              <a:gd name="T9" fmla="*/ 5 h 8"/>
              <a:gd name="T10" fmla="*/ 22 w 22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8"/>
              <a:gd name="T20" fmla="*/ 22 w 22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8">
                <a:moveTo>
                  <a:pt x="0" y="5"/>
                </a:moveTo>
                <a:lnTo>
                  <a:pt x="9" y="8"/>
                </a:lnTo>
                <a:lnTo>
                  <a:pt x="15" y="8"/>
                </a:lnTo>
                <a:lnTo>
                  <a:pt x="20" y="6"/>
                </a:lnTo>
                <a:lnTo>
                  <a:pt x="22" y="5"/>
                </a:lnTo>
                <a:lnTo>
                  <a:pt x="2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6" name="Freeform 124"/>
          <p:cNvSpPr>
            <a:spLocks/>
          </p:cNvSpPr>
          <p:nvPr/>
        </p:nvSpPr>
        <p:spPr bwMode="auto">
          <a:xfrm>
            <a:off x="2433530" y="3689090"/>
            <a:ext cx="6733" cy="11121"/>
          </a:xfrm>
          <a:custGeom>
            <a:avLst/>
            <a:gdLst>
              <a:gd name="T0" fmla="*/ 4 w 4"/>
              <a:gd name="T1" fmla="*/ 0 h 6"/>
              <a:gd name="T2" fmla="*/ 2 w 4"/>
              <a:gd name="T3" fmla="*/ 3 h 6"/>
              <a:gd name="T4" fmla="*/ 0 w 4"/>
              <a:gd name="T5" fmla="*/ 6 h 6"/>
              <a:gd name="T6" fmla="*/ 0 60000 65536"/>
              <a:gd name="T7" fmla="*/ 0 60000 65536"/>
              <a:gd name="T8" fmla="*/ 0 60000 65536"/>
              <a:gd name="T9" fmla="*/ 0 w 4"/>
              <a:gd name="T10" fmla="*/ 0 h 6"/>
              <a:gd name="T11" fmla="*/ 4 w 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">
                <a:moveTo>
                  <a:pt x="4" y="0"/>
                </a:moveTo>
                <a:lnTo>
                  <a:pt x="2" y="3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7" name="Freeform 125"/>
          <p:cNvSpPr>
            <a:spLocks/>
          </p:cNvSpPr>
          <p:nvPr/>
        </p:nvSpPr>
        <p:spPr bwMode="auto">
          <a:xfrm>
            <a:off x="2403231" y="3689090"/>
            <a:ext cx="30300" cy="11121"/>
          </a:xfrm>
          <a:custGeom>
            <a:avLst/>
            <a:gdLst>
              <a:gd name="T0" fmla="*/ 18 w 18"/>
              <a:gd name="T1" fmla="*/ 6 h 6"/>
              <a:gd name="T2" fmla="*/ 9 w 18"/>
              <a:gd name="T3" fmla="*/ 6 h 6"/>
              <a:gd name="T4" fmla="*/ 0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18" y="6"/>
                </a:moveTo>
                <a:lnTo>
                  <a:pt x="9" y="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8" name="Freeform 126"/>
          <p:cNvSpPr>
            <a:spLocks/>
          </p:cNvSpPr>
          <p:nvPr/>
        </p:nvSpPr>
        <p:spPr bwMode="auto">
          <a:xfrm>
            <a:off x="2393131" y="3689090"/>
            <a:ext cx="10100" cy="1853"/>
          </a:xfrm>
          <a:custGeom>
            <a:avLst/>
            <a:gdLst>
              <a:gd name="T0" fmla="*/ 6 w 6"/>
              <a:gd name="T1" fmla="*/ 0 h 1"/>
              <a:gd name="T2" fmla="*/ 1 w 6"/>
              <a:gd name="T3" fmla="*/ 0 h 1"/>
              <a:gd name="T4" fmla="*/ 0 w 6"/>
              <a:gd name="T5" fmla="*/ 1 h 1"/>
              <a:gd name="T6" fmla="*/ 0 60000 65536"/>
              <a:gd name="T7" fmla="*/ 0 60000 65536"/>
              <a:gd name="T8" fmla="*/ 0 60000 65536"/>
              <a:gd name="T9" fmla="*/ 0 w 6"/>
              <a:gd name="T10" fmla="*/ 0 h 1"/>
              <a:gd name="T11" fmla="*/ 6 w 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">
                <a:moveTo>
                  <a:pt x="6" y="0"/>
                </a:move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89" name="Freeform 127"/>
          <p:cNvSpPr>
            <a:spLocks/>
          </p:cNvSpPr>
          <p:nvPr/>
        </p:nvSpPr>
        <p:spPr bwMode="auto">
          <a:xfrm>
            <a:off x="2393131" y="3637193"/>
            <a:ext cx="1683" cy="5560"/>
          </a:xfrm>
          <a:custGeom>
            <a:avLst/>
            <a:gdLst>
              <a:gd name="T0" fmla="*/ 1 w 1"/>
              <a:gd name="T1" fmla="*/ 3 h 3"/>
              <a:gd name="T2" fmla="*/ 0 w 1"/>
              <a:gd name="T3" fmla="*/ 1 h 3"/>
              <a:gd name="T4" fmla="*/ 0 w 1"/>
              <a:gd name="T5" fmla="*/ 0 h 3"/>
              <a:gd name="T6" fmla="*/ 0 60000 65536"/>
              <a:gd name="T7" fmla="*/ 0 60000 65536"/>
              <a:gd name="T8" fmla="*/ 0 60000 65536"/>
              <a:gd name="T9" fmla="*/ 0 w 1"/>
              <a:gd name="T10" fmla="*/ 0 h 3"/>
              <a:gd name="T11" fmla="*/ 1 w 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">
                <a:moveTo>
                  <a:pt x="1" y="3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0" name="Freeform 128"/>
          <p:cNvSpPr>
            <a:spLocks/>
          </p:cNvSpPr>
          <p:nvPr/>
        </p:nvSpPr>
        <p:spPr bwMode="auto">
          <a:xfrm>
            <a:off x="2393131" y="3620512"/>
            <a:ext cx="28616" cy="16681"/>
          </a:xfrm>
          <a:custGeom>
            <a:avLst/>
            <a:gdLst>
              <a:gd name="T0" fmla="*/ 0 w 17"/>
              <a:gd name="T1" fmla="*/ 9 h 9"/>
              <a:gd name="T2" fmla="*/ 1 w 17"/>
              <a:gd name="T3" fmla="*/ 4 h 9"/>
              <a:gd name="T4" fmla="*/ 4 w 17"/>
              <a:gd name="T5" fmla="*/ 2 h 9"/>
              <a:gd name="T6" fmla="*/ 9 w 17"/>
              <a:gd name="T7" fmla="*/ 0 h 9"/>
              <a:gd name="T8" fmla="*/ 17 w 17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9"/>
              <a:gd name="T17" fmla="*/ 17 w 1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9">
                <a:moveTo>
                  <a:pt x="0" y="9"/>
                </a:moveTo>
                <a:lnTo>
                  <a:pt x="1" y="4"/>
                </a:lnTo>
                <a:lnTo>
                  <a:pt x="4" y="2"/>
                </a:lnTo>
                <a:lnTo>
                  <a:pt x="9" y="0"/>
                </a:lnTo>
                <a:lnTo>
                  <a:pt x="17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1" name="Freeform 129"/>
          <p:cNvSpPr>
            <a:spLocks/>
          </p:cNvSpPr>
          <p:nvPr/>
        </p:nvSpPr>
        <p:spPr bwMode="auto">
          <a:xfrm>
            <a:off x="2394814" y="3637193"/>
            <a:ext cx="5050" cy="5560"/>
          </a:xfrm>
          <a:custGeom>
            <a:avLst/>
            <a:gdLst>
              <a:gd name="T0" fmla="*/ 0 w 3"/>
              <a:gd name="T1" fmla="*/ 0 h 3"/>
              <a:gd name="T2" fmla="*/ 3 w 3"/>
              <a:gd name="T3" fmla="*/ 1 h 3"/>
              <a:gd name="T4" fmla="*/ 0 w 3"/>
              <a:gd name="T5" fmla="*/ 3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0" y="0"/>
                </a:moveTo>
                <a:lnTo>
                  <a:pt x="3" y="1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2" name="Line 130"/>
          <p:cNvSpPr>
            <a:spLocks noChangeShapeType="1"/>
          </p:cNvSpPr>
          <p:nvPr/>
        </p:nvSpPr>
        <p:spPr bwMode="auto">
          <a:xfrm>
            <a:off x="2401547" y="3533399"/>
            <a:ext cx="2861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3" name="Freeform 131"/>
          <p:cNvSpPr>
            <a:spLocks/>
          </p:cNvSpPr>
          <p:nvPr/>
        </p:nvSpPr>
        <p:spPr bwMode="auto">
          <a:xfrm>
            <a:off x="2401547" y="3455554"/>
            <a:ext cx="15150" cy="77845"/>
          </a:xfrm>
          <a:custGeom>
            <a:avLst/>
            <a:gdLst>
              <a:gd name="T0" fmla="*/ 9 w 9"/>
              <a:gd name="T1" fmla="*/ 42 h 42"/>
              <a:gd name="T2" fmla="*/ 9 w 9"/>
              <a:gd name="T3" fmla="*/ 0 h 42"/>
              <a:gd name="T4" fmla="*/ 3 w 9"/>
              <a:gd name="T5" fmla="*/ 6 h 42"/>
              <a:gd name="T6" fmla="*/ 0 w 9"/>
              <a:gd name="T7" fmla="*/ 8 h 4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42"/>
              <a:gd name="T14" fmla="*/ 9 w 9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42">
                <a:moveTo>
                  <a:pt x="9" y="42"/>
                </a:moveTo>
                <a:lnTo>
                  <a:pt x="9" y="0"/>
                </a:lnTo>
                <a:lnTo>
                  <a:pt x="3" y="6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4" name="Line 132"/>
          <p:cNvSpPr>
            <a:spLocks noChangeShapeType="1"/>
          </p:cNvSpPr>
          <p:nvPr/>
        </p:nvSpPr>
        <p:spPr bwMode="auto">
          <a:xfrm>
            <a:off x="2413331" y="3459260"/>
            <a:ext cx="1683" cy="7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5" name="Freeform 133"/>
          <p:cNvSpPr>
            <a:spLocks/>
          </p:cNvSpPr>
          <p:nvPr/>
        </p:nvSpPr>
        <p:spPr bwMode="auto">
          <a:xfrm>
            <a:off x="2468880" y="3349906"/>
            <a:ext cx="100999" cy="772894"/>
          </a:xfrm>
          <a:custGeom>
            <a:avLst/>
            <a:gdLst>
              <a:gd name="T0" fmla="*/ 0 w 60"/>
              <a:gd name="T1" fmla="*/ 0 h 417"/>
              <a:gd name="T2" fmla="*/ 59 w 60"/>
              <a:gd name="T3" fmla="*/ 0 h 417"/>
              <a:gd name="T4" fmla="*/ 60 w 60"/>
              <a:gd name="T5" fmla="*/ 417 h 417"/>
              <a:gd name="T6" fmla="*/ 4 w 60"/>
              <a:gd name="T7" fmla="*/ 417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417"/>
              <a:gd name="T14" fmla="*/ 60 w 60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417">
                <a:moveTo>
                  <a:pt x="0" y="0"/>
                </a:moveTo>
                <a:lnTo>
                  <a:pt x="59" y="0"/>
                </a:lnTo>
                <a:lnTo>
                  <a:pt x="60" y="417"/>
                </a:lnTo>
                <a:lnTo>
                  <a:pt x="4" y="41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6" name="Line 134"/>
          <p:cNvSpPr>
            <a:spLocks noChangeShapeType="1"/>
          </p:cNvSpPr>
          <p:nvPr/>
        </p:nvSpPr>
        <p:spPr bwMode="auto">
          <a:xfrm flipH="1">
            <a:off x="1733272" y="4676985"/>
            <a:ext cx="641342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7" name="Freeform 135"/>
          <p:cNvSpPr>
            <a:spLocks/>
          </p:cNvSpPr>
          <p:nvPr/>
        </p:nvSpPr>
        <p:spPr bwMode="auto">
          <a:xfrm>
            <a:off x="1603657" y="4589872"/>
            <a:ext cx="129615" cy="142717"/>
          </a:xfrm>
          <a:custGeom>
            <a:avLst/>
            <a:gdLst>
              <a:gd name="T0" fmla="*/ 77 w 77"/>
              <a:gd name="T1" fmla="*/ 43 h 77"/>
              <a:gd name="T2" fmla="*/ 77 w 77"/>
              <a:gd name="T3" fmla="*/ 38 h 77"/>
              <a:gd name="T4" fmla="*/ 77 w 77"/>
              <a:gd name="T5" fmla="*/ 32 h 77"/>
              <a:gd name="T6" fmla="*/ 75 w 77"/>
              <a:gd name="T7" fmla="*/ 26 h 77"/>
              <a:gd name="T8" fmla="*/ 72 w 77"/>
              <a:gd name="T9" fmla="*/ 21 h 77"/>
              <a:gd name="T10" fmla="*/ 69 w 77"/>
              <a:gd name="T11" fmla="*/ 15 h 77"/>
              <a:gd name="T12" fmla="*/ 65 w 77"/>
              <a:gd name="T13" fmla="*/ 10 h 77"/>
              <a:gd name="T14" fmla="*/ 61 w 77"/>
              <a:gd name="T15" fmla="*/ 7 h 77"/>
              <a:gd name="T16" fmla="*/ 56 w 77"/>
              <a:gd name="T17" fmla="*/ 3 h 77"/>
              <a:gd name="T18" fmla="*/ 50 w 77"/>
              <a:gd name="T19" fmla="*/ 1 h 77"/>
              <a:gd name="T20" fmla="*/ 44 w 77"/>
              <a:gd name="T21" fmla="*/ 0 h 77"/>
              <a:gd name="T22" fmla="*/ 38 w 77"/>
              <a:gd name="T23" fmla="*/ 0 h 77"/>
              <a:gd name="T24" fmla="*/ 32 w 77"/>
              <a:gd name="T25" fmla="*/ 0 h 77"/>
              <a:gd name="T26" fmla="*/ 27 w 77"/>
              <a:gd name="T27" fmla="*/ 1 h 77"/>
              <a:gd name="T28" fmla="*/ 20 w 77"/>
              <a:gd name="T29" fmla="*/ 3 h 77"/>
              <a:gd name="T30" fmla="*/ 15 w 77"/>
              <a:gd name="T31" fmla="*/ 7 h 77"/>
              <a:gd name="T32" fmla="*/ 11 w 77"/>
              <a:gd name="T33" fmla="*/ 10 h 77"/>
              <a:gd name="T34" fmla="*/ 7 w 77"/>
              <a:gd name="T35" fmla="*/ 15 h 77"/>
              <a:gd name="T36" fmla="*/ 4 w 77"/>
              <a:gd name="T37" fmla="*/ 21 h 77"/>
              <a:gd name="T38" fmla="*/ 2 w 77"/>
              <a:gd name="T39" fmla="*/ 26 h 77"/>
              <a:gd name="T40" fmla="*/ 0 w 77"/>
              <a:gd name="T41" fmla="*/ 32 h 77"/>
              <a:gd name="T42" fmla="*/ 0 w 77"/>
              <a:gd name="T43" fmla="*/ 38 h 77"/>
              <a:gd name="T44" fmla="*/ 0 w 77"/>
              <a:gd name="T45" fmla="*/ 43 h 77"/>
              <a:gd name="T46" fmla="*/ 2 w 77"/>
              <a:gd name="T47" fmla="*/ 50 h 77"/>
              <a:gd name="T48" fmla="*/ 4 w 77"/>
              <a:gd name="T49" fmla="*/ 56 h 77"/>
              <a:gd name="T50" fmla="*/ 7 w 77"/>
              <a:gd name="T51" fmla="*/ 60 h 77"/>
              <a:gd name="T52" fmla="*/ 11 w 77"/>
              <a:gd name="T53" fmla="*/ 65 h 77"/>
              <a:gd name="T54" fmla="*/ 15 w 77"/>
              <a:gd name="T55" fmla="*/ 70 h 77"/>
              <a:gd name="T56" fmla="*/ 20 w 77"/>
              <a:gd name="T57" fmla="*/ 73 h 77"/>
              <a:gd name="T58" fmla="*/ 27 w 77"/>
              <a:gd name="T59" fmla="*/ 75 h 77"/>
              <a:gd name="T60" fmla="*/ 32 w 77"/>
              <a:gd name="T61" fmla="*/ 76 h 77"/>
              <a:gd name="T62" fmla="*/ 38 w 77"/>
              <a:gd name="T63" fmla="*/ 77 h 77"/>
              <a:gd name="T64" fmla="*/ 44 w 77"/>
              <a:gd name="T65" fmla="*/ 76 h 77"/>
              <a:gd name="T66" fmla="*/ 50 w 77"/>
              <a:gd name="T67" fmla="*/ 75 h 77"/>
              <a:gd name="T68" fmla="*/ 56 w 77"/>
              <a:gd name="T69" fmla="*/ 73 h 77"/>
              <a:gd name="T70" fmla="*/ 61 w 77"/>
              <a:gd name="T71" fmla="*/ 70 h 77"/>
              <a:gd name="T72" fmla="*/ 65 w 77"/>
              <a:gd name="T73" fmla="*/ 65 h 77"/>
              <a:gd name="T74" fmla="*/ 69 w 77"/>
              <a:gd name="T75" fmla="*/ 60 h 77"/>
              <a:gd name="T76" fmla="*/ 72 w 77"/>
              <a:gd name="T77" fmla="*/ 56 h 77"/>
              <a:gd name="T78" fmla="*/ 75 w 77"/>
              <a:gd name="T79" fmla="*/ 50 h 77"/>
              <a:gd name="T80" fmla="*/ 77 w 77"/>
              <a:gd name="T81" fmla="*/ 43 h 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7"/>
              <a:gd name="T124" fmla="*/ 0 h 77"/>
              <a:gd name="T125" fmla="*/ 77 w 77"/>
              <a:gd name="T126" fmla="*/ 77 h 7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7" h="77">
                <a:moveTo>
                  <a:pt x="77" y="43"/>
                </a:moveTo>
                <a:lnTo>
                  <a:pt x="77" y="38"/>
                </a:lnTo>
                <a:lnTo>
                  <a:pt x="77" y="32"/>
                </a:lnTo>
                <a:lnTo>
                  <a:pt x="75" y="26"/>
                </a:lnTo>
                <a:lnTo>
                  <a:pt x="72" y="21"/>
                </a:lnTo>
                <a:lnTo>
                  <a:pt x="69" y="15"/>
                </a:lnTo>
                <a:lnTo>
                  <a:pt x="65" y="10"/>
                </a:lnTo>
                <a:lnTo>
                  <a:pt x="61" y="7"/>
                </a:lnTo>
                <a:lnTo>
                  <a:pt x="56" y="3"/>
                </a:lnTo>
                <a:lnTo>
                  <a:pt x="50" y="1"/>
                </a:lnTo>
                <a:lnTo>
                  <a:pt x="44" y="0"/>
                </a:lnTo>
                <a:lnTo>
                  <a:pt x="38" y="0"/>
                </a:lnTo>
                <a:lnTo>
                  <a:pt x="32" y="0"/>
                </a:lnTo>
                <a:lnTo>
                  <a:pt x="27" y="1"/>
                </a:lnTo>
                <a:lnTo>
                  <a:pt x="20" y="3"/>
                </a:lnTo>
                <a:lnTo>
                  <a:pt x="15" y="7"/>
                </a:lnTo>
                <a:lnTo>
                  <a:pt x="11" y="10"/>
                </a:lnTo>
                <a:lnTo>
                  <a:pt x="7" y="15"/>
                </a:lnTo>
                <a:lnTo>
                  <a:pt x="4" y="21"/>
                </a:lnTo>
                <a:lnTo>
                  <a:pt x="2" y="26"/>
                </a:lnTo>
                <a:lnTo>
                  <a:pt x="0" y="32"/>
                </a:lnTo>
                <a:lnTo>
                  <a:pt x="0" y="38"/>
                </a:lnTo>
                <a:lnTo>
                  <a:pt x="0" y="43"/>
                </a:lnTo>
                <a:lnTo>
                  <a:pt x="2" y="50"/>
                </a:lnTo>
                <a:lnTo>
                  <a:pt x="4" y="56"/>
                </a:lnTo>
                <a:lnTo>
                  <a:pt x="7" y="60"/>
                </a:lnTo>
                <a:lnTo>
                  <a:pt x="11" y="65"/>
                </a:lnTo>
                <a:lnTo>
                  <a:pt x="15" y="70"/>
                </a:lnTo>
                <a:lnTo>
                  <a:pt x="20" y="73"/>
                </a:lnTo>
                <a:lnTo>
                  <a:pt x="27" y="75"/>
                </a:lnTo>
                <a:lnTo>
                  <a:pt x="32" y="76"/>
                </a:lnTo>
                <a:lnTo>
                  <a:pt x="38" y="77"/>
                </a:lnTo>
                <a:lnTo>
                  <a:pt x="44" y="76"/>
                </a:lnTo>
                <a:lnTo>
                  <a:pt x="50" y="75"/>
                </a:lnTo>
                <a:lnTo>
                  <a:pt x="56" y="73"/>
                </a:lnTo>
                <a:lnTo>
                  <a:pt x="61" y="70"/>
                </a:lnTo>
                <a:lnTo>
                  <a:pt x="65" y="65"/>
                </a:lnTo>
                <a:lnTo>
                  <a:pt x="69" y="60"/>
                </a:lnTo>
                <a:lnTo>
                  <a:pt x="72" y="56"/>
                </a:lnTo>
                <a:lnTo>
                  <a:pt x="75" y="50"/>
                </a:lnTo>
                <a:lnTo>
                  <a:pt x="77" y="43"/>
                </a:lnTo>
                <a:close/>
              </a:path>
            </a:pathLst>
          </a:custGeom>
          <a:solidFill>
            <a:schemeClr val="folHlink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8" name="Line 136"/>
          <p:cNvSpPr>
            <a:spLocks noChangeShapeType="1"/>
          </p:cNvSpPr>
          <p:nvPr/>
        </p:nvSpPr>
        <p:spPr bwMode="auto">
          <a:xfrm flipH="1">
            <a:off x="1627223" y="4665864"/>
            <a:ext cx="80799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599" name="Line 137"/>
          <p:cNvSpPr>
            <a:spLocks noChangeShapeType="1"/>
          </p:cNvSpPr>
          <p:nvPr/>
        </p:nvSpPr>
        <p:spPr bwMode="auto">
          <a:xfrm flipH="1">
            <a:off x="1036380" y="4676985"/>
            <a:ext cx="567277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0" name="Line 138"/>
          <p:cNvSpPr>
            <a:spLocks noChangeShapeType="1"/>
          </p:cNvSpPr>
          <p:nvPr/>
        </p:nvSpPr>
        <p:spPr bwMode="auto">
          <a:xfrm flipH="1">
            <a:off x="915182" y="4680692"/>
            <a:ext cx="4208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1" name="Line 139"/>
          <p:cNvSpPr>
            <a:spLocks noChangeShapeType="1"/>
          </p:cNvSpPr>
          <p:nvPr/>
        </p:nvSpPr>
        <p:spPr bwMode="auto">
          <a:xfrm flipH="1">
            <a:off x="896665" y="4708494"/>
            <a:ext cx="2861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2" name="Freeform 140"/>
          <p:cNvSpPr>
            <a:spLocks/>
          </p:cNvSpPr>
          <p:nvPr/>
        </p:nvSpPr>
        <p:spPr bwMode="auto">
          <a:xfrm>
            <a:off x="906765" y="4604700"/>
            <a:ext cx="62283" cy="103794"/>
          </a:xfrm>
          <a:custGeom>
            <a:avLst/>
            <a:gdLst>
              <a:gd name="T0" fmla="*/ 0 w 37"/>
              <a:gd name="T1" fmla="*/ 56 h 56"/>
              <a:gd name="T2" fmla="*/ 18 w 37"/>
              <a:gd name="T3" fmla="*/ 0 h 56"/>
              <a:gd name="T4" fmla="*/ 37 w 37"/>
              <a:gd name="T5" fmla="*/ 56 h 56"/>
              <a:gd name="T6" fmla="*/ 35 w 37"/>
              <a:gd name="T7" fmla="*/ 56 h 56"/>
              <a:gd name="T8" fmla="*/ 18 w 37"/>
              <a:gd name="T9" fmla="*/ 8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56"/>
              <a:gd name="T17" fmla="*/ 37 w 37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56">
                <a:moveTo>
                  <a:pt x="0" y="56"/>
                </a:moveTo>
                <a:lnTo>
                  <a:pt x="18" y="0"/>
                </a:lnTo>
                <a:lnTo>
                  <a:pt x="37" y="56"/>
                </a:lnTo>
                <a:lnTo>
                  <a:pt x="35" y="56"/>
                </a:lnTo>
                <a:lnTo>
                  <a:pt x="18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3" name="Line 141"/>
          <p:cNvSpPr>
            <a:spLocks noChangeShapeType="1"/>
          </p:cNvSpPr>
          <p:nvPr/>
        </p:nvSpPr>
        <p:spPr bwMode="auto">
          <a:xfrm>
            <a:off x="952214" y="4708494"/>
            <a:ext cx="2693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4" name="Line 142"/>
          <p:cNvSpPr>
            <a:spLocks noChangeShapeType="1"/>
          </p:cNvSpPr>
          <p:nvPr/>
        </p:nvSpPr>
        <p:spPr bwMode="auto">
          <a:xfrm flipV="1">
            <a:off x="1167679" y="4628795"/>
            <a:ext cx="85849" cy="9823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5" name="Line 143"/>
          <p:cNvSpPr>
            <a:spLocks noChangeShapeType="1"/>
          </p:cNvSpPr>
          <p:nvPr/>
        </p:nvSpPr>
        <p:spPr bwMode="auto">
          <a:xfrm>
            <a:off x="1667623" y="4619528"/>
            <a:ext cx="1683" cy="8896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6" name="Line 144"/>
          <p:cNvSpPr>
            <a:spLocks noChangeShapeType="1"/>
          </p:cNvSpPr>
          <p:nvPr/>
        </p:nvSpPr>
        <p:spPr bwMode="auto">
          <a:xfrm>
            <a:off x="1667623" y="4743709"/>
            <a:ext cx="1683" cy="18163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7" name="Freeform 145"/>
          <p:cNvSpPr>
            <a:spLocks/>
          </p:cNvSpPr>
          <p:nvPr/>
        </p:nvSpPr>
        <p:spPr bwMode="auto">
          <a:xfrm>
            <a:off x="1618807" y="5003194"/>
            <a:ext cx="77432" cy="103794"/>
          </a:xfrm>
          <a:custGeom>
            <a:avLst/>
            <a:gdLst>
              <a:gd name="T0" fmla="*/ 32 w 46"/>
              <a:gd name="T1" fmla="*/ 0 h 56"/>
              <a:gd name="T2" fmla="*/ 41 w 46"/>
              <a:gd name="T3" fmla="*/ 2 h 56"/>
              <a:gd name="T4" fmla="*/ 43 w 46"/>
              <a:gd name="T5" fmla="*/ 5 h 56"/>
              <a:gd name="T6" fmla="*/ 46 w 46"/>
              <a:gd name="T7" fmla="*/ 10 h 56"/>
              <a:gd name="T8" fmla="*/ 46 w 46"/>
              <a:gd name="T9" fmla="*/ 15 h 56"/>
              <a:gd name="T10" fmla="*/ 43 w 46"/>
              <a:gd name="T11" fmla="*/ 21 h 56"/>
              <a:gd name="T12" fmla="*/ 41 w 46"/>
              <a:gd name="T13" fmla="*/ 24 h 56"/>
              <a:gd name="T14" fmla="*/ 32 w 46"/>
              <a:gd name="T15" fmla="*/ 27 h 56"/>
              <a:gd name="T16" fmla="*/ 41 w 46"/>
              <a:gd name="T17" fmla="*/ 29 h 56"/>
              <a:gd name="T18" fmla="*/ 43 w 46"/>
              <a:gd name="T19" fmla="*/ 32 h 56"/>
              <a:gd name="T20" fmla="*/ 46 w 46"/>
              <a:gd name="T21" fmla="*/ 37 h 56"/>
              <a:gd name="T22" fmla="*/ 46 w 46"/>
              <a:gd name="T23" fmla="*/ 46 h 56"/>
              <a:gd name="T24" fmla="*/ 43 w 46"/>
              <a:gd name="T25" fmla="*/ 51 h 56"/>
              <a:gd name="T26" fmla="*/ 41 w 46"/>
              <a:gd name="T27" fmla="*/ 53 h 56"/>
              <a:gd name="T28" fmla="*/ 32 w 46"/>
              <a:gd name="T29" fmla="*/ 56 h 56"/>
              <a:gd name="T30" fmla="*/ 0 w 46"/>
              <a:gd name="T31" fmla="*/ 56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"/>
              <a:gd name="T49" fmla="*/ 0 h 56"/>
              <a:gd name="T50" fmla="*/ 46 w 46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" h="56">
                <a:moveTo>
                  <a:pt x="32" y="0"/>
                </a:moveTo>
                <a:lnTo>
                  <a:pt x="41" y="2"/>
                </a:lnTo>
                <a:lnTo>
                  <a:pt x="43" y="5"/>
                </a:lnTo>
                <a:lnTo>
                  <a:pt x="46" y="10"/>
                </a:lnTo>
                <a:lnTo>
                  <a:pt x="46" y="15"/>
                </a:lnTo>
                <a:lnTo>
                  <a:pt x="43" y="21"/>
                </a:lnTo>
                <a:lnTo>
                  <a:pt x="41" y="24"/>
                </a:lnTo>
                <a:lnTo>
                  <a:pt x="32" y="27"/>
                </a:lnTo>
                <a:lnTo>
                  <a:pt x="41" y="29"/>
                </a:lnTo>
                <a:lnTo>
                  <a:pt x="43" y="32"/>
                </a:lnTo>
                <a:lnTo>
                  <a:pt x="46" y="37"/>
                </a:lnTo>
                <a:lnTo>
                  <a:pt x="46" y="46"/>
                </a:lnTo>
                <a:lnTo>
                  <a:pt x="43" y="51"/>
                </a:lnTo>
                <a:lnTo>
                  <a:pt x="41" y="53"/>
                </a:lnTo>
                <a:lnTo>
                  <a:pt x="32" y="56"/>
                </a:lnTo>
                <a:lnTo>
                  <a:pt x="0" y="5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8" name="Line 146"/>
          <p:cNvSpPr>
            <a:spLocks noChangeShapeType="1"/>
          </p:cNvSpPr>
          <p:nvPr/>
        </p:nvSpPr>
        <p:spPr bwMode="auto">
          <a:xfrm flipV="1">
            <a:off x="1630590" y="5003194"/>
            <a:ext cx="1683" cy="10379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09" name="Line 147"/>
          <p:cNvSpPr>
            <a:spLocks noChangeShapeType="1"/>
          </p:cNvSpPr>
          <p:nvPr/>
        </p:nvSpPr>
        <p:spPr bwMode="auto">
          <a:xfrm>
            <a:off x="1635640" y="5003194"/>
            <a:ext cx="1683" cy="10379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0" name="Freeform 148"/>
          <p:cNvSpPr>
            <a:spLocks/>
          </p:cNvSpPr>
          <p:nvPr/>
        </p:nvSpPr>
        <p:spPr bwMode="auto">
          <a:xfrm>
            <a:off x="1618807" y="5003194"/>
            <a:ext cx="72382" cy="103794"/>
          </a:xfrm>
          <a:custGeom>
            <a:avLst/>
            <a:gdLst>
              <a:gd name="T0" fmla="*/ 32 w 43"/>
              <a:gd name="T1" fmla="*/ 56 h 56"/>
              <a:gd name="T2" fmla="*/ 37 w 43"/>
              <a:gd name="T3" fmla="*/ 53 h 56"/>
              <a:gd name="T4" fmla="*/ 41 w 43"/>
              <a:gd name="T5" fmla="*/ 51 h 56"/>
              <a:gd name="T6" fmla="*/ 43 w 43"/>
              <a:gd name="T7" fmla="*/ 46 h 56"/>
              <a:gd name="T8" fmla="*/ 43 w 43"/>
              <a:gd name="T9" fmla="*/ 37 h 56"/>
              <a:gd name="T10" fmla="*/ 41 w 43"/>
              <a:gd name="T11" fmla="*/ 32 h 56"/>
              <a:gd name="T12" fmla="*/ 37 w 43"/>
              <a:gd name="T13" fmla="*/ 29 h 56"/>
              <a:gd name="T14" fmla="*/ 32 w 43"/>
              <a:gd name="T15" fmla="*/ 27 h 56"/>
              <a:gd name="T16" fmla="*/ 37 w 43"/>
              <a:gd name="T17" fmla="*/ 24 h 56"/>
              <a:gd name="T18" fmla="*/ 41 w 43"/>
              <a:gd name="T19" fmla="*/ 21 h 56"/>
              <a:gd name="T20" fmla="*/ 43 w 43"/>
              <a:gd name="T21" fmla="*/ 15 h 56"/>
              <a:gd name="T22" fmla="*/ 43 w 43"/>
              <a:gd name="T23" fmla="*/ 10 h 56"/>
              <a:gd name="T24" fmla="*/ 41 w 43"/>
              <a:gd name="T25" fmla="*/ 5 h 56"/>
              <a:gd name="T26" fmla="*/ 37 w 43"/>
              <a:gd name="T27" fmla="*/ 2 h 56"/>
              <a:gd name="T28" fmla="*/ 32 w 43"/>
              <a:gd name="T29" fmla="*/ 0 h 56"/>
              <a:gd name="T30" fmla="*/ 0 w 43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56"/>
              <a:gd name="T50" fmla="*/ 43 w 43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56">
                <a:moveTo>
                  <a:pt x="32" y="56"/>
                </a:moveTo>
                <a:lnTo>
                  <a:pt x="37" y="53"/>
                </a:lnTo>
                <a:lnTo>
                  <a:pt x="41" y="51"/>
                </a:lnTo>
                <a:lnTo>
                  <a:pt x="43" y="46"/>
                </a:lnTo>
                <a:lnTo>
                  <a:pt x="43" y="37"/>
                </a:lnTo>
                <a:lnTo>
                  <a:pt x="41" y="32"/>
                </a:lnTo>
                <a:lnTo>
                  <a:pt x="37" y="29"/>
                </a:lnTo>
                <a:lnTo>
                  <a:pt x="32" y="27"/>
                </a:lnTo>
                <a:lnTo>
                  <a:pt x="37" y="24"/>
                </a:lnTo>
                <a:lnTo>
                  <a:pt x="41" y="21"/>
                </a:lnTo>
                <a:lnTo>
                  <a:pt x="43" y="15"/>
                </a:lnTo>
                <a:lnTo>
                  <a:pt x="43" y="10"/>
                </a:lnTo>
                <a:lnTo>
                  <a:pt x="41" y="5"/>
                </a:lnTo>
                <a:lnTo>
                  <a:pt x="37" y="2"/>
                </a:ln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1" name="Line 149"/>
          <p:cNvSpPr>
            <a:spLocks noChangeShapeType="1"/>
          </p:cNvSpPr>
          <p:nvPr/>
        </p:nvSpPr>
        <p:spPr bwMode="auto">
          <a:xfrm>
            <a:off x="1635640" y="5053238"/>
            <a:ext cx="3703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2" name="Line 150"/>
          <p:cNvSpPr>
            <a:spLocks noChangeShapeType="1"/>
          </p:cNvSpPr>
          <p:nvPr/>
        </p:nvSpPr>
        <p:spPr bwMode="auto">
          <a:xfrm flipV="1">
            <a:off x="1633956" y="4825262"/>
            <a:ext cx="67333" cy="5004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3" name="Rectangle 151"/>
          <p:cNvSpPr>
            <a:spLocks noChangeArrowheads="1"/>
          </p:cNvSpPr>
          <p:nvPr/>
        </p:nvSpPr>
        <p:spPr bwMode="auto">
          <a:xfrm>
            <a:off x="1734955" y="4790046"/>
            <a:ext cx="3367" cy="5189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4" name="Freeform 152"/>
          <p:cNvSpPr>
            <a:spLocks/>
          </p:cNvSpPr>
          <p:nvPr/>
        </p:nvSpPr>
        <p:spPr bwMode="auto">
          <a:xfrm>
            <a:off x="1738322" y="4790046"/>
            <a:ext cx="37033" cy="51897"/>
          </a:xfrm>
          <a:custGeom>
            <a:avLst/>
            <a:gdLst>
              <a:gd name="T0" fmla="*/ 0 w 22"/>
              <a:gd name="T1" fmla="*/ 6 h 28"/>
              <a:gd name="T2" fmla="*/ 4 w 22"/>
              <a:gd name="T3" fmla="*/ 2 h 28"/>
              <a:gd name="T4" fmla="*/ 9 w 22"/>
              <a:gd name="T5" fmla="*/ 0 h 28"/>
              <a:gd name="T6" fmla="*/ 14 w 22"/>
              <a:gd name="T7" fmla="*/ 0 h 28"/>
              <a:gd name="T8" fmla="*/ 20 w 22"/>
              <a:gd name="T9" fmla="*/ 2 h 28"/>
              <a:gd name="T10" fmla="*/ 22 w 22"/>
              <a:gd name="T11" fmla="*/ 6 h 28"/>
              <a:gd name="T12" fmla="*/ 22 w 22"/>
              <a:gd name="T13" fmla="*/ 28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28"/>
              <a:gd name="T23" fmla="*/ 22 w 22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28">
                <a:moveTo>
                  <a:pt x="0" y="6"/>
                </a:moveTo>
                <a:lnTo>
                  <a:pt x="4" y="2"/>
                </a:lnTo>
                <a:lnTo>
                  <a:pt x="9" y="0"/>
                </a:lnTo>
                <a:lnTo>
                  <a:pt x="14" y="0"/>
                </a:lnTo>
                <a:lnTo>
                  <a:pt x="20" y="2"/>
                </a:lnTo>
                <a:lnTo>
                  <a:pt x="22" y="6"/>
                </a:lnTo>
                <a:lnTo>
                  <a:pt x="22" y="2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5" name="Freeform 153"/>
          <p:cNvSpPr>
            <a:spLocks/>
          </p:cNvSpPr>
          <p:nvPr/>
        </p:nvSpPr>
        <p:spPr bwMode="auto">
          <a:xfrm>
            <a:off x="1761888" y="4790046"/>
            <a:ext cx="10100" cy="11121"/>
          </a:xfrm>
          <a:custGeom>
            <a:avLst/>
            <a:gdLst>
              <a:gd name="T0" fmla="*/ 6 w 6"/>
              <a:gd name="T1" fmla="*/ 6 h 6"/>
              <a:gd name="T2" fmla="*/ 5 w 6"/>
              <a:gd name="T3" fmla="*/ 2 h 6"/>
              <a:gd name="T4" fmla="*/ 0 w 6"/>
              <a:gd name="T5" fmla="*/ 0 h 6"/>
              <a:gd name="T6" fmla="*/ 0 60000 65536"/>
              <a:gd name="T7" fmla="*/ 0 60000 65536"/>
              <a:gd name="T8" fmla="*/ 0 60000 65536"/>
              <a:gd name="T9" fmla="*/ 0 w 6"/>
              <a:gd name="T10" fmla="*/ 0 h 6"/>
              <a:gd name="T11" fmla="*/ 6 w 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">
                <a:moveTo>
                  <a:pt x="6" y="6"/>
                </a:moveTo>
                <a:lnTo>
                  <a:pt x="5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6" name="Line 154"/>
          <p:cNvSpPr>
            <a:spLocks noChangeShapeType="1"/>
          </p:cNvSpPr>
          <p:nvPr/>
        </p:nvSpPr>
        <p:spPr bwMode="auto">
          <a:xfrm>
            <a:off x="1771988" y="4801167"/>
            <a:ext cx="1683" cy="4077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7" name="Line 155"/>
          <p:cNvSpPr>
            <a:spLocks noChangeShapeType="1"/>
          </p:cNvSpPr>
          <p:nvPr/>
        </p:nvSpPr>
        <p:spPr bwMode="auto">
          <a:xfrm flipH="1">
            <a:off x="1723172" y="4841943"/>
            <a:ext cx="25250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8" name="Line 156"/>
          <p:cNvSpPr>
            <a:spLocks noChangeShapeType="1"/>
          </p:cNvSpPr>
          <p:nvPr/>
        </p:nvSpPr>
        <p:spPr bwMode="auto">
          <a:xfrm>
            <a:off x="1761888" y="4841943"/>
            <a:ext cx="2356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19" name="Line 157"/>
          <p:cNvSpPr>
            <a:spLocks noChangeShapeType="1"/>
          </p:cNvSpPr>
          <p:nvPr/>
        </p:nvSpPr>
        <p:spPr bwMode="auto">
          <a:xfrm flipH="1">
            <a:off x="1723172" y="4790046"/>
            <a:ext cx="15150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0" name="Line 158"/>
          <p:cNvSpPr>
            <a:spLocks noChangeShapeType="1"/>
          </p:cNvSpPr>
          <p:nvPr/>
        </p:nvSpPr>
        <p:spPr bwMode="auto">
          <a:xfrm flipV="1">
            <a:off x="2069935" y="4628795"/>
            <a:ext cx="55549" cy="9823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1" name="Line 159"/>
          <p:cNvSpPr>
            <a:spLocks noChangeShapeType="1"/>
          </p:cNvSpPr>
          <p:nvPr/>
        </p:nvSpPr>
        <p:spPr bwMode="auto">
          <a:xfrm>
            <a:off x="2127167" y="4593579"/>
            <a:ext cx="2356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2" name="Freeform 160"/>
          <p:cNvSpPr>
            <a:spLocks/>
          </p:cNvSpPr>
          <p:nvPr/>
        </p:nvSpPr>
        <p:spPr bwMode="auto">
          <a:xfrm>
            <a:off x="2127167" y="4541682"/>
            <a:ext cx="11783" cy="53750"/>
          </a:xfrm>
          <a:custGeom>
            <a:avLst/>
            <a:gdLst>
              <a:gd name="T0" fmla="*/ 7 w 7"/>
              <a:gd name="T1" fmla="*/ 29 h 29"/>
              <a:gd name="T2" fmla="*/ 7 w 7"/>
              <a:gd name="T3" fmla="*/ 0 h 29"/>
              <a:gd name="T4" fmla="*/ 0 w 7"/>
              <a:gd name="T5" fmla="*/ 0 h 29"/>
              <a:gd name="T6" fmla="*/ 0 60000 65536"/>
              <a:gd name="T7" fmla="*/ 0 60000 65536"/>
              <a:gd name="T8" fmla="*/ 0 60000 65536"/>
              <a:gd name="T9" fmla="*/ 0 w 7"/>
              <a:gd name="T10" fmla="*/ 0 h 29"/>
              <a:gd name="T11" fmla="*/ 7 w 7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29">
                <a:moveTo>
                  <a:pt x="7" y="29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3" name="Line 161"/>
          <p:cNvSpPr>
            <a:spLocks noChangeShapeType="1"/>
          </p:cNvSpPr>
          <p:nvPr/>
        </p:nvSpPr>
        <p:spPr bwMode="auto">
          <a:xfrm>
            <a:off x="2137267" y="4541682"/>
            <a:ext cx="1683" cy="53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4" name="Line 162"/>
          <p:cNvSpPr>
            <a:spLocks noChangeShapeType="1"/>
          </p:cNvSpPr>
          <p:nvPr/>
        </p:nvSpPr>
        <p:spPr bwMode="auto">
          <a:xfrm>
            <a:off x="2164200" y="4593579"/>
            <a:ext cx="25250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5" name="Freeform 163"/>
          <p:cNvSpPr>
            <a:spLocks/>
          </p:cNvSpPr>
          <p:nvPr/>
        </p:nvSpPr>
        <p:spPr bwMode="auto">
          <a:xfrm>
            <a:off x="2164200" y="4541682"/>
            <a:ext cx="13467" cy="53750"/>
          </a:xfrm>
          <a:custGeom>
            <a:avLst/>
            <a:gdLst>
              <a:gd name="T0" fmla="*/ 8 w 8"/>
              <a:gd name="T1" fmla="*/ 29 h 29"/>
              <a:gd name="T2" fmla="*/ 8 w 8"/>
              <a:gd name="T3" fmla="*/ 6 h 29"/>
              <a:gd name="T4" fmla="*/ 6 w 8"/>
              <a:gd name="T5" fmla="*/ 2 h 29"/>
              <a:gd name="T6" fmla="*/ 0 w 8"/>
              <a:gd name="T7" fmla="*/ 0 h 29"/>
              <a:gd name="T8" fmla="*/ 4 w 8"/>
              <a:gd name="T9" fmla="*/ 2 h 29"/>
              <a:gd name="T10" fmla="*/ 6 w 8"/>
              <a:gd name="T11" fmla="*/ 6 h 29"/>
              <a:gd name="T12" fmla="*/ 6 w 8"/>
              <a:gd name="T13" fmla="*/ 2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29"/>
              <a:gd name="T23" fmla="*/ 8 w 8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29">
                <a:moveTo>
                  <a:pt x="8" y="29"/>
                </a:moveTo>
                <a:lnTo>
                  <a:pt x="8" y="6"/>
                </a:lnTo>
                <a:lnTo>
                  <a:pt x="6" y="2"/>
                </a:lnTo>
                <a:lnTo>
                  <a:pt x="0" y="0"/>
                </a:lnTo>
                <a:lnTo>
                  <a:pt x="4" y="2"/>
                </a:lnTo>
                <a:lnTo>
                  <a:pt x="6" y="6"/>
                </a:lnTo>
                <a:lnTo>
                  <a:pt x="6" y="2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6" name="Freeform 164"/>
          <p:cNvSpPr>
            <a:spLocks/>
          </p:cNvSpPr>
          <p:nvPr/>
        </p:nvSpPr>
        <p:spPr bwMode="auto">
          <a:xfrm>
            <a:off x="2138951" y="4541682"/>
            <a:ext cx="25250" cy="11121"/>
          </a:xfrm>
          <a:custGeom>
            <a:avLst/>
            <a:gdLst>
              <a:gd name="T0" fmla="*/ 15 w 15"/>
              <a:gd name="T1" fmla="*/ 0 h 6"/>
              <a:gd name="T2" fmla="*/ 11 w 15"/>
              <a:gd name="T3" fmla="*/ 0 h 6"/>
              <a:gd name="T4" fmla="*/ 5 w 15"/>
              <a:gd name="T5" fmla="*/ 3 h 6"/>
              <a:gd name="T6" fmla="*/ 0 w 15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6"/>
              <a:gd name="T14" fmla="*/ 15 w 1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6">
                <a:moveTo>
                  <a:pt x="15" y="0"/>
                </a:moveTo>
                <a:lnTo>
                  <a:pt x="11" y="0"/>
                </a:lnTo>
                <a:lnTo>
                  <a:pt x="5" y="3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7" name="Line 165"/>
          <p:cNvSpPr>
            <a:spLocks noChangeShapeType="1"/>
          </p:cNvSpPr>
          <p:nvPr/>
        </p:nvSpPr>
        <p:spPr bwMode="auto">
          <a:xfrm>
            <a:off x="2408281" y="4560217"/>
            <a:ext cx="109415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8" name="Freeform 166"/>
          <p:cNvSpPr>
            <a:spLocks/>
          </p:cNvSpPr>
          <p:nvPr/>
        </p:nvSpPr>
        <p:spPr bwMode="auto">
          <a:xfrm>
            <a:off x="2431847" y="4621381"/>
            <a:ext cx="62283" cy="105647"/>
          </a:xfrm>
          <a:custGeom>
            <a:avLst/>
            <a:gdLst>
              <a:gd name="T0" fmla="*/ 37 w 37"/>
              <a:gd name="T1" fmla="*/ 0 h 57"/>
              <a:gd name="T2" fmla="*/ 37 w 37"/>
              <a:gd name="T3" fmla="*/ 16 h 57"/>
              <a:gd name="T4" fmla="*/ 34 w 37"/>
              <a:gd name="T5" fmla="*/ 9 h 57"/>
              <a:gd name="T6" fmla="*/ 29 w 37"/>
              <a:gd name="T7" fmla="*/ 4 h 57"/>
              <a:gd name="T8" fmla="*/ 21 w 37"/>
              <a:gd name="T9" fmla="*/ 0 h 57"/>
              <a:gd name="T10" fmla="*/ 13 w 37"/>
              <a:gd name="T11" fmla="*/ 0 h 57"/>
              <a:gd name="T12" fmla="*/ 5 w 37"/>
              <a:gd name="T13" fmla="*/ 4 h 57"/>
              <a:gd name="T14" fmla="*/ 0 w 37"/>
              <a:gd name="T15" fmla="*/ 9 h 57"/>
              <a:gd name="T16" fmla="*/ 0 w 37"/>
              <a:gd name="T17" fmla="*/ 14 h 57"/>
              <a:gd name="T18" fmla="*/ 2 w 37"/>
              <a:gd name="T19" fmla="*/ 19 h 57"/>
              <a:gd name="T20" fmla="*/ 5 w 37"/>
              <a:gd name="T21" fmla="*/ 21 h 57"/>
              <a:gd name="T22" fmla="*/ 10 w 37"/>
              <a:gd name="T23" fmla="*/ 24 h 57"/>
              <a:gd name="T24" fmla="*/ 27 w 37"/>
              <a:gd name="T25" fmla="*/ 30 h 57"/>
              <a:gd name="T26" fmla="*/ 32 w 37"/>
              <a:gd name="T27" fmla="*/ 33 h 57"/>
              <a:gd name="T28" fmla="*/ 37 w 37"/>
              <a:gd name="T29" fmla="*/ 38 h 57"/>
              <a:gd name="T30" fmla="*/ 37 w 37"/>
              <a:gd name="T31" fmla="*/ 48 h 57"/>
              <a:gd name="T32" fmla="*/ 32 w 37"/>
              <a:gd name="T33" fmla="*/ 54 h 57"/>
              <a:gd name="T34" fmla="*/ 23 w 37"/>
              <a:gd name="T35" fmla="*/ 57 h 57"/>
              <a:gd name="T36" fmla="*/ 15 w 37"/>
              <a:gd name="T37" fmla="*/ 57 h 57"/>
              <a:gd name="T38" fmla="*/ 8 w 37"/>
              <a:gd name="T39" fmla="*/ 54 h 57"/>
              <a:gd name="T40" fmla="*/ 2 w 37"/>
              <a:gd name="T41" fmla="*/ 48 h 57"/>
              <a:gd name="T42" fmla="*/ 0 w 37"/>
              <a:gd name="T43" fmla="*/ 40 h 57"/>
              <a:gd name="T44" fmla="*/ 0 w 37"/>
              <a:gd name="T45" fmla="*/ 57 h 57"/>
              <a:gd name="T46" fmla="*/ 2 w 37"/>
              <a:gd name="T47" fmla="*/ 48 h 5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"/>
              <a:gd name="T73" fmla="*/ 0 h 57"/>
              <a:gd name="T74" fmla="*/ 37 w 37"/>
              <a:gd name="T75" fmla="*/ 57 h 5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" h="57">
                <a:moveTo>
                  <a:pt x="37" y="0"/>
                </a:moveTo>
                <a:lnTo>
                  <a:pt x="37" y="16"/>
                </a:lnTo>
                <a:lnTo>
                  <a:pt x="34" y="9"/>
                </a:lnTo>
                <a:lnTo>
                  <a:pt x="29" y="4"/>
                </a:lnTo>
                <a:lnTo>
                  <a:pt x="21" y="0"/>
                </a:lnTo>
                <a:lnTo>
                  <a:pt x="13" y="0"/>
                </a:lnTo>
                <a:lnTo>
                  <a:pt x="5" y="4"/>
                </a:lnTo>
                <a:lnTo>
                  <a:pt x="0" y="9"/>
                </a:lnTo>
                <a:lnTo>
                  <a:pt x="0" y="14"/>
                </a:lnTo>
                <a:lnTo>
                  <a:pt x="2" y="19"/>
                </a:lnTo>
                <a:lnTo>
                  <a:pt x="5" y="21"/>
                </a:lnTo>
                <a:lnTo>
                  <a:pt x="10" y="24"/>
                </a:lnTo>
                <a:lnTo>
                  <a:pt x="27" y="30"/>
                </a:lnTo>
                <a:lnTo>
                  <a:pt x="32" y="33"/>
                </a:lnTo>
                <a:lnTo>
                  <a:pt x="37" y="38"/>
                </a:lnTo>
                <a:lnTo>
                  <a:pt x="37" y="48"/>
                </a:lnTo>
                <a:lnTo>
                  <a:pt x="32" y="54"/>
                </a:lnTo>
                <a:lnTo>
                  <a:pt x="23" y="57"/>
                </a:lnTo>
                <a:lnTo>
                  <a:pt x="15" y="57"/>
                </a:lnTo>
                <a:lnTo>
                  <a:pt x="8" y="54"/>
                </a:lnTo>
                <a:lnTo>
                  <a:pt x="2" y="48"/>
                </a:lnTo>
                <a:lnTo>
                  <a:pt x="0" y="40"/>
                </a:lnTo>
                <a:lnTo>
                  <a:pt x="0" y="57"/>
                </a:lnTo>
                <a:lnTo>
                  <a:pt x="2" y="4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29" name="Freeform 167"/>
          <p:cNvSpPr>
            <a:spLocks/>
          </p:cNvSpPr>
          <p:nvPr/>
        </p:nvSpPr>
        <p:spPr bwMode="auto">
          <a:xfrm>
            <a:off x="2440264" y="4656597"/>
            <a:ext cx="53866" cy="35216"/>
          </a:xfrm>
          <a:custGeom>
            <a:avLst/>
            <a:gdLst>
              <a:gd name="T0" fmla="*/ 0 w 32"/>
              <a:gd name="T1" fmla="*/ 0 h 19"/>
              <a:gd name="T2" fmla="*/ 5 w 32"/>
              <a:gd name="T3" fmla="*/ 2 h 19"/>
              <a:gd name="T4" fmla="*/ 22 w 32"/>
              <a:gd name="T5" fmla="*/ 8 h 19"/>
              <a:gd name="T6" fmla="*/ 27 w 32"/>
              <a:gd name="T7" fmla="*/ 11 h 19"/>
              <a:gd name="T8" fmla="*/ 29 w 32"/>
              <a:gd name="T9" fmla="*/ 14 h 19"/>
              <a:gd name="T10" fmla="*/ 32 w 32"/>
              <a:gd name="T11" fmla="*/ 19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19"/>
              <a:gd name="T20" fmla="*/ 32 w 32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19">
                <a:moveTo>
                  <a:pt x="0" y="0"/>
                </a:moveTo>
                <a:lnTo>
                  <a:pt x="5" y="2"/>
                </a:lnTo>
                <a:lnTo>
                  <a:pt x="22" y="8"/>
                </a:lnTo>
                <a:lnTo>
                  <a:pt x="27" y="11"/>
                </a:lnTo>
                <a:lnTo>
                  <a:pt x="29" y="14"/>
                </a:lnTo>
                <a:lnTo>
                  <a:pt x="32" y="1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0" name="Line 168"/>
          <p:cNvSpPr>
            <a:spLocks noChangeShapeType="1"/>
          </p:cNvSpPr>
          <p:nvPr/>
        </p:nvSpPr>
        <p:spPr bwMode="auto">
          <a:xfrm flipV="1">
            <a:off x="2489080" y="4621381"/>
            <a:ext cx="5050" cy="1668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1" name="Line 169"/>
          <p:cNvSpPr>
            <a:spLocks noChangeShapeType="1"/>
          </p:cNvSpPr>
          <p:nvPr/>
        </p:nvSpPr>
        <p:spPr bwMode="auto">
          <a:xfrm>
            <a:off x="2431847" y="4647329"/>
            <a:ext cx="8417" cy="926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2" name="Freeform 170"/>
          <p:cNvSpPr>
            <a:spLocks/>
          </p:cNvSpPr>
          <p:nvPr/>
        </p:nvSpPr>
        <p:spPr bwMode="auto">
          <a:xfrm>
            <a:off x="1894870" y="3622365"/>
            <a:ext cx="107732" cy="120475"/>
          </a:xfrm>
          <a:custGeom>
            <a:avLst/>
            <a:gdLst>
              <a:gd name="T0" fmla="*/ 57 w 64"/>
              <a:gd name="T1" fmla="*/ 53 h 65"/>
              <a:gd name="T2" fmla="*/ 59 w 64"/>
              <a:gd name="T3" fmla="*/ 48 h 65"/>
              <a:gd name="T4" fmla="*/ 62 w 64"/>
              <a:gd name="T5" fmla="*/ 43 h 65"/>
              <a:gd name="T6" fmla="*/ 63 w 64"/>
              <a:gd name="T7" fmla="*/ 38 h 65"/>
              <a:gd name="T8" fmla="*/ 64 w 64"/>
              <a:gd name="T9" fmla="*/ 33 h 65"/>
              <a:gd name="T10" fmla="*/ 63 w 64"/>
              <a:gd name="T11" fmla="*/ 26 h 65"/>
              <a:gd name="T12" fmla="*/ 62 w 64"/>
              <a:gd name="T13" fmla="*/ 21 h 65"/>
              <a:gd name="T14" fmla="*/ 59 w 64"/>
              <a:gd name="T15" fmla="*/ 16 h 65"/>
              <a:gd name="T16" fmla="*/ 57 w 64"/>
              <a:gd name="T17" fmla="*/ 12 h 65"/>
              <a:gd name="T18" fmla="*/ 52 w 64"/>
              <a:gd name="T19" fmla="*/ 8 h 65"/>
              <a:gd name="T20" fmla="*/ 47 w 64"/>
              <a:gd name="T21" fmla="*/ 4 h 65"/>
              <a:gd name="T22" fmla="*/ 42 w 64"/>
              <a:gd name="T23" fmla="*/ 2 h 65"/>
              <a:gd name="T24" fmla="*/ 37 w 64"/>
              <a:gd name="T25" fmla="*/ 0 h 65"/>
              <a:gd name="T26" fmla="*/ 31 w 64"/>
              <a:gd name="T27" fmla="*/ 0 h 65"/>
              <a:gd name="T28" fmla="*/ 26 w 64"/>
              <a:gd name="T29" fmla="*/ 0 h 65"/>
              <a:gd name="T30" fmla="*/ 20 w 64"/>
              <a:gd name="T31" fmla="*/ 2 h 65"/>
              <a:gd name="T32" fmla="*/ 15 w 64"/>
              <a:gd name="T33" fmla="*/ 4 h 65"/>
              <a:gd name="T34" fmla="*/ 10 w 64"/>
              <a:gd name="T35" fmla="*/ 8 h 65"/>
              <a:gd name="T36" fmla="*/ 7 w 64"/>
              <a:gd name="T37" fmla="*/ 12 h 65"/>
              <a:gd name="T38" fmla="*/ 3 w 64"/>
              <a:gd name="T39" fmla="*/ 16 h 65"/>
              <a:gd name="T40" fmla="*/ 1 w 64"/>
              <a:gd name="T41" fmla="*/ 21 h 65"/>
              <a:gd name="T42" fmla="*/ 0 w 64"/>
              <a:gd name="T43" fmla="*/ 26 h 65"/>
              <a:gd name="T44" fmla="*/ 0 w 64"/>
              <a:gd name="T45" fmla="*/ 33 h 65"/>
              <a:gd name="T46" fmla="*/ 0 w 64"/>
              <a:gd name="T47" fmla="*/ 38 h 65"/>
              <a:gd name="T48" fmla="*/ 1 w 64"/>
              <a:gd name="T49" fmla="*/ 43 h 65"/>
              <a:gd name="T50" fmla="*/ 3 w 64"/>
              <a:gd name="T51" fmla="*/ 48 h 65"/>
              <a:gd name="T52" fmla="*/ 7 w 64"/>
              <a:gd name="T53" fmla="*/ 53 h 65"/>
              <a:gd name="T54" fmla="*/ 10 w 64"/>
              <a:gd name="T55" fmla="*/ 58 h 65"/>
              <a:gd name="T56" fmla="*/ 15 w 64"/>
              <a:gd name="T57" fmla="*/ 60 h 65"/>
              <a:gd name="T58" fmla="*/ 20 w 64"/>
              <a:gd name="T59" fmla="*/ 63 h 65"/>
              <a:gd name="T60" fmla="*/ 26 w 64"/>
              <a:gd name="T61" fmla="*/ 64 h 65"/>
              <a:gd name="T62" fmla="*/ 31 w 64"/>
              <a:gd name="T63" fmla="*/ 65 h 65"/>
              <a:gd name="T64" fmla="*/ 37 w 64"/>
              <a:gd name="T65" fmla="*/ 64 h 65"/>
              <a:gd name="T66" fmla="*/ 42 w 64"/>
              <a:gd name="T67" fmla="*/ 63 h 65"/>
              <a:gd name="T68" fmla="*/ 47 w 64"/>
              <a:gd name="T69" fmla="*/ 60 h 65"/>
              <a:gd name="T70" fmla="*/ 52 w 64"/>
              <a:gd name="T71" fmla="*/ 58 h 65"/>
              <a:gd name="T72" fmla="*/ 57 w 64"/>
              <a:gd name="T73" fmla="*/ 53 h 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65"/>
              <a:gd name="T113" fmla="*/ 64 w 64"/>
              <a:gd name="T114" fmla="*/ 65 h 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65">
                <a:moveTo>
                  <a:pt x="57" y="53"/>
                </a:moveTo>
                <a:lnTo>
                  <a:pt x="59" y="48"/>
                </a:lnTo>
                <a:lnTo>
                  <a:pt x="62" y="43"/>
                </a:lnTo>
                <a:lnTo>
                  <a:pt x="63" y="38"/>
                </a:lnTo>
                <a:lnTo>
                  <a:pt x="64" y="33"/>
                </a:lnTo>
                <a:lnTo>
                  <a:pt x="63" y="26"/>
                </a:lnTo>
                <a:lnTo>
                  <a:pt x="62" y="21"/>
                </a:lnTo>
                <a:lnTo>
                  <a:pt x="59" y="16"/>
                </a:lnTo>
                <a:lnTo>
                  <a:pt x="57" y="12"/>
                </a:lnTo>
                <a:lnTo>
                  <a:pt x="52" y="8"/>
                </a:lnTo>
                <a:lnTo>
                  <a:pt x="47" y="4"/>
                </a:lnTo>
                <a:lnTo>
                  <a:pt x="42" y="2"/>
                </a:lnTo>
                <a:lnTo>
                  <a:pt x="37" y="0"/>
                </a:lnTo>
                <a:lnTo>
                  <a:pt x="31" y="0"/>
                </a:lnTo>
                <a:lnTo>
                  <a:pt x="26" y="0"/>
                </a:lnTo>
                <a:lnTo>
                  <a:pt x="20" y="2"/>
                </a:lnTo>
                <a:lnTo>
                  <a:pt x="15" y="4"/>
                </a:lnTo>
                <a:lnTo>
                  <a:pt x="10" y="8"/>
                </a:lnTo>
                <a:lnTo>
                  <a:pt x="7" y="12"/>
                </a:lnTo>
                <a:lnTo>
                  <a:pt x="3" y="16"/>
                </a:lnTo>
                <a:lnTo>
                  <a:pt x="1" y="21"/>
                </a:lnTo>
                <a:lnTo>
                  <a:pt x="0" y="26"/>
                </a:lnTo>
                <a:lnTo>
                  <a:pt x="0" y="33"/>
                </a:lnTo>
                <a:lnTo>
                  <a:pt x="0" y="38"/>
                </a:lnTo>
                <a:lnTo>
                  <a:pt x="1" y="43"/>
                </a:lnTo>
                <a:lnTo>
                  <a:pt x="3" y="48"/>
                </a:lnTo>
                <a:lnTo>
                  <a:pt x="7" y="53"/>
                </a:lnTo>
                <a:lnTo>
                  <a:pt x="10" y="58"/>
                </a:lnTo>
                <a:lnTo>
                  <a:pt x="15" y="60"/>
                </a:lnTo>
                <a:lnTo>
                  <a:pt x="20" y="63"/>
                </a:lnTo>
                <a:lnTo>
                  <a:pt x="26" y="64"/>
                </a:lnTo>
                <a:lnTo>
                  <a:pt x="31" y="65"/>
                </a:lnTo>
                <a:lnTo>
                  <a:pt x="37" y="64"/>
                </a:lnTo>
                <a:lnTo>
                  <a:pt x="42" y="63"/>
                </a:lnTo>
                <a:lnTo>
                  <a:pt x="47" y="60"/>
                </a:lnTo>
                <a:lnTo>
                  <a:pt x="52" y="58"/>
                </a:lnTo>
                <a:lnTo>
                  <a:pt x="57" y="53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3" name="Line 171"/>
          <p:cNvSpPr>
            <a:spLocks noChangeShapeType="1"/>
          </p:cNvSpPr>
          <p:nvPr/>
        </p:nvSpPr>
        <p:spPr bwMode="auto">
          <a:xfrm>
            <a:off x="1601973" y="2990335"/>
            <a:ext cx="129615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4" name="Freeform 172"/>
          <p:cNvSpPr>
            <a:spLocks/>
          </p:cNvSpPr>
          <p:nvPr/>
        </p:nvSpPr>
        <p:spPr bwMode="auto">
          <a:xfrm>
            <a:off x="1702972" y="2997748"/>
            <a:ext cx="37033" cy="3707"/>
          </a:xfrm>
          <a:custGeom>
            <a:avLst/>
            <a:gdLst>
              <a:gd name="T0" fmla="*/ 22 w 22"/>
              <a:gd name="T1" fmla="*/ 0 h 2"/>
              <a:gd name="T2" fmla="*/ 13 w 22"/>
              <a:gd name="T3" fmla="*/ 2 h 2"/>
              <a:gd name="T4" fmla="*/ 0 w 22"/>
              <a:gd name="T5" fmla="*/ 2 h 2"/>
              <a:gd name="T6" fmla="*/ 0 w 22"/>
              <a:gd name="T7" fmla="*/ 0 h 2"/>
              <a:gd name="T8" fmla="*/ 22 w 2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"/>
              <a:gd name="T17" fmla="*/ 22 w 2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">
                <a:moveTo>
                  <a:pt x="22" y="0"/>
                </a:moveTo>
                <a:lnTo>
                  <a:pt x="13" y="2"/>
                </a:lnTo>
                <a:lnTo>
                  <a:pt x="0" y="2"/>
                </a:lnTo>
                <a:lnTo>
                  <a:pt x="0" y="0"/>
                </a:lnTo>
                <a:lnTo>
                  <a:pt x="22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5" name="Freeform 173"/>
          <p:cNvSpPr>
            <a:spLocks/>
          </p:cNvSpPr>
          <p:nvPr/>
        </p:nvSpPr>
        <p:spPr bwMode="auto">
          <a:xfrm>
            <a:off x="1702972" y="2971800"/>
            <a:ext cx="52183" cy="37069"/>
          </a:xfrm>
          <a:custGeom>
            <a:avLst/>
            <a:gdLst>
              <a:gd name="T0" fmla="*/ 25 w 31"/>
              <a:gd name="T1" fmla="*/ 8 h 20"/>
              <a:gd name="T2" fmla="*/ 0 w 31"/>
              <a:gd name="T3" fmla="*/ 8 h 20"/>
              <a:gd name="T4" fmla="*/ 0 w 31"/>
              <a:gd name="T5" fmla="*/ 5 h 20"/>
              <a:gd name="T6" fmla="*/ 16 w 31"/>
              <a:gd name="T7" fmla="*/ 5 h 20"/>
              <a:gd name="T8" fmla="*/ 8 w 31"/>
              <a:gd name="T9" fmla="*/ 3 h 20"/>
              <a:gd name="T10" fmla="*/ 0 w 31"/>
              <a:gd name="T11" fmla="*/ 3 h 20"/>
              <a:gd name="T12" fmla="*/ 0 w 31"/>
              <a:gd name="T13" fmla="*/ 0 h 20"/>
              <a:gd name="T14" fmla="*/ 31 w 31"/>
              <a:gd name="T15" fmla="*/ 10 h 20"/>
              <a:gd name="T16" fmla="*/ 0 w 31"/>
              <a:gd name="T17" fmla="*/ 20 h 20"/>
              <a:gd name="T18" fmla="*/ 0 w 31"/>
              <a:gd name="T19" fmla="*/ 0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20"/>
              <a:gd name="T32" fmla="*/ 31 w 31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20">
                <a:moveTo>
                  <a:pt x="25" y="8"/>
                </a:moveTo>
                <a:lnTo>
                  <a:pt x="0" y="8"/>
                </a:lnTo>
                <a:lnTo>
                  <a:pt x="0" y="5"/>
                </a:lnTo>
                <a:lnTo>
                  <a:pt x="16" y="5"/>
                </a:lnTo>
                <a:lnTo>
                  <a:pt x="8" y="3"/>
                </a:lnTo>
                <a:lnTo>
                  <a:pt x="0" y="3"/>
                </a:lnTo>
                <a:lnTo>
                  <a:pt x="0" y="0"/>
                </a:lnTo>
                <a:lnTo>
                  <a:pt x="31" y="10"/>
                </a:lnTo>
                <a:lnTo>
                  <a:pt x="0" y="2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6" name="Line 174"/>
          <p:cNvSpPr>
            <a:spLocks noChangeShapeType="1"/>
          </p:cNvSpPr>
          <p:nvPr/>
        </p:nvSpPr>
        <p:spPr bwMode="auto">
          <a:xfrm flipH="1">
            <a:off x="1689506" y="2990335"/>
            <a:ext cx="13467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7" name="Freeform 175"/>
          <p:cNvSpPr>
            <a:spLocks/>
          </p:cNvSpPr>
          <p:nvPr/>
        </p:nvSpPr>
        <p:spPr bwMode="auto">
          <a:xfrm>
            <a:off x="1702972" y="2990335"/>
            <a:ext cx="48816" cy="7414"/>
          </a:xfrm>
          <a:custGeom>
            <a:avLst/>
            <a:gdLst>
              <a:gd name="T0" fmla="*/ 0 w 29"/>
              <a:gd name="T1" fmla="*/ 0 h 4"/>
              <a:gd name="T2" fmla="*/ 0 w 29"/>
              <a:gd name="T3" fmla="*/ 4 h 4"/>
              <a:gd name="T4" fmla="*/ 0 w 29"/>
              <a:gd name="T5" fmla="*/ 0 h 4"/>
              <a:gd name="T6" fmla="*/ 29 w 29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4"/>
              <a:gd name="T14" fmla="*/ 29 w 29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4">
                <a:moveTo>
                  <a:pt x="0" y="0"/>
                </a:moveTo>
                <a:lnTo>
                  <a:pt x="0" y="4"/>
                </a:lnTo>
                <a:lnTo>
                  <a:pt x="0" y="0"/>
                </a:lnTo>
                <a:lnTo>
                  <a:pt x="29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8" name="Freeform 176"/>
          <p:cNvSpPr>
            <a:spLocks/>
          </p:cNvSpPr>
          <p:nvPr/>
        </p:nvSpPr>
        <p:spPr bwMode="auto">
          <a:xfrm>
            <a:off x="1300660" y="2971800"/>
            <a:ext cx="50499" cy="37069"/>
          </a:xfrm>
          <a:custGeom>
            <a:avLst/>
            <a:gdLst>
              <a:gd name="T0" fmla="*/ 30 w 30"/>
              <a:gd name="T1" fmla="*/ 10 h 20"/>
              <a:gd name="T2" fmla="*/ 0 w 30"/>
              <a:gd name="T3" fmla="*/ 20 h 20"/>
              <a:gd name="T4" fmla="*/ 0 w 30"/>
              <a:gd name="T5" fmla="*/ 0 h 20"/>
              <a:gd name="T6" fmla="*/ 30 w 30"/>
              <a:gd name="T7" fmla="*/ 10 h 20"/>
              <a:gd name="T8" fmla="*/ 29 w 30"/>
              <a:gd name="T9" fmla="*/ 10 h 20"/>
              <a:gd name="T10" fmla="*/ 0 w 30"/>
              <a:gd name="T11" fmla="*/ 10 h 20"/>
              <a:gd name="T12" fmla="*/ 0 w 30"/>
              <a:gd name="T13" fmla="*/ 14 h 20"/>
              <a:gd name="T14" fmla="*/ 21 w 30"/>
              <a:gd name="T15" fmla="*/ 14 h 20"/>
              <a:gd name="T16" fmla="*/ 12 w 30"/>
              <a:gd name="T17" fmla="*/ 16 h 20"/>
              <a:gd name="T18" fmla="*/ 0 w 30"/>
              <a:gd name="T19" fmla="*/ 1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20"/>
              <a:gd name="T32" fmla="*/ 30 w 30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20">
                <a:moveTo>
                  <a:pt x="30" y="10"/>
                </a:moveTo>
                <a:lnTo>
                  <a:pt x="0" y="20"/>
                </a:lnTo>
                <a:lnTo>
                  <a:pt x="0" y="0"/>
                </a:lnTo>
                <a:lnTo>
                  <a:pt x="30" y="10"/>
                </a:lnTo>
                <a:lnTo>
                  <a:pt x="29" y="10"/>
                </a:lnTo>
                <a:lnTo>
                  <a:pt x="0" y="10"/>
                </a:lnTo>
                <a:lnTo>
                  <a:pt x="0" y="14"/>
                </a:lnTo>
                <a:lnTo>
                  <a:pt x="21" y="14"/>
                </a:lnTo>
                <a:lnTo>
                  <a:pt x="12" y="16"/>
                </a:lnTo>
                <a:lnTo>
                  <a:pt x="0" y="1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39" name="Line 177"/>
          <p:cNvSpPr>
            <a:spLocks noChangeShapeType="1"/>
          </p:cNvSpPr>
          <p:nvPr/>
        </p:nvSpPr>
        <p:spPr bwMode="auto">
          <a:xfrm flipH="1">
            <a:off x="1287194" y="2990335"/>
            <a:ext cx="13467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0" name="Line 178"/>
          <p:cNvSpPr>
            <a:spLocks noChangeShapeType="1"/>
          </p:cNvSpPr>
          <p:nvPr/>
        </p:nvSpPr>
        <p:spPr bwMode="auto">
          <a:xfrm>
            <a:off x="1300660" y="2986628"/>
            <a:ext cx="40400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1" name="Freeform 179"/>
          <p:cNvSpPr>
            <a:spLocks/>
          </p:cNvSpPr>
          <p:nvPr/>
        </p:nvSpPr>
        <p:spPr bwMode="auto">
          <a:xfrm>
            <a:off x="1300660" y="2981067"/>
            <a:ext cx="26933" cy="5560"/>
          </a:xfrm>
          <a:custGeom>
            <a:avLst/>
            <a:gdLst>
              <a:gd name="T0" fmla="*/ 16 w 16"/>
              <a:gd name="T1" fmla="*/ 0 h 3"/>
              <a:gd name="T2" fmla="*/ 0 w 16"/>
              <a:gd name="T3" fmla="*/ 0 h 3"/>
              <a:gd name="T4" fmla="*/ 0 w 16"/>
              <a:gd name="T5" fmla="*/ 3 h 3"/>
              <a:gd name="T6" fmla="*/ 0 60000 65536"/>
              <a:gd name="T7" fmla="*/ 0 60000 65536"/>
              <a:gd name="T8" fmla="*/ 0 60000 65536"/>
              <a:gd name="T9" fmla="*/ 0 w 16"/>
              <a:gd name="T10" fmla="*/ 0 h 3"/>
              <a:gd name="T11" fmla="*/ 16 w 16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3">
                <a:moveTo>
                  <a:pt x="16" y="0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2" name="Freeform 180"/>
          <p:cNvSpPr>
            <a:spLocks/>
          </p:cNvSpPr>
          <p:nvPr/>
        </p:nvSpPr>
        <p:spPr bwMode="auto">
          <a:xfrm>
            <a:off x="1300660" y="2977360"/>
            <a:ext cx="26933" cy="3707"/>
          </a:xfrm>
          <a:custGeom>
            <a:avLst/>
            <a:gdLst>
              <a:gd name="T0" fmla="*/ 0 w 16"/>
              <a:gd name="T1" fmla="*/ 0 h 2"/>
              <a:gd name="T2" fmla="*/ 7 w 16"/>
              <a:gd name="T3" fmla="*/ 0 h 2"/>
              <a:gd name="T4" fmla="*/ 16 w 16"/>
              <a:gd name="T5" fmla="*/ 2 h 2"/>
              <a:gd name="T6" fmla="*/ 0 60000 65536"/>
              <a:gd name="T7" fmla="*/ 0 60000 65536"/>
              <a:gd name="T8" fmla="*/ 0 60000 65536"/>
              <a:gd name="T9" fmla="*/ 0 w 16"/>
              <a:gd name="T10" fmla="*/ 0 h 2"/>
              <a:gd name="T11" fmla="*/ 16 w 1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2">
                <a:moveTo>
                  <a:pt x="0" y="0"/>
                </a:moveTo>
                <a:lnTo>
                  <a:pt x="7" y="0"/>
                </a:lnTo>
                <a:lnTo>
                  <a:pt x="16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3" name="Line 181"/>
          <p:cNvSpPr>
            <a:spLocks noChangeShapeType="1"/>
          </p:cNvSpPr>
          <p:nvPr/>
        </p:nvSpPr>
        <p:spPr bwMode="auto">
          <a:xfrm flipH="1">
            <a:off x="1221545" y="2990335"/>
            <a:ext cx="97632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4" name="Freeform 182"/>
          <p:cNvSpPr>
            <a:spLocks/>
          </p:cNvSpPr>
          <p:nvPr/>
        </p:nvSpPr>
        <p:spPr bwMode="auto">
          <a:xfrm>
            <a:off x="906765" y="2971800"/>
            <a:ext cx="53866" cy="37069"/>
          </a:xfrm>
          <a:custGeom>
            <a:avLst/>
            <a:gdLst>
              <a:gd name="T0" fmla="*/ 32 w 32"/>
              <a:gd name="T1" fmla="*/ 10 h 20"/>
              <a:gd name="T2" fmla="*/ 0 w 32"/>
              <a:gd name="T3" fmla="*/ 20 h 20"/>
              <a:gd name="T4" fmla="*/ 0 w 32"/>
              <a:gd name="T5" fmla="*/ 0 h 20"/>
              <a:gd name="T6" fmla="*/ 32 w 32"/>
              <a:gd name="T7" fmla="*/ 10 h 20"/>
              <a:gd name="T8" fmla="*/ 30 w 32"/>
              <a:gd name="T9" fmla="*/ 10 h 20"/>
              <a:gd name="T10" fmla="*/ 0 w 32"/>
              <a:gd name="T11" fmla="*/ 10 h 20"/>
              <a:gd name="T12" fmla="*/ 0 w 32"/>
              <a:gd name="T13" fmla="*/ 14 h 20"/>
              <a:gd name="T14" fmla="*/ 22 w 32"/>
              <a:gd name="T15" fmla="*/ 14 h 20"/>
              <a:gd name="T16" fmla="*/ 14 w 32"/>
              <a:gd name="T17" fmla="*/ 16 h 20"/>
              <a:gd name="T18" fmla="*/ 0 w 32"/>
              <a:gd name="T19" fmla="*/ 1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20"/>
              <a:gd name="T32" fmla="*/ 32 w 32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20">
                <a:moveTo>
                  <a:pt x="32" y="10"/>
                </a:moveTo>
                <a:lnTo>
                  <a:pt x="0" y="20"/>
                </a:lnTo>
                <a:lnTo>
                  <a:pt x="0" y="0"/>
                </a:lnTo>
                <a:lnTo>
                  <a:pt x="32" y="10"/>
                </a:lnTo>
                <a:lnTo>
                  <a:pt x="30" y="10"/>
                </a:lnTo>
                <a:lnTo>
                  <a:pt x="0" y="10"/>
                </a:lnTo>
                <a:lnTo>
                  <a:pt x="0" y="14"/>
                </a:lnTo>
                <a:lnTo>
                  <a:pt x="22" y="14"/>
                </a:lnTo>
                <a:lnTo>
                  <a:pt x="14" y="16"/>
                </a:lnTo>
                <a:lnTo>
                  <a:pt x="0" y="1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5" name="Line 183"/>
          <p:cNvSpPr>
            <a:spLocks noChangeShapeType="1"/>
          </p:cNvSpPr>
          <p:nvPr/>
        </p:nvSpPr>
        <p:spPr bwMode="auto">
          <a:xfrm flipH="1">
            <a:off x="905082" y="2990335"/>
            <a:ext cx="168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6" name="Freeform 184"/>
          <p:cNvSpPr>
            <a:spLocks/>
          </p:cNvSpPr>
          <p:nvPr/>
        </p:nvSpPr>
        <p:spPr bwMode="auto">
          <a:xfrm>
            <a:off x="831016" y="2986628"/>
            <a:ext cx="117832" cy="3707"/>
          </a:xfrm>
          <a:custGeom>
            <a:avLst/>
            <a:gdLst>
              <a:gd name="T0" fmla="*/ 45 w 70"/>
              <a:gd name="T1" fmla="*/ 0 h 2"/>
              <a:gd name="T2" fmla="*/ 70 w 70"/>
              <a:gd name="T3" fmla="*/ 0 h 2"/>
              <a:gd name="T4" fmla="*/ 70 w 70"/>
              <a:gd name="T5" fmla="*/ 2 h 2"/>
              <a:gd name="T6" fmla="*/ 0 w 70"/>
              <a:gd name="T7" fmla="*/ 2 h 2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2"/>
              <a:gd name="T14" fmla="*/ 70 w 70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2">
                <a:moveTo>
                  <a:pt x="45" y="0"/>
                </a:moveTo>
                <a:lnTo>
                  <a:pt x="70" y="0"/>
                </a:lnTo>
                <a:lnTo>
                  <a:pt x="70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7" name="Freeform 185"/>
          <p:cNvSpPr>
            <a:spLocks/>
          </p:cNvSpPr>
          <p:nvPr/>
        </p:nvSpPr>
        <p:spPr bwMode="auto">
          <a:xfrm>
            <a:off x="906765" y="2977360"/>
            <a:ext cx="28616" cy="9267"/>
          </a:xfrm>
          <a:custGeom>
            <a:avLst/>
            <a:gdLst>
              <a:gd name="T0" fmla="*/ 0 w 17"/>
              <a:gd name="T1" fmla="*/ 5 h 5"/>
              <a:gd name="T2" fmla="*/ 0 w 17"/>
              <a:gd name="T3" fmla="*/ 2 h 5"/>
              <a:gd name="T4" fmla="*/ 17 w 17"/>
              <a:gd name="T5" fmla="*/ 2 h 5"/>
              <a:gd name="T6" fmla="*/ 9 w 17"/>
              <a:gd name="T7" fmla="*/ 0 h 5"/>
              <a:gd name="T8" fmla="*/ 0 w 17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5"/>
              <a:gd name="T17" fmla="*/ 17 w 17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5">
                <a:moveTo>
                  <a:pt x="0" y="5"/>
                </a:moveTo>
                <a:lnTo>
                  <a:pt x="0" y="2"/>
                </a:lnTo>
                <a:lnTo>
                  <a:pt x="17" y="2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8" name="Freeform 186"/>
          <p:cNvSpPr>
            <a:spLocks/>
          </p:cNvSpPr>
          <p:nvPr/>
        </p:nvSpPr>
        <p:spPr bwMode="auto">
          <a:xfrm>
            <a:off x="1420176" y="4658450"/>
            <a:ext cx="52183" cy="37069"/>
          </a:xfrm>
          <a:custGeom>
            <a:avLst/>
            <a:gdLst>
              <a:gd name="T0" fmla="*/ 31 w 31"/>
              <a:gd name="T1" fmla="*/ 10 h 20"/>
              <a:gd name="T2" fmla="*/ 0 w 31"/>
              <a:gd name="T3" fmla="*/ 20 h 20"/>
              <a:gd name="T4" fmla="*/ 0 w 31"/>
              <a:gd name="T5" fmla="*/ 0 h 20"/>
              <a:gd name="T6" fmla="*/ 31 w 31"/>
              <a:gd name="T7" fmla="*/ 10 h 20"/>
              <a:gd name="T8" fmla="*/ 29 w 31"/>
              <a:gd name="T9" fmla="*/ 11 h 20"/>
              <a:gd name="T10" fmla="*/ 0 w 31"/>
              <a:gd name="T11" fmla="*/ 11 h 20"/>
              <a:gd name="T12" fmla="*/ 0 w 31"/>
              <a:gd name="T13" fmla="*/ 13 h 20"/>
              <a:gd name="T14" fmla="*/ 21 w 31"/>
              <a:gd name="T15" fmla="*/ 13 h 20"/>
              <a:gd name="T16" fmla="*/ 13 w 31"/>
              <a:gd name="T17" fmla="*/ 16 h 20"/>
              <a:gd name="T18" fmla="*/ 0 w 31"/>
              <a:gd name="T19" fmla="*/ 1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20"/>
              <a:gd name="T32" fmla="*/ 31 w 31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20">
                <a:moveTo>
                  <a:pt x="31" y="10"/>
                </a:moveTo>
                <a:lnTo>
                  <a:pt x="0" y="20"/>
                </a:lnTo>
                <a:lnTo>
                  <a:pt x="0" y="0"/>
                </a:lnTo>
                <a:lnTo>
                  <a:pt x="31" y="10"/>
                </a:lnTo>
                <a:lnTo>
                  <a:pt x="29" y="11"/>
                </a:lnTo>
                <a:lnTo>
                  <a:pt x="0" y="11"/>
                </a:lnTo>
                <a:lnTo>
                  <a:pt x="0" y="13"/>
                </a:lnTo>
                <a:lnTo>
                  <a:pt x="21" y="13"/>
                </a:lnTo>
                <a:lnTo>
                  <a:pt x="13" y="16"/>
                </a:lnTo>
                <a:lnTo>
                  <a:pt x="0" y="1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49" name="Line 187"/>
          <p:cNvSpPr>
            <a:spLocks noChangeShapeType="1"/>
          </p:cNvSpPr>
          <p:nvPr/>
        </p:nvSpPr>
        <p:spPr bwMode="auto">
          <a:xfrm flipH="1">
            <a:off x="1396609" y="4676985"/>
            <a:ext cx="2356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0" name="Line 188"/>
          <p:cNvSpPr>
            <a:spLocks noChangeShapeType="1"/>
          </p:cNvSpPr>
          <p:nvPr/>
        </p:nvSpPr>
        <p:spPr bwMode="auto">
          <a:xfrm>
            <a:off x="1420176" y="4671424"/>
            <a:ext cx="40400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1" name="Freeform 189"/>
          <p:cNvSpPr>
            <a:spLocks/>
          </p:cNvSpPr>
          <p:nvPr/>
        </p:nvSpPr>
        <p:spPr bwMode="auto">
          <a:xfrm>
            <a:off x="1420176" y="4667718"/>
            <a:ext cx="26933" cy="3707"/>
          </a:xfrm>
          <a:custGeom>
            <a:avLst/>
            <a:gdLst>
              <a:gd name="T0" fmla="*/ 16 w 16"/>
              <a:gd name="T1" fmla="*/ 0 h 2"/>
              <a:gd name="T2" fmla="*/ 0 w 16"/>
              <a:gd name="T3" fmla="*/ 0 h 2"/>
              <a:gd name="T4" fmla="*/ 0 w 16"/>
              <a:gd name="T5" fmla="*/ 2 h 2"/>
              <a:gd name="T6" fmla="*/ 0 60000 65536"/>
              <a:gd name="T7" fmla="*/ 0 60000 65536"/>
              <a:gd name="T8" fmla="*/ 0 60000 65536"/>
              <a:gd name="T9" fmla="*/ 0 w 16"/>
              <a:gd name="T10" fmla="*/ 0 h 2"/>
              <a:gd name="T11" fmla="*/ 16 w 1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2">
                <a:moveTo>
                  <a:pt x="16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2" name="Freeform 190"/>
          <p:cNvSpPr>
            <a:spLocks/>
          </p:cNvSpPr>
          <p:nvPr/>
        </p:nvSpPr>
        <p:spPr bwMode="auto">
          <a:xfrm>
            <a:off x="1420176" y="4662157"/>
            <a:ext cx="26933" cy="5560"/>
          </a:xfrm>
          <a:custGeom>
            <a:avLst/>
            <a:gdLst>
              <a:gd name="T0" fmla="*/ 0 w 16"/>
              <a:gd name="T1" fmla="*/ 0 h 3"/>
              <a:gd name="T2" fmla="*/ 7 w 16"/>
              <a:gd name="T3" fmla="*/ 0 h 3"/>
              <a:gd name="T4" fmla="*/ 16 w 16"/>
              <a:gd name="T5" fmla="*/ 3 h 3"/>
              <a:gd name="T6" fmla="*/ 0 60000 65536"/>
              <a:gd name="T7" fmla="*/ 0 60000 65536"/>
              <a:gd name="T8" fmla="*/ 0 60000 65536"/>
              <a:gd name="T9" fmla="*/ 0 w 16"/>
              <a:gd name="T10" fmla="*/ 0 h 3"/>
              <a:gd name="T11" fmla="*/ 16 w 16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3">
                <a:moveTo>
                  <a:pt x="0" y="0"/>
                </a:moveTo>
                <a:lnTo>
                  <a:pt x="7" y="0"/>
                </a:lnTo>
                <a:lnTo>
                  <a:pt x="16" y="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3" name="Line 191"/>
          <p:cNvSpPr>
            <a:spLocks noChangeShapeType="1"/>
          </p:cNvSpPr>
          <p:nvPr/>
        </p:nvSpPr>
        <p:spPr bwMode="auto">
          <a:xfrm flipH="1">
            <a:off x="1283827" y="4593579"/>
            <a:ext cx="2188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4" name="Freeform 192"/>
          <p:cNvSpPr>
            <a:spLocks/>
          </p:cNvSpPr>
          <p:nvPr/>
        </p:nvSpPr>
        <p:spPr bwMode="auto">
          <a:xfrm>
            <a:off x="1283827" y="4541682"/>
            <a:ext cx="13467" cy="53750"/>
          </a:xfrm>
          <a:custGeom>
            <a:avLst/>
            <a:gdLst>
              <a:gd name="T0" fmla="*/ 5 w 8"/>
              <a:gd name="T1" fmla="*/ 29 h 29"/>
              <a:gd name="T2" fmla="*/ 5 w 8"/>
              <a:gd name="T3" fmla="*/ 6 h 29"/>
              <a:gd name="T4" fmla="*/ 3 w 8"/>
              <a:gd name="T5" fmla="*/ 2 h 29"/>
              <a:gd name="T6" fmla="*/ 0 w 8"/>
              <a:gd name="T7" fmla="*/ 0 h 29"/>
              <a:gd name="T8" fmla="*/ 5 w 8"/>
              <a:gd name="T9" fmla="*/ 2 h 29"/>
              <a:gd name="T10" fmla="*/ 8 w 8"/>
              <a:gd name="T11" fmla="*/ 6 h 29"/>
              <a:gd name="T12" fmla="*/ 8 w 8"/>
              <a:gd name="T13" fmla="*/ 2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29"/>
              <a:gd name="T23" fmla="*/ 8 w 8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29">
                <a:moveTo>
                  <a:pt x="5" y="29"/>
                </a:moveTo>
                <a:lnTo>
                  <a:pt x="5" y="6"/>
                </a:lnTo>
                <a:lnTo>
                  <a:pt x="3" y="2"/>
                </a:lnTo>
                <a:lnTo>
                  <a:pt x="0" y="0"/>
                </a:lnTo>
                <a:lnTo>
                  <a:pt x="5" y="2"/>
                </a:lnTo>
                <a:lnTo>
                  <a:pt x="8" y="6"/>
                </a:lnTo>
                <a:lnTo>
                  <a:pt x="8" y="2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5" name="Line 193"/>
          <p:cNvSpPr>
            <a:spLocks noChangeShapeType="1"/>
          </p:cNvSpPr>
          <p:nvPr/>
        </p:nvSpPr>
        <p:spPr bwMode="auto">
          <a:xfrm flipH="1">
            <a:off x="1245111" y="4593579"/>
            <a:ext cx="2356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6" name="Rectangle 194"/>
          <p:cNvSpPr>
            <a:spLocks noChangeArrowheads="1"/>
          </p:cNvSpPr>
          <p:nvPr/>
        </p:nvSpPr>
        <p:spPr bwMode="auto">
          <a:xfrm>
            <a:off x="1255211" y="4541682"/>
            <a:ext cx="3367" cy="537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7" name="Freeform 195"/>
          <p:cNvSpPr>
            <a:spLocks/>
          </p:cNvSpPr>
          <p:nvPr/>
        </p:nvSpPr>
        <p:spPr bwMode="auto">
          <a:xfrm>
            <a:off x="1258578" y="4541682"/>
            <a:ext cx="25250" cy="11121"/>
          </a:xfrm>
          <a:custGeom>
            <a:avLst/>
            <a:gdLst>
              <a:gd name="T0" fmla="*/ 0 w 15"/>
              <a:gd name="T1" fmla="*/ 6 h 6"/>
              <a:gd name="T2" fmla="*/ 4 w 15"/>
              <a:gd name="T3" fmla="*/ 3 h 6"/>
              <a:gd name="T4" fmla="*/ 11 w 15"/>
              <a:gd name="T5" fmla="*/ 0 h 6"/>
              <a:gd name="T6" fmla="*/ 15 w 1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6"/>
              <a:gd name="T14" fmla="*/ 15 w 1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6">
                <a:moveTo>
                  <a:pt x="0" y="6"/>
                </a:moveTo>
                <a:lnTo>
                  <a:pt x="4" y="3"/>
                </a:lnTo>
                <a:lnTo>
                  <a:pt x="11" y="0"/>
                </a:lnTo>
                <a:lnTo>
                  <a:pt x="15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8" name="Line 196"/>
          <p:cNvSpPr>
            <a:spLocks noChangeShapeType="1"/>
          </p:cNvSpPr>
          <p:nvPr/>
        </p:nvSpPr>
        <p:spPr bwMode="auto">
          <a:xfrm flipH="1">
            <a:off x="1245111" y="4541682"/>
            <a:ext cx="13467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59" name="Freeform 197"/>
          <p:cNvSpPr>
            <a:spLocks/>
          </p:cNvSpPr>
          <p:nvPr/>
        </p:nvSpPr>
        <p:spPr bwMode="auto">
          <a:xfrm>
            <a:off x="962314" y="4543536"/>
            <a:ext cx="52183" cy="35216"/>
          </a:xfrm>
          <a:custGeom>
            <a:avLst/>
            <a:gdLst>
              <a:gd name="T0" fmla="*/ 31 w 31"/>
              <a:gd name="T1" fmla="*/ 9 h 19"/>
              <a:gd name="T2" fmla="*/ 0 w 31"/>
              <a:gd name="T3" fmla="*/ 19 h 19"/>
              <a:gd name="T4" fmla="*/ 0 w 31"/>
              <a:gd name="T5" fmla="*/ 0 h 19"/>
              <a:gd name="T6" fmla="*/ 31 w 31"/>
              <a:gd name="T7" fmla="*/ 9 h 19"/>
              <a:gd name="T8" fmla="*/ 29 w 31"/>
              <a:gd name="T9" fmla="*/ 10 h 19"/>
              <a:gd name="T10" fmla="*/ 0 w 31"/>
              <a:gd name="T11" fmla="*/ 10 h 19"/>
              <a:gd name="T12" fmla="*/ 0 w 31"/>
              <a:gd name="T13" fmla="*/ 12 h 19"/>
              <a:gd name="T14" fmla="*/ 21 w 31"/>
              <a:gd name="T15" fmla="*/ 12 h 19"/>
              <a:gd name="T16" fmla="*/ 13 w 31"/>
              <a:gd name="T17" fmla="*/ 15 h 19"/>
              <a:gd name="T18" fmla="*/ 0 w 31"/>
              <a:gd name="T19" fmla="*/ 15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"/>
              <a:gd name="T31" fmla="*/ 0 h 19"/>
              <a:gd name="T32" fmla="*/ 31 w 31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" h="19">
                <a:moveTo>
                  <a:pt x="31" y="9"/>
                </a:moveTo>
                <a:lnTo>
                  <a:pt x="0" y="19"/>
                </a:lnTo>
                <a:lnTo>
                  <a:pt x="0" y="0"/>
                </a:lnTo>
                <a:lnTo>
                  <a:pt x="31" y="9"/>
                </a:lnTo>
                <a:lnTo>
                  <a:pt x="29" y="10"/>
                </a:lnTo>
                <a:lnTo>
                  <a:pt x="0" y="10"/>
                </a:lnTo>
                <a:lnTo>
                  <a:pt x="0" y="12"/>
                </a:lnTo>
                <a:lnTo>
                  <a:pt x="21" y="12"/>
                </a:lnTo>
                <a:lnTo>
                  <a:pt x="13" y="15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0" name="Line 198"/>
          <p:cNvSpPr>
            <a:spLocks noChangeShapeType="1"/>
          </p:cNvSpPr>
          <p:nvPr/>
        </p:nvSpPr>
        <p:spPr bwMode="auto">
          <a:xfrm flipH="1">
            <a:off x="960631" y="4560217"/>
            <a:ext cx="168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1" name="Line 199"/>
          <p:cNvSpPr>
            <a:spLocks noChangeShapeType="1"/>
          </p:cNvSpPr>
          <p:nvPr/>
        </p:nvSpPr>
        <p:spPr bwMode="auto">
          <a:xfrm>
            <a:off x="962314" y="4556510"/>
            <a:ext cx="40400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2" name="Line 200"/>
          <p:cNvSpPr>
            <a:spLocks noChangeShapeType="1"/>
          </p:cNvSpPr>
          <p:nvPr/>
        </p:nvSpPr>
        <p:spPr bwMode="auto">
          <a:xfrm flipH="1">
            <a:off x="873099" y="4560217"/>
            <a:ext cx="119515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3" name="Freeform 201"/>
          <p:cNvSpPr>
            <a:spLocks/>
          </p:cNvSpPr>
          <p:nvPr/>
        </p:nvSpPr>
        <p:spPr bwMode="auto">
          <a:xfrm>
            <a:off x="962314" y="4552803"/>
            <a:ext cx="28616" cy="3707"/>
          </a:xfrm>
          <a:custGeom>
            <a:avLst/>
            <a:gdLst>
              <a:gd name="T0" fmla="*/ 0 w 17"/>
              <a:gd name="T1" fmla="*/ 2 h 2"/>
              <a:gd name="T2" fmla="*/ 0 w 17"/>
              <a:gd name="T3" fmla="*/ 0 h 2"/>
              <a:gd name="T4" fmla="*/ 17 w 17"/>
              <a:gd name="T5" fmla="*/ 0 h 2"/>
              <a:gd name="T6" fmla="*/ 0 60000 65536"/>
              <a:gd name="T7" fmla="*/ 0 60000 65536"/>
              <a:gd name="T8" fmla="*/ 0 60000 65536"/>
              <a:gd name="T9" fmla="*/ 0 w 17"/>
              <a:gd name="T10" fmla="*/ 0 h 2"/>
              <a:gd name="T11" fmla="*/ 17 w 17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2">
                <a:moveTo>
                  <a:pt x="0" y="2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4" name="Freeform 202"/>
          <p:cNvSpPr>
            <a:spLocks/>
          </p:cNvSpPr>
          <p:nvPr/>
        </p:nvSpPr>
        <p:spPr bwMode="auto">
          <a:xfrm>
            <a:off x="962314" y="4547243"/>
            <a:ext cx="28616" cy="5560"/>
          </a:xfrm>
          <a:custGeom>
            <a:avLst/>
            <a:gdLst>
              <a:gd name="T0" fmla="*/ 17 w 17"/>
              <a:gd name="T1" fmla="*/ 3 h 3"/>
              <a:gd name="T2" fmla="*/ 8 w 17"/>
              <a:gd name="T3" fmla="*/ 0 h 3"/>
              <a:gd name="T4" fmla="*/ 0 w 17"/>
              <a:gd name="T5" fmla="*/ 0 h 3"/>
              <a:gd name="T6" fmla="*/ 0 60000 65536"/>
              <a:gd name="T7" fmla="*/ 0 60000 65536"/>
              <a:gd name="T8" fmla="*/ 0 60000 65536"/>
              <a:gd name="T9" fmla="*/ 0 w 17"/>
              <a:gd name="T10" fmla="*/ 0 h 3"/>
              <a:gd name="T11" fmla="*/ 17 w 1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3">
                <a:moveTo>
                  <a:pt x="17" y="3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5" name="Freeform 203"/>
          <p:cNvSpPr>
            <a:spLocks/>
          </p:cNvSpPr>
          <p:nvPr/>
        </p:nvSpPr>
        <p:spPr bwMode="auto">
          <a:xfrm>
            <a:off x="1652473" y="4758537"/>
            <a:ext cx="30300" cy="59311"/>
          </a:xfrm>
          <a:custGeom>
            <a:avLst/>
            <a:gdLst>
              <a:gd name="T0" fmla="*/ 9 w 18"/>
              <a:gd name="T1" fmla="*/ 0 h 32"/>
              <a:gd name="T2" fmla="*/ 18 w 18"/>
              <a:gd name="T3" fmla="*/ 32 h 32"/>
              <a:gd name="T4" fmla="*/ 0 w 18"/>
              <a:gd name="T5" fmla="*/ 32 h 32"/>
              <a:gd name="T6" fmla="*/ 0 60000 65536"/>
              <a:gd name="T7" fmla="*/ 0 60000 65536"/>
              <a:gd name="T8" fmla="*/ 0 60000 65536"/>
              <a:gd name="T9" fmla="*/ 0 w 18"/>
              <a:gd name="T10" fmla="*/ 0 h 32"/>
              <a:gd name="T11" fmla="*/ 18 w 18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32">
                <a:moveTo>
                  <a:pt x="9" y="0"/>
                </a:moveTo>
                <a:lnTo>
                  <a:pt x="18" y="32"/>
                </a:lnTo>
                <a:lnTo>
                  <a:pt x="0" y="3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6" name="Freeform 204"/>
          <p:cNvSpPr>
            <a:spLocks/>
          </p:cNvSpPr>
          <p:nvPr/>
        </p:nvSpPr>
        <p:spPr bwMode="auto">
          <a:xfrm>
            <a:off x="1652473" y="4758537"/>
            <a:ext cx="15150" cy="59311"/>
          </a:xfrm>
          <a:custGeom>
            <a:avLst/>
            <a:gdLst>
              <a:gd name="T0" fmla="*/ 0 w 9"/>
              <a:gd name="T1" fmla="*/ 32 h 32"/>
              <a:gd name="T2" fmla="*/ 9 w 9"/>
              <a:gd name="T3" fmla="*/ 0 h 32"/>
              <a:gd name="T4" fmla="*/ 8 w 9"/>
              <a:gd name="T5" fmla="*/ 2 h 32"/>
              <a:gd name="T6" fmla="*/ 8 w 9"/>
              <a:gd name="T7" fmla="*/ 32 h 32"/>
              <a:gd name="T8" fmla="*/ 6 w 9"/>
              <a:gd name="T9" fmla="*/ 32 h 32"/>
              <a:gd name="T10" fmla="*/ 6 w 9"/>
              <a:gd name="T11" fmla="*/ 10 h 32"/>
              <a:gd name="T12" fmla="*/ 3 w 9"/>
              <a:gd name="T13" fmla="*/ 18 h 32"/>
              <a:gd name="T14" fmla="*/ 3 w 9"/>
              <a:gd name="T15" fmla="*/ 32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2"/>
              <a:gd name="T26" fmla="*/ 9 w 9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2">
                <a:moveTo>
                  <a:pt x="0" y="32"/>
                </a:moveTo>
                <a:lnTo>
                  <a:pt x="9" y="0"/>
                </a:lnTo>
                <a:lnTo>
                  <a:pt x="8" y="2"/>
                </a:lnTo>
                <a:lnTo>
                  <a:pt x="8" y="32"/>
                </a:lnTo>
                <a:lnTo>
                  <a:pt x="6" y="32"/>
                </a:lnTo>
                <a:lnTo>
                  <a:pt x="6" y="10"/>
                </a:lnTo>
                <a:lnTo>
                  <a:pt x="3" y="18"/>
                </a:lnTo>
                <a:lnTo>
                  <a:pt x="3" y="3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7" name="Freeform 205"/>
          <p:cNvSpPr>
            <a:spLocks/>
          </p:cNvSpPr>
          <p:nvPr/>
        </p:nvSpPr>
        <p:spPr bwMode="auto">
          <a:xfrm>
            <a:off x="1667623" y="4773365"/>
            <a:ext cx="3367" cy="44483"/>
          </a:xfrm>
          <a:custGeom>
            <a:avLst/>
            <a:gdLst>
              <a:gd name="T0" fmla="*/ 0 w 2"/>
              <a:gd name="T1" fmla="*/ 24 h 24"/>
              <a:gd name="T2" fmla="*/ 0 w 2"/>
              <a:gd name="T3" fmla="*/ 24 h 24"/>
              <a:gd name="T4" fmla="*/ 2 w 2"/>
              <a:gd name="T5" fmla="*/ 24 h 24"/>
              <a:gd name="T6" fmla="*/ 2 w 2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4"/>
              <a:gd name="T14" fmla="*/ 2 w 2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4">
                <a:moveTo>
                  <a:pt x="0" y="24"/>
                </a:moveTo>
                <a:lnTo>
                  <a:pt x="0" y="24"/>
                </a:lnTo>
                <a:lnTo>
                  <a:pt x="2" y="24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8" name="Freeform 206"/>
          <p:cNvSpPr>
            <a:spLocks/>
          </p:cNvSpPr>
          <p:nvPr/>
        </p:nvSpPr>
        <p:spPr bwMode="auto">
          <a:xfrm>
            <a:off x="1670989" y="4786339"/>
            <a:ext cx="3367" cy="31509"/>
          </a:xfrm>
          <a:custGeom>
            <a:avLst/>
            <a:gdLst>
              <a:gd name="T0" fmla="*/ 2 w 2"/>
              <a:gd name="T1" fmla="*/ 0 h 17"/>
              <a:gd name="T2" fmla="*/ 2 w 2"/>
              <a:gd name="T3" fmla="*/ 17 h 17"/>
              <a:gd name="T4" fmla="*/ 0 w 2"/>
              <a:gd name="T5" fmla="*/ 17 h 17"/>
              <a:gd name="T6" fmla="*/ 0 60000 65536"/>
              <a:gd name="T7" fmla="*/ 0 60000 65536"/>
              <a:gd name="T8" fmla="*/ 0 60000 65536"/>
              <a:gd name="T9" fmla="*/ 0 w 2"/>
              <a:gd name="T10" fmla="*/ 0 h 17"/>
              <a:gd name="T11" fmla="*/ 2 w 2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7">
                <a:moveTo>
                  <a:pt x="2" y="0"/>
                </a:moveTo>
                <a:lnTo>
                  <a:pt x="2" y="17"/>
                </a:lnTo>
                <a:lnTo>
                  <a:pt x="0" y="1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69" name="Freeform 207"/>
          <p:cNvSpPr>
            <a:spLocks/>
          </p:cNvSpPr>
          <p:nvPr/>
        </p:nvSpPr>
        <p:spPr bwMode="auto">
          <a:xfrm>
            <a:off x="1674356" y="4786339"/>
            <a:ext cx="5050" cy="31509"/>
          </a:xfrm>
          <a:custGeom>
            <a:avLst/>
            <a:gdLst>
              <a:gd name="T0" fmla="*/ 3 w 3"/>
              <a:gd name="T1" fmla="*/ 17 h 17"/>
              <a:gd name="T2" fmla="*/ 3 w 3"/>
              <a:gd name="T3" fmla="*/ 8 h 17"/>
              <a:gd name="T4" fmla="*/ 0 w 3"/>
              <a:gd name="T5" fmla="*/ 0 h 17"/>
              <a:gd name="T6" fmla="*/ 0 60000 65536"/>
              <a:gd name="T7" fmla="*/ 0 60000 65536"/>
              <a:gd name="T8" fmla="*/ 0 60000 65536"/>
              <a:gd name="T9" fmla="*/ 0 w 3"/>
              <a:gd name="T10" fmla="*/ 0 h 17"/>
              <a:gd name="T11" fmla="*/ 3 w 3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7">
                <a:moveTo>
                  <a:pt x="3" y="17"/>
                </a:moveTo>
                <a:lnTo>
                  <a:pt x="3" y="8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0" name="Freeform 208"/>
          <p:cNvSpPr>
            <a:spLocks/>
          </p:cNvSpPr>
          <p:nvPr/>
        </p:nvSpPr>
        <p:spPr bwMode="auto">
          <a:xfrm>
            <a:off x="1590190" y="4938323"/>
            <a:ext cx="143082" cy="37069"/>
          </a:xfrm>
          <a:custGeom>
            <a:avLst/>
            <a:gdLst>
              <a:gd name="T0" fmla="*/ 53 w 85"/>
              <a:gd name="T1" fmla="*/ 0 h 20"/>
              <a:gd name="T2" fmla="*/ 85 w 85"/>
              <a:gd name="T3" fmla="*/ 11 h 20"/>
              <a:gd name="T4" fmla="*/ 53 w 85"/>
              <a:gd name="T5" fmla="*/ 20 h 20"/>
              <a:gd name="T6" fmla="*/ 53 w 85"/>
              <a:gd name="T7" fmla="*/ 0 h 20"/>
              <a:gd name="T8" fmla="*/ 53 w 85"/>
              <a:gd name="T9" fmla="*/ 3 h 20"/>
              <a:gd name="T10" fmla="*/ 62 w 85"/>
              <a:gd name="T11" fmla="*/ 3 h 20"/>
              <a:gd name="T12" fmla="*/ 70 w 85"/>
              <a:gd name="T13" fmla="*/ 6 h 20"/>
              <a:gd name="T14" fmla="*/ 53 w 85"/>
              <a:gd name="T15" fmla="*/ 6 h 20"/>
              <a:gd name="T16" fmla="*/ 53 w 85"/>
              <a:gd name="T17" fmla="*/ 9 h 20"/>
              <a:gd name="T18" fmla="*/ 78 w 85"/>
              <a:gd name="T19" fmla="*/ 9 h 20"/>
              <a:gd name="T20" fmla="*/ 78 w 85"/>
              <a:gd name="T21" fmla="*/ 11 h 20"/>
              <a:gd name="T22" fmla="*/ 0 w 85"/>
              <a:gd name="T23" fmla="*/ 11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5"/>
              <a:gd name="T37" fmla="*/ 0 h 20"/>
              <a:gd name="T38" fmla="*/ 85 w 85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5" h="20">
                <a:moveTo>
                  <a:pt x="53" y="0"/>
                </a:moveTo>
                <a:lnTo>
                  <a:pt x="85" y="11"/>
                </a:lnTo>
                <a:lnTo>
                  <a:pt x="53" y="20"/>
                </a:lnTo>
                <a:lnTo>
                  <a:pt x="53" y="0"/>
                </a:lnTo>
                <a:lnTo>
                  <a:pt x="53" y="3"/>
                </a:lnTo>
                <a:lnTo>
                  <a:pt x="62" y="3"/>
                </a:lnTo>
                <a:lnTo>
                  <a:pt x="70" y="6"/>
                </a:lnTo>
                <a:lnTo>
                  <a:pt x="53" y="6"/>
                </a:lnTo>
                <a:lnTo>
                  <a:pt x="53" y="9"/>
                </a:lnTo>
                <a:lnTo>
                  <a:pt x="78" y="9"/>
                </a:lnTo>
                <a:lnTo>
                  <a:pt x="78" y="11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1" name="Freeform 209"/>
          <p:cNvSpPr>
            <a:spLocks/>
          </p:cNvSpPr>
          <p:nvPr/>
        </p:nvSpPr>
        <p:spPr bwMode="auto">
          <a:xfrm>
            <a:off x="1679406" y="4958711"/>
            <a:ext cx="37033" cy="9267"/>
          </a:xfrm>
          <a:custGeom>
            <a:avLst/>
            <a:gdLst>
              <a:gd name="T0" fmla="*/ 0 w 22"/>
              <a:gd name="T1" fmla="*/ 0 h 5"/>
              <a:gd name="T2" fmla="*/ 0 w 22"/>
              <a:gd name="T3" fmla="*/ 0 h 5"/>
              <a:gd name="T4" fmla="*/ 0 w 22"/>
              <a:gd name="T5" fmla="*/ 0 h 5"/>
              <a:gd name="T6" fmla="*/ 0 w 22"/>
              <a:gd name="T7" fmla="*/ 3 h 5"/>
              <a:gd name="T8" fmla="*/ 22 w 22"/>
              <a:gd name="T9" fmla="*/ 3 h 5"/>
              <a:gd name="T10" fmla="*/ 14 w 22"/>
              <a:gd name="T11" fmla="*/ 5 h 5"/>
              <a:gd name="T12" fmla="*/ 0 w 22"/>
              <a:gd name="T13" fmla="*/ 5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5"/>
              <a:gd name="T23" fmla="*/ 22 w 2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5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2" y="3"/>
                </a:lnTo>
                <a:lnTo>
                  <a:pt x="14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2" name="Line 210"/>
          <p:cNvSpPr>
            <a:spLocks noChangeShapeType="1"/>
          </p:cNvSpPr>
          <p:nvPr/>
        </p:nvSpPr>
        <p:spPr bwMode="auto">
          <a:xfrm>
            <a:off x="1679406" y="4958711"/>
            <a:ext cx="52183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3" name="Freeform 211"/>
          <p:cNvSpPr>
            <a:spLocks/>
          </p:cNvSpPr>
          <p:nvPr/>
        </p:nvSpPr>
        <p:spPr bwMode="auto">
          <a:xfrm>
            <a:off x="1874670" y="4676985"/>
            <a:ext cx="60599" cy="11121"/>
          </a:xfrm>
          <a:custGeom>
            <a:avLst/>
            <a:gdLst>
              <a:gd name="T0" fmla="*/ 0 w 36"/>
              <a:gd name="T1" fmla="*/ 0 h 6"/>
              <a:gd name="T2" fmla="*/ 15 w 36"/>
              <a:gd name="T3" fmla="*/ 0 h 6"/>
              <a:gd name="T4" fmla="*/ 15 w 36"/>
              <a:gd name="T5" fmla="*/ 1 h 6"/>
              <a:gd name="T6" fmla="*/ 15 w 36"/>
              <a:gd name="T7" fmla="*/ 3 h 6"/>
              <a:gd name="T8" fmla="*/ 36 w 36"/>
              <a:gd name="T9" fmla="*/ 3 h 6"/>
              <a:gd name="T10" fmla="*/ 27 w 36"/>
              <a:gd name="T11" fmla="*/ 6 h 6"/>
              <a:gd name="T12" fmla="*/ 15 w 36"/>
              <a:gd name="T13" fmla="*/ 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6"/>
              <a:gd name="T23" fmla="*/ 36 w 3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6">
                <a:moveTo>
                  <a:pt x="0" y="0"/>
                </a:moveTo>
                <a:lnTo>
                  <a:pt x="15" y="0"/>
                </a:lnTo>
                <a:lnTo>
                  <a:pt x="15" y="1"/>
                </a:lnTo>
                <a:lnTo>
                  <a:pt x="15" y="3"/>
                </a:lnTo>
                <a:lnTo>
                  <a:pt x="36" y="3"/>
                </a:lnTo>
                <a:lnTo>
                  <a:pt x="27" y="6"/>
                </a:lnTo>
                <a:lnTo>
                  <a:pt x="15" y="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4" name="Freeform 212"/>
          <p:cNvSpPr>
            <a:spLocks/>
          </p:cNvSpPr>
          <p:nvPr/>
        </p:nvSpPr>
        <p:spPr bwMode="auto">
          <a:xfrm>
            <a:off x="1898237" y="4658450"/>
            <a:ext cx="52183" cy="37069"/>
          </a:xfrm>
          <a:custGeom>
            <a:avLst/>
            <a:gdLst>
              <a:gd name="T0" fmla="*/ 0 w 31"/>
              <a:gd name="T1" fmla="*/ 20 h 20"/>
              <a:gd name="T2" fmla="*/ 0 w 31"/>
              <a:gd name="T3" fmla="*/ 0 h 20"/>
              <a:gd name="T4" fmla="*/ 31 w 31"/>
              <a:gd name="T5" fmla="*/ 10 h 20"/>
              <a:gd name="T6" fmla="*/ 0 w 31"/>
              <a:gd name="T7" fmla="*/ 2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20"/>
              <a:gd name="T14" fmla="*/ 31 w 3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20">
                <a:moveTo>
                  <a:pt x="0" y="20"/>
                </a:moveTo>
                <a:lnTo>
                  <a:pt x="0" y="0"/>
                </a:lnTo>
                <a:lnTo>
                  <a:pt x="31" y="10"/>
                </a:lnTo>
                <a:lnTo>
                  <a:pt x="0" y="2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5" name="Line 213"/>
          <p:cNvSpPr>
            <a:spLocks noChangeShapeType="1"/>
          </p:cNvSpPr>
          <p:nvPr/>
        </p:nvSpPr>
        <p:spPr bwMode="auto">
          <a:xfrm>
            <a:off x="1898237" y="4678838"/>
            <a:ext cx="48816" cy="185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6" name="Freeform 214"/>
          <p:cNvSpPr>
            <a:spLocks/>
          </p:cNvSpPr>
          <p:nvPr/>
        </p:nvSpPr>
        <p:spPr bwMode="auto">
          <a:xfrm>
            <a:off x="1898237" y="4667718"/>
            <a:ext cx="42083" cy="3707"/>
          </a:xfrm>
          <a:custGeom>
            <a:avLst/>
            <a:gdLst>
              <a:gd name="T0" fmla="*/ 25 w 25"/>
              <a:gd name="T1" fmla="*/ 2 h 2"/>
              <a:gd name="T2" fmla="*/ 0 w 25"/>
              <a:gd name="T3" fmla="*/ 2 h 2"/>
              <a:gd name="T4" fmla="*/ 0 w 25"/>
              <a:gd name="T5" fmla="*/ 0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25" y="2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7" name="Freeform 215"/>
          <p:cNvSpPr>
            <a:spLocks/>
          </p:cNvSpPr>
          <p:nvPr/>
        </p:nvSpPr>
        <p:spPr bwMode="auto">
          <a:xfrm>
            <a:off x="1898237" y="4662157"/>
            <a:ext cx="26933" cy="5560"/>
          </a:xfrm>
          <a:custGeom>
            <a:avLst/>
            <a:gdLst>
              <a:gd name="T0" fmla="*/ 0 w 16"/>
              <a:gd name="T1" fmla="*/ 3 h 3"/>
              <a:gd name="T2" fmla="*/ 16 w 16"/>
              <a:gd name="T3" fmla="*/ 3 h 3"/>
              <a:gd name="T4" fmla="*/ 8 w 16"/>
              <a:gd name="T5" fmla="*/ 0 h 3"/>
              <a:gd name="T6" fmla="*/ 0 w 16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3"/>
              <a:gd name="T14" fmla="*/ 16 w 16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3">
                <a:moveTo>
                  <a:pt x="0" y="3"/>
                </a:moveTo>
                <a:lnTo>
                  <a:pt x="16" y="3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8" name="Freeform 216"/>
          <p:cNvSpPr>
            <a:spLocks/>
          </p:cNvSpPr>
          <p:nvPr/>
        </p:nvSpPr>
        <p:spPr bwMode="auto">
          <a:xfrm>
            <a:off x="2475613" y="4543536"/>
            <a:ext cx="52183" cy="35216"/>
          </a:xfrm>
          <a:custGeom>
            <a:avLst/>
            <a:gdLst>
              <a:gd name="T0" fmla="*/ 0 w 31"/>
              <a:gd name="T1" fmla="*/ 19 h 19"/>
              <a:gd name="T2" fmla="*/ 0 w 31"/>
              <a:gd name="T3" fmla="*/ 0 h 19"/>
              <a:gd name="T4" fmla="*/ 31 w 31"/>
              <a:gd name="T5" fmla="*/ 9 h 19"/>
              <a:gd name="T6" fmla="*/ 0 w 31"/>
              <a:gd name="T7" fmla="*/ 19 h 19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9"/>
              <a:gd name="T14" fmla="*/ 31 w 31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9">
                <a:moveTo>
                  <a:pt x="0" y="19"/>
                </a:moveTo>
                <a:lnTo>
                  <a:pt x="0" y="0"/>
                </a:lnTo>
                <a:lnTo>
                  <a:pt x="31" y="9"/>
                </a:lnTo>
                <a:lnTo>
                  <a:pt x="0" y="19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79" name="Freeform 217"/>
          <p:cNvSpPr>
            <a:spLocks/>
          </p:cNvSpPr>
          <p:nvPr/>
        </p:nvSpPr>
        <p:spPr bwMode="auto">
          <a:xfrm>
            <a:off x="2475613" y="4562070"/>
            <a:ext cx="48816" cy="9267"/>
          </a:xfrm>
          <a:custGeom>
            <a:avLst/>
            <a:gdLst>
              <a:gd name="T0" fmla="*/ 0 w 29"/>
              <a:gd name="T1" fmla="*/ 5 h 5"/>
              <a:gd name="T2" fmla="*/ 13 w 29"/>
              <a:gd name="T3" fmla="*/ 5 h 5"/>
              <a:gd name="T4" fmla="*/ 21 w 29"/>
              <a:gd name="T5" fmla="*/ 2 h 5"/>
              <a:gd name="T6" fmla="*/ 0 w 29"/>
              <a:gd name="T7" fmla="*/ 2 h 5"/>
              <a:gd name="T8" fmla="*/ 0 w 29"/>
              <a:gd name="T9" fmla="*/ 0 h 5"/>
              <a:gd name="T10" fmla="*/ 29 w 29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5"/>
              <a:gd name="T20" fmla="*/ 29 w 29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5">
                <a:moveTo>
                  <a:pt x="0" y="5"/>
                </a:moveTo>
                <a:lnTo>
                  <a:pt x="13" y="5"/>
                </a:lnTo>
                <a:lnTo>
                  <a:pt x="21" y="2"/>
                </a:lnTo>
                <a:lnTo>
                  <a:pt x="0" y="2"/>
                </a:lnTo>
                <a:lnTo>
                  <a:pt x="0" y="0"/>
                </a:lnTo>
                <a:lnTo>
                  <a:pt x="29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680" name="Freeform 218"/>
          <p:cNvSpPr>
            <a:spLocks/>
          </p:cNvSpPr>
          <p:nvPr/>
        </p:nvSpPr>
        <p:spPr bwMode="auto">
          <a:xfrm>
            <a:off x="2475613" y="4547243"/>
            <a:ext cx="42083" cy="9267"/>
          </a:xfrm>
          <a:custGeom>
            <a:avLst/>
            <a:gdLst>
              <a:gd name="T0" fmla="*/ 25 w 25"/>
              <a:gd name="T1" fmla="*/ 5 h 5"/>
              <a:gd name="T2" fmla="*/ 0 w 25"/>
              <a:gd name="T3" fmla="*/ 5 h 5"/>
              <a:gd name="T4" fmla="*/ 0 w 25"/>
              <a:gd name="T5" fmla="*/ 3 h 5"/>
              <a:gd name="T6" fmla="*/ 16 w 25"/>
              <a:gd name="T7" fmla="*/ 3 h 5"/>
              <a:gd name="T8" fmla="*/ 8 w 25"/>
              <a:gd name="T9" fmla="*/ 0 h 5"/>
              <a:gd name="T10" fmla="*/ 0 w 25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5"/>
              <a:gd name="T20" fmla="*/ 25 w 2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5">
                <a:moveTo>
                  <a:pt x="25" y="5"/>
                </a:moveTo>
                <a:lnTo>
                  <a:pt x="0" y="5"/>
                </a:lnTo>
                <a:lnTo>
                  <a:pt x="0" y="3"/>
                </a:lnTo>
                <a:lnTo>
                  <a:pt x="16" y="3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81" name="Freeform 319"/>
          <p:cNvSpPr>
            <a:spLocks/>
          </p:cNvSpPr>
          <p:nvPr/>
        </p:nvSpPr>
        <p:spPr bwMode="auto">
          <a:xfrm>
            <a:off x="2327482" y="3868876"/>
            <a:ext cx="23566" cy="24095"/>
          </a:xfrm>
          <a:custGeom>
            <a:avLst/>
            <a:gdLst>
              <a:gd name="T0" fmla="*/ 11 w 14"/>
              <a:gd name="T1" fmla="*/ 11 h 13"/>
              <a:gd name="T2" fmla="*/ 14 w 14"/>
              <a:gd name="T3" fmla="*/ 9 h 13"/>
              <a:gd name="T4" fmla="*/ 14 w 14"/>
              <a:gd name="T5" fmla="*/ 6 h 13"/>
              <a:gd name="T6" fmla="*/ 14 w 14"/>
              <a:gd name="T7" fmla="*/ 4 h 13"/>
              <a:gd name="T8" fmla="*/ 11 w 14"/>
              <a:gd name="T9" fmla="*/ 2 h 13"/>
              <a:gd name="T10" fmla="*/ 9 w 14"/>
              <a:gd name="T11" fmla="*/ 1 h 13"/>
              <a:gd name="T12" fmla="*/ 7 w 14"/>
              <a:gd name="T13" fmla="*/ 0 h 13"/>
              <a:gd name="T14" fmla="*/ 4 w 14"/>
              <a:gd name="T15" fmla="*/ 1 h 13"/>
              <a:gd name="T16" fmla="*/ 3 w 14"/>
              <a:gd name="T17" fmla="*/ 2 h 13"/>
              <a:gd name="T18" fmla="*/ 1 w 14"/>
              <a:gd name="T19" fmla="*/ 4 h 13"/>
              <a:gd name="T20" fmla="*/ 0 w 14"/>
              <a:gd name="T21" fmla="*/ 6 h 13"/>
              <a:gd name="T22" fmla="*/ 1 w 14"/>
              <a:gd name="T23" fmla="*/ 9 h 13"/>
              <a:gd name="T24" fmla="*/ 3 w 14"/>
              <a:gd name="T25" fmla="*/ 11 h 13"/>
              <a:gd name="T26" fmla="*/ 4 w 14"/>
              <a:gd name="T27" fmla="*/ 12 h 13"/>
              <a:gd name="T28" fmla="*/ 7 w 14"/>
              <a:gd name="T29" fmla="*/ 13 h 13"/>
              <a:gd name="T30" fmla="*/ 9 w 14"/>
              <a:gd name="T31" fmla="*/ 12 h 13"/>
              <a:gd name="T32" fmla="*/ 11 w 14"/>
              <a:gd name="T33" fmla="*/ 11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3"/>
              <a:gd name="T53" fmla="*/ 14 w 1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3">
                <a:moveTo>
                  <a:pt x="11" y="11"/>
                </a:moveTo>
                <a:lnTo>
                  <a:pt x="14" y="9"/>
                </a:lnTo>
                <a:lnTo>
                  <a:pt x="14" y="6"/>
                </a:lnTo>
                <a:lnTo>
                  <a:pt x="14" y="4"/>
                </a:lnTo>
                <a:lnTo>
                  <a:pt x="11" y="2"/>
                </a:lnTo>
                <a:lnTo>
                  <a:pt x="9" y="1"/>
                </a:lnTo>
                <a:lnTo>
                  <a:pt x="7" y="0"/>
                </a:lnTo>
                <a:lnTo>
                  <a:pt x="4" y="1"/>
                </a:lnTo>
                <a:lnTo>
                  <a:pt x="3" y="2"/>
                </a:lnTo>
                <a:lnTo>
                  <a:pt x="1" y="4"/>
                </a:lnTo>
                <a:lnTo>
                  <a:pt x="0" y="6"/>
                </a:lnTo>
                <a:lnTo>
                  <a:pt x="1" y="9"/>
                </a:lnTo>
                <a:lnTo>
                  <a:pt x="3" y="11"/>
                </a:lnTo>
                <a:lnTo>
                  <a:pt x="4" y="12"/>
                </a:lnTo>
                <a:lnTo>
                  <a:pt x="7" y="13"/>
                </a:lnTo>
                <a:lnTo>
                  <a:pt x="9" y="12"/>
                </a:lnTo>
                <a:lnTo>
                  <a:pt x="11" y="11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82" name="Freeform 320"/>
          <p:cNvSpPr>
            <a:spLocks/>
          </p:cNvSpPr>
          <p:nvPr/>
        </p:nvSpPr>
        <p:spPr bwMode="auto">
          <a:xfrm>
            <a:off x="2327482" y="3785470"/>
            <a:ext cx="23566" cy="24095"/>
          </a:xfrm>
          <a:custGeom>
            <a:avLst/>
            <a:gdLst>
              <a:gd name="T0" fmla="*/ 11 w 14"/>
              <a:gd name="T1" fmla="*/ 11 h 13"/>
              <a:gd name="T2" fmla="*/ 14 w 14"/>
              <a:gd name="T3" fmla="*/ 9 h 13"/>
              <a:gd name="T4" fmla="*/ 14 w 14"/>
              <a:gd name="T5" fmla="*/ 7 h 13"/>
              <a:gd name="T6" fmla="*/ 14 w 14"/>
              <a:gd name="T7" fmla="*/ 4 h 13"/>
              <a:gd name="T8" fmla="*/ 11 w 14"/>
              <a:gd name="T9" fmla="*/ 2 h 13"/>
              <a:gd name="T10" fmla="*/ 9 w 14"/>
              <a:gd name="T11" fmla="*/ 1 h 13"/>
              <a:gd name="T12" fmla="*/ 7 w 14"/>
              <a:gd name="T13" fmla="*/ 0 h 13"/>
              <a:gd name="T14" fmla="*/ 4 w 14"/>
              <a:gd name="T15" fmla="*/ 1 h 13"/>
              <a:gd name="T16" fmla="*/ 3 w 14"/>
              <a:gd name="T17" fmla="*/ 2 h 13"/>
              <a:gd name="T18" fmla="*/ 1 w 14"/>
              <a:gd name="T19" fmla="*/ 4 h 13"/>
              <a:gd name="T20" fmla="*/ 0 w 14"/>
              <a:gd name="T21" fmla="*/ 7 h 13"/>
              <a:gd name="T22" fmla="*/ 1 w 14"/>
              <a:gd name="T23" fmla="*/ 9 h 13"/>
              <a:gd name="T24" fmla="*/ 3 w 14"/>
              <a:gd name="T25" fmla="*/ 11 h 13"/>
              <a:gd name="T26" fmla="*/ 4 w 14"/>
              <a:gd name="T27" fmla="*/ 13 h 13"/>
              <a:gd name="T28" fmla="*/ 7 w 14"/>
              <a:gd name="T29" fmla="*/ 13 h 13"/>
              <a:gd name="T30" fmla="*/ 9 w 14"/>
              <a:gd name="T31" fmla="*/ 13 h 13"/>
              <a:gd name="T32" fmla="*/ 11 w 14"/>
              <a:gd name="T33" fmla="*/ 11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3"/>
              <a:gd name="T53" fmla="*/ 14 w 1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3">
                <a:moveTo>
                  <a:pt x="11" y="11"/>
                </a:move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1" y="2"/>
                </a:lnTo>
                <a:lnTo>
                  <a:pt x="9" y="1"/>
                </a:lnTo>
                <a:lnTo>
                  <a:pt x="7" y="0"/>
                </a:lnTo>
                <a:lnTo>
                  <a:pt x="4" y="1"/>
                </a:lnTo>
                <a:lnTo>
                  <a:pt x="3" y="2"/>
                </a:lnTo>
                <a:lnTo>
                  <a:pt x="1" y="4"/>
                </a:lnTo>
                <a:lnTo>
                  <a:pt x="0" y="7"/>
                </a:lnTo>
                <a:lnTo>
                  <a:pt x="1" y="9"/>
                </a:lnTo>
                <a:lnTo>
                  <a:pt x="3" y="11"/>
                </a:lnTo>
                <a:lnTo>
                  <a:pt x="4" y="13"/>
                </a:lnTo>
                <a:lnTo>
                  <a:pt x="7" y="13"/>
                </a:lnTo>
                <a:lnTo>
                  <a:pt x="9" y="13"/>
                </a:lnTo>
                <a:lnTo>
                  <a:pt x="11" y="11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83" name="Freeform 321"/>
          <p:cNvSpPr>
            <a:spLocks/>
          </p:cNvSpPr>
          <p:nvPr/>
        </p:nvSpPr>
        <p:spPr bwMode="auto">
          <a:xfrm>
            <a:off x="2327482" y="3703917"/>
            <a:ext cx="23566" cy="24095"/>
          </a:xfrm>
          <a:custGeom>
            <a:avLst/>
            <a:gdLst>
              <a:gd name="T0" fmla="*/ 11 w 14"/>
              <a:gd name="T1" fmla="*/ 10 h 13"/>
              <a:gd name="T2" fmla="*/ 14 w 14"/>
              <a:gd name="T3" fmla="*/ 8 h 13"/>
              <a:gd name="T4" fmla="*/ 14 w 14"/>
              <a:gd name="T5" fmla="*/ 6 h 13"/>
              <a:gd name="T6" fmla="*/ 14 w 14"/>
              <a:gd name="T7" fmla="*/ 3 h 13"/>
              <a:gd name="T8" fmla="*/ 11 w 14"/>
              <a:gd name="T9" fmla="*/ 1 h 13"/>
              <a:gd name="T10" fmla="*/ 9 w 14"/>
              <a:gd name="T11" fmla="*/ 0 h 13"/>
              <a:gd name="T12" fmla="*/ 7 w 14"/>
              <a:gd name="T13" fmla="*/ 0 h 13"/>
              <a:gd name="T14" fmla="*/ 4 w 14"/>
              <a:gd name="T15" fmla="*/ 0 h 13"/>
              <a:gd name="T16" fmla="*/ 3 w 14"/>
              <a:gd name="T17" fmla="*/ 1 h 13"/>
              <a:gd name="T18" fmla="*/ 1 w 14"/>
              <a:gd name="T19" fmla="*/ 3 h 13"/>
              <a:gd name="T20" fmla="*/ 0 w 14"/>
              <a:gd name="T21" fmla="*/ 6 h 13"/>
              <a:gd name="T22" fmla="*/ 1 w 14"/>
              <a:gd name="T23" fmla="*/ 8 h 13"/>
              <a:gd name="T24" fmla="*/ 3 w 14"/>
              <a:gd name="T25" fmla="*/ 10 h 13"/>
              <a:gd name="T26" fmla="*/ 4 w 14"/>
              <a:gd name="T27" fmla="*/ 13 h 13"/>
              <a:gd name="T28" fmla="*/ 7 w 14"/>
              <a:gd name="T29" fmla="*/ 13 h 13"/>
              <a:gd name="T30" fmla="*/ 9 w 14"/>
              <a:gd name="T31" fmla="*/ 13 h 13"/>
              <a:gd name="T32" fmla="*/ 11 w 14"/>
              <a:gd name="T33" fmla="*/ 10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3"/>
              <a:gd name="T53" fmla="*/ 14 w 1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3">
                <a:moveTo>
                  <a:pt x="11" y="10"/>
                </a:moveTo>
                <a:lnTo>
                  <a:pt x="14" y="8"/>
                </a:lnTo>
                <a:lnTo>
                  <a:pt x="14" y="6"/>
                </a:lnTo>
                <a:lnTo>
                  <a:pt x="14" y="3"/>
                </a:lnTo>
                <a:lnTo>
                  <a:pt x="11" y="1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3" y="1"/>
                </a:lnTo>
                <a:lnTo>
                  <a:pt x="1" y="3"/>
                </a:lnTo>
                <a:lnTo>
                  <a:pt x="0" y="6"/>
                </a:lnTo>
                <a:lnTo>
                  <a:pt x="1" y="8"/>
                </a:lnTo>
                <a:lnTo>
                  <a:pt x="3" y="10"/>
                </a:lnTo>
                <a:lnTo>
                  <a:pt x="4" y="13"/>
                </a:lnTo>
                <a:lnTo>
                  <a:pt x="7" y="13"/>
                </a:lnTo>
                <a:lnTo>
                  <a:pt x="9" y="13"/>
                </a:lnTo>
                <a:lnTo>
                  <a:pt x="11" y="1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84" name="Freeform 322"/>
          <p:cNvSpPr>
            <a:spLocks/>
          </p:cNvSpPr>
          <p:nvPr/>
        </p:nvSpPr>
        <p:spPr bwMode="auto">
          <a:xfrm>
            <a:off x="1458892" y="3703917"/>
            <a:ext cx="21883" cy="24095"/>
          </a:xfrm>
          <a:custGeom>
            <a:avLst/>
            <a:gdLst>
              <a:gd name="T0" fmla="*/ 10 w 13"/>
              <a:gd name="T1" fmla="*/ 10 h 13"/>
              <a:gd name="T2" fmla="*/ 11 w 13"/>
              <a:gd name="T3" fmla="*/ 8 h 13"/>
              <a:gd name="T4" fmla="*/ 13 w 13"/>
              <a:gd name="T5" fmla="*/ 6 h 13"/>
              <a:gd name="T6" fmla="*/ 11 w 13"/>
              <a:gd name="T7" fmla="*/ 3 h 13"/>
              <a:gd name="T8" fmla="*/ 10 w 13"/>
              <a:gd name="T9" fmla="*/ 1 h 13"/>
              <a:gd name="T10" fmla="*/ 8 w 13"/>
              <a:gd name="T11" fmla="*/ 0 h 13"/>
              <a:gd name="T12" fmla="*/ 5 w 13"/>
              <a:gd name="T13" fmla="*/ 0 h 13"/>
              <a:gd name="T14" fmla="*/ 3 w 13"/>
              <a:gd name="T15" fmla="*/ 0 h 13"/>
              <a:gd name="T16" fmla="*/ 1 w 13"/>
              <a:gd name="T17" fmla="*/ 1 h 13"/>
              <a:gd name="T18" fmla="*/ 0 w 13"/>
              <a:gd name="T19" fmla="*/ 3 h 13"/>
              <a:gd name="T20" fmla="*/ 0 w 13"/>
              <a:gd name="T21" fmla="*/ 6 h 13"/>
              <a:gd name="T22" fmla="*/ 0 w 13"/>
              <a:gd name="T23" fmla="*/ 8 h 13"/>
              <a:gd name="T24" fmla="*/ 1 w 13"/>
              <a:gd name="T25" fmla="*/ 10 h 13"/>
              <a:gd name="T26" fmla="*/ 3 w 13"/>
              <a:gd name="T27" fmla="*/ 13 h 13"/>
              <a:gd name="T28" fmla="*/ 5 w 13"/>
              <a:gd name="T29" fmla="*/ 13 h 13"/>
              <a:gd name="T30" fmla="*/ 8 w 13"/>
              <a:gd name="T31" fmla="*/ 13 h 13"/>
              <a:gd name="T32" fmla="*/ 10 w 13"/>
              <a:gd name="T33" fmla="*/ 10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13"/>
              <a:gd name="T53" fmla="*/ 13 w 1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13">
                <a:moveTo>
                  <a:pt x="10" y="10"/>
                </a:moveTo>
                <a:lnTo>
                  <a:pt x="11" y="8"/>
                </a:lnTo>
                <a:lnTo>
                  <a:pt x="13" y="6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6"/>
                </a:lnTo>
                <a:lnTo>
                  <a:pt x="0" y="8"/>
                </a:lnTo>
                <a:lnTo>
                  <a:pt x="1" y="10"/>
                </a:lnTo>
                <a:lnTo>
                  <a:pt x="3" y="13"/>
                </a:lnTo>
                <a:lnTo>
                  <a:pt x="5" y="13"/>
                </a:lnTo>
                <a:lnTo>
                  <a:pt x="8" y="13"/>
                </a:lnTo>
                <a:lnTo>
                  <a:pt x="10" y="1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85" name="Freeform 323"/>
          <p:cNvSpPr>
            <a:spLocks/>
          </p:cNvSpPr>
          <p:nvPr/>
        </p:nvSpPr>
        <p:spPr bwMode="auto">
          <a:xfrm>
            <a:off x="1458892" y="3785470"/>
            <a:ext cx="21883" cy="24095"/>
          </a:xfrm>
          <a:custGeom>
            <a:avLst/>
            <a:gdLst>
              <a:gd name="T0" fmla="*/ 10 w 13"/>
              <a:gd name="T1" fmla="*/ 2 h 13"/>
              <a:gd name="T2" fmla="*/ 8 w 13"/>
              <a:gd name="T3" fmla="*/ 1 h 13"/>
              <a:gd name="T4" fmla="*/ 5 w 13"/>
              <a:gd name="T5" fmla="*/ 0 h 13"/>
              <a:gd name="T6" fmla="*/ 3 w 13"/>
              <a:gd name="T7" fmla="*/ 1 h 13"/>
              <a:gd name="T8" fmla="*/ 1 w 13"/>
              <a:gd name="T9" fmla="*/ 2 h 13"/>
              <a:gd name="T10" fmla="*/ 0 w 13"/>
              <a:gd name="T11" fmla="*/ 4 h 13"/>
              <a:gd name="T12" fmla="*/ 0 w 13"/>
              <a:gd name="T13" fmla="*/ 7 h 13"/>
              <a:gd name="T14" fmla="*/ 0 w 13"/>
              <a:gd name="T15" fmla="*/ 9 h 13"/>
              <a:gd name="T16" fmla="*/ 1 w 13"/>
              <a:gd name="T17" fmla="*/ 11 h 13"/>
              <a:gd name="T18" fmla="*/ 3 w 13"/>
              <a:gd name="T19" fmla="*/ 13 h 13"/>
              <a:gd name="T20" fmla="*/ 5 w 13"/>
              <a:gd name="T21" fmla="*/ 13 h 13"/>
              <a:gd name="T22" fmla="*/ 8 w 13"/>
              <a:gd name="T23" fmla="*/ 13 h 13"/>
              <a:gd name="T24" fmla="*/ 10 w 13"/>
              <a:gd name="T25" fmla="*/ 11 h 13"/>
              <a:gd name="T26" fmla="*/ 11 w 13"/>
              <a:gd name="T27" fmla="*/ 9 h 13"/>
              <a:gd name="T28" fmla="*/ 13 w 13"/>
              <a:gd name="T29" fmla="*/ 7 h 13"/>
              <a:gd name="T30" fmla="*/ 11 w 13"/>
              <a:gd name="T31" fmla="*/ 4 h 13"/>
              <a:gd name="T32" fmla="*/ 10 w 13"/>
              <a:gd name="T33" fmla="*/ 2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13"/>
              <a:gd name="T53" fmla="*/ 13 w 1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13">
                <a:moveTo>
                  <a:pt x="10" y="2"/>
                </a:moveTo>
                <a:lnTo>
                  <a:pt x="8" y="1"/>
                </a:lnTo>
                <a:lnTo>
                  <a:pt x="5" y="0"/>
                </a:lnTo>
                <a:lnTo>
                  <a:pt x="3" y="1"/>
                </a:lnTo>
                <a:lnTo>
                  <a:pt x="1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" y="11"/>
                </a:lnTo>
                <a:lnTo>
                  <a:pt x="3" y="13"/>
                </a:lnTo>
                <a:lnTo>
                  <a:pt x="5" y="13"/>
                </a:lnTo>
                <a:lnTo>
                  <a:pt x="8" y="13"/>
                </a:lnTo>
                <a:lnTo>
                  <a:pt x="10" y="11"/>
                </a:lnTo>
                <a:lnTo>
                  <a:pt x="11" y="9"/>
                </a:lnTo>
                <a:lnTo>
                  <a:pt x="13" y="7"/>
                </a:lnTo>
                <a:lnTo>
                  <a:pt x="11" y="4"/>
                </a:lnTo>
                <a:lnTo>
                  <a:pt x="10" y="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86" name="Freeform 324"/>
          <p:cNvSpPr>
            <a:spLocks/>
          </p:cNvSpPr>
          <p:nvPr/>
        </p:nvSpPr>
        <p:spPr bwMode="auto">
          <a:xfrm>
            <a:off x="1458892" y="3868876"/>
            <a:ext cx="21883" cy="24095"/>
          </a:xfrm>
          <a:custGeom>
            <a:avLst/>
            <a:gdLst>
              <a:gd name="T0" fmla="*/ 10 w 13"/>
              <a:gd name="T1" fmla="*/ 2 h 13"/>
              <a:gd name="T2" fmla="*/ 8 w 13"/>
              <a:gd name="T3" fmla="*/ 1 h 13"/>
              <a:gd name="T4" fmla="*/ 5 w 13"/>
              <a:gd name="T5" fmla="*/ 0 h 13"/>
              <a:gd name="T6" fmla="*/ 3 w 13"/>
              <a:gd name="T7" fmla="*/ 1 h 13"/>
              <a:gd name="T8" fmla="*/ 1 w 13"/>
              <a:gd name="T9" fmla="*/ 2 h 13"/>
              <a:gd name="T10" fmla="*/ 0 w 13"/>
              <a:gd name="T11" fmla="*/ 4 h 13"/>
              <a:gd name="T12" fmla="*/ 0 w 13"/>
              <a:gd name="T13" fmla="*/ 6 h 13"/>
              <a:gd name="T14" fmla="*/ 0 w 13"/>
              <a:gd name="T15" fmla="*/ 9 h 13"/>
              <a:gd name="T16" fmla="*/ 1 w 13"/>
              <a:gd name="T17" fmla="*/ 11 h 13"/>
              <a:gd name="T18" fmla="*/ 3 w 13"/>
              <a:gd name="T19" fmla="*/ 12 h 13"/>
              <a:gd name="T20" fmla="*/ 5 w 13"/>
              <a:gd name="T21" fmla="*/ 13 h 13"/>
              <a:gd name="T22" fmla="*/ 8 w 13"/>
              <a:gd name="T23" fmla="*/ 12 h 13"/>
              <a:gd name="T24" fmla="*/ 10 w 13"/>
              <a:gd name="T25" fmla="*/ 11 h 13"/>
              <a:gd name="T26" fmla="*/ 11 w 13"/>
              <a:gd name="T27" fmla="*/ 9 h 13"/>
              <a:gd name="T28" fmla="*/ 13 w 13"/>
              <a:gd name="T29" fmla="*/ 6 h 13"/>
              <a:gd name="T30" fmla="*/ 11 w 13"/>
              <a:gd name="T31" fmla="*/ 4 h 13"/>
              <a:gd name="T32" fmla="*/ 10 w 13"/>
              <a:gd name="T33" fmla="*/ 2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13"/>
              <a:gd name="T53" fmla="*/ 13 w 1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13">
                <a:moveTo>
                  <a:pt x="10" y="2"/>
                </a:moveTo>
                <a:lnTo>
                  <a:pt x="8" y="1"/>
                </a:lnTo>
                <a:lnTo>
                  <a:pt x="5" y="0"/>
                </a:lnTo>
                <a:lnTo>
                  <a:pt x="3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9"/>
                </a:lnTo>
                <a:lnTo>
                  <a:pt x="1" y="11"/>
                </a:lnTo>
                <a:lnTo>
                  <a:pt x="3" y="12"/>
                </a:lnTo>
                <a:lnTo>
                  <a:pt x="5" y="13"/>
                </a:lnTo>
                <a:lnTo>
                  <a:pt x="8" y="12"/>
                </a:lnTo>
                <a:lnTo>
                  <a:pt x="10" y="11"/>
                </a:lnTo>
                <a:lnTo>
                  <a:pt x="11" y="9"/>
                </a:lnTo>
                <a:lnTo>
                  <a:pt x="13" y="6"/>
                </a:lnTo>
                <a:lnTo>
                  <a:pt x="11" y="4"/>
                </a:lnTo>
                <a:lnTo>
                  <a:pt x="10" y="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1" name="Line 1446"/>
          <p:cNvSpPr>
            <a:spLocks noChangeShapeType="1"/>
          </p:cNvSpPr>
          <p:nvPr/>
        </p:nvSpPr>
        <p:spPr bwMode="auto">
          <a:xfrm>
            <a:off x="5544815" y="2092001"/>
            <a:ext cx="0" cy="37353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4342" name="Text Box 1447"/>
          <p:cNvSpPr txBox="1">
            <a:spLocks noChangeArrowheads="1"/>
          </p:cNvSpPr>
          <p:nvPr/>
        </p:nvSpPr>
        <p:spPr bwMode="auto">
          <a:xfrm>
            <a:off x="1889125" y="1828800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 dirty="0">
                <a:latin typeface="Arial Narrow" pitchFamily="34" charset="0"/>
              </a:rPr>
              <a:t>Parallel</a:t>
            </a:r>
          </a:p>
        </p:txBody>
      </p:sp>
      <p:sp>
        <p:nvSpPr>
          <p:cNvPr id="14343" name="Text Box 1448"/>
          <p:cNvSpPr txBox="1">
            <a:spLocks noChangeArrowheads="1"/>
          </p:cNvSpPr>
          <p:nvPr/>
        </p:nvSpPr>
        <p:spPr bwMode="auto">
          <a:xfrm>
            <a:off x="6832600" y="1752600"/>
            <a:ext cx="144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2400" u="none" dirty="0">
                <a:latin typeface="Arial Narrow" pitchFamily="34" charset="0"/>
              </a:rPr>
              <a:t>Sequential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CED6A3DC-E758-4C21-84A7-EA0986F6A499}"/>
              </a:ext>
            </a:extLst>
          </p:cNvPr>
          <p:cNvGrpSpPr/>
          <p:nvPr/>
        </p:nvGrpSpPr>
        <p:grpSpPr>
          <a:xfrm>
            <a:off x="3404802" y="2882900"/>
            <a:ext cx="1624398" cy="2160588"/>
            <a:chOff x="3404802" y="2882900"/>
            <a:chExt cx="1624398" cy="2160588"/>
          </a:xfrm>
        </p:grpSpPr>
        <p:sp>
          <p:nvSpPr>
            <p:cNvPr id="15466" name="Freeform 4"/>
            <p:cNvSpPr>
              <a:spLocks/>
            </p:cNvSpPr>
            <p:nvPr/>
          </p:nvSpPr>
          <p:spPr bwMode="auto">
            <a:xfrm>
              <a:off x="4451823" y="3605684"/>
              <a:ext cx="180115" cy="329916"/>
            </a:xfrm>
            <a:custGeom>
              <a:avLst/>
              <a:gdLst>
                <a:gd name="T0" fmla="*/ 107 w 107"/>
                <a:gd name="T1" fmla="*/ 45 h 178"/>
                <a:gd name="T2" fmla="*/ 101 w 107"/>
                <a:gd name="T3" fmla="*/ 36 h 178"/>
                <a:gd name="T4" fmla="*/ 95 w 107"/>
                <a:gd name="T5" fmla="*/ 29 h 178"/>
                <a:gd name="T6" fmla="*/ 89 w 107"/>
                <a:gd name="T7" fmla="*/ 23 h 178"/>
                <a:gd name="T8" fmla="*/ 81 w 107"/>
                <a:gd name="T9" fmla="*/ 17 h 178"/>
                <a:gd name="T10" fmla="*/ 73 w 107"/>
                <a:gd name="T11" fmla="*/ 11 h 178"/>
                <a:gd name="T12" fmla="*/ 65 w 107"/>
                <a:gd name="T13" fmla="*/ 7 h 178"/>
                <a:gd name="T14" fmla="*/ 57 w 107"/>
                <a:gd name="T15" fmla="*/ 4 h 178"/>
                <a:gd name="T16" fmla="*/ 47 w 107"/>
                <a:gd name="T17" fmla="*/ 2 h 178"/>
                <a:gd name="T18" fmla="*/ 38 w 107"/>
                <a:gd name="T19" fmla="*/ 0 h 178"/>
                <a:gd name="T20" fmla="*/ 28 w 107"/>
                <a:gd name="T21" fmla="*/ 0 h 178"/>
                <a:gd name="T22" fmla="*/ 19 w 107"/>
                <a:gd name="T23" fmla="*/ 1 h 178"/>
                <a:gd name="T24" fmla="*/ 10 w 107"/>
                <a:gd name="T25" fmla="*/ 2 h 178"/>
                <a:gd name="T26" fmla="*/ 0 w 107"/>
                <a:gd name="T27" fmla="*/ 4 h 178"/>
                <a:gd name="T28" fmla="*/ 0 w 107"/>
                <a:gd name="T29" fmla="*/ 173 h 178"/>
                <a:gd name="T30" fmla="*/ 10 w 107"/>
                <a:gd name="T31" fmla="*/ 176 h 178"/>
                <a:gd name="T32" fmla="*/ 19 w 107"/>
                <a:gd name="T33" fmla="*/ 177 h 178"/>
                <a:gd name="T34" fmla="*/ 28 w 107"/>
                <a:gd name="T35" fmla="*/ 178 h 178"/>
                <a:gd name="T36" fmla="*/ 38 w 107"/>
                <a:gd name="T37" fmla="*/ 177 h 178"/>
                <a:gd name="T38" fmla="*/ 47 w 107"/>
                <a:gd name="T39" fmla="*/ 176 h 178"/>
                <a:gd name="T40" fmla="*/ 57 w 107"/>
                <a:gd name="T41" fmla="*/ 174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178"/>
                <a:gd name="T65" fmla="*/ 107 w 107"/>
                <a:gd name="T66" fmla="*/ 178 h 1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178">
                  <a:moveTo>
                    <a:pt x="107" y="45"/>
                  </a:moveTo>
                  <a:lnTo>
                    <a:pt x="101" y="36"/>
                  </a:lnTo>
                  <a:lnTo>
                    <a:pt x="95" y="29"/>
                  </a:lnTo>
                  <a:lnTo>
                    <a:pt x="89" y="23"/>
                  </a:lnTo>
                  <a:lnTo>
                    <a:pt x="81" y="17"/>
                  </a:lnTo>
                  <a:lnTo>
                    <a:pt x="73" y="11"/>
                  </a:lnTo>
                  <a:lnTo>
                    <a:pt x="65" y="7"/>
                  </a:lnTo>
                  <a:lnTo>
                    <a:pt x="57" y="4"/>
                  </a:lnTo>
                  <a:lnTo>
                    <a:pt x="47" y="2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19" y="1"/>
                  </a:lnTo>
                  <a:lnTo>
                    <a:pt x="10" y="2"/>
                  </a:lnTo>
                  <a:lnTo>
                    <a:pt x="0" y="4"/>
                  </a:lnTo>
                  <a:lnTo>
                    <a:pt x="0" y="173"/>
                  </a:lnTo>
                  <a:lnTo>
                    <a:pt x="10" y="176"/>
                  </a:lnTo>
                  <a:lnTo>
                    <a:pt x="19" y="177"/>
                  </a:lnTo>
                  <a:lnTo>
                    <a:pt x="28" y="178"/>
                  </a:lnTo>
                  <a:lnTo>
                    <a:pt x="38" y="177"/>
                  </a:lnTo>
                  <a:lnTo>
                    <a:pt x="47" y="176"/>
                  </a:lnTo>
                  <a:lnTo>
                    <a:pt x="57" y="174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81" name="Line 219"/>
            <p:cNvSpPr>
              <a:spLocks noChangeShapeType="1"/>
            </p:cNvSpPr>
            <p:nvPr/>
          </p:nvSpPr>
          <p:spPr bwMode="auto">
            <a:xfrm>
              <a:off x="3601750" y="3698357"/>
              <a:ext cx="1011671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82" name="Freeform 220"/>
            <p:cNvSpPr>
              <a:spLocks/>
            </p:cNvSpPr>
            <p:nvPr/>
          </p:nvSpPr>
          <p:spPr bwMode="auto">
            <a:xfrm>
              <a:off x="4547772" y="3915212"/>
              <a:ext cx="26933" cy="12974"/>
            </a:xfrm>
            <a:custGeom>
              <a:avLst/>
              <a:gdLst>
                <a:gd name="T0" fmla="*/ 0 w 16"/>
                <a:gd name="T1" fmla="*/ 7 h 7"/>
                <a:gd name="T2" fmla="*/ 8 w 16"/>
                <a:gd name="T3" fmla="*/ 3 h 7"/>
                <a:gd name="T4" fmla="*/ 16 w 16"/>
                <a:gd name="T5" fmla="*/ 0 h 7"/>
                <a:gd name="T6" fmla="*/ 0 60000 65536"/>
                <a:gd name="T7" fmla="*/ 0 60000 65536"/>
                <a:gd name="T8" fmla="*/ 0 60000 65536"/>
                <a:gd name="T9" fmla="*/ 0 w 16"/>
                <a:gd name="T10" fmla="*/ 0 h 7"/>
                <a:gd name="T11" fmla="*/ 16 w 1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7">
                  <a:moveTo>
                    <a:pt x="0" y="7"/>
                  </a:moveTo>
                  <a:lnTo>
                    <a:pt x="8" y="3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83" name="Freeform 221"/>
            <p:cNvSpPr>
              <a:spLocks/>
            </p:cNvSpPr>
            <p:nvPr/>
          </p:nvSpPr>
          <p:spPr bwMode="auto">
            <a:xfrm>
              <a:off x="4574705" y="3689090"/>
              <a:ext cx="75749" cy="226122"/>
            </a:xfrm>
            <a:custGeom>
              <a:avLst/>
              <a:gdLst>
                <a:gd name="T0" fmla="*/ 0 w 45"/>
                <a:gd name="T1" fmla="*/ 122 h 122"/>
                <a:gd name="T2" fmla="*/ 8 w 45"/>
                <a:gd name="T3" fmla="*/ 116 h 122"/>
                <a:gd name="T4" fmla="*/ 16 w 45"/>
                <a:gd name="T5" fmla="*/ 110 h 122"/>
                <a:gd name="T6" fmla="*/ 22 w 45"/>
                <a:gd name="T7" fmla="*/ 104 h 122"/>
                <a:gd name="T8" fmla="*/ 28 w 45"/>
                <a:gd name="T9" fmla="*/ 97 h 122"/>
                <a:gd name="T10" fmla="*/ 34 w 45"/>
                <a:gd name="T11" fmla="*/ 88 h 122"/>
                <a:gd name="T12" fmla="*/ 38 w 45"/>
                <a:gd name="T13" fmla="*/ 81 h 122"/>
                <a:gd name="T14" fmla="*/ 41 w 45"/>
                <a:gd name="T15" fmla="*/ 72 h 122"/>
                <a:gd name="T16" fmla="*/ 43 w 45"/>
                <a:gd name="T17" fmla="*/ 62 h 122"/>
                <a:gd name="T18" fmla="*/ 44 w 45"/>
                <a:gd name="T19" fmla="*/ 53 h 122"/>
                <a:gd name="T20" fmla="*/ 45 w 45"/>
                <a:gd name="T21" fmla="*/ 44 h 122"/>
                <a:gd name="T22" fmla="*/ 44 w 45"/>
                <a:gd name="T23" fmla="*/ 34 h 122"/>
                <a:gd name="T24" fmla="*/ 43 w 45"/>
                <a:gd name="T25" fmla="*/ 26 h 122"/>
                <a:gd name="T26" fmla="*/ 41 w 45"/>
                <a:gd name="T27" fmla="*/ 16 h 122"/>
                <a:gd name="T28" fmla="*/ 38 w 45"/>
                <a:gd name="T29" fmla="*/ 8 h 122"/>
                <a:gd name="T30" fmla="*/ 34 w 45"/>
                <a:gd name="T31" fmla="*/ 0 h 1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"/>
                <a:gd name="T49" fmla="*/ 0 h 122"/>
                <a:gd name="T50" fmla="*/ 45 w 45"/>
                <a:gd name="T51" fmla="*/ 122 h 1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" h="122">
                  <a:moveTo>
                    <a:pt x="0" y="122"/>
                  </a:moveTo>
                  <a:lnTo>
                    <a:pt x="8" y="116"/>
                  </a:lnTo>
                  <a:lnTo>
                    <a:pt x="16" y="110"/>
                  </a:lnTo>
                  <a:lnTo>
                    <a:pt x="22" y="104"/>
                  </a:lnTo>
                  <a:lnTo>
                    <a:pt x="28" y="97"/>
                  </a:lnTo>
                  <a:lnTo>
                    <a:pt x="34" y="88"/>
                  </a:lnTo>
                  <a:lnTo>
                    <a:pt x="38" y="81"/>
                  </a:lnTo>
                  <a:lnTo>
                    <a:pt x="41" y="72"/>
                  </a:lnTo>
                  <a:lnTo>
                    <a:pt x="43" y="62"/>
                  </a:lnTo>
                  <a:lnTo>
                    <a:pt x="44" y="53"/>
                  </a:lnTo>
                  <a:lnTo>
                    <a:pt x="45" y="44"/>
                  </a:lnTo>
                  <a:lnTo>
                    <a:pt x="44" y="34"/>
                  </a:lnTo>
                  <a:lnTo>
                    <a:pt x="43" y="26"/>
                  </a:lnTo>
                  <a:lnTo>
                    <a:pt x="41" y="16"/>
                  </a:lnTo>
                  <a:lnTo>
                    <a:pt x="38" y="8"/>
                  </a:lnTo>
                  <a:lnTo>
                    <a:pt x="34" y="0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84" name="Line 222"/>
            <p:cNvSpPr>
              <a:spLocks noChangeShapeType="1"/>
            </p:cNvSpPr>
            <p:nvPr/>
          </p:nvSpPr>
          <p:spPr bwMode="auto">
            <a:xfrm>
              <a:off x="4647088" y="3781763"/>
              <a:ext cx="185164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85" name="Line 223"/>
            <p:cNvSpPr>
              <a:spLocks noChangeShapeType="1"/>
            </p:cNvSpPr>
            <p:nvPr/>
          </p:nvSpPr>
          <p:spPr bwMode="auto">
            <a:xfrm flipH="1">
              <a:off x="3886230" y="3863315"/>
              <a:ext cx="717092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86" name="Line 224"/>
            <p:cNvSpPr>
              <a:spLocks noChangeShapeType="1"/>
            </p:cNvSpPr>
            <p:nvPr/>
          </p:nvSpPr>
          <p:spPr bwMode="auto">
            <a:xfrm>
              <a:off x="3886230" y="3433312"/>
              <a:ext cx="717092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87" name="Freeform 225"/>
            <p:cNvSpPr>
              <a:spLocks/>
            </p:cNvSpPr>
            <p:nvPr/>
          </p:nvSpPr>
          <p:spPr bwMode="auto">
            <a:xfrm>
              <a:off x="4451823" y="3175681"/>
              <a:ext cx="198631" cy="329916"/>
            </a:xfrm>
            <a:custGeom>
              <a:avLst/>
              <a:gdLst>
                <a:gd name="T0" fmla="*/ 101 w 118"/>
                <a:gd name="T1" fmla="*/ 141 h 178"/>
                <a:gd name="T2" fmla="*/ 107 w 118"/>
                <a:gd name="T3" fmla="*/ 134 h 178"/>
                <a:gd name="T4" fmla="*/ 111 w 118"/>
                <a:gd name="T5" fmla="*/ 126 h 178"/>
                <a:gd name="T6" fmla="*/ 114 w 118"/>
                <a:gd name="T7" fmla="*/ 116 h 178"/>
                <a:gd name="T8" fmla="*/ 116 w 118"/>
                <a:gd name="T9" fmla="*/ 108 h 178"/>
                <a:gd name="T10" fmla="*/ 117 w 118"/>
                <a:gd name="T11" fmla="*/ 98 h 178"/>
                <a:gd name="T12" fmla="*/ 118 w 118"/>
                <a:gd name="T13" fmla="*/ 89 h 178"/>
                <a:gd name="T14" fmla="*/ 117 w 118"/>
                <a:gd name="T15" fmla="*/ 80 h 178"/>
                <a:gd name="T16" fmla="*/ 116 w 118"/>
                <a:gd name="T17" fmla="*/ 70 h 178"/>
                <a:gd name="T18" fmla="*/ 114 w 118"/>
                <a:gd name="T19" fmla="*/ 61 h 178"/>
                <a:gd name="T20" fmla="*/ 111 w 118"/>
                <a:gd name="T21" fmla="*/ 53 h 178"/>
                <a:gd name="T22" fmla="*/ 107 w 118"/>
                <a:gd name="T23" fmla="*/ 44 h 178"/>
                <a:gd name="T24" fmla="*/ 101 w 118"/>
                <a:gd name="T25" fmla="*/ 36 h 178"/>
                <a:gd name="T26" fmla="*/ 95 w 118"/>
                <a:gd name="T27" fmla="*/ 30 h 178"/>
                <a:gd name="T28" fmla="*/ 89 w 118"/>
                <a:gd name="T29" fmla="*/ 22 h 178"/>
                <a:gd name="T30" fmla="*/ 81 w 118"/>
                <a:gd name="T31" fmla="*/ 17 h 178"/>
                <a:gd name="T32" fmla="*/ 73 w 118"/>
                <a:gd name="T33" fmla="*/ 11 h 178"/>
                <a:gd name="T34" fmla="*/ 65 w 118"/>
                <a:gd name="T35" fmla="*/ 8 h 178"/>
                <a:gd name="T36" fmla="*/ 57 w 118"/>
                <a:gd name="T37" fmla="*/ 4 h 178"/>
                <a:gd name="T38" fmla="*/ 47 w 118"/>
                <a:gd name="T39" fmla="*/ 2 h 178"/>
                <a:gd name="T40" fmla="*/ 38 w 118"/>
                <a:gd name="T41" fmla="*/ 0 h 178"/>
                <a:gd name="T42" fmla="*/ 28 w 118"/>
                <a:gd name="T43" fmla="*/ 0 h 178"/>
                <a:gd name="T44" fmla="*/ 19 w 118"/>
                <a:gd name="T45" fmla="*/ 0 h 178"/>
                <a:gd name="T46" fmla="*/ 11 w 118"/>
                <a:gd name="T47" fmla="*/ 2 h 178"/>
                <a:gd name="T48" fmla="*/ 0 w 118"/>
                <a:gd name="T49" fmla="*/ 5 h 178"/>
                <a:gd name="T50" fmla="*/ 0 w 118"/>
                <a:gd name="T51" fmla="*/ 174 h 178"/>
                <a:gd name="T52" fmla="*/ 11 w 118"/>
                <a:gd name="T53" fmla="*/ 176 h 178"/>
                <a:gd name="T54" fmla="*/ 19 w 118"/>
                <a:gd name="T55" fmla="*/ 178 h 178"/>
                <a:gd name="T56" fmla="*/ 28 w 118"/>
                <a:gd name="T57" fmla="*/ 178 h 178"/>
                <a:gd name="T58" fmla="*/ 38 w 118"/>
                <a:gd name="T59" fmla="*/ 178 h 178"/>
                <a:gd name="T60" fmla="*/ 47 w 118"/>
                <a:gd name="T61" fmla="*/ 176 h 178"/>
                <a:gd name="T62" fmla="*/ 57 w 118"/>
                <a:gd name="T63" fmla="*/ 174 h 178"/>
                <a:gd name="T64" fmla="*/ 65 w 118"/>
                <a:gd name="T65" fmla="*/ 170 h 178"/>
                <a:gd name="T66" fmla="*/ 73 w 118"/>
                <a:gd name="T67" fmla="*/ 166 h 178"/>
                <a:gd name="T68" fmla="*/ 81 w 118"/>
                <a:gd name="T69" fmla="*/ 161 h 178"/>
                <a:gd name="T70" fmla="*/ 89 w 118"/>
                <a:gd name="T71" fmla="*/ 155 h 178"/>
                <a:gd name="T72" fmla="*/ 95 w 118"/>
                <a:gd name="T73" fmla="*/ 149 h 178"/>
                <a:gd name="T74" fmla="*/ 101 w 118"/>
                <a:gd name="T75" fmla="*/ 141 h 1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178"/>
                <a:gd name="T116" fmla="*/ 118 w 118"/>
                <a:gd name="T117" fmla="*/ 178 h 1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178">
                  <a:moveTo>
                    <a:pt x="101" y="141"/>
                  </a:moveTo>
                  <a:lnTo>
                    <a:pt x="107" y="134"/>
                  </a:lnTo>
                  <a:lnTo>
                    <a:pt x="111" y="126"/>
                  </a:lnTo>
                  <a:lnTo>
                    <a:pt x="114" y="116"/>
                  </a:lnTo>
                  <a:lnTo>
                    <a:pt x="116" y="108"/>
                  </a:lnTo>
                  <a:lnTo>
                    <a:pt x="117" y="98"/>
                  </a:lnTo>
                  <a:lnTo>
                    <a:pt x="118" y="89"/>
                  </a:lnTo>
                  <a:lnTo>
                    <a:pt x="117" y="80"/>
                  </a:lnTo>
                  <a:lnTo>
                    <a:pt x="116" y="70"/>
                  </a:lnTo>
                  <a:lnTo>
                    <a:pt x="114" y="61"/>
                  </a:lnTo>
                  <a:lnTo>
                    <a:pt x="111" y="53"/>
                  </a:lnTo>
                  <a:lnTo>
                    <a:pt x="107" y="44"/>
                  </a:lnTo>
                  <a:lnTo>
                    <a:pt x="101" y="36"/>
                  </a:lnTo>
                  <a:lnTo>
                    <a:pt x="95" y="30"/>
                  </a:lnTo>
                  <a:lnTo>
                    <a:pt x="89" y="22"/>
                  </a:lnTo>
                  <a:lnTo>
                    <a:pt x="81" y="17"/>
                  </a:lnTo>
                  <a:lnTo>
                    <a:pt x="73" y="11"/>
                  </a:lnTo>
                  <a:lnTo>
                    <a:pt x="65" y="8"/>
                  </a:lnTo>
                  <a:lnTo>
                    <a:pt x="57" y="4"/>
                  </a:lnTo>
                  <a:lnTo>
                    <a:pt x="47" y="2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174"/>
                  </a:lnTo>
                  <a:lnTo>
                    <a:pt x="11" y="176"/>
                  </a:lnTo>
                  <a:lnTo>
                    <a:pt x="19" y="178"/>
                  </a:lnTo>
                  <a:lnTo>
                    <a:pt x="28" y="178"/>
                  </a:lnTo>
                  <a:lnTo>
                    <a:pt x="38" y="178"/>
                  </a:lnTo>
                  <a:lnTo>
                    <a:pt x="47" y="176"/>
                  </a:lnTo>
                  <a:lnTo>
                    <a:pt x="57" y="174"/>
                  </a:lnTo>
                  <a:lnTo>
                    <a:pt x="65" y="170"/>
                  </a:lnTo>
                  <a:lnTo>
                    <a:pt x="73" y="166"/>
                  </a:lnTo>
                  <a:lnTo>
                    <a:pt x="81" y="161"/>
                  </a:lnTo>
                  <a:lnTo>
                    <a:pt x="89" y="155"/>
                  </a:lnTo>
                  <a:lnTo>
                    <a:pt x="95" y="149"/>
                  </a:lnTo>
                  <a:lnTo>
                    <a:pt x="101" y="141"/>
                  </a:lnTo>
                  <a:close/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88" name="Line 226"/>
            <p:cNvSpPr>
              <a:spLocks noChangeShapeType="1"/>
            </p:cNvSpPr>
            <p:nvPr/>
          </p:nvSpPr>
          <p:spPr bwMode="auto">
            <a:xfrm>
              <a:off x="4647088" y="3349906"/>
              <a:ext cx="185164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89" name="Freeform 227"/>
            <p:cNvSpPr>
              <a:spLocks/>
            </p:cNvSpPr>
            <p:nvPr/>
          </p:nvSpPr>
          <p:spPr bwMode="auto">
            <a:xfrm>
              <a:off x="4904635" y="3316544"/>
              <a:ext cx="48816" cy="48190"/>
            </a:xfrm>
            <a:custGeom>
              <a:avLst/>
              <a:gdLst>
                <a:gd name="T0" fmla="*/ 29 w 29"/>
                <a:gd name="T1" fmla="*/ 10 h 26"/>
                <a:gd name="T2" fmla="*/ 29 w 29"/>
                <a:gd name="T3" fmla="*/ 0 h 26"/>
                <a:gd name="T4" fmla="*/ 27 w 29"/>
                <a:gd name="T5" fmla="*/ 5 h 26"/>
                <a:gd name="T6" fmla="*/ 24 w 29"/>
                <a:gd name="T7" fmla="*/ 2 h 26"/>
                <a:gd name="T8" fmla="*/ 19 w 29"/>
                <a:gd name="T9" fmla="*/ 0 h 26"/>
                <a:gd name="T10" fmla="*/ 9 w 29"/>
                <a:gd name="T11" fmla="*/ 0 h 26"/>
                <a:gd name="T12" fmla="*/ 2 w 29"/>
                <a:gd name="T13" fmla="*/ 2 h 26"/>
                <a:gd name="T14" fmla="*/ 0 w 29"/>
                <a:gd name="T15" fmla="*/ 5 h 26"/>
                <a:gd name="T16" fmla="*/ 0 w 29"/>
                <a:gd name="T17" fmla="*/ 10 h 26"/>
                <a:gd name="T18" fmla="*/ 2 w 29"/>
                <a:gd name="T19" fmla="*/ 12 h 26"/>
                <a:gd name="T20" fmla="*/ 9 w 29"/>
                <a:gd name="T21" fmla="*/ 15 h 26"/>
                <a:gd name="T22" fmla="*/ 22 w 29"/>
                <a:gd name="T23" fmla="*/ 21 h 26"/>
                <a:gd name="T24" fmla="*/ 27 w 29"/>
                <a:gd name="T25" fmla="*/ 24 h 26"/>
                <a:gd name="T26" fmla="*/ 29 w 29"/>
                <a:gd name="T27" fmla="*/ 26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26"/>
                <a:gd name="T44" fmla="*/ 29 w 29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26">
                  <a:moveTo>
                    <a:pt x="29" y="10"/>
                  </a:moveTo>
                  <a:lnTo>
                    <a:pt x="29" y="0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5"/>
                  </a:lnTo>
                  <a:lnTo>
                    <a:pt x="22" y="21"/>
                  </a:lnTo>
                  <a:lnTo>
                    <a:pt x="27" y="24"/>
                  </a:lnTo>
                  <a:lnTo>
                    <a:pt x="2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0" name="Line 228"/>
            <p:cNvSpPr>
              <a:spLocks noChangeShapeType="1"/>
            </p:cNvSpPr>
            <p:nvPr/>
          </p:nvSpPr>
          <p:spPr bwMode="auto">
            <a:xfrm flipH="1" flipV="1">
              <a:off x="4950084" y="3325811"/>
              <a:ext cx="3367" cy="92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1" name="Freeform 229"/>
            <p:cNvSpPr>
              <a:spLocks/>
            </p:cNvSpPr>
            <p:nvPr/>
          </p:nvSpPr>
          <p:spPr bwMode="auto">
            <a:xfrm>
              <a:off x="4904635" y="3331372"/>
              <a:ext cx="15150" cy="7414"/>
            </a:xfrm>
            <a:custGeom>
              <a:avLst/>
              <a:gdLst>
                <a:gd name="T0" fmla="*/ 9 w 9"/>
                <a:gd name="T1" fmla="*/ 4 h 4"/>
                <a:gd name="T2" fmla="*/ 2 w 9"/>
                <a:gd name="T3" fmla="*/ 2 h 4"/>
                <a:gd name="T4" fmla="*/ 0 w 9"/>
                <a:gd name="T5" fmla="*/ 0 h 4"/>
                <a:gd name="T6" fmla="*/ 0 60000 65536"/>
                <a:gd name="T7" fmla="*/ 0 60000 65536"/>
                <a:gd name="T8" fmla="*/ 0 60000 65536"/>
                <a:gd name="T9" fmla="*/ 0 w 9"/>
                <a:gd name="T10" fmla="*/ 0 h 4"/>
                <a:gd name="T11" fmla="*/ 9 w 9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4">
                  <a:moveTo>
                    <a:pt x="9" y="4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2" name="Freeform 230"/>
            <p:cNvSpPr>
              <a:spLocks/>
            </p:cNvSpPr>
            <p:nvPr/>
          </p:nvSpPr>
          <p:spPr bwMode="auto">
            <a:xfrm>
              <a:off x="4904635" y="3338785"/>
              <a:ext cx="48816" cy="46337"/>
            </a:xfrm>
            <a:custGeom>
              <a:avLst/>
              <a:gdLst>
                <a:gd name="T0" fmla="*/ 9 w 29"/>
                <a:gd name="T1" fmla="*/ 0 h 25"/>
                <a:gd name="T2" fmla="*/ 22 w 29"/>
                <a:gd name="T3" fmla="*/ 6 h 25"/>
                <a:gd name="T4" fmla="*/ 27 w 29"/>
                <a:gd name="T5" fmla="*/ 9 h 25"/>
                <a:gd name="T6" fmla="*/ 29 w 29"/>
                <a:gd name="T7" fmla="*/ 12 h 25"/>
                <a:gd name="T8" fmla="*/ 29 w 29"/>
                <a:gd name="T9" fmla="*/ 20 h 25"/>
                <a:gd name="T10" fmla="*/ 27 w 29"/>
                <a:gd name="T11" fmla="*/ 22 h 25"/>
                <a:gd name="T12" fmla="*/ 22 w 29"/>
                <a:gd name="T13" fmla="*/ 25 h 25"/>
                <a:gd name="T14" fmla="*/ 11 w 29"/>
                <a:gd name="T15" fmla="*/ 25 h 25"/>
                <a:gd name="T16" fmla="*/ 5 w 29"/>
                <a:gd name="T17" fmla="*/ 22 h 25"/>
                <a:gd name="T18" fmla="*/ 2 w 29"/>
                <a:gd name="T19" fmla="*/ 20 h 25"/>
                <a:gd name="T20" fmla="*/ 0 w 29"/>
                <a:gd name="T21" fmla="*/ 14 h 25"/>
                <a:gd name="T22" fmla="*/ 0 w 29"/>
                <a:gd name="T23" fmla="*/ 25 h 25"/>
                <a:gd name="T24" fmla="*/ 2 w 29"/>
                <a:gd name="T25" fmla="*/ 2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5"/>
                <a:gd name="T41" fmla="*/ 29 w 29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5">
                  <a:moveTo>
                    <a:pt x="9" y="0"/>
                  </a:moveTo>
                  <a:lnTo>
                    <a:pt x="22" y="6"/>
                  </a:lnTo>
                  <a:lnTo>
                    <a:pt x="27" y="9"/>
                  </a:lnTo>
                  <a:lnTo>
                    <a:pt x="29" y="12"/>
                  </a:lnTo>
                  <a:lnTo>
                    <a:pt x="29" y="20"/>
                  </a:lnTo>
                  <a:lnTo>
                    <a:pt x="27" y="22"/>
                  </a:lnTo>
                  <a:lnTo>
                    <a:pt x="22" y="25"/>
                  </a:lnTo>
                  <a:lnTo>
                    <a:pt x="11" y="25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2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3" name="Line 231"/>
            <p:cNvSpPr>
              <a:spLocks noChangeShapeType="1"/>
            </p:cNvSpPr>
            <p:nvPr/>
          </p:nvSpPr>
          <p:spPr bwMode="auto">
            <a:xfrm flipH="1">
              <a:off x="3601750" y="3270207"/>
              <a:ext cx="1011671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4" name="Freeform 232"/>
            <p:cNvSpPr>
              <a:spLocks/>
            </p:cNvSpPr>
            <p:nvPr/>
          </p:nvSpPr>
          <p:spPr bwMode="auto">
            <a:xfrm>
              <a:off x="3448569" y="3270207"/>
              <a:ext cx="69016" cy="48190"/>
            </a:xfrm>
            <a:custGeom>
              <a:avLst/>
              <a:gdLst>
                <a:gd name="T0" fmla="*/ 32 w 41"/>
                <a:gd name="T1" fmla="*/ 0 h 26"/>
                <a:gd name="T2" fmla="*/ 32 w 41"/>
                <a:gd name="T3" fmla="*/ 18 h 26"/>
                <a:gd name="T4" fmla="*/ 35 w 41"/>
                <a:gd name="T5" fmla="*/ 23 h 26"/>
                <a:gd name="T6" fmla="*/ 38 w 41"/>
                <a:gd name="T7" fmla="*/ 26 h 26"/>
                <a:gd name="T8" fmla="*/ 41 w 41"/>
                <a:gd name="T9" fmla="*/ 26 h 26"/>
                <a:gd name="T10" fmla="*/ 38 w 41"/>
                <a:gd name="T11" fmla="*/ 26 h 26"/>
                <a:gd name="T12" fmla="*/ 32 w 41"/>
                <a:gd name="T13" fmla="*/ 23 h 26"/>
                <a:gd name="T14" fmla="*/ 29 w 41"/>
                <a:gd name="T15" fmla="*/ 18 h 26"/>
                <a:gd name="T16" fmla="*/ 24 w 41"/>
                <a:gd name="T17" fmla="*/ 23 h 26"/>
                <a:gd name="T18" fmla="*/ 19 w 41"/>
                <a:gd name="T19" fmla="*/ 26 h 26"/>
                <a:gd name="T20" fmla="*/ 10 w 41"/>
                <a:gd name="T21" fmla="*/ 26 h 26"/>
                <a:gd name="T22" fmla="*/ 5 w 41"/>
                <a:gd name="T23" fmla="*/ 23 h 26"/>
                <a:gd name="T24" fmla="*/ 2 w 41"/>
                <a:gd name="T25" fmla="*/ 18 h 26"/>
                <a:gd name="T26" fmla="*/ 2 w 41"/>
                <a:gd name="T27" fmla="*/ 12 h 26"/>
                <a:gd name="T28" fmla="*/ 5 w 41"/>
                <a:gd name="T29" fmla="*/ 7 h 26"/>
                <a:gd name="T30" fmla="*/ 10 w 41"/>
                <a:gd name="T31" fmla="*/ 5 h 26"/>
                <a:gd name="T32" fmla="*/ 2 w 41"/>
                <a:gd name="T33" fmla="*/ 7 h 26"/>
                <a:gd name="T34" fmla="*/ 0 w 41"/>
                <a:gd name="T35" fmla="*/ 12 h 26"/>
                <a:gd name="T36" fmla="*/ 0 w 41"/>
                <a:gd name="T37" fmla="*/ 18 h 26"/>
                <a:gd name="T38" fmla="*/ 2 w 41"/>
                <a:gd name="T39" fmla="*/ 23 h 26"/>
                <a:gd name="T40" fmla="*/ 10 w 41"/>
                <a:gd name="T41" fmla="*/ 26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26"/>
                <a:gd name="T65" fmla="*/ 41 w 41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26">
                  <a:moveTo>
                    <a:pt x="32" y="0"/>
                  </a:moveTo>
                  <a:lnTo>
                    <a:pt x="32" y="18"/>
                  </a:lnTo>
                  <a:lnTo>
                    <a:pt x="35" y="23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2" y="23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19" y="26"/>
                  </a:lnTo>
                  <a:lnTo>
                    <a:pt x="10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0" y="5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10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5" name="Freeform 233"/>
            <p:cNvSpPr>
              <a:spLocks/>
            </p:cNvSpPr>
            <p:nvPr/>
          </p:nvSpPr>
          <p:spPr bwMode="auto">
            <a:xfrm>
              <a:off x="3465402" y="3259087"/>
              <a:ext cx="37033" cy="44483"/>
            </a:xfrm>
            <a:custGeom>
              <a:avLst/>
              <a:gdLst>
                <a:gd name="T0" fmla="*/ 0 w 22"/>
                <a:gd name="T1" fmla="*/ 11 h 24"/>
                <a:gd name="T2" fmla="*/ 17 w 22"/>
                <a:gd name="T3" fmla="*/ 9 h 24"/>
                <a:gd name="T4" fmla="*/ 19 w 22"/>
                <a:gd name="T5" fmla="*/ 6 h 24"/>
                <a:gd name="T6" fmla="*/ 22 w 22"/>
                <a:gd name="T7" fmla="*/ 6 h 24"/>
                <a:gd name="T8" fmla="*/ 19 w 22"/>
                <a:gd name="T9" fmla="*/ 0 h 24"/>
                <a:gd name="T10" fmla="*/ 19 w 22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4"/>
                <a:gd name="T20" fmla="*/ 22 w 2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4">
                  <a:moveTo>
                    <a:pt x="0" y="11"/>
                  </a:moveTo>
                  <a:lnTo>
                    <a:pt x="17" y="9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19" y="0"/>
                  </a:lnTo>
                  <a:lnTo>
                    <a:pt x="1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6" name="Freeform 234"/>
            <p:cNvSpPr>
              <a:spLocks/>
            </p:cNvSpPr>
            <p:nvPr/>
          </p:nvSpPr>
          <p:spPr bwMode="auto">
            <a:xfrm>
              <a:off x="3451935" y="3249819"/>
              <a:ext cx="45449" cy="12974"/>
            </a:xfrm>
            <a:custGeom>
              <a:avLst/>
              <a:gdLst>
                <a:gd name="T0" fmla="*/ 27 w 27"/>
                <a:gd name="T1" fmla="*/ 5 h 7"/>
                <a:gd name="T2" fmla="*/ 25 w 27"/>
                <a:gd name="T3" fmla="*/ 2 h 7"/>
                <a:gd name="T4" fmla="*/ 19 w 27"/>
                <a:gd name="T5" fmla="*/ 0 h 7"/>
                <a:gd name="T6" fmla="*/ 8 w 27"/>
                <a:gd name="T7" fmla="*/ 0 h 7"/>
                <a:gd name="T8" fmla="*/ 3 w 27"/>
                <a:gd name="T9" fmla="*/ 2 h 7"/>
                <a:gd name="T10" fmla="*/ 0 w 27"/>
                <a:gd name="T11" fmla="*/ 5 h 7"/>
                <a:gd name="T12" fmla="*/ 0 w 27"/>
                <a:gd name="T13" fmla="*/ 7 h 7"/>
                <a:gd name="T14" fmla="*/ 3 w 27"/>
                <a:gd name="T15" fmla="*/ 7 h 7"/>
                <a:gd name="T16" fmla="*/ 3 w 27"/>
                <a:gd name="T17" fmla="*/ 5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7"/>
                <a:gd name="T29" fmla="*/ 27 w 2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7">
                  <a:moveTo>
                    <a:pt x="27" y="5"/>
                  </a:moveTo>
                  <a:lnTo>
                    <a:pt x="25" y="2"/>
                  </a:lnTo>
                  <a:lnTo>
                    <a:pt x="19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7" name="Freeform 235"/>
            <p:cNvSpPr>
              <a:spLocks/>
            </p:cNvSpPr>
            <p:nvPr/>
          </p:nvSpPr>
          <p:spPr bwMode="auto">
            <a:xfrm>
              <a:off x="3450252" y="3666848"/>
              <a:ext cx="23566" cy="64871"/>
            </a:xfrm>
            <a:custGeom>
              <a:avLst/>
              <a:gdLst>
                <a:gd name="T0" fmla="*/ 0 w 14"/>
                <a:gd name="T1" fmla="*/ 0 h 35"/>
                <a:gd name="T2" fmla="*/ 2 w 14"/>
                <a:gd name="T3" fmla="*/ 3 h 35"/>
                <a:gd name="T4" fmla="*/ 5 w 14"/>
                <a:gd name="T5" fmla="*/ 8 h 35"/>
                <a:gd name="T6" fmla="*/ 5 w 14"/>
                <a:gd name="T7" fmla="*/ 27 h 35"/>
                <a:gd name="T8" fmla="*/ 8 w 14"/>
                <a:gd name="T9" fmla="*/ 33 h 35"/>
                <a:gd name="T10" fmla="*/ 10 w 14"/>
                <a:gd name="T11" fmla="*/ 35 h 35"/>
                <a:gd name="T12" fmla="*/ 14 w 14"/>
                <a:gd name="T13" fmla="*/ 35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5"/>
                <a:gd name="T23" fmla="*/ 14 w 14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5">
                  <a:moveTo>
                    <a:pt x="0" y="0"/>
                  </a:moveTo>
                  <a:lnTo>
                    <a:pt x="2" y="3"/>
                  </a:lnTo>
                  <a:lnTo>
                    <a:pt x="5" y="8"/>
                  </a:lnTo>
                  <a:lnTo>
                    <a:pt x="5" y="27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8" name="Freeform 236"/>
            <p:cNvSpPr>
              <a:spLocks/>
            </p:cNvSpPr>
            <p:nvPr/>
          </p:nvSpPr>
          <p:spPr bwMode="auto">
            <a:xfrm>
              <a:off x="3404802" y="3692797"/>
              <a:ext cx="62283" cy="38923"/>
            </a:xfrm>
            <a:custGeom>
              <a:avLst/>
              <a:gdLst>
                <a:gd name="T0" fmla="*/ 37 w 37"/>
                <a:gd name="T1" fmla="*/ 21 h 21"/>
                <a:gd name="T2" fmla="*/ 32 w 37"/>
                <a:gd name="T3" fmla="*/ 19 h 21"/>
                <a:gd name="T4" fmla="*/ 29 w 37"/>
                <a:gd name="T5" fmla="*/ 13 h 21"/>
                <a:gd name="T6" fmla="*/ 24 w 37"/>
                <a:gd name="T7" fmla="*/ 19 h 21"/>
                <a:gd name="T8" fmla="*/ 19 w 37"/>
                <a:gd name="T9" fmla="*/ 21 h 21"/>
                <a:gd name="T10" fmla="*/ 10 w 37"/>
                <a:gd name="T11" fmla="*/ 21 h 21"/>
                <a:gd name="T12" fmla="*/ 5 w 37"/>
                <a:gd name="T13" fmla="*/ 19 h 21"/>
                <a:gd name="T14" fmla="*/ 3 w 37"/>
                <a:gd name="T15" fmla="*/ 13 h 21"/>
                <a:gd name="T16" fmla="*/ 3 w 37"/>
                <a:gd name="T17" fmla="*/ 7 h 21"/>
                <a:gd name="T18" fmla="*/ 5 w 37"/>
                <a:gd name="T19" fmla="*/ 2 h 21"/>
                <a:gd name="T20" fmla="*/ 10 w 37"/>
                <a:gd name="T21" fmla="*/ 0 h 21"/>
                <a:gd name="T22" fmla="*/ 3 w 37"/>
                <a:gd name="T23" fmla="*/ 2 h 21"/>
                <a:gd name="T24" fmla="*/ 0 w 37"/>
                <a:gd name="T25" fmla="*/ 7 h 21"/>
                <a:gd name="T26" fmla="*/ 0 w 37"/>
                <a:gd name="T27" fmla="*/ 13 h 21"/>
                <a:gd name="T28" fmla="*/ 3 w 37"/>
                <a:gd name="T29" fmla="*/ 19 h 21"/>
                <a:gd name="T30" fmla="*/ 10 w 37"/>
                <a:gd name="T31" fmla="*/ 21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21"/>
                <a:gd name="T50" fmla="*/ 37 w 37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21">
                  <a:moveTo>
                    <a:pt x="37" y="21"/>
                  </a:moveTo>
                  <a:lnTo>
                    <a:pt x="32" y="19"/>
                  </a:lnTo>
                  <a:lnTo>
                    <a:pt x="29" y="13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3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1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99" name="Freeform 237"/>
            <p:cNvSpPr>
              <a:spLocks/>
            </p:cNvSpPr>
            <p:nvPr/>
          </p:nvSpPr>
          <p:spPr bwMode="auto">
            <a:xfrm>
              <a:off x="3421636" y="3681676"/>
              <a:ext cx="31983" cy="11121"/>
            </a:xfrm>
            <a:custGeom>
              <a:avLst/>
              <a:gdLst>
                <a:gd name="T0" fmla="*/ 0 w 19"/>
                <a:gd name="T1" fmla="*/ 6 h 6"/>
                <a:gd name="T2" fmla="*/ 17 w 19"/>
                <a:gd name="T3" fmla="*/ 3 h 6"/>
                <a:gd name="T4" fmla="*/ 19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6"/>
                  </a:moveTo>
                  <a:lnTo>
                    <a:pt x="17" y="3"/>
                  </a:lnTo>
                  <a:lnTo>
                    <a:pt x="1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0" name="Line 238"/>
            <p:cNvSpPr>
              <a:spLocks noChangeShapeType="1"/>
            </p:cNvSpPr>
            <p:nvPr/>
          </p:nvSpPr>
          <p:spPr bwMode="auto">
            <a:xfrm>
              <a:off x="3453618" y="3672409"/>
              <a:ext cx="1683" cy="444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1" name="Freeform 239"/>
            <p:cNvSpPr>
              <a:spLocks/>
            </p:cNvSpPr>
            <p:nvPr/>
          </p:nvSpPr>
          <p:spPr bwMode="auto">
            <a:xfrm>
              <a:off x="3409852" y="3661288"/>
              <a:ext cx="40400" cy="14828"/>
            </a:xfrm>
            <a:custGeom>
              <a:avLst/>
              <a:gdLst>
                <a:gd name="T0" fmla="*/ 24 w 24"/>
                <a:gd name="T1" fmla="*/ 3 h 8"/>
                <a:gd name="T2" fmla="*/ 19 w 24"/>
                <a:gd name="T3" fmla="*/ 0 h 8"/>
                <a:gd name="T4" fmla="*/ 7 w 24"/>
                <a:gd name="T5" fmla="*/ 0 h 8"/>
                <a:gd name="T6" fmla="*/ 2 w 24"/>
                <a:gd name="T7" fmla="*/ 3 h 8"/>
                <a:gd name="T8" fmla="*/ 0 w 24"/>
                <a:gd name="T9" fmla="*/ 6 h 8"/>
                <a:gd name="T10" fmla="*/ 0 w 24"/>
                <a:gd name="T11" fmla="*/ 8 h 8"/>
                <a:gd name="T12" fmla="*/ 2 w 24"/>
                <a:gd name="T13" fmla="*/ 8 h 8"/>
                <a:gd name="T14" fmla="*/ 2 w 24"/>
                <a:gd name="T15" fmla="*/ 6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8"/>
                <a:gd name="T26" fmla="*/ 24 w 2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8">
                  <a:moveTo>
                    <a:pt x="24" y="3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2" name="Freeform 240"/>
            <p:cNvSpPr>
              <a:spLocks/>
            </p:cNvSpPr>
            <p:nvPr/>
          </p:nvSpPr>
          <p:spPr bwMode="auto">
            <a:xfrm>
              <a:off x="3739782" y="3792884"/>
              <a:ext cx="16833" cy="103794"/>
            </a:xfrm>
            <a:custGeom>
              <a:avLst/>
              <a:gdLst>
                <a:gd name="T0" fmla="*/ 0 w 10"/>
                <a:gd name="T1" fmla="*/ 0 h 56"/>
                <a:gd name="T2" fmla="*/ 10 w 10"/>
                <a:gd name="T3" fmla="*/ 0 h 56"/>
                <a:gd name="T4" fmla="*/ 10 w 10"/>
                <a:gd name="T5" fmla="*/ 56 h 56"/>
                <a:gd name="T6" fmla="*/ 8 w 10"/>
                <a:gd name="T7" fmla="*/ 56 h 56"/>
                <a:gd name="T8" fmla="*/ 8 w 1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56"/>
                <a:gd name="T17" fmla="*/ 10 w 1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56">
                  <a:moveTo>
                    <a:pt x="0" y="0"/>
                  </a:moveTo>
                  <a:lnTo>
                    <a:pt x="10" y="0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3" name="Freeform 241"/>
            <p:cNvSpPr>
              <a:spLocks/>
            </p:cNvSpPr>
            <p:nvPr/>
          </p:nvSpPr>
          <p:spPr bwMode="auto">
            <a:xfrm>
              <a:off x="3756615" y="3828099"/>
              <a:ext cx="55549" cy="68578"/>
            </a:xfrm>
            <a:custGeom>
              <a:avLst/>
              <a:gdLst>
                <a:gd name="T0" fmla="*/ 0 w 33"/>
                <a:gd name="T1" fmla="*/ 8 h 37"/>
                <a:gd name="T2" fmla="*/ 7 w 33"/>
                <a:gd name="T3" fmla="*/ 3 h 37"/>
                <a:gd name="T4" fmla="*/ 12 w 33"/>
                <a:gd name="T5" fmla="*/ 0 h 37"/>
                <a:gd name="T6" fmla="*/ 17 w 33"/>
                <a:gd name="T7" fmla="*/ 0 h 37"/>
                <a:gd name="T8" fmla="*/ 24 w 33"/>
                <a:gd name="T9" fmla="*/ 3 h 37"/>
                <a:gd name="T10" fmla="*/ 30 w 33"/>
                <a:gd name="T11" fmla="*/ 8 h 37"/>
                <a:gd name="T12" fmla="*/ 33 w 33"/>
                <a:gd name="T13" fmla="*/ 15 h 37"/>
                <a:gd name="T14" fmla="*/ 33 w 33"/>
                <a:gd name="T15" fmla="*/ 22 h 37"/>
                <a:gd name="T16" fmla="*/ 30 w 33"/>
                <a:gd name="T17" fmla="*/ 29 h 37"/>
                <a:gd name="T18" fmla="*/ 24 w 33"/>
                <a:gd name="T19" fmla="*/ 34 h 37"/>
                <a:gd name="T20" fmla="*/ 17 w 33"/>
                <a:gd name="T21" fmla="*/ 37 h 37"/>
                <a:gd name="T22" fmla="*/ 12 w 33"/>
                <a:gd name="T23" fmla="*/ 37 h 37"/>
                <a:gd name="T24" fmla="*/ 7 w 33"/>
                <a:gd name="T25" fmla="*/ 34 h 37"/>
                <a:gd name="T26" fmla="*/ 0 w 33"/>
                <a:gd name="T27" fmla="*/ 29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37"/>
                <a:gd name="T44" fmla="*/ 33 w 33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37">
                  <a:moveTo>
                    <a:pt x="0" y="8"/>
                  </a:moveTo>
                  <a:lnTo>
                    <a:pt x="7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30" y="8"/>
                  </a:lnTo>
                  <a:lnTo>
                    <a:pt x="33" y="15"/>
                  </a:lnTo>
                  <a:lnTo>
                    <a:pt x="33" y="22"/>
                  </a:lnTo>
                  <a:lnTo>
                    <a:pt x="30" y="29"/>
                  </a:lnTo>
                  <a:lnTo>
                    <a:pt x="24" y="34"/>
                  </a:lnTo>
                  <a:lnTo>
                    <a:pt x="17" y="37"/>
                  </a:lnTo>
                  <a:lnTo>
                    <a:pt x="12" y="37"/>
                  </a:lnTo>
                  <a:lnTo>
                    <a:pt x="7" y="34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4" name="Freeform 242"/>
            <p:cNvSpPr>
              <a:spLocks/>
            </p:cNvSpPr>
            <p:nvPr/>
          </p:nvSpPr>
          <p:spPr bwMode="auto">
            <a:xfrm>
              <a:off x="3783548" y="3828099"/>
              <a:ext cx="23566" cy="68578"/>
            </a:xfrm>
            <a:custGeom>
              <a:avLst/>
              <a:gdLst>
                <a:gd name="T0" fmla="*/ 0 w 14"/>
                <a:gd name="T1" fmla="*/ 37 h 37"/>
                <a:gd name="T2" fmla="*/ 6 w 14"/>
                <a:gd name="T3" fmla="*/ 34 h 37"/>
                <a:gd name="T4" fmla="*/ 12 w 14"/>
                <a:gd name="T5" fmla="*/ 29 h 37"/>
                <a:gd name="T6" fmla="*/ 14 w 14"/>
                <a:gd name="T7" fmla="*/ 22 h 37"/>
                <a:gd name="T8" fmla="*/ 14 w 14"/>
                <a:gd name="T9" fmla="*/ 15 h 37"/>
                <a:gd name="T10" fmla="*/ 12 w 14"/>
                <a:gd name="T11" fmla="*/ 8 h 37"/>
                <a:gd name="T12" fmla="*/ 6 w 14"/>
                <a:gd name="T13" fmla="*/ 3 h 37"/>
                <a:gd name="T14" fmla="*/ 0 w 14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7"/>
                <a:gd name="T26" fmla="*/ 14 w 14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7">
                  <a:moveTo>
                    <a:pt x="0" y="37"/>
                  </a:moveTo>
                  <a:lnTo>
                    <a:pt x="6" y="34"/>
                  </a:lnTo>
                  <a:lnTo>
                    <a:pt x="12" y="29"/>
                  </a:lnTo>
                  <a:lnTo>
                    <a:pt x="14" y="22"/>
                  </a:lnTo>
                  <a:lnTo>
                    <a:pt x="14" y="15"/>
                  </a:lnTo>
                  <a:lnTo>
                    <a:pt x="12" y="8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5" name="Freeform 243"/>
            <p:cNvSpPr>
              <a:spLocks/>
            </p:cNvSpPr>
            <p:nvPr/>
          </p:nvSpPr>
          <p:spPr bwMode="auto">
            <a:xfrm>
              <a:off x="3768398" y="3453700"/>
              <a:ext cx="18516" cy="12974"/>
            </a:xfrm>
            <a:custGeom>
              <a:avLst/>
              <a:gdLst>
                <a:gd name="T0" fmla="*/ 11 w 11"/>
                <a:gd name="T1" fmla="*/ 7 h 7"/>
                <a:gd name="T2" fmla="*/ 6 w 11"/>
                <a:gd name="T3" fmla="*/ 5 h 7"/>
                <a:gd name="T4" fmla="*/ 0 w 11"/>
                <a:gd name="T5" fmla="*/ 0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11" y="7"/>
                  </a:move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6" name="Freeform 244"/>
            <p:cNvSpPr>
              <a:spLocks/>
            </p:cNvSpPr>
            <p:nvPr/>
          </p:nvSpPr>
          <p:spPr bwMode="auto">
            <a:xfrm>
              <a:off x="3749882" y="3362880"/>
              <a:ext cx="18516" cy="103794"/>
            </a:xfrm>
            <a:custGeom>
              <a:avLst/>
              <a:gdLst>
                <a:gd name="T0" fmla="*/ 11 w 11"/>
                <a:gd name="T1" fmla="*/ 56 h 56"/>
                <a:gd name="T2" fmla="*/ 11 w 11"/>
                <a:gd name="T3" fmla="*/ 0 h 56"/>
                <a:gd name="T4" fmla="*/ 0 w 11"/>
                <a:gd name="T5" fmla="*/ 0 h 56"/>
                <a:gd name="T6" fmla="*/ 0 60000 65536"/>
                <a:gd name="T7" fmla="*/ 0 60000 65536"/>
                <a:gd name="T8" fmla="*/ 0 60000 65536"/>
                <a:gd name="T9" fmla="*/ 0 w 11"/>
                <a:gd name="T10" fmla="*/ 0 h 56"/>
                <a:gd name="T11" fmla="*/ 11 w 1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6">
                  <a:moveTo>
                    <a:pt x="11" y="56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7" name="Line 245"/>
            <p:cNvSpPr>
              <a:spLocks noChangeShapeType="1"/>
            </p:cNvSpPr>
            <p:nvPr/>
          </p:nvSpPr>
          <p:spPr bwMode="auto">
            <a:xfrm>
              <a:off x="3765031" y="3362880"/>
              <a:ext cx="1683" cy="1037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8" name="Freeform 246"/>
            <p:cNvSpPr>
              <a:spLocks/>
            </p:cNvSpPr>
            <p:nvPr/>
          </p:nvSpPr>
          <p:spPr bwMode="auto">
            <a:xfrm>
              <a:off x="3786915" y="3396243"/>
              <a:ext cx="37033" cy="72285"/>
            </a:xfrm>
            <a:custGeom>
              <a:avLst/>
              <a:gdLst>
                <a:gd name="T0" fmla="*/ 0 w 22"/>
                <a:gd name="T1" fmla="*/ 39 h 39"/>
                <a:gd name="T2" fmla="*/ 5 w 22"/>
                <a:gd name="T3" fmla="*/ 39 h 39"/>
                <a:gd name="T4" fmla="*/ 11 w 22"/>
                <a:gd name="T5" fmla="*/ 36 h 39"/>
                <a:gd name="T6" fmla="*/ 16 w 22"/>
                <a:gd name="T7" fmla="*/ 31 h 39"/>
                <a:gd name="T8" fmla="*/ 19 w 22"/>
                <a:gd name="T9" fmla="*/ 22 h 39"/>
                <a:gd name="T10" fmla="*/ 19 w 22"/>
                <a:gd name="T11" fmla="*/ 17 h 39"/>
                <a:gd name="T12" fmla="*/ 16 w 22"/>
                <a:gd name="T13" fmla="*/ 9 h 39"/>
                <a:gd name="T14" fmla="*/ 11 w 22"/>
                <a:gd name="T15" fmla="*/ 3 h 39"/>
                <a:gd name="T16" fmla="*/ 5 w 22"/>
                <a:gd name="T17" fmla="*/ 0 h 39"/>
                <a:gd name="T18" fmla="*/ 14 w 22"/>
                <a:gd name="T19" fmla="*/ 3 h 39"/>
                <a:gd name="T20" fmla="*/ 19 w 22"/>
                <a:gd name="T21" fmla="*/ 9 h 39"/>
                <a:gd name="T22" fmla="*/ 22 w 22"/>
                <a:gd name="T23" fmla="*/ 17 h 39"/>
                <a:gd name="T24" fmla="*/ 22 w 22"/>
                <a:gd name="T25" fmla="*/ 22 h 39"/>
                <a:gd name="T26" fmla="*/ 19 w 22"/>
                <a:gd name="T27" fmla="*/ 31 h 39"/>
                <a:gd name="T28" fmla="*/ 14 w 22"/>
                <a:gd name="T29" fmla="*/ 36 h 39"/>
                <a:gd name="T30" fmla="*/ 5 w 22"/>
                <a:gd name="T31" fmla="*/ 39 h 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39"/>
                <a:gd name="T50" fmla="*/ 22 w 22"/>
                <a:gd name="T51" fmla="*/ 39 h 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39">
                  <a:moveTo>
                    <a:pt x="0" y="39"/>
                  </a:moveTo>
                  <a:lnTo>
                    <a:pt x="5" y="39"/>
                  </a:lnTo>
                  <a:lnTo>
                    <a:pt x="11" y="36"/>
                  </a:lnTo>
                  <a:lnTo>
                    <a:pt x="16" y="31"/>
                  </a:lnTo>
                  <a:lnTo>
                    <a:pt x="19" y="22"/>
                  </a:lnTo>
                  <a:lnTo>
                    <a:pt x="19" y="17"/>
                  </a:lnTo>
                  <a:lnTo>
                    <a:pt x="16" y="9"/>
                  </a:lnTo>
                  <a:lnTo>
                    <a:pt x="11" y="3"/>
                  </a:lnTo>
                  <a:lnTo>
                    <a:pt x="5" y="0"/>
                  </a:lnTo>
                  <a:lnTo>
                    <a:pt x="14" y="3"/>
                  </a:lnTo>
                  <a:lnTo>
                    <a:pt x="19" y="9"/>
                  </a:lnTo>
                  <a:lnTo>
                    <a:pt x="22" y="17"/>
                  </a:lnTo>
                  <a:lnTo>
                    <a:pt x="22" y="22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5" y="3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09" name="Freeform 247"/>
            <p:cNvSpPr>
              <a:spLocks/>
            </p:cNvSpPr>
            <p:nvPr/>
          </p:nvSpPr>
          <p:spPr bwMode="auto">
            <a:xfrm>
              <a:off x="3768398" y="3396243"/>
              <a:ext cx="26933" cy="16681"/>
            </a:xfrm>
            <a:custGeom>
              <a:avLst/>
              <a:gdLst>
                <a:gd name="T0" fmla="*/ 16 w 16"/>
                <a:gd name="T1" fmla="*/ 0 h 9"/>
                <a:gd name="T2" fmla="*/ 11 w 16"/>
                <a:gd name="T3" fmla="*/ 0 h 9"/>
                <a:gd name="T4" fmla="*/ 6 w 16"/>
                <a:gd name="T5" fmla="*/ 3 h 9"/>
                <a:gd name="T6" fmla="*/ 0 w 16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9"/>
                <a:gd name="T14" fmla="*/ 16 w 1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9">
                  <a:moveTo>
                    <a:pt x="16" y="0"/>
                  </a:moveTo>
                  <a:lnTo>
                    <a:pt x="11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0" name="Line 248"/>
            <p:cNvSpPr>
              <a:spLocks noChangeShapeType="1"/>
            </p:cNvSpPr>
            <p:nvPr/>
          </p:nvSpPr>
          <p:spPr bwMode="auto">
            <a:xfrm flipV="1">
              <a:off x="4406374" y="3186802"/>
              <a:ext cx="1683" cy="3299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1" name="Line 249"/>
            <p:cNvSpPr>
              <a:spLocks noChangeShapeType="1"/>
            </p:cNvSpPr>
            <p:nvPr/>
          </p:nvSpPr>
          <p:spPr bwMode="auto">
            <a:xfrm>
              <a:off x="4406374" y="3616805"/>
              <a:ext cx="1683" cy="3299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2" name="Line 250"/>
            <p:cNvSpPr>
              <a:spLocks noChangeShapeType="1"/>
            </p:cNvSpPr>
            <p:nvPr/>
          </p:nvSpPr>
          <p:spPr bwMode="auto">
            <a:xfrm>
              <a:off x="4406374" y="4278491"/>
              <a:ext cx="1683" cy="3299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3" name="Freeform 251"/>
            <p:cNvSpPr>
              <a:spLocks/>
            </p:cNvSpPr>
            <p:nvPr/>
          </p:nvSpPr>
          <p:spPr bwMode="auto">
            <a:xfrm>
              <a:off x="4451823" y="4265516"/>
              <a:ext cx="198631" cy="331770"/>
            </a:xfrm>
            <a:custGeom>
              <a:avLst/>
              <a:gdLst>
                <a:gd name="T0" fmla="*/ 0 w 118"/>
                <a:gd name="T1" fmla="*/ 173 h 179"/>
                <a:gd name="T2" fmla="*/ 11 w 118"/>
                <a:gd name="T3" fmla="*/ 177 h 179"/>
                <a:gd name="T4" fmla="*/ 19 w 118"/>
                <a:gd name="T5" fmla="*/ 179 h 179"/>
                <a:gd name="T6" fmla="*/ 28 w 118"/>
                <a:gd name="T7" fmla="*/ 179 h 179"/>
                <a:gd name="T8" fmla="*/ 38 w 118"/>
                <a:gd name="T9" fmla="*/ 179 h 179"/>
                <a:gd name="T10" fmla="*/ 47 w 118"/>
                <a:gd name="T11" fmla="*/ 177 h 179"/>
                <a:gd name="T12" fmla="*/ 57 w 118"/>
                <a:gd name="T13" fmla="*/ 175 h 179"/>
                <a:gd name="T14" fmla="*/ 65 w 118"/>
                <a:gd name="T15" fmla="*/ 171 h 179"/>
                <a:gd name="T16" fmla="*/ 73 w 118"/>
                <a:gd name="T17" fmla="*/ 167 h 179"/>
                <a:gd name="T18" fmla="*/ 81 w 118"/>
                <a:gd name="T19" fmla="*/ 162 h 179"/>
                <a:gd name="T20" fmla="*/ 89 w 118"/>
                <a:gd name="T21" fmla="*/ 156 h 179"/>
                <a:gd name="T22" fmla="*/ 95 w 118"/>
                <a:gd name="T23" fmla="*/ 149 h 179"/>
                <a:gd name="T24" fmla="*/ 101 w 118"/>
                <a:gd name="T25" fmla="*/ 142 h 179"/>
                <a:gd name="T26" fmla="*/ 107 w 118"/>
                <a:gd name="T27" fmla="*/ 135 h 179"/>
                <a:gd name="T28" fmla="*/ 111 w 118"/>
                <a:gd name="T29" fmla="*/ 127 h 179"/>
                <a:gd name="T30" fmla="*/ 114 w 118"/>
                <a:gd name="T31" fmla="*/ 117 h 179"/>
                <a:gd name="T32" fmla="*/ 116 w 118"/>
                <a:gd name="T33" fmla="*/ 109 h 179"/>
                <a:gd name="T34" fmla="*/ 117 w 118"/>
                <a:gd name="T35" fmla="*/ 99 h 179"/>
                <a:gd name="T36" fmla="*/ 118 w 118"/>
                <a:gd name="T37" fmla="*/ 90 h 179"/>
                <a:gd name="T38" fmla="*/ 117 w 118"/>
                <a:gd name="T39" fmla="*/ 81 h 179"/>
                <a:gd name="T40" fmla="*/ 116 w 118"/>
                <a:gd name="T41" fmla="*/ 71 h 179"/>
                <a:gd name="T42" fmla="*/ 114 w 118"/>
                <a:gd name="T43" fmla="*/ 62 h 179"/>
                <a:gd name="T44" fmla="*/ 111 w 118"/>
                <a:gd name="T45" fmla="*/ 54 h 179"/>
                <a:gd name="T46" fmla="*/ 107 w 118"/>
                <a:gd name="T47" fmla="*/ 45 h 179"/>
                <a:gd name="T48" fmla="*/ 101 w 118"/>
                <a:gd name="T49" fmla="*/ 37 h 179"/>
                <a:gd name="T50" fmla="*/ 95 w 118"/>
                <a:gd name="T51" fmla="*/ 31 h 179"/>
                <a:gd name="T52" fmla="*/ 89 w 118"/>
                <a:gd name="T53" fmla="*/ 23 h 179"/>
                <a:gd name="T54" fmla="*/ 81 w 118"/>
                <a:gd name="T55" fmla="*/ 18 h 179"/>
                <a:gd name="T56" fmla="*/ 73 w 118"/>
                <a:gd name="T57" fmla="*/ 13 h 179"/>
                <a:gd name="T58" fmla="*/ 65 w 118"/>
                <a:gd name="T59" fmla="*/ 8 h 179"/>
                <a:gd name="T60" fmla="*/ 57 w 118"/>
                <a:gd name="T61" fmla="*/ 5 h 179"/>
                <a:gd name="T62" fmla="*/ 47 w 118"/>
                <a:gd name="T63" fmla="*/ 3 h 179"/>
                <a:gd name="T64" fmla="*/ 38 w 118"/>
                <a:gd name="T65" fmla="*/ 1 h 179"/>
                <a:gd name="T66" fmla="*/ 28 w 118"/>
                <a:gd name="T67" fmla="*/ 0 h 179"/>
                <a:gd name="T68" fmla="*/ 19 w 118"/>
                <a:gd name="T69" fmla="*/ 1 h 179"/>
                <a:gd name="T70" fmla="*/ 11 w 118"/>
                <a:gd name="T71" fmla="*/ 3 h 179"/>
                <a:gd name="T72" fmla="*/ 0 w 118"/>
                <a:gd name="T73" fmla="*/ 6 h 179"/>
                <a:gd name="T74" fmla="*/ 0 w 118"/>
                <a:gd name="T75" fmla="*/ 173 h 1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179"/>
                <a:gd name="T116" fmla="*/ 118 w 118"/>
                <a:gd name="T117" fmla="*/ 179 h 1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179">
                  <a:moveTo>
                    <a:pt x="0" y="173"/>
                  </a:moveTo>
                  <a:lnTo>
                    <a:pt x="11" y="177"/>
                  </a:lnTo>
                  <a:lnTo>
                    <a:pt x="19" y="179"/>
                  </a:lnTo>
                  <a:lnTo>
                    <a:pt x="28" y="179"/>
                  </a:lnTo>
                  <a:lnTo>
                    <a:pt x="38" y="179"/>
                  </a:lnTo>
                  <a:lnTo>
                    <a:pt x="47" y="177"/>
                  </a:lnTo>
                  <a:lnTo>
                    <a:pt x="57" y="175"/>
                  </a:lnTo>
                  <a:lnTo>
                    <a:pt x="65" y="171"/>
                  </a:lnTo>
                  <a:lnTo>
                    <a:pt x="73" y="167"/>
                  </a:lnTo>
                  <a:lnTo>
                    <a:pt x="81" y="162"/>
                  </a:lnTo>
                  <a:lnTo>
                    <a:pt x="89" y="156"/>
                  </a:lnTo>
                  <a:lnTo>
                    <a:pt x="95" y="149"/>
                  </a:lnTo>
                  <a:lnTo>
                    <a:pt x="101" y="142"/>
                  </a:lnTo>
                  <a:lnTo>
                    <a:pt x="107" y="135"/>
                  </a:lnTo>
                  <a:lnTo>
                    <a:pt x="111" y="127"/>
                  </a:lnTo>
                  <a:lnTo>
                    <a:pt x="114" y="117"/>
                  </a:lnTo>
                  <a:lnTo>
                    <a:pt x="116" y="109"/>
                  </a:lnTo>
                  <a:lnTo>
                    <a:pt x="117" y="99"/>
                  </a:lnTo>
                  <a:lnTo>
                    <a:pt x="118" y="90"/>
                  </a:lnTo>
                  <a:lnTo>
                    <a:pt x="117" y="81"/>
                  </a:lnTo>
                  <a:lnTo>
                    <a:pt x="116" y="71"/>
                  </a:lnTo>
                  <a:lnTo>
                    <a:pt x="114" y="62"/>
                  </a:lnTo>
                  <a:lnTo>
                    <a:pt x="111" y="54"/>
                  </a:lnTo>
                  <a:lnTo>
                    <a:pt x="107" y="45"/>
                  </a:lnTo>
                  <a:lnTo>
                    <a:pt x="101" y="37"/>
                  </a:lnTo>
                  <a:lnTo>
                    <a:pt x="95" y="31"/>
                  </a:lnTo>
                  <a:lnTo>
                    <a:pt x="89" y="23"/>
                  </a:lnTo>
                  <a:lnTo>
                    <a:pt x="81" y="18"/>
                  </a:lnTo>
                  <a:lnTo>
                    <a:pt x="73" y="13"/>
                  </a:lnTo>
                  <a:lnTo>
                    <a:pt x="65" y="8"/>
                  </a:lnTo>
                  <a:lnTo>
                    <a:pt x="57" y="5"/>
                  </a:lnTo>
                  <a:lnTo>
                    <a:pt x="47" y="3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1"/>
                  </a:lnTo>
                  <a:lnTo>
                    <a:pt x="11" y="3"/>
                  </a:lnTo>
                  <a:lnTo>
                    <a:pt x="0" y="6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4" name="Line 252"/>
            <p:cNvSpPr>
              <a:spLocks noChangeShapeType="1"/>
            </p:cNvSpPr>
            <p:nvPr/>
          </p:nvSpPr>
          <p:spPr bwMode="auto">
            <a:xfrm flipH="1">
              <a:off x="3886230" y="4525001"/>
              <a:ext cx="717092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5" name="Freeform 253"/>
            <p:cNvSpPr>
              <a:spLocks/>
            </p:cNvSpPr>
            <p:nvPr/>
          </p:nvSpPr>
          <p:spPr bwMode="auto">
            <a:xfrm>
              <a:off x="3768398" y="4519441"/>
              <a:ext cx="55549" cy="55604"/>
            </a:xfrm>
            <a:custGeom>
              <a:avLst/>
              <a:gdLst>
                <a:gd name="T0" fmla="*/ 30 w 33"/>
                <a:gd name="T1" fmla="*/ 0 h 30"/>
                <a:gd name="T2" fmla="*/ 33 w 33"/>
                <a:gd name="T3" fmla="*/ 8 h 30"/>
                <a:gd name="T4" fmla="*/ 33 w 33"/>
                <a:gd name="T5" fmla="*/ 14 h 30"/>
                <a:gd name="T6" fmla="*/ 30 w 33"/>
                <a:gd name="T7" fmla="*/ 22 h 30"/>
                <a:gd name="T8" fmla="*/ 25 w 33"/>
                <a:gd name="T9" fmla="*/ 27 h 30"/>
                <a:gd name="T10" fmla="*/ 16 w 33"/>
                <a:gd name="T11" fmla="*/ 30 h 30"/>
                <a:gd name="T12" fmla="*/ 11 w 33"/>
                <a:gd name="T13" fmla="*/ 30 h 30"/>
                <a:gd name="T14" fmla="*/ 6 w 33"/>
                <a:gd name="T15" fmla="*/ 27 h 30"/>
                <a:gd name="T16" fmla="*/ 0 w 33"/>
                <a:gd name="T17" fmla="*/ 2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0"/>
                <a:gd name="T29" fmla="*/ 33 w 33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0">
                  <a:moveTo>
                    <a:pt x="30" y="0"/>
                  </a:moveTo>
                  <a:lnTo>
                    <a:pt x="33" y="8"/>
                  </a:lnTo>
                  <a:lnTo>
                    <a:pt x="33" y="14"/>
                  </a:lnTo>
                  <a:lnTo>
                    <a:pt x="30" y="22"/>
                  </a:lnTo>
                  <a:lnTo>
                    <a:pt x="25" y="27"/>
                  </a:lnTo>
                  <a:lnTo>
                    <a:pt x="16" y="30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6" name="Freeform 254"/>
            <p:cNvSpPr>
              <a:spLocks/>
            </p:cNvSpPr>
            <p:nvPr/>
          </p:nvSpPr>
          <p:spPr bwMode="auto">
            <a:xfrm>
              <a:off x="3749882" y="4471251"/>
              <a:ext cx="18516" cy="103794"/>
            </a:xfrm>
            <a:custGeom>
              <a:avLst/>
              <a:gdLst>
                <a:gd name="T0" fmla="*/ 11 w 11"/>
                <a:gd name="T1" fmla="*/ 56 h 56"/>
                <a:gd name="T2" fmla="*/ 11 w 11"/>
                <a:gd name="T3" fmla="*/ 0 h 56"/>
                <a:gd name="T4" fmla="*/ 0 w 11"/>
                <a:gd name="T5" fmla="*/ 0 h 56"/>
                <a:gd name="T6" fmla="*/ 0 60000 65536"/>
                <a:gd name="T7" fmla="*/ 0 60000 65536"/>
                <a:gd name="T8" fmla="*/ 0 60000 65536"/>
                <a:gd name="T9" fmla="*/ 0 w 11"/>
                <a:gd name="T10" fmla="*/ 0 h 56"/>
                <a:gd name="T11" fmla="*/ 11 w 1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6">
                  <a:moveTo>
                    <a:pt x="11" y="56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7" name="Line 255"/>
            <p:cNvSpPr>
              <a:spLocks noChangeShapeType="1"/>
            </p:cNvSpPr>
            <p:nvPr/>
          </p:nvSpPr>
          <p:spPr bwMode="auto">
            <a:xfrm>
              <a:off x="3765031" y="4471251"/>
              <a:ext cx="1683" cy="1037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8" name="Freeform 256"/>
            <p:cNvSpPr>
              <a:spLocks/>
            </p:cNvSpPr>
            <p:nvPr/>
          </p:nvSpPr>
          <p:spPr bwMode="auto">
            <a:xfrm>
              <a:off x="3795331" y="4506466"/>
              <a:ext cx="23566" cy="68578"/>
            </a:xfrm>
            <a:custGeom>
              <a:avLst/>
              <a:gdLst>
                <a:gd name="T0" fmla="*/ 0 w 14"/>
                <a:gd name="T1" fmla="*/ 37 h 37"/>
                <a:gd name="T2" fmla="*/ 6 w 14"/>
                <a:gd name="T3" fmla="*/ 34 h 37"/>
                <a:gd name="T4" fmla="*/ 11 w 14"/>
                <a:gd name="T5" fmla="*/ 29 h 37"/>
                <a:gd name="T6" fmla="*/ 14 w 14"/>
                <a:gd name="T7" fmla="*/ 21 h 37"/>
                <a:gd name="T8" fmla="*/ 14 w 14"/>
                <a:gd name="T9" fmla="*/ 15 h 37"/>
                <a:gd name="T10" fmla="*/ 11 w 14"/>
                <a:gd name="T11" fmla="*/ 8 h 37"/>
                <a:gd name="T12" fmla="*/ 6 w 14"/>
                <a:gd name="T13" fmla="*/ 2 h 37"/>
                <a:gd name="T14" fmla="*/ 0 w 14"/>
                <a:gd name="T15" fmla="*/ 0 h 37"/>
                <a:gd name="T16" fmla="*/ 9 w 14"/>
                <a:gd name="T17" fmla="*/ 2 h 37"/>
                <a:gd name="T18" fmla="*/ 14 w 14"/>
                <a:gd name="T19" fmla="*/ 8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7"/>
                <a:gd name="T32" fmla="*/ 14 w 14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7">
                  <a:moveTo>
                    <a:pt x="0" y="37"/>
                  </a:moveTo>
                  <a:lnTo>
                    <a:pt x="6" y="34"/>
                  </a:lnTo>
                  <a:lnTo>
                    <a:pt x="11" y="29"/>
                  </a:lnTo>
                  <a:lnTo>
                    <a:pt x="14" y="21"/>
                  </a:lnTo>
                  <a:lnTo>
                    <a:pt x="14" y="15"/>
                  </a:lnTo>
                  <a:lnTo>
                    <a:pt x="11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9" y="2"/>
                  </a:lnTo>
                  <a:lnTo>
                    <a:pt x="1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19" name="Freeform 257"/>
            <p:cNvSpPr>
              <a:spLocks/>
            </p:cNvSpPr>
            <p:nvPr/>
          </p:nvSpPr>
          <p:spPr bwMode="auto">
            <a:xfrm>
              <a:off x="3768398" y="4506466"/>
              <a:ext cx="26933" cy="12974"/>
            </a:xfrm>
            <a:custGeom>
              <a:avLst/>
              <a:gdLst>
                <a:gd name="T0" fmla="*/ 16 w 16"/>
                <a:gd name="T1" fmla="*/ 0 h 7"/>
                <a:gd name="T2" fmla="*/ 11 w 16"/>
                <a:gd name="T3" fmla="*/ 0 h 7"/>
                <a:gd name="T4" fmla="*/ 6 w 16"/>
                <a:gd name="T5" fmla="*/ 3 h 7"/>
                <a:gd name="T6" fmla="*/ 0 w 16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7"/>
                <a:gd name="T14" fmla="*/ 16 w 1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7">
                  <a:moveTo>
                    <a:pt x="16" y="0"/>
                  </a:moveTo>
                  <a:lnTo>
                    <a:pt x="11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0" name="Line 258"/>
            <p:cNvSpPr>
              <a:spLocks noChangeShapeType="1"/>
            </p:cNvSpPr>
            <p:nvPr/>
          </p:nvSpPr>
          <p:spPr bwMode="auto">
            <a:xfrm>
              <a:off x="3601750" y="4361896"/>
              <a:ext cx="1011671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1" name="Line 259"/>
            <p:cNvSpPr>
              <a:spLocks noChangeShapeType="1"/>
            </p:cNvSpPr>
            <p:nvPr/>
          </p:nvSpPr>
          <p:spPr bwMode="auto">
            <a:xfrm>
              <a:off x="4647088" y="4441595"/>
              <a:ext cx="185164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2" name="Freeform 260"/>
            <p:cNvSpPr>
              <a:spLocks/>
            </p:cNvSpPr>
            <p:nvPr/>
          </p:nvSpPr>
          <p:spPr bwMode="auto">
            <a:xfrm>
              <a:off x="4870969" y="4456423"/>
              <a:ext cx="5050" cy="20388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11 h 11"/>
                <a:gd name="T4" fmla="*/ 3 w 3"/>
                <a:gd name="T5" fmla="*/ 6 h 11"/>
                <a:gd name="T6" fmla="*/ 0 w 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1"/>
                <a:gd name="T14" fmla="*/ 3 w 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1">
                  <a:moveTo>
                    <a:pt x="0" y="0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3" name="Freeform 261"/>
            <p:cNvSpPr>
              <a:spLocks/>
            </p:cNvSpPr>
            <p:nvPr/>
          </p:nvSpPr>
          <p:spPr bwMode="auto">
            <a:xfrm>
              <a:off x="4870969" y="4421207"/>
              <a:ext cx="52183" cy="55604"/>
            </a:xfrm>
            <a:custGeom>
              <a:avLst/>
              <a:gdLst>
                <a:gd name="T0" fmla="*/ 3 w 31"/>
                <a:gd name="T1" fmla="*/ 25 h 30"/>
                <a:gd name="T2" fmla="*/ 6 w 31"/>
                <a:gd name="T3" fmla="*/ 27 h 30"/>
                <a:gd name="T4" fmla="*/ 12 w 31"/>
                <a:gd name="T5" fmla="*/ 30 h 30"/>
                <a:gd name="T6" fmla="*/ 22 w 31"/>
                <a:gd name="T7" fmla="*/ 30 h 30"/>
                <a:gd name="T8" fmla="*/ 27 w 31"/>
                <a:gd name="T9" fmla="*/ 27 h 30"/>
                <a:gd name="T10" fmla="*/ 31 w 31"/>
                <a:gd name="T11" fmla="*/ 25 h 30"/>
                <a:gd name="T12" fmla="*/ 31 w 31"/>
                <a:gd name="T13" fmla="*/ 17 h 30"/>
                <a:gd name="T14" fmla="*/ 27 w 31"/>
                <a:gd name="T15" fmla="*/ 13 h 30"/>
                <a:gd name="T16" fmla="*/ 22 w 31"/>
                <a:gd name="T17" fmla="*/ 11 h 30"/>
                <a:gd name="T18" fmla="*/ 9 w 31"/>
                <a:gd name="T19" fmla="*/ 5 h 30"/>
                <a:gd name="T20" fmla="*/ 3 w 31"/>
                <a:gd name="T21" fmla="*/ 3 h 30"/>
                <a:gd name="T22" fmla="*/ 0 w 31"/>
                <a:gd name="T23" fmla="*/ 0 h 30"/>
                <a:gd name="T24" fmla="*/ 0 w 31"/>
                <a:gd name="T25" fmla="*/ 3 h 30"/>
                <a:gd name="T26" fmla="*/ 3 w 31"/>
                <a:gd name="T27" fmla="*/ 5 h 30"/>
                <a:gd name="T28" fmla="*/ 9 w 31"/>
                <a:gd name="T29" fmla="*/ 8 h 30"/>
                <a:gd name="T30" fmla="*/ 22 w 31"/>
                <a:gd name="T31" fmla="*/ 13 h 30"/>
                <a:gd name="T32" fmla="*/ 27 w 31"/>
                <a:gd name="T33" fmla="*/ 17 h 30"/>
                <a:gd name="T34" fmla="*/ 31 w 31"/>
                <a:gd name="T35" fmla="*/ 19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30"/>
                <a:gd name="T56" fmla="*/ 31 w 3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30">
                  <a:moveTo>
                    <a:pt x="3" y="25"/>
                  </a:moveTo>
                  <a:lnTo>
                    <a:pt x="6" y="27"/>
                  </a:lnTo>
                  <a:lnTo>
                    <a:pt x="12" y="30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1" y="25"/>
                  </a:lnTo>
                  <a:lnTo>
                    <a:pt x="31" y="17"/>
                  </a:lnTo>
                  <a:lnTo>
                    <a:pt x="27" y="13"/>
                  </a:lnTo>
                  <a:lnTo>
                    <a:pt x="22" y="11"/>
                  </a:lnTo>
                  <a:lnTo>
                    <a:pt x="9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9" y="8"/>
                  </a:lnTo>
                  <a:lnTo>
                    <a:pt x="22" y="13"/>
                  </a:lnTo>
                  <a:lnTo>
                    <a:pt x="27" y="17"/>
                  </a:lnTo>
                  <a:lnTo>
                    <a:pt x="3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4" name="Freeform 262"/>
            <p:cNvSpPr>
              <a:spLocks/>
            </p:cNvSpPr>
            <p:nvPr/>
          </p:nvSpPr>
          <p:spPr bwMode="auto">
            <a:xfrm>
              <a:off x="4870969" y="4404526"/>
              <a:ext cx="52183" cy="22242"/>
            </a:xfrm>
            <a:custGeom>
              <a:avLst/>
              <a:gdLst>
                <a:gd name="T0" fmla="*/ 31 w 31"/>
                <a:gd name="T1" fmla="*/ 12 h 12"/>
                <a:gd name="T2" fmla="*/ 27 w 31"/>
                <a:gd name="T3" fmla="*/ 7 h 12"/>
                <a:gd name="T4" fmla="*/ 24 w 31"/>
                <a:gd name="T5" fmla="*/ 4 h 12"/>
                <a:gd name="T6" fmla="*/ 19 w 31"/>
                <a:gd name="T7" fmla="*/ 0 h 12"/>
                <a:gd name="T8" fmla="*/ 9 w 31"/>
                <a:gd name="T9" fmla="*/ 0 h 12"/>
                <a:gd name="T10" fmla="*/ 3 w 31"/>
                <a:gd name="T11" fmla="*/ 4 h 12"/>
                <a:gd name="T12" fmla="*/ 0 w 31"/>
                <a:gd name="T13" fmla="*/ 7 h 12"/>
                <a:gd name="T14" fmla="*/ 0 w 31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2"/>
                <a:gd name="T26" fmla="*/ 31 w 3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2">
                  <a:moveTo>
                    <a:pt x="31" y="12"/>
                  </a:moveTo>
                  <a:lnTo>
                    <a:pt x="27" y="7"/>
                  </a:lnTo>
                  <a:lnTo>
                    <a:pt x="24" y="4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5" name="Freeform 263"/>
            <p:cNvSpPr>
              <a:spLocks/>
            </p:cNvSpPr>
            <p:nvPr/>
          </p:nvSpPr>
          <p:spPr bwMode="auto">
            <a:xfrm>
              <a:off x="4916418" y="4404526"/>
              <a:ext cx="6733" cy="22242"/>
            </a:xfrm>
            <a:custGeom>
              <a:avLst/>
              <a:gdLst>
                <a:gd name="T0" fmla="*/ 4 w 4"/>
                <a:gd name="T1" fmla="*/ 12 h 12"/>
                <a:gd name="T2" fmla="*/ 4 w 4"/>
                <a:gd name="T3" fmla="*/ 0 h 12"/>
                <a:gd name="T4" fmla="*/ 0 w 4"/>
                <a:gd name="T5" fmla="*/ 7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4" y="12"/>
                  </a:move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6" name="Freeform 264"/>
            <p:cNvSpPr>
              <a:spLocks/>
            </p:cNvSpPr>
            <p:nvPr/>
          </p:nvSpPr>
          <p:spPr bwMode="auto">
            <a:xfrm>
              <a:off x="4894535" y="3794737"/>
              <a:ext cx="16833" cy="18535"/>
            </a:xfrm>
            <a:custGeom>
              <a:avLst/>
              <a:gdLst>
                <a:gd name="T0" fmla="*/ 10 w 10"/>
                <a:gd name="T1" fmla="*/ 10 h 10"/>
                <a:gd name="T2" fmla="*/ 5 w 10"/>
                <a:gd name="T3" fmla="*/ 8 h 10"/>
                <a:gd name="T4" fmla="*/ 2 w 10"/>
                <a:gd name="T5" fmla="*/ 5 h 10"/>
                <a:gd name="T6" fmla="*/ 0 w 10"/>
                <a:gd name="T7" fmla="*/ 0 h 10"/>
                <a:gd name="T8" fmla="*/ 0 w 10"/>
                <a:gd name="T9" fmla="*/ 10 h 10"/>
                <a:gd name="T10" fmla="*/ 2 w 10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0" y="10"/>
                  </a:moveTo>
                  <a:lnTo>
                    <a:pt x="5" y="8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7" name="Freeform 265"/>
            <p:cNvSpPr>
              <a:spLocks/>
            </p:cNvSpPr>
            <p:nvPr/>
          </p:nvSpPr>
          <p:spPr bwMode="auto">
            <a:xfrm>
              <a:off x="4894535" y="3753961"/>
              <a:ext cx="48816" cy="59311"/>
            </a:xfrm>
            <a:custGeom>
              <a:avLst/>
              <a:gdLst>
                <a:gd name="T0" fmla="*/ 10 w 29"/>
                <a:gd name="T1" fmla="*/ 32 h 32"/>
                <a:gd name="T2" fmla="*/ 21 w 29"/>
                <a:gd name="T3" fmla="*/ 32 h 32"/>
                <a:gd name="T4" fmla="*/ 27 w 29"/>
                <a:gd name="T5" fmla="*/ 30 h 32"/>
                <a:gd name="T6" fmla="*/ 29 w 29"/>
                <a:gd name="T7" fmla="*/ 27 h 32"/>
                <a:gd name="T8" fmla="*/ 29 w 29"/>
                <a:gd name="T9" fmla="*/ 19 h 32"/>
                <a:gd name="T10" fmla="*/ 27 w 29"/>
                <a:gd name="T11" fmla="*/ 17 h 32"/>
                <a:gd name="T12" fmla="*/ 21 w 29"/>
                <a:gd name="T13" fmla="*/ 14 h 32"/>
                <a:gd name="T14" fmla="*/ 7 w 29"/>
                <a:gd name="T15" fmla="*/ 9 h 32"/>
                <a:gd name="T16" fmla="*/ 2 w 29"/>
                <a:gd name="T17" fmla="*/ 6 h 32"/>
                <a:gd name="T18" fmla="*/ 0 w 29"/>
                <a:gd name="T19" fmla="*/ 3 h 32"/>
                <a:gd name="T20" fmla="*/ 0 w 29"/>
                <a:gd name="T21" fmla="*/ 0 h 32"/>
                <a:gd name="T22" fmla="*/ 0 w 29"/>
                <a:gd name="T23" fmla="*/ 6 h 32"/>
                <a:gd name="T24" fmla="*/ 2 w 29"/>
                <a:gd name="T25" fmla="*/ 9 h 32"/>
                <a:gd name="T26" fmla="*/ 7 w 29"/>
                <a:gd name="T27" fmla="*/ 12 h 32"/>
                <a:gd name="T28" fmla="*/ 21 w 29"/>
                <a:gd name="T29" fmla="*/ 17 h 32"/>
                <a:gd name="T30" fmla="*/ 27 w 29"/>
                <a:gd name="T31" fmla="*/ 19 h 32"/>
                <a:gd name="T32" fmla="*/ 29 w 29"/>
                <a:gd name="T33" fmla="*/ 2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2"/>
                <a:gd name="T53" fmla="*/ 29 w 2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2">
                  <a:moveTo>
                    <a:pt x="10" y="32"/>
                  </a:moveTo>
                  <a:lnTo>
                    <a:pt x="21" y="32"/>
                  </a:lnTo>
                  <a:lnTo>
                    <a:pt x="27" y="30"/>
                  </a:lnTo>
                  <a:lnTo>
                    <a:pt x="29" y="27"/>
                  </a:lnTo>
                  <a:lnTo>
                    <a:pt x="29" y="19"/>
                  </a:lnTo>
                  <a:lnTo>
                    <a:pt x="27" y="17"/>
                  </a:lnTo>
                  <a:lnTo>
                    <a:pt x="21" y="14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7" y="12"/>
                  </a:lnTo>
                  <a:lnTo>
                    <a:pt x="21" y="17"/>
                  </a:lnTo>
                  <a:lnTo>
                    <a:pt x="27" y="19"/>
                  </a:lnTo>
                  <a:lnTo>
                    <a:pt x="29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8" name="Freeform 266"/>
            <p:cNvSpPr>
              <a:spLocks/>
            </p:cNvSpPr>
            <p:nvPr/>
          </p:nvSpPr>
          <p:spPr bwMode="auto">
            <a:xfrm>
              <a:off x="4894535" y="3744694"/>
              <a:ext cx="48816" cy="20388"/>
            </a:xfrm>
            <a:custGeom>
              <a:avLst/>
              <a:gdLst>
                <a:gd name="T0" fmla="*/ 29 w 29"/>
                <a:gd name="T1" fmla="*/ 11 h 11"/>
                <a:gd name="T2" fmla="*/ 27 w 29"/>
                <a:gd name="T3" fmla="*/ 5 h 11"/>
                <a:gd name="T4" fmla="*/ 24 w 29"/>
                <a:gd name="T5" fmla="*/ 3 h 11"/>
                <a:gd name="T6" fmla="*/ 19 w 29"/>
                <a:gd name="T7" fmla="*/ 0 h 11"/>
                <a:gd name="T8" fmla="*/ 7 w 29"/>
                <a:gd name="T9" fmla="*/ 0 h 11"/>
                <a:gd name="T10" fmla="*/ 2 w 29"/>
                <a:gd name="T11" fmla="*/ 3 h 11"/>
                <a:gd name="T12" fmla="*/ 0 w 29"/>
                <a:gd name="T13" fmla="*/ 5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29" y="11"/>
                  </a:moveTo>
                  <a:lnTo>
                    <a:pt x="27" y="5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29" name="Freeform 267"/>
            <p:cNvSpPr>
              <a:spLocks/>
            </p:cNvSpPr>
            <p:nvPr/>
          </p:nvSpPr>
          <p:spPr bwMode="auto">
            <a:xfrm>
              <a:off x="4939984" y="3744694"/>
              <a:ext cx="3367" cy="20388"/>
            </a:xfrm>
            <a:custGeom>
              <a:avLst/>
              <a:gdLst>
                <a:gd name="T0" fmla="*/ 0 w 2"/>
                <a:gd name="T1" fmla="*/ 5 h 11"/>
                <a:gd name="T2" fmla="*/ 2 w 2"/>
                <a:gd name="T3" fmla="*/ 0 h 11"/>
                <a:gd name="T4" fmla="*/ 2 w 2"/>
                <a:gd name="T5" fmla="*/ 11 h 11"/>
                <a:gd name="T6" fmla="*/ 0 60000 65536"/>
                <a:gd name="T7" fmla="*/ 0 60000 65536"/>
                <a:gd name="T8" fmla="*/ 0 60000 65536"/>
                <a:gd name="T9" fmla="*/ 0 w 2"/>
                <a:gd name="T10" fmla="*/ 0 h 11"/>
                <a:gd name="T11" fmla="*/ 2 w 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1">
                  <a:moveTo>
                    <a:pt x="0" y="5"/>
                  </a:moveTo>
                  <a:lnTo>
                    <a:pt x="2" y="0"/>
                  </a:lnTo>
                  <a:lnTo>
                    <a:pt x="2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0" name="Line 268"/>
            <p:cNvSpPr>
              <a:spLocks noChangeShapeType="1"/>
            </p:cNvSpPr>
            <p:nvPr/>
          </p:nvSpPr>
          <p:spPr bwMode="auto">
            <a:xfrm>
              <a:off x="4990484" y="3418484"/>
              <a:ext cx="30300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1" name="Freeform 269"/>
            <p:cNvSpPr>
              <a:spLocks/>
            </p:cNvSpPr>
            <p:nvPr/>
          </p:nvSpPr>
          <p:spPr bwMode="auto">
            <a:xfrm>
              <a:off x="4990484" y="3338785"/>
              <a:ext cx="18516" cy="79699"/>
            </a:xfrm>
            <a:custGeom>
              <a:avLst/>
              <a:gdLst>
                <a:gd name="T0" fmla="*/ 11 w 11"/>
                <a:gd name="T1" fmla="*/ 43 h 43"/>
                <a:gd name="T2" fmla="*/ 11 w 11"/>
                <a:gd name="T3" fmla="*/ 0 h 43"/>
                <a:gd name="T4" fmla="*/ 4 w 11"/>
                <a:gd name="T5" fmla="*/ 6 h 43"/>
                <a:gd name="T6" fmla="*/ 0 w 11"/>
                <a:gd name="T7" fmla="*/ 8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43"/>
                <a:gd name="T14" fmla="*/ 11 w 1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43">
                  <a:moveTo>
                    <a:pt x="11" y="43"/>
                  </a:moveTo>
                  <a:lnTo>
                    <a:pt x="11" y="0"/>
                  </a:lnTo>
                  <a:lnTo>
                    <a:pt x="4" y="6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2" name="Line 270"/>
            <p:cNvSpPr>
              <a:spLocks noChangeShapeType="1"/>
            </p:cNvSpPr>
            <p:nvPr/>
          </p:nvSpPr>
          <p:spPr bwMode="auto">
            <a:xfrm>
              <a:off x="5003950" y="3342492"/>
              <a:ext cx="1683" cy="759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3" name="Freeform 271"/>
            <p:cNvSpPr>
              <a:spLocks/>
            </p:cNvSpPr>
            <p:nvPr/>
          </p:nvSpPr>
          <p:spPr bwMode="auto">
            <a:xfrm>
              <a:off x="3850880" y="3422191"/>
              <a:ext cx="3367" cy="79699"/>
            </a:xfrm>
            <a:custGeom>
              <a:avLst/>
              <a:gdLst>
                <a:gd name="T0" fmla="*/ 2 w 2"/>
                <a:gd name="T1" fmla="*/ 0 h 43"/>
                <a:gd name="T2" fmla="*/ 2 w 2"/>
                <a:gd name="T3" fmla="*/ 43 h 43"/>
                <a:gd name="T4" fmla="*/ 0 w 2"/>
                <a:gd name="T5" fmla="*/ 43 h 43"/>
                <a:gd name="T6" fmla="*/ 0 w 2"/>
                <a:gd name="T7" fmla="*/ 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3"/>
                <a:gd name="T14" fmla="*/ 2 w 2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3">
                  <a:moveTo>
                    <a:pt x="2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4" name="Freeform 272"/>
            <p:cNvSpPr>
              <a:spLocks/>
            </p:cNvSpPr>
            <p:nvPr/>
          </p:nvSpPr>
          <p:spPr bwMode="auto">
            <a:xfrm>
              <a:off x="3835731" y="3422191"/>
              <a:ext cx="18516" cy="14828"/>
            </a:xfrm>
            <a:custGeom>
              <a:avLst/>
              <a:gdLst>
                <a:gd name="T0" fmla="*/ 11 w 11"/>
                <a:gd name="T1" fmla="*/ 0 h 8"/>
                <a:gd name="T2" fmla="*/ 5 w 11"/>
                <a:gd name="T3" fmla="*/ 6 h 8"/>
                <a:gd name="T4" fmla="*/ 0 w 11"/>
                <a:gd name="T5" fmla="*/ 8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0"/>
                  </a:moveTo>
                  <a:lnTo>
                    <a:pt x="5" y="6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5" name="Line 273"/>
            <p:cNvSpPr>
              <a:spLocks noChangeShapeType="1"/>
            </p:cNvSpPr>
            <p:nvPr/>
          </p:nvSpPr>
          <p:spPr bwMode="auto">
            <a:xfrm>
              <a:off x="3835731" y="3501890"/>
              <a:ext cx="31983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6" name="Freeform 274"/>
            <p:cNvSpPr>
              <a:spLocks/>
            </p:cNvSpPr>
            <p:nvPr/>
          </p:nvSpPr>
          <p:spPr bwMode="auto">
            <a:xfrm>
              <a:off x="3827314" y="3855901"/>
              <a:ext cx="48816" cy="74138"/>
            </a:xfrm>
            <a:custGeom>
              <a:avLst/>
              <a:gdLst>
                <a:gd name="T0" fmla="*/ 25 w 29"/>
                <a:gd name="T1" fmla="*/ 0 h 40"/>
                <a:gd name="T2" fmla="*/ 27 w 29"/>
                <a:gd name="T3" fmla="*/ 1 h 40"/>
                <a:gd name="T4" fmla="*/ 29 w 29"/>
                <a:gd name="T5" fmla="*/ 6 h 40"/>
                <a:gd name="T6" fmla="*/ 29 w 29"/>
                <a:gd name="T7" fmla="*/ 10 h 40"/>
                <a:gd name="T8" fmla="*/ 27 w 29"/>
                <a:gd name="T9" fmla="*/ 14 h 40"/>
                <a:gd name="T10" fmla="*/ 21 w 29"/>
                <a:gd name="T11" fmla="*/ 18 h 40"/>
                <a:gd name="T12" fmla="*/ 11 w 29"/>
                <a:gd name="T13" fmla="*/ 22 h 40"/>
                <a:gd name="T14" fmla="*/ 6 w 29"/>
                <a:gd name="T15" fmla="*/ 24 h 40"/>
                <a:gd name="T16" fmla="*/ 3 w 29"/>
                <a:gd name="T17" fmla="*/ 28 h 40"/>
                <a:gd name="T18" fmla="*/ 0 w 29"/>
                <a:gd name="T19" fmla="*/ 34 h 40"/>
                <a:gd name="T20" fmla="*/ 0 w 29"/>
                <a:gd name="T21" fmla="*/ 4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0"/>
                <a:gd name="T35" fmla="*/ 29 w 29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0">
                  <a:moveTo>
                    <a:pt x="25" y="0"/>
                  </a:moveTo>
                  <a:lnTo>
                    <a:pt x="27" y="1"/>
                  </a:lnTo>
                  <a:lnTo>
                    <a:pt x="29" y="6"/>
                  </a:lnTo>
                  <a:lnTo>
                    <a:pt x="29" y="10"/>
                  </a:lnTo>
                  <a:lnTo>
                    <a:pt x="27" y="14"/>
                  </a:lnTo>
                  <a:lnTo>
                    <a:pt x="21" y="18"/>
                  </a:lnTo>
                  <a:lnTo>
                    <a:pt x="11" y="22"/>
                  </a:lnTo>
                  <a:lnTo>
                    <a:pt x="6" y="24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7" name="Freeform 275"/>
            <p:cNvSpPr>
              <a:spLocks/>
            </p:cNvSpPr>
            <p:nvPr/>
          </p:nvSpPr>
          <p:spPr bwMode="auto">
            <a:xfrm>
              <a:off x="3827314" y="3911505"/>
              <a:ext cx="48816" cy="14828"/>
            </a:xfrm>
            <a:custGeom>
              <a:avLst/>
              <a:gdLst>
                <a:gd name="T0" fmla="*/ 0 w 29"/>
                <a:gd name="T1" fmla="*/ 6 h 8"/>
                <a:gd name="T2" fmla="*/ 3 w 29"/>
                <a:gd name="T3" fmla="*/ 4 h 8"/>
                <a:gd name="T4" fmla="*/ 6 w 29"/>
                <a:gd name="T5" fmla="*/ 4 h 8"/>
                <a:gd name="T6" fmla="*/ 17 w 29"/>
                <a:gd name="T7" fmla="*/ 8 h 8"/>
                <a:gd name="T8" fmla="*/ 23 w 29"/>
                <a:gd name="T9" fmla="*/ 8 h 8"/>
                <a:gd name="T10" fmla="*/ 27 w 29"/>
                <a:gd name="T11" fmla="*/ 6 h 8"/>
                <a:gd name="T12" fmla="*/ 29 w 29"/>
                <a:gd name="T13" fmla="*/ 4 h 8"/>
                <a:gd name="T14" fmla="*/ 29 w 29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8"/>
                <a:gd name="T26" fmla="*/ 29 w 29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8">
                  <a:moveTo>
                    <a:pt x="0" y="6"/>
                  </a:moveTo>
                  <a:lnTo>
                    <a:pt x="3" y="4"/>
                  </a:lnTo>
                  <a:lnTo>
                    <a:pt x="6" y="4"/>
                  </a:lnTo>
                  <a:lnTo>
                    <a:pt x="17" y="8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2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8" name="Freeform 276"/>
            <p:cNvSpPr>
              <a:spLocks/>
            </p:cNvSpPr>
            <p:nvPr/>
          </p:nvSpPr>
          <p:spPr bwMode="auto">
            <a:xfrm>
              <a:off x="3837414" y="3918919"/>
              <a:ext cx="38716" cy="11121"/>
            </a:xfrm>
            <a:custGeom>
              <a:avLst/>
              <a:gdLst>
                <a:gd name="T0" fmla="*/ 23 w 23"/>
                <a:gd name="T1" fmla="*/ 0 h 6"/>
                <a:gd name="T2" fmla="*/ 21 w 23"/>
                <a:gd name="T3" fmla="*/ 4 h 6"/>
                <a:gd name="T4" fmla="*/ 19 w 23"/>
                <a:gd name="T5" fmla="*/ 6 h 6"/>
                <a:gd name="T6" fmla="*/ 11 w 23"/>
                <a:gd name="T7" fmla="*/ 6 h 6"/>
                <a:gd name="T8" fmla="*/ 0 w 2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"/>
                <a:gd name="T17" fmla="*/ 23 w 2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">
                  <a:moveTo>
                    <a:pt x="23" y="0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1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39" name="Freeform 277"/>
            <p:cNvSpPr>
              <a:spLocks/>
            </p:cNvSpPr>
            <p:nvPr/>
          </p:nvSpPr>
          <p:spPr bwMode="auto">
            <a:xfrm>
              <a:off x="3845831" y="3852194"/>
              <a:ext cx="26933" cy="44483"/>
            </a:xfrm>
            <a:custGeom>
              <a:avLst/>
              <a:gdLst>
                <a:gd name="T0" fmla="*/ 0 w 16"/>
                <a:gd name="T1" fmla="*/ 24 h 24"/>
                <a:gd name="T2" fmla="*/ 8 w 16"/>
                <a:gd name="T3" fmla="*/ 20 h 24"/>
                <a:gd name="T4" fmla="*/ 14 w 16"/>
                <a:gd name="T5" fmla="*/ 16 h 24"/>
                <a:gd name="T6" fmla="*/ 16 w 16"/>
                <a:gd name="T7" fmla="*/ 12 h 24"/>
                <a:gd name="T8" fmla="*/ 16 w 16"/>
                <a:gd name="T9" fmla="*/ 8 h 24"/>
                <a:gd name="T10" fmla="*/ 14 w 16"/>
                <a:gd name="T11" fmla="*/ 3 h 24"/>
                <a:gd name="T12" fmla="*/ 12 w 16"/>
                <a:gd name="T13" fmla="*/ 2 h 24"/>
                <a:gd name="T14" fmla="*/ 8 w 16"/>
                <a:gd name="T15" fmla="*/ 0 h 24"/>
                <a:gd name="T16" fmla="*/ 14 w 16"/>
                <a:gd name="T17" fmla="*/ 2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4"/>
                <a:gd name="T29" fmla="*/ 16 w 1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4">
                  <a:moveTo>
                    <a:pt x="0" y="24"/>
                  </a:moveTo>
                  <a:lnTo>
                    <a:pt x="8" y="20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14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0" name="Freeform 278"/>
            <p:cNvSpPr>
              <a:spLocks/>
            </p:cNvSpPr>
            <p:nvPr/>
          </p:nvSpPr>
          <p:spPr bwMode="auto">
            <a:xfrm>
              <a:off x="3827314" y="3852194"/>
              <a:ext cx="31983" cy="22242"/>
            </a:xfrm>
            <a:custGeom>
              <a:avLst/>
              <a:gdLst>
                <a:gd name="T0" fmla="*/ 19 w 19"/>
                <a:gd name="T1" fmla="*/ 0 h 12"/>
                <a:gd name="T2" fmla="*/ 11 w 19"/>
                <a:gd name="T3" fmla="*/ 0 h 12"/>
                <a:gd name="T4" fmla="*/ 4 w 19"/>
                <a:gd name="T5" fmla="*/ 2 h 12"/>
                <a:gd name="T6" fmla="*/ 3 w 19"/>
                <a:gd name="T7" fmla="*/ 3 h 12"/>
                <a:gd name="T8" fmla="*/ 0 w 19"/>
                <a:gd name="T9" fmla="*/ 8 h 12"/>
                <a:gd name="T10" fmla="*/ 0 w 19"/>
                <a:gd name="T11" fmla="*/ 10 h 12"/>
                <a:gd name="T12" fmla="*/ 3 w 19"/>
                <a:gd name="T13" fmla="*/ 12 h 12"/>
                <a:gd name="T14" fmla="*/ 4 w 19"/>
                <a:gd name="T15" fmla="*/ 10 h 12"/>
                <a:gd name="T16" fmla="*/ 3 w 19"/>
                <a:gd name="T17" fmla="*/ 8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2"/>
                <a:gd name="T29" fmla="*/ 19 w 1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2">
                  <a:moveTo>
                    <a:pt x="19" y="0"/>
                  </a:moveTo>
                  <a:lnTo>
                    <a:pt x="11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1" name="Freeform 279"/>
            <p:cNvSpPr>
              <a:spLocks/>
            </p:cNvSpPr>
            <p:nvPr/>
          </p:nvSpPr>
          <p:spPr bwMode="auto">
            <a:xfrm>
              <a:off x="3542834" y="3746547"/>
              <a:ext cx="5050" cy="18535"/>
            </a:xfrm>
            <a:custGeom>
              <a:avLst/>
              <a:gdLst>
                <a:gd name="T0" fmla="*/ 0 w 3"/>
                <a:gd name="T1" fmla="*/ 10 h 10"/>
                <a:gd name="T2" fmla="*/ 2 w 3"/>
                <a:gd name="T3" fmla="*/ 8 h 10"/>
                <a:gd name="T4" fmla="*/ 3 w 3"/>
                <a:gd name="T5" fmla="*/ 4 h 10"/>
                <a:gd name="T6" fmla="*/ 3 w 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0"/>
                <a:gd name="T14" fmla="*/ 3 w 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0">
                  <a:moveTo>
                    <a:pt x="0" y="10"/>
                  </a:moveTo>
                  <a:lnTo>
                    <a:pt x="2" y="8"/>
                  </a:lnTo>
                  <a:lnTo>
                    <a:pt x="3" y="4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2" name="Freeform 280"/>
            <p:cNvSpPr>
              <a:spLocks/>
            </p:cNvSpPr>
            <p:nvPr/>
          </p:nvSpPr>
          <p:spPr bwMode="auto">
            <a:xfrm>
              <a:off x="3512534" y="3753961"/>
              <a:ext cx="35350" cy="11121"/>
            </a:xfrm>
            <a:custGeom>
              <a:avLst/>
              <a:gdLst>
                <a:gd name="T0" fmla="*/ 21 w 21"/>
                <a:gd name="T1" fmla="*/ 0 h 6"/>
                <a:gd name="T2" fmla="*/ 20 w 21"/>
                <a:gd name="T3" fmla="*/ 1 h 6"/>
                <a:gd name="T4" fmla="*/ 16 w 21"/>
                <a:gd name="T5" fmla="*/ 4 h 6"/>
                <a:gd name="T6" fmla="*/ 10 w 21"/>
                <a:gd name="T7" fmla="*/ 4 h 6"/>
                <a:gd name="T8" fmla="*/ 0 w 21"/>
                <a:gd name="T9" fmla="*/ 0 h 6"/>
                <a:gd name="T10" fmla="*/ 10 w 21"/>
                <a:gd name="T11" fmla="*/ 6 h 6"/>
                <a:gd name="T12" fmla="*/ 18 w 21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6"/>
                <a:gd name="T23" fmla="*/ 21 w 2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6">
                  <a:moveTo>
                    <a:pt x="21" y="0"/>
                  </a:moveTo>
                  <a:lnTo>
                    <a:pt x="20" y="1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8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3" name="Freeform 281"/>
            <p:cNvSpPr>
              <a:spLocks/>
            </p:cNvSpPr>
            <p:nvPr/>
          </p:nvSpPr>
          <p:spPr bwMode="auto">
            <a:xfrm>
              <a:off x="3500751" y="3687236"/>
              <a:ext cx="47133" cy="77845"/>
            </a:xfrm>
            <a:custGeom>
              <a:avLst/>
              <a:gdLst>
                <a:gd name="T0" fmla="*/ 0 w 28"/>
                <a:gd name="T1" fmla="*/ 42 h 42"/>
                <a:gd name="T2" fmla="*/ 0 w 28"/>
                <a:gd name="T3" fmla="*/ 36 h 42"/>
                <a:gd name="T4" fmla="*/ 2 w 28"/>
                <a:gd name="T5" fmla="*/ 30 h 42"/>
                <a:gd name="T6" fmla="*/ 7 w 28"/>
                <a:gd name="T7" fmla="*/ 26 h 42"/>
                <a:gd name="T8" fmla="*/ 11 w 28"/>
                <a:gd name="T9" fmla="*/ 24 h 42"/>
                <a:gd name="T10" fmla="*/ 19 w 28"/>
                <a:gd name="T11" fmla="*/ 19 h 42"/>
                <a:gd name="T12" fmla="*/ 25 w 28"/>
                <a:gd name="T13" fmla="*/ 15 h 42"/>
                <a:gd name="T14" fmla="*/ 27 w 28"/>
                <a:gd name="T15" fmla="*/ 12 h 42"/>
                <a:gd name="T16" fmla="*/ 27 w 28"/>
                <a:gd name="T17" fmla="*/ 8 h 42"/>
                <a:gd name="T18" fmla="*/ 25 w 28"/>
                <a:gd name="T19" fmla="*/ 4 h 42"/>
                <a:gd name="T20" fmla="*/ 23 w 28"/>
                <a:gd name="T21" fmla="*/ 2 h 42"/>
                <a:gd name="T22" fmla="*/ 19 w 28"/>
                <a:gd name="T23" fmla="*/ 0 h 42"/>
                <a:gd name="T24" fmla="*/ 25 w 28"/>
                <a:gd name="T25" fmla="*/ 2 h 42"/>
                <a:gd name="T26" fmla="*/ 27 w 28"/>
                <a:gd name="T27" fmla="*/ 4 h 42"/>
                <a:gd name="T28" fmla="*/ 28 w 28"/>
                <a:gd name="T29" fmla="*/ 8 h 42"/>
                <a:gd name="T30" fmla="*/ 28 w 28"/>
                <a:gd name="T31" fmla="*/ 12 h 42"/>
                <a:gd name="T32" fmla="*/ 27 w 28"/>
                <a:gd name="T33" fmla="*/ 15 h 42"/>
                <a:gd name="T34" fmla="*/ 21 w 28"/>
                <a:gd name="T35" fmla="*/ 19 h 42"/>
                <a:gd name="T36" fmla="*/ 11 w 28"/>
                <a:gd name="T37" fmla="*/ 24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42"/>
                <a:gd name="T59" fmla="*/ 28 w 28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42">
                  <a:moveTo>
                    <a:pt x="0" y="42"/>
                  </a:moveTo>
                  <a:lnTo>
                    <a:pt x="0" y="36"/>
                  </a:lnTo>
                  <a:lnTo>
                    <a:pt x="2" y="30"/>
                  </a:lnTo>
                  <a:lnTo>
                    <a:pt x="7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5" y="15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1" y="19"/>
                  </a:lnTo>
                  <a:lnTo>
                    <a:pt x="11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4" name="Freeform 282"/>
            <p:cNvSpPr>
              <a:spLocks/>
            </p:cNvSpPr>
            <p:nvPr/>
          </p:nvSpPr>
          <p:spPr bwMode="auto">
            <a:xfrm>
              <a:off x="3500751" y="3753961"/>
              <a:ext cx="11783" cy="1853"/>
            </a:xfrm>
            <a:custGeom>
              <a:avLst/>
              <a:gdLst>
                <a:gd name="T0" fmla="*/ 7 w 7"/>
                <a:gd name="T1" fmla="*/ 0 h 1"/>
                <a:gd name="T2" fmla="*/ 2 w 7"/>
                <a:gd name="T3" fmla="*/ 0 h 1"/>
                <a:gd name="T4" fmla="*/ 0 w 7"/>
                <a:gd name="T5" fmla="*/ 1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7" y="0"/>
                  </a:move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5" name="Freeform 283"/>
            <p:cNvSpPr>
              <a:spLocks/>
            </p:cNvSpPr>
            <p:nvPr/>
          </p:nvSpPr>
          <p:spPr bwMode="auto">
            <a:xfrm>
              <a:off x="3500751" y="3687236"/>
              <a:ext cx="31983" cy="18535"/>
            </a:xfrm>
            <a:custGeom>
              <a:avLst/>
              <a:gdLst>
                <a:gd name="T0" fmla="*/ 0 w 19"/>
                <a:gd name="T1" fmla="*/ 10 h 10"/>
                <a:gd name="T2" fmla="*/ 0 w 19"/>
                <a:gd name="T3" fmla="*/ 8 h 10"/>
                <a:gd name="T4" fmla="*/ 2 w 19"/>
                <a:gd name="T5" fmla="*/ 4 h 10"/>
                <a:gd name="T6" fmla="*/ 4 w 19"/>
                <a:gd name="T7" fmla="*/ 2 h 10"/>
                <a:gd name="T8" fmla="*/ 11 w 19"/>
                <a:gd name="T9" fmla="*/ 0 h 10"/>
                <a:gd name="T10" fmla="*/ 19 w 1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0"/>
                <a:gd name="T20" fmla="*/ 19 w 1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0">
                  <a:moveTo>
                    <a:pt x="0" y="10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0"/>
                  </a:lnTo>
                  <a:lnTo>
                    <a:pt x="1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6" name="Freeform 284"/>
            <p:cNvSpPr>
              <a:spLocks/>
            </p:cNvSpPr>
            <p:nvPr/>
          </p:nvSpPr>
          <p:spPr bwMode="auto">
            <a:xfrm>
              <a:off x="3500751" y="3702064"/>
              <a:ext cx="6733" cy="5560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2 h 3"/>
                <a:gd name="T4" fmla="*/ 2 w 4"/>
                <a:gd name="T5" fmla="*/ 3 h 3"/>
                <a:gd name="T6" fmla="*/ 0 w 4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2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7" name="Line 285"/>
            <p:cNvSpPr>
              <a:spLocks noChangeShapeType="1"/>
            </p:cNvSpPr>
            <p:nvPr/>
          </p:nvSpPr>
          <p:spPr bwMode="auto">
            <a:xfrm>
              <a:off x="3542834" y="3349906"/>
              <a:ext cx="30300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8" name="Freeform 286"/>
            <p:cNvSpPr>
              <a:spLocks/>
            </p:cNvSpPr>
            <p:nvPr/>
          </p:nvSpPr>
          <p:spPr bwMode="auto">
            <a:xfrm>
              <a:off x="3542834" y="3273914"/>
              <a:ext cx="18516" cy="77845"/>
            </a:xfrm>
            <a:custGeom>
              <a:avLst/>
              <a:gdLst>
                <a:gd name="T0" fmla="*/ 11 w 11"/>
                <a:gd name="T1" fmla="*/ 42 h 42"/>
                <a:gd name="T2" fmla="*/ 11 w 11"/>
                <a:gd name="T3" fmla="*/ 0 h 42"/>
                <a:gd name="T4" fmla="*/ 4 w 11"/>
                <a:gd name="T5" fmla="*/ 6 h 42"/>
                <a:gd name="T6" fmla="*/ 0 w 11"/>
                <a:gd name="T7" fmla="*/ 8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42"/>
                <a:gd name="T14" fmla="*/ 11 w 11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42">
                  <a:moveTo>
                    <a:pt x="11" y="42"/>
                  </a:moveTo>
                  <a:lnTo>
                    <a:pt x="11" y="0"/>
                  </a:lnTo>
                  <a:lnTo>
                    <a:pt x="4" y="6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49" name="Line 287"/>
            <p:cNvSpPr>
              <a:spLocks noChangeShapeType="1"/>
            </p:cNvSpPr>
            <p:nvPr/>
          </p:nvSpPr>
          <p:spPr bwMode="auto">
            <a:xfrm>
              <a:off x="3556301" y="3277621"/>
              <a:ext cx="1683" cy="74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0" name="Freeform 288"/>
            <p:cNvSpPr>
              <a:spLocks/>
            </p:cNvSpPr>
            <p:nvPr/>
          </p:nvSpPr>
          <p:spPr bwMode="auto">
            <a:xfrm>
              <a:off x="3542834" y="4374871"/>
              <a:ext cx="15150" cy="51897"/>
            </a:xfrm>
            <a:custGeom>
              <a:avLst/>
              <a:gdLst>
                <a:gd name="T0" fmla="*/ 7 w 9"/>
                <a:gd name="T1" fmla="*/ 2 h 28"/>
                <a:gd name="T2" fmla="*/ 9 w 9"/>
                <a:gd name="T3" fmla="*/ 5 h 28"/>
                <a:gd name="T4" fmla="*/ 9 w 9"/>
                <a:gd name="T5" fmla="*/ 28 h 28"/>
                <a:gd name="T6" fmla="*/ 7 w 9"/>
                <a:gd name="T7" fmla="*/ 28 h 28"/>
                <a:gd name="T8" fmla="*/ 7 w 9"/>
                <a:gd name="T9" fmla="*/ 5 h 28"/>
                <a:gd name="T10" fmla="*/ 4 w 9"/>
                <a:gd name="T11" fmla="*/ 2 h 28"/>
                <a:gd name="T12" fmla="*/ 0 w 9"/>
                <a:gd name="T13" fmla="*/ 0 h 28"/>
                <a:gd name="T14" fmla="*/ 7 w 9"/>
                <a:gd name="T15" fmla="*/ 2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8"/>
                <a:gd name="T26" fmla="*/ 9 w 9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8">
                  <a:moveTo>
                    <a:pt x="7" y="2"/>
                  </a:moveTo>
                  <a:lnTo>
                    <a:pt x="9" y="5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1" name="Freeform 289"/>
            <p:cNvSpPr>
              <a:spLocks/>
            </p:cNvSpPr>
            <p:nvPr/>
          </p:nvSpPr>
          <p:spPr bwMode="auto">
            <a:xfrm>
              <a:off x="3520951" y="4374871"/>
              <a:ext cx="21883" cy="11121"/>
            </a:xfrm>
            <a:custGeom>
              <a:avLst/>
              <a:gdLst>
                <a:gd name="T0" fmla="*/ 13 w 13"/>
                <a:gd name="T1" fmla="*/ 0 h 6"/>
                <a:gd name="T2" fmla="*/ 9 w 13"/>
                <a:gd name="T3" fmla="*/ 0 h 6"/>
                <a:gd name="T4" fmla="*/ 3 w 13"/>
                <a:gd name="T5" fmla="*/ 2 h 6"/>
                <a:gd name="T6" fmla="*/ 0 w 13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6"/>
                <a:gd name="T14" fmla="*/ 13 w 1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6">
                  <a:moveTo>
                    <a:pt x="13" y="0"/>
                  </a:moveTo>
                  <a:lnTo>
                    <a:pt x="9" y="0"/>
                  </a:lnTo>
                  <a:lnTo>
                    <a:pt x="3" y="2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2" name="Freeform 290"/>
            <p:cNvSpPr>
              <a:spLocks/>
            </p:cNvSpPr>
            <p:nvPr/>
          </p:nvSpPr>
          <p:spPr bwMode="auto">
            <a:xfrm>
              <a:off x="3505801" y="4374871"/>
              <a:ext cx="15150" cy="51897"/>
            </a:xfrm>
            <a:custGeom>
              <a:avLst/>
              <a:gdLst>
                <a:gd name="T0" fmla="*/ 9 w 9"/>
                <a:gd name="T1" fmla="*/ 0 h 28"/>
                <a:gd name="T2" fmla="*/ 9 w 9"/>
                <a:gd name="T3" fmla="*/ 28 h 28"/>
                <a:gd name="T4" fmla="*/ 7 w 9"/>
                <a:gd name="T5" fmla="*/ 28 h 28"/>
                <a:gd name="T6" fmla="*/ 7 w 9"/>
                <a:gd name="T7" fmla="*/ 0 h 28"/>
                <a:gd name="T8" fmla="*/ 9 w 9"/>
                <a:gd name="T9" fmla="*/ 0 h 28"/>
                <a:gd name="T10" fmla="*/ 0 w 9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8"/>
                <a:gd name="T20" fmla="*/ 9 w 9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8">
                  <a:moveTo>
                    <a:pt x="9" y="0"/>
                  </a:moveTo>
                  <a:lnTo>
                    <a:pt x="9" y="28"/>
                  </a:lnTo>
                  <a:lnTo>
                    <a:pt x="7" y="28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3" name="Freeform 291"/>
            <p:cNvSpPr>
              <a:spLocks/>
            </p:cNvSpPr>
            <p:nvPr/>
          </p:nvSpPr>
          <p:spPr bwMode="auto">
            <a:xfrm>
              <a:off x="3480551" y="4378578"/>
              <a:ext cx="13467" cy="14828"/>
            </a:xfrm>
            <a:custGeom>
              <a:avLst/>
              <a:gdLst>
                <a:gd name="T0" fmla="*/ 0 w 8"/>
                <a:gd name="T1" fmla="*/ 0 h 8"/>
                <a:gd name="T2" fmla="*/ 3 w 8"/>
                <a:gd name="T3" fmla="*/ 5 h 8"/>
                <a:gd name="T4" fmla="*/ 6 w 8"/>
                <a:gd name="T5" fmla="*/ 8 h 8"/>
                <a:gd name="T6" fmla="*/ 8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3" y="5"/>
                  </a:lnTo>
                  <a:lnTo>
                    <a:pt x="6" y="8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4" name="Freeform 292"/>
            <p:cNvSpPr>
              <a:spLocks/>
            </p:cNvSpPr>
            <p:nvPr/>
          </p:nvSpPr>
          <p:spPr bwMode="auto">
            <a:xfrm>
              <a:off x="3425002" y="4352629"/>
              <a:ext cx="65649" cy="40776"/>
            </a:xfrm>
            <a:custGeom>
              <a:avLst/>
              <a:gdLst>
                <a:gd name="T0" fmla="*/ 39 w 39"/>
                <a:gd name="T1" fmla="*/ 22 h 22"/>
                <a:gd name="T2" fmla="*/ 33 w 39"/>
                <a:gd name="T3" fmla="*/ 19 h 22"/>
                <a:gd name="T4" fmla="*/ 31 w 39"/>
                <a:gd name="T5" fmla="*/ 14 h 22"/>
                <a:gd name="T6" fmla="*/ 25 w 39"/>
                <a:gd name="T7" fmla="*/ 19 h 22"/>
                <a:gd name="T8" fmla="*/ 20 w 39"/>
                <a:gd name="T9" fmla="*/ 22 h 22"/>
                <a:gd name="T10" fmla="*/ 12 w 39"/>
                <a:gd name="T11" fmla="*/ 22 h 22"/>
                <a:gd name="T12" fmla="*/ 7 w 39"/>
                <a:gd name="T13" fmla="*/ 19 h 22"/>
                <a:gd name="T14" fmla="*/ 4 w 39"/>
                <a:gd name="T15" fmla="*/ 14 h 22"/>
                <a:gd name="T16" fmla="*/ 4 w 39"/>
                <a:gd name="T17" fmla="*/ 9 h 22"/>
                <a:gd name="T18" fmla="*/ 7 w 39"/>
                <a:gd name="T19" fmla="*/ 3 h 22"/>
                <a:gd name="T20" fmla="*/ 12 w 39"/>
                <a:gd name="T21" fmla="*/ 0 h 22"/>
                <a:gd name="T22" fmla="*/ 4 w 39"/>
                <a:gd name="T23" fmla="*/ 3 h 22"/>
                <a:gd name="T24" fmla="*/ 0 w 39"/>
                <a:gd name="T25" fmla="*/ 9 h 22"/>
                <a:gd name="T26" fmla="*/ 0 w 39"/>
                <a:gd name="T27" fmla="*/ 14 h 22"/>
                <a:gd name="T28" fmla="*/ 4 w 39"/>
                <a:gd name="T29" fmla="*/ 19 h 22"/>
                <a:gd name="T30" fmla="*/ 12 w 39"/>
                <a:gd name="T31" fmla="*/ 22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22"/>
                <a:gd name="T50" fmla="*/ 39 w 3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22">
                  <a:moveTo>
                    <a:pt x="39" y="22"/>
                  </a:moveTo>
                  <a:lnTo>
                    <a:pt x="33" y="19"/>
                  </a:lnTo>
                  <a:lnTo>
                    <a:pt x="31" y="14"/>
                  </a:lnTo>
                  <a:lnTo>
                    <a:pt x="25" y="19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4"/>
                  </a:lnTo>
                  <a:lnTo>
                    <a:pt x="4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12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5" name="Freeform 293"/>
            <p:cNvSpPr>
              <a:spLocks/>
            </p:cNvSpPr>
            <p:nvPr/>
          </p:nvSpPr>
          <p:spPr bwMode="auto">
            <a:xfrm>
              <a:off x="3445202" y="4334094"/>
              <a:ext cx="35350" cy="44483"/>
            </a:xfrm>
            <a:custGeom>
              <a:avLst/>
              <a:gdLst>
                <a:gd name="T0" fmla="*/ 0 w 21"/>
                <a:gd name="T1" fmla="*/ 10 h 24"/>
                <a:gd name="T2" fmla="*/ 16 w 21"/>
                <a:gd name="T3" fmla="*/ 8 h 24"/>
                <a:gd name="T4" fmla="*/ 19 w 21"/>
                <a:gd name="T5" fmla="*/ 5 h 24"/>
                <a:gd name="T6" fmla="*/ 21 w 21"/>
                <a:gd name="T7" fmla="*/ 5 h 24"/>
                <a:gd name="T8" fmla="*/ 21 w 21"/>
                <a:gd name="T9" fmla="*/ 24 h 24"/>
                <a:gd name="T10" fmla="*/ 19 w 21"/>
                <a:gd name="T11" fmla="*/ 24 h 24"/>
                <a:gd name="T12" fmla="*/ 19 w 21"/>
                <a:gd name="T13" fmla="*/ 0 h 24"/>
                <a:gd name="T14" fmla="*/ 21 w 21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4"/>
                <a:gd name="T26" fmla="*/ 21 w 2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4">
                  <a:moveTo>
                    <a:pt x="0" y="10"/>
                  </a:moveTo>
                  <a:lnTo>
                    <a:pt x="16" y="8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0"/>
                  </a:lnTo>
                  <a:lnTo>
                    <a:pt x="21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6" name="Freeform 294"/>
            <p:cNvSpPr>
              <a:spLocks/>
            </p:cNvSpPr>
            <p:nvPr/>
          </p:nvSpPr>
          <p:spPr bwMode="auto">
            <a:xfrm>
              <a:off x="3431735" y="4324827"/>
              <a:ext cx="45449" cy="14828"/>
            </a:xfrm>
            <a:custGeom>
              <a:avLst/>
              <a:gdLst>
                <a:gd name="T0" fmla="*/ 27 w 27"/>
                <a:gd name="T1" fmla="*/ 5 h 8"/>
                <a:gd name="T2" fmla="*/ 24 w 27"/>
                <a:gd name="T3" fmla="*/ 2 h 8"/>
                <a:gd name="T4" fmla="*/ 18 w 27"/>
                <a:gd name="T5" fmla="*/ 0 h 8"/>
                <a:gd name="T6" fmla="*/ 8 w 27"/>
                <a:gd name="T7" fmla="*/ 0 h 8"/>
                <a:gd name="T8" fmla="*/ 3 w 27"/>
                <a:gd name="T9" fmla="*/ 2 h 8"/>
                <a:gd name="T10" fmla="*/ 0 w 27"/>
                <a:gd name="T11" fmla="*/ 5 h 8"/>
                <a:gd name="T12" fmla="*/ 0 w 27"/>
                <a:gd name="T13" fmla="*/ 8 h 8"/>
                <a:gd name="T14" fmla="*/ 3 w 27"/>
                <a:gd name="T15" fmla="*/ 8 h 8"/>
                <a:gd name="T16" fmla="*/ 3 w 27"/>
                <a:gd name="T17" fmla="*/ 5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8"/>
                <a:gd name="T29" fmla="*/ 27 w 2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8">
                  <a:moveTo>
                    <a:pt x="27" y="5"/>
                  </a:moveTo>
                  <a:lnTo>
                    <a:pt x="24" y="2"/>
                  </a:lnTo>
                  <a:lnTo>
                    <a:pt x="18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7" name="Line 295"/>
            <p:cNvSpPr>
              <a:spLocks noChangeShapeType="1"/>
            </p:cNvSpPr>
            <p:nvPr/>
          </p:nvSpPr>
          <p:spPr bwMode="auto">
            <a:xfrm>
              <a:off x="3505801" y="4426768"/>
              <a:ext cx="25250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8" name="Line 296"/>
            <p:cNvSpPr>
              <a:spLocks noChangeShapeType="1"/>
            </p:cNvSpPr>
            <p:nvPr/>
          </p:nvSpPr>
          <p:spPr bwMode="auto">
            <a:xfrm>
              <a:off x="3542834" y="4426768"/>
              <a:ext cx="23566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59" name="Freeform 297"/>
            <p:cNvSpPr>
              <a:spLocks/>
            </p:cNvSpPr>
            <p:nvPr/>
          </p:nvSpPr>
          <p:spPr bwMode="auto">
            <a:xfrm>
              <a:off x="3832364" y="4556510"/>
              <a:ext cx="13467" cy="51897"/>
            </a:xfrm>
            <a:custGeom>
              <a:avLst/>
              <a:gdLst>
                <a:gd name="T0" fmla="*/ 0 w 8"/>
                <a:gd name="T1" fmla="*/ 0 h 28"/>
                <a:gd name="T2" fmla="*/ 8 w 8"/>
                <a:gd name="T3" fmla="*/ 0 h 28"/>
                <a:gd name="T4" fmla="*/ 8 w 8"/>
                <a:gd name="T5" fmla="*/ 28 h 28"/>
                <a:gd name="T6" fmla="*/ 6 w 8"/>
                <a:gd name="T7" fmla="*/ 28 h 28"/>
                <a:gd name="T8" fmla="*/ 6 w 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8"/>
                <a:gd name="T17" fmla="*/ 8 w 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8">
                  <a:moveTo>
                    <a:pt x="0" y="0"/>
                  </a:moveTo>
                  <a:lnTo>
                    <a:pt x="8" y="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0" name="Freeform 298"/>
            <p:cNvSpPr>
              <a:spLocks/>
            </p:cNvSpPr>
            <p:nvPr/>
          </p:nvSpPr>
          <p:spPr bwMode="auto">
            <a:xfrm>
              <a:off x="3845831" y="4556510"/>
              <a:ext cx="38716" cy="51897"/>
            </a:xfrm>
            <a:custGeom>
              <a:avLst/>
              <a:gdLst>
                <a:gd name="T0" fmla="*/ 0 w 23"/>
                <a:gd name="T1" fmla="*/ 6 h 28"/>
                <a:gd name="T2" fmla="*/ 4 w 23"/>
                <a:gd name="T3" fmla="*/ 2 h 28"/>
                <a:gd name="T4" fmla="*/ 10 w 23"/>
                <a:gd name="T5" fmla="*/ 0 h 28"/>
                <a:gd name="T6" fmla="*/ 14 w 23"/>
                <a:gd name="T7" fmla="*/ 0 h 28"/>
                <a:gd name="T8" fmla="*/ 20 w 23"/>
                <a:gd name="T9" fmla="*/ 2 h 28"/>
                <a:gd name="T10" fmla="*/ 23 w 23"/>
                <a:gd name="T11" fmla="*/ 6 h 28"/>
                <a:gd name="T12" fmla="*/ 23 w 23"/>
                <a:gd name="T13" fmla="*/ 28 h 28"/>
                <a:gd name="T14" fmla="*/ 20 w 23"/>
                <a:gd name="T15" fmla="*/ 28 h 28"/>
                <a:gd name="T16" fmla="*/ 20 w 23"/>
                <a:gd name="T17" fmla="*/ 6 h 28"/>
                <a:gd name="T18" fmla="*/ 18 w 23"/>
                <a:gd name="T19" fmla="*/ 2 h 28"/>
                <a:gd name="T20" fmla="*/ 14 w 23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8"/>
                <a:gd name="T35" fmla="*/ 23 w 23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8">
                  <a:moveTo>
                    <a:pt x="0" y="6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3" y="6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1" name="Line 299"/>
            <p:cNvSpPr>
              <a:spLocks noChangeShapeType="1"/>
            </p:cNvSpPr>
            <p:nvPr/>
          </p:nvSpPr>
          <p:spPr bwMode="auto">
            <a:xfrm>
              <a:off x="3869397" y="4608407"/>
              <a:ext cx="25250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2" name="Line 300"/>
            <p:cNvSpPr>
              <a:spLocks noChangeShapeType="1"/>
            </p:cNvSpPr>
            <p:nvPr/>
          </p:nvSpPr>
          <p:spPr bwMode="auto">
            <a:xfrm flipH="1">
              <a:off x="3832364" y="4608407"/>
              <a:ext cx="23566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3" name="Line 301"/>
            <p:cNvSpPr>
              <a:spLocks noChangeShapeType="1"/>
            </p:cNvSpPr>
            <p:nvPr/>
          </p:nvSpPr>
          <p:spPr bwMode="auto">
            <a:xfrm>
              <a:off x="4953451" y="4510173"/>
              <a:ext cx="23566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4" name="Freeform 302"/>
            <p:cNvSpPr>
              <a:spLocks/>
            </p:cNvSpPr>
            <p:nvPr/>
          </p:nvSpPr>
          <p:spPr bwMode="auto">
            <a:xfrm>
              <a:off x="4953451" y="4458276"/>
              <a:ext cx="15150" cy="51897"/>
            </a:xfrm>
            <a:custGeom>
              <a:avLst/>
              <a:gdLst>
                <a:gd name="T0" fmla="*/ 9 w 9"/>
                <a:gd name="T1" fmla="*/ 28 h 28"/>
                <a:gd name="T2" fmla="*/ 9 w 9"/>
                <a:gd name="T3" fmla="*/ 0 h 28"/>
                <a:gd name="T4" fmla="*/ 0 w 9"/>
                <a:gd name="T5" fmla="*/ 0 h 28"/>
                <a:gd name="T6" fmla="*/ 0 60000 65536"/>
                <a:gd name="T7" fmla="*/ 0 60000 65536"/>
                <a:gd name="T8" fmla="*/ 0 60000 65536"/>
                <a:gd name="T9" fmla="*/ 0 w 9"/>
                <a:gd name="T10" fmla="*/ 0 h 28"/>
                <a:gd name="T11" fmla="*/ 9 w 9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8">
                  <a:moveTo>
                    <a:pt x="9" y="28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5" name="Line 303"/>
            <p:cNvSpPr>
              <a:spLocks noChangeShapeType="1"/>
            </p:cNvSpPr>
            <p:nvPr/>
          </p:nvSpPr>
          <p:spPr bwMode="auto">
            <a:xfrm>
              <a:off x="4965234" y="4458276"/>
              <a:ext cx="1683" cy="518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6" name="Line 304"/>
            <p:cNvSpPr>
              <a:spLocks noChangeShapeType="1"/>
            </p:cNvSpPr>
            <p:nvPr/>
          </p:nvSpPr>
          <p:spPr bwMode="auto">
            <a:xfrm>
              <a:off x="4990484" y="4510173"/>
              <a:ext cx="23566" cy="18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7" name="Freeform 305"/>
            <p:cNvSpPr>
              <a:spLocks/>
            </p:cNvSpPr>
            <p:nvPr/>
          </p:nvSpPr>
          <p:spPr bwMode="auto">
            <a:xfrm>
              <a:off x="4990484" y="4458276"/>
              <a:ext cx="13467" cy="51897"/>
            </a:xfrm>
            <a:custGeom>
              <a:avLst/>
              <a:gdLst>
                <a:gd name="T0" fmla="*/ 8 w 8"/>
                <a:gd name="T1" fmla="*/ 28 h 28"/>
                <a:gd name="T2" fmla="*/ 8 w 8"/>
                <a:gd name="T3" fmla="*/ 5 h 28"/>
                <a:gd name="T4" fmla="*/ 7 w 8"/>
                <a:gd name="T5" fmla="*/ 2 h 28"/>
                <a:gd name="T6" fmla="*/ 0 w 8"/>
                <a:gd name="T7" fmla="*/ 0 h 28"/>
                <a:gd name="T8" fmla="*/ 4 w 8"/>
                <a:gd name="T9" fmla="*/ 2 h 28"/>
                <a:gd name="T10" fmla="*/ 7 w 8"/>
                <a:gd name="T11" fmla="*/ 5 h 28"/>
                <a:gd name="T12" fmla="*/ 7 w 8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8"/>
                <a:gd name="T23" fmla="*/ 8 w 8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8">
                  <a:moveTo>
                    <a:pt x="8" y="28"/>
                  </a:moveTo>
                  <a:lnTo>
                    <a:pt x="8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5"/>
                  </a:lnTo>
                  <a:lnTo>
                    <a:pt x="7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8" name="Freeform 306"/>
            <p:cNvSpPr>
              <a:spLocks/>
            </p:cNvSpPr>
            <p:nvPr/>
          </p:nvSpPr>
          <p:spPr bwMode="auto">
            <a:xfrm>
              <a:off x="4968601" y="4458276"/>
              <a:ext cx="21883" cy="9267"/>
            </a:xfrm>
            <a:custGeom>
              <a:avLst/>
              <a:gdLst>
                <a:gd name="T0" fmla="*/ 13 w 13"/>
                <a:gd name="T1" fmla="*/ 0 h 5"/>
                <a:gd name="T2" fmla="*/ 9 w 13"/>
                <a:gd name="T3" fmla="*/ 0 h 5"/>
                <a:gd name="T4" fmla="*/ 3 w 13"/>
                <a:gd name="T5" fmla="*/ 2 h 5"/>
                <a:gd name="T6" fmla="*/ 0 w 1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"/>
                <a:gd name="T14" fmla="*/ 13 w 1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">
                  <a:moveTo>
                    <a:pt x="13" y="0"/>
                  </a:moveTo>
                  <a:lnTo>
                    <a:pt x="9" y="0"/>
                  </a:lnTo>
                  <a:lnTo>
                    <a:pt x="3" y="2"/>
                  </a:lnTo>
                  <a:lnTo>
                    <a:pt x="0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69" name="Freeform 307"/>
            <p:cNvSpPr>
              <a:spLocks/>
            </p:cNvSpPr>
            <p:nvPr/>
          </p:nvSpPr>
          <p:spPr bwMode="auto">
            <a:xfrm>
              <a:off x="4982067" y="3770642"/>
              <a:ext cx="47133" cy="75992"/>
            </a:xfrm>
            <a:custGeom>
              <a:avLst/>
              <a:gdLst>
                <a:gd name="T0" fmla="*/ 0 w 28"/>
                <a:gd name="T1" fmla="*/ 41 h 41"/>
                <a:gd name="T2" fmla="*/ 0 w 28"/>
                <a:gd name="T3" fmla="*/ 36 h 41"/>
                <a:gd name="T4" fmla="*/ 2 w 28"/>
                <a:gd name="T5" fmla="*/ 30 h 41"/>
                <a:gd name="T6" fmla="*/ 6 w 28"/>
                <a:gd name="T7" fmla="*/ 26 h 41"/>
                <a:gd name="T8" fmla="*/ 10 w 28"/>
                <a:gd name="T9" fmla="*/ 23 h 41"/>
                <a:gd name="T10" fmla="*/ 18 w 28"/>
                <a:gd name="T11" fmla="*/ 19 h 41"/>
                <a:gd name="T12" fmla="*/ 24 w 28"/>
                <a:gd name="T13" fmla="*/ 15 h 41"/>
                <a:gd name="T14" fmla="*/ 26 w 28"/>
                <a:gd name="T15" fmla="*/ 11 h 41"/>
                <a:gd name="T16" fmla="*/ 26 w 28"/>
                <a:gd name="T17" fmla="*/ 7 h 41"/>
                <a:gd name="T18" fmla="*/ 24 w 28"/>
                <a:gd name="T19" fmla="*/ 4 h 41"/>
                <a:gd name="T20" fmla="*/ 22 w 28"/>
                <a:gd name="T21" fmla="*/ 2 h 41"/>
                <a:gd name="T22" fmla="*/ 18 w 28"/>
                <a:gd name="T23" fmla="*/ 0 h 41"/>
                <a:gd name="T24" fmla="*/ 24 w 28"/>
                <a:gd name="T25" fmla="*/ 2 h 41"/>
                <a:gd name="T26" fmla="*/ 26 w 28"/>
                <a:gd name="T27" fmla="*/ 4 h 41"/>
                <a:gd name="T28" fmla="*/ 28 w 28"/>
                <a:gd name="T29" fmla="*/ 7 h 41"/>
                <a:gd name="T30" fmla="*/ 28 w 28"/>
                <a:gd name="T31" fmla="*/ 11 h 41"/>
                <a:gd name="T32" fmla="*/ 26 w 28"/>
                <a:gd name="T33" fmla="*/ 15 h 41"/>
                <a:gd name="T34" fmla="*/ 20 w 28"/>
                <a:gd name="T35" fmla="*/ 19 h 41"/>
                <a:gd name="T36" fmla="*/ 10 w 28"/>
                <a:gd name="T37" fmla="*/ 23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41"/>
                <a:gd name="T59" fmla="*/ 28 w 28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41">
                  <a:moveTo>
                    <a:pt x="0" y="41"/>
                  </a:moveTo>
                  <a:lnTo>
                    <a:pt x="0" y="36"/>
                  </a:lnTo>
                  <a:lnTo>
                    <a:pt x="2" y="30"/>
                  </a:lnTo>
                  <a:lnTo>
                    <a:pt x="6" y="26"/>
                  </a:lnTo>
                  <a:lnTo>
                    <a:pt x="10" y="23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0" y="19"/>
                  </a:lnTo>
                  <a:lnTo>
                    <a:pt x="10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0" name="Freeform 308"/>
            <p:cNvSpPr>
              <a:spLocks/>
            </p:cNvSpPr>
            <p:nvPr/>
          </p:nvSpPr>
          <p:spPr bwMode="auto">
            <a:xfrm>
              <a:off x="4992167" y="3829953"/>
              <a:ext cx="37033" cy="12974"/>
            </a:xfrm>
            <a:custGeom>
              <a:avLst/>
              <a:gdLst>
                <a:gd name="T0" fmla="*/ 0 w 22"/>
                <a:gd name="T1" fmla="*/ 4 h 7"/>
                <a:gd name="T2" fmla="*/ 10 w 22"/>
                <a:gd name="T3" fmla="*/ 7 h 7"/>
                <a:gd name="T4" fmla="*/ 16 w 22"/>
                <a:gd name="T5" fmla="*/ 7 h 7"/>
                <a:gd name="T6" fmla="*/ 20 w 22"/>
                <a:gd name="T7" fmla="*/ 5 h 7"/>
                <a:gd name="T8" fmla="*/ 22 w 22"/>
                <a:gd name="T9" fmla="*/ 4 h 7"/>
                <a:gd name="T10" fmla="*/ 22 w 2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7"/>
                <a:gd name="T20" fmla="*/ 22 w 2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7">
                  <a:moveTo>
                    <a:pt x="0" y="4"/>
                  </a:moveTo>
                  <a:lnTo>
                    <a:pt x="10" y="7"/>
                  </a:lnTo>
                  <a:lnTo>
                    <a:pt x="16" y="7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1" name="Freeform 309"/>
            <p:cNvSpPr>
              <a:spLocks/>
            </p:cNvSpPr>
            <p:nvPr/>
          </p:nvSpPr>
          <p:spPr bwMode="auto">
            <a:xfrm>
              <a:off x="4982067" y="3837367"/>
              <a:ext cx="47133" cy="9267"/>
            </a:xfrm>
            <a:custGeom>
              <a:avLst/>
              <a:gdLst>
                <a:gd name="T0" fmla="*/ 28 w 28"/>
                <a:gd name="T1" fmla="*/ 0 h 5"/>
                <a:gd name="T2" fmla="*/ 26 w 28"/>
                <a:gd name="T3" fmla="*/ 3 h 5"/>
                <a:gd name="T4" fmla="*/ 24 w 28"/>
                <a:gd name="T5" fmla="*/ 5 h 5"/>
                <a:gd name="T6" fmla="*/ 16 w 28"/>
                <a:gd name="T7" fmla="*/ 5 h 5"/>
                <a:gd name="T8" fmla="*/ 6 w 28"/>
                <a:gd name="T9" fmla="*/ 0 h 5"/>
                <a:gd name="T10" fmla="*/ 2 w 28"/>
                <a:gd name="T11" fmla="*/ 0 h 5"/>
                <a:gd name="T12" fmla="*/ 0 w 28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5"/>
                <a:gd name="T23" fmla="*/ 28 w 28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5">
                  <a:moveTo>
                    <a:pt x="28" y="0"/>
                  </a:moveTo>
                  <a:lnTo>
                    <a:pt x="26" y="3"/>
                  </a:lnTo>
                  <a:lnTo>
                    <a:pt x="24" y="5"/>
                  </a:lnTo>
                  <a:lnTo>
                    <a:pt x="16" y="5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2" name="Freeform 310"/>
            <p:cNvSpPr>
              <a:spLocks/>
            </p:cNvSpPr>
            <p:nvPr/>
          </p:nvSpPr>
          <p:spPr bwMode="auto">
            <a:xfrm>
              <a:off x="4982067" y="3770642"/>
              <a:ext cx="31983" cy="20388"/>
            </a:xfrm>
            <a:custGeom>
              <a:avLst/>
              <a:gdLst>
                <a:gd name="T0" fmla="*/ 2 w 19"/>
                <a:gd name="T1" fmla="*/ 11 h 11"/>
                <a:gd name="T2" fmla="*/ 0 w 19"/>
                <a:gd name="T3" fmla="*/ 10 h 11"/>
                <a:gd name="T4" fmla="*/ 0 w 19"/>
                <a:gd name="T5" fmla="*/ 7 h 11"/>
                <a:gd name="T6" fmla="*/ 2 w 19"/>
                <a:gd name="T7" fmla="*/ 4 h 11"/>
                <a:gd name="T8" fmla="*/ 4 w 19"/>
                <a:gd name="T9" fmla="*/ 2 h 11"/>
                <a:gd name="T10" fmla="*/ 10 w 19"/>
                <a:gd name="T11" fmla="*/ 0 h 11"/>
                <a:gd name="T12" fmla="*/ 19 w 19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1"/>
                <a:gd name="T23" fmla="*/ 19 w 1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1">
                  <a:moveTo>
                    <a:pt x="2" y="11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3" name="Freeform 311"/>
            <p:cNvSpPr>
              <a:spLocks/>
            </p:cNvSpPr>
            <p:nvPr/>
          </p:nvSpPr>
          <p:spPr bwMode="auto">
            <a:xfrm>
              <a:off x="4985434" y="3783616"/>
              <a:ext cx="3367" cy="741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3 h 4"/>
                <a:gd name="T4" fmla="*/ 0 w 2"/>
                <a:gd name="T5" fmla="*/ 4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4" name="Freeform 312"/>
            <p:cNvSpPr>
              <a:spLocks/>
            </p:cNvSpPr>
            <p:nvPr/>
          </p:nvSpPr>
          <p:spPr bwMode="auto">
            <a:xfrm>
              <a:off x="4145460" y="4165429"/>
              <a:ext cx="21883" cy="25948"/>
            </a:xfrm>
            <a:custGeom>
              <a:avLst/>
              <a:gdLst>
                <a:gd name="T0" fmla="*/ 11 w 13"/>
                <a:gd name="T1" fmla="*/ 2 h 14"/>
                <a:gd name="T2" fmla="*/ 9 w 13"/>
                <a:gd name="T3" fmla="*/ 1 h 14"/>
                <a:gd name="T4" fmla="*/ 7 w 13"/>
                <a:gd name="T5" fmla="*/ 0 h 14"/>
                <a:gd name="T6" fmla="*/ 4 w 13"/>
                <a:gd name="T7" fmla="*/ 1 h 14"/>
                <a:gd name="T8" fmla="*/ 2 w 13"/>
                <a:gd name="T9" fmla="*/ 2 h 14"/>
                <a:gd name="T10" fmla="*/ 1 w 13"/>
                <a:gd name="T11" fmla="*/ 4 h 14"/>
                <a:gd name="T12" fmla="*/ 0 w 13"/>
                <a:gd name="T13" fmla="*/ 6 h 14"/>
                <a:gd name="T14" fmla="*/ 1 w 13"/>
                <a:gd name="T15" fmla="*/ 10 h 14"/>
                <a:gd name="T16" fmla="*/ 2 w 13"/>
                <a:gd name="T17" fmla="*/ 12 h 14"/>
                <a:gd name="T18" fmla="*/ 4 w 13"/>
                <a:gd name="T19" fmla="*/ 13 h 14"/>
                <a:gd name="T20" fmla="*/ 7 w 13"/>
                <a:gd name="T21" fmla="*/ 14 h 14"/>
                <a:gd name="T22" fmla="*/ 9 w 13"/>
                <a:gd name="T23" fmla="*/ 13 h 14"/>
                <a:gd name="T24" fmla="*/ 11 w 13"/>
                <a:gd name="T25" fmla="*/ 12 h 14"/>
                <a:gd name="T26" fmla="*/ 12 w 13"/>
                <a:gd name="T27" fmla="*/ 10 h 14"/>
                <a:gd name="T28" fmla="*/ 13 w 13"/>
                <a:gd name="T29" fmla="*/ 6 h 14"/>
                <a:gd name="T30" fmla="*/ 12 w 13"/>
                <a:gd name="T31" fmla="*/ 4 h 14"/>
                <a:gd name="T32" fmla="*/ 11 w 13"/>
                <a:gd name="T33" fmla="*/ 2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11" y="2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5" name="Freeform 313"/>
            <p:cNvSpPr>
              <a:spLocks/>
            </p:cNvSpPr>
            <p:nvPr/>
          </p:nvSpPr>
          <p:spPr bwMode="auto">
            <a:xfrm>
              <a:off x="4145460" y="4083877"/>
              <a:ext cx="21883" cy="24095"/>
            </a:xfrm>
            <a:custGeom>
              <a:avLst/>
              <a:gdLst>
                <a:gd name="T0" fmla="*/ 13 w 13"/>
                <a:gd name="T1" fmla="*/ 7 h 13"/>
                <a:gd name="T2" fmla="*/ 12 w 13"/>
                <a:gd name="T3" fmla="*/ 4 h 13"/>
                <a:gd name="T4" fmla="*/ 11 w 13"/>
                <a:gd name="T5" fmla="*/ 1 h 13"/>
                <a:gd name="T6" fmla="*/ 9 w 13"/>
                <a:gd name="T7" fmla="*/ 0 h 13"/>
                <a:gd name="T8" fmla="*/ 7 w 13"/>
                <a:gd name="T9" fmla="*/ 0 h 13"/>
                <a:gd name="T10" fmla="*/ 4 w 13"/>
                <a:gd name="T11" fmla="*/ 0 h 13"/>
                <a:gd name="T12" fmla="*/ 2 w 13"/>
                <a:gd name="T13" fmla="*/ 1 h 13"/>
                <a:gd name="T14" fmla="*/ 1 w 13"/>
                <a:gd name="T15" fmla="*/ 4 h 13"/>
                <a:gd name="T16" fmla="*/ 0 w 13"/>
                <a:gd name="T17" fmla="*/ 7 h 13"/>
                <a:gd name="T18" fmla="*/ 1 w 13"/>
                <a:gd name="T19" fmla="*/ 9 h 13"/>
                <a:gd name="T20" fmla="*/ 2 w 13"/>
                <a:gd name="T21" fmla="*/ 11 h 13"/>
                <a:gd name="T22" fmla="*/ 4 w 13"/>
                <a:gd name="T23" fmla="*/ 13 h 13"/>
                <a:gd name="T24" fmla="*/ 7 w 13"/>
                <a:gd name="T25" fmla="*/ 13 h 13"/>
                <a:gd name="T26" fmla="*/ 9 w 13"/>
                <a:gd name="T27" fmla="*/ 13 h 13"/>
                <a:gd name="T28" fmla="*/ 11 w 13"/>
                <a:gd name="T29" fmla="*/ 11 h 13"/>
                <a:gd name="T30" fmla="*/ 12 w 13"/>
                <a:gd name="T31" fmla="*/ 9 h 13"/>
                <a:gd name="T32" fmla="*/ 13 w 13"/>
                <a:gd name="T33" fmla="*/ 7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13" y="7"/>
                  </a:moveTo>
                  <a:lnTo>
                    <a:pt x="12" y="4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3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6" name="Freeform 314"/>
            <p:cNvSpPr>
              <a:spLocks/>
            </p:cNvSpPr>
            <p:nvPr/>
          </p:nvSpPr>
          <p:spPr bwMode="auto">
            <a:xfrm>
              <a:off x="4145460" y="4000471"/>
              <a:ext cx="21883" cy="24095"/>
            </a:xfrm>
            <a:custGeom>
              <a:avLst/>
              <a:gdLst>
                <a:gd name="T0" fmla="*/ 13 w 13"/>
                <a:gd name="T1" fmla="*/ 7 h 13"/>
                <a:gd name="T2" fmla="*/ 12 w 13"/>
                <a:gd name="T3" fmla="*/ 4 h 13"/>
                <a:gd name="T4" fmla="*/ 11 w 13"/>
                <a:gd name="T5" fmla="*/ 2 h 13"/>
                <a:gd name="T6" fmla="*/ 9 w 13"/>
                <a:gd name="T7" fmla="*/ 1 h 13"/>
                <a:gd name="T8" fmla="*/ 7 w 13"/>
                <a:gd name="T9" fmla="*/ 0 h 13"/>
                <a:gd name="T10" fmla="*/ 4 w 13"/>
                <a:gd name="T11" fmla="*/ 1 h 13"/>
                <a:gd name="T12" fmla="*/ 2 w 13"/>
                <a:gd name="T13" fmla="*/ 2 h 13"/>
                <a:gd name="T14" fmla="*/ 1 w 13"/>
                <a:gd name="T15" fmla="*/ 4 h 13"/>
                <a:gd name="T16" fmla="*/ 0 w 13"/>
                <a:gd name="T17" fmla="*/ 7 h 13"/>
                <a:gd name="T18" fmla="*/ 1 w 13"/>
                <a:gd name="T19" fmla="*/ 9 h 13"/>
                <a:gd name="T20" fmla="*/ 2 w 13"/>
                <a:gd name="T21" fmla="*/ 11 h 13"/>
                <a:gd name="T22" fmla="*/ 4 w 13"/>
                <a:gd name="T23" fmla="*/ 12 h 13"/>
                <a:gd name="T24" fmla="*/ 7 w 13"/>
                <a:gd name="T25" fmla="*/ 13 h 13"/>
                <a:gd name="T26" fmla="*/ 9 w 13"/>
                <a:gd name="T27" fmla="*/ 12 h 13"/>
                <a:gd name="T28" fmla="*/ 11 w 13"/>
                <a:gd name="T29" fmla="*/ 11 h 13"/>
                <a:gd name="T30" fmla="*/ 12 w 13"/>
                <a:gd name="T31" fmla="*/ 9 h 13"/>
                <a:gd name="T32" fmla="*/ 13 w 13"/>
                <a:gd name="T33" fmla="*/ 7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13" y="7"/>
                  </a:moveTo>
                  <a:lnTo>
                    <a:pt x="12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3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7" name="Freeform 315"/>
            <p:cNvSpPr>
              <a:spLocks/>
            </p:cNvSpPr>
            <p:nvPr/>
          </p:nvSpPr>
          <p:spPr bwMode="auto">
            <a:xfrm>
              <a:off x="4559556" y="4000471"/>
              <a:ext cx="21883" cy="24095"/>
            </a:xfrm>
            <a:custGeom>
              <a:avLst/>
              <a:gdLst>
                <a:gd name="T0" fmla="*/ 13 w 13"/>
                <a:gd name="T1" fmla="*/ 7 h 13"/>
                <a:gd name="T2" fmla="*/ 12 w 13"/>
                <a:gd name="T3" fmla="*/ 4 h 13"/>
                <a:gd name="T4" fmla="*/ 11 w 13"/>
                <a:gd name="T5" fmla="*/ 2 h 13"/>
                <a:gd name="T6" fmla="*/ 9 w 13"/>
                <a:gd name="T7" fmla="*/ 1 h 13"/>
                <a:gd name="T8" fmla="*/ 6 w 13"/>
                <a:gd name="T9" fmla="*/ 0 h 13"/>
                <a:gd name="T10" fmla="*/ 4 w 13"/>
                <a:gd name="T11" fmla="*/ 1 h 13"/>
                <a:gd name="T12" fmla="*/ 2 w 13"/>
                <a:gd name="T13" fmla="*/ 2 h 13"/>
                <a:gd name="T14" fmla="*/ 1 w 13"/>
                <a:gd name="T15" fmla="*/ 4 h 13"/>
                <a:gd name="T16" fmla="*/ 0 w 13"/>
                <a:gd name="T17" fmla="*/ 7 h 13"/>
                <a:gd name="T18" fmla="*/ 1 w 13"/>
                <a:gd name="T19" fmla="*/ 9 h 13"/>
                <a:gd name="T20" fmla="*/ 2 w 13"/>
                <a:gd name="T21" fmla="*/ 11 h 13"/>
                <a:gd name="T22" fmla="*/ 4 w 13"/>
                <a:gd name="T23" fmla="*/ 12 h 13"/>
                <a:gd name="T24" fmla="*/ 6 w 13"/>
                <a:gd name="T25" fmla="*/ 13 h 13"/>
                <a:gd name="T26" fmla="*/ 9 w 13"/>
                <a:gd name="T27" fmla="*/ 12 h 13"/>
                <a:gd name="T28" fmla="*/ 11 w 13"/>
                <a:gd name="T29" fmla="*/ 11 h 13"/>
                <a:gd name="T30" fmla="*/ 12 w 13"/>
                <a:gd name="T31" fmla="*/ 9 h 13"/>
                <a:gd name="T32" fmla="*/ 13 w 13"/>
                <a:gd name="T33" fmla="*/ 7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13" y="7"/>
                  </a:moveTo>
                  <a:lnTo>
                    <a:pt x="12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3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8" name="Freeform 316"/>
            <p:cNvSpPr>
              <a:spLocks/>
            </p:cNvSpPr>
            <p:nvPr/>
          </p:nvSpPr>
          <p:spPr bwMode="auto">
            <a:xfrm>
              <a:off x="4559556" y="4083877"/>
              <a:ext cx="21883" cy="24095"/>
            </a:xfrm>
            <a:custGeom>
              <a:avLst/>
              <a:gdLst>
                <a:gd name="T0" fmla="*/ 11 w 13"/>
                <a:gd name="T1" fmla="*/ 1 h 13"/>
                <a:gd name="T2" fmla="*/ 9 w 13"/>
                <a:gd name="T3" fmla="*/ 0 h 13"/>
                <a:gd name="T4" fmla="*/ 6 w 13"/>
                <a:gd name="T5" fmla="*/ 0 h 13"/>
                <a:gd name="T6" fmla="*/ 4 w 13"/>
                <a:gd name="T7" fmla="*/ 0 h 13"/>
                <a:gd name="T8" fmla="*/ 2 w 13"/>
                <a:gd name="T9" fmla="*/ 1 h 13"/>
                <a:gd name="T10" fmla="*/ 1 w 13"/>
                <a:gd name="T11" fmla="*/ 4 h 13"/>
                <a:gd name="T12" fmla="*/ 0 w 13"/>
                <a:gd name="T13" fmla="*/ 7 h 13"/>
                <a:gd name="T14" fmla="*/ 1 w 13"/>
                <a:gd name="T15" fmla="*/ 9 h 13"/>
                <a:gd name="T16" fmla="*/ 2 w 13"/>
                <a:gd name="T17" fmla="*/ 11 h 13"/>
                <a:gd name="T18" fmla="*/ 4 w 13"/>
                <a:gd name="T19" fmla="*/ 13 h 13"/>
                <a:gd name="T20" fmla="*/ 6 w 13"/>
                <a:gd name="T21" fmla="*/ 13 h 13"/>
                <a:gd name="T22" fmla="*/ 9 w 13"/>
                <a:gd name="T23" fmla="*/ 13 h 13"/>
                <a:gd name="T24" fmla="*/ 11 w 13"/>
                <a:gd name="T25" fmla="*/ 11 h 13"/>
                <a:gd name="T26" fmla="*/ 12 w 13"/>
                <a:gd name="T27" fmla="*/ 9 h 13"/>
                <a:gd name="T28" fmla="*/ 13 w 13"/>
                <a:gd name="T29" fmla="*/ 7 h 13"/>
                <a:gd name="T30" fmla="*/ 12 w 13"/>
                <a:gd name="T31" fmla="*/ 4 h 13"/>
                <a:gd name="T32" fmla="*/ 11 w 13"/>
                <a:gd name="T33" fmla="*/ 1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11" y="1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2" y="4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79" name="Freeform 317"/>
            <p:cNvSpPr>
              <a:spLocks/>
            </p:cNvSpPr>
            <p:nvPr/>
          </p:nvSpPr>
          <p:spPr bwMode="auto">
            <a:xfrm>
              <a:off x="4559556" y="4165429"/>
              <a:ext cx="21883" cy="25948"/>
            </a:xfrm>
            <a:custGeom>
              <a:avLst/>
              <a:gdLst>
                <a:gd name="T0" fmla="*/ 11 w 13"/>
                <a:gd name="T1" fmla="*/ 2 h 14"/>
                <a:gd name="T2" fmla="*/ 9 w 13"/>
                <a:gd name="T3" fmla="*/ 1 h 14"/>
                <a:gd name="T4" fmla="*/ 6 w 13"/>
                <a:gd name="T5" fmla="*/ 0 h 14"/>
                <a:gd name="T6" fmla="*/ 4 w 13"/>
                <a:gd name="T7" fmla="*/ 1 h 14"/>
                <a:gd name="T8" fmla="*/ 2 w 13"/>
                <a:gd name="T9" fmla="*/ 2 h 14"/>
                <a:gd name="T10" fmla="*/ 1 w 13"/>
                <a:gd name="T11" fmla="*/ 4 h 14"/>
                <a:gd name="T12" fmla="*/ 0 w 13"/>
                <a:gd name="T13" fmla="*/ 6 h 14"/>
                <a:gd name="T14" fmla="*/ 1 w 13"/>
                <a:gd name="T15" fmla="*/ 10 h 14"/>
                <a:gd name="T16" fmla="*/ 2 w 13"/>
                <a:gd name="T17" fmla="*/ 12 h 14"/>
                <a:gd name="T18" fmla="*/ 4 w 13"/>
                <a:gd name="T19" fmla="*/ 13 h 14"/>
                <a:gd name="T20" fmla="*/ 6 w 13"/>
                <a:gd name="T21" fmla="*/ 14 h 14"/>
                <a:gd name="T22" fmla="*/ 9 w 13"/>
                <a:gd name="T23" fmla="*/ 13 h 14"/>
                <a:gd name="T24" fmla="*/ 11 w 13"/>
                <a:gd name="T25" fmla="*/ 12 h 14"/>
                <a:gd name="T26" fmla="*/ 12 w 13"/>
                <a:gd name="T27" fmla="*/ 10 h 14"/>
                <a:gd name="T28" fmla="*/ 13 w 13"/>
                <a:gd name="T29" fmla="*/ 6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4"/>
                <a:gd name="T47" fmla="*/ 13 w 1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4">
                  <a:moveTo>
                    <a:pt x="11" y="2"/>
                  </a:moveTo>
                  <a:lnTo>
                    <a:pt x="9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80" name="Freeform 318"/>
            <p:cNvSpPr>
              <a:spLocks/>
            </p:cNvSpPr>
            <p:nvPr/>
          </p:nvSpPr>
          <p:spPr bwMode="auto">
            <a:xfrm>
              <a:off x="4578072" y="4169136"/>
              <a:ext cx="3367" cy="741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2 h 4"/>
                <a:gd name="T4" fmla="*/ 0 w 2"/>
                <a:gd name="T5" fmla="*/ 0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2" y="4"/>
                  </a:move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44" name="Rectangle 1449"/>
            <p:cNvSpPr>
              <a:spLocks noChangeArrowheads="1"/>
            </p:cNvSpPr>
            <p:nvPr/>
          </p:nvSpPr>
          <p:spPr bwMode="auto">
            <a:xfrm>
              <a:off x="4105275" y="2882900"/>
              <a:ext cx="719138" cy="21605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220F36DD-A354-40B5-8444-551C74CC3B24}"/>
              </a:ext>
            </a:extLst>
          </p:cNvPr>
          <p:cNvGrpSpPr/>
          <p:nvPr/>
        </p:nvGrpSpPr>
        <p:grpSpPr>
          <a:xfrm>
            <a:off x="6399213" y="3746500"/>
            <a:ext cx="2133601" cy="2520950"/>
            <a:chOff x="6399213" y="3746500"/>
            <a:chExt cx="2133601" cy="2520950"/>
          </a:xfrm>
        </p:grpSpPr>
        <p:sp>
          <p:nvSpPr>
            <p:cNvPr id="14346" name="Freeform 326"/>
            <p:cNvSpPr>
              <a:spLocks/>
            </p:cNvSpPr>
            <p:nvPr/>
          </p:nvSpPr>
          <p:spPr bwMode="auto">
            <a:xfrm>
              <a:off x="7362826" y="5800570"/>
              <a:ext cx="193675" cy="255694"/>
            </a:xfrm>
            <a:custGeom>
              <a:avLst/>
              <a:gdLst>
                <a:gd name="T0" fmla="*/ 0 w 621"/>
                <a:gd name="T1" fmla="*/ 158 h 930"/>
                <a:gd name="T2" fmla="*/ 10 w 621"/>
                <a:gd name="T3" fmla="*/ 160 h 930"/>
                <a:gd name="T4" fmla="*/ 20 w 621"/>
                <a:gd name="T5" fmla="*/ 161 h 930"/>
                <a:gd name="T6" fmla="*/ 30 w 621"/>
                <a:gd name="T7" fmla="*/ 161 h 930"/>
                <a:gd name="T8" fmla="*/ 40 w 621"/>
                <a:gd name="T9" fmla="*/ 160 h 930"/>
                <a:gd name="T10" fmla="*/ 50 w 621"/>
                <a:gd name="T11" fmla="*/ 158 h 930"/>
                <a:gd name="T12" fmla="*/ 60 w 621"/>
                <a:gd name="T13" fmla="*/ 156 h 930"/>
                <a:gd name="T14" fmla="*/ 69 w 621"/>
                <a:gd name="T15" fmla="*/ 153 h 930"/>
                <a:gd name="T16" fmla="*/ 78 w 621"/>
                <a:gd name="T17" fmla="*/ 149 h 930"/>
                <a:gd name="T18" fmla="*/ 86 w 621"/>
                <a:gd name="T19" fmla="*/ 144 h 930"/>
                <a:gd name="T20" fmla="*/ 93 w 621"/>
                <a:gd name="T21" fmla="*/ 138 h 930"/>
                <a:gd name="T22" fmla="*/ 101 w 621"/>
                <a:gd name="T23" fmla="*/ 132 h 930"/>
                <a:gd name="T24" fmla="*/ 106 w 621"/>
                <a:gd name="T25" fmla="*/ 125 h 930"/>
                <a:gd name="T26" fmla="*/ 111 w 621"/>
                <a:gd name="T27" fmla="*/ 117 h 930"/>
                <a:gd name="T28" fmla="*/ 116 w 621"/>
                <a:gd name="T29" fmla="*/ 110 h 930"/>
                <a:gd name="T30" fmla="*/ 119 w 621"/>
                <a:gd name="T31" fmla="*/ 102 h 930"/>
                <a:gd name="T32" fmla="*/ 121 w 621"/>
                <a:gd name="T33" fmla="*/ 93 h 930"/>
                <a:gd name="T34" fmla="*/ 122 w 621"/>
                <a:gd name="T35" fmla="*/ 85 h 930"/>
                <a:gd name="T36" fmla="*/ 122 w 621"/>
                <a:gd name="T37" fmla="*/ 76 h 930"/>
                <a:gd name="T38" fmla="*/ 121 w 621"/>
                <a:gd name="T39" fmla="*/ 68 h 930"/>
                <a:gd name="T40" fmla="*/ 119 w 621"/>
                <a:gd name="T41" fmla="*/ 60 h 930"/>
                <a:gd name="T42" fmla="*/ 116 w 621"/>
                <a:gd name="T43" fmla="*/ 51 h 930"/>
                <a:gd name="T44" fmla="*/ 111 w 621"/>
                <a:gd name="T45" fmla="*/ 43 h 930"/>
                <a:gd name="T46" fmla="*/ 106 w 621"/>
                <a:gd name="T47" fmla="*/ 36 h 930"/>
                <a:gd name="T48" fmla="*/ 101 w 621"/>
                <a:gd name="T49" fmla="*/ 29 h 930"/>
                <a:gd name="T50" fmla="*/ 93 w 621"/>
                <a:gd name="T51" fmla="*/ 23 h 930"/>
                <a:gd name="T52" fmla="*/ 86 w 621"/>
                <a:gd name="T53" fmla="*/ 17 h 930"/>
                <a:gd name="T54" fmla="*/ 78 w 621"/>
                <a:gd name="T55" fmla="*/ 12 h 930"/>
                <a:gd name="T56" fmla="*/ 69 w 621"/>
                <a:gd name="T57" fmla="*/ 8 h 930"/>
                <a:gd name="T58" fmla="*/ 60 w 621"/>
                <a:gd name="T59" fmla="*/ 5 h 930"/>
                <a:gd name="T60" fmla="*/ 50 w 621"/>
                <a:gd name="T61" fmla="*/ 2 h 930"/>
                <a:gd name="T62" fmla="*/ 40 w 621"/>
                <a:gd name="T63" fmla="*/ 1 h 930"/>
                <a:gd name="T64" fmla="*/ 30 w 621"/>
                <a:gd name="T65" fmla="*/ 0 h 930"/>
                <a:gd name="T66" fmla="*/ 20 w 621"/>
                <a:gd name="T67" fmla="*/ 0 h 930"/>
                <a:gd name="T68" fmla="*/ 10 w 621"/>
                <a:gd name="T69" fmla="*/ 1 h 930"/>
                <a:gd name="T70" fmla="*/ 0 w 621"/>
                <a:gd name="T71" fmla="*/ 3 h 930"/>
                <a:gd name="T72" fmla="*/ 0 w 621"/>
                <a:gd name="T73" fmla="*/ 158 h 9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1"/>
                <a:gd name="T112" fmla="*/ 0 h 930"/>
                <a:gd name="T113" fmla="*/ 621 w 621"/>
                <a:gd name="T114" fmla="*/ 930 h 9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1" h="930">
                  <a:moveTo>
                    <a:pt x="0" y="911"/>
                  </a:moveTo>
                  <a:lnTo>
                    <a:pt x="50" y="923"/>
                  </a:lnTo>
                  <a:lnTo>
                    <a:pt x="100" y="928"/>
                  </a:lnTo>
                  <a:lnTo>
                    <a:pt x="152" y="930"/>
                  </a:lnTo>
                  <a:lnTo>
                    <a:pt x="203" y="926"/>
                  </a:lnTo>
                  <a:lnTo>
                    <a:pt x="253" y="915"/>
                  </a:lnTo>
                  <a:lnTo>
                    <a:pt x="304" y="900"/>
                  </a:lnTo>
                  <a:lnTo>
                    <a:pt x="351" y="882"/>
                  </a:lnTo>
                  <a:lnTo>
                    <a:pt x="396" y="858"/>
                  </a:lnTo>
                  <a:lnTo>
                    <a:pt x="437" y="829"/>
                  </a:lnTo>
                  <a:lnTo>
                    <a:pt x="475" y="796"/>
                  </a:lnTo>
                  <a:lnTo>
                    <a:pt x="512" y="761"/>
                  </a:lnTo>
                  <a:lnTo>
                    <a:pt x="541" y="721"/>
                  </a:lnTo>
                  <a:lnTo>
                    <a:pt x="567" y="678"/>
                  </a:lnTo>
                  <a:lnTo>
                    <a:pt x="588" y="634"/>
                  </a:lnTo>
                  <a:lnTo>
                    <a:pt x="604" y="587"/>
                  </a:lnTo>
                  <a:lnTo>
                    <a:pt x="616" y="538"/>
                  </a:lnTo>
                  <a:lnTo>
                    <a:pt x="621" y="490"/>
                  </a:lnTo>
                  <a:lnTo>
                    <a:pt x="621" y="441"/>
                  </a:lnTo>
                  <a:lnTo>
                    <a:pt x="616" y="392"/>
                  </a:lnTo>
                  <a:lnTo>
                    <a:pt x="604" y="344"/>
                  </a:lnTo>
                  <a:lnTo>
                    <a:pt x="588" y="297"/>
                  </a:lnTo>
                  <a:lnTo>
                    <a:pt x="567" y="251"/>
                  </a:lnTo>
                  <a:lnTo>
                    <a:pt x="541" y="210"/>
                  </a:lnTo>
                  <a:lnTo>
                    <a:pt x="512" y="170"/>
                  </a:lnTo>
                  <a:lnTo>
                    <a:pt x="475" y="132"/>
                  </a:lnTo>
                  <a:lnTo>
                    <a:pt x="437" y="100"/>
                  </a:lnTo>
                  <a:lnTo>
                    <a:pt x="396" y="72"/>
                  </a:lnTo>
                  <a:lnTo>
                    <a:pt x="351" y="48"/>
                  </a:lnTo>
                  <a:lnTo>
                    <a:pt x="304" y="29"/>
                  </a:lnTo>
                  <a:lnTo>
                    <a:pt x="253" y="13"/>
                  </a:lnTo>
                  <a:lnTo>
                    <a:pt x="203" y="4"/>
                  </a:lnTo>
                  <a:lnTo>
                    <a:pt x="152" y="0"/>
                  </a:lnTo>
                  <a:lnTo>
                    <a:pt x="100" y="1"/>
                  </a:lnTo>
                  <a:lnTo>
                    <a:pt x="50" y="7"/>
                  </a:lnTo>
                  <a:lnTo>
                    <a:pt x="0" y="20"/>
                  </a:lnTo>
                  <a:lnTo>
                    <a:pt x="0" y="911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47" name="Freeform 327"/>
            <p:cNvSpPr>
              <a:spLocks/>
            </p:cNvSpPr>
            <p:nvPr/>
          </p:nvSpPr>
          <p:spPr bwMode="auto">
            <a:xfrm>
              <a:off x="7362826" y="4498277"/>
              <a:ext cx="193675" cy="252518"/>
            </a:xfrm>
            <a:custGeom>
              <a:avLst/>
              <a:gdLst>
                <a:gd name="T0" fmla="*/ 122 w 621"/>
                <a:gd name="T1" fmla="*/ 84 h 927"/>
                <a:gd name="T2" fmla="*/ 122 w 621"/>
                <a:gd name="T3" fmla="*/ 75 h 927"/>
                <a:gd name="T4" fmla="*/ 121 w 621"/>
                <a:gd name="T5" fmla="*/ 67 h 927"/>
                <a:gd name="T6" fmla="*/ 119 w 621"/>
                <a:gd name="T7" fmla="*/ 58 h 927"/>
                <a:gd name="T8" fmla="*/ 116 w 621"/>
                <a:gd name="T9" fmla="*/ 50 h 927"/>
                <a:gd name="T10" fmla="*/ 111 w 621"/>
                <a:gd name="T11" fmla="*/ 43 h 927"/>
                <a:gd name="T12" fmla="*/ 106 w 621"/>
                <a:gd name="T13" fmla="*/ 36 h 927"/>
                <a:gd name="T14" fmla="*/ 101 w 621"/>
                <a:gd name="T15" fmla="*/ 29 h 927"/>
                <a:gd name="T16" fmla="*/ 93 w 621"/>
                <a:gd name="T17" fmla="*/ 23 h 927"/>
                <a:gd name="T18" fmla="*/ 86 w 621"/>
                <a:gd name="T19" fmla="*/ 17 h 927"/>
                <a:gd name="T20" fmla="*/ 78 w 621"/>
                <a:gd name="T21" fmla="*/ 12 h 927"/>
                <a:gd name="T22" fmla="*/ 69 w 621"/>
                <a:gd name="T23" fmla="*/ 8 h 927"/>
                <a:gd name="T24" fmla="*/ 60 w 621"/>
                <a:gd name="T25" fmla="*/ 5 h 927"/>
                <a:gd name="T26" fmla="*/ 50 w 621"/>
                <a:gd name="T27" fmla="*/ 2 h 927"/>
                <a:gd name="T28" fmla="*/ 40 w 621"/>
                <a:gd name="T29" fmla="*/ 1 h 927"/>
                <a:gd name="T30" fmla="*/ 30 w 621"/>
                <a:gd name="T31" fmla="*/ 0 h 927"/>
                <a:gd name="T32" fmla="*/ 20 w 621"/>
                <a:gd name="T33" fmla="*/ 0 h 927"/>
                <a:gd name="T34" fmla="*/ 10 w 621"/>
                <a:gd name="T35" fmla="*/ 1 h 927"/>
                <a:gd name="T36" fmla="*/ 0 w 621"/>
                <a:gd name="T37" fmla="*/ 3 h 927"/>
                <a:gd name="T38" fmla="*/ 0 w 621"/>
                <a:gd name="T39" fmla="*/ 156 h 927"/>
                <a:gd name="T40" fmla="*/ 10 w 621"/>
                <a:gd name="T41" fmla="*/ 158 h 927"/>
                <a:gd name="T42" fmla="*/ 20 w 621"/>
                <a:gd name="T43" fmla="*/ 159 h 927"/>
                <a:gd name="T44" fmla="*/ 30 w 621"/>
                <a:gd name="T45" fmla="*/ 159 h 927"/>
                <a:gd name="T46" fmla="*/ 40 w 621"/>
                <a:gd name="T47" fmla="*/ 158 h 927"/>
                <a:gd name="T48" fmla="*/ 50 w 621"/>
                <a:gd name="T49" fmla="*/ 157 h 927"/>
                <a:gd name="T50" fmla="*/ 60 w 621"/>
                <a:gd name="T51" fmla="*/ 154 h 927"/>
                <a:gd name="T52" fmla="*/ 69 w 621"/>
                <a:gd name="T53" fmla="*/ 151 h 927"/>
                <a:gd name="T54" fmla="*/ 78 w 621"/>
                <a:gd name="T55" fmla="*/ 147 h 927"/>
                <a:gd name="T56" fmla="*/ 86 w 621"/>
                <a:gd name="T57" fmla="*/ 142 h 927"/>
                <a:gd name="T58" fmla="*/ 93 w 621"/>
                <a:gd name="T59" fmla="*/ 136 h 927"/>
                <a:gd name="T60" fmla="*/ 101 w 621"/>
                <a:gd name="T61" fmla="*/ 130 h 927"/>
                <a:gd name="T62" fmla="*/ 106 w 621"/>
                <a:gd name="T63" fmla="*/ 123 h 927"/>
                <a:gd name="T64" fmla="*/ 111 w 621"/>
                <a:gd name="T65" fmla="*/ 116 h 927"/>
                <a:gd name="T66" fmla="*/ 116 w 621"/>
                <a:gd name="T67" fmla="*/ 108 h 927"/>
                <a:gd name="T68" fmla="*/ 119 w 621"/>
                <a:gd name="T69" fmla="*/ 100 h 927"/>
                <a:gd name="T70" fmla="*/ 121 w 621"/>
                <a:gd name="T71" fmla="*/ 92 h 927"/>
                <a:gd name="T72" fmla="*/ 122 w 621"/>
                <a:gd name="T73" fmla="*/ 84 h 9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1"/>
                <a:gd name="T112" fmla="*/ 0 h 927"/>
                <a:gd name="T113" fmla="*/ 621 w 621"/>
                <a:gd name="T114" fmla="*/ 927 h 9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1" h="927">
                  <a:moveTo>
                    <a:pt x="621" y="488"/>
                  </a:moveTo>
                  <a:lnTo>
                    <a:pt x="621" y="439"/>
                  </a:lnTo>
                  <a:lnTo>
                    <a:pt x="616" y="389"/>
                  </a:lnTo>
                  <a:lnTo>
                    <a:pt x="604" y="341"/>
                  </a:lnTo>
                  <a:lnTo>
                    <a:pt x="588" y="294"/>
                  </a:lnTo>
                  <a:lnTo>
                    <a:pt x="567" y="250"/>
                  </a:lnTo>
                  <a:lnTo>
                    <a:pt x="541" y="207"/>
                  </a:lnTo>
                  <a:lnTo>
                    <a:pt x="512" y="167"/>
                  </a:lnTo>
                  <a:lnTo>
                    <a:pt x="475" y="132"/>
                  </a:lnTo>
                  <a:lnTo>
                    <a:pt x="437" y="99"/>
                  </a:lnTo>
                  <a:lnTo>
                    <a:pt x="396" y="71"/>
                  </a:lnTo>
                  <a:lnTo>
                    <a:pt x="351" y="45"/>
                  </a:lnTo>
                  <a:lnTo>
                    <a:pt x="304" y="27"/>
                  </a:lnTo>
                  <a:lnTo>
                    <a:pt x="253" y="13"/>
                  </a:lnTo>
                  <a:lnTo>
                    <a:pt x="203" y="4"/>
                  </a:lnTo>
                  <a:lnTo>
                    <a:pt x="152" y="0"/>
                  </a:lnTo>
                  <a:lnTo>
                    <a:pt x="100" y="0"/>
                  </a:lnTo>
                  <a:lnTo>
                    <a:pt x="50" y="6"/>
                  </a:lnTo>
                  <a:lnTo>
                    <a:pt x="0" y="17"/>
                  </a:lnTo>
                  <a:lnTo>
                    <a:pt x="0" y="910"/>
                  </a:lnTo>
                  <a:lnTo>
                    <a:pt x="50" y="920"/>
                  </a:lnTo>
                  <a:lnTo>
                    <a:pt x="100" y="927"/>
                  </a:lnTo>
                  <a:lnTo>
                    <a:pt x="152" y="927"/>
                  </a:lnTo>
                  <a:lnTo>
                    <a:pt x="203" y="923"/>
                  </a:lnTo>
                  <a:lnTo>
                    <a:pt x="253" y="914"/>
                  </a:lnTo>
                  <a:lnTo>
                    <a:pt x="304" y="899"/>
                  </a:lnTo>
                  <a:lnTo>
                    <a:pt x="351" y="880"/>
                  </a:lnTo>
                  <a:lnTo>
                    <a:pt x="396" y="856"/>
                  </a:lnTo>
                  <a:lnTo>
                    <a:pt x="437" y="827"/>
                  </a:lnTo>
                  <a:lnTo>
                    <a:pt x="475" y="795"/>
                  </a:lnTo>
                  <a:lnTo>
                    <a:pt x="512" y="759"/>
                  </a:lnTo>
                  <a:lnTo>
                    <a:pt x="541" y="719"/>
                  </a:lnTo>
                  <a:lnTo>
                    <a:pt x="567" y="677"/>
                  </a:lnTo>
                  <a:lnTo>
                    <a:pt x="588" y="631"/>
                  </a:lnTo>
                  <a:lnTo>
                    <a:pt x="604" y="585"/>
                  </a:lnTo>
                  <a:lnTo>
                    <a:pt x="616" y="537"/>
                  </a:lnTo>
                  <a:lnTo>
                    <a:pt x="621" y="488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48" name="Freeform 328"/>
            <p:cNvSpPr>
              <a:spLocks/>
            </p:cNvSpPr>
            <p:nvPr/>
          </p:nvSpPr>
          <p:spPr bwMode="auto">
            <a:xfrm>
              <a:off x="7362826" y="3967831"/>
              <a:ext cx="193675" cy="254106"/>
            </a:xfrm>
            <a:custGeom>
              <a:avLst/>
              <a:gdLst>
                <a:gd name="T0" fmla="*/ 93 w 621"/>
                <a:gd name="T1" fmla="*/ 137 h 929"/>
                <a:gd name="T2" fmla="*/ 101 w 621"/>
                <a:gd name="T3" fmla="*/ 131 h 929"/>
                <a:gd name="T4" fmla="*/ 106 w 621"/>
                <a:gd name="T5" fmla="*/ 124 h 929"/>
                <a:gd name="T6" fmla="*/ 111 w 621"/>
                <a:gd name="T7" fmla="*/ 117 h 929"/>
                <a:gd name="T8" fmla="*/ 116 w 621"/>
                <a:gd name="T9" fmla="*/ 109 h 929"/>
                <a:gd name="T10" fmla="*/ 119 w 621"/>
                <a:gd name="T11" fmla="*/ 101 h 929"/>
                <a:gd name="T12" fmla="*/ 121 w 621"/>
                <a:gd name="T13" fmla="*/ 92 h 929"/>
                <a:gd name="T14" fmla="*/ 122 w 621"/>
                <a:gd name="T15" fmla="*/ 84 h 929"/>
                <a:gd name="T16" fmla="*/ 122 w 621"/>
                <a:gd name="T17" fmla="*/ 76 h 929"/>
                <a:gd name="T18" fmla="*/ 121 w 621"/>
                <a:gd name="T19" fmla="*/ 67 h 929"/>
                <a:gd name="T20" fmla="*/ 119 w 621"/>
                <a:gd name="T21" fmla="*/ 59 h 929"/>
                <a:gd name="T22" fmla="*/ 116 w 621"/>
                <a:gd name="T23" fmla="*/ 51 h 929"/>
                <a:gd name="T24" fmla="*/ 111 w 621"/>
                <a:gd name="T25" fmla="*/ 43 h 929"/>
                <a:gd name="T26" fmla="*/ 106 w 621"/>
                <a:gd name="T27" fmla="*/ 36 h 929"/>
                <a:gd name="T28" fmla="*/ 101 w 621"/>
                <a:gd name="T29" fmla="*/ 29 h 929"/>
                <a:gd name="T30" fmla="*/ 93 w 621"/>
                <a:gd name="T31" fmla="*/ 23 h 929"/>
                <a:gd name="T32" fmla="*/ 86 w 621"/>
                <a:gd name="T33" fmla="*/ 17 h 929"/>
                <a:gd name="T34" fmla="*/ 78 w 621"/>
                <a:gd name="T35" fmla="*/ 12 h 929"/>
                <a:gd name="T36" fmla="*/ 69 w 621"/>
                <a:gd name="T37" fmla="*/ 8 h 929"/>
                <a:gd name="T38" fmla="*/ 60 w 621"/>
                <a:gd name="T39" fmla="*/ 5 h 929"/>
                <a:gd name="T40" fmla="*/ 50 w 621"/>
                <a:gd name="T41" fmla="*/ 2 h 929"/>
                <a:gd name="T42" fmla="*/ 40 w 621"/>
                <a:gd name="T43" fmla="*/ 1 h 929"/>
                <a:gd name="T44" fmla="*/ 30 w 621"/>
                <a:gd name="T45" fmla="*/ 0 h 929"/>
                <a:gd name="T46" fmla="*/ 20 w 621"/>
                <a:gd name="T47" fmla="*/ 0 h 929"/>
                <a:gd name="T48" fmla="*/ 10 w 621"/>
                <a:gd name="T49" fmla="*/ 1 h 929"/>
                <a:gd name="T50" fmla="*/ 0 w 621"/>
                <a:gd name="T51" fmla="*/ 3 h 929"/>
                <a:gd name="T52" fmla="*/ 0 w 621"/>
                <a:gd name="T53" fmla="*/ 157 h 929"/>
                <a:gd name="T54" fmla="*/ 10 w 621"/>
                <a:gd name="T55" fmla="*/ 159 h 929"/>
                <a:gd name="T56" fmla="*/ 20 w 621"/>
                <a:gd name="T57" fmla="*/ 160 h 929"/>
                <a:gd name="T58" fmla="*/ 30 w 621"/>
                <a:gd name="T59" fmla="*/ 160 h 929"/>
                <a:gd name="T60" fmla="*/ 40 w 621"/>
                <a:gd name="T61" fmla="*/ 159 h 929"/>
                <a:gd name="T62" fmla="*/ 50 w 621"/>
                <a:gd name="T63" fmla="*/ 158 h 929"/>
                <a:gd name="T64" fmla="*/ 60 w 621"/>
                <a:gd name="T65" fmla="*/ 155 h 929"/>
                <a:gd name="T66" fmla="*/ 69 w 621"/>
                <a:gd name="T67" fmla="*/ 152 h 929"/>
                <a:gd name="T68" fmla="*/ 78 w 621"/>
                <a:gd name="T69" fmla="*/ 147 h 929"/>
                <a:gd name="T70" fmla="*/ 86 w 621"/>
                <a:gd name="T71" fmla="*/ 142 h 929"/>
                <a:gd name="T72" fmla="*/ 93 w 621"/>
                <a:gd name="T73" fmla="*/ 137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1"/>
                <a:gd name="T112" fmla="*/ 0 h 929"/>
                <a:gd name="T113" fmla="*/ 621 w 621"/>
                <a:gd name="T114" fmla="*/ 929 h 9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1" h="929">
                  <a:moveTo>
                    <a:pt x="475" y="796"/>
                  </a:moveTo>
                  <a:lnTo>
                    <a:pt x="512" y="759"/>
                  </a:lnTo>
                  <a:lnTo>
                    <a:pt x="541" y="720"/>
                  </a:lnTo>
                  <a:lnTo>
                    <a:pt x="567" y="677"/>
                  </a:lnTo>
                  <a:lnTo>
                    <a:pt x="588" y="632"/>
                  </a:lnTo>
                  <a:lnTo>
                    <a:pt x="604" y="585"/>
                  </a:lnTo>
                  <a:lnTo>
                    <a:pt x="616" y="537"/>
                  </a:lnTo>
                  <a:lnTo>
                    <a:pt x="621" y="488"/>
                  </a:lnTo>
                  <a:lnTo>
                    <a:pt x="621" y="439"/>
                  </a:lnTo>
                  <a:lnTo>
                    <a:pt x="616" y="389"/>
                  </a:lnTo>
                  <a:lnTo>
                    <a:pt x="604" y="341"/>
                  </a:lnTo>
                  <a:lnTo>
                    <a:pt x="588" y="294"/>
                  </a:lnTo>
                  <a:lnTo>
                    <a:pt x="567" y="250"/>
                  </a:lnTo>
                  <a:lnTo>
                    <a:pt x="541" y="207"/>
                  </a:lnTo>
                  <a:lnTo>
                    <a:pt x="512" y="167"/>
                  </a:lnTo>
                  <a:lnTo>
                    <a:pt x="475" y="132"/>
                  </a:lnTo>
                  <a:lnTo>
                    <a:pt x="437" y="99"/>
                  </a:lnTo>
                  <a:lnTo>
                    <a:pt x="396" y="71"/>
                  </a:lnTo>
                  <a:lnTo>
                    <a:pt x="351" y="47"/>
                  </a:lnTo>
                  <a:lnTo>
                    <a:pt x="304" y="27"/>
                  </a:lnTo>
                  <a:lnTo>
                    <a:pt x="253" y="13"/>
                  </a:lnTo>
                  <a:lnTo>
                    <a:pt x="203" y="4"/>
                  </a:lnTo>
                  <a:lnTo>
                    <a:pt x="152" y="0"/>
                  </a:lnTo>
                  <a:lnTo>
                    <a:pt x="100" y="0"/>
                  </a:lnTo>
                  <a:lnTo>
                    <a:pt x="50" y="6"/>
                  </a:lnTo>
                  <a:lnTo>
                    <a:pt x="0" y="17"/>
                  </a:lnTo>
                  <a:lnTo>
                    <a:pt x="0" y="910"/>
                  </a:lnTo>
                  <a:lnTo>
                    <a:pt x="50" y="921"/>
                  </a:lnTo>
                  <a:lnTo>
                    <a:pt x="100" y="927"/>
                  </a:lnTo>
                  <a:lnTo>
                    <a:pt x="152" y="929"/>
                  </a:lnTo>
                  <a:lnTo>
                    <a:pt x="203" y="923"/>
                  </a:lnTo>
                  <a:lnTo>
                    <a:pt x="253" y="915"/>
                  </a:lnTo>
                  <a:lnTo>
                    <a:pt x="304" y="899"/>
                  </a:lnTo>
                  <a:lnTo>
                    <a:pt x="351" y="881"/>
                  </a:lnTo>
                  <a:lnTo>
                    <a:pt x="396" y="856"/>
                  </a:lnTo>
                  <a:lnTo>
                    <a:pt x="437" y="827"/>
                  </a:lnTo>
                  <a:lnTo>
                    <a:pt x="475" y="796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49" name="Rectangle 329"/>
            <p:cNvSpPr>
              <a:spLocks noChangeArrowheads="1"/>
            </p:cNvSpPr>
            <p:nvPr/>
          </p:nvSpPr>
          <p:spPr bwMode="auto">
            <a:xfrm>
              <a:off x="7751763" y="5857744"/>
              <a:ext cx="195263" cy="163581"/>
            </a:xfrm>
            <a:prstGeom prst="rect">
              <a:avLst/>
            </a:prstGeom>
            <a:solidFill>
              <a:schemeClr val="fol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0" name="Rectangle 330"/>
            <p:cNvSpPr>
              <a:spLocks noChangeArrowheads="1"/>
            </p:cNvSpPr>
            <p:nvPr/>
          </p:nvSpPr>
          <p:spPr bwMode="auto">
            <a:xfrm>
              <a:off x="7751763" y="4544334"/>
              <a:ext cx="195263" cy="161992"/>
            </a:xfrm>
            <a:prstGeom prst="rect">
              <a:avLst/>
            </a:prstGeom>
            <a:solidFill>
              <a:schemeClr val="fol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1" name="Rectangle 331"/>
            <p:cNvSpPr>
              <a:spLocks noChangeArrowheads="1"/>
            </p:cNvSpPr>
            <p:nvPr/>
          </p:nvSpPr>
          <p:spPr bwMode="auto">
            <a:xfrm>
              <a:off x="7751763" y="4013888"/>
              <a:ext cx="195263" cy="161992"/>
            </a:xfrm>
            <a:prstGeom prst="rect">
              <a:avLst/>
            </a:prstGeom>
            <a:solidFill>
              <a:schemeClr val="fol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2" name="Line 332"/>
            <p:cNvSpPr>
              <a:spLocks noChangeShapeType="1"/>
            </p:cNvSpPr>
            <p:nvPr/>
          </p:nvSpPr>
          <p:spPr bwMode="auto">
            <a:xfrm>
              <a:off x="7069138" y="4175881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3" name="Line 333"/>
            <p:cNvSpPr>
              <a:spLocks noChangeShapeType="1"/>
            </p:cNvSpPr>
            <p:nvPr/>
          </p:nvSpPr>
          <p:spPr bwMode="auto">
            <a:xfrm>
              <a:off x="7069138" y="4175881"/>
              <a:ext cx="4397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4" name="Line 334"/>
            <p:cNvSpPr>
              <a:spLocks noChangeShapeType="1"/>
            </p:cNvSpPr>
            <p:nvPr/>
          </p:nvSpPr>
          <p:spPr bwMode="auto">
            <a:xfrm>
              <a:off x="7510463" y="4185410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5" name="Line 335"/>
            <p:cNvSpPr>
              <a:spLocks noChangeShapeType="1"/>
            </p:cNvSpPr>
            <p:nvPr/>
          </p:nvSpPr>
          <p:spPr bwMode="auto">
            <a:xfrm>
              <a:off x="7556501" y="409488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6" name="Line 336"/>
            <p:cNvSpPr>
              <a:spLocks noChangeShapeType="1"/>
            </p:cNvSpPr>
            <p:nvPr/>
          </p:nvSpPr>
          <p:spPr bwMode="auto">
            <a:xfrm>
              <a:off x="7556501" y="4094884"/>
              <a:ext cx="1936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7" name="Line 337"/>
            <p:cNvSpPr>
              <a:spLocks noChangeShapeType="1"/>
            </p:cNvSpPr>
            <p:nvPr/>
          </p:nvSpPr>
          <p:spPr bwMode="auto">
            <a:xfrm>
              <a:off x="7802563" y="409170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8" name="Freeform 338"/>
            <p:cNvSpPr>
              <a:spLocks/>
            </p:cNvSpPr>
            <p:nvPr/>
          </p:nvSpPr>
          <p:spPr bwMode="auto">
            <a:xfrm>
              <a:off x="7802563" y="4074238"/>
              <a:ext cx="49213" cy="61938"/>
            </a:xfrm>
            <a:custGeom>
              <a:avLst/>
              <a:gdLst>
                <a:gd name="T0" fmla="*/ 0 w 157"/>
                <a:gd name="T1" fmla="*/ 11 h 224"/>
                <a:gd name="T2" fmla="*/ 0 w 157"/>
                <a:gd name="T3" fmla="*/ 0 h 224"/>
                <a:gd name="T4" fmla="*/ 31 w 157"/>
                <a:gd name="T5" fmla="*/ 0 h 224"/>
                <a:gd name="T6" fmla="*/ 2 w 157"/>
                <a:gd name="T7" fmla="*/ 39 h 224"/>
                <a:gd name="T8" fmla="*/ 0 w 157"/>
                <a:gd name="T9" fmla="*/ 39 h 224"/>
                <a:gd name="T10" fmla="*/ 31 w 157"/>
                <a:gd name="T11" fmla="*/ 39 h 224"/>
                <a:gd name="T12" fmla="*/ 31 w 157"/>
                <a:gd name="T13" fmla="*/ 28 h 224"/>
                <a:gd name="T14" fmla="*/ 29 w 157"/>
                <a:gd name="T15" fmla="*/ 39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224"/>
                <a:gd name="T26" fmla="*/ 157 w 157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224">
                  <a:moveTo>
                    <a:pt x="0" y="63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2" y="224"/>
                  </a:lnTo>
                  <a:lnTo>
                    <a:pt x="0" y="224"/>
                  </a:lnTo>
                  <a:lnTo>
                    <a:pt x="157" y="224"/>
                  </a:lnTo>
                  <a:lnTo>
                    <a:pt x="157" y="159"/>
                  </a:lnTo>
                  <a:lnTo>
                    <a:pt x="145" y="224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9" name="Line 339"/>
            <p:cNvSpPr>
              <a:spLocks noChangeShapeType="1"/>
            </p:cNvSpPr>
            <p:nvPr/>
          </p:nvSpPr>
          <p:spPr bwMode="auto">
            <a:xfrm>
              <a:off x="7802563" y="413617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0" name="Line 340"/>
            <p:cNvSpPr>
              <a:spLocks noChangeShapeType="1"/>
            </p:cNvSpPr>
            <p:nvPr/>
          </p:nvSpPr>
          <p:spPr bwMode="auto">
            <a:xfrm flipV="1">
              <a:off x="7802563" y="4074238"/>
              <a:ext cx="44450" cy="619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1" name="Line 341"/>
            <p:cNvSpPr>
              <a:spLocks noChangeShapeType="1"/>
            </p:cNvSpPr>
            <p:nvPr/>
          </p:nvSpPr>
          <p:spPr bwMode="auto">
            <a:xfrm>
              <a:off x="7805738" y="407423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2" name="Line 342"/>
            <p:cNvSpPr>
              <a:spLocks noChangeShapeType="1"/>
            </p:cNvSpPr>
            <p:nvPr/>
          </p:nvSpPr>
          <p:spPr bwMode="auto">
            <a:xfrm flipH="1">
              <a:off x="7802563" y="4074238"/>
              <a:ext cx="3175" cy="174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3" name="Line 343"/>
            <p:cNvSpPr>
              <a:spLocks noChangeShapeType="1"/>
            </p:cNvSpPr>
            <p:nvPr/>
          </p:nvSpPr>
          <p:spPr bwMode="auto">
            <a:xfrm>
              <a:off x="7751763" y="40138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4" name="Line 344"/>
            <p:cNvSpPr>
              <a:spLocks noChangeShapeType="1"/>
            </p:cNvSpPr>
            <p:nvPr/>
          </p:nvSpPr>
          <p:spPr bwMode="auto">
            <a:xfrm>
              <a:off x="7683501" y="401706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5" name="Freeform 345"/>
            <p:cNvSpPr>
              <a:spLocks/>
            </p:cNvSpPr>
            <p:nvPr/>
          </p:nvSpPr>
          <p:spPr bwMode="auto">
            <a:xfrm>
              <a:off x="7626351" y="4017064"/>
              <a:ext cx="57150" cy="36528"/>
            </a:xfrm>
            <a:custGeom>
              <a:avLst/>
              <a:gdLst>
                <a:gd name="T0" fmla="*/ 36 w 189"/>
                <a:gd name="T1" fmla="*/ 0 h 136"/>
                <a:gd name="T2" fmla="*/ 36 w 189"/>
                <a:gd name="T3" fmla="*/ 9 h 136"/>
                <a:gd name="T4" fmla="*/ 34 w 189"/>
                <a:gd name="T5" fmla="*/ 14 h 136"/>
                <a:gd name="T6" fmla="*/ 32 w 189"/>
                <a:gd name="T7" fmla="*/ 18 h 136"/>
                <a:gd name="T8" fmla="*/ 27 w 189"/>
                <a:gd name="T9" fmla="*/ 21 h 136"/>
                <a:gd name="T10" fmla="*/ 21 w 189"/>
                <a:gd name="T11" fmla="*/ 23 h 136"/>
                <a:gd name="T12" fmla="*/ 0 w 189"/>
                <a:gd name="T13" fmla="*/ 23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136"/>
                <a:gd name="T23" fmla="*/ 189 w 189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136">
                  <a:moveTo>
                    <a:pt x="189" y="0"/>
                  </a:moveTo>
                  <a:lnTo>
                    <a:pt x="189" y="51"/>
                  </a:lnTo>
                  <a:lnTo>
                    <a:pt x="177" y="84"/>
                  </a:lnTo>
                  <a:lnTo>
                    <a:pt x="166" y="104"/>
                  </a:lnTo>
                  <a:lnTo>
                    <a:pt x="143" y="127"/>
                  </a:lnTo>
                  <a:lnTo>
                    <a:pt x="110" y="136"/>
                  </a:lnTo>
                  <a:lnTo>
                    <a:pt x="0" y="136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6" name="Line 346"/>
            <p:cNvSpPr>
              <a:spLocks noChangeShapeType="1"/>
            </p:cNvSpPr>
            <p:nvPr/>
          </p:nvSpPr>
          <p:spPr bwMode="auto">
            <a:xfrm>
              <a:off x="7634288" y="405359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7" name="Rectangle 347"/>
            <p:cNvSpPr>
              <a:spLocks noChangeArrowheads="1"/>
            </p:cNvSpPr>
            <p:nvPr/>
          </p:nvSpPr>
          <p:spPr bwMode="auto">
            <a:xfrm>
              <a:off x="7634288" y="3993242"/>
              <a:ext cx="4763" cy="60350"/>
            </a:xfrm>
            <a:prstGeom prst="rect">
              <a:avLst/>
            </a:prstGeom>
            <a:solidFill>
              <a:schemeClr val="fol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8" name="Line 348"/>
            <p:cNvSpPr>
              <a:spLocks noChangeShapeType="1"/>
            </p:cNvSpPr>
            <p:nvPr/>
          </p:nvSpPr>
          <p:spPr bwMode="auto">
            <a:xfrm>
              <a:off x="7659688" y="40535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69" name="Freeform 349"/>
            <p:cNvSpPr>
              <a:spLocks/>
            </p:cNvSpPr>
            <p:nvPr/>
          </p:nvSpPr>
          <p:spPr bwMode="auto">
            <a:xfrm>
              <a:off x="7659688" y="3993242"/>
              <a:ext cx="23813" cy="60350"/>
            </a:xfrm>
            <a:custGeom>
              <a:avLst/>
              <a:gdLst>
                <a:gd name="T0" fmla="*/ 0 w 79"/>
                <a:gd name="T1" fmla="*/ 38 h 223"/>
                <a:gd name="T2" fmla="*/ 4 w 79"/>
                <a:gd name="T3" fmla="*/ 36 h 223"/>
                <a:gd name="T4" fmla="*/ 8 w 79"/>
                <a:gd name="T5" fmla="*/ 33 h 223"/>
                <a:gd name="T6" fmla="*/ 11 w 79"/>
                <a:gd name="T7" fmla="*/ 29 h 223"/>
                <a:gd name="T8" fmla="*/ 13 w 79"/>
                <a:gd name="T9" fmla="*/ 24 h 223"/>
                <a:gd name="T10" fmla="*/ 13 w 79"/>
                <a:gd name="T11" fmla="*/ 15 h 223"/>
                <a:gd name="T12" fmla="*/ 11 w 79"/>
                <a:gd name="T13" fmla="*/ 9 h 223"/>
                <a:gd name="T14" fmla="*/ 8 w 79"/>
                <a:gd name="T15" fmla="*/ 6 h 223"/>
                <a:gd name="T16" fmla="*/ 4 w 79"/>
                <a:gd name="T17" fmla="*/ 2 h 223"/>
                <a:gd name="T18" fmla="*/ 0 w 79"/>
                <a:gd name="T19" fmla="*/ 0 h 223"/>
                <a:gd name="T20" fmla="*/ 6 w 79"/>
                <a:gd name="T21" fmla="*/ 2 h 223"/>
                <a:gd name="T22" fmla="*/ 11 w 79"/>
                <a:gd name="T23" fmla="*/ 6 h 223"/>
                <a:gd name="T24" fmla="*/ 13 w 79"/>
                <a:gd name="T25" fmla="*/ 9 h 223"/>
                <a:gd name="T26" fmla="*/ 15 w 79"/>
                <a:gd name="T27" fmla="*/ 15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"/>
                <a:gd name="T43" fmla="*/ 0 h 223"/>
                <a:gd name="T44" fmla="*/ 79 w 79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" h="223">
                  <a:moveTo>
                    <a:pt x="0" y="223"/>
                  </a:moveTo>
                  <a:lnTo>
                    <a:pt x="23" y="214"/>
                  </a:lnTo>
                  <a:lnTo>
                    <a:pt x="44" y="191"/>
                  </a:lnTo>
                  <a:lnTo>
                    <a:pt x="56" y="171"/>
                  </a:lnTo>
                  <a:lnTo>
                    <a:pt x="67" y="138"/>
                  </a:lnTo>
                  <a:lnTo>
                    <a:pt x="67" y="87"/>
                  </a:lnTo>
                  <a:lnTo>
                    <a:pt x="56" y="53"/>
                  </a:lnTo>
                  <a:lnTo>
                    <a:pt x="44" y="33"/>
                  </a:lnTo>
                  <a:lnTo>
                    <a:pt x="23" y="11"/>
                  </a:lnTo>
                  <a:lnTo>
                    <a:pt x="0" y="0"/>
                  </a:lnTo>
                  <a:lnTo>
                    <a:pt x="33" y="11"/>
                  </a:lnTo>
                  <a:lnTo>
                    <a:pt x="56" y="33"/>
                  </a:lnTo>
                  <a:lnTo>
                    <a:pt x="67" y="53"/>
                  </a:lnTo>
                  <a:lnTo>
                    <a:pt x="79" y="87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0" name="Line 350"/>
            <p:cNvSpPr>
              <a:spLocks noChangeShapeType="1"/>
            </p:cNvSpPr>
            <p:nvPr/>
          </p:nvSpPr>
          <p:spPr bwMode="auto">
            <a:xfrm>
              <a:off x="7659688" y="399324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1" name="Line 351"/>
            <p:cNvSpPr>
              <a:spLocks noChangeShapeType="1"/>
            </p:cNvSpPr>
            <p:nvPr/>
          </p:nvSpPr>
          <p:spPr bwMode="auto">
            <a:xfrm flipH="1">
              <a:off x="7626351" y="3993242"/>
              <a:ext cx="333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2" name="Line 352"/>
            <p:cNvSpPr>
              <a:spLocks noChangeShapeType="1"/>
            </p:cNvSpPr>
            <p:nvPr/>
          </p:nvSpPr>
          <p:spPr bwMode="auto">
            <a:xfrm>
              <a:off x="7508876" y="40138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3" name="Freeform 353"/>
            <p:cNvSpPr>
              <a:spLocks/>
            </p:cNvSpPr>
            <p:nvPr/>
          </p:nvSpPr>
          <p:spPr bwMode="auto">
            <a:xfrm>
              <a:off x="7167563" y="3891600"/>
              <a:ext cx="925513" cy="203285"/>
            </a:xfrm>
            <a:custGeom>
              <a:avLst/>
              <a:gdLst>
                <a:gd name="T0" fmla="*/ 215 w 2954"/>
                <a:gd name="T1" fmla="*/ 77 h 743"/>
                <a:gd name="T2" fmla="*/ 0 w 2954"/>
                <a:gd name="T3" fmla="*/ 77 h 743"/>
                <a:gd name="T4" fmla="*/ 0 w 2954"/>
                <a:gd name="T5" fmla="*/ 0 h 743"/>
                <a:gd name="T6" fmla="*/ 583 w 2954"/>
                <a:gd name="T7" fmla="*/ 0 h 743"/>
                <a:gd name="T8" fmla="*/ 583 w 2954"/>
                <a:gd name="T9" fmla="*/ 128 h 7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4"/>
                <a:gd name="T16" fmla="*/ 0 h 743"/>
                <a:gd name="T17" fmla="*/ 2954 w 2954"/>
                <a:gd name="T18" fmla="*/ 743 h 7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4" h="743">
                  <a:moveTo>
                    <a:pt x="1089" y="446"/>
                  </a:moveTo>
                  <a:lnTo>
                    <a:pt x="0" y="446"/>
                  </a:lnTo>
                  <a:lnTo>
                    <a:pt x="0" y="0"/>
                  </a:lnTo>
                  <a:lnTo>
                    <a:pt x="2954" y="0"/>
                  </a:lnTo>
                  <a:lnTo>
                    <a:pt x="2954" y="7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4" name="Line 354"/>
            <p:cNvSpPr>
              <a:spLocks noChangeShapeType="1"/>
            </p:cNvSpPr>
            <p:nvPr/>
          </p:nvSpPr>
          <p:spPr bwMode="auto">
            <a:xfrm>
              <a:off x="8020051" y="406947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5" name="Freeform 355"/>
            <p:cNvSpPr>
              <a:spLocks/>
            </p:cNvSpPr>
            <p:nvPr/>
          </p:nvSpPr>
          <p:spPr bwMode="auto">
            <a:xfrm>
              <a:off x="8005763" y="4045651"/>
              <a:ext cx="17463" cy="23822"/>
            </a:xfrm>
            <a:custGeom>
              <a:avLst/>
              <a:gdLst>
                <a:gd name="T0" fmla="*/ 9 w 54"/>
                <a:gd name="T1" fmla="*/ 15 h 86"/>
                <a:gd name="T2" fmla="*/ 11 w 54"/>
                <a:gd name="T3" fmla="*/ 11 h 86"/>
                <a:gd name="T4" fmla="*/ 11 w 54"/>
                <a:gd name="T5" fmla="*/ 9 h 86"/>
                <a:gd name="T6" fmla="*/ 11 w 54"/>
                <a:gd name="T7" fmla="*/ 11 h 86"/>
                <a:gd name="T8" fmla="*/ 9 w 54"/>
                <a:gd name="T9" fmla="*/ 13 h 86"/>
                <a:gd name="T10" fmla="*/ 7 w 54"/>
                <a:gd name="T11" fmla="*/ 13 h 86"/>
                <a:gd name="T12" fmla="*/ 4 w 54"/>
                <a:gd name="T13" fmla="*/ 11 h 86"/>
                <a:gd name="T14" fmla="*/ 2 w 54"/>
                <a:gd name="T15" fmla="*/ 7 h 86"/>
                <a:gd name="T16" fmla="*/ 0 w 54"/>
                <a:gd name="T17" fmla="*/ 0 h 86"/>
                <a:gd name="T18" fmla="*/ 2 w 54"/>
                <a:gd name="T19" fmla="*/ 13 h 86"/>
                <a:gd name="T20" fmla="*/ 4 w 54"/>
                <a:gd name="T21" fmla="*/ 15 h 86"/>
                <a:gd name="T22" fmla="*/ 9 w 54"/>
                <a:gd name="T23" fmla="*/ 15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86"/>
                <a:gd name="T38" fmla="*/ 54 w 54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86">
                  <a:moveTo>
                    <a:pt x="44" y="86"/>
                  </a:moveTo>
                  <a:lnTo>
                    <a:pt x="54" y="65"/>
                  </a:lnTo>
                  <a:lnTo>
                    <a:pt x="54" y="54"/>
                  </a:lnTo>
                  <a:lnTo>
                    <a:pt x="54" y="65"/>
                  </a:lnTo>
                  <a:lnTo>
                    <a:pt x="44" y="76"/>
                  </a:lnTo>
                  <a:lnTo>
                    <a:pt x="33" y="76"/>
                  </a:lnTo>
                  <a:lnTo>
                    <a:pt x="21" y="65"/>
                  </a:lnTo>
                  <a:lnTo>
                    <a:pt x="10" y="43"/>
                  </a:lnTo>
                  <a:lnTo>
                    <a:pt x="0" y="0"/>
                  </a:lnTo>
                  <a:lnTo>
                    <a:pt x="10" y="76"/>
                  </a:lnTo>
                  <a:lnTo>
                    <a:pt x="21" y="86"/>
                  </a:lnTo>
                  <a:lnTo>
                    <a:pt x="44" y="86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6" name="Line 356"/>
            <p:cNvSpPr>
              <a:spLocks noChangeShapeType="1"/>
            </p:cNvSpPr>
            <p:nvPr/>
          </p:nvSpPr>
          <p:spPr bwMode="auto">
            <a:xfrm>
              <a:off x="8008938" y="405041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7" name="Freeform 357"/>
            <p:cNvSpPr>
              <a:spLocks/>
            </p:cNvSpPr>
            <p:nvPr/>
          </p:nvSpPr>
          <p:spPr bwMode="auto">
            <a:xfrm>
              <a:off x="7970838" y="3993242"/>
              <a:ext cx="52388" cy="60350"/>
            </a:xfrm>
            <a:custGeom>
              <a:avLst/>
              <a:gdLst>
                <a:gd name="T0" fmla="*/ 24 w 166"/>
                <a:gd name="T1" fmla="*/ 36 h 223"/>
                <a:gd name="T2" fmla="*/ 29 w 166"/>
                <a:gd name="T3" fmla="*/ 33 h 223"/>
                <a:gd name="T4" fmla="*/ 31 w 166"/>
                <a:gd name="T5" fmla="*/ 29 h 223"/>
                <a:gd name="T6" fmla="*/ 33 w 166"/>
                <a:gd name="T7" fmla="*/ 22 h 223"/>
                <a:gd name="T8" fmla="*/ 33 w 166"/>
                <a:gd name="T9" fmla="*/ 16 h 223"/>
                <a:gd name="T10" fmla="*/ 31 w 166"/>
                <a:gd name="T11" fmla="*/ 9 h 223"/>
                <a:gd name="T12" fmla="*/ 29 w 166"/>
                <a:gd name="T13" fmla="*/ 6 h 223"/>
                <a:gd name="T14" fmla="*/ 24 w 166"/>
                <a:gd name="T15" fmla="*/ 2 h 223"/>
                <a:gd name="T16" fmla="*/ 18 w 166"/>
                <a:gd name="T17" fmla="*/ 0 h 223"/>
                <a:gd name="T18" fmla="*/ 13 w 166"/>
                <a:gd name="T19" fmla="*/ 0 h 223"/>
                <a:gd name="T20" fmla="*/ 9 w 166"/>
                <a:gd name="T21" fmla="*/ 2 h 223"/>
                <a:gd name="T22" fmla="*/ 4 w 166"/>
                <a:gd name="T23" fmla="*/ 6 h 223"/>
                <a:gd name="T24" fmla="*/ 2 w 166"/>
                <a:gd name="T25" fmla="*/ 9 h 223"/>
                <a:gd name="T26" fmla="*/ 0 w 166"/>
                <a:gd name="T27" fmla="*/ 16 h 223"/>
                <a:gd name="T28" fmla="*/ 0 w 166"/>
                <a:gd name="T29" fmla="*/ 22 h 223"/>
                <a:gd name="T30" fmla="*/ 2 w 166"/>
                <a:gd name="T31" fmla="*/ 29 h 223"/>
                <a:gd name="T32" fmla="*/ 4 w 166"/>
                <a:gd name="T33" fmla="*/ 33 h 223"/>
                <a:gd name="T34" fmla="*/ 9 w 166"/>
                <a:gd name="T35" fmla="*/ 36 h 223"/>
                <a:gd name="T36" fmla="*/ 13 w 166"/>
                <a:gd name="T37" fmla="*/ 38 h 223"/>
                <a:gd name="T38" fmla="*/ 18 w 166"/>
                <a:gd name="T39" fmla="*/ 38 h 223"/>
                <a:gd name="T40" fmla="*/ 24 w 166"/>
                <a:gd name="T41" fmla="*/ 36 h 223"/>
                <a:gd name="T42" fmla="*/ 22 w 166"/>
                <a:gd name="T43" fmla="*/ 36 h 223"/>
                <a:gd name="T44" fmla="*/ 26 w 166"/>
                <a:gd name="T45" fmla="*/ 33 h 223"/>
                <a:gd name="T46" fmla="*/ 29 w 166"/>
                <a:gd name="T47" fmla="*/ 29 h 223"/>
                <a:gd name="T48" fmla="*/ 31 w 166"/>
                <a:gd name="T49" fmla="*/ 22 h 223"/>
                <a:gd name="T50" fmla="*/ 31 w 166"/>
                <a:gd name="T51" fmla="*/ 16 h 223"/>
                <a:gd name="T52" fmla="*/ 29 w 166"/>
                <a:gd name="T53" fmla="*/ 9 h 223"/>
                <a:gd name="T54" fmla="*/ 26 w 166"/>
                <a:gd name="T55" fmla="*/ 6 h 223"/>
                <a:gd name="T56" fmla="*/ 22 w 166"/>
                <a:gd name="T57" fmla="*/ 2 h 223"/>
                <a:gd name="T58" fmla="*/ 18 w 166"/>
                <a:gd name="T59" fmla="*/ 0 h 2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6"/>
                <a:gd name="T91" fmla="*/ 0 h 223"/>
                <a:gd name="T92" fmla="*/ 166 w 166"/>
                <a:gd name="T93" fmla="*/ 223 h 2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6" h="223">
                  <a:moveTo>
                    <a:pt x="122" y="214"/>
                  </a:moveTo>
                  <a:lnTo>
                    <a:pt x="145" y="191"/>
                  </a:lnTo>
                  <a:lnTo>
                    <a:pt x="156" y="171"/>
                  </a:lnTo>
                  <a:lnTo>
                    <a:pt x="166" y="128"/>
                  </a:lnTo>
                  <a:lnTo>
                    <a:pt x="166" y="96"/>
                  </a:lnTo>
                  <a:lnTo>
                    <a:pt x="156" y="53"/>
                  </a:lnTo>
                  <a:lnTo>
                    <a:pt x="145" y="33"/>
                  </a:lnTo>
                  <a:lnTo>
                    <a:pt x="122" y="11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45" y="11"/>
                  </a:lnTo>
                  <a:lnTo>
                    <a:pt x="21" y="33"/>
                  </a:lnTo>
                  <a:lnTo>
                    <a:pt x="12" y="53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12" y="171"/>
                  </a:lnTo>
                  <a:lnTo>
                    <a:pt x="21" y="191"/>
                  </a:lnTo>
                  <a:lnTo>
                    <a:pt x="45" y="214"/>
                  </a:lnTo>
                  <a:lnTo>
                    <a:pt x="66" y="223"/>
                  </a:lnTo>
                  <a:lnTo>
                    <a:pt x="90" y="223"/>
                  </a:lnTo>
                  <a:lnTo>
                    <a:pt x="122" y="214"/>
                  </a:lnTo>
                  <a:lnTo>
                    <a:pt x="112" y="214"/>
                  </a:lnTo>
                  <a:lnTo>
                    <a:pt x="133" y="191"/>
                  </a:lnTo>
                  <a:lnTo>
                    <a:pt x="145" y="171"/>
                  </a:lnTo>
                  <a:lnTo>
                    <a:pt x="156" y="128"/>
                  </a:lnTo>
                  <a:lnTo>
                    <a:pt x="156" y="96"/>
                  </a:lnTo>
                  <a:lnTo>
                    <a:pt x="145" y="53"/>
                  </a:lnTo>
                  <a:lnTo>
                    <a:pt x="133" y="33"/>
                  </a:lnTo>
                  <a:lnTo>
                    <a:pt x="112" y="11"/>
                  </a:lnTo>
                  <a:lnTo>
                    <a:pt x="90" y="0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8" name="Line 358"/>
            <p:cNvSpPr>
              <a:spLocks noChangeShapeType="1"/>
            </p:cNvSpPr>
            <p:nvPr/>
          </p:nvSpPr>
          <p:spPr bwMode="auto">
            <a:xfrm>
              <a:off x="7991476" y="399324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79" name="Freeform 359"/>
            <p:cNvSpPr>
              <a:spLocks/>
            </p:cNvSpPr>
            <p:nvPr/>
          </p:nvSpPr>
          <p:spPr bwMode="auto">
            <a:xfrm>
              <a:off x="7967663" y="3993242"/>
              <a:ext cx="23813" cy="60350"/>
            </a:xfrm>
            <a:custGeom>
              <a:avLst/>
              <a:gdLst>
                <a:gd name="T0" fmla="*/ 15 w 77"/>
                <a:gd name="T1" fmla="*/ 0 h 223"/>
                <a:gd name="T2" fmla="*/ 9 w 77"/>
                <a:gd name="T3" fmla="*/ 2 h 223"/>
                <a:gd name="T4" fmla="*/ 4 w 77"/>
                <a:gd name="T5" fmla="*/ 6 h 223"/>
                <a:gd name="T6" fmla="*/ 2 w 77"/>
                <a:gd name="T7" fmla="*/ 9 h 223"/>
                <a:gd name="T8" fmla="*/ 0 w 77"/>
                <a:gd name="T9" fmla="*/ 16 h 223"/>
                <a:gd name="T10" fmla="*/ 0 w 77"/>
                <a:gd name="T11" fmla="*/ 22 h 223"/>
                <a:gd name="T12" fmla="*/ 2 w 77"/>
                <a:gd name="T13" fmla="*/ 29 h 223"/>
                <a:gd name="T14" fmla="*/ 4 w 77"/>
                <a:gd name="T15" fmla="*/ 33 h 223"/>
                <a:gd name="T16" fmla="*/ 9 w 77"/>
                <a:gd name="T17" fmla="*/ 36 h 223"/>
                <a:gd name="T18" fmla="*/ 15 w 77"/>
                <a:gd name="T19" fmla="*/ 38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23"/>
                <a:gd name="T32" fmla="*/ 77 w 77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23">
                  <a:moveTo>
                    <a:pt x="77" y="0"/>
                  </a:moveTo>
                  <a:lnTo>
                    <a:pt x="44" y="11"/>
                  </a:lnTo>
                  <a:lnTo>
                    <a:pt x="23" y="33"/>
                  </a:lnTo>
                  <a:lnTo>
                    <a:pt x="11" y="53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11" y="171"/>
                  </a:lnTo>
                  <a:lnTo>
                    <a:pt x="23" y="191"/>
                  </a:lnTo>
                  <a:lnTo>
                    <a:pt x="44" y="214"/>
                  </a:lnTo>
                  <a:lnTo>
                    <a:pt x="77" y="223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0" name="Line 360"/>
            <p:cNvSpPr>
              <a:spLocks noChangeShapeType="1"/>
            </p:cNvSpPr>
            <p:nvPr/>
          </p:nvSpPr>
          <p:spPr bwMode="auto">
            <a:xfrm>
              <a:off x="7999413" y="40535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1" name="Line 361"/>
            <p:cNvSpPr>
              <a:spLocks noChangeShapeType="1"/>
            </p:cNvSpPr>
            <p:nvPr/>
          </p:nvSpPr>
          <p:spPr bwMode="auto">
            <a:xfrm flipV="1">
              <a:off x="7999413" y="4050416"/>
              <a:ext cx="6350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2" name="Line 362"/>
            <p:cNvSpPr>
              <a:spLocks noChangeShapeType="1"/>
            </p:cNvSpPr>
            <p:nvPr/>
          </p:nvSpPr>
          <p:spPr bwMode="auto">
            <a:xfrm>
              <a:off x="8005763" y="40456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3" name="Freeform 363"/>
            <p:cNvSpPr>
              <a:spLocks/>
            </p:cNvSpPr>
            <p:nvPr/>
          </p:nvSpPr>
          <p:spPr bwMode="auto">
            <a:xfrm>
              <a:off x="7980363" y="4036122"/>
              <a:ext cx="25400" cy="11117"/>
            </a:xfrm>
            <a:custGeom>
              <a:avLst/>
              <a:gdLst>
                <a:gd name="T0" fmla="*/ 16 w 79"/>
                <a:gd name="T1" fmla="*/ 5 h 42"/>
                <a:gd name="T2" fmla="*/ 14 w 79"/>
                <a:gd name="T3" fmla="*/ 2 h 42"/>
                <a:gd name="T4" fmla="*/ 9 w 79"/>
                <a:gd name="T5" fmla="*/ 0 h 42"/>
                <a:gd name="T6" fmla="*/ 7 w 79"/>
                <a:gd name="T7" fmla="*/ 0 h 42"/>
                <a:gd name="T8" fmla="*/ 2 w 79"/>
                <a:gd name="T9" fmla="*/ 2 h 42"/>
                <a:gd name="T10" fmla="*/ 0 w 79"/>
                <a:gd name="T11" fmla="*/ 5 h 42"/>
                <a:gd name="T12" fmla="*/ 0 w 79"/>
                <a:gd name="T13" fmla="*/ 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42"/>
                <a:gd name="T23" fmla="*/ 79 w 79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42">
                  <a:moveTo>
                    <a:pt x="79" y="31"/>
                  </a:moveTo>
                  <a:lnTo>
                    <a:pt x="67" y="11"/>
                  </a:lnTo>
                  <a:lnTo>
                    <a:pt x="45" y="0"/>
                  </a:lnTo>
                  <a:lnTo>
                    <a:pt x="33" y="0"/>
                  </a:lnTo>
                  <a:lnTo>
                    <a:pt x="12" y="11"/>
                  </a:lnTo>
                  <a:lnTo>
                    <a:pt x="0" y="31"/>
                  </a:lnTo>
                  <a:lnTo>
                    <a:pt x="0" y="42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4" name="Line 364"/>
            <p:cNvSpPr>
              <a:spLocks noChangeShapeType="1"/>
            </p:cNvSpPr>
            <p:nvPr/>
          </p:nvSpPr>
          <p:spPr bwMode="auto">
            <a:xfrm>
              <a:off x="7947026" y="409488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5" name="Line 365"/>
            <p:cNvSpPr>
              <a:spLocks noChangeShapeType="1"/>
            </p:cNvSpPr>
            <p:nvPr/>
          </p:nvSpPr>
          <p:spPr bwMode="auto">
            <a:xfrm>
              <a:off x="7947026" y="4094884"/>
              <a:ext cx="3889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6" name="Line 366"/>
            <p:cNvSpPr>
              <a:spLocks noChangeShapeType="1"/>
            </p:cNvSpPr>
            <p:nvPr/>
          </p:nvSpPr>
          <p:spPr bwMode="auto">
            <a:xfrm>
              <a:off x="8412163" y="409488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7" name="Freeform 367"/>
            <p:cNvSpPr>
              <a:spLocks/>
            </p:cNvSpPr>
            <p:nvPr/>
          </p:nvSpPr>
          <p:spPr bwMode="auto">
            <a:xfrm>
              <a:off x="8408988" y="4094884"/>
              <a:ext cx="49213" cy="41292"/>
            </a:xfrm>
            <a:custGeom>
              <a:avLst/>
              <a:gdLst>
                <a:gd name="T0" fmla="*/ 2 w 155"/>
                <a:gd name="T1" fmla="*/ 0 h 150"/>
                <a:gd name="T2" fmla="*/ 4 w 155"/>
                <a:gd name="T3" fmla="*/ 2 h 150"/>
                <a:gd name="T4" fmla="*/ 9 w 155"/>
                <a:gd name="T5" fmla="*/ 4 h 150"/>
                <a:gd name="T6" fmla="*/ 22 w 155"/>
                <a:gd name="T7" fmla="*/ 7 h 150"/>
                <a:gd name="T8" fmla="*/ 27 w 155"/>
                <a:gd name="T9" fmla="*/ 9 h 150"/>
                <a:gd name="T10" fmla="*/ 31 w 155"/>
                <a:gd name="T11" fmla="*/ 13 h 150"/>
                <a:gd name="T12" fmla="*/ 31 w 155"/>
                <a:gd name="T13" fmla="*/ 20 h 150"/>
                <a:gd name="T14" fmla="*/ 27 w 155"/>
                <a:gd name="T15" fmla="*/ 24 h 150"/>
                <a:gd name="T16" fmla="*/ 20 w 155"/>
                <a:gd name="T17" fmla="*/ 26 h 150"/>
                <a:gd name="T18" fmla="*/ 13 w 155"/>
                <a:gd name="T19" fmla="*/ 26 h 150"/>
                <a:gd name="T20" fmla="*/ 6 w 155"/>
                <a:gd name="T21" fmla="*/ 24 h 150"/>
                <a:gd name="T22" fmla="*/ 2 w 155"/>
                <a:gd name="T23" fmla="*/ 20 h 150"/>
                <a:gd name="T24" fmla="*/ 0 w 155"/>
                <a:gd name="T25" fmla="*/ 15 h 150"/>
                <a:gd name="T26" fmla="*/ 0 w 155"/>
                <a:gd name="T27" fmla="*/ 26 h 150"/>
                <a:gd name="T28" fmla="*/ 2 w 155"/>
                <a:gd name="T29" fmla="*/ 20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5"/>
                <a:gd name="T46" fmla="*/ 0 h 150"/>
                <a:gd name="T47" fmla="*/ 155 w 155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5" h="150">
                  <a:moveTo>
                    <a:pt x="11" y="0"/>
                  </a:moveTo>
                  <a:lnTo>
                    <a:pt x="21" y="11"/>
                  </a:lnTo>
                  <a:lnTo>
                    <a:pt x="44" y="22"/>
                  </a:lnTo>
                  <a:lnTo>
                    <a:pt x="112" y="43"/>
                  </a:lnTo>
                  <a:lnTo>
                    <a:pt x="133" y="53"/>
                  </a:lnTo>
                  <a:lnTo>
                    <a:pt x="155" y="74"/>
                  </a:lnTo>
                  <a:lnTo>
                    <a:pt x="155" y="118"/>
                  </a:lnTo>
                  <a:lnTo>
                    <a:pt x="133" y="139"/>
                  </a:lnTo>
                  <a:lnTo>
                    <a:pt x="100" y="150"/>
                  </a:lnTo>
                  <a:lnTo>
                    <a:pt x="67" y="150"/>
                  </a:lnTo>
                  <a:lnTo>
                    <a:pt x="32" y="139"/>
                  </a:lnTo>
                  <a:lnTo>
                    <a:pt x="11" y="118"/>
                  </a:lnTo>
                  <a:lnTo>
                    <a:pt x="0" y="85"/>
                  </a:lnTo>
                  <a:lnTo>
                    <a:pt x="0" y="150"/>
                  </a:lnTo>
                  <a:lnTo>
                    <a:pt x="11" y="1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8" name="Line 368"/>
            <p:cNvSpPr>
              <a:spLocks noChangeShapeType="1"/>
            </p:cNvSpPr>
            <p:nvPr/>
          </p:nvSpPr>
          <p:spPr bwMode="auto">
            <a:xfrm>
              <a:off x="8412163" y="409488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9" name="Freeform 369"/>
            <p:cNvSpPr>
              <a:spLocks/>
            </p:cNvSpPr>
            <p:nvPr/>
          </p:nvSpPr>
          <p:spPr bwMode="auto">
            <a:xfrm>
              <a:off x="8408988" y="4088532"/>
              <a:ext cx="49213" cy="26999"/>
            </a:xfrm>
            <a:custGeom>
              <a:avLst/>
              <a:gdLst>
                <a:gd name="T0" fmla="*/ 2 w 155"/>
                <a:gd name="T1" fmla="*/ 4 h 94"/>
                <a:gd name="T2" fmla="*/ 0 w 155"/>
                <a:gd name="T3" fmla="*/ 0 h 94"/>
                <a:gd name="T4" fmla="*/ 4 w 155"/>
                <a:gd name="T5" fmla="*/ 4 h 94"/>
                <a:gd name="T6" fmla="*/ 9 w 155"/>
                <a:gd name="T7" fmla="*/ 6 h 94"/>
                <a:gd name="T8" fmla="*/ 22 w 155"/>
                <a:gd name="T9" fmla="*/ 9 h 94"/>
                <a:gd name="T10" fmla="*/ 27 w 155"/>
                <a:gd name="T11" fmla="*/ 11 h 94"/>
                <a:gd name="T12" fmla="*/ 29 w 155"/>
                <a:gd name="T13" fmla="*/ 13 h 94"/>
                <a:gd name="T14" fmla="*/ 31 w 155"/>
                <a:gd name="T15" fmla="*/ 17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94"/>
                <a:gd name="T26" fmla="*/ 155 w 155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94">
                  <a:moveTo>
                    <a:pt x="11" y="20"/>
                  </a:moveTo>
                  <a:lnTo>
                    <a:pt x="0" y="0"/>
                  </a:lnTo>
                  <a:lnTo>
                    <a:pt x="21" y="20"/>
                  </a:lnTo>
                  <a:lnTo>
                    <a:pt x="44" y="31"/>
                  </a:lnTo>
                  <a:lnTo>
                    <a:pt x="112" y="52"/>
                  </a:lnTo>
                  <a:lnTo>
                    <a:pt x="133" y="63"/>
                  </a:lnTo>
                  <a:lnTo>
                    <a:pt x="144" y="73"/>
                  </a:lnTo>
                  <a:lnTo>
                    <a:pt x="155" y="9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0" name="Line 370"/>
            <p:cNvSpPr>
              <a:spLocks noChangeShapeType="1"/>
            </p:cNvSpPr>
            <p:nvPr/>
          </p:nvSpPr>
          <p:spPr bwMode="auto">
            <a:xfrm>
              <a:off x="8458201" y="409170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1" name="Freeform 371"/>
            <p:cNvSpPr>
              <a:spLocks/>
            </p:cNvSpPr>
            <p:nvPr/>
          </p:nvSpPr>
          <p:spPr bwMode="auto">
            <a:xfrm>
              <a:off x="8408988" y="4074238"/>
              <a:ext cx="49213" cy="17470"/>
            </a:xfrm>
            <a:custGeom>
              <a:avLst/>
              <a:gdLst>
                <a:gd name="T0" fmla="*/ 31 w 155"/>
                <a:gd name="T1" fmla="*/ 11 h 63"/>
                <a:gd name="T2" fmla="*/ 29 w 155"/>
                <a:gd name="T3" fmla="*/ 6 h 63"/>
                <a:gd name="T4" fmla="*/ 24 w 155"/>
                <a:gd name="T5" fmla="*/ 2 h 63"/>
                <a:gd name="T6" fmla="*/ 18 w 155"/>
                <a:gd name="T7" fmla="*/ 0 h 63"/>
                <a:gd name="T8" fmla="*/ 11 w 155"/>
                <a:gd name="T9" fmla="*/ 0 h 63"/>
                <a:gd name="T10" fmla="*/ 4 w 155"/>
                <a:gd name="T11" fmla="*/ 2 h 63"/>
                <a:gd name="T12" fmla="*/ 0 w 155"/>
                <a:gd name="T13" fmla="*/ 6 h 63"/>
                <a:gd name="T14" fmla="*/ 0 w 155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63"/>
                <a:gd name="T26" fmla="*/ 155 w 15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63">
                  <a:moveTo>
                    <a:pt x="155" y="63"/>
                  </a:moveTo>
                  <a:lnTo>
                    <a:pt x="144" y="32"/>
                  </a:lnTo>
                  <a:lnTo>
                    <a:pt x="121" y="11"/>
                  </a:lnTo>
                  <a:lnTo>
                    <a:pt x="88" y="0"/>
                  </a:lnTo>
                  <a:lnTo>
                    <a:pt x="55" y="0"/>
                  </a:lnTo>
                  <a:lnTo>
                    <a:pt x="21" y="11"/>
                  </a:lnTo>
                  <a:lnTo>
                    <a:pt x="0" y="32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2" name="Line 372"/>
            <p:cNvSpPr>
              <a:spLocks noChangeShapeType="1"/>
            </p:cNvSpPr>
            <p:nvPr/>
          </p:nvSpPr>
          <p:spPr bwMode="auto">
            <a:xfrm>
              <a:off x="8458201" y="409170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3" name="Freeform 373"/>
            <p:cNvSpPr>
              <a:spLocks/>
            </p:cNvSpPr>
            <p:nvPr/>
          </p:nvSpPr>
          <p:spPr bwMode="auto">
            <a:xfrm>
              <a:off x="8453438" y="4074238"/>
              <a:ext cx="4763" cy="17470"/>
            </a:xfrm>
            <a:custGeom>
              <a:avLst/>
              <a:gdLst>
                <a:gd name="T0" fmla="*/ 3 w 11"/>
                <a:gd name="T1" fmla="*/ 11 h 63"/>
                <a:gd name="T2" fmla="*/ 3 w 11"/>
                <a:gd name="T3" fmla="*/ 0 h 63"/>
                <a:gd name="T4" fmla="*/ 0 w 11"/>
                <a:gd name="T5" fmla="*/ 6 h 63"/>
                <a:gd name="T6" fmla="*/ 0 60000 65536"/>
                <a:gd name="T7" fmla="*/ 0 60000 65536"/>
                <a:gd name="T8" fmla="*/ 0 60000 65536"/>
                <a:gd name="T9" fmla="*/ 0 w 11"/>
                <a:gd name="T10" fmla="*/ 0 h 63"/>
                <a:gd name="T11" fmla="*/ 11 w 11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3">
                  <a:moveTo>
                    <a:pt x="11" y="63"/>
                  </a:moveTo>
                  <a:lnTo>
                    <a:pt x="11" y="0"/>
                  </a:lnTo>
                  <a:lnTo>
                    <a:pt x="0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4" name="Line 374"/>
            <p:cNvSpPr>
              <a:spLocks noChangeShapeType="1"/>
            </p:cNvSpPr>
            <p:nvPr/>
          </p:nvSpPr>
          <p:spPr bwMode="auto">
            <a:xfrm>
              <a:off x="7972426" y="4277523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5" name="Freeform 375"/>
            <p:cNvSpPr>
              <a:spLocks/>
            </p:cNvSpPr>
            <p:nvPr/>
          </p:nvSpPr>
          <p:spPr bwMode="auto">
            <a:xfrm>
              <a:off x="7920038" y="4277523"/>
              <a:ext cx="52388" cy="19058"/>
            </a:xfrm>
            <a:custGeom>
              <a:avLst/>
              <a:gdLst>
                <a:gd name="T0" fmla="*/ 33 w 167"/>
                <a:gd name="T1" fmla="*/ 0 h 64"/>
                <a:gd name="T2" fmla="*/ 33 w 167"/>
                <a:gd name="T3" fmla="*/ 12 h 64"/>
                <a:gd name="T4" fmla="*/ 31 w 167"/>
                <a:gd name="T5" fmla="*/ 0 h 64"/>
                <a:gd name="T6" fmla="*/ 33 w 167"/>
                <a:gd name="T7" fmla="*/ 0 h 64"/>
                <a:gd name="T8" fmla="*/ 0 w 167"/>
                <a:gd name="T9" fmla="*/ 0 h 64"/>
                <a:gd name="T10" fmla="*/ 0 w 167"/>
                <a:gd name="T11" fmla="*/ 12 h 64"/>
                <a:gd name="T12" fmla="*/ 2 w 16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64"/>
                <a:gd name="T23" fmla="*/ 167 w 1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64">
                  <a:moveTo>
                    <a:pt x="167" y="0"/>
                  </a:moveTo>
                  <a:lnTo>
                    <a:pt x="167" y="64"/>
                  </a:lnTo>
                  <a:lnTo>
                    <a:pt x="156" y="0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0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6" name="Line 376"/>
            <p:cNvSpPr>
              <a:spLocks noChangeShapeType="1"/>
            </p:cNvSpPr>
            <p:nvPr/>
          </p:nvSpPr>
          <p:spPr bwMode="auto">
            <a:xfrm>
              <a:off x="7945438" y="427752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7" name="Rectangle 377"/>
            <p:cNvSpPr>
              <a:spLocks noChangeArrowheads="1"/>
            </p:cNvSpPr>
            <p:nvPr/>
          </p:nvSpPr>
          <p:spPr bwMode="auto">
            <a:xfrm>
              <a:off x="7945438" y="4277523"/>
              <a:ext cx="3175" cy="61938"/>
            </a:xfrm>
            <a:prstGeom prst="rect">
              <a:avLst/>
            </a:prstGeom>
            <a:solidFill>
              <a:schemeClr val="fol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8" name="Line 378"/>
            <p:cNvSpPr>
              <a:spLocks noChangeShapeType="1"/>
            </p:cNvSpPr>
            <p:nvPr/>
          </p:nvSpPr>
          <p:spPr bwMode="auto">
            <a:xfrm>
              <a:off x="7958138" y="433946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9" name="Line 379"/>
            <p:cNvSpPr>
              <a:spLocks noChangeShapeType="1"/>
            </p:cNvSpPr>
            <p:nvPr/>
          </p:nvSpPr>
          <p:spPr bwMode="auto">
            <a:xfrm flipH="1">
              <a:off x="7934326" y="4339461"/>
              <a:ext cx="238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0" name="Line 380"/>
            <p:cNvSpPr>
              <a:spLocks noChangeShapeType="1"/>
            </p:cNvSpPr>
            <p:nvPr/>
          </p:nvSpPr>
          <p:spPr bwMode="auto">
            <a:xfrm>
              <a:off x="7848601" y="4299757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1" name="Line 381"/>
            <p:cNvSpPr>
              <a:spLocks noChangeShapeType="1"/>
            </p:cNvSpPr>
            <p:nvPr/>
          </p:nvSpPr>
          <p:spPr bwMode="auto">
            <a:xfrm flipV="1">
              <a:off x="7848601" y="4175881"/>
              <a:ext cx="3175" cy="1238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2" name="Line 382"/>
            <p:cNvSpPr>
              <a:spLocks noChangeShapeType="1"/>
            </p:cNvSpPr>
            <p:nvPr/>
          </p:nvSpPr>
          <p:spPr bwMode="auto">
            <a:xfrm>
              <a:off x="7313613" y="421717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3" name="Line 383"/>
            <p:cNvSpPr>
              <a:spLocks noChangeShapeType="1"/>
            </p:cNvSpPr>
            <p:nvPr/>
          </p:nvSpPr>
          <p:spPr bwMode="auto">
            <a:xfrm flipV="1">
              <a:off x="7313613" y="3972596"/>
              <a:ext cx="1588" cy="2445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4" name="Line 384"/>
            <p:cNvSpPr>
              <a:spLocks noChangeShapeType="1"/>
            </p:cNvSpPr>
            <p:nvPr/>
          </p:nvSpPr>
          <p:spPr bwMode="auto">
            <a:xfrm>
              <a:off x="6970713" y="417905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5" name="Freeform 385"/>
            <p:cNvSpPr>
              <a:spLocks/>
            </p:cNvSpPr>
            <p:nvPr/>
          </p:nvSpPr>
          <p:spPr bwMode="auto">
            <a:xfrm>
              <a:off x="6934201" y="4179057"/>
              <a:ext cx="52388" cy="38116"/>
            </a:xfrm>
            <a:custGeom>
              <a:avLst/>
              <a:gdLst>
                <a:gd name="T0" fmla="*/ 22 w 166"/>
                <a:gd name="T1" fmla="*/ 0 h 139"/>
                <a:gd name="T2" fmla="*/ 24 w 166"/>
                <a:gd name="T3" fmla="*/ 2 h 139"/>
                <a:gd name="T4" fmla="*/ 26 w 166"/>
                <a:gd name="T5" fmla="*/ 6 h 139"/>
                <a:gd name="T6" fmla="*/ 26 w 166"/>
                <a:gd name="T7" fmla="*/ 18 h 139"/>
                <a:gd name="T8" fmla="*/ 29 w 166"/>
                <a:gd name="T9" fmla="*/ 22 h 139"/>
                <a:gd name="T10" fmla="*/ 31 w 166"/>
                <a:gd name="T11" fmla="*/ 24 h 139"/>
                <a:gd name="T12" fmla="*/ 33 w 166"/>
                <a:gd name="T13" fmla="*/ 24 h 139"/>
                <a:gd name="T14" fmla="*/ 31 w 166"/>
                <a:gd name="T15" fmla="*/ 24 h 139"/>
                <a:gd name="T16" fmla="*/ 26 w 166"/>
                <a:gd name="T17" fmla="*/ 22 h 139"/>
                <a:gd name="T18" fmla="*/ 24 w 166"/>
                <a:gd name="T19" fmla="*/ 18 h 139"/>
                <a:gd name="T20" fmla="*/ 20 w 166"/>
                <a:gd name="T21" fmla="*/ 22 h 139"/>
                <a:gd name="T22" fmla="*/ 15 w 166"/>
                <a:gd name="T23" fmla="*/ 24 h 139"/>
                <a:gd name="T24" fmla="*/ 9 w 166"/>
                <a:gd name="T25" fmla="*/ 24 h 139"/>
                <a:gd name="T26" fmla="*/ 4 w 166"/>
                <a:gd name="T27" fmla="*/ 22 h 139"/>
                <a:gd name="T28" fmla="*/ 2 w 166"/>
                <a:gd name="T29" fmla="*/ 18 h 139"/>
                <a:gd name="T30" fmla="*/ 2 w 166"/>
                <a:gd name="T31" fmla="*/ 15 h 139"/>
                <a:gd name="T32" fmla="*/ 4 w 166"/>
                <a:gd name="T33" fmla="*/ 11 h 139"/>
                <a:gd name="T34" fmla="*/ 9 w 166"/>
                <a:gd name="T35" fmla="*/ 9 h 139"/>
                <a:gd name="T36" fmla="*/ 2 w 166"/>
                <a:gd name="T37" fmla="*/ 11 h 139"/>
                <a:gd name="T38" fmla="*/ 0 w 166"/>
                <a:gd name="T39" fmla="*/ 15 h 139"/>
                <a:gd name="T40" fmla="*/ 0 w 166"/>
                <a:gd name="T41" fmla="*/ 18 h 139"/>
                <a:gd name="T42" fmla="*/ 2 w 166"/>
                <a:gd name="T43" fmla="*/ 22 h 139"/>
                <a:gd name="T44" fmla="*/ 9 w 166"/>
                <a:gd name="T45" fmla="*/ 24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39"/>
                <a:gd name="T71" fmla="*/ 166 w 166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39">
                  <a:moveTo>
                    <a:pt x="110" y="0"/>
                  </a:moveTo>
                  <a:lnTo>
                    <a:pt x="122" y="12"/>
                  </a:lnTo>
                  <a:lnTo>
                    <a:pt x="133" y="33"/>
                  </a:lnTo>
                  <a:lnTo>
                    <a:pt x="133" y="107"/>
                  </a:lnTo>
                  <a:lnTo>
                    <a:pt x="145" y="127"/>
                  </a:lnTo>
                  <a:lnTo>
                    <a:pt x="155" y="139"/>
                  </a:lnTo>
                  <a:lnTo>
                    <a:pt x="166" y="139"/>
                  </a:lnTo>
                  <a:lnTo>
                    <a:pt x="155" y="139"/>
                  </a:lnTo>
                  <a:lnTo>
                    <a:pt x="133" y="127"/>
                  </a:lnTo>
                  <a:lnTo>
                    <a:pt x="122" y="107"/>
                  </a:lnTo>
                  <a:lnTo>
                    <a:pt x="100" y="127"/>
                  </a:lnTo>
                  <a:lnTo>
                    <a:pt x="77" y="139"/>
                  </a:lnTo>
                  <a:lnTo>
                    <a:pt x="44" y="139"/>
                  </a:lnTo>
                  <a:lnTo>
                    <a:pt x="22" y="127"/>
                  </a:lnTo>
                  <a:lnTo>
                    <a:pt x="11" y="107"/>
                  </a:lnTo>
                  <a:lnTo>
                    <a:pt x="11" y="85"/>
                  </a:lnTo>
                  <a:lnTo>
                    <a:pt x="22" y="64"/>
                  </a:lnTo>
                  <a:lnTo>
                    <a:pt x="44" y="53"/>
                  </a:lnTo>
                  <a:lnTo>
                    <a:pt x="11" y="64"/>
                  </a:lnTo>
                  <a:lnTo>
                    <a:pt x="0" y="85"/>
                  </a:lnTo>
                  <a:lnTo>
                    <a:pt x="0" y="107"/>
                  </a:lnTo>
                  <a:lnTo>
                    <a:pt x="11" y="127"/>
                  </a:lnTo>
                  <a:lnTo>
                    <a:pt x="44" y="13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6" name="Line 386"/>
            <p:cNvSpPr>
              <a:spLocks noChangeShapeType="1"/>
            </p:cNvSpPr>
            <p:nvPr/>
          </p:nvSpPr>
          <p:spPr bwMode="auto">
            <a:xfrm>
              <a:off x="6950076" y="419335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7" name="Freeform 387"/>
            <p:cNvSpPr>
              <a:spLocks/>
            </p:cNvSpPr>
            <p:nvPr/>
          </p:nvSpPr>
          <p:spPr bwMode="auto">
            <a:xfrm>
              <a:off x="6950076" y="4186998"/>
              <a:ext cx="23813" cy="6353"/>
            </a:xfrm>
            <a:custGeom>
              <a:avLst/>
              <a:gdLst>
                <a:gd name="T0" fmla="*/ 0 w 78"/>
                <a:gd name="T1" fmla="*/ 4 h 20"/>
                <a:gd name="T2" fmla="*/ 13 w 78"/>
                <a:gd name="T3" fmla="*/ 2 h 20"/>
                <a:gd name="T4" fmla="*/ 15 w 78"/>
                <a:gd name="T5" fmla="*/ 0 h 20"/>
                <a:gd name="T6" fmla="*/ 0 60000 65536"/>
                <a:gd name="T7" fmla="*/ 0 60000 65536"/>
                <a:gd name="T8" fmla="*/ 0 60000 65536"/>
                <a:gd name="T9" fmla="*/ 0 w 78"/>
                <a:gd name="T10" fmla="*/ 0 h 20"/>
                <a:gd name="T11" fmla="*/ 78 w 7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0">
                  <a:moveTo>
                    <a:pt x="0" y="20"/>
                  </a:moveTo>
                  <a:lnTo>
                    <a:pt x="66" y="10"/>
                  </a:lnTo>
                  <a:lnTo>
                    <a:pt x="7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8" name="Line 388"/>
            <p:cNvSpPr>
              <a:spLocks noChangeShapeType="1"/>
            </p:cNvSpPr>
            <p:nvPr/>
          </p:nvSpPr>
          <p:spPr bwMode="auto">
            <a:xfrm>
              <a:off x="6973888" y="418223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9" name="Line 389"/>
            <p:cNvSpPr>
              <a:spLocks noChangeShapeType="1"/>
            </p:cNvSpPr>
            <p:nvPr/>
          </p:nvSpPr>
          <p:spPr bwMode="auto">
            <a:xfrm>
              <a:off x="6973888" y="4182233"/>
              <a:ext cx="1588" cy="269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0" name="Line 390"/>
            <p:cNvSpPr>
              <a:spLocks noChangeShapeType="1"/>
            </p:cNvSpPr>
            <p:nvPr/>
          </p:nvSpPr>
          <p:spPr bwMode="auto">
            <a:xfrm>
              <a:off x="6970713" y="417905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1" name="Freeform 391"/>
            <p:cNvSpPr>
              <a:spLocks/>
            </p:cNvSpPr>
            <p:nvPr/>
          </p:nvSpPr>
          <p:spPr bwMode="auto">
            <a:xfrm>
              <a:off x="6938963" y="4175881"/>
              <a:ext cx="31750" cy="9529"/>
            </a:xfrm>
            <a:custGeom>
              <a:avLst/>
              <a:gdLst>
                <a:gd name="T0" fmla="*/ 20 w 99"/>
                <a:gd name="T1" fmla="*/ 2 h 33"/>
                <a:gd name="T2" fmla="*/ 16 w 99"/>
                <a:gd name="T3" fmla="*/ 0 h 33"/>
                <a:gd name="T4" fmla="*/ 7 w 99"/>
                <a:gd name="T5" fmla="*/ 0 h 33"/>
                <a:gd name="T6" fmla="*/ 2 w 99"/>
                <a:gd name="T7" fmla="*/ 2 h 33"/>
                <a:gd name="T8" fmla="*/ 0 w 99"/>
                <a:gd name="T9" fmla="*/ 4 h 33"/>
                <a:gd name="T10" fmla="*/ 0 w 99"/>
                <a:gd name="T11" fmla="*/ 6 h 33"/>
                <a:gd name="T12" fmla="*/ 2 w 99"/>
                <a:gd name="T13" fmla="*/ 6 h 33"/>
                <a:gd name="T14" fmla="*/ 2 w 99"/>
                <a:gd name="T15" fmla="*/ 4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33"/>
                <a:gd name="T26" fmla="*/ 99 w 99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33">
                  <a:moveTo>
                    <a:pt x="99" y="11"/>
                  </a:moveTo>
                  <a:lnTo>
                    <a:pt x="78" y="0"/>
                  </a:lnTo>
                  <a:lnTo>
                    <a:pt x="33" y="0"/>
                  </a:lnTo>
                  <a:lnTo>
                    <a:pt x="11" y="1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2" name="Line 392"/>
            <p:cNvSpPr>
              <a:spLocks noChangeShapeType="1"/>
            </p:cNvSpPr>
            <p:nvPr/>
          </p:nvSpPr>
          <p:spPr bwMode="auto">
            <a:xfrm>
              <a:off x="6757988" y="418223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3" name="Freeform 393"/>
            <p:cNvSpPr>
              <a:spLocks/>
            </p:cNvSpPr>
            <p:nvPr/>
          </p:nvSpPr>
          <p:spPr bwMode="auto">
            <a:xfrm>
              <a:off x="6718301" y="4182233"/>
              <a:ext cx="52388" cy="34940"/>
            </a:xfrm>
            <a:custGeom>
              <a:avLst/>
              <a:gdLst>
                <a:gd name="T0" fmla="*/ 24 w 166"/>
                <a:gd name="T1" fmla="*/ 0 h 127"/>
                <a:gd name="T2" fmla="*/ 27 w 166"/>
                <a:gd name="T3" fmla="*/ 4 h 127"/>
                <a:gd name="T4" fmla="*/ 27 w 166"/>
                <a:gd name="T5" fmla="*/ 16 h 127"/>
                <a:gd name="T6" fmla="*/ 29 w 166"/>
                <a:gd name="T7" fmla="*/ 20 h 127"/>
                <a:gd name="T8" fmla="*/ 31 w 166"/>
                <a:gd name="T9" fmla="*/ 22 h 127"/>
                <a:gd name="T10" fmla="*/ 33 w 166"/>
                <a:gd name="T11" fmla="*/ 22 h 127"/>
                <a:gd name="T12" fmla="*/ 31 w 166"/>
                <a:gd name="T13" fmla="*/ 22 h 127"/>
                <a:gd name="T14" fmla="*/ 27 w 166"/>
                <a:gd name="T15" fmla="*/ 20 h 127"/>
                <a:gd name="T16" fmla="*/ 24 w 166"/>
                <a:gd name="T17" fmla="*/ 16 h 127"/>
                <a:gd name="T18" fmla="*/ 20 w 166"/>
                <a:gd name="T19" fmla="*/ 20 h 127"/>
                <a:gd name="T20" fmla="*/ 16 w 166"/>
                <a:gd name="T21" fmla="*/ 22 h 127"/>
                <a:gd name="T22" fmla="*/ 9 w 166"/>
                <a:gd name="T23" fmla="*/ 22 h 127"/>
                <a:gd name="T24" fmla="*/ 4 w 166"/>
                <a:gd name="T25" fmla="*/ 20 h 127"/>
                <a:gd name="T26" fmla="*/ 2 w 166"/>
                <a:gd name="T27" fmla="*/ 16 h 127"/>
                <a:gd name="T28" fmla="*/ 2 w 166"/>
                <a:gd name="T29" fmla="*/ 13 h 127"/>
                <a:gd name="T30" fmla="*/ 4 w 166"/>
                <a:gd name="T31" fmla="*/ 9 h 127"/>
                <a:gd name="T32" fmla="*/ 9 w 166"/>
                <a:gd name="T33" fmla="*/ 7 h 127"/>
                <a:gd name="T34" fmla="*/ 2 w 166"/>
                <a:gd name="T35" fmla="*/ 9 h 127"/>
                <a:gd name="T36" fmla="*/ 0 w 166"/>
                <a:gd name="T37" fmla="*/ 13 h 127"/>
                <a:gd name="T38" fmla="*/ 0 w 166"/>
                <a:gd name="T39" fmla="*/ 16 h 127"/>
                <a:gd name="T40" fmla="*/ 2 w 166"/>
                <a:gd name="T41" fmla="*/ 20 h 127"/>
                <a:gd name="T42" fmla="*/ 9 w 166"/>
                <a:gd name="T43" fmla="*/ 22 h 1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6"/>
                <a:gd name="T67" fmla="*/ 0 h 127"/>
                <a:gd name="T68" fmla="*/ 166 w 166"/>
                <a:gd name="T69" fmla="*/ 127 h 1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6" h="127">
                  <a:moveTo>
                    <a:pt x="123" y="0"/>
                  </a:moveTo>
                  <a:lnTo>
                    <a:pt x="134" y="21"/>
                  </a:lnTo>
                  <a:lnTo>
                    <a:pt x="134" y="95"/>
                  </a:lnTo>
                  <a:lnTo>
                    <a:pt x="144" y="115"/>
                  </a:lnTo>
                  <a:lnTo>
                    <a:pt x="156" y="127"/>
                  </a:lnTo>
                  <a:lnTo>
                    <a:pt x="166" y="127"/>
                  </a:lnTo>
                  <a:lnTo>
                    <a:pt x="156" y="127"/>
                  </a:lnTo>
                  <a:lnTo>
                    <a:pt x="134" y="115"/>
                  </a:lnTo>
                  <a:lnTo>
                    <a:pt x="123" y="95"/>
                  </a:lnTo>
                  <a:lnTo>
                    <a:pt x="100" y="115"/>
                  </a:lnTo>
                  <a:lnTo>
                    <a:pt x="78" y="127"/>
                  </a:lnTo>
                  <a:lnTo>
                    <a:pt x="45" y="127"/>
                  </a:lnTo>
                  <a:lnTo>
                    <a:pt x="22" y="115"/>
                  </a:lnTo>
                  <a:lnTo>
                    <a:pt x="11" y="95"/>
                  </a:lnTo>
                  <a:lnTo>
                    <a:pt x="11" y="73"/>
                  </a:lnTo>
                  <a:lnTo>
                    <a:pt x="22" y="52"/>
                  </a:lnTo>
                  <a:lnTo>
                    <a:pt x="45" y="41"/>
                  </a:lnTo>
                  <a:lnTo>
                    <a:pt x="11" y="52"/>
                  </a:lnTo>
                  <a:lnTo>
                    <a:pt x="0" y="73"/>
                  </a:lnTo>
                  <a:lnTo>
                    <a:pt x="0" y="95"/>
                  </a:lnTo>
                  <a:lnTo>
                    <a:pt x="11" y="115"/>
                  </a:lnTo>
                  <a:lnTo>
                    <a:pt x="45" y="1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4" name="Line 394"/>
            <p:cNvSpPr>
              <a:spLocks noChangeShapeType="1"/>
            </p:cNvSpPr>
            <p:nvPr/>
          </p:nvSpPr>
          <p:spPr bwMode="auto">
            <a:xfrm>
              <a:off x="6734176" y="419335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5" name="Freeform 395"/>
            <p:cNvSpPr>
              <a:spLocks/>
            </p:cNvSpPr>
            <p:nvPr/>
          </p:nvSpPr>
          <p:spPr bwMode="auto">
            <a:xfrm>
              <a:off x="6734176" y="4186998"/>
              <a:ext cx="23813" cy="6353"/>
            </a:xfrm>
            <a:custGeom>
              <a:avLst/>
              <a:gdLst>
                <a:gd name="T0" fmla="*/ 0 w 78"/>
                <a:gd name="T1" fmla="*/ 4 h 20"/>
                <a:gd name="T2" fmla="*/ 13 w 78"/>
                <a:gd name="T3" fmla="*/ 2 h 20"/>
                <a:gd name="T4" fmla="*/ 15 w 78"/>
                <a:gd name="T5" fmla="*/ 0 h 20"/>
                <a:gd name="T6" fmla="*/ 0 60000 65536"/>
                <a:gd name="T7" fmla="*/ 0 60000 65536"/>
                <a:gd name="T8" fmla="*/ 0 60000 65536"/>
                <a:gd name="T9" fmla="*/ 0 w 78"/>
                <a:gd name="T10" fmla="*/ 0 h 20"/>
                <a:gd name="T11" fmla="*/ 78 w 7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0">
                  <a:moveTo>
                    <a:pt x="0" y="20"/>
                  </a:moveTo>
                  <a:lnTo>
                    <a:pt x="66" y="10"/>
                  </a:lnTo>
                  <a:lnTo>
                    <a:pt x="7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6" name="Line 396"/>
            <p:cNvSpPr>
              <a:spLocks noChangeShapeType="1"/>
            </p:cNvSpPr>
            <p:nvPr/>
          </p:nvSpPr>
          <p:spPr bwMode="auto">
            <a:xfrm>
              <a:off x="6757988" y="418223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7" name="Line 397"/>
            <p:cNvSpPr>
              <a:spLocks noChangeShapeType="1"/>
            </p:cNvSpPr>
            <p:nvPr/>
          </p:nvSpPr>
          <p:spPr bwMode="auto">
            <a:xfrm>
              <a:off x="6757988" y="4182233"/>
              <a:ext cx="1588" cy="269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8" name="Line 398"/>
            <p:cNvSpPr>
              <a:spLocks noChangeShapeType="1"/>
            </p:cNvSpPr>
            <p:nvPr/>
          </p:nvSpPr>
          <p:spPr bwMode="auto">
            <a:xfrm>
              <a:off x="6757988" y="418223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9" name="Freeform 399"/>
            <p:cNvSpPr>
              <a:spLocks/>
            </p:cNvSpPr>
            <p:nvPr/>
          </p:nvSpPr>
          <p:spPr bwMode="auto">
            <a:xfrm>
              <a:off x="6721476" y="4175881"/>
              <a:ext cx="36513" cy="9529"/>
            </a:xfrm>
            <a:custGeom>
              <a:avLst/>
              <a:gdLst>
                <a:gd name="T0" fmla="*/ 23 w 112"/>
                <a:gd name="T1" fmla="*/ 4 h 33"/>
                <a:gd name="T2" fmla="*/ 21 w 112"/>
                <a:gd name="T3" fmla="*/ 2 h 33"/>
                <a:gd name="T4" fmla="*/ 16 w 112"/>
                <a:gd name="T5" fmla="*/ 0 h 33"/>
                <a:gd name="T6" fmla="*/ 7 w 112"/>
                <a:gd name="T7" fmla="*/ 0 h 33"/>
                <a:gd name="T8" fmla="*/ 2 w 112"/>
                <a:gd name="T9" fmla="*/ 2 h 33"/>
                <a:gd name="T10" fmla="*/ 0 w 112"/>
                <a:gd name="T11" fmla="*/ 4 h 33"/>
                <a:gd name="T12" fmla="*/ 0 w 112"/>
                <a:gd name="T13" fmla="*/ 6 h 33"/>
                <a:gd name="T14" fmla="*/ 2 w 112"/>
                <a:gd name="T15" fmla="*/ 6 h 33"/>
                <a:gd name="T16" fmla="*/ 2 w 112"/>
                <a:gd name="T17" fmla="*/ 4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33"/>
                <a:gd name="T29" fmla="*/ 112 w 11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33">
                  <a:moveTo>
                    <a:pt x="112" y="23"/>
                  </a:moveTo>
                  <a:lnTo>
                    <a:pt x="100" y="11"/>
                  </a:lnTo>
                  <a:lnTo>
                    <a:pt x="79" y="0"/>
                  </a:lnTo>
                  <a:lnTo>
                    <a:pt x="34" y="0"/>
                  </a:lnTo>
                  <a:lnTo>
                    <a:pt x="11" y="1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0" name="Line 400"/>
            <p:cNvSpPr>
              <a:spLocks noChangeShapeType="1"/>
            </p:cNvSpPr>
            <p:nvPr/>
          </p:nvSpPr>
          <p:spPr bwMode="auto">
            <a:xfrm>
              <a:off x="6694488" y="421399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1" name="Freeform 401"/>
            <p:cNvSpPr>
              <a:spLocks/>
            </p:cNvSpPr>
            <p:nvPr/>
          </p:nvSpPr>
          <p:spPr bwMode="auto">
            <a:xfrm>
              <a:off x="6688138" y="4212408"/>
              <a:ext cx="6350" cy="4764"/>
            </a:xfrm>
            <a:custGeom>
              <a:avLst/>
              <a:gdLst>
                <a:gd name="T0" fmla="*/ 4 w 21"/>
                <a:gd name="T1" fmla="*/ 1 h 21"/>
                <a:gd name="T2" fmla="*/ 2 w 21"/>
                <a:gd name="T3" fmla="*/ 0 h 21"/>
                <a:gd name="T4" fmla="*/ 0 w 21"/>
                <a:gd name="T5" fmla="*/ 1 h 21"/>
                <a:gd name="T6" fmla="*/ 2 w 21"/>
                <a:gd name="T7" fmla="*/ 3 h 21"/>
                <a:gd name="T8" fmla="*/ 4 w 2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21" y="9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9" y="21"/>
                  </a:lnTo>
                  <a:lnTo>
                    <a:pt x="21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2" name="Line 402"/>
            <p:cNvSpPr>
              <a:spLocks noChangeShapeType="1"/>
            </p:cNvSpPr>
            <p:nvPr/>
          </p:nvSpPr>
          <p:spPr bwMode="auto">
            <a:xfrm>
              <a:off x="6659563" y="4213997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3" name="Freeform 403"/>
            <p:cNvSpPr>
              <a:spLocks/>
            </p:cNvSpPr>
            <p:nvPr/>
          </p:nvSpPr>
          <p:spPr bwMode="auto">
            <a:xfrm>
              <a:off x="6653213" y="4212408"/>
              <a:ext cx="6350" cy="4764"/>
            </a:xfrm>
            <a:custGeom>
              <a:avLst/>
              <a:gdLst>
                <a:gd name="T0" fmla="*/ 4 w 24"/>
                <a:gd name="T1" fmla="*/ 1 h 21"/>
                <a:gd name="T2" fmla="*/ 2 w 24"/>
                <a:gd name="T3" fmla="*/ 0 h 21"/>
                <a:gd name="T4" fmla="*/ 0 w 24"/>
                <a:gd name="T5" fmla="*/ 1 h 21"/>
                <a:gd name="T6" fmla="*/ 2 w 24"/>
                <a:gd name="T7" fmla="*/ 3 h 21"/>
                <a:gd name="T8" fmla="*/ 4 w 24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24" y="9"/>
                  </a:moveTo>
                  <a:lnTo>
                    <a:pt x="12" y="0"/>
                  </a:lnTo>
                  <a:lnTo>
                    <a:pt x="0" y="9"/>
                  </a:lnTo>
                  <a:lnTo>
                    <a:pt x="12" y="21"/>
                  </a:lnTo>
                  <a:lnTo>
                    <a:pt x="24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4" name="Line 404"/>
            <p:cNvSpPr>
              <a:spLocks noChangeShapeType="1"/>
            </p:cNvSpPr>
            <p:nvPr/>
          </p:nvSpPr>
          <p:spPr bwMode="auto">
            <a:xfrm>
              <a:off x="6626226" y="421399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5" name="Freeform 405"/>
            <p:cNvSpPr>
              <a:spLocks/>
            </p:cNvSpPr>
            <p:nvPr/>
          </p:nvSpPr>
          <p:spPr bwMode="auto">
            <a:xfrm>
              <a:off x="6618288" y="4212408"/>
              <a:ext cx="7938" cy="4764"/>
            </a:xfrm>
            <a:custGeom>
              <a:avLst/>
              <a:gdLst>
                <a:gd name="T0" fmla="*/ 5 w 23"/>
                <a:gd name="T1" fmla="*/ 1 h 21"/>
                <a:gd name="T2" fmla="*/ 2 w 23"/>
                <a:gd name="T3" fmla="*/ 0 h 21"/>
                <a:gd name="T4" fmla="*/ 0 w 23"/>
                <a:gd name="T5" fmla="*/ 1 h 21"/>
                <a:gd name="T6" fmla="*/ 2 w 23"/>
                <a:gd name="T7" fmla="*/ 3 h 21"/>
                <a:gd name="T8" fmla="*/ 5 w 23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1"/>
                <a:gd name="T17" fmla="*/ 23 w 2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1">
                  <a:moveTo>
                    <a:pt x="23" y="9"/>
                  </a:moveTo>
                  <a:lnTo>
                    <a:pt x="11" y="0"/>
                  </a:lnTo>
                  <a:lnTo>
                    <a:pt x="0" y="9"/>
                  </a:lnTo>
                  <a:lnTo>
                    <a:pt x="11" y="21"/>
                  </a:lnTo>
                  <a:lnTo>
                    <a:pt x="23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6" name="Line 406"/>
            <p:cNvSpPr>
              <a:spLocks noChangeShapeType="1"/>
            </p:cNvSpPr>
            <p:nvPr/>
          </p:nvSpPr>
          <p:spPr bwMode="auto">
            <a:xfrm>
              <a:off x="6451601" y="421717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7" name="Freeform 407"/>
            <p:cNvSpPr>
              <a:spLocks/>
            </p:cNvSpPr>
            <p:nvPr/>
          </p:nvSpPr>
          <p:spPr bwMode="auto">
            <a:xfrm>
              <a:off x="6438901" y="4182233"/>
              <a:ext cx="12700" cy="34940"/>
            </a:xfrm>
            <a:custGeom>
              <a:avLst/>
              <a:gdLst>
                <a:gd name="T0" fmla="*/ 8 w 44"/>
                <a:gd name="T1" fmla="*/ 22 h 127"/>
                <a:gd name="T2" fmla="*/ 6 w 44"/>
                <a:gd name="T3" fmla="*/ 22 h 127"/>
                <a:gd name="T4" fmla="*/ 4 w 44"/>
                <a:gd name="T5" fmla="*/ 20 h 127"/>
                <a:gd name="T6" fmla="*/ 2 w 44"/>
                <a:gd name="T7" fmla="*/ 16 h 127"/>
                <a:gd name="T8" fmla="*/ 2 w 44"/>
                <a:gd name="T9" fmla="*/ 4 h 127"/>
                <a:gd name="T10" fmla="*/ 0 w 44"/>
                <a:gd name="T11" fmla="*/ 0 h 127"/>
                <a:gd name="T12" fmla="*/ 0 w 44"/>
                <a:gd name="T13" fmla="*/ 16 h 127"/>
                <a:gd name="T14" fmla="*/ 2 w 44"/>
                <a:gd name="T15" fmla="*/ 20 h 127"/>
                <a:gd name="T16" fmla="*/ 6 w 44"/>
                <a:gd name="T17" fmla="*/ 22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27"/>
                <a:gd name="T29" fmla="*/ 44 w 44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27">
                  <a:moveTo>
                    <a:pt x="44" y="127"/>
                  </a:moveTo>
                  <a:lnTo>
                    <a:pt x="33" y="127"/>
                  </a:lnTo>
                  <a:lnTo>
                    <a:pt x="22" y="115"/>
                  </a:lnTo>
                  <a:lnTo>
                    <a:pt x="10" y="95"/>
                  </a:lnTo>
                  <a:lnTo>
                    <a:pt x="10" y="21"/>
                  </a:lnTo>
                  <a:lnTo>
                    <a:pt x="0" y="0"/>
                  </a:lnTo>
                  <a:lnTo>
                    <a:pt x="0" y="95"/>
                  </a:lnTo>
                  <a:lnTo>
                    <a:pt x="10" y="115"/>
                  </a:lnTo>
                  <a:lnTo>
                    <a:pt x="33" y="1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8" name="Line 408"/>
            <p:cNvSpPr>
              <a:spLocks noChangeShapeType="1"/>
            </p:cNvSpPr>
            <p:nvPr/>
          </p:nvSpPr>
          <p:spPr bwMode="auto">
            <a:xfrm>
              <a:off x="6438901" y="420923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9" name="Freeform 409"/>
            <p:cNvSpPr>
              <a:spLocks/>
            </p:cNvSpPr>
            <p:nvPr/>
          </p:nvSpPr>
          <p:spPr bwMode="auto">
            <a:xfrm>
              <a:off x="6399213" y="4193350"/>
              <a:ext cx="39688" cy="23822"/>
            </a:xfrm>
            <a:custGeom>
              <a:avLst/>
              <a:gdLst>
                <a:gd name="T0" fmla="*/ 25 w 123"/>
                <a:gd name="T1" fmla="*/ 9 h 86"/>
                <a:gd name="T2" fmla="*/ 20 w 123"/>
                <a:gd name="T3" fmla="*/ 13 h 86"/>
                <a:gd name="T4" fmla="*/ 16 w 123"/>
                <a:gd name="T5" fmla="*/ 15 h 86"/>
                <a:gd name="T6" fmla="*/ 9 w 123"/>
                <a:gd name="T7" fmla="*/ 15 h 86"/>
                <a:gd name="T8" fmla="*/ 4 w 123"/>
                <a:gd name="T9" fmla="*/ 13 h 86"/>
                <a:gd name="T10" fmla="*/ 2 w 123"/>
                <a:gd name="T11" fmla="*/ 9 h 86"/>
                <a:gd name="T12" fmla="*/ 2 w 123"/>
                <a:gd name="T13" fmla="*/ 6 h 86"/>
                <a:gd name="T14" fmla="*/ 4 w 123"/>
                <a:gd name="T15" fmla="*/ 2 h 86"/>
                <a:gd name="T16" fmla="*/ 9 w 123"/>
                <a:gd name="T17" fmla="*/ 0 h 86"/>
                <a:gd name="T18" fmla="*/ 2 w 123"/>
                <a:gd name="T19" fmla="*/ 2 h 86"/>
                <a:gd name="T20" fmla="*/ 0 w 123"/>
                <a:gd name="T21" fmla="*/ 6 h 86"/>
                <a:gd name="T22" fmla="*/ 0 w 123"/>
                <a:gd name="T23" fmla="*/ 9 h 86"/>
                <a:gd name="T24" fmla="*/ 2 w 123"/>
                <a:gd name="T25" fmla="*/ 13 h 86"/>
                <a:gd name="T26" fmla="*/ 9 w 123"/>
                <a:gd name="T27" fmla="*/ 15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86"/>
                <a:gd name="T44" fmla="*/ 123 w 123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86">
                  <a:moveTo>
                    <a:pt x="123" y="54"/>
                  </a:moveTo>
                  <a:lnTo>
                    <a:pt x="100" y="74"/>
                  </a:lnTo>
                  <a:lnTo>
                    <a:pt x="79" y="86"/>
                  </a:lnTo>
                  <a:lnTo>
                    <a:pt x="45" y="86"/>
                  </a:lnTo>
                  <a:lnTo>
                    <a:pt x="22" y="74"/>
                  </a:lnTo>
                  <a:lnTo>
                    <a:pt x="12" y="54"/>
                  </a:lnTo>
                  <a:lnTo>
                    <a:pt x="12" y="32"/>
                  </a:lnTo>
                  <a:lnTo>
                    <a:pt x="22" y="11"/>
                  </a:lnTo>
                  <a:lnTo>
                    <a:pt x="45" y="0"/>
                  </a:lnTo>
                  <a:lnTo>
                    <a:pt x="12" y="11"/>
                  </a:lnTo>
                  <a:lnTo>
                    <a:pt x="0" y="32"/>
                  </a:lnTo>
                  <a:lnTo>
                    <a:pt x="0" y="54"/>
                  </a:lnTo>
                  <a:lnTo>
                    <a:pt x="12" y="74"/>
                  </a:lnTo>
                  <a:lnTo>
                    <a:pt x="45" y="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0" name="Line 410"/>
            <p:cNvSpPr>
              <a:spLocks noChangeShapeType="1"/>
            </p:cNvSpPr>
            <p:nvPr/>
          </p:nvSpPr>
          <p:spPr bwMode="auto">
            <a:xfrm>
              <a:off x="6413501" y="4193350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1" name="Freeform 411"/>
            <p:cNvSpPr>
              <a:spLocks/>
            </p:cNvSpPr>
            <p:nvPr/>
          </p:nvSpPr>
          <p:spPr bwMode="auto">
            <a:xfrm>
              <a:off x="6413501" y="4186998"/>
              <a:ext cx="25400" cy="6353"/>
            </a:xfrm>
            <a:custGeom>
              <a:avLst/>
              <a:gdLst>
                <a:gd name="T0" fmla="*/ 0 w 78"/>
                <a:gd name="T1" fmla="*/ 4 h 20"/>
                <a:gd name="T2" fmla="*/ 14 w 78"/>
                <a:gd name="T3" fmla="*/ 2 h 20"/>
                <a:gd name="T4" fmla="*/ 16 w 78"/>
                <a:gd name="T5" fmla="*/ 0 h 20"/>
                <a:gd name="T6" fmla="*/ 0 60000 65536"/>
                <a:gd name="T7" fmla="*/ 0 60000 65536"/>
                <a:gd name="T8" fmla="*/ 0 60000 65536"/>
                <a:gd name="T9" fmla="*/ 0 w 78"/>
                <a:gd name="T10" fmla="*/ 0 h 20"/>
                <a:gd name="T11" fmla="*/ 78 w 7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0">
                  <a:moveTo>
                    <a:pt x="0" y="20"/>
                  </a:moveTo>
                  <a:lnTo>
                    <a:pt x="67" y="10"/>
                  </a:lnTo>
                  <a:lnTo>
                    <a:pt x="7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2" name="Line 412"/>
            <p:cNvSpPr>
              <a:spLocks noChangeShapeType="1"/>
            </p:cNvSpPr>
            <p:nvPr/>
          </p:nvSpPr>
          <p:spPr bwMode="auto">
            <a:xfrm>
              <a:off x="6438901" y="418223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3" name="Freeform 413"/>
            <p:cNvSpPr>
              <a:spLocks/>
            </p:cNvSpPr>
            <p:nvPr/>
          </p:nvSpPr>
          <p:spPr bwMode="auto">
            <a:xfrm>
              <a:off x="6402388" y="4175881"/>
              <a:ext cx="36513" cy="9529"/>
            </a:xfrm>
            <a:custGeom>
              <a:avLst/>
              <a:gdLst>
                <a:gd name="T0" fmla="*/ 23 w 111"/>
                <a:gd name="T1" fmla="*/ 4 h 33"/>
                <a:gd name="T2" fmla="*/ 21 w 111"/>
                <a:gd name="T3" fmla="*/ 2 h 33"/>
                <a:gd name="T4" fmla="*/ 16 w 111"/>
                <a:gd name="T5" fmla="*/ 0 h 33"/>
                <a:gd name="T6" fmla="*/ 7 w 111"/>
                <a:gd name="T7" fmla="*/ 0 h 33"/>
                <a:gd name="T8" fmla="*/ 2 w 111"/>
                <a:gd name="T9" fmla="*/ 2 h 33"/>
                <a:gd name="T10" fmla="*/ 0 w 111"/>
                <a:gd name="T11" fmla="*/ 4 h 33"/>
                <a:gd name="T12" fmla="*/ 0 w 111"/>
                <a:gd name="T13" fmla="*/ 6 h 33"/>
                <a:gd name="T14" fmla="*/ 2 w 111"/>
                <a:gd name="T15" fmla="*/ 6 h 33"/>
                <a:gd name="T16" fmla="*/ 2 w 111"/>
                <a:gd name="T17" fmla="*/ 4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33"/>
                <a:gd name="T29" fmla="*/ 111 w 111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33">
                  <a:moveTo>
                    <a:pt x="111" y="23"/>
                  </a:moveTo>
                  <a:lnTo>
                    <a:pt x="100" y="11"/>
                  </a:lnTo>
                  <a:lnTo>
                    <a:pt x="76" y="0"/>
                  </a:lnTo>
                  <a:lnTo>
                    <a:pt x="33" y="0"/>
                  </a:lnTo>
                  <a:lnTo>
                    <a:pt x="10" y="11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4" name="Line 414"/>
            <p:cNvSpPr>
              <a:spLocks noChangeShapeType="1"/>
            </p:cNvSpPr>
            <p:nvPr/>
          </p:nvSpPr>
          <p:spPr bwMode="auto">
            <a:xfrm>
              <a:off x="6407151" y="470791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5" name="Freeform 415"/>
            <p:cNvSpPr>
              <a:spLocks/>
            </p:cNvSpPr>
            <p:nvPr/>
          </p:nvSpPr>
          <p:spPr bwMode="auto">
            <a:xfrm>
              <a:off x="6399213" y="4706327"/>
              <a:ext cx="52388" cy="39704"/>
            </a:xfrm>
            <a:custGeom>
              <a:avLst/>
              <a:gdLst>
                <a:gd name="T0" fmla="*/ 4 w 167"/>
                <a:gd name="T1" fmla="*/ 2 h 150"/>
                <a:gd name="T2" fmla="*/ 9 w 167"/>
                <a:gd name="T3" fmla="*/ 0 h 150"/>
                <a:gd name="T4" fmla="*/ 17 w 167"/>
                <a:gd name="T5" fmla="*/ 0 h 150"/>
                <a:gd name="T6" fmla="*/ 22 w 167"/>
                <a:gd name="T7" fmla="*/ 2 h 150"/>
                <a:gd name="T8" fmla="*/ 24 w 167"/>
                <a:gd name="T9" fmla="*/ 4 h 150"/>
                <a:gd name="T10" fmla="*/ 26 w 167"/>
                <a:gd name="T11" fmla="*/ 7 h 150"/>
                <a:gd name="T12" fmla="*/ 26 w 167"/>
                <a:gd name="T13" fmla="*/ 20 h 150"/>
                <a:gd name="T14" fmla="*/ 29 w 167"/>
                <a:gd name="T15" fmla="*/ 23 h 150"/>
                <a:gd name="T16" fmla="*/ 31 w 167"/>
                <a:gd name="T17" fmla="*/ 25 h 150"/>
                <a:gd name="T18" fmla="*/ 33 w 167"/>
                <a:gd name="T19" fmla="*/ 25 h 150"/>
                <a:gd name="T20" fmla="*/ 31 w 167"/>
                <a:gd name="T21" fmla="*/ 25 h 150"/>
                <a:gd name="T22" fmla="*/ 26 w 167"/>
                <a:gd name="T23" fmla="*/ 23 h 150"/>
                <a:gd name="T24" fmla="*/ 24 w 167"/>
                <a:gd name="T25" fmla="*/ 20 h 150"/>
                <a:gd name="T26" fmla="*/ 20 w 167"/>
                <a:gd name="T27" fmla="*/ 23 h 150"/>
                <a:gd name="T28" fmla="*/ 16 w 167"/>
                <a:gd name="T29" fmla="*/ 25 h 150"/>
                <a:gd name="T30" fmla="*/ 9 w 167"/>
                <a:gd name="T31" fmla="*/ 25 h 150"/>
                <a:gd name="T32" fmla="*/ 4 w 167"/>
                <a:gd name="T33" fmla="*/ 23 h 150"/>
                <a:gd name="T34" fmla="*/ 2 w 167"/>
                <a:gd name="T35" fmla="*/ 20 h 150"/>
                <a:gd name="T36" fmla="*/ 2 w 167"/>
                <a:gd name="T37" fmla="*/ 16 h 150"/>
                <a:gd name="T38" fmla="*/ 4 w 167"/>
                <a:gd name="T39" fmla="*/ 13 h 150"/>
                <a:gd name="T40" fmla="*/ 9 w 167"/>
                <a:gd name="T41" fmla="*/ 11 h 150"/>
                <a:gd name="T42" fmla="*/ 2 w 167"/>
                <a:gd name="T43" fmla="*/ 13 h 150"/>
                <a:gd name="T44" fmla="*/ 0 w 167"/>
                <a:gd name="T45" fmla="*/ 16 h 150"/>
                <a:gd name="T46" fmla="*/ 0 w 167"/>
                <a:gd name="T47" fmla="*/ 20 h 150"/>
                <a:gd name="T48" fmla="*/ 2 w 167"/>
                <a:gd name="T49" fmla="*/ 23 h 150"/>
                <a:gd name="T50" fmla="*/ 9 w 167"/>
                <a:gd name="T51" fmla="*/ 25 h 1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50"/>
                <a:gd name="T80" fmla="*/ 167 w 167"/>
                <a:gd name="T81" fmla="*/ 150 h 1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50">
                  <a:moveTo>
                    <a:pt x="22" y="11"/>
                  </a:moveTo>
                  <a:lnTo>
                    <a:pt x="45" y="0"/>
                  </a:lnTo>
                  <a:lnTo>
                    <a:pt x="88" y="0"/>
                  </a:lnTo>
                  <a:lnTo>
                    <a:pt x="112" y="11"/>
                  </a:lnTo>
                  <a:lnTo>
                    <a:pt x="123" y="23"/>
                  </a:lnTo>
                  <a:lnTo>
                    <a:pt x="133" y="43"/>
                  </a:lnTo>
                  <a:lnTo>
                    <a:pt x="133" y="118"/>
                  </a:lnTo>
                  <a:lnTo>
                    <a:pt x="145" y="138"/>
                  </a:lnTo>
                  <a:lnTo>
                    <a:pt x="156" y="150"/>
                  </a:lnTo>
                  <a:lnTo>
                    <a:pt x="167" y="150"/>
                  </a:lnTo>
                  <a:lnTo>
                    <a:pt x="156" y="150"/>
                  </a:lnTo>
                  <a:lnTo>
                    <a:pt x="133" y="138"/>
                  </a:lnTo>
                  <a:lnTo>
                    <a:pt x="123" y="118"/>
                  </a:lnTo>
                  <a:lnTo>
                    <a:pt x="100" y="138"/>
                  </a:lnTo>
                  <a:lnTo>
                    <a:pt x="79" y="150"/>
                  </a:lnTo>
                  <a:lnTo>
                    <a:pt x="45" y="150"/>
                  </a:lnTo>
                  <a:lnTo>
                    <a:pt x="22" y="138"/>
                  </a:lnTo>
                  <a:lnTo>
                    <a:pt x="12" y="118"/>
                  </a:lnTo>
                  <a:lnTo>
                    <a:pt x="12" y="96"/>
                  </a:lnTo>
                  <a:lnTo>
                    <a:pt x="22" y="75"/>
                  </a:lnTo>
                  <a:lnTo>
                    <a:pt x="45" y="64"/>
                  </a:lnTo>
                  <a:lnTo>
                    <a:pt x="12" y="75"/>
                  </a:lnTo>
                  <a:lnTo>
                    <a:pt x="0" y="96"/>
                  </a:lnTo>
                  <a:lnTo>
                    <a:pt x="0" y="118"/>
                  </a:lnTo>
                  <a:lnTo>
                    <a:pt x="12" y="138"/>
                  </a:lnTo>
                  <a:lnTo>
                    <a:pt x="45" y="1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6" name="Line 416"/>
            <p:cNvSpPr>
              <a:spLocks noChangeShapeType="1"/>
            </p:cNvSpPr>
            <p:nvPr/>
          </p:nvSpPr>
          <p:spPr bwMode="auto">
            <a:xfrm>
              <a:off x="6413501" y="4722208"/>
              <a:ext cx="3175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7" name="Freeform 417"/>
            <p:cNvSpPr>
              <a:spLocks/>
            </p:cNvSpPr>
            <p:nvPr/>
          </p:nvSpPr>
          <p:spPr bwMode="auto">
            <a:xfrm>
              <a:off x="6413501" y="4717444"/>
              <a:ext cx="25400" cy="4764"/>
            </a:xfrm>
            <a:custGeom>
              <a:avLst/>
              <a:gdLst>
                <a:gd name="T0" fmla="*/ 0 w 78"/>
                <a:gd name="T1" fmla="*/ 3 h 21"/>
                <a:gd name="T2" fmla="*/ 14 w 78"/>
                <a:gd name="T3" fmla="*/ 2 h 21"/>
                <a:gd name="T4" fmla="*/ 16 w 78"/>
                <a:gd name="T5" fmla="*/ 0 h 21"/>
                <a:gd name="T6" fmla="*/ 0 60000 65536"/>
                <a:gd name="T7" fmla="*/ 0 60000 65536"/>
                <a:gd name="T8" fmla="*/ 0 60000 65536"/>
                <a:gd name="T9" fmla="*/ 0 w 78"/>
                <a:gd name="T10" fmla="*/ 0 h 21"/>
                <a:gd name="T11" fmla="*/ 78 w 7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1">
                  <a:moveTo>
                    <a:pt x="0" y="21"/>
                  </a:moveTo>
                  <a:lnTo>
                    <a:pt x="67" y="11"/>
                  </a:lnTo>
                  <a:lnTo>
                    <a:pt x="7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8" name="Line 418"/>
            <p:cNvSpPr>
              <a:spLocks noChangeShapeType="1"/>
            </p:cNvSpPr>
            <p:nvPr/>
          </p:nvSpPr>
          <p:spPr bwMode="auto">
            <a:xfrm>
              <a:off x="6438901" y="471109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" name="Line 419"/>
            <p:cNvSpPr>
              <a:spLocks noChangeShapeType="1"/>
            </p:cNvSpPr>
            <p:nvPr/>
          </p:nvSpPr>
          <p:spPr bwMode="auto">
            <a:xfrm>
              <a:off x="6438901" y="4711091"/>
              <a:ext cx="1588" cy="269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" name="Line 420"/>
            <p:cNvSpPr>
              <a:spLocks noChangeShapeType="1"/>
            </p:cNvSpPr>
            <p:nvPr/>
          </p:nvSpPr>
          <p:spPr bwMode="auto">
            <a:xfrm>
              <a:off x="6407151" y="471426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" name="Freeform 421"/>
            <p:cNvSpPr>
              <a:spLocks/>
            </p:cNvSpPr>
            <p:nvPr/>
          </p:nvSpPr>
          <p:spPr bwMode="auto">
            <a:xfrm>
              <a:off x="6402388" y="4707915"/>
              <a:ext cx="4763" cy="6353"/>
            </a:xfrm>
            <a:custGeom>
              <a:avLst/>
              <a:gdLst>
                <a:gd name="T0" fmla="*/ 3 w 10"/>
                <a:gd name="T1" fmla="*/ 4 h 22"/>
                <a:gd name="T2" fmla="*/ 0 w 10"/>
                <a:gd name="T3" fmla="*/ 4 h 22"/>
                <a:gd name="T4" fmla="*/ 0 w 10"/>
                <a:gd name="T5" fmla="*/ 2 h 22"/>
                <a:gd name="T6" fmla="*/ 3 w 10"/>
                <a:gd name="T7" fmla="*/ 0 h 22"/>
                <a:gd name="T8" fmla="*/ 3 w 10"/>
                <a:gd name="T9" fmla="*/ 2 h 22"/>
                <a:gd name="T10" fmla="*/ 3 w 10"/>
                <a:gd name="T11" fmla="*/ 4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2"/>
                <a:gd name="T20" fmla="*/ 10 w 1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2">
                  <a:moveTo>
                    <a:pt x="10" y="22"/>
                  </a:moveTo>
                  <a:lnTo>
                    <a:pt x="0" y="2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0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" name="Line 422"/>
            <p:cNvSpPr>
              <a:spLocks noChangeShapeType="1"/>
            </p:cNvSpPr>
            <p:nvPr/>
          </p:nvSpPr>
          <p:spPr bwMode="auto">
            <a:xfrm>
              <a:off x="6623051" y="474126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" name="Freeform 423"/>
            <p:cNvSpPr>
              <a:spLocks/>
            </p:cNvSpPr>
            <p:nvPr/>
          </p:nvSpPr>
          <p:spPr bwMode="auto">
            <a:xfrm>
              <a:off x="6618288" y="4741266"/>
              <a:ext cx="7938" cy="4764"/>
            </a:xfrm>
            <a:custGeom>
              <a:avLst/>
              <a:gdLst>
                <a:gd name="T0" fmla="*/ 2 w 23"/>
                <a:gd name="T1" fmla="*/ 0 h 23"/>
                <a:gd name="T2" fmla="*/ 0 w 23"/>
                <a:gd name="T3" fmla="*/ 1 h 23"/>
                <a:gd name="T4" fmla="*/ 2 w 23"/>
                <a:gd name="T5" fmla="*/ 3 h 23"/>
                <a:gd name="T6" fmla="*/ 5 w 23"/>
                <a:gd name="T7" fmla="*/ 1 h 23"/>
                <a:gd name="T8" fmla="*/ 2 w 2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1" y="0"/>
                  </a:moveTo>
                  <a:lnTo>
                    <a:pt x="0" y="11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" name="Line 424"/>
            <p:cNvSpPr>
              <a:spLocks noChangeShapeType="1"/>
            </p:cNvSpPr>
            <p:nvPr/>
          </p:nvSpPr>
          <p:spPr bwMode="auto">
            <a:xfrm>
              <a:off x="6656388" y="474126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5" name="Freeform 425"/>
            <p:cNvSpPr>
              <a:spLocks/>
            </p:cNvSpPr>
            <p:nvPr/>
          </p:nvSpPr>
          <p:spPr bwMode="auto">
            <a:xfrm>
              <a:off x="6653213" y="4741266"/>
              <a:ext cx="6350" cy="4764"/>
            </a:xfrm>
            <a:custGeom>
              <a:avLst/>
              <a:gdLst>
                <a:gd name="T0" fmla="*/ 2 w 24"/>
                <a:gd name="T1" fmla="*/ 0 h 23"/>
                <a:gd name="T2" fmla="*/ 0 w 24"/>
                <a:gd name="T3" fmla="*/ 1 h 23"/>
                <a:gd name="T4" fmla="*/ 2 w 24"/>
                <a:gd name="T5" fmla="*/ 3 h 23"/>
                <a:gd name="T6" fmla="*/ 4 w 24"/>
                <a:gd name="T7" fmla="*/ 1 h 23"/>
                <a:gd name="T8" fmla="*/ 2 w 2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12" y="0"/>
                  </a:moveTo>
                  <a:lnTo>
                    <a:pt x="0" y="11"/>
                  </a:lnTo>
                  <a:lnTo>
                    <a:pt x="12" y="23"/>
                  </a:lnTo>
                  <a:lnTo>
                    <a:pt x="24" y="11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6" name="Line 426"/>
            <p:cNvSpPr>
              <a:spLocks noChangeShapeType="1"/>
            </p:cNvSpPr>
            <p:nvPr/>
          </p:nvSpPr>
          <p:spPr bwMode="auto">
            <a:xfrm>
              <a:off x="6692901" y="474126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7" name="Freeform 427"/>
            <p:cNvSpPr>
              <a:spLocks/>
            </p:cNvSpPr>
            <p:nvPr/>
          </p:nvSpPr>
          <p:spPr bwMode="auto">
            <a:xfrm>
              <a:off x="6688138" y="4741266"/>
              <a:ext cx="6350" cy="4764"/>
            </a:xfrm>
            <a:custGeom>
              <a:avLst/>
              <a:gdLst>
                <a:gd name="T0" fmla="*/ 2 w 21"/>
                <a:gd name="T1" fmla="*/ 0 h 23"/>
                <a:gd name="T2" fmla="*/ 0 w 21"/>
                <a:gd name="T3" fmla="*/ 1 h 23"/>
                <a:gd name="T4" fmla="*/ 2 w 21"/>
                <a:gd name="T5" fmla="*/ 3 h 23"/>
                <a:gd name="T6" fmla="*/ 4 w 21"/>
                <a:gd name="T7" fmla="*/ 1 h 23"/>
                <a:gd name="T8" fmla="*/ 2 w 2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3"/>
                <a:gd name="T17" fmla="*/ 21 w 2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3">
                  <a:moveTo>
                    <a:pt x="9" y="0"/>
                  </a:moveTo>
                  <a:lnTo>
                    <a:pt x="0" y="11"/>
                  </a:lnTo>
                  <a:lnTo>
                    <a:pt x="9" y="23"/>
                  </a:lnTo>
                  <a:lnTo>
                    <a:pt x="21" y="11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8" name="Line 428"/>
            <p:cNvSpPr>
              <a:spLocks noChangeShapeType="1"/>
            </p:cNvSpPr>
            <p:nvPr/>
          </p:nvSpPr>
          <p:spPr bwMode="auto">
            <a:xfrm>
              <a:off x="6718301" y="473809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9" name="Freeform 429"/>
            <p:cNvSpPr>
              <a:spLocks/>
            </p:cNvSpPr>
            <p:nvPr/>
          </p:nvSpPr>
          <p:spPr bwMode="auto">
            <a:xfrm>
              <a:off x="6718301" y="4711091"/>
              <a:ext cx="52388" cy="34940"/>
            </a:xfrm>
            <a:custGeom>
              <a:avLst/>
              <a:gdLst>
                <a:gd name="T0" fmla="*/ 0 w 166"/>
                <a:gd name="T1" fmla="*/ 16 h 127"/>
                <a:gd name="T2" fmla="*/ 2 w 166"/>
                <a:gd name="T3" fmla="*/ 20 h 127"/>
                <a:gd name="T4" fmla="*/ 9 w 166"/>
                <a:gd name="T5" fmla="*/ 22 h 127"/>
                <a:gd name="T6" fmla="*/ 16 w 166"/>
                <a:gd name="T7" fmla="*/ 22 h 127"/>
                <a:gd name="T8" fmla="*/ 20 w 166"/>
                <a:gd name="T9" fmla="*/ 20 h 127"/>
                <a:gd name="T10" fmla="*/ 24 w 166"/>
                <a:gd name="T11" fmla="*/ 16 h 127"/>
                <a:gd name="T12" fmla="*/ 27 w 166"/>
                <a:gd name="T13" fmla="*/ 20 h 127"/>
                <a:gd name="T14" fmla="*/ 31 w 166"/>
                <a:gd name="T15" fmla="*/ 22 h 127"/>
                <a:gd name="T16" fmla="*/ 33 w 166"/>
                <a:gd name="T17" fmla="*/ 22 h 127"/>
                <a:gd name="T18" fmla="*/ 31 w 166"/>
                <a:gd name="T19" fmla="*/ 22 h 127"/>
                <a:gd name="T20" fmla="*/ 29 w 166"/>
                <a:gd name="T21" fmla="*/ 20 h 127"/>
                <a:gd name="T22" fmla="*/ 27 w 166"/>
                <a:gd name="T23" fmla="*/ 16 h 127"/>
                <a:gd name="T24" fmla="*/ 27 w 166"/>
                <a:gd name="T25" fmla="*/ 3 h 127"/>
                <a:gd name="T26" fmla="*/ 24 w 166"/>
                <a:gd name="T27" fmla="*/ 0 h 127"/>
                <a:gd name="T28" fmla="*/ 24 w 166"/>
                <a:gd name="T29" fmla="*/ 16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6"/>
                <a:gd name="T46" fmla="*/ 0 h 127"/>
                <a:gd name="T47" fmla="*/ 166 w 166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6" h="127">
                  <a:moveTo>
                    <a:pt x="0" y="95"/>
                  </a:moveTo>
                  <a:lnTo>
                    <a:pt x="11" y="115"/>
                  </a:lnTo>
                  <a:lnTo>
                    <a:pt x="45" y="127"/>
                  </a:lnTo>
                  <a:lnTo>
                    <a:pt x="78" y="127"/>
                  </a:lnTo>
                  <a:lnTo>
                    <a:pt x="100" y="115"/>
                  </a:lnTo>
                  <a:lnTo>
                    <a:pt x="123" y="95"/>
                  </a:lnTo>
                  <a:lnTo>
                    <a:pt x="134" y="115"/>
                  </a:lnTo>
                  <a:lnTo>
                    <a:pt x="156" y="127"/>
                  </a:lnTo>
                  <a:lnTo>
                    <a:pt x="166" y="127"/>
                  </a:lnTo>
                  <a:lnTo>
                    <a:pt x="156" y="127"/>
                  </a:lnTo>
                  <a:lnTo>
                    <a:pt x="144" y="115"/>
                  </a:lnTo>
                  <a:lnTo>
                    <a:pt x="134" y="95"/>
                  </a:lnTo>
                  <a:lnTo>
                    <a:pt x="134" y="20"/>
                  </a:lnTo>
                  <a:lnTo>
                    <a:pt x="123" y="0"/>
                  </a:lnTo>
                  <a:lnTo>
                    <a:pt x="123" y="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0" name="Line 430"/>
            <p:cNvSpPr>
              <a:spLocks noChangeShapeType="1"/>
            </p:cNvSpPr>
            <p:nvPr/>
          </p:nvSpPr>
          <p:spPr bwMode="auto">
            <a:xfrm>
              <a:off x="6757988" y="471744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1" name="Freeform 431"/>
            <p:cNvSpPr>
              <a:spLocks/>
            </p:cNvSpPr>
            <p:nvPr/>
          </p:nvSpPr>
          <p:spPr bwMode="auto">
            <a:xfrm>
              <a:off x="6718301" y="4717444"/>
              <a:ext cx="39688" cy="28587"/>
            </a:xfrm>
            <a:custGeom>
              <a:avLst/>
              <a:gdLst>
                <a:gd name="T0" fmla="*/ 25 w 123"/>
                <a:gd name="T1" fmla="*/ 0 h 107"/>
                <a:gd name="T2" fmla="*/ 23 w 123"/>
                <a:gd name="T3" fmla="*/ 2 h 107"/>
                <a:gd name="T4" fmla="*/ 9 w 123"/>
                <a:gd name="T5" fmla="*/ 4 h 107"/>
                <a:gd name="T6" fmla="*/ 2 w 123"/>
                <a:gd name="T7" fmla="*/ 5 h 107"/>
                <a:gd name="T8" fmla="*/ 0 w 123"/>
                <a:gd name="T9" fmla="*/ 9 h 107"/>
                <a:gd name="T10" fmla="*/ 0 w 123"/>
                <a:gd name="T11" fmla="*/ 13 h 107"/>
                <a:gd name="T12" fmla="*/ 2 w 123"/>
                <a:gd name="T13" fmla="*/ 13 h 107"/>
                <a:gd name="T14" fmla="*/ 4 w 123"/>
                <a:gd name="T15" fmla="*/ 16 h 107"/>
                <a:gd name="T16" fmla="*/ 9 w 123"/>
                <a:gd name="T17" fmla="*/ 18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07"/>
                <a:gd name="T29" fmla="*/ 123 w 123"/>
                <a:gd name="T30" fmla="*/ 107 h 1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07">
                  <a:moveTo>
                    <a:pt x="123" y="0"/>
                  </a:moveTo>
                  <a:lnTo>
                    <a:pt x="111" y="11"/>
                  </a:lnTo>
                  <a:lnTo>
                    <a:pt x="45" y="21"/>
                  </a:lnTo>
                  <a:lnTo>
                    <a:pt x="11" y="32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11" y="75"/>
                  </a:lnTo>
                  <a:lnTo>
                    <a:pt x="22" y="95"/>
                  </a:lnTo>
                  <a:lnTo>
                    <a:pt x="45" y="10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2" name="Line 432"/>
            <p:cNvSpPr>
              <a:spLocks noChangeShapeType="1"/>
            </p:cNvSpPr>
            <p:nvPr/>
          </p:nvSpPr>
          <p:spPr bwMode="auto">
            <a:xfrm>
              <a:off x="6721476" y="4738090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3" name="Freeform 433"/>
            <p:cNvSpPr>
              <a:spLocks/>
            </p:cNvSpPr>
            <p:nvPr/>
          </p:nvSpPr>
          <p:spPr bwMode="auto">
            <a:xfrm>
              <a:off x="6721476" y="4722208"/>
              <a:ext cx="12700" cy="15882"/>
            </a:xfrm>
            <a:custGeom>
              <a:avLst/>
              <a:gdLst>
                <a:gd name="T0" fmla="*/ 0 w 34"/>
                <a:gd name="T1" fmla="*/ 10 h 54"/>
                <a:gd name="T2" fmla="*/ 0 w 34"/>
                <a:gd name="T3" fmla="*/ 6 h 54"/>
                <a:gd name="T4" fmla="*/ 3 w 34"/>
                <a:gd name="T5" fmla="*/ 2 h 54"/>
                <a:gd name="T6" fmla="*/ 8 w 34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54"/>
                <a:gd name="T14" fmla="*/ 34 w 3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54">
                  <a:moveTo>
                    <a:pt x="0" y="54"/>
                  </a:moveTo>
                  <a:lnTo>
                    <a:pt x="0" y="32"/>
                  </a:lnTo>
                  <a:lnTo>
                    <a:pt x="11" y="11"/>
                  </a:lnTo>
                  <a:lnTo>
                    <a:pt x="3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4" name="Line 434"/>
            <p:cNvSpPr>
              <a:spLocks noChangeShapeType="1"/>
            </p:cNvSpPr>
            <p:nvPr/>
          </p:nvSpPr>
          <p:spPr bwMode="auto">
            <a:xfrm>
              <a:off x="6726238" y="471426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5" name="Freeform 435"/>
            <p:cNvSpPr>
              <a:spLocks/>
            </p:cNvSpPr>
            <p:nvPr/>
          </p:nvSpPr>
          <p:spPr bwMode="auto">
            <a:xfrm>
              <a:off x="6721476" y="4706327"/>
              <a:ext cx="36513" cy="7941"/>
            </a:xfrm>
            <a:custGeom>
              <a:avLst/>
              <a:gdLst>
                <a:gd name="T0" fmla="*/ 2 w 112"/>
                <a:gd name="T1" fmla="*/ 5 h 33"/>
                <a:gd name="T2" fmla="*/ 0 w 112"/>
                <a:gd name="T3" fmla="*/ 5 h 33"/>
                <a:gd name="T4" fmla="*/ 0 w 112"/>
                <a:gd name="T5" fmla="*/ 3 h 33"/>
                <a:gd name="T6" fmla="*/ 2 w 112"/>
                <a:gd name="T7" fmla="*/ 2 h 33"/>
                <a:gd name="T8" fmla="*/ 7 w 112"/>
                <a:gd name="T9" fmla="*/ 0 h 33"/>
                <a:gd name="T10" fmla="*/ 16 w 112"/>
                <a:gd name="T11" fmla="*/ 0 h 33"/>
                <a:gd name="T12" fmla="*/ 21 w 112"/>
                <a:gd name="T13" fmla="*/ 2 h 33"/>
                <a:gd name="T14" fmla="*/ 23 w 112"/>
                <a:gd name="T15" fmla="*/ 3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33"/>
                <a:gd name="T26" fmla="*/ 112 w 112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33">
                  <a:moveTo>
                    <a:pt x="11" y="33"/>
                  </a:moveTo>
                  <a:lnTo>
                    <a:pt x="0" y="33"/>
                  </a:lnTo>
                  <a:lnTo>
                    <a:pt x="0" y="23"/>
                  </a:lnTo>
                  <a:lnTo>
                    <a:pt x="11" y="11"/>
                  </a:lnTo>
                  <a:lnTo>
                    <a:pt x="34" y="0"/>
                  </a:lnTo>
                  <a:lnTo>
                    <a:pt x="79" y="0"/>
                  </a:lnTo>
                  <a:lnTo>
                    <a:pt x="100" y="11"/>
                  </a:lnTo>
                  <a:lnTo>
                    <a:pt x="112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6" name="Line 436"/>
            <p:cNvSpPr>
              <a:spLocks noChangeShapeType="1"/>
            </p:cNvSpPr>
            <p:nvPr/>
          </p:nvSpPr>
          <p:spPr bwMode="auto">
            <a:xfrm>
              <a:off x="6726238" y="471109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7" name="Line 437"/>
            <p:cNvSpPr>
              <a:spLocks noChangeShapeType="1"/>
            </p:cNvSpPr>
            <p:nvPr/>
          </p:nvSpPr>
          <p:spPr bwMode="auto">
            <a:xfrm>
              <a:off x="6726238" y="4711091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8" name="Line 438"/>
            <p:cNvSpPr>
              <a:spLocks noChangeShapeType="1"/>
            </p:cNvSpPr>
            <p:nvPr/>
          </p:nvSpPr>
          <p:spPr bwMode="auto">
            <a:xfrm>
              <a:off x="6938963" y="471426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59" name="Freeform 439"/>
            <p:cNvSpPr>
              <a:spLocks/>
            </p:cNvSpPr>
            <p:nvPr/>
          </p:nvSpPr>
          <p:spPr bwMode="auto">
            <a:xfrm>
              <a:off x="6934201" y="4706327"/>
              <a:ext cx="52388" cy="39704"/>
            </a:xfrm>
            <a:custGeom>
              <a:avLst/>
              <a:gdLst>
                <a:gd name="T0" fmla="*/ 2 w 166"/>
                <a:gd name="T1" fmla="*/ 6 h 150"/>
                <a:gd name="T2" fmla="*/ 2 w 166"/>
                <a:gd name="T3" fmla="*/ 4 h 150"/>
                <a:gd name="T4" fmla="*/ 4 w 166"/>
                <a:gd name="T5" fmla="*/ 2 h 150"/>
                <a:gd name="T6" fmla="*/ 9 w 166"/>
                <a:gd name="T7" fmla="*/ 0 h 150"/>
                <a:gd name="T8" fmla="*/ 18 w 166"/>
                <a:gd name="T9" fmla="*/ 0 h 150"/>
                <a:gd name="T10" fmla="*/ 22 w 166"/>
                <a:gd name="T11" fmla="*/ 2 h 150"/>
                <a:gd name="T12" fmla="*/ 24 w 166"/>
                <a:gd name="T13" fmla="*/ 4 h 150"/>
                <a:gd name="T14" fmla="*/ 26 w 166"/>
                <a:gd name="T15" fmla="*/ 7 h 150"/>
                <a:gd name="T16" fmla="*/ 26 w 166"/>
                <a:gd name="T17" fmla="*/ 20 h 150"/>
                <a:gd name="T18" fmla="*/ 29 w 166"/>
                <a:gd name="T19" fmla="*/ 23 h 150"/>
                <a:gd name="T20" fmla="*/ 31 w 166"/>
                <a:gd name="T21" fmla="*/ 25 h 150"/>
                <a:gd name="T22" fmla="*/ 33 w 166"/>
                <a:gd name="T23" fmla="*/ 25 h 150"/>
                <a:gd name="T24" fmla="*/ 31 w 166"/>
                <a:gd name="T25" fmla="*/ 25 h 150"/>
                <a:gd name="T26" fmla="*/ 26 w 166"/>
                <a:gd name="T27" fmla="*/ 23 h 150"/>
                <a:gd name="T28" fmla="*/ 24 w 166"/>
                <a:gd name="T29" fmla="*/ 20 h 150"/>
                <a:gd name="T30" fmla="*/ 20 w 166"/>
                <a:gd name="T31" fmla="*/ 23 h 150"/>
                <a:gd name="T32" fmla="*/ 15 w 166"/>
                <a:gd name="T33" fmla="*/ 25 h 150"/>
                <a:gd name="T34" fmla="*/ 9 w 166"/>
                <a:gd name="T35" fmla="*/ 25 h 150"/>
                <a:gd name="T36" fmla="*/ 4 w 166"/>
                <a:gd name="T37" fmla="*/ 23 h 150"/>
                <a:gd name="T38" fmla="*/ 2 w 166"/>
                <a:gd name="T39" fmla="*/ 20 h 150"/>
                <a:gd name="T40" fmla="*/ 2 w 166"/>
                <a:gd name="T41" fmla="*/ 16 h 150"/>
                <a:gd name="T42" fmla="*/ 4 w 166"/>
                <a:gd name="T43" fmla="*/ 13 h 150"/>
                <a:gd name="T44" fmla="*/ 9 w 166"/>
                <a:gd name="T45" fmla="*/ 11 h 150"/>
                <a:gd name="T46" fmla="*/ 2 w 166"/>
                <a:gd name="T47" fmla="*/ 13 h 150"/>
                <a:gd name="T48" fmla="*/ 0 w 166"/>
                <a:gd name="T49" fmla="*/ 16 h 150"/>
                <a:gd name="T50" fmla="*/ 0 w 166"/>
                <a:gd name="T51" fmla="*/ 20 h 150"/>
                <a:gd name="T52" fmla="*/ 2 w 166"/>
                <a:gd name="T53" fmla="*/ 23 h 150"/>
                <a:gd name="T54" fmla="*/ 9 w 166"/>
                <a:gd name="T55" fmla="*/ 25 h 1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6"/>
                <a:gd name="T85" fmla="*/ 0 h 150"/>
                <a:gd name="T86" fmla="*/ 166 w 166"/>
                <a:gd name="T87" fmla="*/ 150 h 1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6" h="150">
                  <a:moveTo>
                    <a:pt x="11" y="33"/>
                  </a:moveTo>
                  <a:lnTo>
                    <a:pt x="11" y="23"/>
                  </a:lnTo>
                  <a:lnTo>
                    <a:pt x="22" y="11"/>
                  </a:lnTo>
                  <a:lnTo>
                    <a:pt x="44" y="0"/>
                  </a:lnTo>
                  <a:lnTo>
                    <a:pt x="89" y="0"/>
                  </a:lnTo>
                  <a:lnTo>
                    <a:pt x="110" y="11"/>
                  </a:lnTo>
                  <a:lnTo>
                    <a:pt x="122" y="23"/>
                  </a:lnTo>
                  <a:lnTo>
                    <a:pt x="133" y="43"/>
                  </a:lnTo>
                  <a:lnTo>
                    <a:pt x="133" y="118"/>
                  </a:lnTo>
                  <a:lnTo>
                    <a:pt x="145" y="138"/>
                  </a:lnTo>
                  <a:lnTo>
                    <a:pt x="155" y="150"/>
                  </a:lnTo>
                  <a:lnTo>
                    <a:pt x="166" y="150"/>
                  </a:lnTo>
                  <a:lnTo>
                    <a:pt x="155" y="150"/>
                  </a:lnTo>
                  <a:lnTo>
                    <a:pt x="133" y="138"/>
                  </a:lnTo>
                  <a:lnTo>
                    <a:pt x="122" y="118"/>
                  </a:lnTo>
                  <a:lnTo>
                    <a:pt x="100" y="138"/>
                  </a:lnTo>
                  <a:lnTo>
                    <a:pt x="77" y="150"/>
                  </a:lnTo>
                  <a:lnTo>
                    <a:pt x="44" y="150"/>
                  </a:lnTo>
                  <a:lnTo>
                    <a:pt x="22" y="138"/>
                  </a:lnTo>
                  <a:lnTo>
                    <a:pt x="11" y="118"/>
                  </a:lnTo>
                  <a:lnTo>
                    <a:pt x="11" y="96"/>
                  </a:lnTo>
                  <a:lnTo>
                    <a:pt x="22" y="75"/>
                  </a:lnTo>
                  <a:lnTo>
                    <a:pt x="44" y="64"/>
                  </a:lnTo>
                  <a:lnTo>
                    <a:pt x="11" y="75"/>
                  </a:lnTo>
                  <a:lnTo>
                    <a:pt x="0" y="96"/>
                  </a:lnTo>
                  <a:lnTo>
                    <a:pt x="0" y="118"/>
                  </a:lnTo>
                  <a:lnTo>
                    <a:pt x="11" y="138"/>
                  </a:lnTo>
                  <a:lnTo>
                    <a:pt x="44" y="1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0" name="Line 440"/>
            <p:cNvSpPr>
              <a:spLocks noChangeShapeType="1"/>
            </p:cNvSpPr>
            <p:nvPr/>
          </p:nvSpPr>
          <p:spPr bwMode="auto">
            <a:xfrm>
              <a:off x="6950076" y="4722208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1" name="Freeform 441"/>
            <p:cNvSpPr>
              <a:spLocks/>
            </p:cNvSpPr>
            <p:nvPr/>
          </p:nvSpPr>
          <p:spPr bwMode="auto">
            <a:xfrm>
              <a:off x="6950076" y="4717444"/>
              <a:ext cx="23813" cy="4764"/>
            </a:xfrm>
            <a:custGeom>
              <a:avLst/>
              <a:gdLst>
                <a:gd name="T0" fmla="*/ 0 w 78"/>
                <a:gd name="T1" fmla="*/ 3 h 21"/>
                <a:gd name="T2" fmla="*/ 13 w 78"/>
                <a:gd name="T3" fmla="*/ 2 h 21"/>
                <a:gd name="T4" fmla="*/ 15 w 78"/>
                <a:gd name="T5" fmla="*/ 0 h 21"/>
                <a:gd name="T6" fmla="*/ 0 60000 65536"/>
                <a:gd name="T7" fmla="*/ 0 60000 65536"/>
                <a:gd name="T8" fmla="*/ 0 60000 65536"/>
                <a:gd name="T9" fmla="*/ 0 w 78"/>
                <a:gd name="T10" fmla="*/ 0 h 21"/>
                <a:gd name="T11" fmla="*/ 78 w 7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1">
                  <a:moveTo>
                    <a:pt x="0" y="21"/>
                  </a:moveTo>
                  <a:lnTo>
                    <a:pt x="66" y="11"/>
                  </a:lnTo>
                  <a:lnTo>
                    <a:pt x="7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2" name="Line 442"/>
            <p:cNvSpPr>
              <a:spLocks noChangeShapeType="1"/>
            </p:cNvSpPr>
            <p:nvPr/>
          </p:nvSpPr>
          <p:spPr bwMode="auto">
            <a:xfrm>
              <a:off x="6973888" y="471109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3" name="Line 443"/>
            <p:cNvSpPr>
              <a:spLocks noChangeShapeType="1"/>
            </p:cNvSpPr>
            <p:nvPr/>
          </p:nvSpPr>
          <p:spPr bwMode="auto">
            <a:xfrm>
              <a:off x="6973888" y="4711091"/>
              <a:ext cx="1588" cy="269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4" name="Line 444"/>
            <p:cNvSpPr>
              <a:spLocks noChangeShapeType="1"/>
            </p:cNvSpPr>
            <p:nvPr/>
          </p:nvSpPr>
          <p:spPr bwMode="auto">
            <a:xfrm>
              <a:off x="6942138" y="471426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5" name="Freeform 445"/>
            <p:cNvSpPr>
              <a:spLocks/>
            </p:cNvSpPr>
            <p:nvPr/>
          </p:nvSpPr>
          <p:spPr bwMode="auto">
            <a:xfrm>
              <a:off x="6938963" y="4711091"/>
              <a:ext cx="3175" cy="3176"/>
            </a:xfrm>
            <a:custGeom>
              <a:avLst/>
              <a:gdLst>
                <a:gd name="T0" fmla="*/ 2 w 11"/>
                <a:gd name="T1" fmla="*/ 2 h 10"/>
                <a:gd name="T2" fmla="*/ 0 w 11"/>
                <a:gd name="T3" fmla="*/ 2 h 10"/>
                <a:gd name="T4" fmla="*/ 2 w 11"/>
                <a:gd name="T5" fmla="*/ 2 h 10"/>
                <a:gd name="T6" fmla="*/ 2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11" y="10"/>
                  </a:moveTo>
                  <a:lnTo>
                    <a:pt x="0" y="10"/>
                  </a:lnTo>
                  <a:lnTo>
                    <a:pt x="11" y="1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6" name="Line 446"/>
            <p:cNvSpPr>
              <a:spLocks noChangeShapeType="1"/>
            </p:cNvSpPr>
            <p:nvPr/>
          </p:nvSpPr>
          <p:spPr bwMode="auto">
            <a:xfrm>
              <a:off x="7791451" y="46650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7" name="Freeform 447"/>
            <p:cNvSpPr>
              <a:spLocks/>
            </p:cNvSpPr>
            <p:nvPr/>
          </p:nvSpPr>
          <p:spPr bwMode="auto">
            <a:xfrm>
              <a:off x="7791451" y="4647565"/>
              <a:ext cx="47625" cy="17470"/>
            </a:xfrm>
            <a:custGeom>
              <a:avLst/>
              <a:gdLst>
                <a:gd name="T0" fmla="*/ 0 w 157"/>
                <a:gd name="T1" fmla="*/ 11 h 65"/>
                <a:gd name="T2" fmla="*/ 30 w 157"/>
                <a:gd name="T3" fmla="*/ 11 h 65"/>
                <a:gd name="T4" fmla="*/ 30 w 157"/>
                <a:gd name="T5" fmla="*/ 0 h 65"/>
                <a:gd name="T6" fmla="*/ 28 w 157"/>
                <a:gd name="T7" fmla="*/ 11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5"/>
                <a:gd name="T14" fmla="*/ 157 w 157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5">
                  <a:moveTo>
                    <a:pt x="0" y="65"/>
                  </a:moveTo>
                  <a:lnTo>
                    <a:pt x="157" y="65"/>
                  </a:lnTo>
                  <a:lnTo>
                    <a:pt x="157" y="0"/>
                  </a:lnTo>
                  <a:lnTo>
                    <a:pt x="145" y="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8" name="Line 448"/>
            <p:cNvSpPr>
              <a:spLocks noChangeShapeType="1"/>
            </p:cNvSpPr>
            <p:nvPr/>
          </p:nvSpPr>
          <p:spPr bwMode="auto">
            <a:xfrm>
              <a:off x="7794626" y="46650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69" name="Freeform 449"/>
            <p:cNvSpPr>
              <a:spLocks/>
            </p:cNvSpPr>
            <p:nvPr/>
          </p:nvSpPr>
          <p:spPr bwMode="auto">
            <a:xfrm>
              <a:off x="7791451" y="4604684"/>
              <a:ext cx="47625" cy="60350"/>
            </a:xfrm>
            <a:custGeom>
              <a:avLst/>
              <a:gdLst>
                <a:gd name="T0" fmla="*/ 2 w 157"/>
                <a:gd name="T1" fmla="*/ 38 h 224"/>
                <a:gd name="T2" fmla="*/ 30 w 157"/>
                <a:gd name="T3" fmla="*/ 0 h 224"/>
                <a:gd name="T4" fmla="*/ 0 w 157"/>
                <a:gd name="T5" fmla="*/ 0 h 224"/>
                <a:gd name="T6" fmla="*/ 0 w 157"/>
                <a:gd name="T7" fmla="*/ 11 h 224"/>
                <a:gd name="T8" fmla="*/ 2 w 157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224"/>
                <a:gd name="T17" fmla="*/ 157 w 157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224">
                  <a:moveTo>
                    <a:pt x="12" y="224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0" name="Line 450"/>
            <p:cNvSpPr>
              <a:spLocks noChangeShapeType="1"/>
            </p:cNvSpPr>
            <p:nvPr/>
          </p:nvSpPr>
          <p:spPr bwMode="auto">
            <a:xfrm>
              <a:off x="7835901" y="460468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1" name="Line 451"/>
            <p:cNvSpPr>
              <a:spLocks noChangeShapeType="1"/>
            </p:cNvSpPr>
            <p:nvPr/>
          </p:nvSpPr>
          <p:spPr bwMode="auto">
            <a:xfrm flipH="1">
              <a:off x="7791451" y="4604684"/>
              <a:ext cx="44450" cy="60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2" name="Line 452"/>
            <p:cNvSpPr>
              <a:spLocks noChangeShapeType="1"/>
            </p:cNvSpPr>
            <p:nvPr/>
          </p:nvSpPr>
          <p:spPr bwMode="auto">
            <a:xfrm>
              <a:off x="7683501" y="456021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3" name="Freeform 453"/>
            <p:cNvSpPr>
              <a:spLocks/>
            </p:cNvSpPr>
            <p:nvPr/>
          </p:nvSpPr>
          <p:spPr bwMode="auto">
            <a:xfrm>
              <a:off x="7626351" y="4522100"/>
              <a:ext cx="57150" cy="38116"/>
            </a:xfrm>
            <a:custGeom>
              <a:avLst/>
              <a:gdLst>
                <a:gd name="T0" fmla="*/ 36 w 189"/>
                <a:gd name="T1" fmla="*/ 24 h 138"/>
                <a:gd name="T2" fmla="*/ 36 w 189"/>
                <a:gd name="T3" fmla="*/ 15 h 138"/>
                <a:gd name="T4" fmla="*/ 34 w 189"/>
                <a:gd name="T5" fmla="*/ 9 h 138"/>
                <a:gd name="T6" fmla="*/ 32 w 189"/>
                <a:gd name="T7" fmla="*/ 6 h 138"/>
                <a:gd name="T8" fmla="*/ 27 w 189"/>
                <a:gd name="T9" fmla="*/ 2 h 138"/>
                <a:gd name="T10" fmla="*/ 21 w 189"/>
                <a:gd name="T11" fmla="*/ 0 h 138"/>
                <a:gd name="T12" fmla="*/ 0 w 189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138"/>
                <a:gd name="T23" fmla="*/ 189 w 189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138">
                  <a:moveTo>
                    <a:pt x="189" y="138"/>
                  </a:moveTo>
                  <a:lnTo>
                    <a:pt x="189" y="84"/>
                  </a:lnTo>
                  <a:lnTo>
                    <a:pt x="177" y="53"/>
                  </a:lnTo>
                  <a:lnTo>
                    <a:pt x="166" y="33"/>
                  </a:lnTo>
                  <a:lnTo>
                    <a:pt x="143" y="11"/>
                  </a:lnTo>
                  <a:lnTo>
                    <a:pt x="110" y="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4" name="Line 454"/>
            <p:cNvSpPr>
              <a:spLocks noChangeShapeType="1"/>
            </p:cNvSpPr>
            <p:nvPr/>
          </p:nvSpPr>
          <p:spPr bwMode="auto">
            <a:xfrm>
              <a:off x="7634288" y="4522100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5" name="Rectangle 455"/>
            <p:cNvSpPr>
              <a:spLocks noChangeArrowheads="1"/>
            </p:cNvSpPr>
            <p:nvPr/>
          </p:nvSpPr>
          <p:spPr bwMode="auto">
            <a:xfrm>
              <a:off x="7634288" y="4522100"/>
              <a:ext cx="4763" cy="61938"/>
            </a:xfrm>
            <a:prstGeom prst="rect">
              <a:avLst/>
            </a:prstGeom>
            <a:solidFill>
              <a:schemeClr val="fol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6" name="Line 456"/>
            <p:cNvSpPr>
              <a:spLocks noChangeShapeType="1"/>
            </p:cNvSpPr>
            <p:nvPr/>
          </p:nvSpPr>
          <p:spPr bwMode="auto">
            <a:xfrm>
              <a:off x="7659688" y="45221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7" name="Freeform 457"/>
            <p:cNvSpPr>
              <a:spLocks/>
            </p:cNvSpPr>
            <p:nvPr/>
          </p:nvSpPr>
          <p:spPr bwMode="auto">
            <a:xfrm>
              <a:off x="7659688" y="4522100"/>
              <a:ext cx="20638" cy="60350"/>
            </a:xfrm>
            <a:custGeom>
              <a:avLst/>
              <a:gdLst>
                <a:gd name="T0" fmla="*/ 0 w 67"/>
                <a:gd name="T1" fmla="*/ 0 h 214"/>
                <a:gd name="T2" fmla="*/ 4 w 67"/>
                <a:gd name="T3" fmla="*/ 2 h 214"/>
                <a:gd name="T4" fmla="*/ 9 w 67"/>
                <a:gd name="T5" fmla="*/ 6 h 214"/>
                <a:gd name="T6" fmla="*/ 11 w 67"/>
                <a:gd name="T7" fmla="*/ 9 h 214"/>
                <a:gd name="T8" fmla="*/ 13 w 67"/>
                <a:gd name="T9" fmla="*/ 15 h 214"/>
                <a:gd name="T10" fmla="*/ 13 w 67"/>
                <a:gd name="T11" fmla="*/ 25 h 214"/>
                <a:gd name="T12" fmla="*/ 11 w 67"/>
                <a:gd name="T13" fmla="*/ 30 h 214"/>
                <a:gd name="T14" fmla="*/ 9 w 67"/>
                <a:gd name="T15" fmla="*/ 34 h 214"/>
                <a:gd name="T16" fmla="*/ 4 w 67"/>
                <a:gd name="T17" fmla="*/ 38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214"/>
                <a:gd name="T29" fmla="*/ 67 w 67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214">
                  <a:moveTo>
                    <a:pt x="0" y="0"/>
                  </a:moveTo>
                  <a:lnTo>
                    <a:pt x="23" y="11"/>
                  </a:lnTo>
                  <a:lnTo>
                    <a:pt x="44" y="33"/>
                  </a:lnTo>
                  <a:lnTo>
                    <a:pt x="56" y="53"/>
                  </a:lnTo>
                  <a:lnTo>
                    <a:pt x="67" y="84"/>
                  </a:lnTo>
                  <a:lnTo>
                    <a:pt x="67" y="138"/>
                  </a:lnTo>
                  <a:lnTo>
                    <a:pt x="56" y="170"/>
                  </a:lnTo>
                  <a:lnTo>
                    <a:pt x="44" y="191"/>
                  </a:lnTo>
                  <a:lnTo>
                    <a:pt x="23" y="214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8" name="Line 458"/>
            <p:cNvSpPr>
              <a:spLocks noChangeShapeType="1"/>
            </p:cNvSpPr>
            <p:nvPr/>
          </p:nvSpPr>
          <p:spPr bwMode="auto">
            <a:xfrm>
              <a:off x="7667626" y="458245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79" name="Freeform 459"/>
            <p:cNvSpPr>
              <a:spLocks/>
            </p:cNvSpPr>
            <p:nvPr/>
          </p:nvSpPr>
          <p:spPr bwMode="auto">
            <a:xfrm>
              <a:off x="7626351" y="4582450"/>
              <a:ext cx="41275" cy="1588"/>
            </a:xfrm>
            <a:custGeom>
              <a:avLst/>
              <a:gdLst>
                <a:gd name="T0" fmla="*/ 26 w 133"/>
                <a:gd name="T1" fmla="*/ 0 h 9"/>
                <a:gd name="T2" fmla="*/ 22 w 133"/>
                <a:gd name="T3" fmla="*/ 1 h 9"/>
                <a:gd name="T4" fmla="*/ 0 w 133"/>
                <a:gd name="T5" fmla="*/ 1 h 9"/>
                <a:gd name="T6" fmla="*/ 0 60000 65536"/>
                <a:gd name="T7" fmla="*/ 0 60000 65536"/>
                <a:gd name="T8" fmla="*/ 0 60000 65536"/>
                <a:gd name="T9" fmla="*/ 0 w 133"/>
                <a:gd name="T10" fmla="*/ 0 h 9"/>
                <a:gd name="T11" fmla="*/ 133 w 133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9">
                  <a:moveTo>
                    <a:pt x="133" y="0"/>
                  </a:moveTo>
                  <a:lnTo>
                    <a:pt x="110" y="9"/>
                  </a:lnTo>
                  <a:lnTo>
                    <a:pt x="0" y="9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0" name="Line 460"/>
            <p:cNvSpPr>
              <a:spLocks noChangeShapeType="1"/>
            </p:cNvSpPr>
            <p:nvPr/>
          </p:nvSpPr>
          <p:spPr bwMode="auto">
            <a:xfrm>
              <a:off x="7659688" y="458403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1" name="Freeform 461"/>
            <p:cNvSpPr>
              <a:spLocks/>
            </p:cNvSpPr>
            <p:nvPr/>
          </p:nvSpPr>
          <p:spPr bwMode="auto">
            <a:xfrm>
              <a:off x="7659688" y="4560216"/>
              <a:ext cx="23813" cy="23822"/>
            </a:xfrm>
            <a:custGeom>
              <a:avLst/>
              <a:gdLst>
                <a:gd name="T0" fmla="*/ 0 w 79"/>
                <a:gd name="T1" fmla="*/ 15 h 85"/>
                <a:gd name="T2" fmla="*/ 6 w 79"/>
                <a:gd name="T3" fmla="*/ 13 h 85"/>
                <a:gd name="T4" fmla="*/ 11 w 79"/>
                <a:gd name="T5" fmla="*/ 9 h 85"/>
                <a:gd name="T6" fmla="*/ 13 w 79"/>
                <a:gd name="T7" fmla="*/ 6 h 85"/>
                <a:gd name="T8" fmla="*/ 15 w 79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85"/>
                <a:gd name="T17" fmla="*/ 79 w 79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85">
                  <a:moveTo>
                    <a:pt x="0" y="85"/>
                  </a:moveTo>
                  <a:lnTo>
                    <a:pt x="33" y="76"/>
                  </a:lnTo>
                  <a:lnTo>
                    <a:pt x="56" y="53"/>
                  </a:lnTo>
                  <a:lnTo>
                    <a:pt x="67" y="32"/>
                  </a:lnTo>
                  <a:lnTo>
                    <a:pt x="79" y="0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2" name="Line 462"/>
            <p:cNvSpPr>
              <a:spLocks noChangeShapeType="1"/>
            </p:cNvSpPr>
            <p:nvPr/>
          </p:nvSpPr>
          <p:spPr bwMode="auto">
            <a:xfrm>
              <a:off x="7508876" y="45443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3" name="Freeform 463"/>
            <p:cNvSpPr>
              <a:spLocks/>
            </p:cNvSpPr>
            <p:nvPr/>
          </p:nvSpPr>
          <p:spPr bwMode="auto">
            <a:xfrm>
              <a:off x="7167563" y="4420458"/>
              <a:ext cx="925513" cy="203285"/>
            </a:xfrm>
            <a:custGeom>
              <a:avLst/>
              <a:gdLst>
                <a:gd name="T0" fmla="*/ 215 w 2954"/>
                <a:gd name="T1" fmla="*/ 77 h 743"/>
                <a:gd name="T2" fmla="*/ 0 w 2954"/>
                <a:gd name="T3" fmla="*/ 77 h 743"/>
                <a:gd name="T4" fmla="*/ 0 w 2954"/>
                <a:gd name="T5" fmla="*/ 0 h 743"/>
                <a:gd name="T6" fmla="*/ 583 w 2954"/>
                <a:gd name="T7" fmla="*/ 0 h 743"/>
                <a:gd name="T8" fmla="*/ 583 w 2954"/>
                <a:gd name="T9" fmla="*/ 128 h 7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4"/>
                <a:gd name="T16" fmla="*/ 0 h 743"/>
                <a:gd name="T17" fmla="*/ 2954 w 2954"/>
                <a:gd name="T18" fmla="*/ 743 h 7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4" h="743">
                  <a:moveTo>
                    <a:pt x="1089" y="446"/>
                  </a:moveTo>
                  <a:lnTo>
                    <a:pt x="0" y="446"/>
                  </a:lnTo>
                  <a:lnTo>
                    <a:pt x="0" y="0"/>
                  </a:lnTo>
                  <a:lnTo>
                    <a:pt x="2954" y="0"/>
                  </a:lnTo>
                  <a:lnTo>
                    <a:pt x="2954" y="7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4" name="Line 464"/>
            <p:cNvSpPr>
              <a:spLocks noChangeShapeType="1"/>
            </p:cNvSpPr>
            <p:nvPr/>
          </p:nvSpPr>
          <p:spPr bwMode="auto">
            <a:xfrm>
              <a:off x="8020051" y="459833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5" name="Freeform 465"/>
            <p:cNvSpPr>
              <a:spLocks/>
            </p:cNvSpPr>
            <p:nvPr/>
          </p:nvSpPr>
          <p:spPr bwMode="auto">
            <a:xfrm>
              <a:off x="8005763" y="4574509"/>
              <a:ext cx="17463" cy="23822"/>
            </a:xfrm>
            <a:custGeom>
              <a:avLst/>
              <a:gdLst>
                <a:gd name="T0" fmla="*/ 9 w 54"/>
                <a:gd name="T1" fmla="*/ 15 h 86"/>
                <a:gd name="T2" fmla="*/ 11 w 54"/>
                <a:gd name="T3" fmla="*/ 11 h 86"/>
                <a:gd name="T4" fmla="*/ 11 w 54"/>
                <a:gd name="T5" fmla="*/ 9 h 86"/>
                <a:gd name="T6" fmla="*/ 11 w 54"/>
                <a:gd name="T7" fmla="*/ 11 h 86"/>
                <a:gd name="T8" fmla="*/ 9 w 54"/>
                <a:gd name="T9" fmla="*/ 13 h 86"/>
                <a:gd name="T10" fmla="*/ 7 w 54"/>
                <a:gd name="T11" fmla="*/ 13 h 86"/>
                <a:gd name="T12" fmla="*/ 4 w 54"/>
                <a:gd name="T13" fmla="*/ 11 h 86"/>
                <a:gd name="T14" fmla="*/ 2 w 54"/>
                <a:gd name="T15" fmla="*/ 7 h 86"/>
                <a:gd name="T16" fmla="*/ 0 w 54"/>
                <a:gd name="T17" fmla="*/ 0 h 86"/>
                <a:gd name="T18" fmla="*/ 2 w 54"/>
                <a:gd name="T19" fmla="*/ 13 h 86"/>
                <a:gd name="T20" fmla="*/ 4 w 54"/>
                <a:gd name="T21" fmla="*/ 15 h 86"/>
                <a:gd name="T22" fmla="*/ 9 w 54"/>
                <a:gd name="T23" fmla="*/ 15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86"/>
                <a:gd name="T38" fmla="*/ 54 w 54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86">
                  <a:moveTo>
                    <a:pt x="44" y="86"/>
                  </a:moveTo>
                  <a:lnTo>
                    <a:pt x="54" y="65"/>
                  </a:lnTo>
                  <a:lnTo>
                    <a:pt x="54" y="54"/>
                  </a:lnTo>
                  <a:lnTo>
                    <a:pt x="54" y="65"/>
                  </a:lnTo>
                  <a:lnTo>
                    <a:pt x="44" y="74"/>
                  </a:lnTo>
                  <a:lnTo>
                    <a:pt x="33" y="74"/>
                  </a:lnTo>
                  <a:lnTo>
                    <a:pt x="21" y="65"/>
                  </a:lnTo>
                  <a:lnTo>
                    <a:pt x="10" y="43"/>
                  </a:lnTo>
                  <a:lnTo>
                    <a:pt x="0" y="0"/>
                  </a:lnTo>
                  <a:lnTo>
                    <a:pt x="10" y="74"/>
                  </a:lnTo>
                  <a:lnTo>
                    <a:pt x="21" y="86"/>
                  </a:lnTo>
                  <a:lnTo>
                    <a:pt x="44" y="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6" name="Line 466"/>
            <p:cNvSpPr>
              <a:spLocks noChangeShapeType="1"/>
            </p:cNvSpPr>
            <p:nvPr/>
          </p:nvSpPr>
          <p:spPr bwMode="auto">
            <a:xfrm>
              <a:off x="8008938" y="458245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7" name="Freeform 467"/>
            <p:cNvSpPr>
              <a:spLocks/>
            </p:cNvSpPr>
            <p:nvPr/>
          </p:nvSpPr>
          <p:spPr bwMode="auto">
            <a:xfrm>
              <a:off x="7970838" y="4522100"/>
              <a:ext cx="52388" cy="61938"/>
            </a:xfrm>
            <a:custGeom>
              <a:avLst/>
              <a:gdLst>
                <a:gd name="T0" fmla="*/ 24 w 166"/>
                <a:gd name="T1" fmla="*/ 37 h 223"/>
                <a:gd name="T2" fmla="*/ 29 w 166"/>
                <a:gd name="T3" fmla="*/ 33 h 223"/>
                <a:gd name="T4" fmla="*/ 31 w 166"/>
                <a:gd name="T5" fmla="*/ 30 h 223"/>
                <a:gd name="T6" fmla="*/ 33 w 166"/>
                <a:gd name="T7" fmla="*/ 22 h 223"/>
                <a:gd name="T8" fmla="*/ 33 w 166"/>
                <a:gd name="T9" fmla="*/ 17 h 223"/>
                <a:gd name="T10" fmla="*/ 31 w 166"/>
                <a:gd name="T11" fmla="*/ 9 h 223"/>
                <a:gd name="T12" fmla="*/ 29 w 166"/>
                <a:gd name="T13" fmla="*/ 6 h 223"/>
                <a:gd name="T14" fmla="*/ 24 w 166"/>
                <a:gd name="T15" fmla="*/ 2 h 223"/>
                <a:gd name="T16" fmla="*/ 18 w 166"/>
                <a:gd name="T17" fmla="*/ 0 h 223"/>
                <a:gd name="T18" fmla="*/ 13 w 166"/>
                <a:gd name="T19" fmla="*/ 0 h 223"/>
                <a:gd name="T20" fmla="*/ 9 w 166"/>
                <a:gd name="T21" fmla="*/ 2 h 223"/>
                <a:gd name="T22" fmla="*/ 4 w 166"/>
                <a:gd name="T23" fmla="*/ 6 h 223"/>
                <a:gd name="T24" fmla="*/ 2 w 166"/>
                <a:gd name="T25" fmla="*/ 9 h 223"/>
                <a:gd name="T26" fmla="*/ 0 w 166"/>
                <a:gd name="T27" fmla="*/ 17 h 223"/>
                <a:gd name="T28" fmla="*/ 0 w 166"/>
                <a:gd name="T29" fmla="*/ 22 h 223"/>
                <a:gd name="T30" fmla="*/ 2 w 166"/>
                <a:gd name="T31" fmla="*/ 30 h 223"/>
                <a:gd name="T32" fmla="*/ 4 w 166"/>
                <a:gd name="T33" fmla="*/ 33 h 223"/>
                <a:gd name="T34" fmla="*/ 9 w 166"/>
                <a:gd name="T35" fmla="*/ 37 h 223"/>
                <a:gd name="T36" fmla="*/ 13 w 166"/>
                <a:gd name="T37" fmla="*/ 39 h 223"/>
                <a:gd name="T38" fmla="*/ 18 w 166"/>
                <a:gd name="T39" fmla="*/ 39 h 223"/>
                <a:gd name="T40" fmla="*/ 24 w 166"/>
                <a:gd name="T41" fmla="*/ 37 h 223"/>
                <a:gd name="T42" fmla="*/ 22 w 166"/>
                <a:gd name="T43" fmla="*/ 37 h 223"/>
                <a:gd name="T44" fmla="*/ 26 w 166"/>
                <a:gd name="T45" fmla="*/ 33 h 2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223"/>
                <a:gd name="T71" fmla="*/ 166 w 166"/>
                <a:gd name="T72" fmla="*/ 223 h 2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223">
                  <a:moveTo>
                    <a:pt x="122" y="214"/>
                  </a:moveTo>
                  <a:lnTo>
                    <a:pt x="145" y="191"/>
                  </a:lnTo>
                  <a:lnTo>
                    <a:pt x="156" y="170"/>
                  </a:lnTo>
                  <a:lnTo>
                    <a:pt x="166" y="127"/>
                  </a:lnTo>
                  <a:lnTo>
                    <a:pt x="166" y="96"/>
                  </a:lnTo>
                  <a:lnTo>
                    <a:pt x="156" y="53"/>
                  </a:lnTo>
                  <a:lnTo>
                    <a:pt x="145" y="33"/>
                  </a:lnTo>
                  <a:lnTo>
                    <a:pt x="122" y="11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45" y="11"/>
                  </a:lnTo>
                  <a:lnTo>
                    <a:pt x="21" y="33"/>
                  </a:lnTo>
                  <a:lnTo>
                    <a:pt x="12" y="53"/>
                  </a:lnTo>
                  <a:lnTo>
                    <a:pt x="0" y="96"/>
                  </a:lnTo>
                  <a:lnTo>
                    <a:pt x="0" y="127"/>
                  </a:lnTo>
                  <a:lnTo>
                    <a:pt x="12" y="170"/>
                  </a:lnTo>
                  <a:lnTo>
                    <a:pt x="21" y="191"/>
                  </a:lnTo>
                  <a:lnTo>
                    <a:pt x="45" y="214"/>
                  </a:lnTo>
                  <a:lnTo>
                    <a:pt x="66" y="223"/>
                  </a:lnTo>
                  <a:lnTo>
                    <a:pt x="90" y="223"/>
                  </a:lnTo>
                  <a:lnTo>
                    <a:pt x="122" y="214"/>
                  </a:lnTo>
                  <a:lnTo>
                    <a:pt x="112" y="214"/>
                  </a:lnTo>
                  <a:lnTo>
                    <a:pt x="133" y="1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8" name="Line 468"/>
            <p:cNvSpPr>
              <a:spLocks noChangeShapeType="1"/>
            </p:cNvSpPr>
            <p:nvPr/>
          </p:nvSpPr>
          <p:spPr bwMode="auto">
            <a:xfrm>
              <a:off x="8012113" y="457450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89" name="Freeform 469"/>
            <p:cNvSpPr>
              <a:spLocks/>
            </p:cNvSpPr>
            <p:nvPr/>
          </p:nvSpPr>
          <p:spPr bwMode="auto">
            <a:xfrm>
              <a:off x="8012113" y="4557039"/>
              <a:ext cx="7938" cy="17470"/>
            </a:xfrm>
            <a:custGeom>
              <a:avLst/>
              <a:gdLst>
                <a:gd name="T0" fmla="*/ 0 w 23"/>
                <a:gd name="T1" fmla="*/ 11 h 64"/>
                <a:gd name="T2" fmla="*/ 3 w 23"/>
                <a:gd name="T3" fmla="*/ 7 h 64"/>
                <a:gd name="T4" fmla="*/ 5 w 23"/>
                <a:gd name="T5" fmla="*/ 0 h 64"/>
                <a:gd name="T6" fmla="*/ 0 60000 65536"/>
                <a:gd name="T7" fmla="*/ 0 60000 65536"/>
                <a:gd name="T8" fmla="*/ 0 60000 65536"/>
                <a:gd name="T9" fmla="*/ 0 w 23"/>
                <a:gd name="T10" fmla="*/ 0 h 64"/>
                <a:gd name="T11" fmla="*/ 23 w 23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64">
                  <a:moveTo>
                    <a:pt x="0" y="64"/>
                  </a:moveTo>
                  <a:lnTo>
                    <a:pt x="12" y="43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0" name="Line 470"/>
            <p:cNvSpPr>
              <a:spLocks noChangeShapeType="1"/>
            </p:cNvSpPr>
            <p:nvPr/>
          </p:nvSpPr>
          <p:spPr bwMode="auto">
            <a:xfrm>
              <a:off x="8020051" y="45570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1" name="Freeform 471"/>
            <p:cNvSpPr>
              <a:spLocks/>
            </p:cNvSpPr>
            <p:nvPr/>
          </p:nvSpPr>
          <p:spPr bwMode="auto">
            <a:xfrm>
              <a:off x="7999413" y="4522100"/>
              <a:ext cx="20638" cy="34940"/>
            </a:xfrm>
            <a:custGeom>
              <a:avLst/>
              <a:gdLst>
                <a:gd name="T0" fmla="*/ 13 w 66"/>
                <a:gd name="T1" fmla="*/ 22 h 127"/>
                <a:gd name="T2" fmla="*/ 13 w 66"/>
                <a:gd name="T3" fmla="*/ 17 h 127"/>
                <a:gd name="T4" fmla="*/ 11 w 66"/>
                <a:gd name="T5" fmla="*/ 9 h 127"/>
                <a:gd name="T6" fmla="*/ 8 w 66"/>
                <a:gd name="T7" fmla="*/ 6 h 127"/>
                <a:gd name="T8" fmla="*/ 4 w 66"/>
                <a:gd name="T9" fmla="*/ 2 h 127"/>
                <a:gd name="T10" fmla="*/ 0 w 66"/>
                <a:gd name="T11" fmla="*/ 0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27"/>
                <a:gd name="T20" fmla="*/ 66 w 6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27">
                  <a:moveTo>
                    <a:pt x="66" y="127"/>
                  </a:moveTo>
                  <a:lnTo>
                    <a:pt x="66" y="96"/>
                  </a:lnTo>
                  <a:lnTo>
                    <a:pt x="55" y="53"/>
                  </a:lnTo>
                  <a:lnTo>
                    <a:pt x="43" y="33"/>
                  </a:ln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2" name="Line 472"/>
            <p:cNvSpPr>
              <a:spLocks noChangeShapeType="1"/>
            </p:cNvSpPr>
            <p:nvPr/>
          </p:nvSpPr>
          <p:spPr bwMode="auto">
            <a:xfrm>
              <a:off x="7991476" y="45221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3" name="Freeform 473"/>
            <p:cNvSpPr>
              <a:spLocks/>
            </p:cNvSpPr>
            <p:nvPr/>
          </p:nvSpPr>
          <p:spPr bwMode="auto">
            <a:xfrm>
              <a:off x="7967663" y="4522100"/>
              <a:ext cx="23813" cy="34940"/>
            </a:xfrm>
            <a:custGeom>
              <a:avLst/>
              <a:gdLst>
                <a:gd name="T0" fmla="*/ 15 w 77"/>
                <a:gd name="T1" fmla="*/ 0 h 127"/>
                <a:gd name="T2" fmla="*/ 9 w 77"/>
                <a:gd name="T3" fmla="*/ 2 h 127"/>
                <a:gd name="T4" fmla="*/ 4 w 77"/>
                <a:gd name="T5" fmla="*/ 6 h 127"/>
                <a:gd name="T6" fmla="*/ 2 w 77"/>
                <a:gd name="T7" fmla="*/ 9 h 127"/>
                <a:gd name="T8" fmla="*/ 0 w 77"/>
                <a:gd name="T9" fmla="*/ 17 h 127"/>
                <a:gd name="T10" fmla="*/ 0 w 77"/>
                <a:gd name="T11" fmla="*/ 22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27"/>
                <a:gd name="T20" fmla="*/ 77 w 77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27">
                  <a:moveTo>
                    <a:pt x="77" y="0"/>
                  </a:moveTo>
                  <a:lnTo>
                    <a:pt x="44" y="11"/>
                  </a:lnTo>
                  <a:lnTo>
                    <a:pt x="23" y="33"/>
                  </a:lnTo>
                  <a:lnTo>
                    <a:pt x="11" y="53"/>
                  </a:lnTo>
                  <a:lnTo>
                    <a:pt x="0" y="96"/>
                  </a:lnTo>
                  <a:lnTo>
                    <a:pt x="0" y="1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4" name="Line 474"/>
            <p:cNvSpPr>
              <a:spLocks noChangeShapeType="1"/>
            </p:cNvSpPr>
            <p:nvPr/>
          </p:nvSpPr>
          <p:spPr bwMode="auto">
            <a:xfrm>
              <a:off x="7967663" y="45570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5" name="Freeform 475"/>
            <p:cNvSpPr>
              <a:spLocks/>
            </p:cNvSpPr>
            <p:nvPr/>
          </p:nvSpPr>
          <p:spPr bwMode="auto">
            <a:xfrm>
              <a:off x="7967663" y="4557039"/>
              <a:ext cx="7938" cy="17470"/>
            </a:xfrm>
            <a:custGeom>
              <a:avLst/>
              <a:gdLst>
                <a:gd name="T0" fmla="*/ 0 w 23"/>
                <a:gd name="T1" fmla="*/ 0 h 64"/>
                <a:gd name="T2" fmla="*/ 2 w 23"/>
                <a:gd name="T3" fmla="*/ 7 h 64"/>
                <a:gd name="T4" fmla="*/ 5 w 23"/>
                <a:gd name="T5" fmla="*/ 11 h 64"/>
                <a:gd name="T6" fmla="*/ 0 60000 65536"/>
                <a:gd name="T7" fmla="*/ 0 60000 65536"/>
                <a:gd name="T8" fmla="*/ 0 60000 65536"/>
                <a:gd name="T9" fmla="*/ 0 w 23"/>
                <a:gd name="T10" fmla="*/ 0 h 64"/>
                <a:gd name="T11" fmla="*/ 23 w 23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64">
                  <a:moveTo>
                    <a:pt x="0" y="0"/>
                  </a:moveTo>
                  <a:lnTo>
                    <a:pt x="11" y="43"/>
                  </a:lnTo>
                  <a:lnTo>
                    <a:pt x="23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6" name="Line 476"/>
            <p:cNvSpPr>
              <a:spLocks noChangeShapeType="1"/>
            </p:cNvSpPr>
            <p:nvPr/>
          </p:nvSpPr>
          <p:spPr bwMode="auto">
            <a:xfrm>
              <a:off x="7975601" y="457450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7" name="Freeform 477"/>
            <p:cNvSpPr>
              <a:spLocks/>
            </p:cNvSpPr>
            <p:nvPr/>
          </p:nvSpPr>
          <p:spPr bwMode="auto">
            <a:xfrm>
              <a:off x="7975601" y="4574509"/>
              <a:ext cx="15875" cy="9529"/>
            </a:xfrm>
            <a:custGeom>
              <a:avLst/>
              <a:gdLst>
                <a:gd name="T0" fmla="*/ 0 w 54"/>
                <a:gd name="T1" fmla="*/ 0 h 32"/>
                <a:gd name="T2" fmla="*/ 4 w 54"/>
                <a:gd name="T3" fmla="*/ 4 h 32"/>
                <a:gd name="T4" fmla="*/ 10 w 54"/>
                <a:gd name="T5" fmla="*/ 6 h 32"/>
                <a:gd name="T6" fmla="*/ 0 60000 65536"/>
                <a:gd name="T7" fmla="*/ 0 60000 65536"/>
                <a:gd name="T8" fmla="*/ 0 60000 65536"/>
                <a:gd name="T9" fmla="*/ 0 w 54"/>
                <a:gd name="T10" fmla="*/ 0 h 32"/>
                <a:gd name="T11" fmla="*/ 54 w 54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2">
                  <a:moveTo>
                    <a:pt x="0" y="0"/>
                  </a:moveTo>
                  <a:lnTo>
                    <a:pt x="21" y="23"/>
                  </a:lnTo>
                  <a:lnTo>
                    <a:pt x="54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8" name="Line 478"/>
            <p:cNvSpPr>
              <a:spLocks noChangeShapeType="1"/>
            </p:cNvSpPr>
            <p:nvPr/>
          </p:nvSpPr>
          <p:spPr bwMode="auto">
            <a:xfrm>
              <a:off x="7999413" y="458403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99" name="Line 479"/>
            <p:cNvSpPr>
              <a:spLocks noChangeShapeType="1"/>
            </p:cNvSpPr>
            <p:nvPr/>
          </p:nvSpPr>
          <p:spPr bwMode="auto">
            <a:xfrm flipV="1">
              <a:off x="7999413" y="4582450"/>
              <a:ext cx="63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0" name="Line 480"/>
            <p:cNvSpPr>
              <a:spLocks noChangeShapeType="1"/>
            </p:cNvSpPr>
            <p:nvPr/>
          </p:nvSpPr>
          <p:spPr bwMode="auto">
            <a:xfrm>
              <a:off x="8005763" y="457450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1" name="Freeform 481"/>
            <p:cNvSpPr>
              <a:spLocks/>
            </p:cNvSpPr>
            <p:nvPr/>
          </p:nvSpPr>
          <p:spPr bwMode="auto">
            <a:xfrm>
              <a:off x="7980363" y="4566568"/>
              <a:ext cx="25400" cy="11117"/>
            </a:xfrm>
            <a:custGeom>
              <a:avLst/>
              <a:gdLst>
                <a:gd name="T0" fmla="*/ 16 w 79"/>
                <a:gd name="T1" fmla="*/ 5 h 42"/>
                <a:gd name="T2" fmla="*/ 14 w 79"/>
                <a:gd name="T3" fmla="*/ 2 h 42"/>
                <a:gd name="T4" fmla="*/ 9 w 79"/>
                <a:gd name="T5" fmla="*/ 0 h 42"/>
                <a:gd name="T6" fmla="*/ 7 w 79"/>
                <a:gd name="T7" fmla="*/ 0 h 42"/>
                <a:gd name="T8" fmla="*/ 2 w 79"/>
                <a:gd name="T9" fmla="*/ 2 h 42"/>
                <a:gd name="T10" fmla="*/ 0 w 79"/>
                <a:gd name="T11" fmla="*/ 5 h 42"/>
                <a:gd name="T12" fmla="*/ 0 w 79"/>
                <a:gd name="T13" fmla="*/ 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42"/>
                <a:gd name="T23" fmla="*/ 79 w 79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42">
                  <a:moveTo>
                    <a:pt x="79" y="31"/>
                  </a:moveTo>
                  <a:lnTo>
                    <a:pt x="67" y="10"/>
                  </a:lnTo>
                  <a:lnTo>
                    <a:pt x="45" y="0"/>
                  </a:lnTo>
                  <a:lnTo>
                    <a:pt x="33" y="0"/>
                  </a:lnTo>
                  <a:lnTo>
                    <a:pt x="12" y="10"/>
                  </a:lnTo>
                  <a:lnTo>
                    <a:pt x="0" y="31"/>
                  </a:lnTo>
                  <a:lnTo>
                    <a:pt x="0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2" name="Line 482"/>
            <p:cNvSpPr>
              <a:spLocks noChangeShapeType="1"/>
            </p:cNvSpPr>
            <p:nvPr/>
          </p:nvSpPr>
          <p:spPr bwMode="auto">
            <a:xfrm>
              <a:off x="7947026" y="45443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3" name="Line 483"/>
            <p:cNvSpPr>
              <a:spLocks noChangeShapeType="1"/>
            </p:cNvSpPr>
            <p:nvPr/>
          </p:nvSpPr>
          <p:spPr bwMode="auto">
            <a:xfrm>
              <a:off x="7947026" y="462374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4" name="Line 484"/>
            <p:cNvSpPr>
              <a:spLocks noChangeShapeType="1"/>
            </p:cNvSpPr>
            <p:nvPr/>
          </p:nvSpPr>
          <p:spPr bwMode="auto">
            <a:xfrm>
              <a:off x="7947026" y="4623742"/>
              <a:ext cx="3889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5" name="Line 485"/>
            <p:cNvSpPr>
              <a:spLocks noChangeShapeType="1"/>
            </p:cNvSpPr>
            <p:nvPr/>
          </p:nvSpPr>
          <p:spPr bwMode="auto">
            <a:xfrm>
              <a:off x="8412163" y="462374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6" name="Freeform 486"/>
            <p:cNvSpPr>
              <a:spLocks/>
            </p:cNvSpPr>
            <p:nvPr/>
          </p:nvSpPr>
          <p:spPr bwMode="auto">
            <a:xfrm>
              <a:off x="8408988" y="4623742"/>
              <a:ext cx="49213" cy="41292"/>
            </a:xfrm>
            <a:custGeom>
              <a:avLst/>
              <a:gdLst>
                <a:gd name="T0" fmla="*/ 2 w 155"/>
                <a:gd name="T1" fmla="*/ 0 h 150"/>
                <a:gd name="T2" fmla="*/ 4 w 155"/>
                <a:gd name="T3" fmla="*/ 2 h 150"/>
                <a:gd name="T4" fmla="*/ 9 w 155"/>
                <a:gd name="T5" fmla="*/ 4 h 150"/>
                <a:gd name="T6" fmla="*/ 22 w 155"/>
                <a:gd name="T7" fmla="*/ 7 h 150"/>
                <a:gd name="T8" fmla="*/ 27 w 155"/>
                <a:gd name="T9" fmla="*/ 9 h 150"/>
                <a:gd name="T10" fmla="*/ 31 w 155"/>
                <a:gd name="T11" fmla="*/ 13 h 150"/>
                <a:gd name="T12" fmla="*/ 31 w 155"/>
                <a:gd name="T13" fmla="*/ 20 h 150"/>
                <a:gd name="T14" fmla="*/ 27 w 155"/>
                <a:gd name="T15" fmla="*/ 24 h 150"/>
                <a:gd name="T16" fmla="*/ 20 w 155"/>
                <a:gd name="T17" fmla="*/ 26 h 150"/>
                <a:gd name="T18" fmla="*/ 13 w 155"/>
                <a:gd name="T19" fmla="*/ 26 h 150"/>
                <a:gd name="T20" fmla="*/ 6 w 155"/>
                <a:gd name="T21" fmla="*/ 24 h 150"/>
                <a:gd name="T22" fmla="*/ 2 w 155"/>
                <a:gd name="T23" fmla="*/ 20 h 150"/>
                <a:gd name="T24" fmla="*/ 0 w 155"/>
                <a:gd name="T25" fmla="*/ 15 h 150"/>
                <a:gd name="T26" fmla="*/ 0 w 155"/>
                <a:gd name="T27" fmla="*/ 26 h 150"/>
                <a:gd name="T28" fmla="*/ 2 w 155"/>
                <a:gd name="T29" fmla="*/ 20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5"/>
                <a:gd name="T46" fmla="*/ 0 h 150"/>
                <a:gd name="T47" fmla="*/ 155 w 155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5" h="150">
                  <a:moveTo>
                    <a:pt x="11" y="0"/>
                  </a:moveTo>
                  <a:lnTo>
                    <a:pt x="21" y="11"/>
                  </a:lnTo>
                  <a:lnTo>
                    <a:pt x="44" y="21"/>
                  </a:lnTo>
                  <a:lnTo>
                    <a:pt x="112" y="43"/>
                  </a:lnTo>
                  <a:lnTo>
                    <a:pt x="133" y="53"/>
                  </a:lnTo>
                  <a:lnTo>
                    <a:pt x="155" y="74"/>
                  </a:lnTo>
                  <a:lnTo>
                    <a:pt x="155" y="116"/>
                  </a:lnTo>
                  <a:lnTo>
                    <a:pt x="133" y="139"/>
                  </a:lnTo>
                  <a:lnTo>
                    <a:pt x="100" y="150"/>
                  </a:lnTo>
                  <a:lnTo>
                    <a:pt x="67" y="150"/>
                  </a:lnTo>
                  <a:lnTo>
                    <a:pt x="32" y="139"/>
                  </a:lnTo>
                  <a:lnTo>
                    <a:pt x="11" y="116"/>
                  </a:lnTo>
                  <a:lnTo>
                    <a:pt x="0" y="85"/>
                  </a:lnTo>
                  <a:lnTo>
                    <a:pt x="0" y="150"/>
                  </a:lnTo>
                  <a:lnTo>
                    <a:pt x="11" y="1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7" name="Line 487"/>
            <p:cNvSpPr>
              <a:spLocks noChangeShapeType="1"/>
            </p:cNvSpPr>
            <p:nvPr/>
          </p:nvSpPr>
          <p:spPr bwMode="auto">
            <a:xfrm>
              <a:off x="8412163" y="462374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8" name="Freeform 488"/>
            <p:cNvSpPr>
              <a:spLocks/>
            </p:cNvSpPr>
            <p:nvPr/>
          </p:nvSpPr>
          <p:spPr bwMode="auto">
            <a:xfrm>
              <a:off x="8408988" y="4617390"/>
              <a:ext cx="49213" cy="26999"/>
            </a:xfrm>
            <a:custGeom>
              <a:avLst/>
              <a:gdLst>
                <a:gd name="T0" fmla="*/ 2 w 155"/>
                <a:gd name="T1" fmla="*/ 4 h 96"/>
                <a:gd name="T2" fmla="*/ 0 w 155"/>
                <a:gd name="T3" fmla="*/ 0 h 96"/>
                <a:gd name="T4" fmla="*/ 4 w 155"/>
                <a:gd name="T5" fmla="*/ 4 h 96"/>
                <a:gd name="T6" fmla="*/ 9 w 155"/>
                <a:gd name="T7" fmla="*/ 6 h 96"/>
                <a:gd name="T8" fmla="*/ 22 w 155"/>
                <a:gd name="T9" fmla="*/ 10 h 96"/>
                <a:gd name="T10" fmla="*/ 27 w 155"/>
                <a:gd name="T11" fmla="*/ 12 h 96"/>
                <a:gd name="T12" fmla="*/ 29 w 155"/>
                <a:gd name="T13" fmla="*/ 13 h 96"/>
                <a:gd name="T14" fmla="*/ 31 w 155"/>
                <a:gd name="T15" fmla="*/ 17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96"/>
                <a:gd name="T26" fmla="*/ 155 w 155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96">
                  <a:moveTo>
                    <a:pt x="11" y="22"/>
                  </a:moveTo>
                  <a:lnTo>
                    <a:pt x="0" y="0"/>
                  </a:lnTo>
                  <a:lnTo>
                    <a:pt x="21" y="22"/>
                  </a:lnTo>
                  <a:lnTo>
                    <a:pt x="44" y="33"/>
                  </a:lnTo>
                  <a:lnTo>
                    <a:pt x="112" y="54"/>
                  </a:lnTo>
                  <a:lnTo>
                    <a:pt x="133" y="65"/>
                  </a:lnTo>
                  <a:lnTo>
                    <a:pt x="144" y="75"/>
                  </a:lnTo>
                  <a:lnTo>
                    <a:pt x="155" y="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09" name="Line 489"/>
            <p:cNvSpPr>
              <a:spLocks noChangeShapeType="1"/>
            </p:cNvSpPr>
            <p:nvPr/>
          </p:nvSpPr>
          <p:spPr bwMode="auto">
            <a:xfrm>
              <a:off x="8458201" y="462056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0" name="Freeform 490"/>
            <p:cNvSpPr>
              <a:spLocks/>
            </p:cNvSpPr>
            <p:nvPr/>
          </p:nvSpPr>
          <p:spPr bwMode="auto">
            <a:xfrm>
              <a:off x="8416926" y="4604684"/>
              <a:ext cx="41275" cy="15882"/>
            </a:xfrm>
            <a:custGeom>
              <a:avLst/>
              <a:gdLst>
                <a:gd name="T0" fmla="*/ 26 w 134"/>
                <a:gd name="T1" fmla="*/ 10 h 63"/>
                <a:gd name="T2" fmla="*/ 24 w 134"/>
                <a:gd name="T3" fmla="*/ 5 h 63"/>
                <a:gd name="T4" fmla="*/ 19 w 134"/>
                <a:gd name="T5" fmla="*/ 2 h 63"/>
                <a:gd name="T6" fmla="*/ 13 w 134"/>
                <a:gd name="T7" fmla="*/ 0 h 63"/>
                <a:gd name="T8" fmla="*/ 7 w 134"/>
                <a:gd name="T9" fmla="*/ 0 h 63"/>
                <a:gd name="T10" fmla="*/ 0 w 134"/>
                <a:gd name="T11" fmla="*/ 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63"/>
                <a:gd name="T20" fmla="*/ 134 w 13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63">
                  <a:moveTo>
                    <a:pt x="134" y="63"/>
                  </a:moveTo>
                  <a:lnTo>
                    <a:pt x="123" y="32"/>
                  </a:lnTo>
                  <a:lnTo>
                    <a:pt x="100" y="10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1" name="Line 491"/>
            <p:cNvSpPr>
              <a:spLocks noChangeShapeType="1"/>
            </p:cNvSpPr>
            <p:nvPr/>
          </p:nvSpPr>
          <p:spPr bwMode="auto">
            <a:xfrm>
              <a:off x="8416926" y="460627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2" name="Freeform 492"/>
            <p:cNvSpPr>
              <a:spLocks/>
            </p:cNvSpPr>
            <p:nvPr/>
          </p:nvSpPr>
          <p:spPr bwMode="auto">
            <a:xfrm>
              <a:off x="8408988" y="4606272"/>
              <a:ext cx="7938" cy="11117"/>
            </a:xfrm>
            <a:custGeom>
              <a:avLst/>
              <a:gdLst>
                <a:gd name="T0" fmla="*/ 5 w 21"/>
                <a:gd name="T1" fmla="*/ 0 h 42"/>
                <a:gd name="T2" fmla="*/ 0 w 21"/>
                <a:gd name="T3" fmla="*/ 4 h 42"/>
                <a:gd name="T4" fmla="*/ 0 w 21"/>
                <a:gd name="T5" fmla="*/ 7 h 42"/>
                <a:gd name="T6" fmla="*/ 0 60000 65536"/>
                <a:gd name="T7" fmla="*/ 0 60000 65536"/>
                <a:gd name="T8" fmla="*/ 0 60000 65536"/>
                <a:gd name="T9" fmla="*/ 0 w 21"/>
                <a:gd name="T10" fmla="*/ 0 h 42"/>
                <a:gd name="T11" fmla="*/ 21 w 21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42">
                  <a:moveTo>
                    <a:pt x="21" y="0"/>
                  </a:moveTo>
                  <a:lnTo>
                    <a:pt x="0" y="22"/>
                  </a:lnTo>
                  <a:lnTo>
                    <a:pt x="0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3" name="Line 493"/>
            <p:cNvSpPr>
              <a:spLocks noChangeShapeType="1"/>
            </p:cNvSpPr>
            <p:nvPr/>
          </p:nvSpPr>
          <p:spPr bwMode="auto">
            <a:xfrm>
              <a:off x="8453438" y="461262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4" name="Freeform 494"/>
            <p:cNvSpPr>
              <a:spLocks/>
            </p:cNvSpPr>
            <p:nvPr/>
          </p:nvSpPr>
          <p:spPr bwMode="auto">
            <a:xfrm>
              <a:off x="8453438" y="4604684"/>
              <a:ext cx="4763" cy="15882"/>
            </a:xfrm>
            <a:custGeom>
              <a:avLst/>
              <a:gdLst>
                <a:gd name="T0" fmla="*/ 0 w 11"/>
                <a:gd name="T1" fmla="*/ 5 h 63"/>
                <a:gd name="T2" fmla="*/ 3 w 11"/>
                <a:gd name="T3" fmla="*/ 0 h 63"/>
                <a:gd name="T4" fmla="*/ 3 w 11"/>
                <a:gd name="T5" fmla="*/ 10 h 63"/>
                <a:gd name="T6" fmla="*/ 0 60000 65536"/>
                <a:gd name="T7" fmla="*/ 0 60000 65536"/>
                <a:gd name="T8" fmla="*/ 0 60000 65536"/>
                <a:gd name="T9" fmla="*/ 0 w 11"/>
                <a:gd name="T10" fmla="*/ 0 h 63"/>
                <a:gd name="T11" fmla="*/ 11 w 11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3">
                  <a:moveTo>
                    <a:pt x="0" y="32"/>
                  </a:moveTo>
                  <a:lnTo>
                    <a:pt x="11" y="0"/>
                  </a:lnTo>
                  <a:lnTo>
                    <a:pt x="11" y="6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5" name="Line 495"/>
            <p:cNvSpPr>
              <a:spLocks noChangeShapeType="1"/>
            </p:cNvSpPr>
            <p:nvPr/>
          </p:nvSpPr>
          <p:spPr bwMode="auto">
            <a:xfrm>
              <a:off x="7972426" y="4807969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6" name="Freeform 496"/>
            <p:cNvSpPr>
              <a:spLocks/>
            </p:cNvSpPr>
            <p:nvPr/>
          </p:nvSpPr>
          <p:spPr bwMode="auto">
            <a:xfrm>
              <a:off x="7920038" y="4807969"/>
              <a:ext cx="52388" cy="17470"/>
            </a:xfrm>
            <a:custGeom>
              <a:avLst/>
              <a:gdLst>
                <a:gd name="T0" fmla="*/ 33 w 167"/>
                <a:gd name="T1" fmla="*/ 0 h 64"/>
                <a:gd name="T2" fmla="*/ 33 w 167"/>
                <a:gd name="T3" fmla="*/ 11 h 64"/>
                <a:gd name="T4" fmla="*/ 31 w 167"/>
                <a:gd name="T5" fmla="*/ 0 h 64"/>
                <a:gd name="T6" fmla="*/ 33 w 167"/>
                <a:gd name="T7" fmla="*/ 0 h 64"/>
                <a:gd name="T8" fmla="*/ 0 w 167"/>
                <a:gd name="T9" fmla="*/ 0 h 64"/>
                <a:gd name="T10" fmla="*/ 0 w 167"/>
                <a:gd name="T11" fmla="*/ 11 h 64"/>
                <a:gd name="T12" fmla="*/ 2 w 16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64"/>
                <a:gd name="T23" fmla="*/ 167 w 1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64">
                  <a:moveTo>
                    <a:pt x="167" y="0"/>
                  </a:moveTo>
                  <a:lnTo>
                    <a:pt x="167" y="64"/>
                  </a:lnTo>
                  <a:lnTo>
                    <a:pt x="156" y="0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7" name="Line 497"/>
            <p:cNvSpPr>
              <a:spLocks noChangeShapeType="1"/>
            </p:cNvSpPr>
            <p:nvPr/>
          </p:nvSpPr>
          <p:spPr bwMode="auto">
            <a:xfrm>
              <a:off x="7945438" y="480796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8" name="Rectangle 498"/>
            <p:cNvSpPr>
              <a:spLocks noChangeArrowheads="1"/>
            </p:cNvSpPr>
            <p:nvPr/>
          </p:nvSpPr>
          <p:spPr bwMode="auto">
            <a:xfrm>
              <a:off x="7945438" y="4807969"/>
              <a:ext cx="3175" cy="619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19" name="Line 499"/>
            <p:cNvSpPr>
              <a:spLocks noChangeShapeType="1"/>
            </p:cNvSpPr>
            <p:nvPr/>
          </p:nvSpPr>
          <p:spPr bwMode="auto">
            <a:xfrm>
              <a:off x="7958138" y="486990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0" name="Line 500"/>
            <p:cNvSpPr>
              <a:spLocks noChangeShapeType="1"/>
            </p:cNvSpPr>
            <p:nvPr/>
          </p:nvSpPr>
          <p:spPr bwMode="auto">
            <a:xfrm flipH="1">
              <a:off x="7934326" y="4869907"/>
              <a:ext cx="238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1" name="Line 501"/>
            <p:cNvSpPr>
              <a:spLocks noChangeShapeType="1"/>
            </p:cNvSpPr>
            <p:nvPr/>
          </p:nvSpPr>
          <p:spPr bwMode="auto">
            <a:xfrm>
              <a:off x="7848601" y="4828615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2" name="Line 502"/>
            <p:cNvSpPr>
              <a:spLocks noChangeShapeType="1"/>
            </p:cNvSpPr>
            <p:nvPr/>
          </p:nvSpPr>
          <p:spPr bwMode="auto">
            <a:xfrm flipV="1">
              <a:off x="7848601" y="4706327"/>
              <a:ext cx="3175" cy="122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3" name="Line 503"/>
            <p:cNvSpPr>
              <a:spLocks noChangeShapeType="1"/>
            </p:cNvSpPr>
            <p:nvPr/>
          </p:nvSpPr>
          <p:spPr bwMode="auto">
            <a:xfrm>
              <a:off x="7750176" y="462533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4" name="Line 504"/>
            <p:cNvSpPr>
              <a:spLocks noChangeShapeType="1"/>
            </p:cNvSpPr>
            <p:nvPr/>
          </p:nvSpPr>
          <p:spPr bwMode="auto">
            <a:xfrm flipH="1" flipV="1">
              <a:off x="7556501" y="4623742"/>
              <a:ext cx="1936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5" name="Line 505"/>
            <p:cNvSpPr>
              <a:spLocks noChangeShapeType="1"/>
            </p:cNvSpPr>
            <p:nvPr/>
          </p:nvSpPr>
          <p:spPr bwMode="auto">
            <a:xfrm>
              <a:off x="7556501" y="463168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6" name="Line 506"/>
            <p:cNvSpPr>
              <a:spLocks noChangeShapeType="1"/>
            </p:cNvSpPr>
            <p:nvPr/>
          </p:nvSpPr>
          <p:spPr bwMode="auto">
            <a:xfrm>
              <a:off x="7508876" y="470632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7" name="Line 507"/>
            <p:cNvSpPr>
              <a:spLocks noChangeShapeType="1"/>
            </p:cNvSpPr>
            <p:nvPr/>
          </p:nvSpPr>
          <p:spPr bwMode="auto">
            <a:xfrm flipH="1">
              <a:off x="7069138" y="4706327"/>
              <a:ext cx="4397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8" name="Line 508"/>
            <p:cNvSpPr>
              <a:spLocks noChangeShapeType="1"/>
            </p:cNvSpPr>
            <p:nvPr/>
          </p:nvSpPr>
          <p:spPr bwMode="auto">
            <a:xfrm>
              <a:off x="7313613" y="474603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29" name="Line 509"/>
            <p:cNvSpPr>
              <a:spLocks noChangeShapeType="1"/>
            </p:cNvSpPr>
            <p:nvPr/>
          </p:nvSpPr>
          <p:spPr bwMode="auto">
            <a:xfrm flipV="1">
              <a:off x="7313613" y="4503042"/>
              <a:ext cx="1588" cy="2429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0" name="Line 510"/>
            <p:cNvSpPr>
              <a:spLocks noChangeShapeType="1"/>
            </p:cNvSpPr>
            <p:nvPr/>
          </p:nvSpPr>
          <p:spPr bwMode="auto">
            <a:xfrm>
              <a:off x="7313613" y="50319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1" name="Line 511"/>
            <p:cNvSpPr>
              <a:spLocks noChangeShapeType="1"/>
            </p:cNvSpPr>
            <p:nvPr/>
          </p:nvSpPr>
          <p:spPr bwMode="auto">
            <a:xfrm>
              <a:off x="7313613" y="5031900"/>
              <a:ext cx="1588" cy="2445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2" name="Line 512"/>
            <p:cNvSpPr>
              <a:spLocks noChangeShapeType="1"/>
            </p:cNvSpPr>
            <p:nvPr/>
          </p:nvSpPr>
          <p:spPr bwMode="auto">
            <a:xfrm>
              <a:off x="7362826" y="527647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3" name="Freeform 513"/>
            <p:cNvSpPr>
              <a:spLocks/>
            </p:cNvSpPr>
            <p:nvPr/>
          </p:nvSpPr>
          <p:spPr bwMode="auto">
            <a:xfrm>
              <a:off x="7362826" y="5027135"/>
              <a:ext cx="193675" cy="254106"/>
            </a:xfrm>
            <a:custGeom>
              <a:avLst/>
              <a:gdLst>
                <a:gd name="T0" fmla="*/ 0 w 621"/>
                <a:gd name="T1" fmla="*/ 157 h 929"/>
                <a:gd name="T2" fmla="*/ 10 w 621"/>
                <a:gd name="T3" fmla="*/ 159 h 929"/>
                <a:gd name="T4" fmla="*/ 20 w 621"/>
                <a:gd name="T5" fmla="*/ 160 h 929"/>
                <a:gd name="T6" fmla="*/ 30 w 621"/>
                <a:gd name="T7" fmla="*/ 160 h 929"/>
                <a:gd name="T8" fmla="*/ 40 w 621"/>
                <a:gd name="T9" fmla="*/ 159 h 929"/>
                <a:gd name="T10" fmla="*/ 50 w 621"/>
                <a:gd name="T11" fmla="*/ 158 h 929"/>
                <a:gd name="T12" fmla="*/ 60 w 621"/>
                <a:gd name="T13" fmla="*/ 155 h 929"/>
                <a:gd name="T14" fmla="*/ 69 w 621"/>
                <a:gd name="T15" fmla="*/ 152 h 929"/>
                <a:gd name="T16" fmla="*/ 78 w 621"/>
                <a:gd name="T17" fmla="*/ 148 h 929"/>
                <a:gd name="T18" fmla="*/ 86 w 621"/>
                <a:gd name="T19" fmla="*/ 143 h 929"/>
                <a:gd name="T20" fmla="*/ 93 w 621"/>
                <a:gd name="T21" fmla="*/ 137 h 929"/>
                <a:gd name="T22" fmla="*/ 101 w 621"/>
                <a:gd name="T23" fmla="*/ 131 h 929"/>
                <a:gd name="T24" fmla="*/ 106 w 621"/>
                <a:gd name="T25" fmla="*/ 124 h 929"/>
                <a:gd name="T26" fmla="*/ 111 w 621"/>
                <a:gd name="T27" fmla="*/ 117 h 929"/>
                <a:gd name="T28" fmla="*/ 116 w 621"/>
                <a:gd name="T29" fmla="*/ 109 h 929"/>
                <a:gd name="T30" fmla="*/ 119 w 621"/>
                <a:gd name="T31" fmla="*/ 101 h 929"/>
                <a:gd name="T32" fmla="*/ 121 w 621"/>
                <a:gd name="T33" fmla="*/ 93 h 929"/>
                <a:gd name="T34" fmla="*/ 122 w 621"/>
                <a:gd name="T35" fmla="*/ 84 h 929"/>
                <a:gd name="T36" fmla="*/ 122 w 621"/>
                <a:gd name="T37" fmla="*/ 76 h 929"/>
                <a:gd name="T38" fmla="*/ 121 w 621"/>
                <a:gd name="T39" fmla="*/ 67 h 929"/>
                <a:gd name="T40" fmla="*/ 119 w 621"/>
                <a:gd name="T41" fmla="*/ 59 h 929"/>
                <a:gd name="T42" fmla="*/ 116 w 621"/>
                <a:gd name="T43" fmla="*/ 51 h 929"/>
                <a:gd name="T44" fmla="*/ 111 w 621"/>
                <a:gd name="T45" fmla="*/ 43 h 929"/>
                <a:gd name="T46" fmla="*/ 106 w 621"/>
                <a:gd name="T47" fmla="*/ 36 h 929"/>
                <a:gd name="T48" fmla="*/ 101 w 621"/>
                <a:gd name="T49" fmla="*/ 29 h 929"/>
                <a:gd name="T50" fmla="*/ 93 w 621"/>
                <a:gd name="T51" fmla="*/ 23 h 929"/>
                <a:gd name="T52" fmla="*/ 86 w 621"/>
                <a:gd name="T53" fmla="*/ 17 h 929"/>
                <a:gd name="T54" fmla="*/ 78 w 621"/>
                <a:gd name="T55" fmla="*/ 13 h 929"/>
                <a:gd name="T56" fmla="*/ 69 w 621"/>
                <a:gd name="T57" fmla="*/ 8 h 929"/>
                <a:gd name="T58" fmla="*/ 60 w 621"/>
                <a:gd name="T59" fmla="*/ 5 h 929"/>
                <a:gd name="T60" fmla="*/ 50 w 621"/>
                <a:gd name="T61" fmla="*/ 2 h 929"/>
                <a:gd name="T62" fmla="*/ 40 w 621"/>
                <a:gd name="T63" fmla="*/ 1 h 929"/>
                <a:gd name="T64" fmla="*/ 30 w 621"/>
                <a:gd name="T65" fmla="*/ 0 h 929"/>
                <a:gd name="T66" fmla="*/ 20 w 621"/>
                <a:gd name="T67" fmla="*/ 0 h 929"/>
                <a:gd name="T68" fmla="*/ 10 w 621"/>
                <a:gd name="T69" fmla="*/ 1 h 929"/>
                <a:gd name="T70" fmla="*/ 0 w 621"/>
                <a:gd name="T71" fmla="*/ 3 h 929"/>
                <a:gd name="T72" fmla="*/ 0 w 621"/>
                <a:gd name="T73" fmla="*/ 157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1"/>
                <a:gd name="T112" fmla="*/ 0 h 929"/>
                <a:gd name="T113" fmla="*/ 621 w 621"/>
                <a:gd name="T114" fmla="*/ 929 h 9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1" h="929">
                  <a:moveTo>
                    <a:pt x="0" y="912"/>
                  </a:moveTo>
                  <a:lnTo>
                    <a:pt x="50" y="922"/>
                  </a:lnTo>
                  <a:lnTo>
                    <a:pt x="100" y="928"/>
                  </a:lnTo>
                  <a:lnTo>
                    <a:pt x="152" y="929"/>
                  </a:lnTo>
                  <a:lnTo>
                    <a:pt x="203" y="925"/>
                  </a:lnTo>
                  <a:lnTo>
                    <a:pt x="253" y="916"/>
                  </a:lnTo>
                  <a:lnTo>
                    <a:pt x="304" y="901"/>
                  </a:lnTo>
                  <a:lnTo>
                    <a:pt x="351" y="881"/>
                  </a:lnTo>
                  <a:lnTo>
                    <a:pt x="396" y="858"/>
                  </a:lnTo>
                  <a:lnTo>
                    <a:pt x="437" y="829"/>
                  </a:lnTo>
                  <a:lnTo>
                    <a:pt x="475" y="797"/>
                  </a:lnTo>
                  <a:lnTo>
                    <a:pt x="512" y="761"/>
                  </a:lnTo>
                  <a:lnTo>
                    <a:pt x="541" y="721"/>
                  </a:lnTo>
                  <a:lnTo>
                    <a:pt x="567" y="679"/>
                  </a:lnTo>
                  <a:lnTo>
                    <a:pt x="588" y="633"/>
                  </a:lnTo>
                  <a:lnTo>
                    <a:pt x="604" y="587"/>
                  </a:lnTo>
                  <a:lnTo>
                    <a:pt x="616" y="539"/>
                  </a:lnTo>
                  <a:lnTo>
                    <a:pt x="621" y="490"/>
                  </a:lnTo>
                  <a:lnTo>
                    <a:pt x="621" y="441"/>
                  </a:lnTo>
                  <a:lnTo>
                    <a:pt x="616" y="391"/>
                  </a:lnTo>
                  <a:lnTo>
                    <a:pt x="604" y="343"/>
                  </a:lnTo>
                  <a:lnTo>
                    <a:pt x="588" y="296"/>
                  </a:lnTo>
                  <a:lnTo>
                    <a:pt x="567" y="252"/>
                  </a:lnTo>
                  <a:lnTo>
                    <a:pt x="541" y="209"/>
                  </a:lnTo>
                  <a:lnTo>
                    <a:pt x="512" y="169"/>
                  </a:lnTo>
                  <a:lnTo>
                    <a:pt x="475" y="133"/>
                  </a:lnTo>
                  <a:lnTo>
                    <a:pt x="437" y="101"/>
                  </a:lnTo>
                  <a:lnTo>
                    <a:pt x="396" y="73"/>
                  </a:lnTo>
                  <a:lnTo>
                    <a:pt x="351" y="47"/>
                  </a:lnTo>
                  <a:lnTo>
                    <a:pt x="304" y="28"/>
                  </a:lnTo>
                  <a:lnTo>
                    <a:pt x="253" y="14"/>
                  </a:lnTo>
                  <a:lnTo>
                    <a:pt x="203" y="4"/>
                  </a:lnTo>
                  <a:lnTo>
                    <a:pt x="152" y="0"/>
                  </a:lnTo>
                  <a:lnTo>
                    <a:pt x="100" y="2"/>
                  </a:lnTo>
                  <a:lnTo>
                    <a:pt x="50" y="7"/>
                  </a:lnTo>
                  <a:lnTo>
                    <a:pt x="0" y="19"/>
                  </a:lnTo>
                  <a:lnTo>
                    <a:pt x="0" y="912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4" name="Line 514"/>
            <p:cNvSpPr>
              <a:spLocks noChangeShapeType="1"/>
            </p:cNvSpPr>
            <p:nvPr/>
          </p:nvSpPr>
          <p:spPr bwMode="auto">
            <a:xfrm>
              <a:off x="7508876" y="523518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5" name="Line 515"/>
            <p:cNvSpPr>
              <a:spLocks noChangeShapeType="1"/>
            </p:cNvSpPr>
            <p:nvPr/>
          </p:nvSpPr>
          <p:spPr bwMode="auto">
            <a:xfrm flipH="1">
              <a:off x="7069138" y="5235184"/>
              <a:ext cx="4397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6" name="Line 516"/>
            <p:cNvSpPr>
              <a:spLocks noChangeShapeType="1"/>
            </p:cNvSpPr>
            <p:nvPr/>
          </p:nvSpPr>
          <p:spPr bwMode="auto">
            <a:xfrm>
              <a:off x="7167563" y="50731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7" name="Freeform 517"/>
            <p:cNvSpPr>
              <a:spLocks/>
            </p:cNvSpPr>
            <p:nvPr/>
          </p:nvSpPr>
          <p:spPr bwMode="auto">
            <a:xfrm>
              <a:off x="7167563" y="4949315"/>
              <a:ext cx="925513" cy="204873"/>
            </a:xfrm>
            <a:custGeom>
              <a:avLst/>
              <a:gdLst>
                <a:gd name="T0" fmla="*/ 0 w 2954"/>
                <a:gd name="T1" fmla="*/ 77 h 744"/>
                <a:gd name="T2" fmla="*/ 0 w 2954"/>
                <a:gd name="T3" fmla="*/ 0 h 744"/>
                <a:gd name="T4" fmla="*/ 583 w 2954"/>
                <a:gd name="T5" fmla="*/ 0 h 744"/>
                <a:gd name="T6" fmla="*/ 583 w 2954"/>
                <a:gd name="T7" fmla="*/ 129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4"/>
                <a:gd name="T13" fmla="*/ 0 h 744"/>
                <a:gd name="T14" fmla="*/ 2954 w 2954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4" h="744">
                  <a:moveTo>
                    <a:pt x="0" y="445"/>
                  </a:moveTo>
                  <a:lnTo>
                    <a:pt x="0" y="0"/>
                  </a:lnTo>
                  <a:lnTo>
                    <a:pt x="2954" y="0"/>
                  </a:lnTo>
                  <a:lnTo>
                    <a:pt x="2954" y="7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8" name="Line 518"/>
            <p:cNvSpPr>
              <a:spLocks noChangeShapeType="1"/>
            </p:cNvSpPr>
            <p:nvPr/>
          </p:nvSpPr>
          <p:spPr bwMode="auto">
            <a:xfrm>
              <a:off x="8020051" y="512718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39" name="Freeform 519"/>
            <p:cNvSpPr>
              <a:spLocks/>
            </p:cNvSpPr>
            <p:nvPr/>
          </p:nvSpPr>
          <p:spPr bwMode="auto">
            <a:xfrm>
              <a:off x="8005763" y="5104955"/>
              <a:ext cx="17463" cy="22234"/>
            </a:xfrm>
            <a:custGeom>
              <a:avLst/>
              <a:gdLst>
                <a:gd name="T0" fmla="*/ 9 w 54"/>
                <a:gd name="T1" fmla="*/ 14 h 86"/>
                <a:gd name="T2" fmla="*/ 11 w 54"/>
                <a:gd name="T3" fmla="*/ 10 h 86"/>
                <a:gd name="T4" fmla="*/ 11 w 54"/>
                <a:gd name="T5" fmla="*/ 9 h 86"/>
                <a:gd name="T6" fmla="*/ 11 w 54"/>
                <a:gd name="T7" fmla="*/ 10 h 86"/>
                <a:gd name="T8" fmla="*/ 9 w 54"/>
                <a:gd name="T9" fmla="*/ 12 h 86"/>
                <a:gd name="T10" fmla="*/ 7 w 54"/>
                <a:gd name="T11" fmla="*/ 12 h 86"/>
                <a:gd name="T12" fmla="*/ 4 w 54"/>
                <a:gd name="T13" fmla="*/ 10 h 86"/>
                <a:gd name="T14" fmla="*/ 2 w 54"/>
                <a:gd name="T15" fmla="*/ 7 h 86"/>
                <a:gd name="T16" fmla="*/ 0 w 54"/>
                <a:gd name="T17" fmla="*/ 0 h 86"/>
                <a:gd name="T18" fmla="*/ 2 w 54"/>
                <a:gd name="T19" fmla="*/ 12 h 86"/>
                <a:gd name="T20" fmla="*/ 4 w 54"/>
                <a:gd name="T21" fmla="*/ 14 h 86"/>
                <a:gd name="T22" fmla="*/ 9 w 54"/>
                <a:gd name="T23" fmla="*/ 14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86"/>
                <a:gd name="T38" fmla="*/ 54 w 54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86">
                  <a:moveTo>
                    <a:pt x="44" y="86"/>
                  </a:moveTo>
                  <a:lnTo>
                    <a:pt x="54" y="63"/>
                  </a:lnTo>
                  <a:lnTo>
                    <a:pt x="54" y="54"/>
                  </a:lnTo>
                  <a:lnTo>
                    <a:pt x="54" y="63"/>
                  </a:lnTo>
                  <a:lnTo>
                    <a:pt x="44" y="74"/>
                  </a:lnTo>
                  <a:lnTo>
                    <a:pt x="33" y="74"/>
                  </a:lnTo>
                  <a:lnTo>
                    <a:pt x="21" y="63"/>
                  </a:lnTo>
                  <a:lnTo>
                    <a:pt x="10" y="43"/>
                  </a:lnTo>
                  <a:lnTo>
                    <a:pt x="0" y="0"/>
                  </a:lnTo>
                  <a:lnTo>
                    <a:pt x="10" y="74"/>
                  </a:lnTo>
                  <a:lnTo>
                    <a:pt x="21" y="86"/>
                  </a:lnTo>
                  <a:lnTo>
                    <a:pt x="44" y="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0" name="Line 520"/>
            <p:cNvSpPr>
              <a:spLocks noChangeShapeType="1"/>
            </p:cNvSpPr>
            <p:nvPr/>
          </p:nvSpPr>
          <p:spPr bwMode="auto">
            <a:xfrm>
              <a:off x="8016876" y="510495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1" name="Freeform 521"/>
            <p:cNvSpPr>
              <a:spLocks/>
            </p:cNvSpPr>
            <p:nvPr/>
          </p:nvSpPr>
          <p:spPr bwMode="auto">
            <a:xfrm>
              <a:off x="7970838" y="5050958"/>
              <a:ext cx="52388" cy="61938"/>
            </a:xfrm>
            <a:custGeom>
              <a:avLst/>
              <a:gdLst>
                <a:gd name="T0" fmla="*/ 29 w 166"/>
                <a:gd name="T1" fmla="*/ 33 h 223"/>
                <a:gd name="T2" fmla="*/ 31 w 166"/>
                <a:gd name="T3" fmla="*/ 30 h 223"/>
                <a:gd name="T4" fmla="*/ 33 w 166"/>
                <a:gd name="T5" fmla="*/ 22 h 223"/>
                <a:gd name="T6" fmla="*/ 33 w 166"/>
                <a:gd name="T7" fmla="*/ 17 h 223"/>
                <a:gd name="T8" fmla="*/ 31 w 166"/>
                <a:gd name="T9" fmla="*/ 9 h 223"/>
                <a:gd name="T10" fmla="*/ 29 w 166"/>
                <a:gd name="T11" fmla="*/ 6 h 223"/>
                <a:gd name="T12" fmla="*/ 24 w 166"/>
                <a:gd name="T13" fmla="*/ 2 h 223"/>
                <a:gd name="T14" fmla="*/ 18 w 166"/>
                <a:gd name="T15" fmla="*/ 0 h 223"/>
                <a:gd name="T16" fmla="*/ 13 w 166"/>
                <a:gd name="T17" fmla="*/ 0 h 223"/>
                <a:gd name="T18" fmla="*/ 9 w 166"/>
                <a:gd name="T19" fmla="*/ 2 h 223"/>
                <a:gd name="T20" fmla="*/ 4 w 166"/>
                <a:gd name="T21" fmla="*/ 6 h 223"/>
                <a:gd name="T22" fmla="*/ 2 w 166"/>
                <a:gd name="T23" fmla="*/ 9 h 223"/>
                <a:gd name="T24" fmla="*/ 0 w 166"/>
                <a:gd name="T25" fmla="*/ 17 h 223"/>
                <a:gd name="T26" fmla="*/ 0 w 166"/>
                <a:gd name="T27" fmla="*/ 22 h 223"/>
                <a:gd name="T28" fmla="*/ 2 w 166"/>
                <a:gd name="T29" fmla="*/ 30 h 223"/>
                <a:gd name="T30" fmla="*/ 4 w 166"/>
                <a:gd name="T31" fmla="*/ 33 h 223"/>
                <a:gd name="T32" fmla="*/ 9 w 166"/>
                <a:gd name="T33" fmla="*/ 37 h 223"/>
                <a:gd name="T34" fmla="*/ 13 w 166"/>
                <a:gd name="T35" fmla="*/ 39 h 223"/>
                <a:gd name="T36" fmla="*/ 18 w 166"/>
                <a:gd name="T37" fmla="*/ 39 h 223"/>
                <a:gd name="T38" fmla="*/ 24 w 166"/>
                <a:gd name="T39" fmla="*/ 37 h 223"/>
                <a:gd name="T40" fmla="*/ 29 w 166"/>
                <a:gd name="T41" fmla="*/ 33 h 223"/>
                <a:gd name="T42" fmla="*/ 26 w 166"/>
                <a:gd name="T43" fmla="*/ 33 h 223"/>
                <a:gd name="T44" fmla="*/ 29 w 166"/>
                <a:gd name="T45" fmla="*/ 30 h 223"/>
                <a:gd name="T46" fmla="*/ 31 w 166"/>
                <a:gd name="T47" fmla="*/ 22 h 223"/>
                <a:gd name="T48" fmla="*/ 31 w 166"/>
                <a:gd name="T49" fmla="*/ 17 h 223"/>
                <a:gd name="T50" fmla="*/ 29 w 166"/>
                <a:gd name="T51" fmla="*/ 9 h 223"/>
                <a:gd name="T52" fmla="*/ 26 w 166"/>
                <a:gd name="T53" fmla="*/ 6 h 223"/>
                <a:gd name="T54" fmla="*/ 22 w 166"/>
                <a:gd name="T55" fmla="*/ 2 h 223"/>
                <a:gd name="T56" fmla="*/ 18 w 166"/>
                <a:gd name="T57" fmla="*/ 0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6"/>
                <a:gd name="T88" fmla="*/ 0 h 223"/>
                <a:gd name="T89" fmla="*/ 166 w 166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6" h="223">
                  <a:moveTo>
                    <a:pt x="145" y="191"/>
                  </a:moveTo>
                  <a:lnTo>
                    <a:pt x="156" y="170"/>
                  </a:lnTo>
                  <a:lnTo>
                    <a:pt x="166" y="127"/>
                  </a:lnTo>
                  <a:lnTo>
                    <a:pt x="166" y="96"/>
                  </a:lnTo>
                  <a:lnTo>
                    <a:pt x="156" y="53"/>
                  </a:lnTo>
                  <a:lnTo>
                    <a:pt x="145" y="32"/>
                  </a:lnTo>
                  <a:lnTo>
                    <a:pt x="122" y="11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45" y="11"/>
                  </a:lnTo>
                  <a:lnTo>
                    <a:pt x="21" y="32"/>
                  </a:lnTo>
                  <a:lnTo>
                    <a:pt x="12" y="53"/>
                  </a:lnTo>
                  <a:lnTo>
                    <a:pt x="0" y="96"/>
                  </a:lnTo>
                  <a:lnTo>
                    <a:pt x="0" y="127"/>
                  </a:lnTo>
                  <a:lnTo>
                    <a:pt x="12" y="170"/>
                  </a:lnTo>
                  <a:lnTo>
                    <a:pt x="21" y="191"/>
                  </a:lnTo>
                  <a:lnTo>
                    <a:pt x="45" y="212"/>
                  </a:lnTo>
                  <a:lnTo>
                    <a:pt x="66" y="223"/>
                  </a:lnTo>
                  <a:lnTo>
                    <a:pt x="90" y="223"/>
                  </a:lnTo>
                  <a:lnTo>
                    <a:pt x="122" y="212"/>
                  </a:lnTo>
                  <a:lnTo>
                    <a:pt x="145" y="191"/>
                  </a:lnTo>
                  <a:lnTo>
                    <a:pt x="133" y="191"/>
                  </a:lnTo>
                  <a:lnTo>
                    <a:pt x="145" y="170"/>
                  </a:lnTo>
                  <a:lnTo>
                    <a:pt x="156" y="127"/>
                  </a:lnTo>
                  <a:lnTo>
                    <a:pt x="156" y="96"/>
                  </a:lnTo>
                  <a:lnTo>
                    <a:pt x="145" y="53"/>
                  </a:lnTo>
                  <a:lnTo>
                    <a:pt x="133" y="32"/>
                  </a:lnTo>
                  <a:lnTo>
                    <a:pt x="112" y="11"/>
                  </a:lnTo>
                  <a:lnTo>
                    <a:pt x="9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2" name="Line 522"/>
            <p:cNvSpPr>
              <a:spLocks noChangeShapeType="1"/>
            </p:cNvSpPr>
            <p:nvPr/>
          </p:nvSpPr>
          <p:spPr bwMode="auto">
            <a:xfrm>
              <a:off x="7991476" y="505095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3" name="Freeform 523"/>
            <p:cNvSpPr>
              <a:spLocks/>
            </p:cNvSpPr>
            <p:nvPr/>
          </p:nvSpPr>
          <p:spPr bwMode="auto">
            <a:xfrm>
              <a:off x="7967663" y="5050958"/>
              <a:ext cx="23813" cy="61938"/>
            </a:xfrm>
            <a:custGeom>
              <a:avLst/>
              <a:gdLst>
                <a:gd name="T0" fmla="*/ 15 w 77"/>
                <a:gd name="T1" fmla="*/ 0 h 223"/>
                <a:gd name="T2" fmla="*/ 9 w 77"/>
                <a:gd name="T3" fmla="*/ 2 h 223"/>
                <a:gd name="T4" fmla="*/ 4 w 77"/>
                <a:gd name="T5" fmla="*/ 6 h 223"/>
                <a:gd name="T6" fmla="*/ 2 w 77"/>
                <a:gd name="T7" fmla="*/ 9 h 223"/>
                <a:gd name="T8" fmla="*/ 0 w 77"/>
                <a:gd name="T9" fmla="*/ 17 h 223"/>
                <a:gd name="T10" fmla="*/ 0 w 77"/>
                <a:gd name="T11" fmla="*/ 22 h 223"/>
                <a:gd name="T12" fmla="*/ 2 w 77"/>
                <a:gd name="T13" fmla="*/ 30 h 223"/>
                <a:gd name="T14" fmla="*/ 4 w 77"/>
                <a:gd name="T15" fmla="*/ 33 h 223"/>
                <a:gd name="T16" fmla="*/ 9 w 77"/>
                <a:gd name="T17" fmla="*/ 37 h 223"/>
                <a:gd name="T18" fmla="*/ 15 w 77"/>
                <a:gd name="T19" fmla="*/ 39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23"/>
                <a:gd name="T32" fmla="*/ 77 w 77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23">
                  <a:moveTo>
                    <a:pt x="77" y="0"/>
                  </a:moveTo>
                  <a:lnTo>
                    <a:pt x="44" y="11"/>
                  </a:lnTo>
                  <a:lnTo>
                    <a:pt x="23" y="32"/>
                  </a:lnTo>
                  <a:lnTo>
                    <a:pt x="11" y="53"/>
                  </a:lnTo>
                  <a:lnTo>
                    <a:pt x="0" y="96"/>
                  </a:lnTo>
                  <a:lnTo>
                    <a:pt x="0" y="127"/>
                  </a:lnTo>
                  <a:lnTo>
                    <a:pt x="11" y="170"/>
                  </a:lnTo>
                  <a:lnTo>
                    <a:pt x="23" y="191"/>
                  </a:lnTo>
                  <a:lnTo>
                    <a:pt x="44" y="212"/>
                  </a:lnTo>
                  <a:lnTo>
                    <a:pt x="77" y="2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4" name="Line 524"/>
            <p:cNvSpPr>
              <a:spLocks noChangeShapeType="1"/>
            </p:cNvSpPr>
            <p:nvPr/>
          </p:nvSpPr>
          <p:spPr bwMode="auto">
            <a:xfrm>
              <a:off x="7999413" y="51128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5" name="Freeform 525"/>
            <p:cNvSpPr>
              <a:spLocks/>
            </p:cNvSpPr>
            <p:nvPr/>
          </p:nvSpPr>
          <p:spPr bwMode="auto">
            <a:xfrm>
              <a:off x="7999413" y="5104955"/>
              <a:ext cx="12700" cy="7941"/>
            </a:xfrm>
            <a:custGeom>
              <a:avLst/>
              <a:gdLst>
                <a:gd name="T0" fmla="*/ 0 w 43"/>
                <a:gd name="T1" fmla="*/ 5 h 32"/>
                <a:gd name="T2" fmla="*/ 4 w 43"/>
                <a:gd name="T3" fmla="*/ 3 h 32"/>
                <a:gd name="T4" fmla="*/ 8 w 43"/>
                <a:gd name="T5" fmla="*/ 0 h 32"/>
                <a:gd name="T6" fmla="*/ 0 60000 65536"/>
                <a:gd name="T7" fmla="*/ 0 60000 65536"/>
                <a:gd name="T8" fmla="*/ 0 60000 65536"/>
                <a:gd name="T9" fmla="*/ 0 w 43"/>
                <a:gd name="T10" fmla="*/ 0 h 32"/>
                <a:gd name="T11" fmla="*/ 43 w 43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32">
                  <a:moveTo>
                    <a:pt x="0" y="32"/>
                  </a:moveTo>
                  <a:lnTo>
                    <a:pt x="22" y="21"/>
                  </a:lnTo>
                  <a:lnTo>
                    <a:pt x="4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6" name="Line 526"/>
            <p:cNvSpPr>
              <a:spLocks noChangeShapeType="1"/>
            </p:cNvSpPr>
            <p:nvPr/>
          </p:nvSpPr>
          <p:spPr bwMode="auto">
            <a:xfrm>
              <a:off x="8005763" y="510495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7" name="Freeform 527"/>
            <p:cNvSpPr>
              <a:spLocks/>
            </p:cNvSpPr>
            <p:nvPr/>
          </p:nvSpPr>
          <p:spPr bwMode="auto">
            <a:xfrm>
              <a:off x="7980363" y="5095426"/>
              <a:ext cx="25400" cy="12705"/>
            </a:xfrm>
            <a:custGeom>
              <a:avLst/>
              <a:gdLst>
                <a:gd name="T0" fmla="*/ 16 w 79"/>
                <a:gd name="T1" fmla="*/ 6 h 42"/>
                <a:gd name="T2" fmla="*/ 14 w 79"/>
                <a:gd name="T3" fmla="*/ 2 h 42"/>
                <a:gd name="T4" fmla="*/ 9 w 79"/>
                <a:gd name="T5" fmla="*/ 0 h 42"/>
                <a:gd name="T6" fmla="*/ 7 w 79"/>
                <a:gd name="T7" fmla="*/ 0 h 42"/>
                <a:gd name="T8" fmla="*/ 2 w 79"/>
                <a:gd name="T9" fmla="*/ 2 h 42"/>
                <a:gd name="T10" fmla="*/ 0 w 79"/>
                <a:gd name="T11" fmla="*/ 6 h 42"/>
                <a:gd name="T12" fmla="*/ 0 w 79"/>
                <a:gd name="T13" fmla="*/ 8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42"/>
                <a:gd name="T23" fmla="*/ 79 w 79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42">
                  <a:moveTo>
                    <a:pt x="79" y="31"/>
                  </a:moveTo>
                  <a:lnTo>
                    <a:pt x="67" y="10"/>
                  </a:lnTo>
                  <a:lnTo>
                    <a:pt x="45" y="0"/>
                  </a:lnTo>
                  <a:lnTo>
                    <a:pt x="33" y="0"/>
                  </a:lnTo>
                  <a:lnTo>
                    <a:pt x="12" y="10"/>
                  </a:lnTo>
                  <a:lnTo>
                    <a:pt x="0" y="31"/>
                  </a:lnTo>
                  <a:lnTo>
                    <a:pt x="0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8" name="Line 528"/>
            <p:cNvSpPr>
              <a:spLocks noChangeShapeType="1"/>
            </p:cNvSpPr>
            <p:nvPr/>
          </p:nvSpPr>
          <p:spPr bwMode="auto">
            <a:xfrm>
              <a:off x="7947026" y="50731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49" name="Rectangle 529"/>
            <p:cNvSpPr>
              <a:spLocks noChangeArrowheads="1"/>
            </p:cNvSpPr>
            <p:nvPr/>
          </p:nvSpPr>
          <p:spPr bwMode="auto">
            <a:xfrm>
              <a:off x="7751763" y="5073192"/>
              <a:ext cx="195263" cy="161992"/>
            </a:xfrm>
            <a:prstGeom prst="rect">
              <a:avLst/>
            </a:prstGeom>
            <a:solidFill>
              <a:schemeClr val="fol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0" name="Line 530"/>
            <p:cNvSpPr>
              <a:spLocks noChangeShapeType="1"/>
            </p:cNvSpPr>
            <p:nvPr/>
          </p:nvSpPr>
          <p:spPr bwMode="auto">
            <a:xfrm>
              <a:off x="7947026" y="51541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1" name="Line 531"/>
            <p:cNvSpPr>
              <a:spLocks noChangeShapeType="1"/>
            </p:cNvSpPr>
            <p:nvPr/>
          </p:nvSpPr>
          <p:spPr bwMode="auto">
            <a:xfrm>
              <a:off x="7947026" y="5154188"/>
              <a:ext cx="3889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2" name="Line 532"/>
            <p:cNvSpPr>
              <a:spLocks noChangeShapeType="1"/>
            </p:cNvSpPr>
            <p:nvPr/>
          </p:nvSpPr>
          <p:spPr bwMode="auto">
            <a:xfrm>
              <a:off x="8412163" y="51541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3" name="Freeform 533"/>
            <p:cNvSpPr>
              <a:spLocks/>
            </p:cNvSpPr>
            <p:nvPr/>
          </p:nvSpPr>
          <p:spPr bwMode="auto">
            <a:xfrm>
              <a:off x="8408988" y="5154188"/>
              <a:ext cx="49213" cy="39704"/>
            </a:xfrm>
            <a:custGeom>
              <a:avLst/>
              <a:gdLst>
                <a:gd name="T0" fmla="*/ 2 w 155"/>
                <a:gd name="T1" fmla="*/ 0 h 148"/>
                <a:gd name="T2" fmla="*/ 4 w 155"/>
                <a:gd name="T3" fmla="*/ 2 h 148"/>
                <a:gd name="T4" fmla="*/ 9 w 155"/>
                <a:gd name="T5" fmla="*/ 4 h 148"/>
                <a:gd name="T6" fmla="*/ 22 w 155"/>
                <a:gd name="T7" fmla="*/ 7 h 148"/>
                <a:gd name="T8" fmla="*/ 27 w 155"/>
                <a:gd name="T9" fmla="*/ 9 h 148"/>
                <a:gd name="T10" fmla="*/ 31 w 155"/>
                <a:gd name="T11" fmla="*/ 13 h 148"/>
                <a:gd name="T12" fmla="*/ 31 w 155"/>
                <a:gd name="T13" fmla="*/ 20 h 148"/>
                <a:gd name="T14" fmla="*/ 27 w 155"/>
                <a:gd name="T15" fmla="*/ 23 h 148"/>
                <a:gd name="T16" fmla="*/ 20 w 155"/>
                <a:gd name="T17" fmla="*/ 25 h 148"/>
                <a:gd name="T18" fmla="*/ 13 w 155"/>
                <a:gd name="T19" fmla="*/ 25 h 148"/>
                <a:gd name="T20" fmla="*/ 6 w 155"/>
                <a:gd name="T21" fmla="*/ 23 h 148"/>
                <a:gd name="T22" fmla="*/ 2 w 155"/>
                <a:gd name="T23" fmla="*/ 20 h 148"/>
                <a:gd name="T24" fmla="*/ 0 w 155"/>
                <a:gd name="T25" fmla="*/ 14 h 148"/>
                <a:gd name="T26" fmla="*/ 0 w 155"/>
                <a:gd name="T27" fmla="*/ 25 h 148"/>
                <a:gd name="T28" fmla="*/ 2 w 155"/>
                <a:gd name="T29" fmla="*/ 20 h 1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5"/>
                <a:gd name="T46" fmla="*/ 0 h 148"/>
                <a:gd name="T47" fmla="*/ 155 w 155"/>
                <a:gd name="T48" fmla="*/ 148 h 1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5" h="148">
                  <a:moveTo>
                    <a:pt x="11" y="0"/>
                  </a:moveTo>
                  <a:lnTo>
                    <a:pt x="21" y="11"/>
                  </a:lnTo>
                  <a:lnTo>
                    <a:pt x="44" y="21"/>
                  </a:lnTo>
                  <a:lnTo>
                    <a:pt x="112" y="43"/>
                  </a:lnTo>
                  <a:lnTo>
                    <a:pt x="133" y="53"/>
                  </a:lnTo>
                  <a:lnTo>
                    <a:pt x="155" y="74"/>
                  </a:lnTo>
                  <a:lnTo>
                    <a:pt x="155" y="116"/>
                  </a:lnTo>
                  <a:lnTo>
                    <a:pt x="133" y="139"/>
                  </a:lnTo>
                  <a:lnTo>
                    <a:pt x="100" y="148"/>
                  </a:lnTo>
                  <a:lnTo>
                    <a:pt x="67" y="148"/>
                  </a:lnTo>
                  <a:lnTo>
                    <a:pt x="32" y="139"/>
                  </a:lnTo>
                  <a:lnTo>
                    <a:pt x="11" y="116"/>
                  </a:lnTo>
                  <a:lnTo>
                    <a:pt x="0" y="85"/>
                  </a:lnTo>
                  <a:lnTo>
                    <a:pt x="0" y="148"/>
                  </a:lnTo>
                  <a:lnTo>
                    <a:pt x="11" y="1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4" name="Line 534"/>
            <p:cNvSpPr>
              <a:spLocks noChangeShapeType="1"/>
            </p:cNvSpPr>
            <p:nvPr/>
          </p:nvSpPr>
          <p:spPr bwMode="auto">
            <a:xfrm>
              <a:off x="8412163" y="51541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5" name="Freeform 535"/>
            <p:cNvSpPr>
              <a:spLocks/>
            </p:cNvSpPr>
            <p:nvPr/>
          </p:nvSpPr>
          <p:spPr bwMode="auto">
            <a:xfrm>
              <a:off x="8408988" y="5147836"/>
              <a:ext cx="49213" cy="26999"/>
            </a:xfrm>
            <a:custGeom>
              <a:avLst/>
              <a:gdLst>
                <a:gd name="T0" fmla="*/ 2 w 155"/>
                <a:gd name="T1" fmla="*/ 4 h 96"/>
                <a:gd name="T2" fmla="*/ 0 w 155"/>
                <a:gd name="T3" fmla="*/ 0 h 96"/>
                <a:gd name="T4" fmla="*/ 4 w 155"/>
                <a:gd name="T5" fmla="*/ 4 h 96"/>
                <a:gd name="T6" fmla="*/ 9 w 155"/>
                <a:gd name="T7" fmla="*/ 6 h 96"/>
                <a:gd name="T8" fmla="*/ 22 w 155"/>
                <a:gd name="T9" fmla="*/ 10 h 96"/>
                <a:gd name="T10" fmla="*/ 27 w 155"/>
                <a:gd name="T11" fmla="*/ 12 h 96"/>
                <a:gd name="T12" fmla="*/ 29 w 155"/>
                <a:gd name="T13" fmla="*/ 13 h 96"/>
                <a:gd name="T14" fmla="*/ 31 w 155"/>
                <a:gd name="T15" fmla="*/ 17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96"/>
                <a:gd name="T26" fmla="*/ 155 w 155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96">
                  <a:moveTo>
                    <a:pt x="11" y="22"/>
                  </a:moveTo>
                  <a:lnTo>
                    <a:pt x="0" y="0"/>
                  </a:lnTo>
                  <a:lnTo>
                    <a:pt x="21" y="22"/>
                  </a:lnTo>
                  <a:lnTo>
                    <a:pt x="44" y="33"/>
                  </a:lnTo>
                  <a:lnTo>
                    <a:pt x="112" y="54"/>
                  </a:lnTo>
                  <a:lnTo>
                    <a:pt x="133" y="65"/>
                  </a:lnTo>
                  <a:lnTo>
                    <a:pt x="144" y="75"/>
                  </a:lnTo>
                  <a:lnTo>
                    <a:pt x="155" y="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6" name="Line 536"/>
            <p:cNvSpPr>
              <a:spLocks noChangeShapeType="1"/>
            </p:cNvSpPr>
            <p:nvPr/>
          </p:nvSpPr>
          <p:spPr bwMode="auto">
            <a:xfrm>
              <a:off x="8458201" y="51526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7" name="Freeform 537"/>
            <p:cNvSpPr>
              <a:spLocks/>
            </p:cNvSpPr>
            <p:nvPr/>
          </p:nvSpPr>
          <p:spPr bwMode="auto">
            <a:xfrm>
              <a:off x="8408988" y="5133542"/>
              <a:ext cx="49213" cy="19058"/>
            </a:xfrm>
            <a:custGeom>
              <a:avLst/>
              <a:gdLst>
                <a:gd name="T0" fmla="*/ 31 w 155"/>
                <a:gd name="T1" fmla="*/ 12 h 64"/>
                <a:gd name="T2" fmla="*/ 29 w 155"/>
                <a:gd name="T3" fmla="*/ 6 h 64"/>
                <a:gd name="T4" fmla="*/ 24 w 155"/>
                <a:gd name="T5" fmla="*/ 2 h 64"/>
                <a:gd name="T6" fmla="*/ 18 w 155"/>
                <a:gd name="T7" fmla="*/ 0 h 64"/>
                <a:gd name="T8" fmla="*/ 11 w 155"/>
                <a:gd name="T9" fmla="*/ 0 h 64"/>
                <a:gd name="T10" fmla="*/ 4 w 155"/>
                <a:gd name="T11" fmla="*/ 2 h 64"/>
                <a:gd name="T12" fmla="*/ 0 w 155"/>
                <a:gd name="T13" fmla="*/ 6 h 64"/>
                <a:gd name="T14" fmla="*/ 0 w 155"/>
                <a:gd name="T15" fmla="*/ 1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64"/>
                <a:gd name="T26" fmla="*/ 155 w 15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64">
                  <a:moveTo>
                    <a:pt x="155" y="64"/>
                  </a:moveTo>
                  <a:lnTo>
                    <a:pt x="144" y="33"/>
                  </a:lnTo>
                  <a:lnTo>
                    <a:pt x="121" y="11"/>
                  </a:lnTo>
                  <a:lnTo>
                    <a:pt x="88" y="0"/>
                  </a:lnTo>
                  <a:lnTo>
                    <a:pt x="55" y="0"/>
                  </a:lnTo>
                  <a:lnTo>
                    <a:pt x="21" y="11"/>
                  </a:lnTo>
                  <a:lnTo>
                    <a:pt x="0" y="33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8" name="Line 538"/>
            <p:cNvSpPr>
              <a:spLocks noChangeShapeType="1"/>
            </p:cNvSpPr>
            <p:nvPr/>
          </p:nvSpPr>
          <p:spPr bwMode="auto">
            <a:xfrm>
              <a:off x="8453438" y="514148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59" name="Freeform 539"/>
            <p:cNvSpPr>
              <a:spLocks/>
            </p:cNvSpPr>
            <p:nvPr/>
          </p:nvSpPr>
          <p:spPr bwMode="auto">
            <a:xfrm>
              <a:off x="8453438" y="5133542"/>
              <a:ext cx="4763" cy="19058"/>
            </a:xfrm>
            <a:custGeom>
              <a:avLst/>
              <a:gdLst>
                <a:gd name="T0" fmla="*/ 0 w 11"/>
                <a:gd name="T1" fmla="*/ 6 h 64"/>
                <a:gd name="T2" fmla="*/ 3 w 11"/>
                <a:gd name="T3" fmla="*/ 0 h 64"/>
                <a:gd name="T4" fmla="*/ 3 w 11"/>
                <a:gd name="T5" fmla="*/ 12 h 64"/>
                <a:gd name="T6" fmla="*/ 0 60000 65536"/>
                <a:gd name="T7" fmla="*/ 0 60000 65536"/>
                <a:gd name="T8" fmla="*/ 0 60000 65536"/>
                <a:gd name="T9" fmla="*/ 0 w 11"/>
                <a:gd name="T10" fmla="*/ 0 h 64"/>
                <a:gd name="T11" fmla="*/ 11 w 11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4">
                  <a:moveTo>
                    <a:pt x="0" y="33"/>
                  </a:moveTo>
                  <a:lnTo>
                    <a:pt x="11" y="0"/>
                  </a:lnTo>
                  <a:lnTo>
                    <a:pt x="11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0" name="Line 540"/>
            <p:cNvSpPr>
              <a:spLocks noChangeShapeType="1"/>
            </p:cNvSpPr>
            <p:nvPr/>
          </p:nvSpPr>
          <p:spPr bwMode="auto">
            <a:xfrm>
              <a:off x="7851776" y="513354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1" name="Freeform 541"/>
            <p:cNvSpPr>
              <a:spLocks/>
            </p:cNvSpPr>
            <p:nvPr/>
          </p:nvSpPr>
          <p:spPr bwMode="auto">
            <a:xfrm>
              <a:off x="7802563" y="5133542"/>
              <a:ext cx="49213" cy="60350"/>
            </a:xfrm>
            <a:custGeom>
              <a:avLst/>
              <a:gdLst>
                <a:gd name="T0" fmla="*/ 31 w 157"/>
                <a:gd name="T1" fmla="*/ 0 h 223"/>
                <a:gd name="T2" fmla="*/ 2 w 157"/>
                <a:gd name="T3" fmla="*/ 38 h 223"/>
                <a:gd name="T4" fmla="*/ 0 w 157"/>
                <a:gd name="T5" fmla="*/ 38 h 223"/>
                <a:gd name="T6" fmla="*/ 31 w 157"/>
                <a:gd name="T7" fmla="*/ 38 h 223"/>
                <a:gd name="T8" fmla="*/ 31 w 157"/>
                <a:gd name="T9" fmla="*/ 27 h 223"/>
                <a:gd name="T10" fmla="*/ 29 w 157"/>
                <a:gd name="T11" fmla="*/ 38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"/>
                <a:gd name="T19" fmla="*/ 0 h 223"/>
                <a:gd name="T20" fmla="*/ 157 w 157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" h="223">
                  <a:moveTo>
                    <a:pt x="157" y="0"/>
                  </a:moveTo>
                  <a:lnTo>
                    <a:pt x="12" y="223"/>
                  </a:lnTo>
                  <a:lnTo>
                    <a:pt x="0" y="223"/>
                  </a:lnTo>
                  <a:lnTo>
                    <a:pt x="157" y="223"/>
                  </a:lnTo>
                  <a:lnTo>
                    <a:pt x="157" y="160"/>
                  </a:lnTo>
                  <a:lnTo>
                    <a:pt x="145" y="2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2" name="Line 542"/>
            <p:cNvSpPr>
              <a:spLocks noChangeShapeType="1"/>
            </p:cNvSpPr>
            <p:nvPr/>
          </p:nvSpPr>
          <p:spPr bwMode="auto">
            <a:xfrm>
              <a:off x="7802563" y="51938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3" name="Freeform 543"/>
            <p:cNvSpPr>
              <a:spLocks/>
            </p:cNvSpPr>
            <p:nvPr/>
          </p:nvSpPr>
          <p:spPr bwMode="auto">
            <a:xfrm>
              <a:off x="7802563" y="5133542"/>
              <a:ext cx="49213" cy="60350"/>
            </a:xfrm>
            <a:custGeom>
              <a:avLst/>
              <a:gdLst>
                <a:gd name="T0" fmla="*/ 0 w 157"/>
                <a:gd name="T1" fmla="*/ 38 h 223"/>
                <a:gd name="T2" fmla="*/ 29 w 157"/>
                <a:gd name="T3" fmla="*/ 0 h 223"/>
                <a:gd name="T4" fmla="*/ 31 w 157"/>
                <a:gd name="T5" fmla="*/ 0 h 223"/>
                <a:gd name="T6" fmla="*/ 0 w 157"/>
                <a:gd name="T7" fmla="*/ 0 h 223"/>
                <a:gd name="T8" fmla="*/ 0 w 157"/>
                <a:gd name="T9" fmla="*/ 11 h 223"/>
                <a:gd name="T10" fmla="*/ 2 w 157"/>
                <a:gd name="T11" fmla="*/ 0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"/>
                <a:gd name="T19" fmla="*/ 0 h 223"/>
                <a:gd name="T20" fmla="*/ 157 w 157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" h="223">
                  <a:moveTo>
                    <a:pt x="0" y="223"/>
                  </a:moveTo>
                  <a:lnTo>
                    <a:pt x="145" y="0"/>
                  </a:lnTo>
                  <a:lnTo>
                    <a:pt x="157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4" name="Line 544"/>
            <p:cNvSpPr>
              <a:spLocks noChangeShapeType="1"/>
            </p:cNvSpPr>
            <p:nvPr/>
          </p:nvSpPr>
          <p:spPr bwMode="auto">
            <a:xfrm>
              <a:off x="7750176" y="51557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5" name="Line 545"/>
            <p:cNvSpPr>
              <a:spLocks noChangeShapeType="1"/>
            </p:cNvSpPr>
            <p:nvPr/>
          </p:nvSpPr>
          <p:spPr bwMode="auto">
            <a:xfrm flipH="1" flipV="1">
              <a:off x="7556501" y="5154188"/>
              <a:ext cx="1936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6" name="Line 546"/>
            <p:cNvSpPr>
              <a:spLocks noChangeShapeType="1"/>
            </p:cNvSpPr>
            <p:nvPr/>
          </p:nvSpPr>
          <p:spPr bwMode="auto">
            <a:xfrm>
              <a:off x="7626351" y="51128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7" name="Freeform 547"/>
            <p:cNvSpPr>
              <a:spLocks/>
            </p:cNvSpPr>
            <p:nvPr/>
          </p:nvSpPr>
          <p:spPr bwMode="auto">
            <a:xfrm>
              <a:off x="7626351" y="5050958"/>
              <a:ext cx="57150" cy="61938"/>
            </a:xfrm>
            <a:custGeom>
              <a:avLst/>
              <a:gdLst>
                <a:gd name="T0" fmla="*/ 0 w 189"/>
                <a:gd name="T1" fmla="*/ 39 h 223"/>
                <a:gd name="T2" fmla="*/ 21 w 189"/>
                <a:gd name="T3" fmla="*/ 39 h 223"/>
                <a:gd name="T4" fmla="*/ 25 w 189"/>
                <a:gd name="T5" fmla="*/ 37 h 223"/>
                <a:gd name="T6" fmla="*/ 29 w 189"/>
                <a:gd name="T7" fmla="*/ 33 h 223"/>
                <a:gd name="T8" fmla="*/ 32 w 189"/>
                <a:gd name="T9" fmla="*/ 30 h 223"/>
                <a:gd name="T10" fmla="*/ 34 w 189"/>
                <a:gd name="T11" fmla="*/ 24 h 223"/>
                <a:gd name="T12" fmla="*/ 34 w 189"/>
                <a:gd name="T13" fmla="*/ 15 h 223"/>
                <a:gd name="T14" fmla="*/ 32 w 189"/>
                <a:gd name="T15" fmla="*/ 9 h 223"/>
                <a:gd name="T16" fmla="*/ 29 w 189"/>
                <a:gd name="T17" fmla="*/ 6 h 223"/>
                <a:gd name="T18" fmla="*/ 25 w 189"/>
                <a:gd name="T19" fmla="*/ 2 h 223"/>
                <a:gd name="T20" fmla="*/ 21 w 189"/>
                <a:gd name="T21" fmla="*/ 0 h 223"/>
                <a:gd name="T22" fmla="*/ 27 w 189"/>
                <a:gd name="T23" fmla="*/ 2 h 223"/>
                <a:gd name="T24" fmla="*/ 32 w 189"/>
                <a:gd name="T25" fmla="*/ 6 h 223"/>
                <a:gd name="T26" fmla="*/ 34 w 189"/>
                <a:gd name="T27" fmla="*/ 9 h 223"/>
                <a:gd name="T28" fmla="*/ 36 w 189"/>
                <a:gd name="T29" fmla="*/ 15 h 223"/>
                <a:gd name="T30" fmla="*/ 36 w 189"/>
                <a:gd name="T31" fmla="*/ 24 h 223"/>
                <a:gd name="T32" fmla="*/ 34 w 189"/>
                <a:gd name="T33" fmla="*/ 30 h 223"/>
                <a:gd name="T34" fmla="*/ 32 w 189"/>
                <a:gd name="T35" fmla="*/ 33 h 223"/>
                <a:gd name="T36" fmla="*/ 27 w 189"/>
                <a:gd name="T37" fmla="*/ 37 h 223"/>
                <a:gd name="T38" fmla="*/ 21 w 189"/>
                <a:gd name="T39" fmla="*/ 39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9"/>
                <a:gd name="T61" fmla="*/ 0 h 223"/>
                <a:gd name="T62" fmla="*/ 189 w 189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9" h="223">
                  <a:moveTo>
                    <a:pt x="0" y="223"/>
                  </a:moveTo>
                  <a:lnTo>
                    <a:pt x="110" y="223"/>
                  </a:lnTo>
                  <a:lnTo>
                    <a:pt x="133" y="212"/>
                  </a:lnTo>
                  <a:lnTo>
                    <a:pt x="154" y="191"/>
                  </a:lnTo>
                  <a:lnTo>
                    <a:pt x="166" y="170"/>
                  </a:lnTo>
                  <a:lnTo>
                    <a:pt x="177" y="138"/>
                  </a:lnTo>
                  <a:lnTo>
                    <a:pt x="177" y="84"/>
                  </a:lnTo>
                  <a:lnTo>
                    <a:pt x="166" y="53"/>
                  </a:lnTo>
                  <a:lnTo>
                    <a:pt x="154" y="32"/>
                  </a:lnTo>
                  <a:lnTo>
                    <a:pt x="133" y="11"/>
                  </a:lnTo>
                  <a:lnTo>
                    <a:pt x="110" y="0"/>
                  </a:lnTo>
                  <a:lnTo>
                    <a:pt x="143" y="11"/>
                  </a:lnTo>
                  <a:lnTo>
                    <a:pt x="166" y="32"/>
                  </a:lnTo>
                  <a:lnTo>
                    <a:pt x="177" y="53"/>
                  </a:lnTo>
                  <a:lnTo>
                    <a:pt x="189" y="84"/>
                  </a:lnTo>
                  <a:lnTo>
                    <a:pt x="189" y="138"/>
                  </a:lnTo>
                  <a:lnTo>
                    <a:pt x="177" y="170"/>
                  </a:lnTo>
                  <a:lnTo>
                    <a:pt x="166" y="191"/>
                  </a:lnTo>
                  <a:lnTo>
                    <a:pt x="143" y="212"/>
                  </a:lnTo>
                  <a:lnTo>
                    <a:pt x="110" y="223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8" name="Line 548"/>
            <p:cNvSpPr>
              <a:spLocks noChangeShapeType="1"/>
            </p:cNvSpPr>
            <p:nvPr/>
          </p:nvSpPr>
          <p:spPr bwMode="auto">
            <a:xfrm>
              <a:off x="7639051" y="51128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69" name="Rectangle 549"/>
            <p:cNvSpPr>
              <a:spLocks noChangeArrowheads="1"/>
            </p:cNvSpPr>
            <p:nvPr/>
          </p:nvSpPr>
          <p:spPr bwMode="auto">
            <a:xfrm>
              <a:off x="7634288" y="5050958"/>
              <a:ext cx="4763" cy="61938"/>
            </a:xfrm>
            <a:prstGeom prst="rect">
              <a:avLst/>
            </a:prstGeom>
            <a:solidFill>
              <a:schemeClr val="fol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0" name="Line 550"/>
            <p:cNvSpPr>
              <a:spLocks noChangeShapeType="1"/>
            </p:cNvSpPr>
            <p:nvPr/>
          </p:nvSpPr>
          <p:spPr bwMode="auto">
            <a:xfrm>
              <a:off x="7626351" y="505095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1" name="Line 551"/>
            <p:cNvSpPr>
              <a:spLocks noChangeShapeType="1"/>
            </p:cNvSpPr>
            <p:nvPr/>
          </p:nvSpPr>
          <p:spPr bwMode="auto">
            <a:xfrm>
              <a:off x="7626351" y="5050958"/>
              <a:ext cx="333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2" name="Line 552"/>
            <p:cNvSpPr>
              <a:spLocks noChangeShapeType="1"/>
            </p:cNvSpPr>
            <p:nvPr/>
          </p:nvSpPr>
          <p:spPr bwMode="auto">
            <a:xfrm>
              <a:off x="7508876" y="50731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3" name="Line 553"/>
            <p:cNvSpPr>
              <a:spLocks noChangeShapeType="1"/>
            </p:cNvSpPr>
            <p:nvPr/>
          </p:nvSpPr>
          <p:spPr bwMode="auto">
            <a:xfrm flipH="1">
              <a:off x="7167563" y="5073192"/>
              <a:ext cx="3413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4" name="Line 554"/>
            <p:cNvSpPr>
              <a:spLocks noChangeShapeType="1"/>
            </p:cNvSpPr>
            <p:nvPr/>
          </p:nvSpPr>
          <p:spPr bwMode="auto">
            <a:xfrm>
              <a:off x="6970713" y="523836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5" name="Freeform 555"/>
            <p:cNvSpPr>
              <a:spLocks/>
            </p:cNvSpPr>
            <p:nvPr/>
          </p:nvSpPr>
          <p:spPr bwMode="auto">
            <a:xfrm>
              <a:off x="6970713" y="5238361"/>
              <a:ext cx="15875" cy="38116"/>
            </a:xfrm>
            <a:custGeom>
              <a:avLst/>
              <a:gdLst>
                <a:gd name="T0" fmla="*/ 0 w 56"/>
                <a:gd name="T1" fmla="*/ 0 h 139"/>
                <a:gd name="T2" fmla="*/ 2 w 56"/>
                <a:gd name="T3" fmla="*/ 2 h 139"/>
                <a:gd name="T4" fmla="*/ 4 w 56"/>
                <a:gd name="T5" fmla="*/ 6 h 139"/>
                <a:gd name="T6" fmla="*/ 4 w 56"/>
                <a:gd name="T7" fmla="*/ 18 h 139"/>
                <a:gd name="T8" fmla="*/ 6 w 56"/>
                <a:gd name="T9" fmla="*/ 22 h 139"/>
                <a:gd name="T10" fmla="*/ 8 w 56"/>
                <a:gd name="T11" fmla="*/ 24 h 139"/>
                <a:gd name="T12" fmla="*/ 10 w 56"/>
                <a:gd name="T13" fmla="*/ 24 h 139"/>
                <a:gd name="T14" fmla="*/ 8 w 56"/>
                <a:gd name="T15" fmla="*/ 24 h 139"/>
                <a:gd name="T16" fmla="*/ 4 w 56"/>
                <a:gd name="T17" fmla="*/ 22 h 139"/>
                <a:gd name="T18" fmla="*/ 2 w 56"/>
                <a:gd name="T19" fmla="*/ 18 h 139"/>
                <a:gd name="T20" fmla="*/ 2 w 56"/>
                <a:gd name="T21" fmla="*/ 2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139"/>
                <a:gd name="T35" fmla="*/ 56 w 56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139">
                  <a:moveTo>
                    <a:pt x="0" y="0"/>
                  </a:moveTo>
                  <a:lnTo>
                    <a:pt x="12" y="10"/>
                  </a:lnTo>
                  <a:lnTo>
                    <a:pt x="23" y="32"/>
                  </a:lnTo>
                  <a:lnTo>
                    <a:pt x="23" y="107"/>
                  </a:lnTo>
                  <a:lnTo>
                    <a:pt x="35" y="127"/>
                  </a:lnTo>
                  <a:lnTo>
                    <a:pt x="45" y="139"/>
                  </a:lnTo>
                  <a:lnTo>
                    <a:pt x="56" y="139"/>
                  </a:lnTo>
                  <a:lnTo>
                    <a:pt x="45" y="139"/>
                  </a:lnTo>
                  <a:lnTo>
                    <a:pt x="23" y="127"/>
                  </a:lnTo>
                  <a:lnTo>
                    <a:pt x="12" y="107"/>
                  </a:lnTo>
                  <a:lnTo>
                    <a:pt x="12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6" name="Line 556"/>
            <p:cNvSpPr>
              <a:spLocks noChangeShapeType="1"/>
            </p:cNvSpPr>
            <p:nvPr/>
          </p:nvSpPr>
          <p:spPr bwMode="auto">
            <a:xfrm>
              <a:off x="6973888" y="524789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7" name="Freeform 557"/>
            <p:cNvSpPr>
              <a:spLocks/>
            </p:cNvSpPr>
            <p:nvPr/>
          </p:nvSpPr>
          <p:spPr bwMode="auto">
            <a:xfrm>
              <a:off x="6934201" y="5247890"/>
              <a:ext cx="39688" cy="28587"/>
            </a:xfrm>
            <a:custGeom>
              <a:avLst/>
              <a:gdLst>
                <a:gd name="T0" fmla="*/ 25 w 122"/>
                <a:gd name="T1" fmla="*/ 0 h 107"/>
                <a:gd name="T2" fmla="*/ 23 w 122"/>
                <a:gd name="T3" fmla="*/ 2 h 107"/>
                <a:gd name="T4" fmla="*/ 9 w 122"/>
                <a:gd name="T5" fmla="*/ 4 h 107"/>
                <a:gd name="T6" fmla="*/ 2 w 122"/>
                <a:gd name="T7" fmla="*/ 5 h 107"/>
                <a:gd name="T8" fmla="*/ 0 w 122"/>
                <a:gd name="T9" fmla="*/ 9 h 107"/>
                <a:gd name="T10" fmla="*/ 0 w 122"/>
                <a:gd name="T11" fmla="*/ 13 h 107"/>
                <a:gd name="T12" fmla="*/ 2 w 122"/>
                <a:gd name="T13" fmla="*/ 16 h 107"/>
                <a:gd name="T14" fmla="*/ 9 w 122"/>
                <a:gd name="T15" fmla="*/ 18 h 107"/>
                <a:gd name="T16" fmla="*/ 16 w 122"/>
                <a:gd name="T17" fmla="*/ 18 h 107"/>
                <a:gd name="T18" fmla="*/ 20 w 122"/>
                <a:gd name="T19" fmla="*/ 16 h 107"/>
                <a:gd name="T20" fmla="*/ 25 w 122"/>
                <a:gd name="T21" fmla="*/ 13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07"/>
                <a:gd name="T35" fmla="*/ 122 w 122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07">
                  <a:moveTo>
                    <a:pt x="122" y="0"/>
                  </a:moveTo>
                  <a:lnTo>
                    <a:pt x="110" y="10"/>
                  </a:lnTo>
                  <a:lnTo>
                    <a:pt x="44" y="21"/>
                  </a:lnTo>
                  <a:lnTo>
                    <a:pt x="11" y="31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11" y="95"/>
                  </a:lnTo>
                  <a:lnTo>
                    <a:pt x="44" y="107"/>
                  </a:lnTo>
                  <a:lnTo>
                    <a:pt x="77" y="107"/>
                  </a:lnTo>
                  <a:lnTo>
                    <a:pt x="100" y="95"/>
                  </a:lnTo>
                  <a:lnTo>
                    <a:pt x="122" y="7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8" name="Line 558"/>
            <p:cNvSpPr>
              <a:spLocks noChangeShapeType="1"/>
            </p:cNvSpPr>
            <p:nvPr/>
          </p:nvSpPr>
          <p:spPr bwMode="auto">
            <a:xfrm>
              <a:off x="6938963" y="526853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79" name="Freeform 559"/>
            <p:cNvSpPr>
              <a:spLocks/>
            </p:cNvSpPr>
            <p:nvPr/>
          </p:nvSpPr>
          <p:spPr bwMode="auto">
            <a:xfrm>
              <a:off x="6938963" y="5268536"/>
              <a:ext cx="11113" cy="7941"/>
            </a:xfrm>
            <a:custGeom>
              <a:avLst/>
              <a:gdLst>
                <a:gd name="T0" fmla="*/ 0 w 33"/>
                <a:gd name="T1" fmla="*/ 0 h 32"/>
                <a:gd name="T2" fmla="*/ 2 w 33"/>
                <a:gd name="T3" fmla="*/ 3 h 32"/>
                <a:gd name="T4" fmla="*/ 7 w 33"/>
                <a:gd name="T5" fmla="*/ 5 h 32"/>
                <a:gd name="T6" fmla="*/ 0 60000 65536"/>
                <a:gd name="T7" fmla="*/ 0 60000 65536"/>
                <a:gd name="T8" fmla="*/ 0 60000 65536"/>
                <a:gd name="T9" fmla="*/ 0 w 33"/>
                <a:gd name="T10" fmla="*/ 0 h 32"/>
                <a:gd name="T11" fmla="*/ 33 w 33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2">
                  <a:moveTo>
                    <a:pt x="0" y="0"/>
                  </a:moveTo>
                  <a:lnTo>
                    <a:pt x="11" y="20"/>
                  </a:lnTo>
                  <a:lnTo>
                    <a:pt x="33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0" name="Line 560"/>
            <p:cNvSpPr>
              <a:spLocks noChangeShapeType="1"/>
            </p:cNvSpPr>
            <p:nvPr/>
          </p:nvSpPr>
          <p:spPr bwMode="auto">
            <a:xfrm>
              <a:off x="6938963" y="526853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1" name="Freeform 561"/>
            <p:cNvSpPr>
              <a:spLocks/>
            </p:cNvSpPr>
            <p:nvPr/>
          </p:nvSpPr>
          <p:spPr bwMode="auto">
            <a:xfrm>
              <a:off x="6938963" y="5254242"/>
              <a:ext cx="11113" cy="14293"/>
            </a:xfrm>
            <a:custGeom>
              <a:avLst/>
              <a:gdLst>
                <a:gd name="T0" fmla="*/ 0 w 33"/>
                <a:gd name="T1" fmla="*/ 9 h 54"/>
                <a:gd name="T2" fmla="*/ 0 w 33"/>
                <a:gd name="T3" fmla="*/ 5 h 54"/>
                <a:gd name="T4" fmla="*/ 2 w 33"/>
                <a:gd name="T5" fmla="*/ 2 h 54"/>
                <a:gd name="T6" fmla="*/ 7 w 33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54"/>
                <a:gd name="T14" fmla="*/ 33 w 33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54">
                  <a:moveTo>
                    <a:pt x="0" y="54"/>
                  </a:moveTo>
                  <a:lnTo>
                    <a:pt x="0" y="32"/>
                  </a:lnTo>
                  <a:lnTo>
                    <a:pt x="11" y="10"/>
                  </a:lnTo>
                  <a:lnTo>
                    <a:pt x="3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2" name="Line 562"/>
            <p:cNvSpPr>
              <a:spLocks noChangeShapeType="1"/>
            </p:cNvSpPr>
            <p:nvPr/>
          </p:nvSpPr>
          <p:spPr bwMode="auto">
            <a:xfrm>
              <a:off x="6942138" y="524312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3" name="Freeform 563"/>
            <p:cNvSpPr>
              <a:spLocks/>
            </p:cNvSpPr>
            <p:nvPr/>
          </p:nvSpPr>
          <p:spPr bwMode="auto">
            <a:xfrm>
              <a:off x="6938963" y="5235184"/>
              <a:ext cx="31750" cy="7941"/>
            </a:xfrm>
            <a:custGeom>
              <a:avLst/>
              <a:gdLst>
                <a:gd name="T0" fmla="*/ 2 w 99"/>
                <a:gd name="T1" fmla="*/ 5 h 32"/>
                <a:gd name="T2" fmla="*/ 0 w 99"/>
                <a:gd name="T3" fmla="*/ 5 h 32"/>
                <a:gd name="T4" fmla="*/ 0 w 99"/>
                <a:gd name="T5" fmla="*/ 3 h 32"/>
                <a:gd name="T6" fmla="*/ 2 w 99"/>
                <a:gd name="T7" fmla="*/ 2 h 32"/>
                <a:gd name="T8" fmla="*/ 7 w 99"/>
                <a:gd name="T9" fmla="*/ 0 h 32"/>
                <a:gd name="T10" fmla="*/ 16 w 99"/>
                <a:gd name="T11" fmla="*/ 0 h 32"/>
                <a:gd name="T12" fmla="*/ 20 w 99"/>
                <a:gd name="T13" fmla="*/ 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32"/>
                <a:gd name="T23" fmla="*/ 99 w 9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32">
                  <a:moveTo>
                    <a:pt x="11" y="32"/>
                  </a:moveTo>
                  <a:lnTo>
                    <a:pt x="0" y="32"/>
                  </a:lnTo>
                  <a:lnTo>
                    <a:pt x="0" y="21"/>
                  </a:lnTo>
                  <a:lnTo>
                    <a:pt x="11" y="11"/>
                  </a:lnTo>
                  <a:lnTo>
                    <a:pt x="33" y="0"/>
                  </a:lnTo>
                  <a:lnTo>
                    <a:pt x="78" y="0"/>
                  </a:lnTo>
                  <a:lnTo>
                    <a:pt x="99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4" name="Line 564"/>
            <p:cNvSpPr>
              <a:spLocks noChangeShapeType="1"/>
            </p:cNvSpPr>
            <p:nvPr/>
          </p:nvSpPr>
          <p:spPr bwMode="auto">
            <a:xfrm>
              <a:off x="6942138" y="523994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5" name="Line 565"/>
            <p:cNvSpPr>
              <a:spLocks noChangeShapeType="1"/>
            </p:cNvSpPr>
            <p:nvPr/>
          </p:nvSpPr>
          <p:spPr bwMode="auto">
            <a:xfrm>
              <a:off x="6942138" y="5239949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6" name="Line 566"/>
            <p:cNvSpPr>
              <a:spLocks noChangeShapeType="1"/>
            </p:cNvSpPr>
            <p:nvPr/>
          </p:nvSpPr>
          <p:spPr bwMode="auto">
            <a:xfrm>
              <a:off x="6761163" y="5247890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7" name="Freeform 567"/>
            <p:cNvSpPr>
              <a:spLocks/>
            </p:cNvSpPr>
            <p:nvPr/>
          </p:nvSpPr>
          <p:spPr bwMode="auto">
            <a:xfrm>
              <a:off x="6718301" y="5247890"/>
              <a:ext cx="52388" cy="28587"/>
            </a:xfrm>
            <a:custGeom>
              <a:avLst/>
              <a:gdLst>
                <a:gd name="T0" fmla="*/ 27 w 166"/>
                <a:gd name="T1" fmla="*/ 0 h 107"/>
                <a:gd name="T2" fmla="*/ 27 w 166"/>
                <a:gd name="T3" fmla="*/ 13 h 107"/>
                <a:gd name="T4" fmla="*/ 29 w 166"/>
                <a:gd name="T5" fmla="*/ 16 h 107"/>
                <a:gd name="T6" fmla="*/ 31 w 166"/>
                <a:gd name="T7" fmla="*/ 18 h 107"/>
                <a:gd name="T8" fmla="*/ 33 w 166"/>
                <a:gd name="T9" fmla="*/ 18 h 107"/>
                <a:gd name="T10" fmla="*/ 31 w 166"/>
                <a:gd name="T11" fmla="*/ 18 h 107"/>
                <a:gd name="T12" fmla="*/ 27 w 166"/>
                <a:gd name="T13" fmla="*/ 16 h 107"/>
                <a:gd name="T14" fmla="*/ 24 w 166"/>
                <a:gd name="T15" fmla="*/ 13 h 107"/>
                <a:gd name="T16" fmla="*/ 20 w 166"/>
                <a:gd name="T17" fmla="*/ 16 h 107"/>
                <a:gd name="T18" fmla="*/ 16 w 166"/>
                <a:gd name="T19" fmla="*/ 18 h 107"/>
                <a:gd name="T20" fmla="*/ 9 w 166"/>
                <a:gd name="T21" fmla="*/ 18 h 107"/>
                <a:gd name="T22" fmla="*/ 4 w 166"/>
                <a:gd name="T23" fmla="*/ 16 h 107"/>
                <a:gd name="T24" fmla="*/ 2 w 166"/>
                <a:gd name="T25" fmla="*/ 13 h 107"/>
                <a:gd name="T26" fmla="*/ 2 w 166"/>
                <a:gd name="T27" fmla="*/ 9 h 107"/>
                <a:gd name="T28" fmla="*/ 4 w 166"/>
                <a:gd name="T29" fmla="*/ 5 h 107"/>
                <a:gd name="T30" fmla="*/ 9 w 166"/>
                <a:gd name="T31" fmla="*/ 4 h 107"/>
                <a:gd name="T32" fmla="*/ 2 w 166"/>
                <a:gd name="T33" fmla="*/ 5 h 107"/>
                <a:gd name="T34" fmla="*/ 0 w 166"/>
                <a:gd name="T35" fmla="*/ 9 h 107"/>
                <a:gd name="T36" fmla="*/ 0 w 166"/>
                <a:gd name="T37" fmla="*/ 13 h 107"/>
                <a:gd name="T38" fmla="*/ 2 w 166"/>
                <a:gd name="T39" fmla="*/ 16 h 107"/>
                <a:gd name="T40" fmla="*/ 9 w 166"/>
                <a:gd name="T41" fmla="*/ 18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07"/>
                <a:gd name="T65" fmla="*/ 166 w 166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07">
                  <a:moveTo>
                    <a:pt x="134" y="0"/>
                  </a:moveTo>
                  <a:lnTo>
                    <a:pt x="134" y="75"/>
                  </a:lnTo>
                  <a:lnTo>
                    <a:pt x="144" y="95"/>
                  </a:lnTo>
                  <a:lnTo>
                    <a:pt x="156" y="107"/>
                  </a:lnTo>
                  <a:lnTo>
                    <a:pt x="166" y="107"/>
                  </a:lnTo>
                  <a:lnTo>
                    <a:pt x="156" y="107"/>
                  </a:lnTo>
                  <a:lnTo>
                    <a:pt x="134" y="95"/>
                  </a:lnTo>
                  <a:lnTo>
                    <a:pt x="123" y="75"/>
                  </a:lnTo>
                  <a:lnTo>
                    <a:pt x="100" y="95"/>
                  </a:lnTo>
                  <a:lnTo>
                    <a:pt x="78" y="107"/>
                  </a:lnTo>
                  <a:lnTo>
                    <a:pt x="45" y="107"/>
                  </a:lnTo>
                  <a:lnTo>
                    <a:pt x="22" y="95"/>
                  </a:lnTo>
                  <a:lnTo>
                    <a:pt x="11" y="75"/>
                  </a:lnTo>
                  <a:lnTo>
                    <a:pt x="11" y="53"/>
                  </a:lnTo>
                  <a:lnTo>
                    <a:pt x="22" y="31"/>
                  </a:lnTo>
                  <a:lnTo>
                    <a:pt x="45" y="21"/>
                  </a:lnTo>
                  <a:lnTo>
                    <a:pt x="11" y="31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11" y="95"/>
                  </a:lnTo>
                  <a:lnTo>
                    <a:pt x="45" y="10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8" name="Line 568"/>
            <p:cNvSpPr>
              <a:spLocks noChangeShapeType="1"/>
            </p:cNvSpPr>
            <p:nvPr/>
          </p:nvSpPr>
          <p:spPr bwMode="auto">
            <a:xfrm>
              <a:off x="6734176" y="525424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89" name="Freeform 569"/>
            <p:cNvSpPr>
              <a:spLocks/>
            </p:cNvSpPr>
            <p:nvPr/>
          </p:nvSpPr>
          <p:spPr bwMode="auto">
            <a:xfrm>
              <a:off x="6734176" y="5239949"/>
              <a:ext cx="26988" cy="28587"/>
            </a:xfrm>
            <a:custGeom>
              <a:avLst/>
              <a:gdLst>
                <a:gd name="T0" fmla="*/ 0 w 89"/>
                <a:gd name="T1" fmla="*/ 8 h 97"/>
                <a:gd name="T2" fmla="*/ 13 w 89"/>
                <a:gd name="T3" fmla="*/ 6 h 97"/>
                <a:gd name="T4" fmla="*/ 15 w 89"/>
                <a:gd name="T5" fmla="*/ 4 h 97"/>
                <a:gd name="T6" fmla="*/ 17 w 89"/>
                <a:gd name="T7" fmla="*/ 4 h 97"/>
                <a:gd name="T8" fmla="*/ 15 w 89"/>
                <a:gd name="T9" fmla="*/ 0 h 97"/>
                <a:gd name="T10" fmla="*/ 15 w 89"/>
                <a:gd name="T11" fmla="*/ 18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97"/>
                <a:gd name="T20" fmla="*/ 89 w 89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97">
                  <a:moveTo>
                    <a:pt x="0" y="43"/>
                  </a:moveTo>
                  <a:lnTo>
                    <a:pt x="66" y="32"/>
                  </a:lnTo>
                  <a:lnTo>
                    <a:pt x="78" y="22"/>
                  </a:lnTo>
                  <a:lnTo>
                    <a:pt x="89" y="22"/>
                  </a:lnTo>
                  <a:lnTo>
                    <a:pt x="78" y="0"/>
                  </a:lnTo>
                  <a:lnTo>
                    <a:pt x="78" y="9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0" name="Line 570"/>
            <p:cNvSpPr>
              <a:spLocks noChangeShapeType="1"/>
            </p:cNvSpPr>
            <p:nvPr/>
          </p:nvSpPr>
          <p:spPr bwMode="auto">
            <a:xfrm>
              <a:off x="6757988" y="523994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1" name="Freeform 571"/>
            <p:cNvSpPr>
              <a:spLocks/>
            </p:cNvSpPr>
            <p:nvPr/>
          </p:nvSpPr>
          <p:spPr bwMode="auto">
            <a:xfrm>
              <a:off x="6721476" y="5235184"/>
              <a:ext cx="36513" cy="7941"/>
            </a:xfrm>
            <a:custGeom>
              <a:avLst/>
              <a:gdLst>
                <a:gd name="T0" fmla="*/ 23 w 112"/>
                <a:gd name="T1" fmla="*/ 3 h 32"/>
                <a:gd name="T2" fmla="*/ 21 w 112"/>
                <a:gd name="T3" fmla="*/ 2 h 32"/>
                <a:gd name="T4" fmla="*/ 16 w 112"/>
                <a:gd name="T5" fmla="*/ 0 h 32"/>
                <a:gd name="T6" fmla="*/ 7 w 112"/>
                <a:gd name="T7" fmla="*/ 0 h 32"/>
                <a:gd name="T8" fmla="*/ 2 w 112"/>
                <a:gd name="T9" fmla="*/ 2 h 32"/>
                <a:gd name="T10" fmla="*/ 0 w 112"/>
                <a:gd name="T11" fmla="*/ 3 h 32"/>
                <a:gd name="T12" fmla="*/ 0 w 112"/>
                <a:gd name="T13" fmla="*/ 5 h 32"/>
                <a:gd name="T14" fmla="*/ 2 w 112"/>
                <a:gd name="T15" fmla="*/ 5 h 32"/>
                <a:gd name="T16" fmla="*/ 2 w 112"/>
                <a:gd name="T17" fmla="*/ 3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32"/>
                <a:gd name="T29" fmla="*/ 112 w 11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32">
                  <a:moveTo>
                    <a:pt x="112" y="21"/>
                  </a:moveTo>
                  <a:lnTo>
                    <a:pt x="100" y="11"/>
                  </a:lnTo>
                  <a:lnTo>
                    <a:pt x="79" y="0"/>
                  </a:lnTo>
                  <a:lnTo>
                    <a:pt x="34" y="0"/>
                  </a:lnTo>
                  <a:lnTo>
                    <a:pt x="11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11" y="32"/>
                  </a:lnTo>
                  <a:lnTo>
                    <a:pt x="11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2" name="Line 572"/>
            <p:cNvSpPr>
              <a:spLocks noChangeShapeType="1"/>
            </p:cNvSpPr>
            <p:nvPr/>
          </p:nvSpPr>
          <p:spPr bwMode="auto">
            <a:xfrm>
              <a:off x="6692901" y="52701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3" name="Freeform 573"/>
            <p:cNvSpPr>
              <a:spLocks/>
            </p:cNvSpPr>
            <p:nvPr/>
          </p:nvSpPr>
          <p:spPr bwMode="auto">
            <a:xfrm>
              <a:off x="6688138" y="5270124"/>
              <a:ext cx="6350" cy="6353"/>
            </a:xfrm>
            <a:custGeom>
              <a:avLst/>
              <a:gdLst>
                <a:gd name="T0" fmla="*/ 2 w 21"/>
                <a:gd name="T1" fmla="*/ 0 h 23"/>
                <a:gd name="T2" fmla="*/ 0 w 21"/>
                <a:gd name="T3" fmla="*/ 2 h 23"/>
                <a:gd name="T4" fmla="*/ 2 w 21"/>
                <a:gd name="T5" fmla="*/ 4 h 23"/>
                <a:gd name="T6" fmla="*/ 4 w 21"/>
                <a:gd name="T7" fmla="*/ 2 h 23"/>
                <a:gd name="T8" fmla="*/ 2 w 2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3"/>
                <a:gd name="T17" fmla="*/ 21 w 2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3">
                  <a:moveTo>
                    <a:pt x="9" y="0"/>
                  </a:moveTo>
                  <a:lnTo>
                    <a:pt x="0" y="11"/>
                  </a:lnTo>
                  <a:lnTo>
                    <a:pt x="9" y="23"/>
                  </a:lnTo>
                  <a:lnTo>
                    <a:pt x="21" y="11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4" name="Line 574"/>
            <p:cNvSpPr>
              <a:spLocks noChangeShapeType="1"/>
            </p:cNvSpPr>
            <p:nvPr/>
          </p:nvSpPr>
          <p:spPr bwMode="auto">
            <a:xfrm>
              <a:off x="6656388" y="52701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5" name="Freeform 575"/>
            <p:cNvSpPr>
              <a:spLocks/>
            </p:cNvSpPr>
            <p:nvPr/>
          </p:nvSpPr>
          <p:spPr bwMode="auto">
            <a:xfrm>
              <a:off x="6653213" y="5270124"/>
              <a:ext cx="6350" cy="6353"/>
            </a:xfrm>
            <a:custGeom>
              <a:avLst/>
              <a:gdLst>
                <a:gd name="T0" fmla="*/ 2 w 24"/>
                <a:gd name="T1" fmla="*/ 0 h 23"/>
                <a:gd name="T2" fmla="*/ 0 w 24"/>
                <a:gd name="T3" fmla="*/ 2 h 23"/>
                <a:gd name="T4" fmla="*/ 2 w 24"/>
                <a:gd name="T5" fmla="*/ 4 h 23"/>
                <a:gd name="T6" fmla="*/ 4 w 24"/>
                <a:gd name="T7" fmla="*/ 2 h 23"/>
                <a:gd name="T8" fmla="*/ 2 w 2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12" y="0"/>
                  </a:moveTo>
                  <a:lnTo>
                    <a:pt x="0" y="11"/>
                  </a:lnTo>
                  <a:lnTo>
                    <a:pt x="12" y="23"/>
                  </a:lnTo>
                  <a:lnTo>
                    <a:pt x="24" y="11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6" name="Line 576"/>
            <p:cNvSpPr>
              <a:spLocks noChangeShapeType="1"/>
            </p:cNvSpPr>
            <p:nvPr/>
          </p:nvSpPr>
          <p:spPr bwMode="auto">
            <a:xfrm>
              <a:off x="6623051" y="52701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7" name="Freeform 577"/>
            <p:cNvSpPr>
              <a:spLocks/>
            </p:cNvSpPr>
            <p:nvPr/>
          </p:nvSpPr>
          <p:spPr bwMode="auto">
            <a:xfrm>
              <a:off x="6618288" y="5270124"/>
              <a:ext cx="7938" cy="6353"/>
            </a:xfrm>
            <a:custGeom>
              <a:avLst/>
              <a:gdLst>
                <a:gd name="T0" fmla="*/ 2 w 23"/>
                <a:gd name="T1" fmla="*/ 0 h 23"/>
                <a:gd name="T2" fmla="*/ 0 w 23"/>
                <a:gd name="T3" fmla="*/ 2 h 23"/>
                <a:gd name="T4" fmla="*/ 2 w 23"/>
                <a:gd name="T5" fmla="*/ 4 h 23"/>
                <a:gd name="T6" fmla="*/ 5 w 23"/>
                <a:gd name="T7" fmla="*/ 2 h 23"/>
                <a:gd name="T8" fmla="*/ 2 w 2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1" y="0"/>
                  </a:moveTo>
                  <a:lnTo>
                    <a:pt x="0" y="11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8" name="Line 578"/>
            <p:cNvSpPr>
              <a:spLocks noChangeShapeType="1"/>
            </p:cNvSpPr>
            <p:nvPr/>
          </p:nvSpPr>
          <p:spPr bwMode="auto">
            <a:xfrm>
              <a:off x="6451601" y="527647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99" name="Freeform 579"/>
            <p:cNvSpPr>
              <a:spLocks/>
            </p:cNvSpPr>
            <p:nvPr/>
          </p:nvSpPr>
          <p:spPr bwMode="auto">
            <a:xfrm>
              <a:off x="6438901" y="5239949"/>
              <a:ext cx="12700" cy="36528"/>
            </a:xfrm>
            <a:custGeom>
              <a:avLst/>
              <a:gdLst>
                <a:gd name="T0" fmla="*/ 8 w 44"/>
                <a:gd name="T1" fmla="*/ 23 h 129"/>
                <a:gd name="T2" fmla="*/ 6 w 44"/>
                <a:gd name="T3" fmla="*/ 23 h 129"/>
                <a:gd name="T4" fmla="*/ 4 w 44"/>
                <a:gd name="T5" fmla="*/ 21 h 129"/>
                <a:gd name="T6" fmla="*/ 2 w 44"/>
                <a:gd name="T7" fmla="*/ 17 h 129"/>
                <a:gd name="T8" fmla="*/ 2 w 44"/>
                <a:gd name="T9" fmla="*/ 4 h 129"/>
                <a:gd name="T10" fmla="*/ 0 w 44"/>
                <a:gd name="T11" fmla="*/ 0 h 129"/>
                <a:gd name="T12" fmla="*/ 0 w 44"/>
                <a:gd name="T13" fmla="*/ 17 h 129"/>
                <a:gd name="T14" fmla="*/ 2 w 44"/>
                <a:gd name="T15" fmla="*/ 21 h 129"/>
                <a:gd name="T16" fmla="*/ 6 w 44"/>
                <a:gd name="T17" fmla="*/ 23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29"/>
                <a:gd name="T29" fmla="*/ 44 w 44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29">
                  <a:moveTo>
                    <a:pt x="44" y="129"/>
                  </a:moveTo>
                  <a:lnTo>
                    <a:pt x="33" y="129"/>
                  </a:lnTo>
                  <a:lnTo>
                    <a:pt x="22" y="117"/>
                  </a:lnTo>
                  <a:lnTo>
                    <a:pt x="10" y="97"/>
                  </a:lnTo>
                  <a:lnTo>
                    <a:pt x="10" y="22"/>
                  </a:lnTo>
                  <a:lnTo>
                    <a:pt x="0" y="0"/>
                  </a:lnTo>
                  <a:lnTo>
                    <a:pt x="0" y="97"/>
                  </a:lnTo>
                  <a:lnTo>
                    <a:pt x="10" y="117"/>
                  </a:lnTo>
                  <a:lnTo>
                    <a:pt x="33" y="1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0" name="Line 580"/>
            <p:cNvSpPr>
              <a:spLocks noChangeShapeType="1"/>
            </p:cNvSpPr>
            <p:nvPr/>
          </p:nvSpPr>
          <p:spPr bwMode="auto">
            <a:xfrm>
              <a:off x="6438901" y="526853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1" name="Freeform 581"/>
            <p:cNvSpPr>
              <a:spLocks/>
            </p:cNvSpPr>
            <p:nvPr/>
          </p:nvSpPr>
          <p:spPr bwMode="auto">
            <a:xfrm>
              <a:off x="6399213" y="5254242"/>
              <a:ext cx="39688" cy="22234"/>
            </a:xfrm>
            <a:custGeom>
              <a:avLst/>
              <a:gdLst>
                <a:gd name="T0" fmla="*/ 25 w 123"/>
                <a:gd name="T1" fmla="*/ 9 h 86"/>
                <a:gd name="T2" fmla="*/ 20 w 123"/>
                <a:gd name="T3" fmla="*/ 12 h 86"/>
                <a:gd name="T4" fmla="*/ 16 w 123"/>
                <a:gd name="T5" fmla="*/ 14 h 86"/>
                <a:gd name="T6" fmla="*/ 9 w 123"/>
                <a:gd name="T7" fmla="*/ 14 h 86"/>
                <a:gd name="T8" fmla="*/ 4 w 123"/>
                <a:gd name="T9" fmla="*/ 12 h 86"/>
                <a:gd name="T10" fmla="*/ 2 w 123"/>
                <a:gd name="T11" fmla="*/ 9 h 86"/>
                <a:gd name="T12" fmla="*/ 2 w 123"/>
                <a:gd name="T13" fmla="*/ 5 h 86"/>
                <a:gd name="T14" fmla="*/ 4 w 123"/>
                <a:gd name="T15" fmla="*/ 2 h 86"/>
                <a:gd name="T16" fmla="*/ 9 w 123"/>
                <a:gd name="T17" fmla="*/ 0 h 86"/>
                <a:gd name="T18" fmla="*/ 2 w 123"/>
                <a:gd name="T19" fmla="*/ 2 h 86"/>
                <a:gd name="T20" fmla="*/ 0 w 123"/>
                <a:gd name="T21" fmla="*/ 5 h 86"/>
                <a:gd name="T22" fmla="*/ 0 w 123"/>
                <a:gd name="T23" fmla="*/ 9 h 86"/>
                <a:gd name="T24" fmla="*/ 2 w 123"/>
                <a:gd name="T25" fmla="*/ 12 h 86"/>
                <a:gd name="T26" fmla="*/ 9 w 123"/>
                <a:gd name="T27" fmla="*/ 14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"/>
                <a:gd name="T43" fmla="*/ 0 h 86"/>
                <a:gd name="T44" fmla="*/ 123 w 123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" h="86">
                  <a:moveTo>
                    <a:pt x="123" y="54"/>
                  </a:moveTo>
                  <a:lnTo>
                    <a:pt x="100" y="74"/>
                  </a:lnTo>
                  <a:lnTo>
                    <a:pt x="79" y="86"/>
                  </a:lnTo>
                  <a:lnTo>
                    <a:pt x="45" y="86"/>
                  </a:lnTo>
                  <a:lnTo>
                    <a:pt x="22" y="74"/>
                  </a:lnTo>
                  <a:lnTo>
                    <a:pt x="12" y="54"/>
                  </a:lnTo>
                  <a:lnTo>
                    <a:pt x="12" y="32"/>
                  </a:lnTo>
                  <a:lnTo>
                    <a:pt x="22" y="10"/>
                  </a:lnTo>
                  <a:lnTo>
                    <a:pt x="45" y="0"/>
                  </a:lnTo>
                  <a:lnTo>
                    <a:pt x="12" y="10"/>
                  </a:lnTo>
                  <a:lnTo>
                    <a:pt x="0" y="32"/>
                  </a:lnTo>
                  <a:lnTo>
                    <a:pt x="0" y="54"/>
                  </a:lnTo>
                  <a:lnTo>
                    <a:pt x="12" y="74"/>
                  </a:lnTo>
                  <a:lnTo>
                    <a:pt x="45" y="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2" name="Line 582"/>
            <p:cNvSpPr>
              <a:spLocks noChangeShapeType="1"/>
            </p:cNvSpPr>
            <p:nvPr/>
          </p:nvSpPr>
          <p:spPr bwMode="auto">
            <a:xfrm>
              <a:off x="6413501" y="525424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3" name="Freeform 583"/>
            <p:cNvSpPr>
              <a:spLocks/>
            </p:cNvSpPr>
            <p:nvPr/>
          </p:nvSpPr>
          <p:spPr bwMode="auto">
            <a:xfrm>
              <a:off x="6413501" y="5247890"/>
              <a:ext cx="25400" cy="6353"/>
            </a:xfrm>
            <a:custGeom>
              <a:avLst/>
              <a:gdLst>
                <a:gd name="T0" fmla="*/ 0 w 78"/>
                <a:gd name="T1" fmla="*/ 4 h 21"/>
                <a:gd name="T2" fmla="*/ 14 w 78"/>
                <a:gd name="T3" fmla="*/ 2 h 21"/>
                <a:gd name="T4" fmla="*/ 16 w 78"/>
                <a:gd name="T5" fmla="*/ 0 h 21"/>
                <a:gd name="T6" fmla="*/ 0 60000 65536"/>
                <a:gd name="T7" fmla="*/ 0 60000 65536"/>
                <a:gd name="T8" fmla="*/ 0 60000 65536"/>
                <a:gd name="T9" fmla="*/ 0 w 78"/>
                <a:gd name="T10" fmla="*/ 0 h 21"/>
                <a:gd name="T11" fmla="*/ 78 w 7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1">
                  <a:moveTo>
                    <a:pt x="0" y="21"/>
                  </a:moveTo>
                  <a:lnTo>
                    <a:pt x="67" y="10"/>
                  </a:lnTo>
                  <a:lnTo>
                    <a:pt x="7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4" name="Line 584"/>
            <p:cNvSpPr>
              <a:spLocks noChangeShapeType="1"/>
            </p:cNvSpPr>
            <p:nvPr/>
          </p:nvSpPr>
          <p:spPr bwMode="auto">
            <a:xfrm>
              <a:off x="6438901" y="523994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5" name="Freeform 585"/>
            <p:cNvSpPr>
              <a:spLocks/>
            </p:cNvSpPr>
            <p:nvPr/>
          </p:nvSpPr>
          <p:spPr bwMode="auto">
            <a:xfrm>
              <a:off x="6402388" y="5235184"/>
              <a:ext cx="36513" cy="7941"/>
            </a:xfrm>
            <a:custGeom>
              <a:avLst/>
              <a:gdLst>
                <a:gd name="T0" fmla="*/ 23 w 111"/>
                <a:gd name="T1" fmla="*/ 3 h 32"/>
                <a:gd name="T2" fmla="*/ 21 w 111"/>
                <a:gd name="T3" fmla="*/ 2 h 32"/>
                <a:gd name="T4" fmla="*/ 16 w 111"/>
                <a:gd name="T5" fmla="*/ 0 h 32"/>
                <a:gd name="T6" fmla="*/ 7 w 111"/>
                <a:gd name="T7" fmla="*/ 0 h 32"/>
                <a:gd name="T8" fmla="*/ 2 w 111"/>
                <a:gd name="T9" fmla="*/ 2 h 32"/>
                <a:gd name="T10" fmla="*/ 0 w 111"/>
                <a:gd name="T11" fmla="*/ 3 h 32"/>
                <a:gd name="T12" fmla="*/ 0 w 111"/>
                <a:gd name="T13" fmla="*/ 5 h 32"/>
                <a:gd name="T14" fmla="*/ 2 w 111"/>
                <a:gd name="T15" fmla="*/ 5 h 32"/>
                <a:gd name="T16" fmla="*/ 2 w 111"/>
                <a:gd name="T17" fmla="*/ 3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32"/>
                <a:gd name="T29" fmla="*/ 111 w 11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32">
                  <a:moveTo>
                    <a:pt x="111" y="21"/>
                  </a:moveTo>
                  <a:lnTo>
                    <a:pt x="100" y="11"/>
                  </a:lnTo>
                  <a:lnTo>
                    <a:pt x="76" y="0"/>
                  </a:lnTo>
                  <a:lnTo>
                    <a:pt x="33" y="0"/>
                  </a:lnTo>
                  <a:lnTo>
                    <a:pt x="1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6" name="Line 586"/>
            <p:cNvSpPr>
              <a:spLocks noChangeShapeType="1"/>
            </p:cNvSpPr>
            <p:nvPr/>
          </p:nvSpPr>
          <p:spPr bwMode="auto">
            <a:xfrm>
              <a:off x="6407151" y="601338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7" name="Freeform 587"/>
            <p:cNvSpPr>
              <a:spLocks/>
            </p:cNvSpPr>
            <p:nvPr/>
          </p:nvSpPr>
          <p:spPr bwMode="auto">
            <a:xfrm>
              <a:off x="6399213" y="6010207"/>
              <a:ext cx="52388" cy="39704"/>
            </a:xfrm>
            <a:custGeom>
              <a:avLst/>
              <a:gdLst>
                <a:gd name="T0" fmla="*/ 4 w 167"/>
                <a:gd name="T1" fmla="*/ 2 h 148"/>
                <a:gd name="T2" fmla="*/ 9 w 167"/>
                <a:gd name="T3" fmla="*/ 0 h 148"/>
                <a:gd name="T4" fmla="*/ 17 w 167"/>
                <a:gd name="T5" fmla="*/ 0 h 148"/>
                <a:gd name="T6" fmla="*/ 22 w 167"/>
                <a:gd name="T7" fmla="*/ 2 h 148"/>
                <a:gd name="T8" fmla="*/ 24 w 167"/>
                <a:gd name="T9" fmla="*/ 4 h 148"/>
                <a:gd name="T10" fmla="*/ 26 w 167"/>
                <a:gd name="T11" fmla="*/ 7 h 148"/>
                <a:gd name="T12" fmla="*/ 26 w 167"/>
                <a:gd name="T13" fmla="*/ 20 h 148"/>
                <a:gd name="T14" fmla="*/ 29 w 167"/>
                <a:gd name="T15" fmla="*/ 23 h 148"/>
                <a:gd name="T16" fmla="*/ 31 w 167"/>
                <a:gd name="T17" fmla="*/ 25 h 148"/>
                <a:gd name="T18" fmla="*/ 33 w 167"/>
                <a:gd name="T19" fmla="*/ 25 h 148"/>
                <a:gd name="T20" fmla="*/ 31 w 167"/>
                <a:gd name="T21" fmla="*/ 25 h 148"/>
                <a:gd name="T22" fmla="*/ 26 w 167"/>
                <a:gd name="T23" fmla="*/ 23 h 148"/>
                <a:gd name="T24" fmla="*/ 24 w 167"/>
                <a:gd name="T25" fmla="*/ 20 h 148"/>
                <a:gd name="T26" fmla="*/ 20 w 167"/>
                <a:gd name="T27" fmla="*/ 23 h 148"/>
                <a:gd name="T28" fmla="*/ 16 w 167"/>
                <a:gd name="T29" fmla="*/ 25 h 148"/>
                <a:gd name="T30" fmla="*/ 9 w 167"/>
                <a:gd name="T31" fmla="*/ 25 h 148"/>
                <a:gd name="T32" fmla="*/ 4 w 167"/>
                <a:gd name="T33" fmla="*/ 23 h 148"/>
                <a:gd name="T34" fmla="*/ 2 w 167"/>
                <a:gd name="T35" fmla="*/ 20 h 148"/>
                <a:gd name="T36" fmla="*/ 2 w 167"/>
                <a:gd name="T37" fmla="*/ 16 h 148"/>
                <a:gd name="T38" fmla="*/ 4 w 167"/>
                <a:gd name="T39" fmla="*/ 12 h 148"/>
                <a:gd name="T40" fmla="*/ 9 w 167"/>
                <a:gd name="T41" fmla="*/ 11 h 148"/>
                <a:gd name="T42" fmla="*/ 2 w 167"/>
                <a:gd name="T43" fmla="*/ 12 h 148"/>
                <a:gd name="T44" fmla="*/ 0 w 167"/>
                <a:gd name="T45" fmla="*/ 16 h 148"/>
                <a:gd name="T46" fmla="*/ 0 w 167"/>
                <a:gd name="T47" fmla="*/ 20 h 148"/>
                <a:gd name="T48" fmla="*/ 2 w 167"/>
                <a:gd name="T49" fmla="*/ 23 h 148"/>
                <a:gd name="T50" fmla="*/ 9 w 167"/>
                <a:gd name="T51" fmla="*/ 25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48"/>
                <a:gd name="T80" fmla="*/ 167 w 167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48">
                  <a:moveTo>
                    <a:pt x="22" y="10"/>
                  </a:moveTo>
                  <a:lnTo>
                    <a:pt x="45" y="0"/>
                  </a:lnTo>
                  <a:lnTo>
                    <a:pt x="88" y="0"/>
                  </a:lnTo>
                  <a:lnTo>
                    <a:pt x="112" y="10"/>
                  </a:lnTo>
                  <a:lnTo>
                    <a:pt x="123" y="21"/>
                  </a:lnTo>
                  <a:lnTo>
                    <a:pt x="133" y="42"/>
                  </a:lnTo>
                  <a:lnTo>
                    <a:pt x="133" y="116"/>
                  </a:lnTo>
                  <a:lnTo>
                    <a:pt x="145" y="137"/>
                  </a:lnTo>
                  <a:lnTo>
                    <a:pt x="156" y="148"/>
                  </a:lnTo>
                  <a:lnTo>
                    <a:pt x="167" y="148"/>
                  </a:lnTo>
                  <a:lnTo>
                    <a:pt x="156" y="148"/>
                  </a:lnTo>
                  <a:lnTo>
                    <a:pt x="133" y="137"/>
                  </a:lnTo>
                  <a:lnTo>
                    <a:pt x="123" y="116"/>
                  </a:lnTo>
                  <a:lnTo>
                    <a:pt x="100" y="137"/>
                  </a:lnTo>
                  <a:lnTo>
                    <a:pt x="79" y="148"/>
                  </a:lnTo>
                  <a:lnTo>
                    <a:pt x="45" y="148"/>
                  </a:lnTo>
                  <a:lnTo>
                    <a:pt x="22" y="137"/>
                  </a:lnTo>
                  <a:lnTo>
                    <a:pt x="12" y="116"/>
                  </a:lnTo>
                  <a:lnTo>
                    <a:pt x="12" y="95"/>
                  </a:lnTo>
                  <a:lnTo>
                    <a:pt x="22" y="73"/>
                  </a:lnTo>
                  <a:lnTo>
                    <a:pt x="45" y="64"/>
                  </a:lnTo>
                  <a:lnTo>
                    <a:pt x="12" y="73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12" y="137"/>
                  </a:lnTo>
                  <a:lnTo>
                    <a:pt x="45" y="1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8" name="Line 588"/>
            <p:cNvSpPr>
              <a:spLocks noChangeShapeType="1"/>
            </p:cNvSpPr>
            <p:nvPr/>
          </p:nvSpPr>
          <p:spPr bwMode="auto">
            <a:xfrm>
              <a:off x="6413501" y="6027677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09" name="Freeform 589"/>
            <p:cNvSpPr>
              <a:spLocks/>
            </p:cNvSpPr>
            <p:nvPr/>
          </p:nvSpPr>
          <p:spPr bwMode="auto">
            <a:xfrm>
              <a:off x="6413501" y="6021324"/>
              <a:ext cx="25400" cy="6353"/>
            </a:xfrm>
            <a:custGeom>
              <a:avLst/>
              <a:gdLst>
                <a:gd name="T0" fmla="*/ 0 w 78"/>
                <a:gd name="T1" fmla="*/ 4 h 22"/>
                <a:gd name="T2" fmla="*/ 14 w 78"/>
                <a:gd name="T3" fmla="*/ 2 h 22"/>
                <a:gd name="T4" fmla="*/ 16 w 78"/>
                <a:gd name="T5" fmla="*/ 0 h 22"/>
                <a:gd name="T6" fmla="*/ 0 60000 65536"/>
                <a:gd name="T7" fmla="*/ 0 60000 65536"/>
                <a:gd name="T8" fmla="*/ 0 60000 65536"/>
                <a:gd name="T9" fmla="*/ 0 w 78"/>
                <a:gd name="T10" fmla="*/ 0 h 22"/>
                <a:gd name="T11" fmla="*/ 78 w 7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2">
                  <a:moveTo>
                    <a:pt x="0" y="22"/>
                  </a:moveTo>
                  <a:lnTo>
                    <a:pt x="67" y="11"/>
                  </a:lnTo>
                  <a:lnTo>
                    <a:pt x="7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0" name="Line 590"/>
            <p:cNvSpPr>
              <a:spLocks noChangeShapeType="1"/>
            </p:cNvSpPr>
            <p:nvPr/>
          </p:nvSpPr>
          <p:spPr bwMode="auto">
            <a:xfrm>
              <a:off x="6438901" y="601656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1" name="Line 591"/>
            <p:cNvSpPr>
              <a:spLocks noChangeShapeType="1"/>
            </p:cNvSpPr>
            <p:nvPr/>
          </p:nvSpPr>
          <p:spPr bwMode="auto">
            <a:xfrm>
              <a:off x="6438901" y="6016560"/>
              <a:ext cx="1588" cy="238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2" name="Line 592"/>
            <p:cNvSpPr>
              <a:spLocks noChangeShapeType="1"/>
            </p:cNvSpPr>
            <p:nvPr/>
          </p:nvSpPr>
          <p:spPr bwMode="auto">
            <a:xfrm>
              <a:off x="6407151" y="60181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3" name="Freeform 593"/>
            <p:cNvSpPr>
              <a:spLocks/>
            </p:cNvSpPr>
            <p:nvPr/>
          </p:nvSpPr>
          <p:spPr bwMode="auto">
            <a:xfrm>
              <a:off x="6402388" y="6013384"/>
              <a:ext cx="4763" cy="4764"/>
            </a:xfrm>
            <a:custGeom>
              <a:avLst/>
              <a:gdLst>
                <a:gd name="T0" fmla="*/ 3 w 10"/>
                <a:gd name="T1" fmla="*/ 3 h 20"/>
                <a:gd name="T2" fmla="*/ 0 w 10"/>
                <a:gd name="T3" fmla="*/ 3 h 20"/>
                <a:gd name="T4" fmla="*/ 0 w 10"/>
                <a:gd name="T5" fmla="*/ 2 h 20"/>
                <a:gd name="T6" fmla="*/ 3 w 10"/>
                <a:gd name="T7" fmla="*/ 0 h 20"/>
                <a:gd name="T8" fmla="*/ 3 w 10"/>
                <a:gd name="T9" fmla="*/ 2 h 20"/>
                <a:gd name="T10" fmla="*/ 3 w 10"/>
                <a:gd name="T11" fmla="*/ 3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0"/>
                <a:gd name="T20" fmla="*/ 10 w 1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0">
                  <a:moveTo>
                    <a:pt x="10" y="20"/>
                  </a:moveTo>
                  <a:lnTo>
                    <a:pt x="0" y="20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10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4" name="Line 594"/>
            <p:cNvSpPr>
              <a:spLocks noChangeShapeType="1"/>
            </p:cNvSpPr>
            <p:nvPr/>
          </p:nvSpPr>
          <p:spPr bwMode="auto">
            <a:xfrm>
              <a:off x="6623051" y="604355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5" name="Freeform 595"/>
            <p:cNvSpPr>
              <a:spLocks/>
            </p:cNvSpPr>
            <p:nvPr/>
          </p:nvSpPr>
          <p:spPr bwMode="auto">
            <a:xfrm>
              <a:off x="6618288" y="6043559"/>
              <a:ext cx="7938" cy="6353"/>
            </a:xfrm>
            <a:custGeom>
              <a:avLst/>
              <a:gdLst>
                <a:gd name="T0" fmla="*/ 2 w 23"/>
                <a:gd name="T1" fmla="*/ 0 h 21"/>
                <a:gd name="T2" fmla="*/ 0 w 23"/>
                <a:gd name="T3" fmla="*/ 2 h 21"/>
                <a:gd name="T4" fmla="*/ 2 w 23"/>
                <a:gd name="T5" fmla="*/ 4 h 21"/>
                <a:gd name="T6" fmla="*/ 5 w 23"/>
                <a:gd name="T7" fmla="*/ 2 h 21"/>
                <a:gd name="T8" fmla="*/ 2 w 2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1"/>
                <a:gd name="T17" fmla="*/ 23 w 2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1">
                  <a:moveTo>
                    <a:pt x="11" y="0"/>
                  </a:moveTo>
                  <a:lnTo>
                    <a:pt x="0" y="10"/>
                  </a:lnTo>
                  <a:lnTo>
                    <a:pt x="11" y="21"/>
                  </a:lnTo>
                  <a:lnTo>
                    <a:pt x="23" y="1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6" name="Line 596"/>
            <p:cNvSpPr>
              <a:spLocks noChangeShapeType="1"/>
            </p:cNvSpPr>
            <p:nvPr/>
          </p:nvSpPr>
          <p:spPr bwMode="auto">
            <a:xfrm>
              <a:off x="6656388" y="604355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7" name="Freeform 597"/>
            <p:cNvSpPr>
              <a:spLocks/>
            </p:cNvSpPr>
            <p:nvPr/>
          </p:nvSpPr>
          <p:spPr bwMode="auto">
            <a:xfrm>
              <a:off x="6653213" y="6043559"/>
              <a:ext cx="6350" cy="6353"/>
            </a:xfrm>
            <a:custGeom>
              <a:avLst/>
              <a:gdLst>
                <a:gd name="T0" fmla="*/ 2 w 24"/>
                <a:gd name="T1" fmla="*/ 0 h 21"/>
                <a:gd name="T2" fmla="*/ 0 w 24"/>
                <a:gd name="T3" fmla="*/ 2 h 21"/>
                <a:gd name="T4" fmla="*/ 2 w 24"/>
                <a:gd name="T5" fmla="*/ 4 h 21"/>
                <a:gd name="T6" fmla="*/ 4 w 24"/>
                <a:gd name="T7" fmla="*/ 2 h 21"/>
                <a:gd name="T8" fmla="*/ 2 w 2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12" y="0"/>
                  </a:moveTo>
                  <a:lnTo>
                    <a:pt x="0" y="10"/>
                  </a:lnTo>
                  <a:lnTo>
                    <a:pt x="12" y="21"/>
                  </a:lnTo>
                  <a:lnTo>
                    <a:pt x="24" y="1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8" name="Line 598"/>
            <p:cNvSpPr>
              <a:spLocks noChangeShapeType="1"/>
            </p:cNvSpPr>
            <p:nvPr/>
          </p:nvSpPr>
          <p:spPr bwMode="auto">
            <a:xfrm>
              <a:off x="6692901" y="604355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19" name="Freeform 599"/>
            <p:cNvSpPr>
              <a:spLocks/>
            </p:cNvSpPr>
            <p:nvPr/>
          </p:nvSpPr>
          <p:spPr bwMode="auto">
            <a:xfrm>
              <a:off x="6688138" y="6043559"/>
              <a:ext cx="6350" cy="6353"/>
            </a:xfrm>
            <a:custGeom>
              <a:avLst/>
              <a:gdLst>
                <a:gd name="T0" fmla="*/ 2 w 21"/>
                <a:gd name="T1" fmla="*/ 0 h 21"/>
                <a:gd name="T2" fmla="*/ 0 w 21"/>
                <a:gd name="T3" fmla="*/ 2 h 21"/>
                <a:gd name="T4" fmla="*/ 2 w 21"/>
                <a:gd name="T5" fmla="*/ 4 h 21"/>
                <a:gd name="T6" fmla="*/ 4 w 21"/>
                <a:gd name="T7" fmla="*/ 2 h 21"/>
                <a:gd name="T8" fmla="*/ 2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9" y="0"/>
                  </a:moveTo>
                  <a:lnTo>
                    <a:pt x="0" y="10"/>
                  </a:lnTo>
                  <a:lnTo>
                    <a:pt x="9" y="21"/>
                  </a:lnTo>
                  <a:lnTo>
                    <a:pt x="21" y="10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0" name="Line 600"/>
            <p:cNvSpPr>
              <a:spLocks noChangeShapeType="1"/>
            </p:cNvSpPr>
            <p:nvPr/>
          </p:nvSpPr>
          <p:spPr bwMode="auto">
            <a:xfrm>
              <a:off x="6718301" y="604038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1" name="Freeform 601"/>
            <p:cNvSpPr>
              <a:spLocks/>
            </p:cNvSpPr>
            <p:nvPr/>
          </p:nvSpPr>
          <p:spPr bwMode="auto">
            <a:xfrm>
              <a:off x="6718301" y="6016560"/>
              <a:ext cx="52388" cy="33351"/>
            </a:xfrm>
            <a:custGeom>
              <a:avLst/>
              <a:gdLst>
                <a:gd name="T0" fmla="*/ 0 w 166"/>
                <a:gd name="T1" fmla="*/ 16 h 127"/>
                <a:gd name="T2" fmla="*/ 2 w 166"/>
                <a:gd name="T3" fmla="*/ 19 h 127"/>
                <a:gd name="T4" fmla="*/ 9 w 166"/>
                <a:gd name="T5" fmla="*/ 21 h 127"/>
                <a:gd name="T6" fmla="*/ 16 w 166"/>
                <a:gd name="T7" fmla="*/ 21 h 127"/>
                <a:gd name="T8" fmla="*/ 20 w 166"/>
                <a:gd name="T9" fmla="*/ 19 h 127"/>
                <a:gd name="T10" fmla="*/ 24 w 166"/>
                <a:gd name="T11" fmla="*/ 16 h 127"/>
                <a:gd name="T12" fmla="*/ 27 w 166"/>
                <a:gd name="T13" fmla="*/ 19 h 127"/>
                <a:gd name="T14" fmla="*/ 31 w 166"/>
                <a:gd name="T15" fmla="*/ 21 h 127"/>
                <a:gd name="T16" fmla="*/ 33 w 166"/>
                <a:gd name="T17" fmla="*/ 21 h 127"/>
                <a:gd name="T18" fmla="*/ 31 w 166"/>
                <a:gd name="T19" fmla="*/ 21 h 127"/>
                <a:gd name="T20" fmla="*/ 29 w 166"/>
                <a:gd name="T21" fmla="*/ 19 h 127"/>
                <a:gd name="T22" fmla="*/ 27 w 166"/>
                <a:gd name="T23" fmla="*/ 16 h 127"/>
                <a:gd name="T24" fmla="*/ 27 w 166"/>
                <a:gd name="T25" fmla="*/ 3 h 127"/>
                <a:gd name="T26" fmla="*/ 24 w 166"/>
                <a:gd name="T27" fmla="*/ 0 h 127"/>
                <a:gd name="T28" fmla="*/ 24 w 166"/>
                <a:gd name="T29" fmla="*/ 16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6"/>
                <a:gd name="T46" fmla="*/ 0 h 127"/>
                <a:gd name="T47" fmla="*/ 166 w 166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6" h="127">
                  <a:moveTo>
                    <a:pt x="0" y="95"/>
                  </a:moveTo>
                  <a:lnTo>
                    <a:pt x="11" y="116"/>
                  </a:lnTo>
                  <a:lnTo>
                    <a:pt x="45" y="127"/>
                  </a:lnTo>
                  <a:lnTo>
                    <a:pt x="78" y="127"/>
                  </a:lnTo>
                  <a:lnTo>
                    <a:pt x="100" y="116"/>
                  </a:lnTo>
                  <a:lnTo>
                    <a:pt x="123" y="95"/>
                  </a:lnTo>
                  <a:lnTo>
                    <a:pt x="134" y="116"/>
                  </a:lnTo>
                  <a:lnTo>
                    <a:pt x="156" y="127"/>
                  </a:lnTo>
                  <a:lnTo>
                    <a:pt x="166" y="127"/>
                  </a:lnTo>
                  <a:lnTo>
                    <a:pt x="156" y="127"/>
                  </a:lnTo>
                  <a:lnTo>
                    <a:pt x="144" y="116"/>
                  </a:lnTo>
                  <a:lnTo>
                    <a:pt x="134" y="95"/>
                  </a:lnTo>
                  <a:lnTo>
                    <a:pt x="134" y="21"/>
                  </a:lnTo>
                  <a:lnTo>
                    <a:pt x="123" y="0"/>
                  </a:lnTo>
                  <a:lnTo>
                    <a:pt x="123" y="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2" name="Line 602"/>
            <p:cNvSpPr>
              <a:spLocks noChangeShapeType="1"/>
            </p:cNvSpPr>
            <p:nvPr/>
          </p:nvSpPr>
          <p:spPr bwMode="auto">
            <a:xfrm>
              <a:off x="6757988" y="60213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3" name="Freeform 603"/>
            <p:cNvSpPr>
              <a:spLocks/>
            </p:cNvSpPr>
            <p:nvPr/>
          </p:nvSpPr>
          <p:spPr bwMode="auto">
            <a:xfrm>
              <a:off x="6718301" y="6021324"/>
              <a:ext cx="39688" cy="28587"/>
            </a:xfrm>
            <a:custGeom>
              <a:avLst/>
              <a:gdLst>
                <a:gd name="T0" fmla="*/ 25 w 123"/>
                <a:gd name="T1" fmla="*/ 0 h 106"/>
                <a:gd name="T2" fmla="*/ 23 w 123"/>
                <a:gd name="T3" fmla="*/ 2 h 106"/>
                <a:gd name="T4" fmla="*/ 9 w 123"/>
                <a:gd name="T5" fmla="*/ 4 h 106"/>
                <a:gd name="T6" fmla="*/ 2 w 123"/>
                <a:gd name="T7" fmla="*/ 5 h 106"/>
                <a:gd name="T8" fmla="*/ 0 w 123"/>
                <a:gd name="T9" fmla="*/ 9 h 106"/>
                <a:gd name="T10" fmla="*/ 0 w 123"/>
                <a:gd name="T11" fmla="*/ 13 h 106"/>
                <a:gd name="T12" fmla="*/ 2 w 123"/>
                <a:gd name="T13" fmla="*/ 13 h 106"/>
                <a:gd name="T14" fmla="*/ 4 w 123"/>
                <a:gd name="T15" fmla="*/ 16 h 106"/>
                <a:gd name="T16" fmla="*/ 9 w 123"/>
                <a:gd name="T17" fmla="*/ 18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06"/>
                <a:gd name="T29" fmla="*/ 123 w 123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06">
                  <a:moveTo>
                    <a:pt x="123" y="0"/>
                  </a:moveTo>
                  <a:lnTo>
                    <a:pt x="111" y="11"/>
                  </a:lnTo>
                  <a:lnTo>
                    <a:pt x="45" y="22"/>
                  </a:lnTo>
                  <a:lnTo>
                    <a:pt x="11" y="31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11" y="74"/>
                  </a:lnTo>
                  <a:lnTo>
                    <a:pt x="22" y="95"/>
                  </a:lnTo>
                  <a:lnTo>
                    <a:pt x="45" y="10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4" name="Line 604"/>
            <p:cNvSpPr>
              <a:spLocks noChangeShapeType="1"/>
            </p:cNvSpPr>
            <p:nvPr/>
          </p:nvSpPr>
          <p:spPr bwMode="auto">
            <a:xfrm>
              <a:off x="6721476" y="604038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5" name="Freeform 605"/>
            <p:cNvSpPr>
              <a:spLocks/>
            </p:cNvSpPr>
            <p:nvPr/>
          </p:nvSpPr>
          <p:spPr bwMode="auto">
            <a:xfrm>
              <a:off x="6721476" y="6027677"/>
              <a:ext cx="12700" cy="12705"/>
            </a:xfrm>
            <a:custGeom>
              <a:avLst/>
              <a:gdLst>
                <a:gd name="T0" fmla="*/ 0 w 34"/>
                <a:gd name="T1" fmla="*/ 8 h 52"/>
                <a:gd name="T2" fmla="*/ 0 w 34"/>
                <a:gd name="T3" fmla="*/ 5 h 52"/>
                <a:gd name="T4" fmla="*/ 3 w 34"/>
                <a:gd name="T5" fmla="*/ 1 h 52"/>
                <a:gd name="T6" fmla="*/ 8 w 34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52"/>
                <a:gd name="T14" fmla="*/ 34 w 34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52">
                  <a:moveTo>
                    <a:pt x="0" y="52"/>
                  </a:moveTo>
                  <a:lnTo>
                    <a:pt x="0" y="31"/>
                  </a:lnTo>
                  <a:lnTo>
                    <a:pt x="11" y="9"/>
                  </a:lnTo>
                  <a:lnTo>
                    <a:pt x="3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6" name="Line 606"/>
            <p:cNvSpPr>
              <a:spLocks noChangeShapeType="1"/>
            </p:cNvSpPr>
            <p:nvPr/>
          </p:nvSpPr>
          <p:spPr bwMode="auto">
            <a:xfrm>
              <a:off x="6726238" y="60181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7" name="Freeform 607"/>
            <p:cNvSpPr>
              <a:spLocks/>
            </p:cNvSpPr>
            <p:nvPr/>
          </p:nvSpPr>
          <p:spPr bwMode="auto">
            <a:xfrm>
              <a:off x="6721476" y="6010207"/>
              <a:ext cx="36513" cy="7941"/>
            </a:xfrm>
            <a:custGeom>
              <a:avLst/>
              <a:gdLst>
                <a:gd name="T0" fmla="*/ 2 w 112"/>
                <a:gd name="T1" fmla="*/ 5 h 30"/>
                <a:gd name="T2" fmla="*/ 0 w 112"/>
                <a:gd name="T3" fmla="*/ 5 h 30"/>
                <a:gd name="T4" fmla="*/ 0 w 112"/>
                <a:gd name="T5" fmla="*/ 4 h 30"/>
                <a:gd name="T6" fmla="*/ 2 w 112"/>
                <a:gd name="T7" fmla="*/ 2 h 30"/>
                <a:gd name="T8" fmla="*/ 7 w 112"/>
                <a:gd name="T9" fmla="*/ 0 h 30"/>
                <a:gd name="T10" fmla="*/ 16 w 112"/>
                <a:gd name="T11" fmla="*/ 0 h 30"/>
                <a:gd name="T12" fmla="*/ 21 w 112"/>
                <a:gd name="T13" fmla="*/ 2 h 30"/>
                <a:gd name="T14" fmla="*/ 23 w 112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30"/>
                <a:gd name="T26" fmla="*/ 112 w 112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30">
                  <a:moveTo>
                    <a:pt x="11" y="30"/>
                  </a:moveTo>
                  <a:lnTo>
                    <a:pt x="0" y="30"/>
                  </a:lnTo>
                  <a:lnTo>
                    <a:pt x="0" y="21"/>
                  </a:lnTo>
                  <a:lnTo>
                    <a:pt x="11" y="10"/>
                  </a:lnTo>
                  <a:lnTo>
                    <a:pt x="34" y="0"/>
                  </a:lnTo>
                  <a:lnTo>
                    <a:pt x="79" y="0"/>
                  </a:lnTo>
                  <a:lnTo>
                    <a:pt x="100" y="10"/>
                  </a:lnTo>
                  <a:lnTo>
                    <a:pt x="112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8" name="Line 608"/>
            <p:cNvSpPr>
              <a:spLocks noChangeShapeType="1"/>
            </p:cNvSpPr>
            <p:nvPr/>
          </p:nvSpPr>
          <p:spPr bwMode="auto">
            <a:xfrm>
              <a:off x="6726238" y="601656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29" name="Line 609"/>
            <p:cNvSpPr>
              <a:spLocks noChangeShapeType="1"/>
            </p:cNvSpPr>
            <p:nvPr/>
          </p:nvSpPr>
          <p:spPr bwMode="auto">
            <a:xfrm>
              <a:off x="6726238" y="601656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0" name="Line 610"/>
            <p:cNvSpPr>
              <a:spLocks noChangeShapeType="1"/>
            </p:cNvSpPr>
            <p:nvPr/>
          </p:nvSpPr>
          <p:spPr bwMode="auto">
            <a:xfrm>
              <a:off x="6938963" y="60181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1" name="Freeform 611"/>
            <p:cNvSpPr>
              <a:spLocks/>
            </p:cNvSpPr>
            <p:nvPr/>
          </p:nvSpPr>
          <p:spPr bwMode="auto">
            <a:xfrm>
              <a:off x="6934201" y="6010207"/>
              <a:ext cx="52388" cy="39704"/>
            </a:xfrm>
            <a:custGeom>
              <a:avLst/>
              <a:gdLst>
                <a:gd name="T0" fmla="*/ 2 w 166"/>
                <a:gd name="T1" fmla="*/ 5 h 148"/>
                <a:gd name="T2" fmla="*/ 2 w 166"/>
                <a:gd name="T3" fmla="*/ 4 h 148"/>
                <a:gd name="T4" fmla="*/ 4 w 166"/>
                <a:gd name="T5" fmla="*/ 2 h 148"/>
                <a:gd name="T6" fmla="*/ 9 w 166"/>
                <a:gd name="T7" fmla="*/ 0 h 148"/>
                <a:gd name="T8" fmla="*/ 18 w 166"/>
                <a:gd name="T9" fmla="*/ 0 h 148"/>
                <a:gd name="T10" fmla="*/ 22 w 166"/>
                <a:gd name="T11" fmla="*/ 2 h 148"/>
                <a:gd name="T12" fmla="*/ 24 w 166"/>
                <a:gd name="T13" fmla="*/ 4 h 148"/>
                <a:gd name="T14" fmla="*/ 26 w 166"/>
                <a:gd name="T15" fmla="*/ 7 h 148"/>
                <a:gd name="T16" fmla="*/ 26 w 166"/>
                <a:gd name="T17" fmla="*/ 20 h 148"/>
                <a:gd name="T18" fmla="*/ 29 w 166"/>
                <a:gd name="T19" fmla="*/ 23 h 148"/>
                <a:gd name="T20" fmla="*/ 31 w 166"/>
                <a:gd name="T21" fmla="*/ 25 h 148"/>
                <a:gd name="T22" fmla="*/ 33 w 166"/>
                <a:gd name="T23" fmla="*/ 25 h 148"/>
                <a:gd name="T24" fmla="*/ 31 w 166"/>
                <a:gd name="T25" fmla="*/ 25 h 148"/>
                <a:gd name="T26" fmla="*/ 26 w 166"/>
                <a:gd name="T27" fmla="*/ 23 h 148"/>
                <a:gd name="T28" fmla="*/ 24 w 166"/>
                <a:gd name="T29" fmla="*/ 20 h 148"/>
                <a:gd name="T30" fmla="*/ 20 w 166"/>
                <a:gd name="T31" fmla="*/ 23 h 148"/>
                <a:gd name="T32" fmla="*/ 15 w 166"/>
                <a:gd name="T33" fmla="*/ 25 h 148"/>
                <a:gd name="T34" fmla="*/ 9 w 166"/>
                <a:gd name="T35" fmla="*/ 25 h 148"/>
                <a:gd name="T36" fmla="*/ 4 w 166"/>
                <a:gd name="T37" fmla="*/ 23 h 148"/>
                <a:gd name="T38" fmla="*/ 2 w 166"/>
                <a:gd name="T39" fmla="*/ 20 h 148"/>
                <a:gd name="T40" fmla="*/ 2 w 166"/>
                <a:gd name="T41" fmla="*/ 16 h 148"/>
                <a:gd name="T42" fmla="*/ 4 w 166"/>
                <a:gd name="T43" fmla="*/ 12 h 148"/>
                <a:gd name="T44" fmla="*/ 9 w 166"/>
                <a:gd name="T45" fmla="*/ 11 h 148"/>
                <a:gd name="T46" fmla="*/ 2 w 166"/>
                <a:gd name="T47" fmla="*/ 12 h 148"/>
                <a:gd name="T48" fmla="*/ 0 w 166"/>
                <a:gd name="T49" fmla="*/ 16 h 148"/>
                <a:gd name="T50" fmla="*/ 0 w 166"/>
                <a:gd name="T51" fmla="*/ 20 h 148"/>
                <a:gd name="T52" fmla="*/ 2 w 166"/>
                <a:gd name="T53" fmla="*/ 23 h 148"/>
                <a:gd name="T54" fmla="*/ 9 w 166"/>
                <a:gd name="T55" fmla="*/ 25 h 1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6"/>
                <a:gd name="T85" fmla="*/ 0 h 148"/>
                <a:gd name="T86" fmla="*/ 166 w 166"/>
                <a:gd name="T87" fmla="*/ 148 h 1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6" h="148">
                  <a:moveTo>
                    <a:pt x="11" y="30"/>
                  </a:moveTo>
                  <a:lnTo>
                    <a:pt x="11" y="21"/>
                  </a:lnTo>
                  <a:lnTo>
                    <a:pt x="22" y="10"/>
                  </a:lnTo>
                  <a:lnTo>
                    <a:pt x="44" y="0"/>
                  </a:lnTo>
                  <a:lnTo>
                    <a:pt x="89" y="0"/>
                  </a:lnTo>
                  <a:lnTo>
                    <a:pt x="110" y="10"/>
                  </a:lnTo>
                  <a:lnTo>
                    <a:pt x="122" y="21"/>
                  </a:lnTo>
                  <a:lnTo>
                    <a:pt x="133" y="42"/>
                  </a:lnTo>
                  <a:lnTo>
                    <a:pt x="133" y="116"/>
                  </a:lnTo>
                  <a:lnTo>
                    <a:pt x="145" y="137"/>
                  </a:lnTo>
                  <a:lnTo>
                    <a:pt x="155" y="148"/>
                  </a:lnTo>
                  <a:lnTo>
                    <a:pt x="166" y="148"/>
                  </a:lnTo>
                  <a:lnTo>
                    <a:pt x="155" y="148"/>
                  </a:lnTo>
                  <a:lnTo>
                    <a:pt x="133" y="137"/>
                  </a:lnTo>
                  <a:lnTo>
                    <a:pt x="122" y="116"/>
                  </a:lnTo>
                  <a:lnTo>
                    <a:pt x="100" y="137"/>
                  </a:lnTo>
                  <a:lnTo>
                    <a:pt x="77" y="148"/>
                  </a:lnTo>
                  <a:lnTo>
                    <a:pt x="44" y="148"/>
                  </a:lnTo>
                  <a:lnTo>
                    <a:pt x="22" y="137"/>
                  </a:lnTo>
                  <a:lnTo>
                    <a:pt x="11" y="116"/>
                  </a:lnTo>
                  <a:lnTo>
                    <a:pt x="11" y="95"/>
                  </a:lnTo>
                  <a:lnTo>
                    <a:pt x="22" y="73"/>
                  </a:lnTo>
                  <a:lnTo>
                    <a:pt x="44" y="64"/>
                  </a:lnTo>
                  <a:lnTo>
                    <a:pt x="11" y="73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11" y="137"/>
                  </a:lnTo>
                  <a:lnTo>
                    <a:pt x="44" y="1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2" name="Line 612"/>
            <p:cNvSpPr>
              <a:spLocks noChangeShapeType="1"/>
            </p:cNvSpPr>
            <p:nvPr/>
          </p:nvSpPr>
          <p:spPr bwMode="auto">
            <a:xfrm>
              <a:off x="6950076" y="602767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3" name="Freeform 613"/>
            <p:cNvSpPr>
              <a:spLocks/>
            </p:cNvSpPr>
            <p:nvPr/>
          </p:nvSpPr>
          <p:spPr bwMode="auto">
            <a:xfrm>
              <a:off x="6950076" y="6021324"/>
              <a:ext cx="23813" cy="6353"/>
            </a:xfrm>
            <a:custGeom>
              <a:avLst/>
              <a:gdLst>
                <a:gd name="T0" fmla="*/ 0 w 78"/>
                <a:gd name="T1" fmla="*/ 4 h 22"/>
                <a:gd name="T2" fmla="*/ 13 w 78"/>
                <a:gd name="T3" fmla="*/ 2 h 22"/>
                <a:gd name="T4" fmla="*/ 15 w 78"/>
                <a:gd name="T5" fmla="*/ 0 h 22"/>
                <a:gd name="T6" fmla="*/ 0 60000 65536"/>
                <a:gd name="T7" fmla="*/ 0 60000 65536"/>
                <a:gd name="T8" fmla="*/ 0 60000 65536"/>
                <a:gd name="T9" fmla="*/ 0 w 78"/>
                <a:gd name="T10" fmla="*/ 0 h 22"/>
                <a:gd name="T11" fmla="*/ 78 w 7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2">
                  <a:moveTo>
                    <a:pt x="0" y="22"/>
                  </a:moveTo>
                  <a:lnTo>
                    <a:pt x="66" y="11"/>
                  </a:lnTo>
                  <a:lnTo>
                    <a:pt x="7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4" name="Line 614"/>
            <p:cNvSpPr>
              <a:spLocks noChangeShapeType="1"/>
            </p:cNvSpPr>
            <p:nvPr/>
          </p:nvSpPr>
          <p:spPr bwMode="auto">
            <a:xfrm>
              <a:off x="6973888" y="601656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5" name="Line 615"/>
            <p:cNvSpPr>
              <a:spLocks noChangeShapeType="1"/>
            </p:cNvSpPr>
            <p:nvPr/>
          </p:nvSpPr>
          <p:spPr bwMode="auto">
            <a:xfrm>
              <a:off x="6973888" y="6016560"/>
              <a:ext cx="1588" cy="2382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6" name="Line 616"/>
            <p:cNvSpPr>
              <a:spLocks noChangeShapeType="1"/>
            </p:cNvSpPr>
            <p:nvPr/>
          </p:nvSpPr>
          <p:spPr bwMode="auto">
            <a:xfrm>
              <a:off x="6942138" y="60181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7" name="Freeform 617"/>
            <p:cNvSpPr>
              <a:spLocks/>
            </p:cNvSpPr>
            <p:nvPr/>
          </p:nvSpPr>
          <p:spPr bwMode="auto">
            <a:xfrm>
              <a:off x="6938963" y="6016560"/>
              <a:ext cx="3175" cy="1588"/>
            </a:xfrm>
            <a:custGeom>
              <a:avLst/>
              <a:gdLst>
                <a:gd name="T0" fmla="*/ 2 w 11"/>
                <a:gd name="T1" fmla="*/ 1 h 9"/>
                <a:gd name="T2" fmla="*/ 0 w 11"/>
                <a:gd name="T3" fmla="*/ 1 h 9"/>
                <a:gd name="T4" fmla="*/ 2 w 11"/>
                <a:gd name="T5" fmla="*/ 1 h 9"/>
                <a:gd name="T6" fmla="*/ 2 w 1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11" y="9"/>
                  </a:moveTo>
                  <a:lnTo>
                    <a:pt x="0" y="9"/>
                  </a:lnTo>
                  <a:lnTo>
                    <a:pt x="11" y="9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8" name="Line 618"/>
            <p:cNvSpPr>
              <a:spLocks noChangeShapeType="1"/>
            </p:cNvSpPr>
            <p:nvPr/>
          </p:nvSpPr>
          <p:spPr bwMode="auto">
            <a:xfrm>
              <a:off x="7920038" y="611185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39" name="Freeform 619"/>
            <p:cNvSpPr>
              <a:spLocks/>
            </p:cNvSpPr>
            <p:nvPr/>
          </p:nvSpPr>
          <p:spPr bwMode="auto">
            <a:xfrm>
              <a:off x="7920038" y="6111850"/>
              <a:ext cx="52388" cy="17470"/>
            </a:xfrm>
            <a:custGeom>
              <a:avLst/>
              <a:gdLst>
                <a:gd name="T0" fmla="*/ 0 w 167"/>
                <a:gd name="T1" fmla="*/ 0 h 63"/>
                <a:gd name="T2" fmla="*/ 33 w 167"/>
                <a:gd name="T3" fmla="*/ 0 h 63"/>
                <a:gd name="T4" fmla="*/ 33 w 167"/>
                <a:gd name="T5" fmla="*/ 11 h 63"/>
                <a:gd name="T6" fmla="*/ 31 w 167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63"/>
                <a:gd name="T14" fmla="*/ 167 w 167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63">
                  <a:moveTo>
                    <a:pt x="0" y="0"/>
                  </a:moveTo>
                  <a:lnTo>
                    <a:pt x="167" y="0"/>
                  </a:lnTo>
                  <a:lnTo>
                    <a:pt x="167" y="63"/>
                  </a:lnTo>
                  <a:lnTo>
                    <a:pt x="1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0" name="Line 620"/>
            <p:cNvSpPr>
              <a:spLocks noChangeShapeType="1"/>
            </p:cNvSpPr>
            <p:nvPr/>
          </p:nvSpPr>
          <p:spPr bwMode="auto">
            <a:xfrm>
              <a:off x="7948613" y="611185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1" name="Rectangle 621"/>
            <p:cNvSpPr>
              <a:spLocks noChangeArrowheads="1"/>
            </p:cNvSpPr>
            <p:nvPr/>
          </p:nvSpPr>
          <p:spPr bwMode="auto">
            <a:xfrm>
              <a:off x="7945438" y="6111850"/>
              <a:ext cx="3175" cy="60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2" name="Line 622"/>
            <p:cNvSpPr>
              <a:spLocks noChangeShapeType="1"/>
            </p:cNvSpPr>
            <p:nvPr/>
          </p:nvSpPr>
          <p:spPr bwMode="auto">
            <a:xfrm>
              <a:off x="7924801" y="611185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3" name="Freeform 623"/>
            <p:cNvSpPr>
              <a:spLocks/>
            </p:cNvSpPr>
            <p:nvPr/>
          </p:nvSpPr>
          <p:spPr bwMode="auto">
            <a:xfrm>
              <a:off x="7920038" y="6111850"/>
              <a:ext cx="4763" cy="17470"/>
            </a:xfrm>
            <a:custGeom>
              <a:avLst/>
              <a:gdLst>
                <a:gd name="T0" fmla="*/ 3 w 11"/>
                <a:gd name="T1" fmla="*/ 0 h 63"/>
                <a:gd name="T2" fmla="*/ 0 w 11"/>
                <a:gd name="T3" fmla="*/ 11 h 63"/>
                <a:gd name="T4" fmla="*/ 0 w 11"/>
                <a:gd name="T5" fmla="*/ 0 h 63"/>
                <a:gd name="T6" fmla="*/ 0 60000 65536"/>
                <a:gd name="T7" fmla="*/ 0 60000 65536"/>
                <a:gd name="T8" fmla="*/ 0 60000 65536"/>
                <a:gd name="T9" fmla="*/ 0 w 11"/>
                <a:gd name="T10" fmla="*/ 0 h 63"/>
                <a:gd name="T11" fmla="*/ 11 w 11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3">
                  <a:moveTo>
                    <a:pt x="11" y="0"/>
                  </a:move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4" name="Line 624"/>
            <p:cNvSpPr>
              <a:spLocks noChangeShapeType="1"/>
            </p:cNvSpPr>
            <p:nvPr/>
          </p:nvSpPr>
          <p:spPr bwMode="auto">
            <a:xfrm>
              <a:off x="7934326" y="61722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5" name="Line 625"/>
            <p:cNvSpPr>
              <a:spLocks noChangeShapeType="1"/>
            </p:cNvSpPr>
            <p:nvPr/>
          </p:nvSpPr>
          <p:spPr bwMode="auto">
            <a:xfrm>
              <a:off x="7934326" y="6172200"/>
              <a:ext cx="238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6" name="Line 626"/>
            <p:cNvSpPr>
              <a:spLocks noChangeShapeType="1"/>
            </p:cNvSpPr>
            <p:nvPr/>
          </p:nvSpPr>
          <p:spPr bwMode="auto">
            <a:xfrm>
              <a:off x="7839076" y="5968915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7" name="Freeform 627"/>
            <p:cNvSpPr>
              <a:spLocks/>
            </p:cNvSpPr>
            <p:nvPr/>
          </p:nvSpPr>
          <p:spPr bwMode="auto">
            <a:xfrm>
              <a:off x="7791451" y="5906977"/>
              <a:ext cx="47625" cy="61938"/>
            </a:xfrm>
            <a:custGeom>
              <a:avLst/>
              <a:gdLst>
                <a:gd name="T0" fmla="*/ 30 w 157"/>
                <a:gd name="T1" fmla="*/ 39 h 223"/>
                <a:gd name="T2" fmla="*/ 30 w 157"/>
                <a:gd name="T3" fmla="*/ 28 h 223"/>
                <a:gd name="T4" fmla="*/ 28 w 157"/>
                <a:gd name="T5" fmla="*/ 39 h 223"/>
                <a:gd name="T6" fmla="*/ 30 w 157"/>
                <a:gd name="T7" fmla="*/ 39 h 223"/>
                <a:gd name="T8" fmla="*/ 0 w 157"/>
                <a:gd name="T9" fmla="*/ 39 h 223"/>
                <a:gd name="T10" fmla="*/ 28 w 157"/>
                <a:gd name="T11" fmla="*/ 0 h 223"/>
                <a:gd name="T12" fmla="*/ 30 w 157"/>
                <a:gd name="T13" fmla="*/ 0 h 223"/>
                <a:gd name="T14" fmla="*/ 2 w 157"/>
                <a:gd name="T15" fmla="*/ 39 h 2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223"/>
                <a:gd name="T26" fmla="*/ 157 w 157"/>
                <a:gd name="T27" fmla="*/ 223 h 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223">
                  <a:moveTo>
                    <a:pt x="157" y="223"/>
                  </a:moveTo>
                  <a:lnTo>
                    <a:pt x="157" y="160"/>
                  </a:lnTo>
                  <a:lnTo>
                    <a:pt x="145" y="223"/>
                  </a:lnTo>
                  <a:lnTo>
                    <a:pt x="157" y="223"/>
                  </a:lnTo>
                  <a:lnTo>
                    <a:pt x="0" y="223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2" y="2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8" name="Line 628"/>
            <p:cNvSpPr>
              <a:spLocks noChangeShapeType="1"/>
            </p:cNvSpPr>
            <p:nvPr/>
          </p:nvSpPr>
          <p:spPr bwMode="auto">
            <a:xfrm>
              <a:off x="7791451" y="592603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49" name="Freeform 629"/>
            <p:cNvSpPr>
              <a:spLocks/>
            </p:cNvSpPr>
            <p:nvPr/>
          </p:nvSpPr>
          <p:spPr bwMode="auto">
            <a:xfrm>
              <a:off x="7791451" y="5906977"/>
              <a:ext cx="47625" cy="19058"/>
            </a:xfrm>
            <a:custGeom>
              <a:avLst/>
              <a:gdLst>
                <a:gd name="T0" fmla="*/ 0 w 157"/>
                <a:gd name="T1" fmla="*/ 12 h 65"/>
                <a:gd name="T2" fmla="*/ 0 w 157"/>
                <a:gd name="T3" fmla="*/ 0 h 65"/>
                <a:gd name="T4" fmla="*/ 30 w 157"/>
                <a:gd name="T5" fmla="*/ 0 h 65"/>
                <a:gd name="T6" fmla="*/ 0 60000 65536"/>
                <a:gd name="T7" fmla="*/ 0 60000 65536"/>
                <a:gd name="T8" fmla="*/ 0 60000 65536"/>
                <a:gd name="T9" fmla="*/ 0 w 157"/>
                <a:gd name="T10" fmla="*/ 0 h 65"/>
                <a:gd name="T11" fmla="*/ 157 w 157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65">
                  <a:moveTo>
                    <a:pt x="0" y="65"/>
                  </a:moveTo>
                  <a:lnTo>
                    <a:pt x="0" y="0"/>
                  </a:lnTo>
                  <a:lnTo>
                    <a:pt x="15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0" name="Line 630"/>
            <p:cNvSpPr>
              <a:spLocks noChangeShapeType="1"/>
            </p:cNvSpPr>
            <p:nvPr/>
          </p:nvSpPr>
          <p:spPr bwMode="auto">
            <a:xfrm>
              <a:off x="7794626" y="590697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1" name="Line 631"/>
            <p:cNvSpPr>
              <a:spLocks noChangeShapeType="1"/>
            </p:cNvSpPr>
            <p:nvPr/>
          </p:nvSpPr>
          <p:spPr bwMode="auto">
            <a:xfrm flipH="1">
              <a:off x="7791451" y="5906977"/>
              <a:ext cx="3175" cy="19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2" name="Line 632"/>
            <p:cNvSpPr>
              <a:spLocks noChangeShapeType="1"/>
            </p:cNvSpPr>
            <p:nvPr/>
          </p:nvSpPr>
          <p:spPr bwMode="auto">
            <a:xfrm>
              <a:off x="7639051" y="588791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3" name="Rectangle 633"/>
            <p:cNvSpPr>
              <a:spLocks noChangeArrowheads="1"/>
            </p:cNvSpPr>
            <p:nvPr/>
          </p:nvSpPr>
          <p:spPr bwMode="auto">
            <a:xfrm>
              <a:off x="7634288" y="5825981"/>
              <a:ext cx="4763" cy="61938"/>
            </a:xfrm>
            <a:prstGeom prst="rect">
              <a:avLst/>
            </a:prstGeom>
            <a:solidFill>
              <a:schemeClr val="folHlink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4" name="Line 634"/>
            <p:cNvSpPr>
              <a:spLocks noChangeShapeType="1"/>
            </p:cNvSpPr>
            <p:nvPr/>
          </p:nvSpPr>
          <p:spPr bwMode="auto">
            <a:xfrm>
              <a:off x="7680326" y="587362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5" name="Freeform 635"/>
            <p:cNvSpPr>
              <a:spLocks/>
            </p:cNvSpPr>
            <p:nvPr/>
          </p:nvSpPr>
          <p:spPr bwMode="auto">
            <a:xfrm>
              <a:off x="7659688" y="5825981"/>
              <a:ext cx="23813" cy="61938"/>
            </a:xfrm>
            <a:custGeom>
              <a:avLst/>
              <a:gdLst>
                <a:gd name="T0" fmla="*/ 13 w 79"/>
                <a:gd name="T1" fmla="*/ 30 h 223"/>
                <a:gd name="T2" fmla="*/ 15 w 79"/>
                <a:gd name="T3" fmla="*/ 24 h 223"/>
                <a:gd name="T4" fmla="*/ 15 w 79"/>
                <a:gd name="T5" fmla="*/ 15 h 223"/>
                <a:gd name="T6" fmla="*/ 13 w 79"/>
                <a:gd name="T7" fmla="*/ 9 h 223"/>
                <a:gd name="T8" fmla="*/ 11 w 79"/>
                <a:gd name="T9" fmla="*/ 5 h 223"/>
                <a:gd name="T10" fmla="*/ 6 w 79"/>
                <a:gd name="T11" fmla="*/ 2 h 223"/>
                <a:gd name="T12" fmla="*/ 0 w 79"/>
                <a:gd name="T13" fmla="*/ 0 h 223"/>
                <a:gd name="T14" fmla="*/ 4 w 79"/>
                <a:gd name="T15" fmla="*/ 2 h 223"/>
                <a:gd name="T16" fmla="*/ 8 w 79"/>
                <a:gd name="T17" fmla="*/ 5 h 223"/>
                <a:gd name="T18" fmla="*/ 11 w 79"/>
                <a:gd name="T19" fmla="*/ 9 h 223"/>
                <a:gd name="T20" fmla="*/ 13 w 79"/>
                <a:gd name="T21" fmla="*/ 15 h 223"/>
                <a:gd name="T22" fmla="*/ 13 w 79"/>
                <a:gd name="T23" fmla="*/ 24 h 223"/>
                <a:gd name="T24" fmla="*/ 11 w 79"/>
                <a:gd name="T25" fmla="*/ 30 h 223"/>
                <a:gd name="T26" fmla="*/ 8 w 79"/>
                <a:gd name="T27" fmla="*/ 34 h 223"/>
                <a:gd name="T28" fmla="*/ 4 w 79"/>
                <a:gd name="T29" fmla="*/ 37 h 223"/>
                <a:gd name="T30" fmla="*/ 0 w 79"/>
                <a:gd name="T31" fmla="*/ 39 h 2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223"/>
                <a:gd name="T50" fmla="*/ 79 w 79"/>
                <a:gd name="T51" fmla="*/ 223 h 2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223">
                  <a:moveTo>
                    <a:pt x="67" y="170"/>
                  </a:moveTo>
                  <a:lnTo>
                    <a:pt x="79" y="138"/>
                  </a:lnTo>
                  <a:lnTo>
                    <a:pt x="79" y="85"/>
                  </a:lnTo>
                  <a:lnTo>
                    <a:pt x="67" y="54"/>
                  </a:lnTo>
                  <a:lnTo>
                    <a:pt x="56" y="31"/>
                  </a:lnTo>
                  <a:lnTo>
                    <a:pt x="33" y="11"/>
                  </a:lnTo>
                  <a:lnTo>
                    <a:pt x="0" y="0"/>
                  </a:lnTo>
                  <a:lnTo>
                    <a:pt x="23" y="11"/>
                  </a:lnTo>
                  <a:lnTo>
                    <a:pt x="44" y="31"/>
                  </a:lnTo>
                  <a:lnTo>
                    <a:pt x="56" y="54"/>
                  </a:lnTo>
                  <a:lnTo>
                    <a:pt x="67" y="85"/>
                  </a:lnTo>
                  <a:lnTo>
                    <a:pt x="67" y="138"/>
                  </a:lnTo>
                  <a:lnTo>
                    <a:pt x="56" y="170"/>
                  </a:lnTo>
                  <a:lnTo>
                    <a:pt x="44" y="192"/>
                  </a:lnTo>
                  <a:lnTo>
                    <a:pt x="23" y="212"/>
                  </a:lnTo>
                  <a:lnTo>
                    <a:pt x="0" y="223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6" name="Line 636"/>
            <p:cNvSpPr>
              <a:spLocks noChangeShapeType="1"/>
            </p:cNvSpPr>
            <p:nvPr/>
          </p:nvSpPr>
          <p:spPr bwMode="auto">
            <a:xfrm>
              <a:off x="7659688" y="588791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7" name="Line 637"/>
            <p:cNvSpPr>
              <a:spLocks noChangeShapeType="1"/>
            </p:cNvSpPr>
            <p:nvPr/>
          </p:nvSpPr>
          <p:spPr bwMode="auto">
            <a:xfrm flipH="1">
              <a:off x="7626351" y="5887919"/>
              <a:ext cx="333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8" name="Line 638"/>
            <p:cNvSpPr>
              <a:spLocks noChangeShapeType="1"/>
            </p:cNvSpPr>
            <p:nvPr/>
          </p:nvSpPr>
          <p:spPr bwMode="auto">
            <a:xfrm>
              <a:off x="7659688" y="588791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59" name="Freeform 639"/>
            <p:cNvSpPr>
              <a:spLocks/>
            </p:cNvSpPr>
            <p:nvPr/>
          </p:nvSpPr>
          <p:spPr bwMode="auto">
            <a:xfrm>
              <a:off x="7659688" y="5873625"/>
              <a:ext cx="20638" cy="14293"/>
            </a:xfrm>
            <a:custGeom>
              <a:avLst/>
              <a:gdLst>
                <a:gd name="T0" fmla="*/ 0 w 67"/>
                <a:gd name="T1" fmla="*/ 9 h 53"/>
                <a:gd name="T2" fmla="*/ 6 w 67"/>
                <a:gd name="T3" fmla="*/ 7 h 53"/>
                <a:gd name="T4" fmla="*/ 11 w 67"/>
                <a:gd name="T5" fmla="*/ 4 h 53"/>
                <a:gd name="T6" fmla="*/ 13 w 67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53"/>
                <a:gd name="T14" fmla="*/ 67 w 67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53">
                  <a:moveTo>
                    <a:pt x="0" y="53"/>
                  </a:moveTo>
                  <a:lnTo>
                    <a:pt x="33" y="42"/>
                  </a:lnTo>
                  <a:lnTo>
                    <a:pt x="56" y="22"/>
                  </a:lnTo>
                  <a:lnTo>
                    <a:pt x="67" y="0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0" name="Line 640"/>
            <p:cNvSpPr>
              <a:spLocks noChangeShapeType="1"/>
            </p:cNvSpPr>
            <p:nvPr/>
          </p:nvSpPr>
          <p:spPr bwMode="auto">
            <a:xfrm>
              <a:off x="7659688" y="582598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1" name="Line 641"/>
            <p:cNvSpPr>
              <a:spLocks noChangeShapeType="1"/>
            </p:cNvSpPr>
            <p:nvPr/>
          </p:nvSpPr>
          <p:spPr bwMode="auto">
            <a:xfrm flipH="1">
              <a:off x="7626351" y="5825981"/>
              <a:ext cx="333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2" name="Line 642"/>
            <p:cNvSpPr>
              <a:spLocks noChangeShapeType="1"/>
            </p:cNvSpPr>
            <p:nvPr/>
          </p:nvSpPr>
          <p:spPr bwMode="auto">
            <a:xfrm>
              <a:off x="7508876" y="584662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3" name="Freeform 643"/>
            <p:cNvSpPr>
              <a:spLocks/>
            </p:cNvSpPr>
            <p:nvPr/>
          </p:nvSpPr>
          <p:spPr bwMode="auto">
            <a:xfrm>
              <a:off x="7167563" y="5724338"/>
              <a:ext cx="925513" cy="203285"/>
            </a:xfrm>
            <a:custGeom>
              <a:avLst/>
              <a:gdLst>
                <a:gd name="T0" fmla="*/ 215 w 2954"/>
                <a:gd name="T1" fmla="*/ 77 h 744"/>
                <a:gd name="T2" fmla="*/ 0 w 2954"/>
                <a:gd name="T3" fmla="*/ 77 h 744"/>
                <a:gd name="T4" fmla="*/ 0 w 2954"/>
                <a:gd name="T5" fmla="*/ 0 h 744"/>
                <a:gd name="T6" fmla="*/ 583 w 2954"/>
                <a:gd name="T7" fmla="*/ 0 h 744"/>
                <a:gd name="T8" fmla="*/ 583 w 2954"/>
                <a:gd name="T9" fmla="*/ 128 h 7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4"/>
                <a:gd name="T16" fmla="*/ 0 h 744"/>
                <a:gd name="T17" fmla="*/ 2954 w 2954"/>
                <a:gd name="T18" fmla="*/ 744 h 7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4" h="744">
                  <a:moveTo>
                    <a:pt x="1089" y="446"/>
                  </a:moveTo>
                  <a:lnTo>
                    <a:pt x="0" y="446"/>
                  </a:lnTo>
                  <a:lnTo>
                    <a:pt x="0" y="0"/>
                  </a:lnTo>
                  <a:lnTo>
                    <a:pt x="2954" y="0"/>
                  </a:lnTo>
                  <a:lnTo>
                    <a:pt x="2954" y="7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4" name="Line 644"/>
            <p:cNvSpPr>
              <a:spLocks noChangeShapeType="1"/>
            </p:cNvSpPr>
            <p:nvPr/>
          </p:nvSpPr>
          <p:spPr bwMode="auto">
            <a:xfrm>
              <a:off x="8020051" y="59006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5" name="Freeform 645"/>
            <p:cNvSpPr>
              <a:spLocks/>
            </p:cNvSpPr>
            <p:nvPr/>
          </p:nvSpPr>
          <p:spPr bwMode="auto">
            <a:xfrm>
              <a:off x="8005763" y="5878390"/>
              <a:ext cx="17463" cy="22234"/>
            </a:xfrm>
            <a:custGeom>
              <a:avLst/>
              <a:gdLst>
                <a:gd name="T0" fmla="*/ 9 w 54"/>
                <a:gd name="T1" fmla="*/ 14 h 84"/>
                <a:gd name="T2" fmla="*/ 11 w 54"/>
                <a:gd name="T3" fmla="*/ 10 h 84"/>
                <a:gd name="T4" fmla="*/ 11 w 54"/>
                <a:gd name="T5" fmla="*/ 9 h 84"/>
                <a:gd name="T6" fmla="*/ 11 w 54"/>
                <a:gd name="T7" fmla="*/ 10 h 84"/>
                <a:gd name="T8" fmla="*/ 9 w 54"/>
                <a:gd name="T9" fmla="*/ 12 h 84"/>
                <a:gd name="T10" fmla="*/ 7 w 54"/>
                <a:gd name="T11" fmla="*/ 12 h 84"/>
                <a:gd name="T12" fmla="*/ 4 w 54"/>
                <a:gd name="T13" fmla="*/ 10 h 84"/>
                <a:gd name="T14" fmla="*/ 2 w 54"/>
                <a:gd name="T15" fmla="*/ 7 h 84"/>
                <a:gd name="T16" fmla="*/ 0 w 54"/>
                <a:gd name="T17" fmla="*/ 0 h 84"/>
                <a:gd name="T18" fmla="*/ 2 w 54"/>
                <a:gd name="T19" fmla="*/ 12 h 84"/>
                <a:gd name="T20" fmla="*/ 4 w 54"/>
                <a:gd name="T21" fmla="*/ 14 h 84"/>
                <a:gd name="T22" fmla="*/ 9 w 54"/>
                <a:gd name="T23" fmla="*/ 14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84"/>
                <a:gd name="T38" fmla="*/ 54 w 54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84">
                  <a:moveTo>
                    <a:pt x="44" y="84"/>
                  </a:moveTo>
                  <a:lnTo>
                    <a:pt x="54" y="63"/>
                  </a:lnTo>
                  <a:lnTo>
                    <a:pt x="54" y="52"/>
                  </a:lnTo>
                  <a:lnTo>
                    <a:pt x="54" y="63"/>
                  </a:lnTo>
                  <a:lnTo>
                    <a:pt x="44" y="73"/>
                  </a:lnTo>
                  <a:lnTo>
                    <a:pt x="33" y="73"/>
                  </a:lnTo>
                  <a:lnTo>
                    <a:pt x="21" y="63"/>
                  </a:lnTo>
                  <a:lnTo>
                    <a:pt x="10" y="42"/>
                  </a:lnTo>
                  <a:lnTo>
                    <a:pt x="0" y="0"/>
                  </a:lnTo>
                  <a:lnTo>
                    <a:pt x="10" y="73"/>
                  </a:lnTo>
                  <a:lnTo>
                    <a:pt x="21" y="84"/>
                  </a:lnTo>
                  <a:lnTo>
                    <a:pt x="44" y="84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6" name="Line 646"/>
            <p:cNvSpPr>
              <a:spLocks noChangeShapeType="1"/>
            </p:cNvSpPr>
            <p:nvPr/>
          </p:nvSpPr>
          <p:spPr bwMode="auto">
            <a:xfrm>
              <a:off x="8016876" y="587839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7" name="Freeform 647"/>
            <p:cNvSpPr>
              <a:spLocks/>
            </p:cNvSpPr>
            <p:nvPr/>
          </p:nvSpPr>
          <p:spPr bwMode="auto">
            <a:xfrm>
              <a:off x="7970838" y="5825981"/>
              <a:ext cx="52388" cy="61938"/>
            </a:xfrm>
            <a:custGeom>
              <a:avLst/>
              <a:gdLst>
                <a:gd name="T0" fmla="*/ 29 w 166"/>
                <a:gd name="T1" fmla="*/ 34 h 223"/>
                <a:gd name="T2" fmla="*/ 31 w 166"/>
                <a:gd name="T3" fmla="*/ 30 h 223"/>
                <a:gd name="T4" fmla="*/ 33 w 166"/>
                <a:gd name="T5" fmla="*/ 22 h 223"/>
                <a:gd name="T6" fmla="*/ 33 w 166"/>
                <a:gd name="T7" fmla="*/ 17 h 223"/>
                <a:gd name="T8" fmla="*/ 31 w 166"/>
                <a:gd name="T9" fmla="*/ 9 h 223"/>
                <a:gd name="T10" fmla="*/ 29 w 166"/>
                <a:gd name="T11" fmla="*/ 5 h 223"/>
                <a:gd name="T12" fmla="*/ 24 w 166"/>
                <a:gd name="T13" fmla="*/ 2 h 223"/>
                <a:gd name="T14" fmla="*/ 18 w 166"/>
                <a:gd name="T15" fmla="*/ 0 h 223"/>
                <a:gd name="T16" fmla="*/ 13 w 166"/>
                <a:gd name="T17" fmla="*/ 0 h 223"/>
                <a:gd name="T18" fmla="*/ 9 w 166"/>
                <a:gd name="T19" fmla="*/ 2 h 223"/>
                <a:gd name="T20" fmla="*/ 4 w 166"/>
                <a:gd name="T21" fmla="*/ 5 h 223"/>
                <a:gd name="T22" fmla="*/ 2 w 166"/>
                <a:gd name="T23" fmla="*/ 9 h 223"/>
                <a:gd name="T24" fmla="*/ 0 w 166"/>
                <a:gd name="T25" fmla="*/ 17 h 223"/>
                <a:gd name="T26" fmla="*/ 0 w 166"/>
                <a:gd name="T27" fmla="*/ 22 h 223"/>
                <a:gd name="T28" fmla="*/ 2 w 166"/>
                <a:gd name="T29" fmla="*/ 30 h 223"/>
                <a:gd name="T30" fmla="*/ 4 w 166"/>
                <a:gd name="T31" fmla="*/ 34 h 223"/>
                <a:gd name="T32" fmla="*/ 9 w 166"/>
                <a:gd name="T33" fmla="*/ 37 h 223"/>
                <a:gd name="T34" fmla="*/ 13 w 166"/>
                <a:gd name="T35" fmla="*/ 39 h 223"/>
                <a:gd name="T36" fmla="*/ 18 w 166"/>
                <a:gd name="T37" fmla="*/ 39 h 223"/>
                <a:gd name="T38" fmla="*/ 24 w 166"/>
                <a:gd name="T39" fmla="*/ 37 h 223"/>
                <a:gd name="T40" fmla="*/ 29 w 166"/>
                <a:gd name="T41" fmla="*/ 34 h 223"/>
                <a:gd name="T42" fmla="*/ 26 w 166"/>
                <a:gd name="T43" fmla="*/ 34 h 223"/>
                <a:gd name="T44" fmla="*/ 29 w 166"/>
                <a:gd name="T45" fmla="*/ 30 h 223"/>
                <a:gd name="T46" fmla="*/ 31 w 166"/>
                <a:gd name="T47" fmla="*/ 22 h 2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6"/>
                <a:gd name="T73" fmla="*/ 0 h 223"/>
                <a:gd name="T74" fmla="*/ 166 w 166"/>
                <a:gd name="T75" fmla="*/ 223 h 2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6" h="223">
                  <a:moveTo>
                    <a:pt x="145" y="192"/>
                  </a:moveTo>
                  <a:lnTo>
                    <a:pt x="156" y="170"/>
                  </a:lnTo>
                  <a:lnTo>
                    <a:pt x="166" y="127"/>
                  </a:lnTo>
                  <a:lnTo>
                    <a:pt x="166" y="96"/>
                  </a:lnTo>
                  <a:lnTo>
                    <a:pt x="156" y="54"/>
                  </a:lnTo>
                  <a:lnTo>
                    <a:pt x="145" y="31"/>
                  </a:lnTo>
                  <a:lnTo>
                    <a:pt x="122" y="11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45" y="11"/>
                  </a:lnTo>
                  <a:lnTo>
                    <a:pt x="21" y="31"/>
                  </a:lnTo>
                  <a:lnTo>
                    <a:pt x="12" y="54"/>
                  </a:lnTo>
                  <a:lnTo>
                    <a:pt x="0" y="96"/>
                  </a:lnTo>
                  <a:lnTo>
                    <a:pt x="0" y="127"/>
                  </a:lnTo>
                  <a:lnTo>
                    <a:pt x="12" y="170"/>
                  </a:lnTo>
                  <a:lnTo>
                    <a:pt x="21" y="192"/>
                  </a:lnTo>
                  <a:lnTo>
                    <a:pt x="45" y="212"/>
                  </a:lnTo>
                  <a:lnTo>
                    <a:pt x="66" y="223"/>
                  </a:lnTo>
                  <a:lnTo>
                    <a:pt x="90" y="223"/>
                  </a:lnTo>
                  <a:lnTo>
                    <a:pt x="122" y="212"/>
                  </a:lnTo>
                  <a:lnTo>
                    <a:pt x="145" y="192"/>
                  </a:lnTo>
                  <a:lnTo>
                    <a:pt x="133" y="192"/>
                  </a:lnTo>
                  <a:lnTo>
                    <a:pt x="145" y="170"/>
                  </a:lnTo>
                  <a:lnTo>
                    <a:pt x="156" y="127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8" name="Line 648"/>
            <p:cNvSpPr>
              <a:spLocks noChangeShapeType="1"/>
            </p:cNvSpPr>
            <p:nvPr/>
          </p:nvSpPr>
          <p:spPr bwMode="auto">
            <a:xfrm>
              <a:off x="8020051" y="585933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69" name="Freeform 649"/>
            <p:cNvSpPr>
              <a:spLocks/>
            </p:cNvSpPr>
            <p:nvPr/>
          </p:nvSpPr>
          <p:spPr bwMode="auto">
            <a:xfrm>
              <a:off x="8016876" y="5840274"/>
              <a:ext cx="3175" cy="19058"/>
            </a:xfrm>
            <a:custGeom>
              <a:avLst/>
              <a:gdLst>
                <a:gd name="T0" fmla="*/ 2 w 11"/>
                <a:gd name="T1" fmla="*/ 12 h 73"/>
                <a:gd name="T2" fmla="*/ 2 w 11"/>
                <a:gd name="T3" fmla="*/ 7 h 73"/>
                <a:gd name="T4" fmla="*/ 0 w 11"/>
                <a:gd name="T5" fmla="*/ 0 h 73"/>
                <a:gd name="T6" fmla="*/ 0 60000 65536"/>
                <a:gd name="T7" fmla="*/ 0 60000 65536"/>
                <a:gd name="T8" fmla="*/ 0 60000 65536"/>
                <a:gd name="T9" fmla="*/ 0 w 11"/>
                <a:gd name="T10" fmla="*/ 0 h 73"/>
                <a:gd name="T11" fmla="*/ 11 w 11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3">
                  <a:moveTo>
                    <a:pt x="11" y="73"/>
                  </a:moveTo>
                  <a:lnTo>
                    <a:pt x="11" y="42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0" name="Line 650"/>
            <p:cNvSpPr>
              <a:spLocks noChangeShapeType="1"/>
            </p:cNvSpPr>
            <p:nvPr/>
          </p:nvSpPr>
          <p:spPr bwMode="auto">
            <a:xfrm>
              <a:off x="8016876" y="584027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1" name="Freeform 651"/>
            <p:cNvSpPr>
              <a:spLocks/>
            </p:cNvSpPr>
            <p:nvPr/>
          </p:nvSpPr>
          <p:spPr bwMode="auto">
            <a:xfrm>
              <a:off x="7999413" y="5825981"/>
              <a:ext cx="17463" cy="14293"/>
            </a:xfrm>
            <a:custGeom>
              <a:avLst/>
              <a:gdLst>
                <a:gd name="T0" fmla="*/ 11 w 55"/>
                <a:gd name="T1" fmla="*/ 9 h 54"/>
                <a:gd name="T2" fmla="*/ 9 w 55"/>
                <a:gd name="T3" fmla="*/ 5 h 54"/>
                <a:gd name="T4" fmla="*/ 4 w 55"/>
                <a:gd name="T5" fmla="*/ 2 h 54"/>
                <a:gd name="T6" fmla="*/ 0 w 55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4"/>
                <a:gd name="T14" fmla="*/ 55 w 5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4">
                  <a:moveTo>
                    <a:pt x="55" y="54"/>
                  </a:moveTo>
                  <a:lnTo>
                    <a:pt x="43" y="31"/>
                  </a:ln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2" name="Line 652"/>
            <p:cNvSpPr>
              <a:spLocks noChangeShapeType="1"/>
            </p:cNvSpPr>
            <p:nvPr/>
          </p:nvSpPr>
          <p:spPr bwMode="auto">
            <a:xfrm>
              <a:off x="7991476" y="582598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3" name="Freeform 653"/>
            <p:cNvSpPr>
              <a:spLocks/>
            </p:cNvSpPr>
            <p:nvPr/>
          </p:nvSpPr>
          <p:spPr bwMode="auto">
            <a:xfrm>
              <a:off x="7975601" y="5825981"/>
              <a:ext cx="15875" cy="9529"/>
            </a:xfrm>
            <a:custGeom>
              <a:avLst/>
              <a:gdLst>
                <a:gd name="T0" fmla="*/ 10 w 54"/>
                <a:gd name="T1" fmla="*/ 0 h 31"/>
                <a:gd name="T2" fmla="*/ 4 w 54"/>
                <a:gd name="T3" fmla="*/ 2 h 31"/>
                <a:gd name="T4" fmla="*/ 0 w 54"/>
                <a:gd name="T5" fmla="*/ 6 h 31"/>
                <a:gd name="T6" fmla="*/ 0 60000 65536"/>
                <a:gd name="T7" fmla="*/ 0 60000 65536"/>
                <a:gd name="T8" fmla="*/ 0 60000 65536"/>
                <a:gd name="T9" fmla="*/ 0 w 54"/>
                <a:gd name="T10" fmla="*/ 0 h 31"/>
                <a:gd name="T11" fmla="*/ 54 w 54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1">
                  <a:moveTo>
                    <a:pt x="54" y="0"/>
                  </a:moveTo>
                  <a:lnTo>
                    <a:pt x="21" y="11"/>
                  </a:lnTo>
                  <a:lnTo>
                    <a:pt x="0" y="31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4" name="Line 654"/>
            <p:cNvSpPr>
              <a:spLocks noChangeShapeType="1"/>
            </p:cNvSpPr>
            <p:nvPr/>
          </p:nvSpPr>
          <p:spPr bwMode="auto">
            <a:xfrm>
              <a:off x="7975601" y="583551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5" name="Freeform 655"/>
            <p:cNvSpPr>
              <a:spLocks/>
            </p:cNvSpPr>
            <p:nvPr/>
          </p:nvSpPr>
          <p:spPr bwMode="auto">
            <a:xfrm>
              <a:off x="7967663" y="5835510"/>
              <a:ext cx="23813" cy="52409"/>
            </a:xfrm>
            <a:custGeom>
              <a:avLst/>
              <a:gdLst>
                <a:gd name="T0" fmla="*/ 4 w 77"/>
                <a:gd name="T1" fmla="*/ 0 h 192"/>
                <a:gd name="T2" fmla="*/ 2 w 77"/>
                <a:gd name="T3" fmla="*/ 4 h 192"/>
                <a:gd name="T4" fmla="*/ 0 w 77"/>
                <a:gd name="T5" fmla="*/ 11 h 192"/>
                <a:gd name="T6" fmla="*/ 0 w 77"/>
                <a:gd name="T7" fmla="*/ 17 h 192"/>
                <a:gd name="T8" fmla="*/ 2 w 77"/>
                <a:gd name="T9" fmla="*/ 24 h 192"/>
                <a:gd name="T10" fmla="*/ 4 w 77"/>
                <a:gd name="T11" fmla="*/ 28 h 192"/>
                <a:gd name="T12" fmla="*/ 9 w 77"/>
                <a:gd name="T13" fmla="*/ 31 h 192"/>
                <a:gd name="T14" fmla="*/ 15 w 77"/>
                <a:gd name="T15" fmla="*/ 33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192"/>
                <a:gd name="T26" fmla="*/ 77 w 77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192">
                  <a:moveTo>
                    <a:pt x="23" y="0"/>
                  </a:moveTo>
                  <a:lnTo>
                    <a:pt x="11" y="23"/>
                  </a:lnTo>
                  <a:lnTo>
                    <a:pt x="0" y="65"/>
                  </a:lnTo>
                  <a:lnTo>
                    <a:pt x="0" y="96"/>
                  </a:lnTo>
                  <a:lnTo>
                    <a:pt x="11" y="139"/>
                  </a:lnTo>
                  <a:lnTo>
                    <a:pt x="23" y="161"/>
                  </a:lnTo>
                  <a:lnTo>
                    <a:pt x="44" y="181"/>
                  </a:lnTo>
                  <a:lnTo>
                    <a:pt x="77" y="192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6" name="Line 656"/>
            <p:cNvSpPr>
              <a:spLocks noChangeShapeType="1"/>
            </p:cNvSpPr>
            <p:nvPr/>
          </p:nvSpPr>
          <p:spPr bwMode="auto">
            <a:xfrm>
              <a:off x="7999413" y="588791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7" name="Line 657"/>
            <p:cNvSpPr>
              <a:spLocks noChangeShapeType="1"/>
            </p:cNvSpPr>
            <p:nvPr/>
          </p:nvSpPr>
          <p:spPr bwMode="auto">
            <a:xfrm flipV="1">
              <a:off x="7999413" y="5884743"/>
              <a:ext cx="6350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8" name="Line 658"/>
            <p:cNvSpPr>
              <a:spLocks noChangeShapeType="1"/>
            </p:cNvSpPr>
            <p:nvPr/>
          </p:nvSpPr>
          <p:spPr bwMode="auto">
            <a:xfrm>
              <a:off x="8005763" y="58847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79" name="Line 659"/>
            <p:cNvSpPr>
              <a:spLocks noChangeShapeType="1"/>
            </p:cNvSpPr>
            <p:nvPr/>
          </p:nvSpPr>
          <p:spPr bwMode="auto">
            <a:xfrm flipV="1">
              <a:off x="8005763" y="5878390"/>
              <a:ext cx="6350" cy="63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0" name="Line 660"/>
            <p:cNvSpPr>
              <a:spLocks noChangeShapeType="1"/>
            </p:cNvSpPr>
            <p:nvPr/>
          </p:nvSpPr>
          <p:spPr bwMode="auto">
            <a:xfrm>
              <a:off x="8005763" y="587839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1" name="Line 661"/>
            <p:cNvSpPr>
              <a:spLocks noChangeShapeType="1"/>
            </p:cNvSpPr>
            <p:nvPr/>
          </p:nvSpPr>
          <p:spPr bwMode="auto">
            <a:xfrm flipH="1" flipV="1">
              <a:off x="8002588" y="5873625"/>
              <a:ext cx="3175" cy="47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2" name="Line 662"/>
            <p:cNvSpPr>
              <a:spLocks noChangeShapeType="1"/>
            </p:cNvSpPr>
            <p:nvPr/>
          </p:nvSpPr>
          <p:spPr bwMode="auto">
            <a:xfrm>
              <a:off x="8002588" y="5873625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3" name="Freeform 663"/>
            <p:cNvSpPr>
              <a:spLocks/>
            </p:cNvSpPr>
            <p:nvPr/>
          </p:nvSpPr>
          <p:spPr bwMode="auto">
            <a:xfrm>
              <a:off x="7991476" y="5870449"/>
              <a:ext cx="11113" cy="3176"/>
            </a:xfrm>
            <a:custGeom>
              <a:avLst/>
              <a:gdLst>
                <a:gd name="T0" fmla="*/ 7 w 34"/>
                <a:gd name="T1" fmla="*/ 2 h 12"/>
                <a:gd name="T2" fmla="*/ 2 w 34"/>
                <a:gd name="T3" fmla="*/ 0 h 12"/>
                <a:gd name="T4" fmla="*/ 0 w 34"/>
                <a:gd name="T5" fmla="*/ 0 h 12"/>
                <a:gd name="T6" fmla="*/ 0 60000 65536"/>
                <a:gd name="T7" fmla="*/ 0 60000 65536"/>
                <a:gd name="T8" fmla="*/ 0 60000 65536"/>
                <a:gd name="T9" fmla="*/ 0 w 34"/>
                <a:gd name="T10" fmla="*/ 0 h 12"/>
                <a:gd name="T11" fmla="*/ 34 w 3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12">
                  <a:moveTo>
                    <a:pt x="34" y="12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4" name="Line 664"/>
            <p:cNvSpPr>
              <a:spLocks noChangeShapeType="1"/>
            </p:cNvSpPr>
            <p:nvPr/>
          </p:nvSpPr>
          <p:spPr bwMode="auto">
            <a:xfrm>
              <a:off x="7991476" y="587044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5" name="Freeform 665"/>
            <p:cNvSpPr>
              <a:spLocks/>
            </p:cNvSpPr>
            <p:nvPr/>
          </p:nvSpPr>
          <p:spPr bwMode="auto">
            <a:xfrm>
              <a:off x="7980363" y="5870449"/>
              <a:ext cx="11113" cy="7941"/>
            </a:xfrm>
            <a:custGeom>
              <a:avLst/>
              <a:gdLst>
                <a:gd name="T0" fmla="*/ 7 w 33"/>
                <a:gd name="T1" fmla="*/ 0 h 34"/>
                <a:gd name="T2" fmla="*/ 3 w 33"/>
                <a:gd name="T3" fmla="*/ 2 h 34"/>
                <a:gd name="T4" fmla="*/ 0 w 33"/>
                <a:gd name="T5" fmla="*/ 5 h 34"/>
                <a:gd name="T6" fmla="*/ 0 60000 65536"/>
                <a:gd name="T7" fmla="*/ 0 60000 65536"/>
                <a:gd name="T8" fmla="*/ 0 60000 65536"/>
                <a:gd name="T9" fmla="*/ 0 w 33"/>
                <a:gd name="T10" fmla="*/ 0 h 34"/>
                <a:gd name="T11" fmla="*/ 33 w 3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4">
                  <a:moveTo>
                    <a:pt x="33" y="0"/>
                  </a:moveTo>
                  <a:lnTo>
                    <a:pt x="12" y="12"/>
                  </a:lnTo>
                  <a:lnTo>
                    <a:pt x="0" y="34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6" name="Line 666"/>
            <p:cNvSpPr>
              <a:spLocks noChangeShapeType="1"/>
            </p:cNvSpPr>
            <p:nvPr/>
          </p:nvSpPr>
          <p:spPr bwMode="auto">
            <a:xfrm>
              <a:off x="7980363" y="587839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7" name="Line 667"/>
            <p:cNvSpPr>
              <a:spLocks noChangeShapeType="1"/>
            </p:cNvSpPr>
            <p:nvPr/>
          </p:nvSpPr>
          <p:spPr bwMode="auto">
            <a:xfrm>
              <a:off x="7980363" y="5878390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8" name="Line 668"/>
            <p:cNvSpPr>
              <a:spLocks noChangeShapeType="1"/>
            </p:cNvSpPr>
            <p:nvPr/>
          </p:nvSpPr>
          <p:spPr bwMode="auto">
            <a:xfrm>
              <a:off x="7947026" y="592762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89" name="Line 669"/>
            <p:cNvSpPr>
              <a:spLocks noChangeShapeType="1"/>
            </p:cNvSpPr>
            <p:nvPr/>
          </p:nvSpPr>
          <p:spPr bwMode="auto">
            <a:xfrm>
              <a:off x="7947026" y="5927623"/>
              <a:ext cx="3889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0" name="Line 670"/>
            <p:cNvSpPr>
              <a:spLocks noChangeShapeType="1"/>
            </p:cNvSpPr>
            <p:nvPr/>
          </p:nvSpPr>
          <p:spPr bwMode="auto">
            <a:xfrm>
              <a:off x="8412163" y="592762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1" name="Freeform 671"/>
            <p:cNvSpPr>
              <a:spLocks/>
            </p:cNvSpPr>
            <p:nvPr/>
          </p:nvSpPr>
          <p:spPr bwMode="auto">
            <a:xfrm>
              <a:off x="8408988" y="5927623"/>
              <a:ext cx="49213" cy="41292"/>
            </a:xfrm>
            <a:custGeom>
              <a:avLst/>
              <a:gdLst>
                <a:gd name="T0" fmla="*/ 2 w 155"/>
                <a:gd name="T1" fmla="*/ 0 h 148"/>
                <a:gd name="T2" fmla="*/ 4 w 155"/>
                <a:gd name="T3" fmla="*/ 2 h 148"/>
                <a:gd name="T4" fmla="*/ 9 w 155"/>
                <a:gd name="T5" fmla="*/ 4 h 148"/>
                <a:gd name="T6" fmla="*/ 22 w 155"/>
                <a:gd name="T7" fmla="*/ 8 h 148"/>
                <a:gd name="T8" fmla="*/ 27 w 155"/>
                <a:gd name="T9" fmla="*/ 9 h 148"/>
                <a:gd name="T10" fmla="*/ 31 w 155"/>
                <a:gd name="T11" fmla="*/ 13 h 148"/>
                <a:gd name="T12" fmla="*/ 31 w 155"/>
                <a:gd name="T13" fmla="*/ 21 h 148"/>
                <a:gd name="T14" fmla="*/ 27 w 155"/>
                <a:gd name="T15" fmla="*/ 24 h 148"/>
                <a:gd name="T16" fmla="*/ 20 w 155"/>
                <a:gd name="T17" fmla="*/ 26 h 148"/>
                <a:gd name="T18" fmla="*/ 13 w 155"/>
                <a:gd name="T19" fmla="*/ 26 h 148"/>
                <a:gd name="T20" fmla="*/ 6 w 155"/>
                <a:gd name="T21" fmla="*/ 24 h 148"/>
                <a:gd name="T22" fmla="*/ 2 w 155"/>
                <a:gd name="T23" fmla="*/ 21 h 148"/>
                <a:gd name="T24" fmla="*/ 0 w 155"/>
                <a:gd name="T25" fmla="*/ 15 h 148"/>
                <a:gd name="T26" fmla="*/ 0 w 155"/>
                <a:gd name="T27" fmla="*/ 26 h 148"/>
                <a:gd name="T28" fmla="*/ 2 w 155"/>
                <a:gd name="T29" fmla="*/ 21 h 1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5"/>
                <a:gd name="T46" fmla="*/ 0 h 148"/>
                <a:gd name="T47" fmla="*/ 155 w 155"/>
                <a:gd name="T48" fmla="*/ 148 h 1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5" h="148">
                  <a:moveTo>
                    <a:pt x="11" y="0"/>
                  </a:moveTo>
                  <a:lnTo>
                    <a:pt x="21" y="10"/>
                  </a:lnTo>
                  <a:lnTo>
                    <a:pt x="44" y="21"/>
                  </a:lnTo>
                  <a:lnTo>
                    <a:pt x="112" y="43"/>
                  </a:lnTo>
                  <a:lnTo>
                    <a:pt x="133" y="53"/>
                  </a:lnTo>
                  <a:lnTo>
                    <a:pt x="155" y="74"/>
                  </a:lnTo>
                  <a:lnTo>
                    <a:pt x="155" y="117"/>
                  </a:lnTo>
                  <a:lnTo>
                    <a:pt x="133" y="138"/>
                  </a:lnTo>
                  <a:lnTo>
                    <a:pt x="100" y="148"/>
                  </a:lnTo>
                  <a:lnTo>
                    <a:pt x="67" y="148"/>
                  </a:lnTo>
                  <a:lnTo>
                    <a:pt x="32" y="138"/>
                  </a:lnTo>
                  <a:lnTo>
                    <a:pt x="11" y="117"/>
                  </a:lnTo>
                  <a:lnTo>
                    <a:pt x="0" y="85"/>
                  </a:lnTo>
                  <a:lnTo>
                    <a:pt x="0" y="148"/>
                  </a:lnTo>
                  <a:lnTo>
                    <a:pt x="11" y="1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2" name="Line 672"/>
            <p:cNvSpPr>
              <a:spLocks noChangeShapeType="1"/>
            </p:cNvSpPr>
            <p:nvPr/>
          </p:nvSpPr>
          <p:spPr bwMode="auto">
            <a:xfrm>
              <a:off x="8412163" y="592762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3" name="Freeform 673"/>
            <p:cNvSpPr>
              <a:spLocks/>
            </p:cNvSpPr>
            <p:nvPr/>
          </p:nvSpPr>
          <p:spPr bwMode="auto">
            <a:xfrm>
              <a:off x="8408988" y="5922858"/>
              <a:ext cx="49213" cy="25411"/>
            </a:xfrm>
            <a:custGeom>
              <a:avLst/>
              <a:gdLst>
                <a:gd name="T0" fmla="*/ 2 w 155"/>
                <a:gd name="T1" fmla="*/ 4 h 95"/>
                <a:gd name="T2" fmla="*/ 0 w 155"/>
                <a:gd name="T3" fmla="*/ 0 h 95"/>
                <a:gd name="T4" fmla="*/ 4 w 155"/>
                <a:gd name="T5" fmla="*/ 4 h 95"/>
                <a:gd name="T6" fmla="*/ 9 w 155"/>
                <a:gd name="T7" fmla="*/ 5 h 95"/>
                <a:gd name="T8" fmla="*/ 22 w 155"/>
                <a:gd name="T9" fmla="*/ 9 h 95"/>
                <a:gd name="T10" fmla="*/ 27 w 155"/>
                <a:gd name="T11" fmla="*/ 11 h 95"/>
                <a:gd name="T12" fmla="*/ 29 w 155"/>
                <a:gd name="T13" fmla="*/ 12 h 95"/>
                <a:gd name="T14" fmla="*/ 31 w 155"/>
                <a:gd name="T15" fmla="*/ 16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95"/>
                <a:gd name="T26" fmla="*/ 155 w 155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95">
                  <a:moveTo>
                    <a:pt x="11" y="21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4" y="31"/>
                  </a:lnTo>
                  <a:lnTo>
                    <a:pt x="112" y="52"/>
                  </a:lnTo>
                  <a:lnTo>
                    <a:pt x="133" y="64"/>
                  </a:lnTo>
                  <a:lnTo>
                    <a:pt x="144" y="74"/>
                  </a:lnTo>
                  <a:lnTo>
                    <a:pt x="155" y="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4" name="Line 674"/>
            <p:cNvSpPr>
              <a:spLocks noChangeShapeType="1"/>
            </p:cNvSpPr>
            <p:nvPr/>
          </p:nvSpPr>
          <p:spPr bwMode="auto">
            <a:xfrm>
              <a:off x="8458201" y="592603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5" name="Freeform 675"/>
            <p:cNvSpPr>
              <a:spLocks/>
            </p:cNvSpPr>
            <p:nvPr/>
          </p:nvSpPr>
          <p:spPr bwMode="auto">
            <a:xfrm>
              <a:off x="8408988" y="5906977"/>
              <a:ext cx="49213" cy="19058"/>
            </a:xfrm>
            <a:custGeom>
              <a:avLst/>
              <a:gdLst>
                <a:gd name="T0" fmla="*/ 31 w 155"/>
                <a:gd name="T1" fmla="*/ 12 h 65"/>
                <a:gd name="T2" fmla="*/ 29 w 155"/>
                <a:gd name="T3" fmla="*/ 6 h 65"/>
                <a:gd name="T4" fmla="*/ 24 w 155"/>
                <a:gd name="T5" fmla="*/ 2 h 65"/>
                <a:gd name="T6" fmla="*/ 18 w 155"/>
                <a:gd name="T7" fmla="*/ 0 h 65"/>
                <a:gd name="T8" fmla="*/ 11 w 155"/>
                <a:gd name="T9" fmla="*/ 0 h 65"/>
                <a:gd name="T10" fmla="*/ 4 w 155"/>
                <a:gd name="T11" fmla="*/ 2 h 65"/>
                <a:gd name="T12" fmla="*/ 0 w 155"/>
                <a:gd name="T13" fmla="*/ 6 h 65"/>
                <a:gd name="T14" fmla="*/ 0 w 155"/>
                <a:gd name="T15" fmla="*/ 1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65"/>
                <a:gd name="T26" fmla="*/ 155 w 155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65">
                  <a:moveTo>
                    <a:pt x="155" y="65"/>
                  </a:moveTo>
                  <a:lnTo>
                    <a:pt x="144" y="33"/>
                  </a:lnTo>
                  <a:lnTo>
                    <a:pt x="121" y="11"/>
                  </a:lnTo>
                  <a:lnTo>
                    <a:pt x="88" y="0"/>
                  </a:lnTo>
                  <a:lnTo>
                    <a:pt x="55" y="0"/>
                  </a:lnTo>
                  <a:lnTo>
                    <a:pt x="21" y="11"/>
                  </a:lnTo>
                  <a:lnTo>
                    <a:pt x="0" y="33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6" name="Line 676"/>
            <p:cNvSpPr>
              <a:spLocks noChangeShapeType="1"/>
            </p:cNvSpPr>
            <p:nvPr/>
          </p:nvSpPr>
          <p:spPr bwMode="auto">
            <a:xfrm>
              <a:off x="8453438" y="59165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7" name="Freeform 677"/>
            <p:cNvSpPr>
              <a:spLocks/>
            </p:cNvSpPr>
            <p:nvPr/>
          </p:nvSpPr>
          <p:spPr bwMode="auto">
            <a:xfrm>
              <a:off x="8453438" y="5906977"/>
              <a:ext cx="4763" cy="19058"/>
            </a:xfrm>
            <a:custGeom>
              <a:avLst/>
              <a:gdLst>
                <a:gd name="T0" fmla="*/ 0 w 11"/>
                <a:gd name="T1" fmla="*/ 6 h 65"/>
                <a:gd name="T2" fmla="*/ 3 w 11"/>
                <a:gd name="T3" fmla="*/ 0 h 65"/>
                <a:gd name="T4" fmla="*/ 3 w 11"/>
                <a:gd name="T5" fmla="*/ 12 h 65"/>
                <a:gd name="T6" fmla="*/ 0 60000 65536"/>
                <a:gd name="T7" fmla="*/ 0 60000 65536"/>
                <a:gd name="T8" fmla="*/ 0 60000 65536"/>
                <a:gd name="T9" fmla="*/ 0 w 11"/>
                <a:gd name="T10" fmla="*/ 0 h 65"/>
                <a:gd name="T11" fmla="*/ 11 w 11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5">
                  <a:moveTo>
                    <a:pt x="0" y="33"/>
                  </a:moveTo>
                  <a:lnTo>
                    <a:pt x="11" y="0"/>
                  </a:lnTo>
                  <a:lnTo>
                    <a:pt x="11" y="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8" name="Line 678"/>
            <p:cNvSpPr>
              <a:spLocks noChangeShapeType="1"/>
            </p:cNvSpPr>
            <p:nvPr/>
          </p:nvSpPr>
          <p:spPr bwMode="auto">
            <a:xfrm>
              <a:off x="7848601" y="6010207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99" name="Line 679"/>
            <p:cNvSpPr>
              <a:spLocks noChangeShapeType="1"/>
            </p:cNvSpPr>
            <p:nvPr/>
          </p:nvSpPr>
          <p:spPr bwMode="auto">
            <a:xfrm>
              <a:off x="7848601" y="6010207"/>
              <a:ext cx="3175" cy="1207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0" name="Line 680"/>
            <p:cNvSpPr>
              <a:spLocks noChangeShapeType="1"/>
            </p:cNvSpPr>
            <p:nvPr/>
          </p:nvSpPr>
          <p:spPr bwMode="auto">
            <a:xfrm>
              <a:off x="7362826" y="604991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1" name="Line 681"/>
            <p:cNvSpPr>
              <a:spLocks noChangeShapeType="1"/>
            </p:cNvSpPr>
            <p:nvPr/>
          </p:nvSpPr>
          <p:spPr bwMode="auto">
            <a:xfrm>
              <a:off x="7313613" y="604991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2" name="Line 682"/>
            <p:cNvSpPr>
              <a:spLocks noChangeShapeType="1"/>
            </p:cNvSpPr>
            <p:nvPr/>
          </p:nvSpPr>
          <p:spPr bwMode="auto">
            <a:xfrm flipV="1">
              <a:off x="7313613" y="5805334"/>
              <a:ext cx="1588" cy="2445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3" name="Line 683"/>
            <p:cNvSpPr>
              <a:spLocks noChangeShapeType="1"/>
            </p:cNvSpPr>
            <p:nvPr/>
          </p:nvSpPr>
          <p:spPr bwMode="auto">
            <a:xfrm>
              <a:off x="7556501" y="592762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4" name="Line 684"/>
            <p:cNvSpPr>
              <a:spLocks noChangeShapeType="1"/>
            </p:cNvSpPr>
            <p:nvPr/>
          </p:nvSpPr>
          <p:spPr bwMode="auto">
            <a:xfrm>
              <a:off x="7556501" y="5927623"/>
              <a:ext cx="1936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5" name="Line 685"/>
            <p:cNvSpPr>
              <a:spLocks noChangeShapeType="1"/>
            </p:cNvSpPr>
            <p:nvPr/>
          </p:nvSpPr>
          <p:spPr bwMode="auto">
            <a:xfrm>
              <a:off x="7508876" y="601020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6" name="Line 686"/>
            <p:cNvSpPr>
              <a:spLocks noChangeShapeType="1"/>
            </p:cNvSpPr>
            <p:nvPr/>
          </p:nvSpPr>
          <p:spPr bwMode="auto">
            <a:xfrm flipH="1">
              <a:off x="7069138" y="6010207"/>
              <a:ext cx="4397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7" name="Line 687"/>
            <p:cNvSpPr>
              <a:spLocks noChangeShapeType="1"/>
            </p:cNvSpPr>
            <p:nvPr/>
          </p:nvSpPr>
          <p:spPr bwMode="auto">
            <a:xfrm>
              <a:off x="7700963" y="56624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8" name="Freeform 688"/>
            <p:cNvSpPr>
              <a:spLocks/>
            </p:cNvSpPr>
            <p:nvPr/>
          </p:nvSpPr>
          <p:spPr bwMode="auto">
            <a:xfrm>
              <a:off x="7699376" y="5641754"/>
              <a:ext cx="30163" cy="25411"/>
            </a:xfrm>
            <a:custGeom>
              <a:avLst/>
              <a:gdLst>
                <a:gd name="T0" fmla="*/ 2 w 99"/>
                <a:gd name="T1" fmla="*/ 13 h 94"/>
                <a:gd name="T2" fmla="*/ 4 w 99"/>
                <a:gd name="T3" fmla="*/ 15 h 94"/>
                <a:gd name="T4" fmla="*/ 7 w 99"/>
                <a:gd name="T5" fmla="*/ 16 h 94"/>
                <a:gd name="T6" fmla="*/ 10 w 99"/>
                <a:gd name="T7" fmla="*/ 16 h 94"/>
                <a:gd name="T8" fmla="*/ 12 w 99"/>
                <a:gd name="T9" fmla="*/ 16 h 94"/>
                <a:gd name="T10" fmla="*/ 15 w 99"/>
                <a:gd name="T11" fmla="*/ 15 h 94"/>
                <a:gd name="T12" fmla="*/ 17 w 99"/>
                <a:gd name="T13" fmla="*/ 13 h 94"/>
                <a:gd name="T14" fmla="*/ 19 w 99"/>
                <a:gd name="T15" fmla="*/ 11 h 94"/>
                <a:gd name="T16" fmla="*/ 19 w 99"/>
                <a:gd name="T17" fmla="*/ 8 h 94"/>
                <a:gd name="T18" fmla="*/ 19 w 99"/>
                <a:gd name="T19" fmla="*/ 6 h 94"/>
                <a:gd name="T20" fmla="*/ 17 w 99"/>
                <a:gd name="T21" fmla="*/ 4 h 94"/>
                <a:gd name="T22" fmla="*/ 15 w 99"/>
                <a:gd name="T23" fmla="*/ 2 h 94"/>
                <a:gd name="T24" fmla="*/ 12 w 99"/>
                <a:gd name="T25" fmla="*/ 1 h 94"/>
                <a:gd name="T26" fmla="*/ 10 w 99"/>
                <a:gd name="T27" fmla="*/ 0 h 94"/>
                <a:gd name="T28" fmla="*/ 7 w 99"/>
                <a:gd name="T29" fmla="*/ 1 h 94"/>
                <a:gd name="T30" fmla="*/ 4 w 99"/>
                <a:gd name="T31" fmla="*/ 2 h 94"/>
                <a:gd name="T32" fmla="*/ 2 w 99"/>
                <a:gd name="T33" fmla="*/ 4 h 94"/>
                <a:gd name="T34" fmla="*/ 1 w 99"/>
                <a:gd name="T35" fmla="*/ 6 h 94"/>
                <a:gd name="T36" fmla="*/ 0 w 99"/>
                <a:gd name="T37" fmla="*/ 8 h 94"/>
                <a:gd name="T38" fmla="*/ 1 w 99"/>
                <a:gd name="T39" fmla="*/ 11 h 94"/>
                <a:gd name="T40" fmla="*/ 2 w 99"/>
                <a:gd name="T41" fmla="*/ 13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94"/>
                <a:gd name="T65" fmla="*/ 99 w 99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94">
                  <a:moveTo>
                    <a:pt x="10" y="75"/>
                  </a:moveTo>
                  <a:lnTo>
                    <a:pt x="22" y="86"/>
                  </a:lnTo>
                  <a:lnTo>
                    <a:pt x="35" y="93"/>
                  </a:lnTo>
                  <a:lnTo>
                    <a:pt x="50" y="94"/>
                  </a:lnTo>
                  <a:lnTo>
                    <a:pt x="64" y="93"/>
                  </a:lnTo>
                  <a:lnTo>
                    <a:pt x="78" y="86"/>
                  </a:lnTo>
                  <a:lnTo>
                    <a:pt x="90" y="75"/>
                  </a:lnTo>
                  <a:lnTo>
                    <a:pt x="97" y="62"/>
                  </a:lnTo>
                  <a:lnTo>
                    <a:pt x="99" y="48"/>
                  </a:lnTo>
                  <a:lnTo>
                    <a:pt x="97" y="33"/>
                  </a:lnTo>
                  <a:lnTo>
                    <a:pt x="90" y="21"/>
                  </a:lnTo>
                  <a:lnTo>
                    <a:pt x="78" y="10"/>
                  </a:lnTo>
                  <a:lnTo>
                    <a:pt x="64" y="3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2" y="10"/>
                  </a:lnTo>
                  <a:lnTo>
                    <a:pt x="10" y="21"/>
                  </a:lnTo>
                  <a:lnTo>
                    <a:pt x="3" y="33"/>
                  </a:lnTo>
                  <a:lnTo>
                    <a:pt x="0" y="48"/>
                  </a:lnTo>
                  <a:lnTo>
                    <a:pt x="3" y="62"/>
                  </a:lnTo>
                  <a:lnTo>
                    <a:pt x="10" y="75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09" name="Line 689"/>
            <p:cNvSpPr>
              <a:spLocks noChangeShapeType="1"/>
            </p:cNvSpPr>
            <p:nvPr/>
          </p:nvSpPr>
          <p:spPr bwMode="auto">
            <a:xfrm>
              <a:off x="7700963" y="558616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0" name="Freeform 690"/>
            <p:cNvSpPr>
              <a:spLocks/>
            </p:cNvSpPr>
            <p:nvPr/>
          </p:nvSpPr>
          <p:spPr bwMode="auto">
            <a:xfrm>
              <a:off x="7699376" y="5563934"/>
              <a:ext cx="30163" cy="26999"/>
            </a:xfrm>
            <a:custGeom>
              <a:avLst/>
              <a:gdLst>
                <a:gd name="T0" fmla="*/ 2 w 99"/>
                <a:gd name="T1" fmla="*/ 13 h 95"/>
                <a:gd name="T2" fmla="*/ 4 w 99"/>
                <a:gd name="T3" fmla="*/ 15 h 95"/>
                <a:gd name="T4" fmla="*/ 7 w 99"/>
                <a:gd name="T5" fmla="*/ 16 h 95"/>
                <a:gd name="T6" fmla="*/ 10 w 99"/>
                <a:gd name="T7" fmla="*/ 17 h 95"/>
                <a:gd name="T8" fmla="*/ 12 w 99"/>
                <a:gd name="T9" fmla="*/ 16 h 95"/>
                <a:gd name="T10" fmla="*/ 15 w 99"/>
                <a:gd name="T11" fmla="*/ 15 h 95"/>
                <a:gd name="T12" fmla="*/ 17 w 99"/>
                <a:gd name="T13" fmla="*/ 13 h 95"/>
                <a:gd name="T14" fmla="*/ 19 w 99"/>
                <a:gd name="T15" fmla="*/ 11 h 95"/>
                <a:gd name="T16" fmla="*/ 19 w 99"/>
                <a:gd name="T17" fmla="*/ 8 h 95"/>
                <a:gd name="T18" fmla="*/ 19 w 99"/>
                <a:gd name="T19" fmla="*/ 6 h 95"/>
                <a:gd name="T20" fmla="*/ 17 w 99"/>
                <a:gd name="T21" fmla="*/ 3 h 95"/>
                <a:gd name="T22" fmla="*/ 15 w 99"/>
                <a:gd name="T23" fmla="*/ 1 h 95"/>
                <a:gd name="T24" fmla="*/ 12 w 99"/>
                <a:gd name="T25" fmla="*/ 0 h 95"/>
                <a:gd name="T26" fmla="*/ 10 w 99"/>
                <a:gd name="T27" fmla="*/ 0 h 95"/>
                <a:gd name="T28" fmla="*/ 7 w 99"/>
                <a:gd name="T29" fmla="*/ 0 h 95"/>
                <a:gd name="T30" fmla="*/ 4 w 99"/>
                <a:gd name="T31" fmla="*/ 1 h 95"/>
                <a:gd name="T32" fmla="*/ 2 w 99"/>
                <a:gd name="T33" fmla="*/ 3 h 95"/>
                <a:gd name="T34" fmla="*/ 1 w 99"/>
                <a:gd name="T35" fmla="*/ 6 h 95"/>
                <a:gd name="T36" fmla="*/ 0 w 99"/>
                <a:gd name="T37" fmla="*/ 8 h 95"/>
                <a:gd name="T38" fmla="*/ 1 w 99"/>
                <a:gd name="T39" fmla="*/ 11 h 95"/>
                <a:gd name="T40" fmla="*/ 2 w 99"/>
                <a:gd name="T41" fmla="*/ 13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95"/>
                <a:gd name="T65" fmla="*/ 99 w 99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95">
                  <a:moveTo>
                    <a:pt x="10" y="74"/>
                  </a:moveTo>
                  <a:lnTo>
                    <a:pt x="22" y="85"/>
                  </a:lnTo>
                  <a:lnTo>
                    <a:pt x="35" y="92"/>
                  </a:lnTo>
                  <a:lnTo>
                    <a:pt x="50" y="95"/>
                  </a:lnTo>
                  <a:lnTo>
                    <a:pt x="64" y="92"/>
                  </a:lnTo>
                  <a:lnTo>
                    <a:pt x="78" y="85"/>
                  </a:lnTo>
                  <a:lnTo>
                    <a:pt x="90" y="74"/>
                  </a:lnTo>
                  <a:lnTo>
                    <a:pt x="97" y="62"/>
                  </a:lnTo>
                  <a:lnTo>
                    <a:pt x="99" y="47"/>
                  </a:lnTo>
                  <a:lnTo>
                    <a:pt x="97" y="33"/>
                  </a:lnTo>
                  <a:lnTo>
                    <a:pt x="90" y="19"/>
                  </a:lnTo>
                  <a:lnTo>
                    <a:pt x="78" y="8"/>
                  </a:lnTo>
                  <a:lnTo>
                    <a:pt x="64" y="1"/>
                  </a:lnTo>
                  <a:lnTo>
                    <a:pt x="50" y="0"/>
                  </a:lnTo>
                  <a:lnTo>
                    <a:pt x="35" y="1"/>
                  </a:lnTo>
                  <a:lnTo>
                    <a:pt x="22" y="8"/>
                  </a:lnTo>
                  <a:lnTo>
                    <a:pt x="10" y="19"/>
                  </a:lnTo>
                  <a:lnTo>
                    <a:pt x="3" y="33"/>
                  </a:lnTo>
                  <a:lnTo>
                    <a:pt x="0" y="47"/>
                  </a:lnTo>
                  <a:lnTo>
                    <a:pt x="3" y="62"/>
                  </a:lnTo>
                  <a:lnTo>
                    <a:pt x="10" y="74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1" name="Line 691"/>
            <p:cNvSpPr>
              <a:spLocks noChangeShapeType="1"/>
            </p:cNvSpPr>
            <p:nvPr/>
          </p:nvSpPr>
          <p:spPr bwMode="auto">
            <a:xfrm>
              <a:off x="7700963" y="54956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2" name="Freeform 692"/>
            <p:cNvSpPr>
              <a:spLocks/>
            </p:cNvSpPr>
            <p:nvPr/>
          </p:nvSpPr>
          <p:spPr bwMode="auto">
            <a:xfrm>
              <a:off x="7699376" y="5473409"/>
              <a:ext cx="30163" cy="26999"/>
            </a:xfrm>
            <a:custGeom>
              <a:avLst/>
              <a:gdLst>
                <a:gd name="T0" fmla="*/ 2 w 99"/>
                <a:gd name="T1" fmla="*/ 13 h 94"/>
                <a:gd name="T2" fmla="*/ 4 w 99"/>
                <a:gd name="T3" fmla="*/ 15 h 94"/>
                <a:gd name="T4" fmla="*/ 7 w 99"/>
                <a:gd name="T5" fmla="*/ 16 h 94"/>
                <a:gd name="T6" fmla="*/ 10 w 99"/>
                <a:gd name="T7" fmla="*/ 17 h 94"/>
                <a:gd name="T8" fmla="*/ 12 w 99"/>
                <a:gd name="T9" fmla="*/ 16 h 94"/>
                <a:gd name="T10" fmla="*/ 15 w 99"/>
                <a:gd name="T11" fmla="*/ 15 h 94"/>
                <a:gd name="T12" fmla="*/ 17 w 99"/>
                <a:gd name="T13" fmla="*/ 13 h 94"/>
                <a:gd name="T14" fmla="*/ 19 w 99"/>
                <a:gd name="T15" fmla="*/ 11 h 94"/>
                <a:gd name="T16" fmla="*/ 19 w 99"/>
                <a:gd name="T17" fmla="*/ 8 h 94"/>
                <a:gd name="T18" fmla="*/ 19 w 99"/>
                <a:gd name="T19" fmla="*/ 6 h 94"/>
                <a:gd name="T20" fmla="*/ 17 w 99"/>
                <a:gd name="T21" fmla="*/ 3 h 94"/>
                <a:gd name="T22" fmla="*/ 15 w 99"/>
                <a:gd name="T23" fmla="*/ 1 h 94"/>
                <a:gd name="T24" fmla="*/ 12 w 99"/>
                <a:gd name="T25" fmla="*/ 0 h 94"/>
                <a:gd name="T26" fmla="*/ 10 w 99"/>
                <a:gd name="T27" fmla="*/ 0 h 94"/>
                <a:gd name="T28" fmla="*/ 7 w 99"/>
                <a:gd name="T29" fmla="*/ 0 h 94"/>
                <a:gd name="T30" fmla="*/ 4 w 99"/>
                <a:gd name="T31" fmla="*/ 1 h 94"/>
                <a:gd name="T32" fmla="*/ 2 w 99"/>
                <a:gd name="T33" fmla="*/ 3 h 94"/>
                <a:gd name="T34" fmla="*/ 1 w 99"/>
                <a:gd name="T35" fmla="*/ 6 h 94"/>
                <a:gd name="T36" fmla="*/ 0 w 99"/>
                <a:gd name="T37" fmla="*/ 8 h 94"/>
                <a:gd name="T38" fmla="*/ 1 w 99"/>
                <a:gd name="T39" fmla="*/ 11 h 94"/>
                <a:gd name="T40" fmla="*/ 2 w 99"/>
                <a:gd name="T41" fmla="*/ 13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94"/>
                <a:gd name="T65" fmla="*/ 99 w 99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94">
                  <a:moveTo>
                    <a:pt x="10" y="73"/>
                  </a:moveTo>
                  <a:lnTo>
                    <a:pt x="22" y="84"/>
                  </a:lnTo>
                  <a:lnTo>
                    <a:pt x="35" y="91"/>
                  </a:lnTo>
                  <a:lnTo>
                    <a:pt x="50" y="94"/>
                  </a:lnTo>
                  <a:lnTo>
                    <a:pt x="64" y="91"/>
                  </a:lnTo>
                  <a:lnTo>
                    <a:pt x="78" y="84"/>
                  </a:lnTo>
                  <a:lnTo>
                    <a:pt x="90" y="73"/>
                  </a:lnTo>
                  <a:lnTo>
                    <a:pt x="97" y="61"/>
                  </a:lnTo>
                  <a:lnTo>
                    <a:pt x="99" y="45"/>
                  </a:lnTo>
                  <a:lnTo>
                    <a:pt x="97" y="31"/>
                  </a:lnTo>
                  <a:lnTo>
                    <a:pt x="90" y="19"/>
                  </a:lnTo>
                  <a:lnTo>
                    <a:pt x="78" y="8"/>
                  </a:lnTo>
                  <a:lnTo>
                    <a:pt x="64" y="1"/>
                  </a:lnTo>
                  <a:lnTo>
                    <a:pt x="50" y="0"/>
                  </a:lnTo>
                  <a:lnTo>
                    <a:pt x="35" y="1"/>
                  </a:lnTo>
                  <a:lnTo>
                    <a:pt x="22" y="8"/>
                  </a:lnTo>
                  <a:lnTo>
                    <a:pt x="10" y="19"/>
                  </a:lnTo>
                  <a:lnTo>
                    <a:pt x="3" y="31"/>
                  </a:lnTo>
                  <a:lnTo>
                    <a:pt x="0" y="45"/>
                  </a:lnTo>
                  <a:lnTo>
                    <a:pt x="3" y="61"/>
                  </a:lnTo>
                  <a:lnTo>
                    <a:pt x="10" y="73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3" name="Line 693"/>
            <p:cNvSpPr>
              <a:spLocks noChangeShapeType="1"/>
            </p:cNvSpPr>
            <p:nvPr/>
          </p:nvSpPr>
          <p:spPr bwMode="auto">
            <a:xfrm>
              <a:off x="7848601" y="5357473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4" name="Line 694"/>
            <p:cNvSpPr>
              <a:spLocks noChangeShapeType="1"/>
            </p:cNvSpPr>
            <p:nvPr/>
          </p:nvSpPr>
          <p:spPr bwMode="auto">
            <a:xfrm flipV="1">
              <a:off x="7848601" y="5235184"/>
              <a:ext cx="3175" cy="122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5" name="Line 695"/>
            <p:cNvSpPr>
              <a:spLocks noChangeShapeType="1"/>
            </p:cNvSpPr>
            <p:nvPr/>
          </p:nvSpPr>
          <p:spPr bwMode="auto">
            <a:xfrm>
              <a:off x="7875588" y="521771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6" name="Freeform 696"/>
            <p:cNvSpPr>
              <a:spLocks/>
            </p:cNvSpPr>
            <p:nvPr/>
          </p:nvSpPr>
          <p:spPr bwMode="auto">
            <a:xfrm>
              <a:off x="7867651" y="5203421"/>
              <a:ext cx="7938" cy="14293"/>
            </a:xfrm>
            <a:custGeom>
              <a:avLst/>
              <a:gdLst>
                <a:gd name="T0" fmla="*/ 5 w 22"/>
                <a:gd name="T1" fmla="*/ 9 h 54"/>
                <a:gd name="T2" fmla="*/ 3 w 22"/>
                <a:gd name="T3" fmla="*/ 7 h 54"/>
                <a:gd name="T4" fmla="*/ 0 w 22"/>
                <a:gd name="T5" fmla="*/ 4 h 54"/>
                <a:gd name="T6" fmla="*/ 0 w 22"/>
                <a:gd name="T7" fmla="*/ 2 h 54"/>
                <a:gd name="T8" fmla="*/ 3 w 22"/>
                <a:gd name="T9" fmla="*/ 0 h 54"/>
                <a:gd name="T10" fmla="*/ 5 w 22"/>
                <a:gd name="T11" fmla="*/ 2 h 54"/>
                <a:gd name="T12" fmla="*/ 3 w 22"/>
                <a:gd name="T13" fmla="*/ 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54"/>
                <a:gd name="T23" fmla="*/ 22 w 22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54">
                  <a:moveTo>
                    <a:pt x="22" y="54"/>
                  </a:moveTo>
                  <a:lnTo>
                    <a:pt x="12" y="43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22" y="11"/>
                  </a:lnTo>
                  <a:lnTo>
                    <a:pt x="12" y="22"/>
                  </a:lnTo>
                </a:path>
              </a:pathLst>
            </a:custGeom>
            <a:solidFill>
              <a:schemeClr val="folHlink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7" name="Line 697"/>
            <p:cNvSpPr>
              <a:spLocks noChangeShapeType="1"/>
            </p:cNvSpPr>
            <p:nvPr/>
          </p:nvSpPr>
          <p:spPr bwMode="auto">
            <a:xfrm>
              <a:off x="7875588" y="521771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8" name="Freeform 698"/>
            <p:cNvSpPr>
              <a:spLocks/>
            </p:cNvSpPr>
            <p:nvPr/>
          </p:nvSpPr>
          <p:spPr bwMode="auto">
            <a:xfrm>
              <a:off x="7875588" y="5189128"/>
              <a:ext cx="38100" cy="30175"/>
            </a:xfrm>
            <a:custGeom>
              <a:avLst/>
              <a:gdLst>
                <a:gd name="T0" fmla="*/ 0 w 122"/>
                <a:gd name="T1" fmla="*/ 17 h 107"/>
                <a:gd name="T2" fmla="*/ 6 w 122"/>
                <a:gd name="T3" fmla="*/ 19 h 107"/>
                <a:gd name="T4" fmla="*/ 15 w 122"/>
                <a:gd name="T5" fmla="*/ 19 h 107"/>
                <a:gd name="T6" fmla="*/ 19 w 122"/>
                <a:gd name="T7" fmla="*/ 17 h 107"/>
                <a:gd name="T8" fmla="*/ 22 w 122"/>
                <a:gd name="T9" fmla="*/ 15 h 107"/>
                <a:gd name="T10" fmla="*/ 24 w 122"/>
                <a:gd name="T11" fmla="*/ 12 h 107"/>
                <a:gd name="T12" fmla="*/ 24 w 122"/>
                <a:gd name="T13" fmla="*/ 6 h 107"/>
                <a:gd name="T14" fmla="*/ 22 w 122"/>
                <a:gd name="T15" fmla="*/ 0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107"/>
                <a:gd name="T26" fmla="*/ 122 w 122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107">
                  <a:moveTo>
                    <a:pt x="0" y="97"/>
                  </a:moveTo>
                  <a:lnTo>
                    <a:pt x="33" y="107"/>
                  </a:lnTo>
                  <a:lnTo>
                    <a:pt x="78" y="107"/>
                  </a:lnTo>
                  <a:lnTo>
                    <a:pt x="99" y="97"/>
                  </a:lnTo>
                  <a:lnTo>
                    <a:pt x="111" y="86"/>
                  </a:lnTo>
                  <a:lnTo>
                    <a:pt x="122" y="65"/>
                  </a:lnTo>
                  <a:lnTo>
                    <a:pt x="122" y="34"/>
                  </a:lnTo>
                  <a:lnTo>
                    <a:pt x="1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19" name="Line 699"/>
            <p:cNvSpPr>
              <a:spLocks noChangeShapeType="1"/>
            </p:cNvSpPr>
            <p:nvPr/>
          </p:nvSpPr>
          <p:spPr bwMode="auto">
            <a:xfrm>
              <a:off x="7907338" y="518754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0" name="Freeform 700"/>
            <p:cNvSpPr>
              <a:spLocks/>
            </p:cNvSpPr>
            <p:nvPr/>
          </p:nvSpPr>
          <p:spPr bwMode="auto">
            <a:xfrm>
              <a:off x="7899401" y="5187540"/>
              <a:ext cx="17463" cy="31763"/>
            </a:xfrm>
            <a:custGeom>
              <a:avLst/>
              <a:gdLst>
                <a:gd name="T0" fmla="*/ 4 w 56"/>
                <a:gd name="T1" fmla="*/ 0 h 116"/>
                <a:gd name="T2" fmla="*/ 9 w 56"/>
                <a:gd name="T3" fmla="*/ 4 h 116"/>
                <a:gd name="T4" fmla="*/ 11 w 56"/>
                <a:gd name="T5" fmla="*/ 7 h 116"/>
                <a:gd name="T6" fmla="*/ 11 w 56"/>
                <a:gd name="T7" fmla="*/ 13 h 116"/>
                <a:gd name="T8" fmla="*/ 9 w 56"/>
                <a:gd name="T9" fmla="*/ 16 h 116"/>
                <a:gd name="T10" fmla="*/ 6 w 56"/>
                <a:gd name="T11" fmla="*/ 18 h 116"/>
                <a:gd name="T12" fmla="*/ 0 w 56"/>
                <a:gd name="T13" fmla="*/ 2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16"/>
                <a:gd name="T23" fmla="*/ 56 w 5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16">
                  <a:moveTo>
                    <a:pt x="21" y="0"/>
                  </a:moveTo>
                  <a:lnTo>
                    <a:pt x="44" y="21"/>
                  </a:lnTo>
                  <a:lnTo>
                    <a:pt x="56" y="43"/>
                  </a:lnTo>
                  <a:lnTo>
                    <a:pt x="56" y="74"/>
                  </a:lnTo>
                  <a:lnTo>
                    <a:pt x="44" y="95"/>
                  </a:lnTo>
                  <a:lnTo>
                    <a:pt x="33" y="106"/>
                  </a:lnTo>
                  <a:lnTo>
                    <a:pt x="0" y="1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1" name="Line 701"/>
            <p:cNvSpPr>
              <a:spLocks noChangeShapeType="1"/>
            </p:cNvSpPr>
            <p:nvPr/>
          </p:nvSpPr>
          <p:spPr bwMode="auto">
            <a:xfrm>
              <a:off x="7899401" y="518436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2" name="Line 702"/>
            <p:cNvSpPr>
              <a:spLocks noChangeShapeType="1"/>
            </p:cNvSpPr>
            <p:nvPr/>
          </p:nvSpPr>
          <p:spPr bwMode="auto">
            <a:xfrm flipH="1">
              <a:off x="7888288" y="5184363"/>
              <a:ext cx="111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3" name="Line 703"/>
            <p:cNvSpPr>
              <a:spLocks noChangeShapeType="1"/>
            </p:cNvSpPr>
            <p:nvPr/>
          </p:nvSpPr>
          <p:spPr bwMode="auto">
            <a:xfrm>
              <a:off x="7899401" y="518436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4" name="Line 704"/>
            <p:cNvSpPr>
              <a:spLocks noChangeShapeType="1"/>
            </p:cNvSpPr>
            <p:nvPr/>
          </p:nvSpPr>
          <p:spPr bwMode="auto">
            <a:xfrm>
              <a:off x="7899401" y="5184363"/>
              <a:ext cx="793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5" name="Line 705"/>
            <p:cNvSpPr>
              <a:spLocks noChangeShapeType="1"/>
            </p:cNvSpPr>
            <p:nvPr/>
          </p:nvSpPr>
          <p:spPr bwMode="auto">
            <a:xfrm>
              <a:off x="7907338" y="518118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6" name="Freeform 706"/>
            <p:cNvSpPr>
              <a:spLocks/>
            </p:cNvSpPr>
            <p:nvPr/>
          </p:nvSpPr>
          <p:spPr bwMode="auto">
            <a:xfrm>
              <a:off x="7899401" y="5158953"/>
              <a:ext cx="14288" cy="25411"/>
            </a:xfrm>
            <a:custGeom>
              <a:avLst/>
              <a:gdLst>
                <a:gd name="T0" fmla="*/ 4 w 44"/>
                <a:gd name="T1" fmla="*/ 14 h 96"/>
                <a:gd name="T2" fmla="*/ 0 w 44"/>
                <a:gd name="T3" fmla="*/ 16 h 96"/>
                <a:gd name="T4" fmla="*/ 7 w 44"/>
                <a:gd name="T5" fmla="*/ 14 h 96"/>
                <a:gd name="T6" fmla="*/ 9 w 44"/>
                <a:gd name="T7" fmla="*/ 11 h 96"/>
                <a:gd name="T8" fmla="*/ 9 w 44"/>
                <a:gd name="T9" fmla="*/ 5 h 96"/>
                <a:gd name="T10" fmla="*/ 7 w 44"/>
                <a:gd name="T11" fmla="*/ 2 h 96"/>
                <a:gd name="T12" fmla="*/ 0 w 44"/>
                <a:gd name="T13" fmla="*/ 0 h 96"/>
                <a:gd name="T14" fmla="*/ 4 w 44"/>
                <a:gd name="T15" fmla="*/ 2 h 96"/>
                <a:gd name="T16" fmla="*/ 7 w 44"/>
                <a:gd name="T17" fmla="*/ 5 h 96"/>
                <a:gd name="T18" fmla="*/ 7 w 44"/>
                <a:gd name="T19" fmla="*/ 11 h 96"/>
                <a:gd name="T20" fmla="*/ 4 w 44"/>
                <a:gd name="T21" fmla="*/ 14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96"/>
                <a:gd name="T35" fmla="*/ 44 w 44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96">
                  <a:moveTo>
                    <a:pt x="21" y="85"/>
                  </a:moveTo>
                  <a:lnTo>
                    <a:pt x="0" y="96"/>
                  </a:lnTo>
                  <a:lnTo>
                    <a:pt x="33" y="85"/>
                  </a:lnTo>
                  <a:lnTo>
                    <a:pt x="44" y="65"/>
                  </a:lnTo>
                  <a:lnTo>
                    <a:pt x="44" y="32"/>
                  </a:lnTo>
                  <a:lnTo>
                    <a:pt x="33" y="12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33" y="32"/>
                  </a:lnTo>
                  <a:lnTo>
                    <a:pt x="33" y="65"/>
                  </a:lnTo>
                  <a:lnTo>
                    <a:pt x="21" y="8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7" name="Line 707"/>
            <p:cNvSpPr>
              <a:spLocks noChangeShapeType="1"/>
            </p:cNvSpPr>
            <p:nvPr/>
          </p:nvSpPr>
          <p:spPr bwMode="auto">
            <a:xfrm>
              <a:off x="7899401" y="515895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8" name="Freeform 708"/>
            <p:cNvSpPr>
              <a:spLocks/>
            </p:cNvSpPr>
            <p:nvPr/>
          </p:nvSpPr>
          <p:spPr bwMode="auto">
            <a:xfrm>
              <a:off x="7867651" y="5158953"/>
              <a:ext cx="31750" cy="17470"/>
            </a:xfrm>
            <a:custGeom>
              <a:avLst/>
              <a:gdLst>
                <a:gd name="T0" fmla="*/ 20 w 100"/>
                <a:gd name="T1" fmla="*/ 0 h 65"/>
                <a:gd name="T2" fmla="*/ 11 w 100"/>
                <a:gd name="T3" fmla="*/ 0 h 65"/>
                <a:gd name="T4" fmla="*/ 4 w 100"/>
                <a:gd name="T5" fmla="*/ 2 h 65"/>
                <a:gd name="T6" fmla="*/ 2 w 100"/>
                <a:gd name="T7" fmla="*/ 4 h 65"/>
                <a:gd name="T8" fmla="*/ 0 w 100"/>
                <a:gd name="T9" fmla="*/ 7 h 65"/>
                <a:gd name="T10" fmla="*/ 0 w 100"/>
                <a:gd name="T11" fmla="*/ 9 h 65"/>
                <a:gd name="T12" fmla="*/ 2 w 100"/>
                <a:gd name="T13" fmla="*/ 11 h 65"/>
                <a:gd name="T14" fmla="*/ 4 w 100"/>
                <a:gd name="T15" fmla="*/ 9 h 65"/>
                <a:gd name="T16" fmla="*/ 2 w 100"/>
                <a:gd name="T17" fmla="*/ 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65"/>
                <a:gd name="T29" fmla="*/ 100 w 100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65">
                  <a:moveTo>
                    <a:pt x="100" y="0"/>
                  </a:moveTo>
                  <a:lnTo>
                    <a:pt x="55" y="0"/>
                  </a:lnTo>
                  <a:lnTo>
                    <a:pt x="22" y="12"/>
                  </a:lnTo>
                  <a:lnTo>
                    <a:pt x="12" y="23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12" y="65"/>
                  </a:lnTo>
                  <a:lnTo>
                    <a:pt x="22" y="54"/>
                  </a:lnTo>
                  <a:lnTo>
                    <a:pt x="12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29" name="Line 709"/>
            <p:cNvSpPr>
              <a:spLocks noChangeShapeType="1"/>
            </p:cNvSpPr>
            <p:nvPr/>
          </p:nvSpPr>
          <p:spPr bwMode="auto">
            <a:xfrm>
              <a:off x="7920038" y="533682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0" name="Freeform 710"/>
            <p:cNvSpPr>
              <a:spLocks/>
            </p:cNvSpPr>
            <p:nvPr/>
          </p:nvSpPr>
          <p:spPr bwMode="auto">
            <a:xfrm>
              <a:off x="7920038" y="5336827"/>
              <a:ext cx="52388" cy="17470"/>
            </a:xfrm>
            <a:custGeom>
              <a:avLst/>
              <a:gdLst>
                <a:gd name="T0" fmla="*/ 0 w 167"/>
                <a:gd name="T1" fmla="*/ 0 h 63"/>
                <a:gd name="T2" fmla="*/ 33 w 167"/>
                <a:gd name="T3" fmla="*/ 0 h 63"/>
                <a:gd name="T4" fmla="*/ 33 w 167"/>
                <a:gd name="T5" fmla="*/ 11 h 63"/>
                <a:gd name="T6" fmla="*/ 31 w 167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63"/>
                <a:gd name="T14" fmla="*/ 167 w 167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63">
                  <a:moveTo>
                    <a:pt x="0" y="0"/>
                  </a:moveTo>
                  <a:lnTo>
                    <a:pt x="167" y="0"/>
                  </a:lnTo>
                  <a:lnTo>
                    <a:pt x="167" y="63"/>
                  </a:lnTo>
                  <a:lnTo>
                    <a:pt x="1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1" name="Line 711"/>
            <p:cNvSpPr>
              <a:spLocks noChangeShapeType="1"/>
            </p:cNvSpPr>
            <p:nvPr/>
          </p:nvSpPr>
          <p:spPr bwMode="auto">
            <a:xfrm>
              <a:off x="7948613" y="533682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2" name="Rectangle 712"/>
            <p:cNvSpPr>
              <a:spLocks noChangeArrowheads="1"/>
            </p:cNvSpPr>
            <p:nvPr/>
          </p:nvSpPr>
          <p:spPr bwMode="auto">
            <a:xfrm>
              <a:off x="7945438" y="5336827"/>
              <a:ext cx="3175" cy="619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3" name="Line 713"/>
            <p:cNvSpPr>
              <a:spLocks noChangeShapeType="1"/>
            </p:cNvSpPr>
            <p:nvPr/>
          </p:nvSpPr>
          <p:spPr bwMode="auto">
            <a:xfrm>
              <a:off x="7924801" y="533682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4" name="Freeform 714"/>
            <p:cNvSpPr>
              <a:spLocks/>
            </p:cNvSpPr>
            <p:nvPr/>
          </p:nvSpPr>
          <p:spPr bwMode="auto">
            <a:xfrm>
              <a:off x="7920038" y="5336827"/>
              <a:ext cx="4763" cy="17470"/>
            </a:xfrm>
            <a:custGeom>
              <a:avLst/>
              <a:gdLst>
                <a:gd name="T0" fmla="*/ 3 w 11"/>
                <a:gd name="T1" fmla="*/ 0 h 63"/>
                <a:gd name="T2" fmla="*/ 0 w 11"/>
                <a:gd name="T3" fmla="*/ 11 h 63"/>
                <a:gd name="T4" fmla="*/ 0 w 11"/>
                <a:gd name="T5" fmla="*/ 0 h 63"/>
                <a:gd name="T6" fmla="*/ 0 60000 65536"/>
                <a:gd name="T7" fmla="*/ 0 60000 65536"/>
                <a:gd name="T8" fmla="*/ 0 60000 65536"/>
                <a:gd name="T9" fmla="*/ 0 w 11"/>
                <a:gd name="T10" fmla="*/ 0 h 63"/>
                <a:gd name="T11" fmla="*/ 11 w 11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3">
                  <a:moveTo>
                    <a:pt x="11" y="0"/>
                  </a:move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5" name="Line 715"/>
            <p:cNvSpPr>
              <a:spLocks noChangeShapeType="1"/>
            </p:cNvSpPr>
            <p:nvPr/>
          </p:nvSpPr>
          <p:spPr bwMode="auto">
            <a:xfrm>
              <a:off x="7934326" y="539876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6" name="Line 716"/>
            <p:cNvSpPr>
              <a:spLocks noChangeShapeType="1"/>
            </p:cNvSpPr>
            <p:nvPr/>
          </p:nvSpPr>
          <p:spPr bwMode="auto">
            <a:xfrm>
              <a:off x="7934326" y="5398765"/>
              <a:ext cx="238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7" name="Line 717"/>
            <p:cNvSpPr>
              <a:spLocks noChangeShapeType="1"/>
            </p:cNvSpPr>
            <p:nvPr/>
          </p:nvSpPr>
          <p:spPr bwMode="auto">
            <a:xfrm>
              <a:off x="7908926" y="595621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8" name="Freeform 718"/>
            <p:cNvSpPr>
              <a:spLocks/>
            </p:cNvSpPr>
            <p:nvPr/>
          </p:nvSpPr>
          <p:spPr bwMode="auto">
            <a:xfrm>
              <a:off x="7899401" y="5953034"/>
              <a:ext cx="14288" cy="39704"/>
            </a:xfrm>
            <a:custGeom>
              <a:avLst/>
              <a:gdLst>
                <a:gd name="T0" fmla="*/ 7 w 44"/>
                <a:gd name="T1" fmla="*/ 2 h 148"/>
                <a:gd name="T2" fmla="*/ 9 w 44"/>
                <a:gd name="T3" fmla="*/ 5 h 148"/>
                <a:gd name="T4" fmla="*/ 9 w 44"/>
                <a:gd name="T5" fmla="*/ 25 h 148"/>
                <a:gd name="T6" fmla="*/ 7 w 44"/>
                <a:gd name="T7" fmla="*/ 25 h 148"/>
                <a:gd name="T8" fmla="*/ 7 w 44"/>
                <a:gd name="T9" fmla="*/ 5 h 148"/>
                <a:gd name="T10" fmla="*/ 4 w 44"/>
                <a:gd name="T11" fmla="*/ 2 h 148"/>
                <a:gd name="T12" fmla="*/ 0 w 44"/>
                <a:gd name="T13" fmla="*/ 0 h 148"/>
                <a:gd name="T14" fmla="*/ 7 w 44"/>
                <a:gd name="T15" fmla="*/ 2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48"/>
                <a:gd name="T26" fmla="*/ 44 w 44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48">
                  <a:moveTo>
                    <a:pt x="33" y="12"/>
                  </a:moveTo>
                  <a:lnTo>
                    <a:pt x="44" y="32"/>
                  </a:lnTo>
                  <a:lnTo>
                    <a:pt x="44" y="148"/>
                  </a:lnTo>
                  <a:lnTo>
                    <a:pt x="33" y="148"/>
                  </a:lnTo>
                  <a:lnTo>
                    <a:pt x="33" y="32"/>
                  </a:lnTo>
                  <a:lnTo>
                    <a:pt x="21" y="12"/>
                  </a:lnTo>
                  <a:lnTo>
                    <a:pt x="0" y="0"/>
                  </a:lnTo>
                  <a:lnTo>
                    <a:pt x="33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39" name="Line 719"/>
            <p:cNvSpPr>
              <a:spLocks noChangeShapeType="1"/>
            </p:cNvSpPr>
            <p:nvPr/>
          </p:nvSpPr>
          <p:spPr bwMode="auto">
            <a:xfrm>
              <a:off x="7899401" y="59530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0" name="Freeform 720"/>
            <p:cNvSpPr>
              <a:spLocks/>
            </p:cNvSpPr>
            <p:nvPr/>
          </p:nvSpPr>
          <p:spPr bwMode="auto">
            <a:xfrm>
              <a:off x="7875588" y="5953034"/>
              <a:ext cx="23813" cy="9529"/>
            </a:xfrm>
            <a:custGeom>
              <a:avLst/>
              <a:gdLst>
                <a:gd name="T0" fmla="*/ 15 w 78"/>
                <a:gd name="T1" fmla="*/ 0 h 32"/>
                <a:gd name="T2" fmla="*/ 11 w 78"/>
                <a:gd name="T3" fmla="*/ 0 h 32"/>
                <a:gd name="T4" fmla="*/ 4 w 78"/>
                <a:gd name="T5" fmla="*/ 2 h 32"/>
                <a:gd name="T6" fmla="*/ 0 w 78"/>
                <a:gd name="T7" fmla="*/ 6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2"/>
                <a:gd name="T14" fmla="*/ 78 w 7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2">
                  <a:moveTo>
                    <a:pt x="78" y="0"/>
                  </a:moveTo>
                  <a:lnTo>
                    <a:pt x="55" y="0"/>
                  </a:lnTo>
                  <a:lnTo>
                    <a:pt x="23" y="12"/>
                  </a:lnTo>
                  <a:lnTo>
                    <a:pt x="0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1" name="Line 721"/>
            <p:cNvSpPr>
              <a:spLocks noChangeShapeType="1"/>
            </p:cNvSpPr>
            <p:nvPr/>
          </p:nvSpPr>
          <p:spPr bwMode="auto">
            <a:xfrm>
              <a:off x="7875588" y="59530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2" name="Freeform 722"/>
            <p:cNvSpPr>
              <a:spLocks/>
            </p:cNvSpPr>
            <p:nvPr/>
          </p:nvSpPr>
          <p:spPr bwMode="auto">
            <a:xfrm>
              <a:off x="7862888" y="5953034"/>
              <a:ext cx="12700" cy="39704"/>
            </a:xfrm>
            <a:custGeom>
              <a:avLst/>
              <a:gdLst>
                <a:gd name="T0" fmla="*/ 8 w 43"/>
                <a:gd name="T1" fmla="*/ 0 h 148"/>
                <a:gd name="T2" fmla="*/ 8 w 43"/>
                <a:gd name="T3" fmla="*/ 25 h 148"/>
                <a:gd name="T4" fmla="*/ 6 w 43"/>
                <a:gd name="T5" fmla="*/ 25 h 148"/>
                <a:gd name="T6" fmla="*/ 6 w 43"/>
                <a:gd name="T7" fmla="*/ 0 h 148"/>
                <a:gd name="T8" fmla="*/ 8 w 43"/>
                <a:gd name="T9" fmla="*/ 0 h 148"/>
                <a:gd name="T10" fmla="*/ 0 w 43"/>
                <a:gd name="T11" fmla="*/ 0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148"/>
                <a:gd name="T20" fmla="*/ 43 w 43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148">
                  <a:moveTo>
                    <a:pt x="43" y="0"/>
                  </a:moveTo>
                  <a:lnTo>
                    <a:pt x="43" y="148"/>
                  </a:lnTo>
                  <a:lnTo>
                    <a:pt x="33" y="148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3" name="Line 723"/>
            <p:cNvSpPr>
              <a:spLocks noChangeShapeType="1"/>
            </p:cNvSpPr>
            <p:nvPr/>
          </p:nvSpPr>
          <p:spPr bwMode="auto">
            <a:xfrm>
              <a:off x="7862888" y="599273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4" name="Line 724"/>
            <p:cNvSpPr>
              <a:spLocks noChangeShapeType="1"/>
            </p:cNvSpPr>
            <p:nvPr/>
          </p:nvSpPr>
          <p:spPr bwMode="auto">
            <a:xfrm>
              <a:off x="7862888" y="5992738"/>
              <a:ext cx="238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5" name="Line 725"/>
            <p:cNvSpPr>
              <a:spLocks noChangeShapeType="1"/>
            </p:cNvSpPr>
            <p:nvPr/>
          </p:nvSpPr>
          <p:spPr bwMode="auto">
            <a:xfrm>
              <a:off x="7899401" y="599273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6" name="Line 726"/>
            <p:cNvSpPr>
              <a:spLocks noChangeShapeType="1"/>
            </p:cNvSpPr>
            <p:nvPr/>
          </p:nvSpPr>
          <p:spPr bwMode="auto">
            <a:xfrm>
              <a:off x="7899401" y="5992738"/>
              <a:ext cx="25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7" name="Line 727"/>
            <p:cNvSpPr>
              <a:spLocks noChangeShapeType="1"/>
            </p:cNvSpPr>
            <p:nvPr/>
          </p:nvSpPr>
          <p:spPr bwMode="auto">
            <a:xfrm>
              <a:off x="8485188" y="5189128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8" name="Freeform 728"/>
            <p:cNvSpPr>
              <a:spLocks/>
            </p:cNvSpPr>
            <p:nvPr/>
          </p:nvSpPr>
          <p:spPr bwMode="auto">
            <a:xfrm>
              <a:off x="8482013" y="5171658"/>
              <a:ext cx="44450" cy="25411"/>
            </a:xfrm>
            <a:custGeom>
              <a:avLst/>
              <a:gdLst>
                <a:gd name="T0" fmla="*/ 2 w 143"/>
                <a:gd name="T1" fmla="*/ 11 h 96"/>
                <a:gd name="T2" fmla="*/ 0 w 143"/>
                <a:gd name="T3" fmla="*/ 9 h 96"/>
                <a:gd name="T4" fmla="*/ 0 w 143"/>
                <a:gd name="T5" fmla="*/ 7 h 96"/>
                <a:gd name="T6" fmla="*/ 2 w 143"/>
                <a:gd name="T7" fmla="*/ 4 h 96"/>
                <a:gd name="T8" fmla="*/ 4 w 143"/>
                <a:gd name="T9" fmla="*/ 2 h 96"/>
                <a:gd name="T10" fmla="*/ 11 w 143"/>
                <a:gd name="T11" fmla="*/ 0 h 96"/>
                <a:gd name="T12" fmla="*/ 19 w 143"/>
                <a:gd name="T13" fmla="*/ 0 h 96"/>
                <a:gd name="T14" fmla="*/ 26 w 143"/>
                <a:gd name="T15" fmla="*/ 2 h 96"/>
                <a:gd name="T16" fmla="*/ 28 w 143"/>
                <a:gd name="T17" fmla="*/ 6 h 96"/>
                <a:gd name="T18" fmla="*/ 28 w 143"/>
                <a:gd name="T19" fmla="*/ 11 h 96"/>
                <a:gd name="T20" fmla="*/ 26 w 143"/>
                <a:gd name="T21" fmla="*/ 15 h 96"/>
                <a:gd name="T22" fmla="*/ 19 w 143"/>
                <a:gd name="T23" fmla="*/ 16 h 96"/>
                <a:gd name="T24" fmla="*/ 13 w 143"/>
                <a:gd name="T25" fmla="*/ 1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"/>
                <a:gd name="T40" fmla="*/ 0 h 96"/>
                <a:gd name="T41" fmla="*/ 143 w 143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" h="96">
                  <a:moveTo>
                    <a:pt x="11" y="64"/>
                  </a:moveTo>
                  <a:lnTo>
                    <a:pt x="0" y="53"/>
                  </a:lnTo>
                  <a:lnTo>
                    <a:pt x="0" y="43"/>
                  </a:lnTo>
                  <a:lnTo>
                    <a:pt x="11" y="22"/>
                  </a:lnTo>
                  <a:lnTo>
                    <a:pt x="21" y="11"/>
                  </a:lnTo>
                  <a:lnTo>
                    <a:pt x="54" y="0"/>
                  </a:lnTo>
                  <a:lnTo>
                    <a:pt x="99" y="0"/>
                  </a:lnTo>
                  <a:lnTo>
                    <a:pt x="133" y="11"/>
                  </a:lnTo>
                  <a:lnTo>
                    <a:pt x="143" y="33"/>
                  </a:lnTo>
                  <a:lnTo>
                    <a:pt x="143" y="64"/>
                  </a:lnTo>
                  <a:lnTo>
                    <a:pt x="133" y="87"/>
                  </a:lnTo>
                  <a:lnTo>
                    <a:pt x="99" y="96"/>
                  </a:lnTo>
                  <a:lnTo>
                    <a:pt x="66" y="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49" name="Line 729"/>
            <p:cNvSpPr>
              <a:spLocks noChangeShapeType="1"/>
            </p:cNvSpPr>
            <p:nvPr/>
          </p:nvSpPr>
          <p:spPr bwMode="auto">
            <a:xfrm>
              <a:off x="8513763" y="5197069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0" name="Freeform 730"/>
            <p:cNvSpPr>
              <a:spLocks/>
            </p:cNvSpPr>
            <p:nvPr/>
          </p:nvSpPr>
          <p:spPr bwMode="auto">
            <a:xfrm>
              <a:off x="8482013" y="5197069"/>
              <a:ext cx="49213" cy="34940"/>
            </a:xfrm>
            <a:custGeom>
              <a:avLst/>
              <a:gdLst>
                <a:gd name="T0" fmla="*/ 20 w 155"/>
                <a:gd name="T1" fmla="*/ 0 h 127"/>
                <a:gd name="T2" fmla="*/ 24 w 155"/>
                <a:gd name="T3" fmla="*/ 2 h 127"/>
                <a:gd name="T4" fmla="*/ 29 w 155"/>
                <a:gd name="T5" fmla="*/ 6 h 127"/>
                <a:gd name="T6" fmla="*/ 31 w 155"/>
                <a:gd name="T7" fmla="*/ 9 h 127"/>
                <a:gd name="T8" fmla="*/ 31 w 155"/>
                <a:gd name="T9" fmla="*/ 15 h 127"/>
                <a:gd name="T10" fmla="*/ 29 w 155"/>
                <a:gd name="T11" fmla="*/ 19 h 127"/>
                <a:gd name="T12" fmla="*/ 27 w 155"/>
                <a:gd name="T13" fmla="*/ 20 h 127"/>
                <a:gd name="T14" fmla="*/ 20 w 155"/>
                <a:gd name="T15" fmla="*/ 22 h 127"/>
                <a:gd name="T16" fmla="*/ 11 w 155"/>
                <a:gd name="T17" fmla="*/ 22 h 127"/>
                <a:gd name="T18" fmla="*/ 4 w 155"/>
                <a:gd name="T19" fmla="*/ 20 h 127"/>
                <a:gd name="T20" fmla="*/ 2 w 155"/>
                <a:gd name="T21" fmla="*/ 19 h 127"/>
                <a:gd name="T22" fmla="*/ 0 w 155"/>
                <a:gd name="T23" fmla="*/ 15 h 127"/>
                <a:gd name="T24" fmla="*/ 0 w 155"/>
                <a:gd name="T25" fmla="*/ 13 h 127"/>
                <a:gd name="T26" fmla="*/ 2 w 155"/>
                <a:gd name="T27" fmla="*/ 11 h 127"/>
                <a:gd name="T28" fmla="*/ 4 w 155"/>
                <a:gd name="T29" fmla="*/ 13 h 127"/>
                <a:gd name="T30" fmla="*/ 2 w 155"/>
                <a:gd name="T31" fmla="*/ 15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5"/>
                <a:gd name="T49" fmla="*/ 0 h 127"/>
                <a:gd name="T50" fmla="*/ 155 w 155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5" h="127">
                  <a:moveTo>
                    <a:pt x="99" y="0"/>
                  </a:moveTo>
                  <a:lnTo>
                    <a:pt x="122" y="11"/>
                  </a:lnTo>
                  <a:lnTo>
                    <a:pt x="143" y="32"/>
                  </a:lnTo>
                  <a:lnTo>
                    <a:pt x="155" y="54"/>
                  </a:lnTo>
                  <a:lnTo>
                    <a:pt x="155" y="84"/>
                  </a:lnTo>
                  <a:lnTo>
                    <a:pt x="143" y="107"/>
                  </a:lnTo>
                  <a:lnTo>
                    <a:pt x="133" y="118"/>
                  </a:lnTo>
                  <a:lnTo>
                    <a:pt x="99" y="127"/>
                  </a:lnTo>
                  <a:lnTo>
                    <a:pt x="54" y="127"/>
                  </a:lnTo>
                  <a:lnTo>
                    <a:pt x="21" y="118"/>
                  </a:lnTo>
                  <a:lnTo>
                    <a:pt x="11" y="107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11" y="64"/>
                  </a:lnTo>
                  <a:lnTo>
                    <a:pt x="21" y="75"/>
                  </a:lnTo>
                  <a:lnTo>
                    <a:pt x="11" y="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1" name="Line 731"/>
            <p:cNvSpPr>
              <a:spLocks noChangeShapeType="1"/>
            </p:cNvSpPr>
            <p:nvPr/>
          </p:nvSpPr>
          <p:spPr bwMode="auto">
            <a:xfrm>
              <a:off x="8485188" y="5189128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2" name="Freeform 732"/>
            <p:cNvSpPr>
              <a:spLocks/>
            </p:cNvSpPr>
            <p:nvPr/>
          </p:nvSpPr>
          <p:spPr bwMode="auto">
            <a:xfrm>
              <a:off x="8485188" y="5182775"/>
              <a:ext cx="4763" cy="6353"/>
            </a:xfrm>
            <a:custGeom>
              <a:avLst/>
              <a:gdLst>
                <a:gd name="T0" fmla="*/ 0 w 10"/>
                <a:gd name="T1" fmla="*/ 4 h 21"/>
                <a:gd name="T2" fmla="*/ 3 w 10"/>
                <a:gd name="T3" fmla="*/ 2 h 21"/>
                <a:gd name="T4" fmla="*/ 0 w 10"/>
                <a:gd name="T5" fmla="*/ 0 h 21"/>
                <a:gd name="T6" fmla="*/ 0 60000 65536"/>
                <a:gd name="T7" fmla="*/ 0 60000 65536"/>
                <a:gd name="T8" fmla="*/ 0 60000 65536"/>
                <a:gd name="T9" fmla="*/ 0 w 10"/>
                <a:gd name="T10" fmla="*/ 0 h 21"/>
                <a:gd name="T11" fmla="*/ 10 w 10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1">
                  <a:moveTo>
                    <a:pt x="0" y="21"/>
                  </a:move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3" name="Line 733"/>
            <p:cNvSpPr>
              <a:spLocks noChangeShapeType="1"/>
            </p:cNvSpPr>
            <p:nvPr/>
          </p:nvSpPr>
          <p:spPr bwMode="auto">
            <a:xfrm>
              <a:off x="8513763" y="517165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4" name="Freeform 734"/>
            <p:cNvSpPr>
              <a:spLocks/>
            </p:cNvSpPr>
            <p:nvPr/>
          </p:nvSpPr>
          <p:spPr bwMode="auto">
            <a:xfrm>
              <a:off x="8513763" y="5171658"/>
              <a:ext cx="9525" cy="25411"/>
            </a:xfrm>
            <a:custGeom>
              <a:avLst/>
              <a:gdLst>
                <a:gd name="T0" fmla="*/ 0 w 34"/>
                <a:gd name="T1" fmla="*/ 0 h 96"/>
                <a:gd name="T2" fmla="*/ 4 w 34"/>
                <a:gd name="T3" fmla="*/ 2 h 96"/>
                <a:gd name="T4" fmla="*/ 6 w 34"/>
                <a:gd name="T5" fmla="*/ 6 h 96"/>
                <a:gd name="T6" fmla="*/ 6 w 34"/>
                <a:gd name="T7" fmla="*/ 11 h 96"/>
                <a:gd name="T8" fmla="*/ 4 w 34"/>
                <a:gd name="T9" fmla="*/ 15 h 96"/>
                <a:gd name="T10" fmla="*/ 0 w 34"/>
                <a:gd name="T11" fmla="*/ 1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96"/>
                <a:gd name="T20" fmla="*/ 34 w 34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96">
                  <a:moveTo>
                    <a:pt x="0" y="0"/>
                  </a:moveTo>
                  <a:lnTo>
                    <a:pt x="23" y="11"/>
                  </a:lnTo>
                  <a:lnTo>
                    <a:pt x="34" y="33"/>
                  </a:lnTo>
                  <a:lnTo>
                    <a:pt x="34" y="64"/>
                  </a:lnTo>
                  <a:lnTo>
                    <a:pt x="23" y="87"/>
                  </a:lnTo>
                  <a:lnTo>
                    <a:pt x="0" y="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5" name="Line 735"/>
            <p:cNvSpPr>
              <a:spLocks noChangeShapeType="1"/>
            </p:cNvSpPr>
            <p:nvPr/>
          </p:nvSpPr>
          <p:spPr bwMode="auto">
            <a:xfrm>
              <a:off x="8523288" y="520500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6" name="Freeform 736"/>
            <p:cNvSpPr>
              <a:spLocks/>
            </p:cNvSpPr>
            <p:nvPr/>
          </p:nvSpPr>
          <p:spPr bwMode="auto">
            <a:xfrm>
              <a:off x="8513763" y="5205009"/>
              <a:ext cx="12700" cy="26999"/>
            </a:xfrm>
            <a:custGeom>
              <a:avLst/>
              <a:gdLst>
                <a:gd name="T0" fmla="*/ 6 w 44"/>
                <a:gd name="T1" fmla="*/ 0 h 105"/>
                <a:gd name="T2" fmla="*/ 8 w 44"/>
                <a:gd name="T3" fmla="*/ 5 h 105"/>
                <a:gd name="T4" fmla="*/ 8 w 44"/>
                <a:gd name="T5" fmla="*/ 10 h 105"/>
                <a:gd name="T6" fmla="*/ 6 w 44"/>
                <a:gd name="T7" fmla="*/ 14 h 105"/>
                <a:gd name="T8" fmla="*/ 4 w 44"/>
                <a:gd name="T9" fmla="*/ 16 h 105"/>
                <a:gd name="T10" fmla="*/ 0 w 44"/>
                <a:gd name="T11" fmla="*/ 17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05"/>
                <a:gd name="T20" fmla="*/ 44 w 44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05">
                  <a:moveTo>
                    <a:pt x="34" y="0"/>
                  </a:moveTo>
                  <a:lnTo>
                    <a:pt x="44" y="32"/>
                  </a:lnTo>
                  <a:lnTo>
                    <a:pt x="44" y="62"/>
                  </a:lnTo>
                  <a:lnTo>
                    <a:pt x="34" y="85"/>
                  </a:lnTo>
                  <a:lnTo>
                    <a:pt x="23" y="96"/>
                  </a:lnTo>
                  <a:lnTo>
                    <a:pt x="0" y="10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7" name="Line 737"/>
            <p:cNvSpPr>
              <a:spLocks noChangeShapeType="1"/>
            </p:cNvSpPr>
            <p:nvPr/>
          </p:nvSpPr>
          <p:spPr bwMode="auto">
            <a:xfrm>
              <a:off x="8510588" y="470315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8" name="Freeform 738"/>
            <p:cNvSpPr>
              <a:spLocks/>
            </p:cNvSpPr>
            <p:nvPr/>
          </p:nvSpPr>
          <p:spPr bwMode="auto">
            <a:xfrm>
              <a:off x="8510588" y="4688857"/>
              <a:ext cx="20638" cy="14293"/>
            </a:xfrm>
            <a:custGeom>
              <a:avLst/>
              <a:gdLst>
                <a:gd name="T0" fmla="*/ 0 w 66"/>
                <a:gd name="T1" fmla="*/ 9 h 53"/>
                <a:gd name="T2" fmla="*/ 9 w 66"/>
                <a:gd name="T3" fmla="*/ 9 h 53"/>
                <a:gd name="T4" fmla="*/ 11 w 66"/>
                <a:gd name="T5" fmla="*/ 7 h 53"/>
                <a:gd name="T6" fmla="*/ 13 w 66"/>
                <a:gd name="T7" fmla="*/ 4 h 53"/>
                <a:gd name="T8" fmla="*/ 13 w 66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3"/>
                <a:gd name="T17" fmla="*/ 66 w 66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3">
                  <a:moveTo>
                    <a:pt x="0" y="53"/>
                  </a:moveTo>
                  <a:lnTo>
                    <a:pt x="44" y="53"/>
                  </a:lnTo>
                  <a:lnTo>
                    <a:pt x="54" y="43"/>
                  </a:lnTo>
                  <a:lnTo>
                    <a:pt x="66" y="21"/>
                  </a:lnTo>
                  <a:lnTo>
                    <a:pt x="6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59" name="Line 739"/>
            <p:cNvSpPr>
              <a:spLocks noChangeShapeType="1"/>
            </p:cNvSpPr>
            <p:nvPr/>
          </p:nvSpPr>
          <p:spPr bwMode="auto">
            <a:xfrm>
              <a:off x="8531226" y="469520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0" name="Freeform 740"/>
            <p:cNvSpPr>
              <a:spLocks/>
            </p:cNvSpPr>
            <p:nvPr/>
          </p:nvSpPr>
          <p:spPr bwMode="auto">
            <a:xfrm>
              <a:off x="8493126" y="4695209"/>
              <a:ext cx="38100" cy="7941"/>
            </a:xfrm>
            <a:custGeom>
              <a:avLst/>
              <a:gdLst>
                <a:gd name="T0" fmla="*/ 24 w 122"/>
                <a:gd name="T1" fmla="*/ 0 h 32"/>
                <a:gd name="T2" fmla="*/ 22 w 122"/>
                <a:gd name="T3" fmla="*/ 2 h 32"/>
                <a:gd name="T4" fmla="*/ 18 w 122"/>
                <a:gd name="T5" fmla="*/ 3 h 32"/>
                <a:gd name="T6" fmla="*/ 11 w 122"/>
                <a:gd name="T7" fmla="*/ 3 h 32"/>
                <a:gd name="T8" fmla="*/ 0 w 122"/>
                <a:gd name="T9" fmla="*/ 0 h 32"/>
                <a:gd name="T10" fmla="*/ 11 w 122"/>
                <a:gd name="T11" fmla="*/ 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32"/>
                <a:gd name="T20" fmla="*/ 122 w 12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32">
                  <a:moveTo>
                    <a:pt x="122" y="0"/>
                  </a:moveTo>
                  <a:lnTo>
                    <a:pt x="110" y="11"/>
                  </a:lnTo>
                  <a:lnTo>
                    <a:pt x="89" y="22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1" name="Line 741"/>
            <p:cNvSpPr>
              <a:spLocks noChangeShapeType="1"/>
            </p:cNvSpPr>
            <p:nvPr/>
          </p:nvSpPr>
          <p:spPr bwMode="auto">
            <a:xfrm>
              <a:off x="8482013" y="470315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2" name="Freeform 742"/>
            <p:cNvSpPr>
              <a:spLocks/>
            </p:cNvSpPr>
            <p:nvPr/>
          </p:nvSpPr>
          <p:spPr bwMode="auto">
            <a:xfrm>
              <a:off x="8482013" y="4642800"/>
              <a:ext cx="49213" cy="60350"/>
            </a:xfrm>
            <a:custGeom>
              <a:avLst/>
              <a:gdLst>
                <a:gd name="T0" fmla="*/ 0 w 155"/>
                <a:gd name="T1" fmla="*/ 38 h 224"/>
                <a:gd name="T2" fmla="*/ 0 w 155"/>
                <a:gd name="T3" fmla="*/ 33 h 224"/>
                <a:gd name="T4" fmla="*/ 2 w 155"/>
                <a:gd name="T5" fmla="*/ 27 h 224"/>
                <a:gd name="T6" fmla="*/ 7 w 155"/>
                <a:gd name="T7" fmla="*/ 24 h 224"/>
                <a:gd name="T8" fmla="*/ 11 w 155"/>
                <a:gd name="T9" fmla="*/ 22 h 224"/>
                <a:gd name="T10" fmla="*/ 20 w 155"/>
                <a:gd name="T11" fmla="*/ 18 h 224"/>
                <a:gd name="T12" fmla="*/ 27 w 155"/>
                <a:gd name="T13" fmla="*/ 15 h 224"/>
                <a:gd name="T14" fmla="*/ 29 w 155"/>
                <a:gd name="T15" fmla="*/ 11 h 224"/>
                <a:gd name="T16" fmla="*/ 29 w 155"/>
                <a:gd name="T17" fmla="*/ 7 h 224"/>
                <a:gd name="T18" fmla="*/ 27 w 155"/>
                <a:gd name="T19" fmla="*/ 4 h 224"/>
                <a:gd name="T20" fmla="*/ 24 w 155"/>
                <a:gd name="T21" fmla="*/ 2 h 224"/>
                <a:gd name="T22" fmla="*/ 20 w 155"/>
                <a:gd name="T23" fmla="*/ 0 h 224"/>
                <a:gd name="T24" fmla="*/ 27 w 155"/>
                <a:gd name="T25" fmla="*/ 2 h 224"/>
                <a:gd name="T26" fmla="*/ 29 w 155"/>
                <a:gd name="T27" fmla="*/ 4 h 224"/>
                <a:gd name="T28" fmla="*/ 31 w 155"/>
                <a:gd name="T29" fmla="*/ 7 h 224"/>
                <a:gd name="T30" fmla="*/ 31 w 155"/>
                <a:gd name="T31" fmla="*/ 11 h 224"/>
                <a:gd name="T32" fmla="*/ 29 w 155"/>
                <a:gd name="T33" fmla="*/ 15 h 224"/>
                <a:gd name="T34" fmla="*/ 22 w 155"/>
                <a:gd name="T35" fmla="*/ 18 h 224"/>
                <a:gd name="T36" fmla="*/ 11 w 155"/>
                <a:gd name="T37" fmla="*/ 22 h 2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5"/>
                <a:gd name="T58" fmla="*/ 0 h 224"/>
                <a:gd name="T59" fmla="*/ 155 w 155"/>
                <a:gd name="T60" fmla="*/ 224 h 2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5" h="224">
                  <a:moveTo>
                    <a:pt x="0" y="224"/>
                  </a:moveTo>
                  <a:lnTo>
                    <a:pt x="0" y="192"/>
                  </a:lnTo>
                  <a:lnTo>
                    <a:pt x="11" y="161"/>
                  </a:lnTo>
                  <a:lnTo>
                    <a:pt x="33" y="139"/>
                  </a:lnTo>
                  <a:lnTo>
                    <a:pt x="54" y="129"/>
                  </a:lnTo>
                  <a:lnTo>
                    <a:pt x="99" y="107"/>
                  </a:lnTo>
                  <a:lnTo>
                    <a:pt x="133" y="86"/>
                  </a:lnTo>
                  <a:lnTo>
                    <a:pt x="143" y="64"/>
                  </a:lnTo>
                  <a:lnTo>
                    <a:pt x="143" y="43"/>
                  </a:lnTo>
                  <a:lnTo>
                    <a:pt x="133" y="23"/>
                  </a:lnTo>
                  <a:lnTo>
                    <a:pt x="122" y="11"/>
                  </a:lnTo>
                  <a:lnTo>
                    <a:pt x="99" y="0"/>
                  </a:lnTo>
                  <a:lnTo>
                    <a:pt x="133" y="11"/>
                  </a:lnTo>
                  <a:lnTo>
                    <a:pt x="143" y="23"/>
                  </a:lnTo>
                  <a:lnTo>
                    <a:pt x="155" y="43"/>
                  </a:lnTo>
                  <a:lnTo>
                    <a:pt x="155" y="64"/>
                  </a:lnTo>
                  <a:lnTo>
                    <a:pt x="143" y="86"/>
                  </a:lnTo>
                  <a:lnTo>
                    <a:pt x="110" y="107"/>
                  </a:lnTo>
                  <a:lnTo>
                    <a:pt x="54" y="1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3" name="Line 743"/>
            <p:cNvSpPr>
              <a:spLocks noChangeShapeType="1"/>
            </p:cNvSpPr>
            <p:nvPr/>
          </p:nvSpPr>
          <p:spPr bwMode="auto">
            <a:xfrm>
              <a:off x="8493126" y="469520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4" name="Freeform 744"/>
            <p:cNvSpPr>
              <a:spLocks/>
            </p:cNvSpPr>
            <p:nvPr/>
          </p:nvSpPr>
          <p:spPr bwMode="auto">
            <a:xfrm>
              <a:off x="8482013" y="4695209"/>
              <a:ext cx="11113" cy="1588"/>
            </a:xfrm>
            <a:custGeom>
              <a:avLst/>
              <a:gdLst>
                <a:gd name="T0" fmla="*/ 7 w 33"/>
                <a:gd name="T1" fmla="*/ 0 h 11"/>
                <a:gd name="T2" fmla="*/ 2 w 33"/>
                <a:gd name="T3" fmla="*/ 0 h 11"/>
                <a:gd name="T4" fmla="*/ 0 w 33"/>
                <a:gd name="T5" fmla="*/ 1 h 11"/>
                <a:gd name="T6" fmla="*/ 0 60000 65536"/>
                <a:gd name="T7" fmla="*/ 0 60000 65536"/>
                <a:gd name="T8" fmla="*/ 0 60000 65536"/>
                <a:gd name="T9" fmla="*/ 0 w 33"/>
                <a:gd name="T10" fmla="*/ 0 h 11"/>
                <a:gd name="T11" fmla="*/ 33 w 3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1">
                  <a:moveTo>
                    <a:pt x="33" y="0"/>
                  </a:moveTo>
                  <a:lnTo>
                    <a:pt x="11" y="0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5" name="Line 745"/>
            <p:cNvSpPr>
              <a:spLocks noChangeShapeType="1"/>
            </p:cNvSpPr>
            <p:nvPr/>
          </p:nvSpPr>
          <p:spPr bwMode="auto">
            <a:xfrm>
              <a:off x="8485188" y="465868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6" name="Freeform 746"/>
            <p:cNvSpPr>
              <a:spLocks/>
            </p:cNvSpPr>
            <p:nvPr/>
          </p:nvSpPr>
          <p:spPr bwMode="auto">
            <a:xfrm>
              <a:off x="8482013" y="4642800"/>
              <a:ext cx="31750" cy="15882"/>
            </a:xfrm>
            <a:custGeom>
              <a:avLst/>
              <a:gdLst>
                <a:gd name="T0" fmla="*/ 2 w 99"/>
                <a:gd name="T1" fmla="*/ 10 h 64"/>
                <a:gd name="T2" fmla="*/ 0 w 99"/>
                <a:gd name="T3" fmla="*/ 8 h 64"/>
                <a:gd name="T4" fmla="*/ 0 w 99"/>
                <a:gd name="T5" fmla="*/ 7 h 64"/>
                <a:gd name="T6" fmla="*/ 2 w 99"/>
                <a:gd name="T7" fmla="*/ 4 h 64"/>
                <a:gd name="T8" fmla="*/ 4 w 99"/>
                <a:gd name="T9" fmla="*/ 2 h 64"/>
                <a:gd name="T10" fmla="*/ 11 w 99"/>
                <a:gd name="T11" fmla="*/ 0 h 64"/>
                <a:gd name="T12" fmla="*/ 20 w 99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64"/>
                <a:gd name="T23" fmla="*/ 99 w 9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64">
                  <a:moveTo>
                    <a:pt x="11" y="64"/>
                  </a:moveTo>
                  <a:lnTo>
                    <a:pt x="0" y="54"/>
                  </a:lnTo>
                  <a:lnTo>
                    <a:pt x="0" y="43"/>
                  </a:lnTo>
                  <a:lnTo>
                    <a:pt x="11" y="23"/>
                  </a:lnTo>
                  <a:lnTo>
                    <a:pt x="21" y="11"/>
                  </a:lnTo>
                  <a:lnTo>
                    <a:pt x="54" y="0"/>
                  </a:lnTo>
                  <a:lnTo>
                    <a:pt x="9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7" name="Line 747"/>
            <p:cNvSpPr>
              <a:spLocks noChangeShapeType="1"/>
            </p:cNvSpPr>
            <p:nvPr/>
          </p:nvSpPr>
          <p:spPr bwMode="auto">
            <a:xfrm>
              <a:off x="8485188" y="4653917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8" name="Freeform 748"/>
            <p:cNvSpPr>
              <a:spLocks/>
            </p:cNvSpPr>
            <p:nvPr/>
          </p:nvSpPr>
          <p:spPr bwMode="auto">
            <a:xfrm>
              <a:off x="8485188" y="4653917"/>
              <a:ext cx="4763" cy="4764"/>
            </a:xfrm>
            <a:custGeom>
              <a:avLst/>
              <a:gdLst>
                <a:gd name="T0" fmla="*/ 0 w 10"/>
                <a:gd name="T1" fmla="*/ 0 h 21"/>
                <a:gd name="T2" fmla="*/ 3 w 10"/>
                <a:gd name="T3" fmla="*/ 2 h 21"/>
                <a:gd name="T4" fmla="*/ 0 w 10"/>
                <a:gd name="T5" fmla="*/ 3 h 21"/>
                <a:gd name="T6" fmla="*/ 0 60000 65536"/>
                <a:gd name="T7" fmla="*/ 0 60000 65536"/>
                <a:gd name="T8" fmla="*/ 0 60000 65536"/>
                <a:gd name="T9" fmla="*/ 0 w 10"/>
                <a:gd name="T10" fmla="*/ 0 h 21"/>
                <a:gd name="T11" fmla="*/ 10 w 10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1">
                  <a:moveTo>
                    <a:pt x="0" y="0"/>
                  </a:moveTo>
                  <a:lnTo>
                    <a:pt x="10" y="1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69" name="Line 749"/>
            <p:cNvSpPr>
              <a:spLocks noChangeShapeType="1"/>
            </p:cNvSpPr>
            <p:nvPr/>
          </p:nvSpPr>
          <p:spPr bwMode="auto">
            <a:xfrm>
              <a:off x="7913688" y="465232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0" name="Freeform 750"/>
            <p:cNvSpPr>
              <a:spLocks/>
            </p:cNvSpPr>
            <p:nvPr/>
          </p:nvSpPr>
          <p:spPr bwMode="auto">
            <a:xfrm>
              <a:off x="7867651" y="4652329"/>
              <a:ext cx="46038" cy="38116"/>
            </a:xfrm>
            <a:custGeom>
              <a:avLst/>
              <a:gdLst>
                <a:gd name="T0" fmla="*/ 29 w 144"/>
                <a:gd name="T1" fmla="*/ 0 h 138"/>
                <a:gd name="T2" fmla="*/ 22 w 144"/>
                <a:gd name="T3" fmla="*/ 4 h 138"/>
                <a:gd name="T4" fmla="*/ 11 w 144"/>
                <a:gd name="T5" fmla="*/ 7 h 138"/>
                <a:gd name="T6" fmla="*/ 7 w 144"/>
                <a:gd name="T7" fmla="*/ 9 h 138"/>
                <a:gd name="T8" fmla="*/ 2 w 144"/>
                <a:gd name="T9" fmla="*/ 13 h 138"/>
                <a:gd name="T10" fmla="*/ 0 w 144"/>
                <a:gd name="T11" fmla="*/ 19 h 138"/>
                <a:gd name="T12" fmla="*/ 0 w 144"/>
                <a:gd name="T13" fmla="*/ 24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38"/>
                <a:gd name="T23" fmla="*/ 144 w 144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38">
                  <a:moveTo>
                    <a:pt x="144" y="0"/>
                  </a:moveTo>
                  <a:lnTo>
                    <a:pt x="111" y="21"/>
                  </a:lnTo>
                  <a:lnTo>
                    <a:pt x="55" y="43"/>
                  </a:lnTo>
                  <a:lnTo>
                    <a:pt x="33" y="53"/>
                  </a:lnTo>
                  <a:lnTo>
                    <a:pt x="12" y="74"/>
                  </a:lnTo>
                  <a:lnTo>
                    <a:pt x="0" y="107"/>
                  </a:lnTo>
                  <a:lnTo>
                    <a:pt x="0" y="1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1" name="Line 751"/>
            <p:cNvSpPr>
              <a:spLocks noChangeShapeType="1"/>
            </p:cNvSpPr>
            <p:nvPr/>
          </p:nvSpPr>
          <p:spPr bwMode="auto">
            <a:xfrm>
              <a:off x="7867651" y="46840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2" name="Freeform 752"/>
            <p:cNvSpPr>
              <a:spLocks/>
            </p:cNvSpPr>
            <p:nvPr/>
          </p:nvSpPr>
          <p:spPr bwMode="auto">
            <a:xfrm>
              <a:off x="7867651" y="4674563"/>
              <a:ext cx="49213" cy="12705"/>
            </a:xfrm>
            <a:custGeom>
              <a:avLst/>
              <a:gdLst>
                <a:gd name="T0" fmla="*/ 0 w 156"/>
                <a:gd name="T1" fmla="*/ 6 h 43"/>
                <a:gd name="T2" fmla="*/ 2 w 156"/>
                <a:gd name="T3" fmla="*/ 4 h 43"/>
                <a:gd name="T4" fmla="*/ 7 w 156"/>
                <a:gd name="T5" fmla="*/ 4 h 43"/>
                <a:gd name="T6" fmla="*/ 17 w 156"/>
                <a:gd name="T7" fmla="*/ 8 h 43"/>
                <a:gd name="T8" fmla="*/ 24 w 156"/>
                <a:gd name="T9" fmla="*/ 8 h 43"/>
                <a:gd name="T10" fmla="*/ 29 w 156"/>
                <a:gd name="T11" fmla="*/ 6 h 43"/>
                <a:gd name="T12" fmla="*/ 31 w 156"/>
                <a:gd name="T13" fmla="*/ 4 h 43"/>
                <a:gd name="T14" fmla="*/ 31 w 156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43"/>
                <a:gd name="T26" fmla="*/ 156 w 156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43">
                  <a:moveTo>
                    <a:pt x="0" y="32"/>
                  </a:moveTo>
                  <a:lnTo>
                    <a:pt x="12" y="23"/>
                  </a:lnTo>
                  <a:lnTo>
                    <a:pt x="33" y="23"/>
                  </a:lnTo>
                  <a:lnTo>
                    <a:pt x="88" y="43"/>
                  </a:lnTo>
                  <a:lnTo>
                    <a:pt x="121" y="43"/>
                  </a:lnTo>
                  <a:lnTo>
                    <a:pt x="144" y="32"/>
                  </a:lnTo>
                  <a:lnTo>
                    <a:pt x="156" y="23"/>
                  </a:lnTo>
                  <a:lnTo>
                    <a:pt x="1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3" name="Line 753"/>
            <p:cNvSpPr>
              <a:spLocks noChangeShapeType="1"/>
            </p:cNvSpPr>
            <p:nvPr/>
          </p:nvSpPr>
          <p:spPr bwMode="auto">
            <a:xfrm>
              <a:off x="7916863" y="468250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4" name="Freeform 754"/>
            <p:cNvSpPr>
              <a:spLocks/>
            </p:cNvSpPr>
            <p:nvPr/>
          </p:nvSpPr>
          <p:spPr bwMode="auto">
            <a:xfrm>
              <a:off x="7878763" y="4682504"/>
              <a:ext cx="38100" cy="7941"/>
            </a:xfrm>
            <a:custGeom>
              <a:avLst/>
              <a:gdLst>
                <a:gd name="T0" fmla="*/ 24 w 123"/>
                <a:gd name="T1" fmla="*/ 0 h 31"/>
                <a:gd name="T2" fmla="*/ 22 w 123"/>
                <a:gd name="T3" fmla="*/ 3 h 31"/>
                <a:gd name="T4" fmla="*/ 20 w 123"/>
                <a:gd name="T5" fmla="*/ 5 h 31"/>
                <a:gd name="T6" fmla="*/ 11 w 123"/>
                <a:gd name="T7" fmla="*/ 5 h 31"/>
                <a:gd name="T8" fmla="*/ 0 w 12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31"/>
                <a:gd name="T17" fmla="*/ 123 w 12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31">
                  <a:moveTo>
                    <a:pt x="123" y="0"/>
                  </a:moveTo>
                  <a:lnTo>
                    <a:pt x="111" y="20"/>
                  </a:lnTo>
                  <a:lnTo>
                    <a:pt x="100" y="31"/>
                  </a:lnTo>
                  <a:lnTo>
                    <a:pt x="55" y="3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5" name="Line 755"/>
            <p:cNvSpPr>
              <a:spLocks noChangeShapeType="1"/>
            </p:cNvSpPr>
            <p:nvPr/>
          </p:nvSpPr>
          <p:spPr bwMode="auto">
            <a:xfrm>
              <a:off x="7886701" y="466344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6" name="Freeform 756"/>
            <p:cNvSpPr>
              <a:spLocks/>
            </p:cNvSpPr>
            <p:nvPr/>
          </p:nvSpPr>
          <p:spPr bwMode="auto">
            <a:xfrm>
              <a:off x="7886701" y="4630095"/>
              <a:ext cx="30163" cy="33351"/>
            </a:xfrm>
            <a:custGeom>
              <a:avLst/>
              <a:gdLst>
                <a:gd name="T0" fmla="*/ 0 w 101"/>
                <a:gd name="T1" fmla="*/ 21 h 128"/>
                <a:gd name="T2" fmla="*/ 8 w 101"/>
                <a:gd name="T3" fmla="*/ 17 h 128"/>
                <a:gd name="T4" fmla="*/ 15 w 101"/>
                <a:gd name="T5" fmla="*/ 14 h 128"/>
                <a:gd name="T6" fmla="*/ 17 w 101"/>
                <a:gd name="T7" fmla="*/ 11 h 128"/>
                <a:gd name="T8" fmla="*/ 17 w 101"/>
                <a:gd name="T9" fmla="*/ 7 h 128"/>
                <a:gd name="T10" fmla="*/ 15 w 101"/>
                <a:gd name="T11" fmla="*/ 3 h 128"/>
                <a:gd name="T12" fmla="*/ 12 w 101"/>
                <a:gd name="T13" fmla="*/ 2 h 128"/>
                <a:gd name="T14" fmla="*/ 8 w 101"/>
                <a:gd name="T15" fmla="*/ 0 h 128"/>
                <a:gd name="T16" fmla="*/ 15 w 101"/>
                <a:gd name="T17" fmla="*/ 2 h 128"/>
                <a:gd name="T18" fmla="*/ 17 w 101"/>
                <a:gd name="T19" fmla="*/ 3 h 128"/>
                <a:gd name="T20" fmla="*/ 19 w 101"/>
                <a:gd name="T21" fmla="*/ 7 h 128"/>
                <a:gd name="T22" fmla="*/ 19 w 101"/>
                <a:gd name="T23" fmla="*/ 11 h 128"/>
                <a:gd name="T24" fmla="*/ 17 w 101"/>
                <a:gd name="T25" fmla="*/ 14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128"/>
                <a:gd name="T41" fmla="*/ 101 w 101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128">
                  <a:moveTo>
                    <a:pt x="0" y="128"/>
                  </a:moveTo>
                  <a:lnTo>
                    <a:pt x="45" y="106"/>
                  </a:lnTo>
                  <a:lnTo>
                    <a:pt x="78" y="85"/>
                  </a:lnTo>
                  <a:lnTo>
                    <a:pt x="89" y="65"/>
                  </a:lnTo>
                  <a:lnTo>
                    <a:pt x="89" y="42"/>
                  </a:lnTo>
                  <a:lnTo>
                    <a:pt x="78" y="21"/>
                  </a:lnTo>
                  <a:lnTo>
                    <a:pt x="66" y="11"/>
                  </a:lnTo>
                  <a:lnTo>
                    <a:pt x="45" y="0"/>
                  </a:lnTo>
                  <a:lnTo>
                    <a:pt x="78" y="11"/>
                  </a:lnTo>
                  <a:lnTo>
                    <a:pt x="89" y="21"/>
                  </a:lnTo>
                  <a:lnTo>
                    <a:pt x="101" y="42"/>
                  </a:lnTo>
                  <a:lnTo>
                    <a:pt x="101" y="65"/>
                  </a:lnTo>
                  <a:lnTo>
                    <a:pt x="89" y="8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7" name="Line 757"/>
            <p:cNvSpPr>
              <a:spLocks noChangeShapeType="1"/>
            </p:cNvSpPr>
            <p:nvPr/>
          </p:nvSpPr>
          <p:spPr bwMode="auto">
            <a:xfrm>
              <a:off x="7899401" y="463009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8" name="Freeform 758"/>
            <p:cNvSpPr>
              <a:spLocks/>
            </p:cNvSpPr>
            <p:nvPr/>
          </p:nvSpPr>
          <p:spPr bwMode="auto">
            <a:xfrm>
              <a:off x="7867651" y="4630095"/>
              <a:ext cx="31750" cy="17470"/>
            </a:xfrm>
            <a:custGeom>
              <a:avLst/>
              <a:gdLst>
                <a:gd name="T0" fmla="*/ 20 w 100"/>
                <a:gd name="T1" fmla="*/ 0 h 65"/>
                <a:gd name="T2" fmla="*/ 11 w 100"/>
                <a:gd name="T3" fmla="*/ 0 h 65"/>
                <a:gd name="T4" fmla="*/ 4 w 100"/>
                <a:gd name="T5" fmla="*/ 2 h 65"/>
                <a:gd name="T6" fmla="*/ 2 w 100"/>
                <a:gd name="T7" fmla="*/ 4 h 65"/>
                <a:gd name="T8" fmla="*/ 0 w 100"/>
                <a:gd name="T9" fmla="*/ 7 h 65"/>
                <a:gd name="T10" fmla="*/ 0 w 100"/>
                <a:gd name="T11" fmla="*/ 9 h 65"/>
                <a:gd name="T12" fmla="*/ 2 w 100"/>
                <a:gd name="T13" fmla="*/ 11 h 65"/>
                <a:gd name="T14" fmla="*/ 4 w 100"/>
                <a:gd name="T15" fmla="*/ 9 h 65"/>
                <a:gd name="T16" fmla="*/ 2 w 100"/>
                <a:gd name="T17" fmla="*/ 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65"/>
                <a:gd name="T29" fmla="*/ 100 w 100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65">
                  <a:moveTo>
                    <a:pt x="100" y="0"/>
                  </a:moveTo>
                  <a:lnTo>
                    <a:pt x="55" y="0"/>
                  </a:lnTo>
                  <a:lnTo>
                    <a:pt x="22" y="11"/>
                  </a:lnTo>
                  <a:lnTo>
                    <a:pt x="12" y="21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12" y="65"/>
                  </a:lnTo>
                  <a:lnTo>
                    <a:pt x="22" y="53"/>
                  </a:lnTo>
                  <a:lnTo>
                    <a:pt x="12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79" name="Line 759"/>
            <p:cNvSpPr>
              <a:spLocks noChangeShapeType="1"/>
            </p:cNvSpPr>
            <p:nvPr/>
          </p:nvSpPr>
          <p:spPr bwMode="auto">
            <a:xfrm>
              <a:off x="7888288" y="416158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0" name="Line 760"/>
            <p:cNvSpPr>
              <a:spLocks noChangeShapeType="1"/>
            </p:cNvSpPr>
            <p:nvPr/>
          </p:nvSpPr>
          <p:spPr bwMode="auto">
            <a:xfrm>
              <a:off x="7888288" y="4161587"/>
              <a:ext cx="301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1" name="Line 761"/>
            <p:cNvSpPr>
              <a:spLocks noChangeShapeType="1"/>
            </p:cNvSpPr>
            <p:nvPr/>
          </p:nvSpPr>
          <p:spPr bwMode="auto">
            <a:xfrm>
              <a:off x="7905751" y="416158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2" name="Freeform 762"/>
            <p:cNvSpPr>
              <a:spLocks/>
            </p:cNvSpPr>
            <p:nvPr/>
          </p:nvSpPr>
          <p:spPr bwMode="auto">
            <a:xfrm>
              <a:off x="7888288" y="4099649"/>
              <a:ext cx="17463" cy="61938"/>
            </a:xfrm>
            <a:custGeom>
              <a:avLst/>
              <a:gdLst>
                <a:gd name="T0" fmla="*/ 11 w 56"/>
                <a:gd name="T1" fmla="*/ 39 h 222"/>
                <a:gd name="T2" fmla="*/ 11 w 56"/>
                <a:gd name="T3" fmla="*/ 0 h 222"/>
                <a:gd name="T4" fmla="*/ 5 w 56"/>
                <a:gd name="T5" fmla="*/ 5 h 222"/>
                <a:gd name="T6" fmla="*/ 0 w 56"/>
                <a:gd name="T7" fmla="*/ 7 h 2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2"/>
                <a:gd name="T14" fmla="*/ 56 w 56"/>
                <a:gd name="T15" fmla="*/ 222 h 2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2">
                  <a:moveTo>
                    <a:pt x="56" y="222"/>
                  </a:moveTo>
                  <a:lnTo>
                    <a:pt x="56" y="0"/>
                  </a:lnTo>
                  <a:lnTo>
                    <a:pt x="23" y="31"/>
                  </a:lnTo>
                  <a:lnTo>
                    <a:pt x="0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3" name="Line 763"/>
            <p:cNvSpPr>
              <a:spLocks noChangeShapeType="1"/>
            </p:cNvSpPr>
            <p:nvPr/>
          </p:nvSpPr>
          <p:spPr bwMode="auto">
            <a:xfrm>
              <a:off x="7900988" y="4102825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4" name="Line 764"/>
            <p:cNvSpPr>
              <a:spLocks noChangeShapeType="1"/>
            </p:cNvSpPr>
            <p:nvPr/>
          </p:nvSpPr>
          <p:spPr bwMode="auto">
            <a:xfrm>
              <a:off x="7900988" y="4102825"/>
              <a:ext cx="3175" cy="58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5" name="Line 765"/>
            <p:cNvSpPr>
              <a:spLocks noChangeShapeType="1"/>
            </p:cNvSpPr>
            <p:nvPr/>
          </p:nvSpPr>
          <p:spPr bwMode="auto">
            <a:xfrm>
              <a:off x="8491538" y="41742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6" name="Line 766"/>
            <p:cNvSpPr>
              <a:spLocks noChangeShapeType="1"/>
            </p:cNvSpPr>
            <p:nvPr/>
          </p:nvSpPr>
          <p:spPr bwMode="auto">
            <a:xfrm>
              <a:off x="8491538" y="4174292"/>
              <a:ext cx="301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7" name="Line 767"/>
            <p:cNvSpPr>
              <a:spLocks noChangeShapeType="1"/>
            </p:cNvSpPr>
            <p:nvPr/>
          </p:nvSpPr>
          <p:spPr bwMode="auto">
            <a:xfrm>
              <a:off x="8509001" y="41742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8" name="Freeform 768"/>
            <p:cNvSpPr>
              <a:spLocks/>
            </p:cNvSpPr>
            <p:nvPr/>
          </p:nvSpPr>
          <p:spPr bwMode="auto">
            <a:xfrm>
              <a:off x="8491538" y="4113942"/>
              <a:ext cx="17463" cy="60350"/>
            </a:xfrm>
            <a:custGeom>
              <a:avLst/>
              <a:gdLst>
                <a:gd name="T0" fmla="*/ 11 w 55"/>
                <a:gd name="T1" fmla="*/ 38 h 223"/>
                <a:gd name="T2" fmla="*/ 11 w 55"/>
                <a:gd name="T3" fmla="*/ 0 h 223"/>
                <a:gd name="T4" fmla="*/ 4 w 55"/>
                <a:gd name="T5" fmla="*/ 6 h 223"/>
                <a:gd name="T6" fmla="*/ 0 w 55"/>
                <a:gd name="T7" fmla="*/ 7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23"/>
                <a:gd name="T14" fmla="*/ 55 w 55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23">
                  <a:moveTo>
                    <a:pt x="55" y="223"/>
                  </a:moveTo>
                  <a:lnTo>
                    <a:pt x="55" y="0"/>
                  </a:lnTo>
                  <a:lnTo>
                    <a:pt x="22" y="33"/>
                  </a:lnTo>
                  <a:lnTo>
                    <a:pt x="0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89" name="Line 769"/>
            <p:cNvSpPr>
              <a:spLocks noChangeShapeType="1"/>
            </p:cNvSpPr>
            <p:nvPr/>
          </p:nvSpPr>
          <p:spPr bwMode="auto">
            <a:xfrm>
              <a:off x="8504238" y="411553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0" name="Line 770"/>
            <p:cNvSpPr>
              <a:spLocks noChangeShapeType="1"/>
            </p:cNvSpPr>
            <p:nvPr/>
          </p:nvSpPr>
          <p:spPr bwMode="auto">
            <a:xfrm>
              <a:off x="8504238" y="4115530"/>
              <a:ext cx="1588" cy="58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1" name="Line 771"/>
            <p:cNvSpPr>
              <a:spLocks noChangeShapeType="1"/>
            </p:cNvSpPr>
            <p:nvPr/>
          </p:nvSpPr>
          <p:spPr bwMode="auto">
            <a:xfrm>
              <a:off x="7058026" y="42108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2" name="Freeform 772"/>
            <p:cNvSpPr>
              <a:spLocks/>
            </p:cNvSpPr>
            <p:nvPr/>
          </p:nvSpPr>
          <p:spPr bwMode="auto">
            <a:xfrm>
              <a:off x="7056438" y="4210820"/>
              <a:ext cx="1588" cy="41292"/>
            </a:xfrm>
            <a:custGeom>
              <a:avLst/>
              <a:gdLst>
                <a:gd name="T0" fmla="*/ 1 w 8"/>
                <a:gd name="T1" fmla="*/ 0 h 150"/>
                <a:gd name="T2" fmla="*/ 1 w 8"/>
                <a:gd name="T3" fmla="*/ 26 h 150"/>
                <a:gd name="T4" fmla="*/ 0 w 8"/>
                <a:gd name="T5" fmla="*/ 26 h 150"/>
                <a:gd name="T6" fmla="*/ 0 w 8"/>
                <a:gd name="T7" fmla="*/ 1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0"/>
                <a:gd name="T14" fmla="*/ 8 w 8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0">
                  <a:moveTo>
                    <a:pt x="8" y="0"/>
                  </a:moveTo>
                  <a:lnTo>
                    <a:pt x="8" y="150"/>
                  </a:lnTo>
                  <a:lnTo>
                    <a:pt x="0" y="150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3" name="Line 773"/>
            <p:cNvSpPr>
              <a:spLocks noChangeShapeType="1"/>
            </p:cNvSpPr>
            <p:nvPr/>
          </p:nvSpPr>
          <p:spPr bwMode="auto">
            <a:xfrm>
              <a:off x="7058026" y="42108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4" name="Freeform 774"/>
            <p:cNvSpPr>
              <a:spLocks/>
            </p:cNvSpPr>
            <p:nvPr/>
          </p:nvSpPr>
          <p:spPr bwMode="auto">
            <a:xfrm>
              <a:off x="7046913" y="4210820"/>
              <a:ext cx="11113" cy="7941"/>
            </a:xfrm>
            <a:custGeom>
              <a:avLst/>
              <a:gdLst>
                <a:gd name="T0" fmla="*/ 7 w 38"/>
                <a:gd name="T1" fmla="*/ 0 h 29"/>
                <a:gd name="T2" fmla="*/ 3 w 38"/>
                <a:gd name="T3" fmla="*/ 4 h 29"/>
                <a:gd name="T4" fmla="*/ 0 w 38"/>
                <a:gd name="T5" fmla="*/ 5 h 29"/>
                <a:gd name="T6" fmla="*/ 0 60000 65536"/>
                <a:gd name="T7" fmla="*/ 0 60000 65536"/>
                <a:gd name="T8" fmla="*/ 0 60000 65536"/>
                <a:gd name="T9" fmla="*/ 0 w 38"/>
                <a:gd name="T10" fmla="*/ 0 h 29"/>
                <a:gd name="T11" fmla="*/ 38 w 38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29">
                  <a:moveTo>
                    <a:pt x="38" y="0"/>
                  </a:moveTo>
                  <a:lnTo>
                    <a:pt x="14" y="22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5" name="Line 775"/>
            <p:cNvSpPr>
              <a:spLocks noChangeShapeType="1"/>
            </p:cNvSpPr>
            <p:nvPr/>
          </p:nvSpPr>
          <p:spPr bwMode="auto">
            <a:xfrm>
              <a:off x="7046913" y="42521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6" name="Line 776"/>
            <p:cNvSpPr>
              <a:spLocks noChangeShapeType="1"/>
            </p:cNvSpPr>
            <p:nvPr/>
          </p:nvSpPr>
          <p:spPr bwMode="auto">
            <a:xfrm>
              <a:off x="7046913" y="4252112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7" name="Line 777"/>
            <p:cNvSpPr>
              <a:spLocks noChangeShapeType="1"/>
            </p:cNvSpPr>
            <p:nvPr/>
          </p:nvSpPr>
          <p:spPr bwMode="auto">
            <a:xfrm>
              <a:off x="7021513" y="42521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8" name="Line 778"/>
            <p:cNvSpPr>
              <a:spLocks noChangeShapeType="1"/>
            </p:cNvSpPr>
            <p:nvPr/>
          </p:nvSpPr>
          <p:spPr bwMode="auto">
            <a:xfrm flipH="1">
              <a:off x="7000876" y="4252112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99" name="Line 779"/>
            <p:cNvSpPr>
              <a:spLocks noChangeShapeType="1"/>
            </p:cNvSpPr>
            <p:nvPr/>
          </p:nvSpPr>
          <p:spPr bwMode="auto">
            <a:xfrm>
              <a:off x="7010401" y="42521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0" name="Line 780"/>
            <p:cNvSpPr>
              <a:spLocks noChangeShapeType="1"/>
            </p:cNvSpPr>
            <p:nvPr/>
          </p:nvSpPr>
          <p:spPr bwMode="auto">
            <a:xfrm flipV="1">
              <a:off x="7010401" y="4213997"/>
              <a:ext cx="1588" cy="381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1" name="Line 781"/>
            <p:cNvSpPr>
              <a:spLocks noChangeShapeType="1"/>
            </p:cNvSpPr>
            <p:nvPr/>
          </p:nvSpPr>
          <p:spPr bwMode="auto">
            <a:xfrm>
              <a:off x="7011988" y="42108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2" name="Line 782"/>
            <p:cNvSpPr>
              <a:spLocks noChangeShapeType="1"/>
            </p:cNvSpPr>
            <p:nvPr/>
          </p:nvSpPr>
          <p:spPr bwMode="auto">
            <a:xfrm>
              <a:off x="7011988" y="4210820"/>
              <a:ext cx="1588" cy="41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3" name="Line 783"/>
            <p:cNvSpPr>
              <a:spLocks noChangeShapeType="1"/>
            </p:cNvSpPr>
            <p:nvPr/>
          </p:nvSpPr>
          <p:spPr bwMode="auto">
            <a:xfrm>
              <a:off x="7004051" y="421717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4" name="Line 784"/>
            <p:cNvSpPr>
              <a:spLocks noChangeShapeType="1"/>
            </p:cNvSpPr>
            <p:nvPr/>
          </p:nvSpPr>
          <p:spPr bwMode="auto">
            <a:xfrm flipV="1">
              <a:off x="7004051" y="4210820"/>
              <a:ext cx="7938" cy="63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5" name="Line 785"/>
            <p:cNvSpPr>
              <a:spLocks noChangeShapeType="1"/>
            </p:cNvSpPr>
            <p:nvPr/>
          </p:nvSpPr>
          <p:spPr bwMode="auto">
            <a:xfrm>
              <a:off x="7004051" y="421717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6" name="Line 786"/>
            <p:cNvSpPr>
              <a:spLocks noChangeShapeType="1"/>
            </p:cNvSpPr>
            <p:nvPr/>
          </p:nvSpPr>
          <p:spPr bwMode="auto">
            <a:xfrm flipH="1">
              <a:off x="7000876" y="4217173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7" name="Line 787"/>
            <p:cNvSpPr>
              <a:spLocks noChangeShapeType="1"/>
            </p:cNvSpPr>
            <p:nvPr/>
          </p:nvSpPr>
          <p:spPr bwMode="auto">
            <a:xfrm>
              <a:off x="6853238" y="421717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8" name="Freeform 788"/>
            <p:cNvSpPr>
              <a:spLocks/>
            </p:cNvSpPr>
            <p:nvPr/>
          </p:nvSpPr>
          <p:spPr bwMode="auto">
            <a:xfrm>
              <a:off x="6853238" y="4210820"/>
              <a:ext cx="7938" cy="41292"/>
            </a:xfrm>
            <a:custGeom>
              <a:avLst/>
              <a:gdLst>
                <a:gd name="T0" fmla="*/ 0 w 21"/>
                <a:gd name="T1" fmla="*/ 4 h 150"/>
                <a:gd name="T2" fmla="*/ 5 w 21"/>
                <a:gd name="T3" fmla="*/ 0 h 150"/>
                <a:gd name="T4" fmla="*/ 5 w 21"/>
                <a:gd name="T5" fmla="*/ 26 h 150"/>
                <a:gd name="T6" fmla="*/ 3 w 21"/>
                <a:gd name="T7" fmla="*/ 26 h 150"/>
                <a:gd name="T8" fmla="*/ 3 w 21"/>
                <a:gd name="T9" fmla="*/ 1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50"/>
                <a:gd name="T17" fmla="*/ 21 w 21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50">
                  <a:moveTo>
                    <a:pt x="0" y="22"/>
                  </a:moveTo>
                  <a:lnTo>
                    <a:pt x="21" y="0"/>
                  </a:lnTo>
                  <a:lnTo>
                    <a:pt x="21" y="150"/>
                  </a:lnTo>
                  <a:lnTo>
                    <a:pt x="14" y="150"/>
                  </a:lnTo>
                  <a:lnTo>
                    <a:pt x="1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09" name="Line 789"/>
            <p:cNvSpPr>
              <a:spLocks noChangeShapeType="1"/>
            </p:cNvSpPr>
            <p:nvPr/>
          </p:nvSpPr>
          <p:spPr bwMode="auto">
            <a:xfrm>
              <a:off x="6853238" y="421717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0" name="Line 790"/>
            <p:cNvSpPr>
              <a:spLocks noChangeShapeType="1"/>
            </p:cNvSpPr>
            <p:nvPr/>
          </p:nvSpPr>
          <p:spPr bwMode="auto">
            <a:xfrm flipH="1">
              <a:off x="6848476" y="4217173"/>
              <a:ext cx="47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1" name="Line 791"/>
            <p:cNvSpPr>
              <a:spLocks noChangeShapeType="1"/>
            </p:cNvSpPr>
            <p:nvPr/>
          </p:nvSpPr>
          <p:spPr bwMode="auto">
            <a:xfrm>
              <a:off x="6827838" y="421876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2" name="Freeform 792"/>
            <p:cNvSpPr>
              <a:spLocks/>
            </p:cNvSpPr>
            <p:nvPr/>
          </p:nvSpPr>
          <p:spPr bwMode="auto">
            <a:xfrm>
              <a:off x="6796088" y="4218761"/>
              <a:ext cx="31750" cy="33351"/>
            </a:xfrm>
            <a:custGeom>
              <a:avLst/>
              <a:gdLst>
                <a:gd name="T0" fmla="*/ 20 w 104"/>
                <a:gd name="T1" fmla="*/ 0 h 121"/>
                <a:gd name="T2" fmla="*/ 20 w 104"/>
                <a:gd name="T3" fmla="*/ 2 h 121"/>
                <a:gd name="T4" fmla="*/ 19 w 104"/>
                <a:gd name="T5" fmla="*/ 5 h 121"/>
                <a:gd name="T6" fmla="*/ 14 w 104"/>
                <a:gd name="T7" fmla="*/ 7 h 121"/>
                <a:gd name="T8" fmla="*/ 7 w 104"/>
                <a:gd name="T9" fmla="*/ 10 h 121"/>
                <a:gd name="T10" fmla="*/ 4 w 104"/>
                <a:gd name="T11" fmla="*/ 11 h 121"/>
                <a:gd name="T12" fmla="*/ 1 w 104"/>
                <a:gd name="T13" fmla="*/ 14 h 121"/>
                <a:gd name="T14" fmla="*/ 0 w 104"/>
                <a:gd name="T15" fmla="*/ 17 h 121"/>
                <a:gd name="T16" fmla="*/ 0 w 104"/>
                <a:gd name="T17" fmla="*/ 21 h 121"/>
                <a:gd name="T18" fmla="*/ 0 w 104"/>
                <a:gd name="T19" fmla="*/ 18 h 121"/>
                <a:gd name="T20" fmla="*/ 1 w 104"/>
                <a:gd name="T21" fmla="*/ 17 h 121"/>
                <a:gd name="T22" fmla="*/ 4 w 104"/>
                <a:gd name="T23" fmla="*/ 17 h 121"/>
                <a:gd name="T24" fmla="*/ 12 w 104"/>
                <a:gd name="T25" fmla="*/ 20 h 121"/>
                <a:gd name="T26" fmla="*/ 16 w 104"/>
                <a:gd name="T27" fmla="*/ 20 h 121"/>
                <a:gd name="T28" fmla="*/ 19 w 104"/>
                <a:gd name="T29" fmla="*/ 18 h 121"/>
                <a:gd name="T30" fmla="*/ 20 w 104"/>
                <a:gd name="T31" fmla="*/ 17 h 121"/>
                <a:gd name="T32" fmla="*/ 20 w 104"/>
                <a:gd name="T33" fmla="*/ 15 h 121"/>
                <a:gd name="T34" fmla="*/ 20 w 104"/>
                <a:gd name="T35" fmla="*/ 17 h 121"/>
                <a:gd name="T36" fmla="*/ 19 w 104"/>
                <a:gd name="T37" fmla="*/ 20 h 121"/>
                <a:gd name="T38" fmla="*/ 17 w 104"/>
                <a:gd name="T39" fmla="*/ 21 h 121"/>
                <a:gd name="T40" fmla="*/ 12 w 104"/>
                <a:gd name="T41" fmla="*/ 21 h 121"/>
                <a:gd name="T42" fmla="*/ 4 w 104"/>
                <a:gd name="T43" fmla="*/ 17 h 1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1"/>
                <a:gd name="T68" fmla="*/ 104 w 104"/>
                <a:gd name="T69" fmla="*/ 121 h 1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1">
                  <a:moveTo>
                    <a:pt x="104" y="0"/>
                  </a:moveTo>
                  <a:lnTo>
                    <a:pt x="104" y="14"/>
                  </a:lnTo>
                  <a:lnTo>
                    <a:pt x="97" y="28"/>
                  </a:lnTo>
                  <a:lnTo>
                    <a:pt x="74" y="42"/>
                  </a:lnTo>
                  <a:lnTo>
                    <a:pt x="37" y="56"/>
                  </a:lnTo>
                  <a:lnTo>
                    <a:pt x="22" y="64"/>
                  </a:lnTo>
                  <a:lnTo>
                    <a:pt x="6" y="78"/>
                  </a:lnTo>
                  <a:lnTo>
                    <a:pt x="0" y="98"/>
                  </a:lnTo>
                  <a:lnTo>
                    <a:pt x="0" y="121"/>
                  </a:lnTo>
                  <a:lnTo>
                    <a:pt x="0" y="106"/>
                  </a:lnTo>
                  <a:lnTo>
                    <a:pt x="6" y="98"/>
                  </a:lnTo>
                  <a:lnTo>
                    <a:pt x="22" y="98"/>
                  </a:lnTo>
                  <a:lnTo>
                    <a:pt x="60" y="114"/>
                  </a:lnTo>
                  <a:lnTo>
                    <a:pt x="81" y="114"/>
                  </a:lnTo>
                  <a:lnTo>
                    <a:pt x="97" y="106"/>
                  </a:lnTo>
                  <a:lnTo>
                    <a:pt x="104" y="98"/>
                  </a:lnTo>
                  <a:lnTo>
                    <a:pt x="104" y="85"/>
                  </a:lnTo>
                  <a:lnTo>
                    <a:pt x="104" y="98"/>
                  </a:lnTo>
                  <a:lnTo>
                    <a:pt x="97" y="114"/>
                  </a:lnTo>
                  <a:lnTo>
                    <a:pt x="88" y="121"/>
                  </a:lnTo>
                  <a:lnTo>
                    <a:pt x="60" y="121"/>
                  </a:lnTo>
                  <a:lnTo>
                    <a:pt x="22" y="9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3" name="Line 793"/>
            <p:cNvSpPr>
              <a:spLocks noChangeShapeType="1"/>
            </p:cNvSpPr>
            <p:nvPr/>
          </p:nvSpPr>
          <p:spPr bwMode="auto">
            <a:xfrm>
              <a:off x="6807201" y="423305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4" name="Freeform 794"/>
            <p:cNvSpPr>
              <a:spLocks/>
            </p:cNvSpPr>
            <p:nvPr/>
          </p:nvSpPr>
          <p:spPr bwMode="auto">
            <a:xfrm>
              <a:off x="6807201" y="4210820"/>
              <a:ext cx="20638" cy="22234"/>
            </a:xfrm>
            <a:custGeom>
              <a:avLst/>
              <a:gdLst>
                <a:gd name="T0" fmla="*/ 0 w 67"/>
                <a:gd name="T1" fmla="*/ 14 h 85"/>
                <a:gd name="T2" fmla="*/ 6 w 67"/>
                <a:gd name="T3" fmla="*/ 12 h 85"/>
                <a:gd name="T4" fmla="*/ 10 w 67"/>
                <a:gd name="T5" fmla="*/ 9 h 85"/>
                <a:gd name="T6" fmla="*/ 12 w 67"/>
                <a:gd name="T7" fmla="*/ 7 h 85"/>
                <a:gd name="T8" fmla="*/ 12 w 67"/>
                <a:gd name="T9" fmla="*/ 5 h 85"/>
                <a:gd name="T10" fmla="*/ 10 w 67"/>
                <a:gd name="T11" fmla="*/ 3 h 85"/>
                <a:gd name="T12" fmla="*/ 9 w 67"/>
                <a:gd name="T13" fmla="*/ 1 h 85"/>
                <a:gd name="T14" fmla="*/ 6 w 67"/>
                <a:gd name="T15" fmla="*/ 0 h 85"/>
                <a:gd name="T16" fmla="*/ 10 w 67"/>
                <a:gd name="T17" fmla="*/ 1 h 85"/>
                <a:gd name="T18" fmla="*/ 12 w 67"/>
                <a:gd name="T19" fmla="*/ 3 h 85"/>
                <a:gd name="T20" fmla="*/ 13 w 6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85"/>
                <a:gd name="T35" fmla="*/ 67 w 67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85">
                  <a:moveTo>
                    <a:pt x="0" y="85"/>
                  </a:moveTo>
                  <a:lnTo>
                    <a:pt x="30" y="71"/>
                  </a:lnTo>
                  <a:lnTo>
                    <a:pt x="51" y="57"/>
                  </a:lnTo>
                  <a:lnTo>
                    <a:pt x="60" y="43"/>
                  </a:lnTo>
                  <a:lnTo>
                    <a:pt x="60" y="29"/>
                  </a:lnTo>
                  <a:lnTo>
                    <a:pt x="51" y="16"/>
                  </a:lnTo>
                  <a:lnTo>
                    <a:pt x="44" y="8"/>
                  </a:lnTo>
                  <a:lnTo>
                    <a:pt x="30" y="0"/>
                  </a:lnTo>
                  <a:lnTo>
                    <a:pt x="51" y="8"/>
                  </a:lnTo>
                  <a:lnTo>
                    <a:pt x="60" y="16"/>
                  </a:lnTo>
                  <a:lnTo>
                    <a:pt x="67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5" name="Line 795"/>
            <p:cNvSpPr>
              <a:spLocks noChangeShapeType="1"/>
            </p:cNvSpPr>
            <p:nvPr/>
          </p:nvSpPr>
          <p:spPr bwMode="auto">
            <a:xfrm>
              <a:off x="6816726" y="42108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6" name="Freeform 796"/>
            <p:cNvSpPr>
              <a:spLocks/>
            </p:cNvSpPr>
            <p:nvPr/>
          </p:nvSpPr>
          <p:spPr bwMode="auto">
            <a:xfrm>
              <a:off x="6796088" y="4210820"/>
              <a:ext cx="20638" cy="11117"/>
            </a:xfrm>
            <a:custGeom>
              <a:avLst/>
              <a:gdLst>
                <a:gd name="T0" fmla="*/ 13 w 67"/>
                <a:gd name="T1" fmla="*/ 0 h 43"/>
                <a:gd name="T2" fmla="*/ 7 w 67"/>
                <a:gd name="T3" fmla="*/ 0 h 43"/>
                <a:gd name="T4" fmla="*/ 3 w 67"/>
                <a:gd name="T5" fmla="*/ 1 h 43"/>
                <a:gd name="T6" fmla="*/ 1 w 67"/>
                <a:gd name="T7" fmla="*/ 3 h 43"/>
                <a:gd name="T8" fmla="*/ 0 w 67"/>
                <a:gd name="T9" fmla="*/ 5 h 43"/>
                <a:gd name="T10" fmla="*/ 0 w 67"/>
                <a:gd name="T11" fmla="*/ 6 h 43"/>
                <a:gd name="T12" fmla="*/ 1 w 67"/>
                <a:gd name="T13" fmla="*/ 7 h 43"/>
                <a:gd name="T14" fmla="*/ 3 w 67"/>
                <a:gd name="T15" fmla="*/ 6 h 43"/>
                <a:gd name="T16" fmla="*/ 1 w 67"/>
                <a:gd name="T17" fmla="*/ 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43"/>
                <a:gd name="T29" fmla="*/ 67 w 67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43">
                  <a:moveTo>
                    <a:pt x="67" y="0"/>
                  </a:moveTo>
                  <a:lnTo>
                    <a:pt x="37" y="0"/>
                  </a:lnTo>
                  <a:lnTo>
                    <a:pt x="16" y="8"/>
                  </a:lnTo>
                  <a:lnTo>
                    <a:pt x="6" y="16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6" y="43"/>
                  </a:lnTo>
                  <a:lnTo>
                    <a:pt x="16" y="36"/>
                  </a:lnTo>
                  <a:lnTo>
                    <a:pt x="6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7" name="Line 797"/>
            <p:cNvSpPr>
              <a:spLocks noChangeShapeType="1"/>
            </p:cNvSpPr>
            <p:nvPr/>
          </p:nvSpPr>
          <p:spPr bwMode="auto">
            <a:xfrm>
              <a:off x="6848476" y="42521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8" name="Line 798"/>
            <p:cNvSpPr>
              <a:spLocks noChangeShapeType="1"/>
            </p:cNvSpPr>
            <p:nvPr/>
          </p:nvSpPr>
          <p:spPr bwMode="auto">
            <a:xfrm>
              <a:off x="6848476" y="4252112"/>
              <a:ext cx="2222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19" name="Line 799"/>
            <p:cNvSpPr>
              <a:spLocks noChangeShapeType="1"/>
            </p:cNvSpPr>
            <p:nvPr/>
          </p:nvSpPr>
          <p:spPr bwMode="auto">
            <a:xfrm>
              <a:off x="6546851" y="425211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0" name="Line 800"/>
            <p:cNvSpPr>
              <a:spLocks noChangeShapeType="1"/>
            </p:cNvSpPr>
            <p:nvPr/>
          </p:nvSpPr>
          <p:spPr bwMode="auto">
            <a:xfrm flipH="1">
              <a:off x="6526213" y="4252112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1" name="Line 801"/>
            <p:cNvSpPr>
              <a:spLocks noChangeShapeType="1"/>
            </p:cNvSpPr>
            <p:nvPr/>
          </p:nvSpPr>
          <p:spPr bwMode="auto">
            <a:xfrm>
              <a:off x="6535738" y="425211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2" name="Line 802"/>
            <p:cNvSpPr>
              <a:spLocks noChangeShapeType="1"/>
            </p:cNvSpPr>
            <p:nvPr/>
          </p:nvSpPr>
          <p:spPr bwMode="auto">
            <a:xfrm flipV="1">
              <a:off x="6535738" y="4213997"/>
              <a:ext cx="3175" cy="381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3" name="Line 803"/>
            <p:cNvSpPr>
              <a:spLocks noChangeShapeType="1"/>
            </p:cNvSpPr>
            <p:nvPr/>
          </p:nvSpPr>
          <p:spPr bwMode="auto">
            <a:xfrm>
              <a:off x="6538913" y="42108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4" name="Line 804"/>
            <p:cNvSpPr>
              <a:spLocks noChangeShapeType="1"/>
            </p:cNvSpPr>
            <p:nvPr/>
          </p:nvSpPr>
          <p:spPr bwMode="auto">
            <a:xfrm>
              <a:off x="6538913" y="4210820"/>
              <a:ext cx="1588" cy="41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5" name="Line 805"/>
            <p:cNvSpPr>
              <a:spLocks noChangeShapeType="1"/>
            </p:cNvSpPr>
            <p:nvPr/>
          </p:nvSpPr>
          <p:spPr bwMode="auto">
            <a:xfrm>
              <a:off x="6508751" y="42521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6" name="Line 806"/>
            <p:cNvSpPr>
              <a:spLocks noChangeShapeType="1"/>
            </p:cNvSpPr>
            <p:nvPr/>
          </p:nvSpPr>
          <p:spPr bwMode="auto">
            <a:xfrm flipH="1">
              <a:off x="6491288" y="4252112"/>
              <a:ext cx="174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7" name="Line 807"/>
            <p:cNvSpPr>
              <a:spLocks noChangeShapeType="1"/>
            </p:cNvSpPr>
            <p:nvPr/>
          </p:nvSpPr>
          <p:spPr bwMode="auto">
            <a:xfrm>
              <a:off x="6499226" y="42521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8" name="Rectangle 808"/>
            <p:cNvSpPr>
              <a:spLocks noChangeArrowheads="1"/>
            </p:cNvSpPr>
            <p:nvPr/>
          </p:nvSpPr>
          <p:spPr bwMode="auto">
            <a:xfrm>
              <a:off x="6499226" y="4225114"/>
              <a:ext cx="3175" cy="2699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29" name="Line 809"/>
            <p:cNvSpPr>
              <a:spLocks noChangeShapeType="1"/>
            </p:cNvSpPr>
            <p:nvPr/>
          </p:nvSpPr>
          <p:spPr bwMode="auto">
            <a:xfrm>
              <a:off x="6502401" y="422511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0" name="Line 810"/>
            <p:cNvSpPr>
              <a:spLocks noChangeShapeType="1"/>
            </p:cNvSpPr>
            <p:nvPr/>
          </p:nvSpPr>
          <p:spPr bwMode="auto">
            <a:xfrm flipH="1">
              <a:off x="6491288" y="4225114"/>
              <a:ext cx="111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1" name="Line 811"/>
            <p:cNvSpPr>
              <a:spLocks noChangeShapeType="1"/>
            </p:cNvSpPr>
            <p:nvPr/>
          </p:nvSpPr>
          <p:spPr bwMode="auto">
            <a:xfrm>
              <a:off x="6497638" y="421399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2" name="Freeform 812"/>
            <p:cNvSpPr>
              <a:spLocks/>
            </p:cNvSpPr>
            <p:nvPr/>
          </p:nvSpPr>
          <p:spPr bwMode="auto">
            <a:xfrm>
              <a:off x="6497638" y="4210820"/>
              <a:ext cx="4763" cy="4764"/>
            </a:xfrm>
            <a:custGeom>
              <a:avLst/>
              <a:gdLst>
                <a:gd name="T0" fmla="*/ 0 w 14"/>
                <a:gd name="T1" fmla="*/ 2 h 16"/>
                <a:gd name="T2" fmla="*/ 2 w 14"/>
                <a:gd name="T3" fmla="*/ 3 h 16"/>
                <a:gd name="T4" fmla="*/ 3 w 14"/>
                <a:gd name="T5" fmla="*/ 2 h 16"/>
                <a:gd name="T6" fmla="*/ 2 w 14"/>
                <a:gd name="T7" fmla="*/ 0 h 16"/>
                <a:gd name="T8" fmla="*/ 0 w 14"/>
                <a:gd name="T9" fmla="*/ 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6"/>
                <a:gd name="T17" fmla="*/ 14 w 1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6">
                  <a:moveTo>
                    <a:pt x="0" y="8"/>
                  </a:moveTo>
                  <a:lnTo>
                    <a:pt x="7" y="16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3" name="Line 813"/>
            <p:cNvSpPr>
              <a:spLocks noChangeShapeType="1"/>
            </p:cNvSpPr>
            <p:nvPr/>
          </p:nvSpPr>
          <p:spPr bwMode="auto">
            <a:xfrm>
              <a:off x="6526213" y="4218761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4" name="Freeform 814"/>
            <p:cNvSpPr>
              <a:spLocks/>
            </p:cNvSpPr>
            <p:nvPr/>
          </p:nvSpPr>
          <p:spPr bwMode="auto">
            <a:xfrm>
              <a:off x="6526213" y="4210820"/>
              <a:ext cx="12700" cy="7941"/>
            </a:xfrm>
            <a:custGeom>
              <a:avLst/>
              <a:gdLst>
                <a:gd name="T0" fmla="*/ 0 w 37"/>
                <a:gd name="T1" fmla="*/ 5 h 29"/>
                <a:gd name="T2" fmla="*/ 3 w 37"/>
                <a:gd name="T3" fmla="*/ 4 h 29"/>
                <a:gd name="T4" fmla="*/ 8 w 37"/>
                <a:gd name="T5" fmla="*/ 0 h 29"/>
                <a:gd name="T6" fmla="*/ 0 60000 65536"/>
                <a:gd name="T7" fmla="*/ 0 60000 65536"/>
                <a:gd name="T8" fmla="*/ 0 60000 65536"/>
                <a:gd name="T9" fmla="*/ 0 w 37"/>
                <a:gd name="T10" fmla="*/ 0 h 29"/>
                <a:gd name="T11" fmla="*/ 37 w 3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29">
                  <a:moveTo>
                    <a:pt x="0" y="29"/>
                  </a:moveTo>
                  <a:lnTo>
                    <a:pt x="15" y="22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5" name="Line 815"/>
            <p:cNvSpPr>
              <a:spLocks noChangeShapeType="1"/>
            </p:cNvSpPr>
            <p:nvPr/>
          </p:nvSpPr>
          <p:spPr bwMode="auto">
            <a:xfrm>
              <a:off x="6538913" y="473967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6" name="Freeform 816"/>
            <p:cNvSpPr>
              <a:spLocks/>
            </p:cNvSpPr>
            <p:nvPr/>
          </p:nvSpPr>
          <p:spPr bwMode="auto">
            <a:xfrm>
              <a:off x="6518276" y="4739678"/>
              <a:ext cx="31750" cy="41292"/>
            </a:xfrm>
            <a:custGeom>
              <a:avLst/>
              <a:gdLst>
                <a:gd name="T0" fmla="*/ 13 w 105"/>
                <a:gd name="T1" fmla="*/ 0 h 150"/>
                <a:gd name="T2" fmla="*/ 17 w 105"/>
                <a:gd name="T3" fmla="*/ 2 h 150"/>
                <a:gd name="T4" fmla="*/ 18 w 105"/>
                <a:gd name="T5" fmla="*/ 3 h 150"/>
                <a:gd name="T6" fmla="*/ 20 w 105"/>
                <a:gd name="T7" fmla="*/ 5 h 150"/>
                <a:gd name="T8" fmla="*/ 20 w 105"/>
                <a:gd name="T9" fmla="*/ 7 h 150"/>
                <a:gd name="T10" fmla="*/ 18 w 105"/>
                <a:gd name="T11" fmla="*/ 10 h 150"/>
                <a:gd name="T12" fmla="*/ 14 w 105"/>
                <a:gd name="T13" fmla="*/ 12 h 150"/>
                <a:gd name="T14" fmla="*/ 7 w 105"/>
                <a:gd name="T15" fmla="*/ 15 h 150"/>
                <a:gd name="T16" fmla="*/ 5 w 105"/>
                <a:gd name="T17" fmla="*/ 16 h 150"/>
                <a:gd name="T18" fmla="*/ 2 w 105"/>
                <a:gd name="T19" fmla="*/ 19 h 150"/>
                <a:gd name="T20" fmla="*/ 0 w 105"/>
                <a:gd name="T21" fmla="*/ 22 h 150"/>
                <a:gd name="T22" fmla="*/ 0 w 105"/>
                <a:gd name="T23" fmla="*/ 26 h 150"/>
                <a:gd name="T24" fmla="*/ 0 w 105"/>
                <a:gd name="T25" fmla="*/ 24 h 150"/>
                <a:gd name="T26" fmla="*/ 2 w 105"/>
                <a:gd name="T27" fmla="*/ 22 h 150"/>
                <a:gd name="T28" fmla="*/ 5 w 105"/>
                <a:gd name="T29" fmla="*/ 22 h 150"/>
                <a:gd name="T30" fmla="*/ 12 w 105"/>
                <a:gd name="T31" fmla="*/ 25 h 150"/>
                <a:gd name="T32" fmla="*/ 16 w 105"/>
                <a:gd name="T33" fmla="*/ 25 h 150"/>
                <a:gd name="T34" fmla="*/ 18 w 105"/>
                <a:gd name="T35" fmla="*/ 24 h 150"/>
                <a:gd name="T36" fmla="*/ 20 w 105"/>
                <a:gd name="T37" fmla="*/ 22 h 150"/>
                <a:gd name="T38" fmla="*/ 20 w 105"/>
                <a:gd name="T39" fmla="*/ 20 h 1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5"/>
                <a:gd name="T61" fmla="*/ 0 h 150"/>
                <a:gd name="T62" fmla="*/ 105 w 105"/>
                <a:gd name="T63" fmla="*/ 150 h 1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5" h="150">
                  <a:moveTo>
                    <a:pt x="67" y="0"/>
                  </a:moveTo>
                  <a:lnTo>
                    <a:pt x="90" y="9"/>
                  </a:lnTo>
                  <a:lnTo>
                    <a:pt x="96" y="15"/>
                  </a:lnTo>
                  <a:lnTo>
                    <a:pt x="105" y="30"/>
                  </a:lnTo>
                  <a:lnTo>
                    <a:pt x="105" y="43"/>
                  </a:lnTo>
                  <a:lnTo>
                    <a:pt x="96" y="58"/>
                  </a:lnTo>
                  <a:lnTo>
                    <a:pt x="75" y="71"/>
                  </a:lnTo>
                  <a:lnTo>
                    <a:pt x="38" y="86"/>
                  </a:lnTo>
                  <a:lnTo>
                    <a:pt x="24" y="94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8" y="129"/>
                  </a:lnTo>
                  <a:lnTo>
                    <a:pt x="24" y="129"/>
                  </a:lnTo>
                  <a:lnTo>
                    <a:pt x="61" y="143"/>
                  </a:lnTo>
                  <a:lnTo>
                    <a:pt x="82" y="143"/>
                  </a:lnTo>
                  <a:lnTo>
                    <a:pt x="96" y="136"/>
                  </a:lnTo>
                  <a:lnTo>
                    <a:pt x="105" y="129"/>
                  </a:lnTo>
                  <a:lnTo>
                    <a:pt x="105" y="1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7" name="Line 817"/>
            <p:cNvSpPr>
              <a:spLocks noChangeShapeType="1"/>
            </p:cNvSpPr>
            <p:nvPr/>
          </p:nvSpPr>
          <p:spPr bwMode="auto">
            <a:xfrm>
              <a:off x="6550026" y="47762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8" name="Freeform 818"/>
            <p:cNvSpPr>
              <a:spLocks/>
            </p:cNvSpPr>
            <p:nvPr/>
          </p:nvSpPr>
          <p:spPr bwMode="auto">
            <a:xfrm>
              <a:off x="6524626" y="4776206"/>
              <a:ext cx="25400" cy="4764"/>
            </a:xfrm>
            <a:custGeom>
              <a:avLst/>
              <a:gdLst>
                <a:gd name="T0" fmla="*/ 16 w 81"/>
                <a:gd name="T1" fmla="*/ 0 h 21"/>
                <a:gd name="T2" fmla="*/ 14 w 81"/>
                <a:gd name="T3" fmla="*/ 2 h 21"/>
                <a:gd name="T4" fmla="*/ 13 w 81"/>
                <a:gd name="T5" fmla="*/ 3 h 21"/>
                <a:gd name="T6" fmla="*/ 7 w 81"/>
                <a:gd name="T7" fmla="*/ 3 h 21"/>
                <a:gd name="T8" fmla="*/ 0 w 8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21"/>
                <a:gd name="T17" fmla="*/ 81 w 8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21">
                  <a:moveTo>
                    <a:pt x="81" y="0"/>
                  </a:moveTo>
                  <a:lnTo>
                    <a:pt x="72" y="14"/>
                  </a:lnTo>
                  <a:lnTo>
                    <a:pt x="66" y="21"/>
                  </a:lnTo>
                  <a:lnTo>
                    <a:pt x="37" y="2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39" name="Line 819"/>
            <p:cNvSpPr>
              <a:spLocks noChangeShapeType="1"/>
            </p:cNvSpPr>
            <p:nvPr/>
          </p:nvSpPr>
          <p:spPr bwMode="auto">
            <a:xfrm>
              <a:off x="6529388" y="47619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0" name="Freeform 820"/>
            <p:cNvSpPr>
              <a:spLocks/>
            </p:cNvSpPr>
            <p:nvPr/>
          </p:nvSpPr>
          <p:spPr bwMode="auto">
            <a:xfrm>
              <a:off x="6518276" y="4739678"/>
              <a:ext cx="28575" cy="22234"/>
            </a:xfrm>
            <a:custGeom>
              <a:avLst/>
              <a:gdLst>
                <a:gd name="T0" fmla="*/ 7 w 96"/>
                <a:gd name="T1" fmla="*/ 14 h 86"/>
                <a:gd name="T2" fmla="*/ 13 w 96"/>
                <a:gd name="T3" fmla="*/ 12 h 86"/>
                <a:gd name="T4" fmla="*/ 17 w 96"/>
                <a:gd name="T5" fmla="*/ 9 h 86"/>
                <a:gd name="T6" fmla="*/ 18 w 96"/>
                <a:gd name="T7" fmla="*/ 7 h 86"/>
                <a:gd name="T8" fmla="*/ 18 w 96"/>
                <a:gd name="T9" fmla="*/ 5 h 86"/>
                <a:gd name="T10" fmla="*/ 17 w 96"/>
                <a:gd name="T11" fmla="*/ 2 h 86"/>
                <a:gd name="T12" fmla="*/ 15 w 96"/>
                <a:gd name="T13" fmla="*/ 1 h 86"/>
                <a:gd name="T14" fmla="*/ 13 w 96"/>
                <a:gd name="T15" fmla="*/ 0 h 86"/>
                <a:gd name="T16" fmla="*/ 7 w 96"/>
                <a:gd name="T17" fmla="*/ 0 h 86"/>
                <a:gd name="T18" fmla="*/ 3 w 96"/>
                <a:gd name="T19" fmla="*/ 1 h 86"/>
                <a:gd name="T20" fmla="*/ 2 w 96"/>
                <a:gd name="T21" fmla="*/ 2 h 86"/>
                <a:gd name="T22" fmla="*/ 0 w 96"/>
                <a:gd name="T23" fmla="*/ 5 h 86"/>
                <a:gd name="T24" fmla="*/ 0 w 96"/>
                <a:gd name="T25" fmla="*/ 6 h 86"/>
                <a:gd name="T26" fmla="*/ 2 w 96"/>
                <a:gd name="T27" fmla="*/ 7 h 86"/>
                <a:gd name="T28" fmla="*/ 3 w 96"/>
                <a:gd name="T29" fmla="*/ 6 h 86"/>
                <a:gd name="T30" fmla="*/ 2 w 96"/>
                <a:gd name="T31" fmla="*/ 5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86"/>
                <a:gd name="T50" fmla="*/ 96 w 96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86">
                  <a:moveTo>
                    <a:pt x="38" y="86"/>
                  </a:moveTo>
                  <a:lnTo>
                    <a:pt x="67" y="71"/>
                  </a:lnTo>
                  <a:lnTo>
                    <a:pt x="90" y="58"/>
                  </a:lnTo>
                  <a:lnTo>
                    <a:pt x="96" y="43"/>
                  </a:lnTo>
                  <a:lnTo>
                    <a:pt x="96" y="30"/>
                  </a:lnTo>
                  <a:lnTo>
                    <a:pt x="90" y="15"/>
                  </a:lnTo>
                  <a:lnTo>
                    <a:pt x="82" y="9"/>
                  </a:lnTo>
                  <a:lnTo>
                    <a:pt x="67" y="0"/>
                  </a:lnTo>
                  <a:lnTo>
                    <a:pt x="38" y="0"/>
                  </a:lnTo>
                  <a:lnTo>
                    <a:pt x="15" y="9"/>
                  </a:lnTo>
                  <a:lnTo>
                    <a:pt x="8" y="1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8" y="43"/>
                  </a:lnTo>
                  <a:lnTo>
                    <a:pt x="15" y="36"/>
                  </a:lnTo>
                  <a:lnTo>
                    <a:pt x="8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1" name="Line 821"/>
            <p:cNvSpPr>
              <a:spLocks noChangeShapeType="1"/>
            </p:cNvSpPr>
            <p:nvPr/>
          </p:nvSpPr>
          <p:spPr bwMode="auto">
            <a:xfrm>
              <a:off x="6497638" y="4744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2" name="Freeform 822"/>
            <p:cNvSpPr>
              <a:spLocks/>
            </p:cNvSpPr>
            <p:nvPr/>
          </p:nvSpPr>
          <p:spPr bwMode="auto">
            <a:xfrm>
              <a:off x="6494463" y="4739678"/>
              <a:ext cx="4763" cy="4764"/>
            </a:xfrm>
            <a:custGeom>
              <a:avLst/>
              <a:gdLst>
                <a:gd name="T0" fmla="*/ 2 w 16"/>
                <a:gd name="T1" fmla="*/ 3 h 15"/>
                <a:gd name="T2" fmla="*/ 3 w 16"/>
                <a:gd name="T3" fmla="*/ 2 h 15"/>
                <a:gd name="T4" fmla="*/ 2 w 16"/>
                <a:gd name="T5" fmla="*/ 0 h 15"/>
                <a:gd name="T6" fmla="*/ 0 w 16"/>
                <a:gd name="T7" fmla="*/ 2 h 15"/>
                <a:gd name="T8" fmla="*/ 2 w 16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9" y="15"/>
                  </a:moveTo>
                  <a:lnTo>
                    <a:pt x="16" y="9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3" name="Line 823"/>
            <p:cNvSpPr>
              <a:spLocks noChangeShapeType="1"/>
            </p:cNvSpPr>
            <p:nvPr/>
          </p:nvSpPr>
          <p:spPr bwMode="auto">
            <a:xfrm>
              <a:off x="6497638" y="475397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4" name="Freeform 824"/>
            <p:cNvSpPr>
              <a:spLocks/>
            </p:cNvSpPr>
            <p:nvPr/>
          </p:nvSpPr>
          <p:spPr bwMode="auto">
            <a:xfrm>
              <a:off x="6489701" y="4753971"/>
              <a:ext cx="9525" cy="26999"/>
            </a:xfrm>
            <a:custGeom>
              <a:avLst/>
              <a:gdLst>
                <a:gd name="T0" fmla="*/ 5 w 30"/>
                <a:gd name="T1" fmla="*/ 0 h 99"/>
                <a:gd name="T2" fmla="*/ 5 w 30"/>
                <a:gd name="T3" fmla="*/ 17 h 99"/>
                <a:gd name="T4" fmla="*/ 6 w 30"/>
                <a:gd name="T5" fmla="*/ 17 h 99"/>
                <a:gd name="T6" fmla="*/ 6 w 30"/>
                <a:gd name="T7" fmla="*/ 0 h 99"/>
                <a:gd name="T8" fmla="*/ 0 w 30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99"/>
                <a:gd name="T17" fmla="*/ 30 w 30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99">
                  <a:moveTo>
                    <a:pt x="23" y="0"/>
                  </a:moveTo>
                  <a:lnTo>
                    <a:pt x="23" y="99"/>
                  </a:lnTo>
                  <a:lnTo>
                    <a:pt x="30" y="99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5" name="Line 825"/>
            <p:cNvSpPr>
              <a:spLocks noChangeShapeType="1"/>
            </p:cNvSpPr>
            <p:nvPr/>
          </p:nvSpPr>
          <p:spPr bwMode="auto">
            <a:xfrm>
              <a:off x="6489701" y="478097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6" name="Line 826"/>
            <p:cNvSpPr>
              <a:spLocks noChangeShapeType="1"/>
            </p:cNvSpPr>
            <p:nvPr/>
          </p:nvSpPr>
          <p:spPr bwMode="auto">
            <a:xfrm>
              <a:off x="6489701" y="4780970"/>
              <a:ext cx="158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7" name="Line 827"/>
            <p:cNvSpPr>
              <a:spLocks noChangeShapeType="1"/>
            </p:cNvSpPr>
            <p:nvPr/>
          </p:nvSpPr>
          <p:spPr bwMode="auto">
            <a:xfrm>
              <a:off x="6805613" y="478097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8" name="Freeform 828"/>
            <p:cNvSpPr>
              <a:spLocks/>
            </p:cNvSpPr>
            <p:nvPr/>
          </p:nvSpPr>
          <p:spPr bwMode="auto">
            <a:xfrm>
              <a:off x="6805613" y="4739678"/>
              <a:ext cx="31750" cy="41292"/>
            </a:xfrm>
            <a:custGeom>
              <a:avLst/>
              <a:gdLst>
                <a:gd name="T0" fmla="*/ 0 w 103"/>
                <a:gd name="T1" fmla="*/ 26 h 150"/>
                <a:gd name="T2" fmla="*/ 0 w 103"/>
                <a:gd name="T3" fmla="*/ 22 h 150"/>
                <a:gd name="T4" fmla="*/ 1 w 103"/>
                <a:gd name="T5" fmla="*/ 19 h 150"/>
                <a:gd name="T6" fmla="*/ 4 w 103"/>
                <a:gd name="T7" fmla="*/ 16 h 150"/>
                <a:gd name="T8" fmla="*/ 7 w 103"/>
                <a:gd name="T9" fmla="*/ 15 h 150"/>
                <a:gd name="T10" fmla="*/ 13 w 103"/>
                <a:gd name="T11" fmla="*/ 12 h 150"/>
                <a:gd name="T12" fmla="*/ 17 w 103"/>
                <a:gd name="T13" fmla="*/ 10 h 150"/>
                <a:gd name="T14" fmla="*/ 18 w 103"/>
                <a:gd name="T15" fmla="*/ 7 h 150"/>
                <a:gd name="T16" fmla="*/ 18 w 103"/>
                <a:gd name="T17" fmla="*/ 5 h 150"/>
                <a:gd name="T18" fmla="*/ 17 w 103"/>
                <a:gd name="T19" fmla="*/ 3 h 150"/>
                <a:gd name="T20" fmla="*/ 16 w 103"/>
                <a:gd name="T21" fmla="*/ 2 h 150"/>
                <a:gd name="T22" fmla="*/ 13 w 103"/>
                <a:gd name="T23" fmla="*/ 0 h 150"/>
                <a:gd name="T24" fmla="*/ 17 w 103"/>
                <a:gd name="T25" fmla="*/ 2 h 150"/>
                <a:gd name="T26" fmla="*/ 18 w 103"/>
                <a:gd name="T27" fmla="*/ 3 h 150"/>
                <a:gd name="T28" fmla="*/ 20 w 103"/>
                <a:gd name="T29" fmla="*/ 5 h 150"/>
                <a:gd name="T30" fmla="*/ 20 w 103"/>
                <a:gd name="T31" fmla="*/ 7 h 150"/>
                <a:gd name="T32" fmla="*/ 18 w 103"/>
                <a:gd name="T33" fmla="*/ 10 h 150"/>
                <a:gd name="T34" fmla="*/ 14 w 103"/>
                <a:gd name="T35" fmla="*/ 12 h 150"/>
                <a:gd name="T36" fmla="*/ 7 w 103"/>
                <a:gd name="T37" fmla="*/ 15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150"/>
                <a:gd name="T59" fmla="*/ 103 w 103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150">
                  <a:moveTo>
                    <a:pt x="0" y="150"/>
                  </a:moveTo>
                  <a:lnTo>
                    <a:pt x="0" y="129"/>
                  </a:lnTo>
                  <a:lnTo>
                    <a:pt x="6" y="107"/>
                  </a:lnTo>
                  <a:lnTo>
                    <a:pt x="22" y="94"/>
                  </a:lnTo>
                  <a:lnTo>
                    <a:pt x="37" y="86"/>
                  </a:lnTo>
                  <a:lnTo>
                    <a:pt x="67" y="71"/>
                  </a:lnTo>
                  <a:lnTo>
                    <a:pt x="88" y="58"/>
                  </a:lnTo>
                  <a:lnTo>
                    <a:pt x="95" y="43"/>
                  </a:lnTo>
                  <a:lnTo>
                    <a:pt x="95" y="30"/>
                  </a:lnTo>
                  <a:lnTo>
                    <a:pt x="88" y="15"/>
                  </a:lnTo>
                  <a:lnTo>
                    <a:pt x="80" y="9"/>
                  </a:lnTo>
                  <a:lnTo>
                    <a:pt x="67" y="0"/>
                  </a:lnTo>
                  <a:lnTo>
                    <a:pt x="88" y="9"/>
                  </a:lnTo>
                  <a:lnTo>
                    <a:pt x="95" y="15"/>
                  </a:lnTo>
                  <a:lnTo>
                    <a:pt x="103" y="30"/>
                  </a:lnTo>
                  <a:lnTo>
                    <a:pt x="103" y="43"/>
                  </a:lnTo>
                  <a:lnTo>
                    <a:pt x="95" y="58"/>
                  </a:lnTo>
                  <a:lnTo>
                    <a:pt x="74" y="71"/>
                  </a:lnTo>
                  <a:lnTo>
                    <a:pt x="37" y="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49" name="Line 829"/>
            <p:cNvSpPr>
              <a:spLocks noChangeShapeType="1"/>
            </p:cNvSpPr>
            <p:nvPr/>
          </p:nvSpPr>
          <p:spPr bwMode="auto">
            <a:xfrm>
              <a:off x="6811963" y="47762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0" name="Freeform 830"/>
            <p:cNvSpPr>
              <a:spLocks/>
            </p:cNvSpPr>
            <p:nvPr/>
          </p:nvSpPr>
          <p:spPr bwMode="auto">
            <a:xfrm>
              <a:off x="6811963" y="4769853"/>
              <a:ext cx="25400" cy="9529"/>
            </a:xfrm>
            <a:custGeom>
              <a:avLst/>
              <a:gdLst>
                <a:gd name="T0" fmla="*/ 0 w 81"/>
                <a:gd name="T1" fmla="*/ 3 h 29"/>
                <a:gd name="T2" fmla="*/ 7 w 81"/>
                <a:gd name="T3" fmla="*/ 6 h 29"/>
                <a:gd name="T4" fmla="*/ 11 w 81"/>
                <a:gd name="T5" fmla="*/ 6 h 29"/>
                <a:gd name="T6" fmla="*/ 14 w 81"/>
                <a:gd name="T7" fmla="*/ 5 h 29"/>
                <a:gd name="T8" fmla="*/ 16 w 81"/>
                <a:gd name="T9" fmla="*/ 3 h 29"/>
                <a:gd name="T10" fmla="*/ 16 w 8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29"/>
                <a:gd name="T20" fmla="*/ 81 w 8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29">
                  <a:moveTo>
                    <a:pt x="0" y="15"/>
                  </a:moveTo>
                  <a:lnTo>
                    <a:pt x="36" y="29"/>
                  </a:lnTo>
                  <a:lnTo>
                    <a:pt x="58" y="29"/>
                  </a:lnTo>
                  <a:lnTo>
                    <a:pt x="73" y="22"/>
                  </a:lnTo>
                  <a:lnTo>
                    <a:pt x="81" y="15"/>
                  </a:lnTo>
                  <a:lnTo>
                    <a:pt x="8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1" name="Line 831"/>
            <p:cNvSpPr>
              <a:spLocks noChangeShapeType="1"/>
            </p:cNvSpPr>
            <p:nvPr/>
          </p:nvSpPr>
          <p:spPr bwMode="auto">
            <a:xfrm>
              <a:off x="6837363" y="47762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2" name="Freeform 832"/>
            <p:cNvSpPr>
              <a:spLocks/>
            </p:cNvSpPr>
            <p:nvPr/>
          </p:nvSpPr>
          <p:spPr bwMode="auto">
            <a:xfrm>
              <a:off x="6805613" y="4776206"/>
              <a:ext cx="31750" cy="4764"/>
            </a:xfrm>
            <a:custGeom>
              <a:avLst/>
              <a:gdLst>
                <a:gd name="T0" fmla="*/ 20 w 103"/>
                <a:gd name="T1" fmla="*/ 0 h 21"/>
                <a:gd name="T2" fmla="*/ 18 w 103"/>
                <a:gd name="T3" fmla="*/ 2 h 21"/>
                <a:gd name="T4" fmla="*/ 17 w 103"/>
                <a:gd name="T5" fmla="*/ 3 h 21"/>
                <a:gd name="T6" fmla="*/ 11 w 103"/>
                <a:gd name="T7" fmla="*/ 3 h 21"/>
                <a:gd name="T8" fmla="*/ 4 w 103"/>
                <a:gd name="T9" fmla="*/ 0 h 21"/>
                <a:gd name="T10" fmla="*/ 1 w 103"/>
                <a:gd name="T11" fmla="*/ 0 h 21"/>
                <a:gd name="T12" fmla="*/ 0 w 103"/>
                <a:gd name="T13" fmla="*/ 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21"/>
                <a:gd name="T23" fmla="*/ 103 w 10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21">
                  <a:moveTo>
                    <a:pt x="103" y="0"/>
                  </a:moveTo>
                  <a:lnTo>
                    <a:pt x="95" y="14"/>
                  </a:lnTo>
                  <a:lnTo>
                    <a:pt x="88" y="21"/>
                  </a:lnTo>
                  <a:lnTo>
                    <a:pt x="58" y="21"/>
                  </a:lnTo>
                  <a:lnTo>
                    <a:pt x="22" y="0"/>
                  </a:lnTo>
                  <a:lnTo>
                    <a:pt x="6" y="0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3" name="Line 833"/>
            <p:cNvSpPr>
              <a:spLocks noChangeShapeType="1"/>
            </p:cNvSpPr>
            <p:nvPr/>
          </p:nvSpPr>
          <p:spPr bwMode="auto">
            <a:xfrm>
              <a:off x="6807201" y="475079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4" name="Freeform 834"/>
            <p:cNvSpPr>
              <a:spLocks/>
            </p:cNvSpPr>
            <p:nvPr/>
          </p:nvSpPr>
          <p:spPr bwMode="auto">
            <a:xfrm>
              <a:off x="6805613" y="4739678"/>
              <a:ext cx="20638" cy="11117"/>
            </a:xfrm>
            <a:custGeom>
              <a:avLst/>
              <a:gdLst>
                <a:gd name="T0" fmla="*/ 1 w 67"/>
                <a:gd name="T1" fmla="*/ 7 h 43"/>
                <a:gd name="T2" fmla="*/ 0 w 67"/>
                <a:gd name="T3" fmla="*/ 6 h 43"/>
                <a:gd name="T4" fmla="*/ 0 w 67"/>
                <a:gd name="T5" fmla="*/ 5 h 43"/>
                <a:gd name="T6" fmla="*/ 1 w 67"/>
                <a:gd name="T7" fmla="*/ 2 h 43"/>
                <a:gd name="T8" fmla="*/ 3 w 67"/>
                <a:gd name="T9" fmla="*/ 1 h 43"/>
                <a:gd name="T10" fmla="*/ 7 w 67"/>
                <a:gd name="T11" fmla="*/ 0 h 43"/>
                <a:gd name="T12" fmla="*/ 13 w 6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43"/>
                <a:gd name="T23" fmla="*/ 67 w 6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43">
                  <a:moveTo>
                    <a:pt x="6" y="43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15"/>
                  </a:lnTo>
                  <a:lnTo>
                    <a:pt x="14" y="9"/>
                  </a:lnTo>
                  <a:lnTo>
                    <a:pt x="37" y="0"/>
                  </a:lnTo>
                  <a:lnTo>
                    <a:pt x="6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5" name="Line 835"/>
            <p:cNvSpPr>
              <a:spLocks noChangeShapeType="1"/>
            </p:cNvSpPr>
            <p:nvPr/>
          </p:nvSpPr>
          <p:spPr bwMode="auto">
            <a:xfrm>
              <a:off x="6807201" y="474761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6" name="Freeform 836"/>
            <p:cNvSpPr>
              <a:spLocks/>
            </p:cNvSpPr>
            <p:nvPr/>
          </p:nvSpPr>
          <p:spPr bwMode="auto">
            <a:xfrm>
              <a:off x="6807201" y="4747619"/>
              <a:ext cx="1588" cy="3176"/>
            </a:xfrm>
            <a:custGeom>
              <a:avLst/>
              <a:gdLst>
                <a:gd name="T0" fmla="*/ 0 w 8"/>
                <a:gd name="T1" fmla="*/ 0 h 13"/>
                <a:gd name="T2" fmla="*/ 1 w 8"/>
                <a:gd name="T3" fmla="*/ 1 h 13"/>
                <a:gd name="T4" fmla="*/ 0 w 8"/>
                <a:gd name="T5" fmla="*/ 2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0" y="0"/>
                  </a:moveTo>
                  <a:lnTo>
                    <a:pt x="8" y="6"/>
                  </a:lnTo>
                  <a:lnTo>
                    <a:pt x="0" y="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7" name="Line 837"/>
            <p:cNvSpPr>
              <a:spLocks noChangeShapeType="1"/>
            </p:cNvSpPr>
            <p:nvPr/>
          </p:nvSpPr>
          <p:spPr bwMode="auto">
            <a:xfrm>
              <a:off x="6850063" y="474920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8" name="Freeform 838"/>
            <p:cNvSpPr>
              <a:spLocks/>
            </p:cNvSpPr>
            <p:nvPr/>
          </p:nvSpPr>
          <p:spPr bwMode="auto">
            <a:xfrm>
              <a:off x="6850063" y="4739678"/>
              <a:ext cx="33338" cy="41292"/>
            </a:xfrm>
            <a:custGeom>
              <a:avLst/>
              <a:gdLst>
                <a:gd name="T0" fmla="*/ 0 w 106"/>
                <a:gd name="T1" fmla="*/ 6 h 150"/>
                <a:gd name="T2" fmla="*/ 0 w 106"/>
                <a:gd name="T3" fmla="*/ 5 h 150"/>
                <a:gd name="T4" fmla="*/ 2 w 106"/>
                <a:gd name="T5" fmla="*/ 3 h 150"/>
                <a:gd name="T6" fmla="*/ 3 w 106"/>
                <a:gd name="T7" fmla="*/ 2 h 150"/>
                <a:gd name="T8" fmla="*/ 8 w 106"/>
                <a:gd name="T9" fmla="*/ 0 h 150"/>
                <a:gd name="T10" fmla="*/ 13 w 106"/>
                <a:gd name="T11" fmla="*/ 0 h 150"/>
                <a:gd name="T12" fmla="*/ 18 w 106"/>
                <a:gd name="T13" fmla="*/ 2 h 150"/>
                <a:gd name="T14" fmla="*/ 19 w 106"/>
                <a:gd name="T15" fmla="*/ 3 h 150"/>
                <a:gd name="T16" fmla="*/ 21 w 106"/>
                <a:gd name="T17" fmla="*/ 5 h 150"/>
                <a:gd name="T18" fmla="*/ 21 w 106"/>
                <a:gd name="T19" fmla="*/ 7 h 150"/>
                <a:gd name="T20" fmla="*/ 19 w 106"/>
                <a:gd name="T21" fmla="*/ 10 h 150"/>
                <a:gd name="T22" fmla="*/ 15 w 106"/>
                <a:gd name="T23" fmla="*/ 12 h 150"/>
                <a:gd name="T24" fmla="*/ 8 w 106"/>
                <a:gd name="T25" fmla="*/ 15 h 150"/>
                <a:gd name="T26" fmla="*/ 5 w 106"/>
                <a:gd name="T27" fmla="*/ 16 h 150"/>
                <a:gd name="T28" fmla="*/ 2 w 106"/>
                <a:gd name="T29" fmla="*/ 19 h 150"/>
                <a:gd name="T30" fmla="*/ 0 w 106"/>
                <a:gd name="T31" fmla="*/ 22 h 150"/>
                <a:gd name="T32" fmla="*/ 0 w 106"/>
                <a:gd name="T33" fmla="*/ 26 h 150"/>
                <a:gd name="T34" fmla="*/ 0 w 106"/>
                <a:gd name="T35" fmla="*/ 24 h 150"/>
                <a:gd name="T36" fmla="*/ 2 w 106"/>
                <a:gd name="T37" fmla="*/ 22 h 150"/>
                <a:gd name="T38" fmla="*/ 5 w 106"/>
                <a:gd name="T39" fmla="*/ 22 h 150"/>
                <a:gd name="T40" fmla="*/ 12 w 106"/>
                <a:gd name="T41" fmla="*/ 25 h 150"/>
                <a:gd name="T42" fmla="*/ 16 w 106"/>
                <a:gd name="T43" fmla="*/ 25 h 150"/>
                <a:gd name="T44" fmla="*/ 19 w 106"/>
                <a:gd name="T45" fmla="*/ 24 h 150"/>
                <a:gd name="T46" fmla="*/ 21 w 106"/>
                <a:gd name="T47" fmla="*/ 22 h 150"/>
                <a:gd name="T48" fmla="*/ 21 w 106"/>
                <a:gd name="T49" fmla="*/ 2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6"/>
                <a:gd name="T76" fmla="*/ 0 h 150"/>
                <a:gd name="T77" fmla="*/ 106 w 106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6" h="150">
                  <a:moveTo>
                    <a:pt x="0" y="36"/>
                  </a:moveTo>
                  <a:lnTo>
                    <a:pt x="0" y="30"/>
                  </a:lnTo>
                  <a:lnTo>
                    <a:pt x="9" y="15"/>
                  </a:lnTo>
                  <a:lnTo>
                    <a:pt x="16" y="9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91" y="9"/>
                  </a:lnTo>
                  <a:lnTo>
                    <a:pt x="98" y="15"/>
                  </a:lnTo>
                  <a:lnTo>
                    <a:pt x="106" y="30"/>
                  </a:lnTo>
                  <a:lnTo>
                    <a:pt x="106" y="43"/>
                  </a:lnTo>
                  <a:lnTo>
                    <a:pt x="98" y="58"/>
                  </a:lnTo>
                  <a:lnTo>
                    <a:pt x="75" y="71"/>
                  </a:lnTo>
                  <a:lnTo>
                    <a:pt x="38" y="86"/>
                  </a:lnTo>
                  <a:lnTo>
                    <a:pt x="24" y="94"/>
                  </a:lnTo>
                  <a:lnTo>
                    <a:pt x="9" y="107"/>
                  </a:lnTo>
                  <a:lnTo>
                    <a:pt x="0" y="129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9" y="129"/>
                  </a:lnTo>
                  <a:lnTo>
                    <a:pt x="24" y="129"/>
                  </a:lnTo>
                  <a:lnTo>
                    <a:pt x="61" y="143"/>
                  </a:lnTo>
                  <a:lnTo>
                    <a:pt x="82" y="143"/>
                  </a:lnTo>
                  <a:lnTo>
                    <a:pt x="98" y="136"/>
                  </a:lnTo>
                  <a:lnTo>
                    <a:pt x="106" y="129"/>
                  </a:lnTo>
                  <a:lnTo>
                    <a:pt x="106" y="1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59" name="Line 839"/>
            <p:cNvSpPr>
              <a:spLocks noChangeShapeType="1"/>
            </p:cNvSpPr>
            <p:nvPr/>
          </p:nvSpPr>
          <p:spPr bwMode="auto">
            <a:xfrm>
              <a:off x="6883401" y="47762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0" name="Freeform 840"/>
            <p:cNvSpPr>
              <a:spLocks/>
            </p:cNvSpPr>
            <p:nvPr/>
          </p:nvSpPr>
          <p:spPr bwMode="auto">
            <a:xfrm>
              <a:off x="6858001" y="4776206"/>
              <a:ext cx="25400" cy="4764"/>
            </a:xfrm>
            <a:custGeom>
              <a:avLst/>
              <a:gdLst>
                <a:gd name="T0" fmla="*/ 16 w 82"/>
                <a:gd name="T1" fmla="*/ 0 h 21"/>
                <a:gd name="T2" fmla="*/ 14 w 82"/>
                <a:gd name="T3" fmla="*/ 2 h 21"/>
                <a:gd name="T4" fmla="*/ 13 w 82"/>
                <a:gd name="T5" fmla="*/ 3 h 21"/>
                <a:gd name="T6" fmla="*/ 7 w 82"/>
                <a:gd name="T7" fmla="*/ 3 h 21"/>
                <a:gd name="T8" fmla="*/ 0 w 8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1"/>
                <a:gd name="T17" fmla="*/ 82 w 8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1">
                  <a:moveTo>
                    <a:pt x="82" y="0"/>
                  </a:moveTo>
                  <a:lnTo>
                    <a:pt x="74" y="14"/>
                  </a:lnTo>
                  <a:lnTo>
                    <a:pt x="67" y="21"/>
                  </a:lnTo>
                  <a:lnTo>
                    <a:pt x="37" y="2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1" name="Line 841"/>
            <p:cNvSpPr>
              <a:spLocks noChangeShapeType="1"/>
            </p:cNvSpPr>
            <p:nvPr/>
          </p:nvSpPr>
          <p:spPr bwMode="auto">
            <a:xfrm>
              <a:off x="6861176" y="47619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2" name="Freeform 842"/>
            <p:cNvSpPr>
              <a:spLocks/>
            </p:cNvSpPr>
            <p:nvPr/>
          </p:nvSpPr>
          <p:spPr bwMode="auto">
            <a:xfrm>
              <a:off x="6861176" y="4739678"/>
              <a:ext cx="20638" cy="22234"/>
            </a:xfrm>
            <a:custGeom>
              <a:avLst/>
              <a:gdLst>
                <a:gd name="T0" fmla="*/ 0 w 60"/>
                <a:gd name="T1" fmla="*/ 14 h 86"/>
                <a:gd name="T2" fmla="*/ 7 w 60"/>
                <a:gd name="T3" fmla="*/ 12 h 86"/>
                <a:gd name="T4" fmla="*/ 11 w 60"/>
                <a:gd name="T5" fmla="*/ 9 h 86"/>
                <a:gd name="T6" fmla="*/ 13 w 60"/>
                <a:gd name="T7" fmla="*/ 7 h 86"/>
                <a:gd name="T8" fmla="*/ 13 w 60"/>
                <a:gd name="T9" fmla="*/ 5 h 86"/>
                <a:gd name="T10" fmla="*/ 11 w 60"/>
                <a:gd name="T11" fmla="*/ 2 h 86"/>
                <a:gd name="T12" fmla="*/ 10 w 60"/>
                <a:gd name="T13" fmla="*/ 1 h 86"/>
                <a:gd name="T14" fmla="*/ 7 w 60"/>
                <a:gd name="T15" fmla="*/ 0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86"/>
                <a:gd name="T26" fmla="*/ 60 w 60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86">
                  <a:moveTo>
                    <a:pt x="0" y="86"/>
                  </a:moveTo>
                  <a:lnTo>
                    <a:pt x="30" y="71"/>
                  </a:lnTo>
                  <a:lnTo>
                    <a:pt x="53" y="58"/>
                  </a:lnTo>
                  <a:lnTo>
                    <a:pt x="60" y="43"/>
                  </a:lnTo>
                  <a:lnTo>
                    <a:pt x="60" y="30"/>
                  </a:lnTo>
                  <a:lnTo>
                    <a:pt x="53" y="15"/>
                  </a:lnTo>
                  <a:lnTo>
                    <a:pt x="44" y="9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3" name="Line 843"/>
            <p:cNvSpPr>
              <a:spLocks noChangeShapeType="1"/>
            </p:cNvSpPr>
            <p:nvPr/>
          </p:nvSpPr>
          <p:spPr bwMode="auto">
            <a:xfrm>
              <a:off x="6853238" y="474761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4" name="Freeform 844"/>
            <p:cNvSpPr>
              <a:spLocks/>
            </p:cNvSpPr>
            <p:nvPr/>
          </p:nvSpPr>
          <p:spPr bwMode="auto">
            <a:xfrm>
              <a:off x="6850063" y="4747619"/>
              <a:ext cx="4763" cy="3176"/>
            </a:xfrm>
            <a:custGeom>
              <a:avLst/>
              <a:gdLst>
                <a:gd name="T0" fmla="*/ 2 w 16"/>
                <a:gd name="T1" fmla="*/ 0 h 13"/>
                <a:gd name="T2" fmla="*/ 3 w 16"/>
                <a:gd name="T3" fmla="*/ 1 h 13"/>
                <a:gd name="T4" fmla="*/ 2 w 16"/>
                <a:gd name="T5" fmla="*/ 2 h 13"/>
                <a:gd name="T6" fmla="*/ 0 w 16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3"/>
                <a:gd name="T14" fmla="*/ 16 w 1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3">
                  <a:moveTo>
                    <a:pt x="9" y="0"/>
                  </a:moveTo>
                  <a:lnTo>
                    <a:pt x="16" y="6"/>
                  </a:lnTo>
                  <a:lnTo>
                    <a:pt x="9" y="13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5" name="Line 845"/>
            <p:cNvSpPr>
              <a:spLocks noChangeShapeType="1"/>
            </p:cNvSpPr>
            <p:nvPr/>
          </p:nvSpPr>
          <p:spPr bwMode="auto">
            <a:xfrm>
              <a:off x="6997701" y="4747619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6" name="Freeform 846"/>
            <p:cNvSpPr>
              <a:spLocks/>
            </p:cNvSpPr>
            <p:nvPr/>
          </p:nvSpPr>
          <p:spPr bwMode="auto">
            <a:xfrm>
              <a:off x="6997701" y="4739678"/>
              <a:ext cx="12700" cy="41292"/>
            </a:xfrm>
            <a:custGeom>
              <a:avLst/>
              <a:gdLst>
                <a:gd name="T0" fmla="*/ 0 w 37"/>
                <a:gd name="T1" fmla="*/ 5 h 150"/>
                <a:gd name="T2" fmla="*/ 3 w 37"/>
                <a:gd name="T3" fmla="*/ 4 h 150"/>
                <a:gd name="T4" fmla="*/ 8 w 37"/>
                <a:gd name="T5" fmla="*/ 0 h 150"/>
                <a:gd name="T6" fmla="*/ 8 w 37"/>
                <a:gd name="T7" fmla="*/ 26 h 150"/>
                <a:gd name="T8" fmla="*/ 6 w 37"/>
                <a:gd name="T9" fmla="*/ 26 h 150"/>
                <a:gd name="T10" fmla="*/ 6 w 37"/>
                <a:gd name="T11" fmla="*/ 2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50"/>
                <a:gd name="T20" fmla="*/ 37 w 37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50">
                  <a:moveTo>
                    <a:pt x="0" y="30"/>
                  </a:moveTo>
                  <a:lnTo>
                    <a:pt x="16" y="23"/>
                  </a:lnTo>
                  <a:lnTo>
                    <a:pt x="37" y="0"/>
                  </a:lnTo>
                  <a:lnTo>
                    <a:pt x="37" y="150"/>
                  </a:lnTo>
                  <a:lnTo>
                    <a:pt x="30" y="150"/>
                  </a:lnTo>
                  <a:lnTo>
                    <a:pt x="30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7" name="Line 847"/>
            <p:cNvSpPr>
              <a:spLocks noChangeShapeType="1"/>
            </p:cNvSpPr>
            <p:nvPr/>
          </p:nvSpPr>
          <p:spPr bwMode="auto">
            <a:xfrm>
              <a:off x="7038976" y="4744443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8" name="Freeform 848"/>
            <p:cNvSpPr>
              <a:spLocks/>
            </p:cNvSpPr>
            <p:nvPr/>
          </p:nvSpPr>
          <p:spPr bwMode="auto">
            <a:xfrm>
              <a:off x="7035801" y="4739678"/>
              <a:ext cx="33338" cy="41292"/>
            </a:xfrm>
            <a:custGeom>
              <a:avLst/>
              <a:gdLst>
                <a:gd name="T0" fmla="*/ 2 w 105"/>
                <a:gd name="T1" fmla="*/ 3 h 150"/>
                <a:gd name="T2" fmla="*/ 3 w 105"/>
                <a:gd name="T3" fmla="*/ 2 h 150"/>
                <a:gd name="T4" fmla="*/ 7 w 105"/>
                <a:gd name="T5" fmla="*/ 0 h 150"/>
                <a:gd name="T6" fmla="*/ 14 w 105"/>
                <a:gd name="T7" fmla="*/ 0 h 150"/>
                <a:gd name="T8" fmla="*/ 18 w 105"/>
                <a:gd name="T9" fmla="*/ 2 h 150"/>
                <a:gd name="T10" fmla="*/ 19 w 105"/>
                <a:gd name="T11" fmla="*/ 3 h 150"/>
                <a:gd name="T12" fmla="*/ 21 w 105"/>
                <a:gd name="T13" fmla="*/ 5 h 150"/>
                <a:gd name="T14" fmla="*/ 21 w 105"/>
                <a:gd name="T15" fmla="*/ 7 h 150"/>
                <a:gd name="T16" fmla="*/ 19 w 105"/>
                <a:gd name="T17" fmla="*/ 10 h 150"/>
                <a:gd name="T18" fmla="*/ 15 w 105"/>
                <a:gd name="T19" fmla="*/ 12 h 150"/>
                <a:gd name="T20" fmla="*/ 7 w 105"/>
                <a:gd name="T21" fmla="*/ 15 h 150"/>
                <a:gd name="T22" fmla="*/ 5 w 105"/>
                <a:gd name="T23" fmla="*/ 16 h 150"/>
                <a:gd name="T24" fmla="*/ 2 w 105"/>
                <a:gd name="T25" fmla="*/ 19 h 150"/>
                <a:gd name="T26" fmla="*/ 0 w 105"/>
                <a:gd name="T27" fmla="*/ 22 h 150"/>
                <a:gd name="T28" fmla="*/ 0 w 105"/>
                <a:gd name="T29" fmla="*/ 26 h 150"/>
                <a:gd name="T30" fmla="*/ 0 w 105"/>
                <a:gd name="T31" fmla="*/ 24 h 150"/>
                <a:gd name="T32" fmla="*/ 2 w 105"/>
                <a:gd name="T33" fmla="*/ 22 h 150"/>
                <a:gd name="T34" fmla="*/ 5 w 105"/>
                <a:gd name="T35" fmla="*/ 22 h 150"/>
                <a:gd name="T36" fmla="*/ 12 w 105"/>
                <a:gd name="T37" fmla="*/ 25 h 150"/>
                <a:gd name="T38" fmla="*/ 16 w 105"/>
                <a:gd name="T39" fmla="*/ 25 h 150"/>
                <a:gd name="T40" fmla="*/ 19 w 105"/>
                <a:gd name="T41" fmla="*/ 24 h 150"/>
                <a:gd name="T42" fmla="*/ 21 w 105"/>
                <a:gd name="T43" fmla="*/ 22 h 150"/>
                <a:gd name="T44" fmla="*/ 21 w 105"/>
                <a:gd name="T45" fmla="*/ 2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5"/>
                <a:gd name="T70" fmla="*/ 0 h 150"/>
                <a:gd name="T71" fmla="*/ 105 w 105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5" h="150">
                  <a:moveTo>
                    <a:pt x="8" y="15"/>
                  </a:moveTo>
                  <a:lnTo>
                    <a:pt x="16" y="9"/>
                  </a:lnTo>
                  <a:lnTo>
                    <a:pt x="37" y="0"/>
                  </a:lnTo>
                  <a:lnTo>
                    <a:pt x="68" y="0"/>
                  </a:lnTo>
                  <a:lnTo>
                    <a:pt x="89" y="9"/>
                  </a:lnTo>
                  <a:lnTo>
                    <a:pt x="97" y="15"/>
                  </a:lnTo>
                  <a:lnTo>
                    <a:pt x="105" y="30"/>
                  </a:lnTo>
                  <a:lnTo>
                    <a:pt x="105" y="43"/>
                  </a:lnTo>
                  <a:lnTo>
                    <a:pt x="97" y="58"/>
                  </a:lnTo>
                  <a:lnTo>
                    <a:pt x="74" y="71"/>
                  </a:lnTo>
                  <a:lnTo>
                    <a:pt x="37" y="86"/>
                  </a:lnTo>
                  <a:lnTo>
                    <a:pt x="23" y="94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8" y="129"/>
                  </a:lnTo>
                  <a:lnTo>
                    <a:pt x="23" y="129"/>
                  </a:lnTo>
                  <a:lnTo>
                    <a:pt x="60" y="143"/>
                  </a:lnTo>
                  <a:lnTo>
                    <a:pt x="81" y="143"/>
                  </a:lnTo>
                  <a:lnTo>
                    <a:pt x="97" y="136"/>
                  </a:lnTo>
                  <a:lnTo>
                    <a:pt x="105" y="129"/>
                  </a:lnTo>
                  <a:lnTo>
                    <a:pt x="105" y="1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69" name="Line 849"/>
            <p:cNvSpPr>
              <a:spLocks noChangeShapeType="1"/>
            </p:cNvSpPr>
            <p:nvPr/>
          </p:nvSpPr>
          <p:spPr bwMode="auto">
            <a:xfrm>
              <a:off x="7069138" y="4776206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0" name="Freeform 850"/>
            <p:cNvSpPr>
              <a:spLocks/>
            </p:cNvSpPr>
            <p:nvPr/>
          </p:nvSpPr>
          <p:spPr bwMode="auto">
            <a:xfrm>
              <a:off x="7043738" y="4776206"/>
              <a:ext cx="25400" cy="4764"/>
            </a:xfrm>
            <a:custGeom>
              <a:avLst/>
              <a:gdLst>
                <a:gd name="T0" fmla="*/ 16 w 82"/>
                <a:gd name="T1" fmla="*/ 0 h 21"/>
                <a:gd name="T2" fmla="*/ 14 w 82"/>
                <a:gd name="T3" fmla="*/ 2 h 21"/>
                <a:gd name="T4" fmla="*/ 13 w 82"/>
                <a:gd name="T5" fmla="*/ 3 h 21"/>
                <a:gd name="T6" fmla="*/ 7 w 82"/>
                <a:gd name="T7" fmla="*/ 3 h 21"/>
                <a:gd name="T8" fmla="*/ 0 w 8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1"/>
                <a:gd name="T17" fmla="*/ 82 w 8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1">
                  <a:moveTo>
                    <a:pt x="82" y="0"/>
                  </a:moveTo>
                  <a:lnTo>
                    <a:pt x="74" y="14"/>
                  </a:lnTo>
                  <a:lnTo>
                    <a:pt x="66" y="21"/>
                  </a:lnTo>
                  <a:lnTo>
                    <a:pt x="37" y="2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1" name="Line 851"/>
            <p:cNvSpPr>
              <a:spLocks noChangeShapeType="1"/>
            </p:cNvSpPr>
            <p:nvPr/>
          </p:nvSpPr>
          <p:spPr bwMode="auto">
            <a:xfrm>
              <a:off x="7048501" y="476191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2" name="Freeform 852"/>
            <p:cNvSpPr>
              <a:spLocks/>
            </p:cNvSpPr>
            <p:nvPr/>
          </p:nvSpPr>
          <p:spPr bwMode="auto">
            <a:xfrm>
              <a:off x="7048501" y="4739678"/>
              <a:ext cx="19050" cy="22234"/>
            </a:xfrm>
            <a:custGeom>
              <a:avLst/>
              <a:gdLst>
                <a:gd name="T0" fmla="*/ 0 w 60"/>
                <a:gd name="T1" fmla="*/ 14 h 86"/>
                <a:gd name="T2" fmla="*/ 6 w 60"/>
                <a:gd name="T3" fmla="*/ 12 h 86"/>
                <a:gd name="T4" fmla="*/ 10 w 60"/>
                <a:gd name="T5" fmla="*/ 9 h 86"/>
                <a:gd name="T6" fmla="*/ 12 w 60"/>
                <a:gd name="T7" fmla="*/ 7 h 86"/>
                <a:gd name="T8" fmla="*/ 12 w 60"/>
                <a:gd name="T9" fmla="*/ 5 h 86"/>
                <a:gd name="T10" fmla="*/ 10 w 60"/>
                <a:gd name="T11" fmla="*/ 2 h 86"/>
                <a:gd name="T12" fmla="*/ 9 w 60"/>
                <a:gd name="T13" fmla="*/ 1 h 86"/>
                <a:gd name="T14" fmla="*/ 6 w 60"/>
                <a:gd name="T15" fmla="*/ 0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86"/>
                <a:gd name="T26" fmla="*/ 60 w 60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86">
                  <a:moveTo>
                    <a:pt x="0" y="86"/>
                  </a:moveTo>
                  <a:lnTo>
                    <a:pt x="31" y="71"/>
                  </a:lnTo>
                  <a:lnTo>
                    <a:pt x="52" y="58"/>
                  </a:lnTo>
                  <a:lnTo>
                    <a:pt x="60" y="43"/>
                  </a:lnTo>
                  <a:lnTo>
                    <a:pt x="60" y="30"/>
                  </a:lnTo>
                  <a:lnTo>
                    <a:pt x="52" y="15"/>
                  </a:lnTo>
                  <a:lnTo>
                    <a:pt x="44" y="9"/>
                  </a:lnTo>
                  <a:lnTo>
                    <a:pt x="3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3" name="Line 853"/>
            <p:cNvSpPr>
              <a:spLocks noChangeShapeType="1"/>
            </p:cNvSpPr>
            <p:nvPr/>
          </p:nvSpPr>
          <p:spPr bwMode="auto">
            <a:xfrm>
              <a:off x="7038976" y="4744443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4" name="Freeform 854"/>
            <p:cNvSpPr>
              <a:spLocks/>
            </p:cNvSpPr>
            <p:nvPr/>
          </p:nvSpPr>
          <p:spPr bwMode="auto">
            <a:xfrm>
              <a:off x="7035801" y="4744443"/>
              <a:ext cx="6350" cy="6353"/>
            </a:xfrm>
            <a:custGeom>
              <a:avLst/>
              <a:gdLst>
                <a:gd name="T0" fmla="*/ 2 w 16"/>
                <a:gd name="T1" fmla="*/ 0 h 28"/>
                <a:gd name="T2" fmla="*/ 0 w 16"/>
                <a:gd name="T3" fmla="*/ 2 h 28"/>
                <a:gd name="T4" fmla="*/ 0 w 16"/>
                <a:gd name="T5" fmla="*/ 3 h 28"/>
                <a:gd name="T6" fmla="*/ 2 w 16"/>
                <a:gd name="T7" fmla="*/ 4 h 28"/>
                <a:gd name="T8" fmla="*/ 4 w 16"/>
                <a:gd name="T9" fmla="*/ 3 h 28"/>
                <a:gd name="T10" fmla="*/ 2 w 16"/>
                <a:gd name="T11" fmla="*/ 2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8"/>
                <a:gd name="T20" fmla="*/ 16 w 16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8">
                  <a:moveTo>
                    <a:pt x="8" y="0"/>
                  </a:moveTo>
                  <a:lnTo>
                    <a:pt x="0" y="15"/>
                  </a:lnTo>
                  <a:lnTo>
                    <a:pt x="0" y="21"/>
                  </a:lnTo>
                  <a:lnTo>
                    <a:pt x="8" y="28"/>
                  </a:lnTo>
                  <a:lnTo>
                    <a:pt x="16" y="21"/>
                  </a:lnTo>
                  <a:lnTo>
                    <a:pt x="8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5" name="Line 855"/>
            <p:cNvSpPr>
              <a:spLocks noChangeShapeType="1"/>
            </p:cNvSpPr>
            <p:nvPr/>
          </p:nvSpPr>
          <p:spPr bwMode="auto">
            <a:xfrm>
              <a:off x="7018338" y="4780970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6" name="Line 856"/>
            <p:cNvSpPr>
              <a:spLocks noChangeShapeType="1"/>
            </p:cNvSpPr>
            <p:nvPr/>
          </p:nvSpPr>
          <p:spPr bwMode="auto">
            <a:xfrm flipH="1">
              <a:off x="6997701" y="4780970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7" name="Line 857"/>
            <p:cNvSpPr>
              <a:spLocks noChangeShapeType="1"/>
            </p:cNvSpPr>
            <p:nvPr/>
          </p:nvSpPr>
          <p:spPr bwMode="auto">
            <a:xfrm>
              <a:off x="6842126" y="527647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8" name="Freeform 858"/>
            <p:cNvSpPr>
              <a:spLocks/>
            </p:cNvSpPr>
            <p:nvPr/>
          </p:nvSpPr>
          <p:spPr bwMode="auto">
            <a:xfrm>
              <a:off x="6840538" y="5268536"/>
              <a:ext cx="30163" cy="17470"/>
            </a:xfrm>
            <a:custGeom>
              <a:avLst/>
              <a:gdLst>
                <a:gd name="T0" fmla="*/ 2 w 96"/>
                <a:gd name="T1" fmla="*/ 5 h 64"/>
                <a:gd name="T2" fmla="*/ 3 w 96"/>
                <a:gd name="T3" fmla="*/ 6 h 64"/>
                <a:gd name="T4" fmla="*/ 2 w 96"/>
                <a:gd name="T5" fmla="*/ 7 h 64"/>
                <a:gd name="T6" fmla="*/ 0 w 96"/>
                <a:gd name="T7" fmla="*/ 6 h 64"/>
                <a:gd name="T8" fmla="*/ 0 w 96"/>
                <a:gd name="T9" fmla="*/ 5 h 64"/>
                <a:gd name="T10" fmla="*/ 2 w 96"/>
                <a:gd name="T11" fmla="*/ 3 h 64"/>
                <a:gd name="T12" fmla="*/ 3 w 96"/>
                <a:gd name="T13" fmla="*/ 1 h 64"/>
                <a:gd name="T14" fmla="*/ 7 w 96"/>
                <a:gd name="T15" fmla="*/ 0 h 64"/>
                <a:gd name="T16" fmla="*/ 13 w 96"/>
                <a:gd name="T17" fmla="*/ 0 h 64"/>
                <a:gd name="T18" fmla="*/ 18 w 96"/>
                <a:gd name="T19" fmla="*/ 1 h 64"/>
                <a:gd name="T20" fmla="*/ 19 w 96"/>
                <a:gd name="T21" fmla="*/ 4 h 64"/>
                <a:gd name="T22" fmla="*/ 19 w 96"/>
                <a:gd name="T23" fmla="*/ 7 h 64"/>
                <a:gd name="T24" fmla="*/ 18 w 96"/>
                <a:gd name="T25" fmla="*/ 10 h 64"/>
                <a:gd name="T26" fmla="*/ 13 w 96"/>
                <a:gd name="T27" fmla="*/ 11 h 64"/>
                <a:gd name="T28" fmla="*/ 9 w 96"/>
                <a:gd name="T29" fmla="*/ 11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64"/>
                <a:gd name="T47" fmla="*/ 96 w 96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64">
                  <a:moveTo>
                    <a:pt x="8" y="29"/>
                  </a:moveTo>
                  <a:lnTo>
                    <a:pt x="14" y="36"/>
                  </a:lnTo>
                  <a:lnTo>
                    <a:pt x="8" y="43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8" y="15"/>
                  </a:lnTo>
                  <a:lnTo>
                    <a:pt x="14" y="8"/>
                  </a:lnTo>
                  <a:lnTo>
                    <a:pt x="36" y="0"/>
                  </a:lnTo>
                  <a:lnTo>
                    <a:pt x="66" y="0"/>
                  </a:lnTo>
                  <a:lnTo>
                    <a:pt x="89" y="8"/>
                  </a:lnTo>
                  <a:lnTo>
                    <a:pt x="96" y="23"/>
                  </a:lnTo>
                  <a:lnTo>
                    <a:pt x="96" y="43"/>
                  </a:lnTo>
                  <a:lnTo>
                    <a:pt x="89" y="58"/>
                  </a:lnTo>
                  <a:lnTo>
                    <a:pt x="66" y="64"/>
                  </a:lnTo>
                  <a:lnTo>
                    <a:pt x="45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79" name="Line 859"/>
            <p:cNvSpPr>
              <a:spLocks noChangeShapeType="1"/>
            </p:cNvSpPr>
            <p:nvPr/>
          </p:nvSpPr>
          <p:spPr bwMode="auto">
            <a:xfrm>
              <a:off x="6861176" y="526853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0" name="Freeform 860"/>
            <p:cNvSpPr>
              <a:spLocks/>
            </p:cNvSpPr>
            <p:nvPr/>
          </p:nvSpPr>
          <p:spPr bwMode="auto">
            <a:xfrm>
              <a:off x="6840538" y="5268536"/>
              <a:ext cx="31750" cy="41292"/>
            </a:xfrm>
            <a:custGeom>
              <a:avLst/>
              <a:gdLst>
                <a:gd name="T0" fmla="*/ 13 w 103"/>
                <a:gd name="T1" fmla="*/ 0 h 150"/>
                <a:gd name="T2" fmla="*/ 16 w 103"/>
                <a:gd name="T3" fmla="*/ 1 h 150"/>
                <a:gd name="T4" fmla="*/ 17 w 103"/>
                <a:gd name="T5" fmla="*/ 4 h 150"/>
                <a:gd name="T6" fmla="*/ 17 w 103"/>
                <a:gd name="T7" fmla="*/ 7 h 150"/>
                <a:gd name="T8" fmla="*/ 16 w 103"/>
                <a:gd name="T9" fmla="*/ 10 h 150"/>
                <a:gd name="T10" fmla="*/ 13 w 103"/>
                <a:gd name="T11" fmla="*/ 11 h 150"/>
                <a:gd name="T12" fmla="*/ 16 w 103"/>
                <a:gd name="T13" fmla="*/ 12 h 150"/>
                <a:gd name="T14" fmla="*/ 19 w 103"/>
                <a:gd name="T15" fmla="*/ 15 h 150"/>
                <a:gd name="T16" fmla="*/ 20 w 103"/>
                <a:gd name="T17" fmla="*/ 17 h 150"/>
                <a:gd name="T18" fmla="*/ 20 w 103"/>
                <a:gd name="T19" fmla="*/ 21 h 150"/>
                <a:gd name="T20" fmla="*/ 19 w 103"/>
                <a:gd name="T21" fmla="*/ 23 h 150"/>
                <a:gd name="T22" fmla="*/ 17 w 103"/>
                <a:gd name="T23" fmla="*/ 25 h 150"/>
                <a:gd name="T24" fmla="*/ 13 w 103"/>
                <a:gd name="T25" fmla="*/ 26 h 150"/>
                <a:gd name="T26" fmla="*/ 7 w 103"/>
                <a:gd name="T27" fmla="*/ 26 h 150"/>
                <a:gd name="T28" fmla="*/ 3 w 103"/>
                <a:gd name="T29" fmla="*/ 25 h 150"/>
                <a:gd name="T30" fmla="*/ 2 w 103"/>
                <a:gd name="T31" fmla="*/ 23 h 150"/>
                <a:gd name="T32" fmla="*/ 0 w 103"/>
                <a:gd name="T33" fmla="*/ 21 h 150"/>
                <a:gd name="T34" fmla="*/ 0 w 103"/>
                <a:gd name="T35" fmla="*/ 20 h 150"/>
                <a:gd name="T36" fmla="*/ 2 w 103"/>
                <a:gd name="T37" fmla="*/ 19 h 150"/>
                <a:gd name="T38" fmla="*/ 3 w 103"/>
                <a:gd name="T39" fmla="*/ 20 h 150"/>
                <a:gd name="T40" fmla="*/ 2 w 103"/>
                <a:gd name="T41" fmla="*/ 21 h 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50"/>
                <a:gd name="T65" fmla="*/ 103 w 103"/>
                <a:gd name="T66" fmla="*/ 150 h 1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50">
                  <a:moveTo>
                    <a:pt x="66" y="0"/>
                  </a:moveTo>
                  <a:lnTo>
                    <a:pt x="82" y="8"/>
                  </a:lnTo>
                  <a:lnTo>
                    <a:pt x="89" y="23"/>
                  </a:lnTo>
                  <a:lnTo>
                    <a:pt x="89" y="43"/>
                  </a:lnTo>
                  <a:lnTo>
                    <a:pt x="82" y="58"/>
                  </a:lnTo>
                  <a:lnTo>
                    <a:pt x="66" y="64"/>
                  </a:lnTo>
                  <a:lnTo>
                    <a:pt x="82" y="71"/>
                  </a:lnTo>
                  <a:lnTo>
                    <a:pt x="96" y="87"/>
                  </a:lnTo>
                  <a:lnTo>
                    <a:pt x="103" y="100"/>
                  </a:lnTo>
                  <a:lnTo>
                    <a:pt x="103" y="121"/>
                  </a:lnTo>
                  <a:lnTo>
                    <a:pt x="96" y="135"/>
                  </a:lnTo>
                  <a:lnTo>
                    <a:pt x="89" y="143"/>
                  </a:lnTo>
                  <a:lnTo>
                    <a:pt x="66" y="150"/>
                  </a:lnTo>
                  <a:lnTo>
                    <a:pt x="36" y="150"/>
                  </a:lnTo>
                  <a:lnTo>
                    <a:pt x="14" y="143"/>
                  </a:lnTo>
                  <a:lnTo>
                    <a:pt x="8" y="135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8" y="107"/>
                  </a:lnTo>
                  <a:lnTo>
                    <a:pt x="14" y="114"/>
                  </a:lnTo>
                  <a:lnTo>
                    <a:pt x="8" y="1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1" name="Line 861"/>
            <p:cNvSpPr>
              <a:spLocks noChangeShapeType="1"/>
            </p:cNvSpPr>
            <p:nvPr/>
          </p:nvSpPr>
          <p:spPr bwMode="auto">
            <a:xfrm>
              <a:off x="6826251" y="530029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2" name="Freeform 862"/>
            <p:cNvSpPr>
              <a:spLocks/>
            </p:cNvSpPr>
            <p:nvPr/>
          </p:nvSpPr>
          <p:spPr bwMode="auto">
            <a:xfrm>
              <a:off x="6800851" y="5300299"/>
              <a:ext cx="25400" cy="9529"/>
            </a:xfrm>
            <a:custGeom>
              <a:avLst/>
              <a:gdLst>
                <a:gd name="T0" fmla="*/ 16 w 81"/>
                <a:gd name="T1" fmla="*/ 0 h 36"/>
                <a:gd name="T2" fmla="*/ 16 w 81"/>
                <a:gd name="T3" fmla="*/ 2 h 36"/>
                <a:gd name="T4" fmla="*/ 14 w 81"/>
                <a:gd name="T5" fmla="*/ 3 h 36"/>
                <a:gd name="T6" fmla="*/ 11 w 81"/>
                <a:gd name="T7" fmla="*/ 5 h 36"/>
                <a:gd name="T8" fmla="*/ 7 w 81"/>
                <a:gd name="T9" fmla="*/ 5 h 36"/>
                <a:gd name="T10" fmla="*/ 0 w 81"/>
                <a:gd name="T11" fmla="*/ 2 h 36"/>
                <a:gd name="T12" fmla="*/ 7 w 81"/>
                <a:gd name="T13" fmla="*/ 6 h 36"/>
                <a:gd name="T14" fmla="*/ 13 w 81"/>
                <a:gd name="T15" fmla="*/ 6 h 36"/>
                <a:gd name="T16" fmla="*/ 14 w 81"/>
                <a:gd name="T17" fmla="*/ 5 h 36"/>
                <a:gd name="T18" fmla="*/ 16 w 81"/>
                <a:gd name="T19" fmla="*/ 2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36"/>
                <a:gd name="T32" fmla="*/ 81 w 8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36">
                  <a:moveTo>
                    <a:pt x="81" y="0"/>
                  </a:moveTo>
                  <a:lnTo>
                    <a:pt x="81" y="15"/>
                  </a:lnTo>
                  <a:lnTo>
                    <a:pt x="72" y="21"/>
                  </a:lnTo>
                  <a:lnTo>
                    <a:pt x="58" y="29"/>
                  </a:lnTo>
                  <a:lnTo>
                    <a:pt x="35" y="29"/>
                  </a:lnTo>
                  <a:lnTo>
                    <a:pt x="0" y="15"/>
                  </a:lnTo>
                  <a:lnTo>
                    <a:pt x="35" y="36"/>
                  </a:lnTo>
                  <a:lnTo>
                    <a:pt x="65" y="36"/>
                  </a:lnTo>
                  <a:lnTo>
                    <a:pt x="72" y="29"/>
                  </a:lnTo>
                  <a:lnTo>
                    <a:pt x="81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3" name="Line 863"/>
            <p:cNvSpPr>
              <a:spLocks noChangeShapeType="1"/>
            </p:cNvSpPr>
            <p:nvPr/>
          </p:nvSpPr>
          <p:spPr bwMode="auto">
            <a:xfrm>
              <a:off x="6800851" y="530506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4" name="Freeform 864"/>
            <p:cNvSpPr>
              <a:spLocks/>
            </p:cNvSpPr>
            <p:nvPr/>
          </p:nvSpPr>
          <p:spPr bwMode="auto">
            <a:xfrm>
              <a:off x="6792913" y="5305064"/>
              <a:ext cx="7938" cy="4764"/>
            </a:xfrm>
            <a:custGeom>
              <a:avLst/>
              <a:gdLst>
                <a:gd name="T0" fmla="*/ 5 w 23"/>
                <a:gd name="T1" fmla="*/ 0 h 21"/>
                <a:gd name="T2" fmla="*/ 2 w 23"/>
                <a:gd name="T3" fmla="*/ 0 h 21"/>
                <a:gd name="T4" fmla="*/ 0 w 23"/>
                <a:gd name="T5" fmla="*/ 1 h 21"/>
                <a:gd name="T6" fmla="*/ 0 w 23"/>
                <a:gd name="T7" fmla="*/ 0 h 21"/>
                <a:gd name="T8" fmla="*/ 0 w 23"/>
                <a:gd name="T9" fmla="*/ 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1"/>
                <a:gd name="T17" fmla="*/ 23 w 2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1">
                  <a:moveTo>
                    <a:pt x="23" y="0"/>
                  </a:moveTo>
                  <a:lnTo>
                    <a:pt x="7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5" name="Line 865"/>
            <p:cNvSpPr>
              <a:spLocks noChangeShapeType="1"/>
            </p:cNvSpPr>
            <p:nvPr/>
          </p:nvSpPr>
          <p:spPr bwMode="auto">
            <a:xfrm>
              <a:off x="6792913" y="5305064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6" name="Freeform 866"/>
            <p:cNvSpPr>
              <a:spLocks/>
            </p:cNvSpPr>
            <p:nvPr/>
          </p:nvSpPr>
          <p:spPr bwMode="auto">
            <a:xfrm>
              <a:off x="6792913" y="5268536"/>
              <a:ext cx="33338" cy="36528"/>
            </a:xfrm>
            <a:custGeom>
              <a:avLst/>
              <a:gdLst>
                <a:gd name="T0" fmla="*/ 0 w 104"/>
                <a:gd name="T1" fmla="*/ 23 h 129"/>
                <a:gd name="T2" fmla="*/ 1 w 104"/>
                <a:gd name="T3" fmla="*/ 19 h 129"/>
                <a:gd name="T4" fmla="*/ 5 w 104"/>
                <a:gd name="T5" fmla="*/ 17 h 129"/>
                <a:gd name="T6" fmla="*/ 7 w 104"/>
                <a:gd name="T7" fmla="*/ 16 h 129"/>
                <a:gd name="T8" fmla="*/ 14 w 104"/>
                <a:gd name="T9" fmla="*/ 13 h 129"/>
                <a:gd name="T10" fmla="*/ 18 w 104"/>
                <a:gd name="T11" fmla="*/ 10 h 129"/>
                <a:gd name="T12" fmla="*/ 19 w 104"/>
                <a:gd name="T13" fmla="*/ 8 h 129"/>
                <a:gd name="T14" fmla="*/ 19 w 104"/>
                <a:gd name="T15" fmla="*/ 5 h 129"/>
                <a:gd name="T16" fmla="*/ 18 w 104"/>
                <a:gd name="T17" fmla="*/ 3 h 129"/>
                <a:gd name="T18" fmla="*/ 16 w 104"/>
                <a:gd name="T19" fmla="*/ 1 h 129"/>
                <a:gd name="T20" fmla="*/ 14 w 104"/>
                <a:gd name="T21" fmla="*/ 0 h 129"/>
                <a:gd name="T22" fmla="*/ 18 w 104"/>
                <a:gd name="T23" fmla="*/ 1 h 129"/>
                <a:gd name="T24" fmla="*/ 19 w 104"/>
                <a:gd name="T25" fmla="*/ 3 h 129"/>
                <a:gd name="T26" fmla="*/ 21 w 104"/>
                <a:gd name="T27" fmla="*/ 5 h 129"/>
                <a:gd name="T28" fmla="*/ 21 w 104"/>
                <a:gd name="T29" fmla="*/ 8 h 129"/>
                <a:gd name="T30" fmla="*/ 19 w 104"/>
                <a:gd name="T31" fmla="*/ 10 h 129"/>
                <a:gd name="T32" fmla="*/ 15 w 104"/>
                <a:gd name="T33" fmla="*/ 13 h 129"/>
                <a:gd name="T34" fmla="*/ 7 w 104"/>
                <a:gd name="T35" fmla="*/ 16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4"/>
                <a:gd name="T55" fmla="*/ 0 h 129"/>
                <a:gd name="T56" fmla="*/ 104 w 104"/>
                <a:gd name="T57" fmla="*/ 129 h 1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4" h="129">
                  <a:moveTo>
                    <a:pt x="0" y="129"/>
                  </a:moveTo>
                  <a:lnTo>
                    <a:pt x="7" y="107"/>
                  </a:lnTo>
                  <a:lnTo>
                    <a:pt x="23" y="94"/>
                  </a:lnTo>
                  <a:lnTo>
                    <a:pt x="37" y="87"/>
                  </a:lnTo>
                  <a:lnTo>
                    <a:pt x="67" y="71"/>
                  </a:lnTo>
                  <a:lnTo>
                    <a:pt x="88" y="58"/>
                  </a:lnTo>
                  <a:lnTo>
                    <a:pt x="95" y="43"/>
                  </a:lnTo>
                  <a:lnTo>
                    <a:pt x="95" y="29"/>
                  </a:lnTo>
                  <a:lnTo>
                    <a:pt x="88" y="15"/>
                  </a:lnTo>
                  <a:lnTo>
                    <a:pt x="81" y="8"/>
                  </a:lnTo>
                  <a:lnTo>
                    <a:pt x="67" y="0"/>
                  </a:lnTo>
                  <a:lnTo>
                    <a:pt x="88" y="8"/>
                  </a:lnTo>
                  <a:lnTo>
                    <a:pt x="95" y="15"/>
                  </a:lnTo>
                  <a:lnTo>
                    <a:pt x="104" y="29"/>
                  </a:lnTo>
                  <a:lnTo>
                    <a:pt x="104" y="43"/>
                  </a:lnTo>
                  <a:lnTo>
                    <a:pt x="95" y="58"/>
                  </a:lnTo>
                  <a:lnTo>
                    <a:pt x="74" y="71"/>
                  </a:lnTo>
                  <a:lnTo>
                    <a:pt x="37" y="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7" name="Line 867"/>
            <p:cNvSpPr>
              <a:spLocks noChangeShapeType="1"/>
            </p:cNvSpPr>
            <p:nvPr/>
          </p:nvSpPr>
          <p:spPr bwMode="auto">
            <a:xfrm>
              <a:off x="6797676" y="527806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8" name="Freeform 868"/>
            <p:cNvSpPr>
              <a:spLocks/>
            </p:cNvSpPr>
            <p:nvPr/>
          </p:nvSpPr>
          <p:spPr bwMode="auto">
            <a:xfrm>
              <a:off x="6792913" y="5268536"/>
              <a:ext cx="20638" cy="11117"/>
            </a:xfrm>
            <a:custGeom>
              <a:avLst/>
              <a:gdLst>
                <a:gd name="T0" fmla="*/ 3 w 67"/>
                <a:gd name="T1" fmla="*/ 6 h 43"/>
                <a:gd name="T2" fmla="*/ 1 w 67"/>
                <a:gd name="T3" fmla="*/ 7 h 43"/>
                <a:gd name="T4" fmla="*/ 0 w 67"/>
                <a:gd name="T5" fmla="*/ 6 h 43"/>
                <a:gd name="T6" fmla="*/ 0 w 67"/>
                <a:gd name="T7" fmla="*/ 5 h 43"/>
                <a:gd name="T8" fmla="*/ 1 w 67"/>
                <a:gd name="T9" fmla="*/ 2 h 43"/>
                <a:gd name="T10" fmla="*/ 3 w 67"/>
                <a:gd name="T11" fmla="*/ 1 h 43"/>
                <a:gd name="T12" fmla="*/ 7 w 67"/>
                <a:gd name="T13" fmla="*/ 0 h 43"/>
                <a:gd name="T14" fmla="*/ 13 w 67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43"/>
                <a:gd name="T26" fmla="*/ 67 w 67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43">
                  <a:moveTo>
                    <a:pt x="13" y="36"/>
                  </a:moveTo>
                  <a:lnTo>
                    <a:pt x="7" y="43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7" y="15"/>
                  </a:lnTo>
                  <a:lnTo>
                    <a:pt x="13" y="8"/>
                  </a:lnTo>
                  <a:lnTo>
                    <a:pt x="37" y="0"/>
                  </a:lnTo>
                  <a:lnTo>
                    <a:pt x="6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89" name="Line 869"/>
            <p:cNvSpPr>
              <a:spLocks noChangeShapeType="1"/>
            </p:cNvSpPr>
            <p:nvPr/>
          </p:nvSpPr>
          <p:spPr bwMode="auto">
            <a:xfrm>
              <a:off x="6796088" y="527647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0" name="Line 870"/>
            <p:cNvSpPr>
              <a:spLocks noChangeShapeType="1"/>
            </p:cNvSpPr>
            <p:nvPr/>
          </p:nvSpPr>
          <p:spPr bwMode="auto">
            <a:xfrm>
              <a:off x="6796088" y="527647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1" name="Line 871"/>
            <p:cNvSpPr>
              <a:spLocks noChangeShapeType="1"/>
            </p:cNvSpPr>
            <p:nvPr/>
          </p:nvSpPr>
          <p:spPr bwMode="auto">
            <a:xfrm>
              <a:off x="6867526" y="528918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2" name="Freeform 872"/>
            <p:cNvSpPr>
              <a:spLocks/>
            </p:cNvSpPr>
            <p:nvPr/>
          </p:nvSpPr>
          <p:spPr bwMode="auto">
            <a:xfrm>
              <a:off x="6861176" y="5289182"/>
              <a:ext cx="9525" cy="20646"/>
            </a:xfrm>
            <a:custGeom>
              <a:avLst/>
              <a:gdLst>
                <a:gd name="T0" fmla="*/ 5 w 30"/>
                <a:gd name="T1" fmla="*/ 0 h 72"/>
                <a:gd name="T2" fmla="*/ 6 w 30"/>
                <a:gd name="T3" fmla="*/ 4 h 72"/>
                <a:gd name="T4" fmla="*/ 6 w 30"/>
                <a:gd name="T5" fmla="*/ 8 h 72"/>
                <a:gd name="T6" fmla="*/ 5 w 30"/>
                <a:gd name="T7" fmla="*/ 10 h 72"/>
                <a:gd name="T8" fmla="*/ 3 w 30"/>
                <a:gd name="T9" fmla="*/ 12 h 72"/>
                <a:gd name="T10" fmla="*/ 0 w 30"/>
                <a:gd name="T11" fmla="*/ 13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2"/>
                <a:gd name="T20" fmla="*/ 30 w 3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2">
                  <a:moveTo>
                    <a:pt x="23" y="0"/>
                  </a:moveTo>
                  <a:lnTo>
                    <a:pt x="30" y="22"/>
                  </a:lnTo>
                  <a:lnTo>
                    <a:pt x="30" y="43"/>
                  </a:lnTo>
                  <a:lnTo>
                    <a:pt x="23" y="57"/>
                  </a:lnTo>
                  <a:lnTo>
                    <a:pt x="16" y="65"/>
                  </a:lnTo>
                  <a:lnTo>
                    <a:pt x="0" y="7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3" name="Line 873"/>
            <p:cNvSpPr>
              <a:spLocks noChangeShapeType="1"/>
            </p:cNvSpPr>
            <p:nvPr/>
          </p:nvSpPr>
          <p:spPr bwMode="auto">
            <a:xfrm>
              <a:off x="6997701" y="5309828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4" name="Line 874"/>
            <p:cNvSpPr>
              <a:spLocks noChangeShapeType="1"/>
            </p:cNvSpPr>
            <p:nvPr/>
          </p:nvSpPr>
          <p:spPr bwMode="auto">
            <a:xfrm>
              <a:off x="6997701" y="5309828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5" name="Line 875"/>
            <p:cNvSpPr>
              <a:spLocks noChangeShapeType="1"/>
            </p:cNvSpPr>
            <p:nvPr/>
          </p:nvSpPr>
          <p:spPr bwMode="auto">
            <a:xfrm>
              <a:off x="7010401" y="530982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6" name="Freeform 876"/>
            <p:cNvSpPr>
              <a:spLocks/>
            </p:cNvSpPr>
            <p:nvPr/>
          </p:nvSpPr>
          <p:spPr bwMode="auto">
            <a:xfrm>
              <a:off x="6997701" y="5268536"/>
              <a:ext cx="12700" cy="41292"/>
            </a:xfrm>
            <a:custGeom>
              <a:avLst/>
              <a:gdLst>
                <a:gd name="T0" fmla="*/ 8 w 37"/>
                <a:gd name="T1" fmla="*/ 26 h 150"/>
                <a:gd name="T2" fmla="*/ 8 w 37"/>
                <a:gd name="T3" fmla="*/ 0 h 150"/>
                <a:gd name="T4" fmla="*/ 3 w 37"/>
                <a:gd name="T5" fmla="*/ 4 h 150"/>
                <a:gd name="T6" fmla="*/ 0 w 37"/>
                <a:gd name="T7" fmla="*/ 5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50"/>
                <a:gd name="T14" fmla="*/ 37 w 37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50">
                  <a:moveTo>
                    <a:pt x="37" y="150"/>
                  </a:moveTo>
                  <a:lnTo>
                    <a:pt x="37" y="0"/>
                  </a:lnTo>
                  <a:lnTo>
                    <a:pt x="16" y="23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7" name="Line 877"/>
            <p:cNvSpPr>
              <a:spLocks noChangeShapeType="1"/>
            </p:cNvSpPr>
            <p:nvPr/>
          </p:nvSpPr>
          <p:spPr bwMode="auto">
            <a:xfrm>
              <a:off x="7005638" y="52717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8" name="Line 878"/>
            <p:cNvSpPr>
              <a:spLocks noChangeShapeType="1"/>
            </p:cNvSpPr>
            <p:nvPr/>
          </p:nvSpPr>
          <p:spPr bwMode="auto">
            <a:xfrm>
              <a:off x="7005638" y="5271712"/>
              <a:ext cx="1588" cy="381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99" name="Line 879"/>
            <p:cNvSpPr>
              <a:spLocks noChangeShapeType="1"/>
            </p:cNvSpPr>
            <p:nvPr/>
          </p:nvSpPr>
          <p:spPr bwMode="auto">
            <a:xfrm>
              <a:off x="7042151" y="530824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0" name="Freeform 880"/>
            <p:cNvSpPr>
              <a:spLocks/>
            </p:cNvSpPr>
            <p:nvPr/>
          </p:nvSpPr>
          <p:spPr bwMode="auto">
            <a:xfrm>
              <a:off x="7035801" y="5298711"/>
              <a:ext cx="6350" cy="9529"/>
            </a:xfrm>
            <a:custGeom>
              <a:avLst/>
              <a:gdLst>
                <a:gd name="T0" fmla="*/ 4 w 16"/>
                <a:gd name="T1" fmla="*/ 6 h 36"/>
                <a:gd name="T2" fmla="*/ 2 w 16"/>
                <a:gd name="T3" fmla="*/ 5 h 36"/>
                <a:gd name="T4" fmla="*/ 0 w 16"/>
                <a:gd name="T5" fmla="*/ 2 h 36"/>
                <a:gd name="T6" fmla="*/ 0 w 16"/>
                <a:gd name="T7" fmla="*/ 1 h 36"/>
                <a:gd name="T8" fmla="*/ 2 w 16"/>
                <a:gd name="T9" fmla="*/ 0 h 36"/>
                <a:gd name="T10" fmla="*/ 4 w 16"/>
                <a:gd name="T11" fmla="*/ 1 h 36"/>
                <a:gd name="T12" fmla="*/ 2 w 16"/>
                <a:gd name="T13" fmla="*/ 2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6"/>
                <a:gd name="T23" fmla="*/ 16 w 1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6">
                  <a:moveTo>
                    <a:pt x="16" y="36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16" y="7"/>
                  </a:lnTo>
                  <a:lnTo>
                    <a:pt x="8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1" name="Line 881"/>
            <p:cNvSpPr>
              <a:spLocks noChangeShapeType="1"/>
            </p:cNvSpPr>
            <p:nvPr/>
          </p:nvSpPr>
          <p:spPr bwMode="auto">
            <a:xfrm>
              <a:off x="7042151" y="530824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2" name="Freeform 882"/>
            <p:cNvSpPr>
              <a:spLocks/>
            </p:cNvSpPr>
            <p:nvPr/>
          </p:nvSpPr>
          <p:spPr bwMode="auto">
            <a:xfrm>
              <a:off x="7042151" y="5287594"/>
              <a:ext cx="26988" cy="22234"/>
            </a:xfrm>
            <a:custGeom>
              <a:avLst/>
              <a:gdLst>
                <a:gd name="T0" fmla="*/ 0 w 89"/>
                <a:gd name="T1" fmla="*/ 13 h 79"/>
                <a:gd name="T2" fmla="*/ 4 w 89"/>
                <a:gd name="T3" fmla="*/ 14 h 79"/>
                <a:gd name="T4" fmla="*/ 10 w 89"/>
                <a:gd name="T5" fmla="*/ 14 h 79"/>
                <a:gd name="T6" fmla="*/ 12 w 89"/>
                <a:gd name="T7" fmla="*/ 13 h 79"/>
                <a:gd name="T8" fmla="*/ 14 w 89"/>
                <a:gd name="T9" fmla="*/ 11 h 79"/>
                <a:gd name="T10" fmla="*/ 15 w 89"/>
                <a:gd name="T11" fmla="*/ 9 h 79"/>
                <a:gd name="T12" fmla="*/ 15 w 89"/>
                <a:gd name="T13" fmla="*/ 5 h 79"/>
                <a:gd name="T14" fmla="*/ 14 w 89"/>
                <a:gd name="T15" fmla="*/ 1 h 79"/>
                <a:gd name="T16" fmla="*/ 12 w 89"/>
                <a:gd name="T17" fmla="*/ 0 h 79"/>
                <a:gd name="T18" fmla="*/ 15 w 89"/>
                <a:gd name="T19" fmla="*/ 3 h 79"/>
                <a:gd name="T20" fmla="*/ 17 w 89"/>
                <a:gd name="T21" fmla="*/ 5 h 79"/>
                <a:gd name="T22" fmla="*/ 17 w 89"/>
                <a:gd name="T23" fmla="*/ 9 h 79"/>
                <a:gd name="T24" fmla="*/ 15 w 89"/>
                <a:gd name="T25" fmla="*/ 11 h 79"/>
                <a:gd name="T26" fmla="*/ 14 w 89"/>
                <a:gd name="T27" fmla="*/ 13 h 79"/>
                <a:gd name="T28" fmla="*/ 10 w 89"/>
                <a:gd name="T29" fmla="*/ 14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9"/>
                <a:gd name="T46" fmla="*/ 0 h 79"/>
                <a:gd name="T47" fmla="*/ 89 w 89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9" h="79">
                  <a:moveTo>
                    <a:pt x="0" y="72"/>
                  </a:moveTo>
                  <a:lnTo>
                    <a:pt x="21" y="79"/>
                  </a:lnTo>
                  <a:lnTo>
                    <a:pt x="52" y="79"/>
                  </a:lnTo>
                  <a:lnTo>
                    <a:pt x="65" y="72"/>
                  </a:lnTo>
                  <a:lnTo>
                    <a:pt x="73" y="64"/>
                  </a:lnTo>
                  <a:lnTo>
                    <a:pt x="81" y="50"/>
                  </a:lnTo>
                  <a:lnTo>
                    <a:pt x="81" y="29"/>
                  </a:lnTo>
                  <a:lnTo>
                    <a:pt x="73" y="7"/>
                  </a:lnTo>
                  <a:lnTo>
                    <a:pt x="65" y="0"/>
                  </a:lnTo>
                  <a:lnTo>
                    <a:pt x="81" y="16"/>
                  </a:lnTo>
                  <a:lnTo>
                    <a:pt x="89" y="29"/>
                  </a:lnTo>
                  <a:lnTo>
                    <a:pt x="89" y="50"/>
                  </a:lnTo>
                  <a:lnTo>
                    <a:pt x="81" y="64"/>
                  </a:lnTo>
                  <a:lnTo>
                    <a:pt x="73" y="72"/>
                  </a:lnTo>
                  <a:lnTo>
                    <a:pt x="52" y="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3" name="Line 883"/>
            <p:cNvSpPr>
              <a:spLocks noChangeShapeType="1"/>
            </p:cNvSpPr>
            <p:nvPr/>
          </p:nvSpPr>
          <p:spPr bwMode="auto">
            <a:xfrm>
              <a:off x="7058026" y="52860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4" name="Line 884"/>
            <p:cNvSpPr>
              <a:spLocks noChangeShapeType="1"/>
            </p:cNvSpPr>
            <p:nvPr/>
          </p:nvSpPr>
          <p:spPr bwMode="auto">
            <a:xfrm flipH="1">
              <a:off x="7051676" y="5286006"/>
              <a:ext cx="63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5" name="Line 885"/>
            <p:cNvSpPr>
              <a:spLocks noChangeShapeType="1"/>
            </p:cNvSpPr>
            <p:nvPr/>
          </p:nvSpPr>
          <p:spPr bwMode="auto">
            <a:xfrm>
              <a:off x="7058026" y="52860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6" name="Freeform 886"/>
            <p:cNvSpPr>
              <a:spLocks/>
            </p:cNvSpPr>
            <p:nvPr/>
          </p:nvSpPr>
          <p:spPr bwMode="auto">
            <a:xfrm>
              <a:off x="7058026" y="5268536"/>
              <a:ext cx="9525" cy="19058"/>
            </a:xfrm>
            <a:custGeom>
              <a:avLst/>
              <a:gdLst>
                <a:gd name="T0" fmla="*/ 0 w 29"/>
                <a:gd name="T1" fmla="*/ 11 h 71"/>
                <a:gd name="T2" fmla="*/ 3 w 29"/>
                <a:gd name="T3" fmla="*/ 12 h 71"/>
                <a:gd name="T4" fmla="*/ 3 w 29"/>
                <a:gd name="T5" fmla="*/ 10 h 71"/>
                <a:gd name="T6" fmla="*/ 0 w 29"/>
                <a:gd name="T7" fmla="*/ 11 h 71"/>
                <a:gd name="T8" fmla="*/ 4 w 29"/>
                <a:gd name="T9" fmla="*/ 10 h 71"/>
                <a:gd name="T10" fmla="*/ 6 w 29"/>
                <a:gd name="T11" fmla="*/ 7 h 71"/>
                <a:gd name="T12" fmla="*/ 6 w 29"/>
                <a:gd name="T13" fmla="*/ 4 h 71"/>
                <a:gd name="T14" fmla="*/ 4 w 29"/>
                <a:gd name="T15" fmla="*/ 1 h 71"/>
                <a:gd name="T16" fmla="*/ 0 w 29"/>
                <a:gd name="T17" fmla="*/ 0 h 71"/>
                <a:gd name="T18" fmla="*/ 3 w 29"/>
                <a:gd name="T19" fmla="*/ 1 h 71"/>
                <a:gd name="T20" fmla="*/ 4 w 29"/>
                <a:gd name="T21" fmla="*/ 4 h 71"/>
                <a:gd name="T22" fmla="*/ 4 w 29"/>
                <a:gd name="T23" fmla="*/ 7 h 71"/>
                <a:gd name="T24" fmla="*/ 3 w 29"/>
                <a:gd name="T25" fmla="*/ 1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71"/>
                <a:gd name="T41" fmla="*/ 29 w 29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71">
                  <a:moveTo>
                    <a:pt x="0" y="64"/>
                  </a:moveTo>
                  <a:lnTo>
                    <a:pt x="13" y="71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21" y="58"/>
                  </a:lnTo>
                  <a:lnTo>
                    <a:pt x="29" y="43"/>
                  </a:lnTo>
                  <a:lnTo>
                    <a:pt x="29" y="23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1" y="23"/>
                  </a:lnTo>
                  <a:lnTo>
                    <a:pt x="21" y="43"/>
                  </a:lnTo>
                  <a:lnTo>
                    <a:pt x="13" y="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7" name="Line 887"/>
            <p:cNvSpPr>
              <a:spLocks noChangeShapeType="1"/>
            </p:cNvSpPr>
            <p:nvPr/>
          </p:nvSpPr>
          <p:spPr bwMode="auto">
            <a:xfrm>
              <a:off x="7058026" y="526853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8" name="Freeform 888"/>
            <p:cNvSpPr>
              <a:spLocks/>
            </p:cNvSpPr>
            <p:nvPr/>
          </p:nvSpPr>
          <p:spPr bwMode="auto">
            <a:xfrm>
              <a:off x="7035801" y="5268536"/>
              <a:ext cx="22225" cy="11117"/>
            </a:xfrm>
            <a:custGeom>
              <a:avLst/>
              <a:gdLst>
                <a:gd name="T0" fmla="*/ 14 w 68"/>
                <a:gd name="T1" fmla="*/ 0 h 43"/>
                <a:gd name="T2" fmla="*/ 8 w 68"/>
                <a:gd name="T3" fmla="*/ 0 h 43"/>
                <a:gd name="T4" fmla="*/ 3 w 68"/>
                <a:gd name="T5" fmla="*/ 1 h 43"/>
                <a:gd name="T6" fmla="*/ 2 w 68"/>
                <a:gd name="T7" fmla="*/ 2 h 43"/>
                <a:gd name="T8" fmla="*/ 0 w 68"/>
                <a:gd name="T9" fmla="*/ 5 h 43"/>
                <a:gd name="T10" fmla="*/ 0 w 68"/>
                <a:gd name="T11" fmla="*/ 6 h 43"/>
                <a:gd name="T12" fmla="*/ 2 w 68"/>
                <a:gd name="T13" fmla="*/ 7 h 43"/>
                <a:gd name="T14" fmla="*/ 3 w 68"/>
                <a:gd name="T15" fmla="*/ 6 h 43"/>
                <a:gd name="T16" fmla="*/ 2 w 68"/>
                <a:gd name="T17" fmla="*/ 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43"/>
                <a:gd name="T29" fmla="*/ 68 w 6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43">
                  <a:moveTo>
                    <a:pt x="68" y="0"/>
                  </a:moveTo>
                  <a:lnTo>
                    <a:pt x="37" y="0"/>
                  </a:lnTo>
                  <a:lnTo>
                    <a:pt x="16" y="8"/>
                  </a:lnTo>
                  <a:lnTo>
                    <a:pt x="8" y="15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8" y="43"/>
                  </a:lnTo>
                  <a:lnTo>
                    <a:pt x="16" y="36"/>
                  </a:lnTo>
                  <a:lnTo>
                    <a:pt x="8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09" name="Line 889"/>
            <p:cNvSpPr>
              <a:spLocks noChangeShapeType="1"/>
            </p:cNvSpPr>
            <p:nvPr/>
          </p:nvSpPr>
          <p:spPr bwMode="auto">
            <a:xfrm>
              <a:off x="6535738" y="5274888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0" name="Freeform 890"/>
            <p:cNvSpPr>
              <a:spLocks/>
            </p:cNvSpPr>
            <p:nvPr/>
          </p:nvSpPr>
          <p:spPr bwMode="auto">
            <a:xfrm>
              <a:off x="6519863" y="5274888"/>
              <a:ext cx="15875" cy="11117"/>
            </a:xfrm>
            <a:custGeom>
              <a:avLst/>
              <a:gdLst>
                <a:gd name="T0" fmla="*/ 10 w 53"/>
                <a:gd name="T1" fmla="*/ 0 h 41"/>
                <a:gd name="T2" fmla="*/ 10 w 53"/>
                <a:gd name="T3" fmla="*/ 3 h 41"/>
                <a:gd name="T4" fmla="*/ 8 w 53"/>
                <a:gd name="T5" fmla="*/ 6 h 41"/>
                <a:gd name="T6" fmla="*/ 4 w 53"/>
                <a:gd name="T7" fmla="*/ 7 h 41"/>
                <a:gd name="T8" fmla="*/ 0 w 53"/>
                <a:gd name="T9" fmla="*/ 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1"/>
                <a:gd name="T17" fmla="*/ 53 w 5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1">
                  <a:moveTo>
                    <a:pt x="53" y="0"/>
                  </a:moveTo>
                  <a:lnTo>
                    <a:pt x="53" y="20"/>
                  </a:lnTo>
                  <a:lnTo>
                    <a:pt x="45" y="35"/>
                  </a:lnTo>
                  <a:lnTo>
                    <a:pt x="23" y="41"/>
                  </a:lnTo>
                  <a:lnTo>
                    <a:pt x="0" y="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1" name="Line 891"/>
            <p:cNvSpPr>
              <a:spLocks noChangeShapeType="1"/>
            </p:cNvSpPr>
            <p:nvPr/>
          </p:nvSpPr>
          <p:spPr bwMode="auto">
            <a:xfrm>
              <a:off x="6526213" y="5286006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2" name="Freeform 892"/>
            <p:cNvSpPr>
              <a:spLocks/>
            </p:cNvSpPr>
            <p:nvPr/>
          </p:nvSpPr>
          <p:spPr bwMode="auto">
            <a:xfrm>
              <a:off x="6505576" y="5286006"/>
              <a:ext cx="34925" cy="23822"/>
            </a:xfrm>
            <a:custGeom>
              <a:avLst/>
              <a:gdLst>
                <a:gd name="T0" fmla="*/ 14 w 105"/>
                <a:gd name="T1" fmla="*/ 0 h 86"/>
                <a:gd name="T2" fmla="*/ 17 w 105"/>
                <a:gd name="T3" fmla="*/ 1 h 86"/>
                <a:gd name="T4" fmla="*/ 20 w 105"/>
                <a:gd name="T5" fmla="*/ 4 h 86"/>
                <a:gd name="T6" fmla="*/ 22 w 105"/>
                <a:gd name="T7" fmla="*/ 6 h 86"/>
                <a:gd name="T8" fmla="*/ 22 w 105"/>
                <a:gd name="T9" fmla="*/ 10 h 86"/>
                <a:gd name="T10" fmla="*/ 20 w 105"/>
                <a:gd name="T11" fmla="*/ 12 h 86"/>
                <a:gd name="T12" fmla="*/ 19 w 105"/>
                <a:gd name="T13" fmla="*/ 14 h 86"/>
                <a:gd name="T14" fmla="*/ 14 w 105"/>
                <a:gd name="T15" fmla="*/ 15 h 86"/>
                <a:gd name="T16" fmla="*/ 8 w 105"/>
                <a:gd name="T17" fmla="*/ 15 h 86"/>
                <a:gd name="T18" fmla="*/ 3 w 105"/>
                <a:gd name="T19" fmla="*/ 14 h 86"/>
                <a:gd name="T20" fmla="*/ 1 w 105"/>
                <a:gd name="T21" fmla="*/ 12 h 86"/>
                <a:gd name="T22" fmla="*/ 0 w 105"/>
                <a:gd name="T23" fmla="*/ 10 h 86"/>
                <a:gd name="T24" fmla="*/ 0 w 105"/>
                <a:gd name="T25" fmla="*/ 9 h 86"/>
                <a:gd name="T26" fmla="*/ 1 w 105"/>
                <a:gd name="T27" fmla="*/ 7 h 86"/>
                <a:gd name="T28" fmla="*/ 3 w 105"/>
                <a:gd name="T29" fmla="*/ 9 h 86"/>
                <a:gd name="T30" fmla="*/ 1 w 105"/>
                <a:gd name="T31" fmla="*/ 1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86"/>
                <a:gd name="T50" fmla="*/ 105 w 105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86">
                  <a:moveTo>
                    <a:pt x="67" y="0"/>
                  </a:moveTo>
                  <a:lnTo>
                    <a:pt x="81" y="7"/>
                  </a:lnTo>
                  <a:lnTo>
                    <a:pt x="97" y="23"/>
                  </a:lnTo>
                  <a:lnTo>
                    <a:pt x="105" y="36"/>
                  </a:lnTo>
                  <a:lnTo>
                    <a:pt x="105" y="57"/>
                  </a:lnTo>
                  <a:lnTo>
                    <a:pt x="97" y="71"/>
                  </a:lnTo>
                  <a:lnTo>
                    <a:pt x="89" y="79"/>
                  </a:lnTo>
                  <a:lnTo>
                    <a:pt x="67" y="86"/>
                  </a:lnTo>
                  <a:lnTo>
                    <a:pt x="38" y="86"/>
                  </a:lnTo>
                  <a:lnTo>
                    <a:pt x="15" y="79"/>
                  </a:lnTo>
                  <a:lnTo>
                    <a:pt x="7" y="71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7" y="43"/>
                  </a:lnTo>
                  <a:lnTo>
                    <a:pt x="15" y="50"/>
                  </a:lnTo>
                  <a:lnTo>
                    <a:pt x="7" y="5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3" name="Line 893"/>
            <p:cNvSpPr>
              <a:spLocks noChangeShapeType="1"/>
            </p:cNvSpPr>
            <p:nvPr/>
          </p:nvSpPr>
          <p:spPr bwMode="auto">
            <a:xfrm>
              <a:off x="6494463" y="5309828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4" name="Line 894"/>
            <p:cNvSpPr>
              <a:spLocks noChangeShapeType="1"/>
            </p:cNvSpPr>
            <p:nvPr/>
          </p:nvSpPr>
          <p:spPr bwMode="auto">
            <a:xfrm flipH="1">
              <a:off x="6478588" y="5309828"/>
              <a:ext cx="158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5" name="Line 895"/>
            <p:cNvSpPr>
              <a:spLocks noChangeShapeType="1"/>
            </p:cNvSpPr>
            <p:nvPr/>
          </p:nvSpPr>
          <p:spPr bwMode="auto">
            <a:xfrm>
              <a:off x="6484938" y="5309828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6" name="Rectangle 896"/>
            <p:cNvSpPr>
              <a:spLocks noChangeArrowheads="1"/>
            </p:cNvSpPr>
            <p:nvPr/>
          </p:nvSpPr>
          <p:spPr bwMode="auto">
            <a:xfrm>
              <a:off x="6484938" y="5282829"/>
              <a:ext cx="3175" cy="2699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7" name="Line 897"/>
            <p:cNvSpPr>
              <a:spLocks noChangeShapeType="1"/>
            </p:cNvSpPr>
            <p:nvPr/>
          </p:nvSpPr>
          <p:spPr bwMode="auto">
            <a:xfrm>
              <a:off x="6488113" y="528282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8" name="Line 898"/>
            <p:cNvSpPr>
              <a:spLocks noChangeShapeType="1"/>
            </p:cNvSpPr>
            <p:nvPr/>
          </p:nvSpPr>
          <p:spPr bwMode="auto">
            <a:xfrm flipH="1">
              <a:off x="6478588" y="5282829"/>
              <a:ext cx="952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19" name="Line 899"/>
            <p:cNvSpPr>
              <a:spLocks noChangeShapeType="1"/>
            </p:cNvSpPr>
            <p:nvPr/>
          </p:nvSpPr>
          <p:spPr bwMode="auto">
            <a:xfrm>
              <a:off x="6483351" y="52717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0" name="Freeform 900"/>
            <p:cNvSpPr>
              <a:spLocks/>
            </p:cNvSpPr>
            <p:nvPr/>
          </p:nvSpPr>
          <p:spPr bwMode="auto">
            <a:xfrm>
              <a:off x="6483351" y="5268536"/>
              <a:ext cx="4763" cy="4764"/>
            </a:xfrm>
            <a:custGeom>
              <a:avLst/>
              <a:gdLst>
                <a:gd name="T0" fmla="*/ 0 w 15"/>
                <a:gd name="T1" fmla="*/ 2 h 15"/>
                <a:gd name="T2" fmla="*/ 2 w 15"/>
                <a:gd name="T3" fmla="*/ 3 h 15"/>
                <a:gd name="T4" fmla="*/ 3 w 15"/>
                <a:gd name="T5" fmla="*/ 2 h 15"/>
                <a:gd name="T6" fmla="*/ 2 w 15"/>
                <a:gd name="T7" fmla="*/ 0 h 15"/>
                <a:gd name="T8" fmla="*/ 0 w 15"/>
                <a:gd name="T9" fmla="*/ 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0" y="8"/>
                  </a:moveTo>
                  <a:lnTo>
                    <a:pt x="8" y="15"/>
                  </a:lnTo>
                  <a:lnTo>
                    <a:pt x="15" y="8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1" name="Line 901"/>
            <p:cNvSpPr>
              <a:spLocks noChangeShapeType="1"/>
            </p:cNvSpPr>
            <p:nvPr/>
          </p:nvSpPr>
          <p:spPr bwMode="auto">
            <a:xfrm>
              <a:off x="6508751" y="52733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2" name="Freeform 902"/>
            <p:cNvSpPr>
              <a:spLocks/>
            </p:cNvSpPr>
            <p:nvPr/>
          </p:nvSpPr>
          <p:spPr bwMode="auto">
            <a:xfrm>
              <a:off x="6508751" y="5268536"/>
              <a:ext cx="26988" cy="17470"/>
            </a:xfrm>
            <a:custGeom>
              <a:avLst/>
              <a:gdLst>
                <a:gd name="T0" fmla="*/ 0 w 90"/>
                <a:gd name="T1" fmla="*/ 3 h 64"/>
                <a:gd name="T2" fmla="*/ 2 w 90"/>
                <a:gd name="T3" fmla="*/ 1 h 64"/>
                <a:gd name="T4" fmla="*/ 6 w 90"/>
                <a:gd name="T5" fmla="*/ 0 h 64"/>
                <a:gd name="T6" fmla="*/ 11 w 90"/>
                <a:gd name="T7" fmla="*/ 0 h 64"/>
                <a:gd name="T8" fmla="*/ 15 w 90"/>
                <a:gd name="T9" fmla="*/ 1 h 64"/>
                <a:gd name="T10" fmla="*/ 17 w 90"/>
                <a:gd name="T11" fmla="*/ 4 h 64"/>
                <a:gd name="T12" fmla="*/ 15 w 90"/>
                <a:gd name="T13" fmla="*/ 4 h 64"/>
                <a:gd name="T14" fmla="*/ 15 w 90"/>
                <a:gd name="T15" fmla="*/ 7 h 64"/>
                <a:gd name="T16" fmla="*/ 14 w 90"/>
                <a:gd name="T17" fmla="*/ 10 h 64"/>
                <a:gd name="T18" fmla="*/ 11 w 90"/>
                <a:gd name="T19" fmla="*/ 11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64"/>
                <a:gd name="T32" fmla="*/ 90 w 9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64">
                  <a:moveTo>
                    <a:pt x="0" y="15"/>
                  </a:moveTo>
                  <a:lnTo>
                    <a:pt x="8" y="8"/>
                  </a:lnTo>
                  <a:lnTo>
                    <a:pt x="31" y="0"/>
                  </a:lnTo>
                  <a:lnTo>
                    <a:pt x="60" y="0"/>
                  </a:lnTo>
                  <a:lnTo>
                    <a:pt x="82" y="8"/>
                  </a:lnTo>
                  <a:lnTo>
                    <a:pt x="90" y="23"/>
                  </a:lnTo>
                  <a:lnTo>
                    <a:pt x="82" y="23"/>
                  </a:lnTo>
                  <a:lnTo>
                    <a:pt x="82" y="43"/>
                  </a:lnTo>
                  <a:lnTo>
                    <a:pt x="74" y="58"/>
                  </a:lnTo>
                  <a:lnTo>
                    <a:pt x="60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3" name="Line 903"/>
            <p:cNvSpPr>
              <a:spLocks noChangeShapeType="1"/>
            </p:cNvSpPr>
            <p:nvPr/>
          </p:nvSpPr>
          <p:spPr bwMode="auto">
            <a:xfrm>
              <a:off x="6534151" y="528918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4" name="Freeform 904"/>
            <p:cNvSpPr>
              <a:spLocks/>
            </p:cNvSpPr>
            <p:nvPr/>
          </p:nvSpPr>
          <p:spPr bwMode="auto">
            <a:xfrm>
              <a:off x="6526213" y="5289182"/>
              <a:ext cx="9525" cy="20646"/>
            </a:xfrm>
            <a:custGeom>
              <a:avLst/>
              <a:gdLst>
                <a:gd name="T0" fmla="*/ 4 w 30"/>
                <a:gd name="T1" fmla="*/ 0 h 72"/>
                <a:gd name="T2" fmla="*/ 6 w 30"/>
                <a:gd name="T3" fmla="*/ 4 h 72"/>
                <a:gd name="T4" fmla="*/ 6 w 30"/>
                <a:gd name="T5" fmla="*/ 8 h 72"/>
                <a:gd name="T6" fmla="*/ 4 w 30"/>
                <a:gd name="T7" fmla="*/ 10 h 72"/>
                <a:gd name="T8" fmla="*/ 3 w 30"/>
                <a:gd name="T9" fmla="*/ 12 h 72"/>
                <a:gd name="T10" fmla="*/ 0 w 30"/>
                <a:gd name="T11" fmla="*/ 13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2"/>
                <a:gd name="T20" fmla="*/ 30 w 3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2">
                  <a:moveTo>
                    <a:pt x="22" y="0"/>
                  </a:moveTo>
                  <a:lnTo>
                    <a:pt x="30" y="22"/>
                  </a:lnTo>
                  <a:lnTo>
                    <a:pt x="30" y="43"/>
                  </a:lnTo>
                  <a:lnTo>
                    <a:pt x="22" y="57"/>
                  </a:lnTo>
                  <a:lnTo>
                    <a:pt x="14" y="65"/>
                  </a:lnTo>
                  <a:lnTo>
                    <a:pt x="0" y="7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5" name="Line 905"/>
            <p:cNvSpPr>
              <a:spLocks noChangeShapeType="1"/>
            </p:cNvSpPr>
            <p:nvPr/>
          </p:nvSpPr>
          <p:spPr bwMode="auto">
            <a:xfrm>
              <a:off x="6534151" y="52748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6" name="Freeform 906"/>
            <p:cNvSpPr>
              <a:spLocks/>
            </p:cNvSpPr>
            <p:nvPr/>
          </p:nvSpPr>
          <p:spPr bwMode="auto">
            <a:xfrm>
              <a:off x="6526213" y="5268536"/>
              <a:ext cx="7938" cy="6353"/>
            </a:xfrm>
            <a:custGeom>
              <a:avLst/>
              <a:gdLst>
                <a:gd name="T0" fmla="*/ 5 w 22"/>
                <a:gd name="T1" fmla="*/ 4 h 23"/>
                <a:gd name="T2" fmla="*/ 3 w 22"/>
                <a:gd name="T3" fmla="*/ 1 h 23"/>
                <a:gd name="T4" fmla="*/ 0 w 22"/>
                <a:gd name="T5" fmla="*/ 0 h 23"/>
                <a:gd name="T6" fmla="*/ 0 60000 65536"/>
                <a:gd name="T7" fmla="*/ 0 60000 65536"/>
                <a:gd name="T8" fmla="*/ 0 60000 65536"/>
                <a:gd name="T9" fmla="*/ 0 w 22"/>
                <a:gd name="T10" fmla="*/ 0 h 23"/>
                <a:gd name="T11" fmla="*/ 22 w 2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3">
                  <a:moveTo>
                    <a:pt x="22" y="23"/>
                  </a:move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7" name="Line 907"/>
            <p:cNvSpPr>
              <a:spLocks noChangeShapeType="1"/>
            </p:cNvSpPr>
            <p:nvPr/>
          </p:nvSpPr>
          <p:spPr bwMode="auto">
            <a:xfrm>
              <a:off x="6508751" y="52733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8" name="Freeform 908"/>
            <p:cNvSpPr>
              <a:spLocks/>
            </p:cNvSpPr>
            <p:nvPr/>
          </p:nvSpPr>
          <p:spPr bwMode="auto">
            <a:xfrm>
              <a:off x="6505576" y="5273300"/>
              <a:ext cx="6350" cy="6353"/>
            </a:xfrm>
            <a:custGeom>
              <a:avLst/>
              <a:gdLst>
                <a:gd name="T0" fmla="*/ 2 w 15"/>
                <a:gd name="T1" fmla="*/ 0 h 28"/>
                <a:gd name="T2" fmla="*/ 0 w 15"/>
                <a:gd name="T3" fmla="*/ 2 h 28"/>
                <a:gd name="T4" fmla="*/ 0 w 15"/>
                <a:gd name="T5" fmla="*/ 3 h 28"/>
                <a:gd name="T6" fmla="*/ 2 w 15"/>
                <a:gd name="T7" fmla="*/ 4 h 28"/>
                <a:gd name="T8" fmla="*/ 4 w 15"/>
                <a:gd name="T9" fmla="*/ 3 h 28"/>
                <a:gd name="T10" fmla="*/ 2 w 15"/>
                <a:gd name="T11" fmla="*/ 2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7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7" y="28"/>
                  </a:lnTo>
                  <a:lnTo>
                    <a:pt x="15" y="21"/>
                  </a:lnTo>
                  <a:lnTo>
                    <a:pt x="7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29" name="Line 909"/>
            <p:cNvSpPr>
              <a:spLocks noChangeShapeType="1"/>
            </p:cNvSpPr>
            <p:nvPr/>
          </p:nvSpPr>
          <p:spPr bwMode="auto">
            <a:xfrm>
              <a:off x="6508751" y="605785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0" name="Freeform 910"/>
            <p:cNvSpPr>
              <a:spLocks/>
            </p:cNvSpPr>
            <p:nvPr/>
          </p:nvSpPr>
          <p:spPr bwMode="auto">
            <a:xfrm>
              <a:off x="6500813" y="6057852"/>
              <a:ext cx="9525" cy="26999"/>
            </a:xfrm>
            <a:custGeom>
              <a:avLst/>
              <a:gdLst>
                <a:gd name="T0" fmla="*/ 5 w 30"/>
                <a:gd name="T1" fmla="*/ 0 h 99"/>
                <a:gd name="T2" fmla="*/ 5 w 30"/>
                <a:gd name="T3" fmla="*/ 17 h 99"/>
                <a:gd name="T4" fmla="*/ 6 w 30"/>
                <a:gd name="T5" fmla="*/ 17 h 99"/>
                <a:gd name="T6" fmla="*/ 6 w 30"/>
                <a:gd name="T7" fmla="*/ 0 h 99"/>
                <a:gd name="T8" fmla="*/ 0 w 30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99"/>
                <a:gd name="T17" fmla="*/ 30 w 30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99">
                  <a:moveTo>
                    <a:pt x="24" y="0"/>
                  </a:moveTo>
                  <a:lnTo>
                    <a:pt x="24" y="99"/>
                  </a:lnTo>
                  <a:lnTo>
                    <a:pt x="30" y="99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1" name="Line 911"/>
            <p:cNvSpPr>
              <a:spLocks noChangeShapeType="1"/>
            </p:cNvSpPr>
            <p:nvPr/>
          </p:nvSpPr>
          <p:spPr bwMode="auto">
            <a:xfrm>
              <a:off x="6484938" y="605785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2" name="Freeform 912"/>
            <p:cNvSpPr>
              <a:spLocks/>
            </p:cNvSpPr>
            <p:nvPr/>
          </p:nvSpPr>
          <p:spPr bwMode="auto">
            <a:xfrm>
              <a:off x="6473826" y="6057852"/>
              <a:ext cx="11113" cy="26999"/>
            </a:xfrm>
            <a:custGeom>
              <a:avLst/>
              <a:gdLst>
                <a:gd name="T0" fmla="*/ 7 w 31"/>
                <a:gd name="T1" fmla="*/ 0 h 99"/>
                <a:gd name="T2" fmla="*/ 7 w 31"/>
                <a:gd name="T3" fmla="*/ 17 h 99"/>
                <a:gd name="T4" fmla="*/ 5 w 31"/>
                <a:gd name="T5" fmla="*/ 17 h 99"/>
                <a:gd name="T6" fmla="*/ 5 w 31"/>
                <a:gd name="T7" fmla="*/ 0 h 99"/>
                <a:gd name="T8" fmla="*/ 7 w 31"/>
                <a:gd name="T9" fmla="*/ 0 h 99"/>
                <a:gd name="T10" fmla="*/ 0 w 31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99"/>
                <a:gd name="T20" fmla="*/ 31 w 31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99">
                  <a:moveTo>
                    <a:pt x="31" y="0"/>
                  </a:moveTo>
                  <a:lnTo>
                    <a:pt x="31" y="99"/>
                  </a:lnTo>
                  <a:lnTo>
                    <a:pt x="24" y="9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3" name="Line 913"/>
            <p:cNvSpPr>
              <a:spLocks noChangeShapeType="1"/>
            </p:cNvSpPr>
            <p:nvPr/>
          </p:nvSpPr>
          <p:spPr bwMode="auto">
            <a:xfrm>
              <a:off x="6480176" y="604514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4" name="Freeform 914"/>
            <p:cNvSpPr>
              <a:spLocks/>
            </p:cNvSpPr>
            <p:nvPr/>
          </p:nvSpPr>
          <p:spPr bwMode="auto">
            <a:xfrm>
              <a:off x="6480176" y="6043559"/>
              <a:ext cx="4763" cy="3176"/>
            </a:xfrm>
            <a:custGeom>
              <a:avLst/>
              <a:gdLst>
                <a:gd name="T0" fmla="*/ 0 w 15"/>
                <a:gd name="T1" fmla="*/ 1 h 14"/>
                <a:gd name="T2" fmla="*/ 2 w 15"/>
                <a:gd name="T3" fmla="*/ 2 h 14"/>
                <a:gd name="T4" fmla="*/ 3 w 15"/>
                <a:gd name="T5" fmla="*/ 1 h 14"/>
                <a:gd name="T6" fmla="*/ 2 w 15"/>
                <a:gd name="T7" fmla="*/ 0 h 14"/>
                <a:gd name="T8" fmla="*/ 0 w 15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4"/>
                <a:gd name="T17" fmla="*/ 15 w 1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4">
                  <a:moveTo>
                    <a:pt x="0" y="7"/>
                  </a:moveTo>
                  <a:lnTo>
                    <a:pt x="8" y="14"/>
                  </a:lnTo>
                  <a:lnTo>
                    <a:pt x="15" y="7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5" name="Line 915"/>
            <p:cNvSpPr>
              <a:spLocks noChangeShapeType="1"/>
            </p:cNvSpPr>
            <p:nvPr/>
          </p:nvSpPr>
          <p:spPr bwMode="auto">
            <a:xfrm>
              <a:off x="6513513" y="605944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6" name="Freeform 916"/>
            <p:cNvSpPr>
              <a:spLocks/>
            </p:cNvSpPr>
            <p:nvPr/>
          </p:nvSpPr>
          <p:spPr bwMode="auto">
            <a:xfrm>
              <a:off x="6513513" y="6057852"/>
              <a:ext cx="22225" cy="26999"/>
            </a:xfrm>
            <a:custGeom>
              <a:avLst/>
              <a:gdLst>
                <a:gd name="T0" fmla="*/ 0 w 67"/>
                <a:gd name="T1" fmla="*/ 1 h 99"/>
                <a:gd name="T2" fmla="*/ 5 w 67"/>
                <a:gd name="T3" fmla="*/ 0 h 99"/>
                <a:gd name="T4" fmla="*/ 8 w 67"/>
                <a:gd name="T5" fmla="*/ 0 h 99"/>
                <a:gd name="T6" fmla="*/ 12 w 67"/>
                <a:gd name="T7" fmla="*/ 1 h 99"/>
                <a:gd name="T8" fmla="*/ 14 w 67"/>
                <a:gd name="T9" fmla="*/ 4 h 99"/>
                <a:gd name="T10" fmla="*/ 14 w 67"/>
                <a:gd name="T11" fmla="*/ 17 h 99"/>
                <a:gd name="T12" fmla="*/ 12 w 67"/>
                <a:gd name="T13" fmla="*/ 17 h 99"/>
                <a:gd name="T14" fmla="*/ 12 w 67"/>
                <a:gd name="T15" fmla="*/ 4 h 99"/>
                <a:gd name="T16" fmla="*/ 11 w 67"/>
                <a:gd name="T17" fmla="*/ 1 h 99"/>
                <a:gd name="T18" fmla="*/ 8 w 67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99"/>
                <a:gd name="T32" fmla="*/ 67 w 67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99">
                  <a:moveTo>
                    <a:pt x="0" y="7"/>
                  </a:moveTo>
                  <a:lnTo>
                    <a:pt x="22" y="0"/>
                  </a:lnTo>
                  <a:lnTo>
                    <a:pt x="37" y="0"/>
                  </a:lnTo>
                  <a:lnTo>
                    <a:pt x="59" y="7"/>
                  </a:lnTo>
                  <a:lnTo>
                    <a:pt x="67" y="21"/>
                  </a:lnTo>
                  <a:lnTo>
                    <a:pt x="67" y="99"/>
                  </a:lnTo>
                  <a:lnTo>
                    <a:pt x="59" y="99"/>
                  </a:lnTo>
                  <a:lnTo>
                    <a:pt x="59" y="21"/>
                  </a:lnTo>
                  <a:lnTo>
                    <a:pt x="53" y="7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7" name="Line 917"/>
            <p:cNvSpPr>
              <a:spLocks noChangeShapeType="1"/>
            </p:cNvSpPr>
            <p:nvPr/>
          </p:nvSpPr>
          <p:spPr bwMode="auto">
            <a:xfrm>
              <a:off x="6513513" y="605944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8" name="Line 918"/>
            <p:cNvSpPr>
              <a:spLocks noChangeShapeType="1"/>
            </p:cNvSpPr>
            <p:nvPr/>
          </p:nvSpPr>
          <p:spPr bwMode="auto">
            <a:xfrm flipH="1">
              <a:off x="6510338" y="6059440"/>
              <a:ext cx="3175" cy="47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39" name="Line 919"/>
            <p:cNvSpPr>
              <a:spLocks noChangeShapeType="1"/>
            </p:cNvSpPr>
            <p:nvPr/>
          </p:nvSpPr>
          <p:spPr bwMode="auto">
            <a:xfrm>
              <a:off x="6518276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0" name="Line 920"/>
            <p:cNvSpPr>
              <a:spLocks noChangeShapeType="1"/>
            </p:cNvSpPr>
            <p:nvPr/>
          </p:nvSpPr>
          <p:spPr bwMode="auto">
            <a:xfrm flipH="1">
              <a:off x="6500813" y="6084851"/>
              <a:ext cx="174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1" name="Line 921"/>
            <p:cNvSpPr>
              <a:spLocks noChangeShapeType="1"/>
            </p:cNvSpPr>
            <p:nvPr/>
          </p:nvSpPr>
          <p:spPr bwMode="auto">
            <a:xfrm>
              <a:off x="6491288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2" name="Line 922"/>
            <p:cNvSpPr>
              <a:spLocks noChangeShapeType="1"/>
            </p:cNvSpPr>
            <p:nvPr/>
          </p:nvSpPr>
          <p:spPr bwMode="auto">
            <a:xfrm flipH="1">
              <a:off x="6473826" y="6084851"/>
              <a:ext cx="174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3" name="Line 923"/>
            <p:cNvSpPr>
              <a:spLocks noChangeShapeType="1"/>
            </p:cNvSpPr>
            <p:nvPr/>
          </p:nvSpPr>
          <p:spPr bwMode="auto">
            <a:xfrm>
              <a:off x="6526213" y="6084851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4" name="Line 924"/>
            <p:cNvSpPr>
              <a:spLocks noChangeShapeType="1"/>
            </p:cNvSpPr>
            <p:nvPr/>
          </p:nvSpPr>
          <p:spPr bwMode="auto">
            <a:xfrm>
              <a:off x="6526213" y="6084851"/>
              <a:ext cx="158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5" name="Line 925"/>
            <p:cNvSpPr>
              <a:spLocks noChangeShapeType="1"/>
            </p:cNvSpPr>
            <p:nvPr/>
          </p:nvSpPr>
          <p:spPr bwMode="auto">
            <a:xfrm>
              <a:off x="6800851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6" name="Freeform 926"/>
            <p:cNvSpPr>
              <a:spLocks/>
            </p:cNvSpPr>
            <p:nvPr/>
          </p:nvSpPr>
          <p:spPr bwMode="auto">
            <a:xfrm>
              <a:off x="6800851" y="6043559"/>
              <a:ext cx="31750" cy="41292"/>
            </a:xfrm>
            <a:custGeom>
              <a:avLst/>
              <a:gdLst>
                <a:gd name="T0" fmla="*/ 0 w 104"/>
                <a:gd name="T1" fmla="*/ 26 h 149"/>
                <a:gd name="T2" fmla="*/ 0 w 104"/>
                <a:gd name="T3" fmla="*/ 22 h 149"/>
                <a:gd name="T4" fmla="*/ 1 w 104"/>
                <a:gd name="T5" fmla="*/ 18 h 149"/>
                <a:gd name="T6" fmla="*/ 4 w 104"/>
                <a:gd name="T7" fmla="*/ 16 h 149"/>
                <a:gd name="T8" fmla="*/ 7 w 104"/>
                <a:gd name="T9" fmla="*/ 15 h 149"/>
                <a:gd name="T10" fmla="*/ 13 w 104"/>
                <a:gd name="T11" fmla="*/ 12 h 149"/>
                <a:gd name="T12" fmla="*/ 17 w 104"/>
                <a:gd name="T13" fmla="*/ 10 h 149"/>
                <a:gd name="T14" fmla="*/ 19 w 104"/>
                <a:gd name="T15" fmla="*/ 8 h 149"/>
                <a:gd name="T16" fmla="*/ 19 w 104"/>
                <a:gd name="T17" fmla="*/ 5 h 149"/>
                <a:gd name="T18" fmla="*/ 17 w 104"/>
                <a:gd name="T19" fmla="*/ 2 h 149"/>
                <a:gd name="T20" fmla="*/ 16 w 104"/>
                <a:gd name="T21" fmla="*/ 1 h 149"/>
                <a:gd name="T22" fmla="*/ 13 w 104"/>
                <a:gd name="T23" fmla="*/ 0 h 149"/>
                <a:gd name="T24" fmla="*/ 17 w 104"/>
                <a:gd name="T25" fmla="*/ 1 h 149"/>
                <a:gd name="T26" fmla="*/ 19 w 104"/>
                <a:gd name="T27" fmla="*/ 2 h 149"/>
                <a:gd name="T28" fmla="*/ 20 w 104"/>
                <a:gd name="T29" fmla="*/ 5 h 149"/>
                <a:gd name="T30" fmla="*/ 20 w 104"/>
                <a:gd name="T31" fmla="*/ 8 h 149"/>
                <a:gd name="T32" fmla="*/ 19 w 104"/>
                <a:gd name="T33" fmla="*/ 10 h 149"/>
                <a:gd name="T34" fmla="*/ 14 w 104"/>
                <a:gd name="T35" fmla="*/ 12 h 149"/>
                <a:gd name="T36" fmla="*/ 7 w 104"/>
                <a:gd name="T37" fmla="*/ 15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149"/>
                <a:gd name="T59" fmla="*/ 104 w 104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149">
                  <a:moveTo>
                    <a:pt x="0" y="149"/>
                  </a:moveTo>
                  <a:lnTo>
                    <a:pt x="0" y="128"/>
                  </a:lnTo>
                  <a:lnTo>
                    <a:pt x="7" y="106"/>
                  </a:lnTo>
                  <a:lnTo>
                    <a:pt x="22" y="92"/>
                  </a:lnTo>
                  <a:lnTo>
                    <a:pt x="37" y="85"/>
                  </a:lnTo>
                  <a:lnTo>
                    <a:pt x="67" y="71"/>
                  </a:lnTo>
                  <a:lnTo>
                    <a:pt x="88" y="57"/>
                  </a:lnTo>
                  <a:lnTo>
                    <a:pt x="97" y="43"/>
                  </a:lnTo>
                  <a:lnTo>
                    <a:pt x="97" y="29"/>
                  </a:lnTo>
                  <a:lnTo>
                    <a:pt x="88" y="14"/>
                  </a:lnTo>
                  <a:lnTo>
                    <a:pt x="82" y="7"/>
                  </a:lnTo>
                  <a:lnTo>
                    <a:pt x="67" y="0"/>
                  </a:lnTo>
                  <a:lnTo>
                    <a:pt x="88" y="7"/>
                  </a:lnTo>
                  <a:lnTo>
                    <a:pt x="97" y="14"/>
                  </a:lnTo>
                  <a:lnTo>
                    <a:pt x="104" y="29"/>
                  </a:lnTo>
                  <a:lnTo>
                    <a:pt x="104" y="43"/>
                  </a:lnTo>
                  <a:lnTo>
                    <a:pt x="97" y="57"/>
                  </a:lnTo>
                  <a:lnTo>
                    <a:pt x="74" y="71"/>
                  </a:lnTo>
                  <a:lnTo>
                    <a:pt x="37" y="8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7" name="Line 927"/>
            <p:cNvSpPr>
              <a:spLocks noChangeShapeType="1"/>
            </p:cNvSpPr>
            <p:nvPr/>
          </p:nvSpPr>
          <p:spPr bwMode="auto">
            <a:xfrm>
              <a:off x="6808788" y="607849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8" name="Freeform 928"/>
            <p:cNvSpPr>
              <a:spLocks/>
            </p:cNvSpPr>
            <p:nvPr/>
          </p:nvSpPr>
          <p:spPr bwMode="auto">
            <a:xfrm>
              <a:off x="6800851" y="6075322"/>
              <a:ext cx="31750" cy="9529"/>
            </a:xfrm>
            <a:custGeom>
              <a:avLst/>
              <a:gdLst>
                <a:gd name="T0" fmla="*/ 4 w 104"/>
                <a:gd name="T1" fmla="*/ 2 h 35"/>
                <a:gd name="T2" fmla="*/ 12 w 104"/>
                <a:gd name="T3" fmla="*/ 5 h 35"/>
                <a:gd name="T4" fmla="*/ 16 w 104"/>
                <a:gd name="T5" fmla="*/ 5 h 35"/>
                <a:gd name="T6" fmla="*/ 19 w 104"/>
                <a:gd name="T7" fmla="*/ 3 h 35"/>
                <a:gd name="T8" fmla="*/ 20 w 104"/>
                <a:gd name="T9" fmla="*/ 2 h 35"/>
                <a:gd name="T10" fmla="*/ 20 w 104"/>
                <a:gd name="T11" fmla="*/ 0 h 35"/>
                <a:gd name="T12" fmla="*/ 20 w 104"/>
                <a:gd name="T13" fmla="*/ 2 h 35"/>
                <a:gd name="T14" fmla="*/ 19 w 104"/>
                <a:gd name="T15" fmla="*/ 5 h 35"/>
                <a:gd name="T16" fmla="*/ 17 w 104"/>
                <a:gd name="T17" fmla="*/ 6 h 35"/>
                <a:gd name="T18" fmla="*/ 12 w 104"/>
                <a:gd name="T19" fmla="*/ 6 h 35"/>
                <a:gd name="T20" fmla="*/ 4 w 104"/>
                <a:gd name="T21" fmla="*/ 2 h 35"/>
                <a:gd name="T22" fmla="*/ 1 w 104"/>
                <a:gd name="T23" fmla="*/ 2 h 35"/>
                <a:gd name="T24" fmla="*/ 0 w 104"/>
                <a:gd name="T25" fmla="*/ 3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35"/>
                <a:gd name="T41" fmla="*/ 104 w 104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35">
                  <a:moveTo>
                    <a:pt x="22" y="14"/>
                  </a:moveTo>
                  <a:lnTo>
                    <a:pt x="60" y="27"/>
                  </a:lnTo>
                  <a:lnTo>
                    <a:pt x="82" y="27"/>
                  </a:lnTo>
                  <a:lnTo>
                    <a:pt x="97" y="20"/>
                  </a:lnTo>
                  <a:lnTo>
                    <a:pt x="104" y="14"/>
                  </a:lnTo>
                  <a:lnTo>
                    <a:pt x="104" y="0"/>
                  </a:lnTo>
                  <a:lnTo>
                    <a:pt x="104" y="14"/>
                  </a:lnTo>
                  <a:lnTo>
                    <a:pt x="97" y="27"/>
                  </a:lnTo>
                  <a:lnTo>
                    <a:pt x="88" y="35"/>
                  </a:lnTo>
                  <a:lnTo>
                    <a:pt x="60" y="35"/>
                  </a:lnTo>
                  <a:lnTo>
                    <a:pt x="22" y="14"/>
                  </a:lnTo>
                  <a:lnTo>
                    <a:pt x="7" y="14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49" name="Line 929"/>
            <p:cNvSpPr>
              <a:spLocks noChangeShapeType="1"/>
            </p:cNvSpPr>
            <p:nvPr/>
          </p:nvSpPr>
          <p:spPr bwMode="auto">
            <a:xfrm>
              <a:off x="6802438" y="6056264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0" name="Freeform 930"/>
            <p:cNvSpPr>
              <a:spLocks/>
            </p:cNvSpPr>
            <p:nvPr/>
          </p:nvSpPr>
          <p:spPr bwMode="auto">
            <a:xfrm>
              <a:off x="6800851" y="6043559"/>
              <a:ext cx="20638" cy="12705"/>
            </a:xfrm>
            <a:custGeom>
              <a:avLst/>
              <a:gdLst>
                <a:gd name="T0" fmla="*/ 1 w 67"/>
                <a:gd name="T1" fmla="*/ 8 h 43"/>
                <a:gd name="T2" fmla="*/ 0 w 67"/>
                <a:gd name="T3" fmla="*/ 7 h 43"/>
                <a:gd name="T4" fmla="*/ 0 w 67"/>
                <a:gd name="T5" fmla="*/ 5 h 43"/>
                <a:gd name="T6" fmla="*/ 1 w 67"/>
                <a:gd name="T7" fmla="*/ 3 h 43"/>
                <a:gd name="T8" fmla="*/ 3 w 67"/>
                <a:gd name="T9" fmla="*/ 1 h 43"/>
                <a:gd name="T10" fmla="*/ 7 w 67"/>
                <a:gd name="T11" fmla="*/ 0 h 43"/>
                <a:gd name="T12" fmla="*/ 13 w 6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43"/>
                <a:gd name="T23" fmla="*/ 67 w 6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43">
                  <a:moveTo>
                    <a:pt x="7" y="43"/>
                  </a:moveTo>
                  <a:lnTo>
                    <a:pt x="0" y="36"/>
                  </a:lnTo>
                  <a:lnTo>
                    <a:pt x="0" y="29"/>
                  </a:lnTo>
                  <a:lnTo>
                    <a:pt x="7" y="14"/>
                  </a:lnTo>
                  <a:lnTo>
                    <a:pt x="16" y="7"/>
                  </a:lnTo>
                  <a:lnTo>
                    <a:pt x="37" y="0"/>
                  </a:lnTo>
                  <a:lnTo>
                    <a:pt x="6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1" name="Line 931"/>
            <p:cNvSpPr>
              <a:spLocks noChangeShapeType="1"/>
            </p:cNvSpPr>
            <p:nvPr/>
          </p:nvSpPr>
          <p:spPr bwMode="auto">
            <a:xfrm>
              <a:off x="6805613" y="6053088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2" name="Freeform 932"/>
            <p:cNvSpPr>
              <a:spLocks/>
            </p:cNvSpPr>
            <p:nvPr/>
          </p:nvSpPr>
          <p:spPr bwMode="auto">
            <a:xfrm>
              <a:off x="6802438" y="6051500"/>
              <a:ext cx="3175" cy="4764"/>
            </a:xfrm>
            <a:custGeom>
              <a:avLst/>
              <a:gdLst>
                <a:gd name="T0" fmla="*/ 2 w 9"/>
                <a:gd name="T1" fmla="*/ 2 h 14"/>
                <a:gd name="T2" fmla="*/ 0 w 9"/>
                <a:gd name="T3" fmla="*/ 3 h 14"/>
                <a:gd name="T4" fmla="*/ 0 w 9"/>
                <a:gd name="T5" fmla="*/ 0 h 14"/>
                <a:gd name="T6" fmla="*/ 2 w 9"/>
                <a:gd name="T7" fmla="*/ 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4"/>
                <a:gd name="T14" fmla="*/ 9 w 9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4">
                  <a:moveTo>
                    <a:pt x="9" y="7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3" name="Line 933"/>
            <p:cNvSpPr>
              <a:spLocks noChangeShapeType="1"/>
            </p:cNvSpPr>
            <p:nvPr/>
          </p:nvSpPr>
          <p:spPr bwMode="auto">
            <a:xfrm>
              <a:off x="6843713" y="605785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4" name="Freeform 934"/>
            <p:cNvSpPr>
              <a:spLocks/>
            </p:cNvSpPr>
            <p:nvPr/>
          </p:nvSpPr>
          <p:spPr bwMode="auto">
            <a:xfrm>
              <a:off x="6843713" y="6057852"/>
              <a:ext cx="9525" cy="26999"/>
            </a:xfrm>
            <a:custGeom>
              <a:avLst/>
              <a:gdLst>
                <a:gd name="T0" fmla="*/ 0 w 29"/>
                <a:gd name="T1" fmla="*/ 0 h 99"/>
                <a:gd name="T2" fmla="*/ 6 w 29"/>
                <a:gd name="T3" fmla="*/ 0 h 99"/>
                <a:gd name="T4" fmla="*/ 6 w 29"/>
                <a:gd name="T5" fmla="*/ 17 h 99"/>
                <a:gd name="T6" fmla="*/ 5 w 29"/>
                <a:gd name="T7" fmla="*/ 17 h 99"/>
                <a:gd name="T8" fmla="*/ 5 w 2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99"/>
                <a:gd name="T17" fmla="*/ 29 w 29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99">
                  <a:moveTo>
                    <a:pt x="0" y="0"/>
                  </a:moveTo>
                  <a:lnTo>
                    <a:pt x="29" y="0"/>
                  </a:lnTo>
                  <a:lnTo>
                    <a:pt x="29" y="99"/>
                  </a:lnTo>
                  <a:lnTo>
                    <a:pt x="22" y="99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5" name="Line 935"/>
            <p:cNvSpPr>
              <a:spLocks noChangeShapeType="1"/>
            </p:cNvSpPr>
            <p:nvPr/>
          </p:nvSpPr>
          <p:spPr bwMode="auto">
            <a:xfrm>
              <a:off x="6853238" y="606420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6" name="Freeform 936"/>
            <p:cNvSpPr>
              <a:spLocks/>
            </p:cNvSpPr>
            <p:nvPr/>
          </p:nvSpPr>
          <p:spPr bwMode="auto">
            <a:xfrm>
              <a:off x="6853238" y="6057852"/>
              <a:ext cx="26988" cy="26999"/>
            </a:xfrm>
            <a:custGeom>
              <a:avLst/>
              <a:gdLst>
                <a:gd name="T0" fmla="*/ 0 w 82"/>
                <a:gd name="T1" fmla="*/ 4 h 99"/>
                <a:gd name="T2" fmla="*/ 3 w 82"/>
                <a:gd name="T3" fmla="*/ 1 h 99"/>
                <a:gd name="T4" fmla="*/ 8 w 82"/>
                <a:gd name="T5" fmla="*/ 0 h 99"/>
                <a:gd name="T6" fmla="*/ 11 w 82"/>
                <a:gd name="T7" fmla="*/ 0 h 99"/>
                <a:gd name="T8" fmla="*/ 15 w 82"/>
                <a:gd name="T9" fmla="*/ 1 h 99"/>
                <a:gd name="T10" fmla="*/ 17 w 82"/>
                <a:gd name="T11" fmla="*/ 4 h 99"/>
                <a:gd name="T12" fmla="*/ 17 w 82"/>
                <a:gd name="T13" fmla="*/ 17 h 99"/>
                <a:gd name="T14" fmla="*/ 15 w 82"/>
                <a:gd name="T15" fmla="*/ 17 h 99"/>
                <a:gd name="T16" fmla="*/ 15 w 82"/>
                <a:gd name="T17" fmla="*/ 4 h 99"/>
                <a:gd name="T18" fmla="*/ 14 w 82"/>
                <a:gd name="T19" fmla="*/ 1 h 99"/>
                <a:gd name="T20" fmla="*/ 11 w 82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99"/>
                <a:gd name="T35" fmla="*/ 82 w 82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99">
                  <a:moveTo>
                    <a:pt x="0" y="21"/>
                  </a:moveTo>
                  <a:lnTo>
                    <a:pt x="16" y="7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74" y="7"/>
                  </a:lnTo>
                  <a:lnTo>
                    <a:pt x="82" y="21"/>
                  </a:lnTo>
                  <a:lnTo>
                    <a:pt x="82" y="99"/>
                  </a:lnTo>
                  <a:lnTo>
                    <a:pt x="74" y="99"/>
                  </a:lnTo>
                  <a:lnTo>
                    <a:pt x="74" y="21"/>
                  </a:lnTo>
                  <a:lnTo>
                    <a:pt x="67" y="7"/>
                  </a:lnTo>
                  <a:lnTo>
                    <a:pt x="5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7" name="Line 937"/>
            <p:cNvSpPr>
              <a:spLocks noChangeShapeType="1"/>
            </p:cNvSpPr>
            <p:nvPr/>
          </p:nvSpPr>
          <p:spPr bwMode="auto">
            <a:xfrm>
              <a:off x="6870701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8" name="Line 938"/>
            <p:cNvSpPr>
              <a:spLocks noChangeShapeType="1"/>
            </p:cNvSpPr>
            <p:nvPr/>
          </p:nvSpPr>
          <p:spPr bwMode="auto">
            <a:xfrm>
              <a:off x="6870701" y="6084851"/>
              <a:ext cx="174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59" name="Line 939"/>
            <p:cNvSpPr>
              <a:spLocks noChangeShapeType="1"/>
            </p:cNvSpPr>
            <p:nvPr/>
          </p:nvSpPr>
          <p:spPr bwMode="auto">
            <a:xfrm>
              <a:off x="6861176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0" name="Line 940"/>
            <p:cNvSpPr>
              <a:spLocks noChangeShapeType="1"/>
            </p:cNvSpPr>
            <p:nvPr/>
          </p:nvSpPr>
          <p:spPr bwMode="auto">
            <a:xfrm flipH="1">
              <a:off x="6843713" y="6084851"/>
              <a:ext cx="174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1" name="Line 941"/>
            <p:cNvSpPr>
              <a:spLocks noChangeShapeType="1"/>
            </p:cNvSpPr>
            <p:nvPr/>
          </p:nvSpPr>
          <p:spPr bwMode="auto">
            <a:xfrm>
              <a:off x="7005638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2" name="Line 942"/>
            <p:cNvSpPr>
              <a:spLocks noChangeShapeType="1"/>
            </p:cNvSpPr>
            <p:nvPr/>
          </p:nvSpPr>
          <p:spPr bwMode="auto">
            <a:xfrm>
              <a:off x="7005638" y="6084851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3" name="Line 943"/>
            <p:cNvSpPr>
              <a:spLocks noChangeShapeType="1"/>
            </p:cNvSpPr>
            <p:nvPr/>
          </p:nvSpPr>
          <p:spPr bwMode="auto">
            <a:xfrm>
              <a:off x="7016751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4" name="Freeform 944"/>
            <p:cNvSpPr>
              <a:spLocks/>
            </p:cNvSpPr>
            <p:nvPr/>
          </p:nvSpPr>
          <p:spPr bwMode="auto">
            <a:xfrm>
              <a:off x="7005638" y="6043559"/>
              <a:ext cx="11113" cy="41292"/>
            </a:xfrm>
            <a:custGeom>
              <a:avLst/>
              <a:gdLst>
                <a:gd name="T0" fmla="*/ 7 w 36"/>
                <a:gd name="T1" fmla="*/ 26 h 149"/>
                <a:gd name="T2" fmla="*/ 7 w 36"/>
                <a:gd name="T3" fmla="*/ 0 h 149"/>
                <a:gd name="T4" fmla="*/ 3 w 36"/>
                <a:gd name="T5" fmla="*/ 4 h 149"/>
                <a:gd name="T6" fmla="*/ 0 w 36"/>
                <a:gd name="T7" fmla="*/ 5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49"/>
                <a:gd name="T14" fmla="*/ 36 w 36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49">
                  <a:moveTo>
                    <a:pt x="36" y="149"/>
                  </a:moveTo>
                  <a:lnTo>
                    <a:pt x="36" y="0"/>
                  </a:lnTo>
                  <a:lnTo>
                    <a:pt x="15" y="21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5" name="Line 945"/>
            <p:cNvSpPr>
              <a:spLocks noChangeShapeType="1"/>
            </p:cNvSpPr>
            <p:nvPr/>
          </p:nvSpPr>
          <p:spPr bwMode="auto">
            <a:xfrm>
              <a:off x="7015163" y="604514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6" name="Line 946"/>
            <p:cNvSpPr>
              <a:spLocks noChangeShapeType="1"/>
            </p:cNvSpPr>
            <p:nvPr/>
          </p:nvSpPr>
          <p:spPr bwMode="auto">
            <a:xfrm>
              <a:off x="7015163" y="6045147"/>
              <a:ext cx="1588" cy="397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7" name="Line 947"/>
            <p:cNvSpPr>
              <a:spLocks noChangeShapeType="1"/>
            </p:cNvSpPr>
            <p:nvPr/>
          </p:nvSpPr>
          <p:spPr bwMode="auto">
            <a:xfrm>
              <a:off x="7042151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8" name="Line 948"/>
            <p:cNvSpPr>
              <a:spLocks noChangeShapeType="1"/>
            </p:cNvSpPr>
            <p:nvPr/>
          </p:nvSpPr>
          <p:spPr bwMode="auto">
            <a:xfrm>
              <a:off x="7042151" y="6084851"/>
              <a:ext cx="158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69" name="Line 949"/>
            <p:cNvSpPr>
              <a:spLocks noChangeShapeType="1"/>
            </p:cNvSpPr>
            <p:nvPr/>
          </p:nvSpPr>
          <p:spPr bwMode="auto">
            <a:xfrm>
              <a:off x="7051676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0" name="Freeform 950"/>
            <p:cNvSpPr>
              <a:spLocks/>
            </p:cNvSpPr>
            <p:nvPr/>
          </p:nvSpPr>
          <p:spPr bwMode="auto">
            <a:xfrm>
              <a:off x="7042151" y="6057852"/>
              <a:ext cx="9525" cy="26999"/>
            </a:xfrm>
            <a:custGeom>
              <a:avLst/>
              <a:gdLst>
                <a:gd name="T0" fmla="*/ 6 w 30"/>
                <a:gd name="T1" fmla="*/ 17 h 99"/>
                <a:gd name="T2" fmla="*/ 6 w 30"/>
                <a:gd name="T3" fmla="*/ 0 h 99"/>
                <a:gd name="T4" fmla="*/ 0 w 30"/>
                <a:gd name="T5" fmla="*/ 0 h 99"/>
                <a:gd name="T6" fmla="*/ 0 60000 65536"/>
                <a:gd name="T7" fmla="*/ 0 60000 65536"/>
                <a:gd name="T8" fmla="*/ 0 60000 65536"/>
                <a:gd name="T9" fmla="*/ 0 w 30"/>
                <a:gd name="T10" fmla="*/ 0 h 99"/>
                <a:gd name="T11" fmla="*/ 30 w 30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99">
                  <a:moveTo>
                    <a:pt x="30" y="99"/>
                  </a:move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1" name="Line 951"/>
            <p:cNvSpPr>
              <a:spLocks noChangeShapeType="1"/>
            </p:cNvSpPr>
            <p:nvPr/>
          </p:nvSpPr>
          <p:spPr bwMode="auto">
            <a:xfrm>
              <a:off x="7048501" y="6057852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2" name="Line 952"/>
            <p:cNvSpPr>
              <a:spLocks noChangeShapeType="1"/>
            </p:cNvSpPr>
            <p:nvPr/>
          </p:nvSpPr>
          <p:spPr bwMode="auto">
            <a:xfrm>
              <a:off x="7048501" y="6057852"/>
              <a:ext cx="3175" cy="269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3" name="Line 953"/>
            <p:cNvSpPr>
              <a:spLocks noChangeShapeType="1"/>
            </p:cNvSpPr>
            <p:nvPr/>
          </p:nvSpPr>
          <p:spPr bwMode="auto">
            <a:xfrm>
              <a:off x="7067551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4" name="Line 954"/>
            <p:cNvSpPr>
              <a:spLocks noChangeShapeType="1"/>
            </p:cNvSpPr>
            <p:nvPr/>
          </p:nvSpPr>
          <p:spPr bwMode="auto">
            <a:xfrm>
              <a:off x="7067551" y="6084851"/>
              <a:ext cx="174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5" name="Line 955"/>
            <p:cNvSpPr>
              <a:spLocks noChangeShapeType="1"/>
            </p:cNvSpPr>
            <p:nvPr/>
          </p:nvSpPr>
          <p:spPr bwMode="auto">
            <a:xfrm>
              <a:off x="7077076" y="60848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6" name="Freeform 956"/>
            <p:cNvSpPr>
              <a:spLocks/>
            </p:cNvSpPr>
            <p:nvPr/>
          </p:nvSpPr>
          <p:spPr bwMode="auto">
            <a:xfrm>
              <a:off x="7067551" y="6057852"/>
              <a:ext cx="9525" cy="26999"/>
            </a:xfrm>
            <a:custGeom>
              <a:avLst/>
              <a:gdLst>
                <a:gd name="T0" fmla="*/ 6 w 30"/>
                <a:gd name="T1" fmla="*/ 17 h 99"/>
                <a:gd name="T2" fmla="*/ 6 w 30"/>
                <a:gd name="T3" fmla="*/ 4 h 99"/>
                <a:gd name="T4" fmla="*/ 5 w 30"/>
                <a:gd name="T5" fmla="*/ 1 h 99"/>
                <a:gd name="T6" fmla="*/ 0 w 30"/>
                <a:gd name="T7" fmla="*/ 0 h 99"/>
                <a:gd name="T8" fmla="*/ 3 w 30"/>
                <a:gd name="T9" fmla="*/ 1 h 99"/>
                <a:gd name="T10" fmla="*/ 5 w 30"/>
                <a:gd name="T11" fmla="*/ 4 h 99"/>
                <a:gd name="T12" fmla="*/ 5 w 30"/>
                <a:gd name="T13" fmla="*/ 1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99"/>
                <a:gd name="T23" fmla="*/ 30 w 30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99">
                  <a:moveTo>
                    <a:pt x="30" y="99"/>
                  </a:moveTo>
                  <a:lnTo>
                    <a:pt x="30" y="21"/>
                  </a:lnTo>
                  <a:lnTo>
                    <a:pt x="24" y="7"/>
                  </a:lnTo>
                  <a:lnTo>
                    <a:pt x="0" y="0"/>
                  </a:lnTo>
                  <a:lnTo>
                    <a:pt x="16" y="7"/>
                  </a:lnTo>
                  <a:lnTo>
                    <a:pt x="24" y="21"/>
                  </a:lnTo>
                  <a:lnTo>
                    <a:pt x="24" y="9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7" name="Line 957"/>
            <p:cNvSpPr>
              <a:spLocks noChangeShapeType="1"/>
            </p:cNvSpPr>
            <p:nvPr/>
          </p:nvSpPr>
          <p:spPr bwMode="auto">
            <a:xfrm>
              <a:off x="7067551" y="605785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8" name="Freeform 958"/>
            <p:cNvSpPr>
              <a:spLocks/>
            </p:cNvSpPr>
            <p:nvPr/>
          </p:nvSpPr>
          <p:spPr bwMode="auto">
            <a:xfrm>
              <a:off x="7051676" y="6057852"/>
              <a:ext cx="15875" cy="6353"/>
            </a:xfrm>
            <a:custGeom>
              <a:avLst/>
              <a:gdLst>
                <a:gd name="T0" fmla="*/ 10 w 51"/>
                <a:gd name="T1" fmla="*/ 0 h 21"/>
                <a:gd name="T2" fmla="*/ 7 w 51"/>
                <a:gd name="T3" fmla="*/ 0 h 21"/>
                <a:gd name="T4" fmla="*/ 3 w 51"/>
                <a:gd name="T5" fmla="*/ 1 h 21"/>
                <a:gd name="T6" fmla="*/ 0 w 51"/>
                <a:gd name="T7" fmla="*/ 4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1"/>
                <a:gd name="T14" fmla="*/ 51 w 5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1">
                  <a:moveTo>
                    <a:pt x="51" y="0"/>
                  </a:moveTo>
                  <a:lnTo>
                    <a:pt x="38" y="0"/>
                  </a:lnTo>
                  <a:lnTo>
                    <a:pt x="14" y="7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79" name="Line 959"/>
            <p:cNvSpPr>
              <a:spLocks noChangeShapeType="1"/>
            </p:cNvSpPr>
            <p:nvPr/>
          </p:nvSpPr>
          <p:spPr bwMode="auto">
            <a:xfrm>
              <a:off x="8462963" y="6005443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0" name="Line 960"/>
            <p:cNvSpPr>
              <a:spLocks noChangeShapeType="1"/>
            </p:cNvSpPr>
            <p:nvPr/>
          </p:nvSpPr>
          <p:spPr bwMode="auto">
            <a:xfrm>
              <a:off x="8462963" y="6005443"/>
              <a:ext cx="25400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1" name="Line 961"/>
            <p:cNvSpPr>
              <a:spLocks noChangeShapeType="1"/>
            </p:cNvSpPr>
            <p:nvPr/>
          </p:nvSpPr>
          <p:spPr bwMode="auto">
            <a:xfrm>
              <a:off x="8478838" y="6005443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2" name="Freeform 962"/>
            <p:cNvSpPr>
              <a:spLocks/>
            </p:cNvSpPr>
            <p:nvPr/>
          </p:nvSpPr>
          <p:spPr bwMode="auto">
            <a:xfrm>
              <a:off x="8462963" y="5967327"/>
              <a:ext cx="15875" cy="38116"/>
            </a:xfrm>
            <a:custGeom>
              <a:avLst/>
              <a:gdLst>
                <a:gd name="T0" fmla="*/ 10 w 45"/>
                <a:gd name="T1" fmla="*/ 24 h 149"/>
                <a:gd name="T2" fmla="*/ 10 w 45"/>
                <a:gd name="T3" fmla="*/ 0 h 149"/>
                <a:gd name="T4" fmla="*/ 0 w 45"/>
                <a:gd name="T5" fmla="*/ 0 h 149"/>
                <a:gd name="T6" fmla="*/ 0 60000 65536"/>
                <a:gd name="T7" fmla="*/ 0 60000 65536"/>
                <a:gd name="T8" fmla="*/ 0 60000 65536"/>
                <a:gd name="T9" fmla="*/ 0 w 45"/>
                <a:gd name="T10" fmla="*/ 0 h 149"/>
                <a:gd name="T11" fmla="*/ 45 w 45"/>
                <a:gd name="T12" fmla="*/ 149 h 1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149">
                  <a:moveTo>
                    <a:pt x="45" y="149"/>
                  </a:move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3" name="Line 963"/>
            <p:cNvSpPr>
              <a:spLocks noChangeShapeType="1"/>
            </p:cNvSpPr>
            <p:nvPr/>
          </p:nvSpPr>
          <p:spPr bwMode="auto">
            <a:xfrm>
              <a:off x="8474076" y="5967327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4" name="Line 964"/>
            <p:cNvSpPr>
              <a:spLocks noChangeShapeType="1"/>
            </p:cNvSpPr>
            <p:nvPr/>
          </p:nvSpPr>
          <p:spPr bwMode="auto">
            <a:xfrm>
              <a:off x="8474076" y="5967327"/>
              <a:ext cx="3175" cy="381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5" name="Line 965"/>
            <p:cNvSpPr>
              <a:spLocks noChangeShapeType="1"/>
            </p:cNvSpPr>
            <p:nvPr/>
          </p:nvSpPr>
          <p:spPr bwMode="auto">
            <a:xfrm>
              <a:off x="8502651" y="6005443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6" name="Line 966"/>
            <p:cNvSpPr>
              <a:spLocks noChangeShapeType="1"/>
            </p:cNvSpPr>
            <p:nvPr/>
          </p:nvSpPr>
          <p:spPr bwMode="auto">
            <a:xfrm>
              <a:off x="8502651" y="6005443"/>
              <a:ext cx="23813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7" name="Line 967"/>
            <p:cNvSpPr>
              <a:spLocks noChangeShapeType="1"/>
            </p:cNvSpPr>
            <p:nvPr/>
          </p:nvSpPr>
          <p:spPr bwMode="auto">
            <a:xfrm>
              <a:off x="8515351" y="6005443"/>
              <a:ext cx="3175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8" name="Freeform 968"/>
            <p:cNvSpPr>
              <a:spLocks/>
            </p:cNvSpPr>
            <p:nvPr/>
          </p:nvSpPr>
          <p:spPr bwMode="auto">
            <a:xfrm>
              <a:off x="8502651" y="5967327"/>
              <a:ext cx="12700" cy="38116"/>
            </a:xfrm>
            <a:custGeom>
              <a:avLst/>
              <a:gdLst>
                <a:gd name="T0" fmla="*/ 8 w 44"/>
                <a:gd name="T1" fmla="*/ 24 h 149"/>
                <a:gd name="T2" fmla="*/ 8 w 44"/>
                <a:gd name="T3" fmla="*/ 5 h 149"/>
                <a:gd name="T4" fmla="*/ 6 w 44"/>
                <a:gd name="T5" fmla="*/ 2 h 149"/>
                <a:gd name="T6" fmla="*/ 0 w 44"/>
                <a:gd name="T7" fmla="*/ 0 h 149"/>
                <a:gd name="T8" fmla="*/ 4 w 44"/>
                <a:gd name="T9" fmla="*/ 2 h 149"/>
                <a:gd name="T10" fmla="*/ 6 w 44"/>
                <a:gd name="T11" fmla="*/ 5 h 149"/>
                <a:gd name="T12" fmla="*/ 6 w 44"/>
                <a:gd name="T13" fmla="*/ 24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49"/>
                <a:gd name="T23" fmla="*/ 44 w 44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49">
                  <a:moveTo>
                    <a:pt x="44" y="149"/>
                  </a:moveTo>
                  <a:lnTo>
                    <a:pt x="44" y="32"/>
                  </a:lnTo>
                  <a:lnTo>
                    <a:pt x="33" y="11"/>
                  </a:lnTo>
                  <a:lnTo>
                    <a:pt x="0" y="0"/>
                  </a:lnTo>
                  <a:lnTo>
                    <a:pt x="21" y="11"/>
                  </a:lnTo>
                  <a:lnTo>
                    <a:pt x="33" y="32"/>
                  </a:lnTo>
                  <a:lnTo>
                    <a:pt x="33" y="1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89" name="Line 969"/>
            <p:cNvSpPr>
              <a:spLocks noChangeShapeType="1"/>
            </p:cNvSpPr>
            <p:nvPr/>
          </p:nvSpPr>
          <p:spPr bwMode="auto">
            <a:xfrm>
              <a:off x="8502651" y="596732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90" name="Freeform 970"/>
            <p:cNvSpPr>
              <a:spLocks/>
            </p:cNvSpPr>
            <p:nvPr/>
          </p:nvSpPr>
          <p:spPr bwMode="auto">
            <a:xfrm>
              <a:off x="8478838" y="5967327"/>
              <a:ext cx="23813" cy="7941"/>
            </a:xfrm>
            <a:custGeom>
              <a:avLst/>
              <a:gdLst>
                <a:gd name="T0" fmla="*/ 15 w 79"/>
                <a:gd name="T1" fmla="*/ 0 h 32"/>
                <a:gd name="T2" fmla="*/ 10 w 79"/>
                <a:gd name="T3" fmla="*/ 0 h 32"/>
                <a:gd name="T4" fmla="*/ 4 w 79"/>
                <a:gd name="T5" fmla="*/ 2 h 32"/>
                <a:gd name="T6" fmla="*/ 0 w 79"/>
                <a:gd name="T7" fmla="*/ 5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32"/>
                <a:gd name="T14" fmla="*/ 79 w 7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32">
                  <a:moveTo>
                    <a:pt x="79" y="0"/>
                  </a:moveTo>
                  <a:lnTo>
                    <a:pt x="55" y="0"/>
                  </a:lnTo>
                  <a:lnTo>
                    <a:pt x="22" y="11"/>
                  </a:lnTo>
                  <a:lnTo>
                    <a:pt x="0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45" name="Rectangle 1450"/>
            <p:cNvSpPr>
              <a:spLocks noChangeArrowheads="1"/>
            </p:cNvSpPr>
            <p:nvPr/>
          </p:nvSpPr>
          <p:spPr bwMode="auto">
            <a:xfrm>
              <a:off x="7272338" y="3746500"/>
              <a:ext cx="936625" cy="2520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="" xmlns:a16="http://schemas.microsoft.com/office/drawing/2014/main" id="{C1A8B097-0B76-457A-9BD6-3E6F349AE292}"/>
              </a:ext>
            </a:extLst>
          </p:cNvPr>
          <p:cNvGrpSpPr/>
          <p:nvPr/>
        </p:nvGrpSpPr>
        <p:grpSpPr>
          <a:xfrm>
            <a:off x="6709712" y="2362200"/>
            <a:ext cx="1802799" cy="1143476"/>
            <a:chOff x="6709712" y="2362200"/>
            <a:chExt cx="1802799" cy="1143476"/>
          </a:xfrm>
        </p:grpSpPr>
        <p:sp>
          <p:nvSpPr>
            <p:cNvPr id="14991" name="Line 971"/>
            <p:cNvSpPr>
              <a:spLocks noChangeShapeType="1"/>
            </p:cNvSpPr>
            <p:nvPr/>
          </p:nvSpPr>
          <p:spPr bwMode="auto">
            <a:xfrm>
              <a:off x="6823076" y="243525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92" name="Freeform 972"/>
            <p:cNvSpPr>
              <a:spLocks/>
            </p:cNvSpPr>
            <p:nvPr/>
          </p:nvSpPr>
          <p:spPr bwMode="auto">
            <a:xfrm>
              <a:off x="6783388" y="2428903"/>
              <a:ext cx="42863" cy="36528"/>
            </a:xfrm>
            <a:custGeom>
              <a:avLst/>
              <a:gdLst>
                <a:gd name="T0" fmla="*/ 25 w 164"/>
                <a:gd name="T1" fmla="*/ 5 h 142"/>
                <a:gd name="T2" fmla="*/ 27 w 164"/>
                <a:gd name="T3" fmla="*/ 0 h 142"/>
                <a:gd name="T4" fmla="*/ 27 w 164"/>
                <a:gd name="T5" fmla="*/ 9 h 142"/>
                <a:gd name="T6" fmla="*/ 25 w 164"/>
                <a:gd name="T7" fmla="*/ 5 h 142"/>
                <a:gd name="T8" fmla="*/ 22 w 164"/>
                <a:gd name="T9" fmla="*/ 2 h 142"/>
                <a:gd name="T10" fmla="*/ 17 w 164"/>
                <a:gd name="T11" fmla="*/ 0 h 142"/>
                <a:gd name="T12" fmla="*/ 8 w 164"/>
                <a:gd name="T13" fmla="*/ 0 h 142"/>
                <a:gd name="T14" fmla="*/ 3 w 164"/>
                <a:gd name="T15" fmla="*/ 2 h 142"/>
                <a:gd name="T16" fmla="*/ 0 w 164"/>
                <a:gd name="T17" fmla="*/ 5 h 142"/>
                <a:gd name="T18" fmla="*/ 0 w 164"/>
                <a:gd name="T19" fmla="*/ 9 h 142"/>
                <a:gd name="T20" fmla="*/ 3 w 164"/>
                <a:gd name="T21" fmla="*/ 12 h 142"/>
                <a:gd name="T22" fmla="*/ 8 w 164"/>
                <a:gd name="T23" fmla="*/ 14 h 142"/>
                <a:gd name="T24" fmla="*/ 20 w 164"/>
                <a:gd name="T25" fmla="*/ 18 h 142"/>
                <a:gd name="T26" fmla="*/ 25 w 164"/>
                <a:gd name="T27" fmla="*/ 21 h 142"/>
                <a:gd name="T28" fmla="*/ 27 w 164"/>
                <a:gd name="T29" fmla="*/ 23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4"/>
                <a:gd name="T46" fmla="*/ 0 h 142"/>
                <a:gd name="T47" fmla="*/ 164 w 16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4" h="142">
                  <a:moveTo>
                    <a:pt x="149" y="28"/>
                  </a:moveTo>
                  <a:lnTo>
                    <a:pt x="164" y="0"/>
                  </a:lnTo>
                  <a:lnTo>
                    <a:pt x="164" y="57"/>
                  </a:lnTo>
                  <a:lnTo>
                    <a:pt x="149" y="28"/>
                  </a:lnTo>
                  <a:lnTo>
                    <a:pt x="135" y="15"/>
                  </a:lnTo>
                  <a:lnTo>
                    <a:pt x="106" y="0"/>
                  </a:lnTo>
                  <a:lnTo>
                    <a:pt x="46" y="0"/>
                  </a:lnTo>
                  <a:lnTo>
                    <a:pt x="16" y="15"/>
                  </a:lnTo>
                  <a:lnTo>
                    <a:pt x="0" y="28"/>
                  </a:lnTo>
                  <a:lnTo>
                    <a:pt x="0" y="57"/>
                  </a:lnTo>
                  <a:lnTo>
                    <a:pt x="16" y="71"/>
                  </a:lnTo>
                  <a:lnTo>
                    <a:pt x="46" y="84"/>
                  </a:lnTo>
                  <a:lnTo>
                    <a:pt x="119" y="114"/>
                  </a:lnTo>
                  <a:lnTo>
                    <a:pt x="149" y="127"/>
                  </a:lnTo>
                  <a:lnTo>
                    <a:pt x="164" y="1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93" name="Line 973"/>
            <p:cNvSpPr>
              <a:spLocks noChangeShapeType="1"/>
            </p:cNvSpPr>
            <p:nvPr/>
          </p:nvSpPr>
          <p:spPr bwMode="auto">
            <a:xfrm>
              <a:off x="6826251" y="246225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94" name="Freeform 974"/>
            <p:cNvSpPr>
              <a:spLocks/>
            </p:cNvSpPr>
            <p:nvPr/>
          </p:nvSpPr>
          <p:spPr bwMode="auto">
            <a:xfrm>
              <a:off x="6783388" y="2462254"/>
              <a:ext cx="42863" cy="19058"/>
            </a:xfrm>
            <a:custGeom>
              <a:avLst/>
              <a:gdLst>
                <a:gd name="T0" fmla="*/ 27 w 164"/>
                <a:gd name="T1" fmla="*/ 0 h 71"/>
                <a:gd name="T2" fmla="*/ 27 w 164"/>
                <a:gd name="T3" fmla="*/ 7 h 71"/>
                <a:gd name="T4" fmla="*/ 25 w 164"/>
                <a:gd name="T5" fmla="*/ 10 h 71"/>
                <a:gd name="T6" fmla="*/ 20 w 164"/>
                <a:gd name="T7" fmla="*/ 12 h 71"/>
                <a:gd name="T8" fmla="*/ 10 w 164"/>
                <a:gd name="T9" fmla="*/ 12 h 71"/>
                <a:gd name="T10" fmla="*/ 5 w 164"/>
                <a:gd name="T11" fmla="*/ 10 h 71"/>
                <a:gd name="T12" fmla="*/ 3 w 164"/>
                <a:gd name="T13" fmla="*/ 7 h 71"/>
                <a:gd name="T14" fmla="*/ 0 w 164"/>
                <a:gd name="T15" fmla="*/ 3 h 71"/>
                <a:gd name="T16" fmla="*/ 0 w 164"/>
                <a:gd name="T17" fmla="*/ 12 h 71"/>
                <a:gd name="T18" fmla="*/ 3 w 164"/>
                <a:gd name="T19" fmla="*/ 7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4"/>
                <a:gd name="T31" fmla="*/ 0 h 71"/>
                <a:gd name="T32" fmla="*/ 164 w 164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4" h="71">
                  <a:moveTo>
                    <a:pt x="164" y="0"/>
                  </a:moveTo>
                  <a:lnTo>
                    <a:pt x="164" y="43"/>
                  </a:lnTo>
                  <a:lnTo>
                    <a:pt x="149" y="58"/>
                  </a:lnTo>
                  <a:lnTo>
                    <a:pt x="119" y="71"/>
                  </a:lnTo>
                  <a:lnTo>
                    <a:pt x="61" y="71"/>
                  </a:lnTo>
                  <a:lnTo>
                    <a:pt x="31" y="58"/>
                  </a:lnTo>
                  <a:lnTo>
                    <a:pt x="16" y="43"/>
                  </a:lnTo>
                  <a:lnTo>
                    <a:pt x="0" y="15"/>
                  </a:lnTo>
                  <a:lnTo>
                    <a:pt x="0" y="71"/>
                  </a:lnTo>
                  <a:lnTo>
                    <a:pt x="16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95" name="Line 975"/>
            <p:cNvSpPr>
              <a:spLocks noChangeShapeType="1"/>
            </p:cNvSpPr>
            <p:nvPr/>
          </p:nvSpPr>
          <p:spPr bwMode="auto">
            <a:xfrm>
              <a:off x="6788151" y="24431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96" name="Freeform 976"/>
            <p:cNvSpPr>
              <a:spLocks/>
            </p:cNvSpPr>
            <p:nvPr/>
          </p:nvSpPr>
          <p:spPr bwMode="auto">
            <a:xfrm>
              <a:off x="6788151" y="2443196"/>
              <a:ext cx="38100" cy="19058"/>
            </a:xfrm>
            <a:custGeom>
              <a:avLst/>
              <a:gdLst>
                <a:gd name="T0" fmla="*/ 0 w 148"/>
                <a:gd name="T1" fmla="*/ 0 h 70"/>
                <a:gd name="T2" fmla="*/ 5 w 148"/>
                <a:gd name="T3" fmla="*/ 2 h 70"/>
                <a:gd name="T4" fmla="*/ 17 w 148"/>
                <a:gd name="T5" fmla="*/ 7 h 70"/>
                <a:gd name="T6" fmla="*/ 22 w 148"/>
                <a:gd name="T7" fmla="*/ 10 h 70"/>
                <a:gd name="T8" fmla="*/ 24 w 148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70"/>
                <a:gd name="T17" fmla="*/ 148 w 14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70">
                  <a:moveTo>
                    <a:pt x="0" y="0"/>
                  </a:moveTo>
                  <a:lnTo>
                    <a:pt x="30" y="14"/>
                  </a:lnTo>
                  <a:lnTo>
                    <a:pt x="103" y="43"/>
                  </a:lnTo>
                  <a:lnTo>
                    <a:pt x="133" y="57"/>
                  </a:lnTo>
                  <a:lnTo>
                    <a:pt x="148" y="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97" name="Line 977"/>
            <p:cNvSpPr>
              <a:spLocks noChangeShapeType="1"/>
            </p:cNvSpPr>
            <p:nvPr/>
          </p:nvSpPr>
          <p:spPr bwMode="auto">
            <a:xfrm>
              <a:off x="6858001" y="245907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98" name="Freeform 978"/>
            <p:cNvSpPr>
              <a:spLocks/>
            </p:cNvSpPr>
            <p:nvPr/>
          </p:nvSpPr>
          <p:spPr bwMode="auto">
            <a:xfrm>
              <a:off x="6858001" y="2447961"/>
              <a:ext cx="14288" cy="60350"/>
            </a:xfrm>
            <a:custGeom>
              <a:avLst/>
              <a:gdLst>
                <a:gd name="T0" fmla="*/ 0 w 54"/>
                <a:gd name="T1" fmla="*/ 7 h 224"/>
                <a:gd name="T2" fmla="*/ 4 w 54"/>
                <a:gd name="T3" fmla="*/ 5 h 224"/>
                <a:gd name="T4" fmla="*/ 9 w 54"/>
                <a:gd name="T5" fmla="*/ 0 h 224"/>
                <a:gd name="T6" fmla="*/ 9 w 54"/>
                <a:gd name="T7" fmla="*/ 38 h 224"/>
                <a:gd name="T8" fmla="*/ 8 w 54"/>
                <a:gd name="T9" fmla="*/ 38 h 224"/>
                <a:gd name="T10" fmla="*/ 8 w 54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224"/>
                <a:gd name="T20" fmla="*/ 54 w 54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224">
                  <a:moveTo>
                    <a:pt x="0" y="43"/>
                  </a:moveTo>
                  <a:lnTo>
                    <a:pt x="21" y="32"/>
                  </a:lnTo>
                  <a:lnTo>
                    <a:pt x="54" y="0"/>
                  </a:lnTo>
                  <a:lnTo>
                    <a:pt x="54" y="224"/>
                  </a:lnTo>
                  <a:lnTo>
                    <a:pt x="45" y="224"/>
                  </a:lnTo>
                  <a:lnTo>
                    <a:pt x="45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99" name="Line 979"/>
            <p:cNvSpPr>
              <a:spLocks noChangeShapeType="1"/>
            </p:cNvSpPr>
            <p:nvPr/>
          </p:nvSpPr>
          <p:spPr bwMode="auto">
            <a:xfrm>
              <a:off x="6858001" y="250831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0" name="Line 980"/>
            <p:cNvSpPr>
              <a:spLocks noChangeShapeType="1"/>
            </p:cNvSpPr>
            <p:nvPr/>
          </p:nvSpPr>
          <p:spPr bwMode="auto">
            <a:xfrm>
              <a:off x="6858001" y="2508311"/>
              <a:ext cx="25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1" name="Line 981"/>
            <p:cNvSpPr>
              <a:spLocks noChangeShapeType="1"/>
            </p:cNvSpPr>
            <p:nvPr/>
          </p:nvSpPr>
          <p:spPr bwMode="auto">
            <a:xfrm>
              <a:off x="6884988" y="261313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2" name="Freeform 982"/>
            <p:cNvSpPr>
              <a:spLocks/>
            </p:cNvSpPr>
            <p:nvPr/>
          </p:nvSpPr>
          <p:spPr bwMode="auto">
            <a:xfrm>
              <a:off x="6850063" y="2613130"/>
              <a:ext cx="41275" cy="57174"/>
            </a:xfrm>
            <a:custGeom>
              <a:avLst/>
              <a:gdLst>
                <a:gd name="T0" fmla="*/ 22 w 157"/>
                <a:gd name="T1" fmla="*/ 0 h 211"/>
                <a:gd name="T2" fmla="*/ 24 w 157"/>
                <a:gd name="T3" fmla="*/ 2 h 211"/>
                <a:gd name="T4" fmla="*/ 26 w 157"/>
                <a:gd name="T5" fmla="*/ 5 h 211"/>
                <a:gd name="T6" fmla="*/ 26 w 157"/>
                <a:gd name="T7" fmla="*/ 9 h 211"/>
                <a:gd name="T8" fmla="*/ 24 w 157"/>
                <a:gd name="T9" fmla="*/ 12 h 211"/>
                <a:gd name="T10" fmla="*/ 19 w 157"/>
                <a:gd name="T11" fmla="*/ 16 h 211"/>
                <a:gd name="T12" fmla="*/ 9 w 157"/>
                <a:gd name="T13" fmla="*/ 20 h 211"/>
                <a:gd name="T14" fmla="*/ 5 w 157"/>
                <a:gd name="T15" fmla="*/ 22 h 211"/>
                <a:gd name="T16" fmla="*/ 2 w 157"/>
                <a:gd name="T17" fmla="*/ 25 h 211"/>
                <a:gd name="T18" fmla="*/ 0 w 157"/>
                <a:gd name="T19" fmla="*/ 31 h 211"/>
                <a:gd name="T20" fmla="*/ 0 w 157"/>
                <a:gd name="T21" fmla="*/ 36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7"/>
                <a:gd name="T34" fmla="*/ 0 h 211"/>
                <a:gd name="T35" fmla="*/ 157 w 157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7" h="211">
                  <a:moveTo>
                    <a:pt x="133" y="0"/>
                  </a:moveTo>
                  <a:lnTo>
                    <a:pt x="145" y="10"/>
                  </a:lnTo>
                  <a:lnTo>
                    <a:pt x="157" y="31"/>
                  </a:lnTo>
                  <a:lnTo>
                    <a:pt x="157" y="52"/>
                  </a:lnTo>
                  <a:lnTo>
                    <a:pt x="145" y="73"/>
                  </a:lnTo>
                  <a:lnTo>
                    <a:pt x="112" y="95"/>
                  </a:lnTo>
                  <a:lnTo>
                    <a:pt x="57" y="115"/>
                  </a:lnTo>
                  <a:lnTo>
                    <a:pt x="33" y="127"/>
                  </a:lnTo>
                  <a:lnTo>
                    <a:pt x="12" y="148"/>
                  </a:lnTo>
                  <a:lnTo>
                    <a:pt x="0" y="180"/>
                  </a:lnTo>
                  <a:lnTo>
                    <a:pt x="0" y="2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3" name="Line 983"/>
            <p:cNvSpPr>
              <a:spLocks noChangeShapeType="1"/>
            </p:cNvSpPr>
            <p:nvPr/>
          </p:nvSpPr>
          <p:spPr bwMode="auto">
            <a:xfrm>
              <a:off x="6853238" y="262742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4" name="Freeform 984"/>
            <p:cNvSpPr>
              <a:spLocks/>
            </p:cNvSpPr>
            <p:nvPr/>
          </p:nvSpPr>
          <p:spPr bwMode="auto">
            <a:xfrm>
              <a:off x="6850063" y="2609953"/>
              <a:ext cx="38100" cy="34940"/>
            </a:xfrm>
            <a:custGeom>
              <a:avLst/>
              <a:gdLst>
                <a:gd name="T0" fmla="*/ 2 w 145"/>
                <a:gd name="T1" fmla="*/ 11 h 127"/>
                <a:gd name="T2" fmla="*/ 0 w 145"/>
                <a:gd name="T3" fmla="*/ 9 h 127"/>
                <a:gd name="T4" fmla="*/ 0 w 145"/>
                <a:gd name="T5" fmla="*/ 7 h 127"/>
                <a:gd name="T6" fmla="*/ 2 w 145"/>
                <a:gd name="T7" fmla="*/ 4 h 127"/>
                <a:gd name="T8" fmla="*/ 4 w 145"/>
                <a:gd name="T9" fmla="*/ 2 h 127"/>
                <a:gd name="T10" fmla="*/ 9 w 145"/>
                <a:gd name="T11" fmla="*/ 0 h 127"/>
                <a:gd name="T12" fmla="*/ 17 w 145"/>
                <a:gd name="T13" fmla="*/ 0 h 127"/>
                <a:gd name="T14" fmla="*/ 22 w 145"/>
                <a:gd name="T15" fmla="*/ 2 h 127"/>
                <a:gd name="T16" fmla="*/ 21 w 145"/>
                <a:gd name="T17" fmla="*/ 2 h 127"/>
                <a:gd name="T18" fmla="*/ 22 w 145"/>
                <a:gd name="T19" fmla="*/ 4 h 127"/>
                <a:gd name="T20" fmla="*/ 24 w 145"/>
                <a:gd name="T21" fmla="*/ 7 h 127"/>
                <a:gd name="T22" fmla="*/ 24 w 145"/>
                <a:gd name="T23" fmla="*/ 11 h 127"/>
                <a:gd name="T24" fmla="*/ 22 w 145"/>
                <a:gd name="T25" fmla="*/ 15 h 127"/>
                <a:gd name="T26" fmla="*/ 17 w 145"/>
                <a:gd name="T27" fmla="*/ 19 h 127"/>
                <a:gd name="T28" fmla="*/ 9 w 145"/>
                <a:gd name="T29" fmla="*/ 22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5"/>
                <a:gd name="T46" fmla="*/ 0 h 127"/>
                <a:gd name="T47" fmla="*/ 145 w 145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5" h="127">
                  <a:moveTo>
                    <a:pt x="12" y="64"/>
                  </a:moveTo>
                  <a:lnTo>
                    <a:pt x="0" y="53"/>
                  </a:lnTo>
                  <a:lnTo>
                    <a:pt x="0" y="43"/>
                  </a:lnTo>
                  <a:lnTo>
                    <a:pt x="12" y="22"/>
                  </a:lnTo>
                  <a:lnTo>
                    <a:pt x="24" y="12"/>
                  </a:lnTo>
                  <a:lnTo>
                    <a:pt x="57" y="0"/>
                  </a:lnTo>
                  <a:lnTo>
                    <a:pt x="100" y="0"/>
                  </a:lnTo>
                  <a:lnTo>
                    <a:pt x="133" y="12"/>
                  </a:lnTo>
                  <a:lnTo>
                    <a:pt x="124" y="12"/>
                  </a:lnTo>
                  <a:lnTo>
                    <a:pt x="133" y="22"/>
                  </a:lnTo>
                  <a:lnTo>
                    <a:pt x="145" y="43"/>
                  </a:lnTo>
                  <a:lnTo>
                    <a:pt x="145" y="64"/>
                  </a:lnTo>
                  <a:lnTo>
                    <a:pt x="133" y="85"/>
                  </a:lnTo>
                  <a:lnTo>
                    <a:pt x="100" y="107"/>
                  </a:lnTo>
                  <a:lnTo>
                    <a:pt x="57" y="1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5" name="Line 985"/>
            <p:cNvSpPr>
              <a:spLocks noChangeShapeType="1"/>
            </p:cNvSpPr>
            <p:nvPr/>
          </p:nvSpPr>
          <p:spPr bwMode="auto">
            <a:xfrm>
              <a:off x="6859588" y="266077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6" name="Freeform 986"/>
            <p:cNvSpPr>
              <a:spLocks/>
            </p:cNvSpPr>
            <p:nvPr/>
          </p:nvSpPr>
          <p:spPr bwMode="auto">
            <a:xfrm>
              <a:off x="6859588" y="2656010"/>
              <a:ext cx="31750" cy="11117"/>
            </a:xfrm>
            <a:custGeom>
              <a:avLst/>
              <a:gdLst>
                <a:gd name="T0" fmla="*/ 0 w 124"/>
                <a:gd name="T1" fmla="*/ 3 h 43"/>
                <a:gd name="T2" fmla="*/ 9 w 124"/>
                <a:gd name="T3" fmla="*/ 7 h 43"/>
                <a:gd name="T4" fmla="*/ 15 w 124"/>
                <a:gd name="T5" fmla="*/ 7 h 43"/>
                <a:gd name="T6" fmla="*/ 18 w 124"/>
                <a:gd name="T7" fmla="*/ 5 h 43"/>
                <a:gd name="T8" fmla="*/ 20 w 124"/>
                <a:gd name="T9" fmla="*/ 3 h 43"/>
                <a:gd name="T10" fmla="*/ 20 w 12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43"/>
                <a:gd name="T20" fmla="*/ 124 w 12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43">
                  <a:moveTo>
                    <a:pt x="0" y="21"/>
                  </a:moveTo>
                  <a:lnTo>
                    <a:pt x="57" y="43"/>
                  </a:lnTo>
                  <a:lnTo>
                    <a:pt x="91" y="43"/>
                  </a:lnTo>
                  <a:lnTo>
                    <a:pt x="112" y="32"/>
                  </a:lnTo>
                  <a:lnTo>
                    <a:pt x="124" y="21"/>
                  </a:lnTo>
                  <a:lnTo>
                    <a:pt x="12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7" name="Line 987"/>
            <p:cNvSpPr>
              <a:spLocks noChangeShapeType="1"/>
            </p:cNvSpPr>
            <p:nvPr/>
          </p:nvSpPr>
          <p:spPr bwMode="auto">
            <a:xfrm>
              <a:off x="6891338" y="266077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8" name="Freeform 988"/>
            <p:cNvSpPr>
              <a:spLocks/>
            </p:cNvSpPr>
            <p:nvPr/>
          </p:nvSpPr>
          <p:spPr bwMode="auto">
            <a:xfrm>
              <a:off x="6850063" y="2660774"/>
              <a:ext cx="41275" cy="9529"/>
            </a:xfrm>
            <a:custGeom>
              <a:avLst/>
              <a:gdLst>
                <a:gd name="T0" fmla="*/ 26 w 157"/>
                <a:gd name="T1" fmla="*/ 0 h 31"/>
                <a:gd name="T2" fmla="*/ 24 w 157"/>
                <a:gd name="T3" fmla="*/ 4 h 31"/>
                <a:gd name="T4" fmla="*/ 22 w 157"/>
                <a:gd name="T5" fmla="*/ 6 h 31"/>
                <a:gd name="T6" fmla="*/ 15 w 157"/>
                <a:gd name="T7" fmla="*/ 6 h 31"/>
                <a:gd name="T8" fmla="*/ 5 w 157"/>
                <a:gd name="T9" fmla="*/ 0 h 31"/>
                <a:gd name="T10" fmla="*/ 2 w 157"/>
                <a:gd name="T11" fmla="*/ 0 h 31"/>
                <a:gd name="T12" fmla="*/ 0 w 157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"/>
                <a:gd name="T22" fmla="*/ 0 h 31"/>
                <a:gd name="T23" fmla="*/ 157 w 157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" h="31">
                  <a:moveTo>
                    <a:pt x="157" y="0"/>
                  </a:moveTo>
                  <a:lnTo>
                    <a:pt x="145" y="22"/>
                  </a:lnTo>
                  <a:lnTo>
                    <a:pt x="133" y="31"/>
                  </a:lnTo>
                  <a:lnTo>
                    <a:pt x="90" y="31"/>
                  </a:lnTo>
                  <a:lnTo>
                    <a:pt x="33" y="0"/>
                  </a:lnTo>
                  <a:lnTo>
                    <a:pt x="12" y="0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09" name="Line 989"/>
            <p:cNvSpPr>
              <a:spLocks noChangeShapeType="1"/>
            </p:cNvSpPr>
            <p:nvPr/>
          </p:nvSpPr>
          <p:spPr bwMode="auto">
            <a:xfrm>
              <a:off x="6853238" y="262742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0" name="Freeform 990"/>
            <p:cNvSpPr>
              <a:spLocks/>
            </p:cNvSpPr>
            <p:nvPr/>
          </p:nvSpPr>
          <p:spPr bwMode="auto">
            <a:xfrm>
              <a:off x="6853238" y="2622659"/>
              <a:ext cx="3175" cy="4764"/>
            </a:xfrm>
            <a:custGeom>
              <a:avLst/>
              <a:gdLst>
                <a:gd name="T0" fmla="*/ 0 w 12"/>
                <a:gd name="T1" fmla="*/ 3 h 21"/>
                <a:gd name="T2" fmla="*/ 2 w 12"/>
                <a:gd name="T3" fmla="*/ 1 h 21"/>
                <a:gd name="T4" fmla="*/ 0 w 12"/>
                <a:gd name="T5" fmla="*/ 0 h 21"/>
                <a:gd name="T6" fmla="*/ 0 60000 65536"/>
                <a:gd name="T7" fmla="*/ 0 60000 65536"/>
                <a:gd name="T8" fmla="*/ 0 60000 65536"/>
                <a:gd name="T9" fmla="*/ 0 w 12"/>
                <a:gd name="T10" fmla="*/ 0 h 21"/>
                <a:gd name="T11" fmla="*/ 12 w 12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1">
                  <a:moveTo>
                    <a:pt x="0" y="21"/>
                  </a:moveTo>
                  <a:lnTo>
                    <a:pt x="12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1" name="Line 991"/>
            <p:cNvSpPr>
              <a:spLocks noChangeShapeType="1"/>
            </p:cNvSpPr>
            <p:nvPr/>
          </p:nvSpPr>
          <p:spPr bwMode="auto">
            <a:xfrm>
              <a:off x="6826251" y="262265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2" name="Freeform 992"/>
            <p:cNvSpPr>
              <a:spLocks/>
            </p:cNvSpPr>
            <p:nvPr/>
          </p:nvSpPr>
          <p:spPr bwMode="auto">
            <a:xfrm>
              <a:off x="6783388" y="2586131"/>
              <a:ext cx="42863" cy="36528"/>
            </a:xfrm>
            <a:custGeom>
              <a:avLst/>
              <a:gdLst>
                <a:gd name="T0" fmla="*/ 27 w 164"/>
                <a:gd name="T1" fmla="*/ 23 h 141"/>
                <a:gd name="T2" fmla="*/ 25 w 164"/>
                <a:gd name="T3" fmla="*/ 21 h 141"/>
                <a:gd name="T4" fmla="*/ 20 w 164"/>
                <a:gd name="T5" fmla="*/ 19 h 141"/>
                <a:gd name="T6" fmla="*/ 8 w 164"/>
                <a:gd name="T7" fmla="*/ 14 h 141"/>
                <a:gd name="T8" fmla="*/ 3 w 164"/>
                <a:gd name="T9" fmla="*/ 12 h 141"/>
                <a:gd name="T10" fmla="*/ 0 w 164"/>
                <a:gd name="T11" fmla="*/ 9 h 141"/>
                <a:gd name="T12" fmla="*/ 0 w 164"/>
                <a:gd name="T13" fmla="*/ 5 h 141"/>
                <a:gd name="T14" fmla="*/ 3 w 164"/>
                <a:gd name="T15" fmla="*/ 2 h 141"/>
                <a:gd name="T16" fmla="*/ 8 w 164"/>
                <a:gd name="T17" fmla="*/ 0 h 141"/>
                <a:gd name="T18" fmla="*/ 17 w 164"/>
                <a:gd name="T19" fmla="*/ 0 h 141"/>
                <a:gd name="T20" fmla="*/ 22 w 164"/>
                <a:gd name="T21" fmla="*/ 2 h 141"/>
                <a:gd name="T22" fmla="*/ 25 w 164"/>
                <a:gd name="T23" fmla="*/ 5 h 141"/>
                <a:gd name="T24" fmla="*/ 27 w 164"/>
                <a:gd name="T25" fmla="*/ 0 h 141"/>
                <a:gd name="T26" fmla="*/ 27 w 164"/>
                <a:gd name="T27" fmla="*/ 9 h 141"/>
                <a:gd name="T28" fmla="*/ 25 w 164"/>
                <a:gd name="T29" fmla="*/ 5 h 1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4"/>
                <a:gd name="T46" fmla="*/ 0 h 141"/>
                <a:gd name="T47" fmla="*/ 164 w 164"/>
                <a:gd name="T48" fmla="*/ 141 h 1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4" h="141">
                  <a:moveTo>
                    <a:pt x="164" y="141"/>
                  </a:moveTo>
                  <a:lnTo>
                    <a:pt x="149" y="127"/>
                  </a:lnTo>
                  <a:lnTo>
                    <a:pt x="119" y="114"/>
                  </a:lnTo>
                  <a:lnTo>
                    <a:pt x="46" y="85"/>
                  </a:lnTo>
                  <a:lnTo>
                    <a:pt x="16" y="71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16" y="14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35" y="14"/>
                  </a:lnTo>
                  <a:lnTo>
                    <a:pt x="149" y="29"/>
                  </a:lnTo>
                  <a:lnTo>
                    <a:pt x="164" y="0"/>
                  </a:lnTo>
                  <a:lnTo>
                    <a:pt x="164" y="57"/>
                  </a:lnTo>
                  <a:lnTo>
                    <a:pt x="149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3" name="Line 993"/>
            <p:cNvSpPr>
              <a:spLocks noChangeShapeType="1"/>
            </p:cNvSpPr>
            <p:nvPr/>
          </p:nvSpPr>
          <p:spPr bwMode="auto">
            <a:xfrm>
              <a:off x="6823076" y="26163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4" name="Freeform 994"/>
            <p:cNvSpPr>
              <a:spLocks/>
            </p:cNvSpPr>
            <p:nvPr/>
          </p:nvSpPr>
          <p:spPr bwMode="auto">
            <a:xfrm>
              <a:off x="6783388" y="2616306"/>
              <a:ext cx="42863" cy="22234"/>
            </a:xfrm>
            <a:custGeom>
              <a:avLst/>
              <a:gdLst>
                <a:gd name="T0" fmla="*/ 25 w 164"/>
                <a:gd name="T1" fmla="*/ 0 h 84"/>
                <a:gd name="T2" fmla="*/ 27 w 164"/>
                <a:gd name="T3" fmla="*/ 2 h 84"/>
                <a:gd name="T4" fmla="*/ 27 w 164"/>
                <a:gd name="T5" fmla="*/ 9 h 84"/>
                <a:gd name="T6" fmla="*/ 25 w 164"/>
                <a:gd name="T7" fmla="*/ 12 h 84"/>
                <a:gd name="T8" fmla="*/ 20 w 164"/>
                <a:gd name="T9" fmla="*/ 14 h 84"/>
                <a:gd name="T10" fmla="*/ 10 w 164"/>
                <a:gd name="T11" fmla="*/ 14 h 84"/>
                <a:gd name="T12" fmla="*/ 5 w 164"/>
                <a:gd name="T13" fmla="*/ 12 h 84"/>
                <a:gd name="T14" fmla="*/ 3 w 164"/>
                <a:gd name="T15" fmla="*/ 9 h 84"/>
                <a:gd name="T16" fmla="*/ 0 w 164"/>
                <a:gd name="T17" fmla="*/ 4 h 84"/>
                <a:gd name="T18" fmla="*/ 0 w 164"/>
                <a:gd name="T19" fmla="*/ 14 h 84"/>
                <a:gd name="T20" fmla="*/ 3 w 164"/>
                <a:gd name="T21" fmla="*/ 9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"/>
                <a:gd name="T34" fmla="*/ 0 h 84"/>
                <a:gd name="T35" fmla="*/ 164 w 164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" h="84">
                  <a:moveTo>
                    <a:pt x="149" y="0"/>
                  </a:moveTo>
                  <a:lnTo>
                    <a:pt x="164" y="13"/>
                  </a:lnTo>
                  <a:lnTo>
                    <a:pt x="164" y="56"/>
                  </a:lnTo>
                  <a:lnTo>
                    <a:pt x="149" y="70"/>
                  </a:lnTo>
                  <a:lnTo>
                    <a:pt x="119" y="84"/>
                  </a:lnTo>
                  <a:lnTo>
                    <a:pt x="61" y="84"/>
                  </a:lnTo>
                  <a:lnTo>
                    <a:pt x="31" y="70"/>
                  </a:lnTo>
                  <a:lnTo>
                    <a:pt x="16" y="56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16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5" name="Line 995"/>
            <p:cNvSpPr>
              <a:spLocks noChangeShapeType="1"/>
            </p:cNvSpPr>
            <p:nvPr/>
          </p:nvSpPr>
          <p:spPr bwMode="auto">
            <a:xfrm>
              <a:off x="6788151" y="26004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6" name="Freeform 996"/>
            <p:cNvSpPr>
              <a:spLocks/>
            </p:cNvSpPr>
            <p:nvPr/>
          </p:nvSpPr>
          <p:spPr bwMode="auto">
            <a:xfrm>
              <a:off x="6788151" y="2600424"/>
              <a:ext cx="34925" cy="15882"/>
            </a:xfrm>
            <a:custGeom>
              <a:avLst/>
              <a:gdLst>
                <a:gd name="T0" fmla="*/ 0 w 133"/>
                <a:gd name="T1" fmla="*/ 0 h 57"/>
                <a:gd name="T2" fmla="*/ 5 w 133"/>
                <a:gd name="T3" fmla="*/ 2 h 57"/>
                <a:gd name="T4" fmla="*/ 17 w 133"/>
                <a:gd name="T5" fmla="*/ 7 h 57"/>
                <a:gd name="T6" fmla="*/ 22 w 133"/>
                <a:gd name="T7" fmla="*/ 1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57"/>
                <a:gd name="T14" fmla="*/ 133 w 133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57">
                  <a:moveTo>
                    <a:pt x="0" y="0"/>
                  </a:moveTo>
                  <a:lnTo>
                    <a:pt x="30" y="14"/>
                  </a:lnTo>
                  <a:lnTo>
                    <a:pt x="103" y="41"/>
                  </a:lnTo>
                  <a:lnTo>
                    <a:pt x="133" y="5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7" name="Line 997"/>
            <p:cNvSpPr>
              <a:spLocks noChangeShapeType="1"/>
            </p:cNvSpPr>
            <p:nvPr/>
          </p:nvSpPr>
          <p:spPr bwMode="auto">
            <a:xfrm>
              <a:off x="6788151" y="26004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8" name="Line 998"/>
            <p:cNvSpPr>
              <a:spLocks noChangeShapeType="1"/>
            </p:cNvSpPr>
            <p:nvPr/>
          </p:nvSpPr>
          <p:spPr bwMode="auto">
            <a:xfrm flipH="1" flipV="1">
              <a:off x="6783388" y="2597248"/>
              <a:ext cx="4763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19" name="Line 999"/>
            <p:cNvSpPr>
              <a:spLocks noChangeShapeType="1"/>
            </p:cNvSpPr>
            <p:nvPr/>
          </p:nvSpPr>
          <p:spPr bwMode="auto">
            <a:xfrm>
              <a:off x="6877051" y="260995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0" name="Line 1000"/>
            <p:cNvSpPr>
              <a:spLocks noChangeShapeType="1"/>
            </p:cNvSpPr>
            <p:nvPr/>
          </p:nvSpPr>
          <p:spPr bwMode="auto">
            <a:xfrm>
              <a:off x="6877051" y="2609953"/>
              <a:ext cx="6350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1" name="Line 1001"/>
            <p:cNvSpPr>
              <a:spLocks noChangeShapeType="1"/>
            </p:cNvSpPr>
            <p:nvPr/>
          </p:nvSpPr>
          <p:spPr bwMode="auto">
            <a:xfrm>
              <a:off x="6875463" y="277512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2" name="Freeform 1002"/>
            <p:cNvSpPr>
              <a:spLocks/>
            </p:cNvSpPr>
            <p:nvPr/>
          </p:nvSpPr>
          <p:spPr bwMode="auto">
            <a:xfrm>
              <a:off x="6858001" y="2775122"/>
              <a:ext cx="20638" cy="23822"/>
            </a:xfrm>
            <a:custGeom>
              <a:avLst/>
              <a:gdLst>
                <a:gd name="T0" fmla="*/ 11 w 78"/>
                <a:gd name="T1" fmla="*/ 0 h 84"/>
                <a:gd name="T2" fmla="*/ 13 w 78"/>
                <a:gd name="T3" fmla="*/ 4 h 84"/>
                <a:gd name="T4" fmla="*/ 13 w 78"/>
                <a:gd name="T5" fmla="*/ 9 h 84"/>
                <a:gd name="T6" fmla="*/ 11 w 78"/>
                <a:gd name="T7" fmla="*/ 13 h 84"/>
                <a:gd name="T8" fmla="*/ 6 w 78"/>
                <a:gd name="T9" fmla="*/ 15 h 84"/>
                <a:gd name="T10" fmla="*/ 0 w 78"/>
                <a:gd name="T11" fmla="*/ 15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84"/>
                <a:gd name="T20" fmla="*/ 78 w 78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84">
                  <a:moveTo>
                    <a:pt x="66" y="0"/>
                  </a:moveTo>
                  <a:lnTo>
                    <a:pt x="78" y="20"/>
                  </a:lnTo>
                  <a:lnTo>
                    <a:pt x="78" y="53"/>
                  </a:lnTo>
                  <a:lnTo>
                    <a:pt x="66" y="73"/>
                  </a:lnTo>
                  <a:lnTo>
                    <a:pt x="33" y="84"/>
                  </a:lnTo>
                  <a:lnTo>
                    <a:pt x="0" y="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3" name="Line 1003"/>
            <p:cNvSpPr>
              <a:spLocks noChangeShapeType="1"/>
            </p:cNvSpPr>
            <p:nvPr/>
          </p:nvSpPr>
          <p:spPr bwMode="auto">
            <a:xfrm>
              <a:off x="6867526" y="279894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4" name="Freeform 1004"/>
            <p:cNvSpPr>
              <a:spLocks/>
            </p:cNvSpPr>
            <p:nvPr/>
          </p:nvSpPr>
          <p:spPr bwMode="auto">
            <a:xfrm>
              <a:off x="6846888" y="2798944"/>
              <a:ext cx="34925" cy="33351"/>
            </a:xfrm>
            <a:custGeom>
              <a:avLst/>
              <a:gdLst>
                <a:gd name="T0" fmla="*/ 13 w 132"/>
                <a:gd name="T1" fmla="*/ 0 h 127"/>
                <a:gd name="T2" fmla="*/ 16 w 132"/>
                <a:gd name="T3" fmla="*/ 2 h 127"/>
                <a:gd name="T4" fmla="*/ 20 w 132"/>
                <a:gd name="T5" fmla="*/ 5 h 127"/>
                <a:gd name="T6" fmla="*/ 22 w 132"/>
                <a:gd name="T7" fmla="*/ 9 h 127"/>
                <a:gd name="T8" fmla="*/ 22 w 132"/>
                <a:gd name="T9" fmla="*/ 14 h 127"/>
                <a:gd name="T10" fmla="*/ 20 w 132"/>
                <a:gd name="T11" fmla="*/ 18 h 127"/>
                <a:gd name="T12" fmla="*/ 18 w 132"/>
                <a:gd name="T13" fmla="*/ 19 h 127"/>
                <a:gd name="T14" fmla="*/ 13 w 132"/>
                <a:gd name="T15" fmla="*/ 21 h 127"/>
                <a:gd name="T16" fmla="*/ 6 w 132"/>
                <a:gd name="T17" fmla="*/ 21 h 127"/>
                <a:gd name="T18" fmla="*/ 0 w 132"/>
                <a:gd name="T19" fmla="*/ 19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127"/>
                <a:gd name="T32" fmla="*/ 132 w 132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127">
                  <a:moveTo>
                    <a:pt x="77" y="0"/>
                  </a:moveTo>
                  <a:lnTo>
                    <a:pt x="99" y="11"/>
                  </a:lnTo>
                  <a:lnTo>
                    <a:pt x="122" y="32"/>
                  </a:lnTo>
                  <a:lnTo>
                    <a:pt x="132" y="54"/>
                  </a:lnTo>
                  <a:lnTo>
                    <a:pt x="132" y="86"/>
                  </a:lnTo>
                  <a:lnTo>
                    <a:pt x="122" y="107"/>
                  </a:lnTo>
                  <a:lnTo>
                    <a:pt x="110" y="117"/>
                  </a:lnTo>
                  <a:lnTo>
                    <a:pt x="77" y="127"/>
                  </a:lnTo>
                  <a:lnTo>
                    <a:pt x="33" y="127"/>
                  </a:lnTo>
                  <a:lnTo>
                    <a:pt x="0" y="1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5" name="Line 1005"/>
            <p:cNvSpPr>
              <a:spLocks noChangeShapeType="1"/>
            </p:cNvSpPr>
            <p:nvPr/>
          </p:nvSpPr>
          <p:spPr bwMode="auto">
            <a:xfrm>
              <a:off x="6846888" y="28291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6" name="Freeform 1006"/>
            <p:cNvSpPr>
              <a:spLocks/>
            </p:cNvSpPr>
            <p:nvPr/>
          </p:nvSpPr>
          <p:spPr bwMode="auto">
            <a:xfrm>
              <a:off x="6840538" y="2814826"/>
              <a:ext cx="6350" cy="14293"/>
            </a:xfrm>
            <a:custGeom>
              <a:avLst/>
              <a:gdLst>
                <a:gd name="T0" fmla="*/ 4 w 23"/>
                <a:gd name="T1" fmla="*/ 9 h 54"/>
                <a:gd name="T2" fmla="*/ 2 w 23"/>
                <a:gd name="T3" fmla="*/ 7 h 54"/>
                <a:gd name="T4" fmla="*/ 0 w 23"/>
                <a:gd name="T5" fmla="*/ 4 h 54"/>
                <a:gd name="T6" fmla="*/ 0 w 23"/>
                <a:gd name="T7" fmla="*/ 2 h 54"/>
                <a:gd name="T8" fmla="*/ 2 w 23"/>
                <a:gd name="T9" fmla="*/ 0 h 54"/>
                <a:gd name="T10" fmla="*/ 4 w 23"/>
                <a:gd name="T11" fmla="*/ 2 h 54"/>
                <a:gd name="T12" fmla="*/ 2 w 23"/>
                <a:gd name="T13" fmla="*/ 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54"/>
                <a:gd name="T23" fmla="*/ 23 w 2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54">
                  <a:moveTo>
                    <a:pt x="23" y="54"/>
                  </a:moveTo>
                  <a:lnTo>
                    <a:pt x="11" y="4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3" y="11"/>
                  </a:lnTo>
                  <a:lnTo>
                    <a:pt x="11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7" name="Line 1007"/>
            <p:cNvSpPr>
              <a:spLocks noChangeShapeType="1"/>
            </p:cNvSpPr>
            <p:nvPr/>
          </p:nvSpPr>
          <p:spPr bwMode="auto">
            <a:xfrm>
              <a:off x="6843713" y="278941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8" name="Freeform 1008"/>
            <p:cNvSpPr>
              <a:spLocks/>
            </p:cNvSpPr>
            <p:nvPr/>
          </p:nvSpPr>
          <p:spPr bwMode="auto">
            <a:xfrm>
              <a:off x="6840538" y="2773534"/>
              <a:ext cx="34925" cy="25411"/>
            </a:xfrm>
            <a:custGeom>
              <a:avLst/>
              <a:gdLst>
                <a:gd name="T0" fmla="*/ 2 w 133"/>
                <a:gd name="T1" fmla="*/ 11 h 95"/>
                <a:gd name="T2" fmla="*/ 0 w 133"/>
                <a:gd name="T3" fmla="*/ 9 h 95"/>
                <a:gd name="T4" fmla="*/ 0 w 133"/>
                <a:gd name="T5" fmla="*/ 7 h 95"/>
                <a:gd name="T6" fmla="*/ 2 w 133"/>
                <a:gd name="T7" fmla="*/ 4 h 95"/>
                <a:gd name="T8" fmla="*/ 4 w 133"/>
                <a:gd name="T9" fmla="*/ 2 h 95"/>
                <a:gd name="T10" fmla="*/ 9 w 133"/>
                <a:gd name="T11" fmla="*/ 0 h 95"/>
                <a:gd name="T12" fmla="*/ 17 w 133"/>
                <a:gd name="T13" fmla="*/ 0 h 95"/>
                <a:gd name="T14" fmla="*/ 22 w 133"/>
                <a:gd name="T15" fmla="*/ 2 h 95"/>
                <a:gd name="T16" fmla="*/ 20 w 133"/>
                <a:gd name="T17" fmla="*/ 2 h 95"/>
                <a:gd name="T18" fmla="*/ 22 w 133"/>
                <a:gd name="T19" fmla="*/ 5 h 95"/>
                <a:gd name="T20" fmla="*/ 22 w 133"/>
                <a:gd name="T21" fmla="*/ 11 h 95"/>
                <a:gd name="T22" fmla="*/ 20 w 133"/>
                <a:gd name="T23" fmla="*/ 14 h 95"/>
                <a:gd name="T24" fmla="*/ 17 w 133"/>
                <a:gd name="T25" fmla="*/ 16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5"/>
                <a:gd name="T41" fmla="*/ 133 w 133"/>
                <a:gd name="T42" fmla="*/ 95 h 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5">
                  <a:moveTo>
                    <a:pt x="11" y="64"/>
                  </a:moveTo>
                  <a:lnTo>
                    <a:pt x="0" y="52"/>
                  </a:lnTo>
                  <a:lnTo>
                    <a:pt x="0" y="42"/>
                  </a:lnTo>
                  <a:lnTo>
                    <a:pt x="11" y="21"/>
                  </a:lnTo>
                  <a:lnTo>
                    <a:pt x="23" y="11"/>
                  </a:lnTo>
                  <a:lnTo>
                    <a:pt x="56" y="0"/>
                  </a:lnTo>
                  <a:lnTo>
                    <a:pt x="100" y="0"/>
                  </a:lnTo>
                  <a:lnTo>
                    <a:pt x="133" y="11"/>
                  </a:lnTo>
                  <a:lnTo>
                    <a:pt x="122" y="11"/>
                  </a:lnTo>
                  <a:lnTo>
                    <a:pt x="133" y="31"/>
                  </a:lnTo>
                  <a:lnTo>
                    <a:pt x="133" y="64"/>
                  </a:lnTo>
                  <a:lnTo>
                    <a:pt x="122" y="84"/>
                  </a:lnTo>
                  <a:lnTo>
                    <a:pt x="100" y="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29" name="Line 1009"/>
            <p:cNvSpPr>
              <a:spLocks noChangeShapeType="1"/>
            </p:cNvSpPr>
            <p:nvPr/>
          </p:nvSpPr>
          <p:spPr bwMode="auto">
            <a:xfrm>
              <a:off x="6875463" y="280370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0" name="Freeform 1010"/>
            <p:cNvSpPr>
              <a:spLocks/>
            </p:cNvSpPr>
            <p:nvPr/>
          </p:nvSpPr>
          <p:spPr bwMode="auto">
            <a:xfrm>
              <a:off x="6867526" y="2803709"/>
              <a:ext cx="11113" cy="28587"/>
            </a:xfrm>
            <a:custGeom>
              <a:avLst/>
              <a:gdLst>
                <a:gd name="T0" fmla="*/ 5 w 45"/>
                <a:gd name="T1" fmla="*/ 0 h 107"/>
                <a:gd name="T2" fmla="*/ 7 w 45"/>
                <a:gd name="T3" fmla="*/ 6 h 107"/>
                <a:gd name="T4" fmla="*/ 7 w 45"/>
                <a:gd name="T5" fmla="*/ 11 h 107"/>
                <a:gd name="T6" fmla="*/ 5 w 45"/>
                <a:gd name="T7" fmla="*/ 15 h 107"/>
                <a:gd name="T8" fmla="*/ 3 w 45"/>
                <a:gd name="T9" fmla="*/ 16 h 107"/>
                <a:gd name="T10" fmla="*/ 0 w 45"/>
                <a:gd name="T11" fmla="*/ 18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07"/>
                <a:gd name="T20" fmla="*/ 45 w 45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07">
                  <a:moveTo>
                    <a:pt x="33" y="0"/>
                  </a:moveTo>
                  <a:lnTo>
                    <a:pt x="45" y="34"/>
                  </a:lnTo>
                  <a:lnTo>
                    <a:pt x="45" y="66"/>
                  </a:lnTo>
                  <a:lnTo>
                    <a:pt x="33" y="87"/>
                  </a:lnTo>
                  <a:lnTo>
                    <a:pt x="22" y="97"/>
                  </a:lnTo>
                  <a:lnTo>
                    <a:pt x="0" y="10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1" name="Line 1011"/>
            <p:cNvSpPr>
              <a:spLocks noChangeShapeType="1"/>
            </p:cNvSpPr>
            <p:nvPr/>
          </p:nvSpPr>
          <p:spPr bwMode="auto">
            <a:xfrm>
              <a:off x="6867526" y="27735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2" name="Line 1012"/>
            <p:cNvSpPr>
              <a:spLocks noChangeShapeType="1"/>
            </p:cNvSpPr>
            <p:nvPr/>
          </p:nvSpPr>
          <p:spPr bwMode="auto">
            <a:xfrm>
              <a:off x="6867526" y="2773534"/>
              <a:ext cx="63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3" name="Line 1013"/>
            <p:cNvSpPr>
              <a:spLocks noChangeShapeType="1"/>
            </p:cNvSpPr>
            <p:nvPr/>
          </p:nvSpPr>
          <p:spPr bwMode="auto">
            <a:xfrm>
              <a:off x="6843713" y="27846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4" name="Freeform 1014"/>
            <p:cNvSpPr>
              <a:spLocks/>
            </p:cNvSpPr>
            <p:nvPr/>
          </p:nvSpPr>
          <p:spPr bwMode="auto">
            <a:xfrm>
              <a:off x="6843713" y="2784651"/>
              <a:ext cx="3175" cy="4764"/>
            </a:xfrm>
            <a:custGeom>
              <a:avLst/>
              <a:gdLst>
                <a:gd name="T0" fmla="*/ 0 w 12"/>
                <a:gd name="T1" fmla="*/ 0 h 22"/>
                <a:gd name="T2" fmla="*/ 2 w 12"/>
                <a:gd name="T3" fmla="*/ 1 h 22"/>
                <a:gd name="T4" fmla="*/ 0 w 12"/>
                <a:gd name="T5" fmla="*/ 3 h 22"/>
                <a:gd name="T6" fmla="*/ 0 60000 65536"/>
                <a:gd name="T7" fmla="*/ 0 60000 65536"/>
                <a:gd name="T8" fmla="*/ 0 60000 65536"/>
                <a:gd name="T9" fmla="*/ 0 w 12"/>
                <a:gd name="T10" fmla="*/ 0 h 22"/>
                <a:gd name="T11" fmla="*/ 12 w 1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2">
                  <a:moveTo>
                    <a:pt x="0" y="0"/>
                  </a:moveTo>
                  <a:lnTo>
                    <a:pt x="12" y="10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5" name="Line 1015"/>
            <p:cNvSpPr>
              <a:spLocks noChangeShapeType="1"/>
            </p:cNvSpPr>
            <p:nvPr/>
          </p:nvSpPr>
          <p:spPr bwMode="auto">
            <a:xfrm>
              <a:off x="6826251" y="278782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6" name="Freeform 1016"/>
            <p:cNvSpPr>
              <a:spLocks/>
            </p:cNvSpPr>
            <p:nvPr/>
          </p:nvSpPr>
          <p:spPr bwMode="auto">
            <a:xfrm>
              <a:off x="6783388" y="2779887"/>
              <a:ext cx="42863" cy="15882"/>
            </a:xfrm>
            <a:custGeom>
              <a:avLst/>
              <a:gdLst>
                <a:gd name="T0" fmla="*/ 27 w 164"/>
                <a:gd name="T1" fmla="*/ 5 h 58"/>
                <a:gd name="T2" fmla="*/ 25 w 164"/>
                <a:gd name="T3" fmla="*/ 7 h 58"/>
                <a:gd name="T4" fmla="*/ 20 w 164"/>
                <a:gd name="T5" fmla="*/ 10 h 58"/>
                <a:gd name="T6" fmla="*/ 10 w 164"/>
                <a:gd name="T7" fmla="*/ 10 h 58"/>
                <a:gd name="T8" fmla="*/ 5 w 164"/>
                <a:gd name="T9" fmla="*/ 7 h 58"/>
                <a:gd name="T10" fmla="*/ 3 w 164"/>
                <a:gd name="T11" fmla="*/ 5 h 58"/>
                <a:gd name="T12" fmla="*/ 0 w 164"/>
                <a:gd name="T13" fmla="*/ 0 h 58"/>
                <a:gd name="T14" fmla="*/ 0 w 164"/>
                <a:gd name="T15" fmla="*/ 10 h 58"/>
                <a:gd name="T16" fmla="*/ 3 w 164"/>
                <a:gd name="T17" fmla="*/ 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58"/>
                <a:gd name="T29" fmla="*/ 164 w 16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58">
                  <a:moveTo>
                    <a:pt x="164" y="29"/>
                  </a:moveTo>
                  <a:lnTo>
                    <a:pt x="149" y="43"/>
                  </a:lnTo>
                  <a:lnTo>
                    <a:pt x="119" y="58"/>
                  </a:lnTo>
                  <a:lnTo>
                    <a:pt x="61" y="58"/>
                  </a:lnTo>
                  <a:lnTo>
                    <a:pt x="31" y="43"/>
                  </a:lnTo>
                  <a:lnTo>
                    <a:pt x="16" y="29"/>
                  </a:lnTo>
                  <a:lnTo>
                    <a:pt x="0" y="0"/>
                  </a:lnTo>
                  <a:lnTo>
                    <a:pt x="0" y="58"/>
                  </a:lnTo>
                  <a:lnTo>
                    <a:pt x="16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7" name="Line 1017"/>
            <p:cNvSpPr>
              <a:spLocks noChangeShapeType="1"/>
            </p:cNvSpPr>
            <p:nvPr/>
          </p:nvSpPr>
          <p:spPr bwMode="auto">
            <a:xfrm>
              <a:off x="6788151" y="276241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8" name="Freeform 1018"/>
            <p:cNvSpPr>
              <a:spLocks/>
            </p:cNvSpPr>
            <p:nvPr/>
          </p:nvSpPr>
          <p:spPr bwMode="auto">
            <a:xfrm>
              <a:off x="6788151" y="2762417"/>
              <a:ext cx="38100" cy="25411"/>
            </a:xfrm>
            <a:custGeom>
              <a:avLst/>
              <a:gdLst>
                <a:gd name="T0" fmla="*/ 0 w 148"/>
                <a:gd name="T1" fmla="*/ 0 h 100"/>
                <a:gd name="T2" fmla="*/ 5 w 148"/>
                <a:gd name="T3" fmla="*/ 2 h 100"/>
                <a:gd name="T4" fmla="*/ 17 w 148"/>
                <a:gd name="T5" fmla="*/ 7 h 100"/>
                <a:gd name="T6" fmla="*/ 22 w 148"/>
                <a:gd name="T7" fmla="*/ 9 h 100"/>
                <a:gd name="T8" fmla="*/ 24 w 148"/>
                <a:gd name="T9" fmla="*/ 11 h 100"/>
                <a:gd name="T10" fmla="*/ 24 w 148"/>
                <a:gd name="T11" fmla="*/ 9 h 100"/>
                <a:gd name="T12" fmla="*/ 24 w 148"/>
                <a:gd name="T13" fmla="*/ 16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100"/>
                <a:gd name="T23" fmla="*/ 148 w 148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100">
                  <a:moveTo>
                    <a:pt x="0" y="0"/>
                  </a:moveTo>
                  <a:lnTo>
                    <a:pt x="30" y="15"/>
                  </a:lnTo>
                  <a:lnTo>
                    <a:pt x="103" y="43"/>
                  </a:lnTo>
                  <a:lnTo>
                    <a:pt x="133" y="58"/>
                  </a:lnTo>
                  <a:lnTo>
                    <a:pt x="148" y="71"/>
                  </a:lnTo>
                  <a:lnTo>
                    <a:pt x="148" y="58"/>
                  </a:lnTo>
                  <a:lnTo>
                    <a:pt x="148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39" name="Line 1019"/>
            <p:cNvSpPr>
              <a:spLocks noChangeShapeType="1"/>
            </p:cNvSpPr>
            <p:nvPr/>
          </p:nvSpPr>
          <p:spPr bwMode="auto">
            <a:xfrm>
              <a:off x="6826251" y="277671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0" name="Freeform 1020"/>
            <p:cNvSpPr>
              <a:spLocks/>
            </p:cNvSpPr>
            <p:nvPr/>
          </p:nvSpPr>
          <p:spPr bwMode="auto">
            <a:xfrm>
              <a:off x="6783388" y="2754476"/>
              <a:ext cx="42863" cy="22234"/>
            </a:xfrm>
            <a:custGeom>
              <a:avLst/>
              <a:gdLst>
                <a:gd name="T0" fmla="*/ 27 w 164"/>
                <a:gd name="T1" fmla="*/ 14 h 85"/>
                <a:gd name="T2" fmla="*/ 25 w 164"/>
                <a:gd name="T3" fmla="*/ 12 h 85"/>
                <a:gd name="T4" fmla="*/ 20 w 164"/>
                <a:gd name="T5" fmla="*/ 9 h 85"/>
                <a:gd name="T6" fmla="*/ 8 w 164"/>
                <a:gd name="T7" fmla="*/ 4 h 85"/>
                <a:gd name="T8" fmla="*/ 3 w 164"/>
                <a:gd name="T9" fmla="*/ 2 h 85"/>
                <a:gd name="T10" fmla="*/ 0 w 164"/>
                <a:gd name="T11" fmla="*/ 0 h 85"/>
                <a:gd name="T12" fmla="*/ 0 w 164"/>
                <a:gd name="T13" fmla="*/ 2 h 85"/>
                <a:gd name="T14" fmla="*/ 3 w 164"/>
                <a:gd name="T15" fmla="*/ 4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85"/>
                <a:gd name="T26" fmla="*/ 164 w 164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85">
                  <a:moveTo>
                    <a:pt x="164" y="85"/>
                  </a:moveTo>
                  <a:lnTo>
                    <a:pt x="149" y="70"/>
                  </a:lnTo>
                  <a:lnTo>
                    <a:pt x="119" y="56"/>
                  </a:lnTo>
                  <a:lnTo>
                    <a:pt x="46" y="27"/>
                  </a:lnTo>
                  <a:lnTo>
                    <a:pt x="16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6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1" name="Line 1021"/>
            <p:cNvSpPr>
              <a:spLocks noChangeShapeType="1"/>
            </p:cNvSpPr>
            <p:nvPr/>
          </p:nvSpPr>
          <p:spPr bwMode="auto">
            <a:xfrm>
              <a:off x="6783388" y="275765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2" name="Freeform 1022"/>
            <p:cNvSpPr>
              <a:spLocks/>
            </p:cNvSpPr>
            <p:nvPr/>
          </p:nvSpPr>
          <p:spPr bwMode="auto">
            <a:xfrm>
              <a:off x="6783388" y="2743359"/>
              <a:ext cx="42863" cy="14293"/>
            </a:xfrm>
            <a:custGeom>
              <a:avLst/>
              <a:gdLst>
                <a:gd name="T0" fmla="*/ 0 w 164"/>
                <a:gd name="T1" fmla="*/ 9 h 56"/>
                <a:gd name="T2" fmla="*/ 0 w 164"/>
                <a:gd name="T3" fmla="*/ 4 h 56"/>
                <a:gd name="T4" fmla="*/ 3 w 164"/>
                <a:gd name="T5" fmla="*/ 2 h 56"/>
                <a:gd name="T6" fmla="*/ 8 w 164"/>
                <a:gd name="T7" fmla="*/ 0 h 56"/>
                <a:gd name="T8" fmla="*/ 17 w 164"/>
                <a:gd name="T9" fmla="*/ 0 h 56"/>
                <a:gd name="T10" fmla="*/ 22 w 164"/>
                <a:gd name="T11" fmla="*/ 2 h 56"/>
                <a:gd name="T12" fmla="*/ 25 w 164"/>
                <a:gd name="T13" fmla="*/ 4 h 56"/>
                <a:gd name="T14" fmla="*/ 27 w 164"/>
                <a:gd name="T15" fmla="*/ 0 h 56"/>
                <a:gd name="T16" fmla="*/ 27 w 164"/>
                <a:gd name="T17" fmla="*/ 9 h 56"/>
                <a:gd name="T18" fmla="*/ 25 w 164"/>
                <a:gd name="T19" fmla="*/ 4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4"/>
                <a:gd name="T31" fmla="*/ 0 h 56"/>
                <a:gd name="T32" fmla="*/ 164 w 164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4" h="56">
                  <a:moveTo>
                    <a:pt x="0" y="56"/>
                  </a:moveTo>
                  <a:lnTo>
                    <a:pt x="0" y="27"/>
                  </a:lnTo>
                  <a:lnTo>
                    <a:pt x="16" y="13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35" y="13"/>
                  </a:lnTo>
                  <a:lnTo>
                    <a:pt x="149" y="27"/>
                  </a:lnTo>
                  <a:lnTo>
                    <a:pt x="164" y="0"/>
                  </a:lnTo>
                  <a:lnTo>
                    <a:pt x="164" y="56"/>
                  </a:lnTo>
                  <a:lnTo>
                    <a:pt x="149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3" name="Line 1023"/>
            <p:cNvSpPr>
              <a:spLocks noChangeShapeType="1"/>
            </p:cNvSpPr>
            <p:nvPr/>
          </p:nvSpPr>
          <p:spPr bwMode="auto">
            <a:xfrm>
              <a:off x="6821488" y="28720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4" name="Freeform 1024"/>
            <p:cNvSpPr>
              <a:spLocks/>
            </p:cNvSpPr>
            <p:nvPr/>
          </p:nvSpPr>
          <p:spPr bwMode="auto">
            <a:xfrm>
              <a:off x="6800851" y="2868824"/>
              <a:ext cx="26988" cy="25411"/>
            </a:xfrm>
            <a:custGeom>
              <a:avLst/>
              <a:gdLst>
                <a:gd name="T0" fmla="*/ 13 w 97"/>
                <a:gd name="T1" fmla="*/ 2 h 94"/>
                <a:gd name="T2" fmla="*/ 11 w 97"/>
                <a:gd name="T3" fmla="*/ 1 h 94"/>
                <a:gd name="T4" fmla="*/ 8 w 97"/>
                <a:gd name="T5" fmla="*/ 0 h 94"/>
                <a:gd name="T6" fmla="*/ 6 w 97"/>
                <a:gd name="T7" fmla="*/ 1 h 94"/>
                <a:gd name="T8" fmla="*/ 4 w 97"/>
                <a:gd name="T9" fmla="*/ 2 h 94"/>
                <a:gd name="T10" fmla="*/ 2 w 97"/>
                <a:gd name="T11" fmla="*/ 3 h 94"/>
                <a:gd name="T12" fmla="*/ 0 w 97"/>
                <a:gd name="T13" fmla="*/ 5 h 94"/>
                <a:gd name="T14" fmla="*/ 0 w 97"/>
                <a:gd name="T15" fmla="*/ 8 h 94"/>
                <a:gd name="T16" fmla="*/ 0 w 97"/>
                <a:gd name="T17" fmla="*/ 10 h 94"/>
                <a:gd name="T18" fmla="*/ 2 w 97"/>
                <a:gd name="T19" fmla="*/ 13 h 94"/>
                <a:gd name="T20" fmla="*/ 4 w 97"/>
                <a:gd name="T21" fmla="*/ 15 h 94"/>
                <a:gd name="T22" fmla="*/ 6 w 97"/>
                <a:gd name="T23" fmla="*/ 16 h 94"/>
                <a:gd name="T24" fmla="*/ 8 w 97"/>
                <a:gd name="T25" fmla="*/ 16 h 94"/>
                <a:gd name="T26" fmla="*/ 11 w 97"/>
                <a:gd name="T27" fmla="*/ 16 h 94"/>
                <a:gd name="T28" fmla="*/ 13 w 97"/>
                <a:gd name="T29" fmla="*/ 15 h 94"/>
                <a:gd name="T30" fmla="*/ 16 w 97"/>
                <a:gd name="T31" fmla="*/ 13 h 94"/>
                <a:gd name="T32" fmla="*/ 17 w 97"/>
                <a:gd name="T33" fmla="*/ 10 h 94"/>
                <a:gd name="T34" fmla="*/ 17 w 97"/>
                <a:gd name="T35" fmla="*/ 8 h 94"/>
                <a:gd name="T36" fmla="*/ 17 w 97"/>
                <a:gd name="T37" fmla="*/ 5 h 94"/>
                <a:gd name="T38" fmla="*/ 16 w 97"/>
                <a:gd name="T39" fmla="*/ 3 h 94"/>
                <a:gd name="T40" fmla="*/ 13 w 97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94"/>
                <a:gd name="T65" fmla="*/ 97 w 97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94">
                  <a:moveTo>
                    <a:pt x="77" y="9"/>
                  </a:moveTo>
                  <a:lnTo>
                    <a:pt x="64" y="3"/>
                  </a:lnTo>
                  <a:lnTo>
                    <a:pt x="48" y="0"/>
                  </a:lnTo>
                  <a:lnTo>
                    <a:pt x="33" y="3"/>
                  </a:lnTo>
                  <a:lnTo>
                    <a:pt x="20" y="9"/>
                  </a:lnTo>
                  <a:lnTo>
                    <a:pt x="9" y="20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2" y="61"/>
                  </a:lnTo>
                  <a:lnTo>
                    <a:pt x="9" y="75"/>
                  </a:lnTo>
                  <a:lnTo>
                    <a:pt x="20" y="86"/>
                  </a:lnTo>
                  <a:lnTo>
                    <a:pt x="33" y="92"/>
                  </a:lnTo>
                  <a:lnTo>
                    <a:pt x="48" y="94"/>
                  </a:lnTo>
                  <a:lnTo>
                    <a:pt x="64" y="92"/>
                  </a:lnTo>
                  <a:lnTo>
                    <a:pt x="77" y="86"/>
                  </a:lnTo>
                  <a:lnTo>
                    <a:pt x="89" y="75"/>
                  </a:lnTo>
                  <a:lnTo>
                    <a:pt x="96" y="61"/>
                  </a:lnTo>
                  <a:lnTo>
                    <a:pt x="97" y="47"/>
                  </a:lnTo>
                  <a:lnTo>
                    <a:pt x="96" y="32"/>
                  </a:lnTo>
                  <a:lnTo>
                    <a:pt x="89" y="20"/>
                  </a:lnTo>
                  <a:lnTo>
                    <a:pt x="77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5" name="Line 1025"/>
            <p:cNvSpPr>
              <a:spLocks noChangeShapeType="1"/>
            </p:cNvSpPr>
            <p:nvPr/>
          </p:nvSpPr>
          <p:spPr bwMode="auto">
            <a:xfrm>
              <a:off x="6821488" y="295934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6" name="Freeform 1026"/>
            <p:cNvSpPr>
              <a:spLocks/>
            </p:cNvSpPr>
            <p:nvPr/>
          </p:nvSpPr>
          <p:spPr bwMode="auto">
            <a:xfrm>
              <a:off x="6800851" y="2956172"/>
              <a:ext cx="26988" cy="25411"/>
            </a:xfrm>
            <a:custGeom>
              <a:avLst/>
              <a:gdLst>
                <a:gd name="T0" fmla="*/ 13 w 97"/>
                <a:gd name="T1" fmla="*/ 2 h 95"/>
                <a:gd name="T2" fmla="*/ 11 w 97"/>
                <a:gd name="T3" fmla="*/ 1 h 95"/>
                <a:gd name="T4" fmla="*/ 8 w 97"/>
                <a:gd name="T5" fmla="*/ 0 h 95"/>
                <a:gd name="T6" fmla="*/ 6 w 97"/>
                <a:gd name="T7" fmla="*/ 1 h 95"/>
                <a:gd name="T8" fmla="*/ 4 w 97"/>
                <a:gd name="T9" fmla="*/ 2 h 95"/>
                <a:gd name="T10" fmla="*/ 2 w 97"/>
                <a:gd name="T11" fmla="*/ 4 h 95"/>
                <a:gd name="T12" fmla="*/ 0 w 97"/>
                <a:gd name="T13" fmla="*/ 6 h 95"/>
                <a:gd name="T14" fmla="*/ 0 w 97"/>
                <a:gd name="T15" fmla="*/ 8 h 95"/>
                <a:gd name="T16" fmla="*/ 0 w 97"/>
                <a:gd name="T17" fmla="*/ 11 h 95"/>
                <a:gd name="T18" fmla="*/ 2 w 97"/>
                <a:gd name="T19" fmla="*/ 13 h 95"/>
                <a:gd name="T20" fmla="*/ 4 w 97"/>
                <a:gd name="T21" fmla="*/ 14 h 95"/>
                <a:gd name="T22" fmla="*/ 6 w 97"/>
                <a:gd name="T23" fmla="*/ 16 h 95"/>
                <a:gd name="T24" fmla="*/ 8 w 97"/>
                <a:gd name="T25" fmla="*/ 16 h 95"/>
                <a:gd name="T26" fmla="*/ 11 w 97"/>
                <a:gd name="T27" fmla="*/ 16 h 95"/>
                <a:gd name="T28" fmla="*/ 13 w 97"/>
                <a:gd name="T29" fmla="*/ 14 h 95"/>
                <a:gd name="T30" fmla="*/ 16 w 97"/>
                <a:gd name="T31" fmla="*/ 13 h 95"/>
                <a:gd name="T32" fmla="*/ 17 w 97"/>
                <a:gd name="T33" fmla="*/ 11 h 95"/>
                <a:gd name="T34" fmla="*/ 17 w 97"/>
                <a:gd name="T35" fmla="*/ 8 h 95"/>
                <a:gd name="T36" fmla="*/ 17 w 97"/>
                <a:gd name="T37" fmla="*/ 6 h 95"/>
                <a:gd name="T38" fmla="*/ 16 w 97"/>
                <a:gd name="T39" fmla="*/ 4 h 95"/>
                <a:gd name="T40" fmla="*/ 13 w 97"/>
                <a:gd name="T41" fmla="*/ 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95"/>
                <a:gd name="T65" fmla="*/ 97 w 97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95">
                  <a:moveTo>
                    <a:pt x="77" y="10"/>
                  </a:moveTo>
                  <a:lnTo>
                    <a:pt x="64" y="3"/>
                  </a:lnTo>
                  <a:lnTo>
                    <a:pt x="48" y="0"/>
                  </a:lnTo>
                  <a:lnTo>
                    <a:pt x="33" y="3"/>
                  </a:lnTo>
                  <a:lnTo>
                    <a:pt x="20" y="10"/>
                  </a:lnTo>
                  <a:lnTo>
                    <a:pt x="9" y="21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9" y="75"/>
                  </a:lnTo>
                  <a:lnTo>
                    <a:pt x="20" y="86"/>
                  </a:lnTo>
                  <a:lnTo>
                    <a:pt x="33" y="94"/>
                  </a:lnTo>
                  <a:lnTo>
                    <a:pt x="48" y="95"/>
                  </a:lnTo>
                  <a:lnTo>
                    <a:pt x="64" y="94"/>
                  </a:lnTo>
                  <a:lnTo>
                    <a:pt x="77" y="86"/>
                  </a:lnTo>
                  <a:lnTo>
                    <a:pt x="89" y="75"/>
                  </a:lnTo>
                  <a:lnTo>
                    <a:pt x="96" y="63"/>
                  </a:lnTo>
                  <a:lnTo>
                    <a:pt x="97" y="48"/>
                  </a:lnTo>
                  <a:lnTo>
                    <a:pt x="96" y="34"/>
                  </a:lnTo>
                  <a:lnTo>
                    <a:pt x="89" y="21"/>
                  </a:lnTo>
                  <a:lnTo>
                    <a:pt x="77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7" name="Line 1027"/>
            <p:cNvSpPr>
              <a:spLocks noChangeShapeType="1"/>
            </p:cNvSpPr>
            <p:nvPr/>
          </p:nvSpPr>
          <p:spPr bwMode="auto">
            <a:xfrm>
              <a:off x="6821488" y="30339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8" name="Freeform 1028"/>
            <p:cNvSpPr>
              <a:spLocks/>
            </p:cNvSpPr>
            <p:nvPr/>
          </p:nvSpPr>
          <p:spPr bwMode="auto">
            <a:xfrm>
              <a:off x="6800851" y="3030816"/>
              <a:ext cx="26988" cy="25411"/>
            </a:xfrm>
            <a:custGeom>
              <a:avLst/>
              <a:gdLst>
                <a:gd name="T0" fmla="*/ 13 w 97"/>
                <a:gd name="T1" fmla="*/ 2 h 94"/>
                <a:gd name="T2" fmla="*/ 11 w 97"/>
                <a:gd name="T3" fmla="*/ 1 h 94"/>
                <a:gd name="T4" fmla="*/ 8 w 97"/>
                <a:gd name="T5" fmla="*/ 0 h 94"/>
                <a:gd name="T6" fmla="*/ 6 w 97"/>
                <a:gd name="T7" fmla="*/ 1 h 94"/>
                <a:gd name="T8" fmla="*/ 4 w 97"/>
                <a:gd name="T9" fmla="*/ 2 h 94"/>
                <a:gd name="T10" fmla="*/ 2 w 97"/>
                <a:gd name="T11" fmla="*/ 3 h 94"/>
                <a:gd name="T12" fmla="*/ 0 w 97"/>
                <a:gd name="T13" fmla="*/ 5 h 94"/>
                <a:gd name="T14" fmla="*/ 0 w 97"/>
                <a:gd name="T15" fmla="*/ 8 h 94"/>
                <a:gd name="T16" fmla="*/ 0 w 97"/>
                <a:gd name="T17" fmla="*/ 11 h 94"/>
                <a:gd name="T18" fmla="*/ 2 w 97"/>
                <a:gd name="T19" fmla="*/ 13 h 94"/>
                <a:gd name="T20" fmla="*/ 4 w 97"/>
                <a:gd name="T21" fmla="*/ 14 h 94"/>
                <a:gd name="T22" fmla="*/ 6 w 97"/>
                <a:gd name="T23" fmla="*/ 15 h 94"/>
                <a:gd name="T24" fmla="*/ 8 w 97"/>
                <a:gd name="T25" fmla="*/ 16 h 94"/>
                <a:gd name="T26" fmla="*/ 11 w 97"/>
                <a:gd name="T27" fmla="*/ 15 h 94"/>
                <a:gd name="T28" fmla="*/ 13 w 97"/>
                <a:gd name="T29" fmla="*/ 14 h 94"/>
                <a:gd name="T30" fmla="*/ 16 w 97"/>
                <a:gd name="T31" fmla="*/ 13 h 94"/>
                <a:gd name="T32" fmla="*/ 17 w 97"/>
                <a:gd name="T33" fmla="*/ 11 h 94"/>
                <a:gd name="T34" fmla="*/ 17 w 97"/>
                <a:gd name="T35" fmla="*/ 8 h 94"/>
                <a:gd name="T36" fmla="*/ 17 w 97"/>
                <a:gd name="T37" fmla="*/ 5 h 94"/>
                <a:gd name="T38" fmla="*/ 16 w 97"/>
                <a:gd name="T39" fmla="*/ 3 h 94"/>
                <a:gd name="T40" fmla="*/ 13 w 97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94"/>
                <a:gd name="T65" fmla="*/ 97 w 97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94">
                  <a:moveTo>
                    <a:pt x="77" y="9"/>
                  </a:moveTo>
                  <a:lnTo>
                    <a:pt x="64" y="3"/>
                  </a:lnTo>
                  <a:lnTo>
                    <a:pt x="48" y="0"/>
                  </a:lnTo>
                  <a:lnTo>
                    <a:pt x="33" y="3"/>
                  </a:lnTo>
                  <a:lnTo>
                    <a:pt x="20" y="9"/>
                  </a:lnTo>
                  <a:lnTo>
                    <a:pt x="9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2" y="62"/>
                  </a:lnTo>
                  <a:lnTo>
                    <a:pt x="9" y="75"/>
                  </a:lnTo>
                  <a:lnTo>
                    <a:pt x="20" y="84"/>
                  </a:lnTo>
                  <a:lnTo>
                    <a:pt x="33" y="91"/>
                  </a:lnTo>
                  <a:lnTo>
                    <a:pt x="48" y="94"/>
                  </a:lnTo>
                  <a:lnTo>
                    <a:pt x="64" y="91"/>
                  </a:lnTo>
                  <a:lnTo>
                    <a:pt x="77" y="84"/>
                  </a:lnTo>
                  <a:lnTo>
                    <a:pt x="89" y="75"/>
                  </a:lnTo>
                  <a:lnTo>
                    <a:pt x="96" y="62"/>
                  </a:lnTo>
                  <a:lnTo>
                    <a:pt x="97" y="47"/>
                  </a:lnTo>
                  <a:lnTo>
                    <a:pt x="96" y="32"/>
                  </a:lnTo>
                  <a:lnTo>
                    <a:pt x="89" y="19"/>
                  </a:lnTo>
                  <a:lnTo>
                    <a:pt x="77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49" name="Line 1029"/>
            <p:cNvSpPr>
              <a:spLocks noChangeShapeType="1"/>
            </p:cNvSpPr>
            <p:nvPr/>
          </p:nvSpPr>
          <p:spPr bwMode="auto">
            <a:xfrm>
              <a:off x="6975476" y="289105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53" name="Line 1033"/>
            <p:cNvSpPr>
              <a:spLocks noChangeShapeType="1"/>
            </p:cNvSpPr>
            <p:nvPr/>
          </p:nvSpPr>
          <p:spPr bwMode="auto">
            <a:xfrm>
              <a:off x="7191376" y="25972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54" name="Freeform 1034"/>
            <p:cNvSpPr>
              <a:spLocks/>
            </p:cNvSpPr>
            <p:nvPr/>
          </p:nvSpPr>
          <p:spPr bwMode="auto">
            <a:xfrm>
              <a:off x="7191376" y="2586131"/>
              <a:ext cx="53975" cy="52409"/>
            </a:xfrm>
            <a:custGeom>
              <a:avLst/>
              <a:gdLst>
                <a:gd name="T0" fmla="*/ 0 w 207"/>
                <a:gd name="T1" fmla="*/ 7 h 198"/>
                <a:gd name="T2" fmla="*/ 0 w 207"/>
                <a:gd name="T3" fmla="*/ 5 h 198"/>
                <a:gd name="T4" fmla="*/ 2 w 207"/>
                <a:gd name="T5" fmla="*/ 2 h 198"/>
                <a:gd name="T6" fmla="*/ 7 w 207"/>
                <a:gd name="T7" fmla="*/ 0 h 198"/>
                <a:gd name="T8" fmla="*/ 17 w 207"/>
                <a:gd name="T9" fmla="*/ 0 h 198"/>
                <a:gd name="T10" fmla="*/ 22 w 207"/>
                <a:gd name="T11" fmla="*/ 2 h 198"/>
                <a:gd name="T12" fmla="*/ 24 w 207"/>
                <a:gd name="T13" fmla="*/ 5 h 198"/>
                <a:gd name="T14" fmla="*/ 27 w 207"/>
                <a:gd name="T15" fmla="*/ 9 h 198"/>
                <a:gd name="T16" fmla="*/ 27 w 207"/>
                <a:gd name="T17" fmla="*/ 26 h 198"/>
                <a:gd name="T18" fmla="*/ 29 w 207"/>
                <a:gd name="T19" fmla="*/ 31 h 198"/>
                <a:gd name="T20" fmla="*/ 31 w 207"/>
                <a:gd name="T21" fmla="*/ 33 h 198"/>
                <a:gd name="T22" fmla="*/ 34 w 207"/>
                <a:gd name="T23" fmla="*/ 33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7"/>
                <a:gd name="T37" fmla="*/ 0 h 198"/>
                <a:gd name="T38" fmla="*/ 207 w 207"/>
                <a:gd name="T39" fmla="*/ 198 h 1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7" h="198">
                  <a:moveTo>
                    <a:pt x="0" y="43"/>
                  </a:moveTo>
                  <a:lnTo>
                    <a:pt x="0" y="29"/>
                  </a:lnTo>
                  <a:lnTo>
                    <a:pt x="15" y="14"/>
                  </a:lnTo>
                  <a:lnTo>
                    <a:pt x="44" y="0"/>
                  </a:lnTo>
                  <a:lnTo>
                    <a:pt x="103" y="0"/>
                  </a:lnTo>
                  <a:lnTo>
                    <a:pt x="132" y="14"/>
                  </a:lnTo>
                  <a:lnTo>
                    <a:pt x="147" y="29"/>
                  </a:lnTo>
                  <a:lnTo>
                    <a:pt x="162" y="57"/>
                  </a:lnTo>
                  <a:lnTo>
                    <a:pt x="162" y="156"/>
                  </a:lnTo>
                  <a:lnTo>
                    <a:pt x="177" y="184"/>
                  </a:lnTo>
                  <a:lnTo>
                    <a:pt x="191" y="198"/>
                  </a:lnTo>
                  <a:lnTo>
                    <a:pt x="207" y="19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55" name="Line 1035"/>
            <p:cNvSpPr>
              <a:spLocks noChangeShapeType="1"/>
            </p:cNvSpPr>
            <p:nvPr/>
          </p:nvSpPr>
          <p:spPr bwMode="auto">
            <a:xfrm>
              <a:off x="7242176" y="263854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56" name="Freeform 1036"/>
            <p:cNvSpPr>
              <a:spLocks/>
            </p:cNvSpPr>
            <p:nvPr/>
          </p:nvSpPr>
          <p:spPr bwMode="auto">
            <a:xfrm>
              <a:off x="7186613" y="2608365"/>
              <a:ext cx="55563" cy="30175"/>
            </a:xfrm>
            <a:custGeom>
              <a:avLst/>
              <a:gdLst>
                <a:gd name="T0" fmla="*/ 35 w 207"/>
                <a:gd name="T1" fmla="*/ 19 h 113"/>
                <a:gd name="T2" fmla="*/ 30 w 207"/>
                <a:gd name="T3" fmla="*/ 17 h 113"/>
                <a:gd name="T4" fmla="*/ 28 w 207"/>
                <a:gd name="T5" fmla="*/ 12 h 113"/>
                <a:gd name="T6" fmla="*/ 23 w 207"/>
                <a:gd name="T7" fmla="*/ 17 h 113"/>
                <a:gd name="T8" fmla="*/ 18 w 207"/>
                <a:gd name="T9" fmla="*/ 19 h 113"/>
                <a:gd name="T10" fmla="*/ 10 w 207"/>
                <a:gd name="T11" fmla="*/ 19 h 113"/>
                <a:gd name="T12" fmla="*/ 5 w 207"/>
                <a:gd name="T13" fmla="*/ 17 h 113"/>
                <a:gd name="T14" fmla="*/ 3 w 207"/>
                <a:gd name="T15" fmla="*/ 12 h 113"/>
                <a:gd name="T16" fmla="*/ 3 w 207"/>
                <a:gd name="T17" fmla="*/ 7 h 113"/>
                <a:gd name="T18" fmla="*/ 5 w 207"/>
                <a:gd name="T19" fmla="*/ 2 h 113"/>
                <a:gd name="T20" fmla="*/ 10 w 207"/>
                <a:gd name="T21" fmla="*/ 0 h 113"/>
                <a:gd name="T22" fmla="*/ 3 w 207"/>
                <a:gd name="T23" fmla="*/ 2 h 113"/>
                <a:gd name="T24" fmla="*/ 0 w 207"/>
                <a:gd name="T25" fmla="*/ 7 h 113"/>
                <a:gd name="T26" fmla="*/ 0 w 207"/>
                <a:gd name="T27" fmla="*/ 12 h 113"/>
                <a:gd name="T28" fmla="*/ 3 w 207"/>
                <a:gd name="T29" fmla="*/ 17 h 113"/>
                <a:gd name="T30" fmla="*/ 10 w 207"/>
                <a:gd name="T31" fmla="*/ 19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7"/>
                <a:gd name="T49" fmla="*/ 0 h 113"/>
                <a:gd name="T50" fmla="*/ 207 w 207"/>
                <a:gd name="T51" fmla="*/ 113 h 1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7" h="113">
                  <a:moveTo>
                    <a:pt x="207" y="113"/>
                  </a:moveTo>
                  <a:lnTo>
                    <a:pt x="178" y="99"/>
                  </a:lnTo>
                  <a:lnTo>
                    <a:pt x="163" y="71"/>
                  </a:lnTo>
                  <a:lnTo>
                    <a:pt x="135" y="99"/>
                  </a:lnTo>
                  <a:lnTo>
                    <a:pt x="105" y="113"/>
                  </a:lnTo>
                  <a:lnTo>
                    <a:pt x="60" y="113"/>
                  </a:lnTo>
                  <a:lnTo>
                    <a:pt x="31" y="99"/>
                  </a:lnTo>
                  <a:lnTo>
                    <a:pt x="16" y="71"/>
                  </a:lnTo>
                  <a:lnTo>
                    <a:pt x="16" y="42"/>
                  </a:lnTo>
                  <a:lnTo>
                    <a:pt x="31" y="13"/>
                  </a:lnTo>
                  <a:lnTo>
                    <a:pt x="60" y="0"/>
                  </a:lnTo>
                  <a:lnTo>
                    <a:pt x="16" y="13"/>
                  </a:lnTo>
                  <a:lnTo>
                    <a:pt x="0" y="42"/>
                  </a:lnTo>
                  <a:lnTo>
                    <a:pt x="0" y="71"/>
                  </a:lnTo>
                  <a:lnTo>
                    <a:pt x="16" y="99"/>
                  </a:lnTo>
                  <a:lnTo>
                    <a:pt x="60" y="1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57" name="Line 1037"/>
            <p:cNvSpPr>
              <a:spLocks noChangeShapeType="1"/>
            </p:cNvSpPr>
            <p:nvPr/>
          </p:nvSpPr>
          <p:spPr bwMode="auto">
            <a:xfrm>
              <a:off x="7202488" y="260836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58" name="Freeform 1038"/>
            <p:cNvSpPr>
              <a:spLocks/>
            </p:cNvSpPr>
            <p:nvPr/>
          </p:nvSpPr>
          <p:spPr bwMode="auto">
            <a:xfrm>
              <a:off x="7202488" y="2600424"/>
              <a:ext cx="28575" cy="7941"/>
            </a:xfrm>
            <a:custGeom>
              <a:avLst/>
              <a:gdLst>
                <a:gd name="T0" fmla="*/ 0 w 103"/>
                <a:gd name="T1" fmla="*/ 5 h 28"/>
                <a:gd name="T2" fmla="*/ 15 w 103"/>
                <a:gd name="T3" fmla="*/ 3 h 28"/>
                <a:gd name="T4" fmla="*/ 18 w 103"/>
                <a:gd name="T5" fmla="*/ 0 h 28"/>
                <a:gd name="T6" fmla="*/ 0 60000 65536"/>
                <a:gd name="T7" fmla="*/ 0 60000 65536"/>
                <a:gd name="T8" fmla="*/ 0 60000 65536"/>
                <a:gd name="T9" fmla="*/ 0 w 103"/>
                <a:gd name="T10" fmla="*/ 0 h 28"/>
                <a:gd name="T11" fmla="*/ 103 w 103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28">
                  <a:moveTo>
                    <a:pt x="0" y="28"/>
                  </a:moveTo>
                  <a:lnTo>
                    <a:pt x="88" y="14"/>
                  </a:lnTo>
                  <a:lnTo>
                    <a:pt x="10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59" name="Line 1039"/>
            <p:cNvSpPr>
              <a:spLocks noChangeShapeType="1"/>
            </p:cNvSpPr>
            <p:nvPr/>
          </p:nvSpPr>
          <p:spPr bwMode="auto">
            <a:xfrm>
              <a:off x="7231063" y="259407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0" name="Line 1040"/>
            <p:cNvSpPr>
              <a:spLocks noChangeShapeType="1"/>
            </p:cNvSpPr>
            <p:nvPr/>
          </p:nvSpPr>
          <p:spPr bwMode="auto">
            <a:xfrm>
              <a:off x="7231063" y="2594072"/>
              <a:ext cx="1588" cy="333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1" name="Line 1041"/>
            <p:cNvSpPr>
              <a:spLocks noChangeShapeType="1"/>
            </p:cNvSpPr>
            <p:nvPr/>
          </p:nvSpPr>
          <p:spPr bwMode="auto">
            <a:xfrm>
              <a:off x="7194551" y="25972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2" name="Freeform 1042"/>
            <p:cNvSpPr>
              <a:spLocks/>
            </p:cNvSpPr>
            <p:nvPr/>
          </p:nvSpPr>
          <p:spPr bwMode="auto">
            <a:xfrm>
              <a:off x="7191376" y="2594072"/>
              <a:ext cx="3175" cy="3176"/>
            </a:xfrm>
            <a:custGeom>
              <a:avLst/>
              <a:gdLst>
                <a:gd name="T0" fmla="*/ 2 w 15"/>
                <a:gd name="T1" fmla="*/ 2 h 14"/>
                <a:gd name="T2" fmla="*/ 0 w 15"/>
                <a:gd name="T3" fmla="*/ 2 h 14"/>
                <a:gd name="T4" fmla="*/ 2 w 15"/>
                <a:gd name="T5" fmla="*/ 2 h 14"/>
                <a:gd name="T6" fmla="*/ 2 w 15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4"/>
                <a:gd name="T14" fmla="*/ 15 w 1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4">
                  <a:moveTo>
                    <a:pt x="15" y="14"/>
                  </a:moveTo>
                  <a:lnTo>
                    <a:pt x="0" y="14"/>
                  </a:lnTo>
                  <a:lnTo>
                    <a:pt x="15" y="14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3" name="Line 1043"/>
            <p:cNvSpPr>
              <a:spLocks noChangeShapeType="1"/>
            </p:cNvSpPr>
            <p:nvPr/>
          </p:nvSpPr>
          <p:spPr bwMode="auto">
            <a:xfrm>
              <a:off x="7194551" y="247813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4" name="Freeform 1044"/>
            <p:cNvSpPr>
              <a:spLocks/>
            </p:cNvSpPr>
            <p:nvPr/>
          </p:nvSpPr>
          <p:spPr bwMode="auto">
            <a:xfrm>
              <a:off x="7194551" y="2470195"/>
              <a:ext cx="50800" cy="11117"/>
            </a:xfrm>
            <a:custGeom>
              <a:avLst/>
              <a:gdLst>
                <a:gd name="T0" fmla="*/ 0 w 192"/>
                <a:gd name="T1" fmla="*/ 5 h 42"/>
                <a:gd name="T2" fmla="*/ 5 w 192"/>
                <a:gd name="T3" fmla="*/ 7 h 42"/>
                <a:gd name="T4" fmla="*/ 12 w 192"/>
                <a:gd name="T5" fmla="*/ 7 h 42"/>
                <a:gd name="T6" fmla="*/ 17 w 192"/>
                <a:gd name="T7" fmla="*/ 5 h 42"/>
                <a:gd name="T8" fmla="*/ 22 w 192"/>
                <a:gd name="T9" fmla="*/ 0 h 42"/>
                <a:gd name="T10" fmla="*/ 25 w 192"/>
                <a:gd name="T11" fmla="*/ 5 h 42"/>
                <a:gd name="T12" fmla="*/ 29 w 192"/>
                <a:gd name="T13" fmla="*/ 7 h 42"/>
                <a:gd name="T14" fmla="*/ 32 w 192"/>
                <a:gd name="T15" fmla="*/ 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"/>
                <a:gd name="T25" fmla="*/ 0 h 42"/>
                <a:gd name="T26" fmla="*/ 192 w 192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" h="42">
                  <a:moveTo>
                    <a:pt x="0" y="29"/>
                  </a:moveTo>
                  <a:lnTo>
                    <a:pt x="29" y="42"/>
                  </a:lnTo>
                  <a:lnTo>
                    <a:pt x="74" y="42"/>
                  </a:lnTo>
                  <a:lnTo>
                    <a:pt x="104" y="29"/>
                  </a:lnTo>
                  <a:lnTo>
                    <a:pt x="132" y="0"/>
                  </a:lnTo>
                  <a:lnTo>
                    <a:pt x="147" y="29"/>
                  </a:lnTo>
                  <a:lnTo>
                    <a:pt x="176" y="42"/>
                  </a:lnTo>
                  <a:lnTo>
                    <a:pt x="192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5" name="Line 1045"/>
            <p:cNvSpPr>
              <a:spLocks noChangeShapeType="1"/>
            </p:cNvSpPr>
            <p:nvPr/>
          </p:nvSpPr>
          <p:spPr bwMode="auto">
            <a:xfrm>
              <a:off x="7242176" y="24813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6" name="Freeform 1046"/>
            <p:cNvSpPr>
              <a:spLocks/>
            </p:cNvSpPr>
            <p:nvPr/>
          </p:nvSpPr>
          <p:spPr bwMode="auto">
            <a:xfrm>
              <a:off x="7231063" y="2435255"/>
              <a:ext cx="11113" cy="46057"/>
            </a:xfrm>
            <a:custGeom>
              <a:avLst/>
              <a:gdLst>
                <a:gd name="T0" fmla="*/ 7 w 44"/>
                <a:gd name="T1" fmla="*/ 29 h 170"/>
                <a:gd name="T2" fmla="*/ 5 w 44"/>
                <a:gd name="T3" fmla="*/ 27 h 170"/>
                <a:gd name="T4" fmla="*/ 2 w 44"/>
                <a:gd name="T5" fmla="*/ 22 h 170"/>
                <a:gd name="T6" fmla="*/ 2 w 44"/>
                <a:gd name="T7" fmla="*/ 5 h 170"/>
                <a:gd name="T8" fmla="*/ 0 w 44"/>
                <a:gd name="T9" fmla="*/ 0 h 170"/>
                <a:gd name="T10" fmla="*/ 0 w 44"/>
                <a:gd name="T11" fmla="*/ 22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70"/>
                <a:gd name="T20" fmla="*/ 44 w 44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70">
                  <a:moveTo>
                    <a:pt x="44" y="170"/>
                  </a:moveTo>
                  <a:lnTo>
                    <a:pt x="30" y="157"/>
                  </a:lnTo>
                  <a:lnTo>
                    <a:pt x="15" y="128"/>
                  </a:lnTo>
                  <a:lnTo>
                    <a:pt x="15" y="29"/>
                  </a:lnTo>
                  <a:lnTo>
                    <a:pt x="0" y="0"/>
                  </a:lnTo>
                  <a:lnTo>
                    <a:pt x="0" y="1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7" name="Line 1047"/>
            <p:cNvSpPr>
              <a:spLocks noChangeShapeType="1"/>
            </p:cNvSpPr>
            <p:nvPr/>
          </p:nvSpPr>
          <p:spPr bwMode="auto">
            <a:xfrm>
              <a:off x="7231063" y="24431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8" name="Freeform 1048"/>
            <p:cNvSpPr>
              <a:spLocks/>
            </p:cNvSpPr>
            <p:nvPr/>
          </p:nvSpPr>
          <p:spPr bwMode="auto">
            <a:xfrm>
              <a:off x="7186613" y="2443196"/>
              <a:ext cx="44450" cy="38116"/>
            </a:xfrm>
            <a:custGeom>
              <a:avLst/>
              <a:gdLst>
                <a:gd name="T0" fmla="*/ 28 w 163"/>
                <a:gd name="T1" fmla="*/ 0 h 141"/>
                <a:gd name="T2" fmla="*/ 25 w 163"/>
                <a:gd name="T3" fmla="*/ 2 h 141"/>
                <a:gd name="T4" fmla="*/ 10 w 163"/>
                <a:gd name="T5" fmla="*/ 5 h 141"/>
                <a:gd name="T6" fmla="*/ 3 w 163"/>
                <a:gd name="T7" fmla="*/ 7 h 141"/>
                <a:gd name="T8" fmla="*/ 0 w 163"/>
                <a:gd name="T9" fmla="*/ 12 h 141"/>
                <a:gd name="T10" fmla="*/ 0 w 163"/>
                <a:gd name="T11" fmla="*/ 17 h 141"/>
                <a:gd name="T12" fmla="*/ 3 w 163"/>
                <a:gd name="T13" fmla="*/ 22 h 141"/>
                <a:gd name="T14" fmla="*/ 10 w 163"/>
                <a:gd name="T15" fmla="*/ 24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41"/>
                <a:gd name="T26" fmla="*/ 163 w 163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41">
                  <a:moveTo>
                    <a:pt x="163" y="0"/>
                  </a:moveTo>
                  <a:lnTo>
                    <a:pt x="148" y="14"/>
                  </a:lnTo>
                  <a:lnTo>
                    <a:pt x="60" y="27"/>
                  </a:lnTo>
                  <a:lnTo>
                    <a:pt x="16" y="43"/>
                  </a:lnTo>
                  <a:lnTo>
                    <a:pt x="0" y="70"/>
                  </a:lnTo>
                  <a:lnTo>
                    <a:pt x="0" y="99"/>
                  </a:lnTo>
                  <a:lnTo>
                    <a:pt x="16" y="128"/>
                  </a:lnTo>
                  <a:lnTo>
                    <a:pt x="60" y="1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69" name="Line 1049"/>
            <p:cNvSpPr>
              <a:spLocks noChangeShapeType="1"/>
            </p:cNvSpPr>
            <p:nvPr/>
          </p:nvSpPr>
          <p:spPr bwMode="auto">
            <a:xfrm>
              <a:off x="7194551" y="247813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70" name="Freeform 1050"/>
            <p:cNvSpPr>
              <a:spLocks/>
            </p:cNvSpPr>
            <p:nvPr/>
          </p:nvSpPr>
          <p:spPr bwMode="auto">
            <a:xfrm>
              <a:off x="7191376" y="2451137"/>
              <a:ext cx="11113" cy="26999"/>
            </a:xfrm>
            <a:custGeom>
              <a:avLst/>
              <a:gdLst>
                <a:gd name="T0" fmla="*/ 2 w 44"/>
                <a:gd name="T1" fmla="*/ 17 h 101"/>
                <a:gd name="T2" fmla="*/ 0 w 44"/>
                <a:gd name="T3" fmla="*/ 12 h 101"/>
                <a:gd name="T4" fmla="*/ 0 w 44"/>
                <a:gd name="T5" fmla="*/ 7 h 101"/>
                <a:gd name="T6" fmla="*/ 2 w 44"/>
                <a:gd name="T7" fmla="*/ 3 h 101"/>
                <a:gd name="T8" fmla="*/ 7 w 44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1"/>
                <a:gd name="T17" fmla="*/ 44 w 4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1">
                  <a:moveTo>
                    <a:pt x="15" y="101"/>
                  </a:moveTo>
                  <a:lnTo>
                    <a:pt x="0" y="72"/>
                  </a:lnTo>
                  <a:lnTo>
                    <a:pt x="0" y="43"/>
                  </a:lnTo>
                  <a:lnTo>
                    <a:pt x="15" y="16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71" name="Line 1051"/>
            <p:cNvSpPr>
              <a:spLocks noChangeShapeType="1"/>
            </p:cNvSpPr>
            <p:nvPr/>
          </p:nvSpPr>
          <p:spPr bwMode="auto">
            <a:xfrm>
              <a:off x="7194551" y="24400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72" name="Freeform 1052"/>
            <p:cNvSpPr>
              <a:spLocks/>
            </p:cNvSpPr>
            <p:nvPr/>
          </p:nvSpPr>
          <p:spPr bwMode="auto">
            <a:xfrm>
              <a:off x="7191376" y="2428903"/>
              <a:ext cx="39688" cy="11117"/>
            </a:xfrm>
            <a:custGeom>
              <a:avLst/>
              <a:gdLst>
                <a:gd name="T0" fmla="*/ 3 w 147"/>
                <a:gd name="T1" fmla="*/ 7 h 43"/>
                <a:gd name="T2" fmla="*/ 0 w 147"/>
                <a:gd name="T3" fmla="*/ 7 h 43"/>
                <a:gd name="T4" fmla="*/ 0 w 147"/>
                <a:gd name="T5" fmla="*/ 5 h 43"/>
                <a:gd name="T6" fmla="*/ 3 w 147"/>
                <a:gd name="T7" fmla="*/ 2 h 43"/>
                <a:gd name="T8" fmla="*/ 7 w 147"/>
                <a:gd name="T9" fmla="*/ 0 h 43"/>
                <a:gd name="T10" fmla="*/ 18 w 147"/>
                <a:gd name="T11" fmla="*/ 0 h 43"/>
                <a:gd name="T12" fmla="*/ 22 w 147"/>
                <a:gd name="T13" fmla="*/ 2 h 43"/>
                <a:gd name="T14" fmla="*/ 25 w 147"/>
                <a:gd name="T15" fmla="*/ 5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43"/>
                <a:gd name="T26" fmla="*/ 147 w 147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43">
                  <a:moveTo>
                    <a:pt x="15" y="43"/>
                  </a:moveTo>
                  <a:lnTo>
                    <a:pt x="0" y="43"/>
                  </a:lnTo>
                  <a:lnTo>
                    <a:pt x="0" y="28"/>
                  </a:lnTo>
                  <a:lnTo>
                    <a:pt x="15" y="15"/>
                  </a:lnTo>
                  <a:lnTo>
                    <a:pt x="44" y="0"/>
                  </a:lnTo>
                  <a:lnTo>
                    <a:pt x="103" y="0"/>
                  </a:lnTo>
                  <a:lnTo>
                    <a:pt x="132" y="15"/>
                  </a:lnTo>
                  <a:lnTo>
                    <a:pt x="147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73" name="Line 1053"/>
            <p:cNvSpPr>
              <a:spLocks noChangeShapeType="1"/>
            </p:cNvSpPr>
            <p:nvPr/>
          </p:nvSpPr>
          <p:spPr bwMode="auto">
            <a:xfrm>
              <a:off x="7194551" y="243525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74" name="Line 1054"/>
            <p:cNvSpPr>
              <a:spLocks noChangeShapeType="1"/>
            </p:cNvSpPr>
            <p:nvPr/>
          </p:nvSpPr>
          <p:spPr bwMode="auto">
            <a:xfrm>
              <a:off x="7194551" y="2435255"/>
              <a:ext cx="1588" cy="47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75" name="Line 1055"/>
            <p:cNvSpPr>
              <a:spLocks noChangeShapeType="1"/>
            </p:cNvSpPr>
            <p:nvPr/>
          </p:nvSpPr>
          <p:spPr bwMode="auto">
            <a:xfrm>
              <a:off x="7175501" y="23622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77" name="Line 1057"/>
            <p:cNvSpPr>
              <a:spLocks noChangeShapeType="1"/>
            </p:cNvSpPr>
            <p:nvPr/>
          </p:nvSpPr>
          <p:spPr bwMode="auto">
            <a:xfrm>
              <a:off x="7186613" y="340721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78" name="Freeform 1058"/>
            <p:cNvSpPr>
              <a:spLocks/>
            </p:cNvSpPr>
            <p:nvPr/>
          </p:nvSpPr>
          <p:spPr bwMode="auto">
            <a:xfrm>
              <a:off x="7186613" y="3388152"/>
              <a:ext cx="44450" cy="19058"/>
            </a:xfrm>
            <a:custGeom>
              <a:avLst/>
              <a:gdLst>
                <a:gd name="T0" fmla="*/ 0 w 163"/>
                <a:gd name="T1" fmla="*/ 12 h 71"/>
                <a:gd name="T2" fmla="*/ 3 w 163"/>
                <a:gd name="T3" fmla="*/ 7 h 71"/>
                <a:gd name="T4" fmla="*/ 10 w 163"/>
                <a:gd name="T5" fmla="*/ 5 h 71"/>
                <a:gd name="T6" fmla="*/ 25 w 163"/>
                <a:gd name="T7" fmla="*/ 2 h 71"/>
                <a:gd name="T8" fmla="*/ 28 w 1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71"/>
                <a:gd name="T17" fmla="*/ 163 w 163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71">
                  <a:moveTo>
                    <a:pt x="0" y="71"/>
                  </a:moveTo>
                  <a:lnTo>
                    <a:pt x="16" y="43"/>
                  </a:lnTo>
                  <a:lnTo>
                    <a:pt x="60" y="28"/>
                  </a:lnTo>
                  <a:lnTo>
                    <a:pt x="148" y="1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79" name="Line 1059"/>
            <p:cNvSpPr>
              <a:spLocks noChangeShapeType="1"/>
            </p:cNvSpPr>
            <p:nvPr/>
          </p:nvSpPr>
          <p:spPr bwMode="auto">
            <a:xfrm>
              <a:off x="7234238" y="338815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0" name="Freeform 1060"/>
            <p:cNvSpPr>
              <a:spLocks/>
            </p:cNvSpPr>
            <p:nvPr/>
          </p:nvSpPr>
          <p:spPr bwMode="auto">
            <a:xfrm>
              <a:off x="7234238" y="3388152"/>
              <a:ext cx="11113" cy="38116"/>
            </a:xfrm>
            <a:custGeom>
              <a:avLst/>
              <a:gdLst>
                <a:gd name="T0" fmla="*/ 0 w 45"/>
                <a:gd name="T1" fmla="*/ 0 h 140"/>
                <a:gd name="T2" fmla="*/ 0 w 45"/>
                <a:gd name="T3" fmla="*/ 17 h 140"/>
                <a:gd name="T4" fmla="*/ 2 w 45"/>
                <a:gd name="T5" fmla="*/ 22 h 140"/>
                <a:gd name="T6" fmla="*/ 5 w 45"/>
                <a:gd name="T7" fmla="*/ 24 h 140"/>
                <a:gd name="T8" fmla="*/ 7 w 45"/>
                <a:gd name="T9" fmla="*/ 24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40"/>
                <a:gd name="T17" fmla="*/ 45 w 45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40">
                  <a:moveTo>
                    <a:pt x="0" y="0"/>
                  </a:moveTo>
                  <a:lnTo>
                    <a:pt x="0" y="99"/>
                  </a:lnTo>
                  <a:lnTo>
                    <a:pt x="15" y="127"/>
                  </a:lnTo>
                  <a:lnTo>
                    <a:pt x="29" y="140"/>
                  </a:lnTo>
                  <a:lnTo>
                    <a:pt x="45" y="1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1" name="Line 1061"/>
            <p:cNvSpPr>
              <a:spLocks noChangeShapeType="1"/>
            </p:cNvSpPr>
            <p:nvPr/>
          </p:nvSpPr>
          <p:spPr bwMode="auto">
            <a:xfrm>
              <a:off x="7242176" y="342626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2" name="Freeform 1062"/>
            <p:cNvSpPr>
              <a:spLocks/>
            </p:cNvSpPr>
            <p:nvPr/>
          </p:nvSpPr>
          <p:spPr bwMode="auto">
            <a:xfrm>
              <a:off x="7191376" y="3396093"/>
              <a:ext cx="50800" cy="30175"/>
            </a:xfrm>
            <a:custGeom>
              <a:avLst/>
              <a:gdLst>
                <a:gd name="T0" fmla="*/ 32 w 191"/>
                <a:gd name="T1" fmla="*/ 19 h 112"/>
                <a:gd name="T2" fmla="*/ 27 w 191"/>
                <a:gd name="T3" fmla="*/ 17 h 112"/>
                <a:gd name="T4" fmla="*/ 25 w 191"/>
                <a:gd name="T5" fmla="*/ 12 h 112"/>
                <a:gd name="T6" fmla="*/ 20 w 191"/>
                <a:gd name="T7" fmla="*/ 17 h 112"/>
                <a:gd name="T8" fmla="*/ 15 w 191"/>
                <a:gd name="T9" fmla="*/ 19 h 112"/>
                <a:gd name="T10" fmla="*/ 7 w 191"/>
                <a:gd name="T11" fmla="*/ 19 h 112"/>
                <a:gd name="T12" fmla="*/ 3 w 191"/>
                <a:gd name="T13" fmla="*/ 17 h 112"/>
                <a:gd name="T14" fmla="*/ 0 w 191"/>
                <a:gd name="T15" fmla="*/ 12 h 112"/>
                <a:gd name="T16" fmla="*/ 0 w 191"/>
                <a:gd name="T17" fmla="*/ 7 h 112"/>
                <a:gd name="T18" fmla="*/ 3 w 191"/>
                <a:gd name="T19" fmla="*/ 3 h 112"/>
                <a:gd name="T20" fmla="*/ 7 w 191"/>
                <a:gd name="T21" fmla="*/ 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1"/>
                <a:gd name="T34" fmla="*/ 0 h 112"/>
                <a:gd name="T35" fmla="*/ 191 w 191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1" h="112">
                  <a:moveTo>
                    <a:pt x="191" y="112"/>
                  </a:moveTo>
                  <a:lnTo>
                    <a:pt x="162" y="99"/>
                  </a:lnTo>
                  <a:lnTo>
                    <a:pt x="147" y="71"/>
                  </a:lnTo>
                  <a:lnTo>
                    <a:pt x="119" y="99"/>
                  </a:lnTo>
                  <a:lnTo>
                    <a:pt x="89" y="112"/>
                  </a:lnTo>
                  <a:lnTo>
                    <a:pt x="44" y="112"/>
                  </a:lnTo>
                  <a:lnTo>
                    <a:pt x="15" y="99"/>
                  </a:lnTo>
                  <a:lnTo>
                    <a:pt x="0" y="71"/>
                  </a:lnTo>
                  <a:lnTo>
                    <a:pt x="0" y="43"/>
                  </a:lnTo>
                  <a:lnTo>
                    <a:pt x="15" y="15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3" name="Line 1063"/>
            <p:cNvSpPr>
              <a:spLocks noChangeShapeType="1"/>
            </p:cNvSpPr>
            <p:nvPr/>
          </p:nvSpPr>
          <p:spPr bwMode="auto">
            <a:xfrm>
              <a:off x="7194551" y="33849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4" name="Freeform 1064"/>
            <p:cNvSpPr>
              <a:spLocks/>
            </p:cNvSpPr>
            <p:nvPr/>
          </p:nvSpPr>
          <p:spPr bwMode="auto">
            <a:xfrm>
              <a:off x="7191376" y="3373859"/>
              <a:ext cx="42863" cy="14293"/>
            </a:xfrm>
            <a:custGeom>
              <a:avLst/>
              <a:gdLst>
                <a:gd name="T0" fmla="*/ 2 w 162"/>
                <a:gd name="T1" fmla="*/ 7 h 58"/>
                <a:gd name="T2" fmla="*/ 0 w 162"/>
                <a:gd name="T3" fmla="*/ 7 h 58"/>
                <a:gd name="T4" fmla="*/ 0 w 162"/>
                <a:gd name="T5" fmla="*/ 5 h 58"/>
                <a:gd name="T6" fmla="*/ 2 w 162"/>
                <a:gd name="T7" fmla="*/ 2 h 58"/>
                <a:gd name="T8" fmla="*/ 7 w 162"/>
                <a:gd name="T9" fmla="*/ 0 h 58"/>
                <a:gd name="T10" fmla="*/ 17 w 162"/>
                <a:gd name="T11" fmla="*/ 0 h 58"/>
                <a:gd name="T12" fmla="*/ 22 w 162"/>
                <a:gd name="T13" fmla="*/ 2 h 58"/>
                <a:gd name="T14" fmla="*/ 25 w 162"/>
                <a:gd name="T15" fmla="*/ 5 h 58"/>
                <a:gd name="T16" fmla="*/ 27 w 162"/>
                <a:gd name="T17" fmla="*/ 9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58"/>
                <a:gd name="T29" fmla="*/ 162 w 162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58">
                  <a:moveTo>
                    <a:pt x="15" y="44"/>
                  </a:moveTo>
                  <a:lnTo>
                    <a:pt x="0" y="44"/>
                  </a:lnTo>
                  <a:lnTo>
                    <a:pt x="0" y="29"/>
                  </a:lnTo>
                  <a:lnTo>
                    <a:pt x="15" y="15"/>
                  </a:lnTo>
                  <a:lnTo>
                    <a:pt x="44" y="0"/>
                  </a:lnTo>
                  <a:lnTo>
                    <a:pt x="103" y="0"/>
                  </a:lnTo>
                  <a:lnTo>
                    <a:pt x="132" y="15"/>
                  </a:lnTo>
                  <a:lnTo>
                    <a:pt x="147" y="29"/>
                  </a:lnTo>
                  <a:lnTo>
                    <a:pt x="162" y="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5" name="Line 1065"/>
            <p:cNvSpPr>
              <a:spLocks noChangeShapeType="1"/>
            </p:cNvSpPr>
            <p:nvPr/>
          </p:nvSpPr>
          <p:spPr bwMode="auto">
            <a:xfrm>
              <a:off x="7231063" y="33802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6" name="Line 1066"/>
            <p:cNvSpPr>
              <a:spLocks noChangeShapeType="1"/>
            </p:cNvSpPr>
            <p:nvPr/>
          </p:nvSpPr>
          <p:spPr bwMode="auto">
            <a:xfrm>
              <a:off x="7231063" y="3380212"/>
              <a:ext cx="1588" cy="349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7" name="Line 1067"/>
            <p:cNvSpPr>
              <a:spLocks noChangeShapeType="1"/>
            </p:cNvSpPr>
            <p:nvPr/>
          </p:nvSpPr>
          <p:spPr bwMode="auto">
            <a:xfrm>
              <a:off x="7202488" y="342626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8" name="Freeform 1068"/>
            <p:cNvSpPr>
              <a:spLocks/>
            </p:cNvSpPr>
            <p:nvPr/>
          </p:nvSpPr>
          <p:spPr bwMode="auto">
            <a:xfrm>
              <a:off x="7186613" y="3407210"/>
              <a:ext cx="15875" cy="19058"/>
            </a:xfrm>
            <a:custGeom>
              <a:avLst/>
              <a:gdLst>
                <a:gd name="T0" fmla="*/ 10 w 60"/>
                <a:gd name="T1" fmla="*/ 12 h 69"/>
                <a:gd name="T2" fmla="*/ 3 w 60"/>
                <a:gd name="T3" fmla="*/ 10 h 69"/>
                <a:gd name="T4" fmla="*/ 0 w 60"/>
                <a:gd name="T5" fmla="*/ 5 h 69"/>
                <a:gd name="T6" fmla="*/ 0 w 60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69"/>
                <a:gd name="T14" fmla="*/ 60 w 60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69">
                  <a:moveTo>
                    <a:pt x="60" y="69"/>
                  </a:moveTo>
                  <a:lnTo>
                    <a:pt x="16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89" name="Line 1069"/>
            <p:cNvSpPr>
              <a:spLocks noChangeShapeType="1"/>
            </p:cNvSpPr>
            <p:nvPr/>
          </p:nvSpPr>
          <p:spPr bwMode="auto">
            <a:xfrm>
              <a:off x="7194551" y="33849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0" name="Line 1070"/>
            <p:cNvSpPr>
              <a:spLocks noChangeShapeType="1"/>
            </p:cNvSpPr>
            <p:nvPr/>
          </p:nvSpPr>
          <p:spPr bwMode="auto">
            <a:xfrm flipV="1">
              <a:off x="7194551" y="3380212"/>
              <a:ext cx="1588" cy="47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1" name="Line 1071"/>
            <p:cNvSpPr>
              <a:spLocks noChangeShapeType="1"/>
            </p:cNvSpPr>
            <p:nvPr/>
          </p:nvSpPr>
          <p:spPr bwMode="auto">
            <a:xfrm>
              <a:off x="6884988" y="341832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2" name="Freeform 1072"/>
            <p:cNvSpPr>
              <a:spLocks/>
            </p:cNvSpPr>
            <p:nvPr/>
          </p:nvSpPr>
          <p:spPr bwMode="auto">
            <a:xfrm>
              <a:off x="6877051" y="3416739"/>
              <a:ext cx="11113" cy="39704"/>
            </a:xfrm>
            <a:custGeom>
              <a:avLst/>
              <a:gdLst>
                <a:gd name="T0" fmla="*/ 5 w 45"/>
                <a:gd name="T1" fmla="*/ 2 h 149"/>
                <a:gd name="T2" fmla="*/ 7 w 45"/>
                <a:gd name="T3" fmla="*/ 6 h 149"/>
                <a:gd name="T4" fmla="*/ 7 w 45"/>
                <a:gd name="T5" fmla="*/ 25 h 149"/>
                <a:gd name="T6" fmla="*/ 5 w 45"/>
                <a:gd name="T7" fmla="*/ 25 h 149"/>
                <a:gd name="T8" fmla="*/ 5 w 45"/>
                <a:gd name="T9" fmla="*/ 6 h 149"/>
                <a:gd name="T10" fmla="*/ 4 w 45"/>
                <a:gd name="T11" fmla="*/ 2 h 149"/>
                <a:gd name="T12" fmla="*/ 0 w 45"/>
                <a:gd name="T13" fmla="*/ 0 h 149"/>
                <a:gd name="T14" fmla="*/ 5 w 45"/>
                <a:gd name="T15" fmla="*/ 2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9"/>
                <a:gd name="T26" fmla="*/ 45 w 45"/>
                <a:gd name="T27" fmla="*/ 149 h 1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9">
                  <a:moveTo>
                    <a:pt x="33" y="11"/>
                  </a:moveTo>
                  <a:lnTo>
                    <a:pt x="45" y="33"/>
                  </a:lnTo>
                  <a:lnTo>
                    <a:pt x="45" y="149"/>
                  </a:lnTo>
                  <a:lnTo>
                    <a:pt x="33" y="149"/>
                  </a:lnTo>
                  <a:lnTo>
                    <a:pt x="33" y="33"/>
                  </a:lnTo>
                  <a:lnTo>
                    <a:pt x="24" y="11"/>
                  </a:lnTo>
                  <a:lnTo>
                    <a:pt x="0" y="0"/>
                  </a:lnTo>
                  <a:lnTo>
                    <a:pt x="33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3" name="Line 1073"/>
            <p:cNvSpPr>
              <a:spLocks noChangeShapeType="1"/>
            </p:cNvSpPr>
            <p:nvPr/>
          </p:nvSpPr>
          <p:spPr bwMode="auto">
            <a:xfrm>
              <a:off x="6877051" y="34167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4" name="Freeform 1074"/>
            <p:cNvSpPr>
              <a:spLocks/>
            </p:cNvSpPr>
            <p:nvPr/>
          </p:nvSpPr>
          <p:spPr bwMode="auto">
            <a:xfrm>
              <a:off x="6856413" y="3416739"/>
              <a:ext cx="20638" cy="7941"/>
            </a:xfrm>
            <a:custGeom>
              <a:avLst/>
              <a:gdLst>
                <a:gd name="T0" fmla="*/ 13 w 76"/>
                <a:gd name="T1" fmla="*/ 0 h 33"/>
                <a:gd name="T2" fmla="*/ 9 w 76"/>
                <a:gd name="T3" fmla="*/ 0 h 33"/>
                <a:gd name="T4" fmla="*/ 4 w 76"/>
                <a:gd name="T5" fmla="*/ 2 h 33"/>
                <a:gd name="T6" fmla="*/ 0 w 76"/>
                <a:gd name="T7" fmla="*/ 5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33"/>
                <a:gd name="T14" fmla="*/ 76 w 7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33">
                  <a:moveTo>
                    <a:pt x="76" y="0"/>
                  </a:moveTo>
                  <a:lnTo>
                    <a:pt x="54" y="0"/>
                  </a:lnTo>
                  <a:lnTo>
                    <a:pt x="21" y="11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5" name="Line 1075"/>
            <p:cNvSpPr>
              <a:spLocks noChangeShapeType="1"/>
            </p:cNvSpPr>
            <p:nvPr/>
          </p:nvSpPr>
          <p:spPr bwMode="auto">
            <a:xfrm>
              <a:off x="6856413" y="34167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6" name="Freeform 1076"/>
            <p:cNvSpPr>
              <a:spLocks/>
            </p:cNvSpPr>
            <p:nvPr/>
          </p:nvSpPr>
          <p:spPr bwMode="auto">
            <a:xfrm>
              <a:off x="6845301" y="3416739"/>
              <a:ext cx="11113" cy="39704"/>
            </a:xfrm>
            <a:custGeom>
              <a:avLst/>
              <a:gdLst>
                <a:gd name="T0" fmla="*/ 7 w 45"/>
                <a:gd name="T1" fmla="*/ 0 h 149"/>
                <a:gd name="T2" fmla="*/ 7 w 45"/>
                <a:gd name="T3" fmla="*/ 25 h 149"/>
                <a:gd name="T4" fmla="*/ 5 w 45"/>
                <a:gd name="T5" fmla="*/ 25 h 149"/>
                <a:gd name="T6" fmla="*/ 5 w 45"/>
                <a:gd name="T7" fmla="*/ 0 h 149"/>
                <a:gd name="T8" fmla="*/ 7 w 45"/>
                <a:gd name="T9" fmla="*/ 0 h 149"/>
                <a:gd name="T10" fmla="*/ 0 w 45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49"/>
                <a:gd name="T20" fmla="*/ 45 w 45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49">
                  <a:moveTo>
                    <a:pt x="45" y="0"/>
                  </a:moveTo>
                  <a:lnTo>
                    <a:pt x="45" y="149"/>
                  </a:lnTo>
                  <a:lnTo>
                    <a:pt x="33" y="149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7" name="Line 1077"/>
            <p:cNvSpPr>
              <a:spLocks noChangeShapeType="1"/>
            </p:cNvSpPr>
            <p:nvPr/>
          </p:nvSpPr>
          <p:spPr bwMode="auto">
            <a:xfrm>
              <a:off x="6826251" y="341832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8" name="Freeform 1078"/>
            <p:cNvSpPr>
              <a:spLocks/>
            </p:cNvSpPr>
            <p:nvPr/>
          </p:nvSpPr>
          <p:spPr bwMode="auto">
            <a:xfrm>
              <a:off x="6783388" y="3410387"/>
              <a:ext cx="42863" cy="15882"/>
            </a:xfrm>
            <a:custGeom>
              <a:avLst/>
              <a:gdLst>
                <a:gd name="T0" fmla="*/ 27 w 164"/>
                <a:gd name="T1" fmla="*/ 5 h 56"/>
                <a:gd name="T2" fmla="*/ 25 w 164"/>
                <a:gd name="T3" fmla="*/ 8 h 56"/>
                <a:gd name="T4" fmla="*/ 20 w 164"/>
                <a:gd name="T5" fmla="*/ 10 h 56"/>
                <a:gd name="T6" fmla="*/ 10 w 164"/>
                <a:gd name="T7" fmla="*/ 10 h 56"/>
                <a:gd name="T8" fmla="*/ 5 w 164"/>
                <a:gd name="T9" fmla="*/ 8 h 56"/>
                <a:gd name="T10" fmla="*/ 3 w 164"/>
                <a:gd name="T11" fmla="*/ 5 h 56"/>
                <a:gd name="T12" fmla="*/ 0 w 164"/>
                <a:gd name="T13" fmla="*/ 0 h 56"/>
                <a:gd name="T14" fmla="*/ 0 w 164"/>
                <a:gd name="T15" fmla="*/ 10 h 56"/>
                <a:gd name="T16" fmla="*/ 3 w 164"/>
                <a:gd name="T17" fmla="*/ 5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56"/>
                <a:gd name="T29" fmla="*/ 164 w 16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56">
                  <a:moveTo>
                    <a:pt x="164" y="30"/>
                  </a:moveTo>
                  <a:lnTo>
                    <a:pt x="149" y="43"/>
                  </a:lnTo>
                  <a:lnTo>
                    <a:pt x="119" y="56"/>
                  </a:lnTo>
                  <a:lnTo>
                    <a:pt x="61" y="56"/>
                  </a:lnTo>
                  <a:lnTo>
                    <a:pt x="31" y="43"/>
                  </a:lnTo>
                  <a:lnTo>
                    <a:pt x="16" y="3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16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99" name="Line 1079"/>
            <p:cNvSpPr>
              <a:spLocks noChangeShapeType="1"/>
            </p:cNvSpPr>
            <p:nvPr/>
          </p:nvSpPr>
          <p:spPr bwMode="auto">
            <a:xfrm>
              <a:off x="6788151" y="339132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0" name="Freeform 1080"/>
            <p:cNvSpPr>
              <a:spLocks/>
            </p:cNvSpPr>
            <p:nvPr/>
          </p:nvSpPr>
          <p:spPr bwMode="auto">
            <a:xfrm>
              <a:off x="6788151" y="3391329"/>
              <a:ext cx="38100" cy="26999"/>
            </a:xfrm>
            <a:custGeom>
              <a:avLst/>
              <a:gdLst>
                <a:gd name="T0" fmla="*/ 0 w 148"/>
                <a:gd name="T1" fmla="*/ 0 h 101"/>
                <a:gd name="T2" fmla="*/ 5 w 148"/>
                <a:gd name="T3" fmla="*/ 3 h 101"/>
                <a:gd name="T4" fmla="*/ 17 w 148"/>
                <a:gd name="T5" fmla="*/ 7 h 101"/>
                <a:gd name="T6" fmla="*/ 22 w 148"/>
                <a:gd name="T7" fmla="*/ 10 h 101"/>
                <a:gd name="T8" fmla="*/ 24 w 148"/>
                <a:gd name="T9" fmla="*/ 12 h 101"/>
                <a:gd name="T10" fmla="*/ 24 w 148"/>
                <a:gd name="T11" fmla="*/ 10 h 101"/>
                <a:gd name="T12" fmla="*/ 24 w 148"/>
                <a:gd name="T13" fmla="*/ 1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101"/>
                <a:gd name="T23" fmla="*/ 148 w 148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101">
                  <a:moveTo>
                    <a:pt x="0" y="0"/>
                  </a:moveTo>
                  <a:lnTo>
                    <a:pt x="30" y="15"/>
                  </a:lnTo>
                  <a:lnTo>
                    <a:pt x="103" y="43"/>
                  </a:lnTo>
                  <a:lnTo>
                    <a:pt x="133" y="58"/>
                  </a:lnTo>
                  <a:lnTo>
                    <a:pt x="148" y="71"/>
                  </a:lnTo>
                  <a:lnTo>
                    <a:pt x="148" y="58"/>
                  </a:lnTo>
                  <a:lnTo>
                    <a:pt x="148" y="10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1" name="Line 1081"/>
            <p:cNvSpPr>
              <a:spLocks noChangeShapeType="1"/>
            </p:cNvSpPr>
            <p:nvPr/>
          </p:nvSpPr>
          <p:spPr bwMode="auto">
            <a:xfrm>
              <a:off x="6826251" y="340721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2" name="Freeform 1082"/>
            <p:cNvSpPr>
              <a:spLocks/>
            </p:cNvSpPr>
            <p:nvPr/>
          </p:nvSpPr>
          <p:spPr bwMode="auto">
            <a:xfrm>
              <a:off x="6783388" y="3384976"/>
              <a:ext cx="42863" cy="22234"/>
            </a:xfrm>
            <a:custGeom>
              <a:avLst/>
              <a:gdLst>
                <a:gd name="T0" fmla="*/ 27 w 164"/>
                <a:gd name="T1" fmla="*/ 14 h 85"/>
                <a:gd name="T2" fmla="*/ 25 w 164"/>
                <a:gd name="T3" fmla="*/ 12 h 85"/>
                <a:gd name="T4" fmla="*/ 20 w 164"/>
                <a:gd name="T5" fmla="*/ 9 h 85"/>
                <a:gd name="T6" fmla="*/ 8 w 164"/>
                <a:gd name="T7" fmla="*/ 4 h 85"/>
                <a:gd name="T8" fmla="*/ 3 w 164"/>
                <a:gd name="T9" fmla="*/ 2 h 85"/>
                <a:gd name="T10" fmla="*/ 0 w 164"/>
                <a:gd name="T11" fmla="*/ 0 h 85"/>
                <a:gd name="T12" fmla="*/ 0 w 164"/>
                <a:gd name="T13" fmla="*/ 2 h 85"/>
                <a:gd name="T14" fmla="*/ 3 w 164"/>
                <a:gd name="T15" fmla="*/ 4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85"/>
                <a:gd name="T26" fmla="*/ 164 w 164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85">
                  <a:moveTo>
                    <a:pt x="164" y="85"/>
                  </a:moveTo>
                  <a:lnTo>
                    <a:pt x="149" y="70"/>
                  </a:lnTo>
                  <a:lnTo>
                    <a:pt x="119" y="57"/>
                  </a:lnTo>
                  <a:lnTo>
                    <a:pt x="46" y="27"/>
                  </a:lnTo>
                  <a:lnTo>
                    <a:pt x="16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6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3" name="Line 1083"/>
            <p:cNvSpPr>
              <a:spLocks noChangeShapeType="1"/>
            </p:cNvSpPr>
            <p:nvPr/>
          </p:nvSpPr>
          <p:spPr bwMode="auto">
            <a:xfrm>
              <a:off x="6783388" y="338815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4" name="Freeform 1084"/>
            <p:cNvSpPr>
              <a:spLocks/>
            </p:cNvSpPr>
            <p:nvPr/>
          </p:nvSpPr>
          <p:spPr bwMode="auto">
            <a:xfrm>
              <a:off x="6783388" y="3373859"/>
              <a:ext cx="42863" cy="14293"/>
            </a:xfrm>
            <a:custGeom>
              <a:avLst/>
              <a:gdLst>
                <a:gd name="T0" fmla="*/ 0 w 164"/>
                <a:gd name="T1" fmla="*/ 9 h 58"/>
                <a:gd name="T2" fmla="*/ 0 w 164"/>
                <a:gd name="T3" fmla="*/ 5 h 58"/>
                <a:gd name="T4" fmla="*/ 3 w 164"/>
                <a:gd name="T5" fmla="*/ 2 h 58"/>
                <a:gd name="T6" fmla="*/ 8 w 164"/>
                <a:gd name="T7" fmla="*/ 0 h 58"/>
                <a:gd name="T8" fmla="*/ 17 w 164"/>
                <a:gd name="T9" fmla="*/ 0 h 58"/>
                <a:gd name="T10" fmla="*/ 22 w 164"/>
                <a:gd name="T11" fmla="*/ 2 h 58"/>
                <a:gd name="T12" fmla="*/ 25 w 164"/>
                <a:gd name="T13" fmla="*/ 5 h 58"/>
                <a:gd name="T14" fmla="*/ 27 w 164"/>
                <a:gd name="T15" fmla="*/ 0 h 58"/>
                <a:gd name="T16" fmla="*/ 27 w 164"/>
                <a:gd name="T17" fmla="*/ 9 h 58"/>
                <a:gd name="T18" fmla="*/ 25 w 164"/>
                <a:gd name="T19" fmla="*/ 5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4"/>
                <a:gd name="T31" fmla="*/ 0 h 58"/>
                <a:gd name="T32" fmla="*/ 164 w 164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4" h="58">
                  <a:moveTo>
                    <a:pt x="0" y="58"/>
                  </a:moveTo>
                  <a:lnTo>
                    <a:pt x="0" y="29"/>
                  </a:lnTo>
                  <a:lnTo>
                    <a:pt x="16" y="15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35" y="15"/>
                  </a:lnTo>
                  <a:lnTo>
                    <a:pt x="149" y="29"/>
                  </a:lnTo>
                  <a:lnTo>
                    <a:pt x="164" y="0"/>
                  </a:lnTo>
                  <a:lnTo>
                    <a:pt x="164" y="58"/>
                  </a:lnTo>
                  <a:lnTo>
                    <a:pt x="149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5" name="Line 1085"/>
            <p:cNvSpPr>
              <a:spLocks noChangeShapeType="1"/>
            </p:cNvSpPr>
            <p:nvPr/>
          </p:nvSpPr>
          <p:spPr bwMode="auto">
            <a:xfrm>
              <a:off x="6845301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6" name="Line 1086"/>
            <p:cNvSpPr>
              <a:spLocks noChangeShapeType="1"/>
            </p:cNvSpPr>
            <p:nvPr/>
          </p:nvSpPr>
          <p:spPr bwMode="auto">
            <a:xfrm>
              <a:off x="6845301" y="3456443"/>
              <a:ext cx="190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7" name="Line 1087"/>
            <p:cNvSpPr>
              <a:spLocks noChangeShapeType="1"/>
            </p:cNvSpPr>
            <p:nvPr/>
          </p:nvSpPr>
          <p:spPr bwMode="auto">
            <a:xfrm>
              <a:off x="6877051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8" name="Line 1088"/>
            <p:cNvSpPr>
              <a:spLocks noChangeShapeType="1"/>
            </p:cNvSpPr>
            <p:nvPr/>
          </p:nvSpPr>
          <p:spPr bwMode="auto">
            <a:xfrm>
              <a:off x="6877051" y="3456443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09" name="Line 1089"/>
            <p:cNvSpPr>
              <a:spLocks noChangeShapeType="1"/>
            </p:cNvSpPr>
            <p:nvPr/>
          </p:nvSpPr>
          <p:spPr bwMode="auto">
            <a:xfrm>
              <a:off x="6888163" y="35040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11" name="Line 1091"/>
            <p:cNvSpPr>
              <a:spLocks noChangeShapeType="1"/>
            </p:cNvSpPr>
            <p:nvPr/>
          </p:nvSpPr>
          <p:spPr bwMode="auto">
            <a:xfrm>
              <a:off x="6764338" y="23622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13" name="Line 1093"/>
            <p:cNvSpPr>
              <a:spLocks noChangeShapeType="1"/>
            </p:cNvSpPr>
            <p:nvPr/>
          </p:nvSpPr>
          <p:spPr bwMode="auto">
            <a:xfrm>
              <a:off x="6783388" y="24400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14" name="Line 1094"/>
            <p:cNvSpPr>
              <a:spLocks noChangeShapeType="1"/>
            </p:cNvSpPr>
            <p:nvPr/>
          </p:nvSpPr>
          <p:spPr bwMode="auto">
            <a:xfrm>
              <a:off x="6783388" y="2440020"/>
              <a:ext cx="4763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15" name="Line 1095"/>
            <p:cNvSpPr>
              <a:spLocks noChangeShapeType="1"/>
            </p:cNvSpPr>
            <p:nvPr/>
          </p:nvSpPr>
          <p:spPr bwMode="auto">
            <a:xfrm>
              <a:off x="7253288" y="245907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16" name="Freeform 1096"/>
            <p:cNvSpPr>
              <a:spLocks/>
            </p:cNvSpPr>
            <p:nvPr/>
          </p:nvSpPr>
          <p:spPr bwMode="auto">
            <a:xfrm>
              <a:off x="7253288" y="2447961"/>
              <a:ext cx="14288" cy="60350"/>
            </a:xfrm>
            <a:custGeom>
              <a:avLst/>
              <a:gdLst>
                <a:gd name="T0" fmla="*/ 0 w 57"/>
                <a:gd name="T1" fmla="*/ 7 h 224"/>
                <a:gd name="T2" fmla="*/ 4 w 57"/>
                <a:gd name="T3" fmla="*/ 5 h 224"/>
                <a:gd name="T4" fmla="*/ 9 w 57"/>
                <a:gd name="T5" fmla="*/ 0 h 224"/>
                <a:gd name="T6" fmla="*/ 9 w 57"/>
                <a:gd name="T7" fmla="*/ 38 h 224"/>
                <a:gd name="T8" fmla="*/ 7 w 57"/>
                <a:gd name="T9" fmla="*/ 38 h 224"/>
                <a:gd name="T10" fmla="*/ 7 w 57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24"/>
                <a:gd name="T20" fmla="*/ 57 w 57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24">
                  <a:moveTo>
                    <a:pt x="0" y="43"/>
                  </a:moveTo>
                  <a:lnTo>
                    <a:pt x="24" y="32"/>
                  </a:lnTo>
                  <a:lnTo>
                    <a:pt x="57" y="0"/>
                  </a:lnTo>
                  <a:lnTo>
                    <a:pt x="57" y="224"/>
                  </a:lnTo>
                  <a:lnTo>
                    <a:pt x="45" y="224"/>
                  </a:lnTo>
                  <a:lnTo>
                    <a:pt x="45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17" name="Line 1097"/>
            <p:cNvSpPr>
              <a:spLocks noChangeShapeType="1"/>
            </p:cNvSpPr>
            <p:nvPr/>
          </p:nvSpPr>
          <p:spPr bwMode="auto">
            <a:xfrm>
              <a:off x="7312026" y="245907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18" name="Freeform 1098"/>
            <p:cNvSpPr>
              <a:spLocks/>
            </p:cNvSpPr>
            <p:nvPr/>
          </p:nvSpPr>
          <p:spPr bwMode="auto">
            <a:xfrm>
              <a:off x="7312026" y="2447961"/>
              <a:ext cx="14288" cy="60350"/>
            </a:xfrm>
            <a:custGeom>
              <a:avLst/>
              <a:gdLst>
                <a:gd name="T0" fmla="*/ 0 w 54"/>
                <a:gd name="T1" fmla="*/ 7 h 224"/>
                <a:gd name="T2" fmla="*/ 4 w 54"/>
                <a:gd name="T3" fmla="*/ 5 h 224"/>
                <a:gd name="T4" fmla="*/ 9 w 54"/>
                <a:gd name="T5" fmla="*/ 0 h 224"/>
                <a:gd name="T6" fmla="*/ 9 w 54"/>
                <a:gd name="T7" fmla="*/ 38 h 224"/>
                <a:gd name="T8" fmla="*/ 7 w 54"/>
                <a:gd name="T9" fmla="*/ 38 h 224"/>
                <a:gd name="T10" fmla="*/ 7 w 54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224"/>
                <a:gd name="T20" fmla="*/ 54 w 54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224">
                  <a:moveTo>
                    <a:pt x="0" y="43"/>
                  </a:moveTo>
                  <a:lnTo>
                    <a:pt x="21" y="32"/>
                  </a:lnTo>
                  <a:lnTo>
                    <a:pt x="54" y="0"/>
                  </a:lnTo>
                  <a:lnTo>
                    <a:pt x="54" y="224"/>
                  </a:lnTo>
                  <a:lnTo>
                    <a:pt x="44" y="224"/>
                  </a:lnTo>
                  <a:lnTo>
                    <a:pt x="44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19" name="Line 1099"/>
            <p:cNvSpPr>
              <a:spLocks noChangeShapeType="1"/>
            </p:cNvSpPr>
            <p:nvPr/>
          </p:nvSpPr>
          <p:spPr bwMode="auto">
            <a:xfrm>
              <a:off x="7312026" y="250831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0" name="Line 1100"/>
            <p:cNvSpPr>
              <a:spLocks noChangeShapeType="1"/>
            </p:cNvSpPr>
            <p:nvPr/>
          </p:nvSpPr>
          <p:spPr bwMode="auto">
            <a:xfrm>
              <a:off x="7312026" y="2508311"/>
              <a:ext cx="25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1" name="Line 1101"/>
            <p:cNvSpPr>
              <a:spLocks noChangeShapeType="1"/>
            </p:cNvSpPr>
            <p:nvPr/>
          </p:nvSpPr>
          <p:spPr bwMode="auto">
            <a:xfrm>
              <a:off x="7278688" y="250831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2" name="Line 1102"/>
            <p:cNvSpPr>
              <a:spLocks noChangeShapeType="1"/>
            </p:cNvSpPr>
            <p:nvPr/>
          </p:nvSpPr>
          <p:spPr bwMode="auto">
            <a:xfrm flipH="1">
              <a:off x="7253288" y="2508311"/>
              <a:ext cx="25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3" name="Line 1103"/>
            <p:cNvSpPr>
              <a:spLocks noChangeShapeType="1"/>
            </p:cNvSpPr>
            <p:nvPr/>
          </p:nvSpPr>
          <p:spPr bwMode="auto">
            <a:xfrm>
              <a:off x="7269163" y="262265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4" name="Freeform 1104"/>
            <p:cNvSpPr>
              <a:spLocks/>
            </p:cNvSpPr>
            <p:nvPr/>
          </p:nvSpPr>
          <p:spPr bwMode="auto">
            <a:xfrm>
              <a:off x="7269163" y="2609953"/>
              <a:ext cx="14288" cy="60350"/>
            </a:xfrm>
            <a:custGeom>
              <a:avLst/>
              <a:gdLst>
                <a:gd name="T0" fmla="*/ 0 w 55"/>
                <a:gd name="T1" fmla="*/ 7 h 223"/>
                <a:gd name="T2" fmla="*/ 4 w 55"/>
                <a:gd name="T3" fmla="*/ 6 h 223"/>
                <a:gd name="T4" fmla="*/ 9 w 55"/>
                <a:gd name="T5" fmla="*/ 0 h 223"/>
                <a:gd name="T6" fmla="*/ 9 w 55"/>
                <a:gd name="T7" fmla="*/ 38 h 223"/>
                <a:gd name="T8" fmla="*/ 7 w 55"/>
                <a:gd name="T9" fmla="*/ 38 h 223"/>
                <a:gd name="T10" fmla="*/ 7 w 55"/>
                <a:gd name="T11" fmla="*/ 2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223"/>
                <a:gd name="T20" fmla="*/ 55 w 55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223">
                  <a:moveTo>
                    <a:pt x="0" y="43"/>
                  </a:moveTo>
                  <a:lnTo>
                    <a:pt x="22" y="33"/>
                  </a:lnTo>
                  <a:lnTo>
                    <a:pt x="55" y="0"/>
                  </a:lnTo>
                  <a:lnTo>
                    <a:pt x="55" y="223"/>
                  </a:lnTo>
                  <a:lnTo>
                    <a:pt x="44" y="223"/>
                  </a:lnTo>
                  <a:lnTo>
                    <a:pt x="4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5" name="Line 1105"/>
            <p:cNvSpPr>
              <a:spLocks noChangeShapeType="1"/>
            </p:cNvSpPr>
            <p:nvPr/>
          </p:nvSpPr>
          <p:spPr bwMode="auto">
            <a:xfrm>
              <a:off x="7321551" y="26163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6" name="Freeform 1106"/>
            <p:cNvSpPr>
              <a:spLocks/>
            </p:cNvSpPr>
            <p:nvPr/>
          </p:nvSpPr>
          <p:spPr bwMode="auto">
            <a:xfrm>
              <a:off x="7318376" y="2609953"/>
              <a:ext cx="41275" cy="60350"/>
            </a:xfrm>
            <a:custGeom>
              <a:avLst/>
              <a:gdLst>
                <a:gd name="T0" fmla="*/ 2 w 156"/>
                <a:gd name="T1" fmla="*/ 4 h 223"/>
                <a:gd name="T2" fmla="*/ 4 w 156"/>
                <a:gd name="T3" fmla="*/ 2 h 223"/>
                <a:gd name="T4" fmla="*/ 9 w 156"/>
                <a:gd name="T5" fmla="*/ 0 h 223"/>
                <a:gd name="T6" fmla="*/ 17 w 156"/>
                <a:gd name="T7" fmla="*/ 0 h 223"/>
                <a:gd name="T8" fmla="*/ 22 w 156"/>
                <a:gd name="T9" fmla="*/ 2 h 223"/>
                <a:gd name="T10" fmla="*/ 24 w 156"/>
                <a:gd name="T11" fmla="*/ 4 h 223"/>
                <a:gd name="T12" fmla="*/ 26 w 156"/>
                <a:gd name="T13" fmla="*/ 7 h 223"/>
                <a:gd name="T14" fmla="*/ 26 w 156"/>
                <a:gd name="T15" fmla="*/ 11 h 223"/>
                <a:gd name="T16" fmla="*/ 24 w 156"/>
                <a:gd name="T17" fmla="*/ 14 h 223"/>
                <a:gd name="T18" fmla="*/ 19 w 156"/>
                <a:gd name="T19" fmla="*/ 18 h 223"/>
                <a:gd name="T20" fmla="*/ 9 w 156"/>
                <a:gd name="T21" fmla="*/ 22 h 223"/>
                <a:gd name="T22" fmla="*/ 6 w 156"/>
                <a:gd name="T23" fmla="*/ 24 h 223"/>
                <a:gd name="T24" fmla="*/ 2 w 156"/>
                <a:gd name="T25" fmla="*/ 27 h 223"/>
                <a:gd name="T26" fmla="*/ 0 w 156"/>
                <a:gd name="T27" fmla="*/ 33 h 223"/>
                <a:gd name="T28" fmla="*/ 0 w 156"/>
                <a:gd name="T29" fmla="*/ 38 h 2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6"/>
                <a:gd name="T46" fmla="*/ 0 h 223"/>
                <a:gd name="T47" fmla="*/ 156 w 156"/>
                <a:gd name="T48" fmla="*/ 223 h 2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6" h="223">
                  <a:moveTo>
                    <a:pt x="12" y="22"/>
                  </a:moveTo>
                  <a:lnTo>
                    <a:pt x="23" y="12"/>
                  </a:lnTo>
                  <a:lnTo>
                    <a:pt x="56" y="0"/>
                  </a:lnTo>
                  <a:lnTo>
                    <a:pt x="101" y="0"/>
                  </a:lnTo>
                  <a:lnTo>
                    <a:pt x="134" y="12"/>
                  </a:lnTo>
                  <a:lnTo>
                    <a:pt x="145" y="22"/>
                  </a:lnTo>
                  <a:lnTo>
                    <a:pt x="156" y="43"/>
                  </a:lnTo>
                  <a:lnTo>
                    <a:pt x="156" y="64"/>
                  </a:lnTo>
                  <a:lnTo>
                    <a:pt x="145" y="85"/>
                  </a:lnTo>
                  <a:lnTo>
                    <a:pt x="112" y="107"/>
                  </a:lnTo>
                  <a:lnTo>
                    <a:pt x="56" y="127"/>
                  </a:lnTo>
                  <a:lnTo>
                    <a:pt x="35" y="139"/>
                  </a:lnTo>
                  <a:lnTo>
                    <a:pt x="12" y="160"/>
                  </a:lnTo>
                  <a:lnTo>
                    <a:pt x="0" y="192"/>
                  </a:lnTo>
                  <a:lnTo>
                    <a:pt x="0" y="2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7" name="Line 1107"/>
            <p:cNvSpPr>
              <a:spLocks noChangeShapeType="1"/>
            </p:cNvSpPr>
            <p:nvPr/>
          </p:nvSpPr>
          <p:spPr bwMode="auto">
            <a:xfrm>
              <a:off x="7318376" y="26639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8" name="Freeform 1108"/>
            <p:cNvSpPr>
              <a:spLocks/>
            </p:cNvSpPr>
            <p:nvPr/>
          </p:nvSpPr>
          <p:spPr bwMode="auto">
            <a:xfrm>
              <a:off x="7318376" y="2656010"/>
              <a:ext cx="41275" cy="11117"/>
            </a:xfrm>
            <a:custGeom>
              <a:avLst/>
              <a:gdLst>
                <a:gd name="T0" fmla="*/ 0 w 156"/>
                <a:gd name="T1" fmla="*/ 5 h 43"/>
                <a:gd name="T2" fmla="*/ 2 w 156"/>
                <a:gd name="T3" fmla="*/ 3 h 43"/>
                <a:gd name="T4" fmla="*/ 6 w 156"/>
                <a:gd name="T5" fmla="*/ 3 h 43"/>
                <a:gd name="T6" fmla="*/ 15 w 156"/>
                <a:gd name="T7" fmla="*/ 7 h 43"/>
                <a:gd name="T8" fmla="*/ 20 w 156"/>
                <a:gd name="T9" fmla="*/ 7 h 43"/>
                <a:gd name="T10" fmla="*/ 24 w 156"/>
                <a:gd name="T11" fmla="*/ 5 h 43"/>
                <a:gd name="T12" fmla="*/ 26 w 156"/>
                <a:gd name="T13" fmla="*/ 3 h 43"/>
                <a:gd name="T14" fmla="*/ 26 w 156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43"/>
                <a:gd name="T26" fmla="*/ 156 w 156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43">
                  <a:moveTo>
                    <a:pt x="0" y="32"/>
                  </a:moveTo>
                  <a:lnTo>
                    <a:pt x="12" y="21"/>
                  </a:lnTo>
                  <a:lnTo>
                    <a:pt x="35" y="21"/>
                  </a:lnTo>
                  <a:lnTo>
                    <a:pt x="89" y="43"/>
                  </a:lnTo>
                  <a:lnTo>
                    <a:pt x="123" y="43"/>
                  </a:lnTo>
                  <a:lnTo>
                    <a:pt x="145" y="32"/>
                  </a:lnTo>
                  <a:lnTo>
                    <a:pt x="156" y="21"/>
                  </a:lnTo>
                  <a:lnTo>
                    <a:pt x="1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29" name="Line 1109"/>
            <p:cNvSpPr>
              <a:spLocks noChangeShapeType="1"/>
            </p:cNvSpPr>
            <p:nvPr/>
          </p:nvSpPr>
          <p:spPr bwMode="auto">
            <a:xfrm>
              <a:off x="7359651" y="266077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0" name="Freeform 1110"/>
            <p:cNvSpPr>
              <a:spLocks/>
            </p:cNvSpPr>
            <p:nvPr/>
          </p:nvSpPr>
          <p:spPr bwMode="auto">
            <a:xfrm>
              <a:off x="7327901" y="2660774"/>
              <a:ext cx="31750" cy="9529"/>
            </a:xfrm>
            <a:custGeom>
              <a:avLst/>
              <a:gdLst>
                <a:gd name="T0" fmla="*/ 20 w 121"/>
                <a:gd name="T1" fmla="*/ 0 h 31"/>
                <a:gd name="T2" fmla="*/ 18 w 121"/>
                <a:gd name="T3" fmla="*/ 4 h 31"/>
                <a:gd name="T4" fmla="*/ 16 w 121"/>
                <a:gd name="T5" fmla="*/ 6 h 31"/>
                <a:gd name="T6" fmla="*/ 9 w 121"/>
                <a:gd name="T7" fmla="*/ 6 h 31"/>
                <a:gd name="T8" fmla="*/ 0 w 12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1"/>
                <a:gd name="T17" fmla="*/ 121 w 12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1">
                  <a:moveTo>
                    <a:pt x="121" y="0"/>
                  </a:moveTo>
                  <a:lnTo>
                    <a:pt x="110" y="22"/>
                  </a:lnTo>
                  <a:lnTo>
                    <a:pt x="99" y="31"/>
                  </a:lnTo>
                  <a:lnTo>
                    <a:pt x="54" y="3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1" name="Line 1111"/>
            <p:cNvSpPr>
              <a:spLocks noChangeShapeType="1"/>
            </p:cNvSpPr>
            <p:nvPr/>
          </p:nvSpPr>
          <p:spPr bwMode="auto">
            <a:xfrm>
              <a:off x="7332663" y="264489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2" name="Freeform 1112"/>
            <p:cNvSpPr>
              <a:spLocks/>
            </p:cNvSpPr>
            <p:nvPr/>
          </p:nvSpPr>
          <p:spPr bwMode="auto">
            <a:xfrm>
              <a:off x="7332663" y="2609953"/>
              <a:ext cx="23813" cy="34940"/>
            </a:xfrm>
            <a:custGeom>
              <a:avLst/>
              <a:gdLst>
                <a:gd name="T0" fmla="*/ 0 w 89"/>
                <a:gd name="T1" fmla="*/ 22 h 127"/>
                <a:gd name="T2" fmla="*/ 8 w 89"/>
                <a:gd name="T3" fmla="*/ 19 h 127"/>
                <a:gd name="T4" fmla="*/ 13 w 89"/>
                <a:gd name="T5" fmla="*/ 15 h 127"/>
                <a:gd name="T6" fmla="*/ 15 w 89"/>
                <a:gd name="T7" fmla="*/ 11 h 127"/>
                <a:gd name="T8" fmla="*/ 15 w 89"/>
                <a:gd name="T9" fmla="*/ 7 h 127"/>
                <a:gd name="T10" fmla="*/ 13 w 89"/>
                <a:gd name="T11" fmla="*/ 4 h 127"/>
                <a:gd name="T12" fmla="*/ 11 w 89"/>
                <a:gd name="T13" fmla="*/ 2 h 127"/>
                <a:gd name="T14" fmla="*/ 8 w 89"/>
                <a:gd name="T15" fmla="*/ 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127"/>
                <a:gd name="T26" fmla="*/ 89 w 89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127">
                  <a:moveTo>
                    <a:pt x="0" y="127"/>
                  </a:moveTo>
                  <a:lnTo>
                    <a:pt x="45" y="107"/>
                  </a:lnTo>
                  <a:lnTo>
                    <a:pt x="78" y="85"/>
                  </a:lnTo>
                  <a:lnTo>
                    <a:pt x="89" y="64"/>
                  </a:lnTo>
                  <a:lnTo>
                    <a:pt x="89" y="43"/>
                  </a:lnTo>
                  <a:lnTo>
                    <a:pt x="78" y="22"/>
                  </a:lnTo>
                  <a:lnTo>
                    <a:pt x="67" y="12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3" name="Line 1113"/>
            <p:cNvSpPr>
              <a:spLocks noChangeShapeType="1"/>
            </p:cNvSpPr>
            <p:nvPr/>
          </p:nvSpPr>
          <p:spPr bwMode="auto">
            <a:xfrm>
              <a:off x="7321551" y="261630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4" name="Freeform 1114"/>
            <p:cNvSpPr>
              <a:spLocks/>
            </p:cNvSpPr>
            <p:nvPr/>
          </p:nvSpPr>
          <p:spPr bwMode="auto">
            <a:xfrm>
              <a:off x="7318376" y="2616306"/>
              <a:ext cx="6350" cy="11117"/>
            </a:xfrm>
            <a:custGeom>
              <a:avLst/>
              <a:gdLst>
                <a:gd name="T0" fmla="*/ 2 w 23"/>
                <a:gd name="T1" fmla="*/ 0 h 42"/>
                <a:gd name="T2" fmla="*/ 0 w 23"/>
                <a:gd name="T3" fmla="*/ 4 h 42"/>
                <a:gd name="T4" fmla="*/ 0 w 23"/>
                <a:gd name="T5" fmla="*/ 5 h 42"/>
                <a:gd name="T6" fmla="*/ 2 w 23"/>
                <a:gd name="T7" fmla="*/ 7 h 42"/>
                <a:gd name="T8" fmla="*/ 4 w 23"/>
                <a:gd name="T9" fmla="*/ 5 h 42"/>
                <a:gd name="T10" fmla="*/ 2 w 23"/>
                <a:gd name="T11" fmla="*/ 4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2"/>
                <a:gd name="T20" fmla="*/ 23 w 2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2">
                  <a:moveTo>
                    <a:pt x="12" y="0"/>
                  </a:moveTo>
                  <a:lnTo>
                    <a:pt x="0" y="21"/>
                  </a:lnTo>
                  <a:lnTo>
                    <a:pt x="0" y="31"/>
                  </a:lnTo>
                  <a:lnTo>
                    <a:pt x="12" y="42"/>
                  </a:lnTo>
                  <a:lnTo>
                    <a:pt x="23" y="31"/>
                  </a:lnTo>
                  <a:lnTo>
                    <a:pt x="12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5" name="Line 1115"/>
            <p:cNvSpPr>
              <a:spLocks noChangeShapeType="1"/>
            </p:cNvSpPr>
            <p:nvPr/>
          </p:nvSpPr>
          <p:spPr bwMode="auto">
            <a:xfrm>
              <a:off x="7294563" y="267030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6" name="Line 1116"/>
            <p:cNvSpPr>
              <a:spLocks noChangeShapeType="1"/>
            </p:cNvSpPr>
            <p:nvPr/>
          </p:nvSpPr>
          <p:spPr bwMode="auto">
            <a:xfrm flipH="1">
              <a:off x="7269163" y="2670303"/>
              <a:ext cx="25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7" name="Line 1117"/>
            <p:cNvSpPr>
              <a:spLocks noChangeShapeType="1"/>
            </p:cNvSpPr>
            <p:nvPr/>
          </p:nvSpPr>
          <p:spPr bwMode="auto">
            <a:xfrm>
              <a:off x="7269163" y="27846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8" name="Freeform 1118"/>
            <p:cNvSpPr>
              <a:spLocks/>
            </p:cNvSpPr>
            <p:nvPr/>
          </p:nvSpPr>
          <p:spPr bwMode="auto">
            <a:xfrm>
              <a:off x="7269163" y="2773534"/>
              <a:ext cx="14288" cy="58762"/>
            </a:xfrm>
            <a:custGeom>
              <a:avLst/>
              <a:gdLst>
                <a:gd name="T0" fmla="*/ 0 w 55"/>
                <a:gd name="T1" fmla="*/ 7 h 222"/>
                <a:gd name="T2" fmla="*/ 4 w 55"/>
                <a:gd name="T3" fmla="*/ 5 h 222"/>
                <a:gd name="T4" fmla="*/ 9 w 55"/>
                <a:gd name="T5" fmla="*/ 0 h 222"/>
                <a:gd name="T6" fmla="*/ 9 w 55"/>
                <a:gd name="T7" fmla="*/ 37 h 222"/>
                <a:gd name="T8" fmla="*/ 7 w 55"/>
                <a:gd name="T9" fmla="*/ 37 h 222"/>
                <a:gd name="T10" fmla="*/ 7 w 55"/>
                <a:gd name="T11" fmla="*/ 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222"/>
                <a:gd name="T20" fmla="*/ 55 w 55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222">
                  <a:moveTo>
                    <a:pt x="0" y="42"/>
                  </a:moveTo>
                  <a:lnTo>
                    <a:pt x="22" y="31"/>
                  </a:lnTo>
                  <a:lnTo>
                    <a:pt x="55" y="0"/>
                  </a:lnTo>
                  <a:lnTo>
                    <a:pt x="55" y="222"/>
                  </a:lnTo>
                  <a:lnTo>
                    <a:pt x="44" y="222"/>
                  </a:lnTo>
                  <a:lnTo>
                    <a:pt x="4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39" name="Line 1119"/>
            <p:cNvSpPr>
              <a:spLocks noChangeShapeType="1"/>
            </p:cNvSpPr>
            <p:nvPr/>
          </p:nvSpPr>
          <p:spPr bwMode="auto">
            <a:xfrm>
              <a:off x="7321551" y="277829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0" name="Freeform 1120"/>
            <p:cNvSpPr>
              <a:spLocks/>
            </p:cNvSpPr>
            <p:nvPr/>
          </p:nvSpPr>
          <p:spPr bwMode="auto">
            <a:xfrm>
              <a:off x="7321551" y="2773534"/>
              <a:ext cx="34925" cy="25411"/>
            </a:xfrm>
            <a:custGeom>
              <a:avLst/>
              <a:gdLst>
                <a:gd name="T0" fmla="*/ 0 w 133"/>
                <a:gd name="T1" fmla="*/ 4 h 95"/>
                <a:gd name="T2" fmla="*/ 2 w 133"/>
                <a:gd name="T3" fmla="*/ 2 h 95"/>
                <a:gd name="T4" fmla="*/ 7 w 133"/>
                <a:gd name="T5" fmla="*/ 0 h 95"/>
                <a:gd name="T6" fmla="*/ 15 w 133"/>
                <a:gd name="T7" fmla="*/ 0 h 95"/>
                <a:gd name="T8" fmla="*/ 20 w 133"/>
                <a:gd name="T9" fmla="*/ 2 h 95"/>
                <a:gd name="T10" fmla="*/ 22 w 133"/>
                <a:gd name="T11" fmla="*/ 5 h 95"/>
                <a:gd name="T12" fmla="*/ 22 w 133"/>
                <a:gd name="T13" fmla="*/ 11 h 95"/>
                <a:gd name="T14" fmla="*/ 20 w 133"/>
                <a:gd name="T15" fmla="*/ 14 h 95"/>
                <a:gd name="T16" fmla="*/ 15 w 133"/>
                <a:gd name="T17" fmla="*/ 16 h 95"/>
                <a:gd name="T18" fmla="*/ 9 w 133"/>
                <a:gd name="T19" fmla="*/ 16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95"/>
                <a:gd name="T32" fmla="*/ 133 w 133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95">
                  <a:moveTo>
                    <a:pt x="0" y="21"/>
                  </a:moveTo>
                  <a:lnTo>
                    <a:pt x="11" y="11"/>
                  </a:lnTo>
                  <a:lnTo>
                    <a:pt x="44" y="0"/>
                  </a:lnTo>
                  <a:lnTo>
                    <a:pt x="89" y="0"/>
                  </a:lnTo>
                  <a:lnTo>
                    <a:pt x="122" y="11"/>
                  </a:lnTo>
                  <a:lnTo>
                    <a:pt x="133" y="31"/>
                  </a:lnTo>
                  <a:lnTo>
                    <a:pt x="133" y="64"/>
                  </a:lnTo>
                  <a:lnTo>
                    <a:pt x="122" y="84"/>
                  </a:lnTo>
                  <a:lnTo>
                    <a:pt x="89" y="95"/>
                  </a:lnTo>
                  <a:lnTo>
                    <a:pt x="56" y="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1" name="Line 1121"/>
            <p:cNvSpPr>
              <a:spLocks noChangeShapeType="1"/>
            </p:cNvSpPr>
            <p:nvPr/>
          </p:nvSpPr>
          <p:spPr bwMode="auto">
            <a:xfrm>
              <a:off x="7345363" y="279894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2" name="Freeform 1122"/>
            <p:cNvSpPr>
              <a:spLocks/>
            </p:cNvSpPr>
            <p:nvPr/>
          </p:nvSpPr>
          <p:spPr bwMode="auto">
            <a:xfrm>
              <a:off x="7318376" y="2798944"/>
              <a:ext cx="41275" cy="33351"/>
            </a:xfrm>
            <a:custGeom>
              <a:avLst/>
              <a:gdLst>
                <a:gd name="T0" fmla="*/ 17 w 156"/>
                <a:gd name="T1" fmla="*/ 0 h 127"/>
                <a:gd name="T2" fmla="*/ 20 w 156"/>
                <a:gd name="T3" fmla="*/ 2 h 127"/>
                <a:gd name="T4" fmla="*/ 24 w 156"/>
                <a:gd name="T5" fmla="*/ 5 h 127"/>
                <a:gd name="T6" fmla="*/ 26 w 156"/>
                <a:gd name="T7" fmla="*/ 9 h 127"/>
                <a:gd name="T8" fmla="*/ 26 w 156"/>
                <a:gd name="T9" fmla="*/ 14 h 127"/>
                <a:gd name="T10" fmla="*/ 24 w 156"/>
                <a:gd name="T11" fmla="*/ 18 h 127"/>
                <a:gd name="T12" fmla="*/ 22 w 156"/>
                <a:gd name="T13" fmla="*/ 19 h 127"/>
                <a:gd name="T14" fmla="*/ 17 w 156"/>
                <a:gd name="T15" fmla="*/ 21 h 127"/>
                <a:gd name="T16" fmla="*/ 9 w 156"/>
                <a:gd name="T17" fmla="*/ 21 h 127"/>
                <a:gd name="T18" fmla="*/ 4 w 156"/>
                <a:gd name="T19" fmla="*/ 19 h 127"/>
                <a:gd name="T20" fmla="*/ 2 w 156"/>
                <a:gd name="T21" fmla="*/ 18 h 127"/>
                <a:gd name="T22" fmla="*/ 0 w 156"/>
                <a:gd name="T23" fmla="*/ 14 h 127"/>
                <a:gd name="T24" fmla="*/ 0 w 156"/>
                <a:gd name="T25" fmla="*/ 12 h 127"/>
                <a:gd name="T26" fmla="*/ 2 w 156"/>
                <a:gd name="T27" fmla="*/ 10 h 127"/>
                <a:gd name="T28" fmla="*/ 4 w 156"/>
                <a:gd name="T29" fmla="*/ 12 h 127"/>
                <a:gd name="T30" fmla="*/ 2 w 156"/>
                <a:gd name="T31" fmla="*/ 14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27"/>
                <a:gd name="T50" fmla="*/ 156 w 156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27">
                  <a:moveTo>
                    <a:pt x="101" y="0"/>
                  </a:moveTo>
                  <a:lnTo>
                    <a:pt x="123" y="11"/>
                  </a:lnTo>
                  <a:lnTo>
                    <a:pt x="145" y="32"/>
                  </a:lnTo>
                  <a:lnTo>
                    <a:pt x="156" y="54"/>
                  </a:lnTo>
                  <a:lnTo>
                    <a:pt x="156" y="86"/>
                  </a:lnTo>
                  <a:lnTo>
                    <a:pt x="145" y="107"/>
                  </a:lnTo>
                  <a:lnTo>
                    <a:pt x="134" y="117"/>
                  </a:lnTo>
                  <a:lnTo>
                    <a:pt x="101" y="127"/>
                  </a:lnTo>
                  <a:lnTo>
                    <a:pt x="56" y="127"/>
                  </a:lnTo>
                  <a:lnTo>
                    <a:pt x="23" y="117"/>
                  </a:lnTo>
                  <a:lnTo>
                    <a:pt x="12" y="107"/>
                  </a:lnTo>
                  <a:lnTo>
                    <a:pt x="0" y="86"/>
                  </a:lnTo>
                  <a:lnTo>
                    <a:pt x="0" y="74"/>
                  </a:lnTo>
                  <a:lnTo>
                    <a:pt x="12" y="63"/>
                  </a:lnTo>
                  <a:lnTo>
                    <a:pt x="23" y="74"/>
                  </a:lnTo>
                  <a:lnTo>
                    <a:pt x="12" y="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3" name="Line 1123"/>
            <p:cNvSpPr>
              <a:spLocks noChangeShapeType="1"/>
            </p:cNvSpPr>
            <p:nvPr/>
          </p:nvSpPr>
          <p:spPr bwMode="auto">
            <a:xfrm>
              <a:off x="7321551" y="278941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4" name="Freeform 1124"/>
            <p:cNvSpPr>
              <a:spLocks/>
            </p:cNvSpPr>
            <p:nvPr/>
          </p:nvSpPr>
          <p:spPr bwMode="auto">
            <a:xfrm>
              <a:off x="7318376" y="2778298"/>
              <a:ext cx="3175" cy="11117"/>
            </a:xfrm>
            <a:custGeom>
              <a:avLst/>
              <a:gdLst>
                <a:gd name="T0" fmla="*/ 2 w 12"/>
                <a:gd name="T1" fmla="*/ 7 h 43"/>
                <a:gd name="T2" fmla="*/ 0 w 12"/>
                <a:gd name="T3" fmla="*/ 5 h 43"/>
                <a:gd name="T4" fmla="*/ 0 w 12"/>
                <a:gd name="T5" fmla="*/ 3 h 43"/>
                <a:gd name="T6" fmla="*/ 2 w 12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3"/>
                <a:gd name="T14" fmla="*/ 12 w 12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3">
                  <a:moveTo>
                    <a:pt x="12" y="43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5" name="Line 1125"/>
            <p:cNvSpPr>
              <a:spLocks noChangeShapeType="1"/>
            </p:cNvSpPr>
            <p:nvPr/>
          </p:nvSpPr>
          <p:spPr bwMode="auto">
            <a:xfrm>
              <a:off x="7321551" y="27846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6" name="Freeform 1126"/>
            <p:cNvSpPr>
              <a:spLocks/>
            </p:cNvSpPr>
            <p:nvPr/>
          </p:nvSpPr>
          <p:spPr bwMode="auto">
            <a:xfrm>
              <a:off x="7321551" y="2784651"/>
              <a:ext cx="3175" cy="4764"/>
            </a:xfrm>
            <a:custGeom>
              <a:avLst/>
              <a:gdLst>
                <a:gd name="T0" fmla="*/ 0 w 11"/>
                <a:gd name="T1" fmla="*/ 0 h 22"/>
                <a:gd name="T2" fmla="*/ 2 w 11"/>
                <a:gd name="T3" fmla="*/ 1 h 22"/>
                <a:gd name="T4" fmla="*/ 0 w 11"/>
                <a:gd name="T5" fmla="*/ 3 h 22"/>
                <a:gd name="T6" fmla="*/ 0 60000 65536"/>
                <a:gd name="T7" fmla="*/ 0 60000 65536"/>
                <a:gd name="T8" fmla="*/ 0 60000 65536"/>
                <a:gd name="T9" fmla="*/ 0 w 11"/>
                <a:gd name="T10" fmla="*/ 0 h 22"/>
                <a:gd name="T11" fmla="*/ 11 w 1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2">
                  <a:moveTo>
                    <a:pt x="0" y="0"/>
                  </a:moveTo>
                  <a:lnTo>
                    <a:pt x="11" y="10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7" name="Line 1127"/>
            <p:cNvSpPr>
              <a:spLocks noChangeShapeType="1"/>
            </p:cNvSpPr>
            <p:nvPr/>
          </p:nvSpPr>
          <p:spPr bwMode="auto">
            <a:xfrm>
              <a:off x="7353301" y="278941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8" name="Freeform 1128"/>
            <p:cNvSpPr>
              <a:spLocks/>
            </p:cNvSpPr>
            <p:nvPr/>
          </p:nvSpPr>
          <p:spPr bwMode="auto">
            <a:xfrm>
              <a:off x="7345363" y="2789415"/>
              <a:ext cx="7938" cy="9529"/>
            </a:xfrm>
            <a:custGeom>
              <a:avLst/>
              <a:gdLst>
                <a:gd name="T0" fmla="*/ 5 w 33"/>
                <a:gd name="T1" fmla="*/ 0 h 31"/>
                <a:gd name="T2" fmla="*/ 3 w 33"/>
                <a:gd name="T3" fmla="*/ 4 h 31"/>
                <a:gd name="T4" fmla="*/ 0 w 33"/>
                <a:gd name="T5" fmla="*/ 6 h 31"/>
                <a:gd name="T6" fmla="*/ 0 60000 65536"/>
                <a:gd name="T7" fmla="*/ 0 60000 65536"/>
                <a:gd name="T8" fmla="*/ 0 60000 65536"/>
                <a:gd name="T9" fmla="*/ 0 w 33"/>
                <a:gd name="T10" fmla="*/ 0 h 31"/>
                <a:gd name="T11" fmla="*/ 33 w 3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1">
                  <a:moveTo>
                    <a:pt x="33" y="0"/>
                  </a:moveTo>
                  <a:lnTo>
                    <a:pt x="22" y="20"/>
                  </a:lnTo>
                  <a:lnTo>
                    <a:pt x="0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49" name="Line 1129"/>
            <p:cNvSpPr>
              <a:spLocks noChangeShapeType="1"/>
            </p:cNvSpPr>
            <p:nvPr/>
          </p:nvSpPr>
          <p:spPr bwMode="auto">
            <a:xfrm>
              <a:off x="7353301" y="280370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0" name="Freeform 1130"/>
            <p:cNvSpPr>
              <a:spLocks/>
            </p:cNvSpPr>
            <p:nvPr/>
          </p:nvSpPr>
          <p:spPr bwMode="auto">
            <a:xfrm>
              <a:off x="7345363" y="2803709"/>
              <a:ext cx="11113" cy="28587"/>
            </a:xfrm>
            <a:custGeom>
              <a:avLst/>
              <a:gdLst>
                <a:gd name="T0" fmla="*/ 5 w 44"/>
                <a:gd name="T1" fmla="*/ 0 h 107"/>
                <a:gd name="T2" fmla="*/ 7 w 44"/>
                <a:gd name="T3" fmla="*/ 6 h 107"/>
                <a:gd name="T4" fmla="*/ 7 w 44"/>
                <a:gd name="T5" fmla="*/ 11 h 107"/>
                <a:gd name="T6" fmla="*/ 5 w 44"/>
                <a:gd name="T7" fmla="*/ 15 h 107"/>
                <a:gd name="T8" fmla="*/ 4 w 44"/>
                <a:gd name="T9" fmla="*/ 16 h 107"/>
                <a:gd name="T10" fmla="*/ 0 w 44"/>
                <a:gd name="T11" fmla="*/ 18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07"/>
                <a:gd name="T20" fmla="*/ 44 w 44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07">
                  <a:moveTo>
                    <a:pt x="33" y="0"/>
                  </a:moveTo>
                  <a:lnTo>
                    <a:pt x="44" y="34"/>
                  </a:lnTo>
                  <a:lnTo>
                    <a:pt x="44" y="66"/>
                  </a:lnTo>
                  <a:lnTo>
                    <a:pt x="33" y="87"/>
                  </a:lnTo>
                  <a:lnTo>
                    <a:pt x="22" y="97"/>
                  </a:lnTo>
                  <a:lnTo>
                    <a:pt x="0" y="10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1" name="Line 1131"/>
            <p:cNvSpPr>
              <a:spLocks noChangeShapeType="1"/>
            </p:cNvSpPr>
            <p:nvPr/>
          </p:nvSpPr>
          <p:spPr bwMode="auto">
            <a:xfrm>
              <a:off x="7294563" y="28322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2" name="Line 1132"/>
            <p:cNvSpPr>
              <a:spLocks noChangeShapeType="1"/>
            </p:cNvSpPr>
            <p:nvPr/>
          </p:nvSpPr>
          <p:spPr bwMode="auto">
            <a:xfrm flipH="1">
              <a:off x="7269163" y="2832296"/>
              <a:ext cx="25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3" name="Line 1133"/>
            <p:cNvSpPr>
              <a:spLocks noChangeShapeType="1"/>
            </p:cNvSpPr>
            <p:nvPr/>
          </p:nvSpPr>
          <p:spPr bwMode="auto">
            <a:xfrm>
              <a:off x="7270751" y="28704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4" name="Freeform 1134"/>
            <p:cNvSpPr>
              <a:spLocks/>
            </p:cNvSpPr>
            <p:nvPr/>
          </p:nvSpPr>
          <p:spPr bwMode="auto">
            <a:xfrm>
              <a:off x="7270751" y="2870412"/>
              <a:ext cx="9525" cy="11117"/>
            </a:xfrm>
            <a:custGeom>
              <a:avLst/>
              <a:gdLst>
                <a:gd name="T0" fmla="*/ 0 w 34"/>
                <a:gd name="T1" fmla="*/ 0 h 44"/>
                <a:gd name="T2" fmla="*/ 2 w 34"/>
                <a:gd name="T3" fmla="*/ 1 h 44"/>
                <a:gd name="T4" fmla="*/ 4 w 34"/>
                <a:gd name="T5" fmla="*/ 3 h 44"/>
                <a:gd name="T6" fmla="*/ 5 w 34"/>
                <a:gd name="T7" fmla="*/ 5 h 44"/>
                <a:gd name="T8" fmla="*/ 6 w 34"/>
                <a:gd name="T9" fmla="*/ 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0" y="0"/>
                  </a:moveTo>
                  <a:lnTo>
                    <a:pt x="14" y="6"/>
                  </a:lnTo>
                  <a:lnTo>
                    <a:pt x="25" y="17"/>
                  </a:lnTo>
                  <a:lnTo>
                    <a:pt x="31" y="29"/>
                  </a:lnTo>
                  <a:lnTo>
                    <a:pt x="34" y="4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5" name="Line 1135"/>
            <p:cNvSpPr>
              <a:spLocks noChangeShapeType="1"/>
            </p:cNvSpPr>
            <p:nvPr/>
          </p:nvSpPr>
          <p:spPr bwMode="auto">
            <a:xfrm>
              <a:off x="7270751" y="28704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6" name="Freeform 1136"/>
            <p:cNvSpPr>
              <a:spLocks/>
            </p:cNvSpPr>
            <p:nvPr/>
          </p:nvSpPr>
          <p:spPr bwMode="auto">
            <a:xfrm>
              <a:off x="7253288" y="2868824"/>
              <a:ext cx="26988" cy="25411"/>
            </a:xfrm>
            <a:custGeom>
              <a:avLst/>
              <a:gdLst>
                <a:gd name="T0" fmla="*/ 11 w 98"/>
                <a:gd name="T1" fmla="*/ 1 h 94"/>
                <a:gd name="T2" fmla="*/ 8 w 98"/>
                <a:gd name="T3" fmla="*/ 0 h 94"/>
                <a:gd name="T4" fmla="*/ 6 w 98"/>
                <a:gd name="T5" fmla="*/ 1 h 94"/>
                <a:gd name="T6" fmla="*/ 3 w 98"/>
                <a:gd name="T7" fmla="*/ 2 h 94"/>
                <a:gd name="T8" fmla="*/ 1 w 98"/>
                <a:gd name="T9" fmla="*/ 3 h 94"/>
                <a:gd name="T10" fmla="*/ 1 w 98"/>
                <a:gd name="T11" fmla="*/ 5 h 94"/>
                <a:gd name="T12" fmla="*/ 0 w 98"/>
                <a:gd name="T13" fmla="*/ 8 h 94"/>
                <a:gd name="T14" fmla="*/ 1 w 98"/>
                <a:gd name="T15" fmla="*/ 10 h 94"/>
                <a:gd name="T16" fmla="*/ 1 w 98"/>
                <a:gd name="T17" fmla="*/ 13 h 94"/>
                <a:gd name="T18" fmla="*/ 3 w 98"/>
                <a:gd name="T19" fmla="*/ 15 h 94"/>
                <a:gd name="T20" fmla="*/ 6 w 98"/>
                <a:gd name="T21" fmla="*/ 16 h 94"/>
                <a:gd name="T22" fmla="*/ 8 w 98"/>
                <a:gd name="T23" fmla="*/ 16 h 94"/>
                <a:gd name="T24" fmla="*/ 11 w 98"/>
                <a:gd name="T25" fmla="*/ 16 h 94"/>
                <a:gd name="T26" fmla="*/ 14 w 98"/>
                <a:gd name="T27" fmla="*/ 15 h 94"/>
                <a:gd name="T28" fmla="*/ 15 w 98"/>
                <a:gd name="T29" fmla="*/ 13 h 94"/>
                <a:gd name="T30" fmla="*/ 16 w 98"/>
                <a:gd name="T31" fmla="*/ 10 h 94"/>
                <a:gd name="T32" fmla="*/ 17 w 98"/>
                <a:gd name="T33" fmla="*/ 8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94"/>
                <a:gd name="T53" fmla="*/ 98 w 98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94">
                  <a:moveTo>
                    <a:pt x="64" y="3"/>
                  </a:moveTo>
                  <a:lnTo>
                    <a:pt x="48" y="0"/>
                  </a:lnTo>
                  <a:lnTo>
                    <a:pt x="34" y="3"/>
                  </a:lnTo>
                  <a:lnTo>
                    <a:pt x="20" y="9"/>
                  </a:lnTo>
                  <a:lnTo>
                    <a:pt x="8" y="20"/>
                  </a:lnTo>
                  <a:lnTo>
                    <a:pt x="3" y="32"/>
                  </a:lnTo>
                  <a:lnTo>
                    <a:pt x="0" y="47"/>
                  </a:lnTo>
                  <a:lnTo>
                    <a:pt x="3" y="61"/>
                  </a:lnTo>
                  <a:lnTo>
                    <a:pt x="8" y="75"/>
                  </a:lnTo>
                  <a:lnTo>
                    <a:pt x="20" y="86"/>
                  </a:lnTo>
                  <a:lnTo>
                    <a:pt x="34" y="92"/>
                  </a:lnTo>
                  <a:lnTo>
                    <a:pt x="48" y="94"/>
                  </a:lnTo>
                  <a:lnTo>
                    <a:pt x="64" y="92"/>
                  </a:lnTo>
                  <a:lnTo>
                    <a:pt x="78" y="86"/>
                  </a:lnTo>
                  <a:lnTo>
                    <a:pt x="89" y="75"/>
                  </a:lnTo>
                  <a:lnTo>
                    <a:pt x="95" y="61"/>
                  </a:lnTo>
                  <a:lnTo>
                    <a:pt x="98" y="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7" name="Line 1137"/>
            <p:cNvSpPr>
              <a:spLocks noChangeShapeType="1"/>
            </p:cNvSpPr>
            <p:nvPr/>
          </p:nvSpPr>
          <p:spPr bwMode="auto">
            <a:xfrm>
              <a:off x="7273926" y="295934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8" name="Freeform 1138"/>
            <p:cNvSpPr>
              <a:spLocks/>
            </p:cNvSpPr>
            <p:nvPr/>
          </p:nvSpPr>
          <p:spPr bwMode="auto">
            <a:xfrm>
              <a:off x="7253288" y="2956172"/>
              <a:ext cx="26988" cy="25411"/>
            </a:xfrm>
            <a:custGeom>
              <a:avLst/>
              <a:gdLst>
                <a:gd name="T0" fmla="*/ 14 w 98"/>
                <a:gd name="T1" fmla="*/ 2 h 95"/>
                <a:gd name="T2" fmla="*/ 11 w 98"/>
                <a:gd name="T3" fmla="*/ 1 h 95"/>
                <a:gd name="T4" fmla="*/ 8 w 98"/>
                <a:gd name="T5" fmla="*/ 0 h 95"/>
                <a:gd name="T6" fmla="*/ 6 w 98"/>
                <a:gd name="T7" fmla="*/ 1 h 95"/>
                <a:gd name="T8" fmla="*/ 3 w 98"/>
                <a:gd name="T9" fmla="*/ 2 h 95"/>
                <a:gd name="T10" fmla="*/ 1 w 98"/>
                <a:gd name="T11" fmla="*/ 4 h 95"/>
                <a:gd name="T12" fmla="*/ 1 w 98"/>
                <a:gd name="T13" fmla="*/ 6 h 95"/>
                <a:gd name="T14" fmla="*/ 0 w 98"/>
                <a:gd name="T15" fmla="*/ 8 h 95"/>
                <a:gd name="T16" fmla="*/ 1 w 98"/>
                <a:gd name="T17" fmla="*/ 11 h 95"/>
                <a:gd name="T18" fmla="*/ 1 w 98"/>
                <a:gd name="T19" fmla="*/ 13 h 95"/>
                <a:gd name="T20" fmla="*/ 3 w 98"/>
                <a:gd name="T21" fmla="*/ 14 h 95"/>
                <a:gd name="T22" fmla="*/ 6 w 98"/>
                <a:gd name="T23" fmla="*/ 16 h 95"/>
                <a:gd name="T24" fmla="*/ 8 w 98"/>
                <a:gd name="T25" fmla="*/ 16 h 95"/>
                <a:gd name="T26" fmla="*/ 11 w 98"/>
                <a:gd name="T27" fmla="*/ 16 h 95"/>
                <a:gd name="T28" fmla="*/ 14 w 98"/>
                <a:gd name="T29" fmla="*/ 14 h 95"/>
                <a:gd name="T30" fmla="*/ 15 w 98"/>
                <a:gd name="T31" fmla="*/ 13 h 95"/>
                <a:gd name="T32" fmla="*/ 16 w 98"/>
                <a:gd name="T33" fmla="*/ 11 h 95"/>
                <a:gd name="T34" fmla="*/ 17 w 98"/>
                <a:gd name="T35" fmla="*/ 8 h 95"/>
                <a:gd name="T36" fmla="*/ 16 w 98"/>
                <a:gd name="T37" fmla="*/ 6 h 95"/>
                <a:gd name="T38" fmla="*/ 15 w 98"/>
                <a:gd name="T39" fmla="*/ 4 h 95"/>
                <a:gd name="T40" fmla="*/ 14 w 98"/>
                <a:gd name="T41" fmla="*/ 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95"/>
                <a:gd name="T65" fmla="*/ 98 w 98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95">
                  <a:moveTo>
                    <a:pt x="78" y="10"/>
                  </a:moveTo>
                  <a:lnTo>
                    <a:pt x="64" y="3"/>
                  </a:lnTo>
                  <a:lnTo>
                    <a:pt x="48" y="0"/>
                  </a:lnTo>
                  <a:lnTo>
                    <a:pt x="34" y="3"/>
                  </a:lnTo>
                  <a:lnTo>
                    <a:pt x="20" y="10"/>
                  </a:lnTo>
                  <a:lnTo>
                    <a:pt x="8" y="21"/>
                  </a:lnTo>
                  <a:lnTo>
                    <a:pt x="3" y="34"/>
                  </a:lnTo>
                  <a:lnTo>
                    <a:pt x="0" y="48"/>
                  </a:lnTo>
                  <a:lnTo>
                    <a:pt x="3" y="63"/>
                  </a:lnTo>
                  <a:lnTo>
                    <a:pt x="8" y="75"/>
                  </a:lnTo>
                  <a:lnTo>
                    <a:pt x="20" y="86"/>
                  </a:lnTo>
                  <a:lnTo>
                    <a:pt x="34" y="94"/>
                  </a:lnTo>
                  <a:lnTo>
                    <a:pt x="48" y="95"/>
                  </a:lnTo>
                  <a:lnTo>
                    <a:pt x="64" y="94"/>
                  </a:lnTo>
                  <a:lnTo>
                    <a:pt x="78" y="86"/>
                  </a:lnTo>
                  <a:lnTo>
                    <a:pt x="89" y="75"/>
                  </a:lnTo>
                  <a:lnTo>
                    <a:pt x="95" y="63"/>
                  </a:lnTo>
                  <a:lnTo>
                    <a:pt x="98" y="48"/>
                  </a:lnTo>
                  <a:lnTo>
                    <a:pt x="95" y="34"/>
                  </a:lnTo>
                  <a:lnTo>
                    <a:pt x="89" y="21"/>
                  </a:lnTo>
                  <a:lnTo>
                    <a:pt x="78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59" name="Line 1139"/>
            <p:cNvSpPr>
              <a:spLocks noChangeShapeType="1"/>
            </p:cNvSpPr>
            <p:nvPr/>
          </p:nvSpPr>
          <p:spPr bwMode="auto">
            <a:xfrm>
              <a:off x="7273926" y="30339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0" name="Freeform 1140"/>
            <p:cNvSpPr>
              <a:spLocks/>
            </p:cNvSpPr>
            <p:nvPr/>
          </p:nvSpPr>
          <p:spPr bwMode="auto">
            <a:xfrm>
              <a:off x="7253288" y="3030816"/>
              <a:ext cx="26988" cy="25411"/>
            </a:xfrm>
            <a:custGeom>
              <a:avLst/>
              <a:gdLst>
                <a:gd name="T0" fmla="*/ 14 w 98"/>
                <a:gd name="T1" fmla="*/ 2 h 94"/>
                <a:gd name="T2" fmla="*/ 11 w 98"/>
                <a:gd name="T3" fmla="*/ 1 h 94"/>
                <a:gd name="T4" fmla="*/ 8 w 98"/>
                <a:gd name="T5" fmla="*/ 0 h 94"/>
                <a:gd name="T6" fmla="*/ 6 w 98"/>
                <a:gd name="T7" fmla="*/ 1 h 94"/>
                <a:gd name="T8" fmla="*/ 3 w 98"/>
                <a:gd name="T9" fmla="*/ 2 h 94"/>
                <a:gd name="T10" fmla="*/ 1 w 98"/>
                <a:gd name="T11" fmla="*/ 3 h 94"/>
                <a:gd name="T12" fmla="*/ 1 w 98"/>
                <a:gd name="T13" fmla="*/ 5 h 94"/>
                <a:gd name="T14" fmla="*/ 0 w 98"/>
                <a:gd name="T15" fmla="*/ 8 h 94"/>
                <a:gd name="T16" fmla="*/ 1 w 98"/>
                <a:gd name="T17" fmla="*/ 11 h 94"/>
                <a:gd name="T18" fmla="*/ 1 w 98"/>
                <a:gd name="T19" fmla="*/ 13 h 94"/>
                <a:gd name="T20" fmla="*/ 3 w 98"/>
                <a:gd name="T21" fmla="*/ 14 h 94"/>
                <a:gd name="T22" fmla="*/ 6 w 98"/>
                <a:gd name="T23" fmla="*/ 15 h 94"/>
                <a:gd name="T24" fmla="*/ 8 w 98"/>
                <a:gd name="T25" fmla="*/ 16 h 94"/>
                <a:gd name="T26" fmla="*/ 11 w 98"/>
                <a:gd name="T27" fmla="*/ 15 h 94"/>
                <a:gd name="T28" fmla="*/ 14 w 98"/>
                <a:gd name="T29" fmla="*/ 14 h 94"/>
                <a:gd name="T30" fmla="*/ 15 w 98"/>
                <a:gd name="T31" fmla="*/ 13 h 94"/>
                <a:gd name="T32" fmla="*/ 16 w 98"/>
                <a:gd name="T33" fmla="*/ 11 h 94"/>
                <a:gd name="T34" fmla="*/ 17 w 98"/>
                <a:gd name="T35" fmla="*/ 8 h 94"/>
                <a:gd name="T36" fmla="*/ 16 w 98"/>
                <a:gd name="T37" fmla="*/ 5 h 94"/>
                <a:gd name="T38" fmla="*/ 15 w 98"/>
                <a:gd name="T39" fmla="*/ 3 h 94"/>
                <a:gd name="T40" fmla="*/ 14 w 98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94"/>
                <a:gd name="T65" fmla="*/ 98 w 98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94">
                  <a:moveTo>
                    <a:pt x="78" y="9"/>
                  </a:moveTo>
                  <a:lnTo>
                    <a:pt x="64" y="3"/>
                  </a:lnTo>
                  <a:lnTo>
                    <a:pt x="48" y="0"/>
                  </a:lnTo>
                  <a:lnTo>
                    <a:pt x="34" y="3"/>
                  </a:lnTo>
                  <a:lnTo>
                    <a:pt x="20" y="9"/>
                  </a:lnTo>
                  <a:lnTo>
                    <a:pt x="8" y="19"/>
                  </a:lnTo>
                  <a:lnTo>
                    <a:pt x="3" y="32"/>
                  </a:lnTo>
                  <a:lnTo>
                    <a:pt x="0" y="47"/>
                  </a:lnTo>
                  <a:lnTo>
                    <a:pt x="3" y="62"/>
                  </a:lnTo>
                  <a:lnTo>
                    <a:pt x="8" y="75"/>
                  </a:lnTo>
                  <a:lnTo>
                    <a:pt x="20" y="84"/>
                  </a:lnTo>
                  <a:lnTo>
                    <a:pt x="34" y="91"/>
                  </a:lnTo>
                  <a:lnTo>
                    <a:pt x="48" y="94"/>
                  </a:lnTo>
                  <a:lnTo>
                    <a:pt x="64" y="91"/>
                  </a:lnTo>
                  <a:lnTo>
                    <a:pt x="78" y="84"/>
                  </a:lnTo>
                  <a:lnTo>
                    <a:pt x="89" y="75"/>
                  </a:lnTo>
                  <a:lnTo>
                    <a:pt x="95" y="62"/>
                  </a:lnTo>
                  <a:lnTo>
                    <a:pt x="98" y="47"/>
                  </a:lnTo>
                  <a:lnTo>
                    <a:pt x="95" y="32"/>
                  </a:lnTo>
                  <a:lnTo>
                    <a:pt x="89" y="19"/>
                  </a:lnTo>
                  <a:lnTo>
                    <a:pt x="78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1" name="Line 1141"/>
            <p:cNvSpPr>
              <a:spLocks noChangeShapeType="1"/>
            </p:cNvSpPr>
            <p:nvPr/>
          </p:nvSpPr>
          <p:spPr bwMode="auto">
            <a:xfrm>
              <a:off x="7245351" y="279576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2" name="Freeform 1142"/>
            <p:cNvSpPr>
              <a:spLocks/>
            </p:cNvSpPr>
            <p:nvPr/>
          </p:nvSpPr>
          <p:spPr bwMode="auto">
            <a:xfrm>
              <a:off x="7231063" y="2751300"/>
              <a:ext cx="14288" cy="44469"/>
            </a:xfrm>
            <a:custGeom>
              <a:avLst/>
              <a:gdLst>
                <a:gd name="T0" fmla="*/ 9 w 60"/>
                <a:gd name="T1" fmla="*/ 28 h 171"/>
                <a:gd name="T2" fmla="*/ 7 w 60"/>
                <a:gd name="T3" fmla="*/ 28 h 171"/>
                <a:gd name="T4" fmla="*/ 5 w 60"/>
                <a:gd name="T5" fmla="*/ 26 h 171"/>
                <a:gd name="T6" fmla="*/ 2 w 60"/>
                <a:gd name="T7" fmla="*/ 21 h 171"/>
                <a:gd name="T8" fmla="*/ 2 w 60"/>
                <a:gd name="T9" fmla="*/ 5 h 171"/>
                <a:gd name="T10" fmla="*/ 0 w 60"/>
                <a:gd name="T11" fmla="*/ 0 h 171"/>
                <a:gd name="T12" fmla="*/ 0 w 60"/>
                <a:gd name="T13" fmla="*/ 21 h 171"/>
                <a:gd name="T14" fmla="*/ 2 w 60"/>
                <a:gd name="T15" fmla="*/ 26 h 171"/>
                <a:gd name="T16" fmla="*/ 7 w 60"/>
                <a:gd name="T17" fmla="*/ 28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1"/>
                <a:gd name="T29" fmla="*/ 60 w 60"/>
                <a:gd name="T30" fmla="*/ 171 h 1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1">
                  <a:moveTo>
                    <a:pt x="60" y="171"/>
                  </a:moveTo>
                  <a:lnTo>
                    <a:pt x="44" y="171"/>
                  </a:lnTo>
                  <a:lnTo>
                    <a:pt x="30" y="156"/>
                  </a:lnTo>
                  <a:lnTo>
                    <a:pt x="15" y="128"/>
                  </a:lnTo>
                  <a:lnTo>
                    <a:pt x="15" y="29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15" y="156"/>
                  </a:lnTo>
                  <a:lnTo>
                    <a:pt x="44" y="17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3" name="Line 1143"/>
            <p:cNvSpPr>
              <a:spLocks noChangeShapeType="1"/>
            </p:cNvSpPr>
            <p:nvPr/>
          </p:nvSpPr>
          <p:spPr bwMode="auto">
            <a:xfrm>
              <a:off x="7223126" y="27925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4" name="Line 1144"/>
            <p:cNvSpPr>
              <a:spLocks noChangeShapeType="1"/>
            </p:cNvSpPr>
            <p:nvPr/>
          </p:nvSpPr>
          <p:spPr bwMode="auto">
            <a:xfrm flipV="1">
              <a:off x="7223126" y="2784651"/>
              <a:ext cx="7938" cy="79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5" name="Line 1145"/>
            <p:cNvSpPr>
              <a:spLocks noChangeShapeType="1"/>
            </p:cNvSpPr>
            <p:nvPr/>
          </p:nvSpPr>
          <p:spPr bwMode="auto">
            <a:xfrm>
              <a:off x="7223126" y="27925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6" name="Freeform 1146"/>
            <p:cNvSpPr>
              <a:spLocks/>
            </p:cNvSpPr>
            <p:nvPr/>
          </p:nvSpPr>
          <p:spPr bwMode="auto">
            <a:xfrm>
              <a:off x="7186613" y="2765593"/>
              <a:ext cx="36513" cy="30175"/>
            </a:xfrm>
            <a:custGeom>
              <a:avLst/>
              <a:gdLst>
                <a:gd name="T0" fmla="*/ 23 w 135"/>
                <a:gd name="T1" fmla="*/ 17 h 114"/>
                <a:gd name="T2" fmla="*/ 18 w 135"/>
                <a:gd name="T3" fmla="*/ 19 h 114"/>
                <a:gd name="T4" fmla="*/ 10 w 135"/>
                <a:gd name="T5" fmla="*/ 19 h 114"/>
                <a:gd name="T6" fmla="*/ 5 w 135"/>
                <a:gd name="T7" fmla="*/ 17 h 114"/>
                <a:gd name="T8" fmla="*/ 3 w 135"/>
                <a:gd name="T9" fmla="*/ 12 h 114"/>
                <a:gd name="T10" fmla="*/ 3 w 135"/>
                <a:gd name="T11" fmla="*/ 7 h 114"/>
                <a:gd name="T12" fmla="*/ 5 w 135"/>
                <a:gd name="T13" fmla="*/ 2 h 114"/>
                <a:gd name="T14" fmla="*/ 10 w 135"/>
                <a:gd name="T15" fmla="*/ 0 h 114"/>
                <a:gd name="T16" fmla="*/ 3 w 135"/>
                <a:gd name="T17" fmla="*/ 2 h 114"/>
                <a:gd name="T18" fmla="*/ 0 w 135"/>
                <a:gd name="T19" fmla="*/ 7 h 114"/>
                <a:gd name="T20" fmla="*/ 0 w 135"/>
                <a:gd name="T21" fmla="*/ 12 h 114"/>
                <a:gd name="T22" fmla="*/ 3 w 135"/>
                <a:gd name="T23" fmla="*/ 17 h 114"/>
                <a:gd name="T24" fmla="*/ 10 w 135"/>
                <a:gd name="T25" fmla="*/ 19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"/>
                <a:gd name="T40" fmla="*/ 0 h 114"/>
                <a:gd name="T41" fmla="*/ 135 w 135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" h="114">
                  <a:moveTo>
                    <a:pt x="135" y="99"/>
                  </a:moveTo>
                  <a:lnTo>
                    <a:pt x="105" y="114"/>
                  </a:lnTo>
                  <a:lnTo>
                    <a:pt x="60" y="114"/>
                  </a:lnTo>
                  <a:lnTo>
                    <a:pt x="31" y="99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31" y="14"/>
                  </a:lnTo>
                  <a:lnTo>
                    <a:pt x="60" y="0"/>
                  </a:lnTo>
                  <a:lnTo>
                    <a:pt x="16" y="14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16" y="99"/>
                  </a:lnTo>
                  <a:lnTo>
                    <a:pt x="60" y="1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7" name="Line 1147"/>
            <p:cNvSpPr>
              <a:spLocks noChangeShapeType="1"/>
            </p:cNvSpPr>
            <p:nvPr/>
          </p:nvSpPr>
          <p:spPr bwMode="auto">
            <a:xfrm>
              <a:off x="7202488" y="276559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8" name="Freeform 1148"/>
            <p:cNvSpPr>
              <a:spLocks/>
            </p:cNvSpPr>
            <p:nvPr/>
          </p:nvSpPr>
          <p:spPr bwMode="auto">
            <a:xfrm>
              <a:off x="7202488" y="2757652"/>
              <a:ext cx="28575" cy="7941"/>
            </a:xfrm>
            <a:custGeom>
              <a:avLst/>
              <a:gdLst>
                <a:gd name="T0" fmla="*/ 0 w 103"/>
                <a:gd name="T1" fmla="*/ 5 h 28"/>
                <a:gd name="T2" fmla="*/ 15 w 103"/>
                <a:gd name="T3" fmla="*/ 2 h 28"/>
                <a:gd name="T4" fmla="*/ 18 w 103"/>
                <a:gd name="T5" fmla="*/ 0 h 28"/>
                <a:gd name="T6" fmla="*/ 0 60000 65536"/>
                <a:gd name="T7" fmla="*/ 0 60000 65536"/>
                <a:gd name="T8" fmla="*/ 0 60000 65536"/>
                <a:gd name="T9" fmla="*/ 0 w 103"/>
                <a:gd name="T10" fmla="*/ 0 h 28"/>
                <a:gd name="T11" fmla="*/ 103 w 103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28">
                  <a:moveTo>
                    <a:pt x="0" y="28"/>
                  </a:moveTo>
                  <a:lnTo>
                    <a:pt x="88" y="13"/>
                  </a:lnTo>
                  <a:lnTo>
                    <a:pt x="10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69" name="Line 1149"/>
            <p:cNvSpPr>
              <a:spLocks noChangeShapeType="1"/>
            </p:cNvSpPr>
            <p:nvPr/>
          </p:nvSpPr>
          <p:spPr bwMode="auto">
            <a:xfrm>
              <a:off x="7231063" y="27513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0" name="Freeform 1150"/>
            <p:cNvSpPr>
              <a:spLocks/>
            </p:cNvSpPr>
            <p:nvPr/>
          </p:nvSpPr>
          <p:spPr bwMode="auto">
            <a:xfrm>
              <a:off x="7191376" y="2743359"/>
              <a:ext cx="39688" cy="11117"/>
            </a:xfrm>
            <a:custGeom>
              <a:avLst/>
              <a:gdLst>
                <a:gd name="T0" fmla="*/ 25 w 147"/>
                <a:gd name="T1" fmla="*/ 4 h 42"/>
                <a:gd name="T2" fmla="*/ 22 w 147"/>
                <a:gd name="T3" fmla="*/ 2 h 42"/>
                <a:gd name="T4" fmla="*/ 18 w 147"/>
                <a:gd name="T5" fmla="*/ 0 h 42"/>
                <a:gd name="T6" fmla="*/ 7 w 147"/>
                <a:gd name="T7" fmla="*/ 0 h 42"/>
                <a:gd name="T8" fmla="*/ 3 w 147"/>
                <a:gd name="T9" fmla="*/ 2 h 42"/>
                <a:gd name="T10" fmla="*/ 0 w 147"/>
                <a:gd name="T11" fmla="*/ 4 h 42"/>
                <a:gd name="T12" fmla="*/ 0 w 147"/>
                <a:gd name="T13" fmla="*/ 7 h 42"/>
                <a:gd name="T14" fmla="*/ 3 w 147"/>
                <a:gd name="T15" fmla="*/ 7 h 42"/>
                <a:gd name="T16" fmla="*/ 3 w 147"/>
                <a:gd name="T17" fmla="*/ 4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42"/>
                <a:gd name="T29" fmla="*/ 147 w 14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42">
                  <a:moveTo>
                    <a:pt x="147" y="27"/>
                  </a:moveTo>
                  <a:lnTo>
                    <a:pt x="132" y="13"/>
                  </a:lnTo>
                  <a:lnTo>
                    <a:pt x="103" y="0"/>
                  </a:lnTo>
                  <a:lnTo>
                    <a:pt x="44" y="0"/>
                  </a:lnTo>
                  <a:lnTo>
                    <a:pt x="15" y="13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15" y="42"/>
                  </a:lnTo>
                  <a:lnTo>
                    <a:pt x="15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1" name="Line 1151"/>
            <p:cNvSpPr>
              <a:spLocks noChangeShapeType="1"/>
            </p:cNvSpPr>
            <p:nvPr/>
          </p:nvSpPr>
          <p:spPr bwMode="auto">
            <a:xfrm>
              <a:off x="7345363" y="27735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2" name="Freeform 1152"/>
            <p:cNvSpPr>
              <a:spLocks/>
            </p:cNvSpPr>
            <p:nvPr/>
          </p:nvSpPr>
          <p:spPr bwMode="auto">
            <a:xfrm>
              <a:off x="7345363" y="2773534"/>
              <a:ext cx="7938" cy="15882"/>
            </a:xfrm>
            <a:custGeom>
              <a:avLst/>
              <a:gdLst>
                <a:gd name="T0" fmla="*/ 0 w 33"/>
                <a:gd name="T1" fmla="*/ 0 h 64"/>
                <a:gd name="T2" fmla="*/ 3 w 33"/>
                <a:gd name="T3" fmla="*/ 2 h 64"/>
                <a:gd name="T4" fmla="*/ 5 w 33"/>
                <a:gd name="T5" fmla="*/ 5 h 64"/>
                <a:gd name="T6" fmla="*/ 5 w 33"/>
                <a:gd name="T7" fmla="*/ 1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64"/>
                <a:gd name="T14" fmla="*/ 33 w 3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64">
                  <a:moveTo>
                    <a:pt x="0" y="0"/>
                  </a:moveTo>
                  <a:lnTo>
                    <a:pt x="22" y="11"/>
                  </a:lnTo>
                  <a:lnTo>
                    <a:pt x="33" y="31"/>
                  </a:lnTo>
                  <a:lnTo>
                    <a:pt x="33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3" name="Line 1153"/>
            <p:cNvSpPr>
              <a:spLocks noChangeShapeType="1"/>
            </p:cNvSpPr>
            <p:nvPr/>
          </p:nvSpPr>
          <p:spPr bwMode="auto">
            <a:xfrm>
              <a:off x="7602538" y="27544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4" name="Freeform 1154"/>
            <p:cNvSpPr>
              <a:spLocks/>
            </p:cNvSpPr>
            <p:nvPr/>
          </p:nvSpPr>
          <p:spPr bwMode="auto">
            <a:xfrm>
              <a:off x="7597776" y="2743359"/>
              <a:ext cx="58738" cy="52409"/>
            </a:xfrm>
            <a:custGeom>
              <a:avLst/>
              <a:gdLst>
                <a:gd name="T0" fmla="*/ 3 w 222"/>
                <a:gd name="T1" fmla="*/ 7 h 198"/>
                <a:gd name="T2" fmla="*/ 3 w 222"/>
                <a:gd name="T3" fmla="*/ 4 h 198"/>
                <a:gd name="T4" fmla="*/ 5 w 222"/>
                <a:gd name="T5" fmla="*/ 2 h 198"/>
                <a:gd name="T6" fmla="*/ 10 w 222"/>
                <a:gd name="T7" fmla="*/ 0 h 198"/>
                <a:gd name="T8" fmla="*/ 20 w 222"/>
                <a:gd name="T9" fmla="*/ 0 h 198"/>
                <a:gd name="T10" fmla="*/ 25 w 222"/>
                <a:gd name="T11" fmla="*/ 2 h 198"/>
                <a:gd name="T12" fmla="*/ 27 w 222"/>
                <a:gd name="T13" fmla="*/ 4 h 198"/>
                <a:gd name="T14" fmla="*/ 30 w 222"/>
                <a:gd name="T15" fmla="*/ 9 h 198"/>
                <a:gd name="T16" fmla="*/ 30 w 222"/>
                <a:gd name="T17" fmla="*/ 26 h 198"/>
                <a:gd name="T18" fmla="*/ 32 w 222"/>
                <a:gd name="T19" fmla="*/ 31 h 198"/>
                <a:gd name="T20" fmla="*/ 35 w 222"/>
                <a:gd name="T21" fmla="*/ 33 h 198"/>
                <a:gd name="T22" fmla="*/ 37 w 222"/>
                <a:gd name="T23" fmla="*/ 33 h 198"/>
                <a:gd name="T24" fmla="*/ 35 w 222"/>
                <a:gd name="T25" fmla="*/ 33 h 198"/>
                <a:gd name="T26" fmla="*/ 30 w 222"/>
                <a:gd name="T27" fmla="*/ 31 h 198"/>
                <a:gd name="T28" fmla="*/ 27 w 222"/>
                <a:gd name="T29" fmla="*/ 26 h 198"/>
                <a:gd name="T30" fmla="*/ 22 w 222"/>
                <a:gd name="T31" fmla="*/ 31 h 198"/>
                <a:gd name="T32" fmla="*/ 18 w 222"/>
                <a:gd name="T33" fmla="*/ 33 h 198"/>
                <a:gd name="T34" fmla="*/ 10 w 222"/>
                <a:gd name="T35" fmla="*/ 33 h 198"/>
                <a:gd name="T36" fmla="*/ 3 w 222"/>
                <a:gd name="T37" fmla="*/ 31 h 198"/>
                <a:gd name="T38" fmla="*/ 0 w 222"/>
                <a:gd name="T39" fmla="*/ 26 h 198"/>
                <a:gd name="T40" fmla="*/ 0 w 222"/>
                <a:gd name="T41" fmla="*/ 21 h 198"/>
                <a:gd name="T42" fmla="*/ 3 w 222"/>
                <a:gd name="T43" fmla="*/ 16 h 198"/>
                <a:gd name="T44" fmla="*/ 10 w 222"/>
                <a:gd name="T45" fmla="*/ 14 h 198"/>
                <a:gd name="T46" fmla="*/ 5 w 222"/>
                <a:gd name="T47" fmla="*/ 16 h 198"/>
                <a:gd name="T48" fmla="*/ 3 w 222"/>
                <a:gd name="T49" fmla="*/ 21 h 198"/>
                <a:gd name="T50" fmla="*/ 3 w 222"/>
                <a:gd name="T51" fmla="*/ 26 h 198"/>
                <a:gd name="T52" fmla="*/ 5 w 222"/>
                <a:gd name="T53" fmla="*/ 31 h 198"/>
                <a:gd name="T54" fmla="*/ 10 w 222"/>
                <a:gd name="T55" fmla="*/ 33 h 1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2"/>
                <a:gd name="T85" fmla="*/ 0 h 198"/>
                <a:gd name="T86" fmla="*/ 222 w 222"/>
                <a:gd name="T87" fmla="*/ 198 h 1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2" h="198">
                  <a:moveTo>
                    <a:pt x="16" y="42"/>
                  </a:moveTo>
                  <a:lnTo>
                    <a:pt x="16" y="27"/>
                  </a:lnTo>
                  <a:lnTo>
                    <a:pt x="31" y="13"/>
                  </a:lnTo>
                  <a:lnTo>
                    <a:pt x="60" y="0"/>
                  </a:lnTo>
                  <a:lnTo>
                    <a:pt x="119" y="0"/>
                  </a:lnTo>
                  <a:lnTo>
                    <a:pt x="149" y="13"/>
                  </a:lnTo>
                  <a:lnTo>
                    <a:pt x="163" y="27"/>
                  </a:lnTo>
                  <a:lnTo>
                    <a:pt x="177" y="56"/>
                  </a:lnTo>
                  <a:lnTo>
                    <a:pt x="177" y="155"/>
                  </a:lnTo>
                  <a:lnTo>
                    <a:pt x="193" y="183"/>
                  </a:lnTo>
                  <a:lnTo>
                    <a:pt x="208" y="198"/>
                  </a:lnTo>
                  <a:lnTo>
                    <a:pt x="222" y="198"/>
                  </a:lnTo>
                  <a:lnTo>
                    <a:pt x="208" y="198"/>
                  </a:lnTo>
                  <a:lnTo>
                    <a:pt x="177" y="183"/>
                  </a:lnTo>
                  <a:lnTo>
                    <a:pt x="163" y="155"/>
                  </a:lnTo>
                  <a:lnTo>
                    <a:pt x="134" y="183"/>
                  </a:lnTo>
                  <a:lnTo>
                    <a:pt x="105" y="198"/>
                  </a:lnTo>
                  <a:lnTo>
                    <a:pt x="60" y="198"/>
                  </a:lnTo>
                  <a:lnTo>
                    <a:pt x="16" y="183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16" y="98"/>
                  </a:lnTo>
                  <a:lnTo>
                    <a:pt x="60" y="84"/>
                  </a:lnTo>
                  <a:lnTo>
                    <a:pt x="31" y="98"/>
                  </a:lnTo>
                  <a:lnTo>
                    <a:pt x="16" y="127"/>
                  </a:lnTo>
                  <a:lnTo>
                    <a:pt x="16" y="155"/>
                  </a:lnTo>
                  <a:lnTo>
                    <a:pt x="31" y="183"/>
                  </a:lnTo>
                  <a:lnTo>
                    <a:pt x="60" y="19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5" name="Line 1155"/>
            <p:cNvSpPr>
              <a:spLocks noChangeShapeType="1"/>
            </p:cNvSpPr>
            <p:nvPr/>
          </p:nvSpPr>
          <p:spPr bwMode="auto">
            <a:xfrm>
              <a:off x="7615238" y="276559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6" name="Freeform 1156"/>
            <p:cNvSpPr>
              <a:spLocks/>
            </p:cNvSpPr>
            <p:nvPr/>
          </p:nvSpPr>
          <p:spPr bwMode="auto">
            <a:xfrm>
              <a:off x="7615238" y="2757652"/>
              <a:ext cx="26988" cy="7941"/>
            </a:xfrm>
            <a:custGeom>
              <a:avLst/>
              <a:gdLst>
                <a:gd name="T0" fmla="*/ 0 w 103"/>
                <a:gd name="T1" fmla="*/ 5 h 28"/>
                <a:gd name="T2" fmla="*/ 15 w 103"/>
                <a:gd name="T3" fmla="*/ 2 h 28"/>
                <a:gd name="T4" fmla="*/ 17 w 103"/>
                <a:gd name="T5" fmla="*/ 0 h 28"/>
                <a:gd name="T6" fmla="*/ 0 60000 65536"/>
                <a:gd name="T7" fmla="*/ 0 60000 65536"/>
                <a:gd name="T8" fmla="*/ 0 60000 65536"/>
                <a:gd name="T9" fmla="*/ 0 w 103"/>
                <a:gd name="T10" fmla="*/ 0 h 28"/>
                <a:gd name="T11" fmla="*/ 103 w 103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28">
                  <a:moveTo>
                    <a:pt x="0" y="28"/>
                  </a:moveTo>
                  <a:lnTo>
                    <a:pt x="89" y="13"/>
                  </a:lnTo>
                  <a:lnTo>
                    <a:pt x="10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7" name="Line 1157"/>
            <p:cNvSpPr>
              <a:spLocks noChangeShapeType="1"/>
            </p:cNvSpPr>
            <p:nvPr/>
          </p:nvSpPr>
          <p:spPr bwMode="auto">
            <a:xfrm>
              <a:off x="7642226" y="27513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8" name="Line 1158"/>
            <p:cNvSpPr>
              <a:spLocks noChangeShapeType="1"/>
            </p:cNvSpPr>
            <p:nvPr/>
          </p:nvSpPr>
          <p:spPr bwMode="auto">
            <a:xfrm>
              <a:off x="7642226" y="2751300"/>
              <a:ext cx="1588" cy="333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79" name="Line 1159"/>
            <p:cNvSpPr>
              <a:spLocks noChangeShapeType="1"/>
            </p:cNvSpPr>
            <p:nvPr/>
          </p:nvSpPr>
          <p:spPr bwMode="auto">
            <a:xfrm>
              <a:off x="7607301" y="27544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0" name="Freeform 1160"/>
            <p:cNvSpPr>
              <a:spLocks/>
            </p:cNvSpPr>
            <p:nvPr/>
          </p:nvSpPr>
          <p:spPr bwMode="auto">
            <a:xfrm>
              <a:off x="7602538" y="2751300"/>
              <a:ext cx="4763" cy="3176"/>
            </a:xfrm>
            <a:custGeom>
              <a:avLst/>
              <a:gdLst>
                <a:gd name="T0" fmla="*/ 3 w 15"/>
                <a:gd name="T1" fmla="*/ 2 h 15"/>
                <a:gd name="T2" fmla="*/ 0 w 15"/>
                <a:gd name="T3" fmla="*/ 2 h 15"/>
                <a:gd name="T4" fmla="*/ 3 w 15"/>
                <a:gd name="T5" fmla="*/ 2 h 15"/>
                <a:gd name="T6" fmla="*/ 3 w 1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5"/>
                <a:gd name="T14" fmla="*/ 15 w 1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5">
                  <a:moveTo>
                    <a:pt x="15" y="15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1" name="Line 1161"/>
            <p:cNvSpPr>
              <a:spLocks noChangeShapeType="1"/>
            </p:cNvSpPr>
            <p:nvPr/>
          </p:nvSpPr>
          <p:spPr bwMode="auto">
            <a:xfrm>
              <a:off x="7607301" y="26337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2" name="Freeform 1162"/>
            <p:cNvSpPr>
              <a:spLocks/>
            </p:cNvSpPr>
            <p:nvPr/>
          </p:nvSpPr>
          <p:spPr bwMode="auto">
            <a:xfrm>
              <a:off x="7607301" y="2594072"/>
              <a:ext cx="49213" cy="44469"/>
            </a:xfrm>
            <a:custGeom>
              <a:avLst/>
              <a:gdLst>
                <a:gd name="T0" fmla="*/ 0 w 191"/>
                <a:gd name="T1" fmla="*/ 26 h 169"/>
                <a:gd name="T2" fmla="*/ 5 w 191"/>
                <a:gd name="T3" fmla="*/ 28 h 169"/>
                <a:gd name="T4" fmla="*/ 12 w 191"/>
                <a:gd name="T5" fmla="*/ 28 h 169"/>
                <a:gd name="T6" fmla="*/ 17 w 191"/>
                <a:gd name="T7" fmla="*/ 26 h 169"/>
                <a:gd name="T8" fmla="*/ 21 w 191"/>
                <a:gd name="T9" fmla="*/ 21 h 169"/>
                <a:gd name="T10" fmla="*/ 24 w 191"/>
                <a:gd name="T11" fmla="*/ 26 h 169"/>
                <a:gd name="T12" fmla="*/ 29 w 191"/>
                <a:gd name="T13" fmla="*/ 28 h 169"/>
                <a:gd name="T14" fmla="*/ 31 w 191"/>
                <a:gd name="T15" fmla="*/ 28 h 169"/>
                <a:gd name="T16" fmla="*/ 29 w 191"/>
                <a:gd name="T17" fmla="*/ 28 h 169"/>
                <a:gd name="T18" fmla="*/ 26 w 191"/>
                <a:gd name="T19" fmla="*/ 26 h 169"/>
                <a:gd name="T20" fmla="*/ 24 w 191"/>
                <a:gd name="T21" fmla="*/ 21 h 169"/>
                <a:gd name="T22" fmla="*/ 24 w 191"/>
                <a:gd name="T23" fmla="*/ 5 h 169"/>
                <a:gd name="T24" fmla="*/ 21 w 191"/>
                <a:gd name="T25" fmla="*/ 0 h 169"/>
                <a:gd name="T26" fmla="*/ 21 w 191"/>
                <a:gd name="T27" fmla="*/ 21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1"/>
                <a:gd name="T43" fmla="*/ 0 h 169"/>
                <a:gd name="T44" fmla="*/ 191 w 191"/>
                <a:gd name="T45" fmla="*/ 169 h 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1" h="169">
                  <a:moveTo>
                    <a:pt x="0" y="155"/>
                  </a:moveTo>
                  <a:lnTo>
                    <a:pt x="29" y="169"/>
                  </a:lnTo>
                  <a:lnTo>
                    <a:pt x="74" y="169"/>
                  </a:lnTo>
                  <a:lnTo>
                    <a:pt x="103" y="155"/>
                  </a:lnTo>
                  <a:lnTo>
                    <a:pt x="132" y="127"/>
                  </a:lnTo>
                  <a:lnTo>
                    <a:pt x="146" y="155"/>
                  </a:lnTo>
                  <a:lnTo>
                    <a:pt x="177" y="169"/>
                  </a:lnTo>
                  <a:lnTo>
                    <a:pt x="191" y="169"/>
                  </a:lnTo>
                  <a:lnTo>
                    <a:pt x="177" y="169"/>
                  </a:lnTo>
                  <a:lnTo>
                    <a:pt x="162" y="155"/>
                  </a:lnTo>
                  <a:lnTo>
                    <a:pt x="146" y="127"/>
                  </a:lnTo>
                  <a:lnTo>
                    <a:pt x="146" y="28"/>
                  </a:lnTo>
                  <a:lnTo>
                    <a:pt x="132" y="0"/>
                  </a:lnTo>
                  <a:lnTo>
                    <a:pt x="132" y="1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3" name="Line 1163"/>
            <p:cNvSpPr>
              <a:spLocks noChangeShapeType="1"/>
            </p:cNvSpPr>
            <p:nvPr/>
          </p:nvSpPr>
          <p:spPr bwMode="auto">
            <a:xfrm>
              <a:off x="7637463" y="260518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4" name="Freeform 1164"/>
            <p:cNvSpPr>
              <a:spLocks/>
            </p:cNvSpPr>
            <p:nvPr/>
          </p:nvSpPr>
          <p:spPr bwMode="auto">
            <a:xfrm>
              <a:off x="7597776" y="2605189"/>
              <a:ext cx="39688" cy="33351"/>
            </a:xfrm>
            <a:custGeom>
              <a:avLst/>
              <a:gdLst>
                <a:gd name="T0" fmla="*/ 25 w 149"/>
                <a:gd name="T1" fmla="*/ 0 h 127"/>
                <a:gd name="T2" fmla="*/ 10 w 149"/>
                <a:gd name="T3" fmla="*/ 2 h 127"/>
                <a:gd name="T4" fmla="*/ 3 w 149"/>
                <a:gd name="T5" fmla="*/ 4 h 127"/>
                <a:gd name="T6" fmla="*/ 0 w 149"/>
                <a:gd name="T7" fmla="*/ 9 h 127"/>
                <a:gd name="T8" fmla="*/ 0 w 149"/>
                <a:gd name="T9" fmla="*/ 14 h 127"/>
                <a:gd name="T10" fmla="*/ 3 w 149"/>
                <a:gd name="T11" fmla="*/ 19 h 127"/>
                <a:gd name="T12" fmla="*/ 10 w 149"/>
                <a:gd name="T13" fmla="*/ 21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"/>
                <a:gd name="T22" fmla="*/ 0 h 127"/>
                <a:gd name="T23" fmla="*/ 149 w 149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" h="127">
                  <a:moveTo>
                    <a:pt x="149" y="0"/>
                  </a:moveTo>
                  <a:lnTo>
                    <a:pt x="60" y="14"/>
                  </a:lnTo>
                  <a:lnTo>
                    <a:pt x="16" y="27"/>
                  </a:lnTo>
                  <a:lnTo>
                    <a:pt x="0" y="56"/>
                  </a:lnTo>
                  <a:lnTo>
                    <a:pt x="0" y="85"/>
                  </a:lnTo>
                  <a:lnTo>
                    <a:pt x="16" y="113"/>
                  </a:lnTo>
                  <a:lnTo>
                    <a:pt x="60" y="1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5" name="Line 1165"/>
            <p:cNvSpPr>
              <a:spLocks noChangeShapeType="1"/>
            </p:cNvSpPr>
            <p:nvPr/>
          </p:nvSpPr>
          <p:spPr bwMode="auto">
            <a:xfrm>
              <a:off x="7607301" y="26337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6" name="Freeform 1166"/>
            <p:cNvSpPr>
              <a:spLocks/>
            </p:cNvSpPr>
            <p:nvPr/>
          </p:nvSpPr>
          <p:spPr bwMode="auto">
            <a:xfrm>
              <a:off x="7602538" y="2608365"/>
              <a:ext cx="12700" cy="25411"/>
            </a:xfrm>
            <a:custGeom>
              <a:avLst/>
              <a:gdLst>
                <a:gd name="T0" fmla="*/ 3 w 44"/>
                <a:gd name="T1" fmla="*/ 16 h 99"/>
                <a:gd name="T2" fmla="*/ 0 w 44"/>
                <a:gd name="T3" fmla="*/ 11 h 99"/>
                <a:gd name="T4" fmla="*/ 0 w 44"/>
                <a:gd name="T5" fmla="*/ 7 h 99"/>
                <a:gd name="T6" fmla="*/ 3 w 44"/>
                <a:gd name="T7" fmla="*/ 2 h 99"/>
                <a:gd name="T8" fmla="*/ 8 w 44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99"/>
                <a:gd name="T17" fmla="*/ 44 w 44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99">
                  <a:moveTo>
                    <a:pt x="15" y="99"/>
                  </a:moveTo>
                  <a:lnTo>
                    <a:pt x="0" y="71"/>
                  </a:lnTo>
                  <a:lnTo>
                    <a:pt x="0" y="42"/>
                  </a:lnTo>
                  <a:lnTo>
                    <a:pt x="15" y="13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7" name="Line 1167"/>
            <p:cNvSpPr>
              <a:spLocks noChangeShapeType="1"/>
            </p:cNvSpPr>
            <p:nvPr/>
          </p:nvSpPr>
          <p:spPr bwMode="auto">
            <a:xfrm>
              <a:off x="7607301" y="25972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8" name="Freeform 1168"/>
            <p:cNvSpPr>
              <a:spLocks/>
            </p:cNvSpPr>
            <p:nvPr/>
          </p:nvSpPr>
          <p:spPr bwMode="auto">
            <a:xfrm>
              <a:off x="7602538" y="2586131"/>
              <a:ext cx="39688" cy="11117"/>
            </a:xfrm>
            <a:custGeom>
              <a:avLst/>
              <a:gdLst>
                <a:gd name="T0" fmla="*/ 3 w 147"/>
                <a:gd name="T1" fmla="*/ 7 h 43"/>
                <a:gd name="T2" fmla="*/ 0 w 147"/>
                <a:gd name="T3" fmla="*/ 7 h 43"/>
                <a:gd name="T4" fmla="*/ 0 w 147"/>
                <a:gd name="T5" fmla="*/ 5 h 43"/>
                <a:gd name="T6" fmla="*/ 3 w 147"/>
                <a:gd name="T7" fmla="*/ 2 h 43"/>
                <a:gd name="T8" fmla="*/ 7 w 147"/>
                <a:gd name="T9" fmla="*/ 0 h 43"/>
                <a:gd name="T10" fmla="*/ 18 w 147"/>
                <a:gd name="T11" fmla="*/ 0 h 43"/>
                <a:gd name="T12" fmla="*/ 23 w 147"/>
                <a:gd name="T13" fmla="*/ 2 h 43"/>
                <a:gd name="T14" fmla="*/ 25 w 147"/>
                <a:gd name="T15" fmla="*/ 5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43"/>
                <a:gd name="T26" fmla="*/ 147 w 147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43">
                  <a:moveTo>
                    <a:pt x="15" y="43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15" y="14"/>
                  </a:lnTo>
                  <a:lnTo>
                    <a:pt x="44" y="0"/>
                  </a:lnTo>
                  <a:lnTo>
                    <a:pt x="103" y="0"/>
                  </a:lnTo>
                  <a:lnTo>
                    <a:pt x="133" y="14"/>
                  </a:lnTo>
                  <a:lnTo>
                    <a:pt x="147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89" name="Line 1169"/>
            <p:cNvSpPr>
              <a:spLocks noChangeShapeType="1"/>
            </p:cNvSpPr>
            <p:nvPr/>
          </p:nvSpPr>
          <p:spPr bwMode="auto">
            <a:xfrm>
              <a:off x="7642226" y="26004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0" name="Line 1170"/>
            <p:cNvSpPr>
              <a:spLocks noChangeShapeType="1"/>
            </p:cNvSpPr>
            <p:nvPr/>
          </p:nvSpPr>
          <p:spPr bwMode="auto">
            <a:xfrm flipH="1">
              <a:off x="7637463" y="2600424"/>
              <a:ext cx="4763" cy="47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1" name="Line 1171"/>
            <p:cNvSpPr>
              <a:spLocks noChangeShapeType="1"/>
            </p:cNvSpPr>
            <p:nvPr/>
          </p:nvSpPr>
          <p:spPr bwMode="auto">
            <a:xfrm>
              <a:off x="7607301" y="25972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2" name="Line 1172"/>
            <p:cNvSpPr>
              <a:spLocks noChangeShapeType="1"/>
            </p:cNvSpPr>
            <p:nvPr/>
          </p:nvSpPr>
          <p:spPr bwMode="auto">
            <a:xfrm flipV="1">
              <a:off x="7607301" y="2594072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3" name="Line 1173"/>
            <p:cNvSpPr>
              <a:spLocks noChangeShapeType="1"/>
            </p:cNvSpPr>
            <p:nvPr/>
          </p:nvSpPr>
          <p:spPr bwMode="auto">
            <a:xfrm>
              <a:off x="7607301" y="247813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4" name="Freeform 1174"/>
            <p:cNvSpPr>
              <a:spLocks/>
            </p:cNvSpPr>
            <p:nvPr/>
          </p:nvSpPr>
          <p:spPr bwMode="auto">
            <a:xfrm>
              <a:off x="7607301" y="2435255"/>
              <a:ext cx="49213" cy="46057"/>
            </a:xfrm>
            <a:custGeom>
              <a:avLst/>
              <a:gdLst>
                <a:gd name="T0" fmla="*/ 0 w 191"/>
                <a:gd name="T1" fmla="*/ 27 h 170"/>
                <a:gd name="T2" fmla="*/ 5 w 191"/>
                <a:gd name="T3" fmla="*/ 29 h 170"/>
                <a:gd name="T4" fmla="*/ 12 w 191"/>
                <a:gd name="T5" fmla="*/ 29 h 170"/>
                <a:gd name="T6" fmla="*/ 17 w 191"/>
                <a:gd name="T7" fmla="*/ 27 h 170"/>
                <a:gd name="T8" fmla="*/ 21 w 191"/>
                <a:gd name="T9" fmla="*/ 22 h 170"/>
                <a:gd name="T10" fmla="*/ 24 w 191"/>
                <a:gd name="T11" fmla="*/ 27 h 170"/>
                <a:gd name="T12" fmla="*/ 29 w 191"/>
                <a:gd name="T13" fmla="*/ 29 h 170"/>
                <a:gd name="T14" fmla="*/ 31 w 191"/>
                <a:gd name="T15" fmla="*/ 29 h 170"/>
                <a:gd name="T16" fmla="*/ 29 w 191"/>
                <a:gd name="T17" fmla="*/ 29 h 170"/>
                <a:gd name="T18" fmla="*/ 26 w 191"/>
                <a:gd name="T19" fmla="*/ 27 h 170"/>
                <a:gd name="T20" fmla="*/ 24 w 191"/>
                <a:gd name="T21" fmla="*/ 22 h 170"/>
                <a:gd name="T22" fmla="*/ 24 w 191"/>
                <a:gd name="T23" fmla="*/ 5 h 170"/>
                <a:gd name="T24" fmla="*/ 21 w 191"/>
                <a:gd name="T25" fmla="*/ 0 h 170"/>
                <a:gd name="T26" fmla="*/ 21 w 191"/>
                <a:gd name="T27" fmla="*/ 22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1"/>
                <a:gd name="T43" fmla="*/ 0 h 170"/>
                <a:gd name="T44" fmla="*/ 191 w 191"/>
                <a:gd name="T45" fmla="*/ 170 h 1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1" h="170">
                  <a:moveTo>
                    <a:pt x="0" y="157"/>
                  </a:moveTo>
                  <a:lnTo>
                    <a:pt x="29" y="170"/>
                  </a:lnTo>
                  <a:lnTo>
                    <a:pt x="74" y="170"/>
                  </a:lnTo>
                  <a:lnTo>
                    <a:pt x="103" y="157"/>
                  </a:lnTo>
                  <a:lnTo>
                    <a:pt x="132" y="128"/>
                  </a:lnTo>
                  <a:lnTo>
                    <a:pt x="146" y="157"/>
                  </a:lnTo>
                  <a:lnTo>
                    <a:pt x="177" y="170"/>
                  </a:lnTo>
                  <a:lnTo>
                    <a:pt x="191" y="170"/>
                  </a:lnTo>
                  <a:lnTo>
                    <a:pt x="177" y="170"/>
                  </a:lnTo>
                  <a:lnTo>
                    <a:pt x="162" y="157"/>
                  </a:lnTo>
                  <a:lnTo>
                    <a:pt x="146" y="128"/>
                  </a:lnTo>
                  <a:lnTo>
                    <a:pt x="146" y="29"/>
                  </a:lnTo>
                  <a:lnTo>
                    <a:pt x="132" y="0"/>
                  </a:lnTo>
                  <a:lnTo>
                    <a:pt x="132" y="1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5" name="Line 1175"/>
            <p:cNvSpPr>
              <a:spLocks noChangeShapeType="1"/>
            </p:cNvSpPr>
            <p:nvPr/>
          </p:nvSpPr>
          <p:spPr bwMode="auto">
            <a:xfrm>
              <a:off x="7642226" y="24431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6" name="Freeform 1176"/>
            <p:cNvSpPr>
              <a:spLocks/>
            </p:cNvSpPr>
            <p:nvPr/>
          </p:nvSpPr>
          <p:spPr bwMode="auto">
            <a:xfrm>
              <a:off x="7597776" y="2443196"/>
              <a:ext cx="44450" cy="38116"/>
            </a:xfrm>
            <a:custGeom>
              <a:avLst/>
              <a:gdLst>
                <a:gd name="T0" fmla="*/ 28 w 163"/>
                <a:gd name="T1" fmla="*/ 0 h 141"/>
                <a:gd name="T2" fmla="*/ 26 w 163"/>
                <a:gd name="T3" fmla="*/ 2 h 141"/>
                <a:gd name="T4" fmla="*/ 10 w 163"/>
                <a:gd name="T5" fmla="*/ 5 h 141"/>
                <a:gd name="T6" fmla="*/ 3 w 163"/>
                <a:gd name="T7" fmla="*/ 7 h 141"/>
                <a:gd name="T8" fmla="*/ 0 w 163"/>
                <a:gd name="T9" fmla="*/ 12 h 141"/>
                <a:gd name="T10" fmla="*/ 0 w 163"/>
                <a:gd name="T11" fmla="*/ 17 h 141"/>
                <a:gd name="T12" fmla="*/ 3 w 163"/>
                <a:gd name="T13" fmla="*/ 22 h 141"/>
                <a:gd name="T14" fmla="*/ 10 w 163"/>
                <a:gd name="T15" fmla="*/ 24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41"/>
                <a:gd name="T26" fmla="*/ 163 w 163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41">
                  <a:moveTo>
                    <a:pt x="163" y="0"/>
                  </a:moveTo>
                  <a:lnTo>
                    <a:pt x="149" y="14"/>
                  </a:lnTo>
                  <a:lnTo>
                    <a:pt x="60" y="27"/>
                  </a:lnTo>
                  <a:lnTo>
                    <a:pt x="16" y="43"/>
                  </a:lnTo>
                  <a:lnTo>
                    <a:pt x="0" y="70"/>
                  </a:lnTo>
                  <a:lnTo>
                    <a:pt x="0" y="99"/>
                  </a:lnTo>
                  <a:lnTo>
                    <a:pt x="16" y="128"/>
                  </a:lnTo>
                  <a:lnTo>
                    <a:pt x="60" y="1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7" name="Line 1177"/>
            <p:cNvSpPr>
              <a:spLocks noChangeShapeType="1"/>
            </p:cNvSpPr>
            <p:nvPr/>
          </p:nvSpPr>
          <p:spPr bwMode="auto">
            <a:xfrm>
              <a:off x="7607301" y="247813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8" name="Freeform 1178"/>
            <p:cNvSpPr>
              <a:spLocks/>
            </p:cNvSpPr>
            <p:nvPr/>
          </p:nvSpPr>
          <p:spPr bwMode="auto">
            <a:xfrm>
              <a:off x="7602538" y="2451137"/>
              <a:ext cx="12700" cy="26999"/>
            </a:xfrm>
            <a:custGeom>
              <a:avLst/>
              <a:gdLst>
                <a:gd name="T0" fmla="*/ 3 w 44"/>
                <a:gd name="T1" fmla="*/ 17 h 101"/>
                <a:gd name="T2" fmla="*/ 0 w 44"/>
                <a:gd name="T3" fmla="*/ 12 h 101"/>
                <a:gd name="T4" fmla="*/ 0 w 44"/>
                <a:gd name="T5" fmla="*/ 7 h 101"/>
                <a:gd name="T6" fmla="*/ 3 w 44"/>
                <a:gd name="T7" fmla="*/ 3 h 101"/>
                <a:gd name="T8" fmla="*/ 8 w 44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1"/>
                <a:gd name="T17" fmla="*/ 44 w 4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1">
                  <a:moveTo>
                    <a:pt x="15" y="101"/>
                  </a:moveTo>
                  <a:lnTo>
                    <a:pt x="0" y="72"/>
                  </a:lnTo>
                  <a:lnTo>
                    <a:pt x="0" y="43"/>
                  </a:lnTo>
                  <a:lnTo>
                    <a:pt x="15" y="16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99" name="Line 1179"/>
            <p:cNvSpPr>
              <a:spLocks noChangeShapeType="1"/>
            </p:cNvSpPr>
            <p:nvPr/>
          </p:nvSpPr>
          <p:spPr bwMode="auto">
            <a:xfrm>
              <a:off x="7607301" y="24400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0" name="Freeform 1180"/>
            <p:cNvSpPr>
              <a:spLocks/>
            </p:cNvSpPr>
            <p:nvPr/>
          </p:nvSpPr>
          <p:spPr bwMode="auto">
            <a:xfrm>
              <a:off x="7602538" y="2428903"/>
              <a:ext cx="39688" cy="11117"/>
            </a:xfrm>
            <a:custGeom>
              <a:avLst/>
              <a:gdLst>
                <a:gd name="T0" fmla="*/ 3 w 147"/>
                <a:gd name="T1" fmla="*/ 7 h 43"/>
                <a:gd name="T2" fmla="*/ 0 w 147"/>
                <a:gd name="T3" fmla="*/ 7 h 43"/>
                <a:gd name="T4" fmla="*/ 0 w 147"/>
                <a:gd name="T5" fmla="*/ 5 h 43"/>
                <a:gd name="T6" fmla="*/ 3 w 147"/>
                <a:gd name="T7" fmla="*/ 2 h 43"/>
                <a:gd name="T8" fmla="*/ 7 w 147"/>
                <a:gd name="T9" fmla="*/ 0 h 43"/>
                <a:gd name="T10" fmla="*/ 18 w 147"/>
                <a:gd name="T11" fmla="*/ 0 h 43"/>
                <a:gd name="T12" fmla="*/ 23 w 147"/>
                <a:gd name="T13" fmla="*/ 2 h 43"/>
                <a:gd name="T14" fmla="*/ 25 w 147"/>
                <a:gd name="T15" fmla="*/ 5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43"/>
                <a:gd name="T26" fmla="*/ 147 w 147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43">
                  <a:moveTo>
                    <a:pt x="15" y="43"/>
                  </a:moveTo>
                  <a:lnTo>
                    <a:pt x="0" y="43"/>
                  </a:lnTo>
                  <a:lnTo>
                    <a:pt x="0" y="28"/>
                  </a:lnTo>
                  <a:lnTo>
                    <a:pt x="15" y="15"/>
                  </a:lnTo>
                  <a:lnTo>
                    <a:pt x="44" y="0"/>
                  </a:lnTo>
                  <a:lnTo>
                    <a:pt x="103" y="0"/>
                  </a:lnTo>
                  <a:lnTo>
                    <a:pt x="133" y="15"/>
                  </a:lnTo>
                  <a:lnTo>
                    <a:pt x="147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1" name="Line 1181"/>
            <p:cNvSpPr>
              <a:spLocks noChangeShapeType="1"/>
            </p:cNvSpPr>
            <p:nvPr/>
          </p:nvSpPr>
          <p:spPr bwMode="auto">
            <a:xfrm>
              <a:off x="7607301" y="243525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2" name="Line 1182"/>
            <p:cNvSpPr>
              <a:spLocks noChangeShapeType="1"/>
            </p:cNvSpPr>
            <p:nvPr/>
          </p:nvSpPr>
          <p:spPr bwMode="auto">
            <a:xfrm>
              <a:off x="7607301" y="2435255"/>
              <a:ext cx="1588" cy="47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3" name="Line 1183"/>
            <p:cNvSpPr>
              <a:spLocks noChangeShapeType="1"/>
            </p:cNvSpPr>
            <p:nvPr/>
          </p:nvSpPr>
          <p:spPr bwMode="auto">
            <a:xfrm>
              <a:off x="7688263" y="245113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4" name="Freeform 1184"/>
            <p:cNvSpPr>
              <a:spLocks/>
            </p:cNvSpPr>
            <p:nvPr/>
          </p:nvSpPr>
          <p:spPr bwMode="auto">
            <a:xfrm>
              <a:off x="7681913" y="2447961"/>
              <a:ext cx="41275" cy="60350"/>
            </a:xfrm>
            <a:custGeom>
              <a:avLst/>
              <a:gdLst>
                <a:gd name="T0" fmla="*/ 4 w 157"/>
                <a:gd name="T1" fmla="*/ 2 h 224"/>
                <a:gd name="T2" fmla="*/ 9 w 157"/>
                <a:gd name="T3" fmla="*/ 0 h 224"/>
                <a:gd name="T4" fmla="*/ 17 w 157"/>
                <a:gd name="T5" fmla="*/ 0 h 224"/>
                <a:gd name="T6" fmla="*/ 22 w 157"/>
                <a:gd name="T7" fmla="*/ 2 h 224"/>
                <a:gd name="T8" fmla="*/ 24 w 157"/>
                <a:gd name="T9" fmla="*/ 4 h 224"/>
                <a:gd name="T10" fmla="*/ 26 w 157"/>
                <a:gd name="T11" fmla="*/ 7 h 224"/>
                <a:gd name="T12" fmla="*/ 26 w 157"/>
                <a:gd name="T13" fmla="*/ 11 h 224"/>
                <a:gd name="T14" fmla="*/ 24 w 157"/>
                <a:gd name="T15" fmla="*/ 15 h 224"/>
                <a:gd name="T16" fmla="*/ 19 w 157"/>
                <a:gd name="T17" fmla="*/ 18 h 224"/>
                <a:gd name="T18" fmla="*/ 9 w 157"/>
                <a:gd name="T19" fmla="*/ 22 h 224"/>
                <a:gd name="T20" fmla="*/ 5 w 157"/>
                <a:gd name="T21" fmla="*/ 24 h 224"/>
                <a:gd name="T22" fmla="*/ 2 w 157"/>
                <a:gd name="T23" fmla="*/ 27 h 224"/>
                <a:gd name="T24" fmla="*/ 0 w 157"/>
                <a:gd name="T25" fmla="*/ 32 h 224"/>
                <a:gd name="T26" fmla="*/ 0 w 157"/>
                <a:gd name="T27" fmla="*/ 38 h 2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224"/>
                <a:gd name="T44" fmla="*/ 157 w 157"/>
                <a:gd name="T45" fmla="*/ 224 h 2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224">
                  <a:moveTo>
                    <a:pt x="22" y="10"/>
                  </a:moveTo>
                  <a:lnTo>
                    <a:pt x="56" y="0"/>
                  </a:lnTo>
                  <a:lnTo>
                    <a:pt x="100" y="0"/>
                  </a:lnTo>
                  <a:lnTo>
                    <a:pt x="133" y="10"/>
                  </a:lnTo>
                  <a:lnTo>
                    <a:pt x="145" y="21"/>
                  </a:lnTo>
                  <a:lnTo>
                    <a:pt x="157" y="43"/>
                  </a:lnTo>
                  <a:lnTo>
                    <a:pt x="157" y="63"/>
                  </a:lnTo>
                  <a:lnTo>
                    <a:pt x="145" y="86"/>
                  </a:lnTo>
                  <a:lnTo>
                    <a:pt x="112" y="106"/>
                  </a:lnTo>
                  <a:lnTo>
                    <a:pt x="56" y="127"/>
                  </a:lnTo>
                  <a:lnTo>
                    <a:pt x="33" y="139"/>
                  </a:lnTo>
                  <a:lnTo>
                    <a:pt x="12" y="159"/>
                  </a:lnTo>
                  <a:lnTo>
                    <a:pt x="0" y="190"/>
                  </a:lnTo>
                  <a:lnTo>
                    <a:pt x="0" y="2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5" name="Line 1185"/>
            <p:cNvSpPr>
              <a:spLocks noChangeShapeType="1"/>
            </p:cNvSpPr>
            <p:nvPr/>
          </p:nvSpPr>
          <p:spPr bwMode="auto">
            <a:xfrm>
              <a:off x="7681913" y="250195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6" name="Freeform 1186"/>
            <p:cNvSpPr>
              <a:spLocks/>
            </p:cNvSpPr>
            <p:nvPr/>
          </p:nvSpPr>
          <p:spPr bwMode="auto">
            <a:xfrm>
              <a:off x="7681913" y="2494017"/>
              <a:ext cx="41275" cy="11117"/>
            </a:xfrm>
            <a:custGeom>
              <a:avLst/>
              <a:gdLst>
                <a:gd name="T0" fmla="*/ 0 w 157"/>
                <a:gd name="T1" fmla="*/ 5 h 43"/>
                <a:gd name="T2" fmla="*/ 2 w 157"/>
                <a:gd name="T3" fmla="*/ 3 h 43"/>
                <a:gd name="T4" fmla="*/ 5 w 157"/>
                <a:gd name="T5" fmla="*/ 3 h 43"/>
                <a:gd name="T6" fmla="*/ 15 w 157"/>
                <a:gd name="T7" fmla="*/ 7 h 43"/>
                <a:gd name="T8" fmla="*/ 20 w 157"/>
                <a:gd name="T9" fmla="*/ 7 h 43"/>
                <a:gd name="T10" fmla="*/ 24 w 157"/>
                <a:gd name="T11" fmla="*/ 5 h 43"/>
                <a:gd name="T12" fmla="*/ 26 w 157"/>
                <a:gd name="T13" fmla="*/ 3 h 43"/>
                <a:gd name="T14" fmla="*/ 26 w 157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43"/>
                <a:gd name="T26" fmla="*/ 157 w 157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43">
                  <a:moveTo>
                    <a:pt x="0" y="32"/>
                  </a:moveTo>
                  <a:lnTo>
                    <a:pt x="12" y="20"/>
                  </a:lnTo>
                  <a:lnTo>
                    <a:pt x="33" y="20"/>
                  </a:lnTo>
                  <a:lnTo>
                    <a:pt x="89" y="43"/>
                  </a:lnTo>
                  <a:lnTo>
                    <a:pt x="122" y="43"/>
                  </a:lnTo>
                  <a:lnTo>
                    <a:pt x="145" y="32"/>
                  </a:lnTo>
                  <a:lnTo>
                    <a:pt x="157" y="20"/>
                  </a:lnTo>
                  <a:lnTo>
                    <a:pt x="15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7" name="Line 1187"/>
            <p:cNvSpPr>
              <a:spLocks noChangeShapeType="1"/>
            </p:cNvSpPr>
            <p:nvPr/>
          </p:nvSpPr>
          <p:spPr bwMode="auto">
            <a:xfrm>
              <a:off x="7723188" y="249878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8" name="Freeform 1188"/>
            <p:cNvSpPr>
              <a:spLocks/>
            </p:cNvSpPr>
            <p:nvPr/>
          </p:nvSpPr>
          <p:spPr bwMode="auto">
            <a:xfrm>
              <a:off x="7691438" y="2498782"/>
              <a:ext cx="31750" cy="9529"/>
            </a:xfrm>
            <a:custGeom>
              <a:avLst/>
              <a:gdLst>
                <a:gd name="T0" fmla="*/ 20 w 124"/>
                <a:gd name="T1" fmla="*/ 0 h 34"/>
                <a:gd name="T2" fmla="*/ 18 w 124"/>
                <a:gd name="T3" fmla="*/ 4 h 34"/>
                <a:gd name="T4" fmla="*/ 16 w 124"/>
                <a:gd name="T5" fmla="*/ 6 h 34"/>
                <a:gd name="T6" fmla="*/ 9 w 124"/>
                <a:gd name="T7" fmla="*/ 6 h 34"/>
                <a:gd name="T8" fmla="*/ 0 w 12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4"/>
                <a:gd name="T17" fmla="*/ 124 w 12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4">
                  <a:moveTo>
                    <a:pt x="124" y="0"/>
                  </a:moveTo>
                  <a:lnTo>
                    <a:pt x="112" y="23"/>
                  </a:lnTo>
                  <a:lnTo>
                    <a:pt x="100" y="34"/>
                  </a:lnTo>
                  <a:lnTo>
                    <a:pt x="56" y="3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09" name="Line 1189"/>
            <p:cNvSpPr>
              <a:spLocks noChangeShapeType="1"/>
            </p:cNvSpPr>
            <p:nvPr/>
          </p:nvSpPr>
          <p:spPr bwMode="auto">
            <a:xfrm>
              <a:off x="7696201" y="24829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0" name="Freeform 1190"/>
            <p:cNvSpPr>
              <a:spLocks/>
            </p:cNvSpPr>
            <p:nvPr/>
          </p:nvSpPr>
          <p:spPr bwMode="auto">
            <a:xfrm>
              <a:off x="7696201" y="2447961"/>
              <a:ext cx="23813" cy="34940"/>
            </a:xfrm>
            <a:custGeom>
              <a:avLst/>
              <a:gdLst>
                <a:gd name="T0" fmla="*/ 0 w 89"/>
                <a:gd name="T1" fmla="*/ 22 h 127"/>
                <a:gd name="T2" fmla="*/ 7 w 89"/>
                <a:gd name="T3" fmla="*/ 18 h 127"/>
                <a:gd name="T4" fmla="*/ 13 w 89"/>
                <a:gd name="T5" fmla="*/ 15 h 127"/>
                <a:gd name="T6" fmla="*/ 15 w 89"/>
                <a:gd name="T7" fmla="*/ 11 h 127"/>
                <a:gd name="T8" fmla="*/ 15 w 89"/>
                <a:gd name="T9" fmla="*/ 7 h 127"/>
                <a:gd name="T10" fmla="*/ 13 w 89"/>
                <a:gd name="T11" fmla="*/ 4 h 127"/>
                <a:gd name="T12" fmla="*/ 11 w 89"/>
                <a:gd name="T13" fmla="*/ 2 h 127"/>
                <a:gd name="T14" fmla="*/ 7 w 89"/>
                <a:gd name="T15" fmla="*/ 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127"/>
                <a:gd name="T26" fmla="*/ 89 w 89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127">
                  <a:moveTo>
                    <a:pt x="0" y="127"/>
                  </a:moveTo>
                  <a:lnTo>
                    <a:pt x="44" y="106"/>
                  </a:lnTo>
                  <a:lnTo>
                    <a:pt x="77" y="86"/>
                  </a:lnTo>
                  <a:lnTo>
                    <a:pt x="89" y="63"/>
                  </a:lnTo>
                  <a:lnTo>
                    <a:pt x="89" y="43"/>
                  </a:lnTo>
                  <a:lnTo>
                    <a:pt x="77" y="21"/>
                  </a:lnTo>
                  <a:lnTo>
                    <a:pt x="66" y="10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1" name="Line 1191"/>
            <p:cNvSpPr>
              <a:spLocks noChangeShapeType="1"/>
            </p:cNvSpPr>
            <p:nvPr/>
          </p:nvSpPr>
          <p:spPr bwMode="auto">
            <a:xfrm>
              <a:off x="7688263" y="245113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2" name="Freeform 1192"/>
            <p:cNvSpPr>
              <a:spLocks/>
            </p:cNvSpPr>
            <p:nvPr/>
          </p:nvSpPr>
          <p:spPr bwMode="auto">
            <a:xfrm>
              <a:off x="7681913" y="2451137"/>
              <a:ext cx="6350" cy="14293"/>
            </a:xfrm>
            <a:custGeom>
              <a:avLst/>
              <a:gdLst>
                <a:gd name="T0" fmla="*/ 4 w 22"/>
                <a:gd name="T1" fmla="*/ 0 h 53"/>
                <a:gd name="T2" fmla="*/ 2 w 22"/>
                <a:gd name="T3" fmla="*/ 2 h 53"/>
                <a:gd name="T4" fmla="*/ 0 w 22"/>
                <a:gd name="T5" fmla="*/ 6 h 53"/>
                <a:gd name="T6" fmla="*/ 0 w 22"/>
                <a:gd name="T7" fmla="*/ 7 h 53"/>
                <a:gd name="T8" fmla="*/ 2 w 22"/>
                <a:gd name="T9" fmla="*/ 9 h 53"/>
                <a:gd name="T10" fmla="*/ 4 w 22"/>
                <a:gd name="T11" fmla="*/ 7 h 53"/>
                <a:gd name="T12" fmla="*/ 2 w 22"/>
                <a:gd name="T13" fmla="*/ 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53"/>
                <a:gd name="T23" fmla="*/ 22 w 22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53">
                  <a:moveTo>
                    <a:pt x="22" y="0"/>
                  </a:moveTo>
                  <a:lnTo>
                    <a:pt x="12" y="11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12" y="53"/>
                  </a:lnTo>
                  <a:lnTo>
                    <a:pt x="22" y="42"/>
                  </a:lnTo>
                  <a:lnTo>
                    <a:pt x="12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3" name="Line 1193"/>
            <p:cNvSpPr>
              <a:spLocks noChangeShapeType="1"/>
            </p:cNvSpPr>
            <p:nvPr/>
          </p:nvSpPr>
          <p:spPr bwMode="auto">
            <a:xfrm>
              <a:off x="7750176" y="245907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4" name="Freeform 1194"/>
            <p:cNvSpPr>
              <a:spLocks/>
            </p:cNvSpPr>
            <p:nvPr/>
          </p:nvSpPr>
          <p:spPr bwMode="auto">
            <a:xfrm>
              <a:off x="7750176" y="2447961"/>
              <a:ext cx="14288" cy="60350"/>
            </a:xfrm>
            <a:custGeom>
              <a:avLst/>
              <a:gdLst>
                <a:gd name="T0" fmla="*/ 0 w 57"/>
                <a:gd name="T1" fmla="*/ 7 h 224"/>
                <a:gd name="T2" fmla="*/ 4 w 57"/>
                <a:gd name="T3" fmla="*/ 5 h 224"/>
                <a:gd name="T4" fmla="*/ 9 w 57"/>
                <a:gd name="T5" fmla="*/ 0 h 224"/>
                <a:gd name="T6" fmla="*/ 9 w 57"/>
                <a:gd name="T7" fmla="*/ 38 h 224"/>
                <a:gd name="T8" fmla="*/ 7 w 57"/>
                <a:gd name="T9" fmla="*/ 38 h 224"/>
                <a:gd name="T10" fmla="*/ 7 w 57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24"/>
                <a:gd name="T20" fmla="*/ 57 w 57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24">
                  <a:moveTo>
                    <a:pt x="0" y="43"/>
                  </a:moveTo>
                  <a:lnTo>
                    <a:pt x="24" y="32"/>
                  </a:lnTo>
                  <a:lnTo>
                    <a:pt x="57" y="0"/>
                  </a:lnTo>
                  <a:lnTo>
                    <a:pt x="57" y="224"/>
                  </a:lnTo>
                  <a:lnTo>
                    <a:pt x="45" y="224"/>
                  </a:lnTo>
                  <a:lnTo>
                    <a:pt x="45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5" name="Line 1195"/>
            <p:cNvSpPr>
              <a:spLocks noChangeShapeType="1"/>
            </p:cNvSpPr>
            <p:nvPr/>
          </p:nvSpPr>
          <p:spPr bwMode="auto">
            <a:xfrm>
              <a:off x="7750176" y="250831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6" name="Line 1196"/>
            <p:cNvSpPr>
              <a:spLocks noChangeShapeType="1"/>
            </p:cNvSpPr>
            <p:nvPr/>
          </p:nvSpPr>
          <p:spPr bwMode="auto">
            <a:xfrm>
              <a:off x="7750176" y="2508311"/>
              <a:ext cx="25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7" name="Line 1197"/>
            <p:cNvSpPr>
              <a:spLocks noChangeShapeType="1"/>
            </p:cNvSpPr>
            <p:nvPr/>
          </p:nvSpPr>
          <p:spPr bwMode="auto">
            <a:xfrm>
              <a:off x="7762876" y="262265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8" name="Freeform 1198"/>
            <p:cNvSpPr>
              <a:spLocks/>
            </p:cNvSpPr>
            <p:nvPr/>
          </p:nvSpPr>
          <p:spPr bwMode="auto">
            <a:xfrm>
              <a:off x="7747001" y="2622659"/>
              <a:ext cx="15875" cy="17470"/>
            </a:xfrm>
            <a:custGeom>
              <a:avLst/>
              <a:gdLst>
                <a:gd name="T0" fmla="*/ 10 w 56"/>
                <a:gd name="T1" fmla="*/ 0 h 63"/>
                <a:gd name="T2" fmla="*/ 4 w 56"/>
                <a:gd name="T3" fmla="*/ 2 h 63"/>
                <a:gd name="T4" fmla="*/ 2 w 56"/>
                <a:gd name="T5" fmla="*/ 3 h 63"/>
                <a:gd name="T6" fmla="*/ 0 w 56"/>
                <a:gd name="T7" fmla="*/ 8 h 63"/>
                <a:gd name="T8" fmla="*/ 0 w 56"/>
                <a:gd name="T9" fmla="*/ 9 h 63"/>
                <a:gd name="T10" fmla="*/ 2 w 56"/>
                <a:gd name="T11" fmla="*/ 11 h 63"/>
                <a:gd name="T12" fmla="*/ 4 w 56"/>
                <a:gd name="T13" fmla="*/ 9 h 63"/>
                <a:gd name="T14" fmla="*/ 2 w 56"/>
                <a:gd name="T15" fmla="*/ 8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3"/>
                <a:gd name="T26" fmla="*/ 56 w 56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3">
                  <a:moveTo>
                    <a:pt x="56" y="0"/>
                  </a:moveTo>
                  <a:lnTo>
                    <a:pt x="23" y="11"/>
                  </a:lnTo>
                  <a:lnTo>
                    <a:pt x="12" y="20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12" y="63"/>
                  </a:lnTo>
                  <a:lnTo>
                    <a:pt x="23" y="53"/>
                  </a:lnTo>
                  <a:lnTo>
                    <a:pt x="12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19" name="Line 1199"/>
            <p:cNvSpPr>
              <a:spLocks noChangeShapeType="1"/>
            </p:cNvSpPr>
            <p:nvPr/>
          </p:nvSpPr>
          <p:spPr bwMode="auto">
            <a:xfrm>
              <a:off x="7729538" y="26337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0" name="Freeform 1200"/>
            <p:cNvSpPr>
              <a:spLocks/>
            </p:cNvSpPr>
            <p:nvPr/>
          </p:nvSpPr>
          <p:spPr bwMode="auto">
            <a:xfrm>
              <a:off x="7688263" y="2633776"/>
              <a:ext cx="41275" cy="47645"/>
            </a:xfrm>
            <a:custGeom>
              <a:avLst/>
              <a:gdLst>
                <a:gd name="T0" fmla="*/ 26 w 155"/>
                <a:gd name="T1" fmla="*/ 0 h 180"/>
                <a:gd name="T2" fmla="*/ 26 w 155"/>
                <a:gd name="T3" fmla="*/ 3 h 180"/>
                <a:gd name="T4" fmla="*/ 24 w 155"/>
                <a:gd name="T5" fmla="*/ 7 h 180"/>
                <a:gd name="T6" fmla="*/ 19 w 155"/>
                <a:gd name="T7" fmla="*/ 10 h 180"/>
                <a:gd name="T8" fmla="*/ 9 w 155"/>
                <a:gd name="T9" fmla="*/ 14 h 180"/>
                <a:gd name="T10" fmla="*/ 6 w 155"/>
                <a:gd name="T11" fmla="*/ 16 h 180"/>
                <a:gd name="T12" fmla="*/ 2 w 155"/>
                <a:gd name="T13" fmla="*/ 19 h 180"/>
                <a:gd name="T14" fmla="*/ 0 w 155"/>
                <a:gd name="T15" fmla="*/ 25 h 180"/>
                <a:gd name="T16" fmla="*/ 0 w 155"/>
                <a:gd name="T17" fmla="*/ 3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180"/>
                <a:gd name="T29" fmla="*/ 155 w 155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180">
                  <a:moveTo>
                    <a:pt x="155" y="0"/>
                  </a:moveTo>
                  <a:lnTo>
                    <a:pt x="155" y="20"/>
                  </a:lnTo>
                  <a:lnTo>
                    <a:pt x="144" y="42"/>
                  </a:lnTo>
                  <a:lnTo>
                    <a:pt x="112" y="63"/>
                  </a:lnTo>
                  <a:lnTo>
                    <a:pt x="55" y="84"/>
                  </a:lnTo>
                  <a:lnTo>
                    <a:pt x="33" y="95"/>
                  </a:lnTo>
                  <a:lnTo>
                    <a:pt x="12" y="116"/>
                  </a:lnTo>
                  <a:lnTo>
                    <a:pt x="0" y="147"/>
                  </a:lnTo>
                  <a:lnTo>
                    <a:pt x="0" y="18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1" name="Line 1201"/>
            <p:cNvSpPr>
              <a:spLocks noChangeShapeType="1"/>
            </p:cNvSpPr>
            <p:nvPr/>
          </p:nvSpPr>
          <p:spPr bwMode="auto">
            <a:xfrm>
              <a:off x="7688263" y="267665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2" name="Freeform 1202"/>
            <p:cNvSpPr>
              <a:spLocks/>
            </p:cNvSpPr>
            <p:nvPr/>
          </p:nvSpPr>
          <p:spPr bwMode="auto">
            <a:xfrm>
              <a:off x="7688263" y="2668715"/>
              <a:ext cx="41275" cy="11117"/>
            </a:xfrm>
            <a:custGeom>
              <a:avLst/>
              <a:gdLst>
                <a:gd name="T0" fmla="*/ 0 w 155"/>
                <a:gd name="T1" fmla="*/ 5 h 43"/>
                <a:gd name="T2" fmla="*/ 2 w 155"/>
                <a:gd name="T3" fmla="*/ 3 h 43"/>
                <a:gd name="T4" fmla="*/ 6 w 155"/>
                <a:gd name="T5" fmla="*/ 3 h 43"/>
                <a:gd name="T6" fmla="*/ 15 w 155"/>
                <a:gd name="T7" fmla="*/ 7 h 43"/>
                <a:gd name="T8" fmla="*/ 20 w 155"/>
                <a:gd name="T9" fmla="*/ 7 h 43"/>
                <a:gd name="T10" fmla="*/ 24 w 155"/>
                <a:gd name="T11" fmla="*/ 5 h 43"/>
                <a:gd name="T12" fmla="*/ 26 w 155"/>
                <a:gd name="T13" fmla="*/ 3 h 43"/>
                <a:gd name="T14" fmla="*/ 26 w 15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43"/>
                <a:gd name="T26" fmla="*/ 155 w 15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43">
                  <a:moveTo>
                    <a:pt x="0" y="31"/>
                  </a:moveTo>
                  <a:lnTo>
                    <a:pt x="12" y="20"/>
                  </a:lnTo>
                  <a:lnTo>
                    <a:pt x="33" y="20"/>
                  </a:lnTo>
                  <a:lnTo>
                    <a:pt x="88" y="43"/>
                  </a:lnTo>
                  <a:lnTo>
                    <a:pt x="121" y="43"/>
                  </a:lnTo>
                  <a:lnTo>
                    <a:pt x="144" y="31"/>
                  </a:lnTo>
                  <a:lnTo>
                    <a:pt x="155" y="20"/>
                  </a:lnTo>
                  <a:lnTo>
                    <a:pt x="15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3" name="Line 1203"/>
            <p:cNvSpPr>
              <a:spLocks noChangeShapeType="1"/>
            </p:cNvSpPr>
            <p:nvPr/>
          </p:nvSpPr>
          <p:spPr bwMode="auto">
            <a:xfrm>
              <a:off x="7729538" y="267348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4" name="Freeform 1204"/>
            <p:cNvSpPr>
              <a:spLocks/>
            </p:cNvSpPr>
            <p:nvPr/>
          </p:nvSpPr>
          <p:spPr bwMode="auto">
            <a:xfrm>
              <a:off x="7697788" y="2673480"/>
              <a:ext cx="31750" cy="7941"/>
            </a:xfrm>
            <a:custGeom>
              <a:avLst/>
              <a:gdLst>
                <a:gd name="T0" fmla="*/ 20 w 122"/>
                <a:gd name="T1" fmla="*/ 0 h 33"/>
                <a:gd name="T2" fmla="*/ 18 w 122"/>
                <a:gd name="T3" fmla="*/ 3 h 33"/>
                <a:gd name="T4" fmla="*/ 16 w 122"/>
                <a:gd name="T5" fmla="*/ 5 h 33"/>
                <a:gd name="T6" fmla="*/ 9 w 122"/>
                <a:gd name="T7" fmla="*/ 5 h 33"/>
                <a:gd name="T8" fmla="*/ 0 w 12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33"/>
                <a:gd name="T17" fmla="*/ 122 w 1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33">
                  <a:moveTo>
                    <a:pt x="122" y="0"/>
                  </a:moveTo>
                  <a:lnTo>
                    <a:pt x="111" y="23"/>
                  </a:lnTo>
                  <a:lnTo>
                    <a:pt x="100" y="33"/>
                  </a:lnTo>
                  <a:lnTo>
                    <a:pt x="55" y="3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5" name="Line 1205"/>
            <p:cNvSpPr>
              <a:spLocks noChangeShapeType="1"/>
            </p:cNvSpPr>
            <p:nvPr/>
          </p:nvSpPr>
          <p:spPr bwMode="auto">
            <a:xfrm>
              <a:off x="7704138" y="265759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6" name="Freeform 1206"/>
            <p:cNvSpPr>
              <a:spLocks/>
            </p:cNvSpPr>
            <p:nvPr/>
          </p:nvSpPr>
          <p:spPr bwMode="auto">
            <a:xfrm>
              <a:off x="7704138" y="2622659"/>
              <a:ext cx="25400" cy="34940"/>
            </a:xfrm>
            <a:custGeom>
              <a:avLst/>
              <a:gdLst>
                <a:gd name="T0" fmla="*/ 0 w 100"/>
                <a:gd name="T1" fmla="*/ 22 h 127"/>
                <a:gd name="T2" fmla="*/ 7 w 100"/>
                <a:gd name="T3" fmla="*/ 18 h 127"/>
                <a:gd name="T4" fmla="*/ 12 w 100"/>
                <a:gd name="T5" fmla="*/ 15 h 127"/>
                <a:gd name="T6" fmla="*/ 14 w 100"/>
                <a:gd name="T7" fmla="*/ 11 h 127"/>
                <a:gd name="T8" fmla="*/ 14 w 100"/>
                <a:gd name="T9" fmla="*/ 7 h 127"/>
                <a:gd name="T10" fmla="*/ 12 w 100"/>
                <a:gd name="T11" fmla="*/ 3 h 127"/>
                <a:gd name="T12" fmla="*/ 11 w 100"/>
                <a:gd name="T13" fmla="*/ 2 h 127"/>
                <a:gd name="T14" fmla="*/ 7 w 100"/>
                <a:gd name="T15" fmla="*/ 0 h 127"/>
                <a:gd name="T16" fmla="*/ 12 w 100"/>
                <a:gd name="T17" fmla="*/ 2 h 127"/>
                <a:gd name="T18" fmla="*/ 14 w 100"/>
                <a:gd name="T19" fmla="*/ 3 h 127"/>
                <a:gd name="T20" fmla="*/ 16 w 100"/>
                <a:gd name="T21" fmla="*/ 7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27"/>
                <a:gd name="T35" fmla="*/ 100 w 100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27">
                  <a:moveTo>
                    <a:pt x="0" y="127"/>
                  </a:moveTo>
                  <a:lnTo>
                    <a:pt x="45" y="106"/>
                  </a:lnTo>
                  <a:lnTo>
                    <a:pt x="78" y="85"/>
                  </a:lnTo>
                  <a:lnTo>
                    <a:pt x="89" y="63"/>
                  </a:lnTo>
                  <a:lnTo>
                    <a:pt x="89" y="43"/>
                  </a:lnTo>
                  <a:lnTo>
                    <a:pt x="78" y="20"/>
                  </a:lnTo>
                  <a:lnTo>
                    <a:pt x="66" y="11"/>
                  </a:lnTo>
                  <a:lnTo>
                    <a:pt x="45" y="0"/>
                  </a:lnTo>
                  <a:lnTo>
                    <a:pt x="78" y="11"/>
                  </a:lnTo>
                  <a:lnTo>
                    <a:pt x="89" y="20"/>
                  </a:lnTo>
                  <a:lnTo>
                    <a:pt x="100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7" name="Line 1207"/>
            <p:cNvSpPr>
              <a:spLocks noChangeShapeType="1"/>
            </p:cNvSpPr>
            <p:nvPr/>
          </p:nvSpPr>
          <p:spPr bwMode="auto">
            <a:xfrm>
              <a:off x="7715251" y="262265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8" name="Freeform 1208"/>
            <p:cNvSpPr>
              <a:spLocks/>
            </p:cNvSpPr>
            <p:nvPr/>
          </p:nvSpPr>
          <p:spPr bwMode="auto">
            <a:xfrm>
              <a:off x="7688263" y="2622659"/>
              <a:ext cx="26988" cy="17470"/>
            </a:xfrm>
            <a:custGeom>
              <a:avLst/>
              <a:gdLst>
                <a:gd name="T0" fmla="*/ 17 w 100"/>
                <a:gd name="T1" fmla="*/ 0 h 63"/>
                <a:gd name="T2" fmla="*/ 9 w 100"/>
                <a:gd name="T3" fmla="*/ 0 h 63"/>
                <a:gd name="T4" fmla="*/ 4 w 100"/>
                <a:gd name="T5" fmla="*/ 2 h 63"/>
                <a:gd name="T6" fmla="*/ 2 w 100"/>
                <a:gd name="T7" fmla="*/ 3 h 63"/>
                <a:gd name="T8" fmla="*/ 0 w 100"/>
                <a:gd name="T9" fmla="*/ 8 h 63"/>
                <a:gd name="T10" fmla="*/ 0 w 100"/>
                <a:gd name="T11" fmla="*/ 9 h 63"/>
                <a:gd name="T12" fmla="*/ 2 w 100"/>
                <a:gd name="T13" fmla="*/ 11 h 63"/>
                <a:gd name="T14" fmla="*/ 4 w 100"/>
                <a:gd name="T15" fmla="*/ 9 h 63"/>
                <a:gd name="T16" fmla="*/ 2 w 100"/>
                <a:gd name="T17" fmla="*/ 8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63"/>
                <a:gd name="T29" fmla="*/ 100 w 10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63">
                  <a:moveTo>
                    <a:pt x="100" y="0"/>
                  </a:moveTo>
                  <a:lnTo>
                    <a:pt x="55" y="0"/>
                  </a:lnTo>
                  <a:lnTo>
                    <a:pt x="22" y="11"/>
                  </a:lnTo>
                  <a:lnTo>
                    <a:pt x="12" y="20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12" y="63"/>
                  </a:lnTo>
                  <a:lnTo>
                    <a:pt x="22" y="53"/>
                  </a:lnTo>
                  <a:lnTo>
                    <a:pt x="12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29" name="Line 1209"/>
            <p:cNvSpPr>
              <a:spLocks noChangeShapeType="1"/>
            </p:cNvSpPr>
            <p:nvPr/>
          </p:nvSpPr>
          <p:spPr bwMode="auto">
            <a:xfrm>
              <a:off x="7762876" y="262265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0" name="Freeform 1210"/>
            <p:cNvSpPr>
              <a:spLocks/>
            </p:cNvSpPr>
            <p:nvPr/>
          </p:nvSpPr>
          <p:spPr bwMode="auto">
            <a:xfrm>
              <a:off x="7747001" y="2622659"/>
              <a:ext cx="41275" cy="58762"/>
            </a:xfrm>
            <a:custGeom>
              <a:avLst/>
              <a:gdLst>
                <a:gd name="T0" fmla="*/ 9 w 156"/>
                <a:gd name="T1" fmla="*/ 0 h 223"/>
                <a:gd name="T2" fmla="*/ 17 w 156"/>
                <a:gd name="T3" fmla="*/ 0 h 223"/>
                <a:gd name="T4" fmla="*/ 22 w 156"/>
                <a:gd name="T5" fmla="*/ 2 h 223"/>
                <a:gd name="T6" fmla="*/ 24 w 156"/>
                <a:gd name="T7" fmla="*/ 3 h 223"/>
                <a:gd name="T8" fmla="*/ 26 w 156"/>
                <a:gd name="T9" fmla="*/ 7 h 223"/>
                <a:gd name="T10" fmla="*/ 26 w 156"/>
                <a:gd name="T11" fmla="*/ 10 h 223"/>
                <a:gd name="T12" fmla="*/ 24 w 156"/>
                <a:gd name="T13" fmla="*/ 14 h 223"/>
                <a:gd name="T14" fmla="*/ 19 w 156"/>
                <a:gd name="T15" fmla="*/ 18 h 223"/>
                <a:gd name="T16" fmla="*/ 9 w 156"/>
                <a:gd name="T17" fmla="*/ 21 h 223"/>
                <a:gd name="T18" fmla="*/ 6 w 156"/>
                <a:gd name="T19" fmla="*/ 23 h 223"/>
                <a:gd name="T20" fmla="*/ 2 w 156"/>
                <a:gd name="T21" fmla="*/ 26 h 223"/>
                <a:gd name="T22" fmla="*/ 0 w 156"/>
                <a:gd name="T23" fmla="*/ 32 h 223"/>
                <a:gd name="T24" fmla="*/ 0 w 156"/>
                <a:gd name="T25" fmla="*/ 3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223"/>
                <a:gd name="T41" fmla="*/ 156 w 156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223">
                  <a:moveTo>
                    <a:pt x="56" y="0"/>
                  </a:moveTo>
                  <a:lnTo>
                    <a:pt x="101" y="0"/>
                  </a:lnTo>
                  <a:lnTo>
                    <a:pt x="134" y="11"/>
                  </a:lnTo>
                  <a:lnTo>
                    <a:pt x="145" y="20"/>
                  </a:lnTo>
                  <a:lnTo>
                    <a:pt x="156" y="43"/>
                  </a:lnTo>
                  <a:lnTo>
                    <a:pt x="156" y="63"/>
                  </a:lnTo>
                  <a:lnTo>
                    <a:pt x="145" y="85"/>
                  </a:lnTo>
                  <a:lnTo>
                    <a:pt x="112" y="106"/>
                  </a:lnTo>
                  <a:lnTo>
                    <a:pt x="56" y="127"/>
                  </a:lnTo>
                  <a:lnTo>
                    <a:pt x="35" y="138"/>
                  </a:lnTo>
                  <a:lnTo>
                    <a:pt x="12" y="159"/>
                  </a:lnTo>
                  <a:lnTo>
                    <a:pt x="0" y="190"/>
                  </a:lnTo>
                  <a:lnTo>
                    <a:pt x="0" y="2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1" name="Line 1211"/>
            <p:cNvSpPr>
              <a:spLocks noChangeShapeType="1"/>
            </p:cNvSpPr>
            <p:nvPr/>
          </p:nvSpPr>
          <p:spPr bwMode="auto">
            <a:xfrm>
              <a:off x="7747001" y="267665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2" name="Freeform 1212"/>
            <p:cNvSpPr>
              <a:spLocks/>
            </p:cNvSpPr>
            <p:nvPr/>
          </p:nvSpPr>
          <p:spPr bwMode="auto">
            <a:xfrm>
              <a:off x="7747001" y="2668715"/>
              <a:ext cx="41275" cy="11117"/>
            </a:xfrm>
            <a:custGeom>
              <a:avLst/>
              <a:gdLst>
                <a:gd name="T0" fmla="*/ 0 w 156"/>
                <a:gd name="T1" fmla="*/ 5 h 43"/>
                <a:gd name="T2" fmla="*/ 2 w 156"/>
                <a:gd name="T3" fmla="*/ 3 h 43"/>
                <a:gd name="T4" fmla="*/ 6 w 156"/>
                <a:gd name="T5" fmla="*/ 3 h 43"/>
                <a:gd name="T6" fmla="*/ 15 w 156"/>
                <a:gd name="T7" fmla="*/ 7 h 43"/>
                <a:gd name="T8" fmla="*/ 20 w 156"/>
                <a:gd name="T9" fmla="*/ 7 h 43"/>
                <a:gd name="T10" fmla="*/ 24 w 156"/>
                <a:gd name="T11" fmla="*/ 5 h 43"/>
                <a:gd name="T12" fmla="*/ 26 w 156"/>
                <a:gd name="T13" fmla="*/ 3 h 43"/>
                <a:gd name="T14" fmla="*/ 26 w 156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43"/>
                <a:gd name="T26" fmla="*/ 156 w 156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43">
                  <a:moveTo>
                    <a:pt x="0" y="31"/>
                  </a:moveTo>
                  <a:lnTo>
                    <a:pt x="12" y="20"/>
                  </a:lnTo>
                  <a:lnTo>
                    <a:pt x="35" y="20"/>
                  </a:lnTo>
                  <a:lnTo>
                    <a:pt x="89" y="43"/>
                  </a:lnTo>
                  <a:lnTo>
                    <a:pt x="123" y="43"/>
                  </a:lnTo>
                  <a:lnTo>
                    <a:pt x="145" y="31"/>
                  </a:lnTo>
                  <a:lnTo>
                    <a:pt x="156" y="20"/>
                  </a:lnTo>
                  <a:lnTo>
                    <a:pt x="1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3" name="Line 1213"/>
            <p:cNvSpPr>
              <a:spLocks noChangeShapeType="1"/>
            </p:cNvSpPr>
            <p:nvPr/>
          </p:nvSpPr>
          <p:spPr bwMode="auto">
            <a:xfrm>
              <a:off x="7788276" y="267348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4" name="Freeform 1214"/>
            <p:cNvSpPr>
              <a:spLocks/>
            </p:cNvSpPr>
            <p:nvPr/>
          </p:nvSpPr>
          <p:spPr bwMode="auto">
            <a:xfrm>
              <a:off x="7756526" y="2673480"/>
              <a:ext cx="31750" cy="7941"/>
            </a:xfrm>
            <a:custGeom>
              <a:avLst/>
              <a:gdLst>
                <a:gd name="T0" fmla="*/ 20 w 121"/>
                <a:gd name="T1" fmla="*/ 0 h 33"/>
                <a:gd name="T2" fmla="*/ 18 w 121"/>
                <a:gd name="T3" fmla="*/ 3 h 33"/>
                <a:gd name="T4" fmla="*/ 16 w 121"/>
                <a:gd name="T5" fmla="*/ 5 h 33"/>
                <a:gd name="T6" fmla="*/ 9 w 121"/>
                <a:gd name="T7" fmla="*/ 5 h 33"/>
                <a:gd name="T8" fmla="*/ 0 w 12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3"/>
                <a:gd name="T17" fmla="*/ 121 w 12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3">
                  <a:moveTo>
                    <a:pt x="121" y="0"/>
                  </a:moveTo>
                  <a:lnTo>
                    <a:pt x="110" y="23"/>
                  </a:lnTo>
                  <a:lnTo>
                    <a:pt x="99" y="33"/>
                  </a:lnTo>
                  <a:lnTo>
                    <a:pt x="54" y="3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5" name="Line 1215"/>
            <p:cNvSpPr>
              <a:spLocks noChangeShapeType="1"/>
            </p:cNvSpPr>
            <p:nvPr/>
          </p:nvSpPr>
          <p:spPr bwMode="auto">
            <a:xfrm>
              <a:off x="7762876" y="265759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6" name="Freeform 1216"/>
            <p:cNvSpPr>
              <a:spLocks/>
            </p:cNvSpPr>
            <p:nvPr/>
          </p:nvSpPr>
          <p:spPr bwMode="auto">
            <a:xfrm>
              <a:off x="7762876" y="2622659"/>
              <a:ext cx="22225" cy="34940"/>
            </a:xfrm>
            <a:custGeom>
              <a:avLst/>
              <a:gdLst>
                <a:gd name="T0" fmla="*/ 0 w 89"/>
                <a:gd name="T1" fmla="*/ 22 h 127"/>
                <a:gd name="T2" fmla="*/ 7 w 89"/>
                <a:gd name="T3" fmla="*/ 18 h 127"/>
                <a:gd name="T4" fmla="*/ 12 w 89"/>
                <a:gd name="T5" fmla="*/ 15 h 127"/>
                <a:gd name="T6" fmla="*/ 14 w 89"/>
                <a:gd name="T7" fmla="*/ 11 h 127"/>
                <a:gd name="T8" fmla="*/ 14 w 89"/>
                <a:gd name="T9" fmla="*/ 7 h 127"/>
                <a:gd name="T10" fmla="*/ 12 w 89"/>
                <a:gd name="T11" fmla="*/ 3 h 127"/>
                <a:gd name="T12" fmla="*/ 11 w 89"/>
                <a:gd name="T13" fmla="*/ 2 h 127"/>
                <a:gd name="T14" fmla="*/ 7 w 89"/>
                <a:gd name="T15" fmla="*/ 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127"/>
                <a:gd name="T26" fmla="*/ 89 w 89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127">
                  <a:moveTo>
                    <a:pt x="0" y="127"/>
                  </a:moveTo>
                  <a:lnTo>
                    <a:pt x="45" y="106"/>
                  </a:lnTo>
                  <a:lnTo>
                    <a:pt x="78" y="85"/>
                  </a:lnTo>
                  <a:lnTo>
                    <a:pt x="89" y="63"/>
                  </a:lnTo>
                  <a:lnTo>
                    <a:pt x="89" y="43"/>
                  </a:lnTo>
                  <a:lnTo>
                    <a:pt x="78" y="20"/>
                  </a:lnTo>
                  <a:lnTo>
                    <a:pt x="67" y="11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7" name="Line 1217"/>
            <p:cNvSpPr>
              <a:spLocks noChangeShapeType="1"/>
            </p:cNvSpPr>
            <p:nvPr/>
          </p:nvSpPr>
          <p:spPr bwMode="auto">
            <a:xfrm>
              <a:off x="7762876" y="27735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8" name="Freeform 1218"/>
            <p:cNvSpPr>
              <a:spLocks/>
            </p:cNvSpPr>
            <p:nvPr/>
          </p:nvSpPr>
          <p:spPr bwMode="auto">
            <a:xfrm>
              <a:off x="7747001" y="2773534"/>
              <a:ext cx="15875" cy="15882"/>
            </a:xfrm>
            <a:custGeom>
              <a:avLst/>
              <a:gdLst>
                <a:gd name="T0" fmla="*/ 10 w 56"/>
                <a:gd name="T1" fmla="*/ 0 h 64"/>
                <a:gd name="T2" fmla="*/ 4 w 56"/>
                <a:gd name="T3" fmla="*/ 2 h 64"/>
                <a:gd name="T4" fmla="*/ 2 w 56"/>
                <a:gd name="T5" fmla="*/ 3 h 64"/>
                <a:gd name="T6" fmla="*/ 0 w 56"/>
                <a:gd name="T7" fmla="*/ 7 h 64"/>
                <a:gd name="T8" fmla="*/ 0 w 56"/>
                <a:gd name="T9" fmla="*/ 8 h 64"/>
                <a:gd name="T10" fmla="*/ 2 w 56"/>
                <a:gd name="T11" fmla="*/ 10 h 64"/>
                <a:gd name="T12" fmla="*/ 4 w 56"/>
                <a:gd name="T13" fmla="*/ 8 h 64"/>
                <a:gd name="T14" fmla="*/ 2 w 56"/>
                <a:gd name="T15" fmla="*/ 7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4"/>
                <a:gd name="T26" fmla="*/ 56 w 56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4">
                  <a:moveTo>
                    <a:pt x="56" y="0"/>
                  </a:moveTo>
                  <a:lnTo>
                    <a:pt x="23" y="11"/>
                  </a:lnTo>
                  <a:lnTo>
                    <a:pt x="12" y="21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12" y="64"/>
                  </a:lnTo>
                  <a:lnTo>
                    <a:pt x="23" y="52"/>
                  </a:lnTo>
                  <a:lnTo>
                    <a:pt x="12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39" name="Line 1219"/>
            <p:cNvSpPr>
              <a:spLocks noChangeShapeType="1"/>
            </p:cNvSpPr>
            <p:nvPr/>
          </p:nvSpPr>
          <p:spPr bwMode="auto">
            <a:xfrm>
              <a:off x="7729538" y="27846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0" name="Freeform 1220"/>
            <p:cNvSpPr>
              <a:spLocks/>
            </p:cNvSpPr>
            <p:nvPr/>
          </p:nvSpPr>
          <p:spPr bwMode="auto">
            <a:xfrm>
              <a:off x="7688263" y="2784651"/>
              <a:ext cx="41275" cy="47645"/>
            </a:xfrm>
            <a:custGeom>
              <a:avLst/>
              <a:gdLst>
                <a:gd name="T0" fmla="*/ 26 w 155"/>
                <a:gd name="T1" fmla="*/ 0 h 180"/>
                <a:gd name="T2" fmla="*/ 26 w 155"/>
                <a:gd name="T3" fmla="*/ 4 h 180"/>
                <a:gd name="T4" fmla="*/ 24 w 155"/>
                <a:gd name="T5" fmla="*/ 7 h 180"/>
                <a:gd name="T6" fmla="*/ 19 w 155"/>
                <a:gd name="T7" fmla="*/ 11 h 180"/>
                <a:gd name="T8" fmla="*/ 9 w 155"/>
                <a:gd name="T9" fmla="*/ 14 h 180"/>
                <a:gd name="T10" fmla="*/ 6 w 155"/>
                <a:gd name="T11" fmla="*/ 16 h 180"/>
                <a:gd name="T12" fmla="*/ 2 w 155"/>
                <a:gd name="T13" fmla="*/ 19 h 180"/>
                <a:gd name="T14" fmla="*/ 0 w 155"/>
                <a:gd name="T15" fmla="*/ 25 h 180"/>
                <a:gd name="T16" fmla="*/ 0 w 155"/>
                <a:gd name="T17" fmla="*/ 3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180"/>
                <a:gd name="T29" fmla="*/ 155 w 155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180">
                  <a:moveTo>
                    <a:pt x="155" y="0"/>
                  </a:moveTo>
                  <a:lnTo>
                    <a:pt x="155" y="22"/>
                  </a:lnTo>
                  <a:lnTo>
                    <a:pt x="144" y="42"/>
                  </a:lnTo>
                  <a:lnTo>
                    <a:pt x="112" y="64"/>
                  </a:lnTo>
                  <a:lnTo>
                    <a:pt x="55" y="85"/>
                  </a:lnTo>
                  <a:lnTo>
                    <a:pt x="33" y="96"/>
                  </a:lnTo>
                  <a:lnTo>
                    <a:pt x="12" y="116"/>
                  </a:lnTo>
                  <a:lnTo>
                    <a:pt x="0" y="149"/>
                  </a:lnTo>
                  <a:lnTo>
                    <a:pt x="0" y="18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1" name="Line 1221"/>
            <p:cNvSpPr>
              <a:spLocks noChangeShapeType="1"/>
            </p:cNvSpPr>
            <p:nvPr/>
          </p:nvSpPr>
          <p:spPr bwMode="auto">
            <a:xfrm>
              <a:off x="7688263" y="28259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2" name="Freeform 1222"/>
            <p:cNvSpPr>
              <a:spLocks/>
            </p:cNvSpPr>
            <p:nvPr/>
          </p:nvSpPr>
          <p:spPr bwMode="auto">
            <a:xfrm>
              <a:off x="7688263" y="2818002"/>
              <a:ext cx="41275" cy="11117"/>
            </a:xfrm>
            <a:custGeom>
              <a:avLst/>
              <a:gdLst>
                <a:gd name="T0" fmla="*/ 0 w 155"/>
                <a:gd name="T1" fmla="*/ 5 h 43"/>
                <a:gd name="T2" fmla="*/ 2 w 155"/>
                <a:gd name="T3" fmla="*/ 4 h 43"/>
                <a:gd name="T4" fmla="*/ 6 w 155"/>
                <a:gd name="T5" fmla="*/ 4 h 43"/>
                <a:gd name="T6" fmla="*/ 15 w 155"/>
                <a:gd name="T7" fmla="*/ 7 h 43"/>
                <a:gd name="T8" fmla="*/ 20 w 155"/>
                <a:gd name="T9" fmla="*/ 7 h 43"/>
                <a:gd name="T10" fmla="*/ 24 w 155"/>
                <a:gd name="T11" fmla="*/ 5 h 43"/>
                <a:gd name="T12" fmla="*/ 26 w 155"/>
                <a:gd name="T13" fmla="*/ 4 h 43"/>
                <a:gd name="T14" fmla="*/ 26 w 15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43"/>
                <a:gd name="T26" fmla="*/ 155 w 15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43">
                  <a:moveTo>
                    <a:pt x="0" y="33"/>
                  </a:moveTo>
                  <a:lnTo>
                    <a:pt x="12" y="22"/>
                  </a:lnTo>
                  <a:lnTo>
                    <a:pt x="33" y="22"/>
                  </a:lnTo>
                  <a:lnTo>
                    <a:pt x="88" y="43"/>
                  </a:lnTo>
                  <a:lnTo>
                    <a:pt x="121" y="43"/>
                  </a:lnTo>
                  <a:lnTo>
                    <a:pt x="144" y="33"/>
                  </a:lnTo>
                  <a:lnTo>
                    <a:pt x="155" y="22"/>
                  </a:lnTo>
                  <a:lnTo>
                    <a:pt x="15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3" name="Line 1223"/>
            <p:cNvSpPr>
              <a:spLocks noChangeShapeType="1"/>
            </p:cNvSpPr>
            <p:nvPr/>
          </p:nvSpPr>
          <p:spPr bwMode="auto">
            <a:xfrm>
              <a:off x="7729538" y="282276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4" name="Freeform 1224"/>
            <p:cNvSpPr>
              <a:spLocks/>
            </p:cNvSpPr>
            <p:nvPr/>
          </p:nvSpPr>
          <p:spPr bwMode="auto">
            <a:xfrm>
              <a:off x="7697788" y="2822767"/>
              <a:ext cx="31750" cy="9529"/>
            </a:xfrm>
            <a:custGeom>
              <a:avLst/>
              <a:gdLst>
                <a:gd name="T0" fmla="*/ 20 w 122"/>
                <a:gd name="T1" fmla="*/ 0 h 31"/>
                <a:gd name="T2" fmla="*/ 18 w 122"/>
                <a:gd name="T3" fmla="*/ 4 h 31"/>
                <a:gd name="T4" fmla="*/ 16 w 122"/>
                <a:gd name="T5" fmla="*/ 6 h 31"/>
                <a:gd name="T6" fmla="*/ 9 w 122"/>
                <a:gd name="T7" fmla="*/ 6 h 31"/>
                <a:gd name="T8" fmla="*/ 0 w 12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31"/>
                <a:gd name="T17" fmla="*/ 122 w 12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31">
                  <a:moveTo>
                    <a:pt x="122" y="0"/>
                  </a:moveTo>
                  <a:lnTo>
                    <a:pt x="111" y="21"/>
                  </a:lnTo>
                  <a:lnTo>
                    <a:pt x="100" y="31"/>
                  </a:lnTo>
                  <a:lnTo>
                    <a:pt x="55" y="3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5" name="Line 1225"/>
            <p:cNvSpPr>
              <a:spLocks noChangeShapeType="1"/>
            </p:cNvSpPr>
            <p:nvPr/>
          </p:nvSpPr>
          <p:spPr bwMode="auto">
            <a:xfrm>
              <a:off x="7704138" y="280688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6" name="Freeform 1226"/>
            <p:cNvSpPr>
              <a:spLocks/>
            </p:cNvSpPr>
            <p:nvPr/>
          </p:nvSpPr>
          <p:spPr bwMode="auto">
            <a:xfrm>
              <a:off x="7704138" y="2773534"/>
              <a:ext cx="25400" cy="33351"/>
            </a:xfrm>
            <a:custGeom>
              <a:avLst/>
              <a:gdLst>
                <a:gd name="T0" fmla="*/ 0 w 100"/>
                <a:gd name="T1" fmla="*/ 21 h 127"/>
                <a:gd name="T2" fmla="*/ 7 w 100"/>
                <a:gd name="T3" fmla="*/ 18 h 127"/>
                <a:gd name="T4" fmla="*/ 12 w 100"/>
                <a:gd name="T5" fmla="*/ 14 h 127"/>
                <a:gd name="T6" fmla="*/ 14 w 100"/>
                <a:gd name="T7" fmla="*/ 11 h 127"/>
                <a:gd name="T8" fmla="*/ 14 w 100"/>
                <a:gd name="T9" fmla="*/ 7 h 127"/>
                <a:gd name="T10" fmla="*/ 12 w 100"/>
                <a:gd name="T11" fmla="*/ 3 h 127"/>
                <a:gd name="T12" fmla="*/ 11 w 100"/>
                <a:gd name="T13" fmla="*/ 2 h 127"/>
                <a:gd name="T14" fmla="*/ 7 w 100"/>
                <a:gd name="T15" fmla="*/ 0 h 127"/>
                <a:gd name="T16" fmla="*/ 12 w 100"/>
                <a:gd name="T17" fmla="*/ 2 h 127"/>
                <a:gd name="T18" fmla="*/ 14 w 100"/>
                <a:gd name="T19" fmla="*/ 3 h 127"/>
                <a:gd name="T20" fmla="*/ 16 w 100"/>
                <a:gd name="T21" fmla="*/ 7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27"/>
                <a:gd name="T35" fmla="*/ 100 w 100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27">
                  <a:moveTo>
                    <a:pt x="0" y="127"/>
                  </a:moveTo>
                  <a:lnTo>
                    <a:pt x="45" y="106"/>
                  </a:lnTo>
                  <a:lnTo>
                    <a:pt x="78" y="84"/>
                  </a:lnTo>
                  <a:lnTo>
                    <a:pt x="89" y="64"/>
                  </a:lnTo>
                  <a:lnTo>
                    <a:pt x="89" y="42"/>
                  </a:lnTo>
                  <a:lnTo>
                    <a:pt x="78" y="21"/>
                  </a:lnTo>
                  <a:lnTo>
                    <a:pt x="66" y="11"/>
                  </a:lnTo>
                  <a:lnTo>
                    <a:pt x="45" y="0"/>
                  </a:lnTo>
                  <a:lnTo>
                    <a:pt x="78" y="11"/>
                  </a:lnTo>
                  <a:lnTo>
                    <a:pt x="89" y="21"/>
                  </a:lnTo>
                  <a:lnTo>
                    <a:pt x="100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7" name="Line 1227"/>
            <p:cNvSpPr>
              <a:spLocks noChangeShapeType="1"/>
            </p:cNvSpPr>
            <p:nvPr/>
          </p:nvSpPr>
          <p:spPr bwMode="auto">
            <a:xfrm>
              <a:off x="7715251" y="27735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8" name="Freeform 1228"/>
            <p:cNvSpPr>
              <a:spLocks/>
            </p:cNvSpPr>
            <p:nvPr/>
          </p:nvSpPr>
          <p:spPr bwMode="auto">
            <a:xfrm>
              <a:off x="7688263" y="2773534"/>
              <a:ext cx="26988" cy="15882"/>
            </a:xfrm>
            <a:custGeom>
              <a:avLst/>
              <a:gdLst>
                <a:gd name="T0" fmla="*/ 17 w 100"/>
                <a:gd name="T1" fmla="*/ 0 h 64"/>
                <a:gd name="T2" fmla="*/ 9 w 100"/>
                <a:gd name="T3" fmla="*/ 0 h 64"/>
                <a:gd name="T4" fmla="*/ 4 w 100"/>
                <a:gd name="T5" fmla="*/ 2 h 64"/>
                <a:gd name="T6" fmla="*/ 2 w 100"/>
                <a:gd name="T7" fmla="*/ 3 h 64"/>
                <a:gd name="T8" fmla="*/ 0 w 100"/>
                <a:gd name="T9" fmla="*/ 7 h 64"/>
                <a:gd name="T10" fmla="*/ 0 w 100"/>
                <a:gd name="T11" fmla="*/ 8 h 64"/>
                <a:gd name="T12" fmla="*/ 2 w 100"/>
                <a:gd name="T13" fmla="*/ 10 h 64"/>
                <a:gd name="T14" fmla="*/ 4 w 100"/>
                <a:gd name="T15" fmla="*/ 8 h 64"/>
                <a:gd name="T16" fmla="*/ 2 w 100"/>
                <a:gd name="T17" fmla="*/ 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64"/>
                <a:gd name="T29" fmla="*/ 100 w 100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64">
                  <a:moveTo>
                    <a:pt x="100" y="0"/>
                  </a:moveTo>
                  <a:lnTo>
                    <a:pt x="55" y="0"/>
                  </a:lnTo>
                  <a:lnTo>
                    <a:pt x="22" y="11"/>
                  </a:lnTo>
                  <a:lnTo>
                    <a:pt x="12" y="21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12" y="64"/>
                  </a:lnTo>
                  <a:lnTo>
                    <a:pt x="22" y="52"/>
                  </a:lnTo>
                  <a:lnTo>
                    <a:pt x="12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49" name="Line 1229"/>
            <p:cNvSpPr>
              <a:spLocks noChangeShapeType="1"/>
            </p:cNvSpPr>
            <p:nvPr/>
          </p:nvSpPr>
          <p:spPr bwMode="auto">
            <a:xfrm>
              <a:off x="7762876" y="27735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0" name="Freeform 1230"/>
            <p:cNvSpPr>
              <a:spLocks/>
            </p:cNvSpPr>
            <p:nvPr/>
          </p:nvSpPr>
          <p:spPr bwMode="auto">
            <a:xfrm>
              <a:off x="7762876" y="2773534"/>
              <a:ext cx="22225" cy="25411"/>
            </a:xfrm>
            <a:custGeom>
              <a:avLst/>
              <a:gdLst>
                <a:gd name="T0" fmla="*/ 0 w 89"/>
                <a:gd name="T1" fmla="*/ 0 h 95"/>
                <a:gd name="T2" fmla="*/ 7 w 89"/>
                <a:gd name="T3" fmla="*/ 0 h 95"/>
                <a:gd name="T4" fmla="*/ 12 w 89"/>
                <a:gd name="T5" fmla="*/ 2 h 95"/>
                <a:gd name="T6" fmla="*/ 14 w 89"/>
                <a:gd name="T7" fmla="*/ 5 h 95"/>
                <a:gd name="T8" fmla="*/ 14 w 89"/>
                <a:gd name="T9" fmla="*/ 11 h 95"/>
                <a:gd name="T10" fmla="*/ 12 w 89"/>
                <a:gd name="T11" fmla="*/ 14 h 95"/>
                <a:gd name="T12" fmla="*/ 7 w 89"/>
                <a:gd name="T13" fmla="*/ 16 h 95"/>
                <a:gd name="T14" fmla="*/ 2 w 89"/>
                <a:gd name="T15" fmla="*/ 16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95"/>
                <a:gd name="T26" fmla="*/ 89 w 89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95">
                  <a:moveTo>
                    <a:pt x="0" y="0"/>
                  </a:moveTo>
                  <a:lnTo>
                    <a:pt x="45" y="0"/>
                  </a:lnTo>
                  <a:lnTo>
                    <a:pt x="78" y="11"/>
                  </a:lnTo>
                  <a:lnTo>
                    <a:pt x="89" y="31"/>
                  </a:lnTo>
                  <a:lnTo>
                    <a:pt x="89" y="64"/>
                  </a:lnTo>
                  <a:lnTo>
                    <a:pt x="78" y="84"/>
                  </a:lnTo>
                  <a:lnTo>
                    <a:pt x="45" y="95"/>
                  </a:lnTo>
                  <a:lnTo>
                    <a:pt x="12" y="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1" name="Line 1231"/>
            <p:cNvSpPr>
              <a:spLocks noChangeShapeType="1"/>
            </p:cNvSpPr>
            <p:nvPr/>
          </p:nvSpPr>
          <p:spPr bwMode="auto">
            <a:xfrm>
              <a:off x="7773988" y="279894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2" name="Freeform 1232"/>
            <p:cNvSpPr>
              <a:spLocks/>
            </p:cNvSpPr>
            <p:nvPr/>
          </p:nvSpPr>
          <p:spPr bwMode="auto">
            <a:xfrm>
              <a:off x="7747001" y="2798944"/>
              <a:ext cx="41275" cy="33351"/>
            </a:xfrm>
            <a:custGeom>
              <a:avLst/>
              <a:gdLst>
                <a:gd name="T0" fmla="*/ 17 w 156"/>
                <a:gd name="T1" fmla="*/ 0 h 127"/>
                <a:gd name="T2" fmla="*/ 20 w 156"/>
                <a:gd name="T3" fmla="*/ 2 h 127"/>
                <a:gd name="T4" fmla="*/ 24 w 156"/>
                <a:gd name="T5" fmla="*/ 5 h 127"/>
                <a:gd name="T6" fmla="*/ 26 w 156"/>
                <a:gd name="T7" fmla="*/ 9 h 127"/>
                <a:gd name="T8" fmla="*/ 26 w 156"/>
                <a:gd name="T9" fmla="*/ 14 h 127"/>
                <a:gd name="T10" fmla="*/ 24 w 156"/>
                <a:gd name="T11" fmla="*/ 18 h 127"/>
                <a:gd name="T12" fmla="*/ 22 w 156"/>
                <a:gd name="T13" fmla="*/ 19 h 127"/>
                <a:gd name="T14" fmla="*/ 17 w 156"/>
                <a:gd name="T15" fmla="*/ 21 h 127"/>
                <a:gd name="T16" fmla="*/ 9 w 156"/>
                <a:gd name="T17" fmla="*/ 21 h 127"/>
                <a:gd name="T18" fmla="*/ 4 w 156"/>
                <a:gd name="T19" fmla="*/ 19 h 127"/>
                <a:gd name="T20" fmla="*/ 2 w 156"/>
                <a:gd name="T21" fmla="*/ 18 h 127"/>
                <a:gd name="T22" fmla="*/ 0 w 156"/>
                <a:gd name="T23" fmla="*/ 14 h 127"/>
                <a:gd name="T24" fmla="*/ 0 w 156"/>
                <a:gd name="T25" fmla="*/ 12 h 127"/>
                <a:gd name="T26" fmla="*/ 2 w 156"/>
                <a:gd name="T27" fmla="*/ 10 h 127"/>
                <a:gd name="T28" fmla="*/ 4 w 156"/>
                <a:gd name="T29" fmla="*/ 12 h 127"/>
                <a:gd name="T30" fmla="*/ 2 w 156"/>
                <a:gd name="T31" fmla="*/ 14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27"/>
                <a:gd name="T50" fmla="*/ 156 w 156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27">
                  <a:moveTo>
                    <a:pt x="101" y="0"/>
                  </a:moveTo>
                  <a:lnTo>
                    <a:pt x="123" y="11"/>
                  </a:lnTo>
                  <a:lnTo>
                    <a:pt x="145" y="32"/>
                  </a:lnTo>
                  <a:lnTo>
                    <a:pt x="156" y="54"/>
                  </a:lnTo>
                  <a:lnTo>
                    <a:pt x="156" y="86"/>
                  </a:lnTo>
                  <a:lnTo>
                    <a:pt x="145" y="107"/>
                  </a:lnTo>
                  <a:lnTo>
                    <a:pt x="134" y="117"/>
                  </a:lnTo>
                  <a:lnTo>
                    <a:pt x="101" y="127"/>
                  </a:lnTo>
                  <a:lnTo>
                    <a:pt x="56" y="127"/>
                  </a:lnTo>
                  <a:lnTo>
                    <a:pt x="23" y="117"/>
                  </a:lnTo>
                  <a:lnTo>
                    <a:pt x="12" y="107"/>
                  </a:lnTo>
                  <a:lnTo>
                    <a:pt x="0" y="86"/>
                  </a:lnTo>
                  <a:lnTo>
                    <a:pt x="0" y="74"/>
                  </a:lnTo>
                  <a:lnTo>
                    <a:pt x="12" y="63"/>
                  </a:lnTo>
                  <a:lnTo>
                    <a:pt x="23" y="74"/>
                  </a:lnTo>
                  <a:lnTo>
                    <a:pt x="12" y="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3" name="Line 1233"/>
            <p:cNvSpPr>
              <a:spLocks noChangeShapeType="1"/>
            </p:cNvSpPr>
            <p:nvPr/>
          </p:nvSpPr>
          <p:spPr bwMode="auto">
            <a:xfrm>
              <a:off x="7785101" y="282117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4" name="Freeform 1234"/>
            <p:cNvSpPr>
              <a:spLocks/>
            </p:cNvSpPr>
            <p:nvPr/>
          </p:nvSpPr>
          <p:spPr bwMode="auto">
            <a:xfrm>
              <a:off x="7773988" y="2821179"/>
              <a:ext cx="11113" cy="11117"/>
            </a:xfrm>
            <a:custGeom>
              <a:avLst/>
              <a:gdLst>
                <a:gd name="T0" fmla="*/ 7 w 44"/>
                <a:gd name="T1" fmla="*/ 0 h 41"/>
                <a:gd name="T2" fmla="*/ 5 w 44"/>
                <a:gd name="T3" fmla="*/ 4 h 41"/>
                <a:gd name="T4" fmla="*/ 4 w 44"/>
                <a:gd name="T5" fmla="*/ 5 h 41"/>
                <a:gd name="T6" fmla="*/ 0 w 44"/>
                <a:gd name="T7" fmla="*/ 7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1"/>
                <a:gd name="T14" fmla="*/ 44 w 44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1">
                  <a:moveTo>
                    <a:pt x="44" y="0"/>
                  </a:moveTo>
                  <a:lnTo>
                    <a:pt x="33" y="21"/>
                  </a:lnTo>
                  <a:lnTo>
                    <a:pt x="22" y="31"/>
                  </a:lnTo>
                  <a:lnTo>
                    <a:pt x="0" y="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5" name="Line 1235"/>
            <p:cNvSpPr>
              <a:spLocks noChangeShapeType="1"/>
            </p:cNvSpPr>
            <p:nvPr/>
          </p:nvSpPr>
          <p:spPr bwMode="auto">
            <a:xfrm>
              <a:off x="7785101" y="282117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6" name="Freeform 1236"/>
            <p:cNvSpPr>
              <a:spLocks/>
            </p:cNvSpPr>
            <p:nvPr/>
          </p:nvSpPr>
          <p:spPr bwMode="auto">
            <a:xfrm>
              <a:off x="7781926" y="2803709"/>
              <a:ext cx="3175" cy="17470"/>
            </a:xfrm>
            <a:custGeom>
              <a:avLst/>
              <a:gdLst>
                <a:gd name="T0" fmla="*/ 2 w 11"/>
                <a:gd name="T1" fmla="*/ 11 h 66"/>
                <a:gd name="T2" fmla="*/ 2 w 11"/>
                <a:gd name="T3" fmla="*/ 6 h 66"/>
                <a:gd name="T4" fmla="*/ 0 w 11"/>
                <a:gd name="T5" fmla="*/ 0 h 66"/>
                <a:gd name="T6" fmla="*/ 0 60000 65536"/>
                <a:gd name="T7" fmla="*/ 0 60000 65536"/>
                <a:gd name="T8" fmla="*/ 0 60000 65536"/>
                <a:gd name="T9" fmla="*/ 0 w 11"/>
                <a:gd name="T10" fmla="*/ 0 h 66"/>
                <a:gd name="T11" fmla="*/ 11 w 1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6">
                  <a:moveTo>
                    <a:pt x="11" y="66"/>
                  </a:moveTo>
                  <a:lnTo>
                    <a:pt x="11" y="3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7" name="Line 1237"/>
            <p:cNvSpPr>
              <a:spLocks noChangeShapeType="1"/>
            </p:cNvSpPr>
            <p:nvPr/>
          </p:nvSpPr>
          <p:spPr bwMode="auto">
            <a:xfrm>
              <a:off x="7780338" y="279576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8" name="Line 1238"/>
            <p:cNvSpPr>
              <a:spLocks noChangeShapeType="1"/>
            </p:cNvSpPr>
            <p:nvPr/>
          </p:nvSpPr>
          <p:spPr bwMode="auto">
            <a:xfrm flipH="1">
              <a:off x="7773988" y="2795768"/>
              <a:ext cx="6350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59" name="Line 1239"/>
            <p:cNvSpPr>
              <a:spLocks noChangeShapeType="1"/>
            </p:cNvSpPr>
            <p:nvPr/>
          </p:nvSpPr>
          <p:spPr bwMode="auto">
            <a:xfrm>
              <a:off x="7780338" y="279576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60" name="Freeform 1240"/>
            <p:cNvSpPr>
              <a:spLocks/>
            </p:cNvSpPr>
            <p:nvPr/>
          </p:nvSpPr>
          <p:spPr bwMode="auto">
            <a:xfrm>
              <a:off x="7773988" y="2773534"/>
              <a:ext cx="7938" cy="22234"/>
            </a:xfrm>
            <a:custGeom>
              <a:avLst/>
              <a:gdLst>
                <a:gd name="T0" fmla="*/ 3 w 33"/>
                <a:gd name="T1" fmla="*/ 14 h 84"/>
                <a:gd name="T2" fmla="*/ 5 w 33"/>
                <a:gd name="T3" fmla="*/ 11 h 84"/>
                <a:gd name="T4" fmla="*/ 5 w 33"/>
                <a:gd name="T5" fmla="*/ 5 h 84"/>
                <a:gd name="T6" fmla="*/ 3 w 33"/>
                <a:gd name="T7" fmla="*/ 2 h 84"/>
                <a:gd name="T8" fmla="*/ 0 w 33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4"/>
                <a:gd name="T17" fmla="*/ 33 w 33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4">
                  <a:moveTo>
                    <a:pt x="22" y="84"/>
                  </a:moveTo>
                  <a:lnTo>
                    <a:pt x="33" y="64"/>
                  </a:lnTo>
                  <a:lnTo>
                    <a:pt x="33" y="31"/>
                  </a:ln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61" name="Line 1241"/>
            <p:cNvSpPr>
              <a:spLocks noChangeShapeType="1"/>
            </p:cNvSpPr>
            <p:nvPr/>
          </p:nvSpPr>
          <p:spPr bwMode="auto">
            <a:xfrm>
              <a:off x="7586663" y="23622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63" name="Line 1243"/>
            <p:cNvSpPr>
              <a:spLocks noChangeShapeType="1"/>
            </p:cNvSpPr>
            <p:nvPr/>
          </p:nvSpPr>
          <p:spPr bwMode="auto">
            <a:xfrm>
              <a:off x="7602538" y="342150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64" name="Freeform 1244"/>
            <p:cNvSpPr>
              <a:spLocks/>
            </p:cNvSpPr>
            <p:nvPr/>
          </p:nvSpPr>
          <p:spPr bwMode="auto">
            <a:xfrm>
              <a:off x="7602538" y="3380212"/>
              <a:ext cx="53975" cy="46057"/>
            </a:xfrm>
            <a:custGeom>
              <a:avLst/>
              <a:gdLst>
                <a:gd name="T0" fmla="*/ 0 w 206"/>
                <a:gd name="T1" fmla="*/ 27 h 169"/>
                <a:gd name="T2" fmla="*/ 7 w 206"/>
                <a:gd name="T3" fmla="*/ 29 h 169"/>
                <a:gd name="T4" fmla="*/ 15 w 206"/>
                <a:gd name="T5" fmla="*/ 29 h 169"/>
                <a:gd name="T6" fmla="*/ 19 w 206"/>
                <a:gd name="T7" fmla="*/ 27 h 169"/>
                <a:gd name="T8" fmla="*/ 24 w 206"/>
                <a:gd name="T9" fmla="*/ 22 h 169"/>
                <a:gd name="T10" fmla="*/ 27 w 206"/>
                <a:gd name="T11" fmla="*/ 27 h 169"/>
                <a:gd name="T12" fmla="*/ 32 w 206"/>
                <a:gd name="T13" fmla="*/ 29 h 169"/>
                <a:gd name="T14" fmla="*/ 34 w 206"/>
                <a:gd name="T15" fmla="*/ 29 h 169"/>
                <a:gd name="T16" fmla="*/ 32 w 206"/>
                <a:gd name="T17" fmla="*/ 29 h 169"/>
                <a:gd name="T18" fmla="*/ 29 w 206"/>
                <a:gd name="T19" fmla="*/ 27 h 169"/>
                <a:gd name="T20" fmla="*/ 27 w 206"/>
                <a:gd name="T21" fmla="*/ 22 h 169"/>
                <a:gd name="T22" fmla="*/ 27 w 206"/>
                <a:gd name="T23" fmla="*/ 5 h 169"/>
                <a:gd name="T24" fmla="*/ 24 w 206"/>
                <a:gd name="T25" fmla="*/ 0 h 169"/>
                <a:gd name="T26" fmla="*/ 24 w 206"/>
                <a:gd name="T27" fmla="*/ 22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6"/>
                <a:gd name="T43" fmla="*/ 0 h 169"/>
                <a:gd name="T44" fmla="*/ 206 w 206"/>
                <a:gd name="T45" fmla="*/ 169 h 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6" h="169">
                  <a:moveTo>
                    <a:pt x="0" y="156"/>
                  </a:moveTo>
                  <a:lnTo>
                    <a:pt x="44" y="169"/>
                  </a:lnTo>
                  <a:lnTo>
                    <a:pt x="89" y="169"/>
                  </a:lnTo>
                  <a:lnTo>
                    <a:pt x="118" y="156"/>
                  </a:lnTo>
                  <a:lnTo>
                    <a:pt x="147" y="128"/>
                  </a:lnTo>
                  <a:lnTo>
                    <a:pt x="161" y="156"/>
                  </a:lnTo>
                  <a:lnTo>
                    <a:pt x="192" y="169"/>
                  </a:lnTo>
                  <a:lnTo>
                    <a:pt x="206" y="169"/>
                  </a:lnTo>
                  <a:lnTo>
                    <a:pt x="192" y="169"/>
                  </a:lnTo>
                  <a:lnTo>
                    <a:pt x="177" y="156"/>
                  </a:lnTo>
                  <a:lnTo>
                    <a:pt x="161" y="128"/>
                  </a:lnTo>
                  <a:lnTo>
                    <a:pt x="161" y="29"/>
                  </a:lnTo>
                  <a:lnTo>
                    <a:pt x="147" y="0"/>
                  </a:lnTo>
                  <a:lnTo>
                    <a:pt x="147" y="1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65" name="Line 1245"/>
            <p:cNvSpPr>
              <a:spLocks noChangeShapeType="1"/>
            </p:cNvSpPr>
            <p:nvPr/>
          </p:nvSpPr>
          <p:spPr bwMode="auto">
            <a:xfrm>
              <a:off x="7667626" y="34151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66" name="Freeform 1246"/>
            <p:cNvSpPr>
              <a:spLocks/>
            </p:cNvSpPr>
            <p:nvPr/>
          </p:nvSpPr>
          <p:spPr bwMode="auto">
            <a:xfrm>
              <a:off x="7666038" y="3408799"/>
              <a:ext cx="39688" cy="58762"/>
            </a:xfrm>
            <a:custGeom>
              <a:avLst/>
              <a:gdLst>
                <a:gd name="T0" fmla="*/ 1 w 154"/>
                <a:gd name="T1" fmla="*/ 4 h 223"/>
                <a:gd name="T2" fmla="*/ 3 w 154"/>
                <a:gd name="T3" fmla="*/ 2 h 223"/>
                <a:gd name="T4" fmla="*/ 9 w 154"/>
                <a:gd name="T5" fmla="*/ 0 h 223"/>
                <a:gd name="T6" fmla="*/ 16 w 154"/>
                <a:gd name="T7" fmla="*/ 0 h 223"/>
                <a:gd name="T8" fmla="*/ 22 w 154"/>
                <a:gd name="T9" fmla="*/ 2 h 223"/>
                <a:gd name="T10" fmla="*/ 23 w 154"/>
                <a:gd name="T11" fmla="*/ 4 h 223"/>
                <a:gd name="T12" fmla="*/ 25 w 154"/>
                <a:gd name="T13" fmla="*/ 7 h 223"/>
                <a:gd name="T14" fmla="*/ 25 w 154"/>
                <a:gd name="T15" fmla="*/ 11 h 223"/>
                <a:gd name="T16" fmla="*/ 23 w 154"/>
                <a:gd name="T17" fmla="*/ 14 h 223"/>
                <a:gd name="T18" fmla="*/ 18 w 154"/>
                <a:gd name="T19" fmla="*/ 18 h 223"/>
                <a:gd name="T20" fmla="*/ 9 w 154"/>
                <a:gd name="T21" fmla="*/ 21 h 223"/>
                <a:gd name="T22" fmla="*/ 5 w 154"/>
                <a:gd name="T23" fmla="*/ 23 h 223"/>
                <a:gd name="T24" fmla="*/ 1 w 154"/>
                <a:gd name="T25" fmla="*/ 27 h 223"/>
                <a:gd name="T26" fmla="*/ 0 w 154"/>
                <a:gd name="T27" fmla="*/ 32 h 223"/>
                <a:gd name="T28" fmla="*/ 0 w 154"/>
                <a:gd name="T29" fmla="*/ 37 h 2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"/>
                <a:gd name="T46" fmla="*/ 0 h 223"/>
                <a:gd name="T47" fmla="*/ 154 w 154"/>
                <a:gd name="T48" fmla="*/ 223 h 2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" h="223">
                  <a:moveTo>
                    <a:pt x="9" y="22"/>
                  </a:moveTo>
                  <a:lnTo>
                    <a:pt x="21" y="10"/>
                  </a:lnTo>
                  <a:lnTo>
                    <a:pt x="54" y="0"/>
                  </a:lnTo>
                  <a:lnTo>
                    <a:pt x="99" y="0"/>
                  </a:lnTo>
                  <a:lnTo>
                    <a:pt x="133" y="10"/>
                  </a:lnTo>
                  <a:lnTo>
                    <a:pt x="142" y="22"/>
                  </a:lnTo>
                  <a:lnTo>
                    <a:pt x="154" y="44"/>
                  </a:lnTo>
                  <a:lnTo>
                    <a:pt x="154" y="64"/>
                  </a:lnTo>
                  <a:lnTo>
                    <a:pt x="142" y="86"/>
                  </a:lnTo>
                  <a:lnTo>
                    <a:pt x="109" y="107"/>
                  </a:lnTo>
                  <a:lnTo>
                    <a:pt x="54" y="128"/>
                  </a:lnTo>
                  <a:lnTo>
                    <a:pt x="33" y="138"/>
                  </a:lnTo>
                  <a:lnTo>
                    <a:pt x="9" y="160"/>
                  </a:lnTo>
                  <a:lnTo>
                    <a:pt x="0" y="191"/>
                  </a:lnTo>
                  <a:lnTo>
                    <a:pt x="0" y="2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67" name="Line 1247"/>
            <p:cNvSpPr>
              <a:spLocks noChangeShapeType="1"/>
            </p:cNvSpPr>
            <p:nvPr/>
          </p:nvSpPr>
          <p:spPr bwMode="auto">
            <a:xfrm>
              <a:off x="7666038" y="34627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68" name="Freeform 1248"/>
            <p:cNvSpPr>
              <a:spLocks/>
            </p:cNvSpPr>
            <p:nvPr/>
          </p:nvSpPr>
          <p:spPr bwMode="auto">
            <a:xfrm>
              <a:off x="7666038" y="3454855"/>
              <a:ext cx="39688" cy="11117"/>
            </a:xfrm>
            <a:custGeom>
              <a:avLst/>
              <a:gdLst>
                <a:gd name="T0" fmla="*/ 0 w 154"/>
                <a:gd name="T1" fmla="*/ 5 h 42"/>
                <a:gd name="T2" fmla="*/ 1 w 154"/>
                <a:gd name="T3" fmla="*/ 3 h 42"/>
                <a:gd name="T4" fmla="*/ 5 w 154"/>
                <a:gd name="T5" fmla="*/ 3 h 42"/>
                <a:gd name="T6" fmla="*/ 14 w 154"/>
                <a:gd name="T7" fmla="*/ 7 h 42"/>
                <a:gd name="T8" fmla="*/ 20 w 154"/>
                <a:gd name="T9" fmla="*/ 7 h 42"/>
                <a:gd name="T10" fmla="*/ 23 w 154"/>
                <a:gd name="T11" fmla="*/ 5 h 42"/>
                <a:gd name="T12" fmla="*/ 25 w 154"/>
                <a:gd name="T13" fmla="*/ 3 h 42"/>
                <a:gd name="T14" fmla="*/ 25 w 154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42"/>
                <a:gd name="T26" fmla="*/ 154 w 15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42">
                  <a:moveTo>
                    <a:pt x="0" y="32"/>
                  </a:moveTo>
                  <a:lnTo>
                    <a:pt x="9" y="20"/>
                  </a:lnTo>
                  <a:lnTo>
                    <a:pt x="33" y="20"/>
                  </a:lnTo>
                  <a:lnTo>
                    <a:pt x="88" y="42"/>
                  </a:lnTo>
                  <a:lnTo>
                    <a:pt x="121" y="42"/>
                  </a:lnTo>
                  <a:lnTo>
                    <a:pt x="142" y="32"/>
                  </a:lnTo>
                  <a:lnTo>
                    <a:pt x="154" y="20"/>
                  </a:lnTo>
                  <a:lnTo>
                    <a:pt x="15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69" name="Line 1249"/>
            <p:cNvSpPr>
              <a:spLocks noChangeShapeType="1"/>
            </p:cNvSpPr>
            <p:nvPr/>
          </p:nvSpPr>
          <p:spPr bwMode="auto">
            <a:xfrm>
              <a:off x="7705726" y="345962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0" name="Freeform 1250"/>
            <p:cNvSpPr>
              <a:spLocks/>
            </p:cNvSpPr>
            <p:nvPr/>
          </p:nvSpPr>
          <p:spPr bwMode="auto">
            <a:xfrm>
              <a:off x="7673976" y="3459620"/>
              <a:ext cx="31750" cy="7941"/>
            </a:xfrm>
            <a:custGeom>
              <a:avLst/>
              <a:gdLst>
                <a:gd name="T0" fmla="*/ 20 w 121"/>
                <a:gd name="T1" fmla="*/ 0 h 32"/>
                <a:gd name="T2" fmla="*/ 18 w 121"/>
                <a:gd name="T3" fmla="*/ 3 h 32"/>
                <a:gd name="T4" fmla="*/ 17 w 121"/>
                <a:gd name="T5" fmla="*/ 5 h 32"/>
                <a:gd name="T6" fmla="*/ 9 w 121"/>
                <a:gd name="T7" fmla="*/ 5 h 32"/>
                <a:gd name="T8" fmla="*/ 0 w 121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32"/>
                <a:gd name="T17" fmla="*/ 121 w 12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32">
                  <a:moveTo>
                    <a:pt x="121" y="0"/>
                  </a:moveTo>
                  <a:lnTo>
                    <a:pt x="109" y="22"/>
                  </a:lnTo>
                  <a:lnTo>
                    <a:pt x="100" y="32"/>
                  </a:lnTo>
                  <a:lnTo>
                    <a:pt x="55" y="3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1" name="Line 1251"/>
            <p:cNvSpPr>
              <a:spLocks noChangeShapeType="1"/>
            </p:cNvSpPr>
            <p:nvPr/>
          </p:nvSpPr>
          <p:spPr bwMode="auto">
            <a:xfrm>
              <a:off x="7680326" y="344373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2" name="Freeform 1252"/>
            <p:cNvSpPr>
              <a:spLocks/>
            </p:cNvSpPr>
            <p:nvPr/>
          </p:nvSpPr>
          <p:spPr bwMode="auto">
            <a:xfrm>
              <a:off x="7680326" y="3408799"/>
              <a:ext cx="23813" cy="34940"/>
            </a:xfrm>
            <a:custGeom>
              <a:avLst/>
              <a:gdLst>
                <a:gd name="T0" fmla="*/ 0 w 88"/>
                <a:gd name="T1" fmla="*/ 22 h 128"/>
                <a:gd name="T2" fmla="*/ 8 w 88"/>
                <a:gd name="T3" fmla="*/ 18 h 128"/>
                <a:gd name="T4" fmla="*/ 13 w 88"/>
                <a:gd name="T5" fmla="*/ 15 h 128"/>
                <a:gd name="T6" fmla="*/ 15 w 88"/>
                <a:gd name="T7" fmla="*/ 11 h 128"/>
                <a:gd name="T8" fmla="*/ 15 w 88"/>
                <a:gd name="T9" fmla="*/ 8 h 128"/>
                <a:gd name="T10" fmla="*/ 13 w 88"/>
                <a:gd name="T11" fmla="*/ 4 h 128"/>
                <a:gd name="T12" fmla="*/ 11 w 88"/>
                <a:gd name="T13" fmla="*/ 2 h 128"/>
                <a:gd name="T14" fmla="*/ 8 w 88"/>
                <a:gd name="T15" fmla="*/ 0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128"/>
                <a:gd name="T26" fmla="*/ 88 w 88"/>
                <a:gd name="T27" fmla="*/ 128 h 1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128">
                  <a:moveTo>
                    <a:pt x="0" y="128"/>
                  </a:moveTo>
                  <a:lnTo>
                    <a:pt x="45" y="107"/>
                  </a:lnTo>
                  <a:lnTo>
                    <a:pt x="79" y="86"/>
                  </a:lnTo>
                  <a:lnTo>
                    <a:pt x="88" y="64"/>
                  </a:lnTo>
                  <a:lnTo>
                    <a:pt x="88" y="44"/>
                  </a:lnTo>
                  <a:lnTo>
                    <a:pt x="79" y="22"/>
                  </a:lnTo>
                  <a:lnTo>
                    <a:pt x="67" y="10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3" name="Line 1253"/>
            <p:cNvSpPr>
              <a:spLocks noChangeShapeType="1"/>
            </p:cNvSpPr>
            <p:nvPr/>
          </p:nvSpPr>
          <p:spPr bwMode="auto">
            <a:xfrm>
              <a:off x="7667626" y="341515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4" name="Freeform 1254"/>
            <p:cNvSpPr>
              <a:spLocks/>
            </p:cNvSpPr>
            <p:nvPr/>
          </p:nvSpPr>
          <p:spPr bwMode="auto">
            <a:xfrm>
              <a:off x="7666038" y="3415151"/>
              <a:ext cx="4763" cy="11117"/>
            </a:xfrm>
            <a:custGeom>
              <a:avLst/>
              <a:gdLst>
                <a:gd name="T0" fmla="*/ 1 w 21"/>
                <a:gd name="T1" fmla="*/ 0 h 42"/>
                <a:gd name="T2" fmla="*/ 0 w 21"/>
                <a:gd name="T3" fmla="*/ 4 h 42"/>
                <a:gd name="T4" fmla="*/ 0 w 21"/>
                <a:gd name="T5" fmla="*/ 5 h 42"/>
                <a:gd name="T6" fmla="*/ 1 w 21"/>
                <a:gd name="T7" fmla="*/ 7 h 42"/>
                <a:gd name="T8" fmla="*/ 3 w 21"/>
                <a:gd name="T9" fmla="*/ 5 h 42"/>
                <a:gd name="T10" fmla="*/ 1 w 21"/>
                <a:gd name="T11" fmla="*/ 4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2"/>
                <a:gd name="T20" fmla="*/ 21 w 21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2">
                  <a:moveTo>
                    <a:pt x="9" y="0"/>
                  </a:moveTo>
                  <a:lnTo>
                    <a:pt x="0" y="22"/>
                  </a:lnTo>
                  <a:lnTo>
                    <a:pt x="0" y="31"/>
                  </a:lnTo>
                  <a:lnTo>
                    <a:pt x="9" y="42"/>
                  </a:lnTo>
                  <a:lnTo>
                    <a:pt x="21" y="31"/>
                  </a:lnTo>
                  <a:lnTo>
                    <a:pt x="9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5" name="Line 1255"/>
            <p:cNvSpPr>
              <a:spLocks noChangeShapeType="1"/>
            </p:cNvSpPr>
            <p:nvPr/>
          </p:nvSpPr>
          <p:spPr bwMode="auto">
            <a:xfrm>
              <a:off x="7615238" y="342626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6" name="Freeform 1256"/>
            <p:cNvSpPr>
              <a:spLocks/>
            </p:cNvSpPr>
            <p:nvPr/>
          </p:nvSpPr>
          <p:spPr bwMode="auto">
            <a:xfrm>
              <a:off x="7597776" y="3396093"/>
              <a:ext cx="17463" cy="30175"/>
            </a:xfrm>
            <a:custGeom>
              <a:avLst/>
              <a:gdLst>
                <a:gd name="T0" fmla="*/ 11 w 60"/>
                <a:gd name="T1" fmla="*/ 19 h 112"/>
                <a:gd name="T2" fmla="*/ 6 w 60"/>
                <a:gd name="T3" fmla="*/ 17 h 112"/>
                <a:gd name="T4" fmla="*/ 3 w 60"/>
                <a:gd name="T5" fmla="*/ 12 h 112"/>
                <a:gd name="T6" fmla="*/ 3 w 60"/>
                <a:gd name="T7" fmla="*/ 7 h 112"/>
                <a:gd name="T8" fmla="*/ 6 w 60"/>
                <a:gd name="T9" fmla="*/ 3 h 112"/>
                <a:gd name="T10" fmla="*/ 11 w 60"/>
                <a:gd name="T11" fmla="*/ 0 h 112"/>
                <a:gd name="T12" fmla="*/ 3 w 60"/>
                <a:gd name="T13" fmla="*/ 3 h 112"/>
                <a:gd name="T14" fmla="*/ 0 w 60"/>
                <a:gd name="T15" fmla="*/ 7 h 112"/>
                <a:gd name="T16" fmla="*/ 0 w 60"/>
                <a:gd name="T17" fmla="*/ 12 h 112"/>
                <a:gd name="T18" fmla="*/ 3 w 60"/>
                <a:gd name="T19" fmla="*/ 17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12"/>
                <a:gd name="T32" fmla="*/ 60 w 60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12">
                  <a:moveTo>
                    <a:pt x="60" y="112"/>
                  </a:moveTo>
                  <a:lnTo>
                    <a:pt x="31" y="99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31" y="15"/>
                  </a:lnTo>
                  <a:lnTo>
                    <a:pt x="60" y="0"/>
                  </a:lnTo>
                  <a:lnTo>
                    <a:pt x="16" y="15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16" y="9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7" name="Line 1257"/>
            <p:cNvSpPr>
              <a:spLocks noChangeShapeType="1"/>
            </p:cNvSpPr>
            <p:nvPr/>
          </p:nvSpPr>
          <p:spPr bwMode="auto">
            <a:xfrm>
              <a:off x="7602538" y="33849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8" name="Freeform 1258"/>
            <p:cNvSpPr>
              <a:spLocks/>
            </p:cNvSpPr>
            <p:nvPr/>
          </p:nvSpPr>
          <p:spPr bwMode="auto">
            <a:xfrm>
              <a:off x="7602538" y="3373859"/>
              <a:ext cx="39688" cy="11117"/>
            </a:xfrm>
            <a:custGeom>
              <a:avLst/>
              <a:gdLst>
                <a:gd name="T0" fmla="*/ 0 w 147"/>
                <a:gd name="T1" fmla="*/ 7 h 44"/>
                <a:gd name="T2" fmla="*/ 0 w 147"/>
                <a:gd name="T3" fmla="*/ 5 h 44"/>
                <a:gd name="T4" fmla="*/ 3 w 147"/>
                <a:gd name="T5" fmla="*/ 2 h 44"/>
                <a:gd name="T6" fmla="*/ 7 w 147"/>
                <a:gd name="T7" fmla="*/ 0 h 44"/>
                <a:gd name="T8" fmla="*/ 18 w 147"/>
                <a:gd name="T9" fmla="*/ 0 h 44"/>
                <a:gd name="T10" fmla="*/ 23 w 147"/>
                <a:gd name="T11" fmla="*/ 2 h 44"/>
                <a:gd name="T12" fmla="*/ 25 w 147"/>
                <a:gd name="T13" fmla="*/ 5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44"/>
                <a:gd name="T23" fmla="*/ 147 w 14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44">
                  <a:moveTo>
                    <a:pt x="0" y="44"/>
                  </a:moveTo>
                  <a:lnTo>
                    <a:pt x="0" y="29"/>
                  </a:lnTo>
                  <a:lnTo>
                    <a:pt x="15" y="15"/>
                  </a:lnTo>
                  <a:lnTo>
                    <a:pt x="44" y="0"/>
                  </a:lnTo>
                  <a:lnTo>
                    <a:pt x="103" y="0"/>
                  </a:lnTo>
                  <a:lnTo>
                    <a:pt x="133" y="15"/>
                  </a:lnTo>
                  <a:lnTo>
                    <a:pt x="147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79" name="Line 1259"/>
            <p:cNvSpPr>
              <a:spLocks noChangeShapeType="1"/>
            </p:cNvSpPr>
            <p:nvPr/>
          </p:nvSpPr>
          <p:spPr bwMode="auto">
            <a:xfrm>
              <a:off x="7642226" y="338815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0" name="Freeform 1260"/>
            <p:cNvSpPr>
              <a:spLocks/>
            </p:cNvSpPr>
            <p:nvPr/>
          </p:nvSpPr>
          <p:spPr bwMode="auto">
            <a:xfrm>
              <a:off x="7615238" y="3388152"/>
              <a:ext cx="26988" cy="7941"/>
            </a:xfrm>
            <a:custGeom>
              <a:avLst/>
              <a:gdLst>
                <a:gd name="T0" fmla="*/ 17 w 103"/>
                <a:gd name="T1" fmla="*/ 0 h 28"/>
                <a:gd name="T2" fmla="*/ 15 w 103"/>
                <a:gd name="T3" fmla="*/ 2 h 28"/>
                <a:gd name="T4" fmla="*/ 0 w 103"/>
                <a:gd name="T5" fmla="*/ 5 h 28"/>
                <a:gd name="T6" fmla="*/ 0 60000 65536"/>
                <a:gd name="T7" fmla="*/ 0 60000 65536"/>
                <a:gd name="T8" fmla="*/ 0 60000 65536"/>
                <a:gd name="T9" fmla="*/ 0 w 103"/>
                <a:gd name="T10" fmla="*/ 0 h 28"/>
                <a:gd name="T11" fmla="*/ 103 w 103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28">
                  <a:moveTo>
                    <a:pt x="103" y="0"/>
                  </a:moveTo>
                  <a:lnTo>
                    <a:pt x="89" y="13"/>
                  </a:lnTo>
                  <a:lnTo>
                    <a:pt x="0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1" name="Line 1261"/>
            <p:cNvSpPr>
              <a:spLocks noChangeShapeType="1"/>
            </p:cNvSpPr>
            <p:nvPr/>
          </p:nvSpPr>
          <p:spPr bwMode="auto">
            <a:xfrm>
              <a:off x="7607301" y="33849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2" name="Freeform 1262"/>
            <p:cNvSpPr>
              <a:spLocks/>
            </p:cNvSpPr>
            <p:nvPr/>
          </p:nvSpPr>
          <p:spPr bwMode="auto">
            <a:xfrm>
              <a:off x="7602538" y="3380212"/>
              <a:ext cx="4763" cy="4764"/>
            </a:xfrm>
            <a:custGeom>
              <a:avLst/>
              <a:gdLst>
                <a:gd name="T0" fmla="*/ 3 w 15"/>
                <a:gd name="T1" fmla="*/ 3 h 15"/>
                <a:gd name="T2" fmla="*/ 0 w 15"/>
                <a:gd name="T3" fmla="*/ 3 h 15"/>
                <a:gd name="T4" fmla="*/ 3 w 15"/>
                <a:gd name="T5" fmla="*/ 3 h 15"/>
                <a:gd name="T6" fmla="*/ 3 w 1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5"/>
                <a:gd name="T14" fmla="*/ 15 w 1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5">
                  <a:moveTo>
                    <a:pt x="15" y="15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3" name="Line 1263"/>
            <p:cNvSpPr>
              <a:spLocks noChangeShapeType="1"/>
            </p:cNvSpPr>
            <p:nvPr/>
          </p:nvSpPr>
          <p:spPr bwMode="auto">
            <a:xfrm>
              <a:off x="7721601" y="342944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4" name="Freeform 1264"/>
            <p:cNvSpPr>
              <a:spLocks/>
            </p:cNvSpPr>
            <p:nvPr/>
          </p:nvSpPr>
          <p:spPr bwMode="auto">
            <a:xfrm>
              <a:off x="7721601" y="3429445"/>
              <a:ext cx="11113" cy="38116"/>
            </a:xfrm>
            <a:custGeom>
              <a:avLst/>
              <a:gdLst>
                <a:gd name="T0" fmla="*/ 0 w 44"/>
                <a:gd name="T1" fmla="*/ 0 h 148"/>
                <a:gd name="T2" fmla="*/ 7 w 44"/>
                <a:gd name="T3" fmla="*/ 0 h 148"/>
                <a:gd name="T4" fmla="*/ 7 w 44"/>
                <a:gd name="T5" fmla="*/ 24 h 148"/>
                <a:gd name="T6" fmla="*/ 5 w 44"/>
                <a:gd name="T7" fmla="*/ 24 h 148"/>
                <a:gd name="T8" fmla="*/ 5 w 44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48"/>
                <a:gd name="T17" fmla="*/ 44 w 4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48">
                  <a:moveTo>
                    <a:pt x="0" y="0"/>
                  </a:moveTo>
                  <a:lnTo>
                    <a:pt x="44" y="0"/>
                  </a:lnTo>
                  <a:lnTo>
                    <a:pt x="44" y="148"/>
                  </a:lnTo>
                  <a:lnTo>
                    <a:pt x="32" y="148"/>
                  </a:lnTo>
                  <a:lnTo>
                    <a:pt x="3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5" name="Line 1265"/>
            <p:cNvSpPr>
              <a:spLocks noChangeShapeType="1"/>
            </p:cNvSpPr>
            <p:nvPr/>
          </p:nvSpPr>
          <p:spPr bwMode="auto">
            <a:xfrm>
              <a:off x="7732713" y="343738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6" name="Freeform 1266"/>
            <p:cNvSpPr>
              <a:spLocks/>
            </p:cNvSpPr>
            <p:nvPr/>
          </p:nvSpPr>
          <p:spPr bwMode="auto">
            <a:xfrm>
              <a:off x="7732713" y="3429445"/>
              <a:ext cx="33338" cy="38116"/>
            </a:xfrm>
            <a:custGeom>
              <a:avLst/>
              <a:gdLst>
                <a:gd name="T0" fmla="*/ 0 w 123"/>
                <a:gd name="T1" fmla="*/ 5 h 148"/>
                <a:gd name="T2" fmla="*/ 4 w 123"/>
                <a:gd name="T3" fmla="*/ 2 h 148"/>
                <a:gd name="T4" fmla="*/ 10 w 123"/>
                <a:gd name="T5" fmla="*/ 0 h 148"/>
                <a:gd name="T6" fmla="*/ 13 w 123"/>
                <a:gd name="T7" fmla="*/ 0 h 148"/>
                <a:gd name="T8" fmla="*/ 19 w 123"/>
                <a:gd name="T9" fmla="*/ 2 h 148"/>
                <a:gd name="T10" fmla="*/ 21 w 123"/>
                <a:gd name="T11" fmla="*/ 5 h 148"/>
                <a:gd name="T12" fmla="*/ 21 w 123"/>
                <a:gd name="T13" fmla="*/ 24 h 148"/>
                <a:gd name="T14" fmla="*/ 19 w 123"/>
                <a:gd name="T15" fmla="*/ 24 h 148"/>
                <a:gd name="T16" fmla="*/ 19 w 123"/>
                <a:gd name="T17" fmla="*/ 5 h 148"/>
                <a:gd name="T18" fmla="*/ 17 w 123"/>
                <a:gd name="T19" fmla="*/ 2 h 148"/>
                <a:gd name="T20" fmla="*/ 13 w 123"/>
                <a:gd name="T21" fmla="*/ 0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148"/>
                <a:gd name="T35" fmla="*/ 123 w 123"/>
                <a:gd name="T36" fmla="*/ 148 h 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148">
                  <a:moveTo>
                    <a:pt x="0" y="32"/>
                  </a:moveTo>
                  <a:lnTo>
                    <a:pt x="23" y="11"/>
                  </a:lnTo>
                  <a:lnTo>
                    <a:pt x="56" y="0"/>
                  </a:lnTo>
                  <a:lnTo>
                    <a:pt x="77" y="0"/>
                  </a:lnTo>
                  <a:lnTo>
                    <a:pt x="111" y="11"/>
                  </a:lnTo>
                  <a:lnTo>
                    <a:pt x="123" y="32"/>
                  </a:lnTo>
                  <a:lnTo>
                    <a:pt x="123" y="148"/>
                  </a:lnTo>
                  <a:lnTo>
                    <a:pt x="111" y="148"/>
                  </a:lnTo>
                  <a:lnTo>
                    <a:pt x="111" y="32"/>
                  </a:lnTo>
                  <a:lnTo>
                    <a:pt x="100" y="11"/>
                  </a:lnTo>
                  <a:lnTo>
                    <a:pt x="7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7" name="Line 1267"/>
            <p:cNvSpPr>
              <a:spLocks noChangeShapeType="1"/>
            </p:cNvSpPr>
            <p:nvPr/>
          </p:nvSpPr>
          <p:spPr bwMode="auto">
            <a:xfrm>
              <a:off x="7753351" y="346756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8" name="Line 1268"/>
            <p:cNvSpPr>
              <a:spLocks noChangeShapeType="1"/>
            </p:cNvSpPr>
            <p:nvPr/>
          </p:nvSpPr>
          <p:spPr bwMode="auto">
            <a:xfrm>
              <a:off x="7753351" y="3467561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89" name="Line 1269"/>
            <p:cNvSpPr>
              <a:spLocks noChangeShapeType="1"/>
            </p:cNvSpPr>
            <p:nvPr/>
          </p:nvSpPr>
          <p:spPr bwMode="auto">
            <a:xfrm>
              <a:off x="7742238" y="346756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90" name="Line 1270"/>
            <p:cNvSpPr>
              <a:spLocks noChangeShapeType="1"/>
            </p:cNvSpPr>
            <p:nvPr/>
          </p:nvSpPr>
          <p:spPr bwMode="auto">
            <a:xfrm flipH="1">
              <a:off x="7721601" y="3467561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91" name="Line 1271"/>
            <p:cNvSpPr>
              <a:spLocks noChangeShapeType="1"/>
            </p:cNvSpPr>
            <p:nvPr/>
          </p:nvSpPr>
          <p:spPr bwMode="auto">
            <a:xfrm>
              <a:off x="7793038" y="35040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93" name="Line 1273"/>
            <p:cNvSpPr>
              <a:spLocks noChangeShapeType="1"/>
            </p:cNvSpPr>
            <p:nvPr/>
          </p:nvSpPr>
          <p:spPr bwMode="auto">
            <a:xfrm>
              <a:off x="7381876" y="23622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95" name="Line 1275"/>
            <p:cNvSpPr>
              <a:spLocks noChangeShapeType="1"/>
            </p:cNvSpPr>
            <p:nvPr/>
          </p:nvSpPr>
          <p:spPr bwMode="auto">
            <a:xfrm>
              <a:off x="7337426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96" name="Freeform 1276"/>
            <p:cNvSpPr>
              <a:spLocks/>
            </p:cNvSpPr>
            <p:nvPr/>
          </p:nvSpPr>
          <p:spPr bwMode="auto">
            <a:xfrm>
              <a:off x="7324726" y="3416739"/>
              <a:ext cx="12700" cy="39704"/>
            </a:xfrm>
            <a:custGeom>
              <a:avLst/>
              <a:gdLst>
                <a:gd name="T0" fmla="*/ 8 w 46"/>
                <a:gd name="T1" fmla="*/ 25 h 149"/>
                <a:gd name="T2" fmla="*/ 8 w 46"/>
                <a:gd name="T3" fmla="*/ 6 h 149"/>
                <a:gd name="T4" fmla="*/ 6 w 46"/>
                <a:gd name="T5" fmla="*/ 2 h 149"/>
                <a:gd name="T6" fmla="*/ 0 w 46"/>
                <a:gd name="T7" fmla="*/ 0 h 149"/>
                <a:gd name="T8" fmla="*/ 4 w 46"/>
                <a:gd name="T9" fmla="*/ 2 h 149"/>
                <a:gd name="T10" fmla="*/ 6 w 46"/>
                <a:gd name="T11" fmla="*/ 6 h 149"/>
                <a:gd name="T12" fmla="*/ 6 w 46"/>
                <a:gd name="T13" fmla="*/ 25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49"/>
                <a:gd name="T23" fmla="*/ 46 w 46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49">
                  <a:moveTo>
                    <a:pt x="46" y="149"/>
                  </a:moveTo>
                  <a:lnTo>
                    <a:pt x="46" y="33"/>
                  </a:lnTo>
                  <a:lnTo>
                    <a:pt x="34" y="11"/>
                  </a:lnTo>
                  <a:lnTo>
                    <a:pt x="0" y="0"/>
                  </a:lnTo>
                  <a:lnTo>
                    <a:pt x="23" y="11"/>
                  </a:lnTo>
                  <a:lnTo>
                    <a:pt x="34" y="33"/>
                  </a:lnTo>
                  <a:lnTo>
                    <a:pt x="34" y="1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97" name="Line 1277"/>
            <p:cNvSpPr>
              <a:spLocks noChangeShapeType="1"/>
            </p:cNvSpPr>
            <p:nvPr/>
          </p:nvSpPr>
          <p:spPr bwMode="auto">
            <a:xfrm>
              <a:off x="7324726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98" name="Line 1278"/>
            <p:cNvSpPr>
              <a:spLocks noChangeShapeType="1"/>
            </p:cNvSpPr>
            <p:nvPr/>
          </p:nvSpPr>
          <p:spPr bwMode="auto">
            <a:xfrm>
              <a:off x="7324726" y="3456443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99" name="Line 1279"/>
            <p:cNvSpPr>
              <a:spLocks noChangeShapeType="1"/>
            </p:cNvSpPr>
            <p:nvPr/>
          </p:nvSpPr>
          <p:spPr bwMode="auto">
            <a:xfrm>
              <a:off x="7312026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0" name="Line 1280"/>
            <p:cNvSpPr>
              <a:spLocks noChangeShapeType="1"/>
            </p:cNvSpPr>
            <p:nvPr/>
          </p:nvSpPr>
          <p:spPr bwMode="auto">
            <a:xfrm flipH="1">
              <a:off x="7292976" y="3456443"/>
              <a:ext cx="190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1" name="Line 1281"/>
            <p:cNvSpPr>
              <a:spLocks noChangeShapeType="1"/>
            </p:cNvSpPr>
            <p:nvPr/>
          </p:nvSpPr>
          <p:spPr bwMode="auto">
            <a:xfrm>
              <a:off x="7300913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2" name="Rectangle 1282"/>
            <p:cNvSpPr>
              <a:spLocks noChangeArrowheads="1"/>
            </p:cNvSpPr>
            <p:nvPr/>
          </p:nvSpPr>
          <p:spPr bwMode="auto">
            <a:xfrm>
              <a:off x="7300913" y="3416739"/>
              <a:ext cx="3175" cy="3970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3" name="Line 1283"/>
            <p:cNvSpPr>
              <a:spLocks noChangeShapeType="1"/>
            </p:cNvSpPr>
            <p:nvPr/>
          </p:nvSpPr>
          <p:spPr bwMode="auto">
            <a:xfrm>
              <a:off x="7304088" y="342468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4" name="Freeform 1284"/>
            <p:cNvSpPr>
              <a:spLocks/>
            </p:cNvSpPr>
            <p:nvPr/>
          </p:nvSpPr>
          <p:spPr bwMode="auto">
            <a:xfrm>
              <a:off x="7304088" y="3416739"/>
              <a:ext cx="20638" cy="7941"/>
            </a:xfrm>
            <a:custGeom>
              <a:avLst/>
              <a:gdLst>
                <a:gd name="T0" fmla="*/ 0 w 77"/>
                <a:gd name="T1" fmla="*/ 5 h 33"/>
                <a:gd name="T2" fmla="*/ 4 w 77"/>
                <a:gd name="T3" fmla="*/ 2 h 33"/>
                <a:gd name="T4" fmla="*/ 9 w 77"/>
                <a:gd name="T5" fmla="*/ 0 h 33"/>
                <a:gd name="T6" fmla="*/ 13 w 77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33"/>
                <a:gd name="T14" fmla="*/ 77 w 77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33">
                  <a:moveTo>
                    <a:pt x="0" y="33"/>
                  </a:moveTo>
                  <a:lnTo>
                    <a:pt x="23" y="11"/>
                  </a:lnTo>
                  <a:lnTo>
                    <a:pt x="56" y="0"/>
                  </a:lnTo>
                  <a:lnTo>
                    <a:pt x="7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5" name="Line 1285"/>
            <p:cNvSpPr>
              <a:spLocks noChangeShapeType="1"/>
            </p:cNvSpPr>
            <p:nvPr/>
          </p:nvSpPr>
          <p:spPr bwMode="auto">
            <a:xfrm>
              <a:off x="7304088" y="34167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6" name="Line 1286"/>
            <p:cNvSpPr>
              <a:spLocks noChangeShapeType="1"/>
            </p:cNvSpPr>
            <p:nvPr/>
          </p:nvSpPr>
          <p:spPr bwMode="auto">
            <a:xfrm flipH="1">
              <a:off x="7292976" y="3416739"/>
              <a:ext cx="111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7" name="Line 1287"/>
            <p:cNvSpPr>
              <a:spLocks noChangeShapeType="1"/>
            </p:cNvSpPr>
            <p:nvPr/>
          </p:nvSpPr>
          <p:spPr bwMode="auto">
            <a:xfrm>
              <a:off x="7259638" y="339609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8" name="Freeform 1288"/>
            <p:cNvSpPr>
              <a:spLocks/>
            </p:cNvSpPr>
            <p:nvPr/>
          </p:nvSpPr>
          <p:spPr bwMode="auto">
            <a:xfrm>
              <a:off x="7256463" y="3396093"/>
              <a:ext cx="3175" cy="60350"/>
            </a:xfrm>
            <a:custGeom>
              <a:avLst/>
              <a:gdLst>
                <a:gd name="T0" fmla="*/ 2 w 12"/>
                <a:gd name="T1" fmla="*/ 0 h 223"/>
                <a:gd name="T2" fmla="*/ 2 w 12"/>
                <a:gd name="T3" fmla="*/ 38 h 223"/>
                <a:gd name="T4" fmla="*/ 0 w 12"/>
                <a:gd name="T5" fmla="*/ 38 h 223"/>
                <a:gd name="T6" fmla="*/ 0 w 12"/>
                <a:gd name="T7" fmla="*/ 2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23"/>
                <a:gd name="T14" fmla="*/ 12 w 12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23">
                  <a:moveTo>
                    <a:pt x="12" y="0"/>
                  </a:moveTo>
                  <a:lnTo>
                    <a:pt x="12" y="223"/>
                  </a:lnTo>
                  <a:lnTo>
                    <a:pt x="0" y="223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09" name="Line 1289"/>
            <p:cNvSpPr>
              <a:spLocks noChangeShapeType="1"/>
            </p:cNvSpPr>
            <p:nvPr/>
          </p:nvSpPr>
          <p:spPr bwMode="auto">
            <a:xfrm>
              <a:off x="7259638" y="339609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0" name="Freeform 1290"/>
            <p:cNvSpPr>
              <a:spLocks/>
            </p:cNvSpPr>
            <p:nvPr/>
          </p:nvSpPr>
          <p:spPr bwMode="auto">
            <a:xfrm>
              <a:off x="7245351" y="3396093"/>
              <a:ext cx="14288" cy="11117"/>
            </a:xfrm>
            <a:custGeom>
              <a:avLst/>
              <a:gdLst>
                <a:gd name="T0" fmla="*/ 9 w 55"/>
                <a:gd name="T1" fmla="*/ 0 h 42"/>
                <a:gd name="T2" fmla="*/ 3 w 55"/>
                <a:gd name="T3" fmla="*/ 5 h 42"/>
                <a:gd name="T4" fmla="*/ 0 w 55"/>
                <a:gd name="T5" fmla="*/ 7 h 42"/>
                <a:gd name="T6" fmla="*/ 0 60000 65536"/>
                <a:gd name="T7" fmla="*/ 0 60000 65536"/>
                <a:gd name="T8" fmla="*/ 0 60000 65536"/>
                <a:gd name="T9" fmla="*/ 0 w 55"/>
                <a:gd name="T10" fmla="*/ 0 h 42"/>
                <a:gd name="T11" fmla="*/ 55 w 55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2">
                  <a:moveTo>
                    <a:pt x="55" y="0"/>
                  </a:moveTo>
                  <a:lnTo>
                    <a:pt x="21" y="32"/>
                  </a:lnTo>
                  <a:lnTo>
                    <a:pt x="0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1" name="Line 1291"/>
            <p:cNvSpPr>
              <a:spLocks noChangeShapeType="1"/>
            </p:cNvSpPr>
            <p:nvPr/>
          </p:nvSpPr>
          <p:spPr bwMode="auto">
            <a:xfrm>
              <a:off x="7245351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2" name="Line 1292"/>
            <p:cNvSpPr>
              <a:spLocks noChangeShapeType="1"/>
            </p:cNvSpPr>
            <p:nvPr/>
          </p:nvSpPr>
          <p:spPr bwMode="auto">
            <a:xfrm>
              <a:off x="7245351" y="3456443"/>
              <a:ext cx="269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3" name="Line 1293"/>
            <p:cNvSpPr>
              <a:spLocks noChangeShapeType="1"/>
            </p:cNvSpPr>
            <p:nvPr/>
          </p:nvSpPr>
          <p:spPr bwMode="auto">
            <a:xfrm>
              <a:off x="7667626" y="305146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4" name="Freeform 1294"/>
            <p:cNvSpPr>
              <a:spLocks/>
            </p:cNvSpPr>
            <p:nvPr/>
          </p:nvSpPr>
          <p:spPr bwMode="auto">
            <a:xfrm>
              <a:off x="7664451" y="3030816"/>
              <a:ext cx="26988" cy="25411"/>
            </a:xfrm>
            <a:custGeom>
              <a:avLst/>
              <a:gdLst>
                <a:gd name="T0" fmla="*/ 1 w 98"/>
                <a:gd name="T1" fmla="*/ 13 h 94"/>
                <a:gd name="T2" fmla="*/ 3 w 98"/>
                <a:gd name="T3" fmla="*/ 14 h 94"/>
                <a:gd name="T4" fmla="*/ 6 w 98"/>
                <a:gd name="T5" fmla="*/ 15 h 94"/>
                <a:gd name="T6" fmla="*/ 9 w 98"/>
                <a:gd name="T7" fmla="*/ 16 h 94"/>
                <a:gd name="T8" fmla="*/ 11 w 98"/>
                <a:gd name="T9" fmla="*/ 15 h 94"/>
                <a:gd name="T10" fmla="*/ 13 w 98"/>
                <a:gd name="T11" fmla="*/ 14 h 94"/>
                <a:gd name="T12" fmla="*/ 15 w 98"/>
                <a:gd name="T13" fmla="*/ 13 h 94"/>
                <a:gd name="T14" fmla="*/ 16 w 98"/>
                <a:gd name="T15" fmla="*/ 11 h 94"/>
                <a:gd name="T16" fmla="*/ 17 w 98"/>
                <a:gd name="T17" fmla="*/ 8 h 94"/>
                <a:gd name="T18" fmla="*/ 16 w 98"/>
                <a:gd name="T19" fmla="*/ 5 h 94"/>
                <a:gd name="T20" fmla="*/ 15 w 98"/>
                <a:gd name="T21" fmla="*/ 3 h 94"/>
                <a:gd name="T22" fmla="*/ 13 w 98"/>
                <a:gd name="T23" fmla="*/ 2 h 94"/>
                <a:gd name="T24" fmla="*/ 11 w 98"/>
                <a:gd name="T25" fmla="*/ 1 h 94"/>
                <a:gd name="T26" fmla="*/ 9 w 98"/>
                <a:gd name="T27" fmla="*/ 0 h 94"/>
                <a:gd name="T28" fmla="*/ 6 w 98"/>
                <a:gd name="T29" fmla="*/ 1 h 94"/>
                <a:gd name="T30" fmla="*/ 3 w 98"/>
                <a:gd name="T31" fmla="*/ 2 h 94"/>
                <a:gd name="T32" fmla="*/ 1 w 98"/>
                <a:gd name="T33" fmla="*/ 3 h 94"/>
                <a:gd name="T34" fmla="*/ 0 w 98"/>
                <a:gd name="T35" fmla="*/ 5 h 94"/>
                <a:gd name="T36" fmla="*/ 0 w 98"/>
                <a:gd name="T37" fmla="*/ 8 h 94"/>
                <a:gd name="T38" fmla="*/ 0 w 98"/>
                <a:gd name="T39" fmla="*/ 11 h 94"/>
                <a:gd name="T40" fmla="*/ 1 w 98"/>
                <a:gd name="T41" fmla="*/ 13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94"/>
                <a:gd name="T65" fmla="*/ 98 w 98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94">
                  <a:moveTo>
                    <a:pt x="8" y="75"/>
                  </a:moveTo>
                  <a:lnTo>
                    <a:pt x="20" y="84"/>
                  </a:lnTo>
                  <a:lnTo>
                    <a:pt x="33" y="91"/>
                  </a:lnTo>
                  <a:lnTo>
                    <a:pt x="49" y="94"/>
                  </a:lnTo>
                  <a:lnTo>
                    <a:pt x="64" y="91"/>
                  </a:lnTo>
                  <a:lnTo>
                    <a:pt x="77" y="84"/>
                  </a:lnTo>
                  <a:lnTo>
                    <a:pt x="89" y="75"/>
                  </a:lnTo>
                  <a:lnTo>
                    <a:pt x="95" y="62"/>
                  </a:lnTo>
                  <a:lnTo>
                    <a:pt x="98" y="47"/>
                  </a:lnTo>
                  <a:lnTo>
                    <a:pt x="95" y="32"/>
                  </a:lnTo>
                  <a:lnTo>
                    <a:pt x="89" y="19"/>
                  </a:lnTo>
                  <a:lnTo>
                    <a:pt x="77" y="9"/>
                  </a:lnTo>
                  <a:lnTo>
                    <a:pt x="64" y="3"/>
                  </a:lnTo>
                  <a:lnTo>
                    <a:pt x="49" y="0"/>
                  </a:lnTo>
                  <a:lnTo>
                    <a:pt x="33" y="3"/>
                  </a:lnTo>
                  <a:lnTo>
                    <a:pt x="20" y="9"/>
                  </a:lnTo>
                  <a:lnTo>
                    <a:pt x="8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2" y="62"/>
                  </a:lnTo>
                  <a:lnTo>
                    <a:pt x="8" y="7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5" name="Line 1295"/>
            <p:cNvSpPr>
              <a:spLocks noChangeShapeType="1"/>
            </p:cNvSpPr>
            <p:nvPr/>
          </p:nvSpPr>
          <p:spPr bwMode="auto">
            <a:xfrm>
              <a:off x="7667626" y="297681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6" name="Freeform 1296"/>
            <p:cNvSpPr>
              <a:spLocks/>
            </p:cNvSpPr>
            <p:nvPr/>
          </p:nvSpPr>
          <p:spPr bwMode="auto">
            <a:xfrm>
              <a:off x="7664451" y="2956172"/>
              <a:ext cx="26988" cy="25411"/>
            </a:xfrm>
            <a:custGeom>
              <a:avLst/>
              <a:gdLst>
                <a:gd name="T0" fmla="*/ 1 w 98"/>
                <a:gd name="T1" fmla="*/ 13 h 95"/>
                <a:gd name="T2" fmla="*/ 3 w 98"/>
                <a:gd name="T3" fmla="*/ 14 h 95"/>
                <a:gd name="T4" fmla="*/ 6 w 98"/>
                <a:gd name="T5" fmla="*/ 16 h 95"/>
                <a:gd name="T6" fmla="*/ 9 w 98"/>
                <a:gd name="T7" fmla="*/ 16 h 95"/>
                <a:gd name="T8" fmla="*/ 11 w 98"/>
                <a:gd name="T9" fmla="*/ 16 h 95"/>
                <a:gd name="T10" fmla="*/ 13 w 98"/>
                <a:gd name="T11" fmla="*/ 14 h 95"/>
                <a:gd name="T12" fmla="*/ 15 w 98"/>
                <a:gd name="T13" fmla="*/ 13 h 95"/>
                <a:gd name="T14" fmla="*/ 16 w 98"/>
                <a:gd name="T15" fmla="*/ 11 h 95"/>
                <a:gd name="T16" fmla="*/ 17 w 98"/>
                <a:gd name="T17" fmla="*/ 8 h 95"/>
                <a:gd name="T18" fmla="*/ 16 w 98"/>
                <a:gd name="T19" fmla="*/ 6 h 95"/>
                <a:gd name="T20" fmla="*/ 15 w 98"/>
                <a:gd name="T21" fmla="*/ 4 h 95"/>
                <a:gd name="T22" fmla="*/ 13 w 98"/>
                <a:gd name="T23" fmla="*/ 2 h 95"/>
                <a:gd name="T24" fmla="*/ 11 w 98"/>
                <a:gd name="T25" fmla="*/ 1 h 95"/>
                <a:gd name="T26" fmla="*/ 9 w 98"/>
                <a:gd name="T27" fmla="*/ 0 h 95"/>
                <a:gd name="T28" fmla="*/ 6 w 98"/>
                <a:gd name="T29" fmla="*/ 1 h 95"/>
                <a:gd name="T30" fmla="*/ 3 w 98"/>
                <a:gd name="T31" fmla="*/ 2 h 95"/>
                <a:gd name="T32" fmla="*/ 1 w 98"/>
                <a:gd name="T33" fmla="*/ 4 h 95"/>
                <a:gd name="T34" fmla="*/ 0 w 98"/>
                <a:gd name="T35" fmla="*/ 6 h 95"/>
                <a:gd name="T36" fmla="*/ 0 w 98"/>
                <a:gd name="T37" fmla="*/ 8 h 95"/>
                <a:gd name="T38" fmla="*/ 0 w 98"/>
                <a:gd name="T39" fmla="*/ 11 h 95"/>
                <a:gd name="T40" fmla="*/ 1 w 98"/>
                <a:gd name="T41" fmla="*/ 13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95"/>
                <a:gd name="T65" fmla="*/ 98 w 98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95">
                  <a:moveTo>
                    <a:pt x="8" y="75"/>
                  </a:moveTo>
                  <a:lnTo>
                    <a:pt x="20" y="86"/>
                  </a:lnTo>
                  <a:lnTo>
                    <a:pt x="33" y="94"/>
                  </a:lnTo>
                  <a:lnTo>
                    <a:pt x="49" y="95"/>
                  </a:lnTo>
                  <a:lnTo>
                    <a:pt x="64" y="94"/>
                  </a:lnTo>
                  <a:lnTo>
                    <a:pt x="77" y="86"/>
                  </a:lnTo>
                  <a:lnTo>
                    <a:pt x="89" y="75"/>
                  </a:lnTo>
                  <a:lnTo>
                    <a:pt x="95" y="63"/>
                  </a:lnTo>
                  <a:lnTo>
                    <a:pt x="98" y="48"/>
                  </a:lnTo>
                  <a:lnTo>
                    <a:pt x="95" y="34"/>
                  </a:lnTo>
                  <a:lnTo>
                    <a:pt x="89" y="21"/>
                  </a:lnTo>
                  <a:lnTo>
                    <a:pt x="77" y="10"/>
                  </a:lnTo>
                  <a:lnTo>
                    <a:pt x="64" y="3"/>
                  </a:lnTo>
                  <a:lnTo>
                    <a:pt x="49" y="0"/>
                  </a:lnTo>
                  <a:lnTo>
                    <a:pt x="33" y="3"/>
                  </a:lnTo>
                  <a:lnTo>
                    <a:pt x="20" y="10"/>
                  </a:lnTo>
                  <a:lnTo>
                    <a:pt x="8" y="21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8" y="7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7" name="Line 1297"/>
            <p:cNvSpPr>
              <a:spLocks noChangeShapeType="1"/>
            </p:cNvSpPr>
            <p:nvPr/>
          </p:nvSpPr>
          <p:spPr bwMode="auto">
            <a:xfrm>
              <a:off x="7667626" y="288947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8" name="Freeform 1298"/>
            <p:cNvSpPr>
              <a:spLocks/>
            </p:cNvSpPr>
            <p:nvPr/>
          </p:nvSpPr>
          <p:spPr bwMode="auto">
            <a:xfrm>
              <a:off x="7664451" y="2868824"/>
              <a:ext cx="26988" cy="25411"/>
            </a:xfrm>
            <a:custGeom>
              <a:avLst/>
              <a:gdLst>
                <a:gd name="T0" fmla="*/ 1 w 98"/>
                <a:gd name="T1" fmla="*/ 13 h 94"/>
                <a:gd name="T2" fmla="*/ 3 w 98"/>
                <a:gd name="T3" fmla="*/ 15 h 94"/>
                <a:gd name="T4" fmla="*/ 6 w 98"/>
                <a:gd name="T5" fmla="*/ 16 h 94"/>
                <a:gd name="T6" fmla="*/ 9 w 98"/>
                <a:gd name="T7" fmla="*/ 16 h 94"/>
                <a:gd name="T8" fmla="*/ 11 w 98"/>
                <a:gd name="T9" fmla="*/ 16 h 94"/>
                <a:gd name="T10" fmla="*/ 13 w 98"/>
                <a:gd name="T11" fmla="*/ 15 h 94"/>
                <a:gd name="T12" fmla="*/ 15 w 98"/>
                <a:gd name="T13" fmla="*/ 13 h 94"/>
                <a:gd name="T14" fmla="*/ 16 w 98"/>
                <a:gd name="T15" fmla="*/ 10 h 94"/>
                <a:gd name="T16" fmla="*/ 17 w 98"/>
                <a:gd name="T17" fmla="*/ 8 h 94"/>
                <a:gd name="T18" fmla="*/ 16 w 98"/>
                <a:gd name="T19" fmla="*/ 5 h 94"/>
                <a:gd name="T20" fmla="*/ 15 w 98"/>
                <a:gd name="T21" fmla="*/ 3 h 94"/>
                <a:gd name="T22" fmla="*/ 13 w 98"/>
                <a:gd name="T23" fmla="*/ 2 h 94"/>
                <a:gd name="T24" fmla="*/ 11 w 98"/>
                <a:gd name="T25" fmla="*/ 1 h 94"/>
                <a:gd name="T26" fmla="*/ 9 w 98"/>
                <a:gd name="T27" fmla="*/ 0 h 94"/>
                <a:gd name="T28" fmla="*/ 6 w 98"/>
                <a:gd name="T29" fmla="*/ 1 h 94"/>
                <a:gd name="T30" fmla="*/ 3 w 98"/>
                <a:gd name="T31" fmla="*/ 2 h 94"/>
                <a:gd name="T32" fmla="*/ 1 w 98"/>
                <a:gd name="T33" fmla="*/ 3 h 94"/>
                <a:gd name="T34" fmla="*/ 0 w 98"/>
                <a:gd name="T35" fmla="*/ 5 h 94"/>
                <a:gd name="T36" fmla="*/ 0 w 98"/>
                <a:gd name="T37" fmla="*/ 8 h 94"/>
                <a:gd name="T38" fmla="*/ 0 w 98"/>
                <a:gd name="T39" fmla="*/ 10 h 94"/>
                <a:gd name="T40" fmla="*/ 1 w 98"/>
                <a:gd name="T41" fmla="*/ 13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94"/>
                <a:gd name="T65" fmla="*/ 98 w 98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94">
                  <a:moveTo>
                    <a:pt x="8" y="75"/>
                  </a:moveTo>
                  <a:lnTo>
                    <a:pt x="20" y="86"/>
                  </a:lnTo>
                  <a:lnTo>
                    <a:pt x="33" y="92"/>
                  </a:lnTo>
                  <a:lnTo>
                    <a:pt x="49" y="94"/>
                  </a:lnTo>
                  <a:lnTo>
                    <a:pt x="64" y="92"/>
                  </a:lnTo>
                  <a:lnTo>
                    <a:pt x="77" y="86"/>
                  </a:lnTo>
                  <a:lnTo>
                    <a:pt x="89" y="75"/>
                  </a:lnTo>
                  <a:lnTo>
                    <a:pt x="95" y="61"/>
                  </a:lnTo>
                  <a:lnTo>
                    <a:pt x="98" y="47"/>
                  </a:lnTo>
                  <a:lnTo>
                    <a:pt x="95" y="32"/>
                  </a:lnTo>
                  <a:lnTo>
                    <a:pt x="89" y="20"/>
                  </a:lnTo>
                  <a:lnTo>
                    <a:pt x="77" y="9"/>
                  </a:lnTo>
                  <a:lnTo>
                    <a:pt x="64" y="3"/>
                  </a:lnTo>
                  <a:lnTo>
                    <a:pt x="49" y="0"/>
                  </a:lnTo>
                  <a:lnTo>
                    <a:pt x="33" y="3"/>
                  </a:lnTo>
                  <a:lnTo>
                    <a:pt x="20" y="9"/>
                  </a:lnTo>
                  <a:lnTo>
                    <a:pt x="8" y="20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2" y="61"/>
                  </a:lnTo>
                  <a:lnTo>
                    <a:pt x="8" y="7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19" name="Line 1299"/>
            <p:cNvSpPr>
              <a:spLocks noChangeShapeType="1"/>
            </p:cNvSpPr>
            <p:nvPr/>
          </p:nvSpPr>
          <p:spPr bwMode="auto">
            <a:xfrm>
              <a:off x="8302626" y="27925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0" name="Freeform 1300"/>
            <p:cNvSpPr>
              <a:spLocks/>
            </p:cNvSpPr>
            <p:nvPr/>
          </p:nvSpPr>
          <p:spPr bwMode="auto">
            <a:xfrm>
              <a:off x="8302626" y="2751300"/>
              <a:ext cx="53975" cy="44469"/>
            </a:xfrm>
            <a:custGeom>
              <a:avLst/>
              <a:gdLst>
                <a:gd name="T0" fmla="*/ 0 w 208"/>
                <a:gd name="T1" fmla="*/ 26 h 171"/>
                <a:gd name="T2" fmla="*/ 7 w 208"/>
                <a:gd name="T3" fmla="*/ 28 h 171"/>
                <a:gd name="T4" fmla="*/ 15 w 208"/>
                <a:gd name="T5" fmla="*/ 28 h 171"/>
                <a:gd name="T6" fmla="*/ 19 w 208"/>
                <a:gd name="T7" fmla="*/ 26 h 171"/>
                <a:gd name="T8" fmla="*/ 24 w 208"/>
                <a:gd name="T9" fmla="*/ 21 h 171"/>
                <a:gd name="T10" fmla="*/ 27 w 208"/>
                <a:gd name="T11" fmla="*/ 26 h 171"/>
                <a:gd name="T12" fmla="*/ 32 w 208"/>
                <a:gd name="T13" fmla="*/ 28 h 171"/>
                <a:gd name="T14" fmla="*/ 34 w 208"/>
                <a:gd name="T15" fmla="*/ 28 h 171"/>
                <a:gd name="T16" fmla="*/ 32 w 208"/>
                <a:gd name="T17" fmla="*/ 28 h 171"/>
                <a:gd name="T18" fmla="*/ 29 w 208"/>
                <a:gd name="T19" fmla="*/ 26 h 171"/>
                <a:gd name="T20" fmla="*/ 27 w 208"/>
                <a:gd name="T21" fmla="*/ 21 h 171"/>
                <a:gd name="T22" fmla="*/ 27 w 208"/>
                <a:gd name="T23" fmla="*/ 5 h 171"/>
                <a:gd name="T24" fmla="*/ 24 w 208"/>
                <a:gd name="T25" fmla="*/ 0 h 171"/>
                <a:gd name="T26" fmla="*/ 24 w 208"/>
                <a:gd name="T27" fmla="*/ 21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"/>
                <a:gd name="T43" fmla="*/ 0 h 171"/>
                <a:gd name="T44" fmla="*/ 208 w 208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" h="171">
                  <a:moveTo>
                    <a:pt x="0" y="156"/>
                  </a:moveTo>
                  <a:lnTo>
                    <a:pt x="45" y="171"/>
                  </a:lnTo>
                  <a:lnTo>
                    <a:pt x="89" y="171"/>
                  </a:lnTo>
                  <a:lnTo>
                    <a:pt x="119" y="156"/>
                  </a:lnTo>
                  <a:lnTo>
                    <a:pt x="148" y="128"/>
                  </a:lnTo>
                  <a:lnTo>
                    <a:pt x="164" y="156"/>
                  </a:lnTo>
                  <a:lnTo>
                    <a:pt x="193" y="171"/>
                  </a:lnTo>
                  <a:lnTo>
                    <a:pt x="208" y="171"/>
                  </a:lnTo>
                  <a:lnTo>
                    <a:pt x="193" y="171"/>
                  </a:lnTo>
                  <a:lnTo>
                    <a:pt x="178" y="156"/>
                  </a:lnTo>
                  <a:lnTo>
                    <a:pt x="164" y="128"/>
                  </a:lnTo>
                  <a:lnTo>
                    <a:pt x="164" y="29"/>
                  </a:lnTo>
                  <a:lnTo>
                    <a:pt x="148" y="0"/>
                  </a:lnTo>
                  <a:lnTo>
                    <a:pt x="148" y="1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1" name="Line 1301"/>
            <p:cNvSpPr>
              <a:spLocks noChangeShapeType="1"/>
            </p:cNvSpPr>
            <p:nvPr/>
          </p:nvSpPr>
          <p:spPr bwMode="auto">
            <a:xfrm>
              <a:off x="8340726" y="275765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2" name="Freeform 1302"/>
            <p:cNvSpPr>
              <a:spLocks/>
            </p:cNvSpPr>
            <p:nvPr/>
          </p:nvSpPr>
          <p:spPr bwMode="auto">
            <a:xfrm>
              <a:off x="8297863" y="2757652"/>
              <a:ext cx="42863" cy="38116"/>
            </a:xfrm>
            <a:custGeom>
              <a:avLst/>
              <a:gdLst>
                <a:gd name="T0" fmla="*/ 27 w 162"/>
                <a:gd name="T1" fmla="*/ 0 h 142"/>
                <a:gd name="T2" fmla="*/ 25 w 162"/>
                <a:gd name="T3" fmla="*/ 2 h 142"/>
                <a:gd name="T4" fmla="*/ 10 w 162"/>
                <a:gd name="T5" fmla="*/ 5 h 142"/>
                <a:gd name="T6" fmla="*/ 2 w 162"/>
                <a:gd name="T7" fmla="*/ 7 h 142"/>
                <a:gd name="T8" fmla="*/ 0 w 162"/>
                <a:gd name="T9" fmla="*/ 12 h 142"/>
                <a:gd name="T10" fmla="*/ 0 w 162"/>
                <a:gd name="T11" fmla="*/ 17 h 142"/>
                <a:gd name="T12" fmla="*/ 2 w 162"/>
                <a:gd name="T13" fmla="*/ 21 h 142"/>
                <a:gd name="T14" fmla="*/ 5 w 162"/>
                <a:gd name="T15" fmla="*/ 21 h 142"/>
                <a:gd name="T16" fmla="*/ 10 w 162"/>
                <a:gd name="T17" fmla="*/ 24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42"/>
                <a:gd name="T29" fmla="*/ 162 w 162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42">
                  <a:moveTo>
                    <a:pt x="162" y="0"/>
                  </a:moveTo>
                  <a:lnTo>
                    <a:pt x="148" y="13"/>
                  </a:lnTo>
                  <a:lnTo>
                    <a:pt x="59" y="28"/>
                  </a:lnTo>
                  <a:lnTo>
                    <a:pt x="14" y="42"/>
                  </a:lnTo>
                  <a:lnTo>
                    <a:pt x="0" y="71"/>
                  </a:lnTo>
                  <a:lnTo>
                    <a:pt x="0" y="99"/>
                  </a:lnTo>
                  <a:lnTo>
                    <a:pt x="14" y="127"/>
                  </a:lnTo>
                  <a:lnTo>
                    <a:pt x="29" y="127"/>
                  </a:lnTo>
                  <a:lnTo>
                    <a:pt x="59" y="1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3" name="Line 1303"/>
            <p:cNvSpPr>
              <a:spLocks noChangeShapeType="1"/>
            </p:cNvSpPr>
            <p:nvPr/>
          </p:nvSpPr>
          <p:spPr bwMode="auto">
            <a:xfrm>
              <a:off x="8305801" y="27925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4" name="Freeform 1304"/>
            <p:cNvSpPr>
              <a:spLocks/>
            </p:cNvSpPr>
            <p:nvPr/>
          </p:nvSpPr>
          <p:spPr bwMode="auto">
            <a:xfrm>
              <a:off x="8302626" y="2765593"/>
              <a:ext cx="11113" cy="26999"/>
            </a:xfrm>
            <a:custGeom>
              <a:avLst/>
              <a:gdLst>
                <a:gd name="T0" fmla="*/ 2 w 45"/>
                <a:gd name="T1" fmla="*/ 17 h 99"/>
                <a:gd name="T2" fmla="*/ 0 w 45"/>
                <a:gd name="T3" fmla="*/ 12 h 99"/>
                <a:gd name="T4" fmla="*/ 0 w 45"/>
                <a:gd name="T5" fmla="*/ 7 h 99"/>
                <a:gd name="T6" fmla="*/ 2 w 45"/>
                <a:gd name="T7" fmla="*/ 2 h 99"/>
                <a:gd name="T8" fmla="*/ 7 w 45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99"/>
                <a:gd name="T17" fmla="*/ 45 w 45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99">
                  <a:moveTo>
                    <a:pt x="15" y="99"/>
                  </a:moveTo>
                  <a:lnTo>
                    <a:pt x="0" y="71"/>
                  </a:lnTo>
                  <a:lnTo>
                    <a:pt x="0" y="43"/>
                  </a:lnTo>
                  <a:lnTo>
                    <a:pt x="15" y="14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5" name="Line 1305"/>
            <p:cNvSpPr>
              <a:spLocks noChangeShapeType="1"/>
            </p:cNvSpPr>
            <p:nvPr/>
          </p:nvSpPr>
          <p:spPr bwMode="auto">
            <a:xfrm>
              <a:off x="8305801" y="27544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6" name="Freeform 1306"/>
            <p:cNvSpPr>
              <a:spLocks/>
            </p:cNvSpPr>
            <p:nvPr/>
          </p:nvSpPr>
          <p:spPr bwMode="auto">
            <a:xfrm>
              <a:off x="8302626" y="2743359"/>
              <a:ext cx="38100" cy="11117"/>
            </a:xfrm>
            <a:custGeom>
              <a:avLst/>
              <a:gdLst>
                <a:gd name="T0" fmla="*/ 2 w 148"/>
                <a:gd name="T1" fmla="*/ 7 h 42"/>
                <a:gd name="T2" fmla="*/ 0 w 148"/>
                <a:gd name="T3" fmla="*/ 7 h 42"/>
                <a:gd name="T4" fmla="*/ 0 w 148"/>
                <a:gd name="T5" fmla="*/ 4 h 42"/>
                <a:gd name="T6" fmla="*/ 2 w 148"/>
                <a:gd name="T7" fmla="*/ 2 h 42"/>
                <a:gd name="T8" fmla="*/ 7 w 148"/>
                <a:gd name="T9" fmla="*/ 0 h 42"/>
                <a:gd name="T10" fmla="*/ 17 w 148"/>
                <a:gd name="T11" fmla="*/ 0 h 42"/>
                <a:gd name="T12" fmla="*/ 22 w 148"/>
                <a:gd name="T13" fmla="*/ 2 h 42"/>
                <a:gd name="T14" fmla="*/ 24 w 148"/>
                <a:gd name="T15" fmla="*/ 4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42"/>
                <a:gd name="T26" fmla="*/ 148 w 148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42">
                  <a:moveTo>
                    <a:pt x="15" y="42"/>
                  </a:moveTo>
                  <a:lnTo>
                    <a:pt x="0" y="42"/>
                  </a:lnTo>
                  <a:lnTo>
                    <a:pt x="0" y="27"/>
                  </a:lnTo>
                  <a:lnTo>
                    <a:pt x="15" y="13"/>
                  </a:lnTo>
                  <a:lnTo>
                    <a:pt x="45" y="0"/>
                  </a:lnTo>
                  <a:lnTo>
                    <a:pt x="103" y="0"/>
                  </a:lnTo>
                  <a:lnTo>
                    <a:pt x="134" y="13"/>
                  </a:lnTo>
                  <a:lnTo>
                    <a:pt x="148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7" name="Line 1307"/>
            <p:cNvSpPr>
              <a:spLocks noChangeShapeType="1"/>
            </p:cNvSpPr>
            <p:nvPr/>
          </p:nvSpPr>
          <p:spPr bwMode="auto">
            <a:xfrm>
              <a:off x="8305801" y="27513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8" name="Line 1308"/>
            <p:cNvSpPr>
              <a:spLocks noChangeShapeType="1"/>
            </p:cNvSpPr>
            <p:nvPr/>
          </p:nvSpPr>
          <p:spPr bwMode="auto">
            <a:xfrm>
              <a:off x="8305801" y="2751300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29" name="Line 1309"/>
            <p:cNvSpPr>
              <a:spLocks noChangeShapeType="1"/>
            </p:cNvSpPr>
            <p:nvPr/>
          </p:nvSpPr>
          <p:spPr bwMode="auto">
            <a:xfrm>
              <a:off x="8305801" y="26337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0" name="Freeform 1310"/>
            <p:cNvSpPr>
              <a:spLocks/>
            </p:cNvSpPr>
            <p:nvPr/>
          </p:nvSpPr>
          <p:spPr bwMode="auto">
            <a:xfrm>
              <a:off x="8305801" y="2594072"/>
              <a:ext cx="50800" cy="44469"/>
            </a:xfrm>
            <a:custGeom>
              <a:avLst/>
              <a:gdLst>
                <a:gd name="T0" fmla="*/ 0 w 193"/>
                <a:gd name="T1" fmla="*/ 26 h 169"/>
                <a:gd name="T2" fmla="*/ 5 w 193"/>
                <a:gd name="T3" fmla="*/ 28 h 169"/>
                <a:gd name="T4" fmla="*/ 12 w 193"/>
                <a:gd name="T5" fmla="*/ 28 h 169"/>
                <a:gd name="T6" fmla="*/ 17 w 193"/>
                <a:gd name="T7" fmla="*/ 26 h 169"/>
                <a:gd name="T8" fmla="*/ 22 w 193"/>
                <a:gd name="T9" fmla="*/ 21 h 169"/>
                <a:gd name="T10" fmla="*/ 25 w 193"/>
                <a:gd name="T11" fmla="*/ 26 h 169"/>
                <a:gd name="T12" fmla="*/ 30 w 193"/>
                <a:gd name="T13" fmla="*/ 28 h 169"/>
                <a:gd name="T14" fmla="*/ 32 w 193"/>
                <a:gd name="T15" fmla="*/ 28 h 169"/>
                <a:gd name="T16" fmla="*/ 30 w 193"/>
                <a:gd name="T17" fmla="*/ 28 h 169"/>
                <a:gd name="T18" fmla="*/ 27 w 193"/>
                <a:gd name="T19" fmla="*/ 26 h 169"/>
                <a:gd name="T20" fmla="*/ 25 w 193"/>
                <a:gd name="T21" fmla="*/ 21 h 169"/>
                <a:gd name="T22" fmla="*/ 25 w 193"/>
                <a:gd name="T23" fmla="*/ 5 h 169"/>
                <a:gd name="T24" fmla="*/ 22 w 193"/>
                <a:gd name="T25" fmla="*/ 0 h 169"/>
                <a:gd name="T26" fmla="*/ 22 w 193"/>
                <a:gd name="T27" fmla="*/ 21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"/>
                <a:gd name="T43" fmla="*/ 0 h 169"/>
                <a:gd name="T44" fmla="*/ 193 w 193"/>
                <a:gd name="T45" fmla="*/ 169 h 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" h="169">
                  <a:moveTo>
                    <a:pt x="0" y="155"/>
                  </a:moveTo>
                  <a:lnTo>
                    <a:pt x="30" y="169"/>
                  </a:lnTo>
                  <a:lnTo>
                    <a:pt x="74" y="169"/>
                  </a:lnTo>
                  <a:lnTo>
                    <a:pt x="104" y="155"/>
                  </a:lnTo>
                  <a:lnTo>
                    <a:pt x="133" y="127"/>
                  </a:lnTo>
                  <a:lnTo>
                    <a:pt x="149" y="155"/>
                  </a:lnTo>
                  <a:lnTo>
                    <a:pt x="178" y="169"/>
                  </a:lnTo>
                  <a:lnTo>
                    <a:pt x="193" y="169"/>
                  </a:lnTo>
                  <a:lnTo>
                    <a:pt x="178" y="169"/>
                  </a:lnTo>
                  <a:lnTo>
                    <a:pt x="163" y="155"/>
                  </a:lnTo>
                  <a:lnTo>
                    <a:pt x="149" y="127"/>
                  </a:lnTo>
                  <a:lnTo>
                    <a:pt x="149" y="28"/>
                  </a:lnTo>
                  <a:lnTo>
                    <a:pt x="133" y="0"/>
                  </a:lnTo>
                  <a:lnTo>
                    <a:pt x="133" y="1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1" name="Line 1311"/>
            <p:cNvSpPr>
              <a:spLocks noChangeShapeType="1"/>
            </p:cNvSpPr>
            <p:nvPr/>
          </p:nvSpPr>
          <p:spPr bwMode="auto">
            <a:xfrm>
              <a:off x="8337551" y="260518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2" name="Freeform 1312"/>
            <p:cNvSpPr>
              <a:spLocks/>
            </p:cNvSpPr>
            <p:nvPr/>
          </p:nvSpPr>
          <p:spPr bwMode="auto">
            <a:xfrm>
              <a:off x="8297863" y="2605189"/>
              <a:ext cx="39688" cy="33351"/>
            </a:xfrm>
            <a:custGeom>
              <a:avLst/>
              <a:gdLst>
                <a:gd name="T0" fmla="*/ 25 w 148"/>
                <a:gd name="T1" fmla="*/ 0 h 127"/>
                <a:gd name="T2" fmla="*/ 10 w 148"/>
                <a:gd name="T3" fmla="*/ 2 h 127"/>
                <a:gd name="T4" fmla="*/ 2 w 148"/>
                <a:gd name="T5" fmla="*/ 4 h 127"/>
                <a:gd name="T6" fmla="*/ 0 w 148"/>
                <a:gd name="T7" fmla="*/ 9 h 127"/>
                <a:gd name="T8" fmla="*/ 0 w 148"/>
                <a:gd name="T9" fmla="*/ 14 h 127"/>
                <a:gd name="T10" fmla="*/ 2 w 148"/>
                <a:gd name="T11" fmla="*/ 19 h 127"/>
                <a:gd name="T12" fmla="*/ 10 w 148"/>
                <a:gd name="T13" fmla="*/ 21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127"/>
                <a:gd name="T23" fmla="*/ 148 w 148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127">
                  <a:moveTo>
                    <a:pt x="148" y="0"/>
                  </a:moveTo>
                  <a:lnTo>
                    <a:pt x="59" y="14"/>
                  </a:lnTo>
                  <a:lnTo>
                    <a:pt x="14" y="27"/>
                  </a:lnTo>
                  <a:lnTo>
                    <a:pt x="0" y="56"/>
                  </a:lnTo>
                  <a:lnTo>
                    <a:pt x="0" y="85"/>
                  </a:lnTo>
                  <a:lnTo>
                    <a:pt x="14" y="113"/>
                  </a:lnTo>
                  <a:lnTo>
                    <a:pt x="59" y="1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3" name="Line 1313"/>
            <p:cNvSpPr>
              <a:spLocks noChangeShapeType="1"/>
            </p:cNvSpPr>
            <p:nvPr/>
          </p:nvSpPr>
          <p:spPr bwMode="auto">
            <a:xfrm>
              <a:off x="8305801" y="26337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4" name="Freeform 1314"/>
            <p:cNvSpPr>
              <a:spLocks/>
            </p:cNvSpPr>
            <p:nvPr/>
          </p:nvSpPr>
          <p:spPr bwMode="auto">
            <a:xfrm>
              <a:off x="8302626" y="2608365"/>
              <a:ext cx="11113" cy="25411"/>
            </a:xfrm>
            <a:custGeom>
              <a:avLst/>
              <a:gdLst>
                <a:gd name="T0" fmla="*/ 2 w 45"/>
                <a:gd name="T1" fmla="*/ 16 h 99"/>
                <a:gd name="T2" fmla="*/ 0 w 45"/>
                <a:gd name="T3" fmla="*/ 11 h 99"/>
                <a:gd name="T4" fmla="*/ 0 w 45"/>
                <a:gd name="T5" fmla="*/ 7 h 99"/>
                <a:gd name="T6" fmla="*/ 2 w 45"/>
                <a:gd name="T7" fmla="*/ 2 h 99"/>
                <a:gd name="T8" fmla="*/ 7 w 45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99"/>
                <a:gd name="T17" fmla="*/ 45 w 45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99">
                  <a:moveTo>
                    <a:pt x="15" y="99"/>
                  </a:moveTo>
                  <a:lnTo>
                    <a:pt x="0" y="71"/>
                  </a:lnTo>
                  <a:lnTo>
                    <a:pt x="0" y="42"/>
                  </a:lnTo>
                  <a:lnTo>
                    <a:pt x="15" y="13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5" name="Line 1315"/>
            <p:cNvSpPr>
              <a:spLocks noChangeShapeType="1"/>
            </p:cNvSpPr>
            <p:nvPr/>
          </p:nvSpPr>
          <p:spPr bwMode="auto">
            <a:xfrm>
              <a:off x="8305801" y="25972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6" name="Freeform 1316"/>
            <p:cNvSpPr>
              <a:spLocks/>
            </p:cNvSpPr>
            <p:nvPr/>
          </p:nvSpPr>
          <p:spPr bwMode="auto">
            <a:xfrm>
              <a:off x="8302626" y="2586131"/>
              <a:ext cx="38100" cy="11117"/>
            </a:xfrm>
            <a:custGeom>
              <a:avLst/>
              <a:gdLst>
                <a:gd name="T0" fmla="*/ 2 w 148"/>
                <a:gd name="T1" fmla="*/ 7 h 43"/>
                <a:gd name="T2" fmla="*/ 0 w 148"/>
                <a:gd name="T3" fmla="*/ 7 h 43"/>
                <a:gd name="T4" fmla="*/ 0 w 148"/>
                <a:gd name="T5" fmla="*/ 5 h 43"/>
                <a:gd name="T6" fmla="*/ 2 w 148"/>
                <a:gd name="T7" fmla="*/ 2 h 43"/>
                <a:gd name="T8" fmla="*/ 7 w 148"/>
                <a:gd name="T9" fmla="*/ 0 h 43"/>
                <a:gd name="T10" fmla="*/ 17 w 148"/>
                <a:gd name="T11" fmla="*/ 0 h 43"/>
                <a:gd name="T12" fmla="*/ 22 w 148"/>
                <a:gd name="T13" fmla="*/ 2 h 43"/>
                <a:gd name="T14" fmla="*/ 24 w 148"/>
                <a:gd name="T15" fmla="*/ 5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43"/>
                <a:gd name="T26" fmla="*/ 148 w 148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43">
                  <a:moveTo>
                    <a:pt x="15" y="43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15" y="14"/>
                  </a:lnTo>
                  <a:lnTo>
                    <a:pt x="45" y="0"/>
                  </a:lnTo>
                  <a:lnTo>
                    <a:pt x="103" y="0"/>
                  </a:lnTo>
                  <a:lnTo>
                    <a:pt x="134" y="14"/>
                  </a:lnTo>
                  <a:lnTo>
                    <a:pt x="148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7" name="Line 1317"/>
            <p:cNvSpPr>
              <a:spLocks noChangeShapeType="1"/>
            </p:cNvSpPr>
            <p:nvPr/>
          </p:nvSpPr>
          <p:spPr bwMode="auto">
            <a:xfrm>
              <a:off x="8340726" y="26004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8" name="Line 1318"/>
            <p:cNvSpPr>
              <a:spLocks noChangeShapeType="1"/>
            </p:cNvSpPr>
            <p:nvPr/>
          </p:nvSpPr>
          <p:spPr bwMode="auto">
            <a:xfrm flipH="1">
              <a:off x="8337551" y="2600424"/>
              <a:ext cx="3175" cy="47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39" name="Line 1319"/>
            <p:cNvSpPr>
              <a:spLocks noChangeShapeType="1"/>
            </p:cNvSpPr>
            <p:nvPr/>
          </p:nvSpPr>
          <p:spPr bwMode="auto">
            <a:xfrm>
              <a:off x="8305801" y="259724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0" name="Line 1320"/>
            <p:cNvSpPr>
              <a:spLocks noChangeShapeType="1"/>
            </p:cNvSpPr>
            <p:nvPr/>
          </p:nvSpPr>
          <p:spPr bwMode="auto">
            <a:xfrm flipV="1">
              <a:off x="8305801" y="2594072"/>
              <a:ext cx="1588" cy="31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1" name="Line 1321"/>
            <p:cNvSpPr>
              <a:spLocks noChangeShapeType="1"/>
            </p:cNvSpPr>
            <p:nvPr/>
          </p:nvSpPr>
          <p:spPr bwMode="auto">
            <a:xfrm>
              <a:off x="8407401" y="260995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2" name="Freeform 1322"/>
            <p:cNvSpPr>
              <a:spLocks/>
            </p:cNvSpPr>
            <p:nvPr/>
          </p:nvSpPr>
          <p:spPr bwMode="auto">
            <a:xfrm>
              <a:off x="8404226" y="2609953"/>
              <a:ext cx="6350" cy="6353"/>
            </a:xfrm>
            <a:custGeom>
              <a:avLst/>
              <a:gdLst>
                <a:gd name="T0" fmla="*/ 2 w 21"/>
                <a:gd name="T1" fmla="*/ 0 h 22"/>
                <a:gd name="T2" fmla="*/ 0 w 21"/>
                <a:gd name="T3" fmla="*/ 2 h 22"/>
                <a:gd name="T4" fmla="*/ 2 w 21"/>
                <a:gd name="T5" fmla="*/ 4 h 22"/>
                <a:gd name="T6" fmla="*/ 4 w 21"/>
                <a:gd name="T7" fmla="*/ 2 h 22"/>
                <a:gd name="T8" fmla="*/ 2 w 2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11" y="0"/>
                  </a:moveTo>
                  <a:lnTo>
                    <a:pt x="0" y="12"/>
                  </a:lnTo>
                  <a:lnTo>
                    <a:pt x="11" y="22"/>
                  </a:lnTo>
                  <a:lnTo>
                    <a:pt x="21" y="12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3" name="Line 1323"/>
            <p:cNvSpPr>
              <a:spLocks noChangeShapeType="1"/>
            </p:cNvSpPr>
            <p:nvPr/>
          </p:nvSpPr>
          <p:spPr bwMode="auto">
            <a:xfrm>
              <a:off x="8407401" y="263059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4" name="Freeform 1324"/>
            <p:cNvSpPr>
              <a:spLocks/>
            </p:cNvSpPr>
            <p:nvPr/>
          </p:nvSpPr>
          <p:spPr bwMode="auto">
            <a:xfrm>
              <a:off x="8397876" y="2630599"/>
              <a:ext cx="12700" cy="39704"/>
            </a:xfrm>
            <a:custGeom>
              <a:avLst/>
              <a:gdLst>
                <a:gd name="T0" fmla="*/ 6 w 43"/>
                <a:gd name="T1" fmla="*/ 0 h 147"/>
                <a:gd name="T2" fmla="*/ 6 w 43"/>
                <a:gd name="T3" fmla="*/ 25 h 147"/>
                <a:gd name="T4" fmla="*/ 8 w 43"/>
                <a:gd name="T5" fmla="*/ 25 h 147"/>
                <a:gd name="T6" fmla="*/ 8 w 43"/>
                <a:gd name="T7" fmla="*/ 0 h 147"/>
                <a:gd name="T8" fmla="*/ 0 w 43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47"/>
                <a:gd name="T17" fmla="*/ 43 w 43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47">
                  <a:moveTo>
                    <a:pt x="33" y="0"/>
                  </a:moveTo>
                  <a:lnTo>
                    <a:pt x="33" y="147"/>
                  </a:lnTo>
                  <a:lnTo>
                    <a:pt x="43" y="147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5" name="Line 1325"/>
            <p:cNvSpPr>
              <a:spLocks noChangeShapeType="1"/>
            </p:cNvSpPr>
            <p:nvPr/>
          </p:nvSpPr>
          <p:spPr bwMode="auto">
            <a:xfrm>
              <a:off x="8397876" y="267030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6" name="Line 1326"/>
            <p:cNvSpPr>
              <a:spLocks noChangeShapeType="1"/>
            </p:cNvSpPr>
            <p:nvPr/>
          </p:nvSpPr>
          <p:spPr bwMode="auto">
            <a:xfrm>
              <a:off x="8397876" y="2670303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7" name="Line 1327"/>
            <p:cNvSpPr>
              <a:spLocks noChangeShapeType="1"/>
            </p:cNvSpPr>
            <p:nvPr/>
          </p:nvSpPr>
          <p:spPr bwMode="auto">
            <a:xfrm>
              <a:off x="8434388" y="267030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8" name="Freeform 1328"/>
            <p:cNvSpPr>
              <a:spLocks/>
            </p:cNvSpPr>
            <p:nvPr/>
          </p:nvSpPr>
          <p:spPr bwMode="auto">
            <a:xfrm>
              <a:off x="8434388" y="2609953"/>
              <a:ext cx="39688" cy="60350"/>
            </a:xfrm>
            <a:custGeom>
              <a:avLst/>
              <a:gdLst>
                <a:gd name="T0" fmla="*/ 0 w 155"/>
                <a:gd name="T1" fmla="*/ 38 h 223"/>
                <a:gd name="T2" fmla="*/ 0 w 155"/>
                <a:gd name="T3" fmla="*/ 33 h 223"/>
                <a:gd name="T4" fmla="*/ 2 w 155"/>
                <a:gd name="T5" fmla="*/ 27 h 223"/>
                <a:gd name="T6" fmla="*/ 5 w 155"/>
                <a:gd name="T7" fmla="*/ 24 h 223"/>
                <a:gd name="T8" fmla="*/ 9 w 155"/>
                <a:gd name="T9" fmla="*/ 22 h 223"/>
                <a:gd name="T10" fmla="*/ 18 w 155"/>
                <a:gd name="T11" fmla="*/ 18 h 223"/>
                <a:gd name="T12" fmla="*/ 23 w 155"/>
                <a:gd name="T13" fmla="*/ 14 h 223"/>
                <a:gd name="T14" fmla="*/ 25 w 155"/>
                <a:gd name="T15" fmla="*/ 11 h 223"/>
                <a:gd name="T16" fmla="*/ 25 w 155"/>
                <a:gd name="T17" fmla="*/ 7 h 223"/>
                <a:gd name="T18" fmla="*/ 23 w 155"/>
                <a:gd name="T19" fmla="*/ 4 h 223"/>
                <a:gd name="T20" fmla="*/ 21 w 155"/>
                <a:gd name="T21" fmla="*/ 2 h 223"/>
                <a:gd name="T22" fmla="*/ 16 w 155"/>
                <a:gd name="T23" fmla="*/ 0 h 223"/>
                <a:gd name="T24" fmla="*/ 20 w 155"/>
                <a:gd name="T25" fmla="*/ 2 h 223"/>
                <a:gd name="T26" fmla="*/ 21 w 155"/>
                <a:gd name="T27" fmla="*/ 4 h 223"/>
                <a:gd name="T28" fmla="*/ 23 w 155"/>
                <a:gd name="T29" fmla="*/ 7 h 223"/>
                <a:gd name="T30" fmla="*/ 23 w 155"/>
                <a:gd name="T31" fmla="*/ 11 h 223"/>
                <a:gd name="T32" fmla="*/ 21 w 155"/>
                <a:gd name="T33" fmla="*/ 14 h 223"/>
                <a:gd name="T34" fmla="*/ 16 w 155"/>
                <a:gd name="T35" fmla="*/ 18 h 223"/>
                <a:gd name="T36" fmla="*/ 9 w 155"/>
                <a:gd name="T37" fmla="*/ 22 h 2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5"/>
                <a:gd name="T58" fmla="*/ 0 h 223"/>
                <a:gd name="T59" fmla="*/ 155 w 155"/>
                <a:gd name="T60" fmla="*/ 223 h 2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5" h="223">
                  <a:moveTo>
                    <a:pt x="0" y="223"/>
                  </a:moveTo>
                  <a:lnTo>
                    <a:pt x="0" y="192"/>
                  </a:lnTo>
                  <a:lnTo>
                    <a:pt x="11" y="160"/>
                  </a:lnTo>
                  <a:lnTo>
                    <a:pt x="34" y="139"/>
                  </a:lnTo>
                  <a:lnTo>
                    <a:pt x="55" y="127"/>
                  </a:lnTo>
                  <a:lnTo>
                    <a:pt x="111" y="107"/>
                  </a:lnTo>
                  <a:lnTo>
                    <a:pt x="144" y="85"/>
                  </a:lnTo>
                  <a:lnTo>
                    <a:pt x="155" y="64"/>
                  </a:lnTo>
                  <a:lnTo>
                    <a:pt x="155" y="43"/>
                  </a:lnTo>
                  <a:lnTo>
                    <a:pt x="144" y="22"/>
                  </a:lnTo>
                  <a:lnTo>
                    <a:pt x="132" y="12"/>
                  </a:lnTo>
                  <a:lnTo>
                    <a:pt x="99" y="0"/>
                  </a:lnTo>
                  <a:lnTo>
                    <a:pt x="123" y="12"/>
                  </a:lnTo>
                  <a:lnTo>
                    <a:pt x="132" y="22"/>
                  </a:lnTo>
                  <a:lnTo>
                    <a:pt x="144" y="43"/>
                  </a:lnTo>
                  <a:lnTo>
                    <a:pt x="144" y="64"/>
                  </a:lnTo>
                  <a:lnTo>
                    <a:pt x="132" y="85"/>
                  </a:lnTo>
                  <a:lnTo>
                    <a:pt x="99" y="107"/>
                  </a:lnTo>
                  <a:lnTo>
                    <a:pt x="55" y="1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49" name="Line 1329"/>
            <p:cNvSpPr>
              <a:spLocks noChangeShapeType="1"/>
            </p:cNvSpPr>
            <p:nvPr/>
          </p:nvSpPr>
          <p:spPr bwMode="auto">
            <a:xfrm>
              <a:off x="8442326" y="266077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0" name="Freeform 1330"/>
            <p:cNvSpPr>
              <a:spLocks/>
            </p:cNvSpPr>
            <p:nvPr/>
          </p:nvSpPr>
          <p:spPr bwMode="auto">
            <a:xfrm>
              <a:off x="8442326" y="2656010"/>
              <a:ext cx="31750" cy="11117"/>
            </a:xfrm>
            <a:custGeom>
              <a:avLst/>
              <a:gdLst>
                <a:gd name="T0" fmla="*/ 0 w 121"/>
                <a:gd name="T1" fmla="*/ 3 h 43"/>
                <a:gd name="T2" fmla="*/ 9 w 121"/>
                <a:gd name="T3" fmla="*/ 7 h 43"/>
                <a:gd name="T4" fmla="*/ 15 w 121"/>
                <a:gd name="T5" fmla="*/ 7 h 43"/>
                <a:gd name="T6" fmla="*/ 18 w 121"/>
                <a:gd name="T7" fmla="*/ 5 h 43"/>
                <a:gd name="T8" fmla="*/ 20 w 121"/>
                <a:gd name="T9" fmla="*/ 3 h 43"/>
                <a:gd name="T10" fmla="*/ 20 w 121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43"/>
                <a:gd name="T20" fmla="*/ 121 w 121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43">
                  <a:moveTo>
                    <a:pt x="0" y="21"/>
                  </a:moveTo>
                  <a:lnTo>
                    <a:pt x="54" y="43"/>
                  </a:lnTo>
                  <a:lnTo>
                    <a:pt x="89" y="43"/>
                  </a:lnTo>
                  <a:lnTo>
                    <a:pt x="110" y="32"/>
                  </a:lnTo>
                  <a:lnTo>
                    <a:pt x="121" y="21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1" name="Line 1331"/>
            <p:cNvSpPr>
              <a:spLocks noChangeShapeType="1"/>
            </p:cNvSpPr>
            <p:nvPr/>
          </p:nvSpPr>
          <p:spPr bwMode="auto">
            <a:xfrm>
              <a:off x="8474076" y="266077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2" name="Freeform 1332"/>
            <p:cNvSpPr>
              <a:spLocks/>
            </p:cNvSpPr>
            <p:nvPr/>
          </p:nvSpPr>
          <p:spPr bwMode="auto">
            <a:xfrm>
              <a:off x="8434388" y="2660774"/>
              <a:ext cx="39688" cy="9529"/>
            </a:xfrm>
            <a:custGeom>
              <a:avLst/>
              <a:gdLst>
                <a:gd name="T0" fmla="*/ 25 w 155"/>
                <a:gd name="T1" fmla="*/ 0 h 31"/>
                <a:gd name="T2" fmla="*/ 23 w 155"/>
                <a:gd name="T3" fmla="*/ 4 h 31"/>
                <a:gd name="T4" fmla="*/ 21 w 155"/>
                <a:gd name="T5" fmla="*/ 6 h 31"/>
                <a:gd name="T6" fmla="*/ 14 w 155"/>
                <a:gd name="T7" fmla="*/ 6 h 31"/>
                <a:gd name="T8" fmla="*/ 5 w 155"/>
                <a:gd name="T9" fmla="*/ 0 h 31"/>
                <a:gd name="T10" fmla="*/ 2 w 155"/>
                <a:gd name="T11" fmla="*/ 0 h 31"/>
                <a:gd name="T12" fmla="*/ 0 w 155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31"/>
                <a:gd name="T23" fmla="*/ 155 w 155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31">
                  <a:moveTo>
                    <a:pt x="155" y="0"/>
                  </a:moveTo>
                  <a:lnTo>
                    <a:pt x="144" y="22"/>
                  </a:lnTo>
                  <a:lnTo>
                    <a:pt x="132" y="31"/>
                  </a:lnTo>
                  <a:lnTo>
                    <a:pt x="88" y="3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3" name="Line 1333"/>
            <p:cNvSpPr>
              <a:spLocks noChangeShapeType="1"/>
            </p:cNvSpPr>
            <p:nvPr/>
          </p:nvSpPr>
          <p:spPr bwMode="auto">
            <a:xfrm>
              <a:off x="8437563" y="262742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4" name="Freeform 1334"/>
            <p:cNvSpPr>
              <a:spLocks/>
            </p:cNvSpPr>
            <p:nvPr/>
          </p:nvSpPr>
          <p:spPr bwMode="auto">
            <a:xfrm>
              <a:off x="8434388" y="2609953"/>
              <a:ext cx="25400" cy="17470"/>
            </a:xfrm>
            <a:custGeom>
              <a:avLst/>
              <a:gdLst>
                <a:gd name="T0" fmla="*/ 2 w 99"/>
                <a:gd name="T1" fmla="*/ 11 h 64"/>
                <a:gd name="T2" fmla="*/ 0 w 99"/>
                <a:gd name="T3" fmla="*/ 9 h 64"/>
                <a:gd name="T4" fmla="*/ 0 w 99"/>
                <a:gd name="T5" fmla="*/ 7 h 64"/>
                <a:gd name="T6" fmla="*/ 2 w 99"/>
                <a:gd name="T7" fmla="*/ 4 h 64"/>
                <a:gd name="T8" fmla="*/ 4 w 99"/>
                <a:gd name="T9" fmla="*/ 2 h 64"/>
                <a:gd name="T10" fmla="*/ 9 w 99"/>
                <a:gd name="T11" fmla="*/ 0 h 64"/>
                <a:gd name="T12" fmla="*/ 16 w 99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64"/>
                <a:gd name="T23" fmla="*/ 99 w 9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64">
                  <a:moveTo>
                    <a:pt x="11" y="64"/>
                  </a:moveTo>
                  <a:lnTo>
                    <a:pt x="0" y="53"/>
                  </a:lnTo>
                  <a:lnTo>
                    <a:pt x="0" y="43"/>
                  </a:lnTo>
                  <a:lnTo>
                    <a:pt x="11" y="22"/>
                  </a:lnTo>
                  <a:lnTo>
                    <a:pt x="22" y="12"/>
                  </a:lnTo>
                  <a:lnTo>
                    <a:pt x="55" y="0"/>
                  </a:lnTo>
                  <a:lnTo>
                    <a:pt x="9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5" name="Line 1335"/>
            <p:cNvSpPr>
              <a:spLocks noChangeShapeType="1"/>
            </p:cNvSpPr>
            <p:nvPr/>
          </p:nvSpPr>
          <p:spPr bwMode="auto">
            <a:xfrm>
              <a:off x="8437563" y="262265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6" name="Freeform 1336"/>
            <p:cNvSpPr>
              <a:spLocks/>
            </p:cNvSpPr>
            <p:nvPr/>
          </p:nvSpPr>
          <p:spPr bwMode="auto">
            <a:xfrm>
              <a:off x="8437563" y="2622659"/>
              <a:ext cx="1588" cy="4764"/>
            </a:xfrm>
            <a:custGeom>
              <a:avLst/>
              <a:gdLst>
                <a:gd name="T0" fmla="*/ 0 w 11"/>
                <a:gd name="T1" fmla="*/ 0 h 21"/>
                <a:gd name="T2" fmla="*/ 1 w 11"/>
                <a:gd name="T3" fmla="*/ 1 h 21"/>
                <a:gd name="T4" fmla="*/ 0 w 11"/>
                <a:gd name="T5" fmla="*/ 3 h 21"/>
                <a:gd name="T6" fmla="*/ 0 60000 65536"/>
                <a:gd name="T7" fmla="*/ 0 60000 65536"/>
                <a:gd name="T8" fmla="*/ 0 60000 65536"/>
                <a:gd name="T9" fmla="*/ 0 w 11"/>
                <a:gd name="T10" fmla="*/ 0 h 21"/>
                <a:gd name="T11" fmla="*/ 11 w 1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1">
                  <a:moveTo>
                    <a:pt x="0" y="0"/>
                  </a:moveTo>
                  <a:lnTo>
                    <a:pt x="11" y="10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7" name="Line 1337"/>
            <p:cNvSpPr>
              <a:spLocks noChangeShapeType="1"/>
            </p:cNvSpPr>
            <p:nvPr/>
          </p:nvSpPr>
          <p:spPr bwMode="auto">
            <a:xfrm>
              <a:off x="8439151" y="251942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8" name="Line 1338"/>
            <p:cNvSpPr>
              <a:spLocks noChangeShapeType="1"/>
            </p:cNvSpPr>
            <p:nvPr/>
          </p:nvSpPr>
          <p:spPr bwMode="auto">
            <a:xfrm flipV="1">
              <a:off x="8439151" y="2463842"/>
              <a:ext cx="1588" cy="555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59" name="Line 1339"/>
            <p:cNvSpPr>
              <a:spLocks noChangeShapeType="1"/>
            </p:cNvSpPr>
            <p:nvPr/>
          </p:nvSpPr>
          <p:spPr bwMode="auto">
            <a:xfrm>
              <a:off x="8440738" y="246066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0" name="Line 1340"/>
            <p:cNvSpPr>
              <a:spLocks noChangeShapeType="1"/>
            </p:cNvSpPr>
            <p:nvPr/>
          </p:nvSpPr>
          <p:spPr bwMode="auto">
            <a:xfrm>
              <a:off x="8440738" y="2460666"/>
              <a:ext cx="1588" cy="58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1" name="Line 1341"/>
            <p:cNvSpPr>
              <a:spLocks noChangeShapeType="1"/>
            </p:cNvSpPr>
            <p:nvPr/>
          </p:nvSpPr>
          <p:spPr bwMode="auto">
            <a:xfrm>
              <a:off x="8453438" y="251942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2" name="Line 1342"/>
            <p:cNvSpPr>
              <a:spLocks noChangeShapeType="1"/>
            </p:cNvSpPr>
            <p:nvPr/>
          </p:nvSpPr>
          <p:spPr bwMode="auto">
            <a:xfrm flipH="1">
              <a:off x="8426451" y="2519428"/>
              <a:ext cx="269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3" name="Line 1343"/>
            <p:cNvSpPr>
              <a:spLocks noChangeShapeType="1"/>
            </p:cNvSpPr>
            <p:nvPr/>
          </p:nvSpPr>
          <p:spPr bwMode="auto">
            <a:xfrm>
              <a:off x="8402638" y="251942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4" name="Line 1344"/>
            <p:cNvSpPr>
              <a:spLocks noChangeShapeType="1"/>
            </p:cNvSpPr>
            <p:nvPr/>
          </p:nvSpPr>
          <p:spPr bwMode="auto">
            <a:xfrm flipH="1">
              <a:off x="8382001" y="2519428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5" name="Line 1345"/>
            <p:cNvSpPr>
              <a:spLocks noChangeShapeType="1"/>
            </p:cNvSpPr>
            <p:nvPr/>
          </p:nvSpPr>
          <p:spPr bwMode="auto">
            <a:xfrm>
              <a:off x="8391526" y="251942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6" name="Rectangle 1346"/>
            <p:cNvSpPr>
              <a:spLocks noChangeArrowheads="1"/>
            </p:cNvSpPr>
            <p:nvPr/>
          </p:nvSpPr>
          <p:spPr bwMode="auto">
            <a:xfrm>
              <a:off x="8391526" y="2481312"/>
              <a:ext cx="3175" cy="381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7" name="Line 1347"/>
            <p:cNvSpPr>
              <a:spLocks noChangeShapeType="1"/>
            </p:cNvSpPr>
            <p:nvPr/>
          </p:nvSpPr>
          <p:spPr bwMode="auto">
            <a:xfrm>
              <a:off x="8394701" y="24813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8" name="Line 1348"/>
            <p:cNvSpPr>
              <a:spLocks noChangeShapeType="1"/>
            </p:cNvSpPr>
            <p:nvPr/>
          </p:nvSpPr>
          <p:spPr bwMode="auto">
            <a:xfrm flipH="1">
              <a:off x="8382001" y="2481312"/>
              <a:ext cx="127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69" name="Line 1349"/>
            <p:cNvSpPr>
              <a:spLocks noChangeShapeType="1"/>
            </p:cNvSpPr>
            <p:nvPr/>
          </p:nvSpPr>
          <p:spPr bwMode="auto">
            <a:xfrm>
              <a:off x="8391526" y="246701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0" name="Freeform 1350"/>
            <p:cNvSpPr>
              <a:spLocks/>
            </p:cNvSpPr>
            <p:nvPr/>
          </p:nvSpPr>
          <p:spPr bwMode="auto">
            <a:xfrm>
              <a:off x="8388351" y="2460666"/>
              <a:ext cx="6350" cy="6353"/>
            </a:xfrm>
            <a:custGeom>
              <a:avLst/>
              <a:gdLst>
                <a:gd name="T0" fmla="*/ 2 w 22"/>
                <a:gd name="T1" fmla="*/ 4 h 21"/>
                <a:gd name="T2" fmla="*/ 4 w 22"/>
                <a:gd name="T3" fmla="*/ 2 h 21"/>
                <a:gd name="T4" fmla="*/ 2 w 22"/>
                <a:gd name="T5" fmla="*/ 0 h 21"/>
                <a:gd name="T6" fmla="*/ 0 w 22"/>
                <a:gd name="T7" fmla="*/ 2 h 21"/>
                <a:gd name="T8" fmla="*/ 2 w 2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10" y="21"/>
                  </a:moveTo>
                  <a:lnTo>
                    <a:pt x="22" y="11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1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1" name="Line 1351"/>
            <p:cNvSpPr>
              <a:spLocks noChangeShapeType="1"/>
            </p:cNvSpPr>
            <p:nvPr/>
          </p:nvSpPr>
          <p:spPr bwMode="auto">
            <a:xfrm>
              <a:off x="8426451" y="247178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2" name="Freeform 1352"/>
            <p:cNvSpPr>
              <a:spLocks/>
            </p:cNvSpPr>
            <p:nvPr/>
          </p:nvSpPr>
          <p:spPr bwMode="auto">
            <a:xfrm>
              <a:off x="8426451" y="2460666"/>
              <a:ext cx="14288" cy="11117"/>
            </a:xfrm>
            <a:custGeom>
              <a:avLst/>
              <a:gdLst>
                <a:gd name="T0" fmla="*/ 0 w 56"/>
                <a:gd name="T1" fmla="*/ 7 h 43"/>
                <a:gd name="T2" fmla="*/ 4 w 56"/>
                <a:gd name="T3" fmla="*/ 5 h 43"/>
                <a:gd name="T4" fmla="*/ 9 w 56"/>
                <a:gd name="T5" fmla="*/ 0 h 43"/>
                <a:gd name="T6" fmla="*/ 0 60000 65536"/>
                <a:gd name="T7" fmla="*/ 0 60000 65536"/>
                <a:gd name="T8" fmla="*/ 0 60000 65536"/>
                <a:gd name="T9" fmla="*/ 0 w 56"/>
                <a:gd name="T10" fmla="*/ 0 h 43"/>
                <a:gd name="T11" fmla="*/ 56 w 56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43">
                  <a:moveTo>
                    <a:pt x="0" y="43"/>
                  </a:moveTo>
                  <a:lnTo>
                    <a:pt x="23" y="32"/>
                  </a:lnTo>
                  <a:lnTo>
                    <a:pt x="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3" name="Line 1353"/>
            <p:cNvSpPr>
              <a:spLocks noChangeShapeType="1"/>
            </p:cNvSpPr>
            <p:nvPr/>
          </p:nvSpPr>
          <p:spPr bwMode="auto">
            <a:xfrm>
              <a:off x="8345488" y="247019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4" name="Freeform 1354"/>
            <p:cNvSpPr>
              <a:spLocks/>
            </p:cNvSpPr>
            <p:nvPr/>
          </p:nvSpPr>
          <p:spPr bwMode="auto">
            <a:xfrm>
              <a:off x="8297863" y="2451137"/>
              <a:ext cx="58738" cy="30175"/>
            </a:xfrm>
            <a:custGeom>
              <a:avLst/>
              <a:gdLst>
                <a:gd name="T0" fmla="*/ 30 w 222"/>
                <a:gd name="T1" fmla="*/ 12 h 114"/>
                <a:gd name="T2" fmla="*/ 32 w 222"/>
                <a:gd name="T3" fmla="*/ 17 h 114"/>
                <a:gd name="T4" fmla="*/ 35 w 222"/>
                <a:gd name="T5" fmla="*/ 19 h 114"/>
                <a:gd name="T6" fmla="*/ 37 w 222"/>
                <a:gd name="T7" fmla="*/ 19 h 114"/>
                <a:gd name="T8" fmla="*/ 35 w 222"/>
                <a:gd name="T9" fmla="*/ 19 h 114"/>
                <a:gd name="T10" fmla="*/ 30 w 222"/>
                <a:gd name="T11" fmla="*/ 17 h 114"/>
                <a:gd name="T12" fmla="*/ 27 w 222"/>
                <a:gd name="T13" fmla="*/ 12 h 114"/>
                <a:gd name="T14" fmla="*/ 22 w 222"/>
                <a:gd name="T15" fmla="*/ 17 h 114"/>
                <a:gd name="T16" fmla="*/ 17 w 222"/>
                <a:gd name="T17" fmla="*/ 19 h 114"/>
                <a:gd name="T18" fmla="*/ 10 w 222"/>
                <a:gd name="T19" fmla="*/ 19 h 114"/>
                <a:gd name="T20" fmla="*/ 5 w 222"/>
                <a:gd name="T21" fmla="*/ 17 h 114"/>
                <a:gd name="T22" fmla="*/ 2 w 222"/>
                <a:gd name="T23" fmla="*/ 12 h 114"/>
                <a:gd name="T24" fmla="*/ 2 w 222"/>
                <a:gd name="T25" fmla="*/ 7 h 114"/>
                <a:gd name="T26" fmla="*/ 5 w 222"/>
                <a:gd name="T27" fmla="*/ 3 h 114"/>
                <a:gd name="T28" fmla="*/ 10 w 222"/>
                <a:gd name="T29" fmla="*/ 0 h 114"/>
                <a:gd name="T30" fmla="*/ 2 w 222"/>
                <a:gd name="T31" fmla="*/ 3 h 114"/>
                <a:gd name="T32" fmla="*/ 0 w 222"/>
                <a:gd name="T33" fmla="*/ 7 h 114"/>
                <a:gd name="T34" fmla="*/ 0 w 222"/>
                <a:gd name="T35" fmla="*/ 12 h 114"/>
                <a:gd name="T36" fmla="*/ 2 w 222"/>
                <a:gd name="T37" fmla="*/ 17 h 114"/>
                <a:gd name="T38" fmla="*/ 10 w 222"/>
                <a:gd name="T39" fmla="*/ 19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2"/>
                <a:gd name="T61" fmla="*/ 0 h 114"/>
                <a:gd name="T62" fmla="*/ 222 w 222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2" h="114">
                  <a:moveTo>
                    <a:pt x="178" y="72"/>
                  </a:moveTo>
                  <a:lnTo>
                    <a:pt x="192" y="101"/>
                  </a:lnTo>
                  <a:lnTo>
                    <a:pt x="207" y="114"/>
                  </a:lnTo>
                  <a:lnTo>
                    <a:pt x="222" y="114"/>
                  </a:lnTo>
                  <a:lnTo>
                    <a:pt x="207" y="114"/>
                  </a:lnTo>
                  <a:lnTo>
                    <a:pt x="178" y="101"/>
                  </a:lnTo>
                  <a:lnTo>
                    <a:pt x="162" y="72"/>
                  </a:lnTo>
                  <a:lnTo>
                    <a:pt x="133" y="101"/>
                  </a:lnTo>
                  <a:lnTo>
                    <a:pt x="103" y="114"/>
                  </a:lnTo>
                  <a:lnTo>
                    <a:pt x="59" y="114"/>
                  </a:lnTo>
                  <a:lnTo>
                    <a:pt x="29" y="101"/>
                  </a:lnTo>
                  <a:lnTo>
                    <a:pt x="14" y="72"/>
                  </a:lnTo>
                  <a:lnTo>
                    <a:pt x="14" y="43"/>
                  </a:lnTo>
                  <a:lnTo>
                    <a:pt x="29" y="16"/>
                  </a:lnTo>
                  <a:lnTo>
                    <a:pt x="59" y="0"/>
                  </a:lnTo>
                  <a:lnTo>
                    <a:pt x="14" y="16"/>
                  </a:lnTo>
                  <a:lnTo>
                    <a:pt x="0" y="43"/>
                  </a:lnTo>
                  <a:lnTo>
                    <a:pt x="0" y="72"/>
                  </a:lnTo>
                  <a:lnTo>
                    <a:pt x="14" y="101"/>
                  </a:lnTo>
                  <a:lnTo>
                    <a:pt x="59" y="1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5" name="Line 1355"/>
            <p:cNvSpPr>
              <a:spLocks noChangeShapeType="1"/>
            </p:cNvSpPr>
            <p:nvPr/>
          </p:nvSpPr>
          <p:spPr bwMode="auto">
            <a:xfrm>
              <a:off x="8313738" y="245113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6" name="Freeform 1356"/>
            <p:cNvSpPr>
              <a:spLocks/>
            </p:cNvSpPr>
            <p:nvPr/>
          </p:nvSpPr>
          <p:spPr bwMode="auto">
            <a:xfrm>
              <a:off x="8313738" y="2443196"/>
              <a:ext cx="26988" cy="7941"/>
            </a:xfrm>
            <a:custGeom>
              <a:avLst/>
              <a:gdLst>
                <a:gd name="T0" fmla="*/ 0 w 103"/>
                <a:gd name="T1" fmla="*/ 5 h 27"/>
                <a:gd name="T2" fmla="*/ 15 w 103"/>
                <a:gd name="T3" fmla="*/ 3 h 27"/>
                <a:gd name="T4" fmla="*/ 17 w 103"/>
                <a:gd name="T5" fmla="*/ 0 h 27"/>
                <a:gd name="T6" fmla="*/ 0 60000 65536"/>
                <a:gd name="T7" fmla="*/ 0 60000 65536"/>
                <a:gd name="T8" fmla="*/ 0 60000 65536"/>
                <a:gd name="T9" fmla="*/ 0 w 103"/>
                <a:gd name="T10" fmla="*/ 0 h 27"/>
                <a:gd name="T11" fmla="*/ 103 w 103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27">
                  <a:moveTo>
                    <a:pt x="0" y="27"/>
                  </a:moveTo>
                  <a:lnTo>
                    <a:pt x="89" y="14"/>
                  </a:lnTo>
                  <a:lnTo>
                    <a:pt x="10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7" name="Line 1357"/>
            <p:cNvSpPr>
              <a:spLocks noChangeShapeType="1"/>
            </p:cNvSpPr>
            <p:nvPr/>
          </p:nvSpPr>
          <p:spPr bwMode="auto">
            <a:xfrm>
              <a:off x="8345488" y="24431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8" name="Line 1358"/>
            <p:cNvSpPr>
              <a:spLocks noChangeShapeType="1"/>
            </p:cNvSpPr>
            <p:nvPr/>
          </p:nvSpPr>
          <p:spPr bwMode="auto">
            <a:xfrm>
              <a:off x="8345488" y="2443196"/>
              <a:ext cx="1588" cy="269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79" name="Line 1359"/>
            <p:cNvSpPr>
              <a:spLocks noChangeShapeType="1"/>
            </p:cNvSpPr>
            <p:nvPr/>
          </p:nvSpPr>
          <p:spPr bwMode="auto">
            <a:xfrm>
              <a:off x="8340726" y="247019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80" name="Freeform 1360"/>
            <p:cNvSpPr>
              <a:spLocks/>
            </p:cNvSpPr>
            <p:nvPr/>
          </p:nvSpPr>
          <p:spPr bwMode="auto">
            <a:xfrm>
              <a:off x="8340726" y="2435255"/>
              <a:ext cx="4763" cy="34940"/>
            </a:xfrm>
            <a:custGeom>
              <a:avLst/>
              <a:gdLst>
                <a:gd name="T0" fmla="*/ 0 w 16"/>
                <a:gd name="T1" fmla="*/ 22 h 128"/>
                <a:gd name="T2" fmla="*/ 0 w 16"/>
                <a:gd name="T3" fmla="*/ 0 h 128"/>
                <a:gd name="T4" fmla="*/ 3 w 16"/>
                <a:gd name="T5" fmla="*/ 5 h 128"/>
                <a:gd name="T6" fmla="*/ 0 60000 65536"/>
                <a:gd name="T7" fmla="*/ 0 60000 65536"/>
                <a:gd name="T8" fmla="*/ 0 60000 65536"/>
                <a:gd name="T9" fmla="*/ 0 w 16"/>
                <a:gd name="T10" fmla="*/ 0 h 128"/>
                <a:gd name="T11" fmla="*/ 16 w 16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28">
                  <a:moveTo>
                    <a:pt x="0" y="128"/>
                  </a:moveTo>
                  <a:lnTo>
                    <a:pt x="0" y="0"/>
                  </a:lnTo>
                  <a:lnTo>
                    <a:pt x="16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81" name="Line 1361"/>
            <p:cNvSpPr>
              <a:spLocks noChangeShapeType="1"/>
            </p:cNvSpPr>
            <p:nvPr/>
          </p:nvSpPr>
          <p:spPr bwMode="auto">
            <a:xfrm>
              <a:off x="8340726" y="2435255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82" name="Freeform 1362"/>
            <p:cNvSpPr>
              <a:spLocks/>
            </p:cNvSpPr>
            <p:nvPr/>
          </p:nvSpPr>
          <p:spPr bwMode="auto">
            <a:xfrm>
              <a:off x="8302626" y="2428903"/>
              <a:ext cx="38100" cy="11117"/>
            </a:xfrm>
            <a:custGeom>
              <a:avLst/>
              <a:gdLst>
                <a:gd name="T0" fmla="*/ 24 w 148"/>
                <a:gd name="T1" fmla="*/ 5 h 43"/>
                <a:gd name="T2" fmla="*/ 22 w 148"/>
                <a:gd name="T3" fmla="*/ 2 h 43"/>
                <a:gd name="T4" fmla="*/ 17 w 148"/>
                <a:gd name="T5" fmla="*/ 0 h 43"/>
                <a:gd name="T6" fmla="*/ 7 w 148"/>
                <a:gd name="T7" fmla="*/ 0 h 43"/>
                <a:gd name="T8" fmla="*/ 2 w 148"/>
                <a:gd name="T9" fmla="*/ 2 h 43"/>
                <a:gd name="T10" fmla="*/ 0 w 148"/>
                <a:gd name="T11" fmla="*/ 5 h 43"/>
                <a:gd name="T12" fmla="*/ 0 w 148"/>
                <a:gd name="T13" fmla="*/ 7 h 43"/>
                <a:gd name="T14" fmla="*/ 2 w 148"/>
                <a:gd name="T15" fmla="*/ 7 h 43"/>
                <a:gd name="T16" fmla="*/ 2 w 148"/>
                <a:gd name="T17" fmla="*/ 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43"/>
                <a:gd name="T29" fmla="*/ 148 w 14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43">
                  <a:moveTo>
                    <a:pt x="148" y="28"/>
                  </a:moveTo>
                  <a:lnTo>
                    <a:pt x="134" y="15"/>
                  </a:lnTo>
                  <a:lnTo>
                    <a:pt x="103" y="0"/>
                  </a:lnTo>
                  <a:lnTo>
                    <a:pt x="45" y="0"/>
                  </a:lnTo>
                  <a:lnTo>
                    <a:pt x="15" y="15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15" y="43"/>
                  </a:lnTo>
                  <a:lnTo>
                    <a:pt x="15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83" name="Line 1363"/>
            <p:cNvSpPr>
              <a:spLocks noChangeShapeType="1"/>
            </p:cNvSpPr>
            <p:nvPr/>
          </p:nvSpPr>
          <p:spPr bwMode="auto">
            <a:xfrm>
              <a:off x="8286751" y="23622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85" name="Line 1365"/>
            <p:cNvSpPr>
              <a:spLocks noChangeShapeType="1"/>
            </p:cNvSpPr>
            <p:nvPr/>
          </p:nvSpPr>
          <p:spPr bwMode="auto">
            <a:xfrm>
              <a:off x="8302626" y="342150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86" name="Freeform 1366"/>
            <p:cNvSpPr>
              <a:spLocks/>
            </p:cNvSpPr>
            <p:nvPr/>
          </p:nvSpPr>
          <p:spPr bwMode="auto">
            <a:xfrm>
              <a:off x="8302626" y="3380212"/>
              <a:ext cx="53975" cy="46057"/>
            </a:xfrm>
            <a:custGeom>
              <a:avLst/>
              <a:gdLst>
                <a:gd name="T0" fmla="*/ 0 w 208"/>
                <a:gd name="T1" fmla="*/ 27 h 169"/>
                <a:gd name="T2" fmla="*/ 7 w 208"/>
                <a:gd name="T3" fmla="*/ 29 h 169"/>
                <a:gd name="T4" fmla="*/ 15 w 208"/>
                <a:gd name="T5" fmla="*/ 29 h 169"/>
                <a:gd name="T6" fmla="*/ 19 w 208"/>
                <a:gd name="T7" fmla="*/ 27 h 169"/>
                <a:gd name="T8" fmla="*/ 24 w 208"/>
                <a:gd name="T9" fmla="*/ 22 h 169"/>
                <a:gd name="T10" fmla="*/ 27 w 208"/>
                <a:gd name="T11" fmla="*/ 27 h 169"/>
                <a:gd name="T12" fmla="*/ 32 w 208"/>
                <a:gd name="T13" fmla="*/ 29 h 169"/>
                <a:gd name="T14" fmla="*/ 34 w 208"/>
                <a:gd name="T15" fmla="*/ 29 h 169"/>
                <a:gd name="T16" fmla="*/ 32 w 208"/>
                <a:gd name="T17" fmla="*/ 29 h 169"/>
                <a:gd name="T18" fmla="*/ 29 w 208"/>
                <a:gd name="T19" fmla="*/ 27 h 169"/>
                <a:gd name="T20" fmla="*/ 27 w 208"/>
                <a:gd name="T21" fmla="*/ 22 h 169"/>
                <a:gd name="T22" fmla="*/ 27 w 208"/>
                <a:gd name="T23" fmla="*/ 5 h 169"/>
                <a:gd name="T24" fmla="*/ 24 w 208"/>
                <a:gd name="T25" fmla="*/ 0 h 169"/>
                <a:gd name="T26" fmla="*/ 24 w 208"/>
                <a:gd name="T27" fmla="*/ 22 h 1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"/>
                <a:gd name="T43" fmla="*/ 0 h 169"/>
                <a:gd name="T44" fmla="*/ 208 w 208"/>
                <a:gd name="T45" fmla="*/ 169 h 1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" h="169">
                  <a:moveTo>
                    <a:pt x="0" y="156"/>
                  </a:moveTo>
                  <a:lnTo>
                    <a:pt x="45" y="169"/>
                  </a:lnTo>
                  <a:lnTo>
                    <a:pt x="89" y="169"/>
                  </a:lnTo>
                  <a:lnTo>
                    <a:pt x="119" y="156"/>
                  </a:lnTo>
                  <a:lnTo>
                    <a:pt x="148" y="128"/>
                  </a:lnTo>
                  <a:lnTo>
                    <a:pt x="164" y="156"/>
                  </a:lnTo>
                  <a:lnTo>
                    <a:pt x="193" y="169"/>
                  </a:lnTo>
                  <a:lnTo>
                    <a:pt x="208" y="169"/>
                  </a:lnTo>
                  <a:lnTo>
                    <a:pt x="193" y="169"/>
                  </a:lnTo>
                  <a:lnTo>
                    <a:pt x="178" y="156"/>
                  </a:lnTo>
                  <a:lnTo>
                    <a:pt x="164" y="128"/>
                  </a:lnTo>
                  <a:lnTo>
                    <a:pt x="164" y="29"/>
                  </a:lnTo>
                  <a:lnTo>
                    <a:pt x="148" y="0"/>
                  </a:lnTo>
                  <a:lnTo>
                    <a:pt x="148" y="1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87" name="Line 1367"/>
            <p:cNvSpPr>
              <a:spLocks noChangeShapeType="1"/>
            </p:cNvSpPr>
            <p:nvPr/>
          </p:nvSpPr>
          <p:spPr bwMode="auto">
            <a:xfrm>
              <a:off x="8340726" y="338815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88" name="Freeform 1368"/>
            <p:cNvSpPr>
              <a:spLocks/>
            </p:cNvSpPr>
            <p:nvPr/>
          </p:nvSpPr>
          <p:spPr bwMode="auto">
            <a:xfrm>
              <a:off x="8297863" y="3388152"/>
              <a:ext cx="42863" cy="38116"/>
            </a:xfrm>
            <a:custGeom>
              <a:avLst/>
              <a:gdLst>
                <a:gd name="T0" fmla="*/ 27 w 162"/>
                <a:gd name="T1" fmla="*/ 0 h 140"/>
                <a:gd name="T2" fmla="*/ 25 w 162"/>
                <a:gd name="T3" fmla="*/ 2 h 140"/>
                <a:gd name="T4" fmla="*/ 10 w 162"/>
                <a:gd name="T5" fmla="*/ 5 h 140"/>
                <a:gd name="T6" fmla="*/ 2 w 162"/>
                <a:gd name="T7" fmla="*/ 7 h 140"/>
                <a:gd name="T8" fmla="*/ 0 w 162"/>
                <a:gd name="T9" fmla="*/ 12 h 140"/>
                <a:gd name="T10" fmla="*/ 0 w 162"/>
                <a:gd name="T11" fmla="*/ 17 h 140"/>
                <a:gd name="T12" fmla="*/ 2 w 162"/>
                <a:gd name="T13" fmla="*/ 22 h 140"/>
                <a:gd name="T14" fmla="*/ 5 w 162"/>
                <a:gd name="T15" fmla="*/ 22 h 140"/>
                <a:gd name="T16" fmla="*/ 10 w 162"/>
                <a:gd name="T17" fmla="*/ 24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40"/>
                <a:gd name="T29" fmla="*/ 162 w 162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40">
                  <a:moveTo>
                    <a:pt x="162" y="0"/>
                  </a:moveTo>
                  <a:lnTo>
                    <a:pt x="148" y="13"/>
                  </a:lnTo>
                  <a:lnTo>
                    <a:pt x="59" y="28"/>
                  </a:lnTo>
                  <a:lnTo>
                    <a:pt x="14" y="43"/>
                  </a:lnTo>
                  <a:lnTo>
                    <a:pt x="0" y="71"/>
                  </a:lnTo>
                  <a:lnTo>
                    <a:pt x="0" y="99"/>
                  </a:lnTo>
                  <a:lnTo>
                    <a:pt x="14" y="127"/>
                  </a:lnTo>
                  <a:lnTo>
                    <a:pt x="29" y="127"/>
                  </a:lnTo>
                  <a:lnTo>
                    <a:pt x="59" y="1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89" name="Line 1369"/>
            <p:cNvSpPr>
              <a:spLocks noChangeShapeType="1"/>
            </p:cNvSpPr>
            <p:nvPr/>
          </p:nvSpPr>
          <p:spPr bwMode="auto">
            <a:xfrm>
              <a:off x="8305801" y="342150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0" name="Freeform 1370"/>
            <p:cNvSpPr>
              <a:spLocks/>
            </p:cNvSpPr>
            <p:nvPr/>
          </p:nvSpPr>
          <p:spPr bwMode="auto">
            <a:xfrm>
              <a:off x="8302626" y="3396093"/>
              <a:ext cx="11113" cy="25411"/>
            </a:xfrm>
            <a:custGeom>
              <a:avLst/>
              <a:gdLst>
                <a:gd name="T0" fmla="*/ 2 w 45"/>
                <a:gd name="T1" fmla="*/ 16 h 99"/>
                <a:gd name="T2" fmla="*/ 0 w 45"/>
                <a:gd name="T3" fmla="*/ 11 h 99"/>
                <a:gd name="T4" fmla="*/ 0 w 45"/>
                <a:gd name="T5" fmla="*/ 7 h 99"/>
                <a:gd name="T6" fmla="*/ 2 w 45"/>
                <a:gd name="T7" fmla="*/ 2 h 99"/>
                <a:gd name="T8" fmla="*/ 7 w 45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99"/>
                <a:gd name="T17" fmla="*/ 45 w 45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99">
                  <a:moveTo>
                    <a:pt x="15" y="99"/>
                  </a:moveTo>
                  <a:lnTo>
                    <a:pt x="0" y="71"/>
                  </a:lnTo>
                  <a:lnTo>
                    <a:pt x="0" y="43"/>
                  </a:lnTo>
                  <a:lnTo>
                    <a:pt x="15" y="15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1" name="Line 1371"/>
            <p:cNvSpPr>
              <a:spLocks noChangeShapeType="1"/>
            </p:cNvSpPr>
            <p:nvPr/>
          </p:nvSpPr>
          <p:spPr bwMode="auto">
            <a:xfrm>
              <a:off x="8305801" y="338497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2" name="Freeform 1372"/>
            <p:cNvSpPr>
              <a:spLocks/>
            </p:cNvSpPr>
            <p:nvPr/>
          </p:nvSpPr>
          <p:spPr bwMode="auto">
            <a:xfrm>
              <a:off x="8302626" y="3373859"/>
              <a:ext cx="38100" cy="11117"/>
            </a:xfrm>
            <a:custGeom>
              <a:avLst/>
              <a:gdLst>
                <a:gd name="T0" fmla="*/ 2 w 148"/>
                <a:gd name="T1" fmla="*/ 7 h 44"/>
                <a:gd name="T2" fmla="*/ 0 w 148"/>
                <a:gd name="T3" fmla="*/ 7 h 44"/>
                <a:gd name="T4" fmla="*/ 0 w 148"/>
                <a:gd name="T5" fmla="*/ 5 h 44"/>
                <a:gd name="T6" fmla="*/ 2 w 148"/>
                <a:gd name="T7" fmla="*/ 2 h 44"/>
                <a:gd name="T8" fmla="*/ 7 w 148"/>
                <a:gd name="T9" fmla="*/ 0 h 44"/>
                <a:gd name="T10" fmla="*/ 17 w 148"/>
                <a:gd name="T11" fmla="*/ 0 h 44"/>
                <a:gd name="T12" fmla="*/ 22 w 148"/>
                <a:gd name="T13" fmla="*/ 2 h 44"/>
                <a:gd name="T14" fmla="*/ 24 w 148"/>
                <a:gd name="T15" fmla="*/ 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44"/>
                <a:gd name="T26" fmla="*/ 148 w 14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44">
                  <a:moveTo>
                    <a:pt x="15" y="44"/>
                  </a:moveTo>
                  <a:lnTo>
                    <a:pt x="0" y="44"/>
                  </a:lnTo>
                  <a:lnTo>
                    <a:pt x="0" y="29"/>
                  </a:lnTo>
                  <a:lnTo>
                    <a:pt x="15" y="15"/>
                  </a:lnTo>
                  <a:lnTo>
                    <a:pt x="45" y="0"/>
                  </a:lnTo>
                  <a:lnTo>
                    <a:pt x="103" y="0"/>
                  </a:lnTo>
                  <a:lnTo>
                    <a:pt x="134" y="15"/>
                  </a:lnTo>
                  <a:lnTo>
                    <a:pt x="148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3" name="Line 1373"/>
            <p:cNvSpPr>
              <a:spLocks noChangeShapeType="1"/>
            </p:cNvSpPr>
            <p:nvPr/>
          </p:nvSpPr>
          <p:spPr bwMode="auto">
            <a:xfrm>
              <a:off x="8305801" y="338021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4" name="Line 1374"/>
            <p:cNvSpPr>
              <a:spLocks noChangeShapeType="1"/>
            </p:cNvSpPr>
            <p:nvPr/>
          </p:nvSpPr>
          <p:spPr bwMode="auto">
            <a:xfrm>
              <a:off x="8305801" y="3380212"/>
              <a:ext cx="1588" cy="47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5" name="Line 1375"/>
            <p:cNvSpPr>
              <a:spLocks noChangeShapeType="1"/>
            </p:cNvSpPr>
            <p:nvPr/>
          </p:nvSpPr>
          <p:spPr bwMode="auto">
            <a:xfrm>
              <a:off x="8383588" y="339609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6" name="Freeform 1376"/>
            <p:cNvSpPr>
              <a:spLocks/>
            </p:cNvSpPr>
            <p:nvPr/>
          </p:nvSpPr>
          <p:spPr bwMode="auto">
            <a:xfrm>
              <a:off x="8380413" y="3396093"/>
              <a:ext cx="6350" cy="6353"/>
            </a:xfrm>
            <a:custGeom>
              <a:avLst/>
              <a:gdLst>
                <a:gd name="T0" fmla="*/ 2 w 22"/>
                <a:gd name="T1" fmla="*/ 0 h 22"/>
                <a:gd name="T2" fmla="*/ 0 w 22"/>
                <a:gd name="T3" fmla="*/ 2 h 22"/>
                <a:gd name="T4" fmla="*/ 2 w 22"/>
                <a:gd name="T5" fmla="*/ 4 h 22"/>
                <a:gd name="T6" fmla="*/ 4 w 22"/>
                <a:gd name="T7" fmla="*/ 2 h 22"/>
                <a:gd name="T8" fmla="*/ 2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10" y="0"/>
                  </a:moveTo>
                  <a:lnTo>
                    <a:pt x="0" y="12"/>
                  </a:lnTo>
                  <a:lnTo>
                    <a:pt x="10" y="22"/>
                  </a:lnTo>
                  <a:lnTo>
                    <a:pt x="22" y="12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7" name="Line 1377"/>
            <p:cNvSpPr>
              <a:spLocks noChangeShapeType="1"/>
            </p:cNvSpPr>
            <p:nvPr/>
          </p:nvSpPr>
          <p:spPr bwMode="auto">
            <a:xfrm>
              <a:off x="8383588" y="34167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8" name="Freeform 1378"/>
            <p:cNvSpPr>
              <a:spLocks/>
            </p:cNvSpPr>
            <p:nvPr/>
          </p:nvSpPr>
          <p:spPr bwMode="auto">
            <a:xfrm>
              <a:off x="8375651" y="3416739"/>
              <a:ext cx="11113" cy="39704"/>
            </a:xfrm>
            <a:custGeom>
              <a:avLst/>
              <a:gdLst>
                <a:gd name="T0" fmla="*/ 5 w 45"/>
                <a:gd name="T1" fmla="*/ 0 h 149"/>
                <a:gd name="T2" fmla="*/ 5 w 45"/>
                <a:gd name="T3" fmla="*/ 25 h 149"/>
                <a:gd name="T4" fmla="*/ 7 w 45"/>
                <a:gd name="T5" fmla="*/ 25 h 149"/>
                <a:gd name="T6" fmla="*/ 7 w 45"/>
                <a:gd name="T7" fmla="*/ 0 h 149"/>
                <a:gd name="T8" fmla="*/ 0 w 45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49"/>
                <a:gd name="T17" fmla="*/ 45 w 45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49">
                  <a:moveTo>
                    <a:pt x="33" y="0"/>
                  </a:moveTo>
                  <a:lnTo>
                    <a:pt x="33" y="149"/>
                  </a:lnTo>
                  <a:lnTo>
                    <a:pt x="45" y="149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99" name="Line 1379"/>
            <p:cNvSpPr>
              <a:spLocks noChangeShapeType="1"/>
            </p:cNvSpPr>
            <p:nvPr/>
          </p:nvSpPr>
          <p:spPr bwMode="auto">
            <a:xfrm>
              <a:off x="8407401" y="34167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0" name="Freeform 1380"/>
            <p:cNvSpPr>
              <a:spLocks/>
            </p:cNvSpPr>
            <p:nvPr/>
          </p:nvSpPr>
          <p:spPr bwMode="auto">
            <a:xfrm>
              <a:off x="8407401" y="3416739"/>
              <a:ext cx="12700" cy="39704"/>
            </a:xfrm>
            <a:custGeom>
              <a:avLst/>
              <a:gdLst>
                <a:gd name="T0" fmla="*/ 0 w 44"/>
                <a:gd name="T1" fmla="*/ 0 h 149"/>
                <a:gd name="T2" fmla="*/ 8 w 44"/>
                <a:gd name="T3" fmla="*/ 0 h 149"/>
                <a:gd name="T4" fmla="*/ 8 w 44"/>
                <a:gd name="T5" fmla="*/ 25 h 149"/>
                <a:gd name="T6" fmla="*/ 6 w 44"/>
                <a:gd name="T7" fmla="*/ 25 h 149"/>
                <a:gd name="T8" fmla="*/ 6 w 44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49"/>
                <a:gd name="T17" fmla="*/ 44 w 44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49">
                  <a:moveTo>
                    <a:pt x="0" y="0"/>
                  </a:moveTo>
                  <a:lnTo>
                    <a:pt x="44" y="0"/>
                  </a:lnTo>
                  <a:lnTo>
                    <a:pt x="44" y="149"/>
                  </a:lnTo>
                  <a:lnTo>
                    <a:pt x="33" y="149"/>
                  </a:lnTo>
                  <a:lnTo>
                    <a:pt x="3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1" name="Line 1381"/>
            <p:cNvSpPr>
              <a:spLocks noChangeShapeType="1"/>
            </p:cNvSpPr>
            <p:nvPr/>
          </p:nvSpPr>
          <p:spPr bwMode="auto">
            <a:xfrm>
              <a:off x="8420101" y="342468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2" name="Freeform 1382"/>
            <p:cNvSpPr>
              <a:spLocks/>
            </p:cNvSpPr>
            <p:nvPr/>
          </p:nvSpPr>
          <p:spPr bwMode="auto">
            <a:xfrm>
              <a:off x="8420101" y="3416739"/>
              <a:ext cx="31750" cy="39704"/>
            </a:xfrm>
            <a:custGeom>
              <a:avLst/>
              <a:gdLst>
                <a:gd name="T0" fmla="*/ 0 w 122"/>
                <a:gd name="T1" fmla="*/ 6 h 149"/>
                <a:gd name="T2" fmla="*/ 4 w 122"/>
                <a:gd name="T3" fmla="*/ 2 h 149"/>
                <a:gd name="T4" fmla="*/ 9 w 122"/>
                <a:gd name="T5" fmla="*/ 0 h 149"/>
                <a:gd name="T6" fmla="*/ 13 w 122"/>
                <a:gd name="T7" fmla="*/ 0 h 149"/>
                <a:gd name="T8" fmla="*/ 18 w 122"/>
                <a:gd name="T9" fmla="*/ 2 h 149"/>
                <a:gd name="T10" fmla="*/ 20 w 122"/>
                <a:gd name="T11" fmla="*/ 6 h 149"/>
                <a:gd name="T12" fmla="*/ 20 w 122"/>
                <a:gd name="T13" fmla="*/ 25 h 149"/>
                <a:gd name="T14" fmla="*/ 18 w 122"/>
                <a:gd name="T15" fmla="*/ 25 h 149"/>
                <a:gd name="T16" fmla="*/ 18 w 122"/>
                <a:gd name="T17" fmla="*/ 6 h 149"/>
                <a:gd name="T18" fmla="*/ 16 w 122"/>
                <a:gd name="T19" fmla="*/ 2 h 149"/>
                <a:gd name="T20" fmla="*/ 13 w 122"/>
                <a:gd name="T21" fmla="*/ 0 h 1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49"/>
                <a:gd name="T35" fmla="*/ 122 w 122"/>
                <a:gd name="T36" fmla="*/ 149 h 1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49">
                  <a:moveTo>
                    <a:pt x="0" y="33"/>
                  </a:moveTo>
                  <a:lnTo>
                    <a:pt x="23" y="11"/>
                  </a:lnTo>
                  <a:lnTo>
                    <a:pt x="56" y="0"/>
                  </a:lnTo>
                  <a:lnTo>
                    <a:pt x="77" y="0"/>
                  </a:lnTo>
                  <a:lnTo>
                    <a:pt x="112" y="11"/>
                  </a:lnTo>
                  <a:lnTo>
                    <a:pt x="122" y="33"/>
                  </a:lnTo>
                  <a:lnTo>
                    <a:pt x="122" y="149"/>
                  </a:lnTo>
                  <a:lnTo>
                    <a:pt x="112" y="149"/>
                  </a:lnTo>
                  <a:lnTo>
                    <a:pt x="112" y="33"/>
                  </a:lnTo>
                  <a:lnTo>
                    <a:pt x="100" y="11"/>
                  </a:lnTo>
                  <a:lnTo>
                    <a:pt x="7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3" name="Line 1383"/>
            <p:cNvSpPr>
              <a:spLocks noChangeShapeType="1"/>
            </p:cNvSpPr>
            <p:nvPr/>
          </p:nvSpPr>
          <p:spPr bwMode="auto">
            <a:xfrm>
              <a:off x="8439151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4" name="Line 1384"/>
            <p:cNvSpPr>
              <a:spLocks noChangeShapeType="1"/>
            </p:cNvSpPr>
            <p:nvPr/>
          </p:nvSpPr>
          <p:spPr bwMode="auto">
            <a:xfrm>
              <a:off x="8439151" y="3456443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5" name="Line 1385"/>
            <p:cNvSpPr>
              <a:spLocks noChangeShapeType="1"/>
            </p:cNvSpPr>
            <p:nvPr/>
          </p:nvSpPr>
          <p:spPr bwMode="auto">
            <a:xfrm>
              <a:off x="8428038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6" name="Line 1386"/>
            <p:cNvSpPr>
              <a:spLocks noChangeShapeType="1"/>
            </p:cNvSpPr>
            <p:nvPr/>
          </p:nvSpPr>
          <p:spPr bwMode="auto">
            <a:xfrm flipH="1">
              <a:off x="8407401" y="3456443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7" name="Line 1387"/>
            <p:cNvSpPr>
              <a:spLocks noChangeShapeType="1"/>
            </p:cNvSpPr>
            <p:nvPr/>
          </p:nvSpPr>
          <p:spPr bwMode="auto">
            <a:xfrm>
              <a:off x="8396288" y="3456443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8" name="Line 1388"/>
            <p:cNvSpPr>
              <a:spLocks noChangeShapeType="1"/>
            </p:cNvSpPr>
            <p:nvPr/>
          </p:nvSpPr>
          <p:spPr bwMode="auto">
            <a:xfrm flipH="1">
              <a:off x="8375651" y="3456443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09" name="Line 1389"/>
            <p:cNvSpPr>
              <a:spLocks noChangeShapeType="1"/>
            </p:cNvSpPr>
            <p:nvPr/>
          </p:nvSpPr>
          <p:spPr bwMode="auto">
            <a:xfrm>
              <a:off x="8491538" y="35040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11" name="Line 1391"/>
            <p:cNvSpPr>
              <a:spLocks noChangeShapeType="1"/>
            </p:cNvSpPr>
            <p:nvPr/>
          </p:nvSpPr>
          <p:spPr bwMode="auto">
            <a:xfrm>
              <a:off x="8469313" y="277512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12" name="Freeform 1392"/>
            <p:cNvSpPr>
              <a:spLocks/>
            </p:cNvSpPr>
            <p:nvPr/>
          </p:nvSpPr>
          <p:spPr bwMode="auto">
            <a:xfrm>
              <a:off x="8451851" y="2775122"/>
              <a:ext cx="20638" cy="23822"/>
            </a:xfrm>
            <a:custGeom>
              <a:avLst/>
              <a:gdLst>
                <a:gd name="T0" fmla="*/ 11 w 77"/>
                <a:gd name="T1" fmla="*/ 0 h 84"/>
                <a:gd name="T2" fmla="*/ 13 w 77"/>
                <a:gd name="T3" fmla="*/ 4 h 84"/>
                <a:gd name="T4" fmla="*/ 13 w 77"/>
                <a:gd name="T5" fmla="*/ 9 h 84"/>
                <a:gd name="T6" fmla="*/ 11 w 77"/>
                <a:gd name="T7" fmla="*/ 13 h 84"/>
                <a:gd name="T8" fmla="*/ 5 w 77"/>
                <a:gd name="T9" fmla="*/ 15 h 84"/>
                <a:gd name="T10" fmla="*/ 0 w 77"/>
                <a:gd name="T11" fmla="*/ 15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84"/>
                <a:gd name="T20" fmla="*/ 77 w 77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84">
                  <a:moveTo>
                    <a:pt x="65" y="0"/>
                  </a:moveTo>
                  <a:lnTo>
                    <a:pt x="77" y="20"/>
                  </a:lnTo>
                  <a:lnTo>
                    <a:pt x="77" y="53"/>
                  </a:lnTo>
                  <a:lnTo>
                    <a:pt x="65" y="73"/>
                  </a:lnTo>
                  <a:lnTo>
                    <a:pt x="32" y="84"/>
                  </a:lnTo>
                  <a:lnTo>
                    <a:pt x="0" y="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13" name="Line 1393"/>
            <p:cNvSpPr>
              <a:spLocks noChangeShapeType="1"/>
            </p:cNvSpPr>
            <p:nvPr/>
          </p:nvSpPr>
          <p:spPr bwMode="auto">
            <a:xfrm>
              <a:off x="8459788" y="279894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14" name="Freeform 1394"/>
            <p:cNvSpPr>
              <a:spLocks/>
            </p:cNvSpPr>
            <p:nvPr/>
          </p:nvSpPr>
          <p:spPr bwMode="auto">
            <a:xfrm>
              <a:off x="8434388" y="2798944"/>
              <a:ext cx="39688" cy="33351"/>
            </a:xfrm>
            <a:custGeom>
              <a:avLst/>
              <a:gdLst>
                <a:gd name="T0" fmla="*/ 16 w 155"/>
                <a:gd name="T1" fmla="*/ 0 h 127"/>
                <a:gd name="T2" fmla="*/ 20 w 155"/>
                <a:gd name="T3" fmla="*/ 2 h 127"/>
                <a:gd name="T4" fmla="*/ 23 w 155"/>
                <a:gd name="T5" fmla="*/ 5 h 127"/>
                <a:gd name="T6" fmla="*/ 25 w 155"/>
                <a:gd name="T7" fmla="*/ 9 h 127"/>
                <a:gd name="T8" fmla="*/ 25 w 155"/>
                <a:gd name="T9" fmla="*/ 14 h 127"/>
                <a:gd name="T10" fmla="*/ 23 w 155"/>
                <a:gd name="T11" fmla="*/ 18 h 127"/>
                <a:gd name="T12" fmla="*/ 21 w 155"/>
                <a:gd name="T13" fmla="*/ 19 h 127"/>
                <a:gd name="T14" fmla="*/ 16 w 155"/>
                <a:gd name="T15" fmla="*/ 21 h 127"/>
                <a:gd name="T16" fmla="*/ 9 w 155"/>
                <a:gd name="T17" fmla="*/ 21 h 127"/>
                <a:gd name="T18" fmla="*/ 4 w 155"/>
                <a:gd name="T19" fmla="*/ 19 h 127"/>
                <a:gd name="T20" fmla="*/ 2 w 155"/>
                <a:gd name="T21" fmla="*/ 18 h 127"/>
                <a:gd name="T22" fmla="*/ 0 w 155"/>
                <a:gd name="T23" fmla="*/ 14 h 127"/>
                <a:gd name="T24" fmla="*/ 0 w 155"/>
                <a:gd name="T25" fmla="*/ 12 h 127"/>
                <a:gd name="T26" fmla="*/ 2 w 155"/>
                <a:gd name="T27" fmla="*/ 10 h 127"/>
                <a:gd name="T28" fmla="*/ 4 w 155"/>
                <a:gd name="T29" fmla="*/ 12 h 127"/>
                <a:gd name="T30" fmla="*/ 2 w 155"/>
                <a:gd name="T31" fmla="*/ 14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5"/>
                <a:gd name="T49" fmla="*/ 0 h 127"/>
                <a:gd name="T50" fmla="*/ 155 w 155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5" h="127">
                  <a:moveTo>
                    <a:pt x="99" y="0"/>
                  </a:moveTo>
                  <a:lnTo>
                    <a:pt x="123" y="11"/>
                  </a:lnTo>
                  <a:lnTo>
                    <a:pt x="144" y="32"/>
                  </a:lnTo>
                  <a:lnTo>
                    <a:pt x="155" y="54"/>
                  </a:lnTo>
                  <a:lnTo>
                    <a:pt x="155" y="86"/>
                  </a:lnTo>
                  <a:lnTo>
                    <a:pt x="144" y="107"/>
                  </a:lnTo>
                  <a:lnTo>
                    <a:pt x="132" y="117"/>
                  </a:lnTo>
                  <a:lnTo>
                    <a:pt x="99" y="127"/>
                  </a:lnTo>
                  <a:lnTo>
                    <a:pt x="55" y="127"/>
                  </a:lnTo>
                  <a:lnTo>
                    <a:pt x="22" y="117"/>
                  </a:lnTo>
                  <a:lnTo>
                    <a:pt x="11" y="107"/>
                  </a:lnTo>
                  <a:lnTo>
                    <a:pt x="0" y="86"/>
                  </a:lnTo>
                  <a:lnTo>
                    <a:pt x="0" y="74"/>
                  </a:lnTo>
                  <a:lnTo>
                    <a:pt x="11" y="63"/>
                  </a:lnTo>
                  <a:lnTo>
                    <a:pt x="22" y="74"/>
                  </a:lnTo>
                  <a:lnTo>
                    <a:pt x="11" y="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15" name="Line 1395"/>
            <p:cNvSpPr>
              <a:spLocks noChangeShapeType="1"/>
            </p:cNvSpPr>
            <p:nvPr/>
          </p:nvSpPr>
          <p:spPr bwMode="auto">
            <a:xfrm>
              <a:off x="8418513" y="28322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16" name="Line 1396"/>
            <p:cNvSpPr>
              <a:spLocks noChangeShapeType="1"/>
            </p:cNvSpPr>
            <p:nvPr/>
          </p:nvSpPr>
          <p:spPr bwMode="auto">
            <a:xfrm flipH="1">
              <a:off x="8397876" y="2832296"/>
              <a:ext cx="206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17" name="Line 1397"/>
            <p:cNvSpPr>
              <a:spLocks noChangeShapeType="1"/>
            </p:cNvSpPr>
            <p:nvPr/>
          </p:nvSpPr>
          <p:spPr bwMode="auto">
            <a:xfrm>
              <a:off x="8407401" y="283229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18" name="Rectangle 1398"/>
            <p:cNvSpPr>
              <a:spLocks noChangeArrowheads="1"/>
            </p:cNvSpPr>
            <p:nvPr/>
          </p:nvSpPr>
          <p:spPr bwMode="auto">
            <a:xfrm>
              <a:off x="8407401" y="2792592"/>
              <a:ext cx="3175" cy="3970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19" name="Line 1399"/>
            <p:cNvSpPr>
              <a:spLocks noChangeShapeType="1"/>
            </p:cNvSpPr>
            <p:nvPr/>
          </p:nvSpPr>
          <p:spPr bwMode="auto">
            <a:xfrm>
              <a:off x="8410576" y="27925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0" name="Line 1400"/>
            <p:cNvSpPr>
              <a:spLocks noChangeShapeType="1"/>
            </p:cNvSpPr>
            <p:nvPr/>
          </p:nvSpPr>
          <p:spPr bwMode="auto">
            <a:xfrm flipH="1">
              <a:off x="8397876" y="2792592"/>
              <a:ext cx="127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1" name="Line 1401"/>
            <p:cNvSpPr>
              <a:spLocks noChangeShapeType="1"/>
            </p:cNvSpPr>
            <p:nvPr/>
          </p:nvSpPr>
          <p:spPr bwMode="auto">
            <a:xfrm>
              <a:off x="8407401" y="277829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2" name="Freeform 1402"/>
            <p:cNvSpPr>
              <a:spLocks/>
            </p:cNvSpPr>
            <p:nvPr/>
          </p:nvSpPr>
          <p:spPr bwMode="auto">
            <a:xfrm>
              <a:off x="8404226" y="2773534"/>
              <a:ext cx="6350" cy="4764"/>
            </a:xfrm>
            <a:custGeom>
              <a:avLst/>
              <a:gdLst>
                <a:gd name="T0" fmla="*/ 2 w 21"/>
                <a:gd name="T1" fmla="*/ 3 h 21"/>
                <a:gd name="T2" fmla="*/ 4 w 21"/>
                <a:gd name="T3" fmla="*/ 2 h 21"/>
                <a:gd name="T4" fmla="*/ 2 w 21"/>
                <a:gd name="T5" fmla="*/ 0 h 21"/>
                <a:gd name="T6" fmla="*/ 0 w 21"/>
                <a:gd name="T7" fmla="*/ 2 h 21"/>
                <a:gd name="T8" fmla="*/ 2 w 21"/>
                <a:gd name="T9" fmla="*/ 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1" y="21"/>
                  </a:moveTo>
                  <a:lnTo>
                    <a:pt x="21" y="11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3" name="Line 1403"/>
            <p:cNvSpPr>
              <a:spLocks noChangeShapeType="1"/>
            </p:cNvSpPr>
            <p:nvPr/>
          </p:nvSpPr>
          <p:spPr bwMode="auto">
            <a:xfrm>
              <a:off x="8437563" y="277829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4" name="Freeform 1404"/>
            <p:cNvSpPr>
              <a:spLocks/>
            </p:cNvSpPr>
            <p:nvPr/>
          </p:nvSpPr>
          <p:spPr bwMode="auto">
            <a:xfrm>
              <a:off x="8437563" y="2773534"/>
              <a:ext cx="31750" cy="25411"/>
            </a:xfrm>
            <a:custGeom>
              <a:avLst/>
              <a:gdLst>
                <a:gd name="T0" fmla="*/ 0 w 121"/>
                <a:gd name="T1" fmla="*/ 4 h 95"/>
                <a:gd name="T2" fmla="*/ 2 w 121"/>
                <a:gd name="T3" fmla="*/ 2 h 95"/>
                <a:gd name="T4" fmla="*/ 7 w 121"/>
                <a:gd name="T5" fmla="*/ 0 h 95"/>
                <a:gd name="T6" fmla="*/ 15 w 121"/>
                <a:gd name="T7" fmla="*/ 0 h 95"/>
                <a:gd name="T8" fmla="*/ 20 w 121"/>
                <a:gd name="T9" fmla="*/ 2 h 95"/>
                <a:gd name="T10" fmla="*/ 19 w 121"/>
                <a:gd name="T11" fmla="*/ 2 h 95"/>
                <a:gd name="T12" fmla="*/ 20 w 121"/>
                <a:gd name="T13" fmla="*/ 5 h 95"/>
                <a:gd name="T14" fmla="*/ 20 w 121"/>
                <a:gd name="T15" fmla="*/ 11 h 95"/>
                <a:gd name="T16" fmla="*/ 19 w 121"/>
                <a:gd name="T17" fmla="*/ 14 h 95"/>
                <a:gd name="T18" fmla="*/ 15 w 121"/>
                <a:gd name="T19" fmla="*/ 16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95"/>
                <a:gd name="T32" fmla="*/ 121 w 121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95">
                  <a:moveTo>
                    <a:pt x="0" y="21"/>
                  </a:moveTo>
                  <a:lnTo>
                    <a:pt x="11" y="11"/>
                  </a:lnTo>
                  <a:lnTo>
                    <a:pt x="44" y="0"/>
                  </a:lnTo>
                  <a:lnTo>
                    <a:pt x="88" y="0"/>
                  </a:lnTo>
                  <a:lnTo>
                    <a:pt x="121" y="11"/>
                  </a:lnTo>
                  <a:lnTo>
                    <a:pt x="112" y="11"/>
                  </a:lnTo>
                  <a:lnTo>
                    <a:pt x="121" y="31"/>
                  </a:lnTo>
                  <a:lnTo>
                    <a:pt x="121" y="64"/>
                  </a:lnTo>
                  <a:lnTo>
                    <a:pt x="112" y="84"/>
                  </a:lnTo>
                  <a:lnTo>
                    <a:pt x="88" y="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5" name="Line 1405"/>
            <p:cNvSpPr>
              <a:spLocks noChangeShapeType="1"/>
            </p:cNvSpPr>
            <p:nvPr/>
          </p:nvSpPr>
          <p:spPr bwMode="auto">
            <a:xfrm>
              <a:off x="8469313" y="280370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6" name="Freeform 1406"/>
            <p:cNvSpPr>
              <a:spLocks/>
            </p:cNvSpPr>
            <p:nvPr/>
          </p:nvSpPr>
          <p:spPr bwMode="auto">
            <a:xfrm>
              <a:off x="8459788" y="2803709"/>
              <a:ext cx="12700" cy="28587"/>
            </a:xfrm>
            <a:custGeom>
              <a:avLst/>
              <a:gdLst>
                <a:gd name="T0" fmla="*/ 6 w 45"/>
                <a:gd name="T1" fmla="*/ 0 h 107"/>
                <a:gd name="T2" fmla="*/ 8 w 45"/>
                <a:gd name="T3" fmla="*/ 6 h 107"/>
                <a:gd name="T4" fmla="*/ 8 w 45"/>
                <a:gd name="T5" fmla="*/ 11 h 107"/>
                <a:gd name="T6" fmla="*/ 6 w 45"/>
                <a:gd name="T7" fmla="*/ 15 h 107"/>
                <a:gd name="T8" fmla="*/ 4 w 45"/>
                <a:gd name="T9" fmla="*/ 16 h 107"/>
                <a:gd name="T10" fmla="*/ 0 w 45"/>
                <a:gd name="T11" fmla="*/ 18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07"/>
                <a:gd name="T20" fmla="*/ 45 w 45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07">
                  <a:moveTo>
                    <a:pt x="33" y="0"/>
                  </a:moveTo>
                  <a:lnTo>
                    <a:pt x="45" y="34"/>
                  </a:lnTo>
                  <a:lnTo>
                    <a:pt x="45" y="66"/>
                  </a:lnTo>
                  <a:lnTo>
                    <a:pt x="33" y="87"/>
                  </a:lnTo>
                  <a:lnTo>
                    <a:pt x="24" y="97"/>
                  </a:lnTo>
                  <a:lnTo>
                    <a:pt x="0" y="10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7" name="Line 1407"/>
            <p:cNvSpPr>
              <a:spLocks noChangeShapeType="1"/>
            </p:cNvSpPr>
            <p:nvPr/>
          </p:nvSpPr>
          <p:spPr bwMode="auto">
            <a:xfrm>
              <a:off x="8459788" y="277353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8" name="Line 1408"/>
            <p:cNvSpPr>
              <a:spLocks noChangeShapeType="1"/>
            </p:cNvSpPr>
            <p:nvPr/>
          </p:nvSpPr>
          <p:spPr bwMode="auto">
            <a:xfrm>
              <a:off x="8459788" y="2773534"/>
              <a:ext cx="63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29" name="Line 1409"/>
            <p:cNvSpPr>
              <a:spLocks noChangeShapeType="1"/>
            </p:cNvSpPr>
            <p:nvPr/>
          </p:nvSpPr>
          <p:spPr bwMode="auto">
            <a:xfrm>
              <a:off x="8437563" y="277829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0" name="Freeform 1410"/>
            <p:cNvSpPr>
              <a:spLocks/>
            </p:cNvSpPr>
            <p:nvPr/>
          </p:nvSpPr>
          <p:spPr bwMode="auto">
            <a:xfrm>
              <a:off x="8434388" y="2778298"/>
              <a:ext cx="4763" cy="11117"/>
            </a:xfrm>
            <a:custGeom>
              <a:avLst/>
              <a:gdLst>
                <a:gd name="T0" fmla="*/ 2 w 22"/>
                <a:gd name="T1" fmla="*/ 0 h 43"/>
                <a:gd name="T2" fmla="*/ 0 w 22"/>
                <a:gd name="T3" fmla="*/ 3 h 43"/>
                <a:gd name="T4" fmla="*/ 0 w 22"/>
                <a:gd name="T5" fmla="*/ 5 h 43"/>
                <a:gd name="T6" fmla="*/ 2 w 22"/>
                <a:gd name="T7" fmla="*/ 7 h 43"/>
                <a:gd name="T8" fmla="*/ 3 w 22"/>
                <a:gd name="T9" fmla="*/ 5 h 43"/>
                <a:gd name="T10" fmla="*/ 2 w 22"/>
                <a:gd name="T11" fmla="*/ 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3"/>
                <a:gd name="T20" fmla="*/ 22 w 2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3">
                  <a:moveTo>
                    <a:pt x="11" y="0"/>
                  </a:moveTo>
                  <a:lnTo>
                    <a:pt x="0" y="21"/>
                  </a:lnTo>
                  <a:lnTo>
                    <a:pt x="0" y="31"/>
                  </a:lnTo>
                  <a:lnTo>
                    <a:pt x="11" y="43"/>
                  </a:lnTo>
                  <a:lnTo>
                    <a:pt x="22" y="31"/>
                  </a:lnTo>
                  <a:lnTo>
                    <a:pt x="11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1" name="Line 1411"/>
            <p:cNvSpPr>
              <a:spLocks noChangeShapeType="1"/>
            </p:cNvSpPr>
            <p:nvPr/>
          </p:nvSpPr>
          <p:spPr bwMode="auto">
            <a:xfrm>
              <a:off x="8385176" y="28720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2" name="Freeform 1412"/>
            <p:cNvSpPr>
              <a:spLocks/>
            </p:cNvSpPr>
            <p:nvPr/>
          </p:nvSpPr>
          <p:spPr bwMode="auto">
            <a:xfrm>
              <a:off x="8364538" y="2868824"/>
              <a:ext cx="25400" cy="25411"/>
            </a:xfrm>
            <a:custGeom>
              <a:avLst/>
              <a:gdLst>
                <a:gd name="T0" fmla="*/ 13 w 99"/>
                <a:gd name="T1" fmla="*/ 2 h 94"/>
                <a:gd name="T2" fmla="*/ 11 w 99"/>
                <a:gd name="T3" fmla="*/ 1 h 94"/>
                <a:gd name="T4" fmla="*/ 8 w 99"/>
                <a:gd name="T5" fmla="*/ 0 h 94"/>
                <a:gd name="T6" fmla="*/ 6 w 99"/>
                <a:gd name="T7" fmla="*/ 1 h 94"/>
                <a:gd name="T8" fmla="*/ 3 w 99"/>
                <a:gd name="T9" fmla="*/ 2 h 94"/>
                <a:gd name="T10" fmla="*/ 2 w 99"/>
                <a:gd name="T11" fmla="*/ 3 h 94"/>
                <a:gd name="T12" fmla="*/ 0 w 99"/>
                <a:gd name="T13" fmla="*/ 5 h 94"/>
                <a:gd name="T14" fmla="*/ 0 w 99"/>
                <a:gd name="T15" fmla="*/ 8 h 94"/>
                <a:gd name="T16" fmla="*/ 0 w 99"/>
                <a:gd name="T17" fmla="*/ 10 h 94"/>
                <a:gd name="T18" fmla="*/ 2 w 99"/>
                <a:gd name="T19" fmla="*/ 13 h 94"/>
                <a:gd name="T20" fmla="*/ 3 w 99"/>
                <a:gd name="T21" fmla="*/ 15 h 94"/>
                <a:gd name="T22" fmla="*/ 6 w 99"/>
                <a:gd name="T23" fmla="*/ 16 h 94"/>
                <a:gd name="T24" fmla="*/ 8 w 99"/>
                <a:gd name="T25" fmla="*/ 16 h 94"/>
                <a:gd name="T26" fmla="*/ 11 w 99"/>
                <a:gd name="T27" fmla="*/ 16 h 94"/>
                <a:gd name="T28" fmla="*/ 13 w 99"/>
                <a:gd name="T29" fmla="*/ 15 h 94"/>
                <a:gd name="T30" fmla="*/ 14 w 99"/>
                <a:gd name="T31" fmla="*/ 13 h 94"/>
                <a:gd name="T32" fmla="*/ 16 w 99"/>
                <a:gd name="T33" fmla="*/ 10 h 94"/>
                <a:gd name="T34" fmla="*/ 16 w 99"/>
                <a:gd name="T35" fmla="*/ 8 h 94"/>
                <a:gd name="T36" fmla="*/ 16 w 99"/>
                <a:gd name="T37" fmla="*/ 5 h 94"/>
                <a:gd name="T38" fmla="*/ 14 w 99"/>
                <a:gd name="T39" fmla="*/ 3 h 94"/>
                <a:gd name="T40" fmla="*/ 13 w 99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94"/>
                <a:gd name="T65" fmla="*/ 99 w 99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94">
                  <a:moveTo>
                    <a:pt x="79" y="9"/>
                  </a:moveTo>
                  <a:lnTo>
                    <a:pt x="65" y="3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0" y="9"/>
                  </a:lnTo>
                  <a:lnTo>
                    <a:pt x="11" y="20"/>
                  </a:lnTo>
                  <a:lnTo>
                    <a:pt x="3" y="32"/>
                  </a:lnTo>
                  <a:lnTo>
                    <a:pt x="0" y="47"/>
                  </a:lnTo>
                  <a:lnTo>
                    <a:pt x="3" y="61"/>
                  </a:lnTo>
                  <a:lnTo>
                    <a:pt x="11" y="75"/>
                  </a:lnTo>
                  <a:lnTo>
                    <a:pt x="20" y="86"/>
                  </a:lnTo>
                  <a:lnTo>
                    <a:pt x="35" y="92"/>
                  </a:lnTo>
                  <a:lnTo>
                    <a:pt x="51" y="94"/>
                  </a:lnTo>
                  <a:lnTo>
                    <a:pt x="65" y="92"/>
                  </a:lnTo>
                  <a:lnTo>
                    <a:pt x="79" y="86"/>
                  </a:lnTo>
                  <a:lnTo>
                    <a:pt x="89" y="75"/>
                  </a:lnTo>
                  <a:lnTo>
                    <a:pt x="97" y="61"/>
                  </a:lnTo>
                  <a:lnTo>
                    <a:pt x="99" y="47"/>
                  </a:lnTo>
                  <a:lnTo>
                    <a:pt x="97" y="32"/>
                  </a:lnTo>
                  <a:lnTo>
                    <a:pt x="89" y="20"/>
                  </a:lnTo>
                  <a:lnTo>
                    <a:pt x="79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3" name="Line 1413"/>
            <p:cNvSpPr>
              <a:spLocks noChangeShapeType="1"/>
            </p:cNvSpPr>
            <p:nvPr/>
          </p:nvSpPr>
          <p:spPr bwMode="auto">
            <a:xfrm>
              <a:off x="8385176" y="295934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4" name="Freeform 1414"/>
            <p:cNvSpPr>
              <a:spLocks/>
            </p:cNvSpPr>
            <p:nvPr/>
          </p:nvSpPr>
          <p:spPr bwMode="auto">
            <a:xfrm>
              <a:off x="8364538" y="2956172"/>
              <a:ext cx="25400" cy="25411"/>
            </a:xfrm>
            <a:custGeom>
              <a:avLst/>
              <a:gdLst>
                <a:gd name="T0" fmla="*/ 13 w 99"/>
                <a:gd name="T1" fmla="*/ 2 h 95"/>
                <a:gd name="T2" fmla="*/ 11 w 99"/>
                <a:gd name="T3" fmla="*/ 1 h 95"/>
                <a:gd name="T4" fmla="*/ 8 w 99"/>
                <a:gd name="T5" fmla="*/ 0 h 95"/>
                <a:gd name="T6" fmla="*/ 6 w 99"/>
                <a:gd name="T7" fmla="*/ 1 h 95"/>
                <a:gd name="T8" fmla="*/ 3 w 99"/>
                <a:gd name="T9" fmla="*/ 2 h 95"/>
                <a:gd name="T10" fmla="*/ 2 w 99"/>
                <a:gd name="T11" fmla="*/ 4 h 95"/>
                <a:gd name="T12" fmla="*/ 0 w 99"/>
                <a:gd name="T13" fmla="*/ 6 h 95"/>
                <a:gd name="T14" fmla="*/ 0 w 99"/>
                <a:gd name="T15" fmla="*/ 8 h 95"/>
                <a:gd name="T16" fmla="*/ 0 w 99"/>
                <a:gd name="T17" fmla="*/ 11 h 95"/>
                <a:gd name="T18" fmla="*/ 2 w 99"/>
                <a:gd name="T19" fmla="*/ 13 h 95"/>
                <a:gd name="T20" fmla="*/ 3 w 99"/>
                <a:gd name="T21" fmla="*/ 14 h 95"/>
                <a:gd name="T22" fmla="*/ 6 w 99"/>
                <a:gd name="T23" fmla="*/ 16 h 95"/>
                <a:gd name="T24" fmla="*/ 8 w 99"/>
                <a:gd name="T25" fmla="*/ 16 h 95"/>
                <a:gd name="T26" fmla="*/ 11 w 99"/>
                <a:gd name="T27" fmla="*/ 16 h 95"/>
                <a:gd name="T28" fmla="*/ 13 w 99"/>
                <a:gd name="T29" fmla="*/ 14 h 95"/>
                <a:gd name="T30" fmla="*/ 14 w 99"/>
                <a:gd name="T31" fmla="*/ 13 h 95"/>
                <a:gd name="T32" fmla="*/ 16 w 99"/>
                <a:gd name="T33" fmla="*/ 11 h 95"/>
                <a:gd name="T34" fmla="*/ 16 w 99"/>
                <a:gd name="T35" fmla="*/ 8 h 95"/>
                <a:gd name="T36" fmla="*/ 16 w 99"/>
                <a:gd name="T37" fmla="*/ 6 h 95"/>
                <a:gd name="T38" fmla="*/ 14 w 99"/>
                <a:gd name="T39" fmla="*/ 4 h 95"/>
                <a:gd name="T40" fmla="*/ 13 w 99"/>
                <a:gd name="T41" fmla="*/ 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95"/>
                <a:gd name="T65" fmla="*/ 99 w 99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95">
                  <a:moveTo>
                    <a:pt x="79" y="10"/>
                  </a:moveTo>
                  <a:lnTo>
                    <a:pt x="65" y="3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1" y="21"/>
                  </a:lnTo>
                  <a:lnTo>
                    <a:pt x="3" y="34"/>
                  </a:lnTo>
                  <a:lnTo>
                    <a:pt x="0" y="48"/>
                  </a:lnTo>
                  <a:lnTo>
                    <a:pt x="3" y="63"/>
                  </a:lnTo>
                  <a:lnTo>
                    <a:pt x="11" y="75"/>
                  </a:lnTo>
                  <a:lnTo>
                    <a:pt x="20" y="86"/>
                  </a:lnTo>
                  <a:lnTo>
                    <a:pt x="35" y="94"/>
                  </a:lnTo>
                  <a:lnTo>
                    <a:pt x="51" y="95"/>
                  </a:lnTo>
                  <a:lnTo>
                    <a:pt x="65" y="94"/>
                  </a:lnTo>
                  <a:lnTo>
                    <a:pt x="79" y="86"/>
                  </a:lnTo>
                  <a:lnTo>
                    <a:pt x="89" y="75"/>
                  </a:lnTo>
                  <a:lnTo>
                    <a:pt x="97" y="63"/>
                  </a:lnTo>
                  <a:lnTo>
                    <a:pt x="99" y="48"/>
                  </a:lnTo>
                  <a:lnTo>
                    <a:pt x="97" y="34"/>
                  </a:lnTo>
                  <a:lnTo>
                    <a:pt x="89" y="21"/>
                  </a:lnTo>
                  <a:lnTo>
                    <a:pt x="79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5" name="Line 1415"/>
            <p:cNvSpPr>
              <a:spLocks noChangeShapeType="1"/>
            </p:cNvSpPr>
            <p:nvPr/>
          </p:nvSpPr>
          <p:spPr bwMode="auto">
            <a:xfrm>
              <a:off x="8385176" y="303399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6" name="Line 1416"/>
            <p:cNvSpPr>
              <a:spLocks noChangeShapeType="1"/>
            </p:cNvSpPr>
            <p:nvPr/>
          </p:nvSpPr>
          <p:spPr bwMode="auto">
            <a:xfrm flipH="1" flipV="1">
              <a:off x="8382001" y="3032404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7" name="Line 1417"/>
            <p:cNvSpPr>
              <a:spLocks noChangeShapeType="1"/>
            </p:cNvSpPr>
            <p:nvPr/>
          </p:nvSpPr>
          <p:spPr bwMode="auto">
            <a:xfrm>
              <a:off x="8382001" y="303240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8" name="Freeform 1418"/>
            <p:cNvSpPr>
              <a:spLocks/>
            </p:cNvSpPr>
            <p:nvPr/>
          </p:nvSpPr>
          <p:spPr bwMode="auto">
            <a:xfrm>
              <a:off x="8364538" y="3030816"/>
              <a:ext cx="25400" cy="25411"/>
            </a:xfrm>
            <a:custGeom>
              <a:avLst/>
              <a:gdLst>
                <a:gd name="T0" fmla="*/ 11 w 99"/>
                <a:gd name="T1" fmla="*/ 1 h 94"/>
                <a:gd name="T2" fmla="*/ 8 w 99"/>
                <a:gd name="T3" fmla="*/ 0 h 94"/>
                <a:gd name="T4" fmla="*/ 6 w 99"/>
                <a:gd name="T5" fmla="*/ 1 h 94"/>
                <a:gd name="T6" fmla="*/ 3 w 99"/>
                <a:gd name="T7" fmla="*/ 2 h 94"/>
                <a:gd name="T8" fmla="*/ 2 w 99"/>
                <a:gd name="T9" fmla="*/ 3 h 94"/>
                <a:gd name="T10" fmla="*/ 0 w 99"/>
                <a:gd name="T11" fmla="*/ 5 h 94"/>
                <a:gd name="T12" fmla="*/ 0 w 99"/>
                <a:gd name="T13" fmla="*/ 8 h 94"/>
                <a:gd name="T14" fmla="*/ 0 w 99"/>
                <a:gd name="T15" fmla="*/ 11 h 94"/>
                <a:gd name="T16" fmla="*/ 2 w 99"/>
                <a:gd name="T17" fmla="*/ 13 h 94"/>
                <a:gd name="T18" fmla="*/ 3 w 99"/>
                <a:gd name="T19" fmla="*/ 14 h 94"/>
                <a:gd name="T20" fmla="*/ 6 w 99"/>
                <a:gd name="T21" fmla="*/ 15 h 94"/>
                <a:gd name="T22" fmla="*/ 8 w 99"/>
                <a:gd name="T23" fmla="*/ 16 h 94"/>
                <a:gd name="T24" fmla="*/ 11 w 99"/>
                <a:gd name="T25" fmla="*/ 15 h 94"/>
                <a:gd name="T26" fmla="*/ 13 w 99"/>
                <a:gd name="T27" fmla="*/ 14 h 94"/>
                <a:gd name="T28" fmla="*/ 14 w 99"/>
                <a:gd name="T29" fmla="*/ 13 h 94"/>
                <a:gd name="T30" fmla="*/ 16 w 99"/>
                <a:gd name="T31" fmla="*/ 11 h 94"/>
                <a:gd name="T32" fmla="*/ 16 w 99"/>
                <a:gd name="T33" fmla="*/ 8 h 94"/>
                <a:gd name="T34" fmla="*/ 16 w 99"/>
                <a:gd name="T35" fmla="*/ 5 h 94"/>
                <a:gd name="T36" fmla="*/ 14 w 99"/>
                <a:gd name="T37" fmla="*/ 3 h 94"/>
                <a:gd name="T38" fmla="*/ 13 w 99"/>
                <a:gd name="T39" fmla="*/ 2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9"/>
                <a:gd name="T61" fmla="*/ 0 h 94"/>
                <a:gd name="T62" fmla="*/ 99 w 99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9" h="94">
                  <a:moveTo>
                    <a:pt x="65" y="3"/>
                  </a:moveTo>
                  <a:lnTo>
                    <a:pt x="51" y="0"/>
                  </a:lnTo>
                  <a:lnTo>
                    <a:pt x="35" y="3"/>
                  </a:lnTo>
                  <a:lnTo>
                    <a:pt x="20" y="9"/>
                  </a:lnTo>
                  <a:lnTo>
                    <a:pt x="11" y="19"/>
                  </a:lnTo>
                  <a:lnTo>
                    <a:pt x="3" y="32"/>
                  </a:lnTo>
                  <a:lnTo>
                    <a:pt x="0" y="47"/>
                  </a:lnTo>
                  <a:lnTo>
                    <a:pt x="3" y="62"/>
                  </a:lnTo>
                  <a:lnTo>
                    <a:pt x="11" y="75"/>
                  </a:lnTo>
                  <a:lnTo>
                    <a:pt x="20" y="84"/>
                  </a:lnTo>
                  <a:lnTo>
                    <a:pt x="35" y="91"/>
                  </a:lnTo>
                  <a:lnTo>
                    <a:pt x="51" y="94"/>
                  </a:lnTo>
                  <a:lnTo>
                    <a:pt x="65" y="91"/>
                  </a:lnTo>
                  <a:lnTo>
                    <a:pt x="79" y="84"/>
                  </a:lnTo>
                  <a:lnTo>
                    <a:pt x="89" y="75"/>
                  </a:lnTo>
                  <a:lnTo>
                    <a:pt x="97" y="62"/>
                  </a:lnTo>
                  <a:lnTo>
                    <a:pt x="99" y="47"/>
                  </a:lnTo>
                  <a:lnTo>
                    <a:pt x="97" y="32"/>
                  </a:lnTo>
                  <a:lnTo>
                    <a:pt x="89" y="19"/>
                  </a:lnTo>
                  <a:lnTo>
                    <a:pt x="79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39" name="Line 1419"/>
            <p:cNvSpPr>
              <a:spLocks noChangeShapeType="1"/>
            </p:cNvSpPr>
            <p:nvPr/>
          </p:nvSpPr>
          <p:spPr bwMode="auto">
            <a:xfrm>
              <a:off x="8194676" y="29069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0" name="Freeform 1420"/>
            <p:cNvSpPr>
              <a:spLocks/>
            </p:cNvSpPr>
            <p:nvPr/>
          </p:nvSpPr>
          <p:spPr bwMode="auto">
            <a:xfrm>
              <a:off x="8120063" y="2835472"/>
              <a:ext cx="85725" cy="82584"/>
            </a:xfrm>
            <a:custGeom>
              <a:avLst/>
              <a:gdLst>
                <a:gd name="T0" fmla="*/ 47 w 325"/>
                <a:gd name="T1" fmla="*/ 45 h 313"/>
                <a:gd name="T2" fmla="*/ 52 w 325"/>
                <a:gd name="T3" fmla="*/ 38 h 313"/>
                <a:gd name="T4" fmla="*/ 54 w 325"/>
                <a:gd name="T5" fmla="*/ 31 h 313"/>
                <a:gd name="T6" fmla="*/ 54 w 325"/>
                <a:gd name="T7" fmla="*/ 21 h 313"/>
                <a:gd name="T8" fmla="*/ 52 w 325"/>
                <a:gd name="T9" fmla="*/ 14 h 313"/>
                <a:gd name="T10" fmla="*/ 47 w 325"/>
                <a:gd name="T11" fmla="*/ 7 h 313"/>
                <a:gd name="T12" fmla="*/ 39 w 325"/>
                <a:gd name="T13" fmla="*/ 3 h 313"/>
                <a:gd name="T14" fmla="*/ 32 w 325"/>
                <a:gd name="T15" fmla="*/ 0 h 313"/>
                <a:gd name="T16" fmla="*/ 22 w 325"/>
                <a:gd name="T17" fmla="*/ 0 h 313"/>
                <a:gd name="T18" fmla="*/ 15 w 325"/>
                <a:gd name="T19" fmla="*/ 3 h 313"/>
                <a:gd name="T20" fmla="*/ 7 w 325"/>
                <a:gd name="T21" fmla="*/ 7 h 313"/>
                <a:gd name="T22" fmla="*/ 2 w 325"/>
                <a:gd name="T23" fmla="*/ 14 h 313"/>
                <a:gd name="T24" fmla="*/ 0 w 325"/>
                <a:gd name="T25" fmla="*/ 21 h 313"/>
                <a:gd name="T26" fmla="*/ 0 w 325"/>
                <a:gd name="T27" fmla="*/ 31 h 313"/>
                <a:gd name="T28" fmla="*/ 2 w 325"/>
                <a:gd name="T29" fmla="*/ 38 h 313"/>
                <a:gd name="T30" fmla="*/ 7 w 325"/>
                <a:gd name="T31" fmla="*/ 45 h 313"/>
                <a:gd name="T32" fmla="*/ 15 w 325"/>
                <a:gd name="T33" fmla="*/ 50 h 313"/>
                <a:gd name="T34" fmla="*/ 22 w 325"/>
                <a:gd name="T35" fmla="*/ 52 h 313"/>
                <a:gd name="T36" fmla="*/ 32 w 325"/>
                <a:gd name="T37" fmla="*/ 52 h 313"/>
                <a:gd name="T38" fmla="*/ 39 w 325"/>
                <a:gd name="T39" fmla="*/ 50 h 313"/>
                <a:gd name="T40" fmla="*/ 47 w 325"/>
                <a:gd name="T41" fmla="*/ 45 h 3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5"/>
                <a:gd name="T64" fmla="*/ 0 h 313"/>
                <a:gd name="T65" fmla="*/ 325 w 325"/>
                <a:gd name="T66" fmla="*/ 313 h 3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5" h="313">
                  <a:moveTo>
                    <a:pt x="281" y="271"/>
                  </a:moveTo>
                  <a:lnTo>
                    <a:pt x="311" y="228"/>
                  </a:lnTo>
                  <a:lnTo>
                    <a:pt x="325" y="185"/>
                  </a:lnTo>
                  <a:lnTo>
                    <a:pt x="325" y="129"/>
                  </a:lnTo>
                  <a:lnTo>
                    <a:pt x="311" y="86"/>
                  </a:lnTo>
                  <a:lnTo>
                    <a:pt x="281" y="43"/>
                  </a:lnTo>
                  <a:lnTo>
                    <a:pt x="236" y="16"/>
                  </a:lnTo>
                  <a:lnTo>
                    <a:pt x="192" y="0"/>
                  </a:lnTo>
                  <a:lnTo>
                    <a:pt x="133" y="0"/>
                  </a:lnTo>
                  <a:lnTo>
                    <a:pt x="89" y="16"/>
                  </a:lnTo>
                  <a:lnTo>
                    <a:pt x="45" y="43"/>
                  </a:lnTo>
                  <a:lnTo>
                    <a:pt x="14" y="86"/>
                  </a:lnTo>
                  <a:lnTo>
                    <a:pt x="0" y="129"/>
                  </a:lnTo>
                  <a:lnTo>
                    <a:pt x="0" y="185"/>
                  </a:lnTo>
                  <a:lnTo>
                    <a:pt x="14" y="228"/>
                  </a:lnTo>
                  <a:lnTo>
                    <a:pt x="45" y="271"/>
                  </a:lnTo>
                  <a:lnTo>
                    <a:pt x="89" y="299"/>
                  </a:lnTo>
                  <a:lnTo>
                    <a:pt x="133" y="313"/>
                  </a:lnTo>
                  <a:lnTo>
                    <a:pt x="192" y="313"/>
                  </a:lnTo>
                  <a:lnTo>
                    <a:pt x="236" y="299"/>
                  </a:lnTo>
                  <a:lnTo>
                    <a:pt x="281" y="27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1" name="Line 1421"/>
            <p:cNvSpPr>
              <a:spLocks noChangeShapeType="1"/>
            </p:cNvSpPr>
            <p:nvPr/>
          </p:nvSpPr>
          <p:spPr bwMode="auto">
            <a:xfrm>
              <a:off x="8162926" y="291805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2" name="Line 1422"/>
            <p:cNvSpPr>
              <a:spLocks noChangeShapeType="1"/>
            </p:cNvSpPr>
            <p:nvPr/>
          </p:nvSpPr>
          <p:spPr bwMode="auto">
            <a:xfrm flipV="1">
              <a:off x="8162926" y="2835472"/>
              <a:ext cx="1588" cy="825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3" name="Line 1423"/>
            <p:cNvSpPr>
              <a:spLocks noChangeShapeType="1"/>
            </p:cNvSpPr>
            <p:nvPr/>
          </p:nvSpPr>
          <p:spPr bwMode="auto">
            <a:xfrm>
              <a:off x="8205788" y="287676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4" name="Line 1424"/>
            <p:cNvSpPr>
              <a:spLocks noChangeShapeType="1"/>
            </p:cNvSpPr>
            <p:nvPr/>
          </p:nvSpPr>
          <p:spPr bwMode="auto">
            <a:xfrm flipH="1">
              <a:off x="8120063" y="2876764"/>
              <a:ext cx="8572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5" name="Line 1425"/>
            <p:cNvSpPr>
              <a:spLocks noChangeShapeType="1"/>
            </p:cNvSpPr>
            <p:nvPr/>
          </p:nvSpPr>
          <p:spPr bwMode="auto">
            <a:xfrm>
              <a:off x="8078788" y="29069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6" name="Freeform 1426"/>
            <p:cNvSpPr>
              <a:spLocks/>
            </p:cNvSpPr>
            <p:nvPr/>
          </p:nvSpPr>
          <p:spPr bwMode="auto">
            <a:xfrm>
              <a:off x="8075613" y="2906939"/>
              <a:ext cx="6350" cy="7941"/>
            </a:xfrm>
            <a:custGeom>
              <a:avLst/>
              <a:gdLst>
                <a:gd name="T0" fmla="*/ 2 w 29"/>
                <a:gd name="T1" fmla="*/ 0 h 28"/>
                <a:gd name="T2" fmla="*/ 0 w 29"/>
                <a:gd name="T3" fmla="*/ 2 h 28"/>
                <a:gd name="T4" fmla="*/ 2 w 29"/>
                <a:gd name="T5" fmla="*/ 5 h 28"/>
                <a:gd name="T6" fmla="*/ 4 w 29"/>
                <a:gd name="T7" fmla="*/ 2 h 28"/>
                <a:gd name="T8" fmla="*/ 2 w 2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14" y="0"/>
                  </a:moveTo>
                  <a:lnTo>
                    <a:pt x="0" y="13"/>
                  </a:lnTo>
                  <a:lnTo>
                    <a:pt x="14" y="28"/>
                  </a:lnTo>
                  <a:lnTo>
                    <a:pt x="29" y="13"/>
                  </a:lnTo>
                  <a:lnTo>
                    <a:pt x="1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7" name="Line 1427"/>
            <p:cNvSpPr>
              <a:spLocks noChangeShapeType="1"/>
            </p:cNvSpPr>
            <p:nvPr/>
          </p:nvSpPr>
          <p:spPr bwMode="auto">
            <a:xfrm>
              <a:off x="8039101" y="29069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8" name="Freeform 1428"/>
            <p:cNvSpPr>
              <a:spLocks/>
            </p:cNvSpPr>
            <p:nvPr/>
          </p:nvSpPr>
          <p:spPr bwMode="auto">
            <a:xfrm>
              <a:off x="8035926" y="2906939"/>
              <a:ext cx="7938" cy="7941"/>
            </a:xfrm>
            <a:custGeom>
              <a:avLst/>
              <a:gdLst>
                <a:gd name="T0" fmla="*/ 3 w 30"/>
                <a:gd name="T1" fmla="*/ 0 h 28"/>
                <a:gd name="T2" fmla="*/ 0 w 30"/>
                <a:gd name="T3" fmla="*/ 2 h 28"/>
                <a:gd name="T4" fmla="*/ 3 w 30"/>
                <a:gd name="T5" fmla="*/ 5 h 28"/>
                <a:gd name="T6" fmla="*/ 5 w 30"/>
                <a:gd name="T7" fmla="*/ 2 h 28"/>
                <a:gd name="T8" fmla="*/ 3 w 3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16" y="0"/>
                  </a:moveTo>
                  <a:lnTo>
                    <a:pt x="0" y="13"/>
                  </a:lnTo>
                  <a:lnTo>
                    <a:pt x="16" y="28"/>
                  </a:lnTo>
                  <a:lnTo>
                    <a:pt x="30" y="13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49" name="Line 1429"/>
            <p:cNvSpPr>
              <a:spLocks noChangeShapeType="1"/>
            </p:cNvSpPr>
            <p:nvPr/>
          </p:nvSpPr>
          <p:spPr bwMode="auto">
            <a:xfrm>
              <a:off x="8001001" y="29069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0" name="Freeform 1430"/>
            <p:cNvSpPr>
              <a:spLocks/>
            </p:cNvSpPr>
            <p:nvPr/>
          </p:nvSpPr>
          <p:spPr bwMode="auto">
            <a:xfrm>
              <a:off x="7996238" y="2906939"/>
              <a:ext cx="7938" cy="7941"/>
            </a:xfrm>
            <a:custGeom>
              <a:avLst/>
              <a:gdLst>
                <a:gd name="T0" fmla="*/ 3 w 28"/>
                <a:gd name="T1" fmla="*/ 0 h 28"/>
                <a:gd name="T2" fmla="*/ 0 w 28"/>
                <a:gd name="T3" fmla="*/ 2 h 28"/>
                <a:gd name="T4" fmla="*/ 3 w 28"/>
                <a:gd name="T5" fmla="*/ 5 h 28"/>
                <a:gd name="T6" fmla="*/ 5 w 28"/>
                <a:gd name="T7" fmla="*/ 2 h 28"/>
                <a:gd name="T8" fmla="*/ 3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15" y="0"/>
                  </a:moveTo>
                  <a:lnTo>
                    <a:pt x="0" y="13"/>
                  </a:lnTo>
                  <a:lnTo>
                    <a:pt x="15" y="28"/>
                  </a:lnTo>
                  <a:lnTo>
                    <a:pt x="28" y="13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1" name="Line 1431"/>
            <p:cNvSpPr>
              <a:spLocks noChangeShapeType="1"/>
            </p:cNvSpPr>
            <p:nvPr/>
          </p:nvSpPr>
          <p:spPr bwMode="auto">
            <a:xfrm>
              <a:off x="7947026" y="2906939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2" name="Freeform 1432"/>
            <p:cNvSpPr>
              <a:spLocks/>
            </p:cNvSpPr>
            <p:nvPr/>
          </p:nvSpPr>
          <p:spPr bwMode="auto">
            <a:xfrm>
              <a:off x="7872413" y="2835472"/>
              <a:ext cx="87313" cy="82584"/>
            </a:xfrm>
            <a:custGeom>
              <a:avLst/>
              <a:gdLst>
                <a:gd name="T0" fmla="*/ 48 w 325"/>
                <a:gd name="T1" fmla="*/ 45 h 313"/>
                <a:gd name="T2" fmla="*/ 52 w 325"/>
                <a:gd name="T3" fmla="*/ 38 h 313"/>
                <a:gd name="T4" fmla="*/ 55 w 325"/>
                <a:gd name="T5" fmla="*/ 31 h 313"/>
                <a:gd name="T6" fmla="*/ 55 w 325"/>
                <a:gd name="T7" fmla="*/ 21 h 313"/>
                <a:gd name="T8" fmla="*/ 52 w 325"/>
                <a:gd name="T9" fmla="*/ 14 h 313"/>
                <a:gd name="T10" fmla="*/ 48 w 325"/>
                <a:gd name="T11" fmla="*/ 7 h 313"/>
                <a:gd name="T12" fmla="*/ 40 w 325"/>
                <a:gd name="T13" fmla="*/ 3 h 313"/>
                <a:gd name="T14" fmla="*/ 32 w 325"/>
                <a:gd name="T15" fmla="*/ 0 h 313"/>
                <a:gd name="T16" fmla="*/ 23 w 325"/>
                <a:gd name="T17" fmla="*/ 0 h 313"/>
                <a:gd name="T18" fmla="*/ 15 w 325"/>
                <a:gd name="T19" fmla="*/ 3 h 313"/>
                <a:gd name="T20" fmla="*/ 8 w 325"/>
                <a:gd name="T21" fmla="*/ 7 h 313"/>
                <a:gd name="T22" fmla="*/ 3 w 325"/>
                <a:gd name="T23" fmla="*/ 14 h 313"/>
                <a:gd name="T24" fmla="*/ 0 w 325"/>
                <a:gd name="T25" fmla="*/ 21 h 313"/>
                <a:gd name="T26" fmla="*/ 0 w 325"/>
                <a:gd name="T27" fmla="*/ 31 h 313"/>
                <a:gd name="T28" fmla="*/ 3 w 325"/>
                <a:gd name="T29" fmla="*/ 38 h 313"/>
                <a:gd name="T30" fmla="*/ 8 w 325"/>
                <a:gd name="T31" fmla="*/ 45 h 313"/>
                <a:gd name="T32" fmla="*/ 15 w 325"/>
                <a:gd name="T33" fmla="*/ 50 h 313"/>
                <a:gd name="T34" fmla="*/ 23 w 325"/>
                <a:gd name="T35" fmla="*/ 52 h 313"/>
                <a:gd name="T36" fmla="*/ 32 w 325"/>
                <a:gd name="T37" fmla="*/ 52 h 313"/>
                <a:gd name="T38" fmla="*/ 40 w 325"/>
                <a:gd name="T39" fmla="*/ 50 h 313"/>
                <a:gd name="T40" fmla="*/ 48 w 325"/>
                <a:gd name="T41" fmla="*/ 45 h 3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5"/>
                <a:gd name="T64" fmla="*/ 0 h 313"/>
                <a:gd name="T65" fmla="*/ 325 w 325"/>
                <a:gd name="T66" fmla="*/ 313 h 3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5" h="313">
                  <a:moveTo>
                    <a:pt x="281" y="271"/>
                  </a:moveTo>
                  <a:lnTo>
                    <a:pt x="310" y="228"/>
                  </a:lnTo>
                  <a:lnTo>
                    <a:pt x="325" y="185"/>
                  </a:lnTo>
                  <a:lnTo>
                    <a:pt x="325" y="129"/>
                  </a:lnTo>
                  <a:lnTo>
                    <a:pt x="310" y="86"/>
                  </a:lnTo>
                  <a:lnTo>
                    <a:pt x="281" y="43"/>
                  </a:lnTo>
                  <a:lnTo>
                    <a:pt x="236" y="16"/>
                  </a:lnTo>
                  <a:lnTo>
                    <a:pt x="192" y="0"/>
                  </a:lnTo>
                  <a:lnTo>
                    <a:pt x="133" y="0"/>
                  </a:lnTo>
                  <a:lnTo>
                    <a:pt x="89" y="16"/>
                  </a:lnTo>
                  <a:lnTo>
                    <a:pt x="45" y="43"/>
                  </a:lnTo>
                  <a:lnTo>
                    <a:pt x="15" y="86"/>
                  </a:lnTo>
                  <a:lnTo>
                    <a:pt x="0" y="129"/>
                  </a:lnTo>
                  <a:lnTo>
                    <a:pt x="0" y="185"/>
                  </a:lnTo>
                  <a:lnTo>
                    <a:pt x="15" y="228"/>
                  </a:lnTo>
                  <a:lnTo>
                    <a:pt x="45" y="271"/>
                  </a:lnTo>
                  <a:lnTo>
                    <a:pt x="89" y="299"/>
                  </a:lnTo>
                  <a:lnTo>
                    <a:pt x="133" y="313"/>
                  </a:lnTo>
                  <a:lnTo>
                    <a:pt x="192" y="313"/>
                  </a:lnTo>
                  <a:lnTo>
                    <a:pt x="236" y="299"/>
                  </a:lnTo>
                  <a:lnTo>
                    <a:pt x="281" y="27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3" name="Line 1433"/>
            <p:cNvSpPr>
              <a:spLocks noChangeShapeType="1"/>
            </p:cNvSpPr>
            <p:nvPr/>
          </p:nvSpPr>
          <p:spPr bwMode="auto">
            <a:xfrm>
              <a:off x="7916863" y="2918057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4" name="Line 1434"/>
            <p:cNvSpPr>
              <a:spLocks noChangeShapeType="1"/>
            </p:cNvSpPr>
            <p:nvPr/>
          </p:nvSpPr>
          <p:spPr bwMode="auto">
            <a:xfrm flipV="1">
              <a:off x="7916863" y="2835472"/>
              <a:ext cx="1588" cy="825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5" name="Line 1435"/>
            <p:cNvSpPr>
              <a:spLocks noChangeShapeType="1"/>
            </p:cNvSpPr>
            <p:nvPr/>
          </p:nvSpPr>
          <p:spPr bwMode="auto">
            <a:xfrm>
              <a:off x="7959726" y="287676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6" name="Line 1436"/>
            <p:cNvSpPr>
              <a:spLocks noChangeShapeType="1"/>
            </p:cNvSpPr>
            <p:nvPr/>
          </p:nvSpPr>
          <p:spPr bwMode="auto">
            <a:xfrm flipH="1">
              <a:off x="7872413" y="2876764"/>
              <a:ext cx="873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7" name="Line 1437"/>
            <p:cNvSpPr>
              <a:spLocks noChangeShapeType="1"/>
            </p:cNvSpPr>
            <p:nvPr/>
          </p:nvSpPr>
          <p:spPr bwMode="auto">
            <a:xfrm>
              <a:off x="7507288" y="287676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8" name="Line 1438"/>
            <p:cNvSpPr>
              <a:spLocks noChangeShapeType="1"/>
            </p:cNvSpPr>
            <p:nvPr/>
          </p:nvSpPr>
          <p:spPr bwMode="auto">
            <a:xfrm flipH="1">
              <a:off x="7419976" y="2876764"/>
              <a:ext cx="8731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59" name="Line 1439"/>
            <p:cNvSpPr>
              <a:spLocks noChangeShapeType="1"/>
            </p:cNvSpPr>
            <p:nvPr/>
          </p:nvSpPr>
          <p:spPr bwMode="auto">
            <a:xfrm>
              <a:off x="7419976" y="2868824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60" name="Freeform 1440"/>
            <p:cNvSpPr>
              <a:spLocks/>
            </p:cNvSpPr>
            <p:nvPr/>
          </p:nvSpPr>
          <p:spPr bwMode="auto">
            <a:xfrm>
              <a:off x="7419976" y="2835472"/>
              <a:ext cx="87313" cy="82584"/>
            </a:xfrm>
            <a:custGeom>
              <a:avLst/>
              <a:gdLst>
                <a:gd name="T0" fmla="*/ 0 w 326"/>
                <a:gd name="T1" fmla="*/ 21 h 313"/>
                <a:gd name="T2" fmla="*/ 0 w 326"/>
                <a:gd name="T3" fmla="*/ 31 h 313"/>
                <a:gd name="T4" fmla="*/ 3 w 326"/>
                <a:gd name="T5" fmla="*/ 38 h 313"/>
                <a:gd name="T6" fmla="*/ 7 w 326"/>
                <a:gd name="T7" fmla="*/ 45 h 313"/>
                <a:gd name="T8" fmla="*/ 15 w 326"/>
                <a:gd name="T9" fmla="*/ 50 h 313"/>
                <a:gd name="T10" fmla="*/ 23 w 326"/>
                <a:gd name="T11" fmla="*/ 52 h 313"/>
                <a:gd name="T12" fmla="*/ 33 w 326"/>
                <a:gd name="T13" fmla="*/ 52 h 313"/>
                <a:gd name="T14" fmla="*/ 40 w 326"/>
                <a:gd name="T15" fmla="*/ 50 h 313"/>
                <a:gd name="T16" fmla="*/ 48 w 326"/>
                <a:gd name="T17" fmla="*/ 45 h 313"/>
                <a:gd name="T18" fmla="*/ 53 w 326"/>
                <a:gd name="T19" fmla="*/ 38 h 313"/>
                <a:gd name="T20" fmla="*/ 55 w 326"/>
                <a:gd name="T21" fmla="*/ 31 h 313"/>
                <a:gd name="T22" fmla="*/ 55 w 326"/>
                <a:gd name="T23" fmla="*/ 21 h 313"/>
                <a:gd name="T24" fmla="*/ 53 w 326"/>
                <a:gd name="T25" fmla="*/ 14 h 313"/>
                <a:gd name="T26" fmla="*/ 48 w 326"/>
                <a:gd name="T27" fmla="*/ 7 h 313"/>
                <a:gd name="T28" fmla="*/ 40 w 326"/>
                <a:gd name="T29" fmla="*/ 3 h 313"/>
                <a:gd name="T30" fmla="*/ 33 w 326"/>
                <a:gd name="T31" fmla="*/ 0 h 313"/>
                <a:gd name="T32" fmla="*/ 23 w 326"/>
                <a:gd name="T33" fmla="*/ 0 h 313"/>
                <a:gd name="T34" fmla="*/ 15 w 326"/>
                <a:gd name="T35" fmla="*/ 3 h 313"/>
                <a:gd name="T36" fmla="*/ 7 w 326"/>
                <a:gd name="T37" fmla="*/ 7 h 313"/>
                <a:gd name="T38" fmla="*/ 3 w 326"/>
                <a:gd name="T39" fmla="*/ 14 h 313"/>
                <a:gd name="T40" fmla="*/ 0 w 326"/>
                <a:gd name="T41" fmla="*/ 21 h 3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313"/>
                <a:gd name="T65" fmla="*/ 326 w 326"/>
                <a:gd name="T66" fmla="*/ 313 h 3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313">
                  <a:moveTo>
                    <a:pt x="0" y="129"/>
                  </a:moveTo>
                  <a:lnTo>
                    <a:pt x="0" y="185"/>
                  </a:lnTo>
                  <a:lnTo>
                    <a:pt x="16" y="228"/>
                  </a:lnTo>
                  <a:lnTo>
                    <a:pt x="44" y="271"/>
                  </a:lnTo>
                  <a:lnTo>
                    <a:pt x="89" y="299"/>
                  </a:lnTo>
                  <a:lnTo>
                    <a:pt x="134" y="313"/>
                  </a:lnTo>
                  <a:lnTo>
                    <a:pt x="193" y="313"/>
                  </a:lnTo>
                  <a:lnTo>
                    <a:pt x="238" y="299"/>
                  </a:lnTo>
                  <a:lnTo>
                    <a:pt x="283" y="271"/>
                  </a:lnTo>
                  <a:lnTo>
                    <a:pt x="312" y="228"/>
                  </a:lnTo>
                  <a:lnTo>
                    <a:pt x="326" y="185"/>
                  </a:lnTo>
                  <a:lnTo>
                    <a:pt x="326" y="129"/>
                  </a:lnTo>
                  <a:lnTo>
                    <a:pt x="312" y="86"/>
                  </a:lnTo>
                  <a:lnTo>
                    <a:pt x="283" y="43"/>
                  </a:lnTo>
                  <a:lnTo>
                    <a:pt x="238" y="16"/>
                  </a:lnTo>
                  <a:lnTo>
                    <a:pt x="193" y="0"/>
                  </a:lnTo>
                  <a:lnTo>
                    <a:pt x="134" y="0"/>
                  </a:lnTo>
                  <a:lnTo>
                    <a:pt x="89" y="16"/>
                  </a:lnTo>
                  <a:lnTo>
                    <a:pt x="44" y="43"/>
                  </a:lnTo>
                  <a:lnTo>
                    <a:pt x="16" y="86"/>
                  </a:lnTo>
                  <a:lnTo>
                    <a:pt x="0" y="1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61" name="Line 1441"/>
            <p:cNvSpPr>
              <a:spLocks noChangeShapeType="1"/>
            </p:cNvSpPr>
            <p:nvPr/>
          </p:nvSpPr>
          <p:spPr bwMode="auto">
            <a:xfrm>
              <a:off x="7462838" y="2835472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62" name="Line 1442"/>
            <p:cNvSpPr>
              <a:spLocks noChangeShapeType="1"/>
            </p:cNvSpPr>
            <p:nvPr/>
          </p:nvSpPr>
          <p:spPr bwMode="auto">
            <a:xfrm>
              <a:off x="7462838" y="2835472"/>
              <a:ext cx="1588" cy="825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63" name="Line 1443"/>
            <p:cNvSpPr>
              <a:spLocks noChangeShapeType="1"/>
            </p:cNvSpPr>
            <p:nvPr/>
          </p:nvSpPr>
          <p:spPr bwMode="auto">
            <a:xfrm>
              <a:off x="7381876" y="2362200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64" name="Line 1444"/>
            <p:cNvSpPr>
              <a:spLocks noChangeShapeType="1"/>
            </p:cNvSpPr>
            <p:nvPr/>
          </p:nvSpPr>
          <p:spPr bwMode="auto">
            <a:xfrm flipH="1">
              <a:off x="7340601" y="2362200"/>
              <a:ext cx="412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65" name="Line 1445"/>
            <p:cNvSpPr>
              <a:spLocks noChangeShapeType="1"/>
            </p:cNvSpPr>
            <p:nvPr/>
          </p:nvSpPr>
          <p:spPr bwMode="auto">
            <a:xfrm>
              <a:off x="7751763" y="3504088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="" xmlns:a16="http://schemas.microsoft.com/office/drawing/2014/main" id="{EEB7D0D9-5A25-4EB8-8B75-C71E97224E89}"/>
                </a:ext>
              </a:extLst>
            </p:cNvPr>
            <p:cNvGrpSpPr/>
            <p:nvPr/>
          </p:nvGrpSpPr>
          <p:grpSpPr>
            <a:xfrm>
              <a:off x="6709712" y="2369245"/>
              <a:ext cx="1802799" cy="1093723"/>
              <a:chOff x="6709712" y="2369245"/>
              <a:chExt cx="1802799" cy="1093723"/>
            </a:xfrm>
          </p:grpSpPr>
          <p:sp>
            <p:nvSpPr>
              <p:cNvPr id="6" name="Eckige Klammer links 5">
                <a:extLst>
                  <a:ext uri="{FF2B5EF4-FFF2-40B4-BE49-F238E27FC236}">
                    <a16:creationId xmlns="" xmlns:a16="http://schemas.microsoft.com/office/drawing/2014/main" id="{CB92B3C0-A9D9-406B-ADE6-50AB5DD9A9BE}"/>
                  </a:ext>
                </a:extLst>
              </p:cNvPr>
              <p:cNvSpPr/>
              <p:nvPr/>
            </p:nvSpPr>
            <p:spPr bwMode="auto">
              <a:xfrm>
                <a:off x="6709712" y="2389634"/>
                <a:ext cx="82565" cy="1073334"/>
              </a:xfrm>
              <a:prstGeom prst="leftBracke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4" name="Eckige Klammer links 1453">
                <a:extLst>
                  <a:ext uri="{FF2B5EF4-FFF2-40B4-BE49-F238E27FC236}">
                    <a16:creationId xmlns="" xmlns:a16="http://schemas.microsoft.com/office/drawing/2014/main" id="{17393E1E-75C2-43F5-94A8-33A49E92F3E4}"/>
                  </a:ext>
                </a:extLst>
              </p:cNvPr>
              <p:cNvSpPr/>
              <p:nvPr/>
            </p:nvSpPr>
            <p:spPr bwMode="auto">
              <a:xfrm flipH="1">
                <a:off x="6908107" y="2382220"/>
                <a:ext cx="45719" cy="1073334"/>
              </a:xfrm>
              <a:prstGeom prst="leftBracke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5" name="Eckige Klammer links 1454">
                <a:extLst>
                  <a:ext uri="{FF2B5EF4-FFF2-40B4-BE49-F238E27FC236}">
                    <a16:creationId xmlns="" xmlns:a16="http://schemas.microsoft.com/office/drawing/2014/main" id="{ED4B432E-5C18-4522-98E7-A49FF0FE753F}"/>
                  </a:ext>
                </a:extLst>
              </p:cNvPr>
              <p:cNvSpPr/>
              <p:nvPr/>
            </p:nvSpPr>
            <p:spPr bwMode="auto">
              <a:xfrm>
                <a:off x="7144723" y="2386560"/>
                <a:ext cx="82565" cy="1073334"/>
              </a:xfrm>
              <a:prstGeom prst="leftBracke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6" name="Eckige Klammer links 1455">
                <a:extLst>
                  <a:ext uri="{FF2B5EF4-FFF2-40B4-BE49-F238E27FC236}">
                    <a16:creationId xmlns="" xmlns:a16="http://schemas.microsoft.com/office/drawing/2014/main" id="{3999349E-6220-470F-BA35-3A592F4A42E4}"/>
                  </a:ext>
                </a:extLst>
              </p:cNvPr>
              <p:cNvSpPr/>
              <p:nvPr/>
            </p:nvSpPr>
            <p:spPr bwMode="auto">
              <a:xfrm flipH="1">
                <a:off x="7358864" y="2378695"/>
                <a:ext cx="45719" cy="1073334"/>
              </a:xfrm>
              <a:prstGeom prst="leftBracke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7" name="Eckige Klammer links 1456">
                <a:extLst>
                  <a:ext uri="{FF2B5EF4-FFF2-40B4-BE49-F238E27FC236}">
                    <a16:creationId xmlns="" xmlns:a16="http://schemas.microsoft.com/office/drawing/2014/main" id="{47D9FF2A-91E5-41DC-9254-6525BBACDACE}"/>
                  </a:ext>
                </a:extLst>
              </p:cNvPr>
              <p:cNvSpPr/>
              <p:nvPr/>
            </p:nvSpPr>
            <p:spPr bwMode="auto">
              <a:xfrm>
                <a:off x="7561039" y="2382584"/>
                <a:ext cx="82565" cy="1073334"/>
              </a:xfrm>
              <a:prstGeom prst="leftBracke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8" name="Eckige Klammer links 1457">
                <a:extLst>
                  <a:ext uri="{FF2B5EF4-FFF2-40B4-BE49-F238E27FC236}">
                    <a16:creationId xmlns="" xmlns:a16="http://schemas.microsoft.com/office/drawing/2014/main" id="{794D1ABD-493A-4852-9061-336F807DB5BC}"/>
                  </a:ext>
                </a:extLst>
              </p:cNvPr>
              <p:cNvSpPr/>
              <p:nvPr/>
            </p:nvSpPr>
            <p:spPr bwMode="auto">
              <a:xfrm flipH="1">
                <a:off x="7778176" y="2369245"/>
                <a:ext cx="45719" cy="1073334"/>
              </a:xfrm>
              <a:prstGeom prst="leftBracke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9" name="Eckige Klammer links 1458">
                <a:extLst>
                  <a:ext uri="{FF2B5EF4-FFF2-40B4-BE49-F238E27FC236}">
                    <a16:creationId xmlns="" xmlns:a16="http://schemas.microsoft.com/office/drawing/2014/main" id="{EC05D61B-9FB5-4149-B862-5555A59EC758}"/>
                  </a:ext>
                </a:extLst>
              </p:cNvPr>
              <p:cNvSpPr/>
              <p:nvPr/>
            </p:nvSpPr>
            <p:spPr bwMode="auto">
              <a:xfrm>
                <a:off x="8240211" y="2385481"/>
                <a:ext cx="82565" cy="1073334"/>
              </a:xfrm>
              <a:prstGeom prst="leftBracke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0" name="Eckige Klammer links 1459">
                <a:extLst>
                  <a:ext uri="{FF2B5EF4-FFF2-40B4-BE49-F238E27FC236}">
                    <a16:creationId xmlns="" xmlns:a16="http://schemas.microsoft.com/office/drawing/2014/main" id="{E26CBE80-860D-4385-8B12-98B963E36CB7}"/>
                  </a:ext>
                </a:extLst>
              </p:cNvPr>
              <p:cNvSpPr/>
              <p:nvPr/>
            </p:nvSpPr>
            <p:spPr bwMode="auto">
              <a:xfrm flipH="1">
                <a:off x="8466792" y="2385481"/>
                <a:ext cx="45719" cy="1073334"/>
              </a:xfrm>
              <a:prstGeom prst="leftBracke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="" xmlns:a16="http://schemas.microsoft.com/office/drawing/2014/main" id="{BF58C196-3E08-4285-AC95-9640ECCC837E}"/>
                  </a:ext>
                </a:extLst>
              </p:cNvPr>
              <p:cNvSpPr txBox="1"/>
              <p:nvPr/>
            </p:nvSpPr>
            <p:spPr>
              <a:xfrm>
                <a:off x="6889621" y="2735932"/>
                <a:ext cx="288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0" u="none" dirty="0"/>
                  <a:t>=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5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64200" y="4213225"/>
            <a:ext cx="16065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561013" y="419417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800" u="none">
                <a:solidFill>
                  <a:schemeClr val="hlink"/>
                </a:solidFill>
                <a:latin typeface="Book Antiqua" pitchFamily="18" charset="0"/>
              </a:rPr>
              <a:t>I(x) </a:t>
            </a:r>
            <a:endParaRPr lang="en-GB" sz="1800" u="none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53125" y="4229100"/>
            <a:ext cx="1635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Symbol" pitchFamily="18" charset="2"/>
              </a:rPr>
              <a:t>Þ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08700" y="4237038"/>
            <a:ext cx="11604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 … i(2), i(1), i(0)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83400" y="3859213"/>
            <a:ext cx="5175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900863" y="3876675"/>
            <a:ext cx="3762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MSB</a:t>
            </a:r>
            <a:endParaRPr lang="en-GB" sz="1200" u="none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058025" y="4094163"/>
            <a:ext cx="82550" cy="120650"/>
            <a:chOff x="4507" y="1540"/>
            <a:chExt cx="52" cy="76"/>
          </a:xfrm>
        </p:grpSpPr>
        <p:sp>
          <p:nvSpPr>
            <p:cNvPr id="17190" name="Line 9"/>
            <p:cNvSpPr>
              <a:spLocks noChangeShapeType="1"/>
            </p:cNvSpPr>
            <p:nvPr/>
          </p:nvSpPr>
          <p:spPr bwMode="auto">
            <a:xfrm>
              <a:off x="4533" y="1540"/>
              <a:ext cx="1" cy="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91" name="Freeform 10"/>
            <p:cNvSpPr>
              <a:spLocks/>
            </p:cNvSpPr>
            <p:nvPr/>
          </p:nvSpPr>
          <p:spPr bwMode="auto">
            <a:xfrm>
              <a:off x="4507" y="1563"/>
              <a:ext cx="52" cy="53"/>
            </a:xfrm>
            <a:custGeom>
              <a:avLst/>
              <a:gdLst>
                <a:gd name="T0" fmla="*/ 0 w 52"/>
                <a:gd name="T1" fmla="*/ 0 h 53"/>
                <a:gd name="T2" fmla="*/ 26 w 52"/>
                <a:gd name="T3" fmla="*/ 53 h 53"/>
                <a:gd name="T4" fmla="*/ 52 w 52"/>
                <a:gd name="T5" fmla="*/ 0 h 53"/>
                <a:gd name="T6" fmla="*/ 0 w 5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3"/>
                <a:gd name="T14" fmla="*/ 52 w 5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3">
                  <a:moveTo>
                    <a:pt x="0" y="0"/>
                  </a:moveTo>
                  <a:lnTo>
                    <a:pt x="26" y="5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265988" y="4311650"/>
            <a:ext cx="247650" cy="87313"/>
            <a:chOff x="4638" y="1677"/>
            <a:chExt cx="156" cy="55"/>
          </a:xfrm>
        </p:grpSpPr>
        <p:sp>
          <p:nvSpPr>
            <p:cNvPr id="17188" name="Line 12"/>
            <p:cNvSpPr>
              <a:spLocks noChangeShapeType="1"/>
            </p:cNvSpPr>
            <p:nvPr/>
          </p:nvSpPr>
          <p:spPr bwMode="auto">
            <a:xfrm>
              <a:off x="4638" y="1703"/>
              <a:ext cx="10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89" name="Freeform 13"/>
            <p:cNvSpPr>
              <a:spLocks/>
            </p:cNvSpPr>
            <p:nvPr/>
          </p:nvSpPr>
          <p:spPr bwMode="auto">
            <a:xfrm>
              <a:off x="4743" y="1677"/>
              <a:ext cx="51" cy="55"/>
            </a:xfrm>
            <a:custGeom>
              <a:avLst/>
              <a:gdLst>
                <a:gd name="T0" fmla="*/ 0 w 51"/>
                <a:gd name="T1" fmla="*/ 55 h 55"/>
                <a:gd name="T2" fmla="*/ 51 w 51"/>
                <a:gd name="T3" fmla="*/ 27 h 55"/>
                <a:gd name="T4" fmla="*/ 0 w 51"/>
                <a:gd name="T5" fmla="*/ 0 h 55"/>
                <a:gd name="T6" fmla="*/ 0 w 51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5"/>
                <a:gd name="T14" fmla="*/ 51 w 51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5">
                  <a:moveTo>
                    <a:pt x="0" y="55"/>
                  </a:moveTo>
                  <a:lnTo>
                    <a:pt x="51" y="27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94" name="Freeform 14"/>
          <p:cNvSpPr>
            <a:spLocks/>
          </p:cNvSpPr>
          <p:nvPr/>
        </p:nvSpPr>
        <p:spPr bwMode="auto">
          <a:xfrm>
            <a:off x="7505700" y="4352925"/>
            <a:ext cx="412750" cy="582613"/>
          </a:xfrm>
          <a:custGeom>
            <a:avLst/>
            <a:gdLst>
              <a:gd name="T0" fmla="*/ 0 w 260"/>
              <a:gd name="T1" fmla="*/ 0 h 367"/>
              <a:gd name="T2" fmla="*/ 412750 w 260"/>
              <a:gd name="T3" fmla="*/ 0 h 367"/>
              <a:gd name="T4" fmla="*/ 412750 w 260"/>
              <a:gd name="T5" fmla="*/ 582613 h 367"/>
              <a:gd name="T6" fmla="*/ 0 60000 65536"/>
              <a:gd name="T7" fmla="*/ 0 60000 65536"/>
              <a:gd name="T8" fmla="*/ 0 60000 65536"/>
              <a:gd name="T9" fmla="*/ 0 w 260"/>
              <a:gd name="T10" fmla="*/ 0 h 367"/>
              <a:gd name="T11" fmla="*/ 260 w 260"/>
              <a:gd name="T12" fmla="*/ 367 h 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367">
                <a:moveTo>
                  <a:pt x="0" y="0"/>
                </a:moveTo>
                <a:lnTo>
                  <a:pt x="260" y="0"/>
                </a:lnTo>
                <a:lnTo>
                  <a:pt x="260" y="367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5" name="Oval 15"/>
          <p:cNvSpPr>
            <a:spLocks noChangeArrowheads="1"/>
          </p:cNvSpPr>
          <p:nvPr/>
        </p:nvSpPr>
        <p:spPr bwMode="auto">
          <a:xfrm>
            <a:off x="7505700" y="4960938"/>
            <a:ext cx="817563" cy="376237"/>
          </a:xfrm>
          <a:prstGeom prst="ellipse">
            <a:avLst/>
          </a:prstGeom>
          <a:solidFill>
            <a:srgbClr val="FABFA2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6" name="Rectangle 16"/>
          <p:cNvSpPr>
            <a:spLocks noChangeArrowheads="1"/>
          </p:cNvSpPr>
          <p:nvPr/>
        </p:nvSpPr>
        <p:spPr bwMode="auto">
          <a:xfrm>
            <a:off x="7821613" y="4995863"/>
            <a:ext cx="101600" cy="198437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h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7912100" y="5068888"/>
            <a:ext cx="101600" cy="136525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m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398" name="Oval 18"/>
          <p:cNvSpPr>
            <a:spLocks noChangeArrowheads="1"/>
          </p:cNvSpPr>
          <p:nvPr/>
        </p:nvSpPr>
        <p:spPr bwMode="auto">
          <a:xfrm>
            <a:off x="6518275" y="4960938"/>
            <a:ext cx="815975" cy="376237"/>
          </a:xfrm>
          <a:prstGeom prst="ellipse">
            <a:avLst/>
          </a:prstGeom>
          <a:solidFill>
            <a:srgbClr val="FABFA2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9" name="Rectangle 19"/>
          <p:cNvSpPr>
            <a:spLocks noChangeArrowheads="1"/>
          </p:cNvSpPr>
          <p:nvPr/>
        </p:nvSpPr>
        <p:spPr bwMode="auto">
          <a:xfrm>
            <a:off x="6789738" y="5003800"/>
            <a:ext cx="101600" cy="198438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h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400" name="Rectangle 20"/>
          <p:cNvSpPr>
            <a:spLocks noChangeArrowheads="1"/>
          </p:cNvSpPr>
          <p:nvPr/>
        </p:nvSpPr>
        <p:spPr bwMode="auto">
          <a:xfrm>
            <a:off x="6878638" y="5076825"/>
            <a:ext cx="196850" cy="136525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m-1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401" name="Line 21"/>
          <p:cNvSpPr>
            <a:spLocks noChangeShapeType="1"/>
          </p:cNvSpPr>
          <p:nvPr/>
        </p:nvSpPr>
        <p:spPr bwMode="auto">
          <a:xfrm flipH="1">
            <a:off x="1749425" y="4656138"/>
            <a:ext cx="61642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2" name="Oval 22"/>
          <p:cNvSpPr>
            <a:spLocks noChangeArrowheads="1"/>
          </p:cNvSpPr>
          <p:nvPr/>
        </p:nvSpPr>
        <p:spPr bwMode="auto">
          <a:xfrm>
            <a:off x="2400300" y="4930775"/>
            <a:ext cx="814388" cy="377825"/>
          </a:xfrm>
          <a:prstGeom prst="ellipse">
            <a:avLst/>
          </a:prstGeom>
          <a:solidFill>
            <a:srgbClr val="FABFA2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3" name="Rectangle 23"/>
          <p:cNvSpPr>
            <a:spLocks noChangeArrowheads="1"/>
          </p:cNvSpPr>
          <p:nvPr/>
        </p:nvSpPr>
        <p:spPr bwMode="auto">
          <a:xfrm>
            <a:off x="2682875" y="4965700"/>
            <a:ext cx="212725" cy="298450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4" name="Rectangle 24"/>
          <p:cNvSpPr>
            <a:spLocks noChangeArrowheads="1"/>
          </p:cNvSpPr>
          <p:nvPr/>
        </p:nvSpPr>
        <p:spPr bwMode="auto">
          <a:xfrm>
            <a:off x="2716213" y="4991100"/>
            <a:ext cx="101600" cy="198438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h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2806700" y="5095875"/>
            <a:ext cx="57150" cy="136525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1</a:t>
            </a:r>
            <a:endParaRPr lang="en-GB" sz="1200" u="none">
              <a:latin typeface="Times New Roman" pitchFamily="18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712913" y="4656138"/>
            <a:ext cx="80962" cy="284162"/>
            <a:chOff x="1139" y="1894"/>
            <a:chExt cx="51" cy="179"/>
          </a:xfrm>
        </p:grpSpPr>
        <p:sp>
          <p:nvSpPr>
            <p:cNvPr id="17186" name="Line 27"/>
            <p:cNvSpPr>
              <a:spLocks noChangeShapeType="1"/>
            </p:cNvSpPr>
            <p:nvPr/>
          </p:nvSpPr>
          <p:spPr bwMode="auto">
            <a:xfrm>
              <a:off x="1165" y="1894"/>
              <a:ext cx="1" cy="1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87" name="Freeform 28"/>
            <p:cNvSpPr>
              <a:spLocks/>
            </p:cNvSpPr>
            <p:nvPr/>
          </p:nvSpPr>
          <p:spPr bwMode="auto">
            <a:xfrm>
              <a:off x="1139" y="2020"/>
              <a:ext cx="51" cy="53"/>
            </a:xfrm>
            <a:custGeom>
              <a:avLst/>
              <a:gdLst>
                <a:gd name="T0" fmla="*/ 0 w 51"/>
                <a:gd name="T1" fmla="*/ 0 h 53"/>
                <a:gd name="T2" fmla="*/ 26 w 51"/>
                <a:gd name="T3" fmla="*/ 53 h 53"/>
                <a:gd name="T4" fmla="*/ 51 w 51"/>
                <a:gd name="T5" fmla="*/ 0 h 53"/>
                <a:gd name="T6" fmla="*/ 0 w 51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3"/>
                <a:gd name="T14" fmla="*/ 51 w 5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3">
                  <a:moveTo>
                    <a:pt x="0" y="0"/>
                  </a:moveTo>
                  <a:lnTo>
                    <a:pt x="26" y="53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747963" y="4649788"/>
            <a:ext cx="82550" cy="298450"/>
            <a:chOff x="1791" y="1890"/>
            <a:chExt cx="52" cy="187"/>
          </a:xfrm>
        </p:grpSpPr>
        <p:sp>
          <p:nvSpPr>
            <p:cNvPr id="17184" name="Line 30"/>
            <p:cNvSpPr>
              <a:spLocks noChangeShapeType="1"/>
            </p:cNvSpPr>
            <p:nvPr/>
          </p:nvSpPr>
          <p:spPr bwMode="auto">
            <a:xfrm>
              <a:off x="1817" y="1890"/>
              <a:ext cx="1" cy="1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85" name="Freeform 31"/>
            <p:cNvSpPr>
              <a:spLocks/>
            </p:cNvSpPr>
            <p:nvPr/>
          </p:nvSpPr>
          <p:spPr bwMode="auto">
            <a:xfrm>
              <a:off x="1791" y="2024"/>
              <a:ext cx="52" cy="53"/>
            </a:xfrm>
            <a:custGeom>
              <a:avLst/>
              <a:gdLst>
                <a:gd name="T0" fmla="*/ 0 w 52"/>
                <a:gd name="T1" fmla="*/ 0 h 53"/>
                <a:gd name="T2" fmla="*/ 26 w 52"/>
                <a:gd name="T3" fmla="*/ 53 h 53"/>
                <a:gd name="T4" fmla="*/ 52 w 52"/>
                <a:gd name="T5" fmla="*/ 0 h 53"/>
                <a:gd name="T6" fmla="*/ 0 w 5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3"/>
                <a:gd name="T14" fmla="*/ 52 w 5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3">
                  <a:moveTo>
                    <a:pt x="0" y="0"/>
                  </a:moveTo>
                  <a:lnTo>
                    <a:pt x="26" y="5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794125" y="4662488"/>
            <a:ext cx="82550" cy="277812"/>
            <a:chOff x="2450" y="1898"/>
            <a:chExt cx="52" cy="175"/>
          </a:xfrm>
        </p:grpSpPr>
        <p:sp>
          <p:nvSpPr>
            <p:cNvPr id="17182" name="Line 33"/>
            <p:cNvSpPr>
              <a:spLocks noChangeShapeType="1"/>
            </p:cNvSpPr>
            <p:nvPr/>
          </p:nvSpPr>
          <p:spPr bwMode="auto">
            <a:xfrm>
              <a:off x="2476" y="1898"/>
              <a:ext cx="1" cy="1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83" name="Freeform 34"/>
            <p:cNvSpPr>
              <a:spLocks/>
            </p:cNvSpPr>
            <p:nvPr/>
          </p:nvSpPr>
          <p:spPr bwMode="auto">
            <a:xfrm>
              <a:off x="2450" y="2020"/>
              <a:ext cx="52" cy="53"/>
            </a:xfrm>
            <a:custGeom>
              <a:avLst/>
              <a:gdLst>
                <a:gd name="T0" fmla="*/ 0 w 52"/>
                <a:gd name="T1" fmla="*/ 0 h 53"/>
                <a:gd name="T2" fmla="*/ 27 w 52"/>
                <a:gd name="T3" fmla="*/ 53 h 53"/>
                <a:gd name="T4" fmla="*/ 52 w 52"/>
                <a:gd name="T5" fmla="*/ 0 h 53"/>
                <a:gd name="T6" fmla="*/ 0 w 5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3"/>
                <a:gd name="T14" fmla="*/ 52 w 5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3">
                  <a:moveTo>
                    <a:pt x="0" y="0"/>
                  </a:moveTo>
                  <a:lnTo>
                    <a:pt x="27" y="5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794250" y="4662488"/>
            <a:ext cx="80963" cy="293687"/>
            <a:chOff x="3080" y="1898"/>
            <a:chExt cx="51" cy="184"/>
          </a:xfrm>
        </p:grpSpPr>
        <p:sp>
          <p:nvSpPr>
            <p:cNvPr id="17180" name="Line 36"/>
            <p:cNvSpPr>
              <a:spLocks noChangeShapeType="1"/>
            </p:cNvSpPr>
            <p:nvPr/>
          </p:nvSpPr>
          <p:spPr bwMode="auto">
            <a:xfrm>
              <a:off x="3106" y="1898"/>
              <a:ext cx="1" cy="1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81" name="Freeform 37"/>
            <p:cNvSpPr>
              <a:spLocks/>
            </p:cNvSpPr>
            <p:nvPr/>
          </p:nvSpPr>
          <p:spPr bwMode="auto">
            <a:xfrm>
              <a:off x="3080" y="2029"/>
              <a:ext cx="51" cy="53"/>
            </a:xfrm>
            <a:custGeom>
              <a:avLst/>
              <a:gdLst>
                <a:gd name="T0" fmla="*/ 0 w 51"/>
                <a:gd name="T1" fmla="*/ 0 h 53"/>
                <a:gd name="T2" fmla="*/ 26 w 51"/>
                <a:gd name="T3" fmla="*/ 53 h 53"/>
                <a:gd name="T4" fmla="*/ 51 w 51"/>
                <a:gd name="T5" fmla="*/ 0 h 53"/>
                <a:gd name="T6" fmla="*/ 0 w 51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3"/>
                <a:gd name="T14" fmla="*/ 51 w 5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3">
                  <a:moveTo>
                    <a:pt x="0" y="0"/>
                  </a:moveTo>
                  <a:lnTo>
                    <a:pt x="26" y="53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861175" y="4662488"/>
            <a:ext cx="82550" cy="277812"/>
            <a:chOff x="4383" y="1898"/>
            <a:chExt cx="52" cy="175"/>
          </a:xfrm>
        </p:grpSpPr>
        <p:sp>
          <p:nvSpPr>
            <p:cNvPr id="17178" name="Line 39"/>
            <p:cNvSpPr>
              <a:spLocks noChangeShapeType="1"/>
            </p:cNvSpPr>
            <p:nvPr/>
          </p:nvSpPr>
          <p:spPr bwMode="auto">
            <a:xfrm>
              <a:off x="4409" y="1898"/>
              <a:ext cx="1" cy="1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79" name="Freeform 40"/>
            <p:cNvSpPr>
              <a:spLocks/>
            </p:cNvSpPr>
            <p:nvPr/>
          </p:nvSpPr>
          <p:spPr bwMode="auto">
            <a:xfrm>
              <a:off x="4383" y="2020"/>
              <a:ext cx="52" cy="53"/>
            </a:xfrm>
            <a:custGeom>
              <a:avLst/>
              <a:gdLst>
                <a:gd name="T0" fmla="*/ 0 w 52"/>
                <a:gd name="T1" fmla="*/ 0 h 53"/>
                <a:gd name="T2" fmla="*/ 26 w 52"/>
                <a:gd name="T3" fmla="*/ 53 h 53"/>
                <a:gd name="T4" fmla="*/ 52 w 52"/>
                <a:gd name="T5" fmla="*/ 0 h 53"/>
                <a:gd name="T6" fmla="*/ 0 w 5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3"/>
                <a:gd name="T14" fmla="*/ 52 w 5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3">
                  <a:moveTo>
                    <a:pt x="0" y="0"/>
                  </a:moveTo>
                  <a:lnTo>
                    <a:pt x="26" y="5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877175" y="4662488"/>
            <a:ext cx="82550" cy="285750"/>
            <a:chOff x="5023" y="1898"/>
            <a:chExt cx="52" cy="179"/>
          </a:xfrm>
        </p:grpSpPr>
        <p:sp>
          <p:nvSpPr>
            <p:cNvPr id="17176" name="Line 42"/>
            <p:cNvSpPr>
              <a:spLocks noChangeShapeType="1"/>
            </p:cNvSpPr>
            <p:nvPr/>
          </p:nvSpPr>
          <p:spPr bwMode="auto">
            <a:xfrm>
              <a:off x="5049" y="1898"/>
              <a:ext cx="1" cy="1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77" name="Freeform 43"/>
            <p:cNvSpPr>
              <a:spLocks/>
            </p:cNvSpPr>
            <p:nvPr/>
          </p:nvSpPr>
          <p:spPr bwMode="auto">
            <a:xfrm>
              <a:off x="5023" y="2024"/>
              <a:ext cx="52" cy="53"/>
            </a:xfrm>
            <a:custGeom>
              <a:avLst/>
              <a:gdLst>
                <a:gd name="T0" fmla="*/ 0 w 52"/>
                <a:gd name="T1" fmla="*/ 0 h 53"/>
                <a:gd name="T2" fmla="*/ 26 w 52"/>
                <a:gd name="T3" fmla="*/ 53 h 53"/>
                <a:gd name="T4" fmla="*/ 52 w 52"/>
                <a:gd name="T5" fmla="*/ 0 h 53"/>
                <a:gd name="T6" fmla="*/ 0 w 5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3"/>
                <a:gd name="T14" fmla="*/ 52 w 5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3">
                  <a:moveTo>
                    <a:pt x="0" y="0"/>
                  </a:moveTo>
                  <a:lnTo>
                    <a:pt x="26" y="5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12" name="Oval 44"/>
          <p:cNvSpPr>
            <a:spLocks noChangeArrowheads="1"/>
          </p:cNvSpPr>
          <p:nvPr/>
        </p:nvSpPr>
        <p:spPr bwMode="auto">
          <a:xfrm>
            <a:off x="7829550" y="5548313"/>
            <a:ext cx="223838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3" name="Line 45"/>
          <p:cNvSpPr>
            <a:spLocks noChangeShapeType="1"/>
          </p:cNvSpPr>
          <p:nvPr/>
        </p:nvSpPr>
        <p:spPr bwMode="auto">
          <a:xfrm>
            <a:off x="7935913" y="558800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4" name="Line 46"/>
          <p:cNvSpPr>
            <a:spLocks noChangeShapeType="1"/>
          </p:cNvSpPr>
          <p:nvPr/>
        </p:nvSpPr>
        <p:spPr bwMode="auto">
          <a:xfrm>
            <a:off x="7870825" y="56562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5" name="Oval 47"/>
          <p:cNvSpPr>
            <a:spLocks noChangeArrowheads="1"/>
          </p:cNvSpPr>
          <p:nvPr/>
        </p:nvSpPr>
        <p:spPr bwMode="auto">
          <a:xfrm>
            <a:off x="7829550" y="5548313"/>
            <a:ext cx="223838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6" name="Line 48"/>
          <p:cNvSpPr>
            <a:spLocks noChangeShapeType="1"/>
          </p:cNvSpPr>
          <p:nvPr/>
        </p:nvSpPr>
        <p:spPr bwMode="auto">
          <a:xfrm>
            <a:off x="7935913" y="558800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7" name="Line 49"/>
          <p:cNvSpPr>
            <a:spLocks noChangeShapeType="1"/>
          </p:cNvSpPr>
          <p:nvPr/>
        </p:nvSpPr>
        <p:spPr bwMode="auto">
          <a:xfrm>
            <a:off x="7870825" y="56562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8" name="Oval 50"/>
          <p:cNvSpPr>
            <a:spLocks noChangeArrowheads="1"/>
          </p:cNvSpPr>
          <p:nvPr/>
        </p:nvSpPr>
        <p:spPr bwMode="auto">
          <a:xfrm>
            <a:off x="7829550" y="5548313"/>
            <a:ext cx="223838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9" name="Line 51"/>
          <p:cNvSpPr>
            <a:spLocks noChangeShapeType="1"/>
          </p:cNvSpPr>
          <p:nvPr/>
        </p:nvSpPr>
        <p:spPr bwMode="auto">
          <a:xfrm>
            <a:off x="7935913" y="558800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Line 52"/>
          <p:cNvSpPr>
            <a:spLocks noChangeShapeType="1"/>
          </p:cNvSpPr>
          <p:nvPr/>
        </p:nvSpPr>
        <p:spPr bwMode="auto">
          <a:xfrm>
            <a:off x="7870825" y="56562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1" name="Oval 53"/>
          <p:cNvSpPr>
            <a:spLocks noChangeArrowheads="1"/>
          </p:cNvSpPr>
          <p:nvPr/>
        </p:nvSpPr>
        <p:spPr bwMode="auto">
          <a:xfrm>
            <a:off x="7829550" y="5548313"/>
            <a:ext cx="223838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2" name="Line 54"/>
          <p:cNvSpPr>
            <a:spLocks noChangeShapeType="1"/>
          </p:cNvSpPr>
          <p:nvPr/>
        </p:nvSpPr>
        <p:spPr bwMode="auto">
          <a:xfrm>
            <a:off x="7935913" y="558800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3" name="Line 55"/>
          <p:cNvSpPr>
            <a:spLocks noChangeShapeType="1"/>
          </p:cNvSpPr>
          <p:nvPr/>
        </p:nvSpPr>
        <p:spPr bwMode="auto">
          <a:xfrm>
            <a:off x="7870825" y="56562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4" name="Oval 56"/>
          <p:cNvSpPr>
            <a:spLocks noChangeArrowheads="1"/>
          </p:cNvSpPr>
          <p:nvPr/>
        </p:nvSpPr>
        <p:spPr bwMode="auto">
          <a:xfrm>
            <a:off x="7829550" y="5548313"/>
            <a:ext cx="223838" cy="206375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5" name="Line 57"/>
          <p:cNvSpPr>
            <a:spLocks noChangeShapeType="1"/>
          </p:cNvSpPr>
          <p:nvPr/>
        </p:nvSpPr>
        <p:spPr bwMode="auto">
          <a:xfrm>
            <a:off x="7935913" y="558800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6" name="Line 58"/>
          <p:cNvSpPr>
            <a:spLocks noChangeShapeType="1"/>
          </p:cNvSpPr>
          <p:nvPr/>
        </p:nvSpPr>
        <p:spPr bwMode="auto">
          <a:xfrm>
            <a:off x="7870825" y="56562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7" name="Oval 59"/>
          <p:cNvSpPr>
            <a:spLocks noChangeArrowheads="1"/>
          </p:cNvSpPr>
          <p:nvPr/>
        </p:nvSpPr>
        <p:spPr bwMode="auto">
          <a:xfrm>
            <a:off x="6824663" y="5554663"/>
            <a:ext cx="223837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8" name="Line 60"/>
          <p:cNvSpPr>
            <a:spLocks noChangeShapeType="1"/>
          </p:cNvSpPr>
          <p:nvPr/>
        </p:nvSpPr>
        <p:spPr bwMode="auto">
          <a:xfrm>
            <a:off x="6931025" y="559276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9" name="Line 61"/>
          <p:cNvSpPr>
            <a:spLocks noChangeShapeType="1"/>
          </p:cNvSpPr>
          <p:nvPr/>
        </p:nvSpPr>
        <p:spPr bwMode="auto">
          <a:xfrm>
            <a:off x="6865938" y="56626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0" name="Oval 62"/>
          <p:cNvSpPr>
            <a:spLocks noChangeArrowheads="1"/>
          </p:cNvSpPr>
          <p:nvPr/>
        </p:nvSpPr>
        <p:spPr bwMode="auto">
          <a:xfrm>
            <a:off x="6824663" y="5554663"/>
            <a:ext cx="223837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1" name="Line 63"/>
          <p:cNvSpPr>
            <a:spLocks noChangeShapeType="1"/>
          </p:cNvSpPr>
          <p:nvPr/>
        </p:nvSpPr>
        <p:spPr bwMode="auto">
          <a:xfrm>
            <a:off x="6931025" y="559276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2" name="Line 64"/>
          <p:cNvSpPr>
            <a:spLocks noChangeShapeType="1"/>
          </p:cNvSpPr>
          <p:nvPr/>
        </p:nvSpPr>
        <p:spPr bwMode="auto">
          <a:xfrm>
            <a:off x="6865938" y="56626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3" name="Oval 65"/>
          <p:cNvSpPr>
            <a:spLocks noChangeArrowheads="1"/>
          </p:cNvSpPr>
          <p:nvPr/>
        </p:nvSpPr>
        <p:spPr bwMode="auto">
          <a:xfrm>
            <a:off x="6824663" y="5554663"/>
            <a:ext cx="223837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4" name="Line 66"/>
          <p:cNvSpPr>
            <a:spLocks noChangeShapeType="1"/>
          </p:cNvSpPr>
          <p:nvPr/>
        </p:nvSpPr>
        <p:spPr bwMode="auto">
          <a:xfrm>
            <a:off x="6931025" y="559276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5" name="Line 67"/>
          <p:cNvSpPr>
            <a:spLocks noChangeShapeType="1"/>
          </p:cNvSpPr>
          <p:nvPr/>
        </p:nvSpPr>
        <p:spPr bwMode="auto">
          <a:xfrm>
            <a:off x="6865938" y="56626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6" name="Oval 68"/>
          <p:cNvSpPr>
            <a:spLocks noChangeArrowheads="1"/>
          </p:cNvSpPr>
          <p:nvPr/>
        </p:nvSpPr>
        <p:spPr bwMode="auto">
          <a:xfrm>
            <a:off x="6824663" y="5554663"/>
            <a:ext cx="223837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7" name="Line 69"/>
          <p:cNvSpPr>
            <a:spLocks noChangeShapeType="1"/>
          </p:cNvSpPr>
          <p:nvPr/>
        </p:nvSpPr>
        <p:spPr bwMode="auto">
          <a:xfrm>
            <a:off x="6931025" y="559276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8" name="Line 70"/>
          <p:cNvSpPr>
            <a:spLocks noChangeShapeType="1"/>
          </p:cNvSpPr>
          <p:nvPr/>
        </p:nvSpPr>
        <p:spPr bwMode="auto">
          <a:xfrm>
            <a:off x="6865938" y="56626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39" name="Oval 71"/>
          <p:cNvSpPr>
            <a:spLocks noChangeArrowheads="1"/>
          </p:cNvSpPr>
          <p:nvPr/>
        </p:nvSpPr>
        <p:spPr bwMode="auto">
          <a:xfrm>
            <a:off x="6824663" y="5554663"/>
            <a:ext cx="223837" cy="206375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0" name="Line 72"/>
          <p:cNvSpPr>
            <a:spLocks noChangeShapeType="1"/>
          </p:cNvSpPr>
          <p:nvPr/>
        </p:nvSpPr>
        <p:spPr bwMode="auto">
          <a:xfrm>
            <a:off x="6931025" y="559276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1" name="Line 73"/>
          <p:cNvSpPr>
            <a:spLocks noChangeShapeType="1"/>
          </p:cNvSpPr>
          <p:nvPr/>
        </p:nvSpPr>
        <p:spPr bwMode="auto">
          <a:xfrm>
            <a:off x="6865938" y="56626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2" name="Oval 74"/>
          <p:cNvSpPr>
            <a:spLocks noChangeArrowheads="1"/>
          </p:cNvSpPr>
          <p:nvPr/>
        </p:nvSpPr>
        <p:spPr bwMode="auto">
          <a:xfrm>
            <a:off x="4740275" y="5599113"/>
            <a:ext cx="222250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3" name="Line 75"/>
          <p:cNvSpPr>
            <a:spLocks noChangeShapeType="1"/>
          </p:cNvSpPr>
          <p:nvPr/>
        </p:nvSpPr>
        <p:spPr bwMode="auto">
          <a:xfrm>
            <a:off x="4845050" y="563721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4" name="Line 76"/>
          <p:cNvSpPr>
            <a:spLocks noChangeShapeType="1"/>
          </p:cNvSpPr>
          <p:nvPr/>
        </p:nvSpPr>
        <p:spPr bwMode="auto">
          <a:xfrm>
            <a:off x="4779963" y="5707063"/>
            <a:ext cx="1317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5" name="Oval 77"/>
          <p:cNvSpPr>
            <a:spLocks noChangeArrowheads="1"/>
          </p:cNvSpPr>
          <p:nvPr/>
        </p:nvSpPr>
        <p:spPr bwMode="auto">
          <a:xfrm>
            <a:off x="4740275" y="5599113"/>
            <a:ext cx="222250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6" name="Line 78"/>
          <p:cNvSpPr>
            <a:spLocks noChangeShapeType="1"/>
          </p:cNvSpPr>
          <p:nvPr/>
        </p:nvSpPr>
        <p:spPr bwMode="auto">
          <a:xfrm>
            <a:off x="4845050" y="563721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7" name="Line 79"/>
          <p:cNvSpPr>
            <a:spLocks noChangeShapeType="1"/>
          </p:cNvSpPr>
          <p:nvPr/>
        </p:nvSpPr>
        <p:spPr bwMode="auto">
          <a:xfrm>
            <a:off x="4779963" y="5707063"/>
            <a:ext cx="1317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8" name="Oval 80"/>
          <p:cNvSpPr>
            <a:spLocks noChangeArrowheads="1"/>
          </p:cNvSpPr>
          <p:nvPr/>
        </p:nvSpPr>
        <p:spPr bwMode="auto">
          <a:xfrm>
            <a:off x="4740275" y="5599113"/>
            <a:ext cx="222250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49" name="Line 81"/>
          <p:cNvSpPr>
            <a:spLocks noChangeShapeType="1"/>
          </p:cNvSpPr>
          <p:nvPr/>
        </p:nvSpPr>
        <p:spPr bwMode="auto">
          <a:xfrm>
            <a:off x="4845050" y="563721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0" name="Line 82"/>
          <p:cNvSpPr>
            <a:spLocks noChangeShapeType="1"/>
          </p:cNvSpPr>
          <p:nvPr/>
        </p:nvSpPr>
        <p:spPr bwMode="auto">
          <a:xfrm>
            <a:off x="4779963" y="5707063"/>
            <a:ext cx="1317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1" name="Oval 83"/>
          <p:cNvSpPr>
            <a:spLocks noChangeArrowheads="1"/>
          </p:cNvSpPr>
          <p:nvPr/>
        </p:nvSpPr>
        <p:spPr bwMode="auto">
          <a:xfrm>
            <a:off x="4740275" y="5599113"/>
            <a:ext cx="222250" cy="206375"/>
          </a:xfrm>
          <a:prstGeom prst="ellips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2" name="Line 84"/>
          <p:cNvSpPr>
            <a:spLocks noChangeShapeType="1"/>
          </p:cNvSpPr>
          <p:nvPr/>
        </p:nvSpPr>
        <p:spPr bwMode="auto">
          <a:xfrm>
            <a:off x="4845050" y="563721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3" name="Line 85"/>
          <p:cNvSpPr>
            <a:spLocks noChangeShapeType="1"/>
          </p:cNvSpPr>
          <p:nvPr/>
        </p:nvSpPr>
        <p:spPr bwMode="auto">
          <a:xfrm>
            <a:off x="4779963" y="5707063"/>
            <a:ext cx="1317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4" name="Oval 86"/>
          <p:cNvSpPr>
            <a:spLocks noChangeArrowheads="1"/>
          </p:cNvSpPr>
          <p:nvPr/>
        </p:nvSpPr>
        <p:spPr bwMode="auto">
          <a:xfrm>
            <a:off x="4740275" y="5599113"/>
            <a:ext cx="222250" cy="206375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5" name="Line 87"/>
          <p:cNvSpPr>
            <a:spLocks noChangeShapeType="1"/>
          </p:cNvSpPr>
          <p:nvPr/>
        </p:nvSpPr>
        <p:spPr bwMode="auto">
          <a:xfrm>
            <a:off x="4845050" y="5637213"/>
            <a:ext cx="1588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6" name="Line 88"/>
          <p:cNvSpPr>
            <a:spLocks noChangeShapeType="1"/>
          </p:cNvSpPr>
          <p:nvPr/>
        </p:nvSpPr>
        <p:spPr bwMode="auto">
          <a:xfrm>
            <a:off x="4779963" y="5707063"/>
            <a:ext cx="1317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7" name="Oval 89"/>
          <p:cNvSpPr>
            <a:spLocks noChangeArrowheads="1"/>
          </p:cNvSpPr>
          <p:nvPr/>
        </p:nvSpPr>
        <p:spPr bwMode="auto">
          <a:xfrm>
            <a:off x="3735388" y="5599113"/>
            <a:ext cx="222250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8" name="Line 90"/>
          <p:cNvSpPr>
            <a:spLocks noChangeShapeType="1"/>
          </p:cNvSpPr>
          <p:nvPr/>
        </p:nvSpPr>
        <p:spPr bwMode="auto">
          <a:xfrm>
            <a:off x="3840163" y="5637213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59" name="Line 91"/>
          <p:cNvSpPr>
            <a:spLocks noChangeShapeType="1"/>
          </p:cNvSpPr>
          <p:nvPr/>
        </p:nvSpPr>
        <p:spPr bwMode="auto">
          <a:xfrm>
            <a:off x="3775075" y="57070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0" name="Oval 92"/>
          <p:cNvSpPr>
            <a:spLocks noChangeArrowheads="1"/>
          </p:cNvSpPr>
          <p:nvPr/>
        </p:nvSpPr>
        <p:spPr bwMode="auto">
          <a:xfrm>
            <a:off x="3735388" y="5599113"/>
            <a:ext cx="222250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1" name="Line 93"/>
          <p:cNvSpPr>
            <a:spLocks noChangeShapeType="1"/>
          </p:cNvSpPr>
          <p:nvPr/>
        </p:nvSpPr>
        <p:spPr bwMode="auto">
          <a:xfrm>
            <a:off x="3840163" y="5637213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2" name="Line 94"/>
          <p:cNvSpPr>
            <a:spLocks noChangeShapeType="1"/>
          </p:cNvSpPr>
          <p:nvPr/>
        </p:nvSpPr>
        <p:spPr bwMode="auto">
          <a:xfrm>
            <a:off x="3775075" y="57070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3" name="Oval 95"/>
          <p:cNvSpPr>
            <a:spLocks noChangeArrowheads="1"/>
          </p:cNvSpPr>
          <p:nvPr/>
        </p:nvSpPr>
        <p:spPr bwMode="auto">
          <a:xfrm>
            <a:off x="3735388" y="5599113"/>
            <a:ext cx="222250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4" name="Line 96"/>
          <p:cNvSpPr>
            <a:spLocks noChangeShapeType="1"/>
          </p:cNvSpPr>
          <p:nvPr/>
        </p:nvSpPr>
        <p:spPr bwMode="auto">
          <a:xfrm>
            <a:off x="3840163" y="5637213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5" name="Line 97"/>
          <p:cNvSpPr>
            <a:spLocks noChangeShapeType="1"/>
          </p:cNvSpPr>
          <p:nvPr/>
        </p:nvSpPr>
        <p:spPr bwMode="auto">
          <a:xfrm>
            <a:off x="3775075" y="57070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6" name="Oval 98"/>
          <p:cNvSpPr>
            <a:spLocks noChangeArrowheads="1"/>
          </p:cNvSpPr>
          <p:nvPr/>
        </p:nvSpPr>
        <p:spPr bwMode="auto">
          <a:xfrm>
            <a:off x="3735388" y="5599113"/>
            <a:ext cx="222250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7" name="Line 99"/>
          <p:cNvSpPr>
            <a:spLocks noChangeShapeType="1"/>
          </p:cNvSpPr>
          <p:nvPr/>
        </p:nvSpPr>
        <p:spPr bwMode="auto">
          <a:xfrm>
            <a:off x="3840163" y="5637213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8" name="Line 100"/>
          <p:cNvSpPr>
            <a:spLocks noChangeShapeType="1"/>
          </p:cNvSpPr>
          <p:nvPr/>
        </p:nvSpPr>
        <p:spPr bwMode="auto">
          <a:xfrm>
            <a:off x="3775075" y="57070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69" name="Oval 101"/>
          <p:cNvSpPr>
            <a:spLocks noChangeArrowheads="1"/>
          </p:cNvSpPr>
          <p:nvPr/>
        </p:nvSpPr>
        <p:spPr bwMode="auto">
          <a:xfrm>
            <a:off x="3735388" y="5599113"/>
            <a:ext cx="222250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0" name="Line 102"/>
          <p:cNvSpPr>
            <a:spLocks noChangeShapeType="1"/>
          </p:cNvSpPr>
          <p:nvPr/>
        </p:nvSpPr>
        <p:spPr bwMode="auto">
          <a:xfrm>
            <a:off x="3840163" y="5637213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1" name="Line 103"/>
          <p:cNvSpPr>
            <a:spLocks noChangeShapeType="1"/>
          </p:cNvSpPr>
          <p:nvPr/>
        </p:nvSpPr>
        <p:spPr bwMode="auto">
          <a:xfrm>
            <a:off x="3775075" y="5707063"/>
            <a:ext cx="131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2" name="Oval 104"/>
          <p:cNvSpPr>
            <a:spLocks noChangeArrowheads="1"/>
          </p:cNvSpPr>
          <p:nvPr/>
        </p:nvSpPr>
        <p:spPr bwMode="auto">
          <a:xfrm>
            <a:off x="2692400" y="5599113"/>
            <a:ext cx="223838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3" name="Line 105"/>
          <p:cNvSpPr>
            <a:spLocks noChangeShapeType="1"/>
          </p:cNvSpPr>
          <p:nvPr/>
        </p:nvSpPr>
        <p:spPr bwMode="auto">
          <a:xfrm>
            <a:off x="2798763" y="5637213"/>
            <a:ext cx="3175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4" name="Line 106"/>
          <p:cNvSpPr>
            <a:spLocks noChangeShapeType="1"/>
          </p:cNvSpPr>
          <p:nvPr/>
        </p:nvSpPr>
        <p:spPr bwMode="auto">
          <a:xfrm>
            <a:off x="2733675" y="570706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5" name="Oval 107"/>
          <p:cNvSpPr>
            <a:spLocks noChangeArrowheads="1"/>
          </p:cNvSpPr>
          <p:nvPr/>
        </p:nvSpPr>
        <p:spPr bwMode="auto">
          <a:xfrm>
            <a:off x="2692400" y="5599113"/>
            <a:ext cx="223838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6" name="Line 108"/>
          <p:cNvSpPr>
            <a:spLocks noChangeShapeType="1"/>
          </p:cNvSpPr>
          <p:nvPr/>
        </p:nvSpPr>
        <p:spPr bwMode="auto">
          <a:xfrm>
            <a:off x="2798763" y="5637213"/>
            <a:ext cx="3175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7" name="Line 109"/>
          <p:cNvSpPr>
            <a:spLocks noChangeShapeType="1"/>
          </p:cNvSpPr>
          <p:nvPr/>
        </p:nvSpPr>
        <p:spPr bwMode="auto">
          <a:xfrm>
            <a:off x="2733675" y="570706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8" name="Oval 110"/>
          <p:cNvSpPr>
            <a:spLocks noChangeArrowheads="1"/>
          </p:cNvSpPr>
          <p:nvPr/>
        </p:nvSpPr>
        <p:spPr bwMode="auto">
          <a:xfrm>
            <a:off x="2692400" y="5599113"/>
            <a:ext cx="223838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79" name="Line 111"/>
          <p:cNvSpPr>
            <a:spLocks noChangeShapeType="1"/>
          </p:cNvSpPr>
          <p:nvPr/>
        </p:nvSpPr>
        <p:spPr bwMode="auto">
          <a:xfrm>
            <a:off x="2798763" y="5637213"/>
            <a:ext cx="3175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0" name="Line 112"/>
          <p:cNvSpPr>
            <a:spLocks noChangeShapeType="1"/>
          </p:cNvSpPr>
          <p:nvPr/>
        </p:nvSpPr>
        <p:spPr bwMode="auto">
          <a:xfrm>
            <a:off x="2733675" y="570706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1" name="Oval 113"/>
          <p:cNvSpPr>
            <a:spLocks noChangeArrowheads="1"/>
          </p:cNvSpPr>
          <p:nvPr/>
        </p:nvSpPr>
        <p:spPr bwMode="auto">
          <a:xfrm>
            <a:off x="2692400" y="5599113"/>
            <a:ext cx="223838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2" name="Line 114"/>
          <p:cNvSpPr>
            <a:spLocks noChangeShapeType="1"/>
          </p:cNvSpPr>
          <p:nvPr/>
        </p:nvSpPr>
        <p:spPr bwMode="auto">
          <a:xfrm>
            <a:off x="2798763" y="5637213"/>
            <a:ext cx="3175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3" name="Line 115"/>
          <p:cNvSpPr>
            <a:spLocks noChangeShapeType="1"/>
          </p:cNvSpPr>
          <p:nvPr/>
        </p:nvSpPr>
        <p:spPr bwMode="auto">
          <a:xfrm>
            <a:off x="2733675" y="570706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4" name="Oval 116"/>
          <p:cNvSpPr>
            <a:spLocks noChangeArrowheads="1"/>
          </p:cNvSpPr>
          <p:nvPr/>
        </p:nvSpPr>
        <p:spPr bwMode="auto">
          <a:xfrm>
            <a:off x="2692400" y="5599113"/>
            <a:ext cx="223838" cy="204787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5" name="Line 117"/>
          <p:cNvSpPr>
            <a:spLocks noChangeShapeType="1"/>
          </p:cNvSpPr>
          <p:nvPr/>
        </p:nvSpPr>
        <p:spPr bwMode="auto">
          <a:xfrm>
            <a:off x="2798763" y="5637213"/>
            <a:ext cx="3175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6" name="Line 118"/>
          <p:cNvSpPr>
            <a:spLocks noChangeShapeType="1"/>
          </p:cNvSpPr>
          <p:nvPr/>
        </p:nvSpPr>
        <p:spPr bwMode="auto">
          <a:xfrm>
            <a:off x="2733675" y="570706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7" name="Oval 119"/>
          <p:cNvSpPr>
            <a:spLocks noChangeArrowheads="1"/>
          </p:cNvSpPr>
          <p:nvPr/>
        </p:nvSpPr>
        <p:spPr bwMode="auto">
          <a:xfrm>
            <a:off x="1647825" y="5592763"/>
            <a:ext cx="223838" cy="206375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8" name="Line 120"/>
          <p:cNvSpPr>
            <a:spLocks noChangeShapeType="1"/>
          </p:cNvSpPr>
          <p:nvPr/>
        </p:nvSpPr>
        <p:spPr bwMode="auto">
          <a:xfrm>
            <a:off x="1754188" y="563245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89" name="Line 121"/>
          <p:cNvSpPr>
            <a:spLocks noChangeShapeType="1"/>
          </p:cNvSpPr>
          <p:nvPr/>
        </p:nvSpPr>
        <p:spPr bwMode="auto">
          <a:xfrm>
            <a:off x="1687513" y="57007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0" name="Oval 122"/>
          <p:cNvSpPr>
            <a:spLocks noChangeArrowheads="1"/>
          </p:cNvSpPr>
          <p:nvPr/>
        </p:nvSpPr>
        <p:spPr bwMode="auto">
          <a:xfrm>
            <a:off x="1647825" y="5592763"/>
            <a:ext cx="223838" cy="206375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1" name="Line 123"/>
          <p:cNvSpPr>
            <a:spLocks noChangeShapeType="1"/>
          </p:cNvSpPr>
          <p:nvPr/>
        </p:nvSpPr>
        <p:spPr bwMode="auto">
          <a:xfrm>
            <a:off x="1754188" y="563245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2" name="Line 124"/>
          <p:cNvSpPr>
            <a:spLocks noChangeShapeType="1"/>
          </p:cNvSpPr>
          <p:nvPr/>
        </p:nvSpPr>
        <p:spPr bwMode="auto">
          <a:xfrm>
            <a:off x="1687513" y="57007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3" name="Oval 125"/>
          <p:cNvSpPr>
            <a:spLocks noChangeArrowheads="1"/>
          </p:cNvSpPr>
          <p:nvPr/>
        </p:nvSpPr>
        <p:spPr bwMode="auto">
          <a:xfrm>
            <a:off x="1647825" y="5592763"/>
            <a:ext cx="223838" cy="206375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4" name="Line 126"/>
          <p:cNvSpPr>
            <a:spLocks noChangeShapeType="1"/>
          </p:cNvSpPr>
          <p:nvPr/>
        </p:nvSpPr>
        <p:spPr bwMode="auto">
          <a:xfrm>
            <a:off x="1754188" y="563245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5" name="Line 127"/>
          <p:cNvSpPr>
            <a:spLocks noChangeShapeType="1"/>
          </p:cNvSpPr>
          <p:nvPr/>
        </p:nvSpPr>
        <p:spPr bwMode="auto">
          <a:xfrm>
            <a:off x="1687513" y="57007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6" name="Oval 128"/>
          <p:cNvSpPr>
            <a:spLocks noChangeArrowheads="1"/>
          </p:cNvSpPr>
          <p:nvPr/>
        </p:nvSpPr>
        <p:spPr bwMode="auto">
          <a:xfrm>
            <a:off x="1647825" y="5592763"/>
            <a:ext cx="223838" cy="206375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7" name="Line 129"/>
          <p:cNvSpPr>
            <a:spLocks noChangeShapeType="1"/>
          </p:cNvSpPr>
          <p:nvPr/>
        </p:nvSpPr>
        <p:spPr bwMode="auto">
          <a:xfrm>
            <a:off x="1754188" y="563245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8" name="Line 130"/>
          <p:cNvSpPr>
            <a:spLocks noChangeShapeType="1"/>
          </p:cNvSpPr>
          <p:nvPr/>
        </p:nvSpPr>
        <p:spPr bwMode="auto">
          <a:xfrm>
            <a:off x="1687513" y="57007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99" name="Oval 131"/>
          <p:cNvSpPr>
            <a:spLocks noChangeArrowheads="1"/>
          </p:cNvSpPr>
          <p:nvPr/>
        </p:nvSpPr>
        <p:spPr bwMode="auto">
          <a:xfrm>
            <a:off x="1647825" y="5592763"/>
            <a:ext cx="223838" cy="206375"/>
          </a:xfrm>
          <a:prstGeom prst="ellipse">
            <a:avLst/>
          </a:prstGeom>
          <a:solidFill>
            <a:schemeClr val="folHlink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00" name="Line 132"/>
          <p:cNvSpPr>
            <a:spLocks noChangeShapeType="1"/>
          </p:cNvSpPr>
          <p:nvPr/>
        </p:nvSpPr>
        <p:spPr bwMode="auto">
          <a:xfrm>
            <a:off x="1754188" y="5632450"/>
            <a:ext cx="1587" cy="1333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01" name="Line 133"/>
          <p:cNvSpPr>
            <a:spLocks noChangeShapeType="1"/>
          </p:cNvSpPr>
          <p:nvPr/>
        </p:nvSpPr>
        <p:spPr bwMode="auto">
          <a:xfrm>
            <a:off x="1687513" y="5700713"/>
            <a:ext cx="133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0" name="Group 134"/>
          <p:cNvGrpSpPr>
            <a:grpSpLocks/>
          </p:cNvGrpSpPr>
          <p:nvPr/>
        </p:nvGrpSpPr>
        <p:grpSpPr bwMode="auto">
          <a:xfrm>
            <a:off x="1719263" y="5346700"/>
            <a:ext cx="82550" cy="228600"/>
            <a:chOff x="1143" y="2328"/>
            <a:chExt cx="52" cy="144"/>
          </a:xfrm>
        </p:grpSpPr>
        <p:sp>
          <p:nvSpPr>
            <p:cNvPr id="17174" name="Line 135"/>
            <p:cNvSpPr>
              <a:spLocks noChangeShapeType="1"/>
            </p:cNvSpPr>
            <p:nvPr/>
          </p:nvSpPr>
          <p:spPr bwMode="auto">
            <a:xfrm>
              <a:off x="1169" y="2328"/>
              <a:ext cx="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75" name="Freeform 136"/>
            <p:cNvSpPr>
              <a:spLocks/>
            </p:cNvSpPr>
            <p:nvPr/>
          </p:nvSpPr>
          <p:spPr bwMode="auto">
            <a:xfrm>
              <a:off x="1143" y="2418"/>
              <a:ext cx="52" cy="54"/>
            </a:xfrm>
            <a:custGeom>
              <a:avLst/>
              <a:gdLst>
                <a:gd name="T0" fmla="*/ 0 w 52"/>
                <a:gd name="T1" fmla="*/ 0 h 54"/>
                <a:gd name="T2" fmla="*/ 27 w 52"/>
                <a:gd name="T3" fmla="*/ 54 h 54"/>
                <a:gd name="T4" fmla="*/ 52 w 52"/>
                <a:gd name="T5" fmla="*/ 0 h 54"/>
                <a:gd name="T6" fmla="*/ 0 w 52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4"/>
                <a:gd name="T14" fmla="*/ 52 w 5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4">
                  <a:moveTo>
                    <a:pt x="0" y="0"/>
                  </a:moveTo>
                  <a:lnTo>
                    <a:pt x="27" y="54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37"/>
          <p:cNvGrpSpPr>
            <a:grpSpLocks/>
          </p:cNvGrpSpPr>
          <p:nvPr/>
        </p:nvGrpSpPr>
        <p:grpSpPr bwMode="auto">
          <a:xfrm>
            <a:off x="2778125" y="5346700"/>
            <a:ext cx="82550" cy="246063"/>
            <a:chOff x="1810" y="2328"/>
            <a:chExt cx="52" cy="155"/>
          </a:xfrm>
        </p:grpSpPr>
        <p:sp>
          <p:nvSpPr>
            <p:cNvPr id="17172" name="Line 138"/>
            <p:cNvSpPr>
              <a:spLocks noChangeShapeType="1"/>
            </p:cNvSpPr>
            <p:nvPr/>
          </p:nvSpPr>
          <p:spPr bwMode="auto">
            <a:xfrm>
              <a:off x="1835" y="2328"/>
              <a:ext cx="2" cy="1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73" name="Freeform 139"/>
            <p:cNvSpPr>
              <a:spLocks/>
            </p:cNvSpPr>
            <p:nvPr/>
          </p:nvSpPr>
          <p:spPr bwMode="auto">
            <a:xfrm>
              <a:off x="1810" y="2430"/>
              <a:ext cx="52" cy="53"/>
            </a:xfrm>
            <a:custGeom>
              <a:avLst/>
              <a:gdLst>
                <a:gd name="T0" fmla="*/ 0 w 52"/>
                <a:gd name="T1" fmla="*/ 0 h 53"/>
                <a:gd name="T2" fmla="*/ 27 w 52"/>
                <a:gd name="T3" fmla="*/ 53 h 53"/>
                <a:gd name="T4" fmla="*/ 52 w 52"/>
                <a:gd name="T5" fmla="*/ 0 h 53"/>
                <a:gd name="T6" fmla="*/ 0 w 5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3"/>
                <a:gd name="T14" fmla="*/ 52 w 5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3">
                  <a:moveTo>
                    <a:pt x="0" y="0"/>
                  </a:moveTo>
                  <a:lnTo>
                    <a:pt x="27" y="53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40"/>
          <p:cNvGrpSpPr>
            <a:grpSpLocks/>
          </p:cNvGrpSpPr>
          <p:nvPr/>
        </p:nvGrpSpPr>
        <p:grpSpPr bwMode="auto">
          <a:xfrm>
            <a:off x="3794125" y="5346700"/>
            <a:ext cx="82550" cy="241300"/>
            <a:chOff x="2450" y="2328"/>
            <a:chExt cx="52" cy="152"/>
          </a:xfrm>
        </p:grpSpPr>
        <p:sp>
          <p:nvSpPr>
            <p:cNvPr id="17170" name="Line 141"/>
            <p:cNvSpPr>
              <a:spLocks noChangeShapeType="1"/>
            </p:cNvSpPr>
            <p:nvPr/>
          </p:nvSpPr>
          <p:spPr bwMode="auto">
            <a:xfrm>
              <a:off x="2476" y="2328"/>
              <a:ext cx="1" cy="1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71" name="Freeform 142"/>
            <p:cNvSpPr>
              <a:spLocks/>
            </p:cNvSpPr>
            <p:nvPr/>
          </p:nvSpPr>
          <p:spPr bwMode="auto">
            <a:xfrm>
              <a:off x="2450" y="2426"/>
              <a:ext cx="52" cy="54"/>
            </a:xfrm>
            <a:custGeom>
              <a:avLst/>
              <a:gdLst>
                <a:gd name="T0" fmla="*/ 0 w 52"/>
                <a:gd name="T1" fmla="*/ 0 h 54"/>
                <a:gd name="T2" fmla="*/ 27 w 52"/>
                <a:gd name="T3" fmla="*/ 54 h 54"/>
                <a:gd name="T4" fmla="*/ 52 w 52"/>
                <a:gd name="T5" fmla="*/ 0 h 54"/>
                <a:gd name="T6" fmla="*/ 0 w 52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4"/>
                <a:gd name="T14" fmla="*/ 52 w 5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4">
                  <a:moveTo>
                    <a:pt x="0" y="0"/>
                  </a:moveTo>
                  <a:lnTo>
                    <a:pt x="27" y="54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143"/>
          <p:cNvGrpSpPr>
            <a:grpSpLocks/>
          </p:cNvGrpSpPr>
          <p:nvPr/>
        </p:nvGrpSpPr>
        <p:grpSpPr bwMode="auto">
          <a:xfrm>
            <a:off x="4805363" y="5340350"/>
            <a:ext cx="82550" cy="247650"/>
            <a:chOff x="3087" y="2324"/>
            <a:chExt cx="52" cy="156"/>
          </a:xfrm>
        </p:grpSpPr>
        <p:sp>
          <p:nvSpPr>
            <p:cNvPr id="17168" name="Line 144"/>
            <p:cNvSpPr>
              <a:spLocks noChangeShapeType="1"/>
            </p:cNvSpPr>
            <p:nvPr/>
          </p:nvSpPr>
          <p:spPr bwMode="auto">
            <a:xfrm>
              <a:off x="3113" y="2324"/>
              <a:ext cx="1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69" name="Freeform 145"/>
            <p:cNvSpPr>
              <a:spLocks/>
            </p:cNvSpPr>
            <p:nvPr/>
          </p:nvSpPr>
          <p:spPr bwMode="auto">
            <a:xfrm>
              <a:off x="3087" y="2426"/>
              <a:ext cx="52" cy="54"/>
            </a:xfrm>
            <a:custGeom>
              <a:avLst/>
              <a:gdLst>
                <a:gd name="T0" fmla="*/ 0 w 52"/>
                <a:gd name="T1" fmla="*/ 0 h 54"/>
                <a:gd name="T2" fmla="*/ 26 w 52"/>
                <a:gd name="T3" fmla="*/ 54 h 54"/>
                <a:gd name="T4" fmla="*/ 52 w 52"/>
                <a:gd name="T5" fmla="*/ 0 h 54"/>
                <a:gd name="T6" fmla="*/ 0 w 52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4"/>
                <a:gd name="T14" fmla="*/ 52 w 5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4">
                  <a:moveTo>
                    <a:pt x="0" y="0"/>
                  </a:moveTo>
                  <a:lnTo>
                    <a:pt x="26" y="54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6878638" y="5346700"/>
            <a:ext cx="80962" cy="184150"/>
            <a:chOff x="4394" y="2328"/>
            <a:chExt cx="51" cy="116"/>
          </a:xfrm>
        </p:grpSpPr>
        <p:sp>
          <p:nvSpPr>
            <p:cNvPr id="17166" name="Line 147"/>
            <p:cNvSpPr>
              <a:spLocks noChangeShapeType="1"/>
            </p:cNvSpPr>
            <p:nvPr/>
          </p:nvSpPr>
          <p:spPr bwMode="auto">
            <a:xfrm>
              <a:off x="4420" y="2328"/>
              <a:ext cx="1" cy="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67" name="Freeform 148"/>
            <p:cNvSpPr>
              <a:spLocks/>
            </p:cNvSpPr>
            <p:nvPr/>
          </p:nvSpPr>
          <p:spPr bwMode="auto">
            <a:xfrm>
              <a:off x="4394" y="2390"/>
              <a:ext cx="51" cy="54"/>
            </a:xfrm>
            <a:custGeom>
              <a:avLst/>
              <a:gdLst>
                <a:gd name="T0" fmla="*/ 0 w 51"/>
                <a:gd name="T1" fmla="*/ 0 h 54"/>
                <a:gd name="T2" fmla="*/ 26 w 51"/>
                <a:gd name="T3" fmla="*/ 54 h 54"/>
                <a:gd name="T4" fmla="*/ 51 w 51"/>
                <a:gd name="T5" fmla="*/ 0 h 54"/>
                <a:gd name="T6" fmla="*/ 0 w 51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4"/>
                <a:gd name="T14" fmla="*/ 51 w 5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4">
                  <a:moveTo>
                    <a:pt x="0" y="0"/>
                  </a:moveTo>
                  <a:lnTo>
                    <a:pt x="26" y="54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" name="Group 149"/>
          <p:cNvGrpSpPr>
            <a:grpSpLocks/>
          </p:cNvGrpSpPr>
          <p:nvPr/>
        </p:nvGrpSpPr>
        <p:grpSpPr bwMode="auto">
          <a:xfrm>
            <a:off x="7889875" y="5346700"/>
            <a:ext cx="82550" cy="184150"/>
            <a:chOff x="5031" y="2328"/>
            <a:chExt cx="52" cy="116"/>
          </a:xfrm>
        </p:grpSpPr>
        <p:sp>
          <p:nvSpPr>
            <p:cNvPr id="17164" name="Line 150"/>
            <p:cNvSpPr>
              <a:spLocks noChangeShapeType="1"/>
            </p:cNvSpPr>
            <p:nvPr/>
          </p:nvSpPr>
          <p:spPr bwMode="auto">
            <a:xfrm>
              <a:off x="5057" y="2328"/>
              <a:ext cx="1" cy="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65" name="Freeform 151"/>
            <p:cNvSpPr>
              <a:spLocks/>
            </p:cNvSpPr>
            <p:nvPr/>
          </p:nvSpPr>
          <p:spPr bwMode="auto">
            <a:xfrm>
              <a:off x="5031" y="2390"/>
              <a:ext cx="52" cy="54"/>
            </a:xfrm>
            <a:custGeom>
              <a:avLst/>
              <a:gdLst>
                <a:gd name="T0" fmla="*/ 0 w 52"/>
                <a:gd name="T1" fmla="*/ 0 h 54"/>
                <a:gd name="T2" fmla="*/ 27 w 52"/>
                <a:gd name="T3" fmla="*/ 54 h 54"/>
                <a:gd name="T4" fmla="*/ 52 w 52"/>
                <a:gd name="T5" fmla="*/ 0 h 54"/>
                <a:gd name="T6" fmla="*/ 0 w 52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4"/>
                <a:gd name="T14" fmla="*/ 52 w 5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4">
                  <a:moveTo>
                    <a:pt x="0" y="0"/>
                  </a:moveTo>
                  <a:lnTo>
                    <a:pt x="27" y="54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508" name="Rectangle 152"/>
          <p:cNvSpPr>
            <a:spLocks noChangeArrowheads="1"/>
          </p:cNvSpPr>
          <p:nvPr/>
        </p:nvSpPr>
        <p:spPr bwMode="auto">
          <a:xfrm>
            <a:off x="3119438" y="5567363"/>
            <a:ext cx="336550" cy="268287"/>
          </a:xfrm>
          <a:prstGeom prst="rect">
            <a:avLst/>
          </a:prstGeom>
          <a:solidFill>
            <a:schemeClr val="folHlink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09" name="Rectangle 153"/>
          <p:cNvSpPr>
            <a:spLocks noChangeArrowheads="1"/>
          </p:cNvSpPr>
          <p:nvPr/>
        </p:nvSpPr>
        <p:spPr bwMode="auto">
          <a:xfrm>
            <a:off x="3140075" y="5591175"/>
            <a:ext cx="184150" cy="198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  S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10" name="Rectangle 154"/>
          <p:cNvSpPr>
            <a:spLocks noChangeArrowheads="1"/>
          </p:cNvSpPr>
          <p:nvPr/>
        </p:nvSpPr>
        <p:spPr bwMode="auto">
          <a:xfrm>
            <a:off x="3298825" y="5664200"/>
            <a:ext cx="57150" cy="1365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1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11" name="Rectangle 155"/>
          <p:cNvSpPr>
            <a:spLocks noChangeArrowheads="1"/>
          </p:cNvSpPr>
          <p:nvPr/>
        </p:nvSpPr>
        <p:spPr bwMode="auto">
          <a:xfrm>
            <a:off x="4176713" y="5567363"/>
            <a:ext cx="338137" cy="268287"/>
          </a:xfrm>
          <a:prstGeom prst="rect">
            <a:avLst/>
          </a:prstGeom>
          <a:solidFill>
            <a:schemeClr val="folHlink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12" name="Rectangle 156"/>
          <p:cNvSpPr>
            <a:spLocks noChangeArrowheads="1"/>
          </p:cNvSpPr>
          <p:nvPr/>
        </p:nvSpPr>
        <p:spPr bwMode="auto">
          <a:xfrm>
            <a:off x="4200525" y="559117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  S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13" name="Rectangle 157"/>
          <p:cNvSpPr>
            <a:spLocks noChangeArrowheads="1"/>
          </p:cNvSpPr>
          <p:nvPr/>
        </p:nvSpPr>
        <p:spPr bwMode="auto">
          <a:xfrm>
            <a:off x="2030413" y="5567363"/>
            <a:ext cx="336550" cy="268287"/>
          </a:xfrm>
          <a:prstGeom prst="rect">
            <a:avLst/>
          </a:prstGeom>
          <a:solidFill>
            <a:schemeClr val="folHlink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14" name="Rectangle 158"/>
          <p:cNvSpPr>
            <a:spLocks noChangeArrowheads="1"/>
          </p:cNvSpPr>
          <p:nvPr/>
        </p:nvSpPr>
        <p:spPr bwMode="auto">
          <a:xfrm>
            <a:off x="2051050" y="5591175"/>
            <a:ext cx="184150" cy="198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  S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15" name="Rectangle 159"/>
          <p:cNvSpPr>
            <a:spLocks noChangeArrowheads="1"/>
          </p:cNvSpPr>
          <p:nvPr/>
        </p:nvSpPr>
        <p:spPr bwMode="auto">
          <a:xfrm>
            <a:off x="2209800" y="5664200"/>
            <a:ext cx="57150" cy="1365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0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16" name="Rectangle 160"/>
          <p:cNvSpPr>
            <a:spLocks noChangeArrowheads="1"/>
          </p:cNvSpPr>
          <p:nvPr/>
        </p:nvSpPr>
        <p:spPr bwMode="auto">
          <a:xfrm>
            <a:off x="6292850" y="5567363"/>
            <a:ext cx="338138" cy="268287"/>
          </a:xfrm>
          <a:prstGeom prst="rect">
            <a:avLst/>
          </a:prstGeom>
          <a:solidFill>
            <a:schemeClr val="folHlink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17" name="Rectangle 161"/>
          <p:cNvSpPr>
            <a:spLocks noChangeArrowheads="1"/>
          </p:cNvSpPr>
          <p:nvPr/>
        </p:nvSpPr>
        <p:spPr bwMode="auto">
          <a:xfrm>
            <a:off x="6315075" y="559117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  S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18" name="Rectangle 162"/>
          <p:cNvSpPr>
            <a:spLocks noChangeArrowheads="1"/>
          </p:cNvSpPr>
          <p:nvPr/>
        </p:nvSpPr>
        <p:spPr bwMode="auto">
          <a:xfrm>
            <a:off x="6473825" y="5664200"/>
            <a:ext cx="209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M-1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19" name="Rectangle 163"/>
          <p:cNvSpPr>
            <a:spLocks noChangeArrowheads="1"/>
          </p:cNvSpPr>
          <p:nvPr/>
        </p:nvSpPr>
        <p:spPr bwMode="auto">
          <a:xfrm>
            <a:off x="7261225" y="5567363"/>
            <a:ext cx="336550" cy="268287"/>
          </a:xfrm>
          <a:prstGeom prst="rect">
            <a:avLst/>
          </a:prstGeom>
          <a:solidFill>
            <a:schemeClr val="folHlink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20" name="Rectangle 164"/>
          <p:cNvSpPr>
            <a:spLocks noChangeArrowheads="1"/>
          </p:cNvSpPr>
          <p:nvPr/>
        </p:nvSpPr>
        <p:spPr bwMode="auto">
          <a:xfrm>
            <a:off x="7283450" y="5591175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  S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21" name="Rectangle 165"/>
          <p:cNvSpPr>
            <a:spLocks noChangeArrowheads="1"/>
          </p:cNvSpPr>
          <p:nvPr/>
        </p:nvSpPr>
        <p:spPr bwMode="auto">
          <a:xfrm>
            <a:off x="7442200" y="5664200"/>
            <a:ext cx="101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m</a:t>
            </a:r>
            <a:endParaRPr lang="en-GB" sz="1200" u="none">
              <a:latin typeface="Times New Roman" pitchFamily="18" charset="0"/>
            </a:endParaRPr>
          </a:p>
        </p:txBody>
      </p:sp>
      <p:grpSp>
        <p:nvGrpSpPr>
          <p:cNvPr id="16" name="Group 166"/>
          <p:cNvGrpSpPr>
            <a:grpSpLocks/>
          </p:cNvGrpSpPr>
          <p:nvPr/>
        </p:nvGrpSpPr>
        <p:grpSpPr bwMode="auto">
          <a:xfrm>
            <a:off x="6632575" y="5627688"/>
            <a:ext cx="180975" cy="87312"/>
            <a:chOff x="4239" y="2505"/>
            <a:chExt cx="114" cy="55"/>
          </a:xfrm>
        </p:grpSpPr>
        <p:sp>
          <p:nvSpPr>
            <p:cNvPr id="17162" name="Line 167"/>
            <p:cNvSpPr>
              <a:spLocks noChangeShapeType="1"/>
            </p:cNvSpPr>
            <p:nvPr/>
          </p:nvSpPr>
          <p:spPr bwMode="auto">
            <a:xfrm>
              <a:off x="4239" y="2531"/>
              <a:ext cx="6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63" name="Freeform 168"/>
            <p:cNvSpPr>
              <a:spLocks/>
            </p:cNvSpPr>
            <p:nvPr/>
          </p:nvSpPr>
          <p:spPr bwMode="auto">
            <a:xfrm>
              <a:off x="4302" y="2505"/>
              <a:ext cx="51" cy="55"/>
            </a:xfrm>
            <a:custGeom>
              <a:avLst/>
              <a:gdLst>
                <a:gd name="T0" fmla="*/ 0 w 51"/>
                <a:gd name="T1" fmla="*/ 55 h 55"/>
                <a:gd name="T2" fmla="*/ 51 w 51"/>
                <a:gd name="T3" fmla="*/ 27 h 55"/>
                <a:gd name="T4" fmla="*/ 0 w 51"/>
                <a:gd name="T5" fmla="*/ 0 h 55"/>
                <a:gd name="T6" fmla="*/ 0 w 51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5"/>
                <a:gd name="T14" fmla="*/ 51 w 51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5">
                  <a:moveTo>
                    <a:pt x="0" y="55"/>
                  </a:moveTo>
                  <a:lnTo>
                    <a:pt x="51" y="27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169"/>
          <p:cNvGrpSpPr>
            <a:grpSpLocks/>
          </p:cNvGrpSpPr>
          <p:nvPr/>
        </p:nvGrpSpPr>
        <p:grpSpPr bwMode="auto">
          <a:xfrm>
            <a:off x="7058025" y="5621338"/>
            <a:ext cx="190500" cy="87312"/>
            <a:chOff x="4507" y="2501"/>
            <a:chExt cx="120" cy="55"/>
          </a:xfrm>
        </p:grpSpPr>
        <p:sp>
          <p:nvSpPr>
            <p:cNvPr id="17160" name="Line 170"/>
            <p:cNvSpPr>
              <a:spLocks noChangeShapeType="1"/>
            </p:cNvSpPr>
            <p:nvPr/>
          </p:nvSpPr>
          <p:spPr bwMode="auto">
            <a:xfrm>
              <a:off x="4507" y="2527"/>
              <a:ext cx="7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61" name="Freeform 171"/>
            <p:cNvSpPr>
              <a:spLocks/>
            </p:cNvSpPr>
            <p:nvPr/>
          </p:nvSpPr>
          <p:spPr bwMode="auto">
            <a:xfrm>
              <a:off x="4577" y="2501"/>
              <a:ext cx="50" cy="55"/>
            </a:xfrm>
            <a:custGeom>
              <a:avLst/>
              <a:gdLst>
                <a:gd name="T0" fmla="*/ 0 w 50"/>
                <a:gd name="T1" fmla="*/ 55 h 55"/>
                <a:gd name="T2" fmla="*/ 50 w 50"/>
                <a:gd name="T3" fmla="*/ 27 h 55"/>
                <a:gd name="T4" fmla="*/ 0 w 50"/>
                <a:gd name="T5" fmla="*/ 0 h 55"/>
                <a:gd name="T6" fmla="*/ 0 w 50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5"/>
                <a:gd name="T14" fmla="*/ 50 w 5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5">
                  <a:moveTo>
                    <a:pt x="0" y="55"/>
                  </a:moveTo>
                  <a:lnTo>
                    <a:pt x="50" y="27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72"/>
          <p:cNvGrpSpPr>
            <a:grpSpLocks/>
          </p:cNvGrpSpPr>
          <p:nvPr/>
        </p:nvGrpSpPr>
        <p:grpSpPr bwMode="auto">
          <a:xfrm>
            <a:off x="7600950" y="5607050"/>
            <a:ext cx="211138" cy="87313"/>
            <a:chOff x="4849" y="2492"/>
            <a:chExt cx="133" cy="55"/>
          </a:xfrm>
        </p:grpSpPr>
        <p:sp>
          <p:nvSpPr>
            <p:cNvPr id="17158" name="Line 173"/>
            <p:cNvSpPr>
              <a:spLocks noChangeShapeType="1"/>
            </p:cNvSpPr>
            <p:nvPr/>
          </p:nvSpPr>
          <p:spPr bwMode="auto">
            <a:xfrm>
              <a:off x="4849" y="2519"/>
              <a:ext cx="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59" name="Freeform 174"/>
            <p:cNvSpPr>
              <a:spLocks/>
            </p:cNvSpPr>
            <p:nvPr/>
          </p:nvSpPr>
          <p:spPr bwMode="auto">
            <a:xfrm>
              <a:off x="4931" y="2492"/>
              <a:ext cx="51" cy="55"/>
            </a:xfrm>
            <a:custGeom>
              <a:avLst/>
              <a:gdLst>
                <a:gd name="T0" fmla="*/ 0 w 51"/>
                <a:gd name="T1" fmla="*/ 55 h 55"/>
                <a:gd name="T2" fmla="*/ 51 w 51"/>
                <a:gd name="T3" fmla="*/ 27 h 55"/>
                <a:gd name="T4" fmla="*/ 0 w 51"/>
                <a:gd name="T5" fmla="*/ 0 h 55"/>
                <a:gd name="T6" fmla="*/ 0 w 51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5"/>
                <a:gd name="T14" fmla="*/ 51 w 51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5">
                  <a:moveTo>
                    <a:pt x="0" y="55"/>
                  </a:moveTo>
                  <a:lnTo>
                    <a:pt x="51" y="27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oup 175"/>
          <p:cNvGrpSpPr>
            <a:grpSpLocks/>
          </p:cNvGrpSpPr>
          <p:nvPr/>
        </p:nvGrpSpPr>
        <p:grpSpPr bwMode="auto">
          <a:xfrm>
            <a:off x="8056563" y="5602288"/>
            <a:ext cx="514350" cy="85725"/>
            <a:chOff x="5136" y="2489"/>
            <a:chExt cx="324" cy="54"/>
          </a:xfrm>
        </p:grpSpPr>
        <p:sp>
          <p:nvSpPr>
            <p:cNvPr id="17156" name="Line 176"/>
            <p:cNvSpPr>
              <a:spLocks noChangeShapeType="1"/>
            </p:cNvSpPr>
            <p:nvPr/>
          </p:nvSpPr>
          <p:spPr bwMode="auto">
            <a:xfrm>
              <a:off x="5136" y="2515"/>
              <a:ext cx="27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57" name="Freeform 177"/>
            <p:cNvSpPr>
              <a:spLocks/>
            </p:cNvSpPr>
            <p:nvPr/>
          </p:nvSpPr>
          <p:spPr bwMode="auto">
            <a:xfrm>
              <a:off x="5410" y="2489"/>
              <a:ext cx="50" cy="54"/>
            </a:xfrm>
            <a:custGeom>
              <a:avLst/>
              <a:gdLst>
                <a:gd name="T0" fmla="*/ 0 w 50"/>
                <a:gd name="T1" fmla="*/ 54 h 54"/>
                <a:gd name="T2" fmla="*/ 50 w 50"/>
                <a:gd name="T3" fmla="*/ 26 h 54"/>
                <a:gd name="T4" fmla="*/ 0 w 50"/>
                <a:gd name="T5" fmla="*/ 0 h 54"/>
                <a:gd name="T6" fmla="*/ 0 w 50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4"/>
                <a:gd name="T14" fmla="*/ 50 w 50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4">
                  <a:moveTo>
                    <a:pt x="0" y="54"/>
                  </a:moveTo>
                  <a:lnTo>
                    <a:pt x="50" y="26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178"/>
          <p:cNvGrpSpPr>
            <a:grpSpLocks/>
          </p:cNvGrpSpPr>
          <p:nvPr/>
        </p:nvGrpSpPr>
        <p:grpSpPr bwMode="auto">
          <a:xfrm>
            <a:off x="4511675" y="5651500"/>
            <a:ext cx="217488" cy="87313"/>
            <a:chOff x="2902" y="2520"/>
            <a:chExt cx="137" cy="55"/>
          </a:xfrm>
        </p:grpSpPr>
        <p:sp>
          <p:nvSpPr>
            <p:cNvPr id="17154" name="Line 179"/>
            <p:cNvSpPr>
              <a:spLocks noChangeShapeType="1"/>
            </p:cNvSpPr>
            <p:nvPr/>
          </p:nvSpPr>
          <p:spPr bwMode="auto">
            <a:xfrm>
              <a:off x="2902" y="2547"/>
              <a:ext cx="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55" name="Freeform 180"/>
            <p:cNvSpPr>
              <a:spLocks/>
            </p:cNvSpPr>
            <p:nvPr/>
          </p:nvSpPr>
          <p:spPr bwMode="auto">
            <a:xfrm>
              <a:off x="2988" y="2520"/>
              <a:ext cx="51" cy="55"/>
            </a:xfrm>
            <a:custGeom>
              <a:avLst/>
              <a:gdLst>
                <a:gd name="T0" fmla="*/ 0 w 51"/>
                <a:gd name="T1" fmla="*/ 55 h 55"/>
                <a:gd name="T2" fmla="*/ 51 w 51"/>
                <a:gd name="T3" fmla="*/ 27 h 55"/>
                <a:gd name="T4" fmla="*/ 0 w 51"/>
                <a:gd name="T5" fmla="*/ 0 h 55"/>
                <a:gd name="T6" fmla="*/ 0 w 51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5"/>
                <a:gd name="T14" fmla="*/ 51 w 51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5">
                  <a:moveTo>
                    <a:pt x="0" y="55"/>
                  </a:moveTo>
                  <a:lnTo>
                    <a:pt x="51" y="27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181"/>
          <p:cNvGrpSpPr>
            <a:grpSpLocks/>
          </p:cNvGrpSpPr>
          <p:nvPr/>
        </p:nvGrpSpPr>
        <p:grpSpPr bwMode="auto">
          <a:xfrm>
            <a:off x="3960813" y="5651500"/>
            <a:ext cx="200025" cy="87313"/>
            <a:chOff x="2555" y="2520"/>
            <a:chExt cx="126" cy="55"/>
          </a:xfrm>
        </p:grpSpPr>
        <p:sp>
          <p:nvSpPr>
            <p:cNvPr id="17152" name="Line 182"/>
            <p:cNvSpPr>
              <a:spLocks noChangeShapeType="1"/>
            </p:cNvSpPr>
            <p:nvPr/>
          </p:nvSpPr>
          <p:spPr bwMode="auto">
            <a:xfrm>
              <a:off x="2555" y="2547"/>
              <a:ext cx="7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53" name="Freeform 183"/>
            <p:cNvSpPr>
              <a:spLocks/>
            </p:cNvSpPr>
            <p:nvPr/>
          </p:nvSpPr>
          <p:spPr bwMode="auto">
            <a:xfrm>
              <a:off x="2630" y="2520"/>
              <a:ext cx="51" cy="55"/>
            </a:xfrm>
            <a:custGeom>
              <a:avLst/>
              <a:gdLst>
                <a:gd name="T0" fmla="*/ 0 w 51"/>
                <a:gd name="T1" fmla="*/ 55 h 55"/>
                <a:gd name="T2" fmla="*/ 51 w 51"/>
                <a:gd name="T3" fmla="*/ 27 h 55"/>
                <a:gd name="T4" fmla="*/ 0 w 51"/>
                <a:gd name="T5" fmla="*/ 0 h 55"/>
                <a:gd name="T6" fmla="*/ 0 w 51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5"/>
                <a:gd name="T14" fmla="*/ 51 w 51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5">
                  <a:moveTo>
                    <a:pt x="0" y="55"/>
                  </a:moveTo>
                  <a:lnTo>
                    <a:pt x="51" y="27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184"/>
          <p:cNvGrpSpPr>
            <a:grpSpLocks/>
          </p:cNvGrpSpPr>
          <p:nvPr/>
        </p:nvGrpSpPr>
        <p:grpSpPr bwMode="auto">
          <a:xfrm>
            <a:off x="3465513" y="5651500"/>
            <a:ext cx="244475" cy="87313"/>
            <a:chOff x="2243" y="2520"/>
            <a:chExt cx="154" cy="55"/>
          </a:xfrm>
        </p:grpSpPr>
        <p:sp>
          <p:nvSpPr>
            <p:cNvPr id="17150" name="Line 185"/>
            <p:cNvSpPr>
              <a:spLocks noChangeShapeType="1"/>
            </p:cNvSpPr>
            <p:nvPr/>
          </p:nvSpPr>
          <p:spPr bwMode="auto">
            <a:xfrm>
              <a:off x="2243" y="2547"/>
              <a:ext cx="10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51" name="Freeform 186"/>
            <p:cNvSpPr>
              <a:spLocks/>
            </p:cNvSpPr>
            <p:nvPr/>
          </p:nvSpPr>
          <p:spPr bwMode="auto">
            <a:xfrm>
              <a:off x="2347" y="2520"/>
              <a:ext cx="50" cy="55"/>
            </a:xfrm>
            <a:custGeom>
              <a:avLst/>
              <a:gdLst>
                <a:gd name="T0" fmla="*/ 0 w 50"/>
                <a:gd name="T1" fmla="*/ 55 h 55"/>
                <a:gd name="T2" fmla="*/ 50 w 50"/>
                <a:gd name="T3" fmla="*/ 27 h 55"/>
                <a:gd name="T4" fmla="*/ 0 w 50"/>
                <a:gd name="T5" fmla="*/ 0 h 55"/>
                <a:gd name="T6" fmla="*/ 0 w 50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5"/>
                <a:gd name="T14" fmla="*/ 50 w 5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5">
                  <a:moveTo>
                    <a:pt x="0" y="55"/>
                  </a:moveTo>
                  <a:lnTo>
                    <a:pt x="50" y="27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187"/>
          <p:cNvGrpSpPr>
            <a:grpSpLocks/>
          </p:cNvGrpSpPr>
          <p:nvPr/>
        </p:nvGrpSpPr>
        <p:grpSpPr bwMode="auto">
          <a:xfrm>
            <a:off x="2914650" y="5651500"/>
            <a:ext cx="179388" cy="87313"/>
            <a:chOff x="1896" y="2520"/>
            <a:chExt cx="113" cy="55"/>
          </a:xfrm>
        </p:grpSpPr>
        <p:sp>
          <p:nvSpPr>
            <p:cNvPr id="17148" name="Line 188"/>
            <p:cNvSpPr>
              <a:spLocks noChangeShapeType="1"/>
            </p:cNvSpPr>
            <p:nvPr/>
          </p:nvSpPr>
          <p:spPr bwMode="auto">
            <a:xfrm>
              <a:off x="1896" y="2547"/>
              <a:ext cx="6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49" name="Freeform 189"/>
            <p:cNvSpPr>
              <a:spLocks/>
            </p:cNvSpPr>
            <p:nvPr/>
          </p:nvSpPr>
          <p:spPr bwMode="auto">
            <a:xfrm>
              <a:off x="1958" y="2520"/>
              <a:ext cx="51" cy="55"/>
            </a:xfrm>
            <a:custGeom>
              <a:avLst/>
              <a:gdLst>
                <a:gd name="T0" fmla="*/ 0 w 51"/>
                <a:gd name="T1" fmla="*/ 55 h 55"/>
                <a:gd name="T2" fmla="*/ 51 w 51"/>
                <a:gd name="T3" fmla="*/ 27 h 55"/>
                <a:gd name="T4" fmla="*/ 0 w 51"/>
                <a:gd name="T5" fmla="*/ 0 h 55"/>
                <a:gd name="T6" fmla="*/ 0 w 51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5"/>
                <a:gd name="T14" fmla="*/ 51 w 51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5">
                  <a:moveTo>
                    <a:pt x="0" y="55"/>
                  </a:moveTo>
                  <a:lnTo>
                    <a:pt x="51" y="27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190"/>
          <p:cNvGrpSpPr>
            <a:grpSpLocks/>
          </p:cNvGrpSpPr>
          <p:nvPr/>
        </p:nvGrpSpPr>
        <p:grpSpPr bwMode="auto">
          <a:xfrm>
            <a:off x="2370138" y="5651500"/>
            <a:ext cx="306387" cy="87313"/>
            <a:chOff x="1553" y="2520"/>
            <a:chExt cx="193" cy="55"/>
          </a:xfrm>
        </p:grpSpPr>
        <p:sp>
          <p:nvSpPr>
            <p:cNvPr id="17146" name="Line 191"/>
            <p:cNvSpPr>
              <a:spLocks noChangeShapeType="1"/>
            </p:cNvSpPr>
            <p:nvPr/>
          </p:nvSpPr>
          <p:spPr bwMode="auto">
            <a:xfrm>
              <a:off x="1553" y="2547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47" name="Freeform 192"/>
            <p:cNvSpPr>
              <a:spLocks/>
            </p:cNvSpPr>
            <p:nvPr/>
          </p:nvSpPr>
          <p:spPr bwMode="auto">
            <a:xfrm>
              <a:off x="1696" y="2520"/>
              <a:ext cx="50" cy="55"/>
            </a:xfrm>
            <a:custGeom>
              <a:avLst/>
              <a:gdLst>
                <a:gd name="T0" fmla="*/ 0 w 50"/>
                <a:gd name="T1" fmla="*/ 55 h 55"/>
                <a:gd name="T2" fmla="*/ 50 w 50"/>
                <a:gd name="T3" fmla="*/ 27 h 55"/>
                <a:gd name="T4" fmla="*/ 0 w 50"/>
                <a:gd name="T5" fmla="*/ 0 h 55"/>
                <a:gd name="T6" fmla="*/ 0 w 50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5"/>
                <a:gd name="T14" fmla="*/ 50 w 5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5">
                  <a:moveTo>
                    <a:pt x="0" y="55"/>
                  </a:moveTo>
                  <a:lnTo>
                    <a:pt x="50" y="27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oup 193"/>
          <p:cNvGrpSpPr>
            <a:grpSpLocks/>
          </p:cNvGrpSpPr>
          <p:nvPr/>
        </p:nvGrpSpPr>
        <p:grpSpPr bwMode="auto">
          <a:xfrm>
            <a:off x="4975225" y="5702300"/>
            <a:ext cx="1062038" cy="7938"/>
            <a:chOff x="3194" y="2552"/>
            <a:chExt cx="670" cy="5"/>
          </a:xfrm>
        </p:grpSpPr>
        <p:sp>
          <p:nvSpPr>
            <p:cNvPr id="17111" name="Freeform 194"/>
            <p:cNvSpPr>
              <a:spLocks/>
            </p:cNvSpPr>
            <p:nvPr/>
          </p:nvSpPr>
          <p:spPr bwMode="auto">
            <a:xfrm>
              <a:off x="3194" y="2552"/>
              <a:ext cx="15" cy="5"/>
            </a:xfrm>
            <a:custGeom>
              <a:avLst/>
              <a:gdLst>
                <a:gd name="T0" fmla="*/ 4 w 15"/>
                <a:gd name="T1" fmla="*/ 0 h 5"/>
                <a:gd name="T2" fmla="*/ 2 w 15"/>
                <a:gd name="T3" fmla="*/ 0 h 5"/>
                <a:gd name="T4" fmla="*/ 1 w 15"/>
                <a:gd name="T5" fmla="*/ 1 h 5"/>
                <a:gd name="T6" fmla="*/ 0 w 15"/>
                <a:gd name="T7" fmla="*/ 3 h 5"/>
                <a:gd name="T8" fmla="*/ 0 w 15"/>
                <a:gd name="T9" fmla="*/ 3 h 5"/>
                <a:gd name="T10" fmla="*/ 1 w 15"/>
                <a:gd name="T11" fmla="*/ 4 h 5"/>
                <a:gd name="T12" fmla="*/ 2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3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3 w 15"/>
                <a:gd name="T25" fmla="*/ 1 h 5"/>
                <a:gd name="T26" fmla="*/ 13 w 15"/>
                <a:gd name="T27" fmla="*/ 0 h 5"/>
                <a:gd name="T28" fmla="*/ 4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4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12" name="Freeform 195"/>
            <p:cNvSpPr>
              <a:spLocks/>
            </p:cNvSpPr>
            <p:nvPr/>
          </p:nvSpPr>
          <p:spPr bwMode="auto">
            <a:xfrm>
              <a:off x="3213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2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2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4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4 w 15"/>
                <a:gd name="T25" fmla="*/ 1 h 5"/>
                <a:gd name="T26" fmla="*/ 14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13" name="Freeform 196"/>
            <p:cNvSpPr>
              <a:spLocks/>
            </p:cNvSpPr>
            <p:nvPr/>
          </p:nvSpPr>
          <p:spPr bwMode="auto">
            <a:xfrm>
              <a:off x="3233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14" name="Freeform 197"/>
            <p:cNvSpPr>
              <a:spLocks/>
            </p:cNvSpPr>
            <p:nvPr/>
          </p:nvSpPr>
          <p:spPr bwMode="auto">
            <a:xfrm>
              <a:off x="3252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15" name="Freeform 198"/>
            <p:cNvSpPr>
              <a:spLocks/>
            </p:cNvSpPr>
            <p:nvPr/>
          </p:nvSpPr>
          <p:spPr bwMode="auto">
            <a:xfrm>
              <a:off x="3271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1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1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3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3 w 15"/>
                <a:gd name="T25" fmla="*/ 1 h 5"/>
                <a:gd name="T26" fmla="*/ 13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16" name="Freeform 199"/>
            <p:cNvSpPr>
              <a:spLocks/>
            </p:cNvSpPr>
            <p:nvPr/>
          </p:nvSpPr>
          <p:spPr bwMode="auto">
            <a:xfrm>
              <a:off x="3291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17" name="Freeform 200"/>
            <p:cNvSpPr>
              <a:spLocks/>
            </p:cNvSpPr>
            <p:nvPr/>
          </p:nvSpPr>
          <p:spPr bwMode="auto">
            <a:xfrm>
              <a:off x="3310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18" name="Freeform 201"/>
            <p:cNvSpPr>
              <a:spLocks/>
            </p:cNvSpPr>
            <p:nvPr/>
          </p:nvSpPr>
          <p:spPr bwMode="auto">
            <a:xfrm>
              <a:off x="3329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1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1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3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3 w 15"/>
                <a:gd name="T25" fmla="*/ 1 h 5"/>
                <a:gd name="T26" fmla="*/ 13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19" name="Freeform 202"/>
            <p:cNvSpPr>
              <a:spLocks/>
            </p:cNvSpPr>
            <p:nvPr/>
          </p:nvSpPr>
          <p:spPr bwMode="auto">
            <a:xfrm>
              <a:off x="3348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2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2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4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4 w 15"/>
                <a:gd name="T25" fmla="*/ 1 h 5"/>
                <a:gd name="T26" fmla="*/ 14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0" name="Freeform 203"/>
            <p:cNvSpPr>
              <a:spLocks/>
            </p:cNvSpPr>
            <p:nvPr/>
          </p:nvSpPr>
          <p:spPr bwMode="auto">
            <a:xfrm>
              <a:off x="3368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1" name="Freeform 204"/>
            <p:cNvSpPr>
              <a:spLocks/>
            </p:cNvSpPr>
            <p:nvPr/>
          </p:nvSpPr>
          <p:spPr bwMode="auto">
            <a:xfrm>
              <a:off x="3387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2" name="Freeform 205"/>
            <p:cNvSpPr>
              <a:spLocks/>
            </p:cNvSpPr>
            <p:nvPr/>
          </p:nvSpPr>
          <p:spPr bwMode="auto">
            <a:xfrm>
              <a:off x="3406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1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1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4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4 w 15"/>
                <a:gd name="T25" fmla="*/ 1 h 5"/>
                <a:gd name="T26" fmla="*/ 14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3" name="Freeform 206"/>
            <p:cNvSpPr>
              <a:spLocks/>
            </p:cNvSpPr>
            <p:nvPr/>
          </p:nvSpPr>
          <p:spPr bwMode="auto">
            <a:xfrm>
              <a:off x="3426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4" name="Freeform 207"/>
            <p:cNvSpPr>
              <a:spLocks/>
            </p:cNvSpPr>
            <p:nvPr/>
          </p:nvSpPr>
          <p:spPr bwMode="auto">
            <a:xfrm>
              <a:off x="3445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5" name="Freeform 208"/>
            <p:cNvSpPr>
              <a:spLocks/>
            </p:cNvSpPr>
            <p:nvPr/>
          </p:nvSpPr>
          <p:spPr bwMode="auto">
            <a:xfrm>
              <a:off x="3464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1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1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3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3 w 15"/>
                <a:gd name="T25" fmla="*/ 1 h 5"/>
                <a:gd name="T26" fmla="*/ 13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6" name="Freeform 209"/>
            <p:cNvSpPr>
              <a:spLocks/>
            </p:cNvSpPr>
            <p:nvPr/>
          </p:nvSpPr>
          <p:spPr bwMode="auto">
            <a:xfrm>
              <a:off x="3483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2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2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4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4 w 15"/>
                <a:gd name="T25" fmla="*/ 1 h 5"/>
                <a:gd name="T26" fmla="*/ 14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7" name="Freeform 210"/>
            <p:cNvSpPr>
              <a:spLocks/>
            </p:cNvSpPr>
            <p:nvPr/>
          </p:nvSpPr>
          <p:spPr bwMode="auto">
            <a:xfrm>
              <a:off x="3503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8" name="Freeform 211"/>
            <p:cNvSpPr>
              <a:spLocks/>
            </p:cNvSpPr>
            <p:nvPr/>
          </p:nvSpPr>
          <p:spPr bwMode="auto">
            <a:xfrm>
              <a:off x="3522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29" name="Freeform 212"/>
            <p:cNvSpPr>
              <a:spLocks/>
            </p:cNvSpPr>
            <p:nvPr/>
          </p:nvSpPr>
          <p:spPr bwMode="auto">
            <a:xfrm>
              <a:off x="3541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1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1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4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4 w 15"/>
                <a:gd name="T25" fmla="*/ 1 h 5"/>
                <a:gd name="T26" fmla="*/ 14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0" name="Freeform 213"/>
            <p:cNvSpPr>
              <a:spLocks/>
            </p:cNvSpPr>
            <p:nvPr/>
          </p:nvSpPr>
          <p:spPr bwMode="auto">
            <a:xfrm>
              <a:off x="3561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1" name="Freeform 214"/>
            <p:cNvSpPr>
              <a:spLocks/>
            </p:cNvSpPr>
            <p:nvPr/>
          </p:nvSpPr>
          <p:spPr bwMode="auto">
            <a:xfrm>
              <a:off x="3580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2" name="Freeform 215"/>
            <p:cNvSpPr>
              <a:spLocks/>
            </p:cNvSpPr>
            <p:nvPr/>
          </p:nvSpPr>
          <p:spPr bwMode="auto">
            <a:xfrm>
              <a:off x="3599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1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1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3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3 w 15"/>
                <a:gd name="T25" fmla="*/ 1 h 5"/>
                <a:gd name="T26" fmla="*/ 13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3" name="Freeform 216"/>
            <p:cNvSpPr>
              <a:spLocks/>
            </p:cNvSpPr>
            <p:nvPr/>
          </p:nvSpPr>
          <p:spPr bwMode="auto">
            <a:xfrm>
              <a:off x="3618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2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2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4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4 w 15"/>
                <a:gd name="T25" fmla="*/ 1 h 5"/>
                <a:gd name="T26" fmla="*/ 14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4" name="Freeform 217"/>
            <p:cNvSpPr>
              <a:spLocks/>
            </p:cNvSpPr>
            <p:nvPr/>
          </p:nvSpPr>
          <p:spPr bwMode="auto">
            <a:xfrm>
              <a:off x="3638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5" name="Freeform 218"/>
            <p:cNvSpPr>
              <a:spLocks/>
            </p:cNvSpPr>
            <p:nvPr/>
          </p:nvSpPr>
          <p:spPr bwMode="auto">
            <a:xfrm>
              <a:off x="3657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6" name="Freeform 219"/>
            <p:cNvSpPr>
              <a:spLocks/>
            </p:cNvSpPr>
            <p:nvPr/>
          </p:nvSpPr>
          <p:spPr bwMode="auto">
            <a:xfrm>
              <a:off x="3676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1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1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4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4 w 15"/>
                <a:gd name="T25" fmla="*/ 1 h 5"/>
                <a:gd name="T26" fmla="*/ 14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7" name="Freeform 220"/>
            <p:cNvSpPr>
              <a:spLocks/>
            </p:cNvSpPr>
            <p:nvPr/>
          </p:nvSpPr>
          <p:spPr bwMode="auto">
            <a:xfrm>
              <a:off x="3696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8" name="Freeform 221"/>
            <p:cNvSpPr>
              <a:spLocks/>
            </p:cNvSpPr>
            <p:nvPr/>
          </p:nvSpPr>
          <p:spPr bwMode="auto">
            <a:xfrm>
              <a:off x="3715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39" name="Freeform 222"/>
            <p:cNvSpPr>
              <a:spLocks/>
            </p:cNvSpPr>
            <p:nvPr/>
          </p:nvSpPr>
          <p:spPr bwMode="auto">
            <a:xfrm>
              <a:off x="3734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1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1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3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3 w 15"/>
                <a:gd name="T25" fmla="*/ 1 h 5"/>
                <a:gd name="T26" fmla="*/ 13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40" name="Freeform 223"/>
            <p:cNvSpPr>
              <a:spLocks/>
            </p:cNvSpPr>
            <p:nvPr/>
          </p:nvSpPr>
          <p:spPr bwMode="auto">
            <a:xfrm>
              <a:off x="3753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2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2 w 15"/>
                <a:gd name="T13" fmla="*/ 5 h 5"/>
                <a:gd name="T14" fmla="*/ 13 w 15"/>
                <a:gd name="T15" fmla="*/ 5 h 5"/>
                <a:gd name="T16" fmla="*/ 13 w 15"/>
                <a:gd name="T17" fmla="*/ 5 h 5"/>
                <a:gd name="T18" fmla="*/ 14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4 w 15"/>
                <a:gd name="T25" fmla="*/ 1 h 5"/>
                <a:gd name="T26" fmla="*/ 14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41" name="Freeform 224"/>
            <p:cNvSpPr>
              <a:spLocks/>
            </p:cNvSpPr>
            <p:nvPr/>
          </p:nvSpPr>
          <p:spPr bwMode="auto">
            <a:xfrm>
              <a:off x="3773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42" name="Freeform 225"/>
            <p:cNvSpPr>
              <a:spLocks/>
            </p:cNvSpPr>
            <p:nvPr/>
          </p:nvSpPr>
          <p:spPr bwMode="auto">
            <a:xfrm>
              <a:off x="3792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43" name="Freeform 226"/>
            <p:cNvSpPr>
              <a:spLocks/>
            </p:cNvSpPr>
            <p:nvPr/>
          </p:nvSpPr>
          <p:spPr bwMode="auto">
            <a:xfrm>
              <a:off x="3811" y="2552"/>
              <a:ext cx="15" cy="5"/>
            </a:xfrm>
            <a:custGeom>
              <a:avLst/>
              <a:gdLst>
                <a:gd name="T0" fmla="*/ 3 w 15"/>
                <a:gd name="T1" fmla="*/ 0 h 5"/>
                <a:gd name="T2" fmla="*/ 2 w 15"/>
                <a:gd name="T3" fmla="*/ 0 h 5"/>
                <a:gd name="T4" fmla="*/ 0 w 15"/>
                <a:gd name="T5" fmla="*/ 1 h 5"/>
                <a:gd name="T6" fmla="*/ 0 w 15"/>
                <a:gd name="T7" fmla="*/ 3 h 5"/>
                <a:gd name="T8" fmla="*/ 0 w 15"/>
                <a:gd name="T9" fmla="*/ 4 h 5"/>
                <a:gd name="T10" fmla="*/ 0 w 15"/>
                <a:gd name="T11" fmla="*/ 5 h 5"/>
                <a:gd name="T12" fmla="*/ 2 w 15"/>
                <a:gd name="T13" fmla="*/ 5 h 5"/>
                <a:gd name="T14" fmla="*/ 12 w 15"/>
                <a:gd name="T15" fmla="*/ 5 h 5"/>
                <a:gd name="T16" fmla="*/ 12 w 15"/>
                <a:gd name="T17" fmla="*/ 5 h 5"/>
                <a:gd name="T18" fmla="*/ 14 w 15"/>
                <a:gd name="T19" fmla="*/ 4 h 5"/>
                <a:gd name="T20" fmla="*/ 15 w 15"/>
                <a:gd name="T21" fmla="*/ 3 h 5"/>
                <a:gd name="T22" fmla="*/ 15 w 15"/>
                <a:gd name="T23" fmla="*/ 3 h 5"/>
                <a:gd name="T24" fmla="*/ 14 w 15"/>
                <a:gd name="T25" fmla="*/ 1 h 5"/>
                <a:gd name="T26" fmla="*/ 14 w 15"/>
                <a:gd name="T27" fmla="*/ 0 h 5"/>
                <a:gd name="T28" fmla="*/ 3 w 1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5"/>
                <a:gd name="T47" fmla="*/ 15 w 1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5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44" name="Freeform 227"/>
            <p:cNvSpPr>
              <a:spLocks/>
            </p:cNvSpPr>
            <p:nvPr/>
          </p:nvSpPr>
          <p:spPr bwMode="auto">
            <a:xfrm>
              <a:off x="3831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45" name="Freeform 228"/>
            <p:cNvSpPr>
              <a:spLocks/>
            </p:cNvSpPr>
            <p:nvPr/>
          </p:nvSpPr>
          <p:spPr bwMode="auto">
            <a:xfrm>
              <a:off x="3850" y="2552"/>
              <a:ext cx="14" cy="5"/>
            </a:xfrm>
            <a:custGeom>
              <a:avLst/>
              <a:gdLst>
                <a:gd name="T0" fmla="*/ 2 w 14"/>
                <a:gd name="T1" fmla="*/ 0 h 5"/>
                <a:gd name="T2" fmla="*/ 1 w 14"/>
                <a:gd name="T3" fmla="*/ 0 h 5"/>
                <a:gd name="T4" fmla="*/ 0 w 14"/>
                <a:gd name="T5" fmla="*/ 1 h 5"/>
                <a:gd name="T6" fmla="*/ 0 w 14"/>
                <a:gd name="T7" fmla="*/ 3 h 5"/>
                <a:gd name="T8" fmla="*/ 0 w 14"/>
                <a:gd name="T9" fmla="*/ 4 h 5"/>
                <a:gd name="T10" fmla="*/ 0 w 14"/>
                <a:gd name="T11" fmla="*/ 5 h 5"/>
                <a:gd name="T12" fmla="*/ 1 w 14"/>
                <a:gd name="T13" fmla="*/ 5 h 5"/>
                <a:gd name="T14" fmla="*/ 12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  <a:gd name="T20" fmla="*/ 14 w 14"/>
                <a:gd name="T21" fmla="*/ 3 h 5"/>
                <a:gd name="T22" fmla="*/ 14 w 14"/>
                <a:gd name="T23" fmla="*/ 3 h 5"/>
                <a:gd name="T24" fmla="*/ 13 w 14"/>
                <a:gd name="T25" fmla="*/ 1 h 5"/>
                <a:gd name="T26" fmla="*/ 13 w 14"/>
                <a:gd name="T27" fmla="*/ 0 h 5"/>
                <a:gd name="T28" fmla="*/ 2 w 14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532" name="Rectangle 229"/>
          <p:cNvSpPr>
            <a:spLocks noChangeArrowheads="1"/>
          </p:cNvSpPr>
          <p:nvPr/>
        </p:nvSpPr>
        <p:spPr bwMode="auto">
          <a:xfrm>
            <a:off x="8326438" y="5302250"/>
            <a:ext cx="4921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33" name="Rectangle 230"/>
          <p:cNvSpPr>
            <a:spLocks noChangeArrowheads="1"/>
          </p:cNvSpPr>
          <p:nvPr/>
        </p:nvSpPr>
        <p:spPr bwMode="auto">
          <a:xfrm>
            <a:off x="8609013" y="5537200"/>
            <a:ext cx="47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800" u="none">
                <a:solidFill>
                  <a:schemeClr val="hlink"/>
                </a:solidFill>
                <a:latin typeface="Book Antiqua" pitchFamily="18" charset="0"/>
              </a:rPr>
              <a:t>B (x)</a:t>
            </a:r>
            <a:endParaRPr lang="en-GB" sz="1800" u="none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534" name="Oval 231"/>
          <p:cNvSpPr>
            <a:spLocks noChangeArrowheads="1"/>
          </p:cNvSpPr>
          <p:nvPr/>
        </p:nvSpPr>
        <p:spPr bwMode="auto">
          <a:xfrm>
            <a:off x="1371600" y="4940300"/>
            <a:ext cx="814388" cy="377825"/>
          </a:xfrm>
          <a:prstGeom prst="ellipse">
            <a:avLst/>
          </a:prstGeom>
          <a:solidFill>
            <a:srgbClr val="FABFA2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35" name="Rectangle 232"/>
          <p:cNvSpPr>
            <a:spLocks noChangeArrowheads="1"/>
          </p:cNvSpPr>
          <p:nvPr/>
        </p:nvSpPr>
        <p:spPr bwMode="auto">
          <a:xfrm>
            <a:off x="1654175" y="4975225"/>
            <a:ext cx="212725" cy="298450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36" name="Rectangle 233"/>
          <p:cNvSpPr>
            <a:spLocks noChangeArrowheads="1"/>
          </p:cNvSpPr>
          <p:nvPr/>
        </p:nvSpPr>
        <p:spPr bwMode="auto">
          <a:xfrm>
            <a:off x="1687513" y="5000625"/>
            <a:ext cx="101600" cy="198438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h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37" name="Rectangle 234"/>
          <p:cNvSpPr>
            <a:spLocks noChangeArrowheads="1"/>
          </p:cNvSpPr>
          <p:nvPr/>
        </p:nvSpPr>
        <p:spPr bwMode="auto">
          <a:xfrm>
            <a:off x="1778000" y="5095875"/>
            <a:ext cx="57150" cy="136525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0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38" name="Oval 235"/>
          <p:cNvSpPr>
            <a:spLocks noChangeArrowheads="1"/>
          </p:cNvSpPr>
          <p:nvPr/>
        </p:nvSpPr>
        <p:spPr bwMode="auto">
          <a:xfrm>
            <a:off x="3419475" y="4951413"/>
            <a:ext cx="814388" cy="376237"/>
          </a:xfrm>
          <a:prstGeom prst="ellipse">
            <a:avLst/>
          </a:prstGeom>
          <a:solidFill>
            <a:srgbClr val="FABFA2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39" name="Rectangle 236"/>
          <p:cNvSpPr>
            <a:spLocks noChangeArrowheads="1"/>
          </p:cNvSpPr>
          <p:nvPr/>
        </p:nvSpPr>
        <p:spPr bwMode="auto">
          <a:xfrm>
            <a:off x="3702050" y="4984750"/>
            <a:ext cx="212725" cy="298450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40" name="Rectangle 237"/>
          <p:cNvSpPr>
            <a:spLocks noChangeArrowheads="1"/>
          </p:cNvSpPr>
          <p:nvPr/>
        </p:nvSpPr>
        <p:spPr bwMode="auto">
          <a:xfrm>
            <a:off x="3744913" y="5010150"/>
            <a:ext cx="101600" cy="198438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h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41" name="Rectangle 238"/>
          <p:cNvSpPr>
            <a:spLocks noChangeArrowheads="1"/>
          </p:cNvSpPr>
          <p:nvPr/>
        </p:nvSpPr>
        <p:spPr bwMode="auto">
          <a:xfrm>
            <a:off x="3835400" y="5095875"/>
            <a:ext cx="57150" cy="136525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2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42" name="Oval 239"/>
          <p:cNvSpPr>
            <a:spLocks noChangeArrowheads="1"/>
          </p:cNvSpPr>
          <p:nvPr/>
        </p:nvSpPr>
        <p:spPr bwMode="auto">
          <a:xfrm>
            <a:off x="4443413" y="4960938"/>
            <a:ext cx="812800" cy="376237"/>
          </a:xfrm>
          <a:prstGeom prst="ellipse">
            <a:avLst/>
          </a:prstGeom>
          <a:solidFill>
            <a:srgbClr val="FABFA2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43" name="Rectangle 240"/>
          <p:cNvSpPr>
            <a:spLocks noChangeArrowheads="1"/>
          </p:cNvSpPr>
          <p:nvPr/>
        </p:nvSpPr>
        <p:spPr bwMode="auto">
          <a:xfrm>
            <a:off x="4735513" y="5013325"/>
            <a:ext cx="212725" cy="298450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44" name="Rectangle 241"/>
          <p:cNvSpPr>
            <a:spLocks noChangeArrowheads="1"/>
          </p:cNvSpPr>
          <p:nvPr/>
        </p:nvSpPr>
        <p:spPr bwMode="auto">
          <a:xfrm>
            <a:off x="4749800" y="5029200"/>
            <a:ext cx="101600" cy="198438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300" u="none">
                <a:solidFill>
                  <a:srgbClr val="000000"/>
                </a:solidFill>
                <a:latin typeface="Book Antiqua" pitchFamily="18" charset="0"/>
              </a:rPr>
              <a:t>h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45" name="Rectangle 242"/>
          <p:cNvSpPr>
            <a:spLocks noChangeArrowheads="1"/>
          </p:cNvSpPr>
          <p:nvPr/>
        </p:nvSpPr>
        <p:spPr bwMode="auto">
          <a:xfrm>
            <a:off x="4857750" y="5118100"/>
            <a:ext cx="57150" cy="136525"/>
          </a:xfrm>
          <a:prstGeom prst="rect">
            <a:avLst/>
          </a:prstGeom>
          <a:solidFill>
            <a:srgbClr val="FABFA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900" u="none">
                <a:solidFill>
                  <a:srgbClr val="000000"/>
                </a:solidFill>
                <a:latin typeface="Book Antiqua" pitchFamily="18" charset="0"/>
              </a:rPr>
              <a:t>3</a:t>
            </a:r>
            <a:endParaRPr lang="en-GB" sz="1200" u="none">
              <a:latin typeface="Times New Roman" pitchFamily="18" charset="0"/>
            </a:endParaRPr>
          </a:p>
        </p:txBody>
      </p:sp>
      <p:sp>
        <p:nvSpPr>
          <p:cNvPr id="16546" name="Line 243"/>
          <p:cNvSpPr>
            <a:spLocks noChangeShapeType="1"/>
          </p:cNvSpPr>
          <p:nvPr/>
        </p:nvSpPr>
        <p:spPr bwMode="auto">
          <a:xfrm>
            <a:off x="1885950" y="5689600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6547" name="Rectangle 244"/>
          <p:cNvSpPr>
            <a:spLocks noChangeArrowheads="1"/>
          </p:cNvSpPr>
          <p:nvPr/>
        </p:nvSpPr>
        <p:spPr bwMode="auto">
          <a:xfrm>
            <a:off x="3960813" y="1946275"/>
            <a:ext cx="2413000" cy="51752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pPr defTabSz="762000"/>
            <a:r>
              <a:rPr lang="en-GB" sz="2400" u="none" dirty="0">
                <a:solidFill>
                  <a:srgbClr val="000000"/>
                </a:solidFill>
                <a:latin typeface="Arial Narrow" pitchFamily="34" charset="0"/>
              </a:rPr>
              <a:t>B (x)  =  H(x)  ∙   I(x)</a:t>
            </a:r>
          </a:p>
        </p:txBody>
      </p:sp>
      <p:sp>
        <p:nvSpPr>
          <p:cNvPr id="1387765" name="Text Box 245"/>
          <p:cNvSpPr txBox="1">
            <a:spLocks noChangeArrowheads="1"/>
          </p:cNvSpPr>
          <p:nvPr/>
        </p:nvSpPr>
        <p:spPr bwMode="auto">
          <a:xfrm>
            <a:off x="1223963" y="650875"/>
            <a:ext cx="79517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029" sz="32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Hardware Architectures for Arithmetic in</a:t>
            </a:r>
            <a:r>
              <a:rPr lang="en-029" sz="320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029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GF (</a:t>
            </a:r>
            <a:r>
              <a:rPr lang="de-DE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de-DE" sz="3200" u="none" baseline="30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</a:t>
            </a:r>
            <a:r>
              <a:rPr lang="en-029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  <a:p>
            <a:pPr algn="ctr" defTabSz="762000">
              <a:defRPr/>
            </a:pPr>
            <a:r>
              <a:rPr lang="en-029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Multiplication</a:t>
            </a:r>
            <a:endParaRPr lang="en-JM" sz="3200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6549" name="Freeform 246"/>
          <p:cNvSpPr>
            <a:spLocks/>
          </p:cNvSpPr>
          <p:nvPr/>
        </p:nvSpPr>
        <p:spPr bwMode="auto">
          <a:xfrm>
            <a:off x="3059113" y="3887788"/>
            <a:ext cx="71437" cy="114300"/>
          </a:xfrm>
          <a:custGeom>
            <a:avLst/>
            <a:gdLst>
              <a:gd name="T0" fmla="*/ 53975 w 45"/>
              <a:gd name="T1" fmla="*/ 6350 h 72"/>
              <a:gd name="T2" fmla="*/ 38100 w 45"/>
              <a:gd name="T3" fmla="*/ 0 h 72"/>
              <a:gd name="T4" fmla="*/ 26987 w 45"/>
              <a:gd name="T5" fmla="*/ 0 h 72"/>
              <a:gd name="T6" fmla="*/ 14287 w 45"/>
              <a:gd name="T7" fmla="*/ 6350 h 72"/>
              <a:gd name="T8" fmla="*/ 9525 w 45"/>
              <a:gd name="T9" fmla="*/ 11112 h 72"/>
              <a:gd name="T10" fmla="*/ 4762 w 45"/>
              <a:gd name="T11" fmla="*/ 22225 h 72"/>
              <a:gd name="T12" fmla="*/ 0 w 45"/>
              <a:gd name="T13" fmla="*/ 49212 h 72"/>
              <a:gd name="T14" fmla="*/ 0 w 45"/>
              <a:gd name="T15" fmla="*/ 65087 h 72"/>
              <a:gd name="T16" fmla="*/ 4762 w 45"/>
              <a:gd name="T17" fmla="*/ 92075 h 72"/>
              <a:gd name="T18" fmla="*/ 9525 w 45"/>
              <a:gd name="T19" fmla="*/ 101600 h 72"/>
              <a:gd name="T20" fmla="*/ 14287 w 45"/>
              <a:gd name="T21" fmla="*/ 107950 h 72"/>
              <a:gd name="T22" fmla="*/ 26987 w 45"/>
              <a:gd name="T23" fmla="*/ 114300 h 72"/>
              <a:gd name="T24" fmla="*/ 38100 w 45"/>
              <a:gd name="T25" fmla="*/ 114300 h 72"/>
              <a:gd name="T26" fmla="*/ 53975 w 45"/>
              <a:gd name="T27" fmla="*/ 107950 h 72"/>
              <a:gd name="T28" fmla="*/ 63500 w 45"/>
              <a:gd name="T29" fmla="*/ 92075 h 72"/>
              <a:gd name="T30" fmla="*/ 71437 w 45"/>
              <a:gd name="T31" fmla="*/ 65087 h 72"/>
              <a:gd name="T32" fmla="*/ 71437 w 45"/>
              <a:gd name="T33" fmla="*/ 49212 h 72"/>
              <a:gd name="T34" fmla="*/ 63500 w 45"/>
              <a:gd name="T35" fmla="*/ 22225 h 72"/>
              <a:gd name="T36" fmla="*/ 53975 w 45"/>
              <a:gd name="T37" fmla="*/ 6350 h 72"/>
              <a:gd name="T38" fmla="*/ 53975 w 45"/>
              <a:gd name="T39" fmla="*/ 11112 h 72"/>
              <a:gd name="T40" fmla="*/ 49212 w 45"/>
              <a:gd name="T41" fmla="*/ 6350 h 72"/>
              <a:gd name="T42" fmla="*/ 38100 w 45"/>
              <a:gd name="T43" fmla="*/ 0 h 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"/>
              <a:gd name="T67" fmla="*/ 0 h 72"/>
              <a:gd name="T68" fmla="*/ 45 w 45"/>
              <a:gd name="T69" fmla="*/ 72 h 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" h="72">
                <a:moveTo>
                  <a:pt x="34" y="4"/>
                </a:moveTo>
                <a:lnTo>
                  <a:pt x="24" y="0"/>
                </a:lnTo>
                <a:lnTo>
                  <a:pt x="17" y="0"/>
                </a:lnTo>
                <a:lnTo>
                  <a:pt x="9" y="4"/>
                </a:lnTo>
                <a:lnTo>
                  <a:pt x="6" y="7"/>
                </a:lnTo>
                <a:lnTo>
                  <a:pt x="3" y="14"/>
                </a:lnTo>
                <a:lnTo>
                  <a:pt x="0" y="31"/>
                </a:lnTo>
                <a:lnTo>
                  <a:pt x="0" y="41"/>
                </a:lnTo>
                <a:lnTo>
                  <a:pt x="3" y="58"/>
                </a:lnTo>
                <a:lnTo>
                  <a:pt x="6" y="64"/>
                </a:lnTo>
                <a:lnTo>
                  <a:pt x="9" y="68"/>
                </a:lnTo>
                <a:lnTo>
                  <a:pt x="17" y="72"/>
                </a:lnTo>
                <a:lnTo>
                  <a:pt x="24" y="72"/>
                </a:lnTo>
                <a:lnTo>
                  <a:pt x="34" y="68"/>
                </a:lnTo>
                <a:lnTo>
                  <a:pt x="40" y="58"/>
                </a:lnTo>
                <a:lnTo>
                  <a:pt x="45" y="41"/>
                </a:lnTo>
                <a:lnTo>
                  <a:pt x="45" y="31"/>
                </a:lnTo>
                <a:lnTo>
                  <a:pt x="40" y="14"/>
                </a:lnTo>
                <a:lnTo>
                  <a:pt x="34" y="4"/>
                </a:lnTo>
                <a:lnTo>
                  <a:pt x="34" y="7"/>
                </a:lnTo>
                <a:lnTo>
                  <a:pt x="31" y="4"/>
                </a:lnTo>
                <a:lnTo>
                  <a:pt x="2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0" name="Freeform 247"/>
          <p:cNvSpPr>
            <a:spLocks/>
          </p:cNvSpPr>
          <p:nvPr/>
        </p:nvSpPr>
        <p:spPr bwMode="auto">
          <a:xfrm>
            <a:off x="3054350" y="3887788"/>
            <a:ext cx="31750" cy="114300"/>
          </a:xfrm>
          <a:custGeom>
            <a:avLst/>
            <a:gdLst>
              <a:gd name="T0" fmla="*/ 31750 w 20"/>
              <a:gd name="T1" fmla="*/ 0 h 72"/>
              <a:gd name="T2" fmla="*/ 14288 w 20"/>
              <a:gd name="T3" fmla="*/ 6350 h 72"/>
              <a:gd name="T4" fmla="*/ 4762 w 20"/>
              <a:gd name="T5" fmla="*/ 22225 h 72"/>
              <a:gd name="T6" fmla="*/ 0 w 20"/>
              <a:gd name="T7" fmla="*/ 49212 h 72"/>
              <a:gd name="T8" fmla="*/ 0 w 20"/>
              <a:gd name="T9" fmla="*/ 65087 h 72"/>
              <a:gd name="T10" fmla="*/ 4762 w 20"/>
              <a:gd name="T11" fmla="*/ 92075 h 72"/>
              <a:gd name="T12" fmla="*/ 14288 w 20"/>
              <a:gd name="T13" fmla="*/ 107950 h 72"/>
              <a:gd name="T14" fmla="*/ 31750 w 20"/>
              <a:gd name="T15" fmla="*/ 114300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72"/>
              <a:gd name="T26" fmla="*/ 20 w 20"/>
              <a:gd name="T27" fmla="*/ 72 h 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72">
                <a:moveTo>
                  <a:pt x="20" y="0"/>
                </a:moveTo>
                <a:lnTo>
                  <a:pt x="9" y="4"/>
                </a:lnTo>
                <a:lnTo>
                  <a:pt x="3" y="14"/>
                </a:lnTo>
                <a:lnTo>
                  <a:pt x="0" y="31"/>
                </a:lnTo>
                <a:lnTo>
                  <a:pt x="0" y="41"/>
                </a:lnTo>
                <a:lnTo>
                  <a:pt x="3" y="58"/>
                </a:lnTo>
                <a:lnTo>
                  <a:pt x="9" y="68"/>
                </a:lnTo>
                <a:lnTo>
                  <a:pt x="20" y="7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1" name="Freeform 248"/>
          <p:cNvSpPr>
            <a:spLocks/>
          </p:cNvSpPr>
          <p:nvPr/>
        </p:nvSpPr>
        <p:spPr bwMode="auto">
          <a:xfrm>
            <a:off x="3097213" y="3898900"/>
            <a:ext cx="25400" cy="103188"/>
          </a:xfrm>
          <a:custGeom>
            <a:avLst/>
            <a:gdLst>
              <a:gd name="T0" fmla="*/ 0 w 16"/>
              <a:gd name="T1" fmla="*/ 103188 h 65"/>
              <a:gd name="T2" fmla="*/ 11112 w 16"/>
              <a:gd name="T3" fmla="*/ 96838 h 65"/>
              <a:gd name="T4" fmla="*/ 15875 w 16"/>
              <a:gd name="T5" fmla="*/ 90488 h 65"/>
              <a:gd name="T6" fmla="*/ 20637 w 16"/>
              <a:gd name="T7" fmla="*/ 80963 h 65"/>
              <a:gd name="T8" fmla="*/ 25400 w 16"/>
              <a:gd name="T9" fmla="*/ 53975 h 65"/>
              <a:gd name="T10" fmla="*/ 25400 w 16"/>
              <a:gd name="T11" fmla="*/ 36513 h 65"/>
              <a:gd name="T12" fmla="*/ 20637 w 16"/>
              <a:gd name="T13" fmla="*/ 11113 h 65"/>
              <a:gd name="T14" fmla="*/ 15875 w 16"/>
              <a:gd name="T15" fmla="*/ 0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5"/>
              <a:gd name="T26" fmla="*/ 16 w 16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5">
                <a:moveTo>
                  <a:pt x="0" y="65"/>
                </a:moveTo>
                <a:lnTo>
                  <a:pt x="7" y="61"/>
                </a:lnTo>
                <a:lnTo>
                  <a:pt x="10" y="57"/>
                </a:lnTo>
                <a:lnTo>
                  <a:pt x="13" y="51"/>
                </a:lnTo>
                <a:lnTo>
                  <a:pt x="16" y="34"/>
                </a:lnTo>
                <a:lnTo>
                  <a:pt x="16" y="23"/>
                </a:lnTo>
                <a:lnTo>
                  <a:pt x="13" y="7"/>
                </a:lnTo>
                <a:lnTo>
                  <a:pt x="1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2" name="Freeform 249"/>
          <p:cNvSpPr>
            <a:spLocks/>
          </p:cNvSpPr>
          <p:nvPr/>
        </p:nvSpPr>
        <p:spPr bwMode="auto">
          <a:xfrm>
            <a:off x="3162300" y="3898900"/>
            <a:ext cx="33338" cy="136525"/>
          </a:xfrm>
          <a:custGeom>
            <a:avLst/>
            <a:gdLst>
              <a:gd name="T0" fmla="*/ 22225 w 21"/>
              <a:gd name="T1" fmla="*/ 0 h 86"/>
              <a:gd name="T2" fmla="*/ 26988 w 21"/>
              <a:gd name="T3" fmla="*/ 15875 h 86"/>
              <a:gd name="T4" fmla="*/ 33338 w 21"/>
              <a:gd name="T5" fmla="*/ 42862 h 86"/>
              <a:gd name="T6" fmla="*/ 33338 w 21"/>
              <a:gd name="T7" fmla="*/ 63500 h 86"/>
              <a:gd name="T8" fmla="*/ 26988 w 21"/>
              <a:gd name="T9" fmla="*/ 90487 h 86"/>
              <a:gd name="T10" fmla="*/ 22225 w 21"/>
              <a:gd name="T11" fmla="*/ 104775 h 86"/>
              <a:gd name="T12" fmla="*/ 11113 w 21"/>
              <a:gd name="T13" fmla="*/ 130175 h 86"/>
              <a:gd name="T14" fmla="*/ 0 w 21"/>
              <a:gd name="T15" fmla="*/ 136525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86"/>
              <a:gd name="T26" fmla="*/ 21 w 21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86">
                <a:moveTo>
                  <a:pt x="14" y="0"/>
                </a:moveTo>
                <a:lnTo>
                  <a:pt x="17" y="10"/>
                </a:lnTo>
                <a:lnTo>
                  <a:pt x="21" y="27"/>
                </a:lnTo>
                <a:lnTo>
                  <a:pt x="21" y="40"/>
                </a:lnTo>
                <a:lnTo>
                  <a:pt x="17" y="57"/>
                </a:lnTo>
                <a:lnTo>
                  <a:pt x="14" y="66"/>
                </a:lnTo>
                <a:lnTo>
                  <a:pt x="7" y="82"/>
                </a:lnTo>
                <a:lnTo>
                  <a:pt x="0" y="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3" name="Freeform 250"/>
          <p:cNvSpPr>
            <a:spLocks/>
          </p:cNvSpPr>
          <p:nvPr/>
        </p:nvSpPr>
        <p:spPr bwMode="auto">
          <a:xfrm>
            <a:off x="3173413" y="3878263"/>
            <a:ext cx="26987" cy="150812"/>
          </a:xfrm>
          <a:custGeom>
            <a:avLst/>
            <a:gdLst>
              <a:gd name="T0" fmla="*/ 0 w 17"/>
              <a:gd name="T1" fmla="*/ 150812 h 95"/>
              <a:gd name="T2" fmla="*/ 11112 w 17"/>
              <a:gd name="T3" fmla="*/ 133350 h 95"/>
              <a:gd name="T4" fmla="*/ 22225 w 17"/>
              <a:gd name="T5" fmla="*/ 111125 h 95"/>
              <a:gd name="T6" fmla="*/ 26987 w 17"/>
              <a:gd name="T7" fmla="*/ 84137 h 95"/>
              <a:gd name="T8" fmla="*/ 26987 w 17"/>
              <a:gd name="T9" fmla="*/ 63500 h 95"/>
              <a:gd name="T10" fmla="*/ 22225 w 17"/>
              <a:gd name="T11" fmla="*/ 36512 h 95"/>
              <a:gd name="T12" fmla="*/ 11112 w 17"/>
              <a:gd name="T13" fmla="*/ 15875 h 95"/>
              <a:gd name="T14" fmla="*/ 0 w 17"/>
              <a:gd name="T15" fmla="*/ 0 h 95"/>
              <a:gd name="T16" fmla="*/ 11112 w 17"/>
              <a:gd name="T17" fmla="*/ 2063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95"/>
              <a:gd name="T29" fmla="*/ 17 w 1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95">
                <a:moveTo>
                  <a:pt x="0" y="95"/>
                </a:moveTo>
                <a:lnTo>
                  <a:pt x="7" y="84"/>
                </a:lnTo>
                <a:lnTo>
                  <a:pt x="14" y="70"/>
                </a:lnTo>
                <a:lnTo>
                  <a:pt x="17" y="53"/>
                </a:lnTo>
                <a:lnTo>
                  <a:pt x="17" y="40"/>
                </a:lnTo>
                <a:lnTo>
                  <a:pt x="14" y="23"/>
                </a:lnTo>
                <a:lnTo>
                  <a:pt x="7" y="10"/>
                </a:lnTo>
                <a:lnTo>
                  <a:pt x="0" y="0"/>
                </a:lnTo>
                <a:lnTo>
                  <a:pt x="7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4" name="Line 251"/>
          <p:cNvSpPr>
            <a:spLocks noChangeShapeType="1"/>
          </p:cNvSpPr>
          <p:nvPr/>
        </p:nvSpPr>
        <p:spPr bwMode="auto">
          <a:xfrm flipH="1" flipV="1">
            <a:off x="3162300" y="3868738"/>
            <a:ext cx="11113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5" name="Line 252"/>
          <p:cNvSpPr>
            <a:spLocks noChangeShapeType="1"/>
          </p:cNvSpPr>
          <p:nvPr/>
        </p:nvSpPr>
        <p:spPr bwMode="auto">
          <a:xfrm>
            <a:off x="3233738" y="39258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6" name="Freeform 253"/>
          <p:cNvSpPr>
            <a:spLocks/>
          </p:cNvSpPr>
          <p:nvPr/>
        </p:nvSpPr>
        <p:spPr bwMode="auto">
          <a:xfrm>
            <a:off x="3243263" y="3925888"/>
            <a:ext cx="65087" cy="76200"/>
          </a:xfrm>
          <a:custGeom>
            <a:avLst/>
            <a:gdLst>
              <a:gd name="T0" fmla="*/ 4762 w 41"/>
              <a:gd name="T1" fmla="*/ 0 h 48"/>
              <a:gd name="T2" fmla="*/ 65087 w 41"/>
              <a:gd name="T3" fmla="*/ 76200 h 48"/>
              <a:gd name="T4" fmla="*/ 60325 w 41"/>
              <a:gd name="T5" fmla="*/ 76200 h 48"/>
              <a:gd name="T6" fmla="*/ 0 w 41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8"/>
              <a:gd name="T14" fmla="*/ 41 w 41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8">
                <a:moveTo>
                  <a:pt x="3" y="0"/>
                </a:moveTo>
                <a:lnTo>
                  <a:pt x="41" y="48"/>
                </a:lnTo>
                <a:lnTo>
                  <a:pt x="38" y="4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7" name="Line 254"/>
          <p:cNvSpPr>
            <a:spLocks noChangeShapeType="1"/>
          </p:cNvSpPr>
          <p:nvPr/>
        </p:nvSpPr>
        <p:spPr bwMode="auto">
          <a:xfrm>
            <a:off x="3287713" y="39258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8" name="Line 255"/>
          <p:cNvSpPr>
            <a:spLocks noChangeShapeType="1"/>
          </p:cNvSpPr>
          <p:nvPr/>
        </p:nvSpPr>
        <p:spPr bwMode="auto">
          <a:xfrm flipH="1">
            <a:off x="3243263" y="3925888"/>
            <a:ext cx="65087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59" name="Line 256"/>
          <p:cNvSpPr>
            <a:spLocks noChangeShapeType="1"/>
          </p:cNvSpPr>
          <p:nvPr/>
        </p:nvSpPr>
        <p:spPr bwMode="auto">
          <a:xfrm>
            <a:off x="3233738" y="40020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0" name="Line 257"/>
          <p:cNvSpPr>
            <a:spLocks noChangeShapeType="1"/>
          </p:cNvSpPr>
          <p:nvPr/>
        </p:nvSpPr>
        <p:spPr bwMode="auto">
          <a:xfrm>
            <a:off x="3287713" y="40020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1" name="Line 258"/>
          <p:cNvSpPr>
            <a:spLocks noChangeShapeType="1"/>
          </p:cNvSpPr>
          <p:nvPr/>
        </p:nvSpPr>
        <p:spPr bwMode="auto">
          <a:xfrm>
            <a:off x="3581400" y="3952875"/>
            <a:ext cx="952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2" name="Freeform 259"/>
          <p:cNvSpPr>
            <a:spLocks/>
          </p:cNvSpPr>
          <p:nvPr/>
        </p:nvSpPr>
        <p:spPr bwMode="auto">
          <a:xfrm>
            <a:off x="3711575" y="3925888"/>
            <a:ext cx="22225" cy="76200"/>
          </a:xfrm>
          <a:custGeom>
            <a:avLst/>
            <a:gdLst>
              <a:gd name="T0" fmla="*/ 0 w 14"/>
              <a:gd name="T1" fmla="*/ 0 h 48"/>
              <a:gd name="T2" fmla="*/ 22225 w 14"/>
              <a:gd name="T3" fmla="*/ 0 h 48"/>
              <a:gd name="T4" fmla="*/ 22225 w 14"/>
              <a:gd name="T5" fmla="*/ 76200 h 48"/>
              <a:gd name="T6" fmla="*/ 0 60000 65536"/>
              <a:gd name="T7" fmla="*/ 0 60000 65536"/>
              <a:gd name="T8" fmla="*/ 0 60000 65536"/>
              <a:gd name="T9" fmla="*/ 0 w 14"/>
              <a:gd name="T10" fmla="*/ 0 h 48"/>
              <a:gd name="T11" fmla="*/ 14 w 1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48">
                <a:moveTo>
                  <a:pt x="0" y="0"/>
                </a:moveTo>
                <a:lnTo>
                  <a:pt x="14" y="0"/>
                </a:lnTo>
                <a:lnTo>
                  <a:pt x="14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3" name="Line 260"/>
          <p:cNvSpPr>
            <a:spLocks noChangeShapeType="1"/>
          </p:cNvSpPr>
          <p:nvPr/>
        </p:nvSpPr>
        <p:spPr bwMode="auto">
          <a:xfrm flipV="1">
            <a:off x="3725863" y="3925888"/>
            <a:ext cx="1587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4" name="Freeform 261"/>
          <p:cNvSpPr>
            <a:spLocks/>
          </p:cNvSpPr>
          <p:nvPr/>
        </p:nvSpPr>
        <p:spPr bwMode="auto">
          <a:xfrm>
            <a:off x="3721100" y="3887788"/>
            <a:ext cx="12700" cy="12700"/>
          </a:xfrm>
          <a:custGeom>
            <a:avLst/>
            <a:gdLst>
              <a:gd name="T0" fmla="*/ 4762 w 8"/>
              <a:gd name="T1" fmla="*/ 12700 h 8"/>
              <a:gd name="T2" fmla="*/ 12700 w 8"/>
              <a:gd name="T3" fmla="*/ 6350 h 8"/>
              <a:gd name="T4" fmla="*/ 4762 w 8"/>
              <a:gd name="T5" fmla="*/ 0 h 8"/>
              <a:gd name="T6" fmla="*/ 0 w 8"/>
              <a:gd name="T7" fmla="*/ 6350 h 8"/>
              <a:gd name="T8" fmla="*/ 4762 w 8"/>
              <a:gd name="T9" fmla="*/ 1270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3" y="8"/>
                </a:moveTo>
                <a:lnTo>
                  <a:pt x="8" y="4"/>
                </a:ln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5" name="Freeform 262"/>
          <p:cNvSpPr>
            <a:spLocks/>
          </p:cNvSpPr>
          <p:nvPr/>
        </p:nvSpPr>
        <p:spPr bwMode="auto">
          <a:xfrm>
            <a:off x="3787775" y="3898900"/>
            <a:ext cx="31750" cy="136525"/>
          </a:xfrm>
          <a:custGeom>
            <a:avLst/>
            <a:gdLst>
              <a:gd name="T0" fmla="*/ 9525 w 20"/>
              <a:gd name="T1" fmla="*/ 0 h 86"/>
              <a:gd name="T2" fmla="*/ 4762 w 20"/>
              <a:gd name="T3" fmla="*/ 15875 h 86"/>
              <a:gd name="T4" fmla="*/ 0 w 20"/>
              <a:gd name="T5" fmla="*/ 42862 h 86"/>
              <a:gd name="T6" fmla="*/ 0 w 20"/>
              <a:gd name="T7" fmla="*/ 63500 h 86"/>
              <a:gd name="T8" fmla="*/ 4762 w 20"/>
              <a:gd name="T9" fmla="*/ 90487 h 86"/>
              <a:gd name="T10" fmla="*/ 9525 w 20"/>
              <a:gd name="T11" fmla="*/ 104775 h 86"/>
              <a:gd name="T12" fmla="*/ 22225 w 20"/>
              <a:gd name="T13" fmla="*/ 130175 h 86"/>
              <a:gd name="T14" fmla="*/ 31750 w 20"/>
              <a:gd name="T15" fmla="*/ 136525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86"/>
              <a:gd name="T26" fmla="*/ 20 w 20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86">
                <a:moveTo>
                  <a:pt x="6" y="0"/>
                </a:moveTo>
                <a:lnTo>
                  <a:pt x="3" y="10"/>
                </a:lnTo>
                <a:lnTo>
                  <a:pt x="0" y="27"/>
                </a:lnTo>
                <a:lnTo>
                  <a:pt x="0" y="40"/>
                </a:lnTo>
                <a:lnTo>
                  <a:pt x="3" y="57"/>
                </a:lnTo>
                <a:lnTo>
                  <a:pt x="6" y="66"/>
                </a:lnTo>
                <a:lnTo>
                  <a:pt x="14" y="82"/>
                </a:lnTo>
                <a:lnTo>
                  <a:pt x="20" y="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6" name="Freeform 263"/>
          <p:cNvSpPr>
            <a:spLocks/>
          </p:cNvSpPr>
          <p:nvPr/>
        </p:nvSpPr>
        <p:spPr bwMode="auto">
          <a:xfrm>
            <a:off x="3783013" y="3878263"/>
            <a:ext cx="26987" cy="150812"/>
          </a:xfrm>
          <a:custGeom>
            <a:avLst/>
            <a:gdLst>
              <a:gd name="T0" fmla="*/ 26987 w 17"/>
              <a:gd name="T1" fmla="*/ 150812 h 95"/>
              <a:gd name="T2" fmla="*/ 14287 w 17"/>
              <a:gd name="T3" fmla="*/ 133350 h 95"/>
              <a:gd name="T4" fmla="*/ 4762 w 17"/>
              <a:gd name="T5" fmla="*/ 111125 h 95"/>
              <a:gd name="T6" fmla="*/ 0 w 17"/>
              <a:gd name="T7" fmla="*/ 84137 h 95"/>
              <a:gd name="T8" fmla="*/ 0 w 17"/>
              <a:gd name="T9" fmla="*/ 63500 h 95"/>
              <a:gd name="T10" fmla="*/ 4762 w 17"/>
              <a:gd name="T11" fmla="*/ 36512 h 95"/>
              <a:gd name="T12" fmla="*/ 14287 w 17"/>
              <a:gd name="T13" fmla="*/ 15875 h 95"/>
              <a:gd name="T14" fmla="*/ 26987 w 17"/>
              <a:gd name="T15" fmla="*/ 0 h 95"/>
              <a:gd name="T16" fmla="*/ 14287 w 17"/>
              <a:gd name="T17" fmla="*/ 2063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95"/>
              <a:gd name="T29" fmla="*/ 17 w 1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95">
                <a:moveTo>
                  <a:pt x="17" y="95"/>
                </a:moveTo>
                <a:lnTo>
                  <a:pt x="9" y="84"/>
                </a:lnTo>
                <a:lnTo>
                  <a:pt x="3" y="70"/>
                </a:lnTo>
                <a:lnTo>
                  <a:pt x="0" y="53"/>
                </a:lnTo>
                <a:lnTo>
                  <a:pt x="0" y="40"/>
                </a:lnTo>
                <a:lnTo>
                  <a:pt x="3" y="23"/>
                </a:lnTo>
                <a:lnTo>
                  <a:pt x="9" y="10"/>
                </a:lnTo>
                <a:lnTo>
                  <a:pt x="17" y="0"/>
                </a:lnTo>
                <a:lnTo>
                  <a:pt x="9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7" name="Line 264"/>
          <p:cNvSpPr>
            <a:spLocks noChangeShapeType="1"/>
          </p:cNvSpPr>
          <p:nvPr/>
        </p:nvSpPr>
        <p:spPr bwMode="auto">
          <a:xfrm flipV="1">
            <a:off x="3810000" y="3868738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8" name="Freeform 265"/>
          <p:cNvSpPr>
            <a:spLocks/>
          </p:cNvSpPr>
          <p:nvPr/>
        </p:nvSpPr>
        <p:spPr bwMode="auto">
          <a:xfrm>
            <a:off x="3868738" y="3887788"/>
            <a:ext cx="26987" cy="114300"/>
          </a:xfrm>
          <a:custGeom>
            <a:avLst/>
            <a:gdLst>
              <a:gd name="T0" fmla="*/ 0 w 17"/>
              <a:gd name="T1" fmla="*/ 22225 h 72"/>
              <a:gd name="T2" fmla="*/ 9525 w 17"/>
              <a:gd name="T3" fmla="*/ 17462 h 72"/>
              <a:gd name="T4" fmla="*/ 26987 w 17"/>
              <a:gd name="T5" fmla="*/ 0 h 72"/>
              <a:gd name="T6" fmla="*/ 26987 w 17"/>
              <a:gd name="T7" fmla="*/ 114300 h 72"/>
              <a:gd name="T8" fmla="*/ 19050 w 17"/>
              <a:gd name="T9" fmla="*/ 114300 h 72"/>
              <a:gd name="T10" fmla="*/ 19050 w 17"/>
              <a:gd name="T11" fmla="*/ 6350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72"/>
              <a:gd name="T20" fmla="*/ 17 w 17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72">
                <a:moveTo>
                  <a:pt x="0" y="14"/>
                </a:moveTo>
                <a:lnTo>
                  <a:pt x="6" y="11"/>
                </a:lnTo>
                <a:lnTo>
                  <a:pt x="17" y="0"/>
                </a:lnTo>
                <a:lnTo>
                  <a:pt x="17" y="72"/>
                </a:lnTo>
                <a:lnTo>
                  <a:pt x="12" y="72"/>
                </a:lnTo>
                <a:lnTo>
                  <a:pt x="12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69" name="Freeform 266"/>
          <p:cNvSpPr>
            <a:spLocks/>
          </p:cNvSpPr>
          <p:nvPr/>
        </p:nvSpPr>
        <p:spPr bwMode="auto">
          <a:xfrm>
            <a:off x="3959225" y="3894138"/>
            <a:ext cx="39688" cy="141287"/>
          </a:xfrm>
          <a:custGeom>
            <a:avLst/>
            <a:gdLst>
              <a:gd name="T0" fmla="*/ 22225 w 25"/>
              <a:gd name="T1" fmla="*/ 0 h 89"/>
              <a:gd name="T2" fmla="*/ 34925 w 25"/>
              <a:gd name="T3" fmla="*/ 20637 h 89"/>
              <a:gd name="T4" fmla="*/ 39688 w 25"/>
              <a:gd name="T5" fmla="*/ 47625 h 89"/>
              <a:gd name="T6" fmla="*/ 39688 w 25"/>
              <a:gd name="T7" fmla="*/ 68262 h 89"/>
              <a:gd name="T8" fmla="*/ 34925 w 25"/>
              <a:gd name="T9" fmla="*/ 95250 h 89"/>
              <a:gd name="T10" fmla="*/ 22225 w 25"/>
              <a:gd name="T11" fmla="*/ 117475 h 89"/>
              <a:gd name="T12" fmla="*/ 12700 w 25"/>
              <a:gd name="T13" fmla="*/ 134937 h 89"/>
              <a:gd name="T14" fmla="*/ 0 w 25"/>
              <a:gd name="T15" fmla="*/ 141287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89"/>
              <a:gd name="T26" fmla="*/ 25 w 25"/>
              <a:gd name="T27" fmla="*/ 89 h 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89">
                <a:moveTo>
                  <a:pt x="14" y="0"/>
                </a:moveTo>
                <a:lnTo>
                  <a:pt x="22" y="13"/>
                </a:lnTo>
                <a:lnTo>
                  <a:pt x="25" y="30"/>
                </a:lnTo>
                <a:lnTo>
                  <a:pt x="25" y="43"/>
                </a:lnTo>
                <a:lnTo>
                  <a:pt x="22" y="60"/>
                </a:lnTo>
                <a:lnTo>
                  <a:pt x="14" y="74"/>
                </a:lnTo>
                <a:lnTo>
                  <a:pt x="8" y="85"/>
                </a:lnTo>
                <a:lnTo>
                  <a:pt x="0" y="8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0" name="Freeform 267"/>
          <p:cNvSpPr>
            <a:spLocks/>
          </p:cNvSpPr>
          <p:nvPr/>
        </p:nvSpPr>
        <p:spPr bwMode="auto">
          <a:xfrm>
            <a:off x="3971925" y="3878263"/>
            <a:ext cx="22225" cy="150812"/>
          </a:xfrm>
          <a:custGeom>
            <a:avLst/>
            <a:gdLst>
              <a:gd name="T0" fmla="*/ 0 w 14"/>
              <a:gd name="T1" fmla="*/ 150812 h 95"/>
              <a:gd name="T2" fmla="*/ 9525 w 14"/>
              <a:gd name="T3" fmla="*/ 125412 h 95"/>
              <a:gd name="T4" fmla="*/ 14288 w 14"/>
              <a:gd name="T5" fmla="*/ 111125 h 95"/>
              <a:gd name="T6" fmla="*/ 22225 w 14"/>
              <a:gd name="T7" fmla="*/ 84137 h 95"/>
              <a:gd name="T8" fmla="*/ 22225 w 14"/>
              <a:gd name="T9" fmla="*/ 63500 h 95"/>
              <a:gd name="T10" fmla="*/ 14288 w 14"/>
              <a:gd name="T11" fmla="*/ 36512 h 95"/>
              <a:gd name="T12" fmla="*/ 9525 w 14"/>
              <a:gd name="T13" fmla="*/ 20637 h 95"/>
              <a:gd name="T14" fmla="*/ 0 w 14"/>
              <a:gd name="T15" fmla="*/ 0 h 95"/>
              <a:gd name="T16" fmla="*/ 9525 w 14"/>
              <a:gd name="T17" fmla="*/ 15875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95"/>
              <a:gd name="T29" fmla="*/ 14 w 14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95">
                <a:moveTo>
                  <a:pt x="0" y="95"/>
                </a:moveTo>
                <a:lnTo>
                  <a:pt x="6" y="79"/>
                </a:lnTo>
                <a:lnTo>
                  <a:pt x="9" y="70"/>
                </a:lnTo>
                <a:lnTo>
                  <a:pt x="14" y="53"/>
                </a:lnTo>
                <a:lnTo>
                  <a:pt x="14" y="40"/>
                </a:lnTo>
                <a:lnTo>
                  <a:pt x="9" y="23"/>
                </a:lnTo>
                <a:lnTo>
                  <a:pt x="6" y="13"/>
                </a:lnTo>
                <a:lnTo>
                  <a:pt x="0" y="0"/>
                </a:lnTo>
                <a:lnTo>
                  <a:pt x="6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1" name="Line 268"/>
          <p:cNvSpPr>
            <a:spLocks noChangeShapeType="1"/>
          </p:cNvSpPr>
          <p:nvPr/>
        </p:nvSpPr>
        <p:spPr bwMode="auto">
          <a:xfrm flipH="1" flipV="1">
            <a:off x="3959225" y="3868738"/>
            <a:ext cx="12700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2" name="Line 269"/>
          <p:cNvSpPr>
            <a:spLocks noChangeShapeType="1"/>
          </p:cNvSpPr>
          <p:nvPr/>
        </p:nvSpPr>
        <p:spPr bwMode="auto">
          <a:xfrm>
            <a:off x="4030663" y="39258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3" name="Line 270"/>
          <p:cNvSpPr>
            <a:spLocks noChangeShapeType="1"/>
          </p:cNvSpPr>
          <p:nvPr/>
        </p:nvSpPr>
        <p:spPr bwMode="auto">
          <a:xfrm>
            <a:off x="4048125" y="3925888"/>
            <a:ext cx="58738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4" name="Line 271"/>
          <p:cNvSpPr>
            <a:spLocks noChangeShapeType="1"/>
          </p:cNvSpPr>
          <p:nvPr/>
        </p:nvSpPr>
        <p:spPr bwMode="auto">
          <a:xfrm flipH="1" flipV="1">
            <a:off x="4043363" y="3925888"/>
            <a:ext cx="58737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5" name="Line 272"/>
          <p:cNvSpPr>
            <a:spLocks noChangeShapeType="1"/>
          </p:cNvSpPr>
          <p:nvPr/>
        </p:nvSpPr>
        <p:spPr bwMode="auto">
          <a:xfrm>
            <a:off x="4084638" y="39258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6" name="Line 273"/>
          <p:cNvSpPr>
            <a:spLocks noChangeShapeType="1"/>
          </p:cNvSpPr>
          <p:nvPr/>
        </p:nvSpPr>
        <p:spPr bwMode="auto">
          <a:xfrm flipH="1">
            <a:off x="4043363" y="3925888"/>
            <a:ext cx="6350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7" name="Line 274"/>
          <p:cNvSpPr>
            <a:spLocks noChangeShapeType="1"/>
          </p:cNvSpPr>
          <p:nvPr/>
        </p:nvSpPr>
        <p:spPr bwMode="auto">
          <a:xfrm>
            <a:off x="4030663" y="40020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8" name="Line 275"/>
          <p:cNvSpPr>
            <a:spLocks noChangeShapeType="1"/>
          </p:cNvSpPr>
          <p:nvPr/>
        </p:nvSpPr>
        <p:spPr bwMode="auto">
          <a:xfrm>
            <a:off x="4084638" y="40020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79" name="Line 276"/>
          <p:cNvSpPr>
            <a:spLocks noChangeShapeType="1"/>
          </p:cNvSpPr>
          <p:nvPr/>
        </p:nvSpPr>
        <p:spPr bwMode="auto">
          <a:xfrm flipH="1">
            <a:off x="3868738" y="4002088"/>
            <a:ext cx="492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0" name="Line 277"/>
          <p:cNvSpPr>
            <a:spLocks noChangeShapeType="1"/>
          </p:cNvSpPr>
          <p:nvPr/>
        </p:nvSpPr>
        <p:spPr bwMode="auto">
          <a:xfrm flipH="1">
            <a:off x="3711575" y="4002088"/>
            <a:ext cx="365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1" name="Line 278"/>
          <p:cNvSpPr>
            <a:spLocks noChangeShapeType="1"/>
          </p:cNvSpPr>
          <p:nvPr/>
        </p:nvSpPr>
        <p:spPr bwMode="auto">
          <a:xfrm flipV="1">
            <a:off x="3627438" y="3905250"/>
            <a:ext cx="1587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2" name="Freeform 279"/>
          <p:cNvSpPr>
            <a:spLocks/>
          </p:cNvSpPr>
          <p:nvPr/>
        </p:nvSpPr>
        <p:spPr bwMode="auto">
          <a:xfrm>
            <a:off x="2987675" y="3898900"/>
            <a:ext cx="31750" cy="136525"/>
          </a:xfrm>
          <a:custGeom>
            <a:avLst/>
            <a:gdLst>
              <a:gd name="T0" fmla="*/ 12700 w 20"/>
              <a:gd name="T1" fmla="*/ 0 h 86"/>
              <a:gd name="T2" fmla="*/ 4762 w 20"/>
              <a:gd name="T3" fmla="*/ 15875 h 86"/>
              <a:gd name="T4" fmla="*/ 0 w 20"/>
              <a:gd name="T5" fmla="*/ 42862 h 86"/>
              <a:gd name="T6" fmla="*/ 0 w 20"/>
              <a:gd name="T7" fmla="*/ 63500 h 86"/>
              <a:gd name="T8" fmla="*/ 4762 w 20"/>
              <a:gd name="T9" fmla="*/ 90487 h 86"/>
              <a:gd name="T10" fmla="*/ 12700 w 20"/>
              <a:gd name="T11" fmla="*/ 104775 h 86"/>
              <a:gd name="T12" fmla="*/ 22225 w 20"/>
              <a:gd name="T13" fmla="*/ 130175 h 86"/>
              <a:gd name="T14" fmla="*/ 31750 w 20"/>
              <a:gd name="T15" fmla="*/ 136525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86"/>
              <a:gd name="T26" fmla="*/ 20 w 20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86">
                <a:moveTo>
                  <a:pt x="8" y="0"/>
                </a:moveTo>
                <a:lnTo>
                  <a:pt x="3" y="10"/>
                </a:lnTo>
                <a:lnTo>
                  <a:pt x="0" y="27"/>
                </a:lnTo>
                <a:lnTo>
                  <a:pt x="0" y="40"/>
                </a:lnTo>
                <a:lnTo>
                  <a:pt x="3" y="57"/>
                </a:lnTo>
                <a:lnTo>
                  <a:pt x="8" y="66"/>
                </a:lnTo>
                <a:lnTo>
                  <a:pt x="14" y="82"/>
                </a:lnTo>
                <a:lnTo>
                  <a:pt x="20" y="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3" name="Freeform 280"/>
          <p:cNvSpPr>
            <a:spLocks/>
          </p:cNvSpPr>
          <p:nvPr/>
        </p:nvSpPr>
        <p:spPr bwMode="auto">
          <a:xfrm>
            <a:off x="2982913" y="3878263"/>
            <a:ext cx="26987" cy="150812"/>
          </a:xfrm>
          <a:custGeom>
            <a:avLst/>
            <a:gdLst>
              <a:gd name="T0" fmla="*/ 26987 w 17"/>
              <a:gd name="T1" fmla="*/ 150812 h 95"/>
              <a:gd name="T2" fmla="*/ 17462 w 17"/>
              <a:gd name="T3" fmla="*/ 133350 h 95"/>
              <a:gd name="T4" fmla="*/ 4762 w 17"/>
              <a:gd name="T5" fmla="*/ 111125 h 95"/>
              <a:gd name="T6" fmla="*/ 0 w 17"/>
              <a:gd name="T7" fmla="*/ 84137 h 95"/>
              <a:gd name="T8" fmla="*/ 0 w 17"/>
              <a:gd name="T9" fmla="*/ 63500 h 95"/>
              <a:gd name="T10" fmla="*/ 4762 w 17"/>
              <a:gd name="T11" fmla="*/ 36512 h 95"/>
              <a:gd name="T12" fmla="*/ 17462 w 17"/>
              <a:gd name="T13" fmla="*/ 15875 h 95"/>
              <a:gd name="T14" fmla="*/ 26987 w 17"/>
              <a:gd name="T15" fmla="*/ 0 h 95"/>
              <a:gd name="T16" fmla="*/ 17462 w 17"/>
              <a:gd name="T17" fmla="*/ 2063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95"/>
              <a:gd name="T29" fmla="*/ 17 w 1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95">
                <a:moveTo>
                  <a:pt x="17" y="95"/>
                </a:moveTo>
                <a:lnTo>
                  <a:pt x="11" y="84"/>
                </a:lnTo>
                <a:lnTo>
                  <a:pt x="3" y="70"/>
                </a:lnTo>
                <a:lnTo>
                  <a:pt x="0" y="53"/>
                </a:lnTo>
                <a:lnTo>
                  <a:pt x="0" y="40"/>
                </a:lnTo>
                <a:lnTo>
                  <a:pt x="3" y="23"/>
                </a:lnTo>
                <a:lnTo>
                  <a:pt x="11" y="10"/>
                </a:lnTo>
                <a:lnTo>
                  <a:pt x="17" y="0"/>
                </a:lnTo>
                <a:lnTo>
                  <a:pt x="11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4" name="Line 281"/>
          <p:cNvSpPr>
            <a:spLocks noChangeShapeType="1"/>
          </p:cNvSpPr>
          <p:nvPr/>
        </p:nvSpPr>
        <p:spPr bwMode="auto">
          <a:xfrm flipV="1">
            <a:off x="3009900" y="3868738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5" name="Freeform 282"/>
          <p:cNvSpPr>
            <a:spLocks/>
          </p:cNvSpPr>
          <p:nvPr/>
        </p:nvSpPr>
        <p:spPr bwMode="auto">
          <a:xfrm>
            <a:off x="2924175" y="3887788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6" name="Freeform 283"/>
          <p:cNvSpPr>
            <a:spLocks/>
          </p:cNvSpPr>
          <p:nvPr/>
        </p:nvSpPr>
        <p:spPr bwMode="auto">
          <a:xfrm>
            <a:off x="2914650" y="3925888"/>
            <a:ext cx="19050" cy="76200"/>
          </a:xfrm>
          <a:custGeom>
            <a:avLst/>
            <a:gdLst>
              <a:gd name="T0" fmla="*/ 14288 w 12"/>
              <a:gd name="T1" fmla="*/ 0 h 48"/>
              <a:gd name="T2" fmla="*/ 14288 w 12"/>
              <a:gd name="T3" fmla="*/ 76200 h 48"/>
              <a:gd name="T4" fmla="*/ 19050 w 12"/>
              <a:gd name="T5" fmla="*/ 76200 h 48"/>
              <a:gd name="T6" fmla="*/ 19050 w 12"/>
              <a:gd name="T7" fmla="*/ 0 h 48"/>
              <a:gd name="T8" fmla="*/ 0 w 1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48"/>
              <a:gd name="T17" fmla="*/ 12 w 1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48">
                <a:moveTo>
                  <a:pt x="9" y="0"/>
                </a:moveTo>
                <a:lnTo>
                  <a:pt x="9" y="48"/>
                </a:lnTo>
                <a:lnTo>
                  <a:pt x="12" y="48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7" name="Line 284"/>
          <p:cNvSpPr>
            <a:spLocks noChangeShapeType="1"/>
          </p:cNvSpPr>
          <p:nvPr/>
        </p:nvSpPr>
        <p:spPr bwMode="auto">
          <a:xfrm>
            <a:off x="2914650" y="4002088"/>
            <a:ext cx="365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8" name="Line 285"/>
          <p:cNvSpPr>
            <a:spLocks noChangeShapeType="1"/>
          </p:cNvSpPr>
          <p:nvPr/>
        </p:nvSpPr>
        <p:spPr bwMode="auto">
          <a:xfrm flipH="1">
            <a:off x="2668588" y="3968750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89" name="Line 286"/>
          <p:cNvSpPr>
            <a:spLocks noChangeShapeType="1"/>
          </p:cNvSpPr>
          <p:nvPr/>
        </p:nvSpPr>
        <p:spPr bwMode="auto">
          <a:xfrm>
            <a:off x="2668588" y="3935413"/>
            <a:ext cx="984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0" name="Freeform 287"/>
          <p:cNvSpPr>
            <a:spLocks/>
          </p:cNvSpPr>
          <p:nvPr/>
        </p:nvSpPr>
        <p:spPr bwMode="auto">
          <a:xfrm>
            <a:off x="2471738" y="3941763"/>
            <a:ext cx="36512" cy="93662"/>
          </a:xfrm>
          <a:custGeom>
            <a:avLst/>
            <a:gdLst>
              <a:gd name="T0" fmla="*/ 36512 w 23"/>
              <a:gd name="T1" fmla="*/ 0 h 59"/>
              <a:gd name="T2" fmla="*/ 36512 w 23"/>
              <a:gd name="T3" fmla="*/ 20637 h 59"/>
              <a:gd name="T4" fmla="*/ 31750 w 23"/>
              <a:gd name="T5" fmla="*/ 47625 h 59"/>
              <a:gd name="T6" fmla="*/ 22225 w 23"/>
              <a:gd name="T7" fmla="*/ 69850 h 59"/>
              <a:gd name="T8" fmla="*/ 9525 w 23"/>
              <a:gd name="T9" fmla="*/ 87312 h 59"/>
              <a:gd name="T10" fmla="*/ 0 w 23"/>
              <a:gd name="T11" fmla="*/ 93662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59"/>
              <a:gd name="T20" fmla="*/ 23 w 23"/>
              <a:gd name="T21" fmla="*/ 59 h 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59">
                <a:moveTo>
                  <a:pt x="23" y="0"/>
                </a:moveTo>
                <a:lnTo>
                  <a:pt x="23" y="13"/>
                </a:lnTo>
                <a:lnTo>
                  <a:pt x="20" y="30"/>
                </a:lnTo>
                <a:lnTo>
                  <a:pt x="14" y="44"/>
                </a:lnTo>
                <a:lnTo>
                  <a:pt x="6" y="55"/>
                </a:lnTo>
                <a:lnTo>
                  <a:pt x="0" y="5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1" name="Freeform 288"/>
          <p:cNvSpPr>
            <a:spLocks/>
          </p:cNvSpPr>
          <p:nvPr/>
        </p:nvSpPr>
        <p:spPr bwMode="auto">
          <a:xfrm>
            <a:off x="2481263" y="3878263"/>
            <a:ext cx="26987" cy="150812"/>
          </a:xfrm>
          <a:custGeom>
            <a:avLst/>
            <a:gdLst>
              <a:gd name="T0" fmla="*/ 0 w 17"/>
              <a:gd name="T1" fmla="*/ 150812 h 95"/>
              <a:gd name="T2" fmla="*/ 12700 w 17"/>
              <a:gd name="T3" fmla="*/ 125412 h 95"/>
              <a:gd name="T4" fmla="*/ 17462 w 17"/>
              <a:gd name="T5" fmla="*/ 111125 h 95"/>
              <a:gd name="T6" fmla="*/ 22225 w 17"/>
              <a:gd name="T7" fmla="*/ 84137 h 95"/>
              <a:gd name="T8" fmla="*/ 22225 w 17"/>
              <a:gd name="T9" fmla="*/ 63500 h 95"/>
              <a:gd name="T10" fmla="*/ 17462 w 17"/>
              <a:gd name="T11" fmla="*/ 36512 h 95"/>
              <a:gd name="T12" fmla="*/ 12700 w 17"/>
              <a:gd name="T13" fmla="*/ 20637 h 95"/>
              <a:gd name="T14" fmla="*/ 0 w 17"/>
              <a:gd name="T15" fmla="*/ 0 h 95"/>
              <a:gd name="T16" fmla="*/ 12700 w 17"/>
              <a:gd name="T17" fmla="*/ 15875 h 95"/>
              <a:gd name="T18" fmla="*/ 22225 w 17"/>
              <a:gd name="T19" fmla="*/ 36512 h 95"/>
              <a:gd name="T20" fmla="*/ 26987 w 17"/>
              <a:gd name="T21" fmla="*/ 63500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95"/>
              <a:gd name="T35" fmla="*/ 17 w 17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95">
                <a:moveTo>
                  <a:pt x="0" y="95"/>
                </a:moveTo>
                <a:lnTo>
                  <a:pt x="8" y="79"/>
                </a:lnTo>
                <a:lnTo>
                  <a:pt x="11" y="70"/>
                </a:lnTo>
                <a:lnTo>
                  <a:pt x="14" y="53"/>
                </a:lnTo>
                <a:lnTo>
                  <a:pt x="14" y="40"/>
                </a:lnTo>
                <a:lnTo>
                  <a:pt x="11" y="23"/>
                </a:lnTo>
                <a:lnTo>
                  <a:pt x="8" y="13"/>
                </a:lnTo>
                <a:lnTo>
                  <a:pt x="0" y="0"/>
                </a:lnTo>
                <a:lnTo>
                  <a:pt x="8" y="10"/>
                </a:lnTo>
                <a:lnTo>
                  <a:pt x="14" y="23"/>
                </a:lnTo>
                <a:lnTo>
                  <a:pt x="17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2" name="Line 289"/>
          <p:cNvSpPr>
            <a:spLocks noChangeShapeType="1"/>
          </p:cNvSpPr>
          <p:nvPr/>
        </p:nvSpPr>
        <p:spPr bwMode="auto">
          <a:xfrm flipH="1">
            <a:off x="2413000" y="39258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3" name="Line 290"/>
          <p:cNvSpPr>
            <a:spLocks noChangeShapeType="1"/>
          </p:cNvSpPr>
          <p:nvPr/>
        </p:nvSpPr>
        <p:spPr bwMode="auto">
          <a:xfrm flipH="1">
            <a:off x="2368550" y="3925888"/>
            <a:ext cx="66675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4" name="Line 291"/>
          <p:cNvSpPr>
            <a:spLocks noChangeShapeType="1"/>
          </p:cNvSpPr>
          <p:nvPr/>
        </p:nvSpPr>
        <p:spPr bwMode="auto">
          <a:xfrm>
            <a:off x="2357438" y="4002088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5" name="Line 292"/>
          <p:cNvSpPr>
            <a:spLocks noChangeShapeType="1"/>
          </p:cNvSpPr>
          <p:nvPr/>
        </p:nvSpPr>
        <p:spPr bwMode="auto">
          <a:xfrm>
            <a:off x="2413000" y="40020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6" name="Freeform 293"/>
          <p:cNvSpPr>
            <a:spLocks/>
          </p:cNvSpPr>
          <p:nvPr/>
        </p:nvSpPr>
        <p:spPr bwMode="auto">
          <a:xfrm>
            <a:off x="2368550" y="3925888"/>
            <a:ext cx="66675" cy="76200"/>
          </a:xfrm>
          <a:custGeom>
            <a:avLst/>
            <a:gdLst>
              <a:gd name="T0" fmla="*/ 66675 w 42"/>
              <a:gd name="T1" fmla="*/ 76200 h 48"/>
              <a:gd name="T2" fmla="*/ 4762 w 42"/>
              <a:gd name="T3" fmla="*/ 0 h 48"/>
              <a:gd name="T4" fmla="*/ 0 w 42"/>
              <a:gd name="T5" fmla="*/ 0 h 48"/>
              <a:gd name="T6" fmla="*/ 58738 w 42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8"/>
              <a:gd name="T14" fmla="*/ 42 w 4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8">
                <a:moveTo>
                  <a:pt x="42" y="48"/>
                </a:moveTo>
                <a:lnTo>
                  <a:pt x="3" y="0"/>
                </a:lnTo>
                <a:lnTo>
                  <a:pt x="0" y="0"/>
                </a:lnTo>
                <a:lnTo>
                  <a:pt x="37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7" name="Line 294"/>
          <p:cNvSpPr>
            <a:spLocks noChangeShapeType="1"/>
          </p:cNvSpPr>
          <p:nvPr/>
        </p:nvSpPr>
        <p:spPr bwMode="auto">
          <a:xfrm flipH="1">
            <a:off x="2357438" y="3925888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8" name="Freeform 295"/>
          <p:cNvSpPr>
            <a:spLocks/>
          </p:cNvSpPr>
          <p:nvPr/>
        </p:nvSpPr>
        <p:spPr bwMode="auto">
          <a:xfrm>
            <a:off x="2297113" y="3914775"/>
            <a:ext cx="34925" cy="120650"/>
          </a:xfrm>
          <a:custGeom>
            <a:avLst/>
            <a:gdLst>
              <a:gd name="T0" fmla="*/ 7938 w 22"/>
              <a:gd name="T1" fmla="*/ 0 h 76"/>
              <a:gd name="T2" fmla="*/ 0 w 22"/>
              <a:gd name="T3" fmla="*/ 26988 h 76"/>
              <a:gd name="T4" fmla="*/ 0 w 22"/>
              <a:gd name="T5" fmla="*/ 47625 h 76"/>
              <a:gd name="T6" fmla="*/ 7938 w 22"/>
              <a:gd name="T7" fmla="*/ 74612 h 76"/>
              <a:gd name="T8" fmla="*/ 12700 w 22"/>
              <a:gd name="T9" fmla="*/ 88900 h 76"/>
              <a:gd name="T10" fmla="*/ 22225 w 22"/>
              <a:gd name="T11" fmla="*/ 114300 h 76"/>
              <a:gd name="T12" fmla="*/ 34925 w 22"/>
              <a:gd name="T13" fmla="*/ 120650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76"/>
              <a:gd name="T23" fmla="*/ 22 w 22"/>
              <a:gd name="T24" fmla="*/ 76 h 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76">
                <a:moveTo>
                  <a:pt x="5" y="0"/>
                </a:moveTo>
                <a:lnTo>
                  <a:pt x="0" y="17"/>
                </a:lnTo>
                <a:lnTo>
                  <a:pt x="0" y="30"/>
                </a:lnTo>
                <a:lnTo>
                  <a:pt x="5" y="47"/>
                </a:lnTo>
                <a:lnTo>
                  <a:pt x="8" y="56"/>
                </a:lnTo>
                <a:lnTo>
                  <a:pt x="14" y="72"/>
                </a:lnTo>
                <a:lnTo>
                  <a:pt x="22" y="7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599" name="Freeform 296"/>
          <p:cNvSpPr>
            <a:spLocks/>
          </p:cNvSpPr>
          <p:nvPr/>
        </p:nvSpPr>
        <p:spPr bwMode="auto">
          <a:xfrm>
            <a:off x="2292350" y="3878263"/>
            <a:ext cx="26988" cy="150812"/>
          </a:xfrm>
          <a:custGeom>
            <a:avLst/>
            <a:gdLst>
              <a:gd name="T0" fmla="*/ 26988 w 17"/>
              <a:gd name="T1" fmla="*/ 150812 h 95"/>
              <a:gd name="T2" fmla="*/ 17463 w 17"/>
              <a:gd name="T3" fmla="*/ 133350 h 95"/>
              <a:gd name="T4" fmla="*/ 4763 w 17"/>
              <a:gd name="T5" fmla="*/ 111125 h 95"/>
              <a:gd name="T6" fmla="*/ 0 w 17"/>
              <a:gd name="T7" fmla="*/ 84137 h 95"/>
              <a:gd name="T8" fmla="*/ 0 w 17"/>
              <a:gd name="T9" fmla="*/ 63500 h 95"/>
              <a:gd name="T10" fmla="*/ 4763 w 17"/>
              <a:gd name="T11" fmla="*/ 36512 h 95"/>
              <a:gd name="T12" fmla="*/ 17463 w 17"/>
              <a:gd name="T13" fmla="*/ 15875 h 95"/>
              <a:gd name="T14" fmla="*/ 26988 w 17"/>
              <a:gd name="T15" fmla="*/ 0 h 95"/>
              <a:gd name="T16" fmla="*/ 17463 w 17"/>
              <a:gd name="T17" fmla="*/ 20637 h 95"/>
              <a:gd name="T18" fmla="*/ 12700 w 17"/>
              <a:gd name="T19" fmla="*/ 36512 h 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95"/>
              <a:gd name="T32" fmla="*/ 17 w 17"/>
              <a:gd name="T33" fmla="*/ 95 h 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95">
                <a:moveTo>
                  <a:pt x="17" y="95"/>
                </a:moveTo>
                <a:lnTo>
                  <a:pt x="11" y="84"/>
                </a:lnTo>
                <a:lnTo>
                  <a:pt x="3" y="70"/>
                </a:lnTo>
                <a:lnTo>
                  <a:pt x="0" y="53"/>
                </a:lnTo>
                <a:lnTo>
                  <a:pt x="0" y="40"/>
                </a:lnTo>
                <a:lnTo>
                  <a:pt x="3" y="23"/>
                </a:lnTo>
                <a:lnTo>
                  <a:pt x="11" y="10"/>
                </a:lnTo>
                <a:lnTo>
                  <a:pt x="17" y="0"/>
                </a:lnTo>
                <a:lnTo>
                  <a:pt x="11" y="13"/>
                </a:lnTo>
                <a:lnTo>
                  <a:pt x="8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0" name="Line 297"/>
          <p:cNvSpPr>
            <a:spLocks noChangeShapeType="1"/>
          </p:cNvSpPr>
          <p:nvPr/>
        </p:nvSpPr>
        <p:spPr bwMode="auto">
          <a:xfrm flipV="1">
            <a:off x="2319338" y="3868738"/>
            <a:ext cx="11112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1" name="Line 298"/>
          <p:cNvSpPr>
            <a:spLocks noChangeShapeType="1"/>
          </p:cNvSpPr>
          <p:nvPr/>
        </p:nvSpPr>
        <p:spPr bwMode="auto">
          <a:xfrm flipH="1">
            <a:off x="2222500" y="3887788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2" name="Line 299"/>
          <p:cNvSpPr>
            <a:spLocks noChangeShapeType="1"/>
          </p:cNvSpPr>
          <p:nvPr/>
        </p:nvSpPr>
        <p:spPr bwMode="auto">
          <a:xfrm>
            <a:off x="2238375" y="3887788"/>
            <a:ext cx="1588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3" name="Line 300"/>
          <p:cNvSpPr>
            <a:spLocks noChangeShapeType="1"/>
          </p:cNvSpPr>
          <p:nvPr/>
        </p:nvSpPr>
        <p:spPr bwMode="auto">
          <a:xfrm flipV="1">
            <a:off x="2243138" y="3887788"/>
            <a:ext cx="1587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4" name="Line 301"/>
          <p:cNvSpPr>
            <a:spLocks noChangeShapeType="1"/>
          </p:cNvSpPr>
          <p:nvPr/>
        </p:nvSpPr>
        <p:spPr bwMode="auto">
          <a:xfrm flipH="1">
            <a:off x="2222500" y="4002088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5" name="Line 302"/>
          <p:cNvSpPr>
            <a:spLocks noChangeShapeType="1"/>
          </p:cNvSpPr>
          <p:nvPr/>
        </p:nvSpPr>
        <p:spPr bwMode="auto">
          <a:xfrm>
            <a:off x="4379913" y="3952875"/>
            <a:ext cx="968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6" name="Freeform 303"/>
          <p:cNvSpPr>
            <a:spLocks/>
          </p:cNvSpPr>
          <p:nvPr/>
        </p:nvSpPr>
        <p:spPr bwMode="auto">
          <a:xfrm>
            <a:off x="4521200" y="3989388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7" name="Freeform 304"/>
          <p:cNvSpPr>
            <a:spLocks/>
          </p:cNvSpPr>
          <p:nvPr/>
        </p:nvSpPr>
        <p:spPr bwMode="auto">
          <a:xfrm>
            <a:off x="4575175" y="3989388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8" name="Freeform 305"/>
          <p:cNvSpPr>
            <a:spLocks/>
          </p:cNvSpPr>
          <p:nvPr/>
        </p:nvSpPr>
        <p:spPr bwMode="auto">
          <a:xfrm>
            <a:off x="4629150" y="3989388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09" name="Line 306"/>
          <p:cNvSpPr>
            <a:spLocks noChangeShapeType="1"/>
          </p:cNvSpPr>
          <p:nvPr/>
        </p:nvSpPr>
        <p:spPr bwMode="auto">
          <a:xfrm>
            <a:off x="4683125" y="3952875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0" name="Freeform 307"/>
          <p:cNvSpPr>
            <a:spLocks/>
          </p:cNvSpPr>
          <p:nvPr/>
        </p:nvSpPr>
        <p:spPr bwMode="auto">
          <a:xfrm>
            <a:off x="4822825" y="3962400"/>
            <a:ext cx="39688" cy="73025"/>
          </a:xfrm>
          <a:custGeom>
            <a:avLst/>
            <a:gdLst>
              <a:gd name="T0" fmla="*/ 0 w 25"/>
              <a:gd name="T1" fmla="*/ 0 h 46"/>
              <a:gd name="T2" fmla="*/ 4763 w 25"/>
              <a:gd name="T3" fmla="*/ 26988 h 46"/>
              <a:gd name="T4" fmla="*/ 17463 w 25"/>
              <a:gd name="T5" fmla="*/ 49212 h 46"/>
              <a:gd name="T6" fmla="*/ 30163 w 25"/>
              <a:gd name="T7" fmla="*/ 66675 h 46"/>
              <a:gd name="T8" fmla="*/ 39688 w 25"/>
              <a:gd name="T9" fmla="*/ 73025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46"/>
              <a:gd name="T17" fmla="*/ 25 w 2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46">
                <a:moveTo>
                  <a:pt x="0" y="0"/>
                </a:moveTo>
                <a:lnTo>
                  <a:pt x="3" y="17"/>
                </a:lnTo>
                <a:lnTo>
                  <a:pt x="11" y="31"/>
                </a:lnTo>
                <a:lnTo>
                  <a:pt x="19" y="42"/>
                </a:lnTo>
                <a:lnTo>
                  <a:pt x="25" y="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1" name="Freeform 308"/>
          <p:cNvSpPr>
            <a:spLocks/>
          </p:cNvSpPr>
          <p:nvPr/>
        </p:nvSpPr>
        <p:spPr bwMode="auto">
          <a:xfrm>
            <a:off x="4822825" y="3878263"/>
            <a:ext cx="30163" cy="150812"/>
          </a:xfrm>
          <a:custGeom>
            <a:avLst/>
            <a:gdLst>
              <a:gd name="T0" fmla="*/ 30163 w 19"/>
              <a:gd name="T1" fmla="*/ 150812 h 95"/>
              <a:gd name="T2" fmla="*/ 17463 w 19"/>
              <a:gd name="T3" fmla="*/ 125412 h 95"/>
              <a:gd name="T4" fmla="*/ 12700 w 19"/>
              <a:gd name="T5" fmla="*/ 111125 h 95"/>
              <a:gd name="T6" fmla="*/ 4763 w 19"/>
              <a:gd name="T7" fmla="*/ 84137 h 95"/>
              <a:gd name="T8" fmla="*/ 4763 w 19"/>
              <a:gd name="T9" fmla="*/ 63500 h 95"/>
              <a:gd name="T10" fmla="*/ 12700 w 19"/>
              <a:gd name="T11" fmla="*/ 36512 h 95"/>
              <a:gd name="T12" fmla="*/ 17463 w 19"/>
              <a:gd name="T13" fmla="*/ 20637 h 95"/>
              <a:gd name="T14" fmla="*/ 30163 w 19"/>
              <a:gd name="T15" fmla="*/ 0 h 95"/>
              <a:gd name="T16" fmla="*/ 17463 w 19"/>
              <a:gd name="T17" fmla="*/ 15875 h 95"/>
              <a:gd name="T18" fmla="*/ 4763 w 19"/>
              <a:gd name="T19" fmla="*/ 36512 h 95"/>
              <a:gd name="T20" fmla="*/ 0 w 19"/>
              <a:gd name="T21" fmla="*/ 63500 h 95"/>
              <a:gd name="T22" fmla="*/ 0 w 19"/>
              <a:gd name="T23" fmla="*/ 84137 h 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95"/>
              <a:gd name="T38" fmla="*/ 19 w 19"/>
              <a:gd name="T39" fmla="*/ 95 h 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95">
                <a:moveTo>
                  <a:pt x="19" y="95"/>
                </a:moveTo>
                <a:lnTo>
                  <a:pt x="11" y="79"/>
                </a:lnTo>
                <a:lnTo>
                  <a:pt x="8" y="70"/>
                </a:lnTo>
                <a:lnTo>
                  <a:pt x="3" y="53"/>
                </a:lnTo>
                <a:lnTo>
                  <a:pt x="3" y="40"/>
                </a:lnTo>
                <a:lnTo>
                  <a:pt x="8" y="23"/>
                </a:lnTo>
                <a:lnTo>
                  <a:pt x="11" y="13"/>
                </a:lnTo>
                <a:lnTo>
                  <a:pt x="19" y="0"/>
                </a:lnTo>
                <a:lnTo>
                  <a:pt x="11" y="10"/>
                </a:lnTo>
                <a:lnTo>
                  <a:pt x="3" y="23"/>
                </a:lnTo>
                <a:lnTo>
                  <a:pt x="0" y="40"/>
                </a:lnTo>
                <a:lnTo>
                  <a:pt x="0" y="5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2" name="Line 309"/>
          <p:cNvSpPr>
            <a:spLocks noChangeShapeType="1"/>
          </p:cNvSpPr>
          <p:nvPr/>
        </p:nvSpPr>
        <p:spPr bwMode="auto">
          <a:xfrm>
            <a:off x="4889500" y="4002088"/>
            <a:ext cx="396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3" name="Freeform 310"/>
          <p:cNvSpPr>
            <a:spLocks/>
          </p:cNvSpPr>
          <p:nvPr/>
        </p:nvSpPr>
        <p:spPr bwMode="auto">
          <a:xfrm>
            <a:off x="4889500" y="3887788"/>
            <a:ext cx="22225" cy="114300"/>
          </a:xfrm>
          <a:custGeom>
            <a:avLst/>
            <a:gdLst>
              <a:gd name="T0" fmla="*/ 22225 w 14"/>
              <a:gd name="T1" fmla="*/ 114300 h 72"/>
              <a:gd name="T2" fmla="*/ 22225 w 14"/>
              <a:gd name="T3" fmla="*/ 0 h 72"/>
              <a:gd name="T4" fmla="*/ 0 w 14"/>
              <a:gd name="T5" fmla="*/ 0 h 72"/>
              <a:gd name="T6" fmla="*/ 0 60000 65536"/>
              <a:gd name="T7" fmla="*/ 0 60000 65536"/>
              <a:gd name="T8" fmla="*/ 0 60000 65536"/>
              <a:gd name="T9" fmla="*/ 0 w 14"/>
              <a:gd name="T10" fmla="*/ 0 h 72"/>
              <a:gd name="T11" fmla="*/ 14 w 14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72">
                <a:moveTo>
                  <a:pt x="14" y="72"/>
                </a:move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4" name="Line 311"/>
          <p:cNvSpPr>
            <a:spLocks noChangeShapeType="1"/>
          </p:cNvSpPr>
          <p:nvPr/>
        </p:nvSpPr>
        <p:spPr bwMode="auto">
          <a:xfrm>
            <a:off x="4906963" y="3887788"/>
            <a:ext cx="1587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5" name="Line 312"/>
          <p:cNvSpPr>
            <a:spLocks noChangeShapeType="1"/>
          </p:cNvSpPr>
          <p:nvPr/>
        </p:nvSpPr>
        <p:spPr bwMode="auto">
          <a:xfrm flipV="1">
            <a:off x="4911725" y="3925888"/>
            <a:ext cx="53975" cy="53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6" name="Line 313"/>
          <p:cNvSpPr>
            <a:spLocks noChangeShapeType="1"/>
          </p:cNvSpPr>
          <p:nvPr/>
        </p:nvSpPr>
        <p:spPr bwMode="auto">
          <a:xfrm>
            <a:off x="4948238" y="39258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7" name="Line 314"/>
          <p:cNvSpPr>
            <a:spLocks noChangeShapeType="1"/>
          </p:cNvSpPr>
          <p:nvPr/>
        </p:nvSpPr>
        <p:spPr bwMode="auto">
          <a:xfrm>
            <a:off x="5014913" y="3952875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8" name="Freeform 315"/>
          <p:cNvSpPr>
            <a:spLocks/>
          </p:cNvSpPr>
          <p:nvPr/>
        </p:nvSpPr>
        <p:spPr bwMode="auto">
          <a:xfrm>
            <a:off x="5167313" y="3887788"/>
            <a:ext cx="25400" cy="114300"/>
          </a:xfrm>
          <a:custGeom>
            <a:avLst/>
            <a:gdLst>
              <a:gd name="T0" fmla="*/ 0 w 17"/>
              <a:gd name="T1" fmla="*/ 22225 h 72"/>
              <a:gd name="T2" fmla="*/ 8965 w 17"/>
              <a:gd name="T3" fmla="*/ 17462 h 72"/>
              <a:gd name="T4" fmla="*/ 25400 w 17"/>
              <a:gd name="T5" fmla="*/ 0 h 72"/>
              <a:gd name="T6" fmla="*/ 25400 w 17"/>
              <a:gd name="T7" fmla="*/ 11430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72"/>
              <a:gd name="T14" fmla="*/ 17 w 1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72">
                <a:moveTo>
                  <a:pt x="0" y="14"/>
                </a:moveTo>
                <a:lnTo>
                  <a:pt x="6" y="11"/>
                </a:lnTo>
                <a:lnTo>
                  <a:pt x="17" y="0"/>
                </a:lnTo>
                <a:lnTo>
                  <a:pt x="17" y="7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19" name="Line 316"/>
          <p:cNvSpPr>
            <a:spLocks noChangeShapeType="1"/>
          </p:cNvSpPr>
          <p:nvPr/>
        </p:nvSpPr>
        <p:spPr bwMode="auto">
          <a:xfrm flipV="1">
            <a:off x="5187950" y="3894138"/>
            <a:ext cx="1588" cy="107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0" name="Freeform 317"/>
          <p:cNvSpPr>
            <a:spLocks/>
          </p:cNvSpPr>
          <p:nvPr/>
        </p:nvSpPr>
        <p:spPr bwMode="auto">
          <a:xfrm>
            <a:off x="5256213" y="3894138"/>
            <a:ext cx="39687" cy="141287"/>
          </a:xfrm>
          <a:custGeom>
            <a:avLst/>
            <a:gdLst>
              <a:gd name="T0" fmla="*/ 22225 w 25"/>
              <a:gd name="T1" fmla="*/ 0 h 89"/>
              <a:gd name="T2" fmla="*/ 34925 w 25"/>
              <a:gd name="T3" fmla="*/ 20637 h 89"/>
              <a:gd name="T4" fmla="*/ 39687 w 25"/>
              <a:gd name="T5" fmla="*/ 47625 h 89"/>
              <a:gd name="T6" fmla="*/ 39687 w 25"/>
              <a:gd name="T7" fmla="*/ 68262 h 89"/>
              <a:gd name="T8" fmla="*/ 34925 w 25"/>
              <a:gd name="T9" fmla="*/ 95250 h 89"/>
              <a:gd name="T10" fmla="*/ 22225 w 25"/>
              <a:gd name="T11" fmla="*/ 117475 h 89"/>
              <a:gd name="T12" fmla="*/ 12700 w 25"/>
              <a:gd name="T13" fmla="*/ 134937 h 89"/>
              <a:gd name="T14" fmla="*/ 0 w 25"/>
              <a:gd name="T15" fmla="*/ 141287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89"/>
              <a:gd name="T26" fmla="*/ 25 w 25"/>
              <a:gd name="T27" fmla="*/ 89 h 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89">
                <a:moveTo>
                  <a:pt x="14" y="0"/>
                </a:moveTo>
                <a:lnTo>
                  <a:pt x="22" y="13"/>
                </a:lnTo>
                <a:lnTo>
                  <a:pt x="25" y="30"/>
                </a:lnTo>
                <a:lnTo>
                  <a:pt x="25" y="43"/>
                </a:lnTo>
                <a:lnTo>
                  <a:pt x="22" y="60"/>
                </a:lnTo>
                <a:lnTo>
                  <a:pt x="14" y="74"/>
                </a:lnTo>
                <a:lnTo>
                  <a:pt x="8" y="85"/>
                </a:lnTo>
                <a:lnTo>
                  <a:pt x="0" y="8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1" name="Freeform 318"/>
          <p:cNvSpPr>
            <a:spLocks/>
          </p:cNvSpPr>
          <p:nvPr/>
        </p:nvSpPr>
        <p:spPr bwMode="auto">
          <a:xfrm>
            <a:off x="5268913" y="3878263"/>
            <a:ext cx="22225" cy="150812"/>
          </a:xfrm>
          <a:custGeom>
            <a:avLst/>
            <a:gdLst>
              <a:gd name="T0" fmla="*/ 0 w 14"/>
              <a:gd name="T1" fmla="*/ 150812 h 95"/>
              <a:gd name="T2" fmla="*/ 9525 w 14"/>
              <a:gd name="T3" fmla="*/ 125412 h 95"/>
              <a:gd name="T4" fmla="*/ 17463 w 14"/>
              <a:gd name="T5" fmla="*/ 111125 h 95"/>
              <a:gd name="T6" fmla="*/ 22225 w 14"/>
              <a:gd name="T7" fmla="*/ 84137 h 95"/>
              <a:gd name="T8" fmla="*/ 22225 w 14"/>
              <a:gd name="T9" fmla="*/ 63500 h 95"/>
              <a:gd name="T10" fmla="*/ 17463 w 14"/>
              <a:gd name="T11" fmla="*/ 36512 h 95"/>
              <a:gd name="T12" fmla="*/ 9525 w 14"/>
              <a:gd name="T13" fmla="*/ 20637 h 95"/>
              <a:gd name="T14" fmla="*/ 0 w 14"/>
              <a:gd name="T15" fmla="*/ 0 h 95"/>
              <a:gd name="T16" fmla="*/ 9525 w 14"/>
              <a:gd name="T17" fmla="*/ 15875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95"/>
              <a:gd name="T29" fmla="*/ 14 w 14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95">
                <a:moveTo>
                  <a:pt x="0" y="95"/>
                </a:moveTo>
                <a:lnTo>
                  <a:pt x="6" y="79"/>
                </a:lnTo>
                <a:lnTo>
                  <a:pt x="11" y="70"/>
                </a:lnTo>
                <a:lnTo>
                  <a:pt x="14" y="53"/>
                </a:lnTo>
                <a:lnTo>
                  <a:pt x="14" y="40"/>
                </a:lnTo>
                <a:lnTo>
                  <a:pt x="11" y="23"/>
                </a:lnTo>
                <a:lnTo>
                  <a:pt x="6" y="13"/>
                </a:lnTo>
                <a:lnTo>
                  <a:pt x="0" y="0"/>
                </a:lnTo>
                <a:lnTo>
                  <a:pt x="6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2" name="Line 319"/>
          <p:cNvSpPr>
            <a:spLocks noChangeShapeType="1"/>
          </p:cNvSpPr>
          <p:nvPr/>
        </p:nvSpPr>
        <p:spPr bwMode="auto">
          <a:xfrm flipH="1" flipV="1">
            <a:off x="5256213" y="3868738"/>
            <a:ext cx="12700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3" name="Line 320"/>
          <p:cNvSpPr>
            <a:spLocks noChangeShapeType="1"/>
          </p:cNvSpPr>
          <p:nvPr/>
        </p:nvSpPr>
        <p:spPr bwMode="auto">
          <a:xfrm>
            <a:off x="5327650" y="39258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4" name="Freeform 321"/>
          <p:cNvSpPr>
            <a:spLocks/>
          </p:cNvSpPr>
          <p:nvPr/>
        </p:nvSpPr>
        <p:spPr bwMode="auto">
          <a:xfrm>
            <a:off x="5340350" y="3925888"/>
            <a:ext cx="63500" cy="76200"/>
          </a:xfrm>
          <a:custGeom>
            <a:avLst/>
            <a:gdLst>
              <a:gd name="T0" fmla="*/ 4762 w 40"/>
              <a:gd name="T1" fmla="*/ 0 h 48"/>
              <a:gd name="T2" fmla="*/ 63500 w 40"/>
              <a:gd name="T3" fmla="*/ 76200 h 48"/>
              <a:gd name="T4" fmla="*/ 58738 w 40"/>
              <a:gd name="T5" fmla="*/ 76200 h 48"/>
              <a:gd name="T6" fmla="*/ 0 w 40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8"/>
              <a:gd name="T14" fmla="*/ 40 w 4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8">
                <a:moveTo>
                  <a:pt x="3" y="0"/>
                </a:moveTo>
                <a:lnTo>
                  <a:pt x="40" y="48"/>
                </a:lnTo>
                <a:lnTo>
                  <a:pt x="37" y="4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5" name="Line 322"/>
          <p:cNvSpPr>
            <a:spLocks noChangeShapeType="1"/>
          </p:cNvSpPr>
          <p:nvPr/>
        </p:nvSpPr>
        <p:spPr bwMode="auto">
          <a:xfrm>
            <a:off x="5383213" y="3925888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6" name="Line 323"/>
          <p:cNvSpPr>
            <a:spLocks noChangeShapeType="1"/>
          </p:cNvSpPr>
          <p:nvPr/>
        </p:nvSpPr>
        <p:spPr bwMode="auto">
          <a:xfrm flipH="1">
            <a:off x="5340350" y="3925888"/>
            <a:ext cx="6350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7" name="Line 324"/>
          <p:cNvSpPr>
            <a:spLocks noChangeShapeType="1"/>
          </p:cNvSpPr>
          <p:nvPr/>
        </p:nvSpPr>
        <p:spPr bwMode="auto">
          <a:xfrm>
            <a:off x="5327650" y="40020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8" name="Line 325"/>
          <p:cNvSpPr>
            <a:spLocks noChangeShapeType="1"/>
          </p:cNvSpPr>
          <p:nvPr/>
        </p:nvSpPr>
        <p:spPr bwMode="auto">
          <a:xfrm>
            <a:off x="5383213" y="4002088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29" name="Line 326"/>
          <p:cNvSpPr>
            <a:spLocks noChangeShapeType="1"/>
          </p:cNvSpPr>
          <p:nvPr/>
        </p:nvSpPr>
        <p:spPr bwMode="auto">
          <a:xfrm flipH="1">
            <a:off x="5167313" y="4002088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0" name="Line 327"/>
          <p:cNvSpPr>
            <a:spLocks noChangeShapeType="1"/>
          </p:cNvSpPr>
          <p:nvPr/>
        </p:nvSpPr>
        <p:spPr bwMode="auto">
          <a:xfrm flipH="1">
            <a:off x="4948238" y="40020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1" name="Freeform 328"/>
          <p:cNvSpPr>
            <a:spLocks/>
          </p:cNvSpPr>
          <p:nvPr/>
        </p:nvSpPr>
        <p:spPr bwMode="auto">
          <a:xfrm>
            <a:off x="4933950" y="3957638"/>
            <a:ext cx="36513" cy="44450"/>
          </a:xfrm>
          <a:custGeom>
            <a:avLst/>
            <a:gdLst>
              <a:gd name="T0" fmla="*/ 31750 w 23"/>
              <a:gd name="T1" fmla="*/ 44450 h 28"/>
              <a:gd name="T2" fmla="*/ 0 w 23"/>
              <a:gd name="T3" fmla="*/ 0 h 28"/>
              <a:gd name="T4" fmla="*/ 4763 w 23"/>
              <a:gd name="T5" fmla="*/ 0 h 28"/>
              <a:gd name="T6" fmla="*/ 36513 w 23"/>
              <a:gd name="T7" fmla="*/ 4445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8"/>
              <a:gd name="T14" fmla="*/ 23 w 23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8">
                <a:moveTo>
                  <a:pt x="20" y="28"/>
                </a:moveTo>
                <a:lnTo>
                  <a:pt x="0" y="0"/>
                </a:lnTo>
                <a:lnTo>
                  <a:pt x="3" y="0"/>
                </a:lnTo>
                <a:lnTo>
                  <a:pt x="23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2" name="Line 329"/>
          <p:cNvSpPr>
            <a:spLocks noChangeShapeType="1"/>
          </p:cNvSpPr>
          <p:nvPr/>
        </p:nvSpPr>
        <p:spPr bwMode="auto">
          <a:xfrm flipV="1">
            <a:off x="4732338" y="3905250"/>
            <a:ext cx="1587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3" name="Line 330"/>
          <p:cNvSpPr>
            <a:spLocks noChangeShapeType="1"/>
          </p:cNvSpPr>
          <p:nvPr/>
        </p:nvSpPr>
        <p:spPr bwMode="auto">
          <a:xfrm flipV="1">
            <a:off x="4852988" y="3868738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4" name="Line 331"/>
          <p:cNvSpPr>
            <a:spLocks noChangeShapeType="1"/>
          </p:cNvSpPr>
          <p:nvPr/>
        </p:nvSpPr>
        <p:spPr bwMode="auto">
          <a:xfrm>
            <a:off x="4427538" y="3905250"/>
            <a:ext cx="1587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5" name="Line 332"/>
          <p:cNvSpPr>
            <a:spLocks noChangeShapeType="1"/>
          </p:cNvSpPr>
          <p:nvPr/>
        </p:nvSpPr>
        <p:spPr bwMode="auto">
          <a:xfrm flipH="1">
            <a:off x="3432175" y="3881438"/>
            <a:ext cx="7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6" name="Line 333"/>
          <p:cNvSpPr>
            <a:spLocks noChangeShapeType="1"/>
          </p:cNvSpPr>
          <p:nvPr/>
        </p:nvSpPr>
        <p:spPr bwMode="auto">
          <a:xfrm flipH="1">
            <a:off x="3382963" y="3860800"/>
            <a:ext cx="238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7" name="Line 334"/>
          <p:cNvSpPr>
            <a:spLocks noChangeShapeType="1"/>
          </p:cNvSpPr>
          <p:nvPr/>
        </p:nvSpPr>
        <p:spPr bwMode="auto">
          <a:xfrm flipH="1">
            <a:off x="3355975" y="3860800"/>
            <a:ext cx="39688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8" name="Freeform 335"/>
          <p:cNvSpPr>
            <a:spLocks/>
          </p:cNvSpPr>
          <p:nvPr/>
        </p:nvSpPr>
        <p:spPr bwMode="auto">
          <a:xfrm>
            <a:off x="3338513" y="3832225"/>
            <a:ext cx="17462" cy="82550"/>
          </a:xfrm>
          <a:custGeom>
            <a:avLst/>
            <a:gdLst>
              <a:gd name="T0" fmla="*/ 17462 w 11"/>
              <a:gd name="T1" fmla="*/ 82550 h 52"/>
              <a:gd name="T2" fmla="*/ 17462 w 11"/>
              <a:gd name="T3" fmla="*/ 0 h 52"/>
              <a:gd name="T4" fmla="*/ 0 w 11"/>
              <a:gd name="T5" fmla="*/ 0 h 52"/>
              <a:gd name="T6" fmla="*/ 0 60000 65536"/>
              <a:gd name="T7" fmla="*/ 0 60000 65536"/>
              <a:gd name="T8" fmla="*/ 0 60000 65536"/>
              <a:gd name="T9" fmla="*/ 0 w 11"/>
              <a:gd name="T10" fmla="*/ 0 h 52"/>
              <a:gd name="T11" fmla="*/ 11 w 11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2">
                <a:moveTo>
                  <a:pt x="11" y="52"/>
                </a:move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39" name="Line 336"/>
          <p:cNvSpPr>
            <a:spLocks noChangeShapeType="1"/>
          </p:cNvSpPr>
          <p:nvPr/>
        </p:nvSpPr>
        <p:spPr bwMode="auto">
          <a:xfrm>
            <a:off x="3351213" y="3832225"/>
            <a:ext cx="1587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0" name="Line 337"/>
          <p:cNvSpPr>
            <a:spLocks noChangeShapeType="1"/>
          </p:cNvSpPr>
          <p:nvPr/>
        </p:nvSpPr>
        <p:spPr bwMode="auto">
          <a:xfrm>
            <a:off x="3338513" y="3914775"/>
            <a:ext cx="301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1" name="Line 338"/>
          <p:cNvSpPr>
            <a:spLocks noChangeShapeType="1"/>
          </p:cNvSpPr>
          <p:nvPr/>
        </p:nvSpPr>
        <p:spPr bwMode="auto">
          <a:xfrm>
            <a:off x="3382963" y="3914775"/>
            <a:ext cx="238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2" name="Freeform 339"/>
          <p:cNvSpPr>
            <a:spLocks/>
          </p:cNvSpPr>
          <p:nvPr/>
        </p:nvSpPr>
        <p:spPr bwMode="auto">
          <a:xfrm>
            <a:off x="3370263" y="3883025"/>
            <a:ext cx="30162" cy="31750"/>
          </a:xfrm>
          <a:custGeom>
            <a:avLst/>
            <a:gdLst>
              <a:gd name="T0" fmla="*/ 30162 w 19"/>
              <a:gd name="T1" fmla="*/ 31750 h 20"/>
              <a:gd name="T2" fmla="*/ 4762 w 19"/>
              <a:gd name="T3" fmla="*/ 0 h 20"/>
              <a:gd name="T4" fmla="*/ 0 w 19"/>
              <a:gd name="T5" fmla="*/ 0 h 20"/>
              <a:gd name="T6" fmla="*/ 25400 w 19"/>
              <a:gd name="T7" fmla="*/ 3175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20"/>
              <a:gd name="T14" fmla="*/ 19 w 19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20">
                <a:moveTo>
                  <a:pt x="19" y="20"/>
                </a:moveTo>
                <a:lnTo>
                  <a:pt x="3" y="0"/>
                </a:lnTo>
                <a:lnTo>
                  <a:pt x="0" y="0"/>
                </a:lnTo>
                <a:lnTo>
                  <a:pt x="16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3" name="Line 340"/>
          <p:cNvSpPr>
            <a:spLocks noChangeShapeType="1"/>
          </p:cNvSpPr>
          <p:nvPr/>
        </p:nvSpPr>
        <p:spPr bwMode="auto">
          <a:xfrm>
            <a:off x="3546475" y="3914775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4" name="Freeform 341"/>
          <p:cNvSpPr>
            <a:spLocks/>
          </p:cNvSpPr>
          <p:nvPr/>
        </p:nvSpPr>
        <p:spPr bwMode="auto">
          <a:xfrm>
            <a:off x="3546475" y="3832225"/>
            <a:ext cx="20638" cy="82550"/>
          </a:xfrm>
          <a:custGeom>
            <a:avLst/>
            <a:gdLst>
              <a:gd name="T0" fmla="*/ 20638 w 13"/>
              <a:gd name="T1" fmla="*/ 82550 h 52"/>
              <a:gd name="T2" fmla="*/ 20638 w 13"/>
              <a:gd name="T3" fmla="*/ 0 h 52"/>
              <a:gd name="T4" fmla="*/ 7938 w 13"/>
              <a:gd name="T5" fmla="*/ 12700 h 52"/>
              <a:gd name="T6" fmla="*/ 0 w 13"/>
              <a:gd name="T7" fmla="*/ 17463 h 52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52"/>
              <a:gd name="T14" fmla="*/ 13 w 13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52">
                <a:moveTo>
                  <a:pt x="13" y="52"/>
                </a:moveTo>
                <a:lnTo>
                  <a:pt x="13" y="0"/>
                </a:lnTo>
                <a:lnTo>
                  <a:pt x="5" y="8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5" name="Line 342"/>
          <p:cNvSpPr>
            <a:spLocks noChangeShapeType="1"/>
          </p:cNvSpPr>
          <p:nvPr/>
        </p:nvSpPr>
        <p:spPr bwMode="auto">
          <a:xfrm>
            <a:off x="3562350" y="3836988"/>
            <a:ext cx="1588" cy="77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6" name="Line 343"/>
          <p:cNvSpPr>
            <a:spLocks noChangeShapeType="1"/>
          </p:cNvSpPr>
          <p:nvPr/>
        </p:nvSpPr>
        <p:spPr bwMode="auto">
          <a:xfrm>
            <a:off x="4148138" y="3914775"/>
            <a:ext cx="301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7" name="Freeform 344"/>
          <p:cNvSpPr>
            <a:spLocks/>
          </p:cNvSpPr>
          <p:nvPr/>
        </p:nvSpPr>
        <p:spPr bwMode="auto">
          <a:xfrm>
            <a:off x="4148138" y="3832225"/>
            <a:ext cx="17462" cy="82550"/>
          </a:xfrm>
          <a:custGeom>
            <a:avLst/>
            <a:gdLst>
              <a:gd name="T0" fmla="*/ 17462 w 11"/>
              <a:gd name="T1" fmla="*/ 82550 h 52"/>
              <a:gd name="T2" fmla="*/ 17462 w 11"/>
              <a:gd name="T3" fmla="*/ 0 h 52"/>
              <a:gd name="T4" fmla="*/ 0 w 11"/>
              <a:gd name="T5" fmla="*/ 0 h 52"/>
              <a:gd name="T6" fmla="*/ 0 60000 65536"/>
              <a:gd name="T7" fmla="*/ 0 60000 65536"/>
              <a:gd name="T8" fmla="*/ 0 60000 65536"/>
              <a:gd name="T9" fmla="*/ 0 w 11"/>
              <a:gd name="T10" fmla="*/ 0 h 52"/>
              <a:gd name="T11" fmla="*/ 11 w 11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2">
                <a:moveTo>
                  <a:pt x="11" y="52"/>
                </a:move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8" name="Line 345"/>
          <p:cNvSpPr>
            <a:spLocks noChangeShapeType="1"/>
          </p:cNvSpPr>
          <p:nvPr/>
        </p:nvSpPr>
        <p:spPr bwMode="auto">
          <a:xfrm>
            <a:off x="4160838" y="3832225"/>
            <a:ext cx="1587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49" name="Line 346"/>
          <p:cNvSpPr>
            <a:spLocks noChangeShapeType="1"/>
          </p:cNvSpPr>
          <p:nvPr/>
        </p:nvSpPr>
        <p:spPr bwMode="auto">
          <a:xfrm flipV="1">
            <a:off x="4165600" y="3860800"/>
            <a:ext cx="41275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0" name="Line 347"/>
          <p:cNvSpPr>
            <a:spLocks noChangeShapeType="1"/>
          </p:cNvSpPr>
          <p:nvPr/>
        </p:nvSpPr>
        <p:spPr bwMode="auto">
          <a:xfrm>
            <a:off x="4195763" y="3860800"/>
            <a:ext cx="238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1" name="Line 348"/>
          <p:cNvSpPr>
            <a:spLocks noChangeShapeType="1"/>
          </p:cNvSpPr>
          <p:nvPr/>
        </p:nvSpPr>
        <p:spPr bwMode="auto">
          <a:xfrm>
            <a:off x="4244975" y="3881438"/>
            <a:ext cx="7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2" name="Freeform 349"/>
          <p:cNvSpPr>
            <a:spLocks/>
          </p:cNvSpPr>
          <p:nvPr/>
        </p:nvSpPr>
        <p:spPr bwMode="auto">
          <a:xfrm>
            <a:off x="4344988" y="3883025"/>
            <a:ext cx="12700" cy="31750"/>
          </a:xfrm>
          <a:custGeom>
            <a:avLst/>
            <a:gdLst>
              <a:gd name="T0" fmla="*/ 12700 w 8"/>
              <a:gd name="T1" fmla="*/ 0 h 20"/>
              <a:gd name="T2" fmla="*/ 4762 w 8"/>
              <a:gd name="T3" fmla="*/ 11112 h 20"/>
              <a:gd name="T4" fmla="*/ 0 w 8"/>
              <a:gd name="T5" fmla="*/ 20637 h 20"/>
              <a:gd name="T6" fmla="*/ 0 w 8"/>
              <a:gd name="T7" fmla="*/ 3175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0"/>
              <a:gd name="T14" fmla="*/ 8 w 8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0">
                <a:moveTo>
                  <a:pt x="8" y="0"/>
                </a:moveTo>
                <a:lnTo>
                  <a:pt x="3" y="7"/>
                </a:lnTo>
                <a:lnTo>
                  <a:pt x="0" y="13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3" name="Freeform 350"/>
          <p:cNvSpPr>
            <a:spLocks/>
          </p:cNvSpPr>
          <p:nvPr/>
        </p:nvSpPr>
        <p:spPr bwMode="auto">
          <a:xfrm>
            <a:off x="4344988" y="3895725"/>
            <a:ext cx="55562" cy="14288"/>
          </a:xfrm>
          <a:custGeom>
            <a:avLst/>
            <a:gdLst>
              <a:gd name="T0" fmla="*/ 0 w 35"/>
              <a:gd name="T1" fmla="*/ 12700 h 9"/>
              <a:gd name="T2" fmla="*/ 4762 w 35"/>
              <a:gd name="T3" fmla="*/ 7938 h 9"/>
              <a:gd name="T4" fmla="*/ 12700 w 35"/>
              <a:gd name="T5" fmla="*/ 7938 h 9"/>
              <a:gd name="T6" fmla="*/ 31750 w 35"/>
              <a:gd name="T7" fmla="*/ 14288 h 9"/>
              <a:gd name="T8" fmla="*/ 44450 w 35"/>
              <a:gd name="T9" fmla="*/ 14288 h 9"/>
              <a:gd name="T10" fmla="*/ 53975 w 35"/>
              <a:gd name="T11" fmla="*/ 12700 h 9"/>
              <a:gd name="T12" fmla="*/ 55562 w 35"/>
              <a:gd name="T13" fmla="*/ 7938 h 9"/>
              <a:gd name="T14" fmla="*/ 55562 w 35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"/>
              <a:gd name="T25" fmla="*/ 0 h 9"/>
              <a:gd name="T26" fmla="*/ 35 w 3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" h="9">
                <a:moveTo>
                  <a:pt x="0" y="8"/>
                </a:moveTo>
                <a:lnTo>
                  <a:pt x="3" y="5"/>
                </a:lnTo>
                <a:lnTo>
                  <a:pt x="8" y="5"/>
                </a:lnTo>
                <a:lnTo>
                  <a:pt x="20" y="9"/>
                </a:lnTo>
                <a:lnTo>
                  <a:pt x="28" y="9"/>
                </a:lnTo>
                <a:lnTo>
                  <a:pt x="34" y="8"/>
                </a:lnTo>
                <a:lnTo>
                  <a:pt x="35" y="5"/>
                </a:lnTo>
                <a:lnTo>
                  <a:pt x="3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4" name="Freeform 351"/>
          <p:cNvSpPr>
            <a:spLocks/>
          </p:cNvSpPr>
          <p:nvPr/>
        </p:nvSpPr>
        <p:spPr bwMode="auto">
          <a:xfrm>
            <a:off x="4357688" y="3903663"/>
            <a:ext cx="42862" cy="11112"/>
          </a:xfrm>
          <a:custGeom>
            <a:avLst/>
            <a:gdLst>
              <a:gd name="T0" fmla="*/ 42862 w 27"/>
              <a:gd name="T1" fmla="*/ 0 h 7"/>
              <a:gd name="T2" fmla="*/ 41275 w 27"/>
              <a:gd name="T3" fmla="*/ 9525 h 7"/>
              <a:gd name="T4" fmla="*/ 36512 w 27"/>
              <a:gd name="T5" fmla="*/ 11112 h 7"/>
              <a:gd name="T6" fmla="*/ 19050 w 27"/>
              <a:gd name="T7" fmla="*/ 11112 h 7"/>
              <a:gd name="T8" fmla="*/ 0 w 27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7"/>
              <a:gd name="T17" fmla="*/ 27 w 2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7">
                <a:moveTo>
                  <a:pt x="27" y="0"/>
                </a:moveTo>
                <a:lnTo>
                  <a:pt x="26" y="6"/>
                </a:lnTo>
                <a:lnTo>
                  <a:pt x="23" y="7"/>
                </a:lnTo>
                <a:lnTo>
                  <a:pt x="12" y="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5" name="Freeform 352"/>
          <p:cNvSpPr>
            <a:spLocks/>
          </p:cNvSpPr>
          <p:nvPr/>
        </p:nvSpPr>
        <p:spPr bwMode="auto">
          <a:xfrm>
            <a:off x="4357688" y="3832225"/>
            <a:ext cx="42862" cy="50800"/>
          </a:xfrm>
          <a:custGeom>
            <a:avLst/>
            <a:gdLst>
              <a:gd name="T0" fmla="*/ 0 w 27"/>
              <a:gd name="T1" fmla="*/ 50800 h 32"/>
              <a:gd name="T2" fmla="*/ 9525 w 27"/>
              <a:gd name="T3" fmla="*/ 49212 h 32"/>
              <a:gd name="T4" fmla="*/ 23812 w 27"/>
              <a:gd name="T5" fmla="*/ 39687 h 32"/>
              <a:gd name="T6" fmla="*/ 36512 w 27"/>
              <a:gd name="T7" fmla="*/ 31750 h 32"/>
              <a:gd name="T8" fmla="*/ 41275 w 27"/>
              <a:gd name="T9" fmla="*/ 23812 h 32"/>
              <a:gd name="T10" fmla="*/ 41275 w 27"/>
              <a:gd name="T11" fmla="*/ 17462 h 32"/>
              <a:gd name="T12" fmla="*/ 36512 w 27"/>
              <a:gd name="T13" fmla="*/ 7937 h 32"/>
              <a:gd name="T14" fmla="*/ 31750 w 27"/>
              <a:gd name="T15" fmla="*/ 4762 h 32"/>
              <a:gd name="T16" fmla="*/ 23812 w 27"/>
              <a:gd name="T17" fmla="*/ 0 h 32"/>
              <a:gd name="T18" fmla="*/ 36512 w 27"/>
              <a:gd name="T19" fmla="*/ 4762 h 32"/>
              <a:gd name="T20" fmla="*/ 41275 w 27"/>
              <a:gd name="T21" fmla="*/ 7937 h 32"/>
              <a:gd name="T22" fmla="*/ 42862 w 27"/>
              <a:gd name="T23" fmla="*/ 17462 h 32"/>
              <a:gd name="T24" fmla="*/ 42862 w 27"/>
              <a:gd name="T25" fmla="*/ 23812 h 32"/>
              <a:gd name="T26" fmla="*/ 41275 w 27"/>
              <a:gd name="T27" fmla="*/ 31750 h 32"/>
              <a:gd name="T28" fmla="*/ 28575 w 27"/>
              <a:gd name="T29" fmla="*/ 39687 h 32"/>
              <a:gd name="T30" fmla="*/ 9525 w 27"/>
              <a:gd name="T31" fmla="*/ 49212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"/>
              <a:gd name="T49" fmla="*/ 0 h 32"/>
              <a:gd name="T50" fmla="*/ 27 w 27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" h="32">
                <a:moveTo>
                  <a:pt x="0" y="32"/>
                </a:moveTo>
                <a:lnTo>
                  <a:pt x="6" y="31"/>
                </a:lnTo>
                <a:lnTo>
                  <a:pt x="15" y="25"/>
                </a:lnTo>
                <a:lnTo>
                  <a:pt x="23" y="20"/>
                </a:lnTo>
                <a:lnTo>
                  <a:pt x="26" y="15"/>
                </a:lnTo>
                <a:lnTo>
                  <a:pt x="26" y="11"/>
                </a:lnTo>
                <a:lnTo>
                  <a:pt x="23" y="5"/>
                </a:lnTo>
                <a:lnTo>
                  <a:pt x="20" y="3"/>
                </a:lnTo>
                <a:lnTo>
                  <a:pt x="15" y="0"/>
                </a:lnTo>
                <a:lnTo>
                  <a:pt x="23" y="3"/>
                </a:lnTo>
                <a:lnTo>
                  <a:pt x="26" y="5"/>
                </a:lnTo>
                <a:lnTo>
                  <a:pt x="27" y="11"/>
                </a:lnTo>
                <a:lnTo>
                  <a:pt x="27" y="15"/>
                </a:lnTo>
                <a:lnTo>
                  <a:pt x="26" y="20"/>
                </a:lnTo>
                <a:lnTo>
                  <a:pt x="18" y="25"/>
                </a:lnTo>
                <a:lnTo>
                  <a:pt x="6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6" name="Freeform 353"/>
          <p:cNvSpPr>
            <a:spLocks/>
          </p:cNvSpPr>
          <p:nvPr/>
        </p:nvSpPr>
        <p:spPr bwMode="auto">
          <a:xfrm>
            <a:off x="4344988" y="3832225"/>
            <a:ext cx="36512" cy="23813"/>
          </a:xfrm>
          <a:custGeom>
            <a:avLst/>
            <a:gdLst>
              <a:gd name="T0" fmla="*/ 4762 w 23"/>
              <a:gd name="T1" fmla="*/ 23813 h 15"/>
              <a:gd name="T2" fmla="*/ 0 w 23"/>
              <a:gd name="T3" fmla="*/ 19050 h 15"/>
              <a:gd name="T4" fmla="*/ 0 w 23"/>
              <a:gd name="T5" fmla="*/ 17463 h 15"/>
              <a:gd name="T6" fmla="*/ 4762 w 23"/>
              <a:gd name="T7" fmla="*/ 7938 h 15"/>
              <a:gd name="T8" fmla="*/ 7937 w 23"/>
              <a:gd name="T9" fmla="*/ 4763 h 15"/>
              <a:gd name="T10" fmla="*/ 22225 w 23"/>
              <a:gd name="T11" fmla="*/ 0 h 15"/>
              <a:gd name="T12" fmla="*/ 36512 w 23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5"/>
              <a:gd name="T23" fmla="*/ 23 w 23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5">
                <a:moveTo>
                  <a:pt x="3" y="15"/>
                </a:moveTo>
                <a:lnTo>
                  <a:pt x="0" y="12"/>
                </a:lnTo>
                <a:lnTo>
                  <a:pt x="0" y="11"/>
                </a:lnTo>
                <a:lnTo>
                  <a:pt x="3" y="5"/>
                </a:lnTo>
                <a:lnTo>
                  <a:pt x="5" y="3"/>
                </a:lnTo>
                <a:lnTo>
                  <a:pt x="14" y="0"/>
                </a:lnTo>
                <a:lnTo>
                  <a:pt x="2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7" name="Freeform 354"/>
          <p:cNvSpPr>
            <a:spLocks/>
          </p:cNvSpPr>
          <p:nvPr/>
        </p:nvSpPr>
        <p:spPr bwMode="auto">
          <a:xfrm>
            <a:off x="4349750" y="3849688"/>
            <a:ext cx="3175" cy="6350"/>
          </a:xfrm>
          <a:custGeom>
            <a:avLst/>
            <a:gdLst>
              <a:gd name="T0" fmla="*/ 0 w 2"/>
              <a:gd name="T1" fmla="*/ 0 h 4"/>
              <a:gd name="T2" fmla="*/ 3175 w 2"/>
              <a:gd name="T3" fmla="*/ 1588 h 4"/>
              <a:gd name="T4" fmla="*/ 0 w 2"/>
              <a:gd name="T5" fmla="*/ 6350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2" y="1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8" name="Freeform 355"/>
          <p:cNvSpPr>
            <a:spLocks/>
          </p:cNvSpPr>
          <p:nvPr/>
        </p:nvSpPr>
        <p:spPr bwMode="auto">
          <a:xfrm>
            <a:off x="4183063" y="3883025"/>
            <a:ext cx="26987" cy="31750"/>
          </a:xfrm>
          <a:custGeom>
            <a:avLst/>
            <a:gdLst>
              <a:gd name="T0" fmla="*/ 1587 w 17"/>
              <a:gd name="T1" fmla="*/ 0 h 20"/>
              <a:gd name="T2" fmla="*/ 26987 w 17"/>
              <a:gd name="T3" fmla="*/ 31750 h 20"/>
              <a:gd name="T4" fmla="*/ 23812 w 17"/>
              <a:gd name="T5" fmla="*/ 31750 h 20"/>
              <a:gd name="T6" fmla="*/ 0 w 17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20"/>
              <a:gd name="T14" fmla="*/ 17 w 17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20">
                <a:moveTo>
                  <a:pt x="1" y="0"/>
                </a:moveTo>
                <a:lnTo>
                  <a:pt x="17" y="20"/>
                </a:lnTo>
                <a:lnTo>
                  <a:pt x="15" y="2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59" name="Line 356"/>
          <p:cNvSpPr>
            <a:spLocks noChangeShapeType="1"/>
          </p:cNvSpPr>
          <p:nvPr/>
        </p:nvSpPr>
        <p:spPr bwMode="auto">
          <a:xfrm>
            <a:off x="4195763" y="3914775"/>
            <a:ext cx="238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0" name="Freeform 357"/>
          <p:cNvSpPr>
            <a:spLocks/>
          </p:cNvSpPr>
          <p:nvPr/>
        </p:nvSpPr>
        <p:spPr bwMode="auto">
          <a:xfrm>
            <a:off x="5435600" y="3832225"/>
            <a:ext cx="53975" cy="82550"/>
          </a:xfrm>
          <a:custGeom>
            <a:avLst/>
            <a:gdLst>
              <a:gd name="T0" fmla="*/ 9525 w 34"/>
              <a:gd name="T1" fmla="*/ 77788 h 52"/>
              <a:gd name="T2" fmla="*/ 22225 w 34"/>
              <a:gd name="T3" fmla="*/ 82550 h 52"/>
              <a:gd name="T4" fmla="*/ 28575 w 34"/>
              <a:gd name="T5" fmla="*/ 82550 h 52"/>
              <a:gd name="T6" fmla="*/ 41275 w 34"/>
              <a:gd name="T7" fmla="*/ 77788 h 52"/>
              <a:gd name="T8" fmla="*/ 49212 w 34"/>
              <a:gd name="T9" fmla="*/ 68263 h 52"/>
              <a:gd name="T10" fmla="*/ 53975 w 34"/>
              <a:gd name="T11" fmla="*/ 49212 h 52"/>
              <a:gd name="T12" fmla="*/ 53975 w 34"/>
              <a:gd name="T13" fmla="*/ 36513 h 52"/>
              <a:gd name="T14" fmla="*/ 49212 w 34"/>
              <a:gd name="T15" fmla="*/ 17463 h 52"/>
              <a:gd name="T16" fmla="*/ 41275 w 34"/>
              <a:gd name="T17" fmla="*/ 4763 h 52"/>
              <a:gd name="T18" fmla="*/ 28575 w 34"/>
              <a:gd name="T19" fmla="*/ 0 h 52"/>
              <a:gd name="T20" fmla="*/ 22225 w 34"/>
              <a:gd name="T21" fmla="*/ 0 h 52"/>
              <a:gd name="T22" fmla="*/ 12700 w 34"/>
              <a:gd name="T23" fmla="*/ 4763 h 52"/>
              <a:gd name="T24" fmla="*/ 9525 w 34"/>
              <a:gd name="T25" fmla="*/ 7938 h 52"/>
              <a:gd name="T26" fmla="*/ 4762 w 34"/>
              <a:gd name="T27" fmla="*/ 17463 h 52"/>
              <a:gd name="T28" fmla="*/ 0 w 34"/>
              <a:gd name="T29" fmla="*/ 36513 h 52"/>
              <a:gd name="T30" fmla="*/ 0 w 34"/>
              <a:gd name="T31" fmla="*/ 49212 h 52"/>
              <a:gd name="T32" fmla="*/ 4762 w 34"/>
              <a:gd name="T33" fmla="*/ 68263 h 52"/>
              <a:gd name="T34" fmla="*/ 9525 w 34"/>
              <a:gd name="T35" fmla="*/ 76200 h 52"/>
              <a:gd name="T36" fmla="*/ 12700 w 34"/>
              <a:gd name="T37" fmla="*/ 77788 h 52"/>
              <a:gd name="T38" fmla="*/ 22225 w 34"/>
              <a:gd name="T39" fmla="*/ 82550 h 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"/>
              <a:gd name="T61" fmla="*/ 0 h 52"/>
              <a:gd name="T62" fmla="*/ 34 w 34"/>
              <a:gd name="T63" fmla="*/ 52 h 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" h="52">
                <a:moveTo>
                  <a:pt x="6" y="49"/>
                </a:moveTo>
                <a:lnTo>
                  <a:pt x="14" y="52"/>
                </a:lnTo>
                <a:lnTo>
                  <a:pt x="18" y="52"/>
                </a:lnTo>
                <a:lnTo>
                  <a:pt x="26" y="49"/>
                </a:lnTo>
                <a:lnTo>
                  <a:pt x="31" y="43"/>
                </a:lnTo>
                <a:lnTo>
                  <a:pt x="34" y="31"/>
                </a:lnTo>
                <a:lnTo>
                  <a:pt x="34" y="23"/>
                </a:lnTo>
                <a:lnTo>
                  <a:pt x="31" y="11"/>
                </a:lnTo>
                <a:lnTo>
                  <a:pt x="26" y="3"/>
                </a:lnTo>
                <a:lnTo>
                  <a:pt x="18" y="0"/>
                </a:lnTo>
                <a:lnTo>
                  <a:pt x="14" y="0"/>
                </a:lnTo>
                <a:lnTo>
                  <a:pt x="8" y="3"/>
                </a:lnTo>
                <a:lnTo>
                  <a:pt x="6" y="5"/>
                </a:lnTo>
                <a:lnTo>
                  <a:pt x="3" y="11"/>
                </a:lnTo>
                <a:lnTo>
                  <a:pt x="0" y="23"/>
                </a:lnTo>
                <a:lnTo>
                  <a:pt x="0" y="31"/>
                </a:lnTo>
                <a:lnTo>
                  <a:pt x="3" y="43"/>
                </a:lnTo>
                <a:lnTo>
                  <a:pt x="6" y="48"/>
                </a:lnTo>
                <a:lnTo>
                  <a:pt x="8" y="49"/>
                </a:lnTo>
                <a:lnTo>
                  <a:pt x="14" y="5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1" name="Freeform 358"/>
          <p:cNvSpPr>
            <a:spLocks/>
          </p:cNvSpPr>
          <p:nvPr/>
        </p:nvSpPr>
        <p:spPr bwMode="auto">
          <a:xfrm>
            <a:off x="5464175" y="3832225"/>
            <a:ext cx="20638" cy="82550"/>
          </a:xfrm>
          <a:custGeom>
            <a:avLst/>
            <a:gdLst>
              <a:gd name="T0" fmla="*/ 0 w 13"/>
              <a:gd name="T1" fmla="*/ 82550 h 52"/>
              <a:gd name="T2" fmla="*/ 7938 w 13"/>
              <a:gd name="T3" fmla="*/ 77788 h 52"/>
              <a:gd name="T4" fmla="*/ 12700 w 13"/>
              <a:gd name="T5" fmla="*/ 76200 h 52"/>
              <a:gd name="T6" fmla="*/ 17463 w 13"/>
              <a:gd name="T7" fmla="*/ 68263 h 52"/>
              <a:gd name="T8" fmla="*/ 20638 w 13"/>
              <a:gd name="T9" fmla="*/ 49212 h 52"/>
              <a:gd name="T10" fmla="*/ 20638 w 13"/>
              <a:gd name="T11" fmla="*/ 36513 h 52"/>
              <a:gd name="T12" fmla="*/ 17463 w 13"/>
              <a:gd name="T13" fmla="*/ 17463 h 52"/>
              <a:gd name="T14" fmla="*/ 12700 w 13"/>
              <a:gd name="T15" fmla="*/ 7938 h 52"/>
              <a:gd name="T16" fmla="*/ 7938 w 13"/>
              <a:gd name="T17" fmla="*/ 4763 h 52"/>
              <a:gd name="T18" fmla="*/ 0 w 13"/>
              <a:gd name="T19" fmla="*/ 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52"/>
              <a:gd name="T32" fmla="*/ 13 w 13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52">
                <a:moveTo>
                  <a:pt x="0" y="52"/>
                </a:moveTo>
                <a:lnTo>
                  <a:pt x="5" y="49"/>
                </a:lnTo>
                <a:lnTo>
                  <a:pt x="8" y="48"/>
                </a:lnTo>
                <a:lnTo>
                  <a:pt x="11" y="43"/>
                </a:lnTo>
                <a:lnTo>
                  <a:pt x="13" y="31"/>
                </a:lnTo>
                <a:lnTo>
                  <a:pt x="13" y="23"/>
                </a:lnTo>
                <a:lnTo>
                  <a:pt x="11" y="11"/>
                </a:lnTo>
                <a:lnTo>
                  <a:pt x="8" y="5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2" name="Freeform 359"/>
          <p:cNvSpPr>
            <a:spLocks/>
          </p:cNvSpPr>
          <p:nvPr/>
        </p:nvSpPr>
        <p:spPr bwMode="auto">
          <a:xfrm>
            <a:off x="5432425" y="3832225"/>
            <a:ext cx="25400" cy="80963"/>
          </a:xfrm>
          <a:custGeom>
            <a:avLst/>
            <a:gdLst>
              <a:gd name="T0" fmla="*/ 25400 w 16"/>
              <a:gd name="T1" fmla="*/ 0 h 51"/>
              <a:gd name="T2" fmla="*/ 12700 w 16"/>
              <a:gd name="T3" fmla="*/ 4763 h 51"/>
              <a:gd name="T4" fmla="*/ 3175 w 16"/>
              <a:gd name="T5" fmla="*/ 17463 h 51"/>
              <a:gd name="T6" fmla="*/ 0 w 16"/>
              <a:gd name="T7" fmla="*/ 36513 h 51"/>
              <a:gd name="T8" fmla="*/ 0 w 16"/>
              <a:gd name="T9" fmla="*/ 49213 h 51"/>
              <a:gd name="T10" fmla="*/ 3175 w 16"/>
              <a:gd name="T11" fmla="*/ 68263 h 51"/>
              <a:gd name="T12" fmla="*/ 12700 w 16"/>
              <a:gd name="T13" fmla="*/ 80963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51"/>
              <a:gd name="T23" fmla="*/ 16 w 16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51">
                <a:moveTo>
                  <a:pt x="16" y="0"/>
                </a:moveTo>
                <a:lnTo>
                  <a:pt x="8" y="3"/>
                </a:lnTo>
                <a:lnTo>
                  <a:pt x="2" y="11"/>
                </a:lnTo>
                <a:lnTo>
                  <a:pt x="0" y="23"/>
                </a:lnTo>
                <a:lnTo>
                  <a:pt x="0" y="31"/>
                </a:lnTo>
                <a:lnTo>
                  <a:pt x="2" y="43"/>
                </a:lnTo>
                <a:lnTo>
                  <a:pt x="8" y="5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3" name="Line 360"/>
          <p:cNvSpPr>
            <a:spLocks noChangeShapeType="1"/>
          </p:cNvSpPr>
          <p:nvPr/>
        </p:nvSpPr>
        <p:spPr bwMode="auto">
          <a:xfrm>
            <a:off x="2471738" y="3868738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4" name="Line 361"/>
          <p:cNvSpPr>
            <a:spLocks noChangeShapeType="1"/>
          </p:cNvSpPr>
          <p:nvPr/>
        </p:nvSpPr>
        <p:spPr bwMode="auto">
          <a:xfrm>
            <a:off x="2930525" y="2771775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5" name="Freeform 362"/>
          <p:cNvSpPr>
            <a:spLocks/>
          </p:cNvSpPr>
          <p:nvPr/>
        </p:nvSpPr>
        <p:spPr bwMode="auto">
          <a:xfrm>
            <a:off x="2927350" y="2771775"/>
            <a:ext cx="9525" cy="9525"/>
          </a:xfrm>
          <a:custGeom>
            <a:avLst/>
            <a:gdLst>
              <a:gd name="T0" fmla="*/ 3175 w 6"/>
              <a:gd name="T1" fmla="*/ 0 h 6"/>
              <a:gd name="T2" fmla="*/ 0 w 6"/>
              <a:gd name="T3" fmla="*/ 4763 h 6"/>
              <a:gd name="T4" fmla="*/ 3175 w 6"/>
              <a:gd name="T5" fmla="*/ 9525 h 6"/>
              <a:gd name="T6" fmla="*/ 9525 w 6"/>
              <a:gd name="T7" fmla="*/ 4763 h 6"/>
              <a:gd name="T8" fmla="*/ 3175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2" y="0"/>
                </a:moveTo>
                <a:lnTo>
                  <a:pt x="0" y="3"/>
                </a:lnTo>
                <a:lnTo>
                  <a:pt x="2" y="6"/>
                </a:lnTo>
                <a:lnTo>
                  <a:pt x="6" y="3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6" name="Line 363"/>
          <p:cNvSpPr>
            <a:spLocks noChangeShapeType="1"/>
          </p:cNvSpPr>
          <p:nvPr/>
        </p:nvSpPr>
        <p:spPr bwMode="auto">
          <a:xfrm>
            <a:off x="2930525" y="2803525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7" name="Line 364"/>
          <p:cNvSpPr>
            <a:spLocks noChangeShapeType="1"/>
          </p:cNvSpPr>
          <p:nvPr/>
        </p:nvSpPr>
        <p:spPr bwMode="auto">
          <a:xfrm>
            <a:off x="2930525" y="2803525"/>
            <a:ext cx="3175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8" name="Line 365"/>
          <p:cNvSpPr>
            <a:spLocks noChangeShapeType="1"/>
          </p:cNvSpPr>
          <p:nvPr/>
        </p:nvSpPr>
        <p:spPr bwMode="auto">
          <a:xfrm>
            <a:off x="293687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69" name="Freeform 366"/>
          <p:cNvSpPr>
            <a:spLocks/>
          </p:cNvSpPr>
          <p:nvPr/>
        </p:nvSpPr>
        <p:spPr bwMode="auto">
          <a:xfrm>
            <a:off x="2917825" y="2803525"/>
            <a:ext cx="19050" cy="66675"/>
          </a:xfrm>
          <a:custGeom>
            <a:avLst/>
            <a:gdLst>
              <a:gd name="T0" fmla="*/ 19050 w 12"/>
              <a:gd name="T1" fmla="*/ 66675 h 42"/>
              <a:gd name="T2" fmla="*/ 19050 w 12"/>
              <a:gd name="T3" fmla="*/ 0 h 42"/>
              <a:gd name="T4" fmla="*/ 0 w 12"/>
              <a:gd name="T5" fmla="*/ 0 h 42"/>
              <a:gd name="T6" fmla="*/ 0 60000 65536"/>
              <a:gd name="T7" fmla="*/ 0 60000 65536"/>
              <a:gd name="T8" fmla="*/ 0 60000 65536"/>
              <a:gd name="T9" fmla="*/ 0 w 12"/>
              <a:gd name="T10" fmla="*/ 0 h 42"/>
              <a:gd name="T11" fmla="*/ 12 w 1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2">
                <a:moveTo>
                  <a:pt x="12" y="42"/>
                </a:move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0" name="Line 367"/>
          <p:cNvSpPr>
            <a:spLocks noChangeShapeType="1"/>
          </p:cNvSpPr>
          <p:nvPr/>
        </p:nvSpPr>
        <p:spPr bwMode="auto">
          <a:xfrm>
            <a:off x="2887663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1" name="Line 368"/>
          <p:cNvSpPr>
            <a:spLocks noChangeShapeType="1"/>
          </p:cNvSpPr>
          <p:nvPr/>
        </p:nvSpPr>
        <p:spPr bwMode="auto">
          <a:xfrm flipH="1">
            <a:off x="2849563" y="2803525"/>
            <a:ext cx="3810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2" name="Line 369"/>
          <p:cNvSpPr>
            <a:spLocks noChangeShapeType="1"/>
          </p:cNvSpPr>
          <p:nvPr/>
        </p:nvSpPr>
        <p:spPr bwMode="auto">
          <a:xfrm>
            <a:off x="2863850" y="27717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3" name="Freeform 370"/>
          <p:cNvSpPr>
            <a:spLocks/>
          </p:cNvSpPr>
          <p:nvPr/>
        </p:nvSpPr>
        <p:spPr bwMode="auto">
          <a:xfrm>
            <a:off x="2863850" y="2771775"/>
            <a:ext cx="34925" cy="98425"/>
          </a:xfrm>
          <a:custGeom>
            <a:avLst/>
            <a:gdLst>
              <a:gd name="T0" fmla="*/ 0 w 22"/>
              <a:gd name="T1" fmla="*/ 0 h 62"/>
              <a:gd name="T2" fmla="*/ 0 w 22"/>
              <a:gd name="T3" fmla="*/ 79375 h 62"/>
              <a:gd name="T4" fmla="*/ 4762 w 22"/>
              <a:gd name="T5" fmla="*/ 93663 h 62"/>
              <a:gd name="T6" fmla="*/ 12700 w 22"/>
              <a:gd name="T7" fmla="*/ 98425 h 62"/>
              <a:gd name="T8" fmla="*/ 23812 w 22"/>
              <a:gd name="T9" fmla="*/ 98425 h 62"/>
              <a:gd name="T10" fmla="*/ 31750 w 22"/>
              <a:gd name="T11" fmla="*/ 93663 h 62"/>
              <a:gd name="T12" fmla="*/ 34925 w 22"/>
              <a:gd name="T13" fmla="*/ 8255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62"/>
              <a:gd name="T23" fmla="*/ 22 w 22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62">
                <a:moveTo>
                  <a:pt x="0" y="0"/>
                </a:moveTo>
                <a:lnTo>
                  <a:pt x="0" y="50"/>
                </a:lnTo>
                <a:lnTo>
                  <a:pt x="3" y="59"/>
                </a:lnTo>
                <a:lnTo>
                  <a:pt x="8" y="62"/>
                </a:lnTo>
                <a:lnTo>
                  <a:pt x="15" y="62"/>
                </a:lnTo>
                <a:lnTo>
                  <a:pt x="20" y="59"/>
                </a:lnTo>
                <a:lnTo>
                  <a:pt x="22" y="5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4" name="Line 371"/>
          <p:cNvSpPr>
            <a:spLocks noChangeShapeType="1"/>
          </p:cNvSpPr>
          <p:nvPr/>
        </p:nvSpPr>
        <p:spPr bwMode="auto">
          <a:xfrm>
            <a:off x="291782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5" name="Line 372"/>
          <p:cNvSpPr>
            <a:spLocks noChangeShapeType="1"/>
          </p:cNvSpPr>
          <p:nvPr/>
        </p:nvSpPr>
        <p:spPr bwMode="auto">
          <a:xfrm>
            <a:off x="2917825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6" name="Line 373"/>
          <p:cNvSpPr>
            <a:spLocks noChangeShapeType="1"/>
          </p:cNvSpPr>
          <p:nvPr/>
        </p:nvSpPr>
        <p:spPr bwMode="auto">
          <a:xfrm>
            <a:off x="2995613" y="28654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7" name="Line 374"/>
          <p:cNvSpPr>
            <a:spLocks noChangeShapeType="1"/>
          </p:cNvSpPr>
          <p:nvPr/>
        </p:nvSpPr>
        <p:spPr bwMode="auto">
          <a:xfrm flipH="1" flipV="1">
            <a:off x="2987675" y="2854325"/>
            <a:ext cx="7938" cy="111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8" name="Line 375"/>
          <p:cNvSpPr>
            <a:spLocks noChangeShapeType="1"/>
          </p:cNvSpPr>
          <p:nvPr/>
        </p:nvSpPr>
        <p:spPr bwMode="auto">
          <a:xfrm>
            <a:off x="2995613" y="28654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79" name="Freeform 376"/>
          <p:cNvSpPr>
            <a:spLocks/>
          </p:cNvSpPr>
          <p:nvPr/>
        </p:nvSpPr>
        <p:spPr bwMode="auto">
          <a:xfrm>
            <a:off x="2995613" y="2803525"/>
            <a:ext cx="46037" cy="66675"/>
          </a:xfrm>
          <a:custGeom>
            <a:avLst/>
            <a:gdLst>
              <a:gd name="T0" fmla="*/ 0 w 29"/>
              <a:gd name="T1" fmla="*/ 61913 h 42"/>
              <a:gd name="T2" fmla="*/ 7937 w 29"/>
              <a:gd name="T3" fmla="*/ 66675 h 42"/>
              <a:gd name="T4" fmla="*/ 19050 w 29"/>
              <a:gd name="T5" fmla="*/ 66675 h 42"/>
              <a:gd name="T6" fmla="*/ 26987 w 29"/>
              <a:gd name="T7" fmla="*/ 61913 h 42"/>
              <a:gd name="T8" fmla="*/ 38100 w 29"/>
              <a:gd name="T9" fmla="*/ 50800 h 42"/>
              <a:gd name="T10" fmla="*/ 41275 w 29"/>
              <a:gd name="T11" fmla="*/ 38100 h 42"/>
              <a:gd name="T12" fmla="*/ 41275 w 29"/>
              <a:gd name="T13" fmla="*/ 28575 h 42"/>
              <a:gd name="T14" fmla="*/ 38100 w 29"/>
              <a:gd name="T15" fmla="*/ 15875 h 42"/>
              <a:gd name="T16" fmla="*/ 26987 w 29"/>
              <a:gd name="T17" fmla="*/ 4762 h 42"/>
              <a:gd name="T18" fmla="*/ 19050 w 29"/>
              <a:gd name="T19" fmla="*/ 0 h 42"/>
              <a:gd name="T20" fmla="*/ 31750 w 29"/>
              <a:gd name="T21" fmla="*/ 4762 h 42"/>
              <a:gd name="T22" fmla="*/ 41275 w 29"/>
              <a:gd name="T23" fmla="*/ 15875 h 42"/>
              <a:gd name="T24" fmla="*/ 46037 w 29"/>
              <a:gd name="T25" fmla="*/ 28575 h 42"/>
              <a:gd name="T26" fmla="*/ 46037 w 29"/>
              <a:gd name="T27" fmla="*/ 38100 h 42"/>
              <a:gd name="T28" fmla="*/ 41275 w 29"/>
              <a:gd name="T29" fmla="*/ 50800 h 42"/>
              <a:gd name="T30" fmla="*/ 31750 w 29"/>
              <a:gd name="T31" fmla="*/ 61913 h 42"/>
              <a:gd name="T32" fmla="*/ 19050 w 29"/>
              <a:gd name="T33" fmla="*/ 66675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42"/>
              <a:gd name="T53" fmla="*/ 29 w 29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42">
                <a:moveTo>
                  <a:pt x="0" y="39"/>
                </a:moveTo>
                <a:lnTo>
                  <a:pt x="5" y="42"/>
                </a:lnTo>
                <a:lnTo>
                  <a:pt x="12" y="42"/>
                </a:lnTo>
                <a:lnTo>
                  <a:pt x="17" y="39"/>
                </a:lnTo>
                <a:lnTo>
                  <a:pt x="24" y="32"/>
                </a:lnTo>
                <a:lnTo>
                  <a:pt x="26" y="24"/>
                </a:lnTo>
                <a:lnTo>
                  <a:pt x="26" y="18"/>
                </a:lnTo>
                <a:lnTo>
                  <a:pt x="24" y="10"/>
                </a:lnTo>
                <a:lnTo>
                  <a:pt x="17" y="3"/>
                </a:lnTo>
                <a:lnTo>
                  <a:pt x="12" y="0"/>
                </a:lnTo>
                <a:lnTo>
                  <a:pt x="20" y="3"/>
                </a:lnTo>
                <a:lnTo>
                  <a:pt x="26" y="10"/>
                </a:lnTo>
                <a:lnTo>
                  <a:pt x="29" y="18"/>
                </a:lnTo>
                <a:lnTo>
                  <a:pt x="29" y="24"/>
                </a:lnTo>
                <a:lnTo>
                  <a:pt x="26" y="32"/>
                </a:lnTo>
                <a:lnTo>
                  <a:pt x="20" y="39"/>
                </a:lnTo>
                <a:lnTo>
                  <a:pt x="12" y="4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0" name="Line 377"/>
          <p:cNvSpPr>
            <a:spLocks noChangeShapeType="1"/>
          </p:cNvSpPr>
          <p:nvPr/>
        </p:nvSpPr>
        <p:spPr bwMode="auto">
          <a:xfrm>
            <a:off x="3000375" y="29003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1" name="Line 378"/>
          <p:cNvSpPr>
            <a:spLocks noChangeShapeType="1"/>
          </p:cNvSpPr>
          <p:nvPr/>
        </p:nvSpPr>
        <p:spPr bwMode="auto">
          <a:xfrm flipH="1">
            <a:off x="2968625" y="2900363"/>
            <a:ext cx="31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2" name="Line 379"/>
          <p:cNvSpPr>
            <a:spLocks noChangeShapeType="1"/>
          </p:cNvSpPr>
          <p:nvPr/>
        </p:nvSpPr>
        <p:spPr bwMode="auto">
          <a:xfrm>
            <a:off x="2981325" y="29003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3" name="Line 380"/>
          <p:cNvSpPr>
            <a:spLocks noChangeShapeType="1"/>
          </p:cNvSpPr>
          <p:nvPr/>
        </p:nvSpPr>
        <p:spPr bwMode="auto">
          <a:xfrm flipV="1">
            <a:off x="2981325" y="2803525"/>
            <a:ext cx="1588" cy="968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4" name="Line 381"/>
          <p:cNvSpPr>
            <a:spLocks noChangeShapeType="1"/>
          </p:cNvSpPr>
          <p:nvPr/>
        </p:nvSpPr>
        <p:spPr bwMode="auto">
          <a:xfrm>
            <a:off x="298767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5" name="Line 382"/>
          <p:cNvSpPr>
            <a:spLocks noChangeShapeType="1"/>
          </p:cNvSpPr>
          <p:nvPr/>
        </p:nvSpPr>
        <p:spPr bwMode="auto">
          <a:xfrm>
            <a:off x="2987675" y="2803525"/>
            <a:ext cx="1588" cy="968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6" name="Line 383"/>
          <p:cNvSpPr>
            <a:spLocks noChangeShapeType="1"/>
          </p:cNvSpPr>
          <p:nvPr/>
        </p:nvSpPr>
        <p:spPr bwMode="auto">
          <a:xfrm>
            <a:off x="2987675" y="28194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7" name="Freeform 384"/>
          <p:cNvSpPr>
            <a:spLocks/>
          </p:cNvSpPr>
          <p:nvPr/>
        </p:nvSpPr>
        <p:spPr bwMode="auto">
          <a:xfrm>
            <a:off x="2987675" y="2803525"/>
            <a:ext cx="26988" cy="15875"/>
          </a:xfrm>
          <a:custGeom>
            <a:avLst/>
            <a:gdLst>
              <a:gd name="T0" fmla="*/ 0 w 17"/>
              <a:gd name="T1" fmla="*/ 15875 h 10"/>
              <a:gd name="T2" fmla="*/ 7938 w 17"/>
              <a:gd name="T3" fmla="*/ 4762 h 10"/>
              <a:gd name="T4" fmla="*/ 17463 w 17"/>
              <a:gd name="T5" fmla="*/ 0 h 10"/>
              <a:gd name="T6" fmla="*/ 26988 w 17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0"/>
              <a:gd name="T14" fmla="*/ 17 w 17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0">
                <a:moveTo>
                  <a:pt x="0" y="10"/>
                </a:moveTo>
                <a:lnTo>
                  <a:pt x="5" y="3"/>
                </a:lnTo>
                <a:lnTo>
                  <a:pt x="11" y="0"/>
                </a:lnTo>
                <a:lnTo>
                  <a:pt x="17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8" name="Line 385"/>
          <p:cNvSpPr>
            <a:spLocks noChangeShapeType="1"/>
          </p:cNvSpPr>
          <p:nvPr/>
        </p:nvSpPr>
        <p:spPr bwMode="auto">
          <a:xfrm>
            <a:off x="298767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89" name="Line 386"/>
          <p:cNvSpPr>
            <a:spLocks noChangeShapeType="1"/>
          </p:cNvSpPr>
          <p:nvPr/>
        </p:nvSpPr>
        <p:spPr bwMode="auto">
          <a:xfrm flipH="1">
            <a:off x="2968625" y="2803525"/>
            <a:ext cx="1905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0" name="Line 387"/>
          <p:cNvSpPr>
            <a:spLocks noChangeShapeType="1"/>
          </p:cNvSpPr>
          <p:nvPr/>
        </p:nvSpPr>
        <p:spPr bwMode="auto">
          <a:xfrm>
            <a:off x="3063875" y="27717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1" name="Freeform 388"/>
          <p:cNvSpPr>
            <a:spLocks/>
          </p:cNvSpPr>
          <p:nvPr/>
        </p:nvSpPr>
        <p:spPr bwMode="auto">
          <a:xfrm>
            <a:off x="3063875" y="2771775"/>
            <a:ext cx="19050" cy="98425"/>
          </a:xfrm>
          <a:custGeom>
            <a:avLst/>
            <a:gdLst>
              <a:gd name="T0" fmla="*/ 0 w 12"/>
              <a:gd name="T1" fmla="*/ 0 h 62"/>
              <a:gd name="T2" fmla="*/ 19050 w 12"/>
              <a:gd name="T3" fmla="*/ 0 h 62"/>
              <a:gd name="T4" fmla="*/ 19050 w 12"/>
              <a:gd name="T5" fmla="*/ 98425 h 62"/>
              <a:gd name="T6" fmla="*/ 12700 w 12"/>
              <a:gd name="T7" fmla="*/ 98425 h 62"/>
              <a:gd name="T8" fmla="*/ 12700 w 1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2"/>
              <a:gd name="T17" fmla="*/ 12 w 1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2">
                <a:moveTo>
                  <a:pt x="0" y="0"/>
                </a:moveTo>
                <a:lnTo>
                  <a:pt x="12" y="0"/>
                </a:lnTo>
                <a:lnTo>
                  <a:pt x="12" y="62"/>
                </a:lnTo>
                <a:lnTo>
                  <a:pt x="8" y="62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2" name="Line 389"/>
          <p:cNvSpPr>
            <a:spLocks noChangeShapeType="1"/>
          </p:cNvSpPr>
          <p:nvPr/>
        </p:nvSpPr>
        <p:spPr bwMode="auto">
          <a:xfrm>
            <a:off x="3127375" y="27717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3" name="Freeform 390"/>
          <p:cNvSpPr>
            <a:spLocks/>
          </p:cNvSpPr>
          <p:nvPr/>
        </p:nvSpPr>
        <p:spPr bwMode="auto">
          <a:xfrm>
            <a:off x="3122613" y="2771775"/>
            <a:ext cx="11112" cy="9525"/>
          </a:xfrm>
          <a:custGeom>
            <a:avLst/>
            <a:gdLst>
              <a:gd name="T0" fmla="*/ 4762 w 7"/>
              <a:gd name="T1" fmla="*/ 0 h 6"/>
              <a:gd name="T2" fmla="*/ 0 w 7"/>
              <a:gd name="T3" fmla="*/ 4763 h 6"/>
              <a:gd name="T4" fmla="*/ 4762 w 7"/>
              <a:gd name="T5" fmla="*/ 9525 h 6"/>
              <a:gd name="T6" fmla="*/ 11112 w 7"/>
              <a:gd name="T7" fmla="*/ 4763 h 6"/>
              <a:gd name="T8" fmla="*/ 4762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3" y="0"/>
                </a:moveTo>
                <a:lnTo>
                  <a:pt x="0" y="3"/>
                </a:lnTo>
                <a:lnTo>
                  <a:pt x="3" y="6"/>
                </a:lnTo>
                <a:lnTo>
                  <a:pt x="7" y="3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4" name="Line 391"/>
          <p:cNvSpPr>
            <a:spLocks noChangeShapeType="1"/>
          </p:cNvSpPr>
          <p:nvPr/>
        </p:nvSpPr>
        <p:spPr bwMode="auto">
          <a:xfrm>
            <a:off x="312737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5" name="Line 392"/>
          <p:cNvSpPr>
            <a:spLocks noChangeShapeType="1"/>
          </p:cNvSpPr>
          <p:nvPr/>
        </p:nvSpPr>
        <p:spPr bwMode="auto">
          <a:xfrm>
            <a:off x="3127375" y="2803525"/>
            <a:ext cx="1588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6" name="Line 393"/>
          <p:cNvSpPr>
            <a:spLocks noChangeShapeType="1"/>
          </p:cNvSpPr>
          <p:nvPr/>
        </p:nvSpPr>
        <p:spPr bwMode="auto">
          <a:xfrm>
            <a:off x="313372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7" name="Freeform 394"/>
          <p:cNvSpPr>
            <a:spLocks/>
          </p:cNvSpPr>
          <p:nvPr/>
        </p:nvSpPr>
        <p:spPr bwMode="auto">
          <a:xfrm>
            <a:off x="3114675" y="2803525"/>
            <a:ext cx="19050" cy="66675"/>
          </a:xfrm>
          <a:custGeom>
            <a:avLst/>
            <a:gdLst>
              <a:gd name="T0" fmla="*/ 19050 w 12"/>
              <a:gd name="T1" fmla="*/ 66675 h 42"/>
              <a:gd name="T2" fmla="*/ 19050 w 12"/>
              <a:gd name="T3" fmla="*/ 0 h 42"/>
              <a:gd name="T4" fmla="*/ 0 w 12"/>
              <a:gd name="T5" fmla="*/ 0 h 42"/>
              <a:gd name="T6" fmla="*/ 0 60000 65536"/>
              <a:gd name="T7" fmla="*/ 0 60000 65536"/>
              <a:gd name="T8" fmla="*/ 0 60000 65536"/>
              <a:gd name="T9" fmla="*/ 0 w 12"/>
              <a:gd name="T10" fmla="*/ 0 h 42"/>
              <a:gd name="T11" fmla="*/ 12 w 1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2">
                <a:moveTo>
                  <a:pt x="12" y="42"/>
                </a:move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8" name="Line 395"/>
          <p:cNvSpPr>
            <a:spLocks noChangeShapeType="1"/>
          </p:cNvSpPr>
          <p:nvPr/>
        </p:nvSpPr>
        <p:spPr bwMode="auto">
          <a:xfrm>
            <a:off x="311467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9" name="Line 396"/>
          <p:cNvSpPr>
            <a:spLocks noChangeShapeType="1"/>
          </p:cNvSpPr>
          <p:nvPr/>
        </p:nvSpPr>
        <p:spPr bwMode="auto">
          <a:xfrm>
            <a:off x="3114675" y="2870200"/>
            <a:ext cx="301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0" name="Line 397"/>
          <p:cNvSpPr>
            <a:spLocks noChangeShapeType="1"/>
          </p:cNvSpPr>
          <p:nvPr/>
        </p:nvSpPr>
        <p:spPr bwMode="auto">
          <a:xfrm>
            <a:off x="316388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1" name="Line 398"/>
          <p:cNvSpPr>
            <a:spLocks noChangeShapeType="1"/>
          </p:cNvSpPr>
          <p:nvPr/>
        </p:nvSpPr>
        <p:spPr bwMode="auto">
          <a:xfrm>
            <a:off x="3163888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2" name="Line 399"/>
          <p:cNvSpPr>
            <a:spLocks noChangeShapeType="1"/>
          </p:cNvSpPr>
          <p:nvPr/>
        </p:nvSpPr>
        <p:spPr bwMode="auto">
          <a:xfrm>
            <a:off x="318293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3" name="Freeform 400"/>
          <p:cNvSpPr>
            <a:spLocks/>
          </p:cNvSpPr>
          <p:nvPr/>
        </p:nvSpPr>
        <p:spPr bwMode="auto">
          <a:xfrm>
            <a:off x="3163888" y="2771775"/>
            <a:ext cx="19050" cy="98425"/>
          </a:xfrm>
          <a:custGeom>
            <a:avLst/>
            <a:gdLst>
              <a:gd name="T0" fmla="*/ 19050 w 12"/>
              <a:gd name="T1" fmla="*/ 98425 h 62"/>
              <a:gd name="T2" fmla="*/ 19050 w 12"/>
              <a:gd name="T3" fmla="*/ 0 h 62"/>
              <a:gd name="T4" fmla="*/ 0 w 12"/>
              <a:gd name="T5" fmla="*/ 0 h 62"/>
              <a:gd name="T6" fmla="*/ 0 60000 65536"/>
              <a:gd name="T7" fmla="*/ 0 60000 65536"/>
              <a:gd name="T8" fmla="*/ 0 60000 65536"/>
              <a:gd name="T9" fmla="*/ 0 w 12"/>
              <a:gd name="T10" fmla="*/ 0 h 62"/>
              <a:gd name="T11" fmla="*/ 12 w 1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62">
                <a:moveTo>
                  <a:pt x="12" y="62"/>
                </a:move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4" name="Line 401"/>
          <p:cNvSpPr>
            <a:spLocks noChangeShapeType="1"/>
          </p:cNvSpPr>
          <p:nvPr/>
        </p:nvSpPr>
        <p:spPr bwMode="auto">
          <a:xfrm>
            <a:off x="3176588" y="27717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5" name="Line 402"/>
          <p:cNvSpPr>
            <a:spLocks noChangeShapeType="1"/>
          </p:cNvSpPr>
          <p:nvPr/>
        </p:nvSpPr>
        <p:spPr bwMode="auto">
          <a:xfrm>
            <a:off x="3176588" y="2771775"/>
            <a:ext cx="1587" cy="98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6" name="Line 403"/>
          <p:cNvSpPr>
            <a:spLocks noChangeShapeType="1"/>
          </p:cNvSpPr>
          <p:nvPr/>
        </p:nvSpPr>
        <p:spPr bwMode="auto">
          <a:xfrm>
            <a:off x="3182938" y="28511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7" name="Line 404"/>
          <p:cNvSpPr>
            <a:spLocks noChangeShapeType="1"/>
          </p:cNvSpPr>
          <p:nvPr/>
        </p:nvSpPr>
        <p:spPr bwMode="auto">
          <a:xfrm flipV="1">
            <a:off x="3182938" y="2803525"/>
            <a:ext cx="46037" cy="47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8" name="Line 405"/>
          <p:cNvSpPr>
            <a:spLocks noChangeShapeType="1"/>
          </p:cNvSpPr>
          <p:nvPr/>
        </p:nvSpPr>
        <p:spPr bwMode="auto">
          <a:xfrm>
            <a:off x="3214688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09" name="Line 406"/>
          <p:cNvSpPr>
            <a:spLocks noChangeShapeType="1"/>
          </p:cNvSpPr>
          <p:nvPr/>
        </p:nvSpPr>
        <p:spPr bwMode="auto">
          <a:xfrm>
            <a:off x="3214688" y="2803525"/>
            <a:ext cx="269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0" name="Line 407"/>
          <p:cNvSpPr>
            <a:spLocks noChangeShapeType="1"/>
          </p:cNvSpPr>
          <p:nvPr/>
        </p:nvSpPr>
        <p:spPr bwMode="auto">
          <a:xfrm>
            <a:off x="3268663" y="28146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1" name="Freeform 408"/>
          <p:cNvSpPr>
            <a:spLocks/>
          </p:cNvSpPr>
          <p:nvPr/>
        </p:nvSpPr>
        <p:spPr bwMode="auto">
          <a:xfrm>
            <a:off x="3263900" y="2803525"/>
            <a:ext cx="69850" cy="66675"/>
          </a:xfrm>
          <a:custGeom>
            <a:avLst/>
            <a:gdLst>
              <a:gd name="T0" fmla="*/ 4762 w 44"/>
              <a:gd name="T1" fmla="*/ 11112 h 42"/>
              <a:gd name="T2" fmla="*/ 9525 w 44"/>
              <a:gd name="T3" fmla="*/ 4762 h 42"/>
              <a:gd name="T4" fmla="*/ 19050 w 44"/>
              <a:gd name="T5" fmla="*/ 0 h 42"/>
              <a:gd name="T6" fmla="*/ 36512 w 44"/>
              <a:gd name="T7" fmla="*/ 0 h 42"/>
              <a:gd name="T8" fmla="*/ 46037 w 44"/>
              <a:gd name="T9" fmla="*/ 4762 h 42"/>
              <a:gd name="T10" fmla="*/ 50800 w 44"/>
              <a:gd name="T11" fmla="*/ 11112 h 42"/>
              <a:gd name="T12" fmla="*/ 53975 w 44"/>
              <a:gd name="T13" fmla="*/ 19050 h 42"/>
              <a:gd name="T14" fmla="*/ 53975 w 44"/>
              <a:gd name="T15" fmla="*/ 50800 h 42"/>
              <a:gd name="T16" fmla="*/ 58738 w 44"/>
              <a:gd name="T17" fmla="*/ 61913 h 42"/>
              <a:gd name="T18" fmla="*/ 65088 w 44"/>
              <a:gd name="T19" fmla="*/ 66675 h 42"/>
              <a:gd name="T20" fmla="*/ 69850 w 44"/>
              <a:gd name="T21" fmla="*/ 66675 h 42"/>
              <a:gd name="T22" fmla="*/ 65088 w 44"/>
              <a:gd name="T23" fmla="*/ 66675 h 42"/>
              <a:gd name="T24" fmla="*/ 53975 w 44"/>
              <a:gd name="T25" fmla="*/ 61913 h 42"/>
              <a:gd name="T26" fmla="*/ 50800 w 44"/>
              <a:gd name="T27" fmla="*/ 50800 h 42"/>
              <a:gd name="T28" fmla="*/ 42862 w 44"/>
              <a:gd name="T29" fmla="*/ 61913 h 42"/>
              <a:gd name="T30" fmla="*/ 31750 w 44"/>
              <a:gd name="T31" fmla="*/ 66675 h 42"/>
              <a:gd name="T32" fmla="*/ 19050 w 44"/>
              <a:gd name="T33" fmla="*/ 66675 h 42"/>
              <a:gd name="T34" fmla="*/ 9525 w 44"/>
              <a:gd name="T35" fmla="*/ 61913 h 42"/>
              <a:gd name="T36" fmla="*/ 4762 w 44"/>
              <a:gd name="T37" fmla="*/ 50800 h 42"/>
              <a:gd name="T38" fmla="*/ 4762 w 44"/>
              <a:gd name="T39" fmla="*/ 42862 h 42"/>
              <a:gd name="T40" fmla="*/ 9525 w 44"/>
              <a:gd name="T41" fmla="*/ 34925 h 42"/>
              <a:gd name="T42" fmla="*/ 19050 w 44"/>
              <a:gd name="T43" fmla="*/ 28575 h 42"/>
              <a:gd name="T44" fmla="*/ 4762 w 44"/>
              <a:gd name="T45" fmla="*/ 34925 h 42"/>
              <a:gd name="T46" fmla="*/ 0 w 44"/>
              <a:gd name="T47" fmla="*/ 42862 h 42"/>
              <a:gd name="T48" fmla="*/ 0 w 44"/>
              <a:gd name="T49" fmla="*/ 50800 h 42"/>
              <a:gd name="T50" fmla="*/ 4762 w 44"/>
              <a:gd name="T51" fmla="*/ 61913 h 42"/>
              <a:gd name="T52" fmla="*/ 19050 w 44"/>
              <a:gd name="T53" fmla="*/ 66675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4"/>
              <a:gd name="T82" fmla="*/ 0 h 42"/>
              <a:gd name="T83" fmla="*/ 44 w 44"/>
              <a:gd name="T84" fmla="*/ 42 h 4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4" h="42">
                <a:moveTo>
                  <a:pt x="3" y="7"/>
                </a:moveTo>
                <a:lnTo>
                  <a:pt x="6" y="3"/>
                </a:lnTo>
                <a:lnTo>
                  <a:pt x="12" y="0"/>
                </a:lnTo>
                <a:lnTo>
                  <a:pt x="23" y="0"/>
                </a:lnTo>
                <a:lnTo>
                  <a:pt x="29" y="3"/>
                </a:lnTo>
                <a:lnTo>
                  <a:pt x="32" y="7"/>
                </a:lnTo>
                <a:lnTo>
                  <a:pt x="34" y="12"/>
                </a:lnTo>
                <a:lnTo>
                  <a:pt x="34" y="32"/>
                </a:lnTo>
                <a:lnTo>
                  <a:pt x="37" y="39"/>
                </a:lnTo>
                <a:lnTo>
                  <a:pt x="41" y="42"/>
                </a:lnTo>
                <a:lnTo>
                  <a:pt x="44" y="42"/>
                </a:lnTo>
                <a:lnTo>
                  <a:pt x="41" y="42"/>
                </a:lnTo>
                <a:lnTo>
                  <a:pt x="34" y="39"/>
                </a:lnTo>
                <a:lnTo>
                  <a:pt x="32" y="32"/>
                </a:lnTo>
                <a:lnTo>
                  <a:pt x="27" y="39"/>
                </a:lnTo>
                <a:lnTo>
                  <a:pt x="20" y="42"/>
                </a:lnTo>
                <a:lnTo>
                  <a:pt x="12" y="42"/>
                </a:lnTo>
                <a:lnTo>
                  <a:pt x="6" y="39"/>
                </a:lnTo>
                <a:lnTo>
                  <a:pt x="3" y="32"/>
                </a:lnTo>
                <a:lnTo>
                  <a:pt x="3" y="27"/>
                </a:lnTo>
                <a:lnTo>
                  <a:pt x="6" y="22"/>
                </a:lnTo>
                <a:lnTo>
                  <a:pt x="12" y="18"/>
                </a:lnTo>
                <a:lnTo>
                  <a:pt x="3" y="22"/>
                </a:lnTo>
                <a:lnTo>
                  <a:pt x="0" y="27"/>
                </a:lnTo>
                <a:lnTo>
                  <a:pt x="0" y="32"/>
                </a:lnTo>
                <a:lnTo>
                  <a:pt x="3" y="39"/>
                </a:lnTo>
                <a:lnTo>
                  <a:pt x="12" y="4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2" name="Line 409"/>
          <p:cNvSpPr>
            <a:spLocks noChangeShapeType="1"/>
          </p:cNvSpPr>
          <p:nvPr/>
        </p:nvSpPr>
        <p:spPr bwMode="auto">
          <a:xfrm>
            <a:off x="3282950" y="28321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3" name="Freeform 410"/>
          <p:cNvSpPr>
            <a:spLocks/>
          </p:cNvSpPr>
          <p:nvPr/>
        </p:nvSpPr>
        <p:spPr bwMode="auto">
          <a:xfrm>
            <a:off x="3282950" y="2822575"/>
            <a:ext cx="31750" cy="9525"/>
          </a:xfrm>
          <a:custGeom>
            <a:avLst/>
            <a:gdLst>
              <a:gd name="T0" fmla="*/ 0 w 20"/>
              <a:gd name="T1" fmla="*/ 9525 h 6"/>
              <a:gd name="T2" fmla="*/ 26988 w 20"/>
              <a:gd name="T3" fmla="*/ 4763 h 6"/>
              <a:gd name="T4" fmla="*/ 31750 w 20"/>
              <a:gd name="T5" fmla="*/ 0 h 6"/>
              <a:gd name="T6" fmla="*/ 0 60000 65536"/>
              <a:gd name="T7" fmla="*/ 0 60000 65536"/>
              <a:gd name="T8" fmla="*/ 0 60000 65536"/>
              <a:gd name="T9" fmla="*/ 0 w 20"/>
              <a:gd name="T10" fmla="*/ 0 h 6"/>
              <a:gd name="T11" fmla="*/ 20 w 2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6">
                <a:moveTo>
                  <a:pt x="0" y="6"/>
                </a:moveTo>
                <a:lnTo>
                  <a:pt x="17" y="3"/>
                </a:lnTo>
                <a:lnTo>
                  <a:pt x="2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4" name="Line 411"/>
          <p:cNvSpPr>
            <a:spLocks noChangeShapeType="1"/>
          </p:cNvSpPr>
          <p:nvPr/>
        </p:nvSpPr>
        <p:spPr bwMode="auto">
          <a:xfrm>
            <a:off x="3314700" y="28146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5" name="Line 412"/>
          <p:cNvSpPr>
            <a:spLocks noChangeShapeType="1"/>
          </p:cNvSpPr>
          <p:nvPr/>
        </p:nvSpPr>
        <p:spPr bwMode="auto">
          <a:xfrm>
            <a:off x="3314700" y="2814638"/>
            <a:ext cx="1588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6" name="Line 413"/>
          <p:cNvSpPr>
            <a:spLocks noChangeShapeType="1"/>
          </p:cNvSpPr>
          <p:nvPr/>
        </p:nvSpPr>
        <p:spPr bwMode="auto">
          <a:xfrm>
            <a:off x="3363913" y="28511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7" name="Freeform 414"/>
          <p:cNvSpPr>
            <a:spLocks/>
          </p:cNvSpPr>
          <p:nvPr/>
        </p:nvSpPr>
        <p:spPr bwMode="auto">
          <a:xfrm>
            <a:off x="3363913" y="2851150"/>
            <a:ext cx="36512" cy="19050"/>
          </a:xfrm>
          <a:custGeom>
            <a:avLst/>
            <a:gdLst>
              <a:gd name="T0" fmla="*/ 0 w 23"/>
              <a:gd name="T1" fmla="*/ 0 h 12"/>
              <a:gd name="T2" fmla="*/ 4762 w 23"/>
              <a:gd name="T3" fmla="*/ 14288 h 12"/>
              <a:gd name="T4" fmla="*/ 15875 w 23"/>
              <a:gd name="T5" fmla="*/ 19050 h 12"/>
              <a:gd name="T6" fmla="*/ 23812 w 23"/>
              <a:gd name="T7" fmla="*/ 19050 h 12"/>
              <a:gd name="T8" fmla="*/ 31750 w 23"/>
              <a:gd name="T9" fmla="*/ 14288 h 12"/>
              <a:gd name="T10" fmla="*/ 36512 w 23"/>
              <a:gd name="T11" fmla="*/ 3175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12"/>
              <a:gd name="T20" fmla="*/ 23 w 23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12">
                <a:moveTo>
                  <a:pt x="0" y="0"/>
                </a:moveTo>
                <a:lnTo>
                  <a:pt x="3" y="9"/>
                </a:lnTo>
                <a:lnTo>
                  <a:pt x="10" y="12"/>
                </a:lnTo>
                <a:lnTo>
                  <a:pt x="15" y="12"/>
                </a:lnTo>
                <a:lnTo>
                  <a:pt x="20" y="9"/>
                </a:lnTo>
                <a:lnTo>
                  <a:pt x="23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8" name="Line 415"/>
          <p:cNvSpPr>
            <a:spLocks noChangeShapeType="1"/>
          </p:cNvSpPr>
          <p:nvPr/>
        </p:nvSpPr>
        <p:spPr bwMode="auto">
          <a:xfrm>
            <a:off x="3427413" y="28543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19" name="Freeform 416"/>
          <p:cNvSpPr>
            <a:spLocks/>
          </p:cNvSpPr>
          <p:nvPr/>
        </p:nvSpPr>
        <p:spPr bwMode="auto">
          <a:xfrm>
            <a:off x="3427413" y="2803525"/>
            <a:ext cx="60325" cy="66675"/>
          </a:xfrm>
          <a:custGeom>
            <a:avLst/>
            <a:gdLst>
              <a:gd name="T0" fmla="*/ 0 w 38"/>
              <a:gd name="T1" fmla="*/ 50800 h 42"/>
              <a:gd name="T2" fmla="*/ 9525 w 38"/>
              <a:gd name="T3" fmla="*/ 61913 h 42"/>
              <a:gd name="T4" fmla="*/ 22225 w 38"/>
              <a:gd name="T5" fmla="*/ 66675 h 42"/>
              <a:gd name="T6" fmla="*/ 33337 w 38"/>
              <a:gd name="T7" fmla="*/ 66675 h 42"/>
              <a:gd name="T8" fmla="*/ 46037 w 38"/>
              <a:gd name="T9" fmla="*/ 61913 h 42"/>
              <a:gd name="T10" fmla="*/ 55563 w 38"/>
              <a:gd name="T11" fmla="*/ 50800 h 42"/>
              <a:gd name="T12" fmla="*/ 60325 w 38"/>
              <a:gd name="T13" fmla="*/ 38100 h 42"/>
              <a:gd name="T14" fmla="*/ 60325 w 38"/>
              <a:gd name="T15" fmla="*/ 28575 h 42"/>
              <a:gd name="T16" fmla="*/ 55563 w 38"/>
              <a:gd name="T17" fmla="*/ 15875 h 42"/>
              <a:gd name="T18" fmla="*/ 46037 w 38"/>
              <a:gd name="T19" fmla="*/ 4762 h 42"/>
              <a:gd name="T20" fmla="*/ 33337 w 38"/>
              <a:gd name="T21" fmla="*/ 0 h 42"/>
              <a:gd name="T22" fmla="*/ 22225 w 38"/>
              <a:gd name="T23" fmla="*/ 0 h 42"/>
              <a:gd name="T24" fmla="*/ 14288 w 38"/>
              <a:gd name="T25" fmla="*/ 4762 h 42"/>
              <a:gd name="T26" fmla="*/ 6350 w 38"/>
              <a:gd name="T27" fmla="*/ 15875 h 42"/>
              <a:gd name="T28" fmla="*/ 0 w 38"/>
              <a:gd name="T29" fmla="*/ 28575 h 42"/>
              <a:gd name="T30" fmla="*/ 0 w 38"/>
              <a:gd name="T31" fmla="*/ 38100 h 42"/>
              <a:gd name="T32" fmla="*/ 6350 w 38"/>
              <a:gd name="T33" fmla="*/ 50800 h 42"/>
              <a:gd name="T34" fmla="*/ 14288 w 38"/>
              <a:gd name="T35" fmla="*/ 61913 h 42"/>
              <a:gd name="T36" fmla="*/ 22225 w 38"/>
              <a:gd name="T37" fmla="*/ 66675 h 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"/>
              <a:gd name="T58" fmla="*/ 0 h 42"/>
              <a:gd name="T59" fmla="*/ 38 w 38"/>
              <a:gd name="T60" fmla="*/ 42 h 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" h="42">
                <a:moveTo>
                  <a:pt x="0" y="32"/>
                </a:moveTo>
                <a:lnTo>
                  <a:pt x="6" y="39"/>
                </a:lnTo>
                <a:lnTo>
                  <a:pt x="14" y="42"/>
                </a:lnTo>
                <a:lnTo>
                  <a:pt x="21" y="42"/>
                </a:lnTo>
                <a:lnTo>
                  <a:pt x="29" y="39"/>
                </a:lnTo>
                <a:lnTo>
                  <a:pt x="35" y="32"/>
                </a:lnTo>
                <a:lnTo>
                  <a:pt x="38" y="24"/>
                </a:lnTo>
                <a:lnTo>
                  <a:pt x="38" y="18"/>
                </a:lnTo>
                <a:lnTo>
                  <a:pt x="35" y="10"/>
                </a:lnTo>
                <a:lnTo>
                  <a:pt x="29" y="3"/>
                </a:lnTo>
                <a:lnTo>
                  <a:pt x="21" y="0"/>
                </a:lnTo>
                <a:lnTo>
                  <a:pt x="14" y="0"/>
                </a:lnTo>
                <a:lnTo>
                  <a:pt x="9" y="3"/>
                </a:lnTo>
                <a:lnTo>
                  <a:pt x="4" y="10"/>
                </a:lnTo>
                <a:lnTo>
                  <a:pt x="0" y="18"/>
                </a:lnTo>
                <a:lnTo>
                  <a:pt x="0" y="24"/>
                </a:lnTo>
                <a:lnTo>
                  <a:pt x="4" y="32"/>
                </a:lnTo>
                <a:lnTo>
                  <a:pt x="9" y="39"/>
                </a:lnTo>
                <a:lnTo>
                  <a:pt x="14" y="4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0" name="Line 417"/>
          <p:cNvSpPr>
            <a:spLocks noChangeShapeType="1"/>
          </p:cNvSpPr>
          <p:nvPr/>
        </p:nvSpPr>
        <p:spPr bwMode="auto">
          <a:xfrm>
            <a:off x="346075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1" name="Freeform 418"/>
          <p:cNvSpPr>
            <a:spLocks/>
          </p:cNvSpPr>
          <p:nvPr/>
        </p:nvSpPr>
        <p:spPr bwMode="auto">
          <a:xfrm>
            <a:off x="3460750" y="2803525"/>
            <a:ext cx="22225" cy="66675"/>
          </a:xfrm>
          <a:custGeom>
            <a:avLst/>
            <a:gdLst>
              <a:gd name="T0" fmla="*/ 0 w 14"/>
              <a:gd name="T1" fmla="*/ 66675 h 42"/>
              <a:gd name="T2" fmla="*/ 7938 w 14"/>
              <a:gd name="T3" fmla="*/ 61913 h 42"/>
              <a:gd name="T4" fmla="*/ 15875 w 14"/>
              <a:gd name="T5" fmla="*/ 50800 h 42"/>
              <a:gd name="T6" fmla="*/ 22225 w 14"/>
              <a:gd name="T7" fmla="*/ 38100 h 42"/>
              <a:gd name="T8" fmla="*/ 22225 w 14"/>
              <a:gd name="T9" fmla="*/ 28575 h 42"/>
              <a:gd name="T10" fmla="*/ 15875 w 14"/>
              <a:gd name="T11" fmla="*/ 15875 h 42"/>
              <a:gd name="T12" fmla="*/ 7938 w 14"/>
              <a:gd name="T13" fmla="*/ 4762 h 42"/>
              <a:gd name="T14" fmla="*/ 0 w 14"/>
              <a:gd name="T15" fmla="*/ 0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42"/>
              <a:gd name="T26" fmla="*/ 14 w 14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42">
                <a:moveTo>
                  <a:pt x="0" y="42"/>
                </a:moveTo>
                <a:lnTo>
                  <a:pt x="5" y="39"/>
                </a:lnTo>
                <a:lnTo>
                  <a:pt x="10" y="32"/>
                </a:lnTo>
                <a:lnTo>
                  <a:pt x="14" y="24"/>
                </a:lnTo>
                <a:lnTo>
                  <a:pt x="14" y="18"/>
                </a:lnTo>
                <a:lnTo>
                  <a:pt x="10" y="10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2" name="Line 419"/>
          <p:cNvSpPr>
            <a:spLocks noChangeShapeType="1"/>
          </p:cNvSpPr>
          <p:nvPr/>
        </p:nvSpPr>
        <p:spPr bwMode="auto">
          <a:xfrm>
            <a:off x="3452813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3" name="Freeform 420"/>
          <p:cNvSpPr>
            <a:spLocks/>
          </p:cNvSpPr>
          <p:nvPr/>
        </p:nvSpPr>
        <p:spPr bwMode="auto">
          <a:xfrm>
            <a:off x="3422650" y="2803525"/>
            <a:ext cx="30163" cy="50800"/>
          </a:xfrm>
          <a:custGeom>
            <a:avLst/>
            <a:gdLst>
              <a:gd name="T0" fmla="*/ 30163 w 19"/>
              <a:gd name="T1" fmla="*/ 0 h 32"/>
              <a:gd name="T2" fmla="*/ 14288 w 19"/>
              <a:gd name="T3" fmla="*/ 4762 h 32"/>
              <a:gd name="T4" fmla="*/ 4763 w 19"/>
              <a:gd name="T5" fmla="*/ 15875 h 32"/>
              <a:gd name="T6" fmla="*/ 0 w 19"/>
              <a:gd name="T7" fmla="*/ 28575 h 32"/>
              <a:gd name="T8" fmla="*/ 0 w 19"/>
              <a:gd name="T9" fmla="*/ 38100 h 32"/>
              <a:gd name="T10" fmla="*/ 4763 w 19"/>
              <a:gd name="T11" fmla="*/ 5080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32"/>
              <a:gd name="T20" fmla="*/ 19 w 19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32">
                <a:moveTo>
                  <a:pt x="19" y="0"/>
                </a:moveTo>
                <a:lnTo>
                  <a:pt x="9" y="3"/>
                </a:lnTo>
                <a:lnTo>
                  <a:pt x="3" y="10"/>
                </a:lnTo>
                <a:lnTo>
                  <a:pt x="0" y="18"/>
                </a:lnTo>
                <a:lnTo>
                  <a:pt x="0" y="24"/>
                </a:lnTo>
                <a:lnTo>
                  <a:pt x="3" y="3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4" name="Line 421"/>
          <p:cNvSpPr>
            <a:spLocks noChangeShapeType="1"/>
          </p:cNvSpPr>
          <p:nvPr/>
        </p:nvSpPr>
        <p:spPr bwMode="auto">
          <a:xfrm>
            <a:off x="3368675" y="28511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5" name="Freeform 422"/>
          <p:cNvSpPr>
            <a:spLocks/>
          </p:cNvSpPr>
          <p:nvPr/>
        </p:nvSpPr>
        <p:spPr bwMode="auto">
          <a:xfrm>
            <a:off x="3368675" y="2851150"/>
            <a:ext cx="11113" cy="19050"/>
          </a:xfrm>
          <a:custGeom>
            <a:avLst/>
            <a:gdLst>
              <a:gd name="T0" fmla="*/ 0 w 7"/>
              <a:gd name="T1" fmla="*/ 0 h 12"/>
              <a:gd name="T2" fmla="*/ 4763 w 7"/>
              <a:gd name="T3" fmla="*/ 14288 h 12"/>
              <a:gd name="T4" fmla="*/ 11113 w 7"/>
              <a:gd name="T5" fmla="*/ 19050 h 12"/>
              <a:gd name="T6" fmla="*/ 0 60000 65536"/>
              <a:gd name="T7" fmla="*/ 0 60000 65536"/>
              <a:gd name="T8" fmla="*/ 0 60000 65536"/>
              <a:gd name="T9" fmla="*/ 0 w 7"/>
              <a:gd name="T10" fmla="*/ 0 h 12"/>
              <a:gd name="T11" fmla="*/ 7 w 7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2">
                <a:moveTo>
                  <a:pt x="0" y="0"/>
                </a:moveTo>
                <a:lnTo>
                  <a:pt x="3" y="9"/>
                </a:lnTo>
                <a:lnTo>
                  <a:pt x="7" y="1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6" name="Line 423"/>
          <p:cNvSpPr>
            <a:spLocks noChangeShapeType="1"/>
          </p:cNvSpPr>
          <p:nvPr/>
        </p:nvSpPr>
        <p:spPr bwMode="auto">
          <a:xfrm>
            <a:off x="3368675" y="28511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7" name="Rectangle 424"/>
          <p:cNvSpPr>
            <a:spLocks noChangeArrowheads="1"/>
          </p:cNvSpPr>
          <p:nvPr/>
        </p:nvSpPr>
        <p:spPr bwMode="auto">
          <a:xfrm>
            <a:off x="3363913" y="2771775"/>
            <a:ext cx="6350" cy="809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8" name="Line 425"/>
          <p:cNvSpPr>
            <a:spLocks noChangeShapeType="1"/>
          </p:cNvSpPr>
          <p:nvPr/>
        </p:nvSpPr>
        <p:spPr bwMode="auto">
          <a:xfrm>
            <a:off x="334962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29" name="Line 426"/>
          <p:cNvSpPr>
            <a:spLocks noChangeShapeType="1"/>
          </p:cNvSpPr>
          <p:nvPr/>
        </p:nvSpPr>
        <p:spPr bwMode="auto">
          <a:xfrm>
            <a:off x="3349625" y="2803525"/>
            <a:ext cx="3810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0" name="Line 427"/>
          <p:cNvSpPr>
            <a:spLocks noChangeShapeType="1"/>
          </p:cNvSpPr>
          <p:nvPr/>
        </p:nvSpPr>
        <p:spPr bwMode="auto">
          <a:xfrm>
            <a:off x="3273425" y="28146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1" name="Rectangle 428"/>
          <p:cNvSpPr>
            <a:spLocks noChangeArrowheads="1"/>
          </p:cNvSpPr>
          <p:nvPr/>
        </p:nvSpPr>
        <p:spPr bwMode="auto">
          <a:xfrm>
            <a:off x="3268663" y="2814638"/>
            <a:ext cx="6350" cy="63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2" name="Line 429"/>
          <p:cNvSpPr>
            <a:spLocks noChangeShapeType="1"/>
          </p:cNvSpPr>
          <p:nvPr/>
        </p:nvSpPr>
        <p:spPr bwMode="auto">
          <a:xfrm>
            <a:off x="3203575" y="283210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3" name="Freeform 430"/>
          <p:cNvSpPr>
            <a:spLocks/>
          </p:cNvSpPr>
          <p:nvPr/>
        </p:nvSpPr>
        <p:spPr bwMode="auto">
          <a:xfrm>
            <a:off x="3200400" y="2832100"/>
            <a:ext cx="33338" cy="38100"/>
          </a:xfrm>
          <a:custGeom>
            <a:avLst/>
            <a:gdLst>
              <a:gd name="T0" fmla="*/ 3175 w 21"/>
              <a:gd name="T1" fmla="*/ 0 h 24"/>
              <a:gd name="T2" fmla="*/ 33338 w 21"/>
              <a:gd name="T3" fmla="*/ 38100 h 24"/>
              <a:gd name="T4" fmla="*/ 28575 w 21"/>
              <a:gd name="T5" fmla="*/ 38100 h 24"/>
              <a:gd name="T6" fmla="*/ 0 w 21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4"/>
              <a:gd name="T14" fmla="*/ 21 w 21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4">
                <a:moveTo>
                  <a:pt x="2" y="0"/>
                </a:moveTo>
                <a:lnTo>
                  <a:pt x="21" y="24"/>
                </a:lnTo>
                <a:lnTo>
                  <a:pt x="18" y="2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4" name="Line 431"/>
          <p:cNvSpPr>
            <a:spLocks noChangeShapeType="1"/>
          </p:cNvSpPr>
          <p:nvPr/>
        </p:nvSpPr>
        <p:spPr bwMode="auto">
          <a:xfrm>
            <a:off x="321468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5" name="Line 432"/>
          <p:cNvSpPr>
            <a:spLocks noChangeShapeType="1"/>
          </p:cNvSpPr>
          <p:nvPr/>
        </p:nvSpPr>
        <p:spPr bwMode="auto">
          <a:xfrm>
            <a:off x="3214688" y="2870200"/>
            <a:ext cx="269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6" name="Line 433"/>
          <p:cNvSpPr>
            <a:spLocks noChangeShapeType="1"/>
          </p:cNvSpPr>
          <p:nvPr/>
        </p:nvSpPr>
        <p:spPr bwMode="auto">
          <a:xfrm>
            <a:off x="309562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7" name="Line 434"/>
          <p:cNvSpPr>
            <a:spLocks noChangeShapeType="1"/>
          </p:cNvSpPr>
          <p:nvPr/>
        </p:nvSpPr>
        <p:spPr bwMode="auto">
          <a:xfrm flipH="1">
            <a:off x="3063875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8" name="Line 435"/>
          <p:cNvSpPr>
            <a:spLocks noChangeShapeType="1"/>
          </p:cNvSpPr>
          <p:nvPr/>
        </p:nvSpPr>
        <p:spPr bwMode="auto">
          <a:xfrm>
            <a:off x="287655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39" name="Freeform 436"/>
          <p:cNvSpPr>
            <a:spLocks/>
          </p:cNvSpPr>
          <p:nvPr/>
        </p:nvSpPr>
        <p:spPr bwMode="auto">
          <a:xfrm>
            <a:off x="2868613" y="2771775"/>
            <a:ext cx="7937" cy="98425"/>
          </a:xfrm>
          <a:custGeom>
            <a:avLst/>
            <a:gdLst>
              <a:gd name="T0" fmla="*/ 7937 w 5"/>
              <a:gd name="T1" fmla="*/ 98425 h 62"/>
              <a:gd name="T2" fmla="*/ 3175 w 5"/>
              <a:gd name="T3" fmla="*/ 93663 h 62"/>
              <a:gd name="T4" fmla="*/ 0 w 5"/>
              <a:gd name="T5" fmla="*/ 79375 h 62"/>
              <a:gd name="T6" fmla="*/ 0 w 5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2"/>
              <a:gd name="T14" fmla="*/ 5 w 5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2">
                <a:moveTo>
                  <a:pt x="5" y="62"/>
                </a:moveTo>
                <a:lnTo>
                  <a:pt x="2" y="59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0" name="Line 437"/>
          <p:cNvSpPr>
            <a:spLocks noChangeShapeType="1"/>
          </p:cNvSpPr>
          <p:nvPr/>
        </p:nvSpPr>
        <p:spPr bwMode="auto">
          <a:xfrm>
            <a:off x="2817813" y="27717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1" name="Line 438"/>
          <p:cNvSpPr>
            <a:spLocks noChangeShapeType="1"/>
          </p:cNvSpPr>
          <p:nvPr/>
        </p:nvSpPr>
        <p:spPr bwMode="auto">
          <a:xfrm>
            <a:off x="2817813" y="2771775"/>
            <a:ext cx="1587" cy="98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2" name="Line 439"/>
          <p:cNvSpPr>
            <a:spLocks noChangeShapeType="1"/>
          </p:cNvSpPr>
          <p:nvPr/>
        </p:nvSpPr>
        <p:spPr bwMode="auto">
          <a:xfrm>
            <a:off x="2811463" y="287020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3" name="Line 440"/>
          <p:cNvSpPr>
            <a:spLocks noChangeShapeType="1"/>
          </p:cNvSpPr>
          <p:nvPr/>
        </p:nvSpPr>
        <p:spPr bwMode="auto">
          <a:xfrm flipV="1">
            <a:off x="2811463" y="2771775"/>
            <a:ext cx="3175" cy="98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4" name="Line 441"/>
          <p:cNvSpPr>
            <a:spLocks noChangeShapeType="1"/>
          </p:cNvSpPr>
          <p:nvPr/>
        </p:nvSpPr>
        <p:spPr bwMode="auto">
          <a:xfrm>
            <a:off x="2817813" y="27717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5" name="Line 442"/>
          <p:cNvSpPr>
            <a:spLocks noChangeShapeType="1"/>
          </p:cNvSpPr>
          <p:nvPr/>
        </p:nvSpPr>
        <p:spPr bwMode="auto">
          <a:xfrm flipH="1">
            <a:off x="2798763" y="2771775"/>
            <a:ext cx="190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6" name="Line 443"/>
          <p:cNvSpPr>
            <a:spLocks noChangeShapeType="1"/>
          </p:cNvSpPr>
          <p:nvPr/>
        </p:nvSpPr>
        <p:spPr bwMode="auto">
          <a:xfrm>
            <a:off x="2768600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7" name="Line 444"/>
          <p:cNvSpPr>
            <a:spLocks noChangeShapeType="1"/>
          </p:cNvSpPr>
          <p:nvPr/>
        </p:nvSpPr>
        <p:spPr bwMode="auto">
          <a:xfrm>
            <a:off x="2768600" y="2803525"/>
            <a:ext cx="1588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8" name="Line 445"/>
          <p:cNvSpPr>
            <a:spLocks noChangeShapeType="1"/>
          </p:cNvSpPr>
          <p:nvPr/>
        </p:nvSpPr>
        <p:spPr bwMode="auto">
          <a:xfrm>
            <a:off x="276383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49" name="Line 446"/>
          <p:cNvSpPr>
            <a:spLocks noChangeShapeType="1"/>
          </p:cNvSpPr>
          <p:nvPr/>
        </p:nvSpPr>
        <p:spPr bwMode="auto">
          <a:xfrm>
            <a:off x="2763838" y="2870200"/>
            <a:ext cx="174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0" name="Line 447"/>
          <p:cNvSpPr>
            <a:spLocks noChangeShapeType="1"/>
          </p:cNvSpPr>
          <p:nvPr/>
        </p:nvSpPr>
        <p:spPr bwMode="auto">
          <a:xfrm>
            <a:off x="2798763" y="287020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1" name="Line 448"/>
          <p:cNvSpPr>
            <a:spLocks noChangeShapeType="1"/>
          </p:cNvSpPr>
          <p:nvPr/>
        </p:nvSpPr>
        <p:spPr bwMode="auto">
          <a:xfrm>
            <a:off x="2798763" y="2870200"/>
            <a:ext cx="333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2" name="Line 449"/>
          <p:cNvSpPr>
            <a:spLocks noChangeShapeType="1"/>
          </p:cNvSpPr>
          <p:nvPr/>
        </p:nvSpPr>
        <p:spPr bwMode="auto">
          <a:xfrm>
            <a:off x="276383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3" name="Line 450"/>
          <p:cNvSpPr>
            <a:spLocks noChangeShapeType="1"/>
          </p:cNvSpPr>
          <p:nvPr/>
        </p:nvSpPr>
        <p:spPr bwMode="auto">
          <a:xfrm flipV="1">
            <a:off x="2763838" y="2803525"/>
            <a:ext cx="1587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4" name="Line 451"/>
          <p:cNvSpPr>
            <a:spLocks noChangeShapeType="1"/>
          </p:cNvSpPr>
          <p:nvPr/>
        </p:nvSpPr>
        <p:spPr bwMode="auto">
          <a:xfrm>
            <a:off x="2768600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5" name="Line 452"/>
          <p:cNvSpPr>
            <a:spLocks noChangeShapeType="1"/>
          </p:cNvSpPr>
          <p:nvPr/>
        </p:nvSpPr>
        <p:spPr bwMode="auto">
          <a:xfrm flipH="1">
            <a:off x="2749550" y="2803525"/>
            <a:ext cx="1905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6" name="Line 453"/>
          <p:cNvSpPr>
            <a:spLocks noChangeShapeType="1"/>
          </p:cNvSpPr>
          <p:nvPr/>
        </p:nvSpPr>
        <p:spPr bwMode="auto">
          <a:xfrm>
            <a:off x="2717800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7" name="Freeform 454"/>
          <p:cNvSpPr>
            <a:spLocks/>
          </p:cNvSpPr>
          <p:nvPr/>
        </p:nvSpPr>
        <p:spPr bwMode="auto">
          <a:xfrm>
            <a:off x="2717800" y="2803525"/>
            <a:ext cx="46038" cy="66675"/>
          </a:xfrm>
          <a:custGeom>
            <a:avLst/>
            <a:gdLst>
              <a:gd name="T0" fmla="*/ 0 w 29"/>
              <a:gd name="T1" fmla="*/ 0 h 42"/>
              <a:gd name="T2" fmla="*/ 0 w 29"/>
              <a:gd name="T3" fmla="*/ 50800 h 42"/>
              <a:gd name="T4" fmla="*/ 4763 w 29"/>
              <a:gd name="T5" fmla="*/ 61913 h 42"/>
              <a:gd name="T6" fmla="*/ 14288 w 29"/>
              <a:gd name="T7" fmla="*/ 66675 h 42"/>
              <a:gd name="T8" fmla="*/ 23813 w 29"/>
              <a:gd name="T9" fmla="*/ 66675 h 42"/>
              <a:gd name="T10" fmla="*/ 36513 w 29"/>
              <a:gd name="T11" fmla="*/ 61913 h 42"/>
              <a:gd name="T12" fmla="*/ 46038 w 29"/>
              <a:gd name="T13" fmla="*/ 5080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42"/>
              <a:gd name="T23" fmla="*/ 29 w 29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42">
                <a:moveTo>
                  <a:pt x="0" y="0"/>
                </a:moveTo>
                <a:lnTo>
                  <a:pt x="0" y="32"/>
                </a:lnTo>
                <a:lnTo>
                  <a:pt x="3" y="39"/>
                </a:lnTo>
                <a:lnTo>
                  <a:pt x="9" y="42"/>
                </a:lnTo>
                <a:lnTo>
                  <a:pt x="15" y="42"/>
                </a:lnTo>
                <a:lnTo>
                  <a:pt x="23" y="39"/>
                </a:lnTo>
                <a:lnTo>
                  <a:pt x="29" y="3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8" name="Line 455"/>
          <p:cNvSpPr>
            <a:spLocks noChangeShapeType="1"/>
          </p:cNvSpPr>
          <p:nvPr/>
        </p:nvSpPr>
        <p:spPr bwMode="auto">
          <a:xfrm>
            <a:off x="273208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59" name="Freeform 456"/>
          <p:cNvSpPr>
            <a:spLocks/>
          </p:cNvSpPr>
          <p:nvPr/>
        </p:nvSpPr>
        <p:spPr bwMode="auto">
          <a:xfrm>
            <a:off x="2698750" y="2803525"/>
            <a:ext cx="33338" cy="66675"/>
          </a:xfrm>
          <a:custGeom>
            <a:avLst/>
            <a:gdLst>
              <a:gd name="T0" fmla="*/ 33338 w 21"/>
              <a:gd name="T1" fmla="*/ 66675 h 42"/>
              <a:gd name="T2" fmla="*/ 19050 w 21"/>
              <a:gd name="T3" fmla="*/ 61913 h 42"/>
              <a:gd name="T4" fmla="*/ 15875 w 21"/>
              <a:gd name="T5" fmla="*/ 50800 h 42"/>
              <a:gd name="T6" fmla="*/ 15875 w 21"/>
              <a:gd name="T7" fmla="*/ 0 h 42"/>
              <a:gd name="T8" fmla="*/ 19050 w 21"/>
              <a:gd name="T9" fmla="*/ 0 h 42"/>
              <a:gd name="T10" fmla="*/ 0 w 21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42"/>
              <a:gd name="T20" fmla="*/ 21 w 21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42">
                <a:moveTo>
                  <a:pt x="21" y="42"/>
                </a:moveTo>
                <a:lnTo>
                  <a:pt x="12" y="39"/>
                </a:lnTo>
                <a:lnTo>
                  <a:pt x="10" y="32"/>
                </a:lnTo>
                <a:lnTo>
                  <a:pt x="10" y="0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0" name="Line 457"/>
          <p:cNvSpPr>
            <a:spLocks noChangeShapeType="1"/>
          </p:cNvSpPr>
          <p:nvPr/>
        </p:nvSpPr>
        <p:spPr bwMode="auto">
          <a:xfrm>
            <a:off x="2681288" y="27717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1" name="Freeform 458"/>
          <p:cNvSpPr>
            <a:spLocks/>
          </p:cNvSpPr>
          <p:nvPr/>
        </p:nvSpPr>
        <p:spPr bwMode="auto">
          <a:xfrm>
            <a:off x="2598738" y="2771775"/>
            <a:ext cx="82550" cy="98425"/>
          </a:xfrm>
          <a:custGeom>
            <a:avLst/>
            <a:gdLst>
              <a:gd name="T0" fmla="*/ 82550 w 52"/>
              <a:gd name="T1" fmla="*/ 0 h 62"/>
              <a:gd name="T2" fmla="*/ 65088 w 52"/>
              <a:gd name="T3" fmla="*/ 0 h 62"/>
              <a:gd name="T4" fmla="*/ 31750 w 52"/>
              <a:gd name="T5" fmla="*/ 98425 h 62"/>
              <a:gd name="T6" fmla="*/ 0 w 52"/>
              <a:gd name="T7" fmla="*/ 0 h 62"/>
              <a:gd name="T8" fmla="*/ 0 w 52"/>
              <a:gd name="T9" fmla="*/ 98425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62"/>
              <a:gd name="T17" fmla="*/ 52 w 5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62">
                <a:moveTo>
                  <a:pt x="52" y="0"/>
                </a:moveTo>
                <a:lnTo>
                  <a:pt x="41" y="0"/>
                </a:lnTo>
                <a:lnTo>
                  <a:pt x="20" y="62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2" name="Line 459"/>
          <p:cNvSpPr>
            <a:spLocks noChangeShapeType="1"/>
          </p:cNvSpPr>
          <p:nvPr/>
        </p:nvSpPr>
        <p:spPr bwMode="auto">
          <a:xfrm>
            <a:off x="258603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3" name="Line 460"/>
          <p:cNvSpPr>
            <a:spLocks noChangeShapeType="1"/>
          </p:cNvSpPr>
          <p:nvPr/>
        </p:nvSpPr>
        <p:spPr bwMode="auto">
          <a:xfrm>
            <a:off x="2586038" y="2870200"/>
            <a:ext cx="285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4" name="Line 461"/>
          <p:cNvSpPr>
            <a:spLocks noChangeShapeType="1"/>
          </p:cNvSpPr>
          <p:nvPr/>
        </p:nvSpPr>
        <p:spPr bwMode="auto">
          <a:xfrm>
            <a:off x="2630488" y="28543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5" name="Freeform 462"/>
          <p:cNvSpPr>
            <a:spLocks/>
          </p:cNvSpPr>
          <p:nvPr/>
        </p:nvSpPr>
        <p:spPr bwMode="auto">
          <a:xfrm>
            <a:off x="2586038" y="2771775"/>
            <a:ext cx="44450" cy="82550"/>
          </a:xfrm>
          <a:custGeom>
            <a:avLst/>
            <a:gdLst>
              <a:gd name="T0" fmla="*/ 44450 w 28"/>
              <a:gd name="T1" fmla="*/ 82550 h 52"/>
              <a:gd name="T2" fmla="*/ 17463 w 28"/>
              <a:gd name="T3" fmla="*/ 0 h 52"/>
              <a:gd name="T4" fmla="*/ 0 w 28"/>
              <a:gd name="T5" fmla="*/ 0 h 52"/>
              <a:gd name="T6" fmla="*/ 0 60000 65536"/>
              <a:gd name="T7" fmla="*/ 0 60000 65536"/>
              <a:gd name="T8" fmla="*/ 0 60000 65536"/>
              <a:gd name="T9" fmla="*/ 0 w 28"/>
              <a:gd name="T10" fmla="*/ 0 h 52"/>
              <a:gd name="T11" fmla="*/ 28 w 28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2">
                <a:moveTo>
                  <a:pt x="28" y="52"/>
                </a:move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6" name="Line 463"/>
          <p:cNvSpPr>
            <a:spLocks noChangeShapeType="1"/>
          </p:cNvSpPr>
          <p:nvPr/>
        </p:nvSpPr>
        <p:spPr bwMode="auto">
          <a:xfrm>
            <a:off x="2663825" y="27717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7" name="Rectangle 464"/>
          <p:cNvSpPr>
            <a:spLocks noChangeArrowheads="1"/>
          </p:cNvSpPr>
          <p:nvPr/>
        </p:nvSpPr>
        <p:spPr bwMode="auto">
          <a:xfrm>
            <a:off x="2663825" y="2771775"/>
            <a:ext cx="6350" cy="1000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8" name="Line 465"/>
          <p:cNvSpPr>
            <a:spLocks noChangeShapeType="1"/>
          </p:cNvSpPr>
          <p:nvPr/>
        </p:nvSpPr>
        <p:spPr bwMode="auto">
          <a:xfrm>
            <a:off x="268128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69" name="Line 466"/>
          <p:cNvSpPr>
            <a:spLocks noChangeShapeType="1"/>
          </p:cNvSpPr>
          <p:nvPr/>
        </p:nvSpPr>
        <p:spPr bwMode="auto">
          <a:xfrm flipH="1">
            <a:off x="2649538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0" name="Line 467"/>
          <p:cNvSpPr>
            <a:spLocks noChangeShapeType="1"/>
          </p:cNvSpPr>
          <p:nvPr/>
        </p:nvSpPr>
        <p:spPr bwMode="auto">
          <a:xfrm>
            <a:off x="3509963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1" name="Line 468"/>
          <p:cNvSpPr>
            <a:spLocks noChangeShapeType="1"/>
          </p:cNvSpPr>
          <p:nvPr/>
        </p:nvSpPr>
        <p:spPr bwMode="auto">
          <a:xfrm>
            <a:off x="3509963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2" name="Line 469"/>
          <p:cNvSpPr>
            <a:spLocks noChangeShapeType="1"/>
          </p:cNvSpPr>
          <p:nvPr/>
        </p:nvSpPr>
        <p:spPr bwMode="auto">
          <a:xfrm>
            <a:off x="3529013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3" name="Freeform 470"/>
          <p:cNvSpPr>
            <a:spLocks/>
          </p:cNvSpPr>
          <p:nvPr/>
        </p:nvSpPr>
        <p:spPr bwMode="auto">
          <a:xfrm>
            <a:off x="3509963" y="2803525"/>
            <a:ext cx="19050" cy="66675"/>
          </a:xfrm>
          <a:custGeom>
            <a:avLst/>
            <a:gdLst>
              <a:gd name="T0" fmla="*/ 19050 w 12"/>
              <a:gd name="T1" fmla="*/ 66675 h 42"/>
              <a:gd name="T2" fmla="*/ 19050 w 12"/>
              <a:gd name="T3" fmla="*/ 0 h 42"/>
              <a:gd name="T4" fmla="*/ 0 w 12"/>
              <a:gd name="T5" fmla="*/ 0 h 42"/>
              <a:gd name="T6" fmla="*/ 0 60000 65536"/>
              <a:gd name="T7" fmla="*/ 0 60000 65536"/>
              <a:gd name="T8" fmla="*/ 0 60000 65536"/>
              <a:gd name="T9" fmla="*/ 0 w 12"/>
              <a:gd name="T10" fmla="*/ 0 h 42"/>
              <a:gd name="T11" fmla="*/ 12 w 1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2">
                <a:moveTo>
                  <a:pt x="12" y="42"/>
                </a:move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4" name="Line 471"/>
          <p:cNvSpPr>
            <a:spLocks noChangeShapeType="1"/>
          </p:cNvSpPr>
          <p:nvPr/>
        </p:nvSpPr>
        <p:spPr bwMode="auto">
          <a:xfrm>
            <a:off x="3524250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5" name="Line 472"/>
          <p:cNvSpPr>
            <a:spLocks noChangeShapeType="1"/>
          </p:cNvSpPr>
          <p:nvPr/>
        </p:nvSpPr>
        <p:spPr bwMode="auto">
          <a:xfrm>
            <a:off x="3524250" y="2803525"/>
            <a:ext cx="1588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6" name="Line 473"/>
          <p:cNvSpPr>
            <a:spLocks noChangeShapeType="1"/>
          </p:cNvSpPr>
          <p:nvPr/>
        </p:nvSpPr>
        <p:spPr bwMode="auto">
          <a:xfrm>
            <a:off x="3529013" y="28321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7" name="Freeform 474"/>
          <p:cNvSpPr>
            <a:spLocks/>
          </p:cNvSpPr>
          <p:nvPr/>
        </p:nvSpPr>
        <p:spPr bwMode="auto">
          <a:xfrm>
            <a:off x="3529013" y="2803525"/>
            <a:ext cx="39687" cy="28575"/>
          </a:xfrm>
          <a:custGeom>
            <a:avLst/>
            <a:gdLst>
              <a:gd name="T0" fmla="*/ 0 w 25"/>
              <a:gd name="T1" fmla="*/ 28575 h 18"/>
              <a:gd name="T2" fmla="*/ 4762 w 25"/>
              <a:gd name="T3" fmla="*/ 15875 h 18"/>
              <a:gd name="T4" fmla="*/ 12700 w 25"/>
              <a:gd name="T5" fmla="*/ 4762 h 18"/>
              <a:gd name="T6" fmla="*/ 23812 w 25"/>
              <a:gd name="T7" fmla="*/ 0 h 18"/>
              <a:gd name="T8" fmla="*/ 34925 w 25"/>
              <a:gd name="T9" fmla="*/ 0 h 18"/>
              <a:gd name="T10" fmla="*/ 39687 w 25"/>
              <a:gd name="T11" fmla="*/ 4762 h 18"/>
              <a:gd name="T12" fmla="*/ 39687 w 25"/>
              <a:gd name="T13" fmla="*/ 11112 h 18"/>
              <a:gd name="T14" fmla="*/ 34925 w 25"/>
              <a:gd name="T15" fmla="*/ 15875 h 18"/>
              <a:gd name="T16" fmla="*/ 31750 w 25"/>
              <a:gd name="T17" fmla="*/ 11112 h 18"/>
              <a:gd name="T18" fmla="*/ 34925 w 25"/>
              <a:gd name="T19" fmla="*/ 4762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18"/>
              <a:gd name="T32" fmla="*/ 25 w 25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18">
                <a:moveTo>
                  <a:pt x="0" y="18"/>
                </a:moveTo>
                <a:lnTo>
                  <a:pt x="3" y="10"/>
                </a:lnTo>
                <a:lnTo>
                  <a:pt x="8" y="3"/>
                </a:lnTo>
                <a:lnTo>
                  <a:pt x="15" y="0"/>
                </a:lnTo>
                <a:lnTo>
                  <a:pt x="22" y="0"/>
                </a:lnTo>
                <a:lnTo>
                  <a:pt x="25" y="3"/>
                </a:lnTo>
                <a:lnTo>
                  <a:pt x="25" y="7"/>
                </a:lnTo>
                <a:lnTo>
                  <a:pt x="22" y="10"/>
                </a:lnTo>
                <a:lnTo>
                  <a:pt x="20" y="7"/>
                </a:lnTo>
                <a:lnTo>
                  <a:pt x="22" y="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8" name="Line 475"/>
          <p:cNvSpPr>
            <a:spLocks noChangeShapeType="1"/>
          </p:cNvSpPr>
          <p:nvPr/>
        </p:nvSpPr>
        <p:spPr bwMode="auto">
          <a:xfrm>
            <a:off x="3595688" y="280828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79" name="Freeform 476"/>
          <p:cNvSpPr>
            <a:spLocks/>
          </p:cNvSpPr>
          <p:nvPr/>
        </p:nvSpPr>
        <p:spPr bwMode="auto">
          <a:xfrm>
            <a:off x="3595688" y="2803525"/>
            <a:ext cx="11112" cy="11113"/>
          </a:xfrm>
          <a:custGeom>
            <a:avLst/>
            <a:gdLst>
              <a:gd name="T0" fmla="*/ 0 w 7"/>
              <a:gd name="T1" fmla="*/ 4763 h 7"/>
              <a:gd name="T2" fmla="*/ 6350 w 7"/>
              <a:gd name="T3" fmla="*/ 11113 h 7"/>
              <a:gd name="T4" fmla="*/ 11112 w 7"/>
              <a:gd name="T5" fmla="*/ 4763 h 7"/>
              <a:gd name="T6" fmla="*/ 6350 w 7"/>
              <a:gd name="T7" fmla="*/ 0 h 7"/>
              <a:gd name="T8" fmla="*/ 0 w 7"/>
              <a:gd name="T9" fmla="*/ 4763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3"/>
                </a:moveTo>
                <a:lnTo>
                  <a:pt x="4" y="7"/>
                </a:lnTo>
                <a:lnTo>
                  <a:pt x="7" y="3"/>
                </a:lnTo>
                <a:lnTo>
                  <a:pt x="4" y="0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0" name="Line 477"/>
          <p:cNvSpPr>
            <a:spLocks noChangeShapeType="1"/>
          </p:cNvSpPr>
          <p:nvPr/>
        </p:nvSpPr>
        <p:spPr bwMode="auto">
          <a:xfrm>
            <a:off x="3602038" y="285908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1" name="Freeform 478"/>
          <p:cNvSpPr>
            <a:spLocks/>
          </p:cNvSpPr>
          <p:nvPr/>
        </p:nvSpPr>
        <p:spPr bwMode="auto">
          <a:xfrm>
            <a:off x="3595688" y="2859088"/>
            <a:ext cx="11112" cy="11112"/>
          </a:xfrm>
          <a:custGeom>
            <a:avLst/>
            <a:gdLst>
              <a:gd name="T0" fmla="*/ 6350 w 7"/>
              <a:gd name="T1" fmla="*/ 0 h 7"/>
              <a:gd name="T2" fmla="*/ 0 w 7"/>
              <a:gd name="T3" fmla="*/ 6350 h 7"/>
              <a:gd name="T4" fmla="*/ 6350 w 7"/>
              <a:gd name="T5" fmla="*/ 11112 h 7"/>
              <a:gd name="T6" fmla="*/ 11112 w 7"/>
              <a:gd name="T7" fmla="*/ 6350 h 7"/>
              <a:gd name="T8" fmla="*/ 6350 w 7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4" y="0"/>
                </a:moveTo>
                <a:lnTo>
                  <a:pt x="0" y="4"/>
                </a:lnTo>
                <a:lnTo>
                  <a:pt x="4" y="7"/>
                </a:lnTo>
                <a:lnTo>
                  <a:pt x="7" y="4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2" name="Line 479"/>
          <p:cNvSpPr>
            <a:spLocks noChangeShapeType="1"/>
          </p:cNvSpPr>
          <p:nvPr/>
        </p:nvSpPr>
        <p:spPr bwMode="auto">
          <a:xfrm>
            <a:off x="421163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3" name="Line 480"/>
          <p:cNvSpPr>
            <a:spLocks noChangeShapeType="1"/>
          </p:cNvSpPr>
          <p:nvPr/>
        </p:nvSpPr>
        <p:spPr bwMode="auto">
          <a:xfrm>
            <a:off x="4211638" y="2870200"/>
            <a:ext cx="333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4" name="Line 481"/>
          <p:cNvSpPr>
            <a:spLocks noChangeShapeType="1"/>
          </p:cNvSpPr>
          <p:nvPr/>
        </p:nvSpPr>
        <p:spPr bwMode="auto">
          <a:xfrm>
            <a:off x="422910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5" name="Rectangle 482"/>
          <p:cNvSpPr>
            <a:spLocks noChangeArrowheads="1"/>
          </p:cNvSpPr>
          <p:nvPr/>
        </p:nvSpPr>
        <p:spPr bwMode="auto">
          <a:xfrm>
            <a:off x="4225925" y="2771775"/>
            <a:ext cx="6350" cy="1000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6" name="Line 483"/>
          <p:cNvSpPr>
            <a:spLocks noChangeShapeType="1"/>
          </p:cNvSpPr>
          <p:nvPr/>
        </p:nvSpPr>
        <p:spPr bwMode="auto">
          <a:xfrm>
            <a:off x="4271963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7" name="Line 484"/>
          <p:cNvSpPr>
            <a:spLocks noChangeShapeType="1"/>
          </p:cNvSpPr>
          <p:nvPr/>
        </p:nvSpPr>
        <p:spPr bwMode="auto">
          <a:xfrm>
            <a:off x="4271963" y="2870200"/>
            <a:ext cx="301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8" name="Line 485"/>
          <p:cNvSpPr>
            <a:spLocks noChangeShapeType="1"/>
          </p:cNvSpPr>
          <p:nvPr/>
        </p:nvSpPr>
        <p:spPr bwMode="auto">
          <a:xfrm>
            <a:off x="428783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89" name="Line 486"/>
          <p:cNvSpPr>
            <a:spLocks noChangeShapeType="1"/>
          </p:cNvSpPr>
          <p:nvPr/>
        </p:nvSpPr>
        <p:spPr bwMode="auto">
          <a:xfrm flipV="1">
            <a:off x="4287838" y="2771775"/>
            <a:ext cx="1587" cy="98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0" name="Line 487"/>
          <p:cNvSpPr>
            <a:spLocks noChangeShapeType="1"/>
          </p:cNvSpPr>
          <p:nvPr/>
        </p:nvSpPr>
        <p:spPr bwMode="auto">
          <a:xfrm>
            <a:off x="4284663" y="27717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1" name="Line 488"/>
          <p:cNvSpPr>
            <a:spLocks noChangeShapeType="1"/>
          </p:cNvSpPr>
          <p:nvPr/>
        </p:nvSpPr>
        <p:spPr bwMode="auto">
          <a:xfrm>
            <a:off x="4284663" y="2771775"/>
            <a:ext cx="1587" cy="98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2" name="Line 489"/>
          <p:cNvSpPr>
            <a:spLocks noChangeShapeType="1"/>
          </p:cNvSpPr>
          <p:nvPr/>
        </p:nvSpPr>
        <p:spPr bwMode="auto">
          <a:xfrm>
            <a:off x="4284663" y="28194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3" name="Line 490"/>
          <p:cNvSpPr>
            <a:spLocks noChangeShapeType="1"/>
          </p:cNvSpPr>
          <p:nvPr/>
        </p:nvSpPr>
        <p:spPr bwMode="auto">
          <a:xfrm flipH="1">
            <a:off x="4229100" y="2819400"/>
            <a:ext cx="555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4" name="Line 491"/>
          <p:cNvSpPr>
            <a:spLocks noChangeShapeType="1"/>
          </p:cNvSpPr>
          <p:nvPr/>
        </p:nvSpPr>
        <p:spPr bwMode="auto">
          <a:xfrm>
            <a:off x="4244975" y="27717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5" name="Line 492"/>
          <p:cNvSpPr>
            <a:spLocks noChangeShapeType="1"/>
          </p:cNvSpPr>
          <p:nvPr/>
        </p:nvSpPr>
        <p:spPr bwMode="auto">
          <a:xfrm flipH="1">
            <a:off x="4211638" y="2771775"/>
            <a:ext cx="333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6" name="Line 493"/>
          <p:cNvSpPr>
            <a:spLocks noChangeShapeType="1"/>
          </p:cNvSpPr>
          <p:nvPr/>
        </p:nvSpPr>
        <p:spPr bwMode="auto">
          <a:xfrm>
            <a:off x="4271963" y="27717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7" name="Line 494"/>
          <p:cNvSpPr>
            <a:spLocks noChangeShapeType="1"/>
          </p:cNvSpPr>
          <p:nvPr/>
        </p:nvSpPr>
        <p:spPr bwMode="auto">
          <a:xfrm>
            <a:off x="4271963" y="2771775"/>
            <a:ext cx="301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8" name="Line 495"/>
          <p:cNvSpPr>
            <a:spLocks noChangeShapeType="1"/>
          </p:cNvSpPr>
          <p:nvPr/>
        </p:nvSpPr>
        <p:spPr bwMode="auto">
          <a:xfrm>
            <a:off x="4344988" y="27765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799" name="Freeform 496"/>
          <p:cNvSpPr>
            <a:spLocks/>
          </p:cNvSpPr>
          <p:nvPr/>
        </p:nvSpPr>
        <p:spPr bwMode="auto">
          <a:xfrm>
            <a:off x="4329113" y="2776538"/>
            <a:ext cx="31750" cy="123825"/>
          </a:xfrm>
          <a:custGeom>
            <a:avLst/>
            <a:gdLst>
              <a:gd name="T0" fmla="*/ 15875 w 20"/>
              <a:gd name="T1" fmla="*/ 0 h 78"/>
              <a:gd name="T2" fmla="*/ 4762 w 20"/>
              <a:gd name="T3" fmla="*/ 19050 h 78"/>
              <a:gd name="T4" fmla="*/ 0 w 20"/>
              <a:gd name="T5" fmla="*/ 42862 h 78"/>
              <a:gd name="T6" fmla="*/ 0 w 20"/>
              <a:gd name="T7" fmla="*/ 61913 h 78"/>
              <a:gd name="T8" fmla="*/ 4762 w 20"/>
              <a:gd name="T9" fmla="*/ 82550 h 78"/>
              <a:gd name="T10" fmla="*/ 15875 w 20"/>
              <a:gd name="T11" fmla="*/ 101600 h 78"/>
              <a:gd name="T12" fmla="*/ 23812 w 20"/>
              <a:gd name="T13" fmla="*/ 115888 h 78"/>
              <a:gd name="T14" fmla="*/ 31750 w 20"/>
              <a:gd name="T15" fmla="*/ 123825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78"/>
              <a:gd name="T26" fmla="*/ 20 w 20"/>
              <a:gd name="T27" fmla="*/ 78 h 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78">
                <a:moveTo>
                  <a:pt x="10" y="0"/>
                </a:moveTo>
                <a:lnTo>
                  <a:pt x="3" y="12"/>
                </a:lnTo>
                <a:lnTo>
                  <a:pt x="0" y="27"/>
                </a:lnTo>
                <a:lnTo>
                  <a:pt x="0" y="39"/>
                </a:lnTo>
                <a:lnTo>
                  <a:pt x="3" y="52"/>
                </a:lnTo>
                <a:lnTo>
                  <a:pt x="10" y="64"/>
                </a:lnTo>
                <a:lnTo>
                  <a:pt x="15" y="73"/>
                </a:lnTo>
                <a:lnTo>
                  <a:pt x="20" y="7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0" name="Line 497"/>
          <p:cNvSpPr>
            <a:spLocks noChangeShapeType="1"/>
          </p:cNvSpPr>
          <p:nvPr/>
        </p:nvSpPr>
        <p:spPr bwMode="auto">
          <a:xfrm>
            <a:off x="4352925" y="28924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1" name="Freeform 498"/>
          <p:cNvSpPr>
            <a:spLocks/>
          </p:cNvSpPr>
          <p:nvPr/>
        </p:nvSpPr>
        <p:spPr bwMode="auto">
          <a:xfrm>
            <a:off x="4333875" y="2762250"/>
            <a:ext cx="19050" cy="130175"/>
          </a:xfrm>
          <a:custGeom>
            <a:avLst/>
            <a:gdLst>
              <a:gd name="T0" fmla="*/ 19050 w 12"/>
              <a:gd name="T1" fmla="*/ 130175 h 82"/>
              <a:gd name="T2" fmla="*/ 7938 w 12"/>
              <a:gd name="T3" fmla="*/ 111125 h 82"/>
              <a:gd name="T4" fmla="*/ 4763 w 12"/>
              <a:gd name="T5" fmla="*/ 96837 h 82"/>
              <a:gd name="T6" fmla="*/ 0 w 12"/>
              <a:gd name="T7" fmla="*/ 76200 h 82"/>
              <a:gd name="T8" fmla="*/ 0 w 12"/>
              <a:gd name="T9" fmla="*/ 57150 h 82"/>
              <a:gd name="T10" fmla="*/ 4763 w 12"/>
              <a:gd name="T11" fmla="*/ 33337 h 82"/>
              <a:gd name="T12" fmla="*/ 7938 w 12"/>
              <a:gd name="T13" fmla="*/ 19050 h 82"/>
              <a:gd name="T14" fmla="*/ 19050 w 12"/>
              <a:gd name="T15" fmla="*/ 0 h 82"/>
              <a:gd name="T16" fmla="*/ 7938 w 12"/>
              <a:gd name="T17" fmla="*/ 14288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82"/>
              <a:gd name="T29" fmla="*/ 12 w 12"/>
              <a:gd name="T30" fmla="*/ 82 h 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82">
                <a:moveTo>
                  <a:pt x="12" y="82"/>
                </a:moveTo>
                <a:lnTo>
                  <a:pt x="5" y="70"/>
                </a:lnTo>
                <a:lnTo>
                  <a:pt x="3" y="61"/>
                </a:lnTo>
                <a:lnTo>
                  <a:pt x="0" y="48"/>
                </a:lnTo>
                <a:lnTo>
                  <a:pt x="0" y="36"/>
                </a:lnTo>
                <a:lnTo>
                  <a:pt x="3" y="21"/>
                </a:lnTo>
                <a:lnTo>
                  <a:pt x="5" y="12"/>
                </a:lnTo>
                <a:lnTo>
                  <a:pt x="12" y="0"/>
                </a:lnTo>
                <a:lnTo>
                  <a:pt x="5" y="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2" name="Line 499"/>
          <p:cNvSpPr>
            <a:spLocks noChangeShapeType="1"/>
          </p:cNvSpPr>
          <p:nvPr/>
        </p:nvSpPr>
        <p:spPr bwMode="auto">
          <a:xfrm>
            <a:off x="4352925" y="27622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3" name="Line 500"/>
          <p:cNvSpPr>
            <a:spLocks noChangeShapeType="1"/>
          </p:cNvSpPr>
          <p:nvPr/>
        </p:nvSpPr>
        <p:spPr bwMode="auto">
          <a:xfrm flipV="1">
            <a:off x="4352925" y="2754313"/>
            <a:ext cx="7938" cy="79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4" name="Line 501"/>
          <p:cNvSpPr>
            <a:spLocks noChangeShapeType="1"/>
          </p:cNvSpPr>
          <p:nvPr/>
        </p:nvSpPr>
        <p:spPr bwMode="auto">
          <a:xfrm>
            <a:off x="438467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5" name="Line 502"/>
          <p:cNvSpPr>
            <a:spLocks noChangeShapeType="1"/>
          </p:cNvSpPr>
          <p:nvPr/>
        </p:nvSpPr>
        <p:spPr bwMode="auto">
          <a:xfrm>
            <a:off x="4384675" y="2803525"/>
            <a:ext cx="269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6" name="Line 503"/>
          <p:cNvSpPr>
            <a:spLocks noChangeShapeType="1"/>
          </p:cNvSpPr>
          <p:nvPr/>
        </p:nvSpPr>
        <p:spPr bwMode="auto">
          <a:xfrm>
            <a:off x="4398963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7" name="Line 504"/>
          <p:cNvSpPr>
            <a:spLocks noChangeShapeType="1"/>
          </p:cNvSpPr>
          <p:nvPr/>
        </p:nvSpPr>
        <p:spPr bwMode="auto">
          <a:xfrm>
            <a:off x="4398963" y="2803525"/>
            <a:ext cx="49212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8" name="Line 505"/>
          <p:cNvSpPr>
            <a:spLocks noChangeShapeType="1"/>
          </p:cNvSpPr>
          <p:nvPr/>
        </p:nvSpPr>
        <p:spPr bwMode="auto">
          <a:xfrm>
            <a:off x="4441825" y="287020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09" name="Line 506"/>
          <p:cNvSpPr>
            <a:spLocks noChangeShapeType="1"/>
          </p:cNvSpPr>
          <p:nvPr/>
        </p:nvSpPr>
        <p:spPr bwMode="auto">
          <a:xfrm flipH="1" flipV="1">
            <a:off x="4394200" y="2803525"/>
            <a:ext cx="47625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0" name="Line 507"/>
          <p:cNvSpPr>
            <a:spLocks noChangeShapeType="1"/>
          </p:cNvSpPr>
          <p:nvPr/>
        </p:nvSpPr>
        <p:spPr bwMode="auto">
          <a:xfrm>
            <a:off x="442912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1" name="Line 508"/>
          <p:cNvSpPr>
            <a:spLocks noChangeShapeType="1"/>
          </p:cNvSpPr>
          <p:nvPr/>
        </p:nvSpPr>
        <p:spPr bwMode="auto">
          <a:xfrm>
            <a:off x="4429125" y="2803525"/>
            <a:ext cx="28575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2" name="Line 509"/>
          <p:cNvSpPr>
            <a:spLocks noChangeShapeType="1"/>
          </p:cNvSpPr>
          <p:nvPr/>
        </p:nvSpPr>
        <p:spPr bwMode="auto">
          <a:xfrm>
            <a:off x="444817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3" name="Line 510"/>
          <p:cNvSpPr>
            <a:spLocks noChangeShapeType="1"/>
          </p:cNvSpPr>
          <p:nvPr/>
        </p:nvSpPr>
        <p:spPr bwMode="auto">
          <a:xfrm flipH="1">
            <a:off x="4394200" y="2803525"/>
            <a:ext cx="53975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4" name="Line 511"/>
          <p:cNvSpPr>
            <a:spLocks noChangeShapeType="1"/>
          </p:cNvSpPr>
          <p:nvPr/>
        </p:nvSpPr>
        <p:spPr bwMode="auto">
          <a:xfrm>
            <a:off x="438467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5" name="Line 512"/>
          <p:cNvSpPr>
            <a:spLocks noChangeShapeType="1"/>
          </p:cNvSpPr>
          <p:nvPr/>
        </p:nvSpPr>
        <p:spPr bwMode="auto">
          <a:xfrm>
            <a:off x="4384675" y="2870200"/>
            <a:ext cx="269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6" name="Line 513"/>
          <p:cNvSpPr>
            <a:spLocks noChangeShapeType="1"/>
          </p:cNvSpPr>
          <p:nvPr/>
        </p:nvSpPr>
        <p:spPr bwMode="auto">
          <a:xfrm>
            <a:off x="442912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7" name="Line 514"/>
          <p:cNvSpPr>
            <a:spLocks noChangeShapeType="1"/>
          </p:cNvSpPr>
          <p:nvPr/>
        </p:nvSpPr>
        <p:spPr bwMode="auto">
          <a:xfrm>
            <a:off x="4429125" y="2870200"/>
            <a:ext cx="285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8" name="Line 515"/>
          <p:cNvSpPr>
            <a:spLocks noChangeShapeType="1"/>
          </p:cNvSpPr>
          <p:nvPr/>
        </p:nvSpPr>
        <p:spPr bwMode="auto">
          <a:xfrm>
            <a:off x="4498975" y="287337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19" name="Freeform 516"/>
          <p:cNvSpPr>
            <a:spLocks/>
          </p:cNvSpPr>
          <p:nvPr/>
        </p:nvSpPr>
        <p:spPr bwMode="auto">
          <a:xfrm>
            <a:off x="4479925" y="2873375"/>
            <a:ext cx="19050" cy="26988"/>
          </a:xfrm>
          <a:custGeom>
            <a:avLst/>
            <a:gdLst>
              <a:gd name="T0" fmla="*/ 19050 w 12"/>
              <a:gd name="T1" fmla="*/ 0 h 17"/>
              <a:gd name="T2" fmla="*/ 7938 w 12"/>
              <a:gd name="T3" fmla="*/ 19050 h 17"/>
              <a:gd name="T4" fmla="*/ 0 w 12"/>
              <a:gd name="T5" fmla="*/ 26988 h 17"/>
              <a:gd name="T6" fmla="*/ 0 60000 65536"/>
              <a:gd name="T7" fmla="*/ 0 60000 65536"/>
              <a:gd name="T8" fmla="*/ 0 60000 65536"/>
              <a:gd name="T9" fmla="*/ 0 w 12"/>
              <a:gd name="T10" fmla="*/ 0 h 17"/>
              <a:gd name="T11" fmla="*/ 12 w 12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17">
                <a:moveTo>
                  <a:pt x="12" y="0"/>
                </a:moveTo>
                <a:lnTo>
                  <a:pt x="5" y="12"/>
                </a:lnTo>
                <a:lnTo>
                  <a:pt x="0" y="1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0" name="Line 517"/>
          <p:cNvSpPr>
            <a:spLocks noChangeShapeType="1"/>
          </p:cNvSpPr>
          <p:nvPr/>
        </p:nvSpPr>
        <p:spPr bwMode="auto">
          <a:xfrm>
            <a:off x="4491038" y="289242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1" name="Freeform 518"/>
          <p:cNvSpPr>
            <a:spLocks/>
          </p:cNvSpPr>
          <p:nvPr/>
        </p:nvSpPr>
        <p:spPr bwMode="auto">
          <a:xfrm>
            <a:off x="4491038" y="2762250"/>
            <a:ext cx="20637" cy="130175"/>
          </a:xfrm>
          <a:custGeom>
            <a:avLst/>
            <a:gdLst>
              <a:gd name="T0" fmla="*/ 0 w 13"/>
              <a:gd name="T1" fmla="*/ 130175 h 82"/>
              <a:gd name="T2" fmla="*/ 7937 w 13"/>
              <a:gd name="T3" fmla="*/ 115888 h 82"/>
              <a:gd name="T4" fmla="*/ 15875 w 13"/>
              <a:gd name="T5" fmla="*/ 96837 h 82"/>
              <a:gd name="T6" fmla="*/ 20637 w 13"/>
              <a:gd name="T7" fmla="*/ 76200 h 82"/>
              <a:gd name="T8" fmla="*/ 20637 w 13"/>
              <a:gd name="T9" fmla="*/ 57150 h 82"/>
              <a:gd name="T10" fmla="*/ 15875 w 13"/>
              <a:gd name="T11" fmla="*/ 33337 h 82"/>
              <a:gd name="T12" fmla="*/ 7937 w 13"/>
              <a:gd name="T13" fmla="*/ 14288 h 82"/>
              <a:gd name="T14" fmla="*/ 0 w 13"/>
              <a:gd name="T15" fmla="*/ 0 h 82"/>
              <a:gd name="T16" fmla="*/ 7937 w 13"/>
              <a:gd name="T17" fmla="*/ 19050 h 82"/>
              <a:gd name="T18" fmla="*/ 11112 w 13"/>
              <a:gd name="T19" fmla="*/ 33337 h 82"/>
              <a:gd name="T20" fmla="*/ 15875 w 13"/>
              <a:gd name="T21" fmla="*/ 57150 h 82"/>
              <a:gd name="T22" fmla="*/ 15875 w 13"/>
              <a:gd name="T23" fmla="*/ 76200 h 82"/>
              <a:gd name="T24" fmla="*/ 11112 w 13"/>
              <a:gd name="T25" fmla="*/ 96837 h 82"/>
              <a:gd name="T26" fmla="*/ 7937 w 13"/>
              <a:gd name="T27" fmla="*/ 111125 h 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"/>
              <a:gd name="T43" fmla="*/ 0 h 82"/>
              <a:gd name="T44" fmla="*/ 13 w 13"/>
              <a:gd name="T45" fmla="*/ 82 h 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" h="82">
                <a:moveTo>
                  <a:pt x="0" y="82"/>
                </a:moveTo>
                <a:lnTo>
                  <a:pt x="5" y="73"/>
                </a:lnTo>
                <a:lnTo>
                  <a:pt x="10" y="61"/>
                </a:lnTo>
                <a:lnTo>
                  <a:pt x="13" y="48"/>
                </a:lnTo>
                <a:lnTo>
                  <a:pt x="13" y="36"/>
                </a:lnTo>
                <a:lnTo>
                  <a:pt x="10" y="21"/>
                </a:lnTo>
                <a:lnTo>
                  <a:pt x="5" y="9"/>
                </a:lnTo>
                <a:lnTo>
                  <a:pt x="0" y="0"/>
                </a:lnTo>
                <a:lnTo>
                  <a:pt x="5" y="12"/>
                </a:lnTo>
                <a:lnTo>
                  <a:pt x="7" y="21"/>
                </a:lnTo>
                <a:lnTo>
                  <a:pt x="10" y="36"/>
                </a:lnTo>
                <a:lnTo>
                  <a:pt x="10" y="48"/>
                </a:lnTo>
                <a:lnTo>
                  <a:pt x="7" y="61"/>
                </a:lnTo>
                <a:lnTo>
                  <a:pt x="5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2" name="Line 519"/>
          <p:cNvSpPr>
            <a:spLocks noChangeShapeType="1"/>
          </p:cNvSpPr>
          <p:nvPr/>
        </p:nvSpPr>
        <p:spPr bwMode="auto">
          <a:xfrm>
            <a:off x="4491038" y="27622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3" name="Line 520"/>
          <p:cNvSpPr>
            <a:spLocks noChangeShapeType="1"/>
          </p:cNvSpPr>
          <p:nvPr/>
        </p:nvSpPr>
        <p:spPr bwMode="auto">
          <a:xfrm flipH="1" flipV="1">
            <a:off x="4479925" y="2754313"/>
            <a:ext cx="11113" cy="79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4" name="Line 521"/>
          <p:cNvSpPr>
            <a:spLocks noChangeShapeType="1"/>
          </p:cNvSpPr>
          <p:nvPr/>
        </p:nvSpPr>
        <p:spPr bwMode="auto">
          <a:xfrm>
            <a:off x="4645025" y="28146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5" name="Line 522"/>
          <p:cNvSpPr>
            <a:spLocks noChangeShapeType="1"/>
          </p:cNvSpPr>
          <p:nvPr/>
        </p:nvSpPr>
        <p:spPr bwMode="auto">
          <a:xfrm>
            <a:off x="4645025" y="2814638"/>
            <a:ext cx="809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6" name="Line 523"/>
          <p:cNvSpPr>
            <a:spLocks noChangeShapeType="1"/>
          </p:cNvSpPr>
          <p:nvPr/>
        </p:nvSpPr>
        <p:spPr bwMode="auto">
          <a:xfrm>
            <a:off x="4725988" y="284162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7" name="Line 524"/>
          <p:cNvSpPr>
            <a:spLocks noChangeShapeType="1"/>
          </p:cNvSpPr>
          <p:nvPr/>
        </p:nvSpPr>
        <p:spPr bwMode="auto">
          <a:xfrm flipH="1">
            <a:off x="4645025" y="2841625"/>
            <a:ext cx="809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8" name="Line 525"/>
          <p:cNvSpPr>
            <a:spLocks noChangeShapeType="1"/>
          </p:cNvSpPr>
          <p:nvPr/>
        </p:nvSpPr>
        <p:spPr bwMode="auto">
          <a:xfrm>
            <a:off x="484822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29" name="Line 526"/>
          <p:cNvSpPr>
            <a:spLocks noChangeShapeType="1"/>
          </p:cNvSpPr>
          <p:nvPr/>
        </p:nvSpPr>
        <p:spPr bwMode="auto">
          <a:xfrm>
            <a:off x="4848225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0" name="Line 527"/>
          <p:cNvSpPr>
            <a:spLocks noChangeShapeType="1"/>
          </p:cNvSpPr>
          <p:nvPr/>
        </p:nvSpPr>
        <p:spPr bwMode="auto">
          <a:xfrm>
            <a:off x="486727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1" name="Freeform 528"/>
          <p:cNvSpPr>
            <a:spLocks/>
          </p:cNvSpPr>
          <p:nvPr/>
        </p:nvSpPr>
        <p:spPr bwMode="auto">
          <a:xfrm>
            <a:off x="4848225" y="2771775"/>
            <a:ext cx="19050" cy="98425"/>
          </a:xfrm>
          <a:custGeom>
            <a:avLst/>
            <a:gdLst>
              <a:gd name="T0" fmla="*/ 19050 w 12"/>
              <a:gd name="T1" fmla="*/ 98425 h 62"/>
              <a:gd name="T2" fmla="*/ 19050 w 12"/>
              <a:gd name="T3" fmla="*/ 0 h 62"/>
              <a:gd name="T4" fmla="*/ 0 w 12"/>
              <a:gd name="T5" fmla="*/ 0 h 62"/>
              <a:gd name="T6" fmla="*/ 0 60000 65536"/>
              <a:gd name="T7" fmla="*/ 0 60000 65536"/>
              <a:gd name="T8" fmla="*/ 0 60000 65536"/>
              <a:gd name="T9" fmla="*/ 0 w 12"/>
              <a:gd name="T10" fmla="*/ 0 h 62"/>
              <a:gd name="T11" fmla="*/ 12 w 1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62">
                <a:moveTo>
                  <a:pt x="12" y="62"/>
                </a:move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2" name="Line 529"/>
          <p:cNvSpPr>
            <a:spLocks noChangeShapeType="1"/>
          </p:cNvSpPr>
          <p:nvPr/>
        </p:nvSpPr>
        <p:spPr bwMode="auto">
          <a:xfrm>
            <a:off x="4864100" y="27717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3" name="Line 530"/>
          <p:cNvSpPr>
            <a:spLocks noChangeShapeType="1"/>
          </p:cNvSpPr>
          <p:nvPr/>
        </p:nvSpPr>
        <p:spPr bwMode="auto">
          <a:xfrm>
            <a:off x="4864100" y="2771775"/>
            <a:ext cx="1588" cy="98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4" name="Line 531"/>
          <p:cNvSpPr>
            <a:spLocks noChangeShapeType="1"/>
          </p:cNvSpPr>
          <p:nvPr/>
        </p:nvSpPr>
        <p:spPr bwMode="auto">
          <a:xfrm>
            <a:off x="489902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5" name="Line 532"/>
          <p:cNvSpPr>
            <a:spLocks noChangeShapeType="1"/>
          </p:cNvSpPr>
          <p:nvPr/>
        </p:nvSpPr>
        <p:spPr bwMode="auto">
          <a:xfrm>
            <a:off x="4899025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6" name="Line 533"/>
          <p:cNvSpPr>
            <a:spLocks noChangeShapeType="1"/>
          </p:cNvSpPr>
          <p:nvPr/>
        </p:nvSpPr>
        <p:spPr bwMode="auto">
          <a:xfrm>
            <a:off x="491807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7" name="Freeform 534"/>
          <p:cNvSpPr>
            <a:spLocks/>
          </p:cNvSpPr>
          <p:nvPr/>
        </p:nvSpPr>
        <p:spPr bwMode="auto">
          <a:xfrm>
            <a:off x="4899025" y="2803525"/>
            <a:ext cx="19050" cy="66675"/>
          </a:xfrm>
          <a:custGeom>
            <a:avLst/>
            <a:gdLst>
              <a:gd name="T0" fmla="*/ 19050 w 12"/>
              <a:gd name="T1" fmla="*/ 66675 h 42"/>
              <a:gd name="T2" fmla="*/ 19050 w 12"/>
              <a:gd name="T3" fmla="*/ 15875 h 42"/>
              <a:gd name="T4" fmla="*/ 14288 w 12"/>
              <a:gd name="T5" fmla="*/ 4762 h 42"/>
              <a:gd name="T6" fmla="*/ 0 w 12"/>
              <a:gd name="T7" fmla="*/ 0 h 42"/>
              <a:gd name="T8" fmla="*/ 7938 w 12"/>
              <a:gd name="T9" fmla="*/ 4762 h 42"/>
              <a:gd name="T10" fmla="*/ 14288 w 12"/>
              <a:gd name="T11" fmla="*/ 15875 h 42"/>
              <a:gd name="T12" fmla="*/ 14288 w 12"/>
              <a:gd name="T13" fmla="*/ 66675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42"/>
              <a:gd name="T23" fmla="*/ 12 w 1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42">
                <a:moveTo>
                  <a:pt x="12" y="42"/>
                </a:moveTo>
                <a:lnTo>
                  <a:pt x="12" y="10"/>
                </a:lnTo>
                <a:lnTo>
                  <a:pt x="9" y="3"/>
                </a:lnTo>
                <a:lnTo>
                  <a:pt x="0" y="0"/>
                </a:lnTo>
                <a:lnTo>
                  <a:pt x="5" y="3"/>
                </a:lnTo>
                <a:lnTo>
                  <a:pt x="9" y="10"/>
                </a:lnTo>
                <a:lnTo>
                  <a:pt x="9" y="4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8" name="Line 535"/>
          <p:cNvSpPr>
            <a:spLocks noChangeShapeType="1"/>
          </p:cNvSpPr>
          <p:nvPr/>
        </p:nvSpPr>
        <p:spPr bwMode="auto">
          <a:xfrm>
            <a:off x="489902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39" name="Freeform 536"/>
          <p:cNvSpPr>
            <a:spLocks/>
          </p:cNvSpPr>
          <p:nvPr/>
        </p:nvSpPr>
        <p:spPr bwMode="auto">
          <a:xfrm>
            <a:off x="4867275" y="2803525"/>
            <a:ext cx="31750" cy="15875"/>
          </a:xfrm>
          <a:custGeom>
            <a:avLst/>
            <a:gdLst>
              <a:gd name="T0" fmla="*/ 31750 w 20"/>
              <a:gd name="T1" fmla="*/ 0 h 10"/>
              <a:gd name="T2" fmla="*/ 23812 w 20"/>
              <a:gd name="T3" fmla="*/ 0 h 10"/>
              <a:gd name="T4" fmla="*/ 9525 w 20"/>
              <a:gd name="T5" fmla="*/ 4762 h 10"/>
              <a:gd name="T6" fmla="*/ 0 w 20"/>
              <a:gd name="T7" fmla="*/ 15875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10"/>
              <a:gd name="T14" fmla="*/ 20 w 20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10">
                <a:moveTo>
                  <a:pt x="20" y="0"/>
                </a:moveTo>
                <a:lnTo>
                  <a:pt x="15" y="0"/>
                </a:lnTo>
                <a:lnTo>
                  <a:pt x="6" y="3"/>
                </a:lnTo>
                <a:lnTo>
                  <a:pt x="0" y="1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0" name="Line 537"/>
          <p:cNvSpPr>
            <a:spLocks noChangeShapeType="1"/>
          </p:cNvSpPr>
          <p:nvPr/>
        </p:nvSpPr>
        <p:spPr bwMode="auto">
          <a:xfrm>
            <a:off x="5053013" y="28273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1" name="Line 538"/>
          <p:cNvSpPr>
            <a:spLocks noChangeShapeType="1"/>
          </p:cNvSpPr>
          <p:nvPr/>
        </p:nvSpPr>
        <p:spPr bwMode="auto">
          <a:xfrm>
            <a:off x="5053013" y="2827338"/>
            <a:ext cx="825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2" name="Line 539"/>
          <p:cNvSpPr>
            <a:spLocks noChangeShapeType="1"/>
          </p:cNvSpPr>
          <p:nvPr/>
        </p:nvSpPr>
        <p:spPr bwMode="auto">
          <a:xfrm>
            <a:off x="5181600" y="28194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3" name="Freeform 540"/>
          <p:cNvSpPr>
            <a:spLocks/>
          </p:cNvSpPr>
          <p:nvPr/>
        </p:nvSpPr>
        <p:spPr bwMode="auto">
          <a:xfrm>
            <a:off x="5181600" y="2803525"/>
            <a:ext cx="47625" cy="66675"/>
          </a:xfrm>
          <a:custGeom>
            <a:avLst/>
            <a:gdLst>
              <a:gd name="T0" fmla="*/ 0 w 30"/>
              <a:gd name="T1" fmla="*/ 15875 h 42"/>
              <a:gd name="T2" fmla="*/ 7938 w 30"/>
              <a:gd name="T3" fmla="*/ 4762 h 42"/>
              <a:gd name="T4" fmla="*/ 20638 w 30"/>
              <a:gd name="T5" fmla="*/ 0 h 42"/>
              <a:gd name="T6" fmla="*/ 30163 w 30"/>
              <a:gd name="T7" fmla="*/ 0 h 42"/>
              <a:gd name="T8" fmla="*/ 42863 w 30"/>
              <a:gd name="T9" fmla="*/ 4762 h 42"/>
              <a:gd name="T10" fmla="*/ 47625 w 30"/>
              <a:gd name="T11" fmla="*/ 15875 h 42"/>
              <a:gd name="T12" fmla="*/ 47625 w 30"/>
              <a:gd name="T13" fmla="*/ 66675 h 42"/>
              <a:gd name="T14" fmla="*/ 42863 w 30"/>
              <a:gd name="T15" fmla="*/ 66675 h 42"/>
              <a:gd name="T16" fmla="*/ 42863 w 30"/>
              <a:gd name="T17" fmla="*/ 15875 h 42"/>
              <a:gd name="T18" fmla="*/ 39688 w 30"/>
              <a:gd name="T19" fmla="*/ 4762 h 42"/>
              <a:gd name="T20" fmla="*/ 30163 w 30"/>
              <a:gd name="T21" fmla="*/ 0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"/>
              <a:gd name="T34" fmla="*/ 0 h 42"/>
              <a:gd name="T35" fmla="*/ 30 w 30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" h="42">
                <a:moveTo>
                  <a:pt x="0" y="10"/>
                </a:moveTo>
                <a:lnTo>
                  <a:pt x="5" y="3"/>
                </a:lnTo>
                <a:lnTo>
                  <a:pt x="13" y="0"/>
                </a:lnTo>
                <a:lnTo>
                  <a:pt x="19" y="0"/>
                </a:lnTo>
                <a:lnTo>
                  <a:pt x="27" y="3"/>
                </a:lnTo>
                <a:lnTo>
                  <a:pt x="30" y="10"/>
                </a:lnTo>
                <a:lnTo>
                  <a:pt x="30" y="42"/>
                </a:lnTo>
                <a:lnTo>
                  <a:pt x="27" y="42"/>
                </a:lnTo>
                <a:lnTo>
                  <a:pt x="27" y="10"/>
                </a:lnTo>
                <a:lnTo>
                  <a:pt x="25" y="3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4" name="Line 541"/>
          <p:cNvSpPr>
            <a:spLocks noChangeShapeType="1"/>
          </p:cNvSpPr>
          <p:nvPr/>
        </p:nvSpPr>
        <p:spPr bwMode="auto">
          <a:xfrm>
            <a:off x="5211763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5" name="Line 542"/>
          <p:cNvSpPr>
            <a:spLocks noChangeShapeType="1"/>
          </p:cNvSpPr>
          <p:nvPr/>
        </p:nvSpPr>
        <p:spPr bwMode="auto">
          <a:xfrm>
            <a:off x="5211763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6" name="Line 543"/>
          <p:cNvSpPr>
            <a:spLocks noChangeShapeType="1"/>
          </p:cNvSpPr>
          <p:nvPr/>
        </p:nvSpPr>
        <p:spPr bwMode="auto">
          <a:xfrm>
            <a:off x="5192713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7" name="Line 544"/>
          <p:cNvSpPr>
            <a:spLocks noChangeShapeType="1"/>
          </p:cNvSpPr>
          <p:nvPr/>
        </p:nvSpPr>
        <p:spPr bwMode="auto">
          <a:xfrm flipH="1">
            <a:off x="5162550" y="2870200"/>
            <a:ext cx="301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8" name="Line 545"/>
          <p:cNvSpPr>
            <a:spLocks noChangeShapeType="1"/>
          </p:cNvSpPr>
          <p:nvPr/>
        </p:nvSpPr>
        <p:spPr bwMode="auto">
          <a:xfrm>
            <a:off x="517525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49" name="Rectangle 546"/>
          <p:cNvSpPr>
            <a:spLocks noChangeArrowheads="1"/>
          </p:cNvSpPr>
          <p:nvPr/>
        </p:nvSpPr>
        <p:spPr bwMode="auto">
          <a:xfrm>
            <a:off x="5175250" y="2771775"/>
            <a:ext cx="7938" cy="1000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0" name="Line 547"/>
          <p:cNvSpPr>
            <a:spLocks noChangeShapeType="1"/>
          </p:cNvSpPr>
          <p:nvPr/>
        </p:nvSpPr>
        <p:spPr bwMode="auto">
          <a:xfrm>
            <a:off x="509428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1" name="Line 548"/>
          <p:cNvSpPr>
            <a:spLocks noChangeShapeType="1"/>
          </p:cNvSpPr>
          <p:nvPr/>
        </p:nvSpPr>
        <p:spPr bwMode="auto">
          <a:xfrm flipV="1">
            <a:off x="5094288" y="2784475"/>
            <a:ext cx="1587" cy="857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2" name="Line 549"/>
          <p:cNvSpPr>
            <a:spLocks noChangeShapeType="1"/>
          </p:cNvSpPr>
          <p:nvPr/>
        </p:nvSpPr>
        <p:spPr bwMode="auto">
          <a:xfrm>
            <a:off x="5162550" y="27717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3" name="Line 550"/>
          <p:cNvSpPr>
            <a:spLocks noChangeShapeType="1"/>
          </p:cNvSpPr>
          <p:nvPr/>
        </p:nvSpPr>
        <p:spPr bwMode="auto">
          <a:xfrm>
            <a:off x="5162550" y="2771775"/>
            <a:ext cx="190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4" name="Line 551"/>
          <p:cNvSpPr>
            <a:spLocks noChangeShapeType="1"/>
          </p:cNvSpPr>
          <p:nvPr/>
        </p:nvSpPr>
        <p:spPr bwMode="auto">
          <a:xfrm>
            <a:off x="5357813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5" name="Line 552"/>
          <p:cNvSpPr>
            <a:spLocks noChangeShapeType="1"/>
          </p:cNvSpPr>
          <p:nvPr/>
        </p:nvSpPr>
        <p:spPr bwMode="auto">
          <a:xfrm>
            <a:off x="5357813" y="2803525"/>
            <a:ext cx="269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6" name="Line 553"/>
          <p:cNvSpPr>
            <a:spLocks noChangeShapeType="1"/>
          </p:cNvSpPr>
          <p:nvPr/>
        </p:nvSpPr>
        <p:spPr bwMode="auto">
          <a:xfrm>
            <a:off x="5370513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7" name="Line 554"/>
          <p:cNvSpPr>
            <a:spLocks noChangeShapeType="1"/>
          </p:cNvSpPr>
          <p:nvPr/>
        </p:nvSpPr>
        <p:spPr bwMode="auto">
          <a:xfrm>
            <a:off x="5370513" y="2803525"/>
            <a:ext cx="50800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8" name="Line 555"/>
          <p:cNvSpPr>
            <a:spLocks noChangeShapeType="1"/>
          </p:cNvSpPr>
          <p:nvPr/>
        </p:nvSpPr>
        <p:spPr bwMode="auto">
          <a:xfrm>
            <a:off x="541655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59" name="Line 556"/>
          <p:cNvSpPr>
            <a:spLocks noChangeShapeType="1"/>
          </p:cNvSpPr>
          <p:nvPr/>
        </p:nvSpPr>
        <p:spPr bwMode="auto">
          <a:xfrm flipH="1" flipV="1">
            <a:off x="5365750" y="2803525"/>
            <a:ext cx="50800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0" name="Line 557"/>
          <p:cNvSpPr>
            <a:spLocks noChangeShapeType="1"/>
          </p:cNvSpPr>
          <p:nvPr/>
        </p:nvSpPr>
        <p:spPr bwMode="auto">
          <a:xfrm>
            <a:off x="5402263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1" name="Line 558"/>
          <p:cNvSpPr>
            <a:spLocks noChangeShapeType="1"/>
          </p:cNvSpPr>
          <p:nvPr/>
        </p:nvSpPr>
        <p:spPr bwMode="auto">
          <a:xfrm>
            <a:off x="5402263" y="2803525"/>
            <a:ext cx="28575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2" name="Line 559"/>
          <p:cNvSpPr>
            <a:spLocks noChangeShapeType="1"/>
          </p:cNvSpPr>
          <p:nvPr/>
        </p:nvSpPr>
        <p:spPr bwMode="auto">
          <a:xfrm>
            <a:off x="5421313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3" name="Line 560"/>
          <p:cNvSpPr>
            <a:spLocks noChangeShapeType="1"/>
          </p:cNvSpPr>
          <p:nvPr/>
        </p:nvSpPr>
        <p:spPr bwMode="auto">
          <a:xfrm flipH="1">
            <a:off x="5365750" y="2803525"/>
            <a:ext cx="55563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4" name="Line 561"/>
          <p:cNvSpPr>
            <a:spLocks noChangeShapeType="1"/>
          </p:cNvSpPr>
          <p:nvPr/>
        </p:nvSpPr>
        <p:spPr bwMode="auto">
          <a:xfrm>
            <a:off x="5357813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5" name="Line 562"/>
          <p:cNvSpPr>
            <a:spLocks noChangeShapeType="1"/>
          </p:cNvSpPr>
          <p:nvPr/>
        </p:nvSpPr>
        <p:spPr bwMode="auto">
          <a:xfrm>
            <a:off x="5357813" y="2870200"/>
            <a:ext cx="269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6" name="Line 563"/>
          <p:cNvSpPr>
            <a:spLocks noChangeShapeType="1"/>
          </p:cNvSpPr>
          <p:nvPr/>
        </p:nvSpPr>
        <p:spPr bwMode="auto">
          <a:xfrm>
            <a:off x="5402263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7" name="Line 564"/>
          <p:cNvSpPr>
            <a:spLocks noChangeShapeType="1"/>
          </p:cNvSpPr>
          <p:nvPr/>
        </p:nvSpPr>
        <p:spPr bwMode="auto">
          <a:xfrm>
            <a:off x="5402263" y="2870200"/>
            <a:ext cx="285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8" name="Line 565"/>
          <p:cNvSpPr>
            <a:spLocks noChangeShapeType="1"/>
          </p:cNvSpPr>
          <p:nvPr/>
        </p:nvSpPr>
        <p:spPr bwMode="auto">
          <a:xfrm>
            <a:off x="5457825" y="28273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69" name="Line 566"/>
          <p:cNvSpPr>
            <a:spLocks noChangeShapeType="1"/>
          </p:cNvSpPr>
          <p:nvPr/>
        </p:nvSpPr>
        <p:spPr bwMode="auto">
          <a:xfrm>
            <a:off x="5457825" y="2827338"/>
            <a:ext cx="825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0" name="Line 567"/>
          <p:cNvSpPr>
            <a:spLocks noChangeShapeType="1"/>
          </p:cNvSpPr>
          <p:nvPr/>
        </p:nvSpPr>
        <p:spPr bwMode="auto">
          <a:xfrm>
            <a:off x="5584825" y="28194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1" name="Freeform 568"/>
          <p:cNvSpPr>
            <a:spLocks/>
          </p:cNvSpPr>
          <p:nvPr/>
        </p:nvSpPr>
        <p:spPr bwMode="auto">
          <a:xfrm>
            <a:off x="5584825" y="2803525"/>
            <a:ext cx="50800" cy="66675"/>
          </a:xfrm>
          <a:custGeom>
            <a:avLst/>
            <a:gdLst>
              <a:gd name="T0" fmla="*/ 0 w 32"/>
              <a:gd name="T1" fmla="*/ 15875 h 42"/>
              <a:gd name="T2" fmla="*/ 9525 w 32"/>
              <a:gd name="T3" fmla="*/ 4762 h 42"/>
              <a:gd name="T4" fmla="*/ 23812 w 32"/>
              <a:gd name="T5" fmla="*/ 0 h 42"/>
              <a:gd name="T6" fmla="*/ 31750 w 32"/>
              <a:gd name="T7" fmla="*/ 0 h 42"/>
              <a:gd name="T8" fmla="*/ 46037 w 32"/>
              <a:gd name="T9" fmla="*/ 4762 h 42"/>
              <a:gd name="T10" fmla="*/ 50800 w 32"/>
              <a:gd name="T11" fmla="*/ 15875 h 42"/>
              <a:gd name="T12" fmla="*/ 50800 w 32"/>
              <a:gd name="T13" fmla="*/ 66675 h 42"/>
              <a:gd name="T14" fmla="*/ 46037 w 32"/>
              <a:gd name="T15" fmla="*/ 66675 h 42"/>
              <a:gd name="T16" fmla="*/ 46037 w 32"/>
              <a:gd name="T17" fmla="*/ 15875 h 42"/>
              <a:gd name="T18" fmla="*/ 42862 w 32"/>
              <a:gd name="T19" fmla="*/ 4762 h 42"/>
              <a:gd name="T20" fmla="*/ 31750 w 32"/>
              <a:gd name="T21" fmla="*/ 0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42"/>
              <a:gd name="T35" fmla="*/ 32 w 32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42">
                <a:moveTo>
                  <a:pt x="0" y="10"/>
                </a:moveTo>
                <a:lnTo>
                  <a:pt x="6" y="3"/>
                </a:lnTo>
                <a:lnTo>
                  <a:pt x="15" y="0"/>
                </a:lnTo>
                <a:lnTo>
                  <a:pt x="20" y="0"/>
                </a:lnTo>
                <a:lnTo>
                  <a:pt x="29" y="3"/>
                </a:lnTo>
                <a:lnTo>
                  <a:pt x="32" y="10"/>
                </a:lnTo>
                <a:lnTo>
                  <a:pt x="32" y="42"/>
                </a:lnTo>
                <a:lnTo>
                  <a:pt x="29" y="42"/>
                </a:lnTo>
                <a:lnTo>
                  <a:pt x="29" y="10"/>
                </a:lnTo>
                <a:lnTo>
                  <a:pt x="27" y="3"/>
                </a:lnTo>
                <a:lnTo>
                  <a:pt x="2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2" name="Line 569"/>
          <p:cNvSpPr>
            <a:spLocks noChangeShapeType="1"/>
          </p:cNvSpPr>
          <p:nvPr/>
        </p:nvSpPr>
        <p:spPr bwMode="auto">
          <a:xfrm>
            <a:off x="561657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3" name="Line 570"/>
          <p:cNvSpPr>
            <a:spLocks noChangeShapeType="1"/>
          </p:cNvSpPr>
          <p:nvPr/>
        </p:nvSpPr>
        <p:spPr bwMode="auto">
          <a:xfrm>
            <a:off x="5616575" y="2870200"/>
            <a:ext cx="333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4" name="Line 571"/>
          <p:cNvSpPr>
            <a:spLocks noChangeShapeType="1"/>
          </p:cNvSpPr>
          <p:nvPr/>
        </p:nvSpPr>
        <p:spPr bwMode="auto">
          <a:xfrm>
            <a:off x="5597525" y="287020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5" name="Line 572"/>
          <p:cNvSpPr>
            <a:spLocks noChangeShapeType="1"/>
          </p:cNvSpPr>
          <p:nvPr/>
        </p:nvSpPr>
        <p:spPr bwMode="auto">
          <a:xfrm flipH="1">
            <a:off x="5567363" y="2870200"/>
            <a:ext cx="301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6" name="Line 573"/>
          <p:cNvSpPr>
            <a:spLocks noChangeShapeType="1"/>
          </p:cNvSpPr>
          <p:nvPr/>
        </p:nvSpPr>
        <p:spPr bwMode="auto">
          <a:xfrm>
            <a:off x="558165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7" name="Rectangle 574"/>
          <p:cNvSpPr>
            <a:spLocks noChangeArrowheads="1"/>
          </p:cNvSpPr>
          <p:nvPr/>
        </p:nvSpPr>
        <p:spPr bwMode="auto">
          <a:xfrm>
            <a:off x="5581650" y="2771775"/>
            <a:ext cx="6350" cy="1000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8" name="Line 575"/>
          <p:cNvSpPr>
            <a:spLocks noChangeShapeType="1"/>
          </p:cNvSpPr>
          <p:nvPr/>
        </p:nvSpPr>
        <p:spPr bwMode="auto">
          <a:xfrm>
            <a:off x="550068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79" name="Line 576"/>
          <p:cNvSpPr>
            <a:spLocks noChangeShapeType="1"/>
          </p:cNvSpPr>
          <p:nvPr/>
        </p:nvSpPr>
        <p:spPr bwMode="auto">
          <a:xfrm flipV="1">
            <a:off x="5500688" y="2784475"/>
            <a:ext cx="1587" cy="857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0" name="Line 577"/>
          <p:cNvSpPr>
            <a:spLocks noChangeShapeType="1"/>
          </p:cNvSpPr>
          <p:nvPr/>
        </p:nvSpPr>
        <p:spPr bwMode="auto">
          <a:xfrm>
            <a:off x="5567363" y="27717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1" name="Line 578"/>
          <p:cNvSpPr>
            <a:spLocks noChangeShapeType="1"/>
          </p:cNvSpPr>
          <p:nvPr/>
        </p:nvSpPr>
        <p:spPr bwMode="auto">
          <a:xfrm>
            <a:off x="5567363" y="2771775"/>
            <a:ext cx="174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2" name="Line 579"/>
          <p:cNvSpPr>
            <a:spLocks noChangeShapeType="1"/>
          </p:cNvSpPr>
          <p:nvPr/>
        </p:nvSpPr>
        <p:spPr bwMode="auto">
          <a:xfrm>
            <a:off x="576262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3" name="Line 580"/>
          <p:cNvSpPr>
            <a:spLocks noChangeShapeType="1"/>
          </p:cNvSpPr>
          <p:nvPr/>
        </p:nvSpPr>
        <p:spPr bwMode="auto">
          <a:xfrm>
            <a:off x="5762625" y="2803525"/>
            <a:ext cx="269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4" name="Line 581"/>
          <p:cNvSpPr>
            <a:spLocks noChangeShapeType="1"/>
          </p:cNvSpPr>
          <p:nvPr/>
        </p:nvSpPr>
        <p:spPr bwMode="auto">
          <a:xfrm>
            <a:off x="5775325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5" name="Line 582"/>
          <p:cNvSpPr>
            <a:spLocks noChangeShapeType="1"/>
          </p:cNvSpPr>
          <p:nvPr/>
        </p:nvSpPr>
        <p:spPr bwMode="auto">
          <a:xfrm>
            <a:off x="5775325" y="2803525"/>
            <a:ext cx="52388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6" name="Line 583"/>
          <p:cNvSpPr>
            <a:spLocks noChangeShapeType="1"/>
          </p:cNvSpPr>
          <p:nvPr/>
        </p:nvSpPr>
        <p:spPr bwMode="auto">
          <a:xfrm>
            <a:off x="582295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7" name="Line 584"/>
          <p:cNvSpPr>
            <a:spLocks noChangeShapeType="1"/>
          </p:cNvSpPr>
          <p:nvPr/>
        </p:nvSpPr>
        <p:spPr bwMode="auto">
          <a:xfrm flipH="1" flipV="1">
            <a:off x="5770563" y="2803525"/>
            <a:ext cx="52387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8" name="Line 585"/>
          <p:cNvSpPr>
            <a:spLocks noChangeShapeType="1"/>
          </p:cNvSpPr>
          <p:nvPr/>
        </p:nvSpPr>
        <p:spPr bwMode="auto">
          <a:xfrm>
            <a:off x="5808663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89" name="Line 586"/>
          <p:cNvSpPr>
            <a:spLocks noChangeShapeType="1"/>
          </p:cNvSpPr>
          <p:nvPr/>
        </p:nvSpPr>
        <p:spPr bwMode="auto">
          <a:xfrm>
            <a:off x="5808663" y="2803525"/>
            <a:ext cx="269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0" name="Line 587"/>
          <p:cNvSpPr>
            <a:spLocks noChangeShapeType="1"/>
          </p:cNvSpPr>
          <p:nvPr/>
        </p:nvSpPr>
        <p:spPr bwMode="auto">
          <a:xfrm>
            <a:off x="5827713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1" name="Line 588"/>
          <p:cNvSpPr>
            <a:spLocks noChangeShapeType="1"/>
          </p:cNvSpPr>
          <p:nvPr/>
        </p:nvSpPr>
        <p:spPr bwMode="auto">
          <a:xfrm flipH="1">
            <a:off x="5770563" y="2803525"/>
            <a:ext cx="57150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2" name="Line 589"/>
          <p:cNvSpPr>
            <a:spLocks noChangeShapeType="1"/>
          </p:cNvSpPr>
          <p:nvPr/>
        </p:nvSpPr>
        <p:spPr bwMode="auto">
          <a:xfrm>
            <a:off x="576262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3" name="Line 590"/>
          <p:cNvSpPr>
            <a:spLocks noChangeShapeType="1"/>
          </p:cNvSpPr>
          <p:nvPr/>
        </p:nvSpPr>
        <p:spPr bwMode="auto">
          <a:xfrm>
            <a:off x="5762625" y="2870200"/>
            <a:ext cx="269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4" name="Line 591"/>
          <p:cNvSpPr>
            <a:spLocks noChangeShapeType="1"/>
          </p:cNvSpPr>
          <p:nvPr/>
        </p:nvSpPr>
        <p:spPr bwMode="auto">
          <a:xfrm>
            <a:off x="5808663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5" name="Line 592"/>
          <p:cNvSpPr>
            <a:spLocks noChangeShapeType="1"/>
          </p:cNvSpPr>
          <p:nvPr/>
        </p:nvSpPr>
        <p:spPr bwMode="auto">
          <a:xfrm>
            <a:off x="5808663" y="2870200"/>
            <a:ext cx="269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6" name="Line 593"/>
          <p:cNvSpPr>
            <a:spLocks noChangeShapeType="1"/>
          </p:cNvSpPr>
          <p:nvPr/>
        </p:nvSpPr>
        <p:spPr bwMode="auto">
          <a:xfrm>
            <a:off x="5957888" y="28654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7" name="Freeform 594"/>
          <p:cNvSpPr>
            <a:spLocks/>
          </p:cNvSpPr>
          <p:nvPr/>
        </p:nvSpPr>
        <p:spPr bwMode="auto">
          <a:xfrm>
            <a:off x="5957888" y="2859088"/>
            <a:ext cx="11112" cy="11112"/>
          </a:xfrm>
          <a:custGeom>
            <a:avLst/>
            <a:gdLst>
              <a:gd name="T0" fmla="*/ 0 w 7"/>
              <a:gd name="T1" fmla="*/ 6350 h 7"/>
              <a:gd name="T2" fmla="*/ 4762 w 7"/>
              <a:gd name="T3" fmla="*/ 11112 h 7"/>
              <a:gd name="T4" fmla="*/ 11112 w 7"/>
              <a:gd name="T5" fmla="*/ 6350 h 7"/>
              <a:gd name="T6" fmla="*/ 4762 w 7"/>
              <a:gd name="T7" fmla="*/ 0 h 7"/>
              <a:gd name="T8" fmla="*/ 0 w 7"/>
              <a:gd name="T9" fmla="*/ 635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4"/>
                </a:moveTo>
                <a:lnTo>
                  <a:pt x="3" y="7"/>
                </a:lnTo>
                <a:lnTo>
                  <a:pt x="7" y="4"/>
                </a:lnTo>
                <a:lnTo>
                  <a:pt x="3" y="0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8" name="Line 595"/>
          <p:cNvSpPr>
            <a:spLocks noChangeShapeType="1"/>
          </p:cNvSpPr>
          <p:nvPr/>
        </p:nvSpPr>
        <p:spPr bwMode="auto">
          <a:xfrm>
            <a:off x="6003925" y="28654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9" name="Freeform 596"/>
          <p:cNvSpPr>
            <a:spLocks/>
          </p:cNvSpPr>
          <p:nvPr/>
        </p:nvSpPr>
        <p:spPr bwMode="auto">
          <a:xfrm>
            <a:off x="6003925" y="2859088"/>
            <a:ext cx="9525" cy="11112"/>
          </a:xfrm>
          <a:custGeom>
            <a:avLst/>
            <a:gdLst>
              <a:gd name="T0" fmla="*/ 0 w 6"/>
              <a:gd name="T1" fmla="*/ 6350 h 7"/>
              <a:gd name="T2" fmla="*/ 4763 w 6"/>
              <a:gd name="T3" fmla="*/ 11112 h 7"/>
              <a:gd name="T4" fmla="*/ 9525 w 6"/>
              <a:gd name="T5" fmla="*/ 6350 h 7"/>
              <a:gd name="T6" fmla="*/ 4763 w 6"/>
              <a:gd name="T7" fmla="*/ 0 h 7"/>
              <a:gd name="T8" fmla="*/ 0 w 6"/>
              <a:gd name="T9" fmla="*/ 635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0" y="4"/>
                </a:moveTo>
                <a:lnTo>
                  <a:pt x="3" y="7"/>
                </a:lnTo>
                <a:lnTo>
                  <a:pt x="6" y="4"/>
                </a:lnTo>
                <a:lnTo>
                  <a:pt x="3" y="0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0" name="Line 597"/>
          <p:cNvSpPr>
            <a:spLocks noChangeShapeType="1"/>
          </p:cNvSpPr>
          <p:nvPr/>
        </p:nvSpPr>
        <p:spPr bwMode="auto">
          <a:xfrm>
            <a:off x="6049963" y="28654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1" name="Freeform 598"/>
          <p:cNvSpPr>
            <a:spLocks/>
          </p:cNvSpPr>
          <p:nvPr/>
        </p:nvSpPr>
        <p:spPr bwMode="auto">
          <a:xfrm>
            <a:off x="6049963" y="2859088"/>
            <a:ext cx="9525" cy="11112"/>
          </a:xfrm>
          <a:custGeom>
            <a:avLst/>
            <a:gdLst>
              <a:gd name="T0" fmla="*/ 0 w 6"/>
              <a:gd name="T1" fmla="*/ 6350 h 7"/>
              <a:gd name="T2" fmla="*/ 4763 w 6"/>
              <a:gd name="T3" fmla="*/ 11112 h 7"/>
              <a:gd name="T4" fmla="*/ 9525 w 6"/>
              <a:gd name="T5" fmla="*/ 6350 h 7"/>
              <a:gd name="T6" fmla="*/ 4763 w 6"/>
              <a:gd name="T7" fmla="*/ 0 h 7"/>
              <a:gd name="T8" fmla="*/ 0 w 6"/>
              <a:gd name="T9" fmla="*/ 635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0" y="4"/>
                </a:moveTo>
                <a:lnTo>
                  <a:pt x="3" y="7"/>
                </a:lnTo>
                <a:lnTo>
                  <a:pt x="6" y="4"/>
                </a:lnTo>
                <a:lnTo>
                  <a:pt x="3" y="0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2" name="Line 599"/>
          <p:cNvSpPr>
            <a:spLocks noChangeShapeType="1"/>
          </p:cNvSpPr>
          <p:nvPr/>
        </p:nvSpPr>
        <p:spPr bwMode="auto">
          <a:xfrm>
            <a:off x="6094413" y="28273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3" name="Line 600"/>
          <p:cNvSpPr>
            <a:spLocks noChangeShapeType="1"/>
          </p:cNvSpPr>
          <p:nvPr/>
        </p:nvSpPr>
        <p:spPr bwMode="auto">
          <a:xfrm>
            <a:off x="6094413" y="2827338"/>
            <a:ext cx="825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4" name="Line 601"/>
          <p:cNvSpPr>
            <a:spLocks noChangeShapeType="1"/>
          </p:cNvSpPr>
          <p:nvPr/>
        </p:nvSpPr>
        <p:spPr bwMode="auto">
          <a:xfrm>
            <a:off x="6223000" y="28194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5" name="Freeform 602"/>
          <p:cNvSpPr>
            <a:spLocks/>
          </p:cNvSpPr>
          <p:nvPr/>
        </p:nvSpPr>
        <p:spPr bwMode="auto">
          <a:xfrm>
            <a:off x="6223000" y="2803525"/>
            <a:ext cx="50800" cy="66675"/>
          </a:xfrm>
          <a:custGeom>
            <a:avLst/>
            <a:gdLst>
              <a:gd name="T0" fmla="*/ 0 w 32"/>
              <a:gd name="T1" fmla="*/ 15875 h 42"/>
              <a:gd name="T2" fmla="*/ 9525 w 32"/>
              <a:gd name="T3" fmla="*/ 4762 h 42"/>
              <a:gd name="T4" fmla="*/ 23812 w 32"/>
              <a:gd name="T5" fmla="*/ 0 h 42"/>
              <a:gd name="T6" fmla="*/ 31750 w 32"/>
              <a:gd name="T7" fmla="*/ 0 h 42"/>
              <a:gd name="T8" fmla="*/ 46037 w 32"/>
              <a:gd name="T9" fmla="*/ 4762 h 42"/>
              <a:gd name="T10" fmla="*/ 50800 w 32"/>
              <a:gd name="T11" fmla="*/ 15875 h 42"/>
              <a:gd name="T12" fmla="*/ 50800 w 32"/>
              <a:gd name="T13" fmla="*/ 66675 h 42"/>
              <a:gd name="T14" fmla="*/ 46037 w 32"/>
              <a:gd name="T15" fmla="*/ 66675 h 42"/>
              <a:gd name="T16" fmla="*/ 46037 w 32"/>
              <a:gd name="T17" fmla="*/ 15875 h 42"/>
              <a:gd name="T18" fmla="*/ 39687 w 32"/>
              <a:gd name="T19" fmla="*/ 4762 h 42"/>
              <a:gd name="T20" fmla="*/ 31750 w 32"/>
              <a:gd name="T21" fmla="*/ 0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42"/>
              <a:gd name="T35" fmla="*/ 32 w 32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42">
                <a:moveTo>
                  <a:pt x="0" y="10"/>
                </a:moveTo>
                <a:lnTo>
                  <a:pt x="6" y="3"/>
                </a:lnTo>
                <a:lnTo>
                  <a:pt x="15" y="0"/>
                </a:lnTo>
                <a:lnTo>
                  <a:pt x="20" y="0"/>
                </a:lnTo>
                <a:lnTo>
                  <a:pt x="29" y="3"/>
                </a:lnTo>
                <a:lnTo>
                  <a:pt x="32" y="10"/>
                </a:lnTo>
                <a:lnTo>
                  <a:pt x="32" y="42"/>
                </a:lnTo>
                <a:lnTo>
                  <a:pt x="29" y="42"/>
                </a:lnTo>
                <a:lnTo>
                  <a:pt x="29" y="10"/>
                </a:lnTo>
                <a:lnTo>
                  <a:pt x="25" y="3"/>
                </a:lnTo>
                <a:lnTo>
                  <a:pt x="2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6" name="Line 603"/>
          <p:cNvSpPr>
            <a:spLocks noChangeShapeType="1"/>
          </p:cNvSpPr>
          <p:nvPr/>
        </p:nvSpPr>
        <p:spPr bwMode="auto">
          <a:xfrm>
            <a:off x="625475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7" name="Line 604"/>
          <p:cNvSpPr>
            <a:spLocks noChangeShapeType="1"/>
          </p:cNvSpPr>
          <p:nvPr/>
        </p:nvSpPr>
        <p:spPr bwMode="auto">
          <a:xfrm>
            <a:off x="6254750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8" name="Line 605"/>
          <p:cNvSpPr>
            <a:spLocks noChangeShapeType="1"/>
          </p:cNvSpPr>
          <p:nvPr/>
        </p:nvSpPr>
        <p:spPr bwMode="auto">
          <a:xfrm>
            <a:off x="623570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09" name="Line 606"/>
          <p:cNvSpPr>
            <a:spLocks noChangeShapeType="1"/>
          </p:cNvSpPr>
          <p:nvPr/>
        </p:nvSpPr>
        <p:spPr bwMode="auto">
          <a:xfrm flipH="1">
            <a:off x="6203950" y="287020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0" name="Line 607"/>
          <p:cNvSpPr>
            <a:spLocks noChangeShapeType="1"/>
          </p:cNvSpPr>
          <p:nvPr/>
        </p:nvSpPr>
        <p:spPr bwMode="auto">
          <a:xfrm>
            <a:off x="6219825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1" name="Rectangle 608"/>
          <p:cNvSpPr>
            <a:spLocks noChangeArrowheads="1"/>
          </p:cNvSpPr>
          <p:nvPr/>
        </p:nvSpPr>
        <p:spPr bwMode="auto">
          <a:xfrm>
            <a:off x="6219825" y="2771775"/>
            <a:ext cx="6350" cy="1000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2" name="Line 609"/>
          <p:cNvSpPr>
            <a:spLocks noChangeShapeType="1"/>
          </p:cNvSpPr>
          <p:nvPr/>
        </p:nvSpPr>
        <p:spPr bwMode="auto">
          <a:xfrm>
            <a:off x="613568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3" name="Line 610"/>
          <p:cNvSpPr>
            <a:spLocks noChangeShapeType="1"/>
          </p:cNvSpPr>
          <p:nvPr/>
        </p:nvSpPr>
        <p:spPr bwMode="auto">
          <a:xfrm flipV="1">
            <a:off x="6135688" y="2784475"/>
            <a:ext cx="1587" cy="857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4" name="Line 611"/>
          <p:cNvSpPr>
            <a:spLocks noChangeShapeType="1"/>
          </p:cNvSpPr>
          <p:nvPr/>
        </p:nvSpPr>
        <p:spPr bwMode="auto">
          <a:xfrm>
            <a:off x="6203950" y="27717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5" name="Line 612"/>
          <p:cNvSpPr>
            <a:spLocks noChangeShapeType="1"/>
          </p:cNvSpPr>
          <p:nvPr/>
        </p:nvSpPr>
        <p:spPr bwMode="auto">
          <a:xfrm>
            <a:off x="6203950" y="2771775"/>
            <a:ext cx="190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6" name="Line 613"/>
          <p:cNvSpPr>
            <a:spLocks noChangeShapeType="1"/>
          </p:cNvSpPr>
          <p:nvPr/>
        </p:nvSpPr>
        <p:spPr bwMode="auto">
          <a:xfrm>
            <a:off x="6400800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7" name="Line 614"/>
          <p:cNvSpPr>
            <a:spLocks noChangeShapeType="1"/>
          </p:cNvSpPr>
          <p:nvPr/>
        </p:nvSpPr>
        <p:spPr bwMode="auto">
          <a:xfrm>
            <a:off x="6400800" y="2803525"/>
            <a:ext cx="269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8" name="Line 615"/>
          <p:cNvSpPr>
            <a:spLocks noChangeShapeType="1"/>
          </p:cNvSpPr>
          <p:nvPr/>
        </p:nvSpPr>
        <p:spPr bwMode="auto">
          <a:xfrm>
            <a:off x="6413500" y="2803525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19" name="Line 616"/>
          <p:cNvSpPr>
            <a:spLocks noChangeShapeType="1"/>
          </p:cNvSpPr>
          <p:nvPr/>
        </p:nvSpPr>
        <p:spPr bwMode="auto">
          <a:xfrm>
            <a:off x="6413500" y="2803525"/>
            <a:ext cx="49213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0" name="Line 617"/>
          <p:cNvSpPr>
            <a:spLocks noChangeShapeType="1"/>
          </p:cNvSpPr>
          <p:nvPr/>
        </p:nvSpPr>
        <p:spPr bwMode="auto">
          <a:xfrm>
            <a:off x="645953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1" name="Line 618"/>
          <p:cNvSpPr>
            <a:spLocks noChangeShapeType="1"/>
          </p:cNvSpPr>
          <p:nvPr/>
        </p:nvSpPr>
        <p:spPr bwMode="auto">
          <a:xfrm flipH="1" flipV="1">
            <a:off x="6408738" y="2803525"/>
            <a:ext cx="50800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2" name="Line 619"/>
          <p:cNvSpPr>
            <a:spLocks noChangeShapeType="1"/>
          </p:cNvSpPr>
          <p:nvPr/>
        </p:nvSpPr>
        <p:spPr bwMode="auto">
          <a:xfrm>
            <a:off x="6446838" y="2803525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3" name="Line 620"/>
          <p:cNvSpPr>
            <a:spLocks noChangeShapeType="1"/>
          </p:cNvSpPr>
          <p:nvPr/>
        </p:nvSpPr>
        <p:spPr bwMode="auto">
          <a:xfrm>
            <a:off x="6446838" y="2803525"/>
            <a:ext cx="269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4" name="Line 621"/>
          <p:cNvSpPr>
            <a:spLocks noChangeShapeType="1"/>
          </p:cNvSpPr>
          <p:nvPr/>
        </p:nvSpPr>
        <p:spPr bwMode="auto">
          <a:xfrm>
            <a:off x="6462713" y="2803525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5" name="Line 622"/>
          <p:cNvSpPr>
            <a:spLocks noChangeShapeType="1"/>
          </p:cNvSpPr>
          <p:nvPr/>
        </p:nvSpPr>
        <p:spPr bwMode="auto">
          <a:xfrm flipH="1">
            <a:off x="6408738" y="2803525"/>
            <a:ext cx="53975" cy="66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6" name="Line 623"/>
          <p:cNvSpPr>
            <a:spLocks noChangeShapeType="1"/>
          </p:cNvSpPr>
          <p:nvPr/>
        </p:nvSpPr>
        <p:spPr bwMode="auto">
          <a:xfrm>
            <a:off x="6400800" y="2870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7" name="Line 624"/>
          <p:cNvSpPr>
            <a:spLocks noChangeShapeType="1"/>
          </p:cNvSpPr>
          <p:nvPr/>
        </p:nvSpPr>
        <p:spPr bwMode="auto">
          <a:xfrm>
            <a:off x="6400800" y="2870200"/>
            <a:ext cx="269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8" name="Line 625"/>
          <p:cNvSpPr>
            <a:spLocks noChangeShapeType="1"/>
          </p:cNvSpPr>
          <p:nvPr/>
        </p:nvSpPr>
        <p:spPr bwMode="auto">
          <a:xfrm>
            <a:off x="6446838" y="28702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29" name="Line 626"/>
          <p:cNvSpPr>
            <a:spLocks noChangeShapeType="1"/>
          </p:cNvSpPr>
          <p:nvPr/>
        </p:nvSpPr>
        <p:spPr bwMode="auto">
          <a:xfrm>
            <a:off x="6446838" y="2870200"/>
            <a:ext cx="269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0" name="Line 627"/>
          <p:cNvSpPr>
            <a:spLocks noChangeShapeType="1"/>
          </p:cNvSpPr>
          <p:nvPr/>
        </p:nvSpPr>
        <p:spPr bwMode="auto">
          <a:xfrm>
            <a:off x="5924550" y="27432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1" name="Freeform 628"/>
          <p:cNvSpPr>
            <a:spLocks/>
          </p:cNvSpPr>
          <p:nvPr/>
        </p:nvSpPr>
        <p:spPr bwMode="auto">
          <a:xfrm>
            <a:off x="5883275" y="2743200"/>
            <a:ext cx="47625" cy="69850"/>
          </a:xfrm>
          <a:custGeom>
            <a:avLst/>
            <a:gdLst>
              <a:gd name="T0" fmla="*/ 41275 w 30"/>
              <a:gd name="T1" fmla="*/ 0 h 44"/>
              <a:gd name="T2" fmla="*/ 46038 w 30"/>
              <a:gd name="T3" fmla="*/ 4762 h 44"/>
              <a:gd name="T4" fmla="*/ 47625 w 30"/>
              <a:gd name="T5" fmla="*/ 11112 h 44"/>
              <a:gd name="T6" fmla="*/ 47625 w 30"/>
              <a:gd name="T7" fmla="*/ 17463 h 44"/>
              <a:gd name="T8" fmla="*/ 46038 w 30"/>
              <a:gd name="T9" fmla="*/ 23812 h 44"/>
              <a:gd name="T10" fmla="*/ 36513 w 30"/>
              <a:gd name="T11" fmla="*/ 31750 h 44"/>
              <a:gd name="T12" fmla="*/ 17463 w 30"/>
              <a:gd name="T13" fmla="*/ 38100 h 44"/>
              <a:gd name="T14" fmla="*/ 11113 w 30"/>
              <a:gd name="T15" fmla="*/ 41275 h 44"/>
              <a:gd name="T16" fmla="*/ 4763 w 30"/>
              <a:gd name="T17" fmla="*/ 47625 h 44"/>
              <a:gd name="T18" fmla="*/ 0 w 30"/>
              <a:gd name="T19" fmla="*/ 58738 h 44"/>
              <a:gd name="T20" fmla="*/ 0 w 30"/>
              <a:gd name="T21" fmla="*/ 69850 h 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"/>
              <a:gd name="T34" fmla="*/ 0 h 44"/>
              <a:gd name="T35" fmla="*/ 30 w 30"/>
              <a:gd name="T36" fmla="*/ 44 h 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" h="44">
                <a:moveTo>
                  <a:pt x="26" y="0"/>
                </a:moveTo>
                <a:lnTo>
                  <a:pt x="29" y="3"/>
                </a:lnTo>
                <a:lnTo>
                  <a:pt x="30" y="7"/>
                </a:lnTo>
                <a:lnTo>
                  <a:pt x="30" y="11"/>
                </a:lnTo>
                <a:lnTo>
                  <a:pt x="29" y="15"/>
                </a:lnTo>
                <a:lnTo>
                  <a:pt x="23" y="20"/>
                </a:lnTo>
                <a:lnTo>
                  <a:pt x="11" y="24"/>
                </a:lnTo>
                <a:lnTo>
                  <a:pt x="7" y="26"/>
                </a:lnTo>
                <a:lnTo>
                  <a:pt x="3" y="30"/>
                </a:lnTo>
                <a:lnTo>
                  <a:pt x="0" y="37"/>
                </a:lnTo>
                <a:lnTo>
                  <a:pt x="0" y="4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2" name="Line 629"/>
          <p:cNvSpPr>
            <a:spLocks noChangeShapeType="1"/>
          </p:cNvSpPr>
          <p:nvPr/>
        </p:nvSpPr>
        <p:spPr bwMode="auto">
          <a:xfrm>
            <a:off x="5883275" y="280670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3" name="Freeform 630"/>
          <p:cNvSpPr>
            <a:spLocks/>
          </p:cNvSpPr>
          <p:nvPr/>
        </p:nvSpPr>
        <p:spPr bwMode="auto">
          <a:xfrm>
            <a:off x="5883275" y="2795588"/>
            <a:ext cx="47625" cy="12700"/>
          </a:xfrm>
          <a:custGeom>
            <a:avLst/>
            <a:gdLst>
              <a:gd name="T0" fmla="*/ 0 w 30"/>
              <a:gd name="T1" fmla="*/ 11112 h 8"/>
              <a:gd name="T2" fmla="*/ 4763 w 30"/>
              <a:gd name="T3" fmla="*/ 6350 h 8"/>
              <a:gd name="T4" fmla="*/ 11113 w 30"/>
              <a:gd name="T5" fmla="*/ 6350 h 8"/>
              <a:gd name="T6" fmla="*/ 26988 w 30"/>
              <a:gd name="T7" fmla="*/ 12700 h 8"/>
              <a:gd name="T8" fmla="*/ 38100 w 30"/>
              <a:gd name="T9" fmla="*/ 12700 h 8"/>
              <a:gd name="T10" fmla="*/ 46038 w 30"/>
              <a:gd name="T11" fmla="*/ 11112 h 8"/>
              <a:gd name="T12" fmla="*/ 47625 w 30"/>
              <a:gd name="T13" fmla="*/ 6350 h 8"/>
              <a:gd name="T14" fmla="*/ 47625 w 30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8"/>
              <a:gd name="T26" fmla="*/ 30 w 30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8">
                <a:moveTo>
                  <a:pt x="0" y="7"/>
                </a:moveTo>
                <a:lnTo>
                  <a:pt x="3" y="4"/>
                </a:lnTo>
                <a:lnTo>
                  <a:pt x="7" y="4"/>
                </a:lnTo>
                <a:lnTo>
                  <a:pt x="17" y="8"/>
                </a:lnTo>
                <a:lnTo>
                  <a:pt x="24" y="8"/>
                </a:lnTo>
                <a:lnTo>
                  <a:pt x="29" y="7"/>
                </a:lnTo>
                <a:lnTo>
                  <a:pt x="30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4" name="Line 631"/>
          <p:cNvSpPr>
            <a:spLocks noChangeShapeType="1"/>
          </p:cNvSpPr>
          <p:nvPr/>
        </p:nvSpPr>
        <p:spPr bwMode="auto">
          <a:xfrm>
            <a:off x="5930900" y="28019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5" name="Freeform 632"/>
          <p:cNvSpPr>
            <a:spLocks/>
          </p:cNvSpPr>
          <p:nvPr/>
        </p:nvSpPr>
        <p:spPr bwMode="auto">
          <a:xfrm>
            <a:off x="5894388" y="2801938"/>
            <a:ext cx="36512" cy="11112"/>
          </a:xfrm>
          <a:custGeom>
            <a:avLst/>
            <a:gdLst>
              <a:gd name="T0" fmla="*/ 36512 w 23"/>
              <a:gd name="T1" fmla="*/ 0 h 7"/>
              <a:gd name="T2" fmla="*/ 34925 w 23"/>
              <a:gd name="T3" fmla="*/ 6350 h 7"/>
              <a:gd name="T4" fmla="*/ 30162 w 23"/>
              <a:gd name="T5" fmla="*/ 11112 h 7"/>
              <a:gd name="T6" fmla="*/ 15875 w 23"/>
              <a:gd name="T7" fmla="*/ 11112 h 7"/>
              <a:gd name="T8" fmla="*/ 0 w 23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7"/>
              <a:gd name="T17" fmla="*/ 23 w 2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7">
                <a:moveTo>
                  <a:pt x="23" y="0"/>
                </a:moveTo>
                <a:lnTo>
                  <a:pt x="22" y="4"/>
                </a:lnTo>
                <a:lnTo>
                  <a:pt x="19" y="7"/>
                </a:lnTo>
                <a:lnTo>
                  <a:pt x="10" y="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6" name="Line 633"/>
          <p:cNvSpPr>
            <a:spLocks noChangeShapeType="1"/>
          </p:cNvSpPr>
          <p:nvPr/>
        </p:nvSpPr>
        <p:spPr bwMode="auto">
          <a:xfrm>
            <a:off x="5900738" y="27813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7" name="Freeform 634"/>
          <p:cNvSpPr>
            <a:spLocks/>
          </p:cNvSpPr>
          <p:nvPr/>
        </p:nvSpPr>
        <p:spPr bwMode="auto">
          <a:xfrm>
            <a:off x="5900738" y="2738438"/>
            <a:ext cx="26987" cy="42862"/>
          </a:xfrm>
          <a:custGeom>
            <a:avLst/>
            <a:gdLst>
              <a:gd name="T0" fmla="*/ 0 w 17"/>
              <a:gd name="T1" fmla="*/ 42862 h 27"/>
              <a:gd name="T2" fmla="*/ 14287 w 17"/>
              <a:gd name="T3" fmla="*/ 36512 h 27"/>
              <a:gd name="T4" fmla="*/ 23812 w 17"/>
              <a:gd name="T5" fmla="*/ 28575 h 27"/>
              <a:gd name="T6" fmla="*/ 26987 w 17"/>
              <a:gd name="T7" fmla="*/ 22225 h 27"/>
              <a:gd name="T8" fmla="*/ 26987 w 17"/>
              <a:gd name="T9" fmla="*/ 15875 h 27"/>
              <a:gd name="T10" fmla="*/ 23812 w 17"/>
              <a:gd name="T11" fmla="*/ 6350 h 27"/>
              <a:gd name="T12" fmla="*/ 20637 w 17"/>
              <a:gd name="T13" fmla="*/ 4762 h 27"/>
              <a:gd name="T14" fmla="*/ 14287 w 17"/>
              <a:gd name="T15" fmla="*/ 0 h 27"/>
              <a:gd name="T16" fmla="*/ 23812 w 17"/>
              <a:gd name="T17" fmla="*/ 4762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27"/>
              <a:gd name="T29" fmla="*/ 17 w 17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27">
                <a:moveTo>
                  <a:pt x="0" y="27"/>
                </a:moveTo>
                <a:lnTo>
                  <a:pt x="9" y="23"/>
                </a:lnTo>
                <a:lnTo>
                  <a:pt x="15" y="18"/>
                </a:lnTo>
                <a:lnTo>
                  <a:pt x="17" y="14"/>
                </a:lnTo>
                <a:lnTo>
                  <a:pt x="17" y="10"/>
                </a:lnTo>
                <a:lnTo>
                  <a:pt x="15" y="4"/>
                </a:lnTo>
                <a:lnTo>
                  <a:pt x="13" y="3"/>
                </a:lnTo>
                <a:lnTo>
                  <a:pt x="9" y="0"/>
                </a:lnTo>
                <a:lnTo>
                  <a:pt x="15" y="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8" name="Line 635"/>
          <p:cNvSpPr>
            <a:spLocks noChangeShapeType="1"/>
          </p:cNvSpPr>
          <p:nvPr/>
        </p:nvSpPr>
        <p:spPr bwMode="auto">
          <a:xfrm>
            <a:off x="5915025" y="27384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39" name="Freeform 636"/>
          <p:cNvSpPr>
            <a:spLocks/>
          </p:cNvSpPr>
          <p:nvPr/>
        </p:nvSpPr>
        <p:spPr bwMode="auto">
          <a:xfrm>
            <a:off x="5883275" y="2738438"/>
            <a:ext cx="31750" cy="22225"/>
          </a:xfrm>
          <a:custGeom>
            <a:avLst/>
            <a:gdLst>
              <a:gd name="T0" fmla="*/ 31750 w 20"/>
              <a:gd name="T1" fmla="*/ 0 h 14"/>
              <a:gd name="T2" fmla="*/ 17462 w 20"/>
              <a:gd name="T3" fmla="*/ 0 h 14"/>
              <a:gd name="T4" fmla="*/ 6350 w 20"/>
              <a:gd name="T5" fmla="*/ 4763 h 14"/>
              <a:gd name="T6" fmla="*/ 4762 w 20"/>
              <a:gd name="T7" fmla="*/ 9525 h 14"/>
              <a:gd name="T8" fmla="*/ 0 w 20"/>
              <a:gd name="T9" fmla="*/ 15875 h 14"/>
              <a:gd name="T10" fmla="*/ 0 w 20"/>
              <a:gd name="T11" fmla="*/ 19050 h 14"/>
              <a:gd name="T12" fmla="*/ 4762 w 20"/>
              <a:gd name="T13" fmla="*/ 22225 h 14"/>
              <a:gd name="T14" fmla="*/ 6350 w 20"/>
              <a:gd name="T15" fmla="*/ 19050 h 14"/>
              <a:gd name="T16" fmla="*/ 4762 w 20"/>
              <a:gd name="T17" fmla="*/ 15875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20" y="0"/>
                </a:moveTo>
                <a:lnTo>
                  <a:pt x="11" y="0"/>
                </a:lnTo>
                <a:lnTo>
                  <a:pt x="4" y="3"/>
                </a:lnTo>
                <a:lnTo>
                  <a:pt x="3" y="6"/>
                </a:lnTo>
                <a:lnTo>
                  <a:pt x="0" y="10"/>
                </a:lnTo>
                <a:lnTo>
                  <a:pt x="0" y="12"/>
                </a:lnTo>
                <a:lnTo>
                  <a:pt x="3" y="14"/>
                </a:lnTo>
                <a:lnTo>
                  <a:pt x="4" y="12"/>
                </a:lnTo>
                <a:lnTo>
                  <a:pt x="3" y="1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0" name="Line 637"/>
          <p:cNvSpPr>
            <a:spLocks noChangeShapeType="1"/>
          </p:cNvSpPr>
          <p:nvPr/>
        </p:nvSpPr>
        <p:spPr bwMode="auto">
          <a:xfrm>
            <a:off x="5716588" y="28511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1" name="Freeform 638"/>
          <p:cNvSpPr>
            <a:spLocks/>
          </p:cNvSpPr>
          <p:nvPr/>
        </p:nvSpPr>
        <p:spPr bwMode="auto">
          <a:xfrm>
            <a:off x="5675313" y="2851150"/>
            <a:ext cx="47625" cy="68263"/>
          </a:xfrm>
          <a:custGeom>
            <a:avLst/>
            <a:gdLst>
              <a:gd name="T0" fmla="*/ 41275 w 30"/>
              <a:gd name="T1" fmla="*/ 0 h 43"/>
              <a:gd name="T2" fmla="*/ 42863 w 30"/>
              <a:gd name="T3" fmla="*/ 3175 h 43"/>
              <a:gd name="T4" fmla="*/ 47625 w 30"/>
              <a:gd name="T5" fmla="*/ 9525 h 43"/>
              <a:gd name="T6" fmla="*/ 47625 w 30"/>
              <a:gd name="T7" fmla="*/ 15875 h 43"/>
              <a:gd name="T8" fmla="*/ 42863 w 30"/>
              <a:gd name="T9" fmla="*/ 22225 h 43"/>
              <a:gd name="T10" fmla="*/ 33338 w 30"/>
              <a:gd name="T11" fmla="*/ 31750 h 43"/>
              <a:gd name="T12" fmla="*/ 15875 w 30"/>
              <a:gd name="T13" fmla="*/ 36513 h 43"/>
              <a:gd name="T14" fmla="*/ 9525 w 30"/>
              <a:gd name="T15" fmla="*/ 41275 h 43"/>
              <a:gd name="T16" fmla="*/ 3175 w 30"/>
              <a:gd name="T17" fmla="*/ 47625 h 43"/>
              <a:gd name="T18" fmla="*/ 0 w 30"/>
              <a:gd name="T19" fmla="*/ 58738 h 43"/>
              <a:gd name="T20" fmla="*/ 0 w 30"/>
              <a:gd name="T21" fmla="*/ 68263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"/>
              <a:gd name="T34" fmla="*/ 0 h 43"/>
              <a:gd name="T35" fmla="*/ 30 w 30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" h="43">
                <a:moveTo>
                  <a:pt x="26" y="0"/>
                </a:moveTo>
                <a:lnTo>
                  <a:pt x="27" y="2"/>
                </a:lnTo>
                <a:lnTo>
                  <a:pt x="30" y="6"/>
                </a:lnTo>
                <a:lnTo>
                  <a:pt x="30" y="10"/>
                </a:lnTo>
                <a:lnTo>
                  <a:pt x="27" y="14"/>
                </a:lnTo>
                <a:lnTo>
                  <a:pt x="21" y="20"/>
                </a:lnTo>
                <a:lnTo>
                  <a:pt x="10" y="23"/>
                </a:lnTo>
                <a:lnTo>
                  <a:pt x="6" y="26"/>
                </a:lnTo>
                <a:lnTo>
                  <a:pt x="2" y="30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2" name="Line 639"/>
          <p:cNvSpPr>
            <a:spLocks noChangeShapeType="1"/>
          </p:cNvSpPr>
          <p:nvPr/>
        </p:nvSpPr>
        <p:spPr bwMode="auto">
          <a:xfrm>
            <a:off x="5675313" y="29130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3" name="Freeform 640"/>
          <p:cNvSpPr>
            <a:spLocks/>
          </p:cNvSpPr>
          <p:nvPr/>
        </p:nvSpPr>
        <p:spPr bwMode="auto">
          <a:xfrm>
            <a:off x="5675313" y="2900363"/>
            <a:ext cx="47625" cy="15875"/>
          </a:xfrm>
          <a:custGeom>
            <a:avLst/>
            <a:gdLst>
              <a:gd name="T0" fmla="*/ 0 w 30"/>
              <a:gd name="T1" fmla="*/ 12700 h 10"/>
              <a:gd name="T2" fmla="*/ 3175 w 30"/>
              <a:gd name="T3" fmla="*/ 9525 h 10"/>
              <a:gd name="T4" fmla="*/ 9525 w 30"/>
              <a:gd name="T5" fmla="*/ 9525 h 10"/>
              <a:gd name="T6" fmla="*/ 26988 w 30"/>
              <a:gd name="T7" fmla="*/ 15875 h 10"/>
              <a:gd name="T8" fmla="*/ 38100 w 30"/>
              <a:gd name="T9" fmla="*/ 15875 h 10"/>
              <a:gd name="T10" fmla="*/ 42863 w 30"/>
              <a:gd name="T11" fmla="*/ 12700 h 10"/>
              <a:gd name="T12" fmla="*/ 47625 w 30"/>
              <a:gd name="T13" fmla="*/ 9525 h 10"/>
              <a:gd name="T14" fmla="*/ 47625 w 3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10"/>
              <a:gd name="T26" fmla="*/ 30 w 30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10">
                <a:moveTo>
                  <a:pt x="0" y="8"/>
                </a:moveTo>
                <a:lnTo>
                  <a:pt x="2" y="6"/>
                </a:lnTo>
                <a:lnTo>
                  <a:pt x="6" y="6"/>
                </a:lnTo>
                <a:lnTo>
                  <a:pt x="17" y="10"/>
                </a:lnTo>
                <a:lnTo>
                  <a:pt x="24" y="10"/>
                </a:lnTo>
                <a:lnTo>
                  <a:pt x="27" y="8"/>
                </a:lnTo>
                <a:lnTo>
                  <a:pt x="30" y="6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4" name="Line 641"/>
          <p:cNvSpPr>
            <a:spLocks noChangeShapeType="1"/>
          </p:cNvSpPr>
          <p:nvPr/>
        </p:nvSpPr>
        <p:spPr bwMode="auto">
          <a:xfrm>
            <a:off x="5722938" y="290988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5" name="Freeform 642"/>
          <p:cNvSpPr>
            <a:spLocks/>
          </p:cNvSpPr>
          <p:nvPr/>
        </p:nvSpPr>
        <p:spPr bwMode="auto">
          <a:xfrm>
            <a:off x="5684838" y="2909888"/>
            <a:ext cx="38100" cy="9525"/>
          </a:xfrm>
          <a:custGeom>
            <a:avLst/>
            <a:gdLst>
              <a:gd name="T0" fmla="*/ 38100 w 24"/>
              <a:gd name="T1" fmla="*/ 0 h 6"/>
              <a:gd name="T2" fmla="*/ 33338 w 24"/>
              <a:gd name="T3" fmla="*/ 6350 h 6"/>
              <a:gd name="T4" fmla="*/ 31750 w 24"/>
              <a:gd name="T5" fmla="*/ 9525 h 6"/>
              <a:gd name="T6" fmla="*/ 17463 w 24"/>
              <a:gd name="T7" fmla="*/ 9525 h 6"/>
              <a:gd name="T8" fmla="*/ 0 w 2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6"/>
              <a:gd name="T17" fmla="*/ 24 w 2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6">
                <a:moveTo>
                  <a:pt x="24" y="0"/>
                </a:moveTo>
                <a:lnTo>
                  <a:pt x="21" y="4"/>
                </a:lnTo>
                <a:lnTo>
                  <a:pt x="20" y="6"/>
                </a:lnTo>
                <a:lnTo>
                  <a:pt x="11" y="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6" name="Line 643"/>
          <p:cNvSpPr>
            <a:spLocks noChangeShapeType="1"/>
          </p:cNvSpPr>
          <p:nvPr/>
        </p:nvSpPr>
        <p:spPr bwMode="auto">
          <a:xfrm>
            <a:off x="5691188" y="2887663"/>
            <a:ext cx="3175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7" name="Freeform 644"/>
          <p:cNvSpPr>
            <a:spLocks/>
          </p:cNvSpPr>
          <p:nvPr/>
        </p:nvSpPr>
        <p:spPr bwMode="auto">
          <a:xfrm>
            <a:off x="5691188" y="2847975"/>
            <a:ext cx="26987" cy="39688"/>
          </a:xfrm>
          <a:custGeom>
            <a:avLst/>
            <a:gdLst>
              <a:gd name="T0" fmla="*/ 0 w 17"/>
              <a:gd name="T1" fmla="*/ 39688 h 25"/>
              <a:gd name="T2" fmla="*/ 15875 w 17"/>
              <a:gd name="T3" fmla="*/ 34925 h 25"/>
              <a:gd name="T4" fmla="*/ 25400 w 17"/>
              <a:gd name="T5" fmla="*/ 28575 h 25"/>
              <a:gd name="T6" fmla="*/ 26987 w 17"/>
              <a:gd name="T7" fmla="*/ 22225 h 25"/>
              <a:gd name="T8" fmla="*/ 26987 w 17"/>
              <a:gd name="T9" fmla="*/ 12700 h 25"/>
              <a:gd name="T10" fmla="*/ 25400 w 17"/>
              <a:gd name="T11" fmla="*/ 6350 h 25"/>
              <a:gd name="T12" fmla="*/ 22225 w 17"/>
              <a:gd name="T13" fmla="*/ 3175 h 25"/>
              <a:gd name="T14" fmla="*/ 15875 w 17"/>
              <a:gd name="T15" fmla="*/ 0 h 25"/>
              <a:gd name="T16" fmla="*/ 25400 w 17"/>
              <a:gd name="T17" fmla="*/ 3175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25"/>
              <a:gd name="T29" fmla="*/ 17 w 17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25">
                <a:moveTo>
                  <a:pt x="0" y="25"/>
                </a:moveTo>
                <a:lnTo>
                  <a:pt x="10" y="22"/>
                </a:lnTo>
                <a:lnTo>
                  <a:pt x="16" y="18"/>
                </a:lnTo>
                <a:lnTo>
                  <a:pt x="17" y="14"/>
                </a:lnTo>
                <a:lnTo>
                  <a:pt x="17" y="8"/>
                </a:lnTo>
                <a:lnTo>
                  <a:pt x="16" y="4"/>
                </a:lnTo>
                <a:lnTo>
                  <a:pt x="14" y="2"/>
                </a:lnTo>
                <a:lnTo>
                  <a:pt x="10" y="0"/>
                </a:lnTo>
                <a:lnTo>
                  <a:pt x="16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8" name="Line 645"/>
          <p:cNvSpPr>
            <a:spLocks noChangeShapeType="1"/>
          </p:cNvSpPr>
          <p:nvPr/>
        </p:nvSpPr>
        <p:spPr bwMode="auto">
          <a:xfrm>
            <a:off x="5707063" y="28479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49" name="Freeform 646"/>
          <p:cNvSpPr>
            <a:spLocks/>
          </p:cNvSpPr>
          <p:nvPr/>
        </p:nvSpPr>
        <p:spPr bwMode="auto">
          <a:xfrm>
            <a:off x="5675313" y="2847975"/>
            <a:ext cx="31750" cy="19050"/>
          </a:xfrm>
          <a:custGeom>
            <a:avLst/>
            <a:gdLst>
              <a:gd name="T0" fmla="*/ 31750 w 20"/>
              <a:gd name="T1" fmla="*/ 0 h 12"/>
              <a:gd name="T2" fmla="*/ 15875 w 20"/>
              <a:gd name="T3" fmla="*/ 0 h 12"/>
              <a:gd name="T4" fmla="*/ 7938 w 20"/>
              <a:gd name="T5" fmla="*/ 3175 h 12"/>
              <a:gd name="T6" fmla="*/ 3175 w 20"/>
              <a:gd name="T7" fmla="*/ 6350 h 12"/>
              <a:gd name="T8" fmla="*/ 0 w 20"/>
              <a:gd name="T9" fmla="*/ 12700 h 12"/>
              <a:gd name="T10" fmla="*/ 0 w 20"/>
              <a:gd name="T11" fmla="*/ 15875 h 12"/>
              <a:gd name="T12" fmla="*/ 3175 w 20"/>
              <a:gd name="T13" fmla="*/ 19050 h 12"/>
              <a:gd name="T14" fmla="*/ 7938 w 20"/>
              <a:gd name="T15" fmla="*/ 15875 h 12"/>
              <a:gd name="T16" fmla="*/ 3175 w 20"/>
              <a:gd name="T17" fmla="*/ 1270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2"/>
              <a:gd name="T29" fmla="*/ 20 w 20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2">
                <a:moveTo>
                  <a:pt x="20" y="0"/>
                </a:moveTo>
                <a:lnTo>
                  <a:pt x="10" y="0"/>
                </a:lnTo>
                <a:lnTo>
                  <a:pt x="5" y="2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2"/>
                </a:lnTo>
                <a:lnTo>
                  <a:pt x="5" y="10"/>
                </a:lnTo>
                <a:lnTo>
                  <a:pt x="2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0" name="Line 647"/>
          <p:cNvSpPr>
            <a:spLocks noChangeShapeType="1"/>
          </p:cNvSpPr>
          <p:nvPr/>
        </p:nvSpPr>
        <p:spPr bwMode="auto">
          <a:xfrm>
            <a:off x="5316538" y="28511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1" name="Freeform 648"/>
          <p:cNvSpPr>
            <a:spLocks/>
          </p:cNvSpPr>
          <p:nvPr/>
        </p:nvSpPr>
        <p:spPr bwMode="auto">
          <a:xfrm>
            <a:off x="5302250" y="2847975"/>
            <a:ext cx="15875" cy="71438"/>
          </a:xfrm>
          <a:custGeom>
            <a:avLst/>
            <a:gdLst>
              <a:gd name="T0" fmla="*/ 14288 w 10"/>
              <a:gd name="T1" fmla="*/ 3175 h 45"/>
              <a:gd name="T2" fmla="*/ 14288 w 10"/>
              <a:gd name="T3" fmla="*/ 71438 h 45"/>
              <a:gd name="T4" fmla="*/ 15875 w 10"/>
              <a:gd name="T5" fmla="*/ 71438 h 45"/>
              <a:gd name="T6" fmla="*/ 15875 w 10"/>
              <a:gd name="T7" fmla="*/ 0 h 45"/>
              <a:gd name="T8" fmla="*/ 6350 w 10"/>
              <a:gd name="T9" fmla="*/ 9525 h 45"/>
              <a:gd name="T10" fmla="*/ 0 w 10"/>
              <a:gd name="T11" fmla="*/ 12700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45"/>
              <a:gd name="T20" fmla="*/ 10 w 10"/>
              <a:gd name="T21" fmla="*/ 45 h 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45">
                <a:moveTo>
                  <a:pt x="9" y="2"/>
                </a:moveTo>
                <a:lnTo>
                  <a:pt x="9" y="45"/>
                </a:lnTo>
                <a:lnTo>
                  <a:pt x="10" y="45"/>
                </a:lnTo>
                <a:lnTo>
                  <a:pt x="10" y="0"/>
                </a:lnTo>
                <a:lnTo>
                  <a:pt x="4" y="6"/>
                </a:lnTo>
                <a:lnTo>
                  <a:pt x="0" y="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2" name="Line 649"/>
          <p:cNvSpPr>
            <a:spLocks noChangeShapeType="1"/>
          </p:cNvSpPr>
          <p:nvPr/>
        </p:nvSpPr>
        <p:spPr bwMode="auto">
          <a:xfrm>
            <a:off x="5302250" y="29194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3" name="Line 650"/>
          <p:cNvSpPr>
            <a:spLocks noChangeShapeType="1"/>
          </p:cNvSpPr>
          <p:nvPr/>
        </p:nvSpPr>
        <p:spPr bwMode="auto">
          <a:xfrm>
            <a:off x="5302250" y="2919413"/>
            <a:ext cx="301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4" name="Line 651"/>
          <p:cNvSpPr>
            <a:spLocks noChangeShapeType="1"/>
          </p:cNvSpPr>
          <p:nvPr/>
        </p:nvSpPr>
        <p:spPr bwMode="auto">
          <a:xfrm>
            <a:off x="4991100" y="29162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5" name="Freeform 652"/>
          <p:cNvSpPr>
            <a:spLocks/>
          </p:cNvSpPr>
          <p:nvPr/>
        </p:nvSpPr>
        <p:spPr bwMode="auto">
          <a:xfrm>
            <a:off x="4954588" y="2847975"/>
            <a:ext cx="44450" cy="71438"/>
          </a:xfrm>
          <a:custGeom>
            <a:avLst/>
            <a:gdLst>
              <a:gd name="T0" fmla="*/ 36513 w 28"/>
              <a:gd name="T1" fmla="*/ 68263 h 45"/>
              <a:gd name="T2" fmla="*/ 42863 w 28"/>
              <a:gd name="T3" fmla="*/ 57150 h 45"/>
              <a:gd name="T4" fmla="*/ 44450 w 28"/>
              <a:gd name="T5" fmla="*/ 39688 h 45"/>
              <a:gd name="T6" fmla="*/ 44450 w 28"/>
              <a:gd name="T7" fmla="*/ 30163 h 45"/>
              <a:gd name="T8" fmla="*/ 42863 w 28"/>
              <a:gd name="T9" fmla="*/ 12700 h 45"/>
              <a:gd name="T10" fmla="*/ 36513 w 28"/>
              <a:gd name="T11" fmla="*/ 3175 h 45"/>
              <a:gd name="T12" fmla="*/ 25400 w 28"/>
              <a:gd name="T13" fmla="*/ 0 h 45"/>
              <a:gd name="T14" fmla="*/ 17463 w 28"/>
              <a:gd name="T15" fmla="*/ 0 h 45"/>
              <a:gd name="T16" fmla="*/ 11113 w 28"/>
              <a:gd name="T17" fmla="*/ 3175 h 45"/>
              <a:gd name="T18" fmla="*/ 6350 w 28"/>
              <a:gd name="T19" fmla="*/ 6350 h 45"/>
              <a:gd name="T20" fmla="*/ 4763 w 28"/>
              <a:gd name="T21" fmla="*/ 12700 h 45"/>
              <a:gd name="T22" fmla="*/ 0 w 28"/>
              <a:gd name="T23" fmla="*/ 30163 h 45"/>
              <a:gd name="T24" fmla="*/ 0 w 28"/>
              <a:gd name="T25" fmla="*/ 39688 h 45"/>
              <a:gd name="T26" fmla="*/ 4763 w 28"/>
              <a:gd name="T27" fmla="*/ 57150 h 45"/>
              <a:gd name="T28" fmla="*/ 6350 w 28"/>
              <a:gd name="T29" fmla="*/ 65088 h 45"/>
              <a:gd name="T30" fmla="*/ 11113 w 28"/>
              <a:gd name="T31" fmla="*/ 68263 h 45"/>
              <a:gd name="T32" fmla="*/ 17463 w 28"/>
              <a:gd name="T33" fmla="*/ 71438 h 45"/>
              <a:gd name="T34" fmla="*/ 25400 w 28"/>
              <a:gd name="T35" fmla="*/ 71438 h 45"/>
              <a:gd name="T36" fmla="*/ 36513 w 28"/>
              <a:gd name="T37" fmla="*/ 68263 h 45"/>
              <a:gd name="T38" fmla="*/ 36513 w 28"/>
              <a:gd name="T39" fmla="*/ 65088 h 45"/>
              <a:gd name="T40" fmla="*/ 38100 w 28"/>
              <a:gd name="T41" fmla="*/ 57150 h 45"/>
              <a:gd name="T42" fmla="*/ 42863 w 28"/>
              <a:gd name="T43" fmla="*/ 39688 h 45"/>
              <a:gd name="T44" fmla="*/ 42863 w 28"/>
              <a:gd name="T45" fmla="*/ 30163 h 45"/>
              <a:gd name="T46" fmla="*/ 38100 w 28"/>
              <a:gd name="T47" fmla="*/ 12700 h 45"/>
              <a:gd name="T48" fmla="*/ 36513 w 28"/>
              <a:gd name="T49" fmla="*/ 6350 h 45"/>
              <a:gd name="T50" fmla="*/ 31750 w 28"/>
              <a:gd name="T51" fmla="*/ 3175 h 45"/>
              <a:gd name="T52" fmla="*/ 25400 w 28"/>
              <a:gd name="T53" fmla="*/ 0 h 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8"/>
              <a:gd name="T82" fmla="*/ 0 h 45"/>
              <a:gd name="T83" fmla="*/ 28 w 28"/>
              <a:gd name="T84" fmla="*/ 45 h 4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8" h="45">
                <a:moveTo>
                  <a:pt x="23" y="43"/>
                </a:moveTo>
                <a:lnTo>
                  <a:pt x="27" y="36"/>
                </a:lnTo>
                <a:lnTo>
                  <a:pt x="28" y="25"/>
                </a:lnTo>
                <a:lnTo>
                  <a:pt x="28" y="19"/>
                </a:lnTo>
                <a:lnTo>
                  <a:pt x="27" y="8"/>
                </a:lnTo>
                <a:lnTo>
                  <a:pt x="23" y="2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4" y="4"/>
                </a:lnTo>
                <a:lnTo>
                  <a:pt x="3" y="8"/>
                </a:lnTo>
                <a:lnTo>
                  <a:pt x="0" y="19"/>
                </a:lnTo>
                <a:lnTo>
                  <a:pt x="0" y="25"/>
                </a:lnTo>
                <a:lnTo>
                  <a:pt x="3" y="36"/>
                </a:lnTo>
                <a:lnTo>
                  <a:pt x="4" y="41"/>
                </a:lnTo>
                <a:lnTo>
                  <a:pt x="7" y="43"/>
                </a:lnTo>
                <a:lnTo>
                  <a:pt x="11" y="45"/>
                </a:lnTo>
                <a:lnTo>
                  <a:pt x="16" y="45"/>
                </a:lnTo>
                <a:lnTo>
                  <a:pt x="23" y="43"/>
                </a:lnTo>
                <a:lnTo>
                  <a:pt x="23" y="41"/>
                </a:lnTo>
                <a:lnTo>
                  <a:pt x="24" y="36"/>
                </a:lnTo>
                <a:lnTo>
                  <a:pt x="27" y="25"/>
                </a:lnTo>
                <a:lnTo>
                  <a:pt x="27" y="19"/>
                </a:lnTo>
                <a:lnTo>
                  <a:pt x="24" y="8"/>
                </a:lnTo>
                <a:lnTo>
                  <a:pt x="23" y="4"/>
                </a:lnTo>
                <a:lnTo>
                  <a:pt x="20" y="2"/>
                </a:lnTo>
                <a:lnTo>
                  <a:pt x="16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6" name="Line 653"/>
          <p:cNvSpPr>
            <a:spLocks noChangeShapeType="1"/>
          </p:cNvSpPr>
          <p:nvPr/>
        </p:nvSpPr>
        <p:spPr bwMode="auto">
          <a:xfrm>
            <a:off x="4972050" y="28479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7" name="Freeform 654"/>
          <p:cNvSpPr>
            <a:spLocks/>
          </p:cNvSpPr>
          <p:nvPr/>
        </p:nvSpPr>
        <p:spPr bwMode="auto">
          <a:xfrm>
            <a:off x="4953000" y="2847975"/>
            <a:ext cx="19050" cy="71438"/>
          </a:xfrm>
          <a:custGeom>
            <a:avLst/>
            <a:gdLst>
              <a:gd name="T0" fmla="*/ 19050 w 12"/>
              <a:gd name="T1" fmla="*/ 0 h 45"/>
              <a:gd name="T2" fmla="*/ 7938 w 12"/>
              <a:gd name="T3" fmla="*/ 3175 h 45"/>
              <a:gd name="T4" fmla="*/ 1588 w 12"/>
              <a:gd name="T5" fmla="*/ 12700 h 45"/>
              <a:gd name="T6" fmla="*/ 0 w 12"/>
              <a:gd name="T7" fmla="*/ 30163 h 45"/>
              <a:gd name="T8" fmla="*/ 0 w 12"/>
              <a:gd name="T9" fmla="*/ 39688 h 45"/>
              <a:gd name="T10" fmla="*/ 1588 w 12"/>
              <a:gd name="T11" fmla="*/ 57150 h 45"/>
              <a:gd name="T12" fmla="*/ 7938 w 12"/>
              <a:gd name="T13" fmla="*/ 68263 h 45"/>
              <a:gd name="T14" fmla="*/ 19050 w 12"/>
              <a:gd name="T15" fmla="*/ 71438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45"/>
              <a:gd name="T26" fmla="*/ 12 w 1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45">
                <a:moveTo>
                  <a:pt x="12" y="0"/>
                </a:moveTo>
                <a:lnTo>
                  <a:pt x="5" y="2"/>
                </a:lnTo>
                <a:lnTo>
                  <a:pt x="1" y="8"/>
                </a:lnTo>
                <a:lnTo>
                  <a:pt x="0" y="19"/>
                </a:lnTo>
                <a:lnTo>
                  <a:pt x="0" y="25"/>
                </a:lnTo>
                <a:lnTo>
                  <a:pt x="1" y="36"/>
                </a:lnTo>
                <a:lnTo>
                  <a:pt x="5" y="43"/>
                </a:lnTo>
                <a:lnTo>
                  <a:pt x="12" y="4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8" name="Line 655"/>
          <p:cNvSpPr>
            <a:spLocks noChangeShapeType="1"/>
          </p:cNvSpPr>
          <p:nvPr/>
        </p:nvSpPr>
        <p:spPr bwMode="auto">
          <a:xfrm>
            <a:off x="4979988" y="29194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59" name="Freeform 656"/>
          <p:cNvSpPr>
            <a:spLocks/>
          </p:cNvSpPr>
          <p:nvPr/>
        </p:nvSpPr>
        <p:spPr bwMode="auto">
          <a:xfrm>
            <a:off x="4979988" y="2913063"/>
            <a:ext cx="11112" cy="6350"/>
          </a:xfrm>
          <a:custGeom>
            <a:avLst/>
            <a:gdLst>
              <a:gd name="T0" fmla="*/ 0 w 7"/>
              <a:gd name="T1" fmla="*/ 6350 h 4"/>
              <a:gd name="T2" fmla="*/ 6350 w 7"/>
              <a:gd name="T3" fmla="*/ 3175 h 4"/>
              <a:gd name="T4" fmla="*/ 11112 w 7"/>
              <a:gd name="T5" fmla="*/ 0 h 4"/>
              <a:gd name="T6" fmla="*/ 0 60000 65536"/>
              <a:gd name="T7" fmla="*/ 0 60000 65536"/>
              <a:gd name="T8" fmla="*/ 0 60000 65536"/>
              <a:gd name="T9" fmla="*/ 0 w 7"/>
              <a:gd name="T10" fmla="*/ 0 h 4"/>
              <a:gd name="T11" fmla="*/ 7 w 7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4">
                <a:moveTo>
                  <a:pt x="0" y="4"/>
                </a:moveTo>
                <a:lnTo>
                  <a:pt x="4" y="2"/>
                </a:lnTo>
                <a:lnTo>
                  <a:pt x="7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0" name="Line 657"/>
          <p:cNvSpPr>
            <a:spLocks noChangeShapeType="1"/>
          </p:cNvSpPr>
          <p:nvPr/>
        </p:nvSpPr>
        <p:spPr bwMode="auto">
          <a:xfrm>
            <a:off x="6307138" y="29194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1" name="Line 658"/>
          <p:cNvSpPr>
            <a:spLocks noChangeShapeType="1"/>
          </p:cNvSpPr>
          <p:nvPr/>
        </p:nvSpPr>
        <p:spPr bwMode="auto">
          <a:xfrm>
            <a:off x="6307138" y="2919413"/>
            <a:ext cx="254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2" name="Line 659"/>
          <p:cNvSpPr>
            <a:spLocks noChangeShapeType="1"/>
          </p:cNvSpPr>
          <p:nvPr/>
        </p:nvSpPr>
        <p:spPr bwMode="auto">
          <a:xfrm>
            <a:off x="6321425" y="29194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3" name="Freeform 660"/>
          <p:cNvSpPr>
            <a:spLocks/>
          </p:cNvSpPr>
          <p:nvPr/>
        </p:nvSpPr>
        <p:spPr bwMode="auto">
          <a:xfrm>
            <a:off x="6307138" y="2871788"/>
            <a:ext cx="14287" cy="47625"/>
          </a:xfrm>
          <a:custGeom>
            <a:avLst/>
            <a:gdLst>
              <a:gd name="T0" fmla="*/ 14287 w 9"/>
              <a:gd name="T1" fmla="*/ 47625 h 30"/>
              <a:gd name="T2" fmla="*/ 14287 w 9"/>
              <a:gd name="T3" fmla="*/ 0 h 30"/>
              <a:gd name="T4" fmla="*/ 0 w 9"/>
              <a:gd name="T5" fmla="*/ 0 h 30"/>
              <a:gd name="T6" fmla="*/ 0 60000 65536"/>
              <a:gd name="T7" fmla="*/ 0 60000 65536"/>
              <a:gd name="T8" fmla="*/ 0 60000 65536"/>
              <a:gd name="T9" fmla="*/ 0 w 9"/>
              <a:gd name="T10" fmla="*/ 0 h 30"/>
              <a:gd name="T11" fmla="*/ 9 w 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0">
                <a:moveTo>
                  <a:pt x="9" y="30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4" name="Line 661"/>
          <p:cNvSpPr>
            <a:spLocks noChangeShapeType="1"/>
          </p:cNvSpPr>
          <p:nvPr/>
        </p:nvSpPr>
        <p:spPr bwMode="auto">
          <a:xfrm>
            <a:off x="6316663" y="287178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5" name="Line 662"/>
          <p:cNvSpPr>
            <a:spLocks noChangeShapeType="1"/>
          </p:cNvSpPr>
          <p:nvPr/>
        </p:nvSpPr>
        <p:spPr bwMode="auto">
          <a:xfrm>
            <a:off x="6316663" y="2871788"/>
            <a:ext cx="3175" cy="47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6" name="Line 663"/>
          <p:cNvSpPr>
            <a:spLocks noChangeShapeType="1"/>
          </p:cNvSpPr>
          <p:nvPr/>
        </p:nvSpPr>
        <p:spPr bwMode="auto">
          <a:xfrm>
            <a:off x="6343650" y="2919413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7" name="Line 664"/>
          <p:cNvSpPr>
            <a:spLocks noChangeShapeType="1"/>
          </p:cNvSpPr>
          <p:nvPr/>
        </p:nvSpPr>
        <p:spPr bwMode="auto">
          <a:xfrm>
            <a:off x="6343650" y="2919413"/>
            <a:ext cx="254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8" name="Line 665"/>
          <p:cNvSpPr>
            <a:spLocks noChangeShapeType="1"/>
          </p:cNvSpPr>
          <p:nvPr/>
        </p:nvSpPr>
        <p:spPr bwMode="auto">
          <a:xfrm>
            <a:off x="6359525" y="29194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69" name="Freeform 666"/>
          <p:cNvSpPr>
            <a:spLocks/>
          </p:cNvSpPr>
          <p:nvPr/>
        </p:nvSpPr>
        <p:spPr bwMode="auto">
          <a:xfrm>
            <a:off x="6359525" y="2871788"/>
            <a:ext cx="36513" cy="47625"/>
          </a:xfrm>
          <a:custGeom>
            <a:avLst/>
            <a:gdLst>
              <a:gd name="T0" fmla="*/ 0 w 23"/>
              <a:gd name="T1" fmla="*/ 47625 h 30"/>
              <a:gd name="T2" fmla="*/ 0 w 23"/>
              <a:gd name="T3" fmla="*/ 11113 h 30"/>
              <a:gd name="T4" fmla="*/ 7938 w 23"/>
              <a:gd name="T5" fmla="*/ 1588 h 30"/>
              <a:gd name="T6" fmla="*/ 15875 w 23"/>
              <a:gd name="T7" fmla="*/ 0 h 30"/>
              <a:gd name="T8" fmla="*/ 23813 w 23"/>
              <a:gd name="T9" fmla="*/ 0 h 30"/>
              <a:gd name="T10" fmla="*/ 33338 w 23"/>
              <a:gd name="T11" fmla="*/ 1588 h 30"/>
              <a:gd name="T12" fmla="*/ 36513 w 23"/>
              <a:gd name="T13" fmla="*/ 11113 h 30"/>
              <a:gd name="T14" fmla="*/ 36513 w 23"/>
              <a:gd name="T15" fmla="*/ 47625 h 30"/>
              <a:gd name="T16" fmla="*/ 33338 w 23"/>
              <a:gd name="T17" fmla="*/ 47625 h 30"/>
              <a:gd name="T18" fmla="*/ 33338 w 23"/>
              <a:gd name="T19" fmla="*/ 11113 h 30"/>
              <a:gd name="T20" fmla="*/ 30163 w 23"/>
              <a:gd name="T21" fmla="*/ 1588 h 30"/>
              <a:gd name="T22" fmla="*/ 23813 w 23"/>
              <a:gd name="T23" fmla="*/ 0 h 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"/>
              <a:gd name="T37" fmla="*/ 0 h 30"/>
              <a:gd name="T38" fmla="*/ 23 w 23"/>
              <a:gd name="T39" fmla="*/ 30 h 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" h="30">
                <a:moveTo>
                  <a:pt x="0" y="30"/>
                </a:moveTo>
                <a:lnTo>
                  <a:pt x="0" y="7"/>
                </a:lnTo>
                <a:lnTo>
                  <a:pt x="5" y="1"/>
                </a:lnTo>
                <a:lnTo>
                  <a:pt x="10" y="0"/>
                </a:lnTo>
                <a:lnTo>
                  <a:pt x="15" y="0"/>
                </a:lnTo>
                <a:lnTo>
                  <a:pt x="21" y="1"/>
                </a:lnTo>
                <a:lnTo>
                  <a:pt x="23" y="7"/>
                </a:lnTo>
                <a:lnTo>
                  <a:pt x="23" y="30"/>
                </a:lnTo>
                <a:lnTo>
                  <a:pt x="21" y="30"/>
                </a:lnTo>
                <a:lnTo>
                  <a:pt x="21" y="7"/>
                </a:lnTo>
                <a:lnTo>
                  <a:pt x="19" y="1"/>
                </a:lnTo>
                <a:lnTo>
                  <a:pt x="15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0" name="Line 667"/>
          <p:cNvSpPr>
            <a:spLocks noChangeShapeType="1"/>
          </p:cNvSpPr>
          <p:nvPr/>
        </p:nvSpPr>
        <p:spPr bwMode="auto">
          <a:xfrm>
            <a:off x="6356350" y="28765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1" name="Freeform 668"/>
          <p:cNvSpPr>
            <a:spLocks/>
          </p:cNvSpPr>
          <p:nvPr/>
        </p:nvSpPr>
        <p:spPr bwMode="auto">
          <a:xfrm>
            <a:off x="6356350" y="2876550"/>
            <a:ext cx="3175" cy="42863"/>
          </a:xfrm>
          <a:custGeom>
            <a:avLst/>
            <a:gdLst>
              <a:gd name="T0" fmla="*/ 0 w 2"/>
              <a:gd name="T1" fmla="*/ 0 h 27"/>
              <a:gd name="T2" fmla="*/ 3175 w 2"/>
              <a:gd name="T3" fmla="*/ 6350 h 27"/>
              <a:gd name="T4" fmla="*/ 0 w 2"/>
              <a:gd name="T5" fmla="*/ 6350 h 27"/>
              <a:gd name="T6" fmla="*/ 0 w 2"/>
              <a:gd name="T7" fmla="*/ 42863 h 27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7"/>
              <a:gd name="T14" fmla="*/ 2 w 2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7">
                <a:moveTo>
                  <a:pt x="0" y="0"/>
                </a:moveTo>
                <a:lnTo>
                  <a:pt x="2" y="4"/>
                </a:lnTo>
                <a:lnTo>
                  <a:pt x="0" y="4"/>
                </a:lnTo>
                <a:lnTo>
                  <a:pt x="0" y="2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2" name="Line 669"/>
          <p:cNvSpPr>
            <a:spLocks noChangeShapeType="1"/>
          </p:cNvSpPr>
          <p:nvPr/>
        </p:nvSpPr>
        <p:spPr bwMode="auto">
          <a:xfrm>
            <a:off x="6383338" y="29194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3" name="Line 670"/>
          <p:cNvSpPr>
            <a:spLocks noChangeShapeType="1"/>
          </p:cNvSpPr>
          <p:nvPr/>
        </p:nvSpPr>
        <p:spPr bwMode="auto">
          <a:xfrm>
            <a:off x="6383338" y="2919413"/>
            <a:ext cx="238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4" name="Line 671"/>
          <p:cNvSpPr>
            <a:spLocks noChangeShapeType="1"/>
          </p:cNvSpPr>
          <p:nvPr/>
        </p:nvSpPr>
        <p:spPr bwMode="auto">
          <a:xfrm>
            <a:off x="6356350" y="28829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5" name="Freeform 672"/>
          <p:cNvSpPr>
            <a:spLocks/>
          </p:cNvSpPr>
          <p:nvPr/>
        </p:nvSpPr>
        <p:spPr bwMode="auto">
          <a:xfrm>
            <a:off x="6343650" y="2871788"/>
            <a:ext cx="12700" cy="11112"/>
          </a:xfrm>
          <a:custGeom>
            <a:avLst/>
            <a:gdLst>
              <a:gd name="T0" fmla="*/ 12700 w 8"/>
              <a:gd name="T1" fmla="*/ 11112 h 7"/>
              <a:gd name="T2" fmla="*/ 9525 w 8"/>
              <a:gd name="T3" fmla="*/ 1587 h 7"/>
              <a:gd name="T4" fmla="*/ 0 w 8"/>
              <a:gd name="T5" fmla="*/ 0 h 7"/>
              <a:gd name="T6" fmla="*/ 12700 w 8"/>
              <a:gd name="T7" fmla="*/ 1587 h 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7"/>
              <a:gd name="T14" fmla="*/ 8 w 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7">
                <a:moveTo>
                  <a:pt x="8" y="7"/>
                </a:moveTo>
                <a:lnTo>
                  <a:pt x="6" y="1"/>
                </a:lnTo>
                <a:lnTo>
                  <a:pt x="0" y="0"/>
                </a:lnTo>
                <a:lnTo>
                  <a:pt x="8" y="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6" name="Line 673"/>
          <p:cNvSpPr>
            <a:spLocks noChangeShapeType="1"/>
          </p:cNvSpPr>
          <p:nvPr/>
        </p:nvSpPr>
        <p:spPr bwMode="auto">
          <a:xfrm>
            <a:off x="6343650" y="287178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7" name="Freeform 674"/>
          <p:cNvSpPr>
            <a:spLocks/>
          </p:cNvSpPr>
          <p:nvPr/>
        </p:nvSpPr>
        <p:spPr bwMode="auto">
          <a:xfrm>
            <a:off x="6321425" y="2871788"/>
            <a:ext cx="22225" cy="11112"/>
          </a:xfrm>
          <a:custGeom>
            <a:avLst/>
            <a:gdLst>
              <a:gd name="T0" fmla="*/ 22225 w 14"/>
              <a:gd name="T1" fmla="*/ 0 h 7"/>
              <a:gd name="T2" fmla="*/ 17463 w 14"/>
              <a:gd name="T3" fmla="*/ 0 h 7"/>
              <a:gd name="T4" fmla="*/ 6350 w 14"/>
              <a:gd name="T5" fmla="*/ 1587 h 7"/>
              <a:gd name="T6" fmla="*/ 0 w 14"/>
              <a:gd name="T7" fmla="*/ 11112 h 7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7"/>
              <a:gd name="T14" fmla="*/ 14 w 1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7">
                <a:moveTo>
                  <a:pt x="14" y="0"/>
                </a:moveTo>
                <a:lnTo>
                  <a:pt x="11" y="0"/>
                </a:lnTo>
                <a:lnTo>
                  <a:pt x="4" y="1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8" name="Line 675"/>
          <p:cNvSpPr>
            <a:spLocks noChangeShapeType="1"/>
          </p:cNvSpPr>
          <p:nvPr/>
        </p:nvSpPr>
        <p:spPr bwMode="auto">
          <a:xfrm>
            <a:off x="6515100" y="28130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79" name="Line 676"/>
          <p:cNvSpPr>
            <a:spLocks noChangeShapeType="1"/>
          </p:cNvSpPr>
          <p:nvPr/>
        </p:nvSpPr>
        <p:spPr bwMode="auto">
          <a:xfrm>
            <a:off x="6515100" y="2813050"/>
            <a:ext cx="254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0" name="Line 677"/>
          <p:cNvSpPr>
            <a:spLocks noChangeShapeType="1"/>
          </p:cNvSpPr>
          <p:nvPr/>
        </p:nvSpPr>
        <p:spPr bwMode="auto">
          <a:xfrm>
            <a:off x="6529388" y="28130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1" name="Freeform 678"/>
          <p:cNvSpPr>
            <a:spLocks/>
          </p:cNvSpPr>
          <p:nvPr/>
        </p:nvSpPr>
        <p:spPr bwMode="auto">
          <a:xfrm>
            <a:off x="6515100" y="2763838"/>
            <a:ext cx="14288" cy="49212"/>
          </a:xfrm>
          <a:custGeom>
            <a:avLst/>
            <a:gdLst>
              <a:gd name="T0" fmla="*/ 14288 w 9"/>
              <a:gd name="T1" fmla="*/ 49212 h 31"/>
              <a:gd name="T2" fmla="*/ 14288 w 9"/>
              <a:gd name="T3" fmla="*/ 0 h 31"/>
              <a:gd name="T4" fmla="*/ 0 w 9"/>
              <a:gd name="T5" fmla="*/ 0 h 31"/>
              <a:gd name="T6" fmla="*/ 0 60000 65536"/>
              <a:gd name="T7" fmla="*/ 0 60000 65536"/>
              <a:gd name="T8" fmla="*/ 0 60000 65536"/>
              <a:gd name="T9" fmla="*/ 0 w 9"/>
              <a:gd name="T10" fmla="*/ 0 h 31"/>
              <a:gd name="T11" fmla="*/ 9 w 9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1">
                <a:moveTo>
                  <a:pt x="9" y="31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2" name="Line 679"/>
          <p:cNvSpPr>
            <a:spLocks noChangeShapeType="1"/>
          </p:cNvSpPr>
          <p:nvPr/>
        </p:nvSpPr>
        <p:spPr bwMode="auto">
          <a:xfrm>
            <a:off x="6527800" y="27638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3" name="Line 680"/>
          <p:cNvSpPr>
            <a:spLocks noChangeShapeType="1"/>
          </p:cNvSpPr>
          <p:nvPr/>
        </p:nvSpPr>
        <p:spPr bwMode="auto">
          <a:xfrm>
            <a:off x="6527800" y="2763838"/>
            <a:ext cx="1588" cy="4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4" name="Line 681"/>
          <p:cNvSpPr>
            <a:spLocks noChangeShapeType="1"/>
          </p:cNvSpPr>
          <p:nvPr/>
        </p:nvSpPr>
        <p:spPr bwMode="auto">
          <a:xfrm>
            <a:off x="6554788" y="28130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5" name="Line 682"/>
          <p:cNvSpPr>
            <a:spLocks noChangeShapeType="1"/>
          </p:cNvSpPr>
          <p:nvPr/>
        </p:nvSpPr>
        <p:spPr bwMode="auto">
          <a:xfrm>
            <a:off x="6554788" y="2813050"/>
            <a:ext cx="238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6" name="Line 683"/>
          <p:cNvSpPr>
            <a:spLocks noChangeShapeType="1"/>
          </p:cNvSpPr>
          <p:nvPr/>
        </p:nvSpPr>
        <p:spPr bwMode="auto">
          <a:xfrm>
            <a:off x="6567488" y="28130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7" name="Freeform 684"/>
          <p:cNvSpPr>
            <a:spLocks/>
          </p:cNvSpPr>
          <p:nvPr/>
        </p:nvSpPr>
        <p:spPr bwMode="auto">
          <a:xfrm>
            <a:off x="6567488" y="2763838"/>
            <a:ext cx="38100" cy="49212"/>
          </a:xfrm>
          <a:custGeom>
            <a:avLst/>
            <a:gdLst>
              <a:gd name="T0" fmla="*/ 0 w 24"/>
              <a:gd name="T1" fmla="*/ 49212 h 31"/>
              <a:gd name="T2" fmla="*/ 0 w 24"/>
              <a:gd name="T3" fmla="*/ 11112 h 31"/>
              <a:gd name="T4" fmla="*/ 7938 w 24"/>
              <a:gd name="T5" fmla="*/ 3175 h 31"/>
              <a:gd name="T6" fmla="*/ 19050 w 24"/>
              <a:gd name="T7" fmla="*/ 0 h 31"/>
              <a:gd name="T8" fmla="*/ 25400 w 24"/>
              <a:gd name="T9" fmla="*/ 0 h 31"/>
              <a:gd name="T10" fmla="*/ 34925 w 24"/>
              <a:gd name="T11" fmla="*/ 3175 h 31"/>
              <a:gd name="T12" fmla="*/ 38100 w 24"/>
              <a:gd name="T13" fmla="*/ 11112 h 31"/>
              <a:gd name="T14" fmla="*/ 38100 w 24"/>
              <a:gd name="T15" fmla="*/ 49212 h 31"/>
              <a:gd name="T16" fmla="*/ 34925 w 24"/>
              <a:gd name="T17" fmla="*/ 49212 h 31"/>
              <a:gd name="T18" fmla="*/ 34925 w 24"/>
              <a:gd name="T19" fmla="*/ 11112 h 31"/>
              <a:gd name="T20" fmla="*/ 31750 w 24"/>
              <a:gd name="T21" fmla="*/ 3175 h 31"/>
              <a:gd name="T22" fmla="*/ 25400 w 24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"/>
              <a:gd name="T37" fmla="*/ 0 h 31"/>
              <a:gd name="T38" fmla="*/ 24 w 24"/>
              <a:gd name="T39" fmla="*/ 31 h 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" h="31">
                <a:moveTo>
                  <a:pt x="0" y="31"/>
                </a:move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6" y="0"/>
                </a:lnTo>
                <a:lnTo>
                  <a:pt x="22" y="2"/>
                </a:lnTo>
                <a:lnTo>
                  <a:pt x="24" y="7"/>
                </a:lnTo>
                <a:lnTo>
                  <a:pt x="24" y="31"/>
                </a:lnTo>
                <a:lnTo>
                  <a:pt x="22" y="31"/>
                </a:lnTo>
                <a:lnTo>
                  <a:pt x="22" y="7"/>
                </a:lnTo>
                <a:lnTo>
                  <a:pt x="20" y="2"/>
                </a:lnTo>
                <a:lnTo>
                  <a:pt x="16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8" name="Line 685"/>
          <p:cNvSpPr>
            <a:spLocks noChangeShapeType="1"/>
          </p:cNvSpPr>
          <p:nvPr/>
        </p:nvSpPr>
        <p:spPr bwMode="auto">
          <a:xfrm>
            <a:off x="6565900" y="27670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89" name="Freeform 686"/>
          <p:cNvSpPr>
            <a:spLocks/>
          </p:cNvSpPr>
          <p:nvPr/>
        </p:nvSpPr>
        <p:spPr bwMode="auto">
          <a:xfrm>
            <a:off x="6565900" y="2767013"/>
            <a:ext cx="1588" cy="46037"/>
          </a:xfrm>
          <a:custGeom>
            <a:avLst/>
            <a:gdLst>
              <a:gd name="T0" fmla="*/ 0 w 1"/>
              <a:gd name="T1" fmla="*/ 0 h 29"/>
              <a:gd name="T2" fmla="*/ 1588 w 1"/>
              <a:gd name="T3" fmla="*/ 7937 h 29"/>
              <a:gd name="T4" fmla="*/ 0 w 1"/>
              <a:gd name="T5" fmla="*/ 7937 h 29"/>
              <a:gd name="T6" fmla="*/ 0 w 1"/>
              <a:gd name="T7" fmla="*/ 4603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9"/>
              <a:gd name="T14" fmla="*/ 1 w 1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9">
                <a:moveTo>
                  <a:pt x="0" y="0"/>
                </a:moveTo>
                <a:lnTo>
                  <a:pt x="1" y="5"/>
                </a:lnTo>
                <a:lnTo>
                  <a:pt x="0" y="5"/>
                </a:lnTo>
                <a:lnTo>
                  <a:pt x="0" y="2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0" name="Line 687"/>
          <p:cNvSpPr>
            <a:spLocks noChangeShapeType="1"/>
          </p:cNvSpPr>
          <p:nvPr/>
        </p:nvSpPr>
        <p:spPr bwMode="auto">
          <a:xfrm>
            <a:off x="6592888" y="28130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1" name="Line 688"/>
          <p:cNvSpPr>
            <a:spLocks noChangeShapeType="1"/>
          </p:cNvSpPr>
          <p:nvPr/>
        </p:nvSpPr>
        <p:spPr bwMode="auto">
          <a:xfrm>
            <a:off x="6592888" y="2813050"/>
            <a:ext cx="222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2" name="Line 689"/>
          <p:cNvSpPr>
            <a:spLocks noChangeShapeType="1"/>
          </p:cNvSpPr>
          <p:nvPr/>
        </p:nvSpPr>
        <p:spPr bwMode="auto">
          <a:xfrm>
            <a:off x="6565900" y="27749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3" name="Freeform 690"/>
          <p:cNvSpPr>
            <a:spLocks/>
          </p:cNvSpPr>
          <p:nvPr/>
        </p:nvSpPr>
        <p:spPr bwMode="auto">
          <a:xfrm>
            <a:off x="6554788" y="2763838"/>
            <a:ext cx="11112" cy="11112"/>
          </a:xfrm>
          <a:custGeom>
            <a:avLst/>
            <a:gdLst>
              <a:gd name="T0" fmla="*/ 11112 w 7"/>
              <a:gd name="T1" fmla="*/ 11112 h 7"/>
              <a:gd name="T2" fmla="*/ 6350 w 7"/>
              <a:gd name="T3" fmla="*/ 3175 h 7"/>
              <a:gd name="T4" fmla="*/ 0 w 7"/>
              <a:gd name="T5" fmla="*/ 0 h 7"/>
              <a:gd name="T6" fmla="*/ 11112 w 7"/>
              <a:gd name="T7" fmla="*/ 3175 h 7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7"/>
              <a:gd name="T14" fmla="*/ 7 w 7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7">
                <a:moveTo>
                  <a:pt x="7" y="7"/>
                </a:moveTo>
                <a:lnTo>
                  <a:pt x="4" y="2"/>
                </a:lnTo>
                <a:lnTo>
                  <a:pt x="0" y="0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4" name="Line 691"/>
          <p:cNvSpPr>
            <a:spLocks noChangeShapeType="1"/>
          </p:cNvSpPr>
          <p:nvPr/>
        </p:nvSpPr>
        <p:spPr bwMode="auto">
          <a:xfrm>
            <a:off x="6554788" y="27638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5" name="Freeform 692"/>
          <p:cNvSpPr>
            <a:spLocks/>
          </p:cNvSpPr>
          <p:nvPr/>
        </p:nvSpPr>
        <p:spPr bwMode="auto">
          <a:xfrm>
            <a:off x="6529388" y="2763838"/>
            <a:ext cx="25400" cy="11112"/>
          </a:xfrm>
          <a:custGeom>
            <a:avLst/>
            <a:gdLst>
              <a:gd name="T0" fmla="*/ 25400 w 16"/>
              <a:gd name="T1" fmla="*/ 0 h 7"/>
              <a:gd name="T2" fmla="*/ 19050 w 16"/>
              <a:gd name="T3" fmla="*/ 0 h 7"/>
              <a:gd name="T4" fmla="*/ 9525 w 16"/>
              <a:gd name="T5" fmla="*/ 3175 h 7"/>
              <a:gd name="T6" fmla="*/ 0 w 16"/>
              <a:gd name="T7" fmla="*/ 11112 h 7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7"/>
              <a:gd name="T14" fmla="*/ 16 w 1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7">
                <a:moveTo>
                  <a:pt x="16" y="0"/>
                </a:moveTo>
                <a:lnTo>
                  <a:pt x="12" y="0"/>
                </a:lnTo>
                <a:lnTo>
                  <a:pt x="6" y="2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6" name="Freeform 693"/>
          <p:cNvSpPr>
            <a:spLocks/>
          </p:cNvSpPr>
          <p:nvPr/>
        </p:nvSpPr>
        <p:spPr bwMode="auto">
          <a:xfrm>
            <a:off x="4914900" y="3167063"/>
            <a:ext cx="71438" cy="114300"/>
          </a:xfrm>
          <a:custGeom>
            <a:avLst/>
            <a:gdLst>
              <a:gd name="T0" fmla="*/ 53975 w 45"/>
              <a:gd name="T1" fmla="*/ 6350 h 72"/>
              <a:gd name="T2" fmla="*/ 38100 w 45"/>
              <a:gd name="T3" fmla="*/ 0 h 72"/>
              <a:gd name="T4" fmla="*/ 26988 w 45"/>
              <a:gd name="T5" fmla="*/ 0 h 72"/>
              <a:gd name="T6" fmla="*/ 14288 w 45"/>
              <a:gd name="T7" fmla="*/ 6350 h 72"/>
              <a:gd name="T8" fmla="*/ 9525 w 45"/>
              <a:gd name="T9" fmla="*/ 11112 h 72"/>
              <a:gd name="T10" fmla="*/ 4763 w 45"/>
              <a:gd name="T11" fmla="*/ 22225 h 72"/>
              <a:gd name="T12" fmla="*/ 0 w 45"/>
              <a:gd name="T13" fmla="*/ 49212 h 72"/>
              <a:gd name="T14" fmla="*/ 0 w 45"/>
              <a:gd name="T15" fmla="*/ 65087 h 72"/>
              <a:gd name="T16" fmla="*/ 4763 w 45"/>
              <a:gd name="T17" fmla="*/ 92075 h 72"/>
              <a:gd name="T18" fmla="*/ 9525 w 45"/>
              <a:gd name="T19" fmla="*/ 101600 h 72"/>
              <a:gd name="T20" fmla="*/ 14288 w 45"/>
              <a:gd name="T21" fmla="*/ 107950 h 72"/>
              <a:gd name="T22" fmla="*/ 26988 w 45"/>
              <a:gd name="T23" fmla="*/ 114300 h 72"/>
              <a:gd name="T24" fmla="*/ 38100 w 45"/>
              <a:gd name="T25" fmla="*/ 114300 h 72"/>
              <a:gd name="T26" fmla="*/ 53975 w 45"/>
              <a:gd name="T27" fmla="*/ 107950 h 72"/>
              <a:gd name="T28" fmla="*/ 63500 w 45"/>
              <a:gd name="T29" fmla="*/ 92075 h 72"/>
              <a:gd name="T30" fmla="*/ 71438 w 45"/>
              <a:gd name="T31" fmla="*/ 65087 h 72"/>
              <a:gd name="T32" fmla="*/ 71438 w 45"/>
              <a:gd name="T33" fmla="*/ 49212 h 72"/>
              <a:gd name="T34" fmla="*/ 63500 w 45"/>
              <a:gd name="T35" fmla="*/ 22225 h 72"/>
              <a:gd name="T36" fmla="*/ 53975 w 45"/>
              <a:gd name="T37" fmla="*/ 6350 h 72"/>
              <a:gd name="T38" fmla="*/ 53975 w 45"/>
              <a:gd name="T39" fmla="*/ 11112 h 72"/>
              <a:gd name="T40" fmla="*/ 49213 w 45"/>
              <a:gd name="T41" fmla="*/ 6350 h 72"/>
              <a:gd name="T42" fmla="*/ 38100 w 45"/>
              <a:gd name="T43" fmla="*/ 0 h 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"/>
              <a:gd name="T67" fmla="*/ 0 h 72"/>
              <a:gd name="T68" fmla="*/ 45 w 45"/>
              <a:gd name="T69" fmla="*/ 72 h 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" h="72">
                <a:moveTo>
                  <a:pt x="34" y="4"/>
                </a:moveTo>
                <a:lnTo>
                  <a:pt x="24" y="0"/>
                </a:lnTo>
                <a:lnTo>
                  <a:pt x="17" y="0"/>
                </a:lnTo>
                <a:lnTo>
                  <a:pt x="9" y="4"/>
                </a:lnTo>
                <a:lnTo>
                  <a:pt x="6" y="7"/>
                </a:lnTo>
                <a:lnTo>
                  <a:pt x="3" y="14"/>
                </a:lnTo>
                <a:lnTo>
                  <a:pt x="0" y="31"/>
                </a:lnTo>
                <a:lnTo>
                  <a:pt x="0" y="41"/>
                </a:lnTo>
                <a:lnTo>
                  <a:pt x="3" y="58"/>
                </a:lnTo>
                <a:lnTo>
                  <a:pt x="6" y="64"/>
                </a:lnTo>
                <a:lnTo>
                  <a:pt x="9" y="68"/>
                </a:lnTo>
                <a:lnTo>
                  <a:pt x="17" y="72"/>
                </a:lnTo>
                <a:lnTo>
                  <a:pt x="24" y="72"/>
                </a:lnTo>
                <a:lnTo>
                  <a:pt x="34" y="68"/>
                </a:lnTo>
                <a:lnTo>
                  <a:pt x="40" y="58"/>
                </a:lnTo>
                <a:lnTo>
                  <a:pt x="45" y="41"/>
                </a:lnTo>
                <a:lnTo>
                  <a:pt x="45" y="31"/>
                </a:lnTo>
                <a:lnTo>
                  <a:pt x="40" y="14"/>
                </a:lnTo>
                <a:lnTo>
                  <a:pt x="34" y="4"/>
                </a:lnTo>
                <a:lnTo>
                  <a:pt x="34" y="7"/>
                </a:lnTo>
                <a:lnTo>
                  <a:pt x="31" y="4"/>
                </a:lnTo>
                <a:lnTo>
                  <a:pt x="2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7" name="Freeform 694"/>
          <p:cNvSpPr>
            <a:spLocks/>
          </p:cNvSpPr>
          <p:nvPr/>
        </p:nvSpPr>
        <p:spPr bwMode="auto">
          <a:xfrm>
            <a:off x="4910138" y="3167063"/>
            <a:ext cx="31750" cy="114300"/>
          </a:xfrm>
          <a:custGeom>
            <a:avLst/>
            <a:gdLst>
              <a:gd name="T0" fmla="*/ 31750 w 20"/>
              <a:gd name="T1" fmla="*/ 0 h 72"/>
              <a:gd name="T2" fmla="*/ 14288 w 20"/>
              <a:gd name="T3" fmla="*/ 6350 h 72"/>
              <a:gd name="T4" fmla="*/ 4762 w 20"/>
              <a:gd name="T5" fmla="*/ 22225 h 72"/>
              <a:gd name="T6" fmla="*/ 0 w 20"/>
              <a:gd name="T7" fmla="*/ 49212 h 72"/>
              <a:gd name="T8" fmla="*/ 0 w 20"/>
              <a:gd name="T9" fmla="*/ 65087 h 72"/>
              <a:gd name="T10" fmla="*/ 4762 w 20"/>
              <a:gd name="T11" fmla="*/ 92075 h 72"/>
              <a:gd name="T12" fmla="*/ 14288 w 20"/>
              <a:gd name="T13" fmla="*/ 107950 h 72"/>
              <a:gd name="T14" fmla="*/ 31750 w 20"/>
              <a:gd name="T15" fmla="*/ 114300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72"/>
              <a:gd name="T26" fmla="*/ 20 w 20"/>
              <a:gd name="T27" fmla="*/ 72 h 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72">
                <a:moveTo>
                  <a:pt x="20" y="0"/>
                </a:moveTo>
                <a:lnTo>
                  <a:pt x="9" y="4"/>
                </a:lnTo>
                <a:lnTo>
                  <a:pt x="3" y="14"/>
                </a:lnTo>
                <a:lnTo>
                  <a:pt x="0" y="31"/>
                </a:lnTo>
                <a:lnTo>
                  <a:pt x="0" y="41"/>
                </a:lnTo>
                <a:lnTo>
                  <a:pt x="3" y="58"/>
                </a:lnTo>
                <a:lnTo>
                  <a:pt x="9" y="68"/>
                </a:lnTo>
                <a:lnTo>
                  <a:pt x="20" y="7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8" name="Freeform 695"/>
          <p:cNvSpPr>
            <a:spLocks/>
          </p:cNvSpPr>
          <p:nvPr/>
        </p:nvSpPr>
        <p:spPr bwMode="auto">
          <a:xfrm>
            <a:off x="4953000" y="3178175"/>
            <a:ext cx="25400" cy="103188"/>
          </a:xfrm>
          <a:custGeom>
            <a:avLst/>
            <a:gdLst>
              <a:gd name="T0" fmla="*/ 0 w 16"/>
              <a:gd name="T1" fmla="*/ 103188 h 65"/>
              <a:gd name="T2" fmla="*/ 11112 w 16"/>
              <a:gd name="T3" fmla="*/ 96838 h 65"/>
              <a:gd name="T4" fmla="*/ 15875 w 16"/>
              <a:gd name="T5" fmla="*/ 90488 h 65"/>
              <a:gd name="T6" fmla="*/ 20637 w 16"/>
              <a:gd name="T7" fmla="*/ 80963 h 65"/>
              <a:gd name="T8" fmla="*/ 25400 w 16"/>
              <a:gd name="T9" fmla="*/ 53975 h 65"/>
              <a:gd name="T10" fmla="*/ 25400 w 16"/>
              <a:gd name="T11" fmla="*/ 36513 h 65"/>
              <a:gd name="T12" fmla="*/ 20637 w 16"/>
              <a:gd name="T13" fmla="*/ 11113 h 65"/>
              <a:gd name="T14" fmla="*/ 15875 w 16"/>
              <a:gd name="T15" fmla="*/ 0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5"/>
              <a:gd name="T26" fmla="*/ 16 w 16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5">
                <a:moveTo>
                  <a:pt x="0" y="65"/>
                </a:moveTo>
                <a:lnTo>
                  <a:pt x="7" y="61"/>
                </a:lnTo>
                <a:lnTo>
                  <a:pt x="10" y="57"/>
                </a:lnTo>
                <a:lnTo>
                  <a:pt x="13" y="51"/>
                </a:lnTo>
                <a:lnTo>
                  <a:pt x="16" y="34"/>
                </a:lnTo>
                <a:lnTo>
                  <a:pt x="16" y="23"/>
                </a:lnTo>
                <a:lnTo>
                  <a:pt x="13" y="7"/>
                </a:lnTo>
                <a:lnTo>
                  <a:pt x="1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999" name="Freeform 696"/>
          <p:cNvSpPr>
            <a:spLocks/>
          </p:cNvSpPr>
          <p:nvPr/>
        </p:nvSpPr>
        <p:spPr bwMode="auto">
          <a:xfrm>
            <a:off x="5018088" y="3178175"/>
            <a:ext cx="33337" cy="136525"/>
          </a:xfrm>
          <a:custGeom>
            <a:avLst/>
            <a:gdLst>
              <a:gd name="T0" fmla="*/ 22225 w 21"/>
              <a:gd name="T1" fmla="*/ 0 h 86"/>
              <a:gd name="T2" fmla="*/ 26987 w 21"/>
              <a:gd name="T3" fmla="*/ 15875 h 86"/>
              <a:gd name="T4" fmla="*/ 33337 w 21"/>
              <a:gd name="T5" fmla="*/ 42862 h 86"/>
              <a:gd name="T6" fmla="*/ 33337 w 21"/>
              <a:gd name="T7" fmla="*/ 63500 h 86"/>
              <a:gd name="T8" fmla="*/ 26987 w 21"/>
              <a:gd name="T9" fmla="*/ 90487 h 86"/>
              <a:gd name="T10" fmla="*/ 22225 w 21"/>
              <a:gd name="T11" fmla="*/ 104775 h 86"/>
              <a:gd name="T12" fmla="*/ 11112 w 21"/>
              <a:gd name="T13" fmla="*/ 130175 h 86"/>
              <a:gd name="T14" fmla="*/ 0 w 21"/>
              <a:gd name="T15" fmla="*/ 136525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86"/>
              <a:gd name="T26" fmla="*/ 21 w 21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86">
                <a:moveTo>
                  <a:pt x="14" y="0"/>
                </a:moveTo>
                <a:lnTo>
                  <a:pt x="17" y="10"/>
                </a:lnTo>
                <a:lnTo>
                  <a:pt x="21" y="27"/>
                </a:lnTo>
                <a:lnTo>
                  <a:pt x="21" y="40"/>
                </a:lnTo>
                <a:lnTo>
                  <a:pt x="17" y="57"/>
                </a:lnTo>
                <a:lnTo>
                  <a:pt x="14" y="66"/>
                </a:lnTo>
                <a:lnTo>
                  <a:pt x="7" y="82"/>
                </a:lnTo>
                <a:lnTo>
                  <a:pt x="0" y="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0" name="Freeform 697"/>
          <p:cNvSpPr>
            <a:spLocks/>
          </p:cNvSpPr>
          <p:nvPr/>
        </p:nvSpPr>
        <p:spPr bwMode="auto">
          <a:xfrm>
            <a:off x="5029200" y="3157538"/>
            <a:ext cx="26988" cy="150812"/>
          </a:xfrm>
          <a:custGeom>
            <a:avLst/>
            <a:gdLst>
              <a:gd name="T0" fmla="*/ 0 w 17"/>
              <a:gd name="T1" fmla="*/ 150812 h 95"/>
              <a:gd name="T2" fmla="*/ 11113 w 17"/>
              <a:gd name="T3" fmla="*/ 133350 h 95"/>
              <a:gd name="T4" fmla="*/ 22225 w 17"/>
              <a:gd name="T5" fmla="*/ 111125 h 95"/>
              <a:gd name="T6" fmla="*/ 26988 w 17"/>
              <a:gd name="T7" fmla="*/ 84137 h 95"/>
              <a:gd name="T8" fmla="*/ 26988 w 17"/>
              <a:gd name="T9" fmla="*/ 63500 h 95"/>
              <a:gd name="T10" fmla="*/ 22225 w 17"/>
              <a:gd name="T11" fmla="*/ 36512 h 95"/>
              <a:gd name="T12" fmla="*/ 11113 w 17"/>
              <a:gd name="T13" fmla="*/ 15875 h 95"/>
              <a:gd name="T14" fmla="*/ 0 w 17"/>
              <a:gd name="T15" fmla="*/ 0 h 95"/>
              <a:gd name="T16" fmla="*/ 11113 w 17"/>
              <a:gd name="T17" fmla="*/ 2063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95"/>
              <a:gd name="T29" fmla="*/ 17 w 1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95">
                <a:moveTo>
                  <a:pt x="0" y="95"/>
                </a:moveTo>
                <a:lnTo>
                  <a:pt x="7" y="84"/>
                </a:lnTo>
                <a:lnTo>
                  <a:pt x="14" y="70"/>
                </a:lnTo>
                <a:lnTo>
                  <a:pt x="17" y="53"/>
                </a:lnTo>
                <a:lnTo>
                  <a:pt x="17" y="40"/>
                </a:lnTo>
                <a:lnTo>
                  <a:pt x="14" y="23"/>
                </a:lnTo>
                <a:lnTo>
                  <a:pt x="7" y="10"/>
                </a:lnTo>
                <a:lnTo>
                  <a:pt x="0" y="0"/>
                </a:lnTo>
                <a:lnTo>
                  <a:pt x="7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1" name="Line 698"/>
          <p:cNvSpPr>
            <a:spLocks noChangeShapeType="1"/>
          </p:cNvSpPr>
          <p:nvPr/>
        </p:nvSpPr>
        <p:spPr bwMode="auto">
          <a:xfrm flipH="1" flipV="1">
            <a:off x="5018088" y="3148013"/>
            <a:ext cx="11112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2" name="Line 699"/>
          <p:cNvSpPr>
            <a:spLocks noChangeShapeType="1"/>
          </p:cNvSpPr>
          <p:nvPr/>
        </p:nvSpPr>
        <p:spPr bwMode="auto">
          <a:xfrm>
            <a:off x="5089525" y="32051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3" name="Freeform 700"/>
          <p:cNvSpPr>
            <a:spLocks/>
          </p:cNvSpPr>
          <p:nvPr/>
        </p:nvSpPr>
        <p:spPr bwMode="auto">
          <a:xfrm>
            <a:off x="5099050" y="3205163"/>
            <a:ext cx="65088" cy="76200"/>
          </a:xfrm>
          <a:custGeom>
            <a:avLst/>
            <a:gdLst>
              <a:gd name="T0" fmla="*/ 4763 w 41"/>
              <a:gd name="T1" fmla="*/ 0 h 48"/>
              <a:gd name="T2" fmla="*/ 65088 w 41"/>
              <a:gd name="T3" fmla="*/ 76200 h 48"/>
              <a:gd name="T4" fmla="*/ 60325 w 41"/>
              <a:gd name="T5" fmla="*/ 76200 h 48"/>
              <a:gd name="T6" fmla="*/ 0 w 41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8"/>
              <a:gd name="T14" fmla="*/ 41 w 41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8">
                <a:moveTo>
                  <a:pt x="3" y="0"/>
                </a:moveTo>
                <a:lnTo>
                  <a:pt x="41" y="48"/>
                </a:lnTo>
                <a:lnTo>
                  <a:pt x="38" y="4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4" name="Line 701"/>
          <p:cNvSpPr>
            <a:spLocks noChangeShapeType="1"/>
          </p:cNvSpPr>
          <p:nvPr/>
        </p:nvSpPr>
        <p:spPr bwMode="auto">
          <a:xfrm>
            <a:off x="5143500" y="32051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5" name="Line 702"/>
          <p:cNvSpPr>
            <a:spLocks noChangeShapeType="1"/>
          </p:cNvSpPr>
          <p:nvPr/>
        </p:nvSpPr>
        <p:spPr bwMode="auto">
          <a:xfrm flipH="1">
            <a:off x="5099050" y="3205163"/>
            <a:ext cx="65088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6" name="Line 703"/>
          <p:cNvSpPr>
            <a:spLocks noChangeShapeType="1"/>
          </p:cNvSpPr>
          <p:nvPr/>
        </p:nvSpPr>
        <p:spPr bwMode="auto">
          <a:xfrm>
            <a:off x="5089525" y="32813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7" name="Line 704"/>
          <p:cNvSpPr>
            <a:spLocks noChangeShapeType="1"/>
          </p:cNvSpPr>
          <p:nvPr/>
        </p:nvSpPr>
        <p:spPr bwMode="auto">
          <a:xfrm>
            <a:off x="5143500" y="32813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8" name="Line 705"/>
          <p:cNvSpPr>
            <a:spLocks noChangeShapeType="1"/>
          </p:cNvSpPr>
          <p:nvPr/>
        </p:nvSpPr>
        <p:spPr bwMode="auto">
          <a:xfrm>
            <a:off x="5437188" y="3232150"/>
            <a:ext cx="952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09" name="Freeform 706"/>
          <p:cNvSpPr>
            <a:spLocks/>
          </p:cNvSpPr>
          <p:nvPr/>
        </p:nvSpPr>
        <p:spPr bwMode="auto">
          <a:xfrm>
            <a:off x="5567363" y="3205163"/>
            <a:ext cx="22225" cy="76200"/>
          </a:xfrm>
          <a:custGeom>
            <a:avLst/>
            <a:gdLst>
              <a:gd name="T0" fmla="*/ 0 w 14"/>
              <a:gd name="T1" fmla="*/ 0 h 48"/>
              <a:gd name="T2" fmla="*/ 22225 w 14"/>
              <a:gd name="T3" fmla="*/ 0 h 48"/>
              <a:gd name="T4" fmla="*/ 22225 w 14"/>
              <a:gd name="T5" fmla="*/ 76200 h 48"/>
              <a:gd name="T6" fmla="*/ 0 60000 65536"/>
              <a:gd name="T7" fmla="*/ 0 60000 65536"/>
              <a:gd name="T8" fmla="*/ 0 60000 65536"/>
              <a:gd name="T9" fmla="*/ 0 w 14"/>
              <a:gd name="T10" fmla="*/ 0 h 48"/>
              <a:gd name="T11" fmla="*/ 14 w 1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48">
                <a:moveTo>
                  <a:pt x="0" y="0"/>
                </a:moveTo>
                <a:lnTo>
                  <a:pt x="14" y="0"/>
                </a:lnTo>
                <a:lnTo>
                  <a:pt x="14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0" name="Line 707"/>
          <p:cNvSpPr>
            <a:spLocks noChangeShapeType="1"/>
          </p:cNvSpPr>
          <p:nvPr/>
        </p:nvSpPr>
        <p:spPr bwMode="auto">
          <a:xfrm flipV="1">
            <a:off x="5581650" y="3205163"/>
            <a:ext cx="1588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1" name="Freeform 708"/>
          <p:cNvSpPr>
            <a:spLocks/>
          </p:cNvSpPr>
          <p:nvPr/>
        </p:nvSpPr>
        <p:spPr bwMode="auto">
          <a:xfrm>
            <a:off x="5576888" y="3167063"/>
            <a:ext cx="12700" cy="12700"/>
          </a:xfrm>
          <a:custGeom>
            <a:avLst/>
            <a:gdLst>
              <a:gd name="T0" fmla="*/ 4762 w 8"/>
              <a:gd name="T1" fmla="*/ 12700 h 8"/>
              <a:gd name="T2" fmla="*/ 12700 w 8"/>
              <a:gd name="T3" fmla="*/ 6350 h 8"/>
              <a:gd name="T4" fmla="*/ 4762 w 8"/>
              <a:gd name="T5" fmla="*/ 0 h 8"/>
              <a:gd name="T6" fmla="*/ 0 w 8"/>
              <a:gd name="T7" fmla="*/ 6350 h 8"/>
              <a:gd name="T8" fmla="*/ 4762 w 8"/>
              <a:gd name="T9" fmla="*/ 1270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3" y="8"/>
                </a:moveTo>
                <a:lnTo>
                  <a:pt x="8" y="4"/>
                </a:ln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2" name="Freeform 709"/>
          <p:cNvSpPr>
            <a:spLocks/>
          </p:cNvSpPr>
          <p:nvPr/>
        </p:nvSpPr>
        <p:spPr bwMode="auto">
          <a:xfrm>
            <a:off x="5643563" y="3178175"/>
            <a:ext cx="31750" cy="136525"/>
          </a:xfrm>
          <a:custGeom>
            <a:avLst/>
            <a:gdLst>
              <a:gd name="T0" fmla="*/ 9525 w 20"/>
              <a:gd name="T1" fmla="*/ 0 h 86"/>
              <a:gd name="T2" fmla="*/ 4762 w 20"/>
              <a:gd name="T3" fmla="*/ 15875 h 86"/>
              <a:gd name="T4" fmla="*/ 0 w 20"/>
              <a:gd name="T5" fmla="*/ 42862 h 86"/>
              <a:gd name="T6" fmla="*/ 0 w 20"/>
              <a:gd name="T7" fmla="*/ 63500 h 86"/>
              <a:gd name="T8" fmla="*/ 4762 w 20"/>
              <a:gd name="T9" fmla="*/ 90487 h 86"/>
              <a:gd name="T10" fmla="*/ 9525 w 20"/>
              <a:gd name="T11" fmla="*/ 104775 h 86"/>
              <a:gd name="T12" fmla="*/ 22225 w 20"/>
              <a:gd name="T13" fmla="*/ 130175 h 86"/>
              <a:gd name="T14" fmla="*/ 31750 w 20"/>
              <a:gd name="T15" fmla="*/ 136525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86"/>
              <a:gd name="T26" fmla="*/ 20 w 20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86">
                <a:moveTo>
                  <a:pt x="6" y="0"/>
                </a:moveTo>
                <a:lnTo>
                  <a:pt x="3" y="10"/>
                </a:lnTo>
                <a:lnTo>
                  <a:pt x="0" y="27"/>
                </a:lnTo>
                <a:lnTo>
                  <a:pt x="0" y="40"/>
                </a:lnTo>
                <a:lnTo>
                  <a:pt x="3" y="57"/>
                </a:lnTo>
                <a:lnTo>
                  <a:pt x="6" y="66"/>
                </a:lnTo>
                <a:lnTo>
                  <a:pt x="14" y="82"/>
                </a:lnTo>
                <a:lnTo>
                  <a:pt x="20" y="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3" name="Freeform 710"/>
          <p:cNvSpPr>
            <a:spLocks/>
          </p:cNvSpPr>
          <p:nvPr/>
        </p:nvSpPr>
        <p:spPr bwMode="auto">
          <a:xfrm>
            <a:off x="5638800" y="3157538"/>
            <a:ext cx="26988" cy="150812"/>
          </a:xfrm>
          <a:custGeom>
            <a:avLst/>
            <a:gdLst>
              <a:gd name="T0" fmla="*/ 26988 w 17"/>
              <a:gd name="T1" fmla="*/ 150812 h 95"/>
              <a:gd name="T2" fmla="*/ 14288 w 17"/>
              <a:gd name="T3" fmla="*/ 133350 h 95"/>
              <a:gd name="T4" fmla="*/ 4763 w 17"/>
              <a:gd name="T5" fmla="*/ 111125 h 95"/>
              <a:gd name="T6" fmla="*/ 0 w 17"/>
              <a:gd name="T7" fmla="*/ 84137 h 95"/>
              <a:gd name="T8" fmla="*/ 0 w 17"/>
              <a:gd name="T9" fmla="*/ 63500 h 95"/>
              <a:gd name="T10" fmla="*/ 4763 w 17"/>
              <a:gd name="T11" fmla="*/ 36512 h 95"/>
              <a:gd name="T12" fmla="*/ 14288 w 17"/>
              <a:gd name="T13" fmla="*/ 15875 h 95"/>
              <a:gd name="T14" fmla="*/ 26988 w 17"/>
              <a:gd name="T15" fmla="*/ 0 h 95"/>
              <a:gd name="T16" fmla="*/ 14288 w 17"/>
              <a:gd name="T17" fmla="*/ 2063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95"/>
              <a:gd name="T29" fmla="*/ 17 w 1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95">
                <a:moveTo>
                  <a:pt x="17" y="95"/>
                </a:moveTo>
                <a:lnTo>
                  <a:pt x="9" y="84"/>
                </a:lnTo>
                <a:lnTo>
                  <a:pt x="3" y="70"/>
                </a:lnTo>
                <a:lnTo>
                  <a:pt x="0" y="53"/>
                </a:lnTo>
                <a:lnTo>
                  <a:pt x="0" y="40"/>
                </a:lnTo>
                <a:lnTo>
                  <a:pt x="3" y="23"/>
                </a:lnTo>
                <a:lnTo>
                  <a:pt x="9" y="10"/>
                </a:lnTo>
                <a:lnTo>
                  <a:pt x="17" y="0"/>
                </a:lnTo>
                <a:lnTo>
                  <a:pt x="9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4" name="Line 711"/>
          <p:cNvSpPr>
            <a:spLocks noChangeShapeType="1"/>
          </p:cNvSpPr>
          <p:nvPr/>
        </p:nvSpPr>
        <p:spPr bwMode="auto">
          <a:xfrm flipV="1">
            <a:off x="5665788" y="3148013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5" name="Freeform 712"/>
          <p:cNvSpPr>
            <a:spLocks/>
          </p:cNvSpPr>
          <p:nvPr/>
        </p:nvSpPr>
        <p:spPr bwMode="auto">
          <a:xfrm>
            <a:off x="5724525" y="3167063"/>
            <a:ext cx="26988" cy="114300"/>
          </a:xfrm>
          <a:custGeom>
            <a:avLst/>
            <a:gdLst>
              <a:gd name="T0" fmla="*/ 0 w 17"/>
              <a:gd name="T1" fmla="*/ 22225 h 72"/>
              <a:gd name="T2" fmla="*/ 9525 w 17"/>
              <a:gd name="T3" fmla="*/ 17462 h 72"/>
              <a:gd name="T4" fmla="*/ 26988 w 17"/>
              <a:gd name="T5" fmla="*/ 0 h 72"/>
              <a:gd name="T6" fmla="*/ 26988 w 17"/>
              <a:gd name="T7" fmla="*/ 114300 h 72"/>
              <a:gd name="T8" fmla="*/ 19050 w 17"/>
              <a:gd name="T9" fmla="*/ 114300 h 72"/>
              <a:gd name="T10" fmla="*/ 19050 w 17"/>
              <a:gd name="T11" fmla="*/ 6350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72"/>
              <a:gd name="T20" fmla="*/ 17 w 17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72">
                <a:moveTo>
                  <a:pt x="0" y="14"/>
                </a:moveTo>
                <a:lnTo>
                  <a:pt x="6" y="11"/>
                </a:lnTo>
                <a:lnTo>
                  <a:pt x="17" y="0"/>
                </a:lnTo>
                <a:lnTo>
                  <a:pt x="17" y="72"/>
                </a:lnTo>
                <a:lnTo>
                  <a:pt x="12" y="72"/>
                </a:lnTo>
                <a:lnTo>
                  <a:pt x="12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6" name="Freeform 713"/>
          <p:cNvSpPr>
            <a:spLocks/>
          </p:cNvSpPr>
          <p:nvPr/>
        </p:nvSpPr>
        <p:spPr bwMode="auto">
          <a:xfrm>
            <a:off x="5815013" y="3173413"/>
            <a:ext cx="39687" cy="141287"/>
          </a:xfrm>
          <a:custGeom>
            <a:avLst/>
            <a:gdLst>
              <a:gd name="T0" fmla="*/ 22225 w 25"/>
              <a:gd name="T1" fmla="*/ 0 h 89"/>
              <a:gd name="T2" fmla="*/ 34925 w 25"/>
              <a:gd name="T3" fmla="*/ 20637 h 89"/>
              <a:gd name="T4" fmla="*/ 39687 w 25"/>
              <a:gd name="T5" fmla="*/ 47625 h 89"/>
              <a:gd name="T6" fmla="*/ 39687 w 25"/>
              <a:gd name="T7" fmla="*/ 68262 h 89"/>
              <a:gd name="T8" fmla="*/ 34925 w 25"/>
              <a:gd name="T9" fmla="*/ 95250 h 89"/>
              <a:gd name="T10" fmla="*/ 22225 w 25"/>
              <a:gd name="T11" fmla="*/ 117475 h 89"/>
              <a:gd name="T12" fmla="*/ 12700 w 25"/>
              <a:gd name="T13" fmla="*/ 134937 h 89"/>
              <a:gd name="T14" fmla="*/ 0 w 25"/>
              <a:gd name="T15" fmla="*/ 141287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89"/>
              <a:gd name="T26" fmla="*/ 25 w 25"/>
              <a:gd name="T27" fmla="*/ 89 h 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89">
                <a:moveTo>
                  <a:pt x="14" y="0"/>
                </a:moveTo>
                <a:lnTo>
                  <a:pt x="22" y="13"/>
                </a:lnTo>
                <a:lnTo>
                  <a:pt x="25" y="30"/>
                </a:lnTo>
                <a:lnTo>
                  <a:pt x="25" y="43"/>
                </a:lnTo>
                <a:lnTo>
                  <a:pt x="22" y="60"/>
                </a:lnTo>
                <a:lnTo>
                  <a:pt x="14" y="74"/>
                </a:lnTo>
                <a:lnTo>
                  <a:pt x="8" y="85"/>
                </a:lnTo>
                <a:lnTo>
                  <a:pt x="0" y="8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7" name="Freeform 714"/>
          <p:cNvSpPr>
            <a:spLocks/>
          </p:cNvSpPr>
          <p:nvPr/>
        </p:nvSpPr>
        <p:spPr bwMode="auto">
          <a:xfrm>
            <a:off x="5827713" y="3157538"/>
            <a:ext cx="22225" cy="150812"/>
          </a:xfrm>
          <a:custGeom>
            <a:avLst/>
            <a:gdLst>
              <a:gd name="T0" fmla="*/ 0 w 14"/>
              <a:gd name="T1" fmla="*/ 150812 h 95"/>
              <a:gd name="T2" fmla="*/ 9525 w 14"/>
              <a:gd name="T3" fmla="*/ 125412 h 95"/>
              <a:gd name="T4" fmla="*/ 14288 w 14"/>
              <a:gd name="T5" fmla="*/ 111125 h 95"/>
              <a:gd name="T6" fmla="*/ 22225 w 14"/>
              <a:gd name="T7" fmla="*/ 84137 h 95"/>
              <a:gd name="T8" fmla="*/ 22225 w 14"/>
              <a:gd name="T9" fmla="*/ 63500 h 95"/>
              <a:gd name="T10" fmla="*/ 14288 w 14"/>
              <a:gd name="T11" fmla="*/ 36512 h 95"/>
              <a:gd name="T12" fmla="*/ 9525 w 14"/>
              <a:gd name="T13" fmla="*/ 20637 h 95"/>
              <a:gd name="T14" fmla="*/ 0 w 14"/>
              <a:gd name="T15" fmla="*/ 0 h 95"/>
              <a:gd name="T16" fmla="*/ 9525 w 14"/>
              <a:gd name="T17" fmla="*/ 15875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95"/>
              <a:gd name="T29" fmla="*/ 14 w 14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95">
                <a:moveTo>
                  <a:pt x="0" y="95"/>
                </a:moveTo>
                <a:lnTo>
                  <a:pt x="6" y="79"/>
                </a:lnTo>
                <a:lnTo>
                  <a:pt x="9" y="70"/>
                </a:lnTo>
                <a:lnTo>
                  <a:pt x="14" y="53"/>
                </a:lnTo>
                <a:lnTo>
                  <a:pt x="14" y="40"/>
                </a:lnTo>
                <a:lnTo>
                  <a:pt x="9" y="23"/>
                </a:lnTo>
                <a:lnTo>
                  <a:pt x="6" y="13"/>
                </a:lnTo>
                <a:lnTo>
                  <a:pt x="0" y="0"/>
                </a:lnTo>
                <a:lnTo>
                  <a:pt x="6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8" name="Line 715"/>
          <p:cNvSpPr>
            <a:spLocks noChangeShapeType="1"/>
          </p:cNvSpPr>
          <p:nvPr/>
        </p:nvSpPr>
        <p:spPr bwMode="auto">
          <a:xfrm flipH="1" flipV="1">
            <a:off x="5815013" y="3148013"/>
            <a:ext cx="12700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19" name="Line 716"/>
          <p:cNvSpPr>
            <a:spLocks noChangeShapeType="1"/>
          </p:cNvSpPr>
          <p:nvPr/>
        </p:nvSpPr>
        <p:spPr bwMode="auto">
          <a:xfrm>
            <a:off x="5886450" y="32051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0" name="Line 717"/>
          <p:cNvSpPr>
            <a:spLocks noChangeShapeType="1"/>
          </p:cNvSpPr>
          <p:nvPr/>
        </p:nvSpPr>
        <p:spPr bwMode="auto">
          <a:xfrm>
            <a:off x="5903913" y="3205163"/>
            <a:ext cx="58737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1" name="Line 718"/>
          <p:cNvSpPr>
            <a:spLocks noChangeShapeType="1"/>
          </p:cNvSpPr>
          <p:nvPr/>
        </p:nvSpPr>
        <p:spPr bwMode="auto">
          <a:xfrm flipH="1" flipV="1">
            <a:off x="5899150" y="3205163"/>
            <a:ext cx="58738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2" name="Line 719"/>
          <p:cNvSpPr>
            <a:spLocks noChangeShapeType="1"/>
          </p:cNvSpPr>
          <p:nvPr/>
        </p:nvSpPr>
        <p:spPr bwMode="auto">
          <a:xfrm>
            <a:off x="5940425" y="32051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3" name="Line 720"/>
          <p:cNvSpPr>
            <a:spLocks noChangeShapeType="1"/>
          </p:cNvSpPr>
          <p:nvPr/>
        </p:nvSpPr>
        <p:spPr bwMode="auto">
          <a:xfrm flipH="1">
            <a:off x="5899150" y="3205163"/>
            <a:ext cx="6350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4" name="Line 721"/>
          <p:cNvSpPr>
            <a:spLocks noChangeShapeType="1"/>
          </p:cNvSpPr>
          <p:nvPr/>
        </p:nvSpPr>
        <p:spPr bwMode="auto">
          <a:xfrm>
            <a:off x="5886450" y="32813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5" name="Line 722"/>
          <p:cNvSpPr>
            <a:spLocks noChangeShapeType="1"/>
          </p:cNvSpPr>
          <p:nvPr/>
        </p:nvSpPr>
        <p:spPr bwMode="auto">
          <a:xfrm>
            <a:off x="5940425" y="32813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6" name="Line 723"/>
          <p:cNvSpPr>
            <a:spLocks noChangeShapeType="1"/>
          </p:cNvSpPr>
          <p:nvPr/>
        </p:nvSpPr>
        <p:spPr bwMode="auto">
          <a:xfrm flipH="1">
            <a:off x="5724525" y="3281363"/>
            <a:ext cx="492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7" name="Line 724"/>
          <p:cNvSpPr>
            <a:spLocks noChangeShapeType="1"/>
          </p:cNvSpPr>
          <p:nvPr/>
        </p:nvSpPr>
        <p:spPr bwMode="auto">
          <a:xfrm flipH="1">
            <a:off x="5567363" y="3281363"/>
            <a:ext cx="365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8" name="Line 725"/>
          <p:cNvSpPr>
            <a:spLocks noChangeShapeType="1"/>
          </p:cNvSpPr>
          <p:nvPr/>
        </p:nvSpPr>
        <p:spPr bwMode="auto">
          <a:xfrm flipV="1">
            <a:off x="5483225" y="3184525"/>
            <a:ext cx="1588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29" name="Freeform 726"/>
          <p:cNvSpPr>
            <a:spLocks/>
          </p:cNvSpPr>
          <p:nvPr/>
        </p:nvSpPr>
        <p:spPr bwMode="auto">
          <a:xfrm>
            <a:off x="4843463" y="3178175"/>
            <a:ext cx="31750" cy="136525"/>
          </a:xfrm>
          <a:custGeom>
            <a:avLst/>
            <a:gdLst>
              <a:gd name="T0" fmla="*/ 12700 w 20"/>
              <a:gd name="T1" fmla="*/ 0 h 86"/>
              <a:gd name="T2" fmla="*/ 4762 w 20"/>
              <a:gd name="T3" fmla="*/ 15875 h 86"/>
              <a:gd name="T4" fmla="*/ 0 w 20"/>
              <a:gd name="T5" fmla="*/ 42862 h 86"/>
              <a:gd name="T6" fmla="*/ 0 w 20"/>
              <a:gd name="T7" fmla="*/ 63500 h 86"/>
              <a:gd name="T8" fmla="*/ 4762 w 20"/>
              <a:gd name="T9" fmla="*/ 90487 h 86"/>
              <a:gd name="T10" fmla="*/ 12700 w 20"/>
              <a:gd name="T11" fmla="*/ 104775 h 86"/>
              <a:gd name="T12" fmla="*/ 22225 w 20"/>
              <a:gd name="T13" fmla="*/ 130175 h 86"/>
              <a:gd name="T14" fmla="*/ 31750 w 20"/>
              <a:gd name="T15" fmla="*/ 136525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86"/>
              <a:gd name="T26" fmla="*/ 20 w 20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86">
                <a:moveTo>
                  <a:pt x="8" y="0"/>
                </a:moveTo>
                <a:lnTo>
                  <a:pt x="3" y="10"/>
                </a:lnTo>
                <a:lnTo>
                  <a:pt x="0" y="27"/>
                </a:lnTo>
                <a:lnTo>
                  <a:pt x="0" y="40"/>
                </a:lnTo>
                <a:lnTo>
                  <a:pt x="3" y="57"/>
                </a:lnTo>
                <a:lnTo>
                  <a:pt x="8" y="66"/>
                </a:lnTo>
                <a:lnTo>
                  <a:pt x="14" y="82"/>
                </a:lnTo>
                <a:lnTo>
                  <a:pt x="20" y="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0" name="Freeform 727"/>
          <p:cNvSpPr>
            <a:spLocks/>
          </p:cNvSpPr>
          <p:nvPr/>
        </p:nvSpPr>
        <p:spPr bwMode="auto">
          <a:xfrm>
            <a:off x="4838700" y="3157538"/>
            <a:ext cx="26988" cy="150812"/>
          </a:xfrm>
          <a:custGeom>
            <a:avLst/>
            <a:gdLst>
              <a:gd name="T0" fmla="*/ 26988 w 17"/>
              <a:gd name="T1" fmla="*/ 150812 h 95"/>
              <a:gd name="T2" fmla="*/ 17463 w 17"/>
              <a:gd name="T3" fmla="*/ 133350 h 95"/>
              <a:gd name="T4" fmla="*/ 4763 w 17"/>
              <a:gd name="T5" fmla="*/ 111125 h 95"/>
              <a:gd name="T6" fmla="*/ 0 w 17"/>
              <a:gd name="T7" fmla="*/ 84137 h 95"/>
              <a:gd name="T8" fmla="*/ 0 w 17"/>
              <a:gd name="T9" fmla="*/ 63500 h 95"/>
              <a:gd name="T10" fmla="*/ 4763 w 17"/>
              <a:gd name="T11" fmla="*/ 36512 h 95"/>
              <a:gd name="T12" fmla="*/ 17463 w 17"/>
              <a:gd name="T13" fmla="*/ 15875 h 95"/>
              <a:gd name="T14" fmla="*/ 26988 w 17"/>
              <a:gd name="T15" fmla="*/ 0 h 95"/>
              <a:gd name="T16" fmla="*/ 17463 w 17"/>
              <a:gd name="T17" fmla="*/ 2063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95"/>
              <a:gd name="T29" fmla="*/ 17 w 1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95">
                <a:moveTo>
                  <a:pt x="17" y="95"/>
                </a:moveTo>
                <a:lnTo>
                  <a:pt x="11" y="84"/>
                </a:lnTo>
                <a:lnTo>
                  <a:pt x="3" y="70"/>
                </a:lnTo>
                <a:lnTo>
                  <a:pt x="0" y="53"/>
                </a:lnTo>
                <a:lnTo>
                  <a:pt x="0" y="40"/>
                </a:lnTo>
                <a:lnTo>
                  <a:pt x="3" y="23"/>
                </a:lnTo>
                <a:lnTo>
                  <a:pt x="11" y="10"/>
                </a:lnTo>
                <a:lnTo>
                  <a:pt x="17" y="0"/>
                </a:lnTo>
                <a:lnTo>
                  <a:pt x="11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1" name="Line 728"/>
          <p:cNvSpPr>
            <a:spLocks noChangeShapeType="1"/>
          </p:cNvSpPr>
          <p:nvPr/>
        </p:nvSpPr>
        <p:spPr bwMode="auto">
          <a:xfrm flipV="1">
            <a:off x="4865688" y="3148013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2" name="Freeform 729"/>
          <p:cNvSpPr>
            <a:spLocks/>
          </p:cNvSpPr>
          <p:nvPr/>
        </p:nvSpPr>
        <p:spPr bwMode="auto">
          <a:xfrm>
            <a:off x="4779963" y="3167063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3" name="Freeform 730"/>
          <p:cNvSpPr>
            <a:spLocks/>
          </p:cNvSpPr>
          <p:nvPr/>
        </p:nvSpPr>
        <p:spPr bwMode="auto">
          <a:xfrm>
            <a:off x="4770438" y="3205163"/>
            <a:ext cx="19050" cy="76200"/>
          </a:xfrm>
          <a:custGeom>
            <a:avLst/>
            <a:gdLst>
              <a:gd name="T0" fmla="*/ 14288 w 12"/>
              <a:gd name="T1" fmla="*/ 0 h 48"/>
              <a:gd name="T2" fmla="*/ 14288 w 12"/>
              <a:gd name="T3" fmla="*/ 76200 h 48"/>
              <a:gd name="T4" fmla="*/ 19050 w 12"/>
              <a:gd name="T5" fmla="*/ 76200 h 48"/>
              <a:gd name="T6" fmla="*/ 19050 w 12"/>
              <a:gd name="T7" fmla="*/ 0 h 48"/>
              <a:gd name="T8" fmla="*/ 0 w 1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48"/>
              <a:gd name="T17" fmla="*/ 12 w 1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48">
                <a:moveTo>
                  <a:pt x="9" y="0"/>
                </a:moveTo>
                <a:lnTo>
                  <a:pt x="9" y="48"/>
                </a:lnTo>
                <a:lnTo>
                  <a:pt x="12" y="48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4" name="Line 731"/>
          <p:cNvSpPr>
            <a:spLocks noChangeShapeType="1"/>
          </p:cNvSpPr>
          <p:nvPr/>
        </p:nvSpPr>
        <p:spPr bwMode="auto">
          <a:xfrm>
            <a:off x="4770438" y="3281363"/>
            <a:ext cx="365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5" name="Line 732"/>
          <p:cNvSpPr>
            <a:spLocks noChangeShapeType="1"/>
          </p:cNvSpPr>
          <p:nvPr/>
        </p:nvSpPr>
        <p:spPr bwMode="auto">
          <a:xfrm flipH="1">
            <a:off x="4524375" y="3248025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6" name="Line 733"/>
          <p:cNvSpPr>
            <a:spLocks noChangeShapeType="1"/>
          </p:cNvSpPr>
          <p:nvPr/>
        </p:nvSpPr>
        <p:spPr bwMode="auto">
          <a:xfrm>
            <a:off x="4524375" y="3214688"/>
            <a:ext cx="984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7" name="Freeform 734"/>
          <p:cNvSpPr>
            <a:spLocks/>
          </p:cNvSpPr>
          <p:nvPr/>
        </p:nvSpPr>
        <p:spPr bwMode="auto">
          <a:xfrm>
            <a:off x="4327525" y="3221038"/>
            <a:ext cx="36513" cy="93662"/>
          </a:xfrm>
          <a:custGeom>
            <a:avLst/>
            <a:gdLst>
              <a:gd name="T0" fmla="*/ 36513 w 23"/>
              <a:gd name="T1" fmla="*/ 0 h 59"/>
              <a:gd name="T2" fmla="*/ 36513 w 23"/>
              <a:gd name="T3" fmla="*/ 20637 h 59"/>
              <a:gd name="T4" fmla="*/ 31750 w 23"/>
              <a:gd name="T5" fmla="*/ 47625 h 59"/>
              <a:gd name="T6" fmla="*/ 22225 w 23"/>
              <a:gd name="T7" fmla="*/ 69850 h 59"/>
              <a:gd name="T8" fmla="*/ 9525 w 23"/>
              <a:gd name="T9" fmla="*/ 87312 h 59"/>
              <a:gd name="T10" fmla="*/ 0 w 23"/>
              <a:gd name="T11" fmla="*/ 93662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59"/>
              <a:gd name="T20" fmla="*/ 23 w 23"/>
              <a:gd name="T21" fmla="*/ 59 h 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59">
                <a:moveTo>
                  <a:pt x="23" y="0"/>
                </a:moveTo>
                <a:lnTo>
                  <a:pt x="23" y="13"/>
                </a:lnTo>
                <a:lnTo>
                  <a:pt x="20" y="30"/>
                </a:lnTo>
                <a:lnTo>
                  <a:pt x="14" y="44"/>
                </a:lnTo>
                <a:lnTo>
                  <a:pt x="6" y="55"/>
                </a:lnTo>
                <a:lnTo>
                  <a:pt x="0" y="5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8" name="Freeform 735"/>
          <p:cNvSpPr>
            <a:spLocks/>
          </p:cNvSpPr>
          <p:nvPr/>
        </p:nvSpPr>
        <p:spPr bwMode="auto">
          <a:xfrm>
            <a:off x="4337050" y="3157538"/>
            <a:ext cx="26988" cy="150812"/>
          </a:xfrm>
          <a:custGeom>
            <a:avLst/>
            <a:gdLst>
              <a:gd name="T0" fmla="*/ 0 w 17"/>
              <a:gd name="T1" fmla="*/ 150812 h 95"/>
              <a:gd name="T2" fmla="*/ 12700 w 17"/>
              <a:gd name="T3" fmla="*/ 125412 h 95"/>
              <a:gd name="T4" fmla="*/ 17463 w 17"/>
              <a:gd name="T5" fmla="*/ 111125 h 95"/>
              <a:gd name="T6" fmla="*/ 22225 w 17"/>
              <a:gd name="T7" fmla="*/ 84137 h 95"/>
              <a:gd name="T8" fmla="*/ 22225 w 17"/>
              <a:gd name="T9" fmla="*/ 63500 h 95"/>
              <a:gd name="T10" fmla="*/ 17463 w 17"/>
              <a:gd name="T11" fmla="*/ 36512 h 95"/>
              <a:gd name="T12" fmla="*/ 12700 w 17"/>
              <a:gd name="T13" fmla="*/ 20637 h 95"/>
              <a:gd name="T14" fmla="*/ 0 w 17"/>
              <a:gd name="T15" fmla="*/ 0 h 95"/>
              <a:gd name="T16" fmla="*/ 12700 w 17"/>
              <a:gd name="T17" fmla="*/ 15875 h 95"/>
              <a:gd name="T18" fmla="*/ 22225 w 17"/>
              <a:gd name="T19" fmla="*/ 36512 h 95"/>
              <a:gd name="T20" fmla="*/ 26988 w 17"/>
              <a:gd name="T21" fmla="*/ 63500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95"/>
              <a:gd name="T35" fmla="*/ 17 w 17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95">
                <a:moveTo>
                  <a:pt x="0" y="95"/>
                </a:moveTo>
                <a:lnTo>
                  <a:pt x="8" y="79"/>
                </a:lnTo>
                <a:lnTo>
                  <a:pt x="11" y="70"/>
                </a:lnTo>
                <a:lnTo>
                  <a:pt x="14" y="53"/>
                </a:lnTo>
                <a:lnTo>
                  <a:pt x="14" y="40"/>
                </a:lnTo>
                <a:lnTo>
                  <a:pt x="11" y="23"/>
                </a:lnTo>
                <a:lnTo>
                  <a:pt x="8" y="13"/>
                </a:lnTo>
                <a:lnTo>
                  <a:pt x="0" y="0"/>
                </a:lnTo>
                <a:lnTo>
                  <a:pt x="8" y="10"/>
                </a:lnTo>
                <a:lnTo>
                  <a:pt x="14" y="23"/>
                </a:lnTo>
                <a:lnTo>
                  <a:pt x="17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39" name="Line 736"/>
          <p:cNvSpPr>
            <a:spLocks noChangeShapeType="1"/>
          </p:cNvSpPr>
          <p:nvPr/>
        </p:nvSpPr>
        <p:spPr bwMode="auto">
          <a:xfrm flipH="1">
            <a:off x="4268788" y="32051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0" name="Line 737"/>
          <p:cNvSpPr>
            <a:spLocks noChangeShapeType="1"/>
          </p:cNvSpPr>
          <p:nvPr/>
        </p:nvSpPr>
        <p:spPr bwMode="auto">
          <a:xfrm flipH="1">
            <a:off x="4224338" y="3205163"/>
            <a:ext cx="66675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1" name="Line 738"/>
          <p:cNvSpPr>
            <a:spLocks noChangeShapeType="1"/>
          </p:cNvSpPr>
          <p:nvPr/>
        </p:nvSpPr>
        <p:spPr bwMode="auto">
          <a:xfrm>
            <a:off x="4213225" y="32813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2" name="Line 739"/>
          <p:cNvSpPr>
            <a:spLocks noChangeShapeType="1"/>
          </p:cNvSpPr>
          <p:nvPr/>
        </p:nvSpPr>
        <p:spPr bwMode="auto">
          <a:xfrm>
            <a:off x="4268788" y="32813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3" name="Freeform 740"/>
          <p:cNvSpPr>
            <a:spLocks/>
          </p:cNvSpPr>
          <p:nvPr/>
        </p:nvSpPr>
        <p:spPr bwMode="auto">
          <a:xfrm>
            <a:off x="4224338" y="3205163"/>
            <a:ext cx="66675" cy="76200"/>
          </a:xfrm>
          <a:custGeom>
            <a:avLst/>
            <a:gdLst>
              <a:gd name="T0" fmla="*/ 66675 w 42"/>
              <a:gd name="T1" fmla="*/ 76200 h 48"/>
              <a:gd name="T2" fmla="*/ 4762 w 42"/>
              <a:gd name="T3" fmla="*/ 0 h 48"/>
              <a:gd name="T4" fmla="*/ 0 w 42"/>
              <a:gd name="T5" fmla="*/ 0 h 48"/>
              <a:gd name="T6" fmla="*/ 58738 w 42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8"/>
              <a:gd name="T14" fmla="*/ 42 w 4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8">
                <a:moveTo>
                  <a:pt x="42" y="48"/>
                </a:moveTo>
                <a:lnTo>
                  <a:pt x="3" y="0"/>
                </a:lnTo>
                <a:lnTo>
                  <a:pt x="0" y="0"/>
                </a:lnTo>
                <a:lnTo>
                  <a:pt x="37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4" name="Line 741"/>
          <p:cNvSpPr>
            <a:spLocks noChangeShapeType="1"/>
          </p:cNvSpPr>
          <p:nvPr/>
        </p:nvSpPr>
        <p:spPr bwMode="auto">
          <a:xfrm flipH="1">
            <a:off x="4213225" y="32051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5" name="Freeform 742"/>
          <p:cNvSpPr>
            <a:spLocks/>
          </p:cNvSpPr>
          <p:nvPr/>
        </p:nvSpPr>
        <p:spPr bwMode="auto">
          <a:xfrm>
            <a:off x="4152900" y="3194050"/>
            <a:ext cx="34925" cy="120650"/>
          </a:xfrm>
          <a:custGeom>
            <a:avLst/>
            <a:gdLst>
              <a:gd name="T0" fmla="*/ 7938 w 22"/>
              <a:gd name="T1" fmla="*/ 0 h 76"/>
              <a:gd name="T2" fmla="*/ 0 w 22"/>
              <a:gd name="T3" fmla="*/ 26988 h 76"/>
              <a:gd name="T4" fmla="*/ 0 w 22"/>
              <a:gd name="T5" fmla="*/ 47625 h 76"/>
              <a:gd name="T6" fmla="*/ 7938 w 22"/>
              <a:gd name="T7" fmla="*/ 74612 h 76"/>
              <a:gd name="T8" fmla="*/ 12700 w 22"/>
              <a:gd name="T9" fmla="*/ 88900 h 76"/>
              <a:gd name="T10" fmla="*/ 22225 w 22"/>
              <a:gd name="T11" fmla="*/ 114300 h 76"/>
              <a:gd name="T12" fmla="*/ 34925 w 22"/>
              <a:gd name="T13" fmla="*/ 120650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76"/>
              <a:gd name="T23" fmla="*/ 22 w 22"/>
              <a:gd name="T24" fmla="*/ 76 h 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76">
                <a:moveTo>
                  <a:pt x="5" y="0"/>
                </a:moveTo>
                <a:lnTo>
                  <a:pt x="0" y="17"/>
                </a:lnTo>
                <a:lnTo>
                  <a:pt x="0" y="30"/>
                </a:lnTo>
                <a:lnTo>
                  <a:pt x="5" y="47"/>
                </a:lnTo>
                <a:lnTo>
                  <a:pt x="8" y="56"/>
                </a:lnTo>
                <a:lnTo>
                  <a:pt x="14" y="72"/>
                </a:lnTo>
                <a:lnTo>
                  <a:pt x="22" y="7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6" name="Freeform 743"/>
          <p:cNvSpPr>
            <a:spLocks/>
          </p:cNvSpPr>
          <p:nvPr/>
        </p:nvSpPr>
        <p:spPr bwMode="auto">
          <a:xfrm>
            <a:off x="4148138" y="3157538"/>
            <a:ext cx="26987" cy="150812"/>
          </a:xfrm>
          <a:custGeom>
            <a:avLst/>
            <a:gdLst>
              <a:gd name="T0" fmla="*/ 26987 w 17"/>
              <a:gd name="T1" fmla="*/ 150812 h 95"/>
              <a:gd name="T2" fmla="*/ 17462 w 17"/>
              <a:gd name="T3" fmla="*/ 133350 h 95"/>
              <a:gd name="T4" fmla="*/ 4762 w 17"/>
              <a:gd name="T5" fmla="*/ 111125 h 95"/>
              <a:gd name="T6" fmla="*/ 0 w 17"/>
              <a:gd name="T7" fmla="*/ 84137 h 95"/>
              <a:gd name="T8" fmla="*/ 0 w 17"/>
              <a:gd name="T9" fmla="*/ 63500 h 95"/>
              <a:gd name="T10" fmla="*/ 4762 w 17"/>
              <a:gd name="T11" fmla="*/ 36512 h 95"/>
              <a:gd name="T12" fmla="*/ 17462 w 17"/>
              <a:gd name="T13" fmla="*/ 15875 h 95"/>
              <a:gd name="T14" fmla="*/ 26987 w 17"/>
              <a:gd name="T15" fmla="*/ 0 h 95"/>
              <a:gd name="T16" fmla="*/ 17462 w 17"/>
              <a:gd name="T17" fmla="*/ 20637 h 95"/>
              <a:gd name="T18" fmla="*/ 12700 w 17"/>
              <a:gd name="T19" fmla="*/ 36512 h 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95"/>
              <a:gd name="T32" fmla="*/ 17 w 17"/>
              <a:gd name="T33" fmla="*/ 95 h 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95">
                <a:moveTo>
                  <a:pt x="17" y="95"/>
                </a:moveTo>
                <a:lnTo>
                  <a:pt x="11" y="84"/>
                </a:lnTo>
                <a:lnTo>
                  <a:pt x="3" y="70"/>
                </a:lnTo>
                <a:lnTo>
                  <a:pt x="0" y="53"/>
                </a:lnTo>
                <a:lnTo>
                  <a:pt x="0" y="40"/>
                </a:lnTo>
                <a:lnTo>
                  <a:pt x="3" y="23"/>
                </a:lnTo>
                <a:lnTo>
                  <a:pt x="11" y="10"/>
                </a:lnTo>
                <a:lnTo>
                  <a:pt x="17" y="0"/>
                </a:lnTo>
                <a:lnTo>
                  <a:pt x="11" y="13"/>
                </a:lnTo>
                <a:lnTo>
                  <a:pt x="8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7" name="Line 744"/>
          <p:cNvSpPr>
            <a:spLocks noChangeShapeType="1"/>
          </p:cNvSpPr>
          <p:nvPr/>
        </p:nvSpPr>
        <p:spPr bwMode="auto">
          <a:xfrm flipV="1">
            <a:off x="4175125" y="3148013"/>
            <a:ext cx="11113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8" name="Line 745"/>
          <p:cNvSpPr>
            <a:spLocks noChangeShapeType="1"/>
          </p:cNvSpPr>
          <p:nvPr/>
        </p:nvSpPr>
        <p:spPr bwMode="auto">
          <a:xfrm flipH="1">
            <a:off x="4078288" y="3167063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49" name="Line 746"/>
          <p:cNvSpPr>
            <a:spLocks noChangeShapeType="1"/>
          </p:cNvSpPr>
          <p:nvPr/>
        </p:nvSpPr>
        <p:spPr bwMode="auto">
          <a:xfrm>
            <a:off x="4094163" y="3167063"/>
            <a:ext cx="1587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0" name="Line 747"/>
          <p:cNvSpPr>
            <a:spLocks noChangeShapeType="1"/>
          </p:cNvSpPr>
          <p:nvPr/>
        </p:nvSpPr>
        <p:spPr bwMode="auto">
          <a:xfrm flipV="1">
            <a:off x="4098925" y="3167063"/>
            <a:ext cx="1588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1" name="Line 748"/>
          <p:cNvSpPr>
            <a:spLocks noChangeShapeType="1"/>
          </p:cNvSpPr>
          <p:nvPr/>
        </p:nvSpPr>
        <p:spPr bwMode="auto">
          <a:xfrm flipH="1">
            <a:off x="4078288" y="3281363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2" name="Line 749"/>
          <p:cNvSpPr>
            <a:spLocks noChangeShapeType="1"/>
          </p:cNvSpPr>
          <p:nvPr/>
        </p:nvSpPr>
        <p:spPr bwMode="auto">
          <a:xfrm>
            <a:off x="6235700" y="3232150"/>
            <a:ext cx="968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3" name="Freeform 750"/>
          <p:cNvSpPr>
            <a:spLocks/>
          </p:cNvSpPr>
          <p:nvPr/>
        </p:nvSpPr>
        <p:spPr bwMode="auto">
          <a:xfrm>
            <a:off x="6376988" y="3268663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4" name="Freeform 751"/>
          <p:cNvSpPr>
            <a:spLocks/>
          </p:cNvSpPr>
          <p:nvPr/>
        </p:nvSpPr>
        <p:spPr bwMode="auto">
          <a:xfrm>
            <a:off x="6430963" y="3268663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5" name="Freeform 752"/>
          <p:cNvSpPr>
            <a:spLocks/>
          </p:cNvSpPr>
          <p:nvPr/>
        </p:nvSpPr>
        <p:spPr bwMode="auto">
          <a:xfrm>
            <a:off x="6484938" y="3268663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6" name="Line 753"/>
          <p:cNvSpPr>
            <a:spLocks noChangeShapeType="1"/>
          </p:cNvSpPr>
          <p:nvPr/>
        </p:nvSpPr>
        <p:spPr bwMode="auto">
          <a:xfrm>
            <a:off x="6538913" y="3232150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7" name="Freeform 754"/>
          <p:cNvSpPr>
            <a:spLocks/>
          </p:cNvSpPr>
          <p:nvPr/>
        </p:nvSpPr>
        <p:spPr bwMode="auto">
          <a:xfrm>
            <a:off x="6678613" y="3241675"/>
            <a:ext cx="39687" cy="73025"/>
          </a:xfrm>
          <a:custGeom>
            <a:avLst/>
            <a:gdLst>
              <a:gd name="T0" fmla="*/ 0 w 25"/>
              <a:gd name="T1" fmla="*/ 0 h 46"/>
              <a:gd name="T2" fmla="*/ 4762 w 25"/>
              <a:gd name="T3" fmla="*/ 26988 h 46"/>
              <a:gd name="T4" fmla="*/ 17462 w 25"/>
              <a:gd name="T5" fmla="*/ 49212 h 46"/>
              <a:gd name="T6" fmla="*/ 30162 w 25"/>
              <a:gd name="T7" fmla="*/ 66675 h 46"/>
              <a:gd name="T8" fmla="*/ 39687 w 25"/>
              <a:gd name="T9" fmla="*/ 73025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46"/>
              <a:gd name="T17" fmla="*/ 25 w 2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46">
                <a:moveTo>
                  <a:pt x="0" y="0"/>
                </a:moveTo>
                <a:lnTo>
                  <a:pt x="3" y="17"/>
                </a:lnTo>
                <a:lnTo>
                  <a:pt x="11" y="31"/>
                </a:lnTo>
                <a:lnTo>
                  <a:pt x="19" y="42"/>
                </a:lnTo>
                <a:lnTo>
                  <a:pt x="25" y="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8" name="Freeform 755"/>
          <p:cNvSpPr>
            <a:spLocks/>
          </p:cNvSpPr>
          <p:nvPr/>
        </p:nvSpPr>
        <p:spPr bwMode="auto">
          <a:xfrm>
            <a:off x="6678613" y="3157538"/>
            <a:ext cx="30162" cy="150812"/>
          </a:xfrm>
          <a:custGeom>
            <a:avLst/>
            <a:gdLst>
              <a:gd name="T0" fmla="*/ 30162 w 19"/>
              <a:gd name="T1" fmla="*/ 150812 h 95"/>
              <a:gd name="T2" fmla="*/ 17462 w 19"/>
              <a:gd name="T3" fmla="*/ 125412 h 95"/>
              <a:gd name="T4" fmla="*/ 12700 w 19"/>
              <a:gd name="T5" fmla="*/ 111125 h 95"/>
              <a:gd name="T6" fmla="*/ 4762 w 19"/>
              <a:gd name="T7" fmla="*/ 84137 h 95"/>
              <a:gd name="T8" fmla="*/ 4762 w 19"/>
              <a:gd name="T9" fmla="*/ 63500 h 95"/>
              <a:gd name="T10" fmla="*/ 12700 w 19"/>
              <a:gd name="T11" fmla="*/ 36512 h 95"/>
              <a:gd name="T12" fmla="*/ 17462 w 19"/>
              <a:gd name="T13" fmla="*/ 20637 h 95"/>
              <a:gd name="T14" fmla="*/ 30162 w 19"/>
              <a:gd name="T15" fmla="*/ 0 h 95"/>
              <a:gd name="T16" fmla="*/ 17462 w 19"/>
              <a:gd name="T17" fmla="*/ 15875 h 95"/>
              <a:gd name="T18" fmla="*/ 4762 w 19"/>
              <a:gd name="T19" fmla="*/ 36512 h 95"/>
              <a:gd name="T20" fmla="*/ 0 w 19"/>
              <a:gd name="T21" fmla="*/ 63500 h 95"/>
              <a:gd name="T22" fmla="*/ 0 w 19"/>
              <a:gd name="T23" fmla="*/ 84137 h 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95"/>
              <a:gd name="T38" fmla="*/ 19 w 19"/>
              <a:gd name="T39" fmla="*/ 95 h 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95">
                <a:moveTo>
                  <a:pt x="19" y="95"/>
                </a:moveTo>
                <a:lnTo>
                  <a:pt x="11" y="79"/>
                </a:lnTo>
                <a:lnTo>
                  <a:pt x="8" y="70"/>
                </a:lnTo>
                <a:lnTo>
                  <a:pt x="3" y="53"/>
                </a:lnTo>
                <a:lnTo>
                  <a:pt x="3" y="40"/>
                </a:lnTo>
                <a:lnTo>
                  <a:pt x="8" y="23"/>
                </a:lnTo>
                <a:lnTo>
                  <a:pt x="11" y="13"/>
                </a:lnTo>
                <a:lnTo>
                  <a:pt x="19" y="0"/>
                </a:lnTo>
                <a:lnTo>
                  <a:pt x="11" y="10"/>
                </a:lnTo>
                <a:lnTo>
                  <a:pt x="3" y="23"/>
                </a:lnTo>
                <a:lnTo>
                  <a:pt x="0" y="40"/>
                </a:lnTo>
                <a:lnTo>
                  <a:pt x="0" y="5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59" name="Line 756"/>
          <p:cNvSpPr>
            <a:spLocks noChangeShapeType="1"/>
          </p:cNvSpPr>
          <p:nvPr/>
        </p:nvSpPr>
        <p:spPr bwMode="auto">
          <a:xfrm>
            <a:off x="6745288" y="3281363"/>
            <a:ext cx="396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0" name="Freeform 757"/>
          <p:cNvSpPr>
            <a:spLocks/>
          </p:cNvSpPr>
          <p:nvPr/>
        </p:nvSpPr>
        <p:spPr bwMode="auto">
          <a:xfrm>
            <a:off x="6745288" y="3167063"/>
            <a:ext cx="22225" cy="114300"/>
          </a:xfrm>
          <a:custGeom>
            <a:avLst/>
            <a:gdLst>
              <a:gd name="T0" fmla="*/ 22225 w 14"/>
              <a:gd name="T1" fmla="*/ 114300 h 72"/>
              <a:gd name="T2" fmla="*/ 22225 w 14"/>
              <a:gd name="T3" fmla="*/ 0 h 72"/>
              <a:gd name="T4" fmla="*/ 0 w 14"/>
              <a:gd name="T5" fmla="*/ 0 h 72"/>
              <a:gd name="T6" fmla="*/ 0 60000 65536"/>
              <a:gd name="T7" fmla="*/ 0 60000 65536"/>
              <a:gd name="T8" fmla="*/ 0 60000 65536"/>
              <a:gd name="T9" fmla="*/ 0 w 14"/>
              <a:gd name="T10" fmla="*/ 0 h 72"/>
              <a:gd name="T11" fmla="*/ 14 w 14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72">
                <a:moveTo>
                  <a:pt x="14" y="72"/>
                </a:move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1" name="Line 758"/>
          <p:cNvSpPr>
            <a:spLocks noChangeShapeType="1"/>
          </p:cNvSpPr>
          <p:nvPr/>
        </p:nvSpPr>
        <p:spPr bwMode="auto">
          <a:xfrm>
            <a:off x="6762750" y="3167063"/>
            <a:ext cx="1588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2" name="Line 759"/>
          <p:cNvSpPr>
            <a:spLocks noChangeShapeType="1"/>
          </p:cNvSpPr>
          <p:nvPr/>
        </p:nvSpPr>
        <p:spPr bwMode="auto">
          <a:xfrm flipV="1">
            <a:off x="6767513" y="3205163"/>
            <a:ext cx="53975" cy="53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3" name="Line 760"/>
          <p:cNvSpPr>
            <a:spLocks noChangeShapeType="1"/>
          </p:cNvSpPr>
          <p:nvPr/>
        </p:nvSpPr>
        <p:spPr bwMode="auto">
          <a:xfrm>
            <a:off x="6804025" y="32051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4" name="Line 761"/>
          <p:cNvSpPr>
            <a:spLocks noChangeShapeType="1"/>
          </p:cNvSpPr>
          <p:nvPr/>
        </p:nvSpPr>
        <p:spPr bwMode="auto">
          <a:xfrm>
            <a:off x="6870700" y="3232150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5" name="Freeform 762"/>
          <p:cNvSpPr>
            <a:spLocks/>
          </p:cNvSpPr>
          <p:nvPr/>
        </p:nvSpPr>
        <p:spPr bwMode="auto">
          <a:xfrm>
            <a:off x="7023100" y="3167063"/>
            <a:ext cx="25400" cy="114300"/>
          </a:xfrm>
          <a:custGeom>
            <a:avLst/>
            <a:gdLst>
              <a:gd name="T0" fmla="*/ 0 w 17"/>
              <a:gd name="T1" fmla="*/ 22225 h 72"/>
              <a:gd name="T2" fmla="*/ 8965 w 17"/>
              <a:gd name="T3" fmla="*/ 17462 h 72"/>
              <a:gd name="T4" fmla="*/ 25400 w 17"/>
              <a:gd name="T5" fmla="*/ 0 h 72"/>
              <a:gd name="T6" fmla="*/ 25400 w 17"/>
              <a:gd name="T7" fmla="*/ 11430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72"/>
              <a:gd name="T14" fmla="*/ 17 w 1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72">
                <a:moveTo>
                  <a:pt x="0" y="14"/>
                </a:moveTo>
                <a:lnTo>
                  <a:pt x="6" y="11"/>
                </a:lnTo>
                <a:lnTo>
                  <a:pt x="17" y="0"/>
                </a:lnTo>
                <a:lnTo>
                  <a:pt x="17" y="7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6" name="Line 763"/>
          <p:cNvSpPr>
            <a:spLocks noChangeShapeType="1"/>
          </p:cNvSpPr>
          <p:nvPr/>
        </p:nvSpPr>
        <p:spPr bwMode="auto">
          <a:xfrm flipV="1">
            <a:off x="7043738" y="3173413"/>
            <a:ext cx="1587" cy="107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7" name="Freeform 764"/>
          <p:cNvSpPr>
            <a:spLocks/>
          </p:cNvSpPr>
          <p:nvPr/>
        </p:nvSpPr>
        <p:spPr bwMode="auto">
          <a:xfrm>
            <a:off x="7112000" y="3173413"/>
            <a:ext cx="39688" cy="141287"/>
          </a:xfrm>
          <a:custGeom>
            <a:avLst/>
            <a:gdLst>
              <a:gd name="T0" fmla="*/ 22225 w 25"/>
              <a:gd name="T1" fmla="*/ 0 h 89"/>
              <a:gd name="T2" fmla="*/ 34925 w 25"/>
              <a:gd name="T3" fmla="*/ 20637 h 89"/>
              <a:gd name="T4" fmla="*/ 39688 w 25"/>
              <a:gd name="T5" fmla="*/ 47625 h 89"/>
              <a:gd name="T6" fmla="*/ 39688 w 25"/>
              <a:gd name="T7" fmla="*/ 68262 h 89"/>
              <a:gd name="T8" fmla="*/ 34925 w 25"/>
              <a:gd name="T9" fmla="*/ 95250 h 89"/>
              <a:gd name="T10" fmla="*/ 22225 w 25"/>
              <a:gd name="T11" fmla="*/ 117475 h 89"/>
              <a:gd name="T12" fmla="*/ 12700 w 25"/>
              <a:gd name="T13" fmla="*/ 134937 h 89"/>
              <a:gd name="T14" fmla="*/ 0 w 25"/>
              <a:gd name="T15" fmla="*/ 141287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89"/>
              <a:gd name="T26" fmla="*/ 25 w 25"/>
              <a:gd name="T27" fmla="*/ 89 h 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89">
                <a:moveTo>
                  <a:pt x="14" y="0"/>
                </a:moveTo>
                <a:lnTo>
                  <a:pt x="22" y="13"/>
                </a:lnTo>
                <a:lnTo>
                  <a:pt x="25" y="30"/>
                </a:lnTo>
                <a:lnTo>
                  <a:pt x="25" y="43"/>
                </a:lnTo>
                <a:lnTo>
                  <a:pt x="22" y="60"/>
                </a:lnTo>
                <a:lnTo>
                  <a:pt x="14" y="74"/>
                </a:lnTo>
                <a:lnTo>
                  <a:pt x="8" y="85"/>
                </a:lnTo>
                <a:lnTo>
                  <a:pt x="0" y="8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8" name="Freeform 765"/>
          <p:cNvSpPr>
            <a:spLocks/>
          </p:cNvSpPr>
          <p:nvPr/>
        </p:nvSpPr>
        <p:spPr bwMode="auto">
          <a:xfrm>
            <a:off x="7124700" y="3157538"/>
            <a:ext cx="22225" cy="150812"/>
          </a:xfrm>
          <a:custGeom>
            <a:avLst/>
            <a:gdLst>
              <a:gd name="T0" fmla="*/ 0 w 14"/>
              <a:gd name="T1" fmla="*/ 150812 h 95"/>
              <a:gd name="T2" fmla="*/ 9525 w 14"/>
              <a:gd name="T3" fmla="*/ 125412 h 95"/>
              <a:gd name="T4" fmla="*/ 17463 w 14"/>
              <a:gd name="T5" fmla="*/ 111125 h 95"/>
              <a:gd name="T6" fmla="*/ 22225 w 14"/>
              <a:gd name="T7" fmla="*/ 84137 h 95"/>
              <a:gd name="T8" fmla="*/ 22225 w 14"/>
              <a:gd name="T9" fmla="*/ 63500 h 95"/>
              <a:gd name="T10" fmla="*/ 17463 w 14"/>
              <a:gd name="T11" fmla="*/ 36512 h 95"/>
              <a:gd name="T12" fmla="*/ 9525 w 14"/>
              <a:gd name="T13" fmla="*/ 20637 h 95"/>
              <a:gd name="T14" fmla="*/ 0 w 14"/>
              <a:gd name="T15" fmla="*/ 0 h 95"/>
              <a:gd name="T16" fmla="*/ 9525 w 14"/>
              <a:gd name="T17" fmla="*/ 15875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95"/>
              <a:gd name="T29" fmla="*/ 14 w 14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95">
                <a:moveTo>
                  <a:pt x="0" y="95"/>
                </a:moveTo>
                <a:lnTo>
                  <a:pt x="6" y="79"/>
                </a:lnTo>
                <a:lnTo>
                  <a:pt x="11" y="70"/>
                </a:lnTo>
                <a:lnTo>
                  <a:pt x="14" y="53"/>
                </a:lnTo>
                <a:lnTo>
                  <a:pt x="14" y="40"/>
                </a:lnTo>
                <a:lnTo>
                  <a:pt x="11" y="23"/>
                </a:lnTo>
                <a:lnTo>
                  <a:pt x="6" y="13"/>
                </a:lnTo>
                <a:lnTo>
                  <a:pt x="0" y="0"/>
                </a:lnTo>
                <a:lnTo>
                  <a:pt x="6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69" name="Line 766"/>
          <p:cNvSpPr>
            <a:spLocks noChangeShapeType="1"/>
          </p:cNvSpPr>
          <p:nvPr/>
        </p:nvSpPr>
        <p:spPr bwMode="auto">
          <a:xfrm flipH="1" flipV="1">
            <a:off x="7112000" y="3148013"/>
            <a:ext cx="12700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0" name="Line 767"/>
          <p:cNvSpPr>
            <a:spLocks noChangeShapeType="1"/>
          </p:cNvSpPr>
          <p:nvPr/>
        </p:nvSpPr>
        <p:spPr bwMode="auto">
          <a:xfrm>
            <a:off x="7183438" y="32051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1" name="Freeform 768"/>
          <p:cNvSpPr>
            <a:spLocks/>
          </p:cNvSpPr>
          <p:nvPr/>
        </p:nvSpPr>
        <p:spPr bwMode="auto">
          <a:xfrm>
            <a:off x="7196138" y="3205163"/>
            <a:ext cx="63500" cy="76200"/>
          </a:xfrm>
          <a:custGeom>
            <a:avLst/>
            <a:gdLst>
              <a:gd name="T0" fmla="*/ 4762 w 40"/>
              <a:gd name="T1" fmla="*/ 0 h 48"/>
              <a:gd name="T2" fmla="*/ 63500 w 40"/>
              <a:gd name="T3" fmla="*/ 76200 h 48"/>
              <a:gd name="T4" fmla="*/ 58738 w 40"/>
              <a:gd name="T5" fmla="*/ 76200 h 48"/>
              <a:gd name="T6" fmla="*/ 0 w 40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8"/>
              <a:gd name="T14" fmla="*/ 40 w 4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8">
                <a:moveTo>
                  <a:pt x="3" y="0"/>
                </a:moveTo>
                <a:lnTo>
                  <a:pt x="40" y="48"/>
                </a:lnTo>
                <a:lnTo>
                  <a:pt x="37" y="4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2" name="Line 769"/>
          <p:cNvSpPr>
            <a:spLocks noChangeShapeType="1"/>
          </p:cNvSpPr>
          <p:nvPr/>
        </p:nvSpPr>
        <p:spPr bwMode="auto">
          <a:xfrm>
            <a:off x="7239000" y="32051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3" name="Line 770"/>
          <p:cNvSpPr>
            <a:spLocks noChangeShapeType="1"/>
          </p:cNvSpPr>
          <p:nvPr/>
        </p:nvSpPr>
        <p:spPr bwMode="auto">
          <a:xfrm flipH="1">
            <a:off x="7196138" y="3205163"/>
            <a:ext cx="6350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4" name="Line 771"/>
          <p:cNvSpPr>
            <a:spLocks noChangeShapeType="1"/>
          </p:cNvSpPr>
          <p:nvPr/>
        </p:nvSpPr>
        <p:spPr bwMode="auto">
          <a:xfrm>
            <a:off x="7183438" y="32813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5" name="Line 772"/>
          <p:cNvSpPr>
            <a:spLocks noChangeShapeType="1"/>
          </p:cNvSpPr>
          <p:nvPr/>
        </p:nvSpPr>
        <p:spPr bwMode="auto">
          <a:xfrm>
            <a:off x="7239000" y="32813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6" name="Line 773"/>
          <p:cNvSpPr>
            <a:spLocks noChangeShapeType="1"/>
          </p:cNvSpPr>
          <p:nvPr/>
        </p:nvSpPr>
        <p:spPr bwMode="auto">
          <a:xfrm flipH="1">
            <a:off x="7023100" y="328136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7" name="Line 774"/>
          <p:cNvSpPr>
            <a:spLocks noChangeShapeType="1"/>
          </p:cNvSpPr>
          <p:nvPr/>
        </p:nvSpPr>
        <p:spPr bwMode="auto">
          <a:xfrm flipH="1">
            <a:off x="6804025" y="32813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8" name="Freeform 775"/>
          <p:cNvSpPr>
            <a:spLocks/>
          </p:cNvSpPr>
          <p:nvPr/>
        </p:nvSpPr>
        <p:spPr bwMode="auto">
          <a:xfrm>
            <a:off x="6789738" y="3236913"/>
            <a:ext cx="36512" cy="44450"/>
          </a:xfrm>
          <a:custGeom>
            <a:avLst/>
            <a:gdLst>
              <a:gd name="T0" fmla="*/ 31750 w 23"/>
              <a:gd name="T1" fmla="*/ 44450 h 28"/>
              <a:gd name="T2" fmla="*/ 0 w 23"/>
              <a:gd name="T3" fmla="*/ 0 h 28"/>
              <a:gd name="T4" fmla="*/ 4762 w 23"/>
              <a:gd name="T5" fmla="*/ 0 h 28"/>
              <a:gd name="T6" fmla="*/ 36512 w 23"/>
              <a:gd name="T7" fmla="*/ 4445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8"/>
              <a:gd name="T14" fmla="*/ 23 w 23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8">
                <a:moveTo>
                  <a:pt x="20" y="28"/>
                </a:moveTo>
                <a:lnTo>
                  <a:pt x="0" y="0"/>
                </a:lnTo>
                <a:lnTo>
                  <a:pt x="3" y="0"/>
                </a:lnTo>
                <a:lnTo>
                  <a:pt x="23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79" name="Line 776"/>
          <p:cNvSpPr>
            <a:spLocks noChangeShapeType="1"/>
          </p:cNvSpPr>
          <p:nvPr/>
        </p:nvSpPr>
        <p:spPr bwMode="auto">
          <a:xfrm flipV="1">
            <a:off x="6588125" y="3184525"/>
            <a:ext cx="1588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0" name="Line 777"/>
          <p:cNvSpPr>
            <a:spLocks noChangeShapeType="1"/>
          </p:cNvSpPr>
          <p:nvPr/>
        </p:nvSpPr>
        <p:spPr bwMode="auto">
          <a:xfrm flipV="1">
            <a:off x="6708775" y="3148013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1" name="Line 778"/>
          <p:cNvSpPr>
            <a:spLocks noChangeShapeType="1"/>
          </p:cNvSpPr>
          <p:nvPr/>
        </p:nvSpPr>
        <p:spPr bwMode="auto">
          <a:xfrm>
            <a:off x="6283325" y="3184525"/>
            <a:ext cx="1588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2" name="Line 779"/>
          <p:cNvSpPr>
            <a:spLocks noChangeShapeType="1"/>
          </p:cNvSpPr>
          <p:nvPr/>
        </p:nvSpPr>
        <p:spPr bwMode="auto">
          <a:xfrm flipH="1">
            <a:off x="5287963" y="3160713"/>
            <a:ext cx="7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3" name="Line 780"/>
          <p:cNvSpPr>
            <a:spLocks noChangeShapeType="1"/>
          </p:cNvSpPr>
          <p:nvPr/>
        </p:nvSpPr>
        <p:spPr bwMode="auto">
          <a:xfrm flipH="1">
            <a:off x="5238750" y="3140075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4" name="Line 781"/>
          <p:cNvSpPr>
            <a:spLocks noChangeShapeType="1"/>
          </p:cNvSpPr>
          <p:nvPr/>
        </p:nvSpPr>
        <p:spPr bwMode="auto">
          <a:xfrm flipH="1">
            <a:off x="5211763" y="3140075"/>
            <a:ext cx="39687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5" name="Freeform 782"/>
          <p:cNvSpPr>
            <a:spLocks/>
          </p:cNvSpPr>
          <p:nvPr/>
        </p:nvSpPr>
        <p:spPr bwMode="auto">
          <a:xfrm>
            <a:off x="5194300" y="3111500"/>
            <a:ext cx="17463" cy="82550"/>
          </a:xfrm>
          <a:custGeom>
            <a:avLst/>
            <a:gdLst>
              <a:gd name="T0" fmla="*/ 17463 w 11"/>
              <a:gd name="T1" fmla="*/ 82550 h 52"/>
              <a:gd name="T2" fmla="*/ 17463 w 11"/>
              <a:gd name="T3" fmla="*/ 0 h 52"/>
              <a:gd name="T4" fmla="*/ 0 w 11"/>
              <a:gd name="T5" fmla="*/ 0 h 52"/>
              <a:gd name="T6" fmla="*/ 0 60000 65536"/>
              <a:gd name="T7" fmla="*/ 0 60000 65536"/>
              <a:gd name="T8" fmla="*/ 0 60000 65536"/>
              <a:gd name="T9" fmla="*/ 0 w 11"/>
              <a:gd name="T10" fmla="*/ 0 h 52"/>
              <a:gd name="T11" fmla="*/ 11 w 11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2">
                <a:moveTo>
                  <a:pt x="11" y="52"/>
                </a:move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6" name="Line 783"/>
          <p:cNvSpPr>
            <a:spLocks noChangeShapeType="1"/>
          </p:cNvSpPr>
          <p:nvPr/>
        </p:nvSpPr>
        <p:spPr bwMode="auto">
          <a:xfrm>
            <a:off x="5207000" y="3111500"/>
            <a:ext cx="1588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7" name="Line 784"/>
          <p:cNvSpPr>
            <a:spLocks noChangeShapeType="1"/>
          </p:cNvSpPr>
          <p:nvPr/>
        </p:nvSpPr>
        <p:spPr bwMode="auto">
          <a:xfrm>
            <a:off x="5194300" y="3194050"/>
            <a:ext cx="301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8" name="Line 785"/>
          <p:cNvSpPr>
            <a:spLocks noChangeShapeType="1"/>
          </p:cNvSpPr>
          <p:nvPr/>
        </p:nvSpPr>
        <p:spPr bwMode="auto">
          <a:xfrm>
            <a:off x="5238750" y="3194050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89" name="Freeform 786"/>
          <p:cNvSpPr>
            <a:spLocks/>
          </p:cNvSpPr>
          <p:nvPr/>
        </p:nvSpPr>
        <p:spPr bwMode="auto">
          <a:xfrm>
            <a:off x="5226050" y="3162300"/>
            <a:ext cx="30163" cy="31750"/>
          </a:xfrm>
          <a:custGeom>
            <a:avLst/>
            <a:gdLst>
              <a:gd name="T0" fmla="*/ 30163 w 19"/>
              <a:gd name="T1" fmla="*/ 31750 h 20"/>
              <a:gd name="T2" fmla="*/ 4763 w 19"/>
              <a:gd name="T3" fmla="*/ 0 h 20"/>
              <a:gd name="T4" fmla="*/ 0 w 19"/>
              <a:gd name="T5" fmla="*/ 0 h 20"/>
              <a:gd name="T6" fmla="*/ 25400 w 19"/>
              <a:gd name="T7" fmla="*/ 3175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20"/>
              <a:gd name="T14" fmla="*/ 19 w 19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20">
                <a:moveTo>
                  <a:pt x="19" y="20"/>
                </a:moveTo>
                <a:lnTo>
                  <a:pt x="3" y="0"/>
                </a:lnTo>
                <a:lnTo>
                  <a:pt x="0" y="0"/>
                </a:lnTo>
                <a:lnTo>
                  <a:pt x="16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0" name="Line 787"/>
          <p:cNvSpPr>
            <a:spLocks noChangeShapeType="1"/>
          </p:cNvSpPr>
          <p:nvPr/>
        </p:nvSpPr>
        <p:spPr bwMode="auto">
          <a:xfrm>
            <a:off x="5402263" y="3194050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1" name="Freeform 788"/>
          <p:cNvSpPr>
            <a:spLocks/>
          </p:cNvSpPr>
          <p:nvPr/>
        </p:nvSpPr>
        <p:spPr bwMode="auto">
          <a:xfrm>
            <a:off x="5402263" y="3111500"/>
            <a:ext cx="20637" cy="82550"/>
          </a:xfrm>
          <a:custGeom>
            <a:avLst/>
            <a:gdLst>
              <a:gd name="T0" fmla="*/ 20637 w 13"/>
              <a:gd name="T1" fmla="*/ 82550 h 52"/>
              <a:gd name="T2" fmla="*/ 20637 w 13"/>
              <a:gd name="T3" fmla="*/ 0 h 52"/>
              <a:gd name="T4" fmla="*/ 7937 w 13"/>
              <a:gd name="T5" fmla="*/ 12700 h 52"/>
              <a:gd name="T6" fmla="*/ 0 w 13"/>
              <a:gd name="T7" fmla="*/ 17463 h 52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52"/>
              <a:gd name="T14" fmla="*/ 13 w 13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52">
                <a:moveTo>
                  <a:pt x="13" y="52"/>
                </a:moveTo>
                <a:lnTo>
                  <a:pt x="13" y="0"/>
                </a:lnTo>
                <a:lnTo>
                  <a:pt x="5" y="8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2" name="Line 789"/>
          <p:cNvSpPr>
            <a:spLocks noChangeShapeType="1"/>
          </p:cNvSpPr>
          <p:nvPr/>
        </p:nvSpPr>
        <p:spPr bwMode="auto">
          <a:xfrm>
            <a:off x="5418138" y="3116263"/>
            <a:ext cx="1587" cy="77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3" name="Line 790"/>
          <p:cNvSpPr>
            <a:spLocks noChangeShapeType="1"/>
          </p:cNvSpPr>
          <p:nvPr/>
        </p:nvSpPr>
        <p:spPr bwMode="auto">
          <a:xfrm>
            <a:off x="6003925" y="3194050"/>
            <a:ext cx="301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4" name="Freeform 791"/>
          <p:cNvSpPr>
            <a:spLocks/>
          </p:cNvSpPr>
          <p:nvPr/>
        </p:nvSpPr>
        <p:spPr bwMode="auto">
          <a:xfrm>
            <a:off x="6003925" y="3111500"/>
            <a:ext cx="17463" cy="82550"/>
          </a:xfrm>
          <a:custGeom>
            <a:avLst/>
            <a:gdLst>
              <a:gd name="T0" fmla="*/ 17463 w 11"/>
              <a:gd name="T1" fmla="*/ 82550 h 52"/>
              <a:gd name="T2" fmla="*/ 17463 w 11"/>
              <a:gd name="T3" fmla="*/ 0 h 52"/>
              <a:gd name="T4" fmla="*/ 0 w 11"/>
              <a:gd name="T5" fmla="*/ 0 h 52"/>
              <a:gd name="T6" fmla="*/ 0 60000 65536"/>
              <a:gd name="T7" fmla="*/ 0 60000 65536"/>
              <a:gd name="T8" fmla="*/ 0 60000 65536"/>
              <a:gd name="T9" fmla="*/ 0 w 11"/>
              <a:gd name="T10" fmla="*/ 0 h 52"/>
              <a:gd name="T11" fmla="*/ 11 w 11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2">
                <a:moveTo>
                  <a:pt x="11" y="52"/>
                </a:move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5" name="Line 792"/>
          <p:cNvSpPr>
            <a:spLocks noChangeShapeType="1"/>
          </p:cNvSpPr>
          <p:nvPr/>
        </p:nvSpPr>
        <p:spPr bwMode="auto">
          <a:xfrm>
            <a:off x="6016625" y="3111500"/>
            <a:ext cx="1588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6" name="Line 793"/>
          <p:cNvSpPr>
            <a:spLocks noChangeShapeType="1"/>
          </p:cNvSpPr>
          <p:nvPr/>
        </p:nvSpPr>
        <p:spPr bwMode="auto">
          <a:xfrm flipV="1">
            <a:off x="6021388" y="3140075"/>
            <a:ext cx="41275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7" name="Line 794"/>
          <p:cNvSpPr>
            <a:spLocks noChangeShapeType="1"/>
          </p:cNvSpPr>
          <p:nvPr/>
        </p:nvSpPr>
        <p:spPr bwMode="auto">
          <a:xfrm>
            <a:off x="6051550" y="3140075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8" name="Line 795"/>
          <p:cNvSpPr>
            <a:spLocks noChangeShapeType="1"/>
          </p:cNvSpPr>
          <p:nvPr/>
        </p:nvSpPr>
        <p:spPr bwMode="auto">
          <a:xfrm>
            <a:off x="6100763" y="3160713"/>
            <a:ext cx="7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099" name="Freeform 796"/>
          <p:cNvSpPr>
            <a:spLocks/>
          </p:cNvSpPr>
          <p:nvPr/>
        </p:nvSpPr>
        <p:spPr bwMode="auto">
          <a:xfrm>
            <a:off x="6200775" y="3162300"/>
            <a:ext cx="12700" cy="31750"/>
          </a:xfrm>
          <a:custGeom>
            <a:avLst/>
            <a:gdLst>
              <a:gd name="T0" fmla="*/ 12700 w 8"/>
              <a:gd name="T1" fmla="*/ 0 h 20"/>
              <a:gd name="T2" fmla="*/ 4762 w 8"/>
              <a:gd name="T3" fmla="*/ 11112 h 20"/>
              <a:gd name="T4" fmla="*/ 0 w 8"/>
              <a:gd name="T5" fmla="*/ 20637 h 20"/>
              <a:gd name="T6" fmla="*/ 0 w 8"/>
              <a:gd name="T7" fmla="*/ 3175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0"/>
              <a:gd name="T14" fmla="*/ 8 w 8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0">
                <a:moveTo>
                  <a:pt x="8" y="0"/>
                </a:moveTo>
                <a:lnTo>
                  <a:pt x="3" y="7"/>
                </a:lnTo>
                <a:lnTo>
                  <a:pt x="0" y="13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0" name="Freeform 797"/>
          <p:cNvSpPr>
            <a:spLocks/>
          </p:cNvSpPr>
          <p:nvPr/>
        </p:nvSpPr>
        <p:spPr bwMode="auto">
          <a:xfrm>
            <a:off x="6200775" y="3175000"/>
            <a:ext cx="55563" cy="14288"/>
          </a:xfrm>
          <a:custGeom>
            <a:avLst/>
            <a:gdLst>
              <a:gd name="T0" fmla="*/ 0 w 35"/>
              <a:gd name="T1" fmla="*/ 12700 h 9"/>
              <a:gd name="T2" fmla="*/ 4763 w 35"/>
              <a:gd name="T3" fmla="*/ 7938 h 9"/>
              <a:gd name="T4" fmla="*/ 12700 w 35"/>
              <a:gd name="T5" fmla="*/ 7938 h 9"/>
              <a:gd name="T6" fmla="*/ 31750 w 35"/>
              <a:gd name="T7" fmla="*/ 14288 h 9"/>
              <a:gd name="T8" fmla="*/ 44450 w 35"/>
              <a:gd name="T9" fmla="*/ 14288 h 9"/>
              <a:gd name="T10" fmla="*/ 53975 w 35"/>
              <a:gd name="T11" fmla="*/ 12700 h 9"/>
              <a:gd name="T12" fmla="*/ 55563 w 35"/>
              <a:gd name="T13" fmla="*/ 7938 h 9"/>
              <a:gd name="T14" fmla="*/ 55563 w 35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"/>
              <a:gd name="T25" fmla="*/ 0 h 9"/>
              <a:gd name="T26" fmla="*/ 35 w 3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" h="9">
                <a:moveTo>
                  <a:pt x="0" y="8"/>
                </a:moveTo>
                <a:lnTo>
                  <a:pt x="3" y="5"/>
                </a:lnTo>
                <a:lnTo>
                  <a:pt x="8" y="5"/>
                </a:lnTo>
                <a:lnTo>
                  <a:pt x="20" y="9"/>
                </a:lnTo>
                <a:lnTo>
                  <a:pt x="28" y="9"/>
                </a:lnTo>
                <a:lnTo>
                  <a:pt x="34" y="8"/>
                </a:lnTo>
                <a:lnTo>
                  <a:pt x="35" y="5"/>
                </a:lnTo>
                <a:lnTo>
                  <a:pt x="3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1" name="Freeform 798"/>
          <p:cNvSpPr>
            <a:spLocks/>
          </p:cNvSpPr>
          <p:nvPr/>
        </p:nvSpPr>
        <p:spPr bwMode="auto">
          <a:xfrm>
            <a:off x="6213475" y="3182938"/>
            <a:ext cx="42863" cy="11112"/>
          </a:xfrm>
          <a:custGeom>
            <a:avLst/>
            <a:gdLst>
              <a:gd name="T0" fmla="*/ 42863 w 27"/>
              <a:gd name="T1" fmla="*/ 0 h 7"/>
              <a:gd name="T2" fmla="*/ 41275 w 27"/>
              <a:gd name="T3" fmla="*/ 9525 h 7"/>
              <a:gd name="T4" fmla="*/ 36513 w 27"/>
              <a:gd name="T5" fmla="*/ 11112 h 7"/>
              <a:gd name="T6" fmla="*/ 19050 w 27"/>
              <a:gd name="T7" fmla="*/ 11112 h 7"/>
              <a:gd name="T8" fmla="*/ 0 w 27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7"/>
              <a:gd name="T17" fmla="*/ 27 w 2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7">
                <a:moveTo>
                  <a:pt x="27" y="0"/>
                </a:moveTo>
                <a:lnTo>
                  <a:pt x="26" y="6"/>
                </a:lnTo>
                <a:lnTo>
                  <a:pt x="23" y="7"/>
                </a:lnTo>
                <a:lnTo>
                  <a:pt x="12" y="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2" name="Freeform 799"/>
          <p:cNvSpPr>
            <a:spLocks/>
          </p:cNvSpPr>
          <p:nvPr/>
        </p:nvSpPr>
        <p:spPr bwMode="auto">
          <a:xfrm>
            <a:off x="6213475" y="3111500"/>
            <a:ext cx="42863" cy="50800"/>
          </a:xfrm>
          <a:custGeom>
            <a:avLst/>
            <a:gdLst>
              <a:gd name="T0" fmla="*/ 0 w 27"/>
              <a:gd name="T1" fmla="*/ 50800 h 32"/>
              <a:gd name="T2" fmla="*/ 9525 w 27"/>
              <a:gd name="T3" fmla="*/ 49212 h 32"/>
              <a:gd name="T4" fmla="*/ 23813 w 27"/>
              <a:gd name="T5" fmla="*/ 39687 h 32"/>
              <a:gd name="T6" fmla="*/ 36513 w 27"/>
              <a:gd name="T7" fmla="*/ 31750 h 32"/>
              <a:gd name="T8" fmla="*/ 41275 w 27"/>
              <a:gd name="T9" fmla="*/ 23812 h 32"/>
              <a:gd name="T10" fmla="*/ 41275 w 27"/>
              <a:gd name="T11" fmla="*/ 17462 h 32"/>
              <a:gd name="T12" fmla="*/ 36513 w 27"/>
              <a:gd name="T13" fmla="*/ 7937 h 32"/>
              <a:gd name="T14" fmla="*/ 31750 w 27"/>
              <a:gd name="T15" fmla="*/ 4762 h 32"/>
              <a:gd name="T16" fmla="*/ 23813 w 27"/>
              <a:gd name="T17" fmla="*/ 0 h 32"/>
              <a:gd name="T18" fmla="*/ 36513 w 27"/>
              <a:gd name="T19" fmla="*/ 4762 h 32"/>
              <a:gd name="T20" fmla="*/ 41275 w 27"/>
              <a:gd name="T21" fmla="*/ 7937 h 32"/>
              <a:gd name="T22" fmla="*/ 42863 w 27"/>
              <a:gd name="T23" fmla="*/ 17462 h 32"/>
              <a:gd name="T24" fmla="*/ 42863 w 27"/>
              <a:gd name="T25" fmla="*/ 23812 h 32"/>
              <a:gd name="T26" fmla="*/ 41275 w 27"/>
              <a:gd name="T27" fmla="*/ 31750 h 32"/>
              <a:gd name="T28" fmla="*/ 28575 w 27"/>
              <a:gd name="T29" fmla="*/ 39687 h 32"/>
              <a:gd name="T30" fmla="*/ 9525 w 27"/>
              <a:gd name="T31" fmla="*/ 49212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"/>
              <a:gd name="T49" fmla="*/ 0 h 32"/>
              <a:gd name="T50" fmla="*/ 27 w 27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" h="32">
                <a:moveTo>
                  <a:pt x="0" y="32"/>
                </a:moveTo>
                <a:lnTo>
                  <a:pt x="6" y="31"/>
                </a:lnTo>
                <a:lnTo>
                  <a:pt x="15" y="25"/>
                </a:lnTo>
                <a:lnTo>
                  <a:pt x="23" y="20"/>
                </a:lnTo>
                <a:lnTo>
                  <a:pt x="26" y="15"/>
                </a:lnTo>
                <a:lnTo>
                  <a:pt x="26" y="11"/>
                </a:lnTo>
                <a:lnTo>
                  <a:pt x="23" y="5"/>
                </a:lnTo>
                <a:lnTo>
                  <a:pt x="20" y="3"/>
                </a:lnTo>
                <a:lnTo>
                  <a:pt x="15" y="0"/>
                </a:lnTo>
                <a:lnTo>
                  <a:pt x="23" y="3"/>
                </a:lnTo>
                <a:lnTo>
                  <a:pt x="26" y="5"/>
                </a:lnTo>
                <a:lnTo>
                  <a:pt x="27" y="11"/>
                </a:lnTo>
                <a:lnTo>
                  <a:pt x="27" y="15"/>
                </a:lnTo>
                <a:lnTo>
                  <a:pt x="26" y="20"/>
                </a:lnTo>
                <a:lnTo>
                  <a:pt x="18" y="25"/>
                </a:lnTo>
                <a:lnTo>
                  <a:pt x="6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3" name="Freeform 800"/>
          <p:cNvSpPr>
            <a:spLocks/>
          </p:cNvSpPr>
          <p:nvPr/>
        </p:nvSpPr>
        <p:spPr bwMode="auto">
          <a:xfrm>
            <a:off x="6200775" y="3111500"/>
            <a:ext cx="36513" cy="23813"/>
          </a:xfrm>
          <a:custGeom>
            <a:avLst/>
            <a:gdLst>
              <a:gd name="T0" fmla="*/ 4763 w 23"/>
              <a:gd name="T1" fmla="*/ 23813 h 15"/>
              <a:gd name="T2" fmla="*/ 0 w 23"/>
              <a:gd name="T3" fmla="*/ 19050 h 15"/>
              <a:gd name="T4" fmla="*/ 0 w 23"/>
              <a:gd name="T5" fmla="*/ 17463 h 15"/>
              <a:gd name="T6" fmla="*/ 4763 w 23"/>
              <a:gd name="T7" fmla="*/ 7938 h 15"/>
              <a:gd name="T8" fmla="*/ 7938 w 23"/>
              <a:gd name="T9" fmla="*/ 4763 h 15"/>
              <a:gd name="T10" fmla="*/ 22225 w 23"/>
              <a:gd name="T11" fmla="*/ 0 h 15"/>
              <a:gd name="T12" fmla="*/ 36513 w 23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5"/>
              <a:gd name="T23" fmla="*/ 23 w 23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5">
                <a:moveTo>
                  <a:pt x="3" y="15"/>
                </a:moveTo>
                <a:lnTo>
                  <a:pt x="0" y="12"/>
                </a:lnTo>
                <a:lnTo>
                  <a:pt x="0" y="11"/>
                </a:lnTo>
                <a:lnTo>
                  <a:pt x="3" y="5"/>
                </a:lnTo>
                <a:lnTo>
                  <a:pt x="5" y="3"/>
                </a:lnTo>
                <a:lnTo>
                  <a:pt x="14" y="0"/>
                </a:lnTo>
                <a:lnTo>
                  <a:pt x="2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4" name="Freeform 801"/>
          <p:cNvSpPr>
            <a:spLocks/>
          </p:cNvSpPr>
          <p:nvPr/>
        </p:nvSpPr>
        <p:spPr bwMode="auto">
          <a:xfrm>
            <a:off x="6205538" y="3128963"/>
            <a:ext cx="3175" cy="6350"/>
          </a:xfrm>
          <a:custGeom>
            <a:avLst/>
            <a:gdLst>
              <a:gd name="T0" fmla="*/ 0 w 2"/>
              <a:gd name="T1" fmla="*/ 0 h 4"/>
              <a:gd name="T2" fmla="*/ 3175 w 2"/>
              <a:gd name="T3" fmla="*/ 1588 h 4"/>
              <a:gd name="T4" fmla="*/ 0 w 2"/>
              <a:gd name="T5" fmla="*/ 6350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2" y="1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5" name="Freeform 802"/>
          <p:cNvSpPr>
            <a:spLocks/>
          </p:cNvSpPr>
          <p:nvPr/>
        </p:nvSpPr>
        <p:spPr bwMode="auto">
          <a:xfrm>
            <a:off x="6038850" y="3162300"/>
            <a:ext cx="26988" cy="31750"/>
          </a:xfrm>
          <a:custGeom>
            <a:avLst/>
            <a:gdLst>
              <a:gd name="T0" fmla="*/ 1588 w 17"/>
              <a:gd name="T1" fmla="*/ 0 h 20"/>
              <a:gd name="T2" fmla="*/ 26988 w 17"/>
              <a:gd name="T3" fmla="*/ 31750 h 20"/>
              <a:gd name="T4" fmla="*/ 23813 w 17"/>
              <a:gd name="T5" fmla="*/ 31750 h 20"/>
              <a:gd name="T6" fmla="*/ 0 w 17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20"/>
              <a:gd name="T14" fmla="*/ 17 w 17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20">
                <a:moveTo>
                  <a:pt x="1" y="0"/>
                </a:moveTo>
                <a:lnTo>
                  <a:pt x="17" y="20"/>
                </a:lnTo>
                <a:lnTo>
                  <a:pt x="15" y="2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6" name="Line 803"/>
          <p:cNvSpPr>
            <a:spLocks noChangeShapeType="1"/>
          </p:cNvSpPr>
          <p:nvPr/>
        </p:nvSpPr>
        <p:spPr bwMode="auto">
          <a:xfrm>
            <a:off x="6051550" y="3194050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7" name="Freeform 804"/>
          <p:cNvSpPr>
            <a:spLocks/>
          </p:cNvSpPr>
          <p:nvPr/>
        </p:nvSpPr>
        <p:spPr bwMode="auto">
          <a:xfrm>
            <a:off x="7291388" y="3111500"/>
            <a:ext cx="53975" cy="82550"/>
          </a:xfrm>
          <a:custGeom>
            <a:avLst/>
            <a:gdLst>
              <a:gd name="T0" fmla="*/ 9525 w 34"/>
              <a:gd name="T1" fmla="*/ 77788 h 52"/>
              <a:gd name="T2" fmla="*/ 22225 w 34"/>
              <a:gd name="T3" fmla="*/ 82550 h 52"/>
              <a:gd name="T4" fmla="*/ 28575 w 34"/>
              <a:gd name="T5" fmla="*/ 82550 h 52"/>
              <a:gd name="T6" fmla="*/ 41275 w 34"/>
              <a:gd name="T7" fmla="*/ 77788 h 52"/>
              <a:gd name="T8" fmla="*/ 49212 w 34"/>
              <a:gd name="T9" fmla="*/ 68263 h 52"/>
              <a:gd name="T10" fmla="*/ 53975 w 34"/>
              <a:gd name="T11" fmla="*/ 49212 h 52"/>
              <a:gd name="T12" fmla="*/ 53975 w 34"/>
              <a:gd name="T13" fmla="*/ 36513 h 52"/>
              <a:gd name="T14" fmla="*/ 49212 w 34"/>
              <a:gd name="T15" fmla="*/ 17463 h 52"/>
              <a:gd name="T16" fmla="*/ 41275 w 34"/>
              <a:gd name="T17" fmla="*/ 4763 h 52"/>
              <a:gd name="T18" fmla="*/ 28575 w 34"/>
              <a:gd name="T19" fmla="*/ 0 h 52"/>
              <a:gd name="T20" fmla="*/ 22225 w 34"/>
              <a:gd name="T21" fmla="*/ 0 h 52"/>
              <a:gd name="T22" fmla="*/ 12700 w 34"/>
              <a:gd name="T23" fmla="*/ 4763 h 52"/>
              <a:gd name="T24" fmla="*/ 9525 w 34"/>
              <a:gd name="T25" fmla="*/ 7938 h 52"/>
              <a:gd name="T26" fmla="*/ 4762 w 34"/>
              <a:gd name="T27" fmla="*/ 17463 h 52"/>
              <a:gd name="T28" fmla="*/ 0 w 34"/>
              <a:gd name="T29" fmla="*/ 36513 h 52"/>
              <a:gd name="T30" fmla="*/ 0 w 34"/>
              <a:gd name="T31" fmla="*/ 49212 h 52"/>
              <a:gd name="T32" fmla="*/ 4762 w 34"/>
              <a:gd name="T33" fmla="*/ 68263 h 52"/>
              <a:gd name="T34" fmla="*/ 9525 w 34"/>
              <a:gd name="T35" fmla="*/ 76200 h 52"/>
              <a:gd name="T36" fmla="*/ 12700 w 34"/>
              <a:gd name="T37" fmla="*/ 77788 h 52"/>
              <a:gd name="T38" fmla="*/ 22225 w 34"/>
              <a:gd name="T39" fmla="*/ 82550 h 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"/>
              <a:gd name="T61" fmla="*/ 0 h 52"/>
              <a:gd name="T62" fmla="*/ 34 w 34"/>
              <a:gd name="T63" fmla="*/ 52 h 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" h="52">
                <a:moveTo>
                  <a:pt x="6" y="49"/>
                </a:moveTo>
                <a:lnTo>
                  <a:pt x="14" y="52"/>
                </a:lnTo>
                <a:lnTo>
                  <a:pt x="18" y="52"/>
                </a:lnTo>
                <a:lnTo>
                  <a:pt x="26" y="49"/>
                </a:lnTo>
                <a:lnTo>
                  <a:pt x="31" y="43"/>
                </a:lnTo>
                <a:lnTo>
                  <a:pt x="34" y="31"/>
                </a:lnTo>
                <a:lnTo>
                  <a:pt x="34" y="23"/>
                </a:lnTo>
                <a:lnTo>
                  <a:pt x="31" y="11"/>
                </a:lnTo>
                <a:lnTo>
                  <a:pt x="26" y="3"/>
                </a:lnTo>
                <a:lnTo>
                  <a:pt x="18" y="0"/>
                </a:lnTo>
                <a:lnTo>
                  <a:pt x="14" y="0"/>
                </a:lnTo>
                <a:lnTo>
                  <a:pt x="8" y="3"/>
                </a:lnTo>
                <a:lnTo>
                  <a:pt x="6" y="5"/>
                </a:lnTo>
                <a:lnTo>
                  <a:pt x="3" y="11"/>
                </a:lnTo>
                <a:lnTo>
                  <a:pt x="0" y="23"/>
                </a:lnTo>
                <a:lnTo>
                  <a:pt x="0" y="31"/>
                </a:lnTo>
                <a:lnTo>
                  <a:pt x="3" y="43"/>
                </a:lnTo>
                <a:lnTo>
                  <a:pt x="6" y="48"/>
                </a:lnTo>
                <a:lnTo>
                  <a:pt x="8" y="49"/>
                </a:lnTo>
                <a:lnTo>
                  <a:pt x="14" y="5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8" name="Freeform 805"/>
          <p:cNvSpPr>
            <a:spLocks/>
          </p:cNvSpPr>
          <p:nvPr/>
        </p:nvSpPr>
        <p:spPr bwMode="auto">
          <a:xfrm>
            <a:off x="7319963" y="3111500"/>
            <a:ext cx="20637" cy="82550"/>
          </a:xfrm>
          <a:custGeom>
            <a:avLst/>
            <a:gdLst>
              <a:gd name="T0" fmla="*/ 0 w 13"/>
              <a:gd name="T1" fmla="*/ 82550 h 52"/>
              <a:gd name="T2" fmla="*/ 7937 w 13"/>
              <a:gd name="T3" fmla="*/ 77788 h 52"/>
              <a:gd name="T4" fmla="*/ 12700 w 13"/>
              <a:gd name="T5" fmla="*/ 76200 h 52"/>
              <a:gd name="T6" fmla="*/ 17462 w 13"/>
              <a:gd name="T7" fmla="*/ 68263 h 52"/>
              <a:gd name="T8" fmla="*/ 20637 w 13"/>
              <a:gd name="T9" fmla="*/ 49212 h 52"/>
              <a:gd name="T10" fmla="*/ 20637 w 13"/>
              <a:gd name="T11" fmla="*/ 36513 h 52"/>
              <a:gd name="T12" fmla="*/ 17462 w 13"/>
              <a:gd name="T13" fmla="*/ 17463 h 52"/>
              <a:gd name="T14" fmla="*/ 12700 w 13"/>
              <a:gd name="T15" fmla="*/ 7938 h 52"/>
              <a:gd name="T16" fmla="*/ 7937 w 13"/>
              <a:gd name="T17" fmla="*/ 4763 h 52"/>
              <a:gd name="T18" fmla="*/ 0 w 13"/>
              <a:gd name="T19" fmla="*/ 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52"/>
              <a:gd name="T32" fmla="*/ 13 w 13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52">
                <a:moveTo>
                  <a:pt x="0" y="52"/>
                </a:moveTo>
                <a:lnTo>
                  <a:pt x="5" y="49"/>
                </a:lnTo>
                <a:lnTo>
                  <a:pt x="8" y="48"/>
                </a:lnTo>
                <a:lnTo>
                  <a:pt x="11" y="43"/>
                </a:lnTo>
                <a:lnTo>
                  <a:pt x="13" y="31"/>
                </a:lnTo>
                <a:lnTo>
                  <a:pt x="13" y="23"/>
                </a:lnTo>
                <a:lnTo>
                  <a:pt x="11" y="11"/>
                </a:lnTo>
                <a:lnTo>
                  <a:pt x="8" y="5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9" name="Freeform 806"/>
          <p:cNvSpPr>
            <a:spLocks/>
          </p:cNvSpPr>
          <p:nvPr/>
        </p:nvSpPr>
        <p:spPr bwMode="auto">
          <a:xfrm>
            <a:off x="7288213" y="3111500"/>
            <a:ext cx="25400" cy="80963"/>
          </a:xfrm>
          <a:custGeom>
            <a:avLst/>
            <a:gdLst>
              <a:gd name="T0" fmla="*/ 25400 w 16"/>
              <a:gd name="T1" fmla="*/ 0 h 51"/>
              <a:gd name="T2" fmla="*/ 12700 w 16"/>
              <a:gd name="T3" fmla="*/ 4763 h 51"/>
              <a:gd name="T4" fmla="*/ 3175 w 16"/>
              <a:gd name="T5" fmla="*/ 17463 h 51"/>
              <a:gd name="T6" fmla="*/ 0 w 16"/>
              <a:gd name="T7" fmla="*/ 36513 h 51"/>
              <a:gd name="T8" fmla="*/ 0 w 16"/>
              <a:gd name="T9" fmla="*/ 49213 h 51"/>
              <a:gd name="T10" fmla="*/ 3175 w 16"/>
              <a:gd name="T11" fmla="*/ 68263 h 51"/>
              <a:gd name="T12" fmla="*/ 12700 w 16"/>
              <a:gd name="T13" fmla="*/ 80963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51"/>
              <a:gd name="T23" fmla="*/ 16 w 16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51">
                <a:moveTo>
                  <a:pt x="16" y="0"/>
                </a:moveTo>
                <a:lnTo>
                  <a:pt x="8" y="3"/>
                </a:lnTo>
                <a:lnTo>
                  <a:pt x="2" y="11"/>
                </a:lnTo>
                <a:lnTo>
                  <a:pt x="0" y="23"/>
                </a:lnTo>
                <a:lnTo>
                  <a:pt x="0" y="31"/>
                </a:lnTo>
                <a:lnTo>
                  <a:pt x="2" y="43"/>
                </a:lnTo>
                <a:lnTo>
                  <a:pt x="8" y="5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10" name="Line 807"/>
          <p:cNvSpPr>
            <a:spLocks noChangeShapeType="1"/>
          </p:cNvSpPr>
          <p:nvPr/>
        </p:nvSpPr>
        <p:spPr bwMode="auto">
          <a:xfrm>
            <a:off x="4327525" y="3148013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60239" y="4215823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none" dirty="0"/>
              <a:t>H(x) </a:t>
            </a: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1113971" y="4481513"/>
            <a:ext cx="398396" cy="17621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860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37400" y="3103563"/>
            <a:ext cx="344488" cy="223837"/>
          </a:xfrm>
          <a:prstGeom prst="rect">
            <a:avLst/>
          </a:prstGeom>
          <a:solidFill>
            <a:schemeClr val="folHlink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224588" y="3103563"/>
            <a:ext cx="344487" cy="223837"/>
          </a:xfrm>
          <a:prstGeom prst="rect">
            <a:avLst/>
          </a:prstGeom>
          <a:solidFill>
            <a:schemeClr val="folHlink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43450" y="3103563"/>
            <a:ext cx="342900" cy="223837"/>
          </a:xfrm>
          <a:prstGeom prst="rect">
            <a:avLst/>
          </a:prstGeom>
          <a:solidFill>
            <a:schemeClr val="folHlink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17925" y="3103563"/>
            <a:ext cx="341313" cy="223837"/>
          </a:xfrm>
          <a:prstGeom prst="rect">
            <a:avLst/>
          </a:prstGeom>
          <a:solidFill>
            <a:schemeClr val="folHlink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2266950" y="3135313"/>
            <a:ext cx="161925" cy="157162"/>
          </a:xfrm>
          <a:custGeom>
            <a:avLst/>
            <a:gdLst>
              <a:gd name="T0" fmla="*/ 161925 w 102"/>
              <a:gd name="T1" fmla="*/ 66675 h 99"/>
              <a:gd name="T2" fmla="*/ 160338 w 102"/>
              <a:gd name="T3" fmla="*/ 53975 h 99"/>
              <a:gd name="T4" fmla="*/ 155575 w 102"/>
              <a:gd name="T5" fmla="*/ 44450 h 99"/>
              <a:gd name="T6" fmla="*/ 147638 w 102"/>
              <a:gd name="T7" fmla="*/ 34925 h 99"/>
              <a:gd name="T8" fmla="*/ 138113 w 102"/>
              <a:gd name="T9" fmla="*/ 25400 h 99"/>
              <a:gd name="T10" fmla="*/ 130175 w 102"/>
              <a:gd name="T11" fmla="*/ 15875 h 99"/>
              <a:gd name="T12" fmla="*/ 117475 w 102"/>
              <a:gd name="T13" fmla="*/ 9525 h 99"/>
              <a:gd name="T14" fmla="*/ 106363 w 102"/>
              <a:gd name="T15" fmla="*/ 3175 h 99"/>
              <a:gd name="T16" fmla="*/ 93662 w 102"/>
              <a:gd name="T17" fmla="*/ 3175 h 99"/>
              <a:gd name="T18" fmla="*/ 80963 w 102"/>
              <a:gd name="T19" fmla="*/ 0 h 99"/>
              <a:gd name="T20" fmla="*/ 69850 w 102"/>
              <a:gd name="T21" fmla="*/ 3175 h 99"/>
              <a:gd name="T22" fmla="*/ 57150 w 102"/>
              <a:gd name="T23" fmla="*/ 3175 h 99"/>
              <a:gd name="T24" fmla="*/ 44450 w 102"/>
              <a:gd name="T25" fmla="*/ 9525 h 99"/>
              <a:gd name="T26" fmla="*/ 34925 w 102"/>
              <a:gd name="T27" fmla="*/ 15875 h 99"/>
              <a:gd name="T28" fmla="*/ 25400 w 102"/>
              <a:gd name="T29" fmla="*/ 25400 h 99"/>
              <a:gd name="T30" fmla="*/ 17463 w 102"/>
              <a:gd name="T31" fmla="*/ 34925 h 99"/>
              <a:gd name="T32" fmla="*/ 9525 w 102"/>
              <a:gd name="T33" fmla="*/ 44450 h 99"/>
              <a:gd name="T34" fmla="*/ 4763 w 102"/>
              <a:gd name="T35" fmla="*/ 53975 h 99"/>
              <a:gd name="T36" fmla="*/ 3175 w 102"/>
              <a:gd name="T37" fmla="*/ 66675 h 99"/>
              <a:gd name="T38" fmla="*/ 0 w 102"/>
              <a:gd name="T39" fmla="*/ 79375 h 99"/>
              <a:gd name="T40" fmla="*/ 3175 w 102"/>
              <a:gd name="T41" fmla="*/ 90487 h 99"/>
              <a:gd name="T42" fmla="*/ 4763 w 102"/>
              <a:gd name="T43" fmla="*/ 103187 h 99"/>
              <a:gd name="T44" fmla="*/ 9525 w 102"/>
              <a:gd name="T45" fmla="*/ 115887 h 99"/>
              <a:gd name="T46" fmla="*/ 17463 w 102"/>
              <a:gd name="T47" fmla="*/ 125412 h 99"/>
              <a:gd name="T48" fmla="*/ 25400 w 102"/>
              <a:gd name="T49" fmla="*/ 134937 h 99"/>
              <a:gd name="T50" fmla="*/ 34925 w 102"/>
              <a:gd name="T51" fmla="*/ 142875 h 99"/>
              <a:gd name="T52" fmla="*/ 44450 w 102"/>
              <a:gd name="T53" fmla="*/ 150812 h 99"/>
              <a:gd name="T54" fmla="*/ 57150 w 102"/>
              <a:gd name="T55" fmla="*/ 155575 h 99"/>
              <a:gd name="T56" fmla="*/ 69850 w 102"/>
              <a:gd name="T57" fmla="*/ 157162 h 99"/>
              <a:gd name="T58" fmla="*/ 80963 w 102"/>
              <a:gd name="T59" fmla="*/ 157162 h 99"/>
              <a:gd name="T60" fmla="*/ 93662 w 102"/>
              <a:gd name="T61" fmla="*/ 157162 h 99"/>
              <a:gd name="T62" fmla="*/ 106363 w 102"/>
              <a:gd name="T63" fmla="*/ 155575 h 99"/>
              <a:gd name="T64" fmla="*/ 117475 w 102"/>
              <a:gd name="T65" fmla="*/ 150812 h 99"/>
              <a:gd name="T66" fmla="*/ 130175 w 102"/>
              <a:gd name="T67" fmla="*/ 142875 h 99"/>
              <a:gd name="T68" fmla="*/ 138113 w 102"/>
              <a:gd name="T69" fmla="*/ 134937 h 99"/>
              <a:gd name="T70" fmla="*/ 147638 w 102"/>
              <a:gd name="T71" fmla="*/ 125412 h 99"/>
              <a:gd name="T72" fmla="*/ 155575 w 102"/>
              <a:gd name="T73" fmla="*/ 115887 h 99"/>
              <a:gd name="T74" fmla="*/ 160338 w 102"/>
              <a:gd name="T75" fmla="*/ 103187 h 99"/>
              <a:gd name="T76" fmla="*/ 161925 w 102"/>
              <a:gd name="T77" fmla="*/ 90487 h 99"/>
              <a:gd name="T78" fmla="*/ 161925 w 102"/>
              <a:gd name="T79" fmla="*/ 79375 h 99"/>
              <a:gd name="T80" fmla="*/ 161925 w 102"/>
              <a:gd name="T81" fmla="*/ 66675 h 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"/>
              <a:gd name="T124" fmla="*/ 0 h 99"/>
              <a:gd name="T125" fmla="*/ 102 w 102"/>
              <a:gd name="T126" fmla="*/ 99 h 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" h="99">
                <a:moveTo>
                  <a:pt x="102" y="42"/>
                </a:moveTo>
                <a:lnTo>
                  <a:pt x="101" y="34"/>
                </a:lnTo>
                <a:lnTo>
                  <a:pt x="98" y="28"/>
                </a:lnTo>
                <a:lnTo>
                  <a:pt x="93" y="22"/>
                </a:lnTo>
                <a:lnTo>
                  <a:pt x="87" y="16"/>
                </a:lnTo>
                <a:lnTo>
                  <a:pt x="82" y="10"/>
                </a:lnTo>
                <a:lnTo>
                  <a:pt x="74" y="6"/>
                </a:lnTo>
                <a:lnTo>
                  <a:pt x="67" y="2"/>
                </a:lnTo>
                <a:lnTo>
                  <a:pt x="59" y="2"/>
                </a:lnTo>
                <a:lnTo>
                  <a:pt x="51" y="0"/>
                </a:lnTo>
                <a:lnTo>
                  <a:pt x="44" y="2"/>
                </a:lnTo>
                <a:lnTo>
                  <a:pt x="36" y="2"/>
                </a:lnTo>
                <a:lnTo>
                  <a:pt x="28" y="6"/>
                </a:lnTo>
                <a:lnTo>
                  <a:pt x="22" y="10"/>
                </a:lnTo>
                <a:lnTo>
                  <a:pt x="16" y="16"/>
                </a:lnTo>
                <a:lnTo>
                  <a:pt x="11" y="22"/>
                </a:lnTo>
                <a:lnTo>
                  <a:pt x="6" y="28"/>
                </a:lnTo>
                <a:lnTo>
                  <a:pt x="3" y="34"/>
                </a:lnTo>
                <a:lnTo>
                  <a:pt x="2" y="42"/>
                </a:lnTo>
                <a:lnTo>
                  <a:pt x="0" y="50"/>
                </a:lnTo>
                <a:lnTo>
                  <a:pt x="2" y="57"/>
                </a:lnTo>
                <a:lnTo>
                  <a:pt x="3" y="65"/>
                </a:lnTo>
                <a:lnTo>
                  <a:pt x="6" y="73"/>
                </a:lnTo>
                <a:lnTo>
                  <a:pt x="11" y="79"/>
                </a:lnTo>
                <a:lnTo>
                  <a:pt x="16" y="85"/>
                </a:lnTo>
                <a:lnTo>
                  <a:pt x="22" y="90"/>
                </a:lnTo>
                <a:lnTo>
                  <a:pt x="28" y="95"/>
                </a:lnTo>
                <a:lnTo>
                  <a:pt x="36" y="98"/>
                </a:lnTo>
                <a:lnTo>
                  <a:pt x="44" y="99"/>
                </a:lnTo>
                <a:lnTo>
                  <a:pt x="51" y="99"/>
                </a:lnTo>
                <a:lnTo>
                  <a:pt x="59" y="99"/>
                </a:lnTo>
                <a:lnTo>
                  <a:pt x="67" y="98"/>
                </a:lnTo>
                <a:lnTo>
                  <a:pt x="74" y="95"/>
                </a:lnTo>
                <a:lnTo>
                  <a:pt x="82" y="90"/>
                </a:lnTo>
                <a:lnTo>
                  <a:pt x="87" y="85"/>
                </a:lnTo>
                <a:lnTo>
                  <a:pt x="93" y="79"/>
                </a:lnTo>
                <a:lnTo>
                  <a:pt x="98" y="73"/>
                </a:lnTo>
                <a:lnTo>
                  <a:pt x="101" y="65"/>
                </a:lnTo>
                <a:lnTo>
                  <a:pt x="102" y="57"/>
                </a:lnTo>
                <a:lnTo>
                  <a:pt x="102" y="50"/>
                </a:lnTo>
                <a:lnTo>
                  <a:pt x="102" y="42"/>
                </a:lnTo>
                <a:close/>
              </a:path>
            </a:pathLst>
          </a:custGeom>
          <a:solidFill>
            <a:schemeClr val="folHlink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3295650" y="3135313"/>
            <a:ext cx="161925" cy="157162"/>
          </a:xfrm>
          <a:custGeom>
            <a:avLst/>
            <a:gdLst>
              <a:gd name="T0" fmla="*/ 138113 w 102"/>
              <a:gd name="T1" fmla="*/ 25400 h 99"/>
              <a:gd name="T2" fmla="*/ 127000 w 102"/>
              <a:gd name="T3" fmla="*/ 15875 h 99"/>
              <a:gd name="T4" fmla="*/ 117475 w 102"/>
              <a:gd name="T5" fmla="*/ 9525 h 99"/>
              <a:gd name="T6" fmla="*/ 106363 w 102"/>
              <a:gd name="T7" fmla="*/ 3175 h 99"/>
              <a:gd name="T8" fmla="*/ 93662 w 102"/>
              <a:gd name="T9" fmla="*/ 3175 h 99"/>
              <a:gd name="T10" fmla="*/ 80963 w 102"/>
              <a:gd name="T11" fmla="*/ 0 h 99"/>
              <a:gd name="T12" fmla="*/ 66675 w 102"/>
              <a:gd name="T13" fmla="*/ 3175 h 99"/>
              <a:gd name="T14" fmla="*/ 53975 w 102"/>
              <a:gd name="T15" fmla="*/ 3175 h 99"/>
              <a:gd name="T16" fmla="*/ 44450 w 102"/>
              <a:gd name="T17" fmla="*/ 9525 h 99"/>
              <a:gd name="T18" fmla="*/ 31750 w 102"/>
              <a:gd name="T19" fmla="*/ 15875 h 99"/>
              <a:gd name="T20" fmla="*/ 22225 w 102"/>
              <a:gd name="T21" fmla="*/ 25400 h 99"/>
              <a:gd name="T22" fmla="*/ 14288 w 102"/>
              <a:gd name="T23" fmla="*/ 34925 h 99"/>
              <a:gd name="T24" fmla="*/ 7938 w 102"/>
              <a:gd name="T25" fmla="*/ 44450 h 99"/>
              <a:gd name="T26" fmla="*/ 3175 w 102"/>
              <a:gd name="T27" fmla="*/ 53975 h 99"/>
              <a:gd name="T28" fmla="*/ 0 w 102"/>
              <a:gd name="T29" fmla="*/ 66675 h 99"/>
              <a:gd name="T30" fmla="*/ 0 w 102"/>
              <a:gd name="T31" fmla="*/ 79375 h 99"/>
              <a:gd name="T32" fmla="*/ 0 w 102"/>
              <a:gd name="T33" fmla="*/ 90487 h 99"/>
              <a:gd name="T34" fmla="*/ 3175 w 102"/>
              <a:gd name="T35" fmla="*/ 103187 h 99"/>
              <a:gd name="T36" fmla="*/ 7938 w 102"/>
              <a:gd name="T37" fmla="*/ 115887 h 99"/>
              <a:gd name="T38" fmla="*/ 14288 w 102"/>
              <a:gd name="T39" fmla="*/ 125412 h 99"/>
              <a:gd name="T40" fmla="*/ 22225 w 102"/>
              <a:gd name="T41" fmla="*/ 134937 h 99"/>
              <a:gd name="T42" fmla="*/ 31750 w 102"/>
              <a:gd name="T43" fmla="*/ 142875 h 99"/>
              <a:gd name="T44" fmla="*/ 44450 w 102"/>
              <a:gd name="T45" fmla="*/ 150812 h 99"/>
              <a:gd name="T46" fmla="*/ 53975 w 102"/>
              <a:gd name="T47" fmla="*/ 155575 h 99"/>
              <a:gd name="T48" fmla="*/ 66675 w 102"/>
              <a:gd name="T49" fmla="*/ 157162 h 99"/>
              <a:gd name="T50" fmla="*/ 80963 w 102"/>
              <a:gd name="T51" fmla="*/ 157162 h 99"/>
              <a:gd name="T52" fmla="*/ 93662 w 102"/>
              <a:gd name="T53" fmla="*/ 157162 h 99"/>
              <a:gd name="T54" fmla="*/ 106363 w 102"/>
              <a:gd name="T55" fmla="*/ 155575 h 99"/>
              <a:gd name="T56" fmla="*/ 117475 w 102"/>
              <a:gd name="T57" fmla="*/ 150812 h 99"/>
              <a:gd name="T58" fmla="*/ 127000 w 102"/>
              <a:gd name="T59" fmla="*/ 142875 h 99"/>
              <a:gd name="T60" fmla="*/ 138113 w 102"/>
              <a:gd name="T61" fmla="*/ 134937 h 99"/>
              <a:gd name="T62" fmla="*/ 144463 w 102"/>
              <a:gd name="T63" fmla="*/ 125412 h 99"/>
              <a:gd name="T64" fmla="*/ 152400 w 102"/>
              <a:gd name="T65" fmla="*/ 115887 h 99"/>
              <a:gd name="T66" fmla="*/ 157163 w 102"/>
              <a:gd name="T67" fmla="*/ 103187 h 99"/>
              <a:gd name="T68" fmla="*/ 160338 w 102"/>
              <a:gd name="T69" fmla="*/ 90487 h 99"/>
              <a:gd name="T70" fmla="*/ 161925 w 102"/>
              <a:gd name="T71" fmla="*/ 79375 h 99"/>
              <a:gd name="T72" fmla="*/ 160338 w 102"/>
              <a:gd name="T73" fmla="*/ 66675 h 99"/>
              <a:gd name="T74" fmla="*/ 157163 w 102"/>
              <a:gd name="T75" fmla="*/ 53975 h 99"/>
              <a:gd name="T76" fmla="*/ 152400 w 102"/>
              <a:gd name="T77" fmla="*/ 44450 h 99"/>
              <a:gd name="T78" fmla="*/ 144463 w 102"/>
              <a:gd name="T79" fmla="*/ 34925 h 99"/>
              <a:gd name="T80" fmla="*/ 138113 w 102"/>
              <a:gd name="T81" fmla="*/ 25400 h 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"/>
              <a:gd name="T124" fmla="*/ 0 h 99"/>
              <a:gd name="T125" fmla="*/ 102 w 102"/>
              <a:gd name="T126" fmla="*/ 99 h 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" h="99">
                <a:moveTo>
                  <a:pt x="87" y="16"/>
                </a:moveTo>
                <a:lnTo>
                  <a:pt x="80" y="10"/>
                </a:lnTo>
                <a:lnTo>
                  <a:pt x="74" y="6"/>
                </a:lnTo>
                <a:lnTo>
                  <a:pt x="67" y="2"/>
                </a:lnTo>
                <a:lnTo>
                  <a:pt x="59" y="2"/>
                </a:lnTo>
                <a:lnTo>
                  <a:pt x="51" y="0"/>
                </a:lnTo>
                <a:lnTo>
                  <a:pt x="42" y="2"/>
                </a:lnTo>
                <a:lnTo>
                  <a:pt x="34" y="2"/>
                </a:lnTo>
                <a:lnTo>
                  <a:pt x="28" y="6"/>
                </a:lnTo>
                <a:lnTo>
                  <a:pt x="20" y="10"/>
                </a:lnTo>
                <a:lnTo>
                  <a:pt x="14" y="16"/>
                </a:lnTo>
                <a:lnTo>
                  <a:pt x="9" y="22"/>
                </a:lnTo>
                <a:lnTo>
                  <a:pt x="5" y="28"/>
                </a:lnTo>
                <a:lnTo>
                  <a:pt x="2" y="34"/>
                </a:lnTo>
                <a:lnTo>
                  <a:pt x="0" y="42"/>
                </a:lnTo>
                <a:lnTo>
                  <a:pt x="0" y="50"/>
                </a:lnTo>
                <a:lnTo>
                  <a:pt x="0" y="57"/>
                </a:lnTo>
                <a:lnTo>
                  <a:pt x="2" y="65"/>
                </a:lnTo>
                <a:lnTo>
                  <a:pt x="5" y="73"/>
                </a:lnTo>
                <a:lnTo>
                  <a:pt x="9" y="79"/>
                </a:lnTo>
                <a:lnTo>
                  <a:pt x="14" y="85"/>
                </a:lnTo>
                <a:lnTo>
                  <a:pt x="20" y="90"/>
                </a:lnTo>
                <a:lnTo>
                  <a:pt x="28" y="95"/>
                </a:lnTo>
                <a:lnTo>
                  <a:pt x="34" y="98"/>
                </a:lnTo>
                <a:lnTo>
                  <a:pt x="42" y="99"/>
                </a:lnTo>
                <a:lnTo>
                  <a:pt x="51" y="99"/>
                </a:lnTo>
                <a:lnTo>
                  <a:pt x="59" y="99"/>
                </a:lnTo>
                <a:lnTo>
                  <a:pt x="67" y="98"/>
                </a:lnTo>
                <a:lnTo>
                  <a:pt x="74" y="95"/>
                </a:lnTo>
                <a:lnTo>
                  <a:pt x="80" y="90"/>
                </a:lnTo>
                <a:lnTo>
                  <a:pt x="87" y="85"/>
                </a:lnTo>
                <a:lnTo>
                  <a:pt x="91" y="79"/>
                </a:lnTo>
                <a:lnTo>
                  <a:pt x="96" y="73"/>
                </a:lnTo>
                <a:lnTo>
                  <a:pt x="99" y="65"/>
                </a:lnTo>
                <a:lnTo>
                  <a:pt x="101" y="57"/>
                </a:lnTo>
                <a:lnTo>
                  <a:pt x="102" y="50"/>
                </a:lnTo>
                <a:lnTo>
                  <a:pt x="101" y="42"/>
                </a:lnTo>
                <a:lnTo>
                  <a:pt x="99" y="34"/>
                </a:lnTo>
                <a:lnTo>
                  <a:pt x="96" y="28"/>
                </a:lnTo>
                <a:lnTo>
                  <a:pt x="91" y="22"/>
                </a:lnTo>
                <a:lnTo>
                  <a:pt x="87" y="16"/>
                </a:lnTo>
                <a:close/>
              </a:path>
            </a:pathLst>
          </a:custGeom>
          <a:solidFill>
            <a:schemeClr val="folHlink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4321175" y="3135313"/>
            <a:ext cx="161925" cy="157162"/>
          </a:xfrm>
          <a:custGeom>
            <a:avLst/>
            <a:gdLst>
              <a:gd name="T0" fmla="*/ 80963 w 102"/>
              <a:gd name="T1" fmla="*/ 0 h 99"/>
              <a:gd name="T2" fmla="*/ 69850 w 102"/>
              <a:gd name="T3" fmla="*/ 3175 h 99"/>
              <a:gd name="T4" fmla="*/ 57150 w 102"/>
              <a:gd name="T5" fmla="*/ 3175 h 99"/>
              <a:gd name="T6" fmla="*/ 44450 w 102"/>
              <a:gd name="T7" fmla="*/ 9525 h 99"/>
              <a:gd name="T8" fmla="*/ 34925 w 102"/>
              <a:gd name="T9" fmla="*/ 15875 h 99"/>
              <a:gd name="T10" fmla="*/ 25400 w 102"/>
              <a:gd name="T11" fmla="*/ 25400 h 99"/>
              <a:gd name="T12" fmla="*/ 15875 w 102"/>
              <a:gd name="T13" fmla="*/ 34925 h 99"/>
              <a:gd name="T14" fmla="*/ 7938 w 102"/>
              <a:gd name="T15" fmla="*/ 44450 h 99"/>
              <a:gd name="T16" fmla="*/ 4763 w 102"/>
              <a:gd name="T17" fmla="*/ 53975 h 99"/>
              <a:gd name="T18" fmla="*/ 3175 w 102"/>
              <a:gd name="T19" fmla="*/ 66675 h 99"/>
              <a:gd name="T20" fmla="*/ 0 w 102"/>
              <a:gd name="T21" fmla="*/ 79375 h 99"/>
              <a:gd name="T22" fmla="*/ 3175 w 102"/>
              <a:gd name="T23" fmla="*/ 90487 h 99"/>
              <a:gd name="T24" fmla="*/ 4763 w 102"/>
              <a:gd name="T25" fmla="*/ 103187 h 99"/>
              <a:gd name="T26" fmla="*/ 7938 w 102"/>
              <a:gd name="T27" fmla="*/ 115887 h 99"/>
              <a:gd name="T28" fmla="*/ 15875 w 102"/>
              <a:gd name="T29" fmla="*/ 125412 h 99"/>
              <a:gd name="T30" fmla="*/ 25400 w 102"/>
              <a:gd name="T31" fmla="*/ 134937 h 99"/>
              <a:gd name="T32" fmla="*/ 34925 w 102"/>
              <a:gd name="T33" fmla="*/ 142875 h 99"/>
              <a:gd name="T34" fmla="*/ 44450 w 102"/>
              <a:gd name="T35" fmla="*/ 150812 h 99"/>
              <a:gd name="T36" fmla="*/ 57150 w 102"/>
              <a:gd name="T37" fmla="*/ 155575 h 99"/>
              <a:gd name="T38" fmla="*/ 69850 w 102"/>
              <a:gd name="T39" fmla="*/ 157162 h 99"/>
              <a:gd name="T40" fmla="*/ 80963 w 102"/>
              <a:gd name="T41" fmla="*/ 157162 h 99"/>
              <a:gd name="T42" fmla="*/ 93662 w 102"/>
              <a:gd name="T43" fmla="*/ 157162 h 99"/>
              <a:gd name="T44" fmla="*/ 106363 w 102"/>
              <a:gd name="T45" fmla="*/ 155575 h 99"/>
              <a:gd name="T46" fmla="*/ 119063 w 102"/>
              <a:gd name="T47" fmla="*/ 150812 h 99"/>
              <a:gd name="T48" fmla="*/ 128588 w 102"/>
              <a:gd name="T49" fmla="*/ 142875 h 99"/>
              <a:gd name="T50" fmla="*/ 138113 w 102"/>
              <a:gd name="T51" fmla="*/ 134937 h 99"/>
              <a:gd name="T52" fmla="*/ 146050 w 102"/>
              <a:gd name="T53" fmla="*/ 125412 h 99"/>
              <a:gd name="T54" fmla="*/ 152400 w 102"/>
              <a:gd name="T55" fmla="*/ 115887 h 99"/>
              <a:gd name="T56" fmla="*/ 157163 w 102"/>
              <a:gd name="T57" fmla="*/ 103187 h 99"/>
              <a:gd name="T58" fmla="*/ 160338 w 102"/>
              <a:gd name="T59" fmla="*/ 90487 h 99"/>
              <a:gd name="T60" fmla="*/ 161925 w 102"/>
              <a:gd name="T61" fmla="*/ 79375 h 99"/>
              <a:gd name="T62" fmla="*/ 160338 w 102"/>
              <a:gd name="T63" fmla="*/ 66675 h 99"/>
              <a:gd name="T64" fmla="*/ 157163 w 102"/>
              <a:gd name="T65" fmla="*/ 53975 h 99"/>
              <a:gd name="T66" fmla="*/ 152400 w 102"/>
              <a:gd name="T67" fmla="*/ 44450 h 99"/>
              <a:gd name="T68" fmla="*/ 146050 w 102"/>
              <a:gd name="T69" fmla="*/ 34925 h 99"/>
              <a:gd name="T70" fmla="*/ 138113 w 102"/>
              <a:gd name="T71" fmla="*/ 25400 h 99"/>
              <a:gd name="T72" fmla="*/ 128588 w 102"/>
              <a:gd name="T73" fmla="*/ 15875 h 99"/>
              <a:gd name="T74" fmla="*/ 119063 w 102"/>
              <a:gd name="T75" fmla="*/ 9525 h 99"/>
              <a:gd name="T76" fmla="*/ 106363 w 102"/>
              <a:gd name="T77" fmla="*/ 3175 h 99"/>
              <a:gd name="T78" fmla="*/ 93662 w 102"/>
              <a:gd name="T79" fmla="*/ 3175 h 99"/>
              <a:gd name="T80" fmla="*/ 80963 w 102"/>
              <a:gd name="T81" fmla="*/ 0 h 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"/>
              <a:gd name="T124" fmla="*/ 0 h 99"/>
              <a:gd name="T125" fmla="*/ 102 w 102"/>
              <a:gd name="T126" fmla="*/ 99 h 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" h="99">
                <a:moveTo>
                  <a:pt x="51" y="0"/>
                </a:moveTo>
                <a:lnTo>
                  <a:pt x="44" y="2"/>
                </a:lnTo>
                <a:lnTo>
                  <a:pt x="36" y="2"/>
                </a:lnTo>
                <a:lnTo>
                  <a:pt x="28" y="6"/>
                </a:lnTo>
                <a:lnTo>
                  <a:pt x="22" y="10"/>
                </a:lnTo>
                <a:lnTo>
                  <a:pt x="16" y="16"/>
                </a:lnTo>
                <a:lnTo>
                  <a:pt x="10" y="22"/>
                </a:lnTo>
                <a:lnTo>
                  <a:pt x="5" y="28"/>
                </a:lnTo>
                <a:lnTo>
                  <a:pt x="3" y="34"/>
                </a:lnTo>
                <a:lnTo>
                  <a:pt x="2" y="42"/>
                </a:lnTo>
                <a:lnTo>
                  <a:pt x="0" y="50"/>
                </a:lnTo>
                <a:lnTo>
                  <a:pt x="2" y="57"/>
                </a:lnTo>
                <a:lnTo>
                  <a:pt x="3" y="65"/>
                </a:lnTo>
                <a:lnTo>
                  <a:pt x="5" y="73"/>
                </a:lnTo>
                <a:lnTo>
                  <a:pt x="10" y="79"/>
                </a:lnTo>
                <a:lnTo>
                  <a:pt x="16" y="85"/>
                </a:lnTo>
                <a:lnTo>
                  <a:pt x="22" y="90"/>
                </a:lnTo>
                <a:lnTo>
                  <a:pt x="28" y="95"/>
                </a:lnTo>
                <a:lnTo>
                  <a:pt x="36" y="98"/>
                </a:lnTo>
                <a:lnTo>
                  <a:pt x="44" y="99"/>
                </a:lnTo>
                <a:lnTo>
                  <a:pt x="51" y="99"/>
                </a:lnTo>
                <a:lnTo>
                  <a:pt x="59" y="99"/>
                </a:lnTo>
                <a:lnTo>
                  <a:pt x="67" y="98"/>
                </a:lnTo>
                <a:lnTo>
                  <a:pt x="75" y="95"/>
                </a:lnTo>
                <a:lnTo>
                  <a:pt x="81" y="90"/>
                </a:lnTo>
                <a:lnTo>
                  <a:pt x="87" y="85"/>
                </a:lnTo>
                <a:lnTo>
                  <a:pt x="92" y="79"/>
                </a:lnTo>
                <a:lnTo>
                  <a:pt x="96" y="73"/>
                </a:lnTo>
                <a:lnTo>
                  <a:pt x="99" y="65"/>
                </a:lnTo>
                <a:lnTo>
                  <a:pt x="101" y="57"/>
                </a:lnTo>
                <a:lnTo>
                  <a:pt x="102" y="50"/>
                </a:lnTo>
                <a:lnTo>
                  <a:pt x="101" y="42"/>
                </a:lnTo>
                <a:lnTo>
                  <a:pt x="99" y="34"/>
                </a:lnTo>
                <a:lnTo>
                  <a:pt x="96" y="28"/>
                </a:lnTo>
                <a:lnTo>
                  <a:pt x="92" y="22"/>
                </a:lnTo>
                <a:lnTo>
                  <a:pt x="87" y="16"/>
                </a:lnTo>
                <a:lnTo>
                  <a:pt x="81" y="10"/>
                </a:lnTo>
                <a:lnTo>
                  <a:pt x="75" y="6"/>
                </a:lnTo>
                <a:lnTo>
                  <a:pt x="67" y="2"/>
                </a:lnTo>
                <a:lnTo>
                  <a:pt x="59" y="2"/>
                </a:lnTo>
                <a:lnTo>
                  <a:pt x="51" y="0"/>
                </a:lnTo>
                <a:close/>
              </a:path>
            </a:pathLst>
          </a:custGeom>
          <a:solidFill>
            <a:schemeClr val="folHlink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6715125" y="3135313"/>
            <a:ext cx="161925" cy="157162"/>
          </a:xfrm>
          <a:custGeom>
            <a:avLst/>
            <a:gdLst>
              <a:gd name="T0" fmla="*/ 161925 w 102"/>
              <a:gd name="T1" fmla="*/ 66675 h 99"/>
              <a:gd name="T2" fmla="*/ 160338 w 102"/>
              <a:gd name="T3" fmla="*/ 53975 h 99"/>
              <a:gd name="T4" fmla="*/ 152400 w 102"/>
              <a:gd name="T5" fmla="*/ 44450 h 99"/>
              <a:gd name="T6" fmla="*/ 147638 w 102"/>
              <a:gd name="T7" fmla="*/ 34925 h 99"/>
              <a:gd name="T8" fmla="*/ 139700 w 102"/>
              <a:gd name="T9" fmla="*/ 25400 h 99"/>
              <a:gd name="T10" fmla="*/ 128588 w 102"/>
              <a:gd name="T11" fmla="*/ 15875 h 99"/>
              <a:gd name="T12" fmla="*/ 119063 w 102"/>
              <a:gd name="T13" fmla="*/ 9525 h 99"/>
              <a:gd name="T14" fmla="*/ 106363 w 102"/>
              <a:gd name="T15" fmla="*/ 3175 h 99"/>
              <a:gd name="T16" fmla="*/ 93662 w 102"/>
              <a:gd name="T17" fmla="*/ 3175 h 99"/>
              <a:gd name="T18" fmla="*/ 80963 w 102"/>
              <a:gd name="T19" fmla="*/ 0 h 99"/>
              <a:gd name="T20" fmla="*/ 69850 w 102"/>
              <a:gd name="T21" fmla="*/ 3175 h 99"/>
              <a:gd name="T22" fmla="*/ 57150 w 102"/>
              <a:gd name="T23" fmla="*/ 3175 h 99"/>
              <a:gd name="T24" fmla="*/ 44450 w 102"/>
              <a:gd name="T25" fmla="*/ 9525 h 99"/>
              <a:gd name="T26" fmla="*/ 34925 w 102"/>
              <a:gd name="T27" fmla="*/ 15875 h 99"/>
              <a:gd name="T28" fmla="*/ 25400 w 102"/>
              <a:gd name="T29" fmla="*/ 25400 h 99"/>
              <a:gd name="T30" fmla="*/ 17463 w 102"/>
              <a:gd name="T31" fmla="*/ 34925 h 99"/>
              <a:gd name="T32" fmla="*/ 11112 w 102"/>
              <a:gd name="T33" fmla="*/ 44450 h 99"/>
              <a:gd name="T34" fmla="*/ 4763 w 102"/>
              <a:gd name="T35" fmla="*/ 53975 h 99"/>
              <a:gd name="T36" fmla="*/ 0 w 102"/>
              <a:gd name="T37" fmla="*/ 66675 h 99"/>
              <a:gd name="T38" fmla="*/ 0 w 102"/>
              <a:gd name="T39" fmla="*/ 79375 h 99"/>
              <a:gd name="T40" fmla="*/ 0 w 102"/>
              <a:gd name="T41" fmla="*/ 90487 h 99"/>
              <a:gd name="T42" fmla="*/ 4763 w 102"/>
              <a:gd name="T43" fmla="*/ 103187 h 99"/>
              <a:gd name="T44" fmla="*/ 11112 w 102"/>
              <a:gd name="T45" fmla="*/ 115887 h 99"/>
              <a:gd name="T46" fmla="*/ 17463 w 102"/>
              <a:gd name="T47" fmla="*/ 125412 h 99"/>
              <a:gd name="T48" fmla="*/ 25400 w 102"/>
              <a:gd name="T49" fmla="*/ 134937 h 99"/>
              <a:gd name="T50" fmla="*/ 34925 w 102"/>
              <a:gd name="T51" fmla="*/ 142875 h 99"/>
              <a:gd name="T52" fmla="*/ 44450 w 102"/>
              <a:gd name="T53" fmla="*/ 150812 h 99"/>
              <a:gd name="T54" fmla="*/ 57150 w 102"/>
              <a:gd name="T55" fmla="*/ 155575 h 99"/>
              <a:gd name="T56" fmla="*/ 69850 w 102"/>
              <a:gd name="T57" fmla="*/ 157162 h 99"/>
              <a:gd name="T58" fmla="*/ 80963 w 102"/>
              <a:gd name="T59" fmla="*/ 157162 h 99"/>
              <a:gd name="T60" fmla="*/ 93662 w 102"/>
              <a:gd name="T61" fmla="*/ 157162 h 99"/>
              <a:gd name="T62" fmla="*/ 106363 w 102"/>
              <a:gd name="T63" fmla="*/ 155575 h 99"/>
              <a:gd name="T64" fmla="*/ 119063 w 102"/>
              <a:gd name="T65" fmla="*/ 150812 h 99"/>
              <a:gd name="T66" fmla="*/ 128588 w 102"/>
              <a:gd name="T67" fmla="*/ 142875 h 99"/>
              <a:gd name="T68" fmla="*/ 139700 w 102"/>
              <a:gd name="T69" fmla="*/ 134937 h 99"/>
              <a:gd name="T70" fmla="*/ 147638 w 102"/>
              <a:gd name="T71" fmla="*/ 125412 h 99"/>
              <a:gd name="T72" fmla="*/ 152400 w 102"/>
              <a:gd name="T73" fmla="*/ 115887 h 99"/>
              <a:gd name="T74" fmla="*/ 160338 w 102"/>
              <a:gd name="T75" fmla="*/ 103187 h 99"/>
              <a:gd name="T76" fmla="*/ 161925 w 102"/>
              <a:gd name="T77" fmla="*/ 90487 h 99"/>
              <a:gd name="T78" fmla="*/ 161925 w 102"/>
              <a:gd name="T79" fmla="*/ 79375 h 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2"/>
              <a:gd name="T121" fmla="*/ 0 h 99"/>
              <a:gd name="T122" fmla="*/ 102 w 102"/>
              <a:gd name="T123" fmla="*/ 99 h 9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2" h="99">
                <a:moveTo>
                  <a:pt x="102" y="42"/>
                </a:moveTo>
                <a:lnTo>
                  <a:pt x="101" y="34"/>
                </a:lnTo>
                <a:lnTo>
                  <a:pt x="96" y="28"/>
                </a:lnTo>
                <a:lnTo>
                  <a:pt x="93" y="22"/>
                </a:lnTo>
                <a:lnTo>
                  <a:pt x="88" y="16"/>
                </a:lnTo>
                <a:lnTo>
                  <a:pt x="81" y="10"/>
                </a:lnTo>
                <a:lnTo>
                  <a:pt x="75" y="6"/>
                </a:lnTo>
                <a:lnTo>
                  <a:pt x="67" y="2"/>
                </a:lnTo>
                <a:lnTo>
                  <a:pt x="59" y="2"/>
                </a:lnTo>
                <a:lnTo>
                  <a:pt x="51" y="0"/>
                </a:lnTo>
                <a:lnTo>
                  <a:pt x="44" y="2"/>
                </a:lnTo>
                <a:lnTo>
                  <a:pt x="36" y="2"/>
                </a:lnTo>
                <a:lnTo>
                  <a:pt x="28" y="6"/>
                </a:lnTo>
                <a:lnTo>
                  <a:pt x="22" y="10"/>
                </a:lnTo>
                <a:lnTo>
                  <a:pt x="16" y="16"/>
                </a:lnTo>
                <a:lnTo>
                  <a:pt x="11" y="22"/>
                </a:lnTo>
                <a:lnTo>
                  <a:pt x="7" y="28"/>
                </a:lnTo>
                <a:lnTo>
                  <a:pt x="3" y="34"/>
                </a:lnTo>
                <a:lnTo>
                  <a:pt x="0" y="42"/>
                </a:lnTo>
                <a:lnTo>
                  <a:pt x="0" y="50"/>
                </a:lnTo>
                <a:lnTo>
                  <a:pt x="0" y="57"/>
                </a:lnTo>
                <a:lnTo>
                  <a:pt x="3" y="65"/>
                </a:lnTo>
                <a:lnTo>
                  <a:pt x="7" y="73"/>
                </a:lnTo>
                <a:lnTo>
                  <a:pt x="11" y="79"/>
                </a:lnTo>
                <a:lnTo>
                  <a:pt x="16" y="85"/>
                </a:lnTo>
                <a:lnTo>
                  <a:pt x="22" y="90"/>
                </a:lnTo>
                <a:lnTo>
                  <a:pt x="28" y="95"/>
                </a:lnTo>
                <a:lnTo>
                  <a:pt x="36" y="98"/>
                </a:lnTo>
                <a:lnTo>
                  <a:pt x="44" y="99"/>
                </a:lnTo>
                <a:lnTo>
                  <a:pt x="51" y="99"/>
                </a:lnTo>
                <a:lnTo>
                  <a:pt x="59" y="99"/>
                </a:lnTo>
                <a:lnTo>
                  <a:pt x="67" y="98"/>
                </a:lnTo>
                <a:lnTo>
                  <a:pt x="75" y="95"/>
                </a:lnTo>
                <a:lnTo>
                  <a:pt x="81" y="90"/>
                </a:lnTo>
                <a:lnTo>
                  <a:pt x="88" y="85"/>
                </a:lnTo>
                <a:lnTo>
                  <a:pt x="93" y="79"/>
                </a:lnTo>
                <a:lnTo>
                  <a:pt x="96" y="73"/>
                </a:lnTo>
                <a:lnTo>
                  <a:pt x="101" y="65"/>
                </a:lnTo>
                <a:lnTo>
                  <a:pt x="102" y="57"/>
                </a:lnTo>
                <a:lnTo>
                  <a:pt x="102" y="50"/>
                </a:lnTo>
              </a:path>
            </a:pathLst>
          </a:custGeom>
          <a:solidFill>
            <a:schemeClr val="folHlink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2347913" y="3214688"/>
            <a:ext cx="5818187" cy="892175"/>
          </a:xfrm>
          <a:custGeom>
            <a:avLst/>
            <a:gdLst>
              <a:gd name="T0" fmla="*/ 0 w 3666"/>
              <a:gd name="T1" fmla="*/ 667938 h 561"/>
              <a:gd name="T2" fmla="*/ 0 w 3666"/>
              <a:gd name="T3" fmla="*/ 892175 h 561"/>
              <a:gd name="T4" fmla="*/ 5475381 w 3666"/>
              <a:gd name="T5" fmla="*/ 892175 h 561"/>
              <a:gd name="T6" fmla="*/ 5475381 w 3666"/>
              <a:gd name="T7" fmla="*/ 0 h 561"/>
              <a:gd name="T8" fmla="*/ 5818187 w 3666"/>
              <a:gd name="T9" fmla="*/ 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6"/>
              <a:gd name="T16" fmla="*/ 0 h 561"/>
              <a:gd name="T17" fmla="*/ 3666 w 3666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6" h="561">
                <a:moveTo>
                  <a:pt x="0" y="420"/>
                </a:moveTo>
                <a:lnTo>
                  <a:pt x="0" y="561"/>
                </a:lnTo>
                <a:lnTo>
                  <a:pt x="3450" y="561"/>
                </a:lnTo>
                <a:lnTo>
                  <a:pt x="3450" y="0"/>
                </a:lnTo>
                <a:lnTo>
                  <a:pt x="366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796088" y="3881438"/>
            <a:ext cx="1587" cy="225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4402138" y="3881438"/>
            <a:ext cx="1587" cy="225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4108450" y="3544888"/>
            <a:ext cx="574675" cy="354012"/>
          </a:xfrm>
          <a:custGeom>
            <a:avLst/>
            <a:gdLst>
              <a:gd name="T0" fmla="*/ 315912 w 362"/>
              <a:gd name="T1" fmla="*/ 350837 h 223"/>
              <a:gd name="T2" fmla="*/ 373062 w 362"/>
              <a:gd name="T3" fmla="*/ 344487 h 223"/>
              <a:gd name="T4" fmla="*/ 423863 w 362"/>
              <a:gd name="T5" fmla="*/ 331787 h 223"/>
              <a:gd name="T6" fmla="*/ 468313 w 362"/>
              <a:gd name="T7" fmla="*/ 312737 h 223"/>
              <a:gd name="T8" fmla="*/ 508000 w 362"/>
              <a:gd name="T9" fmla="*/ 287337 h 223"/>
              <a:gd name="T10" fmla="*/ 539750 w 362"/>
              <a:gd name="T11" fmla="*/ 255587 h 223"/>
              <a:gd name="T12" fmla="*/ 563563 w 362"/>
              <a:gd name="T13" fmla="*/ 227012 h 223"/>
              <a:gd name="T14" fmla="*/ 574675 w 362"/>
              <a:gd name="T15" fmla="*/ 193675 h 223"/>
              <a:gd name="T16" fmla="*/ 574675 w 362"/>
              <a:gd name="T17" fmla="*/ 160337 h 223"/>
              <a:gd name="T18" fmla="*/ 563563 w 362"/>
              <a:gd name="T19" fmla="*/ 128587 h 223"/>
              <a:gd name="T20" fmla="*/ 539750 w 362"/>
              <a:gd name="T21" fmla="*/ 96837 h 223"/>
              <a:gd name="T22" fmla="*/ 508000 w 362"/>
              <a:gd name="T23" fmla="*/ 65087 h 223"/>
              <a:gd name="T24" fmla="*/ 468313 w 362"/>
              <a:gd name="T25" fmla="*/ 39687 h 223"/>
              <a:gd name="T26" fmla="*/ 423863 w 362"/>
              <a:gd name="T27" fmla="*/ 22225 h 223"/>
              <a:gd name="T28" fmla="*/ 373062 w 362"/>
              <a:gd name="T29" fmla="*/ 7937 h 223"/>
              <a:gd name="T30" fmla="*/ 315912 w 362"/>
              <a:gd name="T31" fmla="*/ 0 h 223"/>
              <a:gd name="T32" fmla="*/ 257175 w 362"/>
              <a:gd name="T33" fmla="*/ 0 h 223"/>
              <a:gd name="T34" fmla="*/ 198437 w 362"/>
              <a:gd name="T35" fmla="*/ 7937 h 223"/>
              <a:gd name="T36" fmla="*/ 147637 w 362"/>
              <a:gd name="T37" fmla="*/ 22225 h 223"/>
              <a:gd name="T38" fmla="*/ 103188 w 362"/>
              <a:gd name="T39" fmla="*/ 39687 h 223"/>
              <a:gd name="T40" fmla="*/ 63500 w 362"/>
              <a:gd name="T41" fmla="*/ 65087 h 223"/>
              <a:gd name="T42" fmla="*/ 31750 w 362"/>
              <a:gd name="T43" fmla="*/ 96837 h 223"/>
              <a:gd name="T44" fmla="*/ 9525 w 362"/>
              <a:gd name="T45" fmla="*/ 128587 h 223"/>
              <a:gd name="T46" fmla="*/ 0 w 362"/>
              <a:gd name="T47" fmla="*/ 160337 h 223"/>
              <a:gd name="T48" fmla="*/ 0 w 362"/>
              <a:gd name="T49" fmla="*/ 193675 h 223"/>
              <a:gd name="T50" fmla="*/ 9525 w 362"/>
              <a:gd name="T51" fmla="*/ 227012 h 223"/>
              <a:gd name="T52" fmla="*/ 31750 w 362"/>
              <a:gd name="T53" fmla="*/ 255587 h 223"/>
              <a:gd name="T54" fmla="*/ 63500 w 362"/>
              <a:gd name="T55" fmla="*/ 287337 h 223"/>
              <a:gd name="T56" fmla="*/ 103188 w 362"/>
              <a:gd name="T57" fmla="*/ 312737 h 223"/>
              <a:gd name="T58" fmla="*/ 147637 w 362"/>
              <a:gd name="T59" fmla="*/ 331787 h 223"/>
              <a:gd name="T60" fmla="*/ 198437 w 362"/>
              <a:gd name="T61" fmla="*/ 344487 h 223"/>
              <a:gd name="T62" fmla="*/ 257175 w 362"/>
              <a:gd name="T63" fmla="*/ 350837 h 2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2"/>
              <a:gd name="T97" fmla="*/ 0 h 223"/>
              <a:gd name="T98" fmla="*/ 362 w 362"/>
              <a:gd name="T99" fmla="*/ 223 h 2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2" h="223">
                <a:moveTo>
                  <a:pt x="181" y="223"/>
                </a:moveTo>
                <a:lnTo>
                  <a:pt x="199" y="221"/>
                </a:lnTo>
                <a:lnTo>
                  <a:pt x="216" y="220"/>
                </a:lnTo>
                <a:lnTo>
                  <a:pt x="235" y="217"/>
                </a:lnTo>
                <a:lnTo>
                  <a:pt x="252" y="214"/>
                </a:lnTo>
                <a:lnTo>
                  <a:pt x="267" y="209"/>
                </a:lnTo>
                <a:lnTo>
                  <a:pt x="281" y="204"/>
                </a:lnTo>
                <a:lnTo>
                  <a:pt x="295" y="197"/>
                </a:lnTo>
                <a:lnTo>
                  <a:pt x="309" y="189"/>
                </a:lnTo>
                <a:lnTo>
                  <a:pt x="320" y="181"/>
                </a:lnTo>
                <a:lnTo>
                  <a:pt x="331" y="172"/>
                </a:lnTo>
                <a:lnTo>
                  <a:pt x="340" y="161"/>
                </a:lnTo>
                <a:lnTo>
                  <a:pt x="349" y="150"/>
                </a:lnTo>
                <a:lnTo>
                  <a:pt x="355" y="143"/>
                </a:lnTo>
                <a:lnTo>
                  <a:pt x="359" y="132"/>
                </a:lnTo>
                <a:lnTo>
                  <a:pt x="362" y="122"/>
                </a:lnTo>
                <a:lnTo>
                  <a:pt x="362" y="112"/>
                </a:lnTo>
                <a:lnTo>
                  <a:pt x="362" y="101"/>
                </a:lnTo>
                <a:lnTo>
                  <a:pt x="359" y="92"/>
                </a:lnTo>
                <a:lnTo>
                  <a:pt x="355" y="81"/>
                </a:lnTo>
                <a:lnTo>
                  <a:pt x="349" y="71"/>
                </a:lnTo>
                <a:lnTo>
                  <a:pt x="340" y="61"/>
                </a:lnTo>
                <a:lnTo>
                  <a:pt x="331" y="50"/>
                </a:lnTo>
                <a:lnTo>
                  <a:pt x="320" y="41"/>
                </a:lnTo>
                <a:lnTo>
                  <a:pt x="309" y="33"/>
                </a:lnTo>
                <a:lnTo>
                  <a:pt x="295" y="25"/>
                </a:lnTo>
                <a:lnTo>
                  <a:pt x="281" y="19"/>
                </a:lnTo>
                <a:lnTo>
                  <a:pt x="267" y="14"/>
                </a:lnTo>
                <a:lnTo>
                  <a:pt x="252" y="10"/>
                </a:lnTo>
                <a:lnTo>
                  <a:pt x="235" y="5"/>
                </a:lnTo>
                <a:lnTo>
                  <a:pt x="216" y="2"/>
                </a:lnTo>
                <a:lnTo>
                  <a:pt x="199" y="0"/>
                </a:lnTo>
                <a:lnTo>
                  <a:pt x="181" y="0"/>
                </a:lnTo>
                <a:lnTo>
                  <a:pt x="162" y="0"/>
                </a:lnTo>
                <a:lnTo>
                  <a:pt x="144" y="2"/>
                </a:lnTo>
                <a:lnTo>
                  <a:pt x="125" y="5"/>
                </a:lnTo>
                <a:lnTo>
                  <a:pt x="108" y="10"/>
                </a:lnTo>
                <a:lnTo>
                  <a:pt x="93" y="14"/>
                </a:lnTo>
                <a:lnTo>
                  <a:pt x="79" y="19"/>
                </a:lnTo>
                <a:lnTo>
                  <a:pt x="65" y="25"/>
                </a:lnTo>
                <a:lnTo>
                  <a:pt x="52" y="33"/>
                </a:lnTo>
                <a:lnTo>
                  <a:pt x="40" y="41"/>
                </a:lnTo>
                <a:lnTo>
                  <a:pt x="29" y="50"/>
                </a:lnTo>
                <a:lnTo>
                  <a:pt x="20" y="61"/>
                </a:lnTo>
                <a:lnTo>
                  <a:pt x="11" y="71"/>
                </a:lnTo>
                <a:lnTo>
                  <a:pt x="6" y="81"/>
                </a:lnTo>
                <a:lnTo>
                  <a:pt x="3" y="92"/>
                </a:lnTo>
                <a:lnTo>
                  <a:pt x="0" y="101"/>
                </a:lnTo>
                <a:lnTo>
                  <a:pt x="0" y="112"/>
                </a:lnTo>
                <a:lnTo>
                  <a:pt x="0" y="122"/>
                </a:lnTo>
                <a:lnTo>
                  <a:pt x="3" y="132"/>
                </a:lnTo>
                <a:lnTo>
                  <a:pt x="6" y="143"/>
                </a:lnTo>
                <a:lnTo>
                  <a:pt x="11" y="150"/>
                </a:lnTo>
                <a:lnTo>
                  <a:pt x="20" y="161"/>
                </a:lnTo>
                <a:lnTo>
                  <a:pt x="29" y="172"/>
                </a:lnTo>
                <a:lnTo>
                  <a:pt x="40" y="181"/>
                </a:lnTo>
                <a:lnTo>
                  <a:pt x="52" y="189"/>
                </a:lnTo>
                <a:lnTo>
                  <a:pt x="65" y="197"/>
                </a:lnTo>
                <a:lnTo>
                  <a:pt x="79" y="204"/>
                </a:lnTo>
                <a:lnTo>
                  <a:pt x="93" y="209"/>
                </a:lnTo>
                <a:lnTo>
                  <a:pt x="108" y="214"/>
                </a:lnTo>
                <a:lnTo>
                  <a:pt x="125" y="217"/>
                </a:lnTo>
                <a:lnTo>
                  <a:pt x="144" y="220"/>
                </a:lnTo>
                <a:lnTo>
                  <a:pt x="162" y="221"/>
                </a:lnTo>
                <a:lnTo>
                  <a:pt x="181" y="223"/>
                </a:lnTo>
                <a:close/>
              </a:path>
            </a:pathLst>
          </a:custGeom>
          <a:solidFill>
            <a:srgbClr val="FABFA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3087688" y="3544888"/>
            <a:ext cx="573087" cy="354012"/>
          </a:xfrm>
          <a:custGeom>
            <a:avLst/>
            <a:gdLst>
              <a:gd name="T0" fmla="*/ 541337 w 361"/>
              <a:gd name="T1" fmla="*/ 255587 h 223"/>
              <a:gd name="T2" fmla="*/ 563562 w 361"/>
              <a:gd name="T3" fmla="*/ 227012 h 223"/>
              <a:gd name="T4" fmla="*/ 573087 w 361"/>
              <a:gd name="T5" fmla="*/ 193675 h 223"/>
              <a:gd name="T6" fmla="*/ 573087 w 361"/>
              <a:gd name="T7" fmla="*/ 160337 h 223"/>
              <a:gd name="T8" fmla="*/ 563562 w 361"/>
              <a:gd name="T9" fmla="*/ 128587 h 223"/>
              <a:gd name="T10" fmla="*/ 541337 w 361"/>
              <a:gd name="T11" fmla="*/ 96837 h 223"/>
              <a:gd name="T12" fmla="*/ 508000 w 361"/>
              <a:gd name="T13" fmla="*/ 65087 h 223"/>
              <a:gd name="T14" fmla="*/ 468312 w 361"/>
              <a:gd name="T15" fmla="*/ 39687 h 223"/>
              <a:gd name="T16" fmla="*/ 423862 w 361"/>
              <a:gd name="T17" fmla="*/ 22225 h 223"/>
              <a:gd name="T18" fmla="*/ 373062 w 361"/>
              <a:gd name="T19" fmla="*/ 7937 h 223"/>
              <a:gd name="T20" fmla="*/ 314325 w 361"/>
              <a:gd name="T21" fmla="*/ 0 h 223"/>
              <a:gd name="T22" fmla="*/ 257175 w 361"/>
              <a:gd name="T23" fmla="*/ 0 h 223"/>
              <a:gd name="T24" fmla="*/ 200025 w 361"/>
              <a:gd name="T25" fmla="*/ 7937 h 223"/>
              <a:gd name="T26" fmla="*/ 149225 w 361"/>
              <a:gd name="T27" fmla="*/ 22225 h 223"/>
              <a:gd name="T28" fmla="*/ 104775 w 361"/>
              <a:gd name="T29" fmla="*/ 39687 h 223"/>
              <a:gd name="T30" fmla="*/ 63500 w 361"/>
              <a:gd name="T31" fmla="*/ 65087 h 223"/>
              <a:gd name="T32" fmla="*/ 31750 w 361"/>
              <a:gd name="T33" fmla="*/ 96837 h 223"/>
              <a:gd name="T34" fmla="*/ 9525 w 361"/>
              <a:gd name="T35" fmla="*/ 128587 h 223"/>
              <a:gd name="T36" fmla="*/ 0 w 361"/>
              <a:gd name="T37" fmla="*/ 160337 h 223"/>
              <a:gd name="T38" fmla="*/ 0 w 361"/>
              <a:gd name="T39" fmla="*/ 193675 h 223"/>
              <a:gd name="T40" fmla="*/ 9525 w 361"/>
              <a:gd name="T41" fmla="*/ 227012 h 223"/>
              <a:gd name="T42" fmla="*/ 31750 w 361"/>
              <a:gd name="T43" fmla="*/ 255587 h 223"/>
              <a:gd name="T44" fmla="*/ 63500 w 361"/>
              <a:gd name="T45" fmla="*/ 287337 h 223"/>
              <a:gd name="T46" fmla="*/ 104775 w 361"/>
              <a:gd name="T47" fmla="*/ 312737 h 223"/>
              <a:gd name="T48" fmla="*/ 149225 w 361"/>
              <a:gd name="T49" fmla="*/ 331787 h 223"/>
              <a:gd name="T50" fmla="*/ 200025 w 361"/>
              <a:gd name="T51" fmla="*/ 344487 h 223"/>
              <a:gd name="T52" fmla="*/ 257175 w 361"/>
              <a:gd name="T53" fmla="*/ 350837 h 223"/>
              <a:gd name="T54" fmla="*/ 314325 w 361"/>
              <a:gd name="T55" fmla="*/ 350837 h 223"/>
              <a:gd name="T56" fmla="*/ 373062 w 361"/>
              <a:gd name="T57" fmla="*/ 344487 h 223"/>
              <a:gd name="T58" fmla="*/ 423862 w 361"/>
              <a:gd name="T59" fmla="*/ 331787 h 223"/>
              <a:gd name="T60" fmla="*/ 468312 w 361"/>
              <a:gd name="T61" fmla="*/ 312737 h 223"/>
              <a:gd name="T62" fmla="*/ 508000 w 361"/>
              <a:gd name="T63" fmla="*/ 287337 h 2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1"/>
              <a:gd name="T97" fmla="*/ 0 h 223"/>
              <a:gd name="T98" fmla="*/ 361 w 361"/>
              <a:gd name="T99" fmla="*/ 223 h 2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1" h="223">
                <a:moveTo>
                  <a:pt x="330" y="172"/>
                </a:moveTo>
                <a:lnTo>
                  <a:pt x="341" y="161"/>
                </a:lnTo>
                <a:lnTo>
                  <a:pt x="349" y="150"/>
                </a:lnTo>
                <a:lnTo>
                  <a:pt x="355" y="143"/>
                </a:lnTo>
                <a:lnTo>
                  <a:pt x="358" y="132"/>
                </a:lnTo>
                <a:lnTo>
                  <a:pt x="361" y="122"/>
                </a:lnTo>
                <a:lnTo>
                  <a:pt x="361" y="112"/>
                </a:lnTo>
                <a:lnTo>
                  <a:pt x="361" y="101"/>
                </a:lnTo>
                <a:lnTo>
                  <a:pt x="358" y="92"/>
                </a:lnTo>
                <a:lnTo>
                  <a:pt x="355" y="81"/>
                </a:lnTo>
                <a:lnTo>
                  <a:pt x="349" y="71"/>
                </a:lnTo>
                <a:lnTo>
                  <a:pt x="341" y="61"/>
                </a:lnTo>
                <a:lnTo>
                  <a:pt x="330" y="50"/>
                </a:lnTo>
                <a:lnTo>
                  <a:pt x="320" y="41"/>
                </a:lnTo>
                <a:lnTo>
                  <a:pt x="309" y="33"/>
                </a:lnTo>
                <a:lnTo>
                  <a:pt x="295" y="25"/>
                </a:lnTo>
                <a:lnTo>
                  <a:pt x="281" y="19"/>
                </a:lnTo>
                <a:lnTo>
                  <a:pt x="267" y="14"/>
                </a:lnTo>
                <a:lnTo>
                  <a:pt x="253" y="10"/>
                </a:lnTo>
                <a:lnTo>
                  <a:pt x="235" y="5"/>
                </a:lnTo>
                <a:lnTo>
                  <a:pt x="218" y="2"/>
                </a:lnTo>
                <a:lnTo>
                  <a:pt x="198" y="0"/>
                </a:lnTo>
                <a:lnTo>
                  <a:pt x="181" y="0"/>
                </a:lnTo>
                <a:lnTo>
                  <a:pt x="162" y="0"/>
                </a:lnTo>
                <a:lnTo>
                  <a:pt x="145" y="2"/>
                </a:lnTo>
                <a:lnTo>
                  <a:pt x="126" y="5"/>
                </a:lnTo>
                <a:lnTo>
                  <a:pt x="108" y="10"/>
                </a:lnTo>
                <a:lnTo>
                  <a:pt x="94" y="14"/>
                </a:lnTo>
                <a:lnTo>
                  <a:pt x="78" y="19"/>
                </a:lnTo>
                <a:lnTo>
                  <a:pt x="66" y="25"/>
                </a:lnTo>
                <a:lnTo>
                  <a:pt x="52" y="33"/>
                </a:lnTo>
                <a:lnTo>
                  <a:pt x="40" y="41"/>
                </a:lnTo>
                <a:lnTo>
                  <a:pt x="29" y="50"/>
                </a:lnTo>
                <a:lnTo>
                  <a:pt x="20" y="61"/>
                </a:lnTo>
                <a:lnTo>
                  <a:pt x="12" y="71"/>
                </a:lnTo>
                <a:lnTo>
                  <a:pt x="6" y="81"/>
                </a:lnTo>
                <a:lnTo>
                  <a:pt x="1" y="92"/>
                </a:lnTo>
                <a:lnTo>
                  <a:pt x="0" y="101"/>
                </a:lnTo>
                <a:lnTo>
                  <a:pt x="0" y="112"/>
                </a:lnTo>
                <a:lnTo>
                  <a:pt x="0" y="122"/>
                </a:lnTo>
                <a:lnTo>
                  <a:pt x="1" y="132"/>
                </a:lnTo>
                <a:lnTo>
                  <a:pt x="6" y="143"/>
                </a:lnTo>
                <a:lnTo>
                  <a:pt x="12" y="150"/>
                </a:lnTo>
                <a:lnTo>
                  <a:pt x="20" y="161"/>
                </a:lnTo>
                <a:lnTo>
                  <a:pt x="29" y="172"/>
                </a:lnTo>
                <a:lnTo>
                  <a:pt x="40" y="181"/>
                </a:lnTo>
                <a:lnTo>
                  <a:pt x="52" y="189"/>
                </a:lnTo>
                <a:lnTo>
                  <a:pt x="66" y="197"/>
                </a:lnTo>
                <a:lnTo>
                  <a:pt x="78" y="204"/>
                </a:lnTo>
                <a:lnTo>
                  <a:pt x="94" y="209"/>
                </a:lnTo>
                <a:lnTo>
                  <a:pt x="108" y="214"/>
                </a:lnTo>
                <a:lnTo>
                  <a:pt x="126" y="217"/>
                </a:lnTo>
                <a:lnTo>
                  <a:pt x="145" y="220"/>
                </a:lnTo>
                <a:lnTo>
                  <a:pt x="162" y="221"/>
                </a:lnTo>
                <a:lnTo>
                  <a:pt x="181" y="223"/>
                </a:lnTo>
                <a:lnTo>
                  <a:pt x="198" y="221"/>
                </a:lnTo>
                <a:lnTo>
                  <a:pt x="218" y="220"/>
                </a:lnTo>
                <a:lnTo>
                  <a:pt x="235" y="217"/>
                </a:lnTo>
                <a:lnTo>
                  <a:pt x="253" y="214"/>
                </a:lnTo>
                <a:lnTo>
                  <a:pt x="267" y="209"/>
                </a:lnTo>
                <a:lnTo>
                  <a:pt x="281" y="204"/>
                </a:lnTo>
                <a:lnTo>
                  <a:pt x="295" y="197"/>
                </a:lnTo>
                <a:lnTo>
                  <a:pt x="309" y="189"/>
                </a:lnTo>
                <a:lnTo>
                  <a:pt x="320" y="181"/>
                </a:lnTo>
                <a:lnTo>
                  <a:pt x="330" y="172"/>
                </a:lnTo>
                <a:close/>
              </a:path>
            </a:pathLst>
          </a:custGeom>
          <a:solidFill>
            <a:srgbClr val="FABFA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376613" y="3881438"/>
            <a:ext cx="1587" cy="225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2119313" y="2881313"/>
            <a:ext cx="228600" cy="666750"/>
          </a:xfrm>
          <a:custGeom>
            <a:avLst/>
            <a:gdLst>
              <a:gd name="T0" fmla="*/ 228600 w 144"/>
              <a:gd name="T1" fmla="*/ 666750 h 420"/>
              <a:gd name="T2" fmla="*/ 228600 w 144"/>
              <a:gd name="T3" fmla="*/ 0 h 420"/>
              <a:gd name="T4" fmla="*/ 0 w 144"/>
              <a:gd name="T5" fmla="*/ 0 h 420"/>
              <a:gd name="T6" fmla="*/ 0 60000 65536"/>
              <a:gd name="T7" fmla="*/ 0 60000 65536"/>
              <a:gd name="T8" fmla="*/ 0 60000 65536"/>
              <a:gd name="T9" fmla="*/ 0 w 144"/>
              <a:gd name="T10" fmla="*/ 0 h 420"/>
              <a:gd name="T11" fmla="*/ 144 w 144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20">
                <a:moveTo>
                  <a:pt x="144" y="420"/>
                </a:moveTo>
                <a:lnTo>
                  <a:pt x="14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2689225" y="3103563"/>
            <a:ext cx="344488" cy="223837"/>
          </a:xfrm>
          <a:prstGeom prst="rect">
            <a:avLst/>
          </a:prstGeom>
          <a:solidFill>
            <a:schemeClr val="folHlink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2743200" y="3194050"/>
            <a:ext cx="58738" cy="47625"/>
          </a:xfrm>
          <a:custGeom>
            <a:avLst/>
            <a:gdLst>
              <a:gd name="T0" fmla="*/ 4763 w 37"/>
              <a:gd name="T1" fmla="*/ 0 h 30"/>
              <a:gd name="T2" fmla="*/ 0 w 37"/>
              <a:gd name="T3" fmla="*/ 4763 h 30"/>
              <a:gd name="T4" fmla="*/ 0 w 37"/>
              <a:gd name="T5" fmla="*/ 15875 h 30"/>
              <a:gd name="T6" fmla="*/ 4763 w 37"/>
              <a:gd name="T7" fmla="*/ 20638 h 30"/>
              <a:gd name="T8" fmla="*/ 14288 w 37"/>
              <a:gd name="T9" fmla="*/ 26988 h 30"/>
              <a:gd name="T10" fmla="*/ 41275 w 37"/>
              <a:gd name="T11" fmla="*/ 38100 h 30"/>
              <a:gd name="T12" fmla="*/ 53975 w 37"/>
              <a:gd name="T13" fmla="*/ 42863 h 30"/>
              <a:gd name="T14" fmla="*/ 58738 w 37"/>
              <a:gd name="T15" fmla="*/ 47625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30"/>
              <a:gd name="T26" fmla="*/ 37 w 37"/>
              <a:gd name="T27" fmla="*/ 30 h 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30">
                <a:moveTo>
                  <a:pt x="3" y="0"/>
                </a:moveTo>
                <a:lnTo>
                  <a:pt x="0" y="3"/>
                </a:lnTo>
                <a:lnTo>
                  <a:pt x="0" y="10"/>
                </a:lnTo>
                <a:lnTo>
                  <a:pt x="3" y="13"/>
                </a:lnTo>
                <a:lnTo>
                  <a:pt x="9" y="17"/>
                </a:lnTo>
                <a:lnTo>
                  <a:pt x="26" y="24"/>
                </a:lnTo>
                <a:lnTo>
                  <a:pt x="34" y="27"/>
                </a:lnTo>
                <a:lnTo>
                  <a:pt x="37" y="3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2747963" y="3187700"/>
            <a:ext cx="53975" cy="22225"/>
          </a:xfrm>
          <a:custGeom>
            <a:avLst/>
            <a:gdLst>
              <a:gd name="T0" fmla="*/ 53975 w 34"/>
              <a:gd name="T1" fmla="*/ 22225 h 14"/>
              <a:gd name="T2" fmla="*/ 49212 w 34"/>
              <a:gd name="T3" fmla="*/ 11113 h 14"/>
              <a:gd name="T4" fmla="*/ 42862 w 34"/>
              <a:gd name="T5" fmla="*/ 6350 h 14"/>
              <a:gd name="T6" fmla="*/ 31750 w 34"/>
              <a:gd name="T7" fmla="*/ 0 h 14"/>
              <a:gd name="T8" fmla="*/ 9525 w 34"/>
              <a:gd name="T9" fmla="*/ 0 h 14"/>
              <a:gd name="T10" fmla="*/ 0 w 34"/>
              <a:gd name="T11" fmla="*/ 635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"/>
              <a:gd name="T19" fmla="*/ 0 h 14"/>
              <a:gd name="T20" fmla="*/ 34 w 34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" h="14">
                <a:moveTo>
                  <a:pt x="34" y="14"/>
                </a:moveTo>
                <a:lnTo>
                  <a:pt x="31" y="7"/>
                </a:lnTo>
                <a:lnTo>
                  <a:pt x="27" y="4"/>
                </a:lnTo>
                <a:lnTo>
                  <a:pt x="20" y="0"/>
                </a:lnTo>
                <a:lnTo>
                  <a:pt x="6" y="0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2743200" y="3205163"/>
            <a:ext cx="58738" cy="58737"/>
          </a:xfrm>
          <a:custGeom>
            <a:avLst/>
            <a:gdLst>
              <a:gd name="T0" fmla="*/ 0 w 37"/>
              <a:gd name="T1" fmla="*/ 0 h 37"/>
              <a:gd name="T2" fmla="*/ 4763 w 37"/>
              <a:gd name="T3" fmla="*/ 4762 h 37"/>
              <a:gd name="T4" fmla="*/ 14288 w 37"/>
              <a:gd name="T5" fmla="*/ 9525 h 37"/>
              <a:gd name="T6" fmla="*/ 41275 w 37"/>
              <a:gd name="T7" fmla="*/ 20637 h 37"/>
              <a:gd name="T8" fmla="*/ 53975 w 37"/>
              <a:gd name="T9" fmla="*/ 26987 h 37"/>
              <a:gd name="T10" fmla="*/ 58738 w 37"/>
              <a:gd name="T11" fmla="*/ 31750 h 37"/>
              <a:gd name="T12" fmla="*/ 58738 w 37"/>
              <a:gd name="T13" fmla="*/ 47625 h 37"/>
              <a:gd name="T14" fmla="*/ 53975 w 37"/>
              <a:gd name="T15" fmla="*/ 53975 h 37"/>
              <a:gd name="T16" fmla="*/ 41275 w 37"/>
              <a:gd name="T17" fmla="*/ 58737 h 37"/>
              <a:gd name="T18" fmla="*/ 22225 w 37"/>
              <a:gd name="T19" fmla="*/ 58737 h 37"/>
              <a:gd name="T20" fmla="*/ 9525 w 37"/>
              <a:gd name="T21" fmla="*/ 53975 h 37"/>
              <a:gd name="T22" fmla="*/ 4763 w 37"/>
              <a:gd name="T23" fmla="*/ 47625 h 37"/>
              <a:gd name="T24" fmla="*/ 0 w 37"/>
              <a:gd name="T25" fmla="*/ 36512 h 37"/>
              <a:gd name="T26" fmla="*/ 0 w 37"/>
              <a:gd name="T27" fmla="*/ 58737 h 37"/>
              <a:gd name="T28" fmla="*/ 4763 w 37"/>
              <a:gd name="T29" fmla="*/ 47625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"/>
              <a:gd name="T46" fmla="*/ 0 h 37"/>
              <a:gd name="T47" fmla="*/ 37 w 37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" h="37">
                <a:moveTo>
                  <a:pt x="0" y="0"/>
                </a:moveTo>
                <a:lnTo>
                  <a:pt x="3" y="3"/>
                </a:lnTo>
                <a:lnTo>
                  <a:pt x="9" y="6"/>
                </a:lnTo>
                <a:lnTo>
                  <a:pt x="26" y="13"/>
                </a:lnTo>
                <a:lnTo>
                  <a:pt x="34" y="17"/>
                </a:lnTo>
                <a:lnTo>
                  <a:pt x="37" y="20"/>
                </a:lnTo>
                <a:lnTo>
                  <a:pt x="37" y="30"/>
                </a:lnTo>
                <a:lnTo>
                  <a:pt x="34" y="34"/>
                </a:lnTo>
                <a:lnTo>
                  <a:pt x="26" y="37"/>
                </a:lnTo>
                <a:lnTo>
                  <a:pt x="14" y="37"/>
                </a:lnTo>
                <a:lnTo>
                  <a:pt x="6" y="34"/>
                </a:lnTo>
                <a:lnTo>
                  <a:pt x="3" y="30"/>
                </a:lnTo>
                <a:lnTo>
                  <a:pt x="0" y="23"/>
                </a:lnTo>
                <a:lnTo>
                  <a:pt x="0" y="37"/>
                </a:lnTo>
                <a:lnTo>
                  <a:pt x="3" y="3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2797175" y="3187700"/>
            <a:ext cx="4763" cy="22225"/>
          </a:xfrm>
          <a:custGeom>
            <a:avLst/>
            <a:gdLst>
              <a:gd name="T0" fmla="*/ 4763 w 3"/>
              <a:gd name="T1" fmla="*/ 22225 h 14"/>
              <a:gd name="T2" fmla="*/ 4763 w 3"/>
              <a:gd name="T3" fmla="*/ 0 h 14"/>
              <a:gd name="T4" fmla="*/ 0 w 3"/>
              <a:gd name="T5" fmla="*/ 11113 h 14"/>
              <a:gd name="T6" fmla="*/ 0 60000 65536"/>
              <a:gd name="T7" fmla="*/ 0 60000 65536"/>
              <a:gd name="T8" fmla="*/ 0 60000 65536"/>
              <a:gd name="T9" fmla="*/ 0 w 3"/>
              <a:gd name="T10" fmla="*/ 0 h 14"/>
              <a:gd name="T11" fmla="*/ 3 w 3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4">
                <a:moveTo>
                  <a:pt x="3" y="14"/>
                </a:moveTo>
                <a:lnTo>
                  <a:pt x="3" y="0"/>
                </a:lnTo>
                <a:lnTo>
                  <a:pt x="0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033713" y="3214688"/>
            <a:ext cx="6842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3789363" y="3187700"/>
            <a:ext cx="58737" cy="22225"/>
          </a:xfrm>
          <a:custGeom>
            <a:avLst/>
            <a:gdLst>
              <a:gd name="T0" fmla="*/ 0 w 37"/>
              <a:gd name="T1" fmla="*/ 22225 h 14"/>
              <a:gd name="T2" fmla="*/ 0 w 37"/>
              <a:gd name="T3" fmla="*/ 11113 h 14"/>
              <a:gd name="T4" fmla="*/ 6350 w 37"/>
              <a:gd name="T5" fmla="*/ 6350 h 14"/>
              <a:gd name="T6" fmla="*/ 17462 w 37"/>
              <a:gd name="T7" fmla="*/ 0 h 14"/>
              <a:gd name="T8" fmla="*/ 36512 w 37"/>
              <a:gd name="T9" fmla="*/ 0 h 14"/>
              <a:gd name="T10" fmla="*/ 49212 w 37"/>
              <a:gd name="T11" fmla="*/ 6350 h 14"/>
              <a:gd name="T12" fmla="*/ 53975 w 37"/>
              <a:gd name="T13" fmla="*/ 11113 h 14"/>
              <a:gd name="T14" fmla="*/ 58737 w 37"/>
              <a:gd name="T15" fmla="*/ 0 h 14"/>
              <a:gd name="T16" fmla="*/ 58737 w 37"/>
              <a:gd name="T17" fmla="*/ 22225 h 14"/>
              <a:gd name="T18" fmla="*/ 53975 w 37"/>
              <a:gd name="T19" fmla="*/ 11113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14"/>
              <a:gd name="T32" fmla="*/ 37 w 37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14">
                <a:moveTo>
                  <a:pt x="0" y="14"/>
                </a:moveTo>
                <a:lnTo>
                  <a:pt x="0" y="7"/>
                </a:lnTo>
                <a:lnTo>
                  <a:pt x="4" y="4"/>
                </a:lnTo>
                <a:lnTo>
                  <a:pt x="11" y="0"/>
                </a:lnTo>
                <a:lnTo>
                  <a:pt x="23" y="0"/>
                </a:lnTo>
                <a:lnTo>
                  <a:pt x="31" y="4"/>
                </a:lnTo>
                <a:lnTo>
                  <a:pt x="34" y="7"/>
                </a:lnTo>
                <a:lnTo>
                  <a:pt x="37" y="0"/>
                </a:lnTo>
                <a:lnTo>
                  <a:pt x="37" y="14"/>
                </a:lnTo>
                <a:lnTo>
                  <a:pt x="34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3789363" y="3205163"/>
            <a:ext cx="53975" cy="26987"/>
          </a:xfrm>
          <a:custGeom>
            <a:avLst/>
            <a:gdLst>
              <a:gd name="T0" fmla="*/ 53975 w 34"/>
              <a:gd name="T1" fmla="*/ 26987 h 17"/>
              <a:gd name="T2" fmla="*/ 44450 w 34"/>
              <a:gd name="T3" fmla="*/ 20637 h 17"/>
              <a:gd name="T4" fmla="*/ 17462 w 34"/>
              <a:gd name="T5" fmla="*/ 9525 h 17"/>
              <a:gd name="T6" fmla="*/ 4762 w 34"/>
              <a:gd name="T7" fmla="*/ 4762 h 17"/>
              <a:gd name="T8" fmla="*/ 0 w 34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7"/>
              <a:gd name="T17" fmla="*/ 34 w 3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7">
                <a:moveTo>
                  <a:pt x="34" y="17"/>
                </a:moveTo>
                <a:lnTo>
                  <a:pt x="28" y="13"/>
                </a:lnTo>
                <a:lnTo>
                  <a:pt x="11" y="6"/>
                </a:lnTo>
                <a:lnTo>
                  <a:pt x="3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3789363" y="3209925"/>
            <a:ext cx="58737" cy="53975"/>
          </a:xfrm>
          <a:custGeom>
            <a:avLst/>
            <a:gdLst>
              <a:gd name="T0" fmla="*/ 0 w 37"/>
              <a:gd name="T1" fmla="*/ 0 h 34"/>
              <a:gd name="T2" fmla="*/ 6350 w 37"/>
              <a:gd name="T3" fmla="*/ 4762 h 34"/>
              <a:gd name="T4" fmla="*/ 17462 w 37"/>
              <a:gd name="T5" fmla="*/ 11112 h 34"/>
              <a:gd name="T6" fmla="*/ 41275 w 37"/>
              <a:gd name="T7" fmla="*/ 22225 h 34"/>
              <a:gd name="T8" fmla="*/ 53975 w 37"/>
              <a:gd name="T9" fmla="*/ 26988 h 34"/>
              <a:gd name="T10" fmla="*/ 58737 w 37"/>
              <a:gd name="T11" fmla="*/ 31750 h 34"/>
              <a:gd name="T12" fmla="*/ 58737 w 37"/>
              <a:gd name="T13" fmla="*/ 26988 h 34"/>
              <a:gd name="T14" fmla="*/ 58737 w 37"/>
              <a:gd name="T15" fmla="*/ 42862 h 34"/>
              <a:gd name="T16" fmla="*/ 53975 w 37"/>
              <a:gd name="T17" fmla="*/ 49212 h 34"/>
              <a:gd name="T18" fmla="*/ 41275 w 37"/>
              <a:gd name="T19" fmla="*/ 53975 h 34"/>
              <a:gd name="T20" fmla="*/ 22225 w 37"/>
              <a:gd name="T21" fmla="*/ 53975 h 34"/>
              <a:gd name="T22" fmla="*/ 12700 w 37"/>
              <a:gd name="T23" fmla="*/ 49212 h 34"/>
              <a:gd name="T24" fmla="*/ 6350 w 37"/>
              <a:gd name="T25" fmla="*/ 42862 h 34"/>
              <a:gd name="T26" fmla="*/ 0 w 37"/>
              <a:gd name="T27" fmla="*/ 31750 h 34"/>
              <a:gd name="T28" fmla="*/ 0 w 37"/>
              <a:gd name="T29" fmla="*/ 53975 h 34"/>
              <a:gd name="T30" fmla="*/ 6350 w 37"/>
              <a:gd name="T31" fmla="*/ 42862 h 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7"/>
              <a:gd name="T49" fmla="*/ 0 h 34"/>
              <a:gd name="T50" fmla="*/ 37 w 37"/>
              <a:gd name="T51" fmla="*/ 34 h 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7" h="34">
                <a:moveTo>
                  <a:pt x="0" y="0"/>
                </a:moveTo>
                <a:lnTo>
                  <a:pt x="4" y="3"/>
                </a:lnTo>
                <a:lnTo>
                  <a:pt x="11" y="7"/>
                </a:lnTo>
                <a:lnTo>
                  <a:pt x="26" y="14"/>
                </a:lnTo>
                <a:lnTo>
                  <a:pt x="34" y="17"/>
                </a:lnTo>
                <a:lnTo>
                  <a:pt x="37" y="20"/>
                </a:lnTo>
                <a:lnTo>
                  <a:pt x="37" y="17"/>
                </a:lnTo>
                <a:lnTo>
                  <a:pt x="37" y="27"/>
                </a:lnTo>
                <a:lnTo>
                  <a:pt x="34" y="31"/>
                </a:lnTo>
                <a:lnTo>
                  <a:pt x="26" y="34"/>
                </a:lnTo>
                <a:lnTo>
                  <a:pt x="14" y="34"/>
                </a:lnTo>
                <a:lnTo>
                  <a:pt x="8" y="31"/>
                </a:lnTo>
                <a:lnTo>
                  <a:pt x="4" y="27"/>
                </a:lnTo>
                <a:lnTo>
                  <a:pt x="0" y="20"/>
                </a:lnTo>
                <a:lnTo>
                  <a:pt x="0" y="34"/>
                </a:lnTo>
                <a:lnTo>
                  <a:pt x="4" y="2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 flipV="1">
            <a:off x="3843338" y="3232150"/>
            <a:ext cx="4762" cy="4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4059238" y="3214688"/>
            <a:ext cx="6842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4833938" y="3198813"/>
            <a:ext cx="61912" cy="42862"/>
          </a:xfrm>
          <a:custGeom>
            <a:avLst/>
            <a:gdLst>
              <a:gd name="T0" fmla="*/ 0 w 39"/>
              <a:gd name="T1" fmla="*/ 11112 h 27"/>
              <a:gd name="T2" fmla="*/ 6350 w 39"/>
              <a:gd name="T3" fmla="*/ 15875 h 27"/>
              <a:gd name="T4" fmla="*/ 17462 w 39"/>
              <a:gd name="T5" fmla="*/ 22225 h 27"/>
              <a:gd name="T6" fmla="*/ 44450 w 39"/>
              <a:gd name="T7" fmla="*/ 33337 h 27"/>
              <a:gd name="T8" fmla="*/ 53975 w 39"/>
              <a:gd name="T9" fmla="*/ 38100 h 27"/>
              <a:gd name="T10" fmla="*/ 61912 w 39"/>
              <a:gd name="T11" fmla="*/ 42862 h 27"/>
              <a:gd name="T12" fmla="*/ 61912 w 39"/>
              <a:gd name="T13" fmla="*/ 38100 h 27"/>
              <a:gd name="T14" fmla="*/ 53975 w 39"/>
              <a:gd name="T15" fmla="*/ 33337 h 27"/>
              <a:gd name="T16" fmla="*/ 44450 w 39"/>
              <a:gd name="T17" fmla="*/ 26987 h 27"/>
              <a:gd name="T18" fmla="*/ 17462 w 39"/>
              <a:gd name="T19" fmla="*/ 15875 h 27"/>
              <a:gd name="T20" fmla="*/ 6350 w 39"/>
              <a:gd name="T21" fmla="*/ 11112 h 27"/>
              <a:gd name="T22" fmla="*/ 0 w 39"/>
              <a:gd name="T23" fmla="*/ 6350 h 27"/>
              <a:gd name="T24" fmla="*/ 0 w 39"/>
              <a:gd name="T25" fmla="*/ 0 h 27"/>
              <a:gd name="T26" fmla="*/ 0 w 39"/>
              <a:gd name="T27" fmla="*/ 11112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"/>
              <a:gd name="T43" fmla="*/ 0 h 27"/>
              <a:gd name="T44" fmla="*/ 39 w 39"/>
              <a:gd name="T45" fmla="*/ 27 h 2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" h="27">
                <a:moveTo>
                  <a:pt x="0" y="7"/>
                </a:moveTo>
                <a:lnTo>
                  <a:pt x="4" y="10"/>
                </a:lnTo>
                <a:lnTo>
                  <a:pt x="11" y="14"/>
                </a:lnTo>
                <a:lnTo>
                  <a:pt x="28" y="21"/>
                </a:lnTo>
                <a:lnTo>
                  <a:pt x="34" y="24"/>
                </a:lnTo>
                <a:lnTo>
                  <a:pt x="39" y="27"/>
                </a:lnTo>
                <a:lnTo>
                  <a:pt x="39" y="24"/>
                </a:lnTo>
                <a:lnTo>
                  <a:pt x="34" y="21"/>
                </a:lnTo>
                <a:lnTo>
                  <a:pt x="28" y="17"/>
                </a:lnTo>
                <a:lnTo>
                  <a:pt x="11" y="10"/>
                </a:lnTo>
                <a:lnTo>
                  <a:pt x="4" y="7"/>
                </a:lnTo>
                <a:lnTo>
                  <a:pt x="0" y="4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7" name="Freeform 29"/>
          <p:cNvSpPr>
            <a:spLocks/>
          </p:cNvSpPr>
          <p:nvPr/>
        </p:nvSpPr>
        <p:spPr bwMode="auto">
          <a:xfrm>
            <a:off x="4833938" y="3187700"/>
            <a:ext cx="61912" cy="22225"/>
          </a:xfrm>
          <a:custGeom>
            <a:avLst/>
            <a:gdLst>
              <a:gd name="T0" fmla="*/ 0 w 39"/>
              <a:gd name="T1" fmla="*/ 11113 h 14"/>
              <a:gd name="T2" fmla="*/ 6350 w 39"/>
              <a:gd name="T3" fmla="*/ 6350 h 14"/>
              <a:gd name="T4" fmla="*/ 17462 w 39"/>
              <a:gd name="T5" fmla="*/ 0 h 14"/>
              <a:gd name="T6" fmla="*/ 39687 w 39"/>
              <a:gd name="T7" fmla="*/ 0 h 14"/>
              <a:gd name="T8" fmla="*/ 49212 w 39"/>
              <a:gd name="T9" fmla="*/ 6350 h 14"/>
              <a:gd name="T10" fmla="*/ 53975 w 39"/>
              <a:gd name="T11" fmla="*/ 11113 h 14"/>
              <a:gd name="T12" fmla="*/ 61912 w 39"/>
              <a:gd name="T13" fmla="*/ 0 h 14"/>
              <a:gd name="T14" fmla="*/ 61912 w 39"/>
              <a:gd name="T15" fmla="*/ 22225 h 14"/>
              <a:gd name="T16" fmla="*/ 53975 w 39"/>
              <a:gd name="T17" fmla="*/ 11113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14"/>
              <a:gd name="T29" fmla="*/ 39 w 39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14">
                <a:moveTo>
                  <a:pt x="0" y="7"/>
                </a:moveTo>
                <a:lnTo>
                  <a:pt x="4" y="4"/>
                </a:lnTo>
                <a:lnTo>
                  <a:pt x="11" y="0"/>
                </a:lnTo>
                <a:lnTo>
                  <a:pt x="25" y="0"/>
                </a:lnTo>
                <a:lnTo>
                  <a:pt x="31" y="4"/>
                </a:lnTo>
                <a:lnTo>
                  <a:pt x="34" y="7"/>
                </a:lnTo>
                <a:lnTo>
                  <a:pt x="39" y="0"/>
                </a:lnTo>
                <a:lnTo>
                  <a:pt x="39" y="14"/>
                </a:lnTo>
                <a:lnTo>
                  <a:pt x="34" y="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8" name="Freeform 30"/>
          <p:cNvSpPr>
            <a:spLocks/>
          </p:cNvSpPr>
          <p:nvPr/>
        </p:nvSpPr>
        <p:spPr bwMode="auto">
          <a:xfrm>
            <a:off x="4833938" y="3236913"/>
            <a:ext cx="61912" cy="26987"/>
          </a:xfrm>
          <a:custGeom>
            <a:avLst/>
            <a:gdLst>
              <a:gd name="T0" fmla="*/ 61912 w 39"/>
              <a:gd name="T1" fmla="*/ 0 h 17"/>
              <a:gd name="T2" fmla="*/ 61912 w 39"/>
              <a:gd name="T3" fmla="*/ 15875 h 17"/>
              <a:gd name="T4" fmla="*/ 53975 w 39"/>
              <a:gd name="T5" fmla="*/ 22225 h 17"/>
              <a:gd name="T6" fmla="*/ 44450 w 39"/>
              <a:gd name="T7" fmla="*/ 26987 h 17"/>
              <a:gd name="T8" fmla="*/ 22225 w 39"/>
              <a:gd name="T9" fmla="*/ 26987 h 17"/>
              <a:gd name="T10" fmla="*/ 12700 w 39"/>
              <a:gd name="T11" fmla="*/ 22225 h 17"/>
              <a:gd name="T12" fmla="*/ 6350 w 39"/>
              <a:gd name="T13" fmla="*/ 15875 h 17"/>
              <a:gd name="T14" fmla="*/ 0 w 39"/>
              <a:gd name="T15" fmla="*/ 4762 h 17"/>
              <a:gd name="T16" fmla="*/ 0 w 39"/>
              <a:gd name="T17" fmla="*/ 26987 h 17"/>
              <a:gd name="T18" fmla="*/ 6350 w 39"/>
              <a:gd name="T19" fmla="*/ 15875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7"/>
              <a:gd name="T32" fmla="*/ 39 w 39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7">
                <a:moveTo>
                  <a:pt x="39" y="0"/>
                </a:moveTo>
                <a:lnTo>
                  <a:pt x="39" y="10"/>
                </a:lnTo>
                <a:lnTo>
                  <a:pt x="34" y="14"/>
                </a:lnTo>
                <a:lnTo>
                  <a:pt x="28" y="17"/>
                </a:lnTo>
                <a:lnTo>
                  <a:pt x="14" y="17"/>
                </a:lnTo>
                <a:lnTo>
                  <a:pt x="8" y="14"/>
                </a:lnTo>
                <a:lnTo>
                  <a:pt x="4" y="10"/>
                </a:lnTo>
                <a:lnTo>
                  <a:pt x="0" y="3"/>
                </a:lnTo>
                <a:lnTo>
                  <a:pt x="0" y="17"/>
                </a:lnTo>
                <a:lnTo>
                  <a:pt x="4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5086350" y="3214688"/>
            <a:ext cx="2286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5541963" y="3214688"/>
            <a:ext cx="1127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5768975" y="3214688"/>
            <a:ext cx="1143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6111875" y="3214688"/>
            <a:ext cx="1127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3" name="Freeform 35"/>
          <p:cNvSpPr>
            <a:spLocks/>
          </p:cNvSpPr>
          <p:nvPr/>
        </p:nvSpPr>
        <p:spPr bwMode="auto">
          <a:xfrm>
            <a:off x="6259513" y="3209925"/>
            <a:ext cx="60325" cy="53975"/>
          </a:xfrm>
          <a:custGeom>
            <a:avLst/>
            <a:gdLst>
              <a:gd name="T0" fmla="*/ 0 w 38"/>
              <a:gd name="T1" fmla="*/ 0 h 34"/>
              <a:gd name="T2" fmla="*/ 6350 w 38"/>
              <a:gd name="T3" fmla="*/ 4762 h 34"/>
              <a:gd name="T4" fmla="*/ 17462 w 38"/>
              <a:gd name="T5" fmla="*/ 11112 h 34"/>
              <a:gd name="T6" fmla="*/ 44450 w 38"/>
              <a:gd name="T7" fmla="*/ 22225 h 34"/>
              <a:gd name="T8" fmla="*/ 55563 w 38"/>
              <a:gd name="T9" fmla="*/ 26988 h 34"/>
              <a:gd name="T10" fmla="*/ 60325 w 38"/>
              <a:gd name="T11" fmla="*/ 31750 h 34"/>
              <a:gd name="T12" fmla="*/ 60325 w 38"/>
              <a:gd name="T13" fmla="*/ 26988 h 34"/>
              <a:gd name="T14" fmla="*/ 60325 w 38"/>
              <a:gd name="T15" fmla="*/ 42862 h 34"/>
              <a:gd name="T16" fmla="*/ 55563 w 38"/>
              <a:gd name="T17" fmla="*/ 49212 h 34"/>
              <a:gd name="T18" fmla="*/ 44450 w 38"/>
              <a:gd name="T19" fmla="*/ 53975 h 34"/>
              <a:gd name="T20" fmla="*/ 22225 w 38"/>
              <a:gd name="T21" fmla="*/ 53975 h 34"/>
              <a:gd name="T22" fmla="*/ 11112 w 38"/>
              <a:gd name="T23" fmla="*/ 49212 h 34"/>
              <a:gd name="T24" fmla="*/ 6350 w 38"/>
              <a:gd name="T25" fmla="*/ 42862 h 34"/>
              <a:gd name="T26" fmla="*/ 0 w 38"/>
              <a:gd name="T27" fmla="*/ 31750 h 34"/>
              <a:gd name="T28" fmla="*/ 0 w 38"/>
              <a:gd name="T29" fmla="*/ 53975 h 34"/>
              <a:gd name="T30" fmla="*/ 6350 w 38"/>
              <a:gd name="T31" fmla="*/ 42862 h 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"/>
              <a:gd name="T49" fmla="*/ 0 h 34"/>
              <a:gd name="T50" fmla="*/ 38 w 38"/>
              <a:gd name="T51" fmla="*/ 34 h 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" h="34">
                <a:moveTo>
                  <a:pt x="0" y="0"/>
                </a:moveTo>
                <a:lnTo>
                  <a:pt x="4" y="3"/>
                </a:lnTo>
                <a:lnTo>
                  <a:pt x="11" y="7"/>
                </a:lnTo>
                <a:lnTo>
                  <a:pt x="28" y="14"/>
                </a:lnTo>
                <a:lnTo>
                  <a:pt x="35" y="17"/>
                </a:lnTo>
                <a:lnTo>
                  <a:pt x="38" y="20"/>
                </a:lnTo>
                <a:lnTo>
                  <a:pt x="38" y="17"/>
                </a:lnTo>
                <a:lnTo>
                  <a:pt x="38" y="27"/>
                </a:lnTo>
                <a:lnTo>
                  <a:pt x="35" y="31"/>
                </a:lnTo>
                <a:lnTo>
                  <a:pt x="28" y="34"/>
                </a:lnTo>
                <a:lnTo>
                  <a:pt x="14" y="34"/>
                </a:lnTo>
                <a:lnTo>
                  <a:pt x="7" y="31"/>
                </a:lnTo>
                <a:lnTo>
                  <a:pt x="4" y="27"/>
                </a:lnTo>
                <a:lnTo>
                  <a:pt x="0" y="20"/>
                </a:lnTo>
                <a:lnTo>
                  <a:pt x="0" y="34"/>
                </a:lnTo>
                <a:lnTo>
                  <a:pt x="4" y="2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4" name="Freeform 36"/>
          <p:cNvSpPr>
            <a:spLocks/>
          </p:cNvSpPr>
          <p:nvPr/>
        </p:nvSpPr>
        <p:spPr bwMode="auto">
          <a:xfrm>
            <a:off x="6265863" y="3209925"/>
            <a:ext cx="53975" cy="26988"/>
          </a:xfrm>
          <a:custGeom>
            <a:avLst/>
            <a:gdLst>
              <a:gd name="T0" fmla="*/ 0 w 34"/>
              <a:gd name="T1" fmla="*/ 0 h 17"/>
              <a:gd name="T2" fmla="*/ 11112 w 34"/>
              <a:gd name="T3" fmla="*/ 4763 h 17"/>
              <a:gd name="T4" fmla="*/ 38100 w 34"/>
              <a:gd name="T5" fmla="*/ 15875 h 17"/>
              <a:gd name="T6" fmla="*/ 49212 w 34"/>
              <a:gd name="T7" fmla="*/ 22225 h 17"/>
              <a:gd name="T8" fmla="*/ 53975 w 34"/>
              <a:gd name="T9" fmla="*/ 2698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7"/>
              <a:gd name="T17" fmla="*/ 34 w 3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7">
                <a:moveTo>
                  <a:pt x="0" y="0"/>
                </a:moveTo>
                <a:lnTo>
                  <a:pt x="7" y="3"/>
                </a:lnTo>
                <a:lnTo>
                  <a:pt x="24" y="10"/>
                </a:lnTo>
                <a:lnTo>
                  <a:pt x="31" y="14"/>
                </a:lnTo>
                <a:lnTo>
                  <a:pt x="34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5" name="Freeform 37"/>
          <p:cNvSpPr>
            <a:spLocks/>
          </p:cNvSpPr>
          <p:nvPr/>
        </p:nvSpPr>
        <p:spPr bwMode="auto">
          <a:xfrm>
            <a:off x="6259513" y="3187700"/>
            <a:ext cx="60325" cy="22225"/>
          </a:xfrm>
          <a:custGeom>
            <a:avLst/>
            <a:gdLst>
              <a:gd name="T0" fmla="*/ 60325 w 38"/>
              <a:gd name="T1" fmla="*/ 22225 h 14"/>
              <a:gd name="T2" fmla="*/ 55563 w 38"/>
              <a:gd name="T3" fmla="*/ 11113 h 14"/>
              <a:gd name="T4" fmla="*/ 49212 w 38"/>
              <a:gd name="T5" fmla="*/ 6350 h 14"/>
              <a:gd name="T6" fmla="*/ 38100 w 38"/>
              <a:gd name="T7" fmla="*/ 0 h 14"/>
              <a:gd name="T8" fmla="*/ 17462 w 38"/>
              <a:gd name="T9" fmla="*/ 0 h 14"/>
              <a:gd name="T10" fmla="*/ 6350 w 38"/>
              <a:gd name="T11" fmla="*/ 6350 h 14"/>
              <a:gd name="T12" fmla="*/ 0 w 38"/>
              <a:gd name="T13" fmla="*/ 11113 h 14"/>
              <a:gd name="T14" fmla="*/ 0 w 38"/>
              <a:gd name="T15" fmla="*/ 22225 h 14"/>
              <a:gd name="T16" fmla="*/ 6350 w 38"/>
              <a:gd name="T17" fmla="*/ 22225 h 14"/>
              <a:gd name="T18" fmla="*/ 0 w 38"/>
              <a:gd name="T19" fmla="*/ 17463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14"/>
              <a:gd name="T32" fmla="*/ 38 w 38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14">
                <a:moveTo>
                  <a:pt x="38" y="14"/>
                </a:moveTo>
                <a:lnTo>
                  <a:pt x="35" y="7"/>
                </a:lnTo>
                <a:lnTo>
                  <a:pt x="31" y="4"/>
                </a:lnTo>
                <a:lnTo>
                  <a:pt x="24" y="0"/>
                </a:lnTo>
                <a:lnTo>
                  <a:pt x="11" y="0"/>
                </a:lnTo>
                <a:lnTo>
                  <a:pt x="4" y="4"/>
                </a:lnTo>
                <a:lnTo>
                  <a:pt x="0" y="7"/>
                </a:lnTo>
                <a:lnTo>
                  <a:pt x="0" y="14"/>
                </a:lnTo>
                <a:lnTo>
                  <a:pt x="4" y="14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6" name="Freeform 38"/>
          <p:cNvSpPr>
            <a:spLocks/>
          </p:cNvSpPr>
          <p:nvPr/>
        </p:nvSpPr>
        <p:spPr bwMode="auto">
          <a:xfrm>
            <a:off x="6315075" y="3187700"/>
            <a:ext cx="4763" cy="22225"/>
          </a:xfrm>
          <a:custGeom>
            <a:avLst/>
            <a:gdLst>
              <a:gd name="T0" fmla="*/ 0 w 3"/>
              <a:gd name="T1" fmla="*/ 11113 h 14"/>
              <a:gd name="T2" fmla="*/ 4763 w 3"/>
              <a:gd name="T3" fmla="*/ 0 h 14"/>
              <a:gd name="T4" fmla="*/ 4763 w 3"/>
              <a:gd name="T5" fmla="*/ 22225 h 14"/>
              <a:gd name="T6" fmla="*/ 0 60000 65536"/>
              <a:gd name="T7" fmla="*/ 0 60000 65536"/>
              <a:gd name="T8" fmla="*/ 0 60000 65536"/>
              <a:gd name="T9" fmla="*/ 0 w 3"/>
              <a:gd name="T10" fmla="*/ 0 h 14"/>
              <a:gd name="T11" fmla="*/ 3 w 3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4">
                <a:moveTo>
                  <a:pt x="0" y="7"/>
                </a:moveTo>
                <a:lnTo>
                  <a:pt x="3" y="0"/>
                </a:lnTo>
                <a:lnTo>
                  <a:pt x="3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6569075" y="3214688"/>
            <a:ext cx="5683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8" name="Freeform 40"/>
          <p:cNvSpPr>
            <a:spLocks/>
          </p:cNvSpPr>
          <p:nvPr/>
        </p:nvSpPr>
        <p:spPr bwMode="auto">
          <a:xfrm>
            <a:off x="7162800" y="3209925"/>
            <a:ext cx="58738" cy="53975"/>
          </a:xfrm>
          <a:custGeom>
            <a:avLst/>
            <a:gdLst>
              <a:gd name="T0" fmla="*/ 0 w 37"/>
              <a:gd name="T1" fmla="*/ 0 h 34"/>
              <a:gd name="T2" fmla="*/ 6350 w 37"/>
              <a:gd name="T3" fmla="*/ 4762 h 34"/>
              <a:gd name="T4" fmla="*/ 17463 w 37"/>
              <a:gd name="T5" fmla="*/ 11112 h 34"/>
              <a:gd name="T6" fmla="*/ 41275 w 37"/>
              <a:gd name="T7" fmla="*/ 22225 h 34"/>
              <a:gd name="T8" fmla="*/ 53975 w 37"/>
              <a:gd name="T9" fmla="*/ 26988 h 34"/>
              <a:gd name="T10" fmla="*/ 58738 w 37"/>
              <a:gd name="T11" fmla="*/ 31750 h 34"/>
              <a:gd name="T12" fmla="*/ 58738 w 37"/>
              <a:gd name="T13" fmla="*/ 26988 h 34"/>
              <a:gd name="T14" fmla="*/ 58738 w 37"/>
              <a:gd name="T15" fmla="*/ 42862 h 34"/>
              <a:gd name="T16" fmla="*/ 53975 w 37"/>
              <a:gd name="T17" fmla="*/ 49212 h 34"/>
              <a:gd name="T18" fmla="*/ 41275 w 37"/>
              <a:gd name="T19" fmla="*/ 53975 h 34"/>
              <a:gd name="T20" fmla="*/ 22225 w 37"/>
              <a:gd name="T21" fmla="*/ 53975 h 34"/>
              <a:gd name="T22" fmla="*/ 11113 w 37"/>
              <a:gd name="T23" fmla="*/ 49212 h 34"/>
              <a:gd name="T24" fmla="*/ 6350 w 37"/>
              <a:gd name="T25" fmla="*/ 42862 h 34"/>
              <a:gd name="T26" fmla="*/ 0 w 37"/>
              <a:gd name="T27" fmla="*/ 31750 h 34"/>
              <a:gd name="T28" fmla="*/ 0 w 37"/>
              <a:gd name="T29" fmla="*/ 53975 h 34"/>
              <a:gd name="T30" fmla="*/ 6350 w 37"/>
              <a:gd name="T31" fmla="*/ 42862 h 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7"/>
              <a:gd name="T49" fmla="*/ 0 h 34"/>
              <a:gd name="T50" fmla="*/ 37 w 37"/>
              <a:gd name="T51" fmla="*/ 34 h 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7" h="34">
                <a:moveTo>
                  <a:pt x="0" y="0"/>
                </a:moveTo>
                <a:lnTo>
                  <a:pt x="4" y="3"/>
                </a:lnTo>
                <a:lnTo>
                  <a:pt x="11" y="7"/>
                </a:lnTo>
                <a:lnTo>
                  <a:pt x="26" y="14"/>
                </a:lnTo>
                <a:lnTo>
                  <a:pt x="34" y="17"/>
                </a:lnTo>
                <a:lnTo>
                  <a:pt x="37" y="20"/>
                </a:lnTo>
                <a:lnTo>
                  <a:pt x="37" y="17"/>
                </a:lnTo>
                <a:lnTo>
                  <a:pt x="37" y="27"/>
                </a:lnTo>
                <a:lnTo>
                  <a:pt x="34" y="31"/>
                </a:lnTo>
                <a:lnTo>
                  <a:pt x="26" y="34"/>
                </a:lnTo>
                <a:lnTo>
                  <a:pt x="14" y="34"/>
                </a:lnTo>
                <a:lnTo>
                  <a:pt x="7" y="31"/>
                </a:lnTo>
                <a:lnTo>
                  <a:pt x="4" y="27"/>
                </a:lnTo>
                <a:lnTo>
                  <a:pt x="0" y="20"/>
                </a:lnTo>
                <a:lnTo>
                  <a:pt x="0" y="34"/>
                </a:lnTo>
                <a:lnTo>
                  <a:pt x="4" y="2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49" name="Freeform 41"/>
          <p:cNvSpPr>
            <a:spLocks/>
          </p:cNvSpPr>
          <p:nvPr/>
        </p:nvSpPr>
        <p:spPr bwMode="auto">
          <a:xfrm>
            <a:off x="7167563" y="3209925"/>
            <a:ext cx="53975" cy="26988"/>
          </a:xfrm>
          <a:custGeom>
            <a:avLst/>
            <a:gdLst>
              <a:gd name="T0" fmla="*/ 0 w 34"/>
              <a:gd name="T1" fmla="*/ 0 h 17"/>
              <a:gd name="T2" fmla="*/ 12700 w 34"/>
              <a:gd name="T3" fmla="*/ 4763 h 17"/>
              <a:gd name="T4" fmla="*/ 39687 w 34"/>
              <a:gd name="T5" fmla="*/ 15875 h 17"/>
              <a:gd name="T6" fmla="*/ 49212 w 34"/>
              <a:gd name="T7" fmla="*/ 22225 h 17"/>
              <a:gd name="T8" fmla="*/ 53975 w 34"/>
              <a:gd name="T9" fmla="*/ 2698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17"/>
              <a:gd name="T17" fmla="*/ 34 w 3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17">
                <a:moveTo>
                  <a:pt x="0" y="0"/>
                </a:moveTo>
                <a:lnTo>
                  <a:pt x="8" y="3"/>
                </a:lnTo>
                <a:lnTo>
                  <a:pt x="25" y="10"/>
                </a:lnTo>
                <a:lnTo>
                  <a:pt x="31" y="14"/>
                </a:lnTo>
                <a:lnTo>
                  <a:pt x="34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0" name="Freeform 42"/>
          <p:cNvSpPr>
            <a:spLocks/>
          </p:cNvSpPr>
          <p:nvPr/>
        </p:nvSpPr>
        <p:spPr bwMode="auto">
          <a:xfrm>
            <a:off x="7162800" y="3187700"/>
            <a:ext cx="58738" cy="22225"/>
          </a:xfrm>
          <a:custGeom>
            <a:avLst/>
            <a:gdLst>
              <a:gd name="T0" fmla="*/ 58738 w 37"/>
              <a:gd name="T1" fmla="*/ 22225 h 14"/>
              <a:gd name="T2" fmla="*/ 53975 w 37"/>
              <a:gd name="T3" fmla="*/ 11113 h 14"/>
              <a:gd name="T4" fmla="*/ 49213 w 37"/>
              <a:gd name="T5" fmla="*/ 6350 h 14"/>
              <a:gd name="T6" fmla="*/ 36513 w 37"/>
              <a:gd name="T7" fmla="*/ 0 h 14"/>
              <a:gd name="T8" fmla="*/ 17463 w 37"/>
              <a:gd name="T9" fmla="*/ 0 h 14"/>
              <a:gd name="T10" fmla="*/ 6350 w 37"/>
              <a:gd name="T11" fmla="*/ 6350 h 14"/>
              <a:gd name="T12" fmla="*/ 0 w 37"/>
              <a:gd name="T13" fmla="*/ 11113 h 14"/>
              <a:gd name="T14" fmla="*/ 0 w 37"/>
              <a:gd name="T15" fmla="*/ 22225 h 14"/>
              <a:gd name="T16" fmla="*/ 6350 w 37"/>
              <a:gd name="T17" fmla="*/ 22225 h 14"/>
              <a:gd name="T18" fmla="*/ 0 w 37"/>
              <a:gd name="T19" fmla="*/ 17463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14"/>
              <a:gd name="T32" fmla="*/ 37 w 37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14">
                <a:moveTo>
                  <a:pt x="37" y="14"/>
                </a:moveTo>
                <a:lnTo>
                  <a:pt x="34" y="7"/>
                </a:lnTo>
                <a:lnTo>
                  <a:pt x="31" y="4"/>
                </a:lnTo>
                <a:lnTo>
                  <a:pt x="23" y="0"/>
                </a:lnTo>
                <a:lnTo>
                  <a:pt x="11" y="0"/>
                </a:lnTo>
                <a:lnTo>
                  <a:pt x="4" y="4"/>
                </a:lnTo>
                <a:lnTo>
                  <a:pt x="0" y="7"/>
                </a:lnTo>
                <a:lnTo>
                  <a:pt x="0" y="14"/>
                </a:lnTo>
                <a:lnTo>
                  <a:pt x="4" y="14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1" name="Freeform 43"/>
          <p:cNvSpPr>
            <a:spLocks/>
          </p:cNvSpPr>
          <p:nvPr/>
        </p:nvSpPr>
        <p:spPr bwMode="auto">
          <a:xfrm>
            <a:off x="7216775" y="3187700"/>
            <a:ext cx="4763" cy="22225"/>
          </a:xfrm>
          <a:custGeom>
            <a:avLst/>
            <a:gdLst>
              <a:gd name="T0" fmla="*/ 0 w 3"/>
              <a:gd name="T1" fmla="*/ 11113 h 14"/>
              <a:gd name="T2" fmla="*/ 4763 w 3"/>
              <a:gd name="T3" fmla="*/ 0 h 14"/>
              <a:gd name="T4" fmla="*/ 4763 w 3"/>
              <a:gd name="T5" fmla="*/ 22225 h 14"/>
              <a:gd name="T6" fmla="*/ 0 60000 65536"/>
              <a:gd name="T7" fmla="*/ 0 60000 65536"/>
              <a:gd name="T8" fmla="*/ 0 60000 65536"/>
              <a:gd name="T9" fmla="*/ 0 w 3"/>
              <a:gd name="T10" fmla="*/ 0 h 14"/>
              <a:gd name="T11" fmla="*/ 3 w 3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4">
                <a:moveTo>
                  <a:pt x="0" y="7"/>
                </a:moveTo>
                <a:lnTo>
                  <a:pt x="3" y="0"/>
                </a:lnTo>
                <a:lnTo>
                  <a:pt x="3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>
            <a:off x="7481888" y="3214688"/>
            <a:ext cx="3413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3" name="Freeform 45"/>
          <p:cNvSpPr>
            <a:spLocks/>
          </p:cNvSpPr>
          <p:nvPr/>
        </p:nvSpPr>
        <p:spPr bwMode="auto">
          <a:xfrm>
            <a:off x="6488113" y="3544888"/>
            <a:ext cx="600075" cy="354012"/>
          </a:xfrm>
          <a:custGeom>
            <a:avLst/>
            <a:gdLst>
              <a:gd name="T0" fmla="*/ 530225 w 378"/>
              <a:gd name="T1" fmla="*/ 65087 h 223"/>
              <a:gd name="T2" fmla="*/ 490538 w 378"/>
              <a:gd name="T3" fmla="*/ 39687 h 223"/>
              <a:gd name="T4" fmla="*/ 442913 w 378"/>
              <a:gd name="T5" fmla="*/ 22225 h 223"/>
              <a:gd name="T6" fmla="*/ 388937 w 378"/>
              <a:gd name="T7" fmla="*/ 7937 h 223"/>
              <a:gd name="T8" fmla="*/ 330200 w 378"/>
              <a:gd name="T9" fmla="*/ 0 h 223"/>
              <a:gd name="T10" fmla="*/ 269875 w 378"/>
              <a:gd name="T11" fmla="*/ 0 h 223"/>
              <a:gd name="T12" fmla="*/ 207963 w 378"/>
              <a:gd name="T13" fmla="*/ 7937 h 223"/>
              <a:gd name="T14" fmla="*/ 153987 w 378"/>
              <a:gd name="T15" fmla="*/ 22225 h 223"/>
              <a:gd name="T16" fmla="*/ 107950 w 378"/>
              <a:gd name="T17" fmla="*/ 39687 h 223"/>
              <a:gd name="T18" fmla="*/ 65088 w 378"/>
              <a:gd name="T19" fmla="*/ 65087 h 223"/>
              <a:gd name="T20" fmla="*/ 31750 w 378"/>
              <a:gd name="T21" fmla="*/ 96837 h 223"/>
              <a:gd name="T22" fmla="*/ 11112 w 378"/>
              <a:gd name="T23" fmla="*/ 125412 h 223"/>
              <a:gd name="T24" fmla="*/ 1588 w 378"/>
              <a:gd name="T25" fmla="*/ 150812 h 223"/>
              <a:gd name="T26" fmla="*/ 0 w 378"/>
              <a:gd name="T27" fmla="*/ 177800 h 223"/>
              <a:gd name="T28" fmla="*/ 1588 w 378"/>
              <a:gd name="T29" fmla="*/ 201612 h 223"/>
              <a:gd name="T30" fmla="*/ 11112 w 378"/>
              <a:gd name="T31" fmla="*/ 227012 h 223"/>
              <a:gd name="T32" fmla="*/ 31750 w 378"/>
              <a:gd name="T33" fmla="*/ 255587 h 223"/>
              <a:gd name="T34" fmla="*/ 65088 w 378"/>
              <a:gd name="T35" fmla="*/ 287337 h 223"/>
              <a:gd name="T36" fmla="*/ 107950 w 378"/>
              <a:gd name="T37" fmla="*/ 312737 h 223"/>
              <a:gd name="T38" fmla="*/ 153987 w 378"/>
              <a:gd name="T39" fmla="*/ 331787 h 223"/>
              <a:gd name="T40" fmla="*/ 207963 w 378"/>
              <a:gd name="T41" fmla="*/ 344487 h 223"/>
              <a:gd name="T42" fmla="*/ 269875 w 378"/>
              <a:gd name="T43" fmla="*/ 350837 h 223"/>
              <a:gd name="T44" fmla="*/ 330200 w 378"/>
              <a:gd name="T45" fmla="*/ 350837 h 223"/>
              <a:gd name="T46" fmla="*/ 388937 w 378"/>
              <a:gd name="T47" fmla="*/ 344487 h 223"/>
              <a:gd name="T48" fmla="*/ 442913 w 378"/>
              <a:gd name="T49" fmla="*/ 331787 h 223"/>
              <a:gd name="T50" fmla="*/ 490538 w 378"/>
              <a:gd name="T51" fmla="*/ 312737 h 223"/>
              <a:gd name="T52" fmla="*/ 530225 w 378"/>
              <a:gd name="T53" fmla="*/ 287337 h 223"/>
              <a:gd name="T54" fmla="*/ 563563 w 378"/>
              <a:gd name="T55" fmla="*/ 255587 h 223"/>
              <a:gd name="T56" fmla="*/ 588963 w 378"/>
              <a:gd name="T57" fmla="*/ 227012 h 223"/>
              <a:gd name="T58" fmla="*/ 595313 w 378"/>
              <a:gd name="T59" fmla="*/ 201612 h 223"/>
              <a:gd name="T60" fmla="*/ 600075 w 378"/>
              <a:gd name="T61" fmla="*/ 177800 h 223"/>
              <a:gd name="T62" fmla="*/ 595313 w 378"/>
              <a:gd name="T63" fmla="*/ 150812 h 223"/>
              <a:gd name="T64" fmla="*/ 588963 w 378"/>
              <a:gd name="T65" fmla="*/ 125412 h 223"/>
              <a:gd name="T66" fmla="*/ 563563 w 378"/>
              <a:gd name="T67" fmla="*/ 96837 h 22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8"/>
              <a:gd name="T103" fmla="*/ 0 h 223"/>
              <a:gd name="T104" fmla="*/ 378 w 378"/>
              <a:gd name="T105" fmla="*/ 223 h 22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8" h="223">
                <a:moveTo>
                  <a:pt x="346" y="50"/>
                </a:moveTo>
                <a:lnTo>
                  <a:pt x="334" y="41"/>
                </a:lnTo>
                <a:lnTo>
                  <a:pt x="323" y="33"/>
                </a:lnTo>
                <a:lnTo>
                  <a:pt x="309" y="25"/>
                </a:lnTo>
                <a:lnTo>
                  <a:pt x="293" y="19"/>
                </a:lnTo>
                <a:lnTo>
                  <a:pt x="279" y="14"/>
                </a:lnTo>
                <a:lnTo>
                  <a:pt x="264" y="10"/>
                </a:lnTo>
                <a:lnTo>
                  <a:pt x="245" y="5"/>
                </a:lnTo>
                <a:lnTo>
                  <a:pt x="227" y="2"/>
                </a:lnTo>
                <a:lnTo>
                  <a:pt x="208" y="0"/>
                </a:lnTo>
                <a:lnTo>
                  <a:pt x="188" y="0"/>
                </a:lnTo>
                <a:lnTo>
                  <a:pt x="170" y="0"/>
                </a:lnTo>
                <a:lnTo>
                  <a:pt x="150" y="2"/>
                </a:lnTo>
                <a:lnTo>
                  <a:pt x="131" y="5"/>
                </a:lnTo>
                <a:lnTo>
                  <a:pt x="112" y="10"/>
                </a:lnTo>
                <a:lnTo>
                  <a:pt x="97" y="14"/>
                </a:lnTo>
                <a:lnTo>
                  <a:pt x="83" y="19"/>
                </a:lnTo>
                <a:lnTo>
                  <a:pt x="68" y="25"/>
                </a:lnTo>
                <a:lnTo>
                  <a:pt x="54" y="33"/>
                </a:lnTo>
                <a:lnTo>
                  <a:pt x="41" y="41"/>
                </a:lnTo>
                <a:lnTo>
                  <a:pt x="30" y="50"/>
                </a:lnTo>
                <a:lnTo>
                  <a:pt x="20" y="61"/>
                </a:lnTo>
                <a:lnTo>
                  <a:pt x="10" y="73"/>
                </a:lnTo>
                <a:lnTo>
                  <a:pt x="7" y="79"/>
                </a:lnTo>
                <a:lnTo>
                  <a:pt x="4" y="87"/>
                </a:lnTo>
                <a:lnTo>
                  <a:pt x="1" y="95"/>
                </a:lnTo>
                <a:lnTo>
                  <a:pt x="0" y="104"/>
                </a:lnTo>
                <a:lnTo>
                  <a:pt x="0" y="112"/>
                </a:lnTo>
                <a:lnTo>
                  <a:pt x="0" y="119"/>
                </a:lnTo>
                <a:lnTo>
                  <a:pt x="1" y="127"/>
                </a:lnTo>
                <a:lnTo>
                  <a:pt x="4" y="135"/>
                </a:lnTo>
                <a:lnTo>
                  <a:pt x="7" y="143"/>
                </a:lnTo>
                <a:lnTo>
                  <a:pt x="10" y="150"/>
                </a:lnTo>
                <a:lnTo>
                  <a:pt x="20" y="161"/>
                </a:lnTo>
                <a:lnTo>
                  <a:pt x="30" y="172"/>
                </a:lnTo>
                <a:lnTo>
                  <a:pt x="41" y="181"/>
                </a:lnTo>
                <a:lnTo>
                  <a:pt x="54" y="189"/>
                </a:lnTo>
                <a:lnTo>
                  <a:pt x="68" y="197"/>
                </a:lnTo>
                <a:lnTo>
                  <a:pt x="83" y="204"/>
                </a:lnTo>
                <a:lnTo>
                  <a:pt x="97" y="209"/>
                </a:lnTo>
                <a:lnTo>
                  <a:pt x="112" y="214"/>
                </a:lnTo>
                <a:lnTo>
                  <a:pt x="131" y="217"/>
                </a:lnTo>
                <a:lnTo>
                  <a:pt x="150" y="220"/>
                </a:lnTo>
                <a:lnTo>
                  <a:pt x="170" y="221"/>
                </a:lnTo>
                <a:lnTo>
                  <a:pt x="188" y="223"/>
                </a:lnTo>
                <a:lnTo>
                  <a:pt x="208" y="221"/>
                </a:lnTo>
                <a:lnTo>
                  <a:pt x="227" y="220"/>
                </a:lnTo>
                <a:lnTo>
                  <a:pt x="245" y="217"/>
                </a:lnTo>
                <a:lnTo>
                  <a:pt x="264" y="214"/>
                </a:lnTo>
                <a:lnTo>
                  <a:pt x="279" y="209"/>
                </a:lnTo>
                <a:lnTo>
                  <a:pt x="293" y="204"/>
                </a:lnTo>
                <a:lnTo>
                  <a:pt x="309" y="197"/>
                </a:lnTo>
                <a:lnTo>
                  <a:pt x="323" y="189"/>
                </a:lnTo>
                <a:lnTo>
                  <a:pt x="334" y="181"/>
                </a:lnTo>
                <a:lnTo>
                  <a:pt x="346" y="172"/>
                </a:lnTo>
                <a:lnTo>
                  <a:pt x="355" y="161"/>
                </a:lnTo>
                <a:lnTo>
                  <a:pt x="364" y="150"/>
                </a:lnTo>
                <a:lnTo>
                  <a:pt x="371" y="143"/>
                </a:lnTo>
                <a:lnTo>
                  <a:pt x="374" y="135"/>
                </a:lnTo>
                <a:lnTo>
                  <a:pt x="375" y="127"/>
                </a:lnTo>
                <a:lnTo>
                  <a:pt x="377" y="119"/>
                </a:lnTo>
                <a:lnTo>
                  <a:pt x="378" y="112"/>
                </a:lnTo>
                <a:lnTo>
                  <a:pt x="377" y="104"/>
                </a:lnTo>
                <a:lnTo>
                  <a:pt x="375" y="95"/>
                </a:lnTo>
                <a:lnTo>
                  <a:pt x="374" y="87"/>
                </a:lnTo>
                <a:lnTo>
                  <a:pt x="371" y="79"/>
                </a:lnTo>
                <a:lnTo>
                  <a:pt x="364" y="73"/>
                </a:lnTo>
                <a:lnTo>
                  <a:pt x="355" y="61"/>
                </a:lnTo>
                <a:lnTo>
                  <a:pt x="346" y="50"/>
                </a:lnTo>
                <a:close/>
              </a:path>
            </a:pathLst>
          </a:custGeom>
          <a:solidFill>
            <a:srgbClr val="FABFA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4" name="Freeform 46"/>
          <p:cNvSpPr>
            <a:spLocks/>
          </p:cNvSpPr>
          <p:nvPr/>
        </p:nvSpPr>
        <p:spPr bwMode="auto">
          <a:xfrm>
            <a:off x="8116888" y="3027363"/>
            <a:ext cx="80962" cy="111125"/>
          </a:xfrm>
          <a:custGeom>
            <a:avLst/>
            <a:gdLst>
              <a:gd name="T0" fmla="*/ 14287 w 51"/>
              <a:gd name="T1" fmla="*/ 107950 h 70"/>
              <a:gd name="T2" fmla="*/ 31750 w 51"/>
              <a:gd name="T3" fmla="*/ 111125 h 70"/>
              <a:gd name="T4" fmla="*/ 41275 w 51"/>
              <a:gd name="T5" fmla="*/ 111125 h 70"/>
              <a:gd name="T6" fmla="*/ 58737 w 51"/>
              <a:gd name="T7" fmla="*/ 107950 h 70"/>
              <a:gd name="T8" fmla="*/ 68262 w 51"/>
              <a:gd name="T9" fmla="*/ 96837 h 70"/>
              <a:gd name="T10" fmla="*/ 76200 w 51"/>
              <a:gd name="T11" fmla="*/ 85725 h 70"/>
              <a:gd name="T12" fmla="*/ 80962 w 51"/>
              <a:gd name="T13" fmla="*/ 63500 h 70"/>
              <a:gd name="T14" fmla="*/ 80962 w 51"/>
              <a:gd name="T15" fmla="*/ 49212 h 70"/>
              <a:gd name="T16" fmla="*/ 76200 w 51"/>
              <a:gd name="T17" fmla="*/ 26988 h 70"/>
              <a:gd name="T18" fmla="*/ 68262 w 51"/>
              <a:gd name="T19" fmla="*/ 17462 h 70"/>
              <a:gd name="T20" fmla="*/ 58737 w 51"/>
              <a:gd name="T21" fmla="*/ 4762 h 70"/>
              <a:gd name="T22" fmla="*/ 41275 w 51"/>
              <a:gd name="T23" fmla="*/ 0 h 70"/>
              <a:gd name="T24" fmla="*/ 31750 w 51"/>
              <a:gd name="T25" fmla="*/ 0 h 70"/>
              <a:gd name="T26" fmla="*/ 22225 w 51"/>
              <a:gd name="T27" fmla="*/ 4762 h 70"/>
              <a:gd name="T28" fmla="*/ 9525 w 51"/>
              <a:gd name="T29" fmla="*/ 17462 h 70"/>
              <a:gd name="T30" fmla="*/ 4762 w 51"/>
              <a:gd name="T31" fmla="*/ 26988 h 70"/>
              <a:gd name="T32" fmla="*/ 0 w 51"/>
              <a:gd name="T33" fmla="*/ 49212 h 70"/>
              <a:gd name="T34" fmla="*/ 0 w 51"/>
              <a:gd name="T35" fmla="*/ 63500 h 70"/>
              <a:gd name="T36" fmla="*/ 4762 w 51"/>
              <a:gd name="T37" fmla="*/ 85725 h 70"/>
              <a:gd name="T38" fmla="*/ 9525 w 51"/>
              <a:gd name="T39" fmla="*/ 96837 h 70"/>
              <a:gd name="T40" fmla="*/ 22225 w 51"/>
              <a:gd name="T41" fmla="*/ 107950 h 70"/>
              <a:gd name="T42" fmla="*/ 31750 w 51"/>
              <a:gd name="T43" fmla="*/ 111125 h 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1"/>
              <a:gd name="T67" fmla="*/ 0 h 70"/>
              <a:gd name="T68" fmla="*/ 51 w 51"/>
              <a:gd name="T69" fmla="*/ 70 h 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1" h="70">
                <a:moveTo>
                  <a:pt x="9" y="68"/>
                </a:moveTo>
                <a:lnTo>
                  <a:pt x="20" y="70"/>
                </a:lnTo>
                <a:lnTo>
                  <a:pt x="26" y="70"/>
                </a:lnTo>
                <a:lnTo>
                  <a:pt x="37" y="68"/>
                </a:lnTo>
                <a:lnTo>
                  <a:pt x="43" y="61"/>
                </a:lnTo>
                <a:lnTo>
                  <a:pt x="48" y="54"/>
                </a:lnTo>
                <a:lnTo>
                  <a:pt x="51" y="40"/>
                </a:lnTo>
                <a:lnTo>
                  <a:pt x="51" y="31"/>
                </a:lnTo>
                <a:lnTo>
                  <a:pt x="48" y="17"/>
                </a:lnTo>
                <a:lnTo>
                  <a:pt x="43" y="11"/>
                </a:lnTo>
                <a:lnTo>
                  <a:pt x="37" y="3"/>
                </a:lnTo>
                <a:lnTo>
                  <a:pt x="26" y="0"/>
                </a:lnTo>
                <a:lnTo>
                  <a:pt x="20" y="0"/>
                </a:lnTo>
                <a:lnTo>
                  <a:pt x="14" y="3"/>
                </a:lnTo>
                <a:lnTo>
                  <a:pt x="6" y="11"/>
                </a:lnTo>
                <a:lnTo>
                  <a:pt x="3" y="17"/>
                </a:lnTo>
                <a:lnTo>
                  <a:pt x="0" y="31"/>
                </a:lnTo>
                <a:lnTo>
                  <a:pt x="0" y="40"/>
                </a:lnTo>
                <a:lnTo>
                  <a:pt x="3" y="54"/>
                </a:lnTo>
                <a:lnTo>
                  <a:pt x="6" y="61"/>
                </a:lnTo>
                <a:lnTo>
                  <a:pt x="14" y="68"/>
                </a:lnTo>
                <a:lnTo>
                  <a:pt x="20" y="7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5" name="Freeform 47"/>
          <p:cNvSpPr>
            <a:spLocks/>
          </p:cNvSpPr>
          <p:nvPr/>
        </p:nvSpPr>
        <p:spPr bwMode="auto">
          <a:xfrm>
            <a:off x="8158163" y="3027363"/>
            <a:ext cx="34925" cy="111125"/>
          </a:xfrm>
          <a:custGeom>
            <a:avLst/>
            <a:gdLst>
              <a:gd name="T0" fmla="*/ 0 w 22"/>
              <a:gd name="T1" fmla="*/ 111125 h 70"/>
              <a:gd name="T2" fmla="*/ 12700 w 22"/>
              <a:gd name="T3" fmla="*/ 107950 h 70"/>
              <a:gd name="T4" fmla="*/ 22225 w 22"/>
              <a:gd name="T5" fmla="*/ 96837 h 70"/>
              <a:gd name="T6" fmla="*/ 30163 w 22"/>
              <a:gd name="T7" fmla="*/ 85725 h 70"/>
              <a:gd name="T8" fmla="*/ 34925 w 22"/>
              <a:gd name="T9" fmla="*/ 63500 h 70"/>
              <a:gd name="T10" fmla="*/ 34925 w 22"/>
              <a:gd name="T11" fmla="*/ 49212 h 70"/>
              <a:gd name="T12" fmla="*/ 30163 w 22"/>
              <a:gd name="T13" fmla="*/ 26988 h 70"/>
              <a:gd name="T14" fmla="*/ 22225 w 22"/>
              <a:gd name="T15" fmla="*/ 17462 h 70"/>
              <a:gd name="T16" fmla="*/ 12700 w 22"/>
              <a:gd name="T17" fmla="*/ 4762 h 70"/>
              <a:gd name="T18" fmla="*/ 0 w 22"/>
              <a:gd name="T19" fmla="*/ 0 h 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70"/>
              <a:gd name="T32" fmla="*/ 22 w 22"/>
              <a:gd name="T33" fmla="*/ 70 h 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70">
                <a:moveTo>
                  <a:pt x="0" y="70"/>
                </a:moveTo>
                <a:lnTo>
                  <a:pt x="8" y="68"/>
                </a:lnTo>
                <a:lnTo>
                  <a:pt x="14" y="61"/>
                </a:lnTo>
                <a:lnTo>
                  <a:pt x="19" y="54"/>
                </a:lnTo>
                <a:lnTo>
                  <a:pt x="22" y="40"/>
                </a:lnTo>
                <a:lnTo>
                  <a:pt x="22" y="31"/>
                </a:lnTo>
                <a:lnTo>
                  <a:pt x="19" y="17"/>
                </a:lnTo>
                <a:lnTo>
                  <a:pt x="14" y="11"/>
                </a:lnTo>
                <a:lnTo>
                  <a:pt x="8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6" name="Freeform 48"/>
          <p:cNvSpPr>
            <a:spLocks/>
          </p:cNvSpPr>
          <p:nvPr/>
        </p:nvSpPr>
        <p:spPr bwMode="auto">
          <a:xfrm>
            <a:off x="8112125" y="3027363"/>
            <a:ext cx="85725" cy="139700"/>
          </a:xfrm>
          <a:custGeom>
            <a:avLst/>
            <a:gdLst>
              <a:gd name="T0" fmla="*/ 36513 w 54"/>
              <a:gd name="T1" fmla="*/ 0 h 88"/>
              <a:gd name="T2" fmla="*/ 19050 w 54"/>
              <a:gd name="T3" fmla="*/ 4762 h 88"/>
              <a:gd name="T4" fmla="*/ 9525 w 54"/>
              <a:gd name="T5" fmla="*/ 17463 h 88"/>
              <a:gd name="T6" fmla="*/ 4763 w 54"/>
              <a:gd name="T7" fmla="*/ 26988 h 88"/>
              <a:gd name="T8" fmla="*/ 0 w 54"/>
              <a:gd name="T9" fmla="*/ 49212 h 88"/>
              <a:gd name="T10" fmla="*/ 0 w 54"/>
              <a:gd name="T11" fmla="*/ 63500 h 88"/>
              <a:gd name="T12" fmla="*/ 4763 w 54"/>
              <a:gd name="T13" fmla="*/ 85725 h 88"/>
              <a:gd name="T14" fmla="*/ 9525 w 54"/>
              <a:gd name="T15" fmla="*/ 96837 h 88"/>
              <a:gd name="T16" fmla="*/ 19050 w 54"/>
              <a:gd name="T17" fmla="*/ 107950 h 88"/>
              <a:gd name="T18" fmla="*/ 19050 w 54"/>
              <a:gd name="T19" fmla="*/ 103188 h 88"/>
              <a:gd name="T20" fmla="*/ 19050 w 54"/>
              <a:gd name="T21" fmla="*/ 96837 h 88"/>
              <a:gd name="T22" fmla="*/ 26988 w 54"/>
              <a:gd name="T23" fmla="*/ 85725 h 88"/>
              <a:gd name="T24" fmla="*/ 36513 w 54"/>
              <a:gd name="T25" fmla="*/ 80962 h 88"/>
              <a:gd name="T26" fmla="*/ 41275 w 54"/>
              <a:gd name="T27" fmla="*/ 80962 h 88"/>
              <a:gd name="T28" fmla="*/ 53975 w 54"/>
              <a:gd name="T29" fmla="*/ 85725 h 88"/>
              <a:gd name="T30" fmla="*/ 58738 w 54"/>
              <a:gd name="T31" fmla="*/ 96837 h 88"/>
              <a:gd name="T32" fmla="*/ 63500 w 54"/>
              <a:gd name="T33" fmla="*/ 134938 h 88"/>
              <a:gd name="T34" fmla="*/ 68263 w 54"/>
              <a:gd name="T35" fmla="*/ 139700 h 88"/>
              <a:gd name="T36" fmla="*/ 80963 w 54"/>
              <a:gd name="T37" fmla="*/ 139700 h 88"/>
              <a:gd name="T38" fmla="*/ 85725 w 54"/>
              <a:gd name="T39" fmla="*/ 128588 h 88"/>
              <a:gd name="T40" fmla="*/ 85725 w 54"/>
              <a:gd name="T41" fmla="*/ 123825 h 88"/>
              <a:gd name="T42" fmla="*/ 85725 w 54"/>
              <a:gd name="T43" fmla="*/ 128588 h 88"/>
              <a:gd name="T44" fmla="*/ 80963 w 54"/>
              <a:gd name="T45" fmla="*/ 134938 h 88"/>
              <a:gd name="T46" fmla="*/ 73025 w 54"/>
              <a:gd name="T47" fmla="*/ 134938 h 88"/>
              <a:gd name="T48" fmla="*/ 68263 w 54"/>
              <a:gd name="T49" fmla="*/ 128588 h 88"/>
              <a:gd name="T50" fmla="*/ 63500 w 54"/>
              <a:gd name="T51" fmla="*/ 117475 h 88"/>
              <a:gd name="T52" fmla="*/ 58738 w 54"/>
              <a:gd name="T53" fmla="*/ 9683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4"/>
              <a:gd name="T82" fmla="*/ 0 h 88"/>
              <a:gd name="T83" fmla="*/ 54 w 54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4" h="88">
                <a:moveTo>
                  <a:pt x="23" y="0"/>
                </a:moveTo>
                <a:lnTo>
                  <a:pt x="12" y="3"/>
                </a:lnTo>
                <a:lnTo>
                  <a:pt x="6" y="11"/>
                </a:lnTo>
                <a:lnTo>
                  <a:pt x="3" y="17"/>
                </a:lnTo>
                <a:lnTo>
                  <a:pt x="0" y="31"/>
                </a:lnTo>
                <a:lnTo>
                  <a:pt x="0" y="40"/>
                </a:lnTo>
                <a:lnTo>
                  <a:pt x="3" y="54"/>
                </a:lnTo>
                <a:lnTo>
                  <a:pt x="6" y="61"/>
                </a:lnTo>
                <a:lnTo>
                  <a:pt x="12" y="68"/>
                </a:lnTo>
                <a:lnTo>
                  <a:pt x="12" y="65"/>
                </a:lnTo>
                <a:lnTo>
                  <a:pt x="12" y="61"/>
                </a:lnTo>
                <a:lnTo>
                  <a:pt x="17" y="54"/>
                </a:lnTo>
                <a:lnTo>
                  <a:pt x="23" y="51"/>
                </a:lnTo>
                <a:lnTo>
                  <a:pt x="26" y="51"/>
                </a:lnTo>
                <a:lnTo>
                  <a:pt x="34" y="54"/>
                </a:lnTo>
                <a:lnTo>
                  <a:pt x="37" y="61"/>
                </a:lnTo>
                <a:lnTo>
                  <a:pt x="40" y="85"/>
                </a:lnTo>
                <a:lnTo>
                  <a:pt x="43" y="88"/>
                </a:lnTo>
                <a:lnTo>
                  <a:pt x="51" y="88"/>
                </a:lnTo>
                <a:lnTo>
                  <a:pt x="54" y="81"/>
                </a:lnTo>
                <a:lnTo>
                  <a:pt x="54" y="78"/>
                </a:lnTo>
                <a:lnTo>
                  <a:pt x="54" y="81"/>
                </a:lnTo>
                <a:lnTo>
                  <a:pt x="51" y="85"/>
                </a:lnTo>
                <a:lnTo>
                  <a:pt x="46" y="85"/>
                </a:lnTo>
                <a:lnTo>
                  <a:pt x="43" y="81"/>
                </a:lnTo>
                <a:lnTo>
                  <a:pt x="40" y="74"/>
                </a:lnTo>
                <a:lnTo>
                  <a:pt x="37" y="6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7" name="Freeform 49"/>
          <p:cNvSpPr>
            <a:spLocks/>
          </p:cNvSpPr>
          <p:nvPr/>
        </p:nvSpPr>
        <p:spPr bwMode="auto">
          <a:xfrm>
            <a:off x="8242300" y="3130550"/>
            <a:ext cx="31750" cy="47625"/>
          </a:xfrm>
          <a:custGeom>
            <a:avLst/>
            <a:gdLst>
              <a:gd name="T0" fmla="*/ 0 w 20"/>
              <a:gd name="T1" fmla="*/ 0 h 30"/>
              <a:gd name="T2" fmla="*/ 9525 w 20"/>
              <a:gd name="T3" fmla="*/ 20638 h 30"/>
              <a:gd name="T4" fmla="*/ 22225 w 20"/>
              <a:gd name="T5" fmla="*/ 36513 h 30"/>
              <a:gd name="T6" fmla="*/ 31750 w 20"/>
              <a:gd name="T7" fmla="*/ 47625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0"/>
              <a:gd name="T14" fmla="*/ 20 w 2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0">
                <a:moveTo>
                  <a:pt x="0" y="0"/>
                </a:moveTo>
                <a:lnTo>
                  <a:pt x="6" y="13"/>
                </a:lnTo>
                <a:lnTo>
                  <a:pt x="14" y="23"/>
                </a:lnTo>
                <a:lnTo>
                  <a:pt x="20" y="3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8" name="Freeform 50"/>
          <p:cNvSpPr>
            <a:spLocks/>
          </p:cNvSpPr>
          <p:nvPr/>
        </p:nvSpPr>
        <p:spPr bwMode="auto">
          <a:xfrm>
            <a:off x="8234363" y="3017838"/>
            <a:ext cx="30162" cy="149225"/>
          </a:xfrm>
          <a:custGeom>
            <a:avLst/>
            <a:gdLst>
              <a:gd name="T0" fmla="*/ 30162 w 19"/>
              <a:gd name="T1" fmla="*/ 149225 h 94"/>
              <a:gd name="T2" fmla="*/ 17462 w 19"/>
              <a:gd name="T3" fmla="*/ 127000 h 94"/>
              <a:gd name="T4" fmla="*/ 12700 w 19"/>
              <a:gd name="T5" fmla="*/ 112713 h 94"/>
              <a:gd name="T6" fmla="*/ 7937 w 19"/>
              <a:gd name="T7" fmla="*/ 85725 h 94"/>
              <a:gd name="T8" fmla="*/ 7937 w 19"/>
              <a:gd name="T9" fmla="*/ 63500 h 94"/>
              <a:gd name="T10" fmla="*/ 12700 w 19"/>
              <a:gd name="T11" fmla="*/ 36513 h 94"/>
              <a:gd name="T12" fmla="*/ 17462 w 19"/>
              <a:gd name="T13" fmla="*/ 22225 h 94"/>
              <a:gd name="T14" fmla="*/ 30162 w 19"/>
              <a:gd name="T15" fmla="*/ 0 h 94"/>
              <a:gd name="T16" fmla="*/ 17462 w 19"/>
              <a:gd name="T17" fmla="*/ 17463 h 94"/>
              <a:gd name="T18" fmla="*/ 7937 w 19"/>
              <a:gd name="T19" fmla="*/ 36513 h 94"/>
              <a:gd name="T20" fmla="*/ 0 w 19"/>
              <a:gd name="T21" fmla="*/ 63500 h 94"/>
              <a:gd name="T22" fmla="*/ 0 w 19"/>
              <a:gd name="T23" fmla="*/ 85725 h 94"/>
              <a:gd name="T24" fmla="*/ 7937 w 19"/>
              <a:gd name="T25" fmla="*/ 112713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94"/>
              <a:gd name="T41" fmla="*/ 19 w 19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94">
                <a:moveTo>
                  <a:pt x="19" y="94"/>
                </a:moveTo>
                <a:lnTo>
                  <a:pt x="11" y="80"/>
                </a:lnTo>
                <a:lnTo>
                  <a:pt x="8" y="71"/>
                </a:lnTo>
                <a:lnTo>
                  <a:pt x="5" y="54"/>
                </a:lnTo>
                <a:lnTo>
                  <a:pt x="5" y="40"/>
                </a:lnTo>
                <a:lnTo>
                  <a:pt x="8" y="23"/>
                </a:lnTo>
                <a:lnTo>
                  <a:pt x="11" y="14"/>
                </a:lnTo>
                <a:lnTo>
                  <a:pt x="19" y="0"/>
                </a:lnTo>
                <a:lnTo>
                  <a:pt x="11" y="11"/>
                </a:lnTo>
                <a:lnTo>
                  <a:pt x="5" y="23"/>
                </a:lnTo>
                <a:lnTo>
                  <a:pt x="0" y="40"/>
                </a:lnTo>
                <a:lnTo>
                  <a:pt x="0" y="54"/>
                </a:lnTo>
                <a:lnTo>
                  <a:pt x="5" y="7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8301038" y="31384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 flipV="1">
            <a:off x="8313738" y="3063875"/>
            <a:ext cx="63500" cy="746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H="1">
            <a:off x="8355013" y="3063875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 flipH="1">
            <a:off x="8301038" y="30638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3" name="Freeform 55"/>
          <p:cNvSpPr>
            <a:spLocks/>
          </p:cNvSpPr>
          <p:nvPr/>
        </p:nvSpPr>
        <p:spPr bwMode="auto">
          <a:xfrm>
            <a:off x="8313738" y="3063875"/>
            <a:ext cx="63500" cy="74613"/>
          </a:xfrm>
          <a:custGeom>
            <a:avLst/>
            <a:gdLst>
              <a:gd name="T0" fmla="*/ 0 w 40"/>
              <a:gd name="T1" fmla="*/ 0 h 47"/>
              <a:gd name="T2" fmla="*/ 58738 w 40"/>
              <a:gd name="T3" fmla="*/ 74613 h 47"/>
              <a:gd name="T4" fmla="*/ 63500 w 40"/>
              <a:gd name="T5" fmla="*/ 74613 h 47"/>
              <a:gd name="T6" fmla="*/ 4762 w 40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7"/>
              <a:gd name="T14" fmla="*/ 40 w 40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7">
                <a:moveTo>
                  <a:pt x="0" y="0"/>
                </a:moveTo>
                <a:lnTo>
                  <a:pt x="37" y="47"/>
                </a:lnTo>
                <a:lnTo>
                  <a:pt x="40" y="47"/>
                </a:lnTo>
                <a:lnTo>
                  <a:pt x="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 flipV="1">
            <a:off x="8264525" y="3008313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5" name="Freeform 57"/>
          <p:cNvSpPr>
            <a:spLocks/>
          </p:cNvSpPr>
          <p:nvPr/>
        </p:nvSpPr>
        <p:spPr bwMode="auto">
          <a:xfrm>
            <a:off x="8416925" y="3008313"/>
            <a:ext cx="36513" cy="169862"/>
          </a:xfrm>
          <a:custGeom>
            <a:avLst/>
            <a:gdLst>
              <a:gd name="T0" fmla="*/ 0 w 23"/>
              <a:gd name="T1" fmla="*/ 0 h 107"/>
              <a:gd name="T2" fmla="*/ 9525 w 23"/>
              <a:gd name="T3" fmla="*/ 9525 h 107"/>
              <a:gd name="T4" fmla="*/ 19050 w 23"/>
              <a:gd name="T5" fmla="*/ 26987 h 107"/>
              <a:gd name="T6" fmla="*/ 31750 w 23"/>
              <a:gd name="T7" fmla="*/ 46037 h 107"/>
              <a:gd name="T8" fmla="*/ 36513 w 23"/>
              <a:gd name="T9" fmla="*/ 73025 h 107"/>
              <a:gd name="T10" fmla="*/ 36513 w 23"/>
              <a:gd name="T11" fmla="*/ 95250 h 107"/>
              <a:gd name="T12" fmla="*/ 31750 w 23"/>
              <a:gd name="T13" fmla="*/ 122237 h 107"/>
              <a:gd name="T14" fmla="*/ 19050 w 23"/>
              <a:gd name="T15" fmla="*/ 142875 h 107"/>
              <a:gd name="T16" fmla="*/ 9525 w 23"/>
              <a:gd name="T17" fmla="*/ 158750 h 107"/>
              <a:gd name="T18" fmla="*/ 0 w 23"/>
              <a:gd name="T19" fmla="*/ 169862 h 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107"/>
              <a:gd name="T32" fmla="*/ 23 w 23"/>
              <a:gd name="T33" fmla="*/ 107 h 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107">
                <a:moveTo>
                  <a:pt x="0" y="0"/>
                </a:moveTo>
                <a:lnTo>
                  <a:pt x="6" y="6"/>
                </a:lnTo>
                <a:lnTo>
                  <a:pt x="12" y="17"/>
                </a:lnTo>
                <a:lnTo>
                  <a:pt x="20" y="29"/>
                </a:lnTo>
                <a:lnTo>
                  <a:pt x="23" y="46"/>
                </a:lnTo>
                <a:lnTo>
                  <a:pt x="23" y="60"/>
                </a:lnTo>
                <a:lnTo>
                  <a:pt x="20" y="77"/>
                </a:lnTo>
                <a:lnTo>
                  <a:pt x="12" y="90"/>
                </a:lnTo>
                <a:lnTo>
                  <a:pt x="6" y="100"/>
                </a:lnTo>
                <a:lnTo>
                  <a:pt x="0" y="10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6" name="Freeform 58"/>
          <p:cNvSpPr>
            <a:spLocks/>
          </p:cNvSpPr>
          <p:nvPr/>
        </p:nvSpPr>
        <p:spPr bwMode="auto">
          <a:xfrm>
            <a:off x="8426450" y="3017838"/>
            <a:ext cx="22225" cy="149225"/>
          </a:xfrm>
          <a:custGeom>
            <a:avLst/>
            <a:gdLst>
              <a:gd name="T0" fmla="*/ 0 w 14"/>
              <a:gd name="T1" fmla="*/ 149225 h 94"/>
              <a:gd name="T2" fmla="*/ 9525 w 14"/>
              <a:gd name="T3" fmla="*/ 127000 h 94"/>
              <a:gd name="T4" fmla="*/ 17463 w 14"/>
              <a:gd name="T5" fmla="*/ 112713 h 94"/>
              <a:gd name="T6" fmla="*/ 22225 w 14"/>
              <a:gd name="T7" fmla="*/ 85725 h 94"/>
              <a:gd name="T8" fmla="*/ 22225 w 14"/>
              <a:gd name="T9" fmla="*/ 63500 h 94"/>
              <a:gd name="T10" fmla="*/ 17463 w 14"/>
              <a:gd name="T11" fmla="*/ 36513 h 94"/>
              <a:gd name="T12" fmla="*/ 9525 w 14"/>
              <a:gd name="T13" fmla="*/ 22225 h 94"/>
              <a:gd name="T14" fmla="*/ 0 w 14"/>
              <a:gd name="T15" fmla="*/ 0 h 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94"/>
              <a:gd name="T26" fmla="*/ 14 w 14"/>
              <a:gd name="T27" fmla="*/ 94 h 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94">
                <a:moveTo>
                  <a:pt x="0" y="94"/>
                </a:moveTo>
                <a:lnTo>
                  <a:pt x="6" y="80"/>
                </a:lnTo>
                <a:lnTo>
                  <a:pt x="11" y="71"/>
                </a:lnTo>
                <a:lnTo>
                  <a:pt x="14" y="54"/>
                </a:lnTo>
                <a:lnTo>
                  <a:pt x="14" y="40"/>
                </a:lnTo>
                <a:lnTo>
                  <a:pt x="11" y="23"/>
                </a:lnTo>
                <a:lnTo>
                  <a:pt x="6" y="1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 flipH="1">
            <a:off x="8355013" y="31384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8" name="Freeform 60"/>
          <p:cNvSpPr>
            <a:spLocks/>
          </p:cNvSpPr>
          <p:nvPr/>
        </p:nvSpPr>
        <p:spPr bwMode="auto">
          <a:xfrm>
            <a:off x="4191000" y="4324350"/>
            <a:ext cx="39688" cy="169863"/>
          </a:xfrm>
          <a:custGeom>
            <a:avLst/>
            <a:gdLst>
              <a:gd name="T0" fmla="*/ 0 w 25"/>
              <a:gd name="T1" fmla="*/ 0 h 107"/>
              <a:gd name="T2" fmla="*/ 12700 w 25"/>
              <a:gd name="T3" fmla="*/ 12700 h 107"/>
              <a:gd name="T4" fmla="*/ 22225 w 25"/>
              <a:gd name="T5" fmla="*/ 26988 h 107"/>
              <a:gd name="T6" fmla="*/ 31750 w 25"/>
              <a:gd name="T7" fmla="*/ 47625 h 107"/>
              <a:gd name="T8" fmla="*/ 39688 w 25"/>
              <a:gd name="T9" fmla="*/ 74613 h 107"/>
              <a:gd name="T10" fmla="*/ 39688 w 25"/>
              <a:gd name="T11" fmla="*/ 96838 h 107"/>
              <a:gd name="T12" fmla="*/ 31750 w 25"/>
              <a:gd name="T13" fmla="*/ 123825 h 107"/>
              <a:gd name="T14" fmla="*/ 22225 w 25"/>
              <a:gd name="T15" fmla="*/ 142875 h 107"/>
              <a:gd name="T16" fmla="*/ 12700 w 25"/>
              <a:gd name="T17" fmla="*/ 160338 h 107"/>
              <a:gd name="T18" fmla="*/ 0 w 25"/>
              <a:gd name="T19" fmla="*/ 169863 h 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107"/>
              <a:gd name="T32" fmla="*/ 25 w 25"/>
              <a:gd name="T33" fmla="*/ 107 h 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107">
                <a:moveTo>
                  <a:pt x="0" y="0"/>
                </a:moveTo>
                <a:lnTo>
                  <a:pt x="8" y="8"/>
                </a:lnTo>
                <a:lnTo>
                  <a:pt x="14" y="17"/>
                </a:lnTo>
                <a:lnTo>
                  <a:pt x="20" y="30"/>
                </a:lnTo>
                <a:lnTo>
                  <a:pt x="25" y="47"/>
                </a:lnTo>
                <a:lnTo>
                  <a:pt x="25" y="61"/>
                </a:lnTo>
                <a:lnTo>
                  <a:pt x="20" y="78"/>
                </a:lnTo>
                <a:lnTo>
                  <a:pt x="14" y="90"/>
                </a:lnTo>
                <a:lnTo>
                  <a:pt x="8" y="101"/>
                </a:lnTo>
                <a:lnTo>
                  <a:pt x="0" y="10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9" name="Freeform 61"/>
          <p:cNvSpPr>
            <a:spLocks/>
          </p:cNvSpPr>
          <p:nvPr/>
        </p:nvSpPr>
        <p:spPr bwMode="auto">
          <a:xfrm>
            <a:off x="4203700" y="4333875"/>
            <a:ext cx="22225" cy="150813"/>
          </a:xfrm>
          <a:custGeom>
            <a:avLst/>
            <a:gdLst>
              <a:gd name="T0" fmla="*/ 0 w 14"/>
              <a:gd name="T1" fmla="*/ 150813 h 95"/>
              <a:gd name="T2" fmla="*/ 9525 w 14"/>
              <a:gd name="T3" fmla="*/ 128588 h 95"/>
              <a:gd name="T4" fmla="*/ 14288 w 14"/>
              <a:gd name="T5" fmla="*/ 114300 h 95"/>
              <a:gd name="T6" fmla="*/ 22225 w 14"/>
              <a:gd name="T7" fmla="*/ 87313 h 95"/>
              <a:gd name="T8" fmla="*/ 22225 w 14"/>
              <a:gd name="T9" fmla="*/ 65088 h 95"/>
              <a:gd name="T10" fmla="*/ 14288 w 14"/>
              <a:gd name="T11" fmla="*/ 39688 h 95"/>
              <a:gd name="T12" fmla="*/ 9525 w 14"/>
              <a:gd name="T13" fmla="*/ 22225 h 95"/>
              <a:gd name="T14" fmla="*/ 0 w 14"/>
              <a:gd name="T15" fmla="*/ 0 h 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95"/>
              <a:gd name="T26" fmla="*/ 14 w 14"/>
              <a:gd name="T27" fmla="*/ 95 h 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95">
                <a:moveTo>
                  <a:pt x="0" y="95"/>
                </a:moveTo>
                <a:lnTo>
                  <a:pt x="6" y="81"/>
                </a:lnTo>
                <a:lnTo>
                  <a:pt x="9" y="72"/>
                </a:lnTo>
                <a:lnTo>
                  <a:pt x="14" y="55"/>
                </a:lnTo>
                <a:lnTo>
                  <a:pt x="14" y="41"/>
                </a:lnTo>
                <a:lnTo>
                  <a:pt x="9" y="25"/>
                </a:lnTo>
                <a:lnTo>
                  <a:pt x="6" y="1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 flipH="1">
            <a:off x="4132263" y="43830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 flipH="1">
            <a:off x="4087813" y="4383088"/>
            <a:ext cx="66675" cy="746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>
            <a:off x="4078288" y="445770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4132263" y="445770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4" name="Freeform 66"/>
          <p:cNvSpPr>
            <a:spLocks/>
          </p:cNvSpPr>
          <p:nvPr/>
        </p:nvSpPr>
        <p:spPr bwMode="auto">
          <a:xfrm>
            <a:off x="4087813" y="4383088"/>
            <a:ext cx="66675" cy="74612"/>
          </a:xfrm>
          <a:custGeom>
            <a:avLst/>
            <a:gdLst>
              <a:gd name="T0" fmla="*/ 66675 w 42"/>
              <a:gd name="T1" fmla="*/ 74612 h 47"/>
              <a:gd name="T2" fmla="*/ 7938 w 42"/>
              <a:gd name="T3" fmla="*/ 0 h 47"/>
              <a:gd name="T4" fmla="*/ 0 w 42"/>
              <a:gd name="T5" fmla="*/ 0 h 47"/>
              <a:gd name="T6" fmla="*/ 61913 w 42"/>
              <a:gd name="T7" fmla="*/ 74612 h 47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7"/>
              <a:gd name="T14" fmla="*/ 42 w 42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7">
                <a:moveTo>
                  <a:pt x="42" y="47"/>
                </a:moveTo>
                <a:lnTo>
                  <a:pt x="5" y="0"/>
                </a:lnTo>
                <a:lnTo>
                  <a:pt x="0" y="0"/>
                </a:lnTo>
                <a:lnTo>
                  <a:pt x="39" y="4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 flipH="1">
            <a:off x="4078288" y="43830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6" name="Freeform 68"/>
          <p:cNvSpPr>
            <a:spLocks/>
          </p:cNvSpPr>
          <p:nvPr/>
        </p:nvSpPr>
        <p:spPr bwMode="auto">
          <a:xfrm>
            <a:off x="4017963" y="4371975"/>
            <a:ext cx="33337" cy="122238"/>
          </a:xfrm>
          <a:custGeom>
            <a:avLst/>
            <a:gdLst>
              <a:gd name="T0" fmla="*/ 6350 w 21"/>
              <a:gd name="T1" fmla="*/ 0 h 77"/>
              <a:gd name="T2" fmla="*/ 0 w 21"/>
              <a:gd name="T3" fmla="*/ 26988 h 77"/>
              <a:gd name="T4" fmla="*/ 0 w 21"/>
              <a:gd name="T5" fmla="*/ 49213 h 77"/>
              <a:gd name="T6" fmla="*/ 6350 w 21"/>
              <a:gd name="T7" fmla="*/ 76200 h 77"/>
              <a:gd name="T8" fmla="*/ 11112 w 21"/>
              <a:gd name="T9" fmla="*/ 90488 h 77"/>
              <a:gd name="T10" fmla="*/ 22225 w 21"/>
              <a:gd name="T11" fmla="*/ 112713 h 77"/>
              <a:gd name="T12" fmla="*/ 33337 w 21"/>
              <a:gd name="T13" fmla="*/ 122238 h 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77"/>
              <a:gd name="T23" fmla="*/ 21 w 21"/>
              <a:gd name="T24" fmla="*/ 77 h 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77">
                <a:moveTo>
                  <a:pt x="4" y="0"/>
                </a:moveTo>
                <a:lnTo>
                  <a:pt x="0" y="17"/>
                </a:lnTo>
                <a:lnTo>
                  <a:pt x="0" y="31"/>
                </a:lnTo>
                <a:lnTo>
                  <a:pt x="4" y="48"/>
                </a:lnTo>
                <a:lnTo>
                  <a:pt x="7" y="57"/>
                </a:lnTo>
                <a:lnTo>
                  <a:pt x="14" y="71"/>
                </a:lnTo>
                <a:lnTo>
                  <a:pt x="21" y="7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7" name="Freeform 69"/>
          <p:cNvSpPr>
            <a:spLocks/>
          </p:cNvSpPr>
          <p:nvPr/>
        </p:nvSpPr>
        <p:spPr bwMode="auto">
          <a:xfrm>
            <a:off x="4013200" y="4333875"/>
            <a:ext cx="28575" cy="150813"/>
          </a:xfrm>
          <a:custGeom>
            <a:avLst/>
            <a:gdLst>
              <a:gd name="T0" fmla="*/ 28575 w 18"/>
              <a:gd name="T1" fmla="*/ 150813 h 95"/>
              <a:gd name="T2" fmla="*/ 15875 w 18"/>
              <a:gd name="T3" fmla="*/ 133350 h 95"/>
              <a:gd name="T4" fmla="*/ 4762 w 18"/>
              <a:gd name="T5" fmla="*/ 114300 h 95"/>
              <a:gd name="T6" fmla="*/ 0 w 18"/>
              <a:gd name="T7" fmla="*/ 87313 h 95"/>
              <a:gd name="T8" fmla="*/ 0 w 18"/>
              <a:gd name="T9" fmla="*/ 65088 h 95"/>
              <a:gd name="T10" fmla="*/ 4762 w 18"/>
              <a:gd name="T11" fmla="*/ 39688 h 95"/>
              <a:gd name="T12" fmla="*/ 15875 w 18"/>
              <a:gd name="T13" fmla="*/ 17463 h 95"/>
              <a:gd name="T14" fmla="*/ 28575 w 18"/>
              <a:gd name="T15" fmla="*/ 0 h 95"/>
              <a:gd name="T16" fmla="*/ 15875 w 18"/>
              <a:gd name="T17" fmla="*/ 22225 h 95"/>
              <a:gd name="T18" fmla="*/ 11112 w 18"/>
              <a:gd name="T19" fmla="*/ 39688 h 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95"/>
              <a:gd name="T32" fmla="*/ 18 w 18"/>
              <a:gd name="T33" fmla="*/ 95 h 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95">
                <a:moveTo>
                  <a:pt x="18" y="95"/>
                </a:moveTo>
                <a:lnTo>
                  <a:pt x="10" y="84"/>
                </a:lnTo>
                <a:lnTo>
                  <a:pt x="3" y="72"/>
                </a:lnTo>
                <a:lnTo>
                  <a:pt x="0" y="55"/>
                </a:lnTo>
                <a:lnTo>
                  <a:pt x="0" y="41"/>
                </a:lnTo>
                <a:lnTo>
                  <a:pt x="3" y="25"/>
                </a:lnTo>
                <a:lnTo>
                  <a:pt x="10" y="11"/>
                </a:lnTo>
                <a:lnTo>
                  <a:pt x="18" y="0"/>
                </a:lnTo>
                <a:lnTo>
                  <a:pt x="10" y="14"/>
                </a:lnTo>
                <a:lnTo>
                  <a:pt x="7" y="2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8" name="Line 70"/>
          <p:cNvSpPr>
            <a:spLocks noChangeShapeType="1"/>
          </p:cNvSpPr>
          <p:nvPr/>
        </p:nvSpPr>
        <p:spPr bwMode="auto">
          <a:xfrm flipV="1">
            <a:off x="4040188" y="4324350"/>
            <a:ext cx="11112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 flipH="1">
            <a:off x="3941763" y="4346575"/>
            <a:ext cx="381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0" name="Rectangle 72"/>
          <p:cNvSpPr>
            <a:spLocks noChangeArrowheads="1"/>
          </p:cNvSpPr>
          <p:nvPr/>
        </p:nvSpPr>
        <p:spPr bwMode="auto">
          <a:xfrm>
            <a:off x="3959225" y="4346575"/>
            <a:ext cx="4763" cy="1111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1" name="Line 73"/>
          <p:cNvSpPr>
            <a:spLocks noChangeShapeType="1"/>
          </p:cNvSpPr>
          <p:nvPr/>
        </p:nvSpPr>
        <p:spPr bwMode="auto">
          <a:xfrm flipH="1">
            <a:off x="3941763" y="4457700"/>
            <a:ext cx="381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2" name="Freeform 74"/>
          <p:cNvSpPr>
            <a:spLocks/>
          </p:cNvSpPr>
          <p:nvPr/>
        </p:nvSpPr>
        <p:spPr bwMode="auto">
          <a:xfrm>
            <a:off x="3887788" y="4610100"/>
            <a:ext cx="73025" cy="112713"/>
          </a:xfrm>
          <a:custGeom>
            <a:avLst/>
            <a:gdLst>
              <a:gd name="T0" fmla="*/ 49212 w 46"/>
              <a:gd name="T1" fmla="*/ 0 h 71"/>
              <a:gd name="T2" fmla="*/ 36513 w 46"/>
              <a:gd name="T3" fmla="*/ 0 h 71"/>
              <a:gd name="T4" fmla="*/ 19050 w 46"/>
              <a:gd name="T5" fmla="*/ 4763 h 71"/>
              <a:gd name="T6" fmla="*/ 9525 w 46"/>
              <a:gd name="T7" fmla="*/ 15875 h 71"/>
              <a:gd name="T8" fmla="*/ 4762 w 46"/>
              <a:gd name="T9" fmla="*/ 26988 h 71"/>
              <a:gd name="T10" fmla="*/ 0 w 46"/>
              <a:gd name="T11" fmla="*/ 42863 h 71"/>
              <a:gd name="T12" fmla="*/ 0 w 46"/>
              <a:gd name="T13" fmla="*/ 68263 h 71"/>
              <a:gd name="T14" fmla="*/ 4762 w 46"/>
              <a:gd name="T15" fmla="*/ 85725 h 71"/>
              <a:gd name="T16" fmla="*/ 9525 w 46"/>
              <a:gd name="T17" fmla="*/ 95250 h 71"/>
              <a:gd name="T18" fmla="*/ 19050 w 46"/>
              <a:gd name="T19" fmla="*/ 104775 h 71"/>
              <a:gd name="T20" fmla="*/ 36513 w 46"/>
              <a:gd name="T21" fmla="*/ 112713 h 71"/>
              <a:gd name="T22" fmla="*/ 49212 w 46"/>
              <a:gd name="T23" fmla="*/ 112713 h 71"/>
              <a:gd name="T24" fmla="*/ 63500 w 46"/>
              <a:gd name="T25" fmla="*/ 104775 h 71"/>
              <a:gd name="T26" fmla="*/ 73025 w 46"/>
              <a:gd name="T27" fmla="*/ 95250 h 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"/>
              <a:gd name="T43" fmla="*/ 0 h 71"/>
              <a:gd name="T44" fmla="*/ 46 w 46"/>
              <a:gd name="T45" fmla="*/ 71 h 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" h="71">
                <a:moveTo>
                  <a:pt x="31" y="0"/>
                </a:moveTo>
                <a:lnTo>
                  <a:pt x="23" y="0"/>
                </a:lnTo>
                <a:lnTo>
                  <a:pt x="12" y="3"/>
                </a:lnTo>
                <a:lnTo>
                  <a:pt x="6" y="10"/>
                </a:lnTo>
                <a:lnTo>
                  <a:pt x="3" y="17"/>
                </a:lnTo>
                <a:lnTo>
                  <a:pt x="0" y="27"/>
                </a:lnTo>
                <a:lnTo>
                  <a:pt x="0" y="43"/>
                </a:lnTo>
                <a:lnTo>
                  <a:pt x="3" y="54"/>
                </a:lnTo>
                <a:lnTo>
                  <a:pt x="6" y="60"/>
                </a:lnTo>
                <a:lnTo>
                  <a:pt x="12" y="66"/>
                </a:lnTo>
                <a:lnTo>
                  <a:pt x="23" y="71"/>
                </a:lnTo>
                <a:lnTo>
                  <a:pt x="31" y="71"/>
                </a:lnTo>
                <a:lnTo>
                  <a:pt x="40" y="66"/>
                </a:lnTo>
                <a:lnTo>
                  <a:pt x="46" y="6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3" name="Rectangle 75"/>
          <p:cNvSpPr>
            <a:spLocks noChangeArrowheads="1"/>
          </p:cNvSpPr>
          <p:nvPr/>
        </p:nvSpPr>
        <p:spPr bwMode="auto">
          <a:xfrm>
            <a:off x="3960813" y="4678363"/>
            <a:ext cx="7937" cy="444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4" name="Freeform 76"/>
          <p:cNvSpPr>
            <a:spLocks/>
          </p:cNvSpPr>
          <p:nvPr/>
        </p:nvSpPr>
        <p:spPr bwMode="auto">
          <a:xfrm>
            <a:off x="3892550" y="4610100"/>
            <a:ext cx="31750" cy="112713"/>
          </a:xfrm>
          <a:custGeom>
            <a:avLst/>
            <a:gdLst>
              <a:gd name="T0" fmla="*/ 31750 w 20"/>
              <a:gd name="T1" fmla="*/ 112713 h 71"/>
              <a:gd name="T2" fmla="*/ 19050 w 20"/>
              <a:gd name="T3" fmla="*/ 104775 h 71"/>
              <a:gd name="T4" fmla="*/ 9525 w 20"/>
              <a:gd name="T5" fmla="*/ 95250 h 71"/>
              <a:gd name="T6" fmla="*/ 4762 w 20"/>
              <a:gd name="T7" fmla="*/ 85725 h 71"/>
              <a:gd name="T8" fmla="*/ 0 w 20"/>
              <a:gd name="T9" fmla="*/ 68263 h 71"/>
              <a:gd name="T10" fmla="*/ 0 w 20"/>
              <a:gd name="T11" fmla="*/ 42863 h 71"/>
              <a:gd name="T12" fmla="*/ 4762 w 20"/>
              <a:gd name="T13" fmla="*/ 26988 h 71"/>
              <a:gd name="T14" fmla="*/ 9525 w 20"/>
              <a:gd name="T15" fmla="*/ 15875 h 71"/>
              <a:gd name="T16" fmla="*/ 19050 w 20"/>
              <a:gd name="T17" fmla="*/ 4763 h 71"/>
              <a:gd name="T18" fmla="*/ 31750 w 20"/>
              <a:gd name="T19" fmla="*/ 0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71"/>
              <a:gd name="T32" fmla="*/ 20 w 20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71">
                <a:moveTo>
                  <a:pt x="20" y="71"/>
                </a:moveTo>
                <a:lnTo>
                  <a:pt x="12" y="66"/>
                </a:lnTo>
                <a:lnTo>
                  <a:pt x="6" y="60"/>
                </a:lnTo>
                <a:lnTo>
                  <a:pt x="3" y="54"/>
                </a:lnTo>
                <a:lnTo>
                  <a:pt x="0" y="43"/>
                </a:lnTo>
                <a:lnTo>
                  <a:pt x="0" y="27"/>
                </a:lnTo>
                <a:lnTo>
                  <a:pt x="3" y="17"/>
                </a:lnTo>
                <a:lnTo>
                  <a:pt x="6" y="10"/>
                </a:lnTo>
                <a:lnTo>
                  <a:pt x="12" y="3"/>
                </a:lnTo>
                <a:lnTo>
                  <a:pt x="2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5" name="Freeform 77"/>
          <p:cNvSpPr>
            <a:spLocks/>
          </p:cNvSpPr>
          <p:nvPr/>
        </p:nvSpPr>
        <p:spPr bwMode="auto">
          <a:xfrm>
            <a:off x="3937000" y="4610100"/>
            <a:ext cx="31750" cy="31750"/>
          </a:xfrm>
          <a:custGeom>
            <a:avLst/>
            <a:gdLst>
              <a:gd name="T0" fmla="*/ 0 w 20"/>
              <a:gd name="T1" fmla="*/ 0 h 20"/>
              <a:gd name="T2" fmla="*/ 14288 w 20"/>
              <a:gd name="T3" fmla="*/ 4762 h 20"/>
              <a:gd name="T4" fmla="*/ 23812 w 20"/>
              <a:gd name="T5" fmla="*/ 15875 h 20"/>
              <a:gd name="T6" fmla="*/ 31750 w 20"/>
              <a:gd name="T7" fmla="*/ 31750 h 20"/>
              <a:gd name="T8" fmla="*/ 31750 w 20"/>
              <a:gd name="T9" fmla="*/ 0 h 20"/>
              <a:gd name="T10" fmla="*/ 23812 w 20"/>
              <a:gd name="T11" fmla="*/ 15875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20"/>
              <a:gd name="T20" fmla="*/ 20 w 20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20">
                <a:moveTo>
                  <a:pt x="0" y="0"/>
                </a:moveTo>
                <a:lnTo>
                  <a:pt x="9" y="3"/>
                </a:lnTo>
                <a:lnTo>
                  <a:pt x="15" y="10"/>
                </a:lnTo>
                <a:lnTo>
                  <a:pt x="20" y="20"/>
                </a:lnTo>
                <a:lnTo>
                  <a:pt x="20" y="0"/>
                </a:lnTo>
                <a:lnTo>
                  <a:pt x="15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6" name="Freeform 78"/>
          <p:cNvSpPr>
            <a:spLocks/>
          </p:cNvSpPr>
          <p:nvPr/>
        </p:nvSpPr>
        <p:spPr bwMode="auto">
          <a:xfrm>
            <a:off x="4014788" y="4637088"/>
            <a:ext cx="39687" cy="122237"/>
          </a:xfrm>
          <a:custGeom>
            <a:avLst/>
            <a:gdLst>
              <a:gd name="T0" fmla="*/ 7937 w 25"/>
              <a:gd name="T1" fmla="*/ 0 h 77"/>
              <a:gd name="T2" fmla="*/ 0 w 25"/>
              <a:gd name="T3" fmla="*/ 26987 h 77"/>
              <a:gd name="T4" fmla="*/ 0 w 25"/>
              <a:gd name="T5" fmla="*/ 47625 h 77"/>
              <a:gd name="T6" fmla="*/ 7937 w 25"/>
              <a:gd name="T7" fmla="*/ 73025 h 77"/>
              <a:gd name="T8" fmla="*/ 19050 w 25"/>
              <a:gd name="T9" fmla="*/ 95250 h 77"/>
              <a:gd name="T10" fmla="*/ 30162 w 25"/>
              <a:gd name="T11" fmla="*/ 109537 h 77"/>
              <a:gd name="T12" fmla="*/ 39687 w 25"/>
              <a:gd name="T13" fmla="*/ 122237 h 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77"/>
              <a:gd name="T23" fmla="*/ 25 w 25"/>
              <a:gd name="T24" fmla="*/ 77 h 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77">
                <a:moveTo>
                  <a:pt x="5" y="0"/>
                </a:moveTo>
                <a:lnTo>
                  <a:pt x="0" y="17"/>
                </a:lnTo>
                <a:lnTo>
                  <a:pt x="0" y="30"/>
                </a:lnTo>
                <a:lnTo>
                  <a:pt x="5" y="46"/>
                </a:lnTo>
                <a:lnTo>
                  <a:pt x="12" y="60"/>
                </a:lnTo>
                <a:lnTo>
                  <a:pt x="19" y="69"/>
                </a:lnTo>
                <a:lnTo>
                  <a:pt x="25" y="7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7" name="Freeform 79"/>
          <p:cNvSpPr>
            <a:spLocks/>
          </p:cNvSpPr>
          <p:nvPr/>
        </p:nvSpPr>
        <p:spPr bwMode="auto">
          <a:xfrm>
            <a:off x="4022725" y="4598988"/>
            <a:ext cx="22225" cy="147637"/>
          </a:xfrm>
          <a:custGeom>
            <a:avLst/>
            <a:gdLst>
              <a:gd name="T0" fmla="*/ 22225 w 14"/>
              <a:gd name="T1" fmla="*/ 147637 h 93"/>
              <a:gd name="T2" fmla="*/ 11113 w 14"/>
              <a:gd name="T3" fmla="*/ 128587 h 93"/>
              <a:gd name="T4" fmla="*/ 4763 w 14"/>
              <a:gd name="T5" fmla="*/ 111125 h 93"/>
              <a:gd name="T6" fmla="*/ 0 w 14"/>
              <a:gd name="T7" fmla="*/ 85725 h 93"/>
              <a:gd name="T8" fmla="*/ 0 w 14"/>
              <a:gd name="T9" fmla="*/ 65087 h 93"/>
              <a:gd name="T10" fmla="*/ 4763 w 14"/>
              <a:gd name="T11" fmla="*/ 38100 h 93"/>
              <a:gd name="T12" fmla="*/ 11113 w 14"/>
              <a:gd name="T13" fmla="*/ 20637 h 93"/>
              <a:gd name="T14" fmla="*/ 22225 w 14"/>
              <a:gd name="T15" fmla="*/ 0 h 93"/>
              <a:gd name="T16" fmla="*/ 11113 w 14"/>
              <a:gd name="T17" fmla="*/ 15875 h 93"/>
              <a:gd name="T18" fmla="*/ 0 w 14"/>
              <a:gd name="T19" fmla="*/ 38100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93"/>
              <a:gd name="T32" fmla="*/ 14 w 14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93">
                <a:moveTo>
                  <a:pt x="14" y="93"/>
                </a:moveTo>
                <a:lnTo>
                  <a:pt x="7" y="81"/>
                </a:lnTo>
                <a:lnTo>
                  <a:pt x="3" y="70"/>
                </a:lnTo>
                <a:lnTo>
                  <a:pt x="0" y="54"/>
                </a:lnTo>
                <a:lnTo>
                  <a:pt x="0" y="41"/>
                </a:lnTo>
                <a:lnTo>
                  <a:pt x="3" y="24"/>
                </a:lnTo>
                <a:lnTo>
                  <a:pt x="7" y="13"/>
                </a:lnTo>
                <a:lnTo>
                  <a:pt x="14" y="0"/>
                </a:lnTo>
                <a:lnTo>
                  <a:pt x="7" y="1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8" name="Line 80"/>
          <p:cNvSpPr>
            <a:spLocks noChangeShapeType="1"/>
          </p:cNvSpPr>
          <p:nvPr/>
        </p:nvSpPr>
        <p:spPr bwMode="auto">
          <a:xfrm flipV="1">
            <a:off x="4044950" y="4587875"/>
            <a:ext cx="952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89" name="Line 81"/>
          <p:cNvSpPr>
            <a:spLocks noChangeShapeType="1"/>
          </p:cNvSpPr>
          <p:nvPr/>
        </p:nvSpPr>
        <p:spPr bwMode="auto">
          <a:xfrm>
            <a:off x="4081463" y="4646613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0" name="Freeform 82"/>
          <p:cNvSpPr>
            <a:spLocks/>
          </p:cNvSpPr>
          <p:nvPr/>
        </p:nvSpPr>
        <p:spPr bwMode="auto">
          <a:xfrm>
            <a:off x="4094163" y="4646613"/>
            <a:ext cx="63500" cy="76200"/>
          </a:xfrm>
          <a:custGeom>
            <a:avLst/>
            <a:gdLst>
              <a:gd name="T0" fmla="*/ 4762 w 40"/>
              <a:gd name="T1" fmla="*/ 0 h 48"/>
              <a:gd name="T2" fmla="*/ 63500 w 40"/>
              <a:gd name="T3" fmla="*/ 76200 h 48"/>
              <a:gd name="T4" fmla="*/ 58738 w 40"/>
              <a:gd name="T5" fmla="*/ 76200 h 48"/>
              <a:gd name="T6" fmla="*/ 0 w 40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8"/>
              <a:gd name="T14" fmla="*/ 40 w 4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8">
                <a:moveTo>
                  <a:pt x="3" y="0"/>
                </a:moveTo>
                <a:lnTo>
                  <a:pt x="40" y="48"/>
                </a:lnTo>
                <a:lnTo>
                  <a:pt x="37" y="4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4137025" y="464661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2" name="Line 84"/>
          <p:cNvSpPr>
            <a:spLocks noChangeShapeType="1"/>
          </p:cNvSpPr>
          <p:nvPr/>
        </p:nvSpPr>
        <p:spPr bwMode="auto">
          <a:xfrm flipH="1">
            <a:off x="4094163" y="4646613"/>
            <a:ext cx="6350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3" name="Line 85"/>
          <p:cNvSpPr>
            <a:spLocks noChangeShapeType="1"/>
          </p:cNvSpPr>
          <p:nvPr/>
        </p:nvSpPr>
        <p:spPr bwMode="auto">
          <a:xfrm>
            <a:off x="4081463" y="4722813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4" name="Line 86"/>
          <p:cNvSpPr>
            <a:spLocks noChangeShapeType="1"/>
          </p:cNvSpPr>
          <p:nvPr/>
        </p:nvSpPr>
        <p:spPr bwMode="auto">
          <a:xfrm>
            <a:off x="4137025" y="472281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5" name="Freeform 87"/>
          <p:cNvSpPr>
            <a:spLocks/>
          </p:cNvSpPr>
          <p:nvPr/>
        </p:nvSpPr>
        <p:spPr bwMode="auto">
          <a:xfrm>
            <a:off x="4195763" y="4727575"/>
            <a:ext cx="22225" cy="31750"/>
          </a:xfrm>
          <a:custGeom>
            <a:avLst/>
            <a:gdLst>
              <a:gd name="T0" fmla="*/ 22225 w 14"/>
              <a:gd name="T1" fmla="*/ 0 h 20"/>
              <a:gd name="T2" fmla="*/ 11113 w 14"/>
              <a:gd name="T3" fmla="*/ 19050 h 20"/>
              <a:gd name="T4" fmla="*/ 0 w 14"/>
              <a:gd name="T5" fmla="*/ 31750 h 20"/>
              <a:gd name="T6" fmla="*/ 0 60000 65536"/>
              <a:gd name="T7" fmla="*/ 0 60000 65536"/>
              <a:gd name="T8" fmla="*/ 0 60000 65536"/>
              <a:gd name="T9" fmla="*/ 0 w 14"/>
              <a:gd name="T10" fmla="*/ 0 h 20"/>
              <a:gd name="T11" fmla="*/ 14 w 14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0">
                <a:moveTo>
                  <a:pt x="14" y="0"/>
                </a:moveTo>
                <a:lnTo>
                  <a:pt x="7" y="12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6" name="Freeform 88"/>
          <p:cNvSpPr>
            <a:spLocks/>
          </p:cNvSpPr>
          <p:nvPr/>
        </p:nvSpPr>
        <p:spPr bwMode="auto">
          <a:xfrm>
            <a:off x="4206875" y="4598988"/>
            <a:ext cx="26988" cy="147637"/>
          </a:xfrm>
          <a:custGeom>
            <a:avLst/>
            <a:gdLst>
              <a:gd name="T0" fmla="*/ 0 w 17"/>
              <a:gd name="T1" fmla="*/ 147637 h 93"/>
              <a:gd name="T2" fmla="*/ 11113 w 17"/>
              <a:gd name="T3" fmla="*/ 133350 h 93"/>
              <a:gd name="T4" fmla="*/ 22225 w 17"/>
              <a:gd name="T5" fmla="*/ 111125 h 93"/>
              <a:gd name="T6" fmla="*/ 26988 w 17"/>
              <a:gd name="T7" fmla="*/ 85725 h 93"/>
              <a:gd name="T8" fmla="*/ 26988 w 17"/>
              <a:gd name="T9" fmla="*/ 65087 h 93"/>
              <a:gd name="T10" fmla="*/ 22225 w 17"/>
              <a:gd name="T11" fmla="*/ 38100 h 93"/>
              <a:gd name="T12" fmla="*/ 11113 w 17"/>
              <a:gd name="T13" fmla="*/ 15875 h 93"/>
              <a:gd name="T14" fmla="*/ 0 w 17"/>
              <a:gd name="T15" fmla="*/ 0 h 93"/>
              <a:gd name="T16" fmla="*/ 11113 w 17"/>
              <a:gd name="T17" fmla="*/ 20637 h 93"/>
              <a:gd name="T18" fmla="*/ 15875 w 17"/>
              <a:gd name="T19" fmla="*/ 38100 h 93"/>
              <a:gd name="T20" fmla="*/ 22225 w 17"/>
              <a:gd name="T21" fmla="*/ 65087 h 93"/>
              <a:gd name="T22" fmla="*/ 22225 w 17"/>
              <a:gd name="T23" fmla="*/ 85725 h 93"/>
              <a:gd name="T24" fmla="*/ 15875 w 17"/>
              <a:gd name="T25" fmla="*/ 111125 h 93"/>
              <a:gd name="T26" fmla="*/ 11113 w 17"/>
              <a:gd name="T27" fmla="*/ 128587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"/>
              <a:gd name="T43" fmla="*/ 0 h 93"/>
              <a:gd name="T44" fmla="*/ 17 w 17"/>
              <a:gd name="T45" fmla="*/ 93 h 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" h="93">
                <a:moveTo>
                  <a:pt x="0" y="93"/>
                </a:moveTo>
                <a:lnTo>
                  <a:pt x="7" y="84"/>
                </a:lnTo>
                <a:lnTo>
                  <a:pt x="14" y="70"/>
                </a:lnTo>
                <a:lnTo>
                  <a:pt x="17" y="54"/>
                </a:lnTo>
                <a:lnTo>
                  <a:pt x="17" y="41"/>
                </a:lnTo>
                <a:lnTo>
                  <a:pt x="14" y="24"/>
                </a:lnTo>
                <a:lnTo>
                  <a:pt x="7" y="10"/>
                </a:lnTo>
                <a:lnTo>
                  <a:pt x="0" y="0"/>
                </a:lnTo>
                <a:lnTo>
                  <a:pt x="7" y="13"/>
                </a:lnTo>
                <a:lnTo>
                  <a:pt x="10" y="24"/>
                </a:lnTo>
                <a:lnTo>
                  <a:pt x="14" y="41"/>
                </a:lnTo>
                <a:lnTo>
                  <a:pt x="14" y="54"/>
                </a:lnTo>
                <a:lnTo>
                  <a:pt x="10" y="70"/>
                </a:lnTo>
                <a:lnTo>
                  <a:pt x="7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7" name="Line 89"/>
          <p:cNvSpPr>
            <a:spLocks noChangeShapeType="1"/>
          </p:cNvSpPr>
          <p:nvPr/>
        </p:nvSpPr>
        <p:spPr bwMode="auto">
          <a:xfrm flipH="1" flipV="1">
            <a:off x="4195763" y="4587875"/>
            <a:ext cx="11112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8" name="Line 90"/>
          <p:cNvSpPr>
            <a:spLocks noChangeShapeType="1"/>
          </p:cNvSpPr>
          <p:nvPr/>
        </p:nvSpPr>
        <p:spPr bwMode="auto">
          <a:xfrm flipH="1">
            <a:off x="3830638" y="4549775"/>
            <a:ext cx="4572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99" name="Line 91"/>
          <p:cNvSpPr>
            <a:spLocks noChangeShapeType="1"/>
          </p:cNvSpPr>
          <p:nvPr/>
        </p:nvSpPr>
        <p:spPr bwMode="auto">
          <a:xfrm>
            <a:off x="3946525" y="4678363"/>
            <a:ext cx="396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0" name="Line 92"/>
          <p:cNvSpPr>
            <a:spLocks noChangeShapeType="1"/>
          </p:cNvSpPr>
          <p:nvPr/>
        </p:nvSpPr>
        <p:spPr bwMode="auto">
          <a:xfrm>
            <a:off x="4414838" y="4556125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1" name="Line 93"/>
          <p:cNvSpPr>
            <a:spLocks noChangeShapeType="1"/>
          </p:cNvSpPr>
          <p:nvPr/>
        </p:nvSpPr>
        <p:spPr bwMode="auto">
          <a:xfrm flipH="1">
            <a:off x="4414838" y="4522788"/>
            <a:ext cx="984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2" name="Freeform 94"/>
          <p:cNvSpPr>
            <a:spLocks/>
          </p:cNvSpPr>
          <p:nvPr/>
        </p:nvSpPr>
        <p:spPr bwMode="auto">
          <a:xfrm>
            <a:off x="4665663" y="4476750"/>
            <a:ext cx="87312" cy="111125"/>
          </a:xfrm>
          <a:custGeom>
            <a:avLst/>
            <a:gdLst>
              <a:gd name="T0" fmla="*/ 0 w 55"/>
              <a:gd name="T1" fmla="*/ 46037 h 70"/>
              <a:gd name="T2" fmla="*/ 0 w 55"/>
              <a:gd name="T3" fmla="*/ 61912 h 70"/>
              <a:gd name="T4" fmla="*/ 6350 w 55"/>
              <a:gd name="T5" fmla="*/ 84137 h 70"/>
              <a:gd name="T6" fmla="*/ 12700 w 55"/>
              <a:gd name="T7" fmla="*/ 93662 h 70"/>
              <a:gd name="T8" fmla="*/ 22225 w 55"/>
              <a:gd name="T9" fmla="*/ 103188 h 70"/>
              <a:gd name="T10" fmla="*/ 39687 w 55"/>
              <a:gd name="T11" fmla="*/ 111125 h 70"/>
              <a:gd name="T12" fmla="*/ 49212 w 55"/>
              <a:gd name="T13" fmla="*/ 111125 h 70"/>
              <a:gd name="T14" fmla="*/ 66675 w 55"/>
              <a:gd name="T15" fmla="*/ 103188 h 70"/>
              <a:gd name="T16" fmla="*/ 76200 w 55"/>
              <a:gd name="T17" fmla="*/ 93662 h 70"/>
              <a:gd name="T18" fmla="*/ 82550 w 55"/>
              <a:gd name="T19" fmla="*/ 84137 h 70"/>
              <a:gd name="T20" fmla="*/ 87312 w 55"/>
              <a:gd name="T21" fmla="*/ 61912 h 70"/>
              <a:gd name="T22" fmla="*/ 87312 w 55"/>
              <a:gd name="T23" fmla="*/ 46037 h 70"/>
              <a:gd name="T24" fmla="*/ 82550 w 55"/>
              <a:gd name="T25" fmla="*/ 25400 h 70"/>
              <a:gd name="T26" fmla="*/ 76200 w 55"/>
              <a:gd name="T27" fmla="*/ 14287 h 70"/>
              <a:gd name="T28" fmla="*/ 66675 w 55"/>
              <a:gd name="T29" fmla="*/ 4762 h 70"/>
              <a:gd name="T30" fmla="*/ 49212 w 55"/>
              <a:gd name="T31" fmla="*/ 0 h 70"/>
              <a:gd name="T32" fmla="*/ 39687 w 55"/>
              <a:gd name="T33" fmla="*/ 0 h 70"/>
              <a:gd name="T34" fmla="*/ 26987 w 55"/>
              <a:gd name="T35" fmla="*/ 4762 h 70"/>
              <a:gd name="T36" fmla="*/ 17462 w 55"/>
              <a:gd name="T37" fmla="*/ 14287 h 70"/>
              <a:gd name="T38" fmla="*/ 12700 w 55"/>
              <a:gd name="T39" fmla="*/ 25400 h 70"/>
              <a:gd name="T40" fmla="*/ 6350 w 55"/>
              <a:gd name="T41" fmla="*/ 46037 h 70"/>
              <a:gd name="T42" fmla="*/ 6350 w 55"/>
              <a:gd name="T43" fmla="*/ 61912 h 70"/>
              <a:gd name="T44" fmla="*/ 12700 w 55"/>
              <a:gd name="T45" fmla="*/ 84137 h 70"/>
              <a:gd name="T46" fmla="*/ 17462 w 55"/>
              <a:gd name="T47" fmla="*/ 93662 h 70"/>
              <a:gd name="T48" fmla="*/ 26987 w 55"/>
              <a:gd name="T49" fmla="*/ 103188 h 70"/>
              <a:gd name="T50" fmla="*/ 39687 w 55"/>
              <a:gd name="T51" fmla="*/ 111125 h 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5"/>
              <a:gd name="T79" fmla="*/ 0 h 70"/>
              <a:gd name="T80" fmla="*/ 55 w 55"/>
              <a:gd name="T81" fmla="*/ 70 h 7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5" h="70">
                <a:moveTo>
                  <a:pt x="0" y="29"/>
                </a:moveTo>
                <a:lnTo>
                  <a:pt x="0" y="39"/>
                </a:lnTo>
                <a:lnTo>
                  <a:pt x="4" y="53"/>
                </a:lnTo>
                <a:lnTo>
                  <a:pt x="8" y="59"/>
                </a:lnTo>
                <a:lnTo>
                  <a:pt x="14" y="65"/>
                </a:lnTo>
                <a:lnTo>
                  <a:pt x="25" y="70"/>
                </a:lnTo>
                <a:lnTo>
                  <a:pt x="31" y="70"/>
                </a:lnTo>
                <a:lnTo>
                  <a:pt x="42" y="65"/>
                </a:lnTo>
                <a:lnTo>
                  <a:pt x="48" y="59"/>
                </a:lnTo>
                <a:lnTo>
                  <a:pt x="52" y="53"/>
                </a:lnTo>
                <a:lnTo>
                  <a:pt x="55" y="39"/>
                </a:lnTo>
                <a:lnTo>
                  <a:pt x="55" y="29"/>
                </a:lnTo>
                <a:lnTo>
                  <a:pt x="52" y="16"/>
                </a:lnTo>
                <a:lnTo>
                  <a:pt x="48" y="9"/>
                </a:lnTo>
                <a:lnTo>
                  <a:pt x="42" y="3"/>
                </a:lnTo>
                <a:lnTo>
                  <a:pt x="31" y="0"/>
                </a:lnTo>
                <a:lnTo>
                  <a:pt x="25" y="0"/>
                </a:lnTo>
                <a:lnTo>
                  <a:pt x="17" y="3"/>
                </a:lnTo>
                <a:lnTo>
                  <a:pt x="11" y="9"/>
                </a:lnTo>
                <a:lnTo>
                  <a:pt x="8" y="16"/>
                </a:lnTo>
                <a:lnTo>
                  <a:pt x="4" y="29"/>
                </a:lnTo>
                <a:lnTo>
                  <a:pt x="4" y="39"/>
                </a:lnTo>
                <a:lnTo>
                  <a:pt x="8" y="53"/>
                </a:lnTo>
                <a:lnTo>
                  <a:pt x="11" y="59"/>
                </a:lnTo>
                <a:lnTo>
                  <a:pt x="17" y="65"/>
                </a:lnTo>
                <a:lnTo>
                  <a:pt x="25" y="7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3" name="Freeform 95"/>
          <p:cNvSpPr>
            <a:spLocks/>
          </p:cNvSpPr>
          <p:nvPr/>
        </p:nvSpPr>
        <p:spPr bwMode="auto">
          <a:xfrm>
            <a:off x="4714875" y="4476750"/>
            <a:ext cx="33338" cy="111125"/>
          </a:xfrm>
          <a:custGeom>
            <a:avLst/>
            <a:gdLst>
              <a:gd name="T0" fmla="*/ 0 w 21"/>
              <a:gd name="T1" fmla="*/ 111125 h 70"/>
              <a:gd name="T2" fmla="*/ 11113 w 21"/>
              <a:gd name="T3" fmla="*/ 103188 h 70"/>
              <a:gd name="T4" fmla="*/ 22225 w 21"/>
              <a:gd name="T5" fmla="*/ 93662 h 70"/>
              <a:gd name="T6" fmla="*/ 26988 w 21"/>
              <a:gd name="T7" fmla="*/ 84137 h 70"/>
              <a:gd name="T8" fmla="*/ 33338 w 21"/>
              <a:gd name="T9" fmla="*/ 61912 h 70"/>
              <a:gd name="T10" fmla="*/ 33338 w 21"/>
              <a:gd name="T11" fmla="*/ 46037 h 70"/>
              <a:gd name="T12" fmla="*/ 26988 w 21"/>
              <a:gd name="T13" fmla="*/ 25400 h 70"/>
              <a:gd name="T14" fmla="*/ 22225 w 21"/>
              <a:gd name="T15" fmla="*/ 14287 h 70"/>
              <a:gd name="T16" fmla="*/ 11113 w 21"/>
              <a:gd name="T17" fmla="*/ 4762 h 70"/>
              <a:gd name="T18" fmla="*/ 0 w 21"/>
              <a:gd name="T19" fmla="*/ 0 h 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70"/>
              <a:gd name="T32" fmla="*/ 21 w 21"/>
              <a:gd name="T33" fmla="*/ 70 h 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70">
                <a:moveTo>
                  <a:pt x="0" y="70"/>
                </a:moveTo>
                <a:lnTo>
                  <a:pt x="7" y="65"/>
                </a:lnTo>
                <a:lnTo>
                  <a:pt x="14" y="59"/>
                </a:lnTo>
                <a:lnTo>
                  <a:pt x="17" y="53"/>
                </a:lnTo>
                <a:lnTo>
                  <a:pt x="21" y="39"/>
                </a:lnTo>
                <a:lnTo>
                  <a:pt x="21" y="29"/>
                </a:lnTo>
                <a:lnTo>
                  <a:pt x="17" y="16"/>
                </a:lnTo>
                <a:lnTo>
                  <a:pt x="14" y="9"/>
                </a:lnTo>
                <a:lnTo>
                  <a:pt x="7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4" name="Freeform 96"/>
          <p:cNvSpPr>
            <a:spLocks/>
          </p:cNvSpPr>
          <p:nvPr/>
        </p:nvSpPr>
        <p:spPr bwMode="auto">
          <a:xfrm>
            <a:off x="4665663" y="4476750"/>
            <a:ext cx="39687" cy="46038"/>
          </a:xfrm>
          <a:custGeom>
            <a:avLst/>
            <a:gdLst>
              <a:gd name="T0" fmla="*/ 39687 w 25"/>
              <a:gd name="T1" fmla="*/ 0 h 29"/>
              <a:gd name="T2" fmla="*/ 22225 w 25"/>
              <a:gd name="T3" fmla="*/ 4763 h 29"/>
              <a:gd name="T4" fmla="*/ 12700 w 25"/>
              <a:gd name="T5" fmla="*/ 14288 h 29"/>
              <a:gd name="T6" fmla="*/ 6350 w 25"/>
              <a:gd name="T7" fmla="*/ 25400 h 29"/>
              <a:gd name="T8" fmla="*/ 0 w 25"/>
              <a:gd name="T9" fmla="*/ 46038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9"/>
              <a:gd name="T17" fmla="*/ 25 w 25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9">
                <a:moveTo>
                  <a:pt x="25" y="0"/>
                </a:moveTo>
                <a:lnTo>
                  <a:pt x="14" y="3"/>
                </a:lnTo>
                <a:lnTo>
                  <a:pt x="8" y="9"/>
                </a:lnTo>
                <a:lnTo>
                  <a:pt x="4" y="16"/>
                </a:lnTo>
                <a:lnTo>
                  <a:pt x="0" y="2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5" name="Freeform 97"/>
          <p:cNvSpPr>
            <a:spLocks/>
          </p:cNvSpPr>
          <p:nvPr/>
        </p:nvSpPr>
        <p:spPr bwMode="auto">
          <a:xfrm>
            <a:off x="4692650" y="4556125"/>
            <a:ext cx="60325" cy="58738"/>
          </a:xfrm>
          <a:custGeom>
            <a:avLst/>
            <a:gdLst>
              <a:gd name="T0" fmla="*/ 0 w 38"/>
              <a:gd name="T1" fmla="*/ 4763 h 37"/>
              <a:gd name="T2" fmla="*/ 12700 w 38"/>
              <a:gd name="T3" fmla="*/ 0 h 37"/>
              <a:gd name="T4" fmla="*/ 17462 w 38"/>
              <a:gd name="T5" fmla="*/ 0 h 37"/>
              <a:gd name="T6" fmla="*/ 28575 w 38"/>
              <a:gd name="T7" fmla="*/ 4763 h 37"/>
              <a:gd name="T8" fmla="*/ 33337 w 38"/>
              <a:gd name="T9" fmla="*/ 14288 h 37"/>
              <a:gd name="T10" fmla="*/ 39687 w 38"/>
              <a:gd name="T11" fmla="*/ 53975 h 37"/>
              <a:gd name="T12" fmla="*/ 44450 w 38"/>
              <a:gd name="T13" fmla="*/ 58738 h 37"/>
              <a:gd name="T14" fmla="*/ 55563 w 38"/>
              <a:gd name="T15" fmla="*/ 58738 h 37"/>
              <a:gd name="T16" fmla="*/ 60325 w 38"/>
              <a:gd name="T17" fmla="*/ 46038 h 37"/>
              <a:gd name="T18" fmla="*/ 60325 w 38"/>
              <a:gd name="T19" fmla="*/ 41275 h 37"/>
              <a:gd name="T20" fmla="*/ 60325 w 38"/>
              <a:gd name="T21" fmla="*/ 46038 h 37"/>
              <a:gd name="T22" fmla="*/ 55563 w 38"/>
              <a:gd name="T23" fmla="*/ 53975 h 37"/>
              <a:gd name="T24" fmla="*/ 49212 w 38"/>
              <a:gd name="T25" fmla="*/ 53975 h 37"/>
              <a:gd name="T26" fmla="*/ 44450 w 38"/>
              <a:gd name="T27" fmla="*/ 46038 h 37"/>
              <a:gd name="T28" fmla="*/ 39687 w 38"/>
              <a:gd name="T29" fmla="*/ 36513 h 37"/>
              <a:gd name="T30" fmla="*/ 33337 w 38"/>
              <a:gd name="T31" fmla="*/ 14288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"/>
              <a:gd name="T49" fmla="*/ 0 h 37"/>
              <a:gd name="T50" fmla="*/ 38 w 38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" h="37">
                <a:moveTo>
                  <a:pt x="0" y="3"/>
                </a:moveTo>
                <a:lnTo>
                  <a:pt x="8" y="0"/>
                </a:lnTo>
                <a:lnTo>
                  <a:pt x="11" y="0"/>
                </a:lnTo>
                <a:lnTo>
                  <a:pt x="18" y="3"/>
                </a:lnTo>
                <a:lnTo>
                  <a:pt x="21" y="9"/>
                </a:lnTo>
                <a:lnTo>
                  <a:pt x="25" y="34"/>
                </a:lnTo>
                <a:lnTo>
                  <a:pt x="28" y="37"/>
                </a:lnTo>
                <a:lnTo>
                  <a:pt x="35" y="37"/>
                </a:lnTo>
                <a:lnTo>
                  <a:pt x="38" y="29"/>
                </a:lnTo>
                <a:lnTo>
                  <a:pt x="38" y="26"/>
                </a:lnTo>
                <a:lnTo>
                  <a:pt x="38" y="29"/>
                </a:lnTo>
                <a:lnTo>
                  <a:pt x="35" y="34"/>
                </a:lnTo>
                <a:lnTo>
                  <a:pt x="31" y="34"/>
                </a:lnTo>
                <a:lnTo>
                  <a:pt x="28" y="29"/>
                </a:lnTo>
                <a:lnTo>
                  <a:pt x="25" y="23"/>
                </a:lnTo>
                <a:lnTo>
                  <a:pt x="21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6" name="Line 98"/>
          <p:cNvSpPr>
            <a:spLocks noChangeShapeType="1"/>
          </p:cNvSpPr>
          <p:nvPr/>
        </p:nvSpPr>
        <p:spPr bwMode="auto">
          <a:xfrm flipV="1">
            <a:off x="4687888" y="4560888"/>
            <a:ext cx="4762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7" name="Line 99"/>
          <p:cNvSpPr>
            <a:spLocks noChangeShapeType="1"/>
          </p:cNvSpPr>
          <p:nvPr/>
        </p:nvSpPr>
        <p:spPr bwMode="auto">
          <a:xfrm>
            <a:off x="4687888" y="4570413"/>
            <a:ext cx="1587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8" name="Freeform 100"/>
          <p:cNvSpPr>
            <a:spLocks/>
          </p:cNvSpPr>
          <p:nvPr/>
        </p:nvSpPr>
        <p:spPr bwMode="auto">
          <a:xfrm>
            <a:off x="4795838" y="4575175"/>
            <a:ext cx="33337" cy="49213"/>
          </a:xfrm>
          <a:custGeom>
            <a:avLst/>
            <a:gdLst>
              <a:gd name="T0" fmla="*/ 0 w 21"/>
              <a:gd name="T1" fmla="*/ 0 h 31"/>
              <a:gd name="T2" fmla="*/ 11112 w 21"/>
              <a:gd name="T3" fmla="*/ 22225 h 31"/>
              <a:gd name="T4" fmla="*/ 22225 w 21"/>
              <a:gd name="T5" fmla="*/ 39688 h 31"/>
              <a:gd name="T6" fmla="*/ 33337 w 21"/>
              <a:gd name="T7" fmla="*/ 49213 h 31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31"/>
              <a:gd name="T14" fmla="*/ 21 w 21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31">
                <a:moveTo>
                  <a:pt x="0" y="0"/>
                </a:moveTo>
                <a:lnTo>
                  <a:pt x="7" y="14"/>
                </a:lnTo>
                <a:lnTo>
                  <a:pt x="14" y="25"/>
                </a:lnTo>
                <a:lnTo>
                  <a:pt x="21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09" name="Freeform 101"/>
          <p:cNvSpPr>
            <a:spLocks/>
          </p:cNvSpPr>
          <p:nvPr/>
        </p:nvSpPr>
        <p:spPr bwMode="auto">
          <a:xfrm>
            <a:off x="4791075" y="4464050"/>
            <a:ext cx="26988" cy="150813"/>
          </a:xfrm>
          <a:custGeom>
            <a:avLst/>
            <a:gdLst>
              <a:gd name="T0" fmla="*/ 26988 w 17"/>
              <a:gd name="T1" fmla="*/ 150813 h 95"/>
              <a:gd name="T2" fmla="*/ 15875 w 17"/>
              <a:gd name="T3" fmla="*/ 128588 h 95"/>
              <a:gd name="T4" fmla="*/ 9525 w 17"/>
              <a:gd name="T5" fmla="*/ 111125 h 95"/>
              <a:gd name="T6" fmla="*/ 4763 w 17"/>
              <a:gd name="T7" fmla="*/ 85725 h 95"/>
              <a:gd name="T8" fmla="*/ 4763 w 17"/>
              <a:gd name="T9" fmla="*/ 65088 h 95"/>
              <a:gd name="T10" fmla="*/ 9525 w 17"/>
              <a:gd name="T11" fmla="*/ 38100 h 95"/>
              <a:gd name="T12" fmla="*/ 15875 w 17"/>
              <a:gd name="T13" fmla="*/ 22225 h 95"/>
              <a:gd name="T14" fmla="*/ 26988 w 17"/>
              <a:gd name="T15" fmla="*/ 0 h 95"/>
              <a:gd name="T16" fmla="*/ 15875 w 17"/>
              <a:gd name="T17" fmla="*/ 17463 h 95"/>
              <a:gd name="T18" fmla="*/ 4763 w 17"/>
              <a:gd name="T19" fmla="*/ 38100 h 95"/>
              <a:gd name="T20" fmla="*/ 0 w 17"/>
              <a:gd name="T21" fmla="*/ 65088 h 95"/>
              <a:gd name="T22" fmla="*/ 0 w 17"/>
              <a:gd name="T23" fmla="*/ 85725 h 95"/>
              <a:gd name="T24" fmla="*/ 4763 w 17"/>
              <a:gd name="T25" fmla="*/ 111125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95"/>
              <a:gd name="T41" fmla="*/ 17 w 17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95">
                <a:moveTo>
                  <a:pt x="17" y="95"/>
                </a:moveTo>
                <a:lnTo>
                  <a:pt x="10" y="81"/>
                </a:lnTo>
                <a:lnTo>
                  <a:pt x="6" y="70"/>
                </a:lnTo>
                <a:lnTo>
                  <a:pt x="3" y="54"/>
                </a:lnTo>
                <a:lnTo>
                  <a:pt x="3" y="41"/>
                </a:lnTo>
                <a:lnTo>
                  <a:pt x="6" y="24"/>
                </a:lnTo>
                <a:lnTo>
                  <a:pt x="10" y="14"/>
                </a:lnTo>
                <a:lnTo>
                  <a:pt x="17" y="0"/>
                </a:lnTo>
                <a:lnTo>
                  <a:pt x="10" y="11"/>
                </a:lnTo>
                <a:lnTo>
                  <a:pt x="3" y="24"/>
                </a:lnTo>
                <a:lnTo>
                  <a:pt x="0" y="41"/>
                </a:lnTo>
                <a:lnTo>
                  <a:pt x="0" y="54"/>
                </a:lnTo>
                <a:lnTo>
                  <a:pt x="3" y="7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0" name="Line 102"/>
          <p:cNvSpPr>
            <a:spLocks noChangeShapeType="1"/>
          </p:cNvSpPr>
          <p:nvPr/>
        </p:nvSpPr>
        <p:spPr bwMode="auto">
          <a:xfrm>
            <a:off x="4856163" y="45878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>
            <a:off x="4910138" y="45878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2" name="Line 104"/>
          <p:cNvSpPr>
            <a:spLocks noChangeShapeType="1"/>
          </p:cNvSpPr>
          <p:nvPr/>
        </p:nvSpPr>
        <p:spPr bwMode="auto">
          <a:xfrm flipH="1" flipV="1">
            <a:off x="4873625" y="4513263"/>
            <a:ext cx="58738" cy="746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3" name="Line 105"/>
          <p:cNvSpPr>
            <a:spLocks noChangeShapeType="1"/>
          </p:cNvSpPr>
          <p:nvPr/>
        </p:nvSpPr>
        <p:spPr bwMode="auto">
          <a:xfrm>
            <a:off x="4867275" y="4513263"/>
            <a:ext cx="60325" cy="746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flipV="1">
            <a:off x="4867275" y="4513263"/>
            <a:ext cx="65088" cy="746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5" name="Line 107"/>
          <p:cNvSpPr>
            <a:spLocks noChangeShapeType="1"/>
          </p:cNvSpPr>
          <p:nvPr/>
        </p:nvSpPr>
        <p:spPr bwMode="auto">
          <a:xfrm flipH="1">
            <a:off x="4910138" y="45132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6" name="Line 108"/>
          <p:cNvSpPr>
            <a:spLocks noChangeShapeType="1"/>
          </p:cNvSpPr>
          <p:nvPr/>
        </p:nvSpPr>
        <p:spPr bwMode="auto">
          <a:xfrm flipH="1">
            <a:off x="4856163" y="45132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7" name="Line 109"/>
          <p:cNvSpPr>
            <a:spLocks noChangeShapeType="1"/>
          </p:cNvSpPr>
          <p:nvPr/>
        </p:nvSpPr>
        <p:spPr bwMode="auto">
          <a:xfrm flipH="1">
            <a:off x="4818063" y="4454525"/>
            <a:ext cx="11112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8" name="Freeform 110"/>
          <p:cNvSpPr>
            <a:spLocks/>
          </p:cNvSpPr>
          <p:nvPr/>
        </p:nvSpPr>
        <p:spPr bwMode="auto">
          <a:xfrm>
            <a:off x="4970463" y="4454525"/>
            <a:ext cx="36512" cy="169863"/>
          </a:xfrm>
          <a:custGeom>
            <a:avLst/>
            <a:gdLst>
              <a:gd name="T0" fmla="*/ 0 w 24"/>
              <a:gd name="T1" fmla="*/ 0 h 107"/>
              <a:gd name="T2" fmla="*/ 10649 w 24"/>
              <a:gd name="T3" fmla="*/ 9525 h 107"/>
              <a:gd name="T4" fmla="*/ 19777 w 24"/>
              <a:gd name="T5" fmla="*/ 26988 h 107"/>
              <a:gd name="T6" fmla="*/ 31948 w 24"/>
              <a:gd name="T7" fmla="*/ 47625 h 107"/>
              <a:gd name="T8" fmla="*/ 36512 w 24"/>
              <a:gd name="T9" fmla="*/ 74613 h 107"/>
              <a:gd name="T10" fmla="*/ 36512 w 24"/>
              <a:gd name="T11" fmla="*/ 95250 h 107"/>
              <a:gd name="T12" fmla="*/ 31948 w 24"/>
              <a:gd name="T13" fmla="*/ 120650 h 107"/>
              <a:gd name="T14" fmla="*/ 19777 w 24"/>
              <a:gd name="T15" fmla="*/ 142875 h 107"/>
              <a:gd name="T16" fmla="*/ 10649 w 24"/>
              <a:gd name="T17" fmla="*/ 160338 h 107"/>
              <a:gd name="T18" fmla="*/ 0 w 24"/>
              <a:gd name="T19" fmla="*/ 169863 h 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07"/>
              <a:gd name="T32" fmla="*/ 24 w 24"/>
              <a:gd name="T33" fmla="*/ 107 h 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07">
                <a:moveTo>
                  <a:pt x="0" y="0"/>
                </a:moveTo>
                <a:lnTo>
                  <a:pt x="7" y="6"/>
                </a:lnTo>
                <a:lnTo>
                  <a:pt x="13" y="17"/>
                </a:lnTo>
                <a:lnTo>
                  <a:pt x="21" y="30"/>
                </a:lnTo>
                <a:lnTo>
                  <a:pt x="24" y="47"/>
                </a:lnTo>
                <a:lnTo>
                  <a:pt x="24" y="60"/>
                </a:lnTo>
                <a:lnTo>
                  <a:pt x="21" y="76"/>
                </a:lnTo>
                <a:lnTo>
                  <a:pt x="13" y="90"/>
                </a:lnTo>
                <a:lnTo>
                  <a:pt x="7" y="101"/>
                </a:lnTo>
                <a:lnTo>
                  <a:pt x="0" y="10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9" name="Freeform 111"/>
          <p:cNvSpPr>
            <a:spLocks/>
          </p:cNvSpPr>
          <p:nvPr/>
        </p:nvSpPr>
        <p:spPr bwMode="auto">
          <a:xfrm>
            <a:off x="4981575" y="4464050"/>
            <a:ext cx="20638" cy="150813"/>
          </a:xfrm>
          <a:custGeom>
            <a:avLst/>
            <a:gdLst>
              <a:gd name="T0" fmla="*/ 0 w 14"/>
              <a:gd name="T1" fmla="*/ 150813 h 95"/>
              <a:gd name="T2" fmla="*/ 8845 w 14"/>
              <a:gd name="T3" fmla="*/ 128588 h 95"/>
              <a:gd name="T4" fmla="*/ 14741 w 14"/>
              <a:gd name="T5" fmla="*/ 111125 h 95"/>
              <a:gd name="T6" fmla="*/ 20638 w 14"/>
              <a:gd name="T7" fmla="*/ 85725 h 95"/>
              <a:gd name="T8" fmla="*/ 20638 w 14"/>
              <a:gd name="T9" fmla="*/ 65088 h 95"/>
              <a:gd name="T10" fmla="*/ 14741 w 14"/>
              <a:gd name="T11" fmla="*/ 38100 h 95"/>
              <a:gd name="T12" fmla="*/ 8845 w 14"/>
              <a:gd name="T13" fmla="*/ 22225 h 95"/>
              <a:gd name="T14" fmla="*/ 0 w 14"/>
              <a:gd name="T15" fmla="*/ 0 h 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95"/>
              <a:gd name="T26" fmla="*/ 14 w 14"/>
              <a:gd name="T27" fmla="*/ 95 h 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95">
                <a:moveTo>
                  <a:pt x="0" y="95"/>
                </a:moveTo>
                <a:lnTo>
                  <a:pt x="6" y="81"/>
                </a:lnTo>
                <a:lnTo>
                  <a:pt x="10" y="70"/>
                </a:lnTo>
                <a:lnTo>
                  <a:pt x="14" y="54"/>
                </a:lnTo>
                <a:lnTo>
                  <a:pt x="14" y="41"/>
                </a:lnTo>
                <a:lnTo>
                  <a:pt x="10" y="24"/>
                </a:lnTo>
                <a:lnTo>
                  <a:pt x="6" y="1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0" name="Line 112"/>
          <p:cNvSpPr>
            <a:spLocks noChangeShapeType="1"/>
          </p:cNvSpPr>
          <p:nvPr/>
        </p:nvSpPr>
        <p:spPr bwMode="auto">
          <a:xfrm>
            <a:off x="5164138" y="4538663"/>
            <a:ext cx="984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1" name="Line 113"/>
          <p:cNvSpPr>
            <a:spLocks noChangeShapeType="1"/>
          </p:cNvSpPr>
          <p:nvPr/>
        </p:nvSpPr>
        <p:spPr bwMode="auto">
          <a:xfrm>
            <a:off x="5213350" y="4491038"/>
            <a:ext cx="1588" cy="96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2" name="Line 114"/>
          <p:cNvSpPr>
            <a:spLocks noChangeShapeType="1"/>
          </p:cNvSpPr>
          <p:nvPr/>
        </p:nvSpPr>
        <p:spPr bwMode="auto">
          <a:xfrm>
            <a:off x="5400675" y="4549775"/>
            <a:ext cx="5095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3" name="Line 115"/>
          <p:cNvSpPr>
            <a:spLocks noChangeShapeType="1"/>
          </p:cNvSpPr>
          <p:nvPr/>
        </p:nvSpPr>
        <p:spPr bwMode="auto">
          <a:xfrm flipH="1">
            <a:off x="5753100" y="446405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4" name="Freeform 116"/>
          <p:cNvSpPr>
            <a:spLocks/>
          </p:cNvSpPr>
          <p:nvPr/>
        </p:nvSpPr>
        <p:spPr bwMode="auto">
          <a:xfrm>
            <a:off x="5708650" y="4387850"/>
            <a:ext cx="66675" cy="76200"/>
          </a:xfrm>
          <a:custGeom>
            <a:avLst/>
            <a:gdLst>
              <a:gd name="T0" fmla="*/ 61913 w 42"/>
              <a:gd name="T1" fmla="*/ 76200 h 48"/>
              <a:gd name="T2" fmla="*/ 0 w 42"/>
              <a:gd name="T3" fmla="*/ 0 h 48"/>
              <a:gd name="T4" fmla="*/ 6350 w 42"/>
              <a:gd name="T5" fmla="*/ 0 h 48"/>
              <a:gd name="T6" fmla="*/ 66675 w 42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8"/>
              <a:gd name="T14" fmla="*/ 42 w 4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8">
                <a:moveTo>
                  <a:pt x="39" y="48"/>
                </a:moveTo>
                <a:lnTo>
                  <a:pt x="0" y="0"/>
                </a:lnTo>
                <a:lnTo>
                  <a:pt x="4" y="0"/>
                </a:lnTo>
                <a:lnTo>
                  <a:pt x="42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5" name="Line 117"/>
          <p:cNvSpPr>
            <a:spLocks noChangeShapeType="1"/>
          </p:cNvSpPr>
          <p:nvPr/>
        </p:nvSpPr>
        <p:spPr bwMode="auto">
          <a:xfrm flipH="1">
            <a:off x="5697538" y="4464050"/>
            <a:ext cx="333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6" name="Line 118"/>
          <p:cNvSpPr>
            <a:spLocks noChangeShapeType="1"/>
          </p:cNvSpPr>
          <p:nvPr/>
        </p:nvSpPr>
        <p:spPr bwMode="auto">
          <a:xfrm flipV="1">
            <a:off x="5708650" y="4387850"/>
            <a:ext cx="66675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7" name="Line 119"/>
          <p:cNvSpPr>
            <a:spLocks noChangeShapeType="1"/>
          </p:cNvSpPr>
          <p:nvPr/>
        </p:nvSpPr>
        <p:spPr bwMode="auto">
          <a:xfrm flipH="1">
            <a:off x="5753100" y="438785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8" name="Line 120"/>
          <p:cNvSpPr>
            <a:spLocks noChangeShapeType="1"/>
          </p:cNvSpPr>
          <p:nvPr/>
        </p:nvSpPr>
        <p:spPr bwMode="auto">
          <a:xfrm flipH="1">
            <a:off x="5697538" y="4387850"/>
            <a:ext cx="333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29" name="Freeform 121"/>
          <p:cNvSpPr>
            <a:spLocks/>
          </p:cNvSpPr>
          <p:nvPr/>
        </p:nvSpPr>
        <p:spPr bwMode="auto">
          <a:xfrm>
            <a:off x="5638800" y="4378325"/>
            <a:ext cx="33338" cy="123825"/>
          </a:xfrm>
          <a:custGeom>
            <a:avLst/>
            <a:gdLst>
              <a:gd name="T0" fmla="*/ 4763 w 21"/>
              <a:gd name="T1" fmla="*/ 0 h 78"/>
              <a:gd name="T2" fmla="*/ 0 w 21"/>
              <a:gd name="T3" fmla="*/ 26988 h 78"/>
              <a:gd name="T4" fmla="*/ 0 w 21"/>
              <a:gd name="T5" fmla="*/ 49212 h 78"/>
              <a:gd name="T6" fmla="*/ 4763 w 21"/>
              <a:gd name="T7" fmla="*/ 74612 h 78"/>
              <a:gd name="T8" fmla="*/ 9525 w 21"/>
              <a:gd name="T9" fmla="*/ 90487 h 78"/>
              <a:gd name="T10" fmla="*/ 22225 w 21"/>
              <a:gd name="T11" fmla="*/ 111125 h 78"/>
              <a:gd name="T12" fmla="*/ 33338 w 21"/>
              <a:gd name="T13" fmla="*/ 123825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78"/>
              <a:gd name="T23" fmla="*/ 21 w 21"/>
              <a:gd name="T24" fmla="*/ 78 h 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78">
                <a:moveTo>
                  <a:pt x="3" y="0"/>
                </a:moveTo>
                <a:lnTo>
                  <a:pt x="0" y="17"/>
                </a:lnTo>
                <a:lnTo>
                  <a:pt x="0" y="31"/>
                </a:lnTo>
                <a:lnTo>
                  <a:pt x="3" y="47"/>
                </a:lnTo>
                <a:lnTo>
                  <a:pt x="6" y="57"/>
                </a:lnTo>
                <a:lnTo>
                  <a:pt x="14" y="70"/>
                </a:lnTo>
                <a:lnTo>
                  <a:pt x="21" y="7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0" name="Freeform 122"/>
          <p:cNvSpPr>
            <a:spLocks/>
          </p:cNvSpPr>
          <p:nvPr/>
        </p:nvSpPr>
        <p:spPr bwMode="auto">
          <a:xfrm>
            <a:off x="5634038" y="4341813"/>
            <a:ext cx="26987" cy="147637"/>
          </a:xfrm>
          <a:custGeom>
            <a:avLst/>
            <a:gdLst>
              <a:gd name="T0" fmla="*/ 26987 w 17"/>
              <a:gd name="T1" fmla="*/ 147637 h 93"/>
              <a:gd name="T2" fmla="*/ 14287 w 17"/>
              <a:gd name="T3" fmla="*/ 133350 h 93"/>
              <a:gd name="T4" fmla="*/ 4762 w 17"/>
              <a:gd name="T5" fmla="*/ 111125 h 93"/>
              <a:gd name="T6" fmla="*/ 0 w 17"/>
              <a:gd name="T7" fmla="*/ 85725 h 93"/>
              <a:gd name="T8" fmla="*/ 0 w 17"/>
              <a:gd name="T9" fmla="*/ 63500 h 93"/>
              <a:gd name="T10" fmla="*/ 4762 w 17"/>
              <a:gd name="T11" fmla="*/ 36512 h 93"/>
              <a:gd name="T12" fmla="*/ 14287 w 17"/>
              <a:gd name="T13" fmla="*/ 14287 h 93"/>
              <a:gd name="T14" fmla="*/ 26987 w 17"/>
              <a:gd name="T15" fmla="*/ 0 h 93"/>
              <a:gd name="T16" fmla="*/ 14287 w 17"/>
              <a:gd name="T17" fmla="*/ 22225 h 93"/>
              <a:gd name="T18" fmla="*/ 9525 w 17"/>
              <a:gd name="T19" fmla="*/ 36512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93"/>
              <a:gd name="T32" fmla="*/ 17 w 17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93">
                <a:moveTo>
                  <a:pt x="17" y="93"/>
                </a:moveTo>
                <a:lnTo>
                  <a:pt x="9" y="84"/>
                </a:lnTo>
                <a:lnTo>
                  <a:pt x="3" y="70"/>
                </a:lnTo>
                <a:lnTo>
                  <a:pt x="0" y="54"/>
                </a:lnTo>
                <a:lnTo>
                  <a:pt x="0" y="40"/>
                </a:lnTo>
                <a:lnTo>
                  <a:pt x="3" y="23"/>
                </a:lnTo>
                <a:lnTo>
                  <a:pt x="9" y="9"/>
                </a:lnTo>
                <a:lnTo>
                  <a:pt x="17" y="0"/>
                </a:lnTo>
                <a:lnTo>
                  <a:pt x="9" y="14"/>
                </a:lnTo>
                <a:lnTo>
                  <a:pt x="6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1" name="Freeform 123"/>
          <p:cNvSpPr>
            <a:spLocks/>
          </p:cNvSpPr>
          <p:nvPr/>
        </p:nvSpPr>
        <p:spPr bwMode="auto">
          <a:xfrm>
            <a:off x="5522913" y="4383088"/>
            <a:ext cx="71437" cy="22225"/>
          </a:xfrm>
          <a:custGeom>
            <a:avLst/>
            <a:gdLst>
              <a:gd name="T0" fmla="*/ 71437 w 45"/>
              <a:gd name="T1" fmla="*/ 0 h 14"/>
              <a:gd name="T2" fmla="*/ 66675 w 45"/>
              <a:gd name="T3" fmla="*/ 12700 h 14"/>
              <a:gd name="T4" fmla="*/ 61912 w 45"/>
              <a:gd name="T5" fmla="*/ 17463 h 14"/>
              <a:gd name="T6" fmla="*/ 44450 w 45"/>
              <a:gd name="T7" fmla="*/ 22225 h 14"/>
              <a:gd name="T8" fmla="*/ 0 w 45"/>
              <a:gd name="T9" fmla="*/ 222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4"/>
              <a:gd name="T17" fmla="*/ 45 w 45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4">
                <a:moveTo>
                  <a:pt x="45" y="0"/>
                </a:moveTo>
                <a:lnTo>
                  <a:pt x="42" y="8"/>
                </a:lnTo>
                <a:lnTo>
                  <a:pt x="39" y="11"/>
                </a:lnTo>
                <a:lnTo>
                  <a:pt x="28" y="14"/>
                </a:lnTo>
                <a:lnTo>
                  <a:pt x="0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2" name="Freeform 124"/>
          <p:cNvSpPr>
            <a:spLocks/>
          </p:cNvSpPr>
          <p:nvPr/>
        </p:nvSpPr>
        <p:spPr bwMode="auto">
          <a:xfrm>
            <a:off x="5551488" y="4405313"/>
            <a:ext cx="49212" cy="53975"/>
          </a:xfrm>
          <a:custGeom>
            <a:avLst/>
            <a:gdLst>
              <a:gd name="T0" fmla="*/ 0 w 31"/>
              <a:gd name="T1" fmla="*/ 0 h 34"/>
              <a:gd name="T2" fmla="*/ 11112 w 31"/>
              <a:gd name="T3" fmla="*/ 4762 h 34"/>
              <a:gd name="T4" fmla="*/ 15875 w 31"/>
              <a:gd name="T5" fmla="*/ 9525 h 34"/>
              <a:gd name="T6" fmla="*/ 33337 w 31"/>
              <a:gd name="T7" fmla="*/ 47625 h 34"/>
              <a:gd name="T8" fmla="*/ 38100 w 31"/>
              <a:gd name="T9" fmla="*/ 53975 h 34"/>
              <a:gd name="T10" fmla="*/ 42862 w 31"/>
              <a:gd name="T11" fmla="*/ 53975 h 34"/>
              <a:gd name="T12" fmla="*/ 49212 w 31"/>
              <a:gd name="T13" fmla="*/ 47625 h 34"/>
              <a:gd name="T14" fmla="*/ 49212 w 31"/>
              <a:gd name="T15" fmla="*/ 42862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"/>
              <a:gd name="T25" fmla="*/ 0 h 34"/>
              <a:gd name="T26" fmla="*/ 31 w 31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" h="34">
                <a:moveTo>
                  <a:pt x="0" y="0"/>
                </a:moveTo>
                <a:lnTo>
                  <a:pt x="7" y="3"/>
                </a:lnTo>
                <a:lnTo>
                  <a:pt x="10" y="6"/>
                </a:lnTo>
                <a:lnTo>
                  <a:pt x="21" y="30"/>
                </a:lnTo>
                <a:lnTo>
                  <a:pt x="24" y="34"/>
                </a:lnTo>
                <a:lnTo>
                  <a:pt x="27" y="34"/>
                </a:lnTo>
                <a:lnTo>
                  <a:pt x="31" y="30"/>
                </a:lnTo>
                <a:lnTo>
                  <a:pt x="31" y="2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3" name="Freeform 125"/>
          <p:cNvSpPr>
            <a:spLocks/>
          </p:cNvSpPr>
          <p:nvPr/>
        </p:nvSpPr>
        <p:spPr bwMode="auto">
          <a:xfrm>
            <a:off x="5562600" y="4410075"/>
            <a:ext cx="38100" cy="53975"/>
          </a:xfrm>
          <a:custGeom>
            <a:avLst/>
            <a:gdLst>
              <a:gd name="T0" fmla="*/ 38100 w 24"/>
              <a:gd name="T1" fmla="*/ 42862 h 34"/>
              <a:gd name="T2" fmla="*/ 31750 w 24"/>
              <a:gd name="T3" fmla="*/ 53975 h 34"/>
              <a:gd name="T4" fmla="*/ 22225 w 24"/>
              <a:gd name="T5" fmla="*/ 53975 h 34"/>
              <a:gd name="T6" fmla="*/ 15875 w 24"/>
              <a:gd name="T7" fmla="*/ 49212 h 34"/>
              <a:gd name="T8" fmla="*/ 4763 w 24"/>
              <a:gd name="T9" fmla="*/ 11112 h 34"/>
              <a:gd name="T10" fmla="*/ 0 w 24"/>
              <a:gd name="T11" fmla="*/ 0 h 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34"/>
              <a:gd name="T20" fmla="*/ 24 w 24"/>
              <a:gd name="T21" fmla="*/ 34 h 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34">
                <a:moveTo>
                  <a:pt x="24" y="27"/>
                </a:moveTo>
                <a:lnTo>
                  <a:pt x="20" y="34"/>
                </a:lnTo>
                <a:lnTo>
                  <a:pt x="14" y="34"/>
                </a:lnTo>
                <a:lnTo>
                  <a:pt x="10" y="31"/>
                </a:lnTo>
                <a:lnTo>
                  <a:pt x="3" y="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4" name="Freeform 126"/>
          <p:cNvSpPr>
            <a:spLocks/>
          </p:cNvSpPr>
          <p:nvPr/>
        </p:nvSpPr>
        <p:spPr bwMode="auto">
          <a:xfrm>
            <a:off x="5567363" y="4351338"/>
            <a:ext cx="26987" cy="53975"/>
          </a:xfrm>
          <a:custGeom>
            <a:avLst/>
            <a:gdLst>
              <a:gd name="T0" fmla="*/ 0 w 17"/>
              <a:gd name="T1" fmla="*/ 53975 h 34"/>
              <a:gd name="T2" fmla="*/ 11112 w 17"/>
              <a:gd name="T3" fmla="*/ 49212 h 34"/>
              <a:gd name="T4" fmla="*/ 17462 w 17"/>
              <a:gd name="T5" fmla="*/ 44450 h 34"/>
              <a:gd name="T6" fmla="*/ 22225 w 17"/>
              <a:gd name="T7" fmla="*/ 31750 h 34"/>
              <a:gd name="T8" fmla="*/ 22225 w 17"/>
              <a:gd name="T9" fmla="*/ 22225 h 34"/>
              <a:gd name="T10" fmla="*/ 17462 w 17"/>
              <a:gd name="T11" fmla="*/ 12700 h 34"/>
              <a:gd name="T12" fmla="*/ 11112 w 17"/>
              <a:gd name="T13" fmla="*/ 4762 h 34"/>
              <a:gd name="T14" fmla="*/ 0 w 17"/>
              <a:gd name="T15" fmla="*/ 0 h 34"/>
              <a:gd name="T16" fmla="*/ 17462 w 17"/>
              <a:gd name="T17" fmla="*/ 4762 h 34"/>
              <a:gd name="T18" fmla="*/ 22225 w 17"/>
              <a:gd name="T19" fmla="*/ 12700 h 34"/>
              <a:gd name="T20" fmla="*/ 26987 w 17"/>
              <a:gd name="T21" fmla="*/ 22225 h 34"/>
              <a:gd name="T22" fmla="*/ 26987 w 17"/>
              <a:gd name="T23" fmla="*/ 31750 h 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34"/>
              <a:gd name="T38" fmla="*/ 17 w 17"/>
              <a:gd name="T39" fmla="*/ 34 h 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34">
                <a:moveTo>
                  <a:pt x="0" y="34"/>
                </a:moveTo>
                <a:lnTo>
                  <a:pt x="7" y="31"/>
                </a:lnTo>
                <a:lnTo>
                  <a:pt x="11" y="28"/>
                </a:lnTo>
                <a:lnTo>
                  <a:pt x="14" y="20"/>
                </a:lnTo>
                <a:lnTo>
                  <a:pt x="14" y="14"/>
                </a:lnTo>
                <a:lnTo>
                  <a:pt x="11" y="8"/>
                </a:lnTo>
                <a:lnTo>
                  <a:pt x="7" y="3"/>
                </a:lnTo>
                <a:lnTo>
                  <a:pt x="0" y="0"/>
                </a:lnTo>
                <a:lnTo>
                  <a:pt x="11" y="3"/>
                </a:lnTo>
                <a:lnTo>
                  <a:pt x="14" y="8"/>
                </a:lnTo>
                <a:lnTo>
                  <a:pt x="17" y="14"/>
                </a:lnTo>
                <a:lnTo>
                  <a:pt x="17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5" name="Line 127"/>
          <p:cNvSpPr>
            <a:spLocks noChangeShapeType="1"/>
          </p:cNvSpPr>
          <p:nvPr/>
        </p:nvSpPr>
        <p:spPr bwMode="auto">
          <a:xfrm flipH="1">
            <a:off x="5503863" y="4351338"/>
            <a:ext cx="635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6" name="Rectangle 128"/>
          <p:cNvSpPr>
            <a:spLocks noChangeArrowheads="1"/>
          </p:cNvSpPr>
          <p:nvPr/>
        </p:nvSpPr>
        <p:spPr bwMode="auto">
          <a:xfrm>
            <a:off x="5518150" y="4351338"/>
            <a:ext cx="6350" cy="1127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7" name="Line 129"/>
          <p:cNvSpPr>
            <a:spLocks noChangeShapeType="1"/>
          </p:cNvSpPr>
          <p:nvPr/>
        </p:nvSpPr>
        <p:spPr bwMode="auto">
          <a:xfrm flipH="1">
            <a:off x="5503863" y="4464050"/>
            <a:ext cx="365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8" name="Freeform 130"/>
          <p:cNvSpPr>
            <a:spLocks/>
          </p:cNvSpPr>
          <p:nvPr/>
        </p:nvSpPr>
        <p:spPr bwMode="auto">
          <a:xfrm>
            <a:off x="5508625" y="4621213"/>
            <a:ext cx="76200" cy="107950"/>
          </a:xfrm>
          <a:custGeom>
            <a:avLst/>
            <a:gdLst>
              <a:gd name="T0" fmla="*/ 22225 w 48"/>
              <a:gd name="T1" fmla="*/ 0 h 68"/>
              <a:gd name="T2" fmla="*/ 9525 w 48"/>
              <a:gd name="T3" fmla="*/ 12700 h 68"/>
              <a:gd name="T4" fmla="*/ 4763 w 48"/>
              <a:gd name="T5" fmla="*/ 22225 h 68"/>
              <a:gd name="T6" fmla="*/ 0 w 48"/>
              <a:gd name="T7" fmla="*/ 36512 h 68"/>
              <a:gd name="T8" fmla="*/ 0 w 48"/>
              <a:gd name="T9" fmla="*/ 63500 h 68"/>
              <a:gd name="T10" fmla="*/ 4763 w 48"/>
              <a:gd name="T11" fmla="*/ 80962 h 68"/>
              <a:gd name="T12" fmla="*/ 9525 w 48"/>
              <a:gd name="T13" fmla="*/ 90487 h 68"/>
              <a:gd name="T14" fmla="*/ 22225 w 48"/>
              <a:gd name="T15" fmla="*/ 101600 h 68"/>
              <a:gd name="T16" fmla="*/ 36513 w 48"/>
              <a:gd name="T17" fmla="*/ 107950 h 68"/>
              <a:gd name="T18" fmla="*/ 49212 w 48"/>
              <a:gd name="T19" fmla="*/ 107950 h 68"/>
              <a:gd name="T20" fmla="*/ 63500 w 48"/>
              <a:gd name="T21" fmla="*/ 101600 h 68"/>
              <a:gd name="T22" fmla="*/ 76200 w 48"/>
              <a:gd name="T23" fmla="*/ 90487 h 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"/>
              <a:gd name="T37" fmla="*/ 0 h 68"/>
              <a:gd name="T38" fmla="*/ 48 w 48"/>
              <a:gd name="T39" fmla="*/ 68 h 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" h="68">
                <a:moveTo>
                  <a:pt x="14" y="0"/>
                </a:moveTo>
                <a:lnTo>
                  <a:pt x="6" y="8"/>
                </a:lnTo>
                <a:lnTo>
                  <a:pt x="3" y="14"/>
                </a:lnTo>
                <a:lnTo>
                  <a:pt x="0" y="23"/>
                </a:lnTo>
                <a:lnTo>
                  <a:pt x="0" y="40"/>
                </a:lnTo>
                <a:lnTo>
                  <a:pt x="3" y="51"/>
                </a:lnTo>
                <a:lnTo>
                  <a:pt x="6" y="57"/>
                </a:lnTo>
                <a:lnTo>
                  <a:pt x="14" y="64"/>
                </a:lnTo>
                <a:lnTo>
                  <a:pt x="23" y="68"/>
                </a:lnTo>
                <a:lnTo>
                  <a:pt x="31" y="68"/>
                </a:lnTo>
                <a:lnTo>
                  <a:pt x="40" y="64"/>
                </a:lnTo>
                <a:lnTo>
                  <a:pt x="48" y="5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39" name="Rectangle 131"/>
          <p:cNvSpPr>
            <a:spLocks noChangeArrowheads="1"/>
          </p:cNvSpPr>
          <p:nvPr/>
        </p:nvSpPr>
        <p:spPr bwMode="auto">
          <a:xfrm>
            <a:off x="5584825" y="4684713"/>
            <a:ext cx="4763" cy="444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0" name="Freeform 132"/>
          <p:cNvSpPr>
            <a:spLocks/>
          </p:cNvSpPr>
          <p:nvPr/>
        </p:nvSpPr>
        <p:spPr bwMode="auto">
          <a:xfrm>
            <a:off x="5513388" y="4616450"/>
            <a:ext cx="31750" cy="111125"/>
          </a:xfrm>
          <a:custGeom>
            <a:avLst/>
            <a:gdLst>
              <a:gd name="T0" fmla="*/ 31750 w 20"/>
              <a:gd name="T1" fmla="*/ 111125 h 70"/>
              <a:gd name="T2" fmla="*/ 22225 w 20"/>
              <a:gd name="T3" fmla="*/ 106363 h 70"/>
              <a:gd name="T4" fmla="*/ 11112 w 20"/>
              <a:gd name="T5" fmla="*/ 95250 h 70"/>
              <a:gd name="T6" fmla="*/ 4762 w 20"/>
              <a:gd name="T7" fmla="*/ 85725 h 70"/>
              <a:gd name="T8" fmla="*/ 0 w 20"/>
              <a:gd name="T9" fmla="*/ 68262 h 70"/>
              <a:gd name="T10" fmla="*/ 0 w 20"/>
              <a:gd name="T11" fmla="*/ 41275 h 70"/>
              <a:gd name="T12" fmla="*/ 4762 w 20"/>
              <a:gd name="T13" fmla="*/ 26988 h 70"/>
              <a:gd name="T14" fmla="*/ 11112 w 20"/>
              <a:gd name="T15" fmla="*/ 17462 h 70"/>
              <a:gd name="T16" fmla="*/ 22225 w 20"/>
              <a:gd name="T17" fmla="*/ 4762 h 70"/>
              <a:gd name="T18" fmla="*/ 31750 w 20"/>
              <a:gd name="T19" fmla="*/ 0 h 70"/>
              <a:gd name="T20" fmla="*/ 17462 w 20"/>
              <a:gd name="T21" fmla="*/ 4762 h 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70"/>
              <a:gd name="T35" fmla="*/ 20 w 20"/>
              <a:gd name="T36" fmla="*/ 70 h 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70">
                <a:moveTo>
                  <a:pt x="20" y="70"/>
                </a:moveTo>
                <a:lnTo>
                  <a:pt x="14" y="67"/>
                </a:lnTo>
                <a:lnTo>
                  <a:pt x="7" y="60"/>
                </a:lnTo>
                <a:lnTo>
                  <a:pt x="3" y="54"/>
                </a:lnTo>
                <a:lnTo>
                  <a:pt x="0" y="43"/>
                </a:lnTo>
                <a:lnTo>
                  <a:pt x="0" y="26"/>
                </a:lnTo>
                <a:lnTo>
                  <a:pt x="3" y="17"/>
                </a:lnTo>
                <a:lnTo>
                  <a:pt x="7" y="11"/>
                </a:lnTo>
                <a:lnTo>
                  <a:pt x="14" y="3"/>
                </a:lnTo>
                <a:lnTo>
                  <a:pt x="20" y="0"/>
                </a:lnTo>
                <a:lnTo>
                  <a:pt x="11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1" name="Freeform 133"/>
          <p:cNvSpPr>
            <a:spLocks/>
          </p:cNvSpPr>
          <p:nvPr/>
        </p:nvSpPr>
        <p:spPr bwMode="auto">
          <a:xfrm>
            <a:off x="5545138" y="4616450"/>
            <a:ext cx="44450" cy="31750"/>
          </a:xfrm>
          <a:custGeom>
            <a:avLst/>
            <a:gdLst>
              <a:gd name="T0" fmla="*/ 0 w 28"/>
              <a:gd name="T1" fmla="*/ 0 h 20"/>
              <a:gd name="T2" fmla="*/ 12700 w 28"/>
              <a:gd name="T3" fmla="*/ 0 h 20"/>
              <a:gd name="T4" fmla="*/ 28575 w 28"/>
              <a:gd name="T5" fmla="*/ 4762 h 20"/>
              <a:gd name="T6" fmla="*/ 39688 w 28"/>
              <a:gd name="T7" fmla="*/ 17462 h 20"/>
              <a:gd name="T8" fmla="*/ 44450 w 28"/>
              <a:gd name="T9" fmla="*/ 31750 h 20"/>
              <a:gd name="T10" fmla="*/ 44450 w 28"/>
              <a:gd name="T11" fmla="*/ 0 h 20"/>
              <a:gd name="T12" fmla="*/ 39688 w 28"/>
              <a:gd name="T13" fmla="*/ 17462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20"/>
              <a:gd name="T23" fmla="*/ 28 w 28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20">
                <a:moveTo>
                  <a:pt x="0" y="0"/>
                </a:moveTo>
                <a:lnTo>
                  <a:pt x="8" y="0"/>
                </a:lnTo>
                <a:lnTo>
                  <a:pt x="18" y="3"/>
                </a:lnTo>
                <a:lnTo>
                  <a:pt x="25" y="11"/>
                </a:lnTo>
                <a:lnTo>
                  <a:pt x="28" y="20"/>
                </a:lnTo>
                <a:lnTo>
                  <a:pt x="28" y="0"/>
                </a:lnTo>
                <a:lnTo>
                  <a:pt x="25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2" name="Line 134"/>
          <p:cNvSpPr>
            <a:spLocks noChangeShapeType="1"/>
          </p:cNvSpPr>
          <p:nvPr/>
        </p:nvSpPr>
        <p:spPr bwMode="auto">
          <a:xfrm>
            <a:off x="5567363" y="4684713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3" name="Freeform 135"/>
          <p:cNvSpPr>
            <a:spLocks/>
          </p:cNvSpPr>
          <p:nvPr/>
        </p:nvSpPr>
        <p:spPr bwMode="auto">
          <a:xfrm>
            <a:off x="5638800" y="4691063"/>
            <a:ext cx="38100" cy="74612"/>
          </a:xfrm>
          <a:custGeom>
            <a:avLst/>
            <a:gdLst>
              <a:gd name="T0" fmla="*/ 0 w 24"/>
              <a:gd name="T1" fmla="*/ 0 h 47"/>
              <a:gd name="T2" fmla="*/ 4763 w 24"/>
              <a:gd name="T3" fmla="*/ 26987 h 47"/>
              <a:gd name="T4" fmla="*/ 14288 w 24"/>
              <a:gd name="T5" fmla="*/ 47625 h 47"/>
              <a:gd name="T6" fmla="*/ 26988 w 24"/>
              <a:gd name="T7" fmla="*/ 63500 h 47"/>
              <a:gd name="T8" fmla="*/ 38100 w 24"/>
              <a:gd name="T9" fmla="*/ 74612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47"/>
              <a:gd name="T17" fmla="*/ 24 w 2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47">
                <a:moveTo>
                  <a:pt x="0" y="0"/>
                </a:moveTo>
                <a:lnTo>
                  <a:pt x="3" y="17"/>
                </a:lnTo>
                <a:lnTo>
                  <a:pt x="9" y="30"/>
                </a:lnTo>
                <a:lnTo>
                  <a:pt x="17" y="40"/>
                </a:lnTo>
                <a:lnTo>
                  <a:pt x="24" y="4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4" name="Freeform 136"/>
          <p:cNvSpPr>
            <a:spLocks/>
          </p:cNvSpPr>
          <p:nvPr/>
        </p:nvSpPr>
        <p:spPr bwMode="auto">
          <a:xfrm>
            <a:off x="5638800" y="4606925"/>
            <a:ext cx="26988" cy="147638"/>
          </a:xfrm>
          <a:custGeom>
            <a:avLst/>
            <a:gdLst>
              <a:gd name="T0" fmla="*/ 26988 w 17"/>
              <a:gd name="T1" fmla="*/ 147638 h 93"/>
              <a:gd name="T2" fmla="*/ 14288 w 17"/>
              <a:gd name="T3" fmla="*/ 127000 h 93"/>
              <a:gd name="T4" fmla="*/ 9525 w 17"/>
              <a:gd name="T5" fmla="*/ 111125 h 93"/>
              <a:gd name="T6" fmla="*/ 4763 w 17"/>
              <a:gd name="T7" fmla="*/ 84138 h 93"/>
              <a:gd name="T8" fmla="*/ 4763 w 17"/>
              <a:gd name="T9" fmla="*/ 63500 h 93"/>
              <a:gd name="T10" fmla="*/ 9525 w 17"/>
              <a:gd name="T11" fmla="*/ 36513 h 93"/>
              <a:gd name="T12" fmla="*/ 14288 w 17"/>
              <a:gd name="T13" fmla="*/ 19050 h 93"/>
              <a:gd name="T14" fmla="*/ 26988 w 17"/>
              <a:gd name="T15" fmla="*/ 0 h 93"/>
              <a:gd name="T16" fmla="*/ 14288 w 17"/>
              <a:gd name="T17" fmla="*/ 14288 h 93"/>
              <a:gd name="T18" fmla="*/ 4763 w 17"/>
              <a:gd name="T19" fmla="*/ 36513 h 93"/>
              <a:gd name="T20" fmla="*/ 0 w 17"/>
              <a:gd name="T21" fmla="*/ 63500 h 93"/>
              <a:gd name="T22" fmla="*/ 0 w 17"/>
              <a:gd name="T23" fmla="*/ 84138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93"/>
              <a:gd name="T38" fmla="*/ 17 w 17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93">
                <a:moveTo>
                  <a:pt x="17" y="93"/>
                </a:moveTo>
                <a:lnTo>
                  <a:pt x="9" y="80"/>
                </a:lnTo>
                <a:lnTo>
                  <a:pt x="6" y="70"/>
                </a:lnTo>
                <a:lnTo>
                  <a:pt x="3" y="53"/>
                </a:lnTo>
                <a:lnTo>
                  <a:pt x="3" y="40"/>
                </a:lnTo>
                <a:lnTo>
                  <a:pt x="6" y="23"/>
                </a:lnTo>
                <a:lnTo>
                  <a:pt x="9" y="12"/>
                </a:lnTo>
                <a:lnTo>
                  <a:pt x="17" y="0"/>
                </a:lnTo>
                <a:lnTo>
                  <a:pt x="9" y="9"/>
                </a:lnTo>
                <a:lnTo>
                  <a:pt x="3" y="23"/>
                </a:lnTo>
                <a:lnTo>
                  <a:pt x="0" y="40"/>
                </a:lnTo>
                <a:lnTo>
                  <a:pt x="0" y="5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5" name="Line 137"/>
          <p:cNvSpPr>
            <a:spLocks noChangeShapeType="1"/>
          </p:cNvSpPr>
          <p:nvPr/>
        </p:nvSpPr>
        <p:spPr bwMode="auto">
          <a:xfrm>
            <a:off x="5703888" y="46529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6" name="Line 138"/>
          <p:cNvSpPr>
            <a:spLocks noChangeShapeType="1"/>
          </p:cNvSpPr>
          <p:nvPr/>
        </p:nvSpPr>
        <p:spPr bwMode="auto">
          <a:xfrm>
            <a:off x="5719763" y="4652963"/>
            <a:ext cx="60325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7" name="Line 139"/>
          <p:cNvSpPr>
            <a:spLocks noChangeShapeType="1"/>
          </p:cNvSpPr>
          <p:nvPr/>
        </p:nvSpPr>
        <p:spPr bwMode="auto">
          <a:xfrm flipH="1" flipV="1">
            <a:off x="5715000" y="4652963"/>
            <a:ext cx="60325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8" name="Line 140"/>
          <p:cNvSpPr>
            <a:spLocks noChangeShapeType="1"/>
          </p:cNvSpPr>
          <p:nvPr/>
        </p:nvSpPr>
        <p:spPr bwMode="auto">
          <a:xfrm>
            <a:off x="5757863" y="46529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49" name="Line 141"/>
          <p:cNvSpPr>
            <a:spLocks noChangeShapeType="1"/>
          </p:cNvSpPr>
          <p:nvPr/>
        </p:nvSpPr>
        <p:spPr bwMode="auto">
          <a:xfrm flipH="1">
            <a:off x="5715000" y="4652963"/>
            <a:ext cx="65088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0" name="Line 142"/>
          <p:cNvSpPr>
            <a:spLocks noChangeShapeType="1"/>
          </p:cNvSpPr>
          <p:nvPr/>
        </p:nvSpPr>
        <p:spPr bwMode="auto">
          <a:xfrm>
            <a:off x="5703888" y="47275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1" name="Line 143"/>
          <p:cNvSpPr>
            <a:spLocks noChangeShapeType="1"/>
          </p:cNvSpPr>
          <p:nvPr/>
        </p:nvSpPr>
        <p:spPr bwMode="auto">
          <a:xfrm>
            <a:off x="5757863" y="47275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2" name="Freeform 144"/>
          <p:cNvSpPr>
            <a:spLocks/>
          </p:cNvSpPr>
          <p:nvPr/>
        </p:nvSpPr>
        <p:spPr bwMode="auto">
          <a:xfrm>
            <a:off x="5816600" y="4733925"/>
            <a:ext cx="22225" cy="30163"/>
          </a:xfrm>
          <a:custGeom>
            <a:avLst/>
            <a:gdLst>
              <a:gd name="T0" fmla="*/ 22225 w 14"/>
              <a:gd name="T1" fmla="*/ 0 h 19"/>
              <a:gd name="T2" fmla="*/ 12700 w 14"/>
              <a:gd name="T3" fmla="*/ 20638 h 19"/>
              <a:gd name="T4" fmla="*/ 0 w 14"/>
              <a:gd name="T5" fmla="*/ 30163 h 19"/>
              <a:gd name="T6" fmla="*/ 0 60000 65536"/>
              <a:gd name="T7" fmla="*/ 0 60000 65536"/>
              <a:gd name="T8" fmla="*/ 0 60000 65536"/>
              <a:gd name="T9" fmla="*/ 0 w 14"/>
              <a:gd name="T10" fmla="*/ 0 h 19"/>
              <a:gd name="T11" fmla="*/ 14 w 1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9">
                <a:moveTo>
                  <a:pt x="14" y="0"/>
                </a:moveTo>
                <a:lnTo>
                  <a:pt x="8" y="13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3" name="Freeform 145"/>
          <p:cNvSpPr>
            <a:spLocks/>
          </p:cNvSpPr>
          <p:nvPr/>
        </p:nvSpPr>
        <p:spPr bwMode="auto">
          <a:xfrm>
            <a:off x="5829300" y="4606925"/>
            <a:ext cx="25400" cy="147638"/>
          </a:xfrm>
          <a:custGeom>
            <a:avLst/>
            <a:gdLst>
              <a:gd name="T0" fmla="*/ 0 w 16"/>
              <a:gd name="T1" fmla="*/ 147638 h 93"/>
              <a:gd name="T2" fmla="*/ 9525 w 16"/>
              <a:gd name="T3" fmla="*/ 131763 h 93"/>
              <a:gd name="T4" fmla="*/ 20637 w 16"/>
              <a:gd name="T5" fmla="*/ 111125 h 93"/>
              <a:gd name="T6" fmla="*/ 25400 w 16"/>
              <a:gd name="T7" fmla="*/ 84138 h 93"/>
              <a:gd name="T8" fmla="*/ 25400 w 16"/>
              <a:gd name="T9" fmla="*/ 63500 h 93"/>
              <a:gd name="T10" fmla="*/ 20637 w 16"/>
              <a:gd name="T11" fmla="*/ 36513 h 93"/>
              <a:gd name="T12" fmla="*/ 9525 w 16"/>
              <a:gd name="T13" fmla="*/ 14288 h 93"/>
              <a:gd name="T14" fmla="*/ 0 w 16"/>
              <a:gd name="T15" fmla="*/ 0 h 93"/>
              <a:gd name="T16" fmla="*/ 9525 w 16"/>
              <a:gd name="T17" fmla="*/ 19050 h 93"/>
              <a:gd name="T18" fmla="*/ 14287 w 16"/>
              <a:gd name="T19" fmla="*/ 36513 h 93"/>
              <a:gd name="T20" fmla="*/ 20637 w 16"/>
              <a:gd name="T21" fmla="*/ 63500 h 93"/>
              <a:gd name="T22" fmla="*/ 20637 w 16"/>
              <a:gd name="T23" fmla="*/ 84138 h 93"/>
              <a:gd name="T24" fmla="*/ 14287 w 16"/>
              <a:gd name="T25" fmla="*/ 111125 h 93"/>
              <a:gd name="T26" fmla="*/ 9525 w 16"/>
              <a:gd name="T27" fmla="*/ 127000 h 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"/>
              <a:gd name="T43" fmla="*/ 0 h 93"/>
              <a:gd name="T44" fmla="*/ 16 w 16"/>
              <a:gd name="T45" fmla="*/ 93 h 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" h="93">
                <a:moveTo>
                  <a:pt x="0" y="93"/>
                </a:moveTo>
                <a:lnTo>
                  <a:pt x="6" y="83"/>
                </a:lnTo>
                <a:lnTo>
                  <a:pt x="13" y="70"/>
                </a:lnTo>
                <a:lnTo>
                  <a:pt x="16" y="53"/>
                </a:lnTo>
                <a:lnTo>
                  <a:pt x="16" y="40"/>
                </a:lnTo>
                <a:lnTo>
                  <a:pt x="13" y="23"/>
                </a:lnTo>
                <a:lnTo>
                  <a:pt x="6" y="9"/>
                </a:lnTo>
                <a:lnTo>
                  <a:pt x="0" y="0"/>
                </a:lnTo>
                <a:lnTo>
                  <a:pt x="6" y="12"/>
                </a:lnTo>
                <a:lnTo>
                  <a:pt x="9" y="23"/>
                </a:lnTo>
                <a:lnTo>
                  <a:pt x="13" y="40"/>
                </a:lnTo>
                <a:lnTo>
                  <a:pt x="13" y="53"/>
                </a:lnTo>
                <a:lnTo>
                  <a:pt x="9" y="70"/>
                </a:lnTo>
                <a:lnTo>
                  <a:pt x="6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4" name="Line 146"/>
          <p:cNvSpPr>
            <a:spLocks noChangeShapeType="1"/>
          </p:cNvSpPr>
          <p:nvPr/>
        </p:nvSpPr>
        <p:spPr bwMode="auto">
          <a:xfrm flipH="1" flipV="1">
            <a:off x="5816600" y="4594225"/>
            <a:ext cx="12700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5" name="Freeform 147"/>
          <p:cNvSpPr>
            <a:spLocks/>
          </p:cNvSpPr>
          <p:nvPr/>
        </p:nvSpPr>
        <p:spPr bwMode="auto">
          <a:xfrm>
            <a:off x="5811838" y="4341813"/>
            <a:ext cx="38100" cy="160337"/>
          </a:xfrm>
          <a:custGeom>
            <a:avLst/>
            <a:gdLst>
              <a:gd name="T0" fmla="*/ 0 w 24"/>
              <a:gd name="T1" fmla="*/ 160337 h 101"/>
              <a:gd name="T2" fmla="*/ 11112 w 24"/>
              <a:gd name="T3" fmla="*/ 147637 h 101"/>
              <a:gd name="T4" fmla="*/ 22225 w 24"/>
              <a:gd name="T5" fmla="*/ 127000 h 101"/>
              <a:gd name="T6" fmla="*/ 26988 w 24"/>
              <a:gd name="T7" fmla="*/ 111125 h 101"/>
              <a:gd name="T8" fmla="*/ 31750 w 24"/>
              <a:gd name="T9" fmla="*/ 85725 h 101"/>
              <a:gd name="T10" fmla="*/ 31750 w 24"/>
              <a:gd name="T11" fmla="*/ 63500 h 101"/>
              <a:gd name="T12" fmla="*/ 26988 w 24"/>
              <a:gd name="T13" fmla="*/ 36512 h 101"/>
              <a:gd name="T14" fmla="*/ 22225 w 24"/>
              <a:gd name="T15" fmla="*/ 22225 h 101"/>
              <a:gd name="T16" fmla="*/ 11112 w 24"/>
              <a:gd name="T17" fmla="*/ 0 h 101"/>
              <a:gd name="T18" fmla="*/ 22225 w 24"/>
              <a:gd name="T19" fmla="*/ 14287 h 101"/>
              <a:gd name="T20" fmla="*/ 31750 w 24"/>
              <a:gd name="T21" fmla="*/ 36512 h 101"/>
              <a:gd name="T22" fmla="*/ 38100 w 24"/>
              <a:gd name="T23" fmla="*/ 63500 h 101"/>
              <a:gd name="T24" fmla="*/ 38100 w 24"/>
              <a:gd name="T25" fmla="*/ 85725 h 101"/>
              <a:gd name="T26" fmla="*/ 31750 w 24"/>
              <a:gd name="T27" fmla="*/ 111125 h 101"/>
              <a:gd name="T28" fmla="*/ 22225 w 24"/>
              <a:gd name="T29" fmla="*/ 133350 h 101"/>
              <a:gd name="T30" fmla="*/ 11112 w 24"/>
              <a:gd name="T31" fmla="*/ 147637 h 1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101"/>
              <a:gd name="T50" fmla="*/ 24 w 24"/>
              <a:gd name="T51" fmla="*/ 101 h 10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101">
                <a:moveTo>
                  <a:pt x="0" y="101"/>
                </a:moveTo>
                <a:lnTo>
                  <a:pt x="7" y="93"/>
                </a:lnTo>
                <a:lnTo>
                  <a:pt x="14" y="80"/>
                </a:lnTo>
                <a:lnTo>
                  <a:pt x="17" y="70"/>
                </a:lnTo>
                <a:lnTo>
                  <a:pt x="20" y="54"/>
                </a:lnTo>
                <a:lnTo>
                  <a:pt x="20" y="40"/>
                </a:lnTo>
                <a:lnTo>
                  <a:pt x="17" y="23"/>
                </a:lnTo>
                <a:lnTo>
                  <a:pt x="14" y="14"/>
                </a:lnTo>
                <a:lnTo>
                  <a:pt x="7" y="0"/>
                </a:lnTo>
                <a:lnTo>
                  <a:pt x="14" y="9"/>
                </a:lnTo>
                <a:lnTo>
                  <a:pt x="20" y="23"/>
                </a:lnTo>
                <a:lnTo>
                  <a:pt x="24" y="40"/>
                </a:lnTo>
                <a:lnTo>
                  <a:pt x="24" y="54"/>
                </a:lnTo>
                <a:lnTo>
                  <a:pt x="20" y="70"/>
                </a:lnTo>
                <a:lnTo>
                  <a:pt x="14" y="84"/>
                </a:lnTo>
                <a:lnTo>
                  <a:pt x="7" y="9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6" name="Line 148"/>
          <p:cNvSpPr>
            <a:spLocks noChangeShapeType="1"/>
          </p:cNvSpPr>
          <p:nvPr/>
        </p:nvSpPr>
        <p:spPr bwMode="auto">
          <a:xfrm flipH="1" flipV="1">
            <a:off x="5811838" y="4329113"/>
            <a:ext cx="11112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7" name="Line 149"/>
          <p:cNvSpPr>
            <a:spLocks noChangeShapeType="1"/>
          </p:cNvSpPr>
          <p:nvPr/>
        </p:nvSpPr>
        <p:spPr bwMode="auto">
          <a:xfrm flipH="1">
            <a:off x="5661025" y="4329113"/>
            <a:ext cx="952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8" name="Line 150"/>
          <p:cNvSpPr>
            <a:spLocks noChangeShapeType="1"/>
          </p:cNvSpPr>
          <p:nvPr/>
        </p:nvSpPr>
        <p:spPr bwMode="auto">
          <a:xfrm flipH="1">
            <a:off x="5665788" y="4594225"/>
            <a:ext cx="11112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59" name="Freeform 151"/>
          <p:cNvSpPr>
            <a:spLocks/>
          </p:cNvSpPr>
          <p:nvPr/>
        </p:nvSpPr>
        <p:spPr bwMode="auto">
          <a:xfrm>
            <a:off x="2851150" y="3214688"/>
            <a:ext cx="53975" cy="82550"/>
          </a:xfrm>
          <a:custGeom>
            <a:avLst/>
            <a:gdLst>
              <a:gd name="T0" fmla="*/ 9525 w 34"/>
              <a:gd name="T1" fmla="*/ 80963 h 52"/>
              <a:gd name="T2" fmla="*/ 22225 w 34"/>
              <a:gd name="T3" fmla="*/ 82550 h 52"/>
              <a:gd name="T4" fmla="*/ 30162 w 34"/>
              <a:gd name="T5" fmla="*/ 82550 h 52"/>
              <a:gd name="T6" fmla="*/ 41275 w 34"/>
              <a:gd name="T7" fmla="*/ 80963 h 52"/>
              <a:gd name="T8" fmla="*/ 49212 w 34"/>
              <a:gd name="T9" fmla="*/ 68263 h 52"/>
              <a:gd name="T10" fmla="*/ 53975 w 34"/>
              <a:gd name="T11" fmla="*/ 49212 h 52"/>
              <a:gd name="T12" fmla="*/ 53975 w 34"/>
              <a:gd name="T13" fmla="*/ 36513 h 52"/>
              <a:gd name="T14" fmla="*/ 49212 w 34"/>
              <a:gd name="T15" fmla="*/ 17463 h 52"/>
              <a:gd name="T16" fmla="*/ 41275 w 34"/>
              <a:gd name="T17" fmla="*/ 4763 h 52"/>
              <a:gd name="T18" fmla="*/ 30162 w 34"/>
              <a:gd name="T19" fmla="*/ 0 h 52"/>
              <a:gd name="T20" fmla="*/ 22225 w 34"/>
              <a:gd name="T21" fmla="*/ 0 h 52"/>
              <a:gd name="T22" fmla="*/ 12700 w 34"/>
              <a:gd name="T23" fmla="*/ 4763 h 52"/>
              <a:gd name="T24" fmla="*/ 9525 w 34"/>
              <a:gd name="T25" fmla="*/ 9525 h 52"/>
              <a:gd name="T26" fmla="*/ 4762 w 34"/>
              <a:gd name="T27" fmla="*/ 17463 h 52"/>
              <a:gd name="T28" fmla="*/ 0 w 34"/>
              <a:gd name="T29" fmla="*/ 36513 h 52"/>
              <a:gd name="T30" fmla="*/ 0 w 34"/>
              <a:gd name="T31" fmla="*/ 49212 h 52"/>
              <a:gd name="T32" fmla="*/ 4762 w 34"/>
              <a:gd name="T33" fmla="*/ 68263 h 52"/>
              <a:gd name="T34" fmla="*/ 9525 w 34"/>
              <a:gd name="T35" fmla="*/ 76200 h 52"/>
              <a:gd name="T36" fmla="*/ 12700 w 34"/>
              <a:gd name="T37" fmla="*/ 80963 h 52"/>
              <a:gd name="T38" fmla="*/ 22225 w 34"/>
              <a:gd name="T39" fmla="*/ 82550 h 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"/>
              <a:gd name="T61" fmla="*/ 0 h 52"/>
              <a:gd name="T62" fmla="*/ 34 w 34"/>
              <a:gd name="T63" fmla="*/ 52 h 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" h="52">
                <a:moveTo>
                  <a:pt x="6" y="51"/>
                </a:moveTo>
                <a:lnTo>
                  <a:pt x="14" y="52"/>
                </a:lnTo>
                <a:lnTo>
                  <a:pt x="19" y="52"/>
                </a:lnTo>
                <a:lnTo>
                  <a:pt x="26" y="51"/>
                </a:lnTo>
                <a:lnTo>
                  <a:pt x="31" y="43"/>
                </a:lnTo>
                <a:lnTo>
                  <a:pt x="34" y="31"/>
                </a:lnTo>
                <a:lnTo>
                  <a:pt x="34" y="23"/>
                </a:lnTo>
                <a:lnTo>
                  <a:pt x="31" y="11"/>
                </a:lnTo>
                <a:lnTo>
                  <a:pt x="26" y="3"/>
                </a:lnTo>
                <a:lnTo>
                  <a:pt x="19" y="0"/>
                </a:lnTo>
                <a:lnTo>
                  <a:pt x="14" y="0"/>
                </a:lnTo>
                <a:lnTo>
                  <a:pt x="8" y="3"/>
                </a:lnTo>
                <a:lnTo>
                  <a:pt x="6" y="6"/>
                </a:lnTo>
                <a:lnTo>
                  <a:pt x="3" y="11"/>
                </a:lnTo>
                <a:lnTo>
                  <a:pt x="0" y="23"/>
                </a:lnTo>
                <a:lnTo>
                  <a:pt x="0" y="31"/>
                </a:lnTo>
                <a:lnTo>
                  <a:pt x="3" y="43"/>
                </a:lnTo>
                <a:lnTo>
                  <a:pt x="6" y="48"/>
                </a:lnTo>
                <a:lnTo>
                  <a:pt x="8" y="51"/>
                </a:lnTo>
                <a:lnTo>
                  <a:pt x="14" y="5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0" name="Freeform 152"/>
          <p:cNvSpPr>
            <a:spLocks/>
          </p:cNvSpPr>
          <p:nvPr/>
        </p:nvSpPr>
        <p:spPr bwMode="auto">
          <a:xfrm>
            <a:off x="2881313" y="3214688"/>
            <a:ext cx="19050" cy="82550"/>
          </a:xfrm>
          <a:custGeom>
            <a:avLst/>
            <a:gdLst>
              <a:gd name="T0" fmla="*/ 0 w 12"/>
              <a:gd name="T1" fmla="*/ 82550 h 52"/>
              <a:gd name="T2" fmla="*/ 6350 w 12"/>
              <a:gd name="T3" fmla="*/ 80963 h 52"/>
              <a:gd name="T4" fmla="*/ 11112 w 12"/>
              <a:gd name="T5" fmla="*/ 76200 h 52"/>
              <a:gd name="T6" fmla="*/ 17463 w 12"/>
              <a:gd name="T7" fmla="*/ 68263 h 52"/>
              <a:gd name="T8" fmla="*/ 19050 w 12"/>
              <a:gd name="T9" fmla="*/ 49212 h 52"/>
              <a:gd name="T10" fmla="*/ 19050 w 12"/>
              <a:gd name="T11" fmla="*/ 36513 h 52"/>
              <a:gd name="T12" fmla="*/ 17463 w 12"/>
              <a:gd name="T13" fmla="*/ 17463 h 52"/>
              <a:gd name="T14" fmla="*/ 11112 w 12"/>
              <a:gd name="T15" fmla="*/ 9525 h 52"/>
              <a:gd name="T16" fmla="*/ 6350 w 12"/>
              <a:gd name="T17" fmla="*/ 4763 h 52"/>
              <a:gd name="T18" fmla="*/ 0 w 12"/>
              <a:gd name="T19" fmla="*/ 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52"/>
              <a:gd name="T32" fmla="*/ 12 w 12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52">
                <a:moveTo>
                  <a:pt x="0" y="52"/>
                </a:moveTo>
                <a:lnTo>
                  <a:pt x="4" y="51"/>
                </a:lnTo>
                <a:lnTo>
                  <a:pt x="7" y="48"/>
                </a:lnTo>
                <a:lnTo>
                  <a:pt x="11" y="43"/>
                </a:lnTo>
                <a:lnTo>
                  <a:pt x="12" y="31"/>
                </a:lnTo>
                <a:lnTo>
                  <a:pt x="12" y="23"/>
                </a:lnTo>
                <a:lnTo>
                  <a:pt x="11" y="11"/>
                </a:lnTo>
                <a:lnTo>
                  <a:pt x="7" y="6"/>
                </a:ln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1" name="Freeform 153"/>
          <p:cNvSpPr>
            <a:spLocks/>
          </p:cNvSpPr>
          <p:nvPr/>
        </p:nvSpPr>
        <p:spPr bwMode="auto">
          <a:xfrm>
            <a:off x="2849563" y="3214688"/>
            <a:ext cx="23812" cy="80962"/>
          </a:xfrm>
          <a:custGeom>
            <a:avLst/>
            <a:gdLst>
              <a:gd name="T0" fmla="*/ 23812 w 15"/>
              <a:gd name="T1" fmla="*/ 0 h 51"/>
              <a:gd name="T2" fmla="*/ 11112 w 15"/>
              <a:gd name="T3" fmla="*/ 4762 h 51"/>
              <a:gd name="T4" fmla="*/ 1587 w 15"/>
              <a:gd name="T5" fmla="*/ 17462 h 51"/>
              <a:gd name="T6" fmla="*/ 0 w 15"/>
              <a:gd name="T7" fmla="*/ 36512 h 51"/>
              <a:gd name="T8" fmla="*/ 0 w 15"/>
              <a:gd name="T9" fmla="*/ 49212 h 51"/>
              <a:gd name="T10" fmla="*/ 1587 w 15"/>
              <a:gd name="T11" fmla="*/ 68262 h 51"/>
              <a:gd name="T12" fmla="*/ 11112 w 15"/>
              <a:gd name="T13" fmla="*/ 80962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51"/>
              <a:gd name="T23" fmla="*/ 15 w 15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51">
                <a:moveTo>
                  <a:pt x="15" y="0"/>
                </a:moveTo>
                <a:lnTo>
                  <a:pt x="7" y="3"/>
                </a:lnTo>
                <a:lnTo>
                  <a:pt x="1" y="11"/>
                </a:lnTo>
                <a:lnTo>
                  <a:pt x="0" y="23"/>
                </a:lnTo>
                <a:lnTo>
                  <a:pt x="0" y="31"/>
                </a:lnTo>
                <a:lnTo>
                  <a:pt x="1" y="43"/>
                </a:lnTo>
                <a:lnTo>
                  <a:pt x="7" y="5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2" name="Line 154"/>
          <p:cNvSpPr>
            <a:spLocks noChangeShapeType="1"/>
          </p:cNvSpPr>
          <p:nvPr/>
        </p:nvSpPr>
        <p:spPr bwMode="auto">
          <a:xfrm flipH="1">
            <a:off x="2051050" y="2954338"/>
            <a:ext cx="12700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3" name="Freeform 155"/>
          <p:cNvSpPr>
            <a:spLocks/>
          </p:cNvSpPr>
          <p:nvPr/>
        </p:nvSpPr>
        <p:spPr bwMode="auto">
          <a:xfrm>
            <a:off x="2063750" y="2806700"/>
            <a:ext cx="26988" cy="147638"/>
          </a:xfrm>
          <a:custGeom>
            <a:avLst/>
            <a:gdLst>
              <a:gd name="T0" fmla="*/ 0 w 17"/>
              <a:gd name="T1" fmla="*/ 147638 h 93"/>
              <a:gd name="T2" fmla="*/ 9525 w 17"/>
              <a:gd name="T3" fmla="*/ 125413 h 93"/>
              <a:gd name="T4" fmla="*/ 14288 w 17"/>
              <a:gd name="T5" fmla="*/ 111125 h 93"/>
              <a:gd name="T6" fmla="*/ 22225 w 17"/>
              <a:gd name="T7" fmla="*/ 85725 h 93"/>
              <a:gd name="T8" fmla="*/ 22225 w 17"/>
              <a:gd name="T9" fmla="*/ 63500 h 93"/>
              <a:gd name="T10" fmla="*/ 14288 w 17"/>
              <a:gd name="T11" fmla="*/ 36513 h 93"/>
              <a:gd name="T12" fmla="*/ 9525 w 17"/>
              <a:gd name="T13" fmla="*/ 20638 h 93"/>
              <a:gd name="T14" fmla="*/ 0 w 17"/>
              <a:gd name="T15" fmla="*/ 0 h 93"/>
              <a:gd name="T16" fmla="*/ 9525 w 17"/>
              <a:gd name="T17" fmla="*/ 14288 h 93"/>
              <a:gd name="T18" fmla="*/ 22225 w 17"/>
              <a:gd name="T19" fmla="*/ 36513 h 93"/>
              <a:gd name="T20" fmla="*/ 26988 w 17"/>
              <a:gd name="T21" fmla="*/ 63500 h 93"/>
              <a:gd name="T22" fmla="*/ 26988 w 17"/>
              <a:gd name="T23" fmla="*/ 85725 h 93"/>
              <a:gd name="T24" fmla="*/ 22225 w 17"/>
              <a:gd name="T25" fmla="*/ 111125 h 93"/>
              <a:gd name="T26" fmla="*/ 9525 w 17"/>
              <a:gd name="T27" fmla="*/ 133350 h 93"/>
              <a:gd name="T28" fmla="*/ 0 w 17"/>
              <a:gd name="T29" fmla="*/ 147638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93"/>
              <a:gd name="T47" fmla="*/ 17 w 17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93">
                <a:moveTo>
                  <a:pt x="0" y="93"/>
                </a:moveTo>
                <a:lnTo>
                  <a:pt x="6" y="79"/>
                </a:lnTo>
                <a:lnTo>
                  <a:pt x="9" y="70"/>
                </a:lnTo>
                <a:lnTo>
                  <a:pt x="14" y="54"/>
                </a:lnTo>
                <a:lnTo>
                  <a:pt x="14" y="40"/>
                </a:lnTo>
                <a:lnTo>
                  <a:pt x="9" y="23"/>
                </a:lnTo>
                <a:lnTo>
                  <a:pt x="6" y="13"/>
                </a:lnTo>
                <a:lnTo>
                  <a:pt x="0" y="0"/>
                </a:lnTo>
                <a:lnTo>
                  <a:pt x="6" y="9"/>
                </a:lnTo>
                <a:lnTo>
                  <a:pt x="14" y="23"/>
                </a:lnTo>
                <a:lnTo>
                  <a:pt x="17" y="40"/>
                </a:lnTo>
                <a:lnTo>
                  <a:pt x="17" y="54"/>
                </a:lnTo>
                <a:lnTo>
                  <a:pt x="14" y="70"/>
                </a:lnTo>
                <a:lnTo>
                  <a:pt x="6" y="84"/>
                </a:lnTo>
                <a:lnTo>
                  <a:pt x="0" y="9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4" name="Line 156"/>
          <p:cNvSpPr>
            <a:spLocks noChangeShapeType="1"/>
          </p:cNvSpPr>
          <p:nvPr/>
        </p:nvSpPr>
        <p:spPr bwMode="auto">
          <a:xfrm flipH="1">
            <a:off x="1992313" y="292893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5" name="Freeform 157"/>
          <p:cNvSpPr>
            <a:spLocks/>
          </p:cNvSpPr>
          <p:nvPr/>
        </p:nvSpPr>
        <p:spPr bwMode="auto">
          <a:xfrm>
            <a:off x="1947863" y="2854325"/>
            <a:ext cx="66675" cy="74613"/>
          </a:xfrm>
          <a:custGeom>
            <a:avLst/>
            <a:gdLst>
              <a:gd name="T0" fmla="*/ 61913 w 42"/>
              <a:gd name="T1" fmla="*/ 74613 h 47"/>
              <a:gd name="T2" fmla="*/ 0 w 42"/>
              <a:gd name="T3" fmla="*/ 0 h 47"/>
              <a:gd name="T4" fmla="*/ 7938 w 42"/>
              <a:gd name="T5" fmla="*/ 0 h 47"/>
              <a:gd name="T6" fmla="*/ 66675 w 42"/>
              <a:gd name="T7" fmla="*/ 74613 h 47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7"/>
              <a:gd name="T14" fmla="*/ 42 w 42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7">
                <a:moveTo>
                  <a:pt x="39" y="47"/>
                </a:moveTo>
                <a:lnTo>
                  <a:pt x="0" y="0"/>
                </a:lnTo>
                <a:lnTo>
                  <a:pt x="5" y="0"/>
                </a:lnTo>
                <a:lnTo>
                  <a:pt x="42" y="4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6" name="Line 158"/>
          <p:cNvSpPr>
            <a:spLocks noChangeShapeType="1"/>
          </p:cNvSpPr>
          <p:nvPr/>
        </p:nvSpPr>
        <p:spPr bwMode="auto">
          <a:xfrm flipH="1">
            <a:off x="1938338" y="292893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7" name="Line 159"/>
          <p:cNvSpPr>
            <a:spLocks noChangeShapeType="1"/>
          </p:cNvSpPr>
          <p:nvPr/>
        </p:nvSpPr>
        <p:spPr bwMode="auto">
          <a:xfrm flipV="1">
            <a:off x="1947863" y="2854325"/>
            <a:ext cx="66675" cy="746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8" name="Line 160"/>
          <p:cNvSpPr>
            <a:spLocks noChangeShapeType="1"/>
          </p:cNvSpPr>
          <p:nvPr/>
        </p:nvSpPr>
        <p:spPr bwMode="auto">
          <a:xfrm flipH="1">
            <a:off x="1992313" y="285432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69" name="Line 161"/>
          <p:cNvSpPr>
            <a:spLocks noChangeShapeType="1"/>
          </p:cNvSpPr>
          <p:nvPr/>
        </p:nvSpPr>
        <p:spPr bwMode="auto">
          <a:xfrm flipH="1">
            <a:off x="1938338" y="285432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0" name="Freeform 162"/>
          <p:cNvSpPr>
            <a:spLocks/>
          </p:cNvSpPr>
          <p:nvPr/>
        </p:nvSpPr>
        <p:spPr bwMode="auto">
          <a:xfrm>
            <a:off x="1879600" y="2843213"/>
            <a:ext cx="31750" cy="123825"/>
          </a:xfrm>
          <a:custGeom>
            <a:avLst/>
            <a:gdLst>
              <a:gd name="T0" fmla="*/ 4762 w 20"/>
              <a:gd name="T1" fmla="*/ 0 h 78"/>
              <a:gd name="T2" fmla="*/ 0 w 20"/>
              <a:gd name="T3" fmla="*/ 26988 h 78"/>
              <a:gd name="T4" fmla="*/ 0 w 20"/>
              <a:gd name="T5" fmla="*/ 49212 h 78"/>
              <a:gd name="T6" fmla="*/ 4762 w 20"/>
              <a:gd name="T7" fmla="*/ 74612 h 78"/>
              <a:gd name="T8" fmla="*/ 9525 w 20"/>
              <a:gd name="T9" fmla="*/ 88900 h 78"/>
              <a:gd name="T10" fmla="*/ 19050 w 20"/>
              <a:gd name="T11" fmla="*/ 111125 h 78"/>
              <a:gd name="T12" fmla="*/ 31750 w 20"/>
              <a:gd name="T13" fmla="*/ 123825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78"/>
              <a:gd name="T23" fmla="*/ 20 w 20"/>
              <a:gd name="T24" fmla="*/ 78 h 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78">
                <a:moveTo>
                  <a:pt x="3" y="0"/>
                </a:moveTo>
                <a:lnTo>
                  <a:pt x="0" y="17"/>
                </a:lnTo>
                <a:lnTo>
                  <a:pt x="0" y="31"/>
                </a:lnTo>
                <a:lnTo>
                  <a:pt x="3" y="47"/>
                </a:lnTo>
                <a:lnTo>
                  <a:pt x="6" y="56"/>
                </a:lnTo>
                <a:lnTo>
                  <a:pt x="12" y="70"/>
                </a:lnTo>
                <a:lnTo>
                  <a:pt x="20" y="7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1" name="Freeform 163"/>
          <p:cNvSpPr>
            <a:spLocks/>
          </p:cNvSpPr>
          <p:nvPr/>
        </p:nvSpPr>
        <p:spPr bwMode="auto">
          <a:xfrm>
            <a:off x="1871663" y="2806700"/>
            <a:ext cx="26987" cy="147638"/>
          </a:xfrm>
          <a:custGeom>
            <a:avLst/>
            <a:gdLst>
              <a:gd name="T0" fmla="*/ 26987 w 17"/>
              <a:gd name="T1" fmla="*/ 147638 h 93"/>
              <a:gd name="T2" fmla="*/ 17462 w 17"/>
              <a:gd name="T3" fmla="*/ 133350 h 93"/>
              <a:gd name="T4" fmla="*/ 7937 w 17"/>
              <a:gd name="T5" fmla="*/ 111125 h 93"/>
              <a:gd name="T6" fmla="*/ 0 w 17"/>
              <a:gd name="T7" fmla="*/ 85725 h 93"/>
              <a:gd name="T8" fmla="*/ 0 w 17"/>
              <a:gd name="T9" fmla="*/ 63500 h 93"/>
              <a:gd name="T10" fmla="*/ 7937 w 17"/>
              <a:gd name="T11" fmla="*/ 36513 h 93"/>
              <a:gd name="T12" fmla="*/ 17462 w 17"/>
              <a:gd name="T13" fmla="*/ 14288 h 93"/>
              <a:gd name="T14" fmla="*/ 26987 w 17"/>
              <a:gd name="T15" fmla="*/ 0 h 93"/>
              <a:gd name="T16" fmla="*/ 17462 w 17"/>
              <a:gd name="T17" fmla="*/ 20638 h 93"/>
              <a:gd name="T18" fmla="*/ 12700 w 17"/>
              <a:gd name="T19" fmla="*/ 36513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93"/>
              <a:gd name="T32" fmla="*/ 17 w 17"/>
              <a:gd name="T33" fmla="*/ 93 h 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93">
                <a:moveTo>
                  <a:pt x="17" y="93"/>
                </a:moveTo>
                <a:lnTo>
                  <a:pt x="11" y="84"/>
                </a:lnTo>
                <a:lnTo>
                  <a:pt x="5" y="70"/>
                </a:lnTo>
                <a:lnTo>
                  <a:pt x="0" y="54"/>
                </a:lnTo>
                <a:lnTo>
                  <a:pt x="0" y="40"/>
                </a:lnTo>
                <a:lnTo>
                  <a:pt x="5" y="23"/>
                </a:lnTo>
                <a:lnTo>
                  <a:pt x="11" y="9"/>
                </a:lnTo>
                <a:lnTo>
                  <a:pt x="17" y="0"/>
                </a:lnTo>
                <a:lnTo>
                  <a:pt x="11" y="13"/>
                </a:lnTo>
                <a:lnTo>
                  <a:pt x="8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2" name="Line 164"/>
          <p:cNvSpPr>
            <a:spLocks noChangeShapeType="1"/>
          </p:cNvSpPr>
          <p:nvPr/>
        </p:nvSpPr>
        <p:spPr bwMode="auto">
          <a:xfrm flipV="1">
            <a:off x="1898650" y="2794000"/>
            <a:ext cx="12700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3" name="Line 165"/>
          <p:cNvSpPr>
            <a:spLocks noChangeShapeType="1"/>
          </p:cNvSpPr>
          <p:nvPr/>
        </p:nvSpPr>
        <p:spPr bwMode="auto">
          <a:xfrm flipH="1">
            <a:off x="1800225" y="2816225"/>
            <a:ext cx="396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4" name="Rectangle 166"/>
          <p:cNvSpPr>
            <a:spLocks noChangeArrowheads="1"/>
          </p:cNvSpPr>
          <p:nvPr/>
        </p:nvSpPr>
        <p:spPr bwMode="auto">
          <a:xfrm>
            <a:off x="1817688" y="2816225"/>
            <a:ext cx="7937" cy="1127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5" name="Line 167"/>
          <p:cNvSpPr>
            <a:spLocks noChangeShapeType="1"/>
          </p:cNvSpPr>
          <p:nvPr/>
        </p:nvSpPr>
        <p:spPr bwMode="auto">
          <a:xfrm flipH="1">
            <a:off x="1800225" y="2928938"/>
            <a:ext cx="396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6" name="Line 168"/>
          <p:cNvSpPr>
            <a:spLocks noChangeShapeType="1"/>
          </p:cNvSpPr>
          <p:nvPr/>
        </p:nvSpPr>
        <p:spPr bwMode="auto">
          <a:xfrm flipH="1" flipV="1">
            <a:off x="2051050" y="2794000"/>
            <a:ext cx="12700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7" name="Line 169"/>
          <p:cNvSpPr>
            <a:spLocks noChangeShapeType="1"/>
          </p:cNvSpPr>
          <p:nvPr/>
        </p:nvSpPr>
        <p:spPr bwMode="auto">
          <a:xfrm flipH="1">
            <a:off x="3903663" y="3297238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8" name="Line 170"/>
          <p:cNvSpPr>
            <a:spLocks noChangeShapeType="1"/>
          </p:cNvSpPr>
          <p:nvPr/>
        </p:nvSpPr>
        <p:spPr bwMode="auto">
          <a:xfrm flipV="1">
            <a:off x="3921125" y="3219450"/>
            <a:ext cx="1588" cy="77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79" name="Line 171"/>
          <p:cNvSpPr>
            <a:spLocks noChangeShapeType="1"/>
          </p:cNvSpPr>
          <p:nvPr/>
        </p:nvSpPr>
        <p:spPr bwMode="auto">
          <a:xfrm>
            <a:off x="3925888" y="3214688"/>
            <a:ext cx="1587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0" name="Freeform 172"/>
          <p:cNvSpPr>
            <a:spLocks/>
          </p:cNvSpPr>
          <p:nvPr/>
        </p:nvSpPr>
        <p:spPr bwMode="auto">
          <a:xfrm>
            <a:off x="3903663" y="3214688"/>
            <a:ext cx="22225" cy="17462"/>
          </a:xfrm>
          <a:custGeom>
            <a:avLst/>
            <a:gdLst>
              <a:gd name="T0" fmla="*/ 22225 w 14"/>
              <a:gd name="T1" fmla="*/ 0 h 11"/>
              <a:gd name="T2" fmla="*/ 7938 w 14"/>
              <a:gd name="T3" fmla="*/ 11112 h 11"/>
              <a:gd name="T4" fmla="*/ 0 w 14"/>
              <a:gd name="T5" fmla="*/ 17462 h 11"/>
              <a:gd name="T6" fmla="*/ 0 60000 65536"/>
              <a:gd name="T7" fmla="*/ 0 60000 65536"/>
              <a:gd name="T8" fmla="*/ 0 60000 65536"/>
              <a:gd name="T9" fmla="*/ 0 w 14"/>
              <a:gd name="T10" fmla="*/ 0 h 11"/>
              <a:gd name="T11" fmla="*/ 14 w 14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1">
                <a:moveTo>
                  <a:pt x="14" y="0"/>
                </a:moveTo>
                <a:lnTo>
                  <a:pt x="5" y="7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1" name="Freeform 173"/>
          <p:cNvSpPr>
            <a:spLocks/>
          </p:cNvSpPr>
          <p:nvPr/>
        </p:nvSpPr>
        <p:spPr bwMode="auto">
          <a:xfrm>
            <a:off x="4927600" y="3214688"/>
            <a:ext cx="55563" cy="82550"/>
          </a:xfrm>
          <a:custGeom>
            <a:avLst/>
            <a:gdLst>
              <a:gd name="T0" fmla="*/ 0 w 36"/>
              <a:gd name="T1" fmla="*/ 17463 h 52"/>
              <a:gd name="T2" fmla="*/ 4630 w 36"/>
              <a:gd name="T3" fmla="*/ 9525 h 52"/>
              <a:gd name="T4" fmla="*/ 7717 w 36"/>
              <a:gd name="T5" fmla="*/ 4763 h 52"/>
              <a:gd name="T6" fmla="*/ 21608 w 36"/>
              <a:gd name="T7" fmla="*/ 0 h 52"/>
              <a:gd name="T8" fmla="*/ 35499 w 36"/>
              <a:gd name="T9" fmla="*/ 0 h 52"/>
              <a:gd name="T10" fmla="*/ 47846 w 36"/>
              <a:gd name="T11" fmla="*/ 4763 h 52"/>
              <a:gd name="T12" fmla="*/ 52476 w 36"/>
              <a:gd name="T13" fmla="*/ 9525 h 52"/>
              <a:gd name="T14" fmla="*/ 55563 w 36"/>
              <a:gd name="T15" fmla="*/ 17463 h 52"/>
              <a:gd name="T16" fmla="*/ 55563 w 36"/>
              <a:gd name="T17" fmla="*/ 23812 h 52"/>
              <a:gd name="T18" fmla="*/ 52476 w 36"/>
              <a:gd name="T19" fmla="*/ 31750 h 52"/>
              <a:gd name="T20" fmla="*/ 41672 w 36"/>
              <a:gd name="T21" fmla="*/ 41275 h 52"/>
              <a:gd name="T22" fmla="*/ 21608 w 36"/>
              <a:gd name="T23" fmla="*/ 49212 h 52"/>
              <a:gd name="T24" fmla="*/ 12347 w 36"/>
              <a:gd name="T25" fmla="*/ 50800 h 52"/>
              <a:gd name="T26" fmla="*/ 4630 w 36"/>
              <a:gd name="T27" fmla="*/ 60325 h 52"/>
              <a:gd name="T28" fmla="*/ 0 w 36"/>
              <a:gd name="T29" fmla="*/ 71438 h 52"/>
              <a:gd name="T30" fmla="*/ 0 w 36"/>
              <a:gd name="T31" fmla="*/ 82550 h 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"/>
              <a:gd name="T49" fmla="*/ 0 h 52"/>
              <a:gd name="T50" fmla="*/ 36 w 36"/>
              <a:gd name="T51" fmla="*/ 52 h 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" h="52">
                <a:moveTo>
                  <a:pt x="0" y="11"/>
                </a:moveTo>
                <a:lnTo>
                  <a:pt x="3" y="6"/>
                </a:lnTo>
                <a:lnTo>
                  <a:pt x="5" y="3"/>
                </a:lnTo>
                <a:lnTo>
                  <a:pt x="14" y="0"/>
                </a:lnTo>
                <a:lnTo>
                  <a:pt x="23" y="0"/>
                </a:lnTo>
                <a:lnTo>
                  <a:pt x="31" y="3"/>
                </a:lnTo>
                <a:lnTo>
                  <a:pt x="34" y="6"/>
                </a:lnTo>
                <a:lnTo>
                  <a:pt x="36" y="11"/>
                </a:lnTo>
                <a:lnTo>
                  <a:pt x="36" y="15"/>
                </a:lnTo>
                <a:lnTo>
                  <a:pt x="34" y="20"/>
                </a:lnTo>
                <a:lnTo>
                  <a:pt x="27" y="26"/>
                </a:lnTo>
                <a:lnTo>
                  <a:pt x="14" y="31"/>
                </a:lnTo>
                <a:lnTo>
                  <a:pt x="8" y="32"/>
                </a:lnTo>
                <a:lnTo>
                  <a:pt x="3" y="38"/>
                </a:lnTo>
                <a:lnTo>
                  <a:pt x="0" y="45"/>
                </a:lnTo>
                <a:lnTo>
                  <a:pt x="0" y="5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2" name="Freeform 174"/>
          <p:cNvSpPr>
            <a:spLocks/>
          </p:cNvSpPr>
          <p:nvPr/>
        </p:nvSpPr>
        <p:spPr bwMode="auto">
          <a:xfrm>
            <a:off x="4927600" y="3278188"/>
            <a:ext cx="55563" cy="17462"/>
          </a:xfrm>
          <a:custGeom>
            <a:avLst/>
            <a:gdLst>
              <a:gd name="T0" fmla="*/ 0 w 36"/>
              <a:gd name="T1" fmla="*/ 12700 h 11"/>
              <a:gd name="T2" fmla="*/ 4630 w 36"/>
              <a:gd name="T3" fmla="*/ 7937 h 11"/>
              <a:gd name="T4" fmla="*/ 12347 w 36"/>
              <a:gd name="T5" fmla="*/ 7937 h 11"/>
              <a:gd name="T6" fmla="*/ 30868 w 36"/>
              <a:gd name="T7" fmla="*/ 17462 h 11"/>
              <a:gd name="T8" fmla="*/ 46302 w 36"/>
              <a:gd name="T9" fmla="*/ 17462 h 11"/>
              <a:gd name="T10" fmla="*/ 52476 w 36"/>
              <a:gd name="T11" fmla="*/ 12700 h 11"/>
              <a:gd name="T12" fmla="*/ 55563 w 36"/>
              <a:gd name="T13" fmla="*/ 7937 h 11"/>
              <a:gd name="T14" fmla="*/ 55563 w 36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11"/>
              <a:gd name="T26" fmla="*/ 36 w 36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11">
                <a:moveTo>
                  <a:pt x="0" y="8"/>
                </a:moveTo>
                <a:lnTo>
                  <a:pt x="3" y="5"/>
                </a:lnTo>
                <a:lnTo>
                  <a:pt x="8" y="5"/>
                </a:lnTo>
                <a:lnTo>
                  <a:pt x="20" y="11"/>
                </a:lnTo>
                <a:lnTo>
                  <a:pt x="30" y="11"/>
                </a:lnTo>
                <a:lnTo>
                  <a:pt x="34" y="8"/>
                </a:lnTo>
                <a:lnTo>
                  <a:pt x="36" y="5"/>
                </a:lnTo>
                <a:lnTo>
                  <a:pt x="3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3" name="Freeform 175"/>
          <p:cNvSpPr>
            <a:spLocks/>
          </p:cNvSpPr>
          <p:nvPr/>
        </p:nvSpPr>
        <p:spPr bwMode="auto">
          <a:xfrm>
            <a:off x="4940300" y="3286125"/>
            <a:ext cx="44450" cy="11113"/>
          </a:xfrm>
          <a:custGeom>
            <a:avLst/>
            <a:gdLst>
              <a:gd name="T0" fmla="*/ 44450 w 29"/>
              <a:gd name="T1" fmla="*/ 0 h 7"/>
              <a:gd name="T2" fmla="*/ 39852 w 29"/>
              <a:gd name="T3" fmla="*/ 9525 h 7"/>
              <a:gd name="T4" fmla="*/ 35253 w 29"/>
              <a:gd name="T5" fmla="*/ 11113 h 7"/>
              <a:gd name="T6" fmla="*/ 21459 w 29"/>
              <a:gd name="T7" fmla="*/ 11113 h 7"/>
              <a:gd name="T8" fmla="*/ 0 w 29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7"/>
              <a:gd name="T17" fmla="*/ 29 w 2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7">
                <a:moveTo>
                  <a:pt x="29" y="0"/>
                </a:moveTo>
                <a:lnTo>
                  <a:pt x="26" y="6"/>
                </a:lnTo>
                <a:lnTo>
                  <a:pt x="23" y="7"/>
                </a:lnTo>
                <a:lnTo>
                  <a:pt x="14" y="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4" name="Freeform 176"/>
          <p:cNvSpPr>
            <a:spLocks/>
          </p:cNvSpPr>
          <p:nvPr/>
        </p:nvSpPr>
        <p:spPr bwMode="auto">
          <a:xfrm>
            <a:off x="4948238" y="3214688"/>
            <a:ext cx="33337" cy="49212"/>
          </a:xfrm>
          <a:custGeom>
            <a:avLst/>
            <a:gdLst>
              <a:gd name="T0" fmla="*/ 0 w 21"/>
              <a:gd name="T1" fmla="*/ 49212 h 31"/>
              <a:gd name="T2" fmla="*/ 15875 w 21"/>
              <a:gd name="T3" fmla="*/ 38100 h 31"/>
              <a:gd name="T4" fmla="*/ 28575 w 21"/>
              <a:gd name="T5" fmla="*/ 31750 h 31"/>
              <a:gd name="T6" fmla="*/ 33337 w 21"/>
              <a:gd name="T7" fmla="*/ 23812 h 31"/>
              <a:gd name="T8" fmla="*/ 33337 w 21"/>
              <a:gd name="T9" fmla="*/ 17462 h 31"/>
              <a:gd name="T10" fmla="*/ 28575 w 21"/>
              <a:gd name="T11" fmla="*/ 9525 h 31"/>
              <a:gd name="T12" fmla="*/ 23812 w 21"/>
              <a:gd name="T13" fmla="*/ 4762 h 31"/>
              <a:gd name="T14" fmla="*/ 15875 w 21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31"/>
              <a:gd name="T26" fmla="*/ 21 w 21"/>
              <a:gd name="T27" fmla="*/ 31 h 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31">
                <a:moveTo>
                  <a:pt x="0" y="31"/>
                </a:moveTo>
                <a:lnTo>
                  <a:pt x="10" y="24"/>
                </a:lnTo>
                <a:lnTo>
                  <a:pt x="18" y="20"/>
                </a:lnTo>
                <a:lnTo>
                  <a:pt x="21" y="15"/>
                </a:lnTo>
                <a:lnTo>
                  <a:pt x="21" y="11"/>
                </a:lnTo>
                <a:lnTo>
                  <a:pt x="18" y="6"/>
                </a:lnTo>
                <a:lnTo>
                  <a:pt x="15" y="3"/>
                </a:lnTo>
                <a:lnTo>
                  <a:pt x="1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5" name="Freeform 177"/>
          <p:cNvSpPr>
            <a:spLocks/>
          </p:cNvSpPr>
          <p:nvPr/>
        </p:nvSpPr>
        <p:spPr bwMode="auto">
          <a:xfrm>
            <a:off x="4927600" y="3232150"/>
            <a:ext cx="9525" cy="6350"/>
          </a:xfrm>
          <a:custGeom>
            <a:avLst/>
            <a:gdLst>
              <a:gd name="T0" fmla="*/ 4763 w 6"/>
              <a:gd name="T1" fmla="*/ 0 h 4"/>
              <a:gd name="T2" fmla="*/ 9525 w 6"/>
              <a:gd name="T3" fmla="*/ 1588 h 4"/>
              <a:gd name="T4" fmla="*/ 4763 w 6"/>
              <a:gd name="T5" fmla="*/ 6350 h 4"/>
              <a:gd name="T6" fmla="*/ 0 w 6"/>
              <a:gd name="T7" fmla="*/ 1588 h 4"/>
              <a:gd name="T8" fmla="*/ 0 w 6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3" y="0"/>
                </a:moveTo>
                <a:lnTo>
                  <a:pt x="6" y="1"/>
                </a:lnTo>
                <a:lnTo>
                  <a:pt x="3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6" name="Freeform 178"/>
          <p:cNvSpPr>
            <a:spLocks/>
          </p:cNvSpPr>
          <p:nvPr/>
        </p:nvSpPr>
        <p:spPr bwMode="auto">
          <a:xfrm>
            <a:off x="2836863" y="5033963"/>
            <a:ext cx="12700" cy="4762"/>
          </a:xfrm>
          <a:custGeom>
            <a:avLst/>
            <a:gdLst>
              <a:gd name="T0" fmla="*/ 12700 w 8"/>
              <a:gd name="T1" fmla="*/ 0 h 3"/>
              <a:gd name="T2" fmla="*/ 12700 w 8"/>
              <a:gd name="T3" fmla="*/ 4762 h 3"/>
              <a:gd name="T4" fmla="*/ 0 w 8"/>
              <a:gd name="T5" fmla="*/ 4762 h 3"/>
              <a:gd name="T6" fmla="*/ 12700 w 8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8" y="0"/>
                </a:moveTo>
                <a:lnTo>
                  <a:pt x="8" y="3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7" name="Freeform 179"/>
          <p:cNvSpPr>
            <a:spLocks/>
          </p:cNvSpPr>
          <p:nvPr/>
        </p:nvSpPr>
        <p:spPr bwMode="auto">
          <a:xfrm>
            <a:off x="2782888" y="5033963"/>
            <a:ext cx="55562" cy="50800"/>
          </a:xfrm>
          <a:custGeom>
            <a:avLst/>
            <a:gdLst>
              <a:gd name="T0" fmla="*/ 55562 w 35"/>
              <a:gd name="T1" fmla="*/ 4762 h 32"/>
              <a:gd name="T2" fmla="*/ 49212 w 35"/>
              <a:gd name="T3" fmla="*/ 9525 h 32"/>
              <a:gd name="T4" fmla="*/ 44450 w 35"/>
              <a:gd name="T5" fmla="*/ 4762 h 32"/>
              <a:gd name="T6" fmla="*/ 31750 w 35"/>
              <a:gd name="T7" fmla="*/ 0 h 32"/>
              <a:gd name="T8" fmla="*/ 22225 w 35"/>
              <a:gd name="T9" fmla="*/ 0 h 32"/>
              <a:gd name="T10" fmla="*/ 12700 w 35"/>
              <a:gd name="T11" fmla="*/ 4762 h 32"/>
              <a:gd name="T12" fmla="*/ 7937 w 35"/>
              <a:gd name="T13" fmla="*/ 9525 h 32"/>
              <a:gd name="T14" fmla="*/ 0 w 35"/>
              <a:gd name="T15" fmla="*/ 19050 h 32"/>
              <a:gd name="T16" fmla="*/ 0 w 35"/>
              <a:gd name="T17" fmla="*/ 31750 h 32"/>
              <a:gd name="T18" fmla="*/ 7937 w 35"/>
              <a:gd name="T19" fmla="*/ 41275 h 32"/>
              <a:gd name="T20" fmla="*/ 12700 w 35"/>
              <a:gd name="T21" fmla="*/ 46037 h 32"/>
              <a:gd name="T22" fmla="*/ 22225 w 35"/>
              <a:gd name="T23" fmla="*/ 50800 h 32"/>
              <a:gd name="T24" fmla="*/ 31750 w 35"/>
              <a:gd name="T25" fmla="*/ 50800 h 32"/>
              <a:gd name="T26" fmla="*/ 44450 w 35"/>
              <a:gd name="T27" fmla="*/ 46037 h 32"/>
              <a:gd name="T28" fmla="*/ 49212 w 35"/>
              <a:gd name="T29" fmla="*/ 41275 h 32"/>
              <a:gd name="T30" fmla="*/ 55562 w 35"/>
              <a:gd name="T31" fmla="*/ 31750 h 32"/>
              <a:gd name="T32" fmla="*/ 55562 w 35"/>
              <a:gd name="T33" fmla="*/ 19050 h 32"/>
              <a:gd name="T34" fmla="*/ 49212 w 35"/>
              <a:gd name="T35" fmla="*/ 9525 h 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"/>
              <a:gd name="T55" fmla="*/ 0 h 32"/>
              <a:gd name="T56" fmla="*/ 35 w 35"/>
              <a:gd name="T57" fmla="*/ 32 h 3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" h="32">
                <a:moveTo>
                  <a:pt x="35" y="3"/>
                </a:moveTo>
                <a:lnTo>
                  <a:pt x="31" y="6"/>
                </a:lnTo>
                <a:lnTo>
                  <a:pt x="28" y="3"/>
                </a:lnTo>
                <a:lnTo>
                  <a:pt x="20" y="0"/>
                </a:lnTo>
                <a:lnTo>
                  <a:pt x="14" y="0"/>
                </a:lnTo>
                <a:lnTo>
                  <a:pt x="8" y="3"/>
                </a:lnTo>
                <a:lnTo>
                  <a:pt x="5" y="6"/>
                </a:lnTo>
                <a:lnTo>
                  <a:pt x="0" y="12"/>
                </a:lnTo>
                <a:lnTo>
                  <a:pt x="0" y="20"/>
                </a:lnTo>
                <a:lnTo>
                  <a:pt x="5" y="26"/>
                </a:lnTo>
                <a:lnTo>
                  <a:pt x="8" y="29"/>
                </a:lnTo>
                <a:lnTo>
                  <a:pt x="14" y="32"/>
                </a:lnTo>
                <a:lnTo>
                  <a:pt x="20" y="32"/>
                </a:lnTo>
                <a:lnTo>
                  <a:pt x="28" y="29"/>
                </a:lnTo>
                <a:lnTo>
                  <a:pt x="31" y="26"/>
                </a:lnTo>
                <a:lnTo>
                  <a:pt x="35" y="20"/>
                </a:lnTo>
                <a:lnTo>
                  <a:pt x="35" y="12"/>
                </a:lnTo>
                <a:lnTo>
                  <a:pt x="31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8" name="Line 180"/>
          <p:cNvSpPr>
            <a:spLocks noChangeShapeType="1"/>
          </p:cNvSpPr>
          <p:nvPr/>
        </p:nvSpPr>
        <p:spPr bwMode="auto">
          <a:xfrm flipH="1" flipV="1">
            <a:off x="2827338" y="5038725"/>
            <a:ext cx="4762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89" name="Freeform 181"/>
          <p:cNvSpPr>
            <a:spLocks/>
          </p:cNvSpPr>
          <p:nvPr/>
        </p:nvSpPr>
        <p:spPr bwMode="auto">
          <a:xfrm>
            <a:off x="2827338" y="5048250"/>
            <a:ext cx="4762" cy="31750"/>
          </a:xfrm>
          <a:custGeom>
            <a:avLst/>
            <a:gdLst>
              <a:gd name="T0" fmla="*/ 4762 w 3"/>
              <a:gd name="T1" fmla="*/ 0 h 20"/>
              <a:gd name="T2" fmla="*/ 4762 w 3"/>
              <a:gd name="T3" fmla="*/ 22225 h 20"/>
              <a:gd name="T4" fmla="*/ 0 w 3"/>
              <a:gd name="T5" fmla="*/ 31750 h 20"/>
              <a:gd name="T6" fmla="*/ 0 60000 65536"/>
              <a:gd name="T7" fmla="*/ 0 60000 65536"/>
              <a:gd name="T8" fmla="*/ 0 60000 65536"/>
              <a:gd name="T9" fmla="*/ 0 w 3"/>
              <a:gd name="T10" fmla="*/ 0 h 20"/>
              <a:gd name="T11" fmla="*/ 3 w 3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0">
                <a:moveTo>
                  <a:pt x="3" y="0"/>
                </a:moveTo>
                <a:lnTo>
                  <a:pt x="3" y="14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0" name="Freeform 182"/>
          <p:cNvSpPr>
            <a:spLocks/>
          </p:cNvSpPr>
          <p:nvPr/>
        </p:nvSpPr>
        <p:spPr bwMode="auto">
          <a:xfrm>
            <a:off x="2773363" y="5106988"/>
            <a:ext cx="76200" cy="36512"/>
          </a:xfrm>
          <a:custGeom>
            <a:avLst/>
            <a:gdLst>
              <a:gd name="T0" fmla="*/ 53975 w 48"/>
              <a:gd name="T1" fmla="*/ 0 h 23"/>
              <a:gd name="T2" fmla="*/ 71438 w 48"/>
              <a:gd name="T3" fmla="*/ 4762 h 23"/>
              <a:gd name="T4" fmla="*/ 76200 w 48"/>
              <a:gd name="T5" fmla="*/ 17462 h 23"/>
              <a:gd name="T6" fmla="*/ 76200 w 48"/>
              <a:gd name="T7" fmla="*/ 22225 h 23"/>
              <a:gd name="T8" fmla="*/ 71438 w 48"/>
              <a:gd name="T9" fmla="*/ 31750 h 23"/>
              <a:gd name="T10" fmla="*/ 53975 w 48"/>
              <a:gd name="T11" fmla="*/ 36512 h 23"/>
              <a:gd name="T12" fmla="*/ 22225 w 48"/>
              <a:gd name="T13" fmla="*/ 36512 h 23"/>
              <a:gd name="T14" fmla="*/ 4763 w 48"/>
              <a:gd name="T15" fmla="*/ 31750 h 23"/>
              <a:gd name="T16" fmla="*/ 0 w 48"/>
              <a:gd name="T17" fmla="*/ 22225 h 23"/>
              <a:gd name="T18" fmla="*/ 0 w 48"/>
              <a:gd name="T19" fmla="*/ 17462 h 23"/>
              <a:gd name="T20" fmla="*/ 4763 w 48"/>
              <a:gd name="T21" fmla="*/ 4762 h 23"/>
              <a:gd name="T22" fmla="*/ 22225 w 48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"/>
              <a:gd name="T37" fmla="*/ 0 h 23"/>
              <a:gd name="T38" fmla="*/ 48 w 4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" h="23">
                <a:moveTo>
                  <a:pt x="34" y="0"/>
                </a:moveTo>
                <a:lnTo>
                  <a:pt x="45" y="3"/>
                </a:lnTo>
                <a:lnTo>
                  <a:pt x="48" y="11"/>
                </a:lnTo>
                <a:lnTo>
                  <a:pt x="48" y="14"/>
                </a:lnTo>
                <a:lnTo>
                  <a:pt x="45" y="20"/>
                </a:lnTo>
                <a:lnTo>
                  <a:pt x="34" y="23"/>
                </a:lnTo>
                <a:lnTo>
                  <a:pt x="14" y="23"/>
                </a:lnTo>
                <a:lnTo>
                  <a:pt x="3" y="20"/>
                </a:lnTo>
                <a:lnTo>
                  <a:pt x="0" y="14"/>
                </a:lnTo>
                <a:lnTo>
                  <a:pt x="0" y="11"/>
                </a:lnTo>
                <a:lnTo>
                  <a:pt x="3" y="3"/>
                </a:lnTo>
                <a:lnTo>
                  <a:pt x="1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1" name="Line 183"/>
          <p:cNvSpPr>
            <a:spLocks noChangeShapeType="1"/>
          </p:cNvSpPr>
          <p:nvPr/>
        </p:nvSpPr>
        <p:spPr bwMode="auto">
          <a:xfrm>
            <a:off x="2800350" y="5106988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2" name="Freeform 184"/>
          <p:cNvSpPr>
            <a:spLocks/>
          </p:cNvSpPr>
          <p:nvPr/>
        </p:nvSpPr>
        <p:spPr bwMode="auto">
          <a:xfrm>
            <a:off x="2827338" y="5111750"/>
            <a:ext cx="22225" cy="12700"/>
          </a:xfrm>
          <a:custGeom>
            <a:avLst/>
            <a:gdLst>
              <a:gd name="T0" fmla="*/ 0 w 14"/>
              <a:gd name="T1" fmla="*/ 0 h 8"/>
              <a:gd name="T2" fmla="*/ 17463 w 14"/>
              <a:gd name="T3" fmla="*/ 4762 h 8"/>
              <a:gd name="T4" fmla="*/ 22225 w 14"/>
              <a:gd name="T5" fmla="*/ 12700 h 8"/>
              <a:gd name="T6" fmla="*/ 0 60000 65536"/>
              <a:gd name="T7" fmla="*/ 0 60000 65536"/>
              <a:gd name="T8" fmla="*/ 0 60000 65536"/>
              <a:gd name="T9" fmla="*/ 0 w 14"/>
              <a:gd name="T10" fmla="*/ 0 h 8"/>
              <a:gd name="T11" fmla="*/ 14 w 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8">
                <a:moveTo>
                  <a:pt x="0" y="0"/>
                </a:moveTo>
                <a:lnTo>
                  <a:pt x="11" y="3"/>
                </a:lnTo>
                <a:lnTo>
                  <a:pt x="14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3" name="Freeform 185"/>
          <p:cNvSpPr>
            <a:spLocks/>
          </p:cNvSpPr>
          <p:nvPr/>
        </p:nvSpPr>
        <p:spPr bwMode="auto">
          <a:xfrm>
            <a:off x="2778125" y="5097463"/>
            <a:ext cx="49213" cy="14287"/>
          </a:xfrm>
          <a:custGeom>
            <a:avLst/>
            <a:gdLst>
              <a:gd name="T0" fmla="*/ 49213 w 31"/>
              <a:gd name="T1" fmla="*/ 14287 h 9"/>
              <a:gd name="T2" fmla="*/ 22225 w 31"/>
              <a:gd name="T3" fmla="*/ 14287 h 9"/>
              <a:gd name="T4" fmla="*/ 4763 w 31"/>
              <a:gd name="T5" fmla="*/ 9525 h 9"/>
              <a:gd name="T6" fmla="*/ 0 w 31"/>
              <a:gd name="T7" fmla="*/ 0 h 9"/>
              <a:gd name="T8" fmla="*/ 4763 w 31"/>
              <a:gd name="T9" fmla="*/ 4762 h 9"/>
              <a:gd name="T10" fmla="*/ 22225 w 31"/>
              <a:gd name="T11" fmla="*/ 9525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"/>
              <a:gd name="T19" fmla="*/ 0 h 9"/>
              <a:gd name="T20" fmla="*/ 31 w 31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" h="9">
                <a:moveTo>
                  <a:pt x="31" y="9"/>
                </a:moveTo>
                <a:lnTo>
                  <a:pt x="14" y="9"/>
                </a:lnTo>
                <a:lnTo>
                  <a:pt x="3" y="6"/>
                </a:lnTo>
                <a:lnTo>
                  <a:pt x="0" y="0"/>
                </a:lnTo>
                <a:lnTo>
                  <a:pt x="3" y="3"/>
                </a:lnTo>
                <a:lnTo>
                  <a:pt x="14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4" name="Freeform 186"/>
          <p:cNvSpPr>
            <a:spLocks/>
          </p:cNvSpPr>
          <p:nvPr/>
        </p:nvSpPr>
        <p:spPr bwMode="auto">
          <a:xfrm>
            <a:off x="2787650" y="5038725"/>
            <a:ext cx="7938" cy="41275"/>
          </a:xfrm>
          <a:custGeom>
            <a:avLst/>
            <a:gdLst>
              <a:gd name="T0" fmla="*/ 7938 w 5"/>
              <a:gd name="T1" fmla="*/ 41275 h 26"/>
              <a:gd name="T2" fmla="*/ 0 w 5"/>
              <a:gd name="T3" fmla="*/ 31750 h 26"/>
              <a:gd name="T4" fmla="*/ 0 w 5"/>
              <a:gd name="T5" fmla="*/ 9525 h 26"/>
              <a:gd name="T6" fmla="*/ 7938 w 5"/>
              <a:gd name="T7" fmla="*/ 0 h 2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6"/>
              <a:gd name="T14" fmla="*/ 5 w 5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6">
                <a:moveTo>
                  <a:pt x="5" y="26"/>
                </a:moveTo>
                <a:lnTo>
                  <a:pt x="0" y="20"/>
                </a:lnTo>
                <a:lnTo>
                  <a:pt x="0" y="6"/>
                </a:lnTo>
                <a:lnTo>
                  <a:pt x="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5" name="Freeform 187"/>
          <p:cNvSpPr>
            <a:spLocks/>
          </p:cNvSpPr>
          <p:nvPr/>
        </p:nvSpPr>
        <p:spPr bwMode="auto">
          <a:xfrm>
            <a:off x="2778125" y="5075238"/>
            <a:ext cx="9525" cy="22225"/>
          </a:xfrm>
          <a:custGeom>
            <a:avLst/>
            <a:gdLst>
              <a:gd name="T0" fmla="*/ 9525 w 6"/>
              <a:gd name="T1" fmla="*/ 0 h 14"/>
              <a:gd name="T2" fmla="*/ 4763 w 6"/>
              <a:gd name="T3" fmla="*/ 4763 h 14"/>
              <a:gd name="T4" fmla="*/ 0 w 6"/>
              <a:gd name="T5" fmla="*/ 14288 h 14"/>
              <a:gd name="T6" fmla="*/ 0 w 6"/>
              <a:gd name="T7" fmla="*/ 22225 h 14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4"/>
              <a:gd name="T14" fmla="*/ 6 w 6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4">
                <a:moveTo>
                  <a:pt x="6" y="0"/>
                </a:moveTo>
                <a:lnTo>
                  <a:pt x="3" y="3"/>
                </a:lnTo>
                <a:lnTo>
                  <a:pt x="0" y="9"/>
                </a:lnTo>
                <a:lnTo>
                  <a:pt x="0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6" name="Line 188"/>
          <p:cNvSpPr>
            <a:spLocks noChangeShapeType="1"/>
          </p:cNvSpPr>
          <p:nvPr/>
        </p:nvSpPr>
        <p:spPr bwMode="auto">
          <a:xfrm flipH="1">
            <a:off x="2527300" y="5075238"/>
            <a:ext cx="984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7" name="Line 189"/>
          <p:cNvSpPr>
            <a:spLocks noChangeShapeType="1"/>
          </p:cNvSpPr>
          <p:nvPr/>
        </p:nvSpPr>
        <p:spPr bwMode="auto">
          <a:xfrm>
            <a:off x="2527300" y="5043488"/>
            <a:ext cx="984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8" name="Freeform 190"/>
          <p:cNvSpPr>
            <a:spLocks/>
          </p:cNvSpPr>
          <p:nvPr/>
        </p:nvSpPr>
        <p:spPr bwMode="auto">
          <a:xfrm>
            <a:off x="2333625" y="5048250"/>
            <a:ext cx="36513" cy="95250"/>
          </a:xfrm>
          <a:custGeom>
            <a:avLst/>
            <a:gdLst>
              <a:gd name="T0" fmla="*/ 36513 w 23"/>
              <a:gd name="T1" fmla="*/ 0 h 60"/>
              <a:gd name="T2" fmla="*/ 36513 w 23"/>
              <a:gd name="T3" fmla="*/ 22225 h 60"/>
              <a:gd name="T4" fmla="*/ 31750 w 23"/>
              <a:gd name="T5" fmla="*/ 49212 h 60"/>
              <a:gd name="T6" fmla="*/ 19050 w 23"/>
              <a:gd name="T7" fmla="*/ 68263 h 60"/>
              <a:gd name="T8" fmla="*/ 9525 w 23"/>
              <a:gd name="T9" fmla="*/ 85725 h 60"/>
              <a:gd name="T10" fmla="*/ 0 w 23"/>
              <a:gd name="T11" fmla="*/ 95250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60"/>
              <a:gd name="T20" fmla="*/ 23 w 23"/>
              <a:gd name="T21" fmla="*/ 60 h 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60">
                <a:moveTo>
                  <a:pt x="23" y="0"/>
                </a:moveTo>
                <a:lnTo>
                  <a:pt x="23" y="14"/>
                </a:lnTo>
                <a:lnTo>
                  <a:pt x="20" y="31"/>
                </a:lnTo>
                <a:lnTo>
                  <a:pt x="12" y="43"/>
                </a:lnTo>
                <a:lnTo>
                  <a:pt x="6" y="54"/>
                </a:lnTo>
                <a:lnTo>
                  <a:pt x="0" y="6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99" name="Freeform 191"/>
          <p:cNvSpPr>
            <a:spLocks/>
          </p:cNvSpPr>
          <p:nvPr/>
        </p:nvSpPr>
        <p:spPr bwMode="auto">
          <a:xfrm>
            <a:off x="2343150" y="4984750"/>
            <a:ext cx="26988" cy="149225"/>
          </a:xfrm>
          <a:custGeom>
            <a:avLst/>
            <a:gdLst>
              <a:gd name="T0" fmla="*/ 0 w 17"/>
              <a:gd name="T1" fmla="*/ 149225 h 94"/>
              <a:gd name="T2" fmla="*/ 9525 w 17"/>
              <a:gd name="T3" fmla="*/ 127000 h 94"/>
              <a:gd name="T4" fmla="*/ 17463 w 17"/>
              <a:gd name="T5" fmla="*/ 112713 h 94"/>
              <a:gd name="T6" fmla="*/ 22225 w 17"/>
              <a:gd name="T7" fmla="*/ 85725 h 94"/>
              <a:gd name="T8" fmla="*/ 22225 w 17"/>
              <a:gd name="T9" fmla="*/ 63500 h 94"/>
              <a:gd name="T10" fmla="*/ 17463 w 17"/>
              <a:gd name="T11" fmla="*/ 39687 h 94"/>
              <a:gd name="T12" fmla="*/ 9525 w 17"/>
              <a:gd name="T13" fmla="*/ 22225 h 94"/>
              <a:gd name="T14" fmla="*/ 0 w 17"/>
              <a:gd name="T15" fmla="*/ 0 h 94"/>
              <a:gd name="T16" fmla="*/ 9525 w 17"/>
              <a:gd name="T17" fmla="*/ 17463 h 94"/>
              <a:gd name="T18" fmla="*/ 22225 w 17"/>
              <a:gd name="T19" fmla="*/ 39687 h 94"/>
              <a:gd name="T20" fmla="*/ 26988 w 17"/>
              <a:gd name="T21" fmla="*/ 63500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94"/>
              <a:gd name="T35" fmla="*/ 17 w 17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94">
                <a:moveTo>
                  <a:pt x="0" y="94"/>
                </a:moveTo>
                <a:lnTo>
                  <a:pt x="6" y="80"/>
                </a:lnTo>
                <a:lnTo>
                  <a:pt x="11" y="71"/>
                </a:lnTo>
                <a:lnTo>
                  <a:pt x="14" y="54"/>
                </a:lnTo>
                <a:lnTo>
                  <a:pt x="14" y="40"/>
                </a:lnTo>
                <a:lnTo>
                  <a:pt x="11" y="25"/>
                </a:lnTo>
                <a:lnTo>
                  <a:pt x="6" y="14"/>
                </a:lnTo>
                <a:lnTo>
                  <a:pt x="0" y="0"/>
                </a:lnTo>
                <a:lnTo>
                  <a:pt x="6" y="11"/>
                </a:lnTo>
                <a:lnTo>
                  <a:pt x="14" y="25"/>
                </a:lnTo>
                <a:lnTo>
                  <a:pt x="17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0" name="Line 192"/>
          <p:cNvSpPr>
            <a:spLocks noChangeShapeType="1"/>
          </p:cNvSpPr>
          <p:nvPr/>
        </p:nvSpPr>
        <p:spPr bwMode="auto">
          <a:xfrm flipH="1">
            <a:off x="2271713" y="50339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1" name="Line 193"/>
          <p:cNvSpPr>
            <a:spLocks noChangeShapeType="1"/>
          </p:cNvSpPr>
          <p:nvPr/>
        </p:nvSpPr>
        <p:spPr bwMode="auto">
          <a:xfrm flipH="1">
            <a:off x="2230438" y="5033963"/>
            <a:ext cx="63500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2" name="Line 194"/>
          <p:cNvSpPr>
            <a:spLocks noChangeShapeType="1"/>
          </p:cNvSpPr>
          <p:nvPr/>
        </p:nvSpPr>
        <p:spPr bwMode="auto">
          <a:xfrm>
            <a:off x="2217738" y="51069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3" name="Line 195"/>
          <p:cNvSpPr>
            <a:spLocks noChangeShapeType="1"/>
          </p:cNvSpPr>
          <p:nvPr/>
        </p:nvSpPr>
        <p:spPr bwMode="auto">
          <a:xfrm>
            <a:off x="2271713" y="51069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4" name="Freeform 196"/>
          <p:cNvSpPr>
            <a:spLocks/>
          </p:cNvSpPr>
          <p:nvPr/>
        </p:nvSpPr>
        <p:spPr bwMode="auto">
          <a:xfrm>
            <a:off x="2230438" y="5033963"/>
            <a:ext cx="63500" cy="73025"/>
          </a:xfrm>
          <a:custGeom>
            <a:avLst/>
            <a:gdLst>
              <a:gd name="T0" fmla="*/ 63500 w 40"/>
              <a:gd name="T1" fmla="*/ 73025 h 46"/>
              <a:gd name="T2" fmla="*/ 4762 w 40"/>
              <a:gd name="T3" fmla="*/ 0 h 46"/>
              <a:gd name="T4" fmla="*/ 0 w 40"/>
              <a:gd name="T5" fmla="*/ 0 h 46"/>
              <a:gd name="T6" fmla="*/ 58738 w 40"/>
              <a:gd name="T7" fmla="*/ 73025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6"/>
              <a:gd name="T14" fmla="*/ 40 w 4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6">
                <a:moveTo>
                  <a:pt x="40" y="46"/>
                </a:moveTo>
                <a:lnTo>
                  <a:pt x="3" y="0"/>
                </a:lnTo>
                <a:lnTo>
                  <a:pt x="0" y="0"/>
                </a:lnTo>
                <a:lnTo>
                  <a:pt x="37" y="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5" name="Line 197"/>
          <p:cNvSpPr>
            <a:spLocks noChangeShapeType="1"/>
          </p:cNvSpPr>
          <p:nvPr/>
        </p:nvSpPr>
        <p:spPr bwMode="auto">
          <a:xfrm flipH="1">
            <a:off x="2217738" y="50339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6" name="Freeform 198"/>
          <p:cNvSpPr>
            <a:spLocks/>
          </p:cNvSpPr>
          <p:nvPr/>
        </p:nvSpPr>
        <p:spPr bwMode="auto">
          <a:xfrm>
            <a:off x="2159000" y="5021263"/>
            <a:ext cx="31750" cy="122237"/>
          </a:xfrm>
          <a:custGeom>
            <a:avLst/>
            <a:gdLst>
              <a:gd name="T0" fmla="*/ 4762 w 20"/>
              <a:gd name="T1" fmla="*/ 0 h 77"/>
              <a:gd name="T2" fmla="*/ 0 w 20"/>
              <a:gd name="T3" fmla="*/ 26987 h 77"/>
              <a:gd name="T4" fmla="*/ 0 w 20"/>
              <a:gd name="T5" fmla="*/ 49212 h 77"/>
              <a:gd name="T6" fmla="*/ 4762 w 20"/>
              <a:gd name="T7" fmla="*/ 76200 h 77"/>
              <a:gd name="T8" fmla="*/ 9525 w 20"/>
              <a:gd name="T9" fmla="*/ 90487 h 77"/>
              <a:gd name="T10" fmla="*/ 22225 w 20"/>
              <a:gd name="T11" fmla="*/ 112712 h 77"/>
              <a:gd name="T12" fmla="*/ 31750 w 20"/>
              <a:gd name="T13" fmla="*/ 122237 h 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77"/>
              <a:gd name="T23" fmla="*/ 20 w 20"/>
              <a:gd name="T24" fmla="*/ 77 h 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77">
                <a:moveTo>
                  <a:pt x="3" y="0"/>
                </a:moveTo>
                <a:lnTo>
                  <a:pt x="0" y="17"/>
                </a:lnTo>
                <a:lnTo>
                  <a:pt x="0" y="31"/>
                </a:lnTo>
                <a:lnTo>
                  <a:pt x="3" y="48"/>
                </a:lnTo>
                <a:lnTo>
                  <a:pt x="6" y="57"/>
                </a:lnTo>
                <a:lnTo>
                  <a:pt x="14" y="71"/>
                </a:lnTo>
                <a:lnTo>
                  <a:pt x="20" y="7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7" name="Freeform 199"/>
          <p:cNvSpPr>
            <a:spLocks/>
          </p:cNvSpPr>
          <p:nvPr/>
        </p:nvSpPr>
        <p:spPr bwMode="auto">
          <a:xfrm>
            <a:off x="2152650" y="4984750"/>
            <a:ext cx="28575" cy="149225"/>
          </a:xfrm>
          <a:custGeom>
            <a:avLst/>
            <a:gdLst>
              <a:gd name="T0" fmla="*/ 28575 w 18"/>
              <a:gd name="T1" fmla="*/ 149225 h 94"/>
              <a:gd name="T2" fmla="*/ 15875 w 18"/>
              <a:gd name="T3" fmla="*/ 131763 h 94"/>
              <a:gd name="T4" fmla="*/ 6350 w 18"/>
              <a:gd name="T5" fmla="*/ 112713 h 94"/>
              <a:gd name="T6" fmla="*/ 0 w 18"/>
              <a:gd name="T7" fmla="*/ 85725 h 94"/>
              <a:gd name="T8" fmla="*/ 0 w 18"/>
              <a:gd name="T9" fmla="*/ 63500 h 94"/>
              <a:gd name="T10" fmla="*/ 6350 w 18"/>
              <a:gd name="T11" fmla="*/ 39687 h 94"/>
              <a:gd name="T12" fmla="*/ 15875 w 18"/>
              <a:gd name="T13" fmla="*/ 17463 h 94"/>
              <a:gd name="T14" fmla="*/ 28575 w 18"/>
              <a:gd name="T15" fmla="*/ 0 h 94"/>
              <a:gd name="T16" fmla="*/ 15875 w 18"/>
              <a:gd name="T17" fmla="*/ 22225 h 94"/>
              <a:gd name="T18" fmla="*/ 11112 w 18"/>
              <a:gd name="T19" fmla="*/ 39687 h 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94"/>
              <a:gd name="T32" fmla="*/ 18 w 18"/>
              <a:gd name="T33" fmla="*/ 94 h 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94">
                <a:moveTo>
                  <a:pt x="18" y="94"/>
                </a:moveTo>
                <a:lnTo>
                  <a:pt x="10" y="83"/>
                </a:lnTo>
                <a:lnTo>
                  <a:pt x="4" y="71"/>
                </a:lnTo>
                <a:lnTo>
                  <a:pt x="0" y="54"/>
                </a:lnTo>
                <a:lnTo>
                  <a:pt x="0" y="40"/>
                </a:lnTo>
                <a:lnTo>
                  <a:pt x="4" y="25"/>
                </a:lnTo>
                <a:lnTo>
                  <a:pt x="10" y="11"/>
                </a:lnTo>
                <a:lnTo>
                  <a:pt x="18" y="0"/>
                </a:lnTo>
                <a:lnTo>
                  <a:pt x="10" y="14"/>
                </a:lnTo>
                <a:lnTo>
                  <a:pt x="7" y="2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8" name="Line 200"/>
          <p:cNvSpPr>
            <a:spLocks noChangeShapeType="1"/>
          </p:cNvSpPr>
          <p:nvPr/>
        </p:nvSpPr>
        <p:spPr bwMode="auto">
          <a:xfrm flipV="1">
            <a:off x="2181225" y="4975225"/>
            <a:ext cx="952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09" name="Freeform 201"/>
          <p:cNvSpPr>
            <a:spLocks/>
          </p:cNvSpPr>
          <p:nvPr/>
        </p:nvSpPr>
        <p:spPr bwMode="auto">
          <a:xfrm>
            <a:off x="2022475" y="4997450"/>
            <a:ext cx="82550" cy="109538"/>
          </a:xfrm>
          <a:custGeom>
            <a:avLst/>
            <a:gdLst>
              <a:gd name="T0" fmla="*/ 82550 w 52"/>
              <a:gd name="T1" fmla="*/ 0 h 69"/>
              <a:gd name="T2" fmla="*/ 77788 w 52"/>
              <a:gd name="T3" fmla="*/ 14288 h 69"/>
              <a:gd name="T4" fmla="*/ 65088 w 52"/>
              <a:gd name="T5" fmla="*/ 4763 h 69"/>
              <a:gd name="T6" fmla="*/ 49212 w 52"/>
              <a:gd name="T7" fmla="*/ 0 h 69"/>
              <a:gd name="T8" fmla="*/ 38100 w 52"/>
              <a:gd name="T9" fmla="*/ 0 h 69"/>
              <a:gd name="T10" fmla="*/ 22225 w 52"/>
              <a:gd name="T11" fmla="*/ 4763 h 69"/>
              <a:gd name="T12" fmla="*/ 11112 w 52"/>
              <a:gd name="T13" fmla="*/ 14288 h 69"/>
              <a:gd name="T14" fmla="*/ 6350 w 52"/>
              <a:gd name="T15" fmla="*/ 23813 h 69"/>
              <a:gd name="T16" fmla="*/ 0 w 52"/>
              <a:gd name="T17" fmla="*/ 41275 h 69"/>
              <a:gd name="T18" fmla="*/ 0 w 52"/>
              <a:gd name="T19" fmla="*/ 68263 h 69"/>
              <a:gd name="T20" fmla="*/ 6350 w 52"/>
              <a:gd name="T21" fmla="*/ 82550 h 69"/>
              <a:gd name="T22" fmla="*/ 11112 w 52"/>
              <a:gd name="T23" fmla="*/ 92075 h 69"/>
              <a:gd name="T24" fmla="*/ 22225 w 52"/>
              <a:gd name="T25" fmla="*/ 104775 h 69"/>
              <a:gd name="T26" fmla="*/ 38100 w 52"/>
              <a:gd name="T27" fmla="*/ 109538 h 69"/>
              <a:gd name="T28" fmla="*/ 49212 w 52"/>
              <a:gd name="T29" fmla="*/ 109538 h 69"/>
              <a:gd name="T30" fmla="*/ 65088 w 52"/>
              <a:gd name="T31" fmla="*/ 104775 h 69"/>
              <a:gd name="T32" fmla="*/ 77788 w 52"/>
              <a:gd name="T33" fmla="*/ 92075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9"/>
              <a:gd name="T53" fmla="*/ 52 w 52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9">
                <a:moveTo>
                  <a:pt x="52" y="0"/>
                </a:moveTo>
                <a:lnTo>
                  <a:pt x="49" y="9"/>
                </a:lnTo>
                <a:lnTo>
                  <a:pt x="41" y="3"/>
                </a:lnTo>
                <a:lnTo>
                  <a:pt x="31" y="0"/>
                </a:lnTo>
                <a:lnTo>
                  <a:pt x="24" y="0"/>
                </a:lnTo>
                <a:lnTo>
                  <a:pt x="14" y="3"/>
                </a:lnTo>
                <a:lnTo>
                  <a:pt x="7" y="9"/>
                </a:lnTo>
                <a:lnTo>
                  <a:pt x="4" y="15"/>
                </a:lnTo>
                <a:lnTo>
                  <a:pt x="0" y="26"/>
                </a:lnTo>
                <a:lnTo>
                  <a:pt x="0" y="43"/>
                </a:lnTo>
                <a:lnTo>
                  <a:pt x="4" y="52"/>
                </a:lnTo>
                <a:lnTo>
                  <a:pt x="7" y="58"/>
                </a:lnTo>
                <a:lnTo>
                  <a:pt x="14" y="66"/>
                </a:lnTo>
                <a:lnTo>
                  <a:pt x="24" y="69"/>
                </a:lnTo>
                <a:lnTo>
                  <a:pt x="31" y="69"/>
                </a:lnTo>
                <a:lnTo>
                  <a:pt x="41" y="66"/>
                </a:lnTo>
                <a:lnTo>
                  <a:pt x="49" y="5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0" name="Rectangle 202"/>
          <p:cNvSpPr>
            <a:spLocks noChangeArrowheads="1"/>
          </p:cNvSpPr>
          <p:nvPr/>
        </p:nvSpPr>
        <p:spPr bwMode="auto">
          <a:xfrm>
            <a:off x="2100263" y="5065713"/>
            <a:ext cx="4762" cy="412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1" name="Freeform 203"/>
          <p:cNvSpPr>
            <a:spLocks/>
          </p:cNvSpPr>
          <p:nvPr/>
        </p:nvSpPr>
        <p:spPr bwMode="auto">
          <a:xfrm>
            <a:off x="2027238" y="4997450"/>
            <a:ext cx="33337" cy="109538"/>
          </a:xfrm>
          <a:custGeom>
            <a:avLst/>
            <a:gdLst>
              <a:gd name="T0" fmla="*/ 33337 w 21"/>
              <a:gd name="T1" fmla="*/ 109538 h 69"/>
              <a:gd name="T2" fmla="*/ 22225 w 21"/>
              <a:gd name="T3" fmla="*/ 104775 h 69"/>
              <a:gd name="T4" fmla="*/ 11112 w 21"/>
              <a:gd name="T5" fmla="*/ 92075 h 69"/>
              <a:gd name="T6" fmla="*/ 6350 w 21"/>
              <a:gd name="T7" fmla="*/ 82550 h 69"/>
              <a:gd name="T8" fmla="*/ 0 w 21"/>
              <a:gd name="T9" fmla="*/ 68263 h 69"/>
              <a:gd name="T10" fmla="*/ 0 w 21"/>
              <a:gd name="T11" fmla="*/ 41275 h 69"/>
              <a:gd name="T12" fmla="*/ 6350 w 21"/>
              <a:gd name="T13" fmla="*/ 23813 h 69"/>
              <a:gd name="T14" fmla="*/ 11112 w 21"/>
              <a:gd name="T15" fmla="*/ 14288 h 69"/>
              <a:gd name="T16" fmla="*/ 22225 w 21"/>
              <a:gd name="T17" fmla="*/ 4763 h 69"/>
              <a:gd name="T18" fmla="*/ 33337 w 21"/>
              <a:gd name="T19" fmla="*/ 0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69"/>
              <a:gd name="T32" fmla="*/ 21 w 21"/>
              <a:gd name="T33" fmla="*/ 69 h 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69">
                <a:moveTo>
                  <a:pt x="21" y="69"/>
                </a:moveTo>
                <a:lnTo>
                  <a:pt x="14" y="66"/>
                </a:lnTo>
                <a:lnTo>
                  <a:pt x="7" y="58"/>
                </a:lnTo>
                <a:lnTo>
                  <a:pt x="4" y="52"/>
                </a:lnTo>
                <a:lnTo>
                  <a:pt x="0" y="43"/>
                </a:lnTo>
                <a:lnTo>
                  <a:pt x="0" y="26"/>
                </a:lnTo>
                <a:lnTo>
                  <a:pt x="4" y="15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2" name="Freeform 204"/>
          <p:cNvSpPr>
            <a:spLocks/>
          </p:cNvSpPr>
          <p:nvPr/>
        </p:nvSpPr>
        <p:spPr bwMode="auto">
          <a:xfrm>
            <a:off x="2100263" y="4997450"/>
            <a:ext cx="4762" cy="31750"/>
          </a:xfrm>
          <a:custGeom>
            <a:avLst/>
            <a:gdLst>
              <a:gd name="T0" fmla="*/ 4762 w 3"/>
              <a:gd name="T1" fmla="*/ 0 h 20"/>
              <a:gd name="T2" fmla="*/ 4762 w 3"/>
              <a:gd name="T3" fmla="*/ 31750 h 20"/>
              <a:gd name="T4" fmla="*/ 0 w 3"/>
              <a:gd name="T5" fmla="*/ 14288 h 20"/>
              <a:gd name="T6" fmla="*/ 0 60000 65536"/>
              <a:gd name="T7" fmla="*/ 0 60000 65536"/>
              <a:gd name="T8" fmla="*/ 0 60000 65536"/>
              <a:gd name="T9" fmla="*/ 0 w 3"/>
              <a:gd name="T10" fmla="*/ 0 h 20"/>
              <a:gd name="T11" fmla="*/ 3 w 3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0">
                <a:moveTo>
                  <a:pt x="3" y="0"/>
                </a:moveTo>
                <a:lnTo>
                  <a:pt x="3" y="20"/>
                </a:lnTo>
                <a:lnTo>
                  <a:pt x="0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3" name="Line 205"/>
          <p:cNvSpPr>
            <a:spLocks noChangeShapeType="1"/>
          </p:cNvSpPr>
          <p:nvPr/>
        </p:nvSpPr>
        <p:spPr bwMode="auto">
          <a:xfrm>
            <a:off x="2082800" y="5065713"/>
            <a:ext cx="365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4" name="Line 206"/>
          <p:cNvSpPr>
            <a:spLocks noChangeShapeType="1"/>
          </p:cNvSpPr>
          <p:nvPr/>
        </p:nvSpPr>
        <p:spPr bwMode="auto">
          <a:xfrm>
            <a:off x="2333625" y="4975225"/>
            <a:ext cx="952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5" name="Line 207"/>
          <p:cNvSpPr>
            <a:spLocks noChangeShapeType="1"/>
          </p:cNvSpPr>
          <p:nvPr/>
        </p:nvSpPr>
        <p:spPr bwMode="auto">
          <a:xfrm>
            <a:off x="3049588" y="5011738"/>
            <a:ext cx="1587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6" name="Freeform 208"/>
          <p:cNvSpPr>
            <a:spLocks/>
          </p:cNvSpPr>
          <p:nvPr/>
        </p:nvSpPr>
        <p:spPr bwMode="auto">
          <a:xfrm>
            <a:off x="3130550" y="5106988"/>
            <a:ext cx="76200" cy="36512"/>
          </a:xfrm>
          <a:custGeom>
            <a:avLst/>
            <a:gdLst>
              <a:gd name="T0" fmla="*/ 11112 w 48"/>
              <a:gd name="T1" fmla="*/ 0 h 23"/>
              <a:gd name="T2" fmla="*/ 26988 w 48"/>
              <a:gd name="T3" fmla="*/ 4762 h 23"/>
              <a:gd name="T4" fmla="*/ 53975 w 48"/>
              <a:gd name="T5" fmla="*/ 4762 h 23"/>
              <a:gd name="T6" fmla="*/ 71438 w 48"/>
              <a:gd name="T7" fmla="*/ 9525 h 23"/>
              <a:gd name="T8" fmla="*/ 76200 w 48"/>
              <a:gd name="T9" fmla="*/ 17462 h 23"/>
              <a:gd name="T10" fmla="*/ 76200 w 48"/>
              <a:gd name="T11" fmla="*/ 22225 h 23"/>
              <a:gd name="T12" fmla="*/ 71438 w 48"/>
              <a:gd name="T13" fmla="*/ 31750 h 23"/>
              <a:gd name="T14" fmla="*/ 53975 w 48"/>
              <a:gd name="T15" fmla="*/ 36512 h 23"/>
              <a:gd name="T16" fmla="*/ 22225 w 48"/>
              <a:gd name="T17" fmla="*/ 36512 h 23"/>
              <a:gd name="T18" fmla="*/ 6350 w 48"/>
              <a:gd name="T19" fmla="*/ 31750 h 23"/>
              <a:gd name="T20" fmla="*/ 0 w 48"/>
              <a:gd name="T21" fmla="*/ 22225 h 23"/>
              <a:gd name="T22" fmla="*/ 0 w 48"/>
              <a:gd name="T23" fmla="*/ 17462 h 23"/>
              <a:gd name="T24" fmla="*/ 6350 w 48"/>
              <a:gd name="T25" fmla="*/ 4762 h 23"/>
              <a:gd name="T26" fmla="*/ 22225 w 48"/>
              <a:gd name="T27" fmla="*/ 0 h 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"/>
              <a:gd name="T44" fmla="*/ 48 w 48"/>
              <a:gd name="T45" fmla="*/ 23 h 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">
                <a:moveTo>
                  <a:pt x="7" y="0"/>
                </a:moveTo>
                <a:lnTo>
                  <a:pt x="17" y="3"/>
                </a:lnTo>
                <a:lnTo>
                  <a:pt x="34" y="3"/>
                </a:lnTo>
                <a:lnTo>
                  <a:pt x="45" y="6"/>
                </a:lnTo>
                <a:lnTo>
                  <a:pt x="48" y="11"/>
                </a:lnTo>
                <a:lnTo>
                  <a:pt x="48" y="14"/>
                </a:lnTo>
                <a:lnTo>
                  <a:pt x="45" y="20"/>
                </a:lnTo>
                <a:lnTo>
                  <a:pt x="34" y="23"/>
                </a:lnTo>
                <a:lnTo>
                  <a:pt x="14" y="23"/>
                </a:lnTo>
                <a:lnTo>
                  <a:pt x="4" y="20"/>
                </a:lnTo>
                <a:lnTo>
                  <a:pt x="0" y="14"/>
                </a:lnTo>
                <a:lnTo>
                  <a:pt x="0" y="11"/>
                </a:lnTo>
                <a:lnTo>
                  <a:pt x="4" y="3"/>
                </a:lnTo>
                <a:lnTo>
                  <a:pt x="1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7" name="Freeform 209"/>
          <p:cNvSpPr>
            <a:spLocks/>
          </p:cNvSpPr>
          <p:nvPr/>
        </p:nvSpPr>
        <p:spPr bwMode="auto">
          <a:xfrm>
            <a:off x="3157538" y="5106988"/>
            <a:ext cx="49212" cy="17462"/>
          </a:xfrm>
          <a:custGeom>
            <a:avLst/>
            <a:gdLst>
              <a:gd name="T0" fmla="*/ 0 w 31"/>
              <a:gd name="T1" fmla="*/ 0 h 11"/>
              <a:gd name="T2" fmla="*/ 26987 w 31"/>
              <a:gd name="T3" fmla="*/ 0 h 11"/>
              <a:gd name="T4" fmla="*/ 44450 w 31"/>
              <a:gd name="T5" fmla="*/ 4762 h 11"/>
              <a:gd name="T6" fmla="*/ 49212 w 31"/>
              <a:gd name="T7" fmla="*/ 17462 h 1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1"/>
              <a:gd name="T14" fmla="*/ 31 w 3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1">
                <a:moveTo>
                  <a:pt x="0" y="0"/>
                </a:moveTo>
                <a:lnTo>
                  <a:pt x="17" y="0"/>
                </a:lnTo>
                <a:lnTo>
                  <a:pt x="28" y="3"/>
                </a:lnTo>
                <a:lnTo>
                  <a:pt x="31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8" name="Freeform 210"/>
          <p:cNvSpPr>
            <a:spLocks/>
          </p:cNvSpPr>
          <p:nvPr/>
        </p:nvSpPr>
        <p:spPr bwMode="auto">
          <a:xfrm>
            <a:off x="3141663" y="5033963"/>
            <a:ext cx="53975" cy="50800"/>
          </a:xfrm>
          <a:custGeom>
            <a:avLst/>
            <a:gdLst>
              <a:gd name="T0" fmla="*/ 42862 w 34"/>
              <a:gd name="T1" fmla="*/ 46037 h 32"/>
              <a:gd name="T2" fmla="*/ 49212 w 34"/>
              <a:gd name="T3" fmla="*/ 41275 h 32"/>
              <a:gd name="T4" fmla="*/ 53975 w 34"/>
              <a:gd name="T5" fmla="*/ 31750 h 32"/>
              <a:gd name="T6" fmla="*/ 53975 w 34"/>
              <a:gd name="T7" fmla="*/ 19050 h 32"/>
              <a:gd name="T8" fmla="*/ 49212 w 34"/>
              <a:gd name="T9" fmla="*/ 9525 h 32"/>
              <a:gd name="T10" fmla="*/ 42862 w 34"/>
              <a:gd name="T11" fmla="*/ 4762 h 32"/>
              <a:gd name="T12" fmla="*/ 33337 w 34"/>
              <a:gd name="T13" fmla="*/ 0 h 32"/>
              <a:gd name="T14" fmla="*/ 22225 w 34"/>
              <a:gd name="T15" fmla="*/ 0 h 32"/>
              <a:gd name="T16" fmla="*/ 11112 w 34"/>
              <a:gd name="T17" fmla="*/ 4762 h 32"/>
              <a:gd name="T18" fmla="*/ 4762 w 34"/>
              <a:gd name="T19" fmla="*/ 9525 h 32"/>
              <a:gd name="T20" fmla="*/ 0 w 34"/>
              <a:gd name="T21" fmla="*/ 19050 h 32"/>
              <a:gd name="T22" fmla="*/ 0 w 34"/>
              <a:gd name="T23" fmla="*/ 31750 h 32"/>
              <a:gd name="T24" fmla="*/ 4762 w 34"/>
              <a:gd name="T25" fmla="*/ 41275 h 32"/>
              <a:gd name="T26" fmla="*/ 11112 w 34"/>
              <a:gd name="T27" fmla="*/ 46037 h 32"/>
              <a:gd name="T28" fmla="*/ 22225 w 34"/>
              <a:gd name="T29" fmla="*/ 50800 h 32"/>
              <a:gd name="T30" fmla="*/ 33337 w 34"/>
              <a:gd name="T31" fmla="*/ 50800 h 32"/>
              <a:gd name="T32" fmla="*/ 42862 w 34"/>
              <a:gd name="T33" fmla="*/ 46037 h 32"/>
              <a:gd name="T34" fmla="*/ 49212 w 34"/>
              <a:gd name="T35" fmla="*/ 36512 h 32"/>
              <a:gd name="T36" fmla="*/ 49212 w 34"/>
              <a:gd name="T37" fmla="*/ 14287 h 32"/>
              <a:gd name="T38" fmla="*/ 42862 w 34"/>
              <a:gd name="T39" fmla="*/ 4762 h 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"/>
              <a:gd name="T61" fmla="*/ 0 h 32"/>
              <a:gd name="T62" fmla="*/ 34 w 34"/>
              <a:gd name="T63" fmla="*/ 32 h 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" h="32">
                <a:moveTo>
                  <a:pt x="27" y="29"/>
                </a:moveTo>
                <a:lnTo>
                  <a:pt x="31" y="26"/>
                </a:lnTo>
                <a:lnTo>
                  <a:pt x="34" y="20"/>
                </a:lnTo>
                <a:lnTo>
                  <a:pt x="34" y="12"/>
                </a:lnTo>
                <a:lnTo>
                  <a:pt x="31" y="6"/>
                </a:lnTo>
                <a:lnTo>
                  <a:pt x="27" y="3"/>
                </a:lnTo>
                <a:lnTo>
                  <a:pt x="21" y="0"/>
                </a:lnTo>
                <a:lnTo>
                  <a:pt x="14" y="0"/>
                </a:lnTo>
                <a:lnTo>
                  <a:pt x="7" y="3"/>
                </a:lnTo>
                <a:lnTo>
                  <a:pt x="3" y="6"/>
                </a:lnTo>
                <a:lnTo>
                  <a:pt x="0" y="12"/>
                </a:lnTo>
                <a:lnTo>
                  <a:pt x="0" y="20"/>
                </a:lnTo>
                <a:lnTo>
                  <a:pt x="3" y="26"/>
                </a:lnTo>
                <a:lnTo>
                  <a:pt x="7" y="29"/>
                </a:lnTo>
                <a:lnTo>
                  <a:pt x="14" y="32"/>
                </a:lnTo>
                <a:lnTo>
                  <a:pt x="21" y="32"/>
                </a:lnTo>
                <a:lnTo>
                  <a:pt x="27" y="29"/>
                </a:lnTo>
                <a:lnTo>
                  <a:pt x="31" y="23"/>
                </a:lnTo>
                <a:lnTo>
                  <a:pt x="31" y="9"/>
                </a:lnTo>
                <a:lnTo>
                  <a:pt x="27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19" name="Freeform 211"/>
          <p:cNvSpPr>
            <a:spLocks/>
          </p:cNvSpPr>
          <p:nvPr/>
        </p:nvSpPr>
        <p:spPr bwMode="auto">
          <a:xfrm>
            <a:off x="3190875" y="5033963"/>
            <a:ext cx="15875" cy="9525"/>
          </a:xfrm>
          <a:custGeom>
            <a:avLst/>
            <a:gdLst>
              <a:gd name="T0" fmla="*/ 0 w 10"/>
              <a:gd name="T1" fmla="*/ 9525 h 6"/>
              <a:gd name="T2" fmla="*/ 4762 w 10"/>
              <a:gd name="T3" fmla="*/ 4763 h 6"/>
              <a:gd name="T4" fmla="*/ 15875 w 10"/>
              <a:gd name="T5" fmla="*/ 0 h 6"/>
              <a:gd name="T6" fmla="*/ 15875 w 10"/>
              <a:gd name="T7" fmla="*/ 4763 h 6"/>
              <a:gd name="T8" fmla="*/ 4762 w 10"/>
              <a:gd name="T9" fmla="*/ 476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6"/>
              <a:gd name="T17" fmla="*/ 10 w 10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6">
                <a:moveTo>
                  <a:pt x="0" y="6"/>
                </a:moveTo>
                <a:lnTo>
                  <a:pt x="3" y="3"/>
                </a:lnTo>
                <a:lnTo>
                  <a:pt x="10" y="0"/>
                </a:lnTo>
                <a:lnTo>
                  <a:pt x="10" y="3"/>
                </a:lnTo>
                <a:lnTo>
                  <a:pt x="3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0" name="Freeform 212"/>
          <p:cNvSpPr>
            <a:spLocks/>
          </p:cNvSpPr>
          <p:nvPr/>
        </p:nvSpPr>
        <p:spPr bwMode="auto">
          <a:xfrm>
            <a:off x="3146425" y="5038725"/>
            <a:ext cx="6350" cy="41275"/>
          </a:xfrm>
          <a:custGeom>
            <a:avLst/>
            <a:gdLst>
              <a:gd name="T0" fmla="*/ 6350 w 4"/>
              <a:gd name="T1" fmla="*/ 0 h 26"/>
              <a:gd name="T2" fmla="*/ 0 w 4"/>
              <a:gd name="T3" fmla="*/ 9525 h 26"/>
              <a:gd name="T4" fmla="*/ 0 w 4"/>
              <a:gd name="T5" fmla="*/ 31750 h 26"/>
              <a:gd name="T6" fmla="*/ 6350 w 4"/>
              <a:gd name="T7" fmla="*/ 41275 h 26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6"/>
              <a:gd name="T14" fmla="*/ 4 w 4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6">
                <a:moveTo>
                  <a:pt x="4" y="0"/>
                </a:moveTo>
                <a:lnTo>
                  <a:pt x="0" y="6"/>
                </a:lnTo>
                <a:lnTo>
                  <a:pt x="0" y="20"/>
                </a:lnTo>
                <a:lnTo>
                  <a:pt x="4" y="2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1" name="Freeform 213"/>
          <p:cNvSpPr>
            <a:spLocks/>
          </p:cNvSpPr>
          <p:nvPr/>
        </p:nvSpPr>
        <p:spPr bwMode="auto">
          <a:xfrm>
            <a:off x="3136900" y="5080000"/>
            <a:ext cx="20638" cy="26988"/>
          </a:xfrm>
          <a:custGeom>
            <a:avLst/>
            <a:gdLst>
              <a:gd name="T0" fmla="*/ 4763 w 13"/>
              <a:gd name="T1" fmla="*/ 0 h 17"/>
              <a:gd name="T2" fmla="*/ 0 w 13"/>
              <a:gd name="T3" fmla="*/ 9525 h 17"/>
              <a:gd name="T4" fmla="*/ 0 w 13"/>
              <a:gd name="T5" fmla="*/ 17463 h 17"/>
              <a:gd name="T6" fmla="*/ 4763 w 13"/>
              <a:gd name="T7" fmla="*/ 26988 h 17"/>
              <a:gd name="T8" fmla="*/ 4763 w 13"/>
              <a:gd name="T9" fmla="*/ 22225 h 17"/>
              <a:gd name="T10" fmla="*/ 20638 w 13"/>
              <a:gd name="T11" fmla="*/ 26988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7"/>
              <a:gd name="T20" fmla="*/ 13 w 13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7">
                <a:moveTo>
                  <a:pt x="3" y="0"/>
                </a:moveTo>
                <a:lnTo>
                  <a:pt x="0" y="6"/>
                </a:lnTo>
                <a:lnTo>
                  <a:pt x="0" y="11"/>
                </a:lnTo>
                <a:lnTo>
                  <a:pt x="3" y="17"/>
                </a:lnTo>
                <a:lnTo>
                  <a:pt x="3" y="14"/>
                </a:lnTo>
                <a:lnTo>
                  <a:pt x="13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2" name="Line 214"/>
          <p:cNvSpPr>
            <a:spLocks noChangeShapeType="1"/>
          </p:cNvSpPr>
          <p:nvPr/>
        </p:nvSpPr>
        <p:spPr bwMode="auto">
          <a:xfrm flipH="1" flipV="1">
            <a:off x="3136900" y="5097463"/>
            <a:ext cx="4763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3" name="Line 215"/>
          <p:cNvSpPr>
            <a:spLocks noChangeShapeType="1"/>
          </p:cNvSpPr>
          <p:nvPr/>
        </p:nvSpPr>
        <p:spPr bwMode="auto">
          <a:xfrm flipV="1">
            <a:off x="3141663" y="5075238"/>
            <a:ext cx="4762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4" name="Line 216"/>
          <p:cNvSpPr>
            <a:spLocks noChangeShapeType="1"/>
          </p:cNvSpPr>
          <p:nvPr/>
        </p:nvSpPr>
        <p:spPr bwMode="auto">
          <a:xfrm flipH="1">
            <a:off x="3001963" y="5057775"/>
            <a:ext cx="968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5" name="Line 217"/>
          <p:cNvSpPr>
            <a:spLocks noChangeShapeType="1"/>
          </p:cNvSpPr>
          <p:nvPr/>
        </p:nvSpPr>
        <p:spPr bwMode="auto">
          <a:xfrm>
            <a:off x="3348038" y="5033963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6" name="Freeform 218"/>
          <p:cNvSpPr>
            <a:spLocks/>
          </p:cNvSpPr>
          <p:nvPr/>
        </p:nvSpPr>
        <p:spPr bwMode="auto">
          <a:xfrm>
            <a:off x="3359150" y="5033963"/>
            <a:ext cx="63500" cy="73025"/>
          </a:xfrm>
          <a:custGeom>
            <a:avLst/>
            <a:gdLst>
              <a:gd name="T0" fmla="*/ 4762 w 40"/>
              <a:gd name="T1" fmla="*/ 0 h 46"/>
              <a:gd name="T2" fmla="*/ 63500 w 40"/>
              <a:gd name="T3" fmla="*/ 73025 h 46"/>
              <a:gd name="T4" fmla="*/ 58738 w 40"/>
              <a:gd name="T5" fmla="*/ 73025 h 46"/>
              <a:gd name="T6" fmla="*/ 0 w 40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6"/>
              <a:gd name="T14" fmla="*/ 40 w 4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6">
                <a:moveTo>
                  <a:pt x="3" y="0"/>
                </a:moveTo>
                <a:lnTo>
                  <a:pt x="40" y="46"/>
                </a:lnTo>
                <a:lnTo>
                  <a:pt x="37" y="4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7" name="Line 219"/>
          <p:cNvSpPr>
            <a:spLocks noChangeShapeType="1"/>
          </p:cNvSpPr>
          <p:nvPr/>
        </p:nvSpPr>
        <p:spPr bwMode="auto">
          <a:xfrm>
            <a:off x="3402013" y="5033963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8" name="Line 220"/>
          <p:cNvSpPr>
            <a:spLocks noChangeShapeType="1"/>
          </p:cNvSpPr>
          <p:nvPr/>
        </p:nvSpPr>
        <p:spPr bwMode="auto">
          <a:xfrm flipH="1">
            <a:off x="3359150" y="5033963"/>
            <a:ext cx="63500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29" name="Line 221"/>
          <p:cNvSpPr>
            <a:spLocks noChangeShapeType="1"/>
          </p:cNvSpPr>
          <p:nvPr/>
        </p:nvSpPr>
        <p:spPr bwMode="auto">
          <a:xfrm>
            <a:off x="3348038" y="5106988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0" name="Line 222"/>
          <p:cNvSpPr>
            <a:spLocks noChangeShapeType="1"/>
          </p:cNvSpPr>
          <p:nvPr/>
        </p:nvSpPr>
        <p:spPr bwMode="auto">
          <a:xfrm>
            <a:off x="3402013" y="5106988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1" name="Line 223"/>
          <p:cNvSpPr>
            <a:spLocks noChangeShapeType="1"/>
          </p:cNvSpPr>
          <p:nvPr/>
        </p:nvSpPr>
        <p:spPr bwMode="auto">
          <a:xfrm>
            <a:off x="3467100" y="5057775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2" name="Freeform 224"/>
          <p:cNvSpPr>
            <a:spLocks/>
          </p:cNvSpPr>
          <p:nvPr/>
        </p:nvSpPr>
        <p:spPr bwMode="auto">
          <a:xfrm>
            <a:off x="3609975" y="5033963"/>
            <a:ext cx="53975" cy="50800"/>
          </a:xfrm>
          <a:custGeom>
            <a:avLst/>
            <a:gdLst>
              <a:gd name="T0" fmla="*/ 0 w 34"/>
              <a:gd name="T1" fmla="*/ 19050 h 32"/>
              <a:gd name="T2" fmla="*/ 0 w 34"/>
              <a:gd name="T3" fmla="*/ 31750 h 32"/>
              <a:gd name="T4" fmla="*/ 4762 w 34"/>
              <a:gd name="T5" fmla="*/ 41275 h 32"/>
              <a:gd name="T6" fmla="*/ 9525 w 34"/>
              <a:gd name="T7" fmla="*/ 46037 h 32"/>
              <a:gd name="T8" fmla="*/ 19050 w 34"/>
              <a:gd name="T9" fmla="*/ 50800 h 32"/>
              <a:gd name="T10" fmla="*/ 31750 w 34"/>
              <a:gd name="T11" fmla="*/ 50800 h 32"/>
              <a:gd name="T12" fmla="*/ 44450 w 34"/>
              <a:gd name="T13" fmla="*/ 46037 h 32"/>
              <a:gd name="T14" fmla="*/ 49212 w 34"/>
              <a:gd name="T15" fmla="*/ 41275 h 32"/>
              <a:gd name="T16" fmla="*/ 53975 w 34"/>
              <a:gd name="T17" fmla="*/ 31750 h 32"/>
              <a:gd name="T18" fmla="*/ 53975 w 34"/>
              <a:gd name="T19" fmla="*/ 19050 h 32"/>
              <a:gd name="T20" fmla="*/ 49212 w 34"/>
              <a:gd name="T21" fmla="*/ 9525 h 32"/>
              <a:gd name="T22" fmla="*/ 44450 w 34"/>
              <a:gd name="T23" fmla="*/ 4762 h 32"/>
              <a:gd name="T24" fmla="*/ 31750 w 34"/>
              <a:gd name="T25" fmla="*/ 0 h 32"/>
              <a:gd name="T26" fmla="*/ 19050 w 34"/>
              <a:gd name="T27" fmla="*/ 0 h 32"/>
              <a:gd name="T28" fmla="*/ 9525 w 34"/>
              <a:gd name="T29" fmla="*/ 4762 h 32"/>
              <a:gd name="T30" fmla="*/ 4762 w 34"/>
              <a:gd name="T31" fmla="*/ 9525 h 32"/>
              <a:gd name="T32" fmla="*/ 0 w 34"/>
              <a:gd name="T33" fmla="*/ 1905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2"/>
              <a:gd name="T53" fmla="*/ 34 w 34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2">
                <a:moveTo>
                  <a:pt x="0" y="12"/>
                </a:moveTo>
                <a:lnTo>
                  <a:pt x="0" y="20"/>
                </a:lnTo>
                <a:lnTo>
                  <a:pt x="3" y="26"/>
                </a:lnTo>
                <a:lnTo>
                  <a:pt x="6" y="29"/>
                </a:lnTo>
                <a:lnTo>
                  <a:pt x="12" y="32"/>
                </a:lnTo>
                <a:lnTo>
                  <a:pt x="20" y="32"/>
                </a:lnTo>
                <a:lnTo>
                  <a:pt x="28" y="29"/>
                </a:lnTo>
                <a:lnTo>
                  <a:pt x="31" y="26"/>
                </a:lnTo>
                <a:lnTo>
                  <a:pt x="34" y="20"/>
                </a:lnTo>
                <a:lnTo>
                  <a:pt x="34" y="12"/>
                </a:lnTo>
                <a:lnTo>
                  <a:pt x="31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6" y="3"/>
                </a:lnTo>
                <a:lnTo>
                  <a:pt x="3" y="6"/>
                </a:lnTo>
                <a:lnTo>
                  <a:pt x="0" y="12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3" name="Freeform 225"/>
          <p:cNvSpPr>
            <a:spLocks/>
          </p:cNvSpPr>
          <p:nvPr/>
        </p:nvSpPr>
        <p:spPr bwMode="auto">
          <a:xfrm>
            <a:off x="3614738" y="5048250"/>
            <a:ext cx="4762" cy="31750"/>
          </a:xfrm>
          <a:custGeom>
            <a:avLst/>
            <a:gdLst>
              <a:gd name="T0" fmla="*/ 0 w 3"/>
              <a:gd name="T1" fmla="*/ 0 h 20"/>
              <a:gd name="T2" fmla="*/ 0 w 3"/>
              <a:gd name="T3" fmla="*/ 22225 h 20"/>
              <a:gd name="T4" fmla="*/ 4762 w 3"/>
              <a:gd name="T5" fmla="*/ 31750 h 20"/>
              <a:gd name="T6" fmla="*/ 0 60000 65536"/>
              <a:gd name="T7" fmla="*/ 0 60000 65536"/>
              <a:gd name="T8" fmla="*/ 0 60000 65536"/>
              <a:gd name="T9" fmla="*/ 0 w 3"/>
              <a:gd name="T10" fmla="*/ 0 h 20"/>
              <a:gd name="T11" fmla="*/ 3 w 3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0">
                <a:moveTo>
                  <a:pt x="0" y="0"/>
                </a:moveTo>
                <a:lnTo>
                  <a:pt x="0" y="14"/>
                </a:lnTo>
                <a:lnTo>
                  <a:pt x="3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4" name="Freeform 226"/>
          <p:cNvSpPr>
            <a:spLocks/>
          </p:cNvSpPr>
          <p:nvPr/>
        </p:nvSpPr>
        <p:spPr bwMode="auto">
          <a:xfrm>
            <a:off x="3597275" y="5080000"/>
            <a:ext cx="76200" cy="63500"/>
          </a:xfrm>
          <a:custGeom>
            <a:avLst/>
            <a:gdLst>
              <a:gd name="T0" fmla="*/ 12700 w 48"/>
              <a:gd name="T1" fmla="*/ 0 h 40"/>
              <a:gd name="T2" fmla="*/ 7938 w 48"/>
              <a:gd name="T3" fmla="*/ 9525 h 40"/>
              <a:gd name="T4" fmla="*/ 7938 w 48"/>
              <a:gd name="T5" fmla="*/ 17462 h 40"/>
              <a:gd name="T6" fmla="*/ 12700 w 48"/>
              <a:gd name="T7" fmla="*/ 26988 h 40"/>
              <a:gd name="T8" fmla="*/ 26988 w 48"/>
              <a:gd name="T9" fmla="*/ 31750 h 40"/>
              <a:gd name="T10" fmla="*/ 57150 w 48"/>
              <a:gd name="T11" fmla="*/ 31750 h 40"/>
              <a:gd name="T12" fmla="*/ 71438 w 48"/>
              <a:gd name="T13" fmla="*/ 36512 h 40"/>
              <a:gd name="T14" fmla="*/ 76200 w 48"/>
              <a:gd name="T15" fmla="*/ 44450 h 40"/>
              <a:gd name="T16" fmla="*/ 76200 w 48"/>
              <a:gd name="T17" fmla="*/ 49212 h 40"/>
              <a:gd name="T18" fmla="*/ 71438 w 48"/>
              <a:gd name="T19" fmla="*/ 58738 h 40"/>
              <a:gd name="T20" fmla="*/ 57150 w 48"/>
              <a:gd name="T21" fmla="*/ 63500 h 40"/>
              <a:gd name="T22" fmla="*/ 22225 w 48"/>
              <a:gd name="T23" fmla="*/ 63500 h 40"/>
              <a:gd name="T24" fmla="*/ 7938 w 48"/>
              <a:gd name="T25" fmla="*/ 58738 h 40"/>
              <a:gd name="T26" fmla="*/ 0 w 48"/>
              <a:gd name="T27" fmla="*/ 49212 h 40"/>
              <a:gd name="T28" fmla="*/ 0 w 48"/>
              <a:gd name="T29" fmla="*/ 44450 h 40"/>
              <a:gd name="T30" fmla="*/ 7938 w 48"/>
              <a:gd name="T31" fmla="*/ 31750 h 40"/>
              <a:gd name="T32" fmla="*/ 22225 w 48"/>
              <a:gd name="T33" fmla="*/ 26988 h 40"/>
              <a:gd name="T34" fmla="*/ 26988 w 48"/>
              <a:gd name="T35" fmla="*/ 26988 h 40"/>
              <a:gd name="T36" fmla="*/ 57150 w 48"/>
              <a:gd name="T37" fmla="*/ 26988 h 40"/>
              <a:gd name="T38" fmla="*/ 71438 w 48"/>
              <a:gd name="T39" fmla="*/ 31750 h 40"/>
              <a:gd name="T40" fmla="*/ 76200 w 48"/>
              <a:gd name="T41" fmla="*/ 44450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"/>
              <a:gd name="T64" fmla="*/ 0 h 40"/>
              <a:gd name="T65" fmla="*/ 48 w 48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" h="40">
                <a:moveTo>
                  <a:pt x="8" y="0"/>
                </a:moveTo>
                <a:lnTo>
                  <a:pt x="5" y="6"/>
                </a:lnTo>
                <a:lnTo>
                  <a:pt x="5" y="11"/>
                </a:lnTo>
                <a:lnTo>
                  <a:pt x="8" y="17"/>
                </a:lnTo>
                <a:lnTo>
                  <a:pt x="17" y="20"/>
                </a:lnTo>
                <a:lnTo>
                  <a:pt x="36" y="20"/>
                </a:lnTo>
                <a:lnTo>
                  <a:pt x="45" y="23"/>
                </a:lnTo>
                <a:lnTo>
                  <a:pt x="48" y="28"/>
                </a:lnTo>
                <a:lnTo>
                  <a:pt x="48" y="31"/>
                </a:lnTo>
                <a:lnTo>
                  <a:pt x="45" y="37"/>
                </a:lnTo>
                <a:lnTo>
                  <a:pt x="36" y="40"/>
                </a:lnTo>
                <a:lnTo>
                  <a:pt x="14" y="40"/>
                </a:lnTo>
                <a:lnTo>
                  <a:pt x="5" y="37"/>
                </a:lnTo>
                <a:lnTo>
                  <a:pt x="0" y="31"/>
                </a:lnTo>
                <a:lnTo>
                  <a:pt x="0" y="28"/>
                </a:lnTo>
                <a:lnTo>
                  <a:pt x="5" y="20"/>
                </a:lnTo>
                <a:lnTo>
                  <a:pt x="14" y="17"/>
                </a:lnTo>
                <a:lnTo>
                  <a:pt x="17" y="17"/>
                </a:lnTo>
                <a:lnTo>
                  <a:pt x="36" y="17"/>
                </a:lnTo>
                <a:lnTo>
                  <a:pt x="45" y="20"/>
                </a:lnTo>
                <a:lnTo>
                  <a:pt x="48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5" name="Freeform 227"/>
          <p:cNvSpPr>
            <a:spLocks/>
          </p:cNvSpPr>
          <p:nvPr/>
        </p:nvSpPr>
        <p:spPr bwMode="auto">
          <a:xfrm>
            <a:off x="3654425" y="5038725"/>
            <a:ext cx="4763" cy="41275"/>
          </a:xfrm>
          <a:custGeom>
            <a:avLst/>
            <a:gdLst>
              <a:gd name="T0" fmla="*/ 0 w 3"/>
              <a:gd name="T1" fmla="*/ 41275 h 26"/>
              <a:gd name="T2" fmla="*/ 4763 w 3"/>
              <a:gd name="T3" fmla="*/ 31750 h 26"/>
              <a:gd name="T4" fmla="*/ 4763 w 3"/>
              <a:gd name="T5" fmla="*/ 9525 h 26"/>
              <a:gd name="T6" fmla="*/ 0 w 3"/>
              <a:gd name="T7" fmla="*/ 0 h 2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6"/>
              <a:gd name="T14" fmla="*/ 3 w 3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6">
                <a:moveTo>
                  <a:pt x="0" y="26"/>
                </a:moveTo>
                <a:lnTo>
                  <a:pt x="3" y="20"/>
                </a:lnTo>
                <a:lnTo>
                  <a:pt x="3" y="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6" name="Freeform 228"/>
          <p:cNvSpPr>
            <a:spLocks/>
          </p:cNvSpPr>
          <p:nvPr/>
        </p:nvSpPr>
        <p:spPr bwMode="auto">
          <a:xfrm>
            <a:off x="3659188" y="5033963"/>
            <a:ext cx="14287" cy="9525"/>
          </a:xfrm>
          <a:custGeom>
            <a:avLst/>
            <a:gdLst>
              <a:gd name="T0" fmla="*/ 0 w 9"/>
              <a:gd name="T1" fmla="*/ 9525 h 6"/>
              <a:gd name="T2" fmla="*/ 4762 w 9"/>
              <a:gd name="T3" fmla="*/ 4763 h 6"/>
              <a:gd name="T4" fmla="*/ 14287 w 9"/>
              <a:gd name="T5" fmla="*/ 0 h 6"/>
              <a:gd name="T6" fmla="*/ 14287 w 9"/>
              <a:gd name="T7" fmla="*/ 4763 h 6"/>
              <a:gd name="T8" fmla="*/ 4762 w 9"/>
              <a:gd name="T9" fmla="*/ 476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0" y="6"/>
                </a:moveTo>
                <a:lnTo>
                  <a:pt x="3" y="3"/>
                </a:lnTo>
                <a:lnTo>
                  <a:pt x="9" y="0"/>
                </a:lnTo>
                <a:lnTo>
                  <a:pt x="9" y="3"/>
                </a:lnTo>
                <a:lnTo>
                  <a:pt x="3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7" name="Line 229"/>
          <p:cNvSpPr>
            <a:spLocks noChangeShapeType="1"/>
          </p:cNvSpPr>
          <p:nvPr/>
        </p:nvSpPr>
        <p:spPr bwMode="auto">
          <a:xfrm flipH="1">
            <a:off x="3614738" y="5038725"/>
            <a:ext cx="4762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8" name="Line 230"/>
          <p:cNvSpPr>
            <a:spLocks noChangeShapeType="1"/>
          </p:cNvSpPr>
          <p:nvPr/>
        </p:nvSpPr>
        <p:spPr bwMode="auto">
          <a:xfrm flipH="1">
            <a:off x="3609975" y="5075238"/>
            <a:ext cx="4763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39" name="Freeform 231"/>
          <p:cNvSpPr>
            <a:spLocks/>
          </p:cNvSpPr>
          <p:nvPr/>
        </p:nvSpPr>
        <p:spPr bwMode="auto">
          <a:xfrm>
            <a:off x="3605213" y="5097463"/>
            <a:ext cx="19050" cy="9525"/>
          </a:xfrm>
          <a:custGeom>
            <a:avLst/>
            <a:gdLst>
              <a:gd name="T0" fmla="*/ 0 w 12"/>
              <a:gd name="T1" fmla="*/ 0 h 6"/>
              <a:gd name="T2" fmla="*/ 4763 w 12"/>
              <a:gd name="T3" fmla="*/ 4763 h 6"/>
              <a:gd name="T4" fmla="*/ 19050 w 12"/>
              <a:gd name="T5" fmla="*/ 9525 h 6"/>
              <a:gd name="T6" fmla="*/ 0 60000 65536"/>
              <a:gd name="T7" fmla="*/ 0 60000 65536"/>
              <a:gd name="T8" fmla="*/ 0 60000 65536"/>
              <a:gd name="T9" fmla="*/ 0 w 12"/>
              <a:gd name="T10" fmla="*/ 0 h 6"/>
              <a:gd name="T11" fmla="*/ 12 w 1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6">
                <a:moveTo>
                  <a:pt x="0" y="0"/>
                </a:moveTo>
                <a:lnTo>
                  <a:pt x="3" y="3"/>
                </a:lnTo>
                <a:lnTo>
                  <a:pt x="12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0" name="Line 232"/>
          <p:cNvSpPr>
            <a:spLocks noChangeShapeType="1"/>
          </p:cNvSpPr>
          <p:nvPr/>
        </p:nvSpPr>
        <p:spPr bwMode="auto">
          <a:xfrm flipV="1">
            <a:off x="3516313" y="5011738"/>
            <a:ext cx="1587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1" name="Line 233"/>
          <p:cNvSpPr>
            <a:spLocks noChangeShapeType="1"/>
          </p:cNvSpPr>
          <p:nvPr/>
        </p:nvSpPr>
        <p:spPr bwMode="auto">
          <a:xfrm>
            <a:off x="3816350" y="50339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2" name="Freeform 234"/>
          <p:cNvSpPr>
            <a:spLocks/>
          </p:cNvSpPr>
          <p:nvPr/>
        </p:nvSpPr>
        <p:spPr bwMode="auto">
          <a:xfrm>
            <a:off x="3825875" y="5033963"/>
            <a:ext cx="66675" cy="73025"/>
          </a:xfrm>
          <a:custGeom>
            <a:avLst/>
            <a:gdLst>
              <a:gd name="T0" fmla="*/ 7938 w 42"/>
              <a:gd name="T1" fmla="*/ 0 h 46"/>
              <a:gd name="T2" fmla="*/ 66675 w 42"/>
              <a:gd name="T3" fmla="*/ 73025 h 46"/>
              <a:gd name="T4" fmla="*/ 61913 w 42"/>
              <a:gd name="T5" fmla="*/ 73025 h 46"/>
              <a:gd name="T6" fmla="*/ 0 w 42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6"/>
              <a:gd name="T14" fmla="*/ 42 w 42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6">
                <a:moveTo>
                  <a:pt x="5" y="0"/>
                </a:moveTo>
                <a:lnTo>
                  <a:pt x="42" y="46"/>
                </a:lnTo>
                <a:lnTo>
                  <a:pt x="39" y="4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3" name="Line 235"/>
          <p:cNvSpPr>
            <a:spLocks noChangeShapeType="1"/>
          </p:cNvSpPr>
          <p:nvPr/>
        </p:nvSpPr>
        <p:spPr bwMode="auto">
          <a:xfrm>
            <a:off x="3870325" y="50339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4" name="Line 236"/>
          <p:cNvSpPr>
            <a:spLocks noChangeShapeType="1"/>
          </p:cNvSpPr>
          <p:nvPr/>
        </p:nvSpPr>
        <p:spPr bwMode="auto">
          <a:xfrm flipH="1">
            <a:off x="3825875" y="5033963"/>
            <a:ext cx="66675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5" name="Line 237"/>
          <p:cNvSpPr>
            <a:spLocks noChangeShapeType="1"/>
          </p:cNvSpPr>
          <p:nvPr/>
        </p:nvSpPr>
        <p:spPr bwMode="auto">
          <a:xfrm>
            <a:off x="3816350" y="51069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6" name="Line 238"/>
          <p:cNvSpPr>
            <a:spLocks noChangeShapeType="1"/>
          </p:cNvSpPr>
          <p:nvPr/>
        </p:nvSpPr>
        <p:spPr bwMode="auto">
          <a:xfrm>
            <a:off x="3870325" y="51069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7" name="Freeform 239"/>
          <p:cNvSpPr>
            <a:spLocks/>
          </p:cNvSpPr>
          <p:nvPr/>
        </p:nvSpPr>
        <p:spPr bwMode="auto">
          <a:xfrm>
            <a:off x="4049713" y="5097463"/>
            <a:ext cx="9525" cy="9525"/>
          </a:xfrm>
          <a:custGeom>
            <a:avLst/>
            <a:gdLst>
              <a:gd name="T0" fmla="*/ 0 w 6"/>
              <a:gd name="T1" fmla="*/ 4763 h 6"/>
              <a:gd name="T2" fmla="*/ 4763 w 6"/>
              <a:gd name="T3" fmla="*/ 9525 h 6"/>
              <a:gd name="T4" fmla="*/ 9525 w 6"/>
              <a:gd name="T5" fmla="*/ 4763 h 6"/>
              <a:gd name="T6" fmla="*/ 4763 w 6"/>
              <a:gd name="T7" fmla="*/ 0 h 6"/>
              <a:gd name="T8" fmla="*/ 0 w 6"/>
              <a:gd name="T9" fmla="*/ 476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3"/>
                </a:move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8" name="Freeform 240"/>
          <p:cNvSpPr>
            <a:spLocks/>
          </p:cNvSpPr>
          <p:nvPr/>
        </p:nvSpPr>
        <p:spPr bwMode="auto">
          <a:xfrm>
            <a:off x="4103688" y="5097463"/>
            <a:ext cx="11112" cy="9525"/>
          </a:xfrm>
          <a:custGeom>
            <a:avLst/>
            <a:gdLst>
              <a:gd name="T0" fmla="*/ 0 w 7"/>
              <a:gd name="T1" fmla="*/ 4763 h 6"/>
              <a:gd name="T2" fmla="*/ 4762 w 7"/>
              <a:gd name="T3" fmla="*/ 9525 h 6"/>
              <a:gd name="T4" fmla="*/ 11112 w 7"/>
              <a:gd name="T5" fmla="*/ 4763 h 6"/>
              <a:gd name="T6" fmla="*/ 4762 w 7"/>
              <a:gd name="T7" fmla="*/ 0 h 6"/>
              <a:gd name="T8" fmla="*/ 0 w 7"/>
              <a:gd name="T9" fmla="*/ 476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0" y="3"/>
                </a:moveTo>
                <a:lnTo>
                  <a:pt x="3" y="6"/>
                </a:lnTo>
                <a:lnTo>
                  <a:pt x="7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49" name="Freeform 241"/>
          <p:cNvSpPr>
            <a:spLocks/>
          </p:cNvSpPr>
          <p:nvPr/>
        </p:nvSpPr>
        <p:spPr bwMode="auto">
          <a:xfrm>
            <a:off x="4157663" y="5097463"/>
            <a:ext cx="11112" cy="9525"/>
          </a:xfrm>
          <a:custGeom>
            <a:avLst/>
            <a:gdLst>
              <a:gd name="T0" fmla="*/ 0 w 7"/>
              <a:gd name="T1" fmla="*/ 4763 h 6"/>
              <a:gd name="T2" fmla="*/ 4762 w 7"/>
              <a:gd name="T3" fmla="*/ 9525 h 6"/>
              <a:gd name="T4" fmla="*/ 11112 w 7"/>
              <a:gd name="T5" fmla="*/ 4763 h 6"/>
              <a:gd name="T6" fmla="*/ 4762 w 7"/>
              <a:gd name="T7" fmla="*/ 0 h 6"/>
              <a:gd name="T8" fmla="*/ 0 w 7"/>
              <a:gd name="T9" fmla="*/ 476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0" y="3"/>
                </a:moveTo>
                <a:lnTo>
                  <a:pt x="3" y="6"/>
                </a:lnTo>
                <a:lnTo>
                  <a:pt x="7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0" name="Freeform 242"/>
          <p:cNvSpPr>
            <a:spLocks/>
          </p:cNvSpPr>
          <p:nvPr/>
        </p:nvSpPr>
        <p:spPr bwMode="auto">
          <a:xfrm>
            <a:off x="4202113" y="5097463"/>
            <a:ext cx="74612" cy="46037"/>
          </a:xfrm>
          <a:custGeom>
            <a:avLst/>
            <a:gdLst>
              <a:gd name="T0" fmla="*/ 4762 w 47"/>
              <a:gd name="T1" fmla="*/ 0 h 29"/>
              <a:gd name="T2" fmla="*/ 11112 w 47"/>
              <a:gd name="T3" fmla="*/ 9525 h 29"/>
              <a:gd name="T4" fmla="*/ 26987 w 47"/>
              <a:gd name="T5" fmla="*/ 14287 h 29"/>
              <a:gd name="T6" fmla="*/ 53975 w 47"/>
              <a:gd name="T7" fmla="*/ 14287 h 29"/>
              <a:gd name="T8" fmla="*/ 69850 w 47"/>
              <a:gd name="T9" fmla="*/ 19050 h 29"/>
              <a:gd name="T10" fmla="*/ 74612 w 47"/>
              <a:gd name="T11" fmla="*/ 26987 h 29"/>
              <a:gd name="T12" fmla="*/ 74612 w 47"/>
              <a:gd name="T13" fmla="*/ 31750 h 29"/>
              <a:gd name="T14" fmla="*/ 69850 w 47"/>
              <a:gd name="T15" fmla="*/ 41275 h 29"/>
              <a:gd name="T16" fmla="*/ 53975 w 47"/>
              <a:gd name="T17" fmla="*/ 46037 h 29"/>
              <a:gd name="T18" fmla="*/ 20637 w 47"/>
              <a:gd name="T19" fmla="*/ 46037 h 29"/>
              <a:gd name="T20" fmla="*/ 4762 w 47"/>
              <a:gd name="T21" fmla="*/ 41275 h 29"/>
              <a:gd name="T22" fmla="*/ 0 w 47"/>
              <a:gd name="T23" fmla="*/ 31750 h 29"/>
              <a:gd name="T24" fmla="*/ 0 w 47"/>
              <a:gd name="T25" fmla="*/ 26987 h 29"/>
              <a:gd name="T26" fmla="*/ 4762 w 47"/>
              <a:gd name="T27" fmla="*/ 14287 h 29"/>
              <a:gd name="T28" fmla="*/ 20637 w 47"/>
              <a:gd name="T29" fmla="*/ 9525 h 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"/>
              <a:gd name="T46" fmla="*/ 0 h 29"/>
              <a:gd name="T47" fmla="*/ 47 w 47"/>
              <a:gd name="T48" fmla="*/ 29 h 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" h="29">
                <a:moveTo>
                  <a:pt x="3" y="0"/>
                </a:moveTo>
                <a:lnTo>
                  <a:pt x="7" y="6"/>
                </a:lnTo>
                <a:lnTo>
                  <a:pt x="17" y="9"/>
                </a:lnTo>
                <a:lnTo>
                  <a:pt x="34" y="9"/>
                </a:lnTo>
                <a:lnTo>
                  <a:pt x="44" y="12"/>
                </a:lnTo>
                <a:lnTo>
                  <a:pt x="47" y="17"/>
                </a:lnTo>
                <a:lnTo>
                  <a:pt x="47" y="20"/>
                </a:lnTo>
                <a:lnTo>
                  <a:pt x="44" y="26"/>
                </a:lnTo>
                <a:lnTo>
                  <a:pt x="34" y="29"/>
                </a:lnTo>
                <a:lnTo>
                  <a:pt x="13" y="29"/>
                </a:lnTo>
                <a:lnTo>
                  <a:pt x="3" y="26"/>
                </a:lnTo>
                <a:lnTo>
                  <a:pt x="0" y="20"/>
                </a:lnTo>
                <a:lnTo>
                  <a:pt x="0" y="17"/>
                </a:lnTo>
                <a:lnTo>
                  <a:pt x="3" y="9"/>
                </a:lnTo>
                <a:lnTo>
                  <a:pt x="13" y="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1" name="Freeform 243"/>
          <p:cNvSpPr>
            <a:spLocks/>
          </p:cNvSpPr>
          <p:nvPr/>
        </p:nvSpPr>
        <p:spPr bwMode="auto">
          <a:xfrm>
            <a:off x="4229100" y="5106988"/>
            <a:ext cx="47625" cy="17462"/>
          </a:xfrm>
          <a:custGeom>
            <a:avLst/>
            <a:gdLst>
              <a:gd name="T0" fmla="*/ 0 w 30"/>
              <a:gd name="T1" fmla="*/ 0 h 11"/>
              <a:gd name="T2" fmla="*/ 26988 w 30"/>
              <a:gd name="T3" fmla="*/ 0 h 11"/>
              <a:gd name="T4" fmla="*/ 42863 w 30"/>
              <a:gd name="T5" fmla="*/ 4762 h 11"/>
              <a:gd name="T6" fmla="*/ 47625 w 30"/>
              <a:gd name="T7" fmla="*/ 17462 h 11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1"/>
              <a:gd name="T14" fmla="*/ 30 w 30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1">
                <a:moveTo>
                  <a:pt x="0" y="0"/>
                </a:moveTo>
                <a:lnTo>
                  <a:pt x="17" y="0"/>
                </a:lnTo>
                <a:lnTo>
                  <a:pt x="27" y="3"/>
                </a:lnTo>
                <a:lnTo>
                  <a:pt x="3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2" name="Freeform 244"/>
          <p:cNvSpPr>
            <a:spLocks/>
          </p:cNvSpPr>
          <p:nvPr/>
        </p:nvSpPr>
        <p:spPr bwMode="auto">
          <a:xfrm>
            <a:off x="4211638" y="5033963"/>
            <a:ext cx="55562" cy="50800"/>
          </a:xfrm>
          <a:custGeom>
            <a:avLst/>
            <a:gdLst>
              <a:gd name="T0" fmla="*/ 44450 w 35"/>
              <a:gd name="T1" fmla="*/ 46037 h 32"/>
              <a:gd name="T2" fmla="*/ 50800 w 35"/>
              <a:gd name="T3" fmla="*/ 41275 h 32"/>
              <a:gd name="T4" fmla="*/ 55562 w 35"/>
              <a:gd name="T5" fmla="*/ 31750 h 32"/>
              <a:gd name="T6" fmla="*/ 55562 w 35"/>
              <a:gd name="T7" fmla="*/ 19050 h 32"/>
              <a:gd name="T8" fmla="*/ 50800 w 35"/>
              <a:gd name="T9" fmla="*/ 9525 h 32"/>
              <a:gd name="T10" fmla="*/ 44450 w 35"/>
              <a:gd name="T11" fmla="*/ 4762 h 32"/>
              <a:gd name="T12" fmla="*/ 33337 w 35"/>
              <a:gd name="T13" fmla="*/ 0 h 32"/>
              <a:gd name="T14" fmla="*/ 22225 w 35"/>
              <a:gd name="T15" fmla="*/ 0 h 32"/>
              <a:gd name="T16" fmla="*/ 11112 w 35"/>
              <a:gd name="T17" fmla="*/ 4762 h 32"/>
              <a:gd name="T18" fmla="*/ 6350 w 35"/>
              <a:gd name="T19" fmla="*/ 9525 h 32"/>
              <a:gd name="T20" fmla="*/ 0 w 35"/>
              <a:gd name="T21" fmla="*/ 19050 h 32"/>
              <a:gd name="T22" fmla="*/ 0 w 35"/>
              <a:gd name="T23" fmla="*/ 31750 h 32"/>
              <a:gd name="T24" fmla="*/ 6350 w 35"/>
              <a:gd name="T25" fmla="*/ 41275 h 32"/>
              <a:gd name="T26" fmla="*/ 11112 w 35"/>
              <a:gd name="T27" fmla="*/ 46037 h 32"/>
              <a:gd name="T28" fmla="*/ 22225 w 35"/>
              <a:gd name="T29" fmla="*/ 50800 h 32"/>
              <a:gd name="T30" fmla="*/ 33337 w 35"/>
              <a:gd name="T31" fmla="*/ 50800 h 32"/>
              <a:gd name="T32" fmla="*/ 44450 w 35"/>
              <a:gd name="T33" fmla="*/ 46037 h 32"/>
              <a:gd name="T34" fmla="*/ 50800 w 35"/>
              <a:gd name="T35" fmla="*/ 36512 h 32"/>
              <a:gd name="T36" fmla="*/ 50800 w 35"/>
              <a:gd name="T37" fmla="*/ 14287 h 32"/>
              <a:gd name="T38" fmla="*/ 44450 w 35"/>
              <a:gd name="T39" fmla="*/ 4762 h 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"/>
              <a:gd name="T61" fmla="*/ 0 h 32"/>
              <a:gd name="T62" fmla="*/ 35 w 35"/>
              <a:gd name="T63" fmla="*/ 32 h 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" h="32">
                <a:moveTo>
                  <a:pt x="28" y="29"/>
                </a:moveTo>
                <a:lnTo>
                  <a:pt x="32" y="26"/>
                </a:lnTo>
                <a:lnTo>
                  <a:pt x="35" y="20"/>
                </a:lnTo>
                <a:lnTo>
                  <a:pt x="35" y="12"/>
                </a:lnTo>
                <a:lnTo>
                  <a:pt x="32" y="6"/>
                </a:lnTo>
                <a:lnTo>
                  <a:pt x="28" y="3"/>
                </a:lnTo>
                <a:lnTo>
                  <a:pt x="21" y="0"/>
                </a:lnTo>
                <a:lnTo>
                  <a:pt x="14" y="0"/>
                </a:lnTo>
                <a:lnTo>
                  <a:pt x="7" y="3"/>
                </a:lnTo>
                <a:lnTo>
                  <a:pt x="4" y="6"/>
                </a:lnTo>
                <a:lnTo>
                  <a:pt x="0" y="12"/>
                </a:lnTo>
                <a:lnTo>
                  <a:pt x="0" y="20"/>
                </a:lnTo>
                <a:lnTo>
                  <a:pt x="4" y="26"/>
                </a:lnTo>
                <a:lnTo>
                  <a:pt x="7" y="29"/>
                </a:lnTo>
                <a:lnTo>
                  <a:pt x="14" y="32"/>
                </a:lnTo>
                <a:lnTo>
                  <a:pt x="21" y="32"/>
                </a:lnTo>
                <a:lnTo>
                  <a:pt x="28" y="29"/>
                </a:lnTo>
                <a:lnTo>
                  <a:pt x="32" y="23"/>
                </a:lnTo>
                <a:lnTo>
                  <a:pt x="32" y="9"/>
                </a:lnTo>
                <a:lnTo>
                  <a:pt x="28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3" name="Freeform 245"/>
          <p:cNvSpPr>
            <a:spLocks/>
          </p:cNvSpPr>
          <p:nvPr/>
        </p:nvSpPr>
        <p:spPr bwMode="auto">
          <a:xfrm>
            <a:off x="4260850" y="5033963"/>
            <a:ext cx="15875" cy="9525"/>
          </a:xfrm>
          <a:custGeom>
            <a:avLst/>
            <a:gdLst>
              <a:gd name="T0" fmla="*/ 0 w 10"/>
              <a:gd name="T1" fmla="*/ 9525 h 6"/>
              <a:gd name="T2" fmla="*/ 6350 w 10"/>
              <a:gd name="T3" fmla="*/ 4763 h 6"/>
              <a:gd name="T4" fmla="*/ 15875 w 10"/>
              <a:gd name="T5" fmla="*/ 0 h 6"/>
              <a:gd name="T6" fmla="*/ 15875 w 10"/>
              <a:gd name="T7" fmla="*/ 4763 h 6"/>
              <a:gd name="T8" fmla="*/ 6350 w 10"/>
              <a:gd name="T9" fmla="*/ 476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6"/>
              <a:gd name="T17" fmla="*/ 10 w 10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6">
                <a:moveTo>
                  <a:pt x="0" y="6"/>
                </a:moveTo>
                <a:lnTo>
                  <a:pt x="4" y="3"/>
                </a:lnTo>
                <a:lnTo>
                  <a:pt x="10" y="0"/>
                </a:lnTo>
                <a:lnTo>
                  <a:pt x="10" y="3"/>
                </a:lnTo>
                <a:lnTo>
                  <a:pt x="4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4" name="Freeform 246"/>
          <p:cNvSpPr>
            <a:spLocks/>
          </p:cNvSpPr>
          <p:nvPr/>
        </p:nvSpPr>
        <p:spPr bwMode="auto">
          <a:xfrm>
            <a:off x="4217988" y="5038725"/>
            <a:ext cx="4762" cy="41275"/>
          </a:xfrm>
          <a:custGeom>
            <a:avLst/>
            <a:gdLst>
              <a:gd name="T0" fmla="*/ 4762 w 3"/>
              <a:gd name="T1" fmla="*/ 0 h 26"/>
              <a:gd name="T2" fmla="*/ 0 w 3"/>
              <a:gd name="T3" fmla="*/ 9525 h 26"/>
              <a:gd name="T4" fmla="*/ 0 w 3"/>
              <a:gd name="T5" fmla="*/ 31750 h 26"/>
              <a:gd name="T6" fmla="*/ 4762 w 3"/>
              <a:gd name="T7" fmla="*/ 41275 h 26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6"/>
              <a:gd name="T14" fmla="*/ 3 w 3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6">
                <a:moveTo>
                  <a:pt x="3" y="0"/>
                </a:moveTo>
                <a:lnTo>
                  <a:pt x="0" y="6"/>
                </a:lnTo>
                <a:lnTo>
                  <a:pt x="0" y="20"/>
                </a:lnTo>
                <a:lnTo>
                  <a:pt x="3" y="2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5" name="Freeform 247"/>
          <p:cNvSpPr>
            <a:spLocks/>
          </p:cNvSpPr>
          <p:nvPr/>
        </p:nvSpPr>
        <p:spPr bwMode="auto">
          <a:xfrm>
            <a:off x="4206875" y="5080000"/>
            <a:ext cx="22225" cy="26988"/>
          </a:xfrm>
          <a:custGeom>
            <a:avLst/>
            <a:gdLst>
              <a:gd name="T0" fmla="*/ 4763 w 14"/>
              <a:gd name="T1" fmla="*/ 0 h 17"/>
              <a:gd name="T2" fmla="*/ 0 w 14"/>
              <a:gd name="T3" fmla="*/ 9525 h 17"/>
              <a:gd name="T4" fmla="*/ 0 w 14"/>
              <a:gd name="T5" fmla="*/ 17463 h 17"/>
              <a:gd name="T6" fmla="*/ 4763 w 14"/>
              <a:gd name="T7" fmla="*/ 22225 h 17"/>
              <a:gd name="T8" fmla="*/ 22225 w 14"/>
              <a:gd name="T9" fmla="*/ 26988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7"/>
              <a:gd name="T17" fmla="*/ 14 w 1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7">
                <a:moveTo>
                  <a:pt x="3" y="0"/>
                </a:moveTo>
                <a:lnTo>
                  <a:pt x="0" y="6"/>
                </a:lnTo>
                <a:lnTo>
                  <a:pt x="0" y="11"/>
                </a:lnTo>
                <a:lnTo>
                  <a:pt x="3" y="14"/>
                </a:lnTo>
                <a:lnTo>
                  <a:pt x="14" y="17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6" name="Line 248"/>
          <p:cNvSpPr>
            <a:spLocks noChangeShapeType="1"/>
          </p:cNvSpPr>
          <p:nvPr/>
        </p:nvSpPr>
        <p:spPr bwMode="auto">
          <a:xfrm flipV="1">
            <a:off x="4211638" y="5075238"/>
            <a:ext cx="6350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7" name="Line 249"/>
          <p:cNvSpPr>
            <a:spLocks noChangeShapeType="1"/>
          </p:cNvSpPr>
          <p:nvPr/>
        </p:nvSpPr>
        <p:spPr bwMode="auto">
          <a:xfrm>
            <a:off x="4419600" y="5106988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8" name="Line 250"/>
          <p:cNvSpPr>
            <a:spLocks noChangeShapeType="1"/>
          </p:cNvSpPr>
          <p:nvPr/>
        </p:nvSpPr>
        <p:spPr bwMode="auto">
          <a:xfrm>
            <a:off x="4471988" y="5106988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59" name="Freeform 251"/>
          <p:cNvSpPr>
            <a:spLocks/>
          </p:cNvSpPr>
          <p:nvPr/>
        </p:nvSpPr>
        <p:spPr bwMode="auto">
          <a:xfrm>
            <a:off x="4429125" y="5033963"/>
            <a:ext cx="65088" cy="73025"/>
          </a:xfrm>
          <a:custGeom>
            <a:avLst/>
            <a:gdLst>
              <a:gd name="T0" fmla="*/ 65088 w 41"/>
              <a:gd name="T1" fmla="*/ 73025 h 46"/>
              <a:gd name="T2" fmla="*/ 4763 w 41"/>
              <a:gd name="T3" fmla="*/ 0 h 46"/>
              <a:gd name="T4" fmla="*/ 0 w 41"/>
              <a:gd name="T5" fmla="*/ 0 h 46"/>
              <a:gd name="T6" fmla="*/ 58738 w 41"/>
              <a:gd name="T7" fmla="*/ 73025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6"/>
              <a:gd name="T14" fmla="*/ 41 w 41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6">
                <a:moveTo>
                  <a:pt x="41" y="46"/>
                </a:moveTo>
                <a:lnTo>
                  <a:pt x="3" y="0"/>
                </a:lnTo>
                <a:lnTo>
                  <a:pt x="0" y="0"/>
                </a:lnTo>
                <a:lnTo>
                  <a:pt x="37" y="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0" name="Line 252"/>
          <p:cNvSpPr>
            <a:spLocks noChangeShapeType="1"/>
          </p:cNvSpPr>
          <p:nvPr/>
        </p:nvSpPr>
        <p:spPr bwMode="auto">
          <a:xfrm flipV="1">
            <a:off x="4429125" y="5033963"/>
            <a:ext cx="65088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1" name="Line 253"/>
          <p:cNvSpPr>
            <a:spLocks noChangeShapeType="1"/>
          </p:cNvSpPr>
          <p:nvPr/>
        </p:nvSpPr>
        <p:spPr bwMode="auto">
          <a:xfrm flipH="1">
            <a:off x="4471988" y="5033963"/>
            <a:ext cx="333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2" name="Line 254"/>
          <p:cNvSpPr>
            <a:spLocks noChangeShapeType="1"/>
          </p:cNvSpPr>
          <p:nvPr/>
        </p:nvSpPr>
        <p:spPr bwMode="auto">
          <a:xfrm flipH="1">
            <a:off x="4419600" y="50339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3" name="Freeform 255"/>
          <p:cNvSpPr>
            <a:spLocks/>
          </p:cNvSpPr>
          <p:nvPr/>
        </p:nvSpPr>
        <p:spPr bwMode="auto">
          <a:xfrm>
            <a:off x="2854325" y="5440363"/>
            <a:ext cx="71438" cy="114300"/>
          </a:xfrm>
          <a:custGeom>
            <a:avLst/>
            <a:gdLst>
              <a:gd name="T0" fmla="*/ 53975 w 45"/>
              <a:gd name="T1" fmla="*/ 6350 h 72"/>
              <a:gd name="T2" fmla="*/ 38100 w 45"/>
              <a:gd name="T3" fmla="*/ 0 h 72"/>
              <a:gd name="T4" fmla="*/ 26988 w 45"/>
              <a:gd name="T5" fmla="*/ 0 h 72"/>
              <a:gd name="T6" fmla="*/ 14288 w 45"/>
              <a:gd name="T7" fmla="*/ 6350 h 72"/>
              <a:gd name="T8" fmla="*/ 9525 w 45"/>
              <a:gd name="T9" fmla="*/ 11112 h 72"/>
              <a:gd name="T10" fmla="*/ 4763 w 45"/>
              <a:gd name="T11" fmla="*/ 22225 h 72"/>
              <a:gd name="T12" fmla="*/ 0 w 45"/>
              <a:gd name="T13" fmla="*/ 49212 h 72"/>
              <a:gd name="T14" fmla="*/ 0 w 45"/>
              <a:gd name="T15" fmla="*/ 65087 h 72"/>
              <a:gd name="T16" fmla="*/ 4763 w 45"/>
              <a:gd name="T17" fmla="*/ 92075 h 72"/>
              <a:gd name="T18" fmla="*/ 9525 w 45"/>
              <a:gd name="T19" fmla="*/ 101600 h 72"/>
              <a:gd name="T20" fmla="*/ 14288 w 45"/>
              <a:gd name="T21" fmla="*/ 107950 h 72"/>
              <a:gd name="T22" fmla="*/ 26988 w 45"/>
              <a:gd name="T23" fmla="*/ 114300 h 72"/>
              <a:gd name="T24" fmla="*/ 38100 w 45"/>
              <a:gd name="T25" fmla="*/ 114300 h 72"/>
              <a:gd name="T26" fmla="*/ 53975 w 45"/>
              <a:gd name="T27" fmla="*/ 107950 h 72"/>
              <a:gd name="T28" fmla="*/ 63500 w 45"/>
              <a:gd name="T29" fmla="*/ 92075 h 72"/>
              <a:gd name="T30" fmla="*/ 71438 w 45"/>
              <a:gd name="T31" fmla="*/ 65087 h 72"/>
              <a:gd name="T32" fmla="*/ 71438 w 45"/>
              <a:gd name="T33" fmla="*/ 49212 h 72"/>
              <a:gd name="T34" fmla="*/ 63500 w 45"/>
              <a:gd name="T35" fmla="*/ 22225 h 72"/>
              <a:gd name="T36" fmla="*/ 53975 w 45"/>
              <a:gd name="T37" fmla="*/ 6350 h 72"/>
              <a:gd name="T38" fmla="*/ 53975 w 45"/>
              <a:gd name="T39" fmla="*/ 11112 h 72"/>
              <a:gd name="T40" fmla="*/ 49213 w 45"/>
              <a:gd name="T41" fmla="*/ 6350 h 72"/>
              <a:gd name="T42" fmla="*/ 38100 w 45"/>
              <a:gd name="T43" fmla="*/ 0 h 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"/>
              <a:gd name="T67" fmla="*/ 0 h 72"/>
              <a:gd name="T68" fmla="*/ 45 w 45"/>
              <a:gd name="T69" fmla="*/ 72 h 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" h="72">
                <a:moveTo>
                  <a:pt x="34" y="4"/>
                </a:moveTo>
                <a:lnTo>
                  <a:pt x="24" y="0"/>
                </a:lnTo>
                <a:lnTo>
                  <a:pt x="17" y="0"/>
                </a:lnTo>
                <a:lnTo>
                  <a:pt x="9" y="4"/>
                </a:lnTo>
                <a:lnTo>
                  <a:pt x="6" y="7"/>
                </a:lnTo>
                <a:lnTo>
                  <a:pt x="3" y="14"/>
                </a:lnTo>
                <a:lnTo>
                  <a:pt x="0" y="31"/>
                </a:lnTo>
                <a:lnTo>
                  <a:pt x="0" y="41"/>
                </a:lnTo>
                <a:lnTo>
                  <a:pt x="3" y="58"/>
                </a:lnTo>
                <a:lnTo>
                  <a:pt x="6" y="64"/>
                </a:lnTo>
                <a:lnTo>
                  <a:pt x="9" y="68"/>
                </a:lnTo>
                <a:lnTo>
                  <a:pt x="17" y="72"/>
                </a:lnTo>
                <a:lnTo>
                  <a:pt x="24" y="72"/>
                </a:lnTo>
                <a:lnTo>
                  <a:pt x="34" y="68"/>
                </a:lnTo>
                <a:lnTo>
                  <a:pt x="40" y="58"/>
                </a:lnTo>
                <a:lnTo>
                  <a:pt x="45" y="41"/>
                </a:lnTo>
                <a:lnTo>
                  <a:pt x="45" y="31"/>
                </a:lnTo>
                <a:lnTo>
                  <a:pt x="40" y="14"/>
                </a:lnTo>
                <a:lnTo>
                  <a:pt x="34" y="4"/>
                </a:lnTo>
                <a:lnTo>
                  <a:pt x="34" y="7"/>
                </a:lnTo>
                <a:lnTo>
                  <a:pt x="31" y="4"/>
                </a:lnTo>
                <a:lnTo>
                  <a:pt x="2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4" name="Freeform 256"/>
          <p:cNvSpPr>
            <a:spLocks/>
          </p:cNvSpPr>
          <p:nvPr/>
        </p:nvSpPr>
        <p:spPr bwMode="auto">
          <a:xfrm>
            <a:off x="2849563" y="5440363"/>
            <a:ext cx="31750" cy="114300"/>
          </a:xfrm>
          <a:custGeom>
            <a:avLst/>
            <a:gdLst>
              <a:gd name="T0" fmla="*/ 31750 w 20"/>
              <a:gd name="T1" fmla="*/ 0 h 72"/>
              <a:gd name="T2" fmla="*/ 14288 w 20"/>
              <a:gd name="T3" fmla="*/ 6350 h 72"/>
              <a:gd name="T4" fmla="*/ 4762 w 20"/>
              <a:gd name="T5" fmla="*/ 22225 h 72"/>
              <a:gd name="T6" fmla="*/ 0 w 20"/>
              <a:gd name="T7" fmla="*/ 49212 h 72"/>
              <a:gd name="T8" fmla="*/ 0 w 20"/>
              <a:gd name="T9" fmla="*/ 65087 h 72"/>
              <a:gd name="T10" fmla="*/ 4762 w 20"/>
              <a:gd name="T11" fmla="*/ 92075 h 72"/>
              <a:gd name="T12" fmla="*/ 14288 w 20"/>
              <a:gd name="T13" fmla="*/ 107950 h 72"/>
              <a:gd name="T14" fmla="*/ 31750 w 20"/>
              <a:gd name="T15" fmla="*/ 114300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72"/>
              <a:gd name="T26" fmla="*/ 20 w 20"/>
              <a:gd name="T27" fmla="*/ 72 h 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72">
                <a:moveTo>
                  <a:pt x="20" y="0"/>
                </a:moveTo>
                <a:lnTo>
                  <a:pt x="9" y="4"/>
                </a:lnTo>
                <a:lnTo>
                  <a:pt x="3" y="14"/>
                </a:lnTo>
                <a:lnTo>
                  <a:pt x="0" y="31"/>
                </a:lnTo>
                <a:lnTo>
                  <a:pt x="0" y="41"/>
                </a:lnTo>
                <a:lnTo>
                  <a:pt x="3" y="58"/>
                </a:lnTo>
                <a:lnTo>
                  <a:pt x="9" y="68"/>
                </a:lnTo>
                <a:lnTo>
                  <a:pt x="20" y="7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5" name="Freeform 257"/>
          <p:cNvSpPr>
            <a:spLocks/>
          </p:cNvSpPr>
          <p:nvPr/>
        </p:nvSpPr>
        <p:spPr bwMode="auto">
          <a:xfrm>
            <a:off x="2892425" y="5451475"/>
            <a:ext cx="25400" cy="103188"/>
          </a:xfrm>
          <a:custGeom>
            <a:avLst/>
            <a:gdLst>
              <a:gd name="T0" fmla="*/ 0 w 16"/>
              <a:gd name="T1" fmla="*/ 103188 h 65"/>
              <a:gd name="T2" fmla="*/ 11112 w 16"/>
              <a:gd name="T3" fmla="*/ 96838 h 65"/>
              <a:gd name="T4" fmla="*/ 15875 w 16"/>
              <a:gd name="T5" fmla="*/ 90488 h 65"/>
              <a:gd name="T6" fmla="*/ 20637 w 16"/>
              <a:gd name="T7" fmla="*/ 80963 h 65"/>
              <a:gd name="T8" fmla="*/ 25400 w 16"/>
              <a:gd name="T9" fmla="*/ 53975 h 65"/>
              <a:gd name="T10" fmla="*/ 25400 w 16"/>
              <a:gd name="T11" fmla="*/ 36513 h 65"/>
              <a:gd name="T12" fmla="*/ 20637 w 16"/>
              <a:gd name="T13" fmla="*/ 11113 h 65"/>
              <a:gd name="T14" fmla="*/ 15875 w 16"/>
              <a:gd name="T15" fmla="*/ 0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65"/>
              <a:gd name="T26" fmla="*/ 16 w 16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65">
                <a:moveTo>
                  <a:pt x="0" y="65"/>
                </a:moveTo>
                <a:lnTo>
                  <a:pt x="7" y="61"/>
                </a:lnTo>
                <a:lnTo>
                  <a:pt x="10" y="57"/>
                </a:lnTo>
                <a:lnTo>
                  <a:pt x="13" y="51"/>
                </a:lnTo>
                <a:lnTo>
                  <a:pt x="16" y="34"/>
                </a:lnTo>
                <a:lnTo>
                  <a:pt x="16" y="23"/>
                </a:lnTo>
                <a:lnTo>
                  <a:pt x="13" y="7"/>
                </a:lnTo>
                <a:lnTo>
                  <a:pt x="1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6" name="Freeform 258"/>
          <p:cNvSpPr>
            <a:spLocks/>
          </p:cNvSpPr>
          <p:nvPr/>
        </p:nvSpPr>
        <p:spPr bwMode="auto">
          <a:xfrm>
            <a:off x="2957513" y="5451475"/>
            <a:ext cx="33337" cy="136525"/>
          </a:xfrm>
          <a:custGeom>
            <a:avLst/>
            <a:gdLst>
              <a:gd name="T0" fmla="*/ 22225 w 21"/>
              <a:gd name="T1" fmla="*/ 0 h 86"/>
              <a:gd name="T2" fmla="*/ 26987 w 21"/>
              <a:gd name="T3" fmla="*/ 15875 h 86"/>
              <a:gd name="T4" fmla="*/ 33337 w 21"/>
              <a:gd name="T5" fmla="*/ 42862 h 86"/>
              <a:gd name="T6" fmla="*/ 33337 w 21"/>
              <a:gd name="T7" fmla="*/ 63500 h 86"/>
              <a:gd name="T8" fmla="*/ 26987 w 21"/>
              <a:gd name="T9" fmla="*/ 90487 h 86"/>
              <a:gd name="T10" fmla="*/ 22225 w 21"/>
              <a:gd name="T11" fmla="*/ 104775 h 86"/>
              <a:gd name="T12" fmla="*/ 11112 w 21"/>
              <a:gd name="T13" fmla="*/ 130175 h 86"/>
              <a:gd name="T14" fmla="*/ 0 w 21"/>
              <a:gd name="T15" fmla="*/ 136525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86"/>
              <a:gd name="T26" fmla="*/ 21 w 21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86">
                <a:moveTo>
                  <a:pt x="14" y="0"/>
                </a:moveTo>
                <a:lnTo>
                  <a:pt x="17" y="10"/>
                </a:lnTo>
                <a:lnTo>
                  <a:pt x="21" y="27"/>
                </a:lnTo>
                <a:lnTo>
                  <a:pt x="21" y="40"/>
                </a:lnTo>
                <a:lnTo>
                  <a:pt x="17" y="57"/>
                </a:lnTo>
                <a:lnTo>
                  <a:pt x="14" y="66"/>
                </a:lnTo>
                <a:lnTo>
                  <a:pt x="7" y="82"/>
                </a:lnTo>
                <a:lnTo>
                  <a:pt x="0" y="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7" name="Freeform 259"/>
          <p:cNvSpPr>
            <a:spLocks/>
          </p:cNvSpPr>
          <p:nvPr/>
        </p:nvSpPr>
        <p:spPr bwMode="auto">
          <a:xfrm>
            <a:off x="2968625" y="5430838"/>
            <a:ext cx="26988" cy="150812"/>
          </a:xfrm>
          <a:custGeom>
            <a:avLst/>
            <a:gdLst>
              <a:gd name="T0" fmla="*/ 0 w 17"/>
              <a:gd name="T1" fmla="*/ 150812 h 95"/>
              <a:gd name="T2" fmla="*/ 11113 w 17"/>
              <a:gd name="T3" fmla="*/ 133350 h 95"/>
              <a:gd name="T4" fmla="*/ 22225 w 17"/>
              <a:gd name="T5" fmla="*/ 111125 h 95"/>
              <a:gd name="T6" fmla="*/ 26988 w 17"/>
              <a:gd name="T7" fmla="*/ 84137 h 95"/>
              <a:gd name="T8" fmla="*/ 26988 w 17"/>
              <a:gd name="T9" fmla="*/ 63500 h 95"/>
              <a:gd name="T10" fmla="*/ 22225 w 17"/>
              <a:gd name="T11" fmla="*/ 36512 h 95"/>
              <a:gd name="T12" fmla="*/ 11113 w 17"/>
              <a:gd name="T13" fmla="*/ 15875 h 95"/>
              <a:gd name="T14" fmla="*/ 0 w 17"/>
              <a:gd name="T15" fmla="*/ 0 h 95"/>
              <a:gd name="T16" fmla="*/ 11113 w 17"/>
              <a:gd name="T17" fmla="*/ 2063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95"/>
              <a:gd name="T29" fmla="*/ 17 w 1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95">
                <a:moveTo>
                  <a:pt x="0" y="95"/>
                </a:moveTo>
                <a:lnTo>
                  <a:pt x="7" y="84"/>
                </a:lnTo>
                <a:lnTo>
                  <a:pt x="14" y="70"/>
                </a:lnTo>
                <a:lnTo>
                  <a:pt x="17" y="53"/>
                </a:lnTo>
                <a:lnTo>
                  <a:pt x="17" y="40"/>
                </a:lnTo>
                <a:lnTo>
                  <a:pt x="14" y="23"/>
                </a:lnTo>
                <a:lnTo>
                  <a:pt x="7" y="10"/>
                </a:lnTo>
                <a:lnTo>
                  <a:pt x="0" y="0"/>
                </a:lnTo>
                <a:lnTo>
                  <a:pt x="7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8" name="Line 260"/>
          <p:cNvSpPr>
            <a:spLocks noChangeShapeType="1"/>
          </p:cNvSpPr>
          <p:nvPr/>
        </p:nvSpPr>
        <p:spPr bwMode="auto">
          <a:xfrm flipH="1" flipV="1">
            <a:off x="2957513" y="5421313"/>
            <a:ext cx="11112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69" name="Line 261"/>
          <p:cNvSpPr>
            <a:spLocks noChangeShapeType="1"/>
          </p:cNvSpPr>
          <p:nvPr/>
        </p:nvSpPr>
        <p:spPr bwMode="auto">
          <a:xfrm>
            <a:off x="3028950" y="54784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0" name="Freeform 262"/>
          <p:cNvSpPr>
            <a:spLocks/>
          </p:cNvSpPr>
          <p:nvPr/>
        </p:nvSpPr>
        <p:spPr bwMode="auto">
          <a:xfrm>
            <a:off x="3038475" y="5478463"/>
            <a:ext cx="65088" cy="76200"/>
          </a:xfrm>
          <a:custGeom>
            <a:avLst/>
            <a:gdLst>
              <a:gd name="T0" fmla="*/ 4763 w 41"/>
              <a:gd name="T1" fmla="*/ 0 h 48"/>
              <a:gd name="T2" fmla="*/ 65088 w 41"/>
              <a:gd name="T3" fmla="*/ 76200 h 48"/>
              <a:gd name="T4" fmla="*/ 60325 w 41"/>
              <a:gd name="T5" fmla="*/ 76200 h 48"/>
              <a:gd name="T6" fmla="*/ 0 w 41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8"/>
              <a:gd name="T14" fmla="*/ 41 w 41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8">
                <a:moveTo>
                  <a:pt x="3" y="0"/>
                </a:moveTo>
                <a:lnTo>
                  <a:pt x="41" y="48"/>
                </a:lnTo>
                <a:lnTo>
                  <a:pt x="38" y="4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1" name="Line 263"/>
          <p:cNvSpPr>
            <a:spLocks noChangeShapeType="1"/>
          </p:cNvSpPr>
          <p:nvPr/>
        </p:nvSpPr>
        <p:spPr bwMode="auto">
          <a:xfrm>
            <a:off x="3082925" y="54784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2" name="Line 264"/>
          <p:cNvSpPr>
            <a:spLocks noChangeShapeType="1"/>
          </p:cNvSpPr>
          <p:nvPr/>
        </p:nvSpPr>
        <p:spPr bwMode="auto">
          <a:xfrm flipH="1">
            <a:off x="3038475" y="5478463"/>
            <a:ext cx="65088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3" name="Line 265"/>
          <p:cNvSpPr>
            <a:spLocks noChangeShapeType="1"/>
          </p:cNvSpPr>
          <p:nvPr/>
        </p:nvSpPr>
        <p:spPr bwMode="auto">
          <a:xfrm>
            <a:off x="3028950" y="55546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4" name="Line 266"/>
          <p:cNvSpPr>
            <a:spLocks noChangeShapeType="1"/>
          </p:cNvSpPr>
          <p:nvPr/>
        </p:nvSpPr>
        <p:spPr bwMode="auto">
          <a:xfrm>
            <a:off x="3082925" y="55546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5" name="Line 267"/>
          <p:cNvSpPr>
            <a:spLocks noChangeShapeType="1"/>
          </p:cNvSpPr>
          <p:nvPr/>
        </p:nvSpPr>
        <p:spPr bwMode="auto">
          <a:xfrm>
            <a:off x="3376613" y="5505450"/>
            <a:ext cx="952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6" name="Freeform 268"/>
          <p:cNvSpPr>
            <a:spLocks/>
          </p:cNvSpPr>
          <p:nvPr/>
        </p:nvSpPr>
        <p:spPr bwMode="auto">
          <a:xfrm>
            <a:off x="3506788" y="5478463"/>
            <a:ext cx="22225" cy="76200"/>
          </a:xfrm>
          <a:custGeom>
            <a:avLst/>
            <a:gdLst>
              <a:gd name="T0" fmla="*/ 0 w 14"/>
              <a:gd name="T1" fmla="*/ 0 h 48"/>
              <a:gd name="T2" fmla="*/ 22225 w 14"/>
              <a:gd name="T3" fmla="*/ 0 h 48"/>
              <a:gd name="T4" fmla="*/ 22225 w 14"/>
              <a:gd name="T5" fmla="*/ 76200 h 48"/>
              <a:gd name="T6" fmla="*/ 0 60000 65536"/>
              <a:gd name="T7" fmla="*/ 0 60000 65536"/>
              <a:gd name="T8" fmla="*/ 0 60000 65536"/>
              <a:gd name="T9" fmla="*/ 0 w 14"/>
              <a:gd name="T10" fmla="*/ 0 h 48"/>
              <a:gd name="T11" fmla="*/ 14 w 1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48">
                <a:moveTo>
                  <a:pt x="0" y="0"/>
                </a:moveTo>
                <a:lnTo>
                  <a:pt x="14" y="0"/>
                </a:lnTo>
                <a:lnTo>
                  <a:pt x="14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7" name="Line 269"/>
          <p:cNvSpPr>
            <a:spLocks noChangeShapeType="1"/>
          </p:cNvSpPr>
          <p:nvPr/>
        </p:nvSpPr>
        <p:spPr bwMode="auto">
          <a:xfrm flipV="1">
            <a:off x="3521075" y="5478463"/>
            <a:ext cx="1588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8" name="Freeform 270"/>
          <p:cNvSpPr>
            <a:spLocks/>
          </p:cNvSpPr>
          <p:nvPr/>
        </p:nvSpPr>
        <p:spPr bwMode="auto">
          <a:xfrm>
            <a:off x="3516313" y="5440363"/>
            <a:ext cx="12700" cy="12700"/>
          </a:xfrm>
          <a:custGeom>
            <a:avLst/>
            <a:gdLst>
              <a:gd name="T0" fmla="*/ 4762 w 8"/>
              <a:gd name="T1" fmla="*/ 12700 h 8"/>
              <a:gd name="T2" fmla="*/ 12700 w 8"/>
              <a:gd name="T3" fmla="*/ 6350 h 8"/>
              <a:gd name="T4" fmla="*/ 4762 w 8"/>
              <a:gd name="T5" fmla="*/ 0 h 8"/>
              <a:gd name="T6" fmla="*/ 0 w 8"/>
              <a:gd name="T7" fmla="*/ 6350 h 8"/>
              <a:gd name="T8" fmla="*/ 4762 w 8"/>
              <a:gd name="T9" fmla="*/ 1270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3" y="8"/>
                </a:moveTo>
                <a:lnTo>
                  <a:pt x="8" y="4"/>
                </a:ln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79" name="Freeform 271"/>
          <p:cNvSpPr>
            <a:spLocks/>
          </p:cNvSpPr>
          <p:nvPr/>
        </p:nvSpPr>
        <p:spPr bwMode="auto">
          <a:xfrm>
            <a:off x="3582988" y="5451475"/>
            <a:ext cx="31750" cy="136525"/>
          </a:xfrm>
          <a:custGeom>
            <a:avLst/>
            <a:gdLst>
              <a:gd name="T0" fmla="*/ 9525 w 20"/>
              <a:gd name="T1" fmla="*/ 0 h 86"/>
              <a:gd name="T2" fmla="*/ 4762 w 20"/>
              <a:gd name="T3" fmla="*/ 15875 h 86"/>
              <a:gd name="T4" fmla="*/ 0 w 20"/>
              <a:gd name="T5" fmla="*/ 42862 h 86"/>
              <a:gd name="T6" fmla="*/ 0 w 20"/>
              <a:gd name="T7" fmla="*/ 63500 h 86"/>
              <a:gd name="T8" fmla="*/ 4762 w 20"/>
              <a:gd name="T9" fmla="*/ 90487 h 86"/>
              <a:gd name="T10" fmla="*/ 9525 w 20"/>
              <a:gd name="T11" fmla="*/ 104775 h 86"/>
              <a:gd name="T12" fmla="*/ 22225 w 20"/>
              <a:gd name="T13" fmla="*/ 130175 h 86"/>
              <a:gd name="T14" fmla="*/ 31750 w 20"/>
              <a:gd name="T15" fmla="*/ 136525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86"/>
              <a:gd name="T26" fmla="*/ 20 w 20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86">
                <a:moveTo>
                  <a:pt x="6" y="0"/>
                </a:moveTo>
                <a:lnTo>
                  <a:pt x="3" y="10"/>
                </a:lnTo>
                <a:lnTo>
                  <a:pt x="0" y="27"/>
                </a:lnTo>
                <a:lnTo>
                  <a:pt x="0" y="40"/>
                </a:lnTo>
                <a:lnTo>
                  <a:pt x="3" y="57"/>
                </a:lnTo>
                <a:lnTo>
                  <a:pt x="6" y="66"/>
                </a:lnTo>
                <a:lnTo>
                  <a:pt x="14" y="82"/>
                </a:lnTo>
                <a:lnTo>
                  <a:pt x="20" y="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0" name="Freeform 272"/>
          <p:cNvSpPr>
            <a:spLocks/>
          </p:cNvSpPr>
          <p:nvPr/>
        </p:nvSpPr>
        <p:spPr bwMode="auto">
          <a:xfrm>
            <a:off x="3578225" y="5430838"/>
            <a:ext cx="26988" cy="150812"/>
          </a:xfrm>
          <a:custGeom>
            <a:avLst/>
            <a:gdLst>
              <a:gd name="T0" fmla="*/ 26988 w 17"/>
              <a:gd name="T1" fmla="*/ 150812 h 95"/>
              <a:gd name="T2" fmla="*/ 14288 w 17"/>
              <a:gd name="T3" fmla="*/ 133350 h 95"/>
              <a:gd name="T4" fmla="*/ 4763 w 17"/>
              <a:gd name="T5" fmla="*/ 111125 h 95"/>
              <a:gd name="T6" fmla="*/ 0 w 17"/>
              <a:gd name="T7" fmla="*/ 84137 h 95"/>
              <a:gd name="T8" fmla="*/ 0 w 17"/>
              <a:gd name="T9" fmla="*/ 63500 h 95"/>
              <a:gd name="T10" fmla="*/ 4763 w 17"/>
              <a:gd name="T11" fmla="*/ 36512 h 95"/>
              <a:gd name="T12" fmla="*/ 14288 w 17"/>
              <a:gd name="T13" fmla="*/ 15875 h 95"/>
              <a:gd name="T14" fmla="*/ 26988 w 17"/>
              <a:gd name="T15" fmla="*/ 0 h 95"/>
              <a:gd name="T16" fmla="*/ 14288 w 17"/>
              <a:gd name="T17" fmla="*/ 2063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95"/>
              <a:gd name="T29" fmla="*/ 17 w 1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95">
                <a:moveTo>
                  <a:pt x="17" y="95"/>
                </a:moveTo>
                <a:lnTo>
                  <a:pt x="9" y="84"/>
                </a:lnTo>
                <a:lnTo>
                  <a:pt x="3" y="70"/>
                </a:lnTo>
                <a:lnTo>
                  <a:pt x="0" y="53"/>
                </a:lnTo>
                <a:lnTo>
                  <a:pt x="0" y="40"/>
                </a:lnTo>
                <a:lnTo>
                  <a:pt x="3" y="23"/>
                </a:lnTo>
                <a:lnTo>
                  <a:pt x="9" y="10"/>
                </a:lnTo>
                <a:lnTo>
                  <a:pt x="17" y="0"/>
                </a:lnTo>
                <a:lnTo>
                  <a:pt x="9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1" name="Line 273"/>
          <p:cNvSpPr>
            <a:spLocks noChangeShapeType="1"/>
          </p:cNvSpPr>
          <p:nvPr/>
        </p:nvSpPr>
        <p:spPr bwMode="auto">
          <a:xfrm flipV="1">
            <a:off x="3605213" y="5421313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2" name="Freeform 274"/>
          <p:cNvSpPr>
            <a:spLocks/>
          </p:cNvSpPr>
          <p:nvPr/>
        </p:nvSpPr>
        <p:spPr bwMode="auto">
          <a:xfrm>
            <a:off x="3663950" y="5440363"/>
            <a:ext cx="26988" cy="114300"/>
          </a:xfrm>
          <a:custGeom>
            <a:avLst/>
            <a:gdLst>
              <a:gd name="T0" fmla="*/ 0 w 17"/>
              <a:gd name="T1" fmla="*/ 22225 h 72"/>
              <a:gd name="T2" fmla="*/ 9525 w 17"/>
              <a:gd name="T3" fmla="*/ 17462 h 72"/>
              <a:gd name="T4" fmla="*/ 26988 w 17"/>
              <a:gd name="T5" fmla="*/ 0 h 72"/>
              <a:gd name="T6" fmla="*/ 26988 w 17"/>
              <a:gd name="T7" fmla="*/ 114300 h 72"/>
              <a:gd name="T8" fmla="*/ 19050 w 17"/>
              <a:gd name="T9" fmla="*/ 114300 h 72"/>
              <a:gd name="T10" fmla="*/ 19050 w 17"/>
              <a:gd name="T11" fmla="*/ 6350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72"/>
              <a:gd name="T20" fmla="*/ 17 w 17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72">
                <a:moveTo>
                  <a:pt x="0" y="14"/>
                </a:moveTo>
                <a:lnTo>
                  <a:pt x="6" y="11"/>
                </a:lnTo>
                <a:lnTo>
                  <a:pt x="17" y="0"/>
                </a:lnTo>
                <a:lnTo>
                  <a:pt x="17" y="72"/>
                </a:lnTo>
                <a:lnTo>
                  <a:pt x="12" y="72"/>
                </a:lnTo>
                <a:lnTo>
                  <a:pt x="12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3" name="Freeform 275"/>
          <p:cNvSpPr>
            <a:spLocks/>
          </p:cNvSpPr>
          <p:nvPr/>
        </p:nvSpPr>
        <p:spPr bwMode="auto">
          <a:xfrm>
            <a:off x="3754438" y="5446713"/>
            <a:ext cx="39687" cy="141287"/>
          </a:xfrm>
          <a:custGeom>
            <a:avLst/>
            <a:gdLst>
              <a:gd name="T0" fmla="*/ 22225 w 25"/>
              <a:gd name="T1" fmla="*/ 0 h 89"/>
              <a:gd name="T2" fmla="*/ 34925 w 25"/>
              <a:gd name="T3" fmla="*/ 20637 h 89"/>
              <a:gd name="T4" fmla="*/ 39687 w 25"/>
              <a:gd name="T5" fmla="*/ 47625 h 89"/>
              <a:gd name="T6" fmla="*/ 39687 w 25"/>
              <a:gd name="T7" fmla="*/ 68262 h 89"/>
              <a:gd name="T8" fmla="*/ 34925 w 25"/>
              <a:gd name="T9" fmla="*/ 95250 h 89"/>
              <a:gd name="T10" fmla="*/ 22225 w 25"/>
              <a:gd name="T11" fmla="*/ 117475 h 89"/>
              <a:gd name="T12" fmla="*/ 12700 w 25"/>
              <a:gd name="T13" fmla="*/ 134937 h 89"/>
              <a:gd name="T14" fmla="*/ 0 w 25"/>
              <a:gd name="T15" fmla="*/ 141287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89"/>
              <a:gd name="T26" fmla="*/ 25 w 25"/>
              <a:gd name="T27" fmla="*/ 89 h 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89">
                <a:moveTo>
                  <a:pt x="14" y="0"/>
                </a:moveTo>
                <a:lnTo>
                  <a:pt x="22" y="13"/>
                </a:lnTo>
                <a:lnTo>
                  <a:pt x="25" y="30"/>
                </a:lnTo>
                <a:lnTo>
                  <a:pt x="25" y="43"/>
                </a:lnTo>
                <a:lnTo>
                  <a:pt x="22" y="60"/>
                </a:lnTo>
                <a:lnTo>
                  <a:pt x="14" y="74"/>
                </a:lnTo>
                <a:lnTo>
                  <a:pt x="8" y="85"/>
                </a:lnTo>
                <a:lnTo>
                  <a:pt x="0" y="8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4" name="Freeform 276"/>
          <p:cNvSpPr>
            <a:spLocks/>
          </p:cNvSpPr>
          <p:nvPr/>
        </p:nvSpPr>
        <p:spPr bwMode="auto">
          <a:xfrm>
            <a:off x="3767138" y="5430838"/>
            <a:ext cx="22225" cy="150812"/>
          </a:xfrm>
          <a:custGeom>
            <a:avLst/>
            <a:gdLst>
              <a:gd name="T0" fmla="*/ 0 w 14"/>
              <a:gd name="T1" fmla="*/ 150812 h 95"/>
              <a:gd name="T2" fmla="*/ 9525 w 14"/>
              <a:gd name="T3" fmla="*/ 125412 h 95"/>
              <a:gd name="T4" fmla="*/ 14288 w 14"/>
              <a:gd name="T5" fmla="*/ 111125 h 95"/>
              <a:gd name="T6" fmla="*/ 22225 w 14"/>
              <a:gd name="T7" fmla="*/ 84137 h 95"/>
              <a:gd name="T8" fmla="*/ 22225 w 14"/>
              <a:gd name="T9" fmla="*/ 63500 h 95"/>
              <a:gd name="T10" fmla="*/ 14288 w 14"/>
              <a:gd name="T11" fmla="*/ 36512 h 95"/>
              <a:gd name="T12" fmla="*/ 9525 w 14"/>
              <a:gd name="T13" fmla="*/ 20637 h 95"/>
              <a:gd name="T14" fmla="*/ 0 w 14"/>
              <a:gd name="T15" fmla="*/ 0 h 95"/>
              <a:gd name="T16" fmla="*/ 9525 w 14"/>
              <a:gd name="T17" fmla="*/ 15875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95"/>
              <a:gd name="T29" fmla="*/ 14 w 14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95">
                <a:moveTo>
                  <a:pt x="0" y="95"/>
                </a:moveTo>
                <a:lnTo>
                  <a:pt x="6" y="79"/>
                </a:lnTo>
                <a:lnTo>
                  <a:pt x="9" y="70"/>
                </a:lnTo>
                <a:lnTo>
                  <a:pt x="14" y="53"/>
                </a:lnTo>
                <a:lnTo>
                  <a:pt x="14" y="40"/>
                </a:lnTo>
                <a:lnTo>
                  <a:pt x="9" y="23"/>
                </a:lnTo>
                <a:lnTo>
                  <a:pt x="6" y="13"/>
                </a:lnTo>
                <a:lnTo>
                  <a:pt x="0" y="0"/>
                </a:lnTo>
                <a:lnTo>
                  <a:pt x="6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5" name="Line 277"/>
          <p:cNvSpPr>
            <a:spLocks noChangeShapeType="1"/>
          </p:cNvSpPr>
          <p:nvPr/>
        </p:nvSpPr>
        <p:spPr bwMode="auto">
          <a:xfrm flipH="1" flipV="1">
            <a:off x="3754438" y="5421313"/>
            <a:ext cx="12700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6" name="Line 278"/>
          <p:cNvSpPr>
            <a:spLocks noChangeShapeType="1"/>
          </p:cNvSpPr>
          <p:nvPr/>
        </p:nvSpPr>
        <p:spPr bwMode="auto">
          <a:xfrm>
            <a:off x="3825875" y="54784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7" name="Line 279"/>
          <p:cNvSpPr>
            <a:spLocks noChangeShapeType="1"/>
          </p:cNvSpPr>
          <p:nvPr/>
        </p:nvSpPr>
        <p:spPr bwMode="auto">
          <a:xfrm>
            <a:off x="3843338" y="5478463"/>
            <a:ext cx="58737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8" name="Line 280"/>
          <p:cNvSpPr>
            <a:spLocks noChangeShapeType="1"/>
          </p:cNvSpPr>
          <p:nvPr/>
        </p:nvSpPr>
        <p:spPr bwMode="auto">
          <a:xfrm flipH="1" flipV="1">
            <a:off x="3838575" y="5478463"/>
            <a:ext cx="58738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89" name="Line 281"/>
          <p:cNvSpPr>
            <a:spLocks noChangeShapeType="1"/>
          </p:cNvSpPr>
          <p:nvPr/>
        </p:nvSpPr>
        <p:spPr bwMode="auto">
          <a:xfrm>
            <a:off x="3879850" y="54784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0" name="Line 282"/>
          <p:cNvSpPr>
            <a:spLocks noChangeShapeType="1"/>
          </p:cNvSpPr>
          <p:nvPr/>
        </p:nvSpPr>
        <p:spPr bwMode="auto">
          <a:xfrm flipH="1">
            <a:off x="3838575" y="5478463"/>
            <a:ext cx="6350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1" name="Line 283"/>
          <p:cNvSpPr>
            <a:spLocks noChangeShapeType="1"/>
          </p:cNvSpPr>
          <p:nvPr/>
        </p:nvSpPr>
        <p:spPr bwMode="auto">
          <a:xfrm>
            <a:off x="3825875" y="55546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2" name="Line 284"/>
          <p:cNvSpPr>
            <a:spLocks noChangeShapeType="1"/>
          </p:cNvSpPr>
          <p:nvPr/>
        </p:nvSpPr>
        <p:spPr bwMode="auto">
          <a:xfrm>
            <a:off x="3879850" y="55546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3" name="Line 285"/>
          <p:cNvSpPr>
            <a:spLocks noChangeShapeType="1"/>
          </p:cNvSpPr>
          <p:nvPr/>
        </p:nvSpPr>
        <p:spPr bwMode="auto">
          <a:xfrm flipH="1">
            <a:off x="3663950" y="5554663"/>
            <a:ext cx="492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4" name="Line 286"/>
          <p:cNvSpPr>
            <a:spLocks noChangeShapeType="1"/>
          </p:cNvSpPr>
          <p:nvPr/>
        </p:nvSpPr>
        <p:spPr bwMode="auto">
          <a:xfrm flipH="1">
            <a:off x="3506788" y="5554663"/>
            <a:ext cx="365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5" name="Line 287"/>
          <p:cNvSpPr>
            <a:spLocks noChangeShapeType="1"/>
          </p:cNvSpPr>
          <p:nvPr/>
        </p:nvSpPr>
        <p:spPr bwMode="auto">
          <a:xfrm flipV="1">
            <a:off x="3422650" y="5457825"/>
            <a:ext cx="1588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6" name="Freeform 288"/>
          <p:cNvSpPr>
            <a:spLocks/>
          </p:cNvSpPr>
          <p:nvPr/>
        </p:nvSpPr>
        <p:spPr bwMode="auto">
          <a:xfrm>
            <a:off x="2782888" y="5451475"/>
            <a:ext cx="31750" cy="136525"/>
          </a:xfrm>
          <a:custGeom>
            <a:avLst/>
            <a:gdLst>
              <a:gd name="T0" fmla="*/ 12700 w 20"/>
              <a:gd name="T1" fmla="*/ 0 h 86"/>
              <a:gd name="T2" fmla="*/ 4762 w 20"/>
              <a:gd name="T3" fmla="*/ 15875 h 86"/>
              <a:gd name="T4" fmla="*/ 0 w 20"/>
              <a:gd name="T5" fmla="*/ 42862 h 86"/>
              <a:gd name="T6" fmla="*/ 0 w 20"/>
              <a:gd name="T7" fmla="*/ 63500 h 86"/>
              <a:gd name="T8" fmla="*/ 4762 w 20"/>
              <a:gd name="T9" fmla="*/ 90487 h 86"/>
              <a:gd name="T10" fmla="*/ 12700 w 20"/>
              <a:gd name="T11" fmla="*/ 104775 h 86"/>
              <a:gd name="T12" fmla="*/ 22225 w 20"/>
              <a:gd name="T13" fmla="*/ 130175 h 86"/>
              <a:gd name="T14" fmla="*/ 31750 w 20"/>
              <a:gd name="T15" fmla="*/ 136525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86"/>
              <a:gd name="T26" fmla="*/ 20 w 20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86">
                <a:moveTo>
                  <a:pt x="8" y="0"/>
                </a:moveTo>
                <a:lnTo>
                  <a:pt x="3" y="10"/>
                </a:lnTo>
                <a:lnTo>
                  <a:pt x="0" y="27"/>
                </a:lnTo>
                <a:lnTo>
                  <a:pt x="0" y="40"/>
                </a:lnTo>
                <a:lnTo>
                  <a:pt x="3" y="57"/>
                </a:lnTo>
                <a:lnTo>
                  <a:pt x="8" y="66"/>
                </a:lnTo>
                <a:lnTo>
                  <a:pt x="14" y="82"/>
                </a:lnTo>
                <a:lnTo>
                  <a:pt x="20" y="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7" name="Freeform 289"/>
          <p:cNvSpPr>
            <a:spLocks/>
          </p:cNvSpPr>
          <p:nvPr/>
        </p:nvSpPr>
        <p:spPr bwMode="auto">
          <a:xfrm>
            <a:off x="2778125" y="5430838"/>
            <a:ext cx="26988" cy="150812"/>
          </a:xfrm>
          <a:custGeom>
            <a:avLst/>
            <a:gdLst>
              <a:gd name="T0" fmla="*/ 26988 w 17"/>
              <a:gd name="T1" fmla="*/ 150812 h 95"/>
              <a:gd name="T2" fmla="*/ 17463 w 17"/>
              <a:gd name="T3" fmla="*/ 133350 h 95"/>
              <a:gd name="T4" fmla="*/ 4763 w 17"/>
              <a:gd name="T5" fmla="*/ 111125 h 95"/>
              <a:gd name="T6" fmla="*/ 0 w 17"/>
              <a:gd name="T7" fmla="*/ 84137 h 95"/>
              <a:gd name="T8" fmla="*/ 0 w 17"/>
              <a:gd name="T9" fmla="*/ 63500 h 95"/>
              <a:gd name="T10" fmla="*/ 4763 w 17"/>
              <a:gd name="T11" fmla="*/ 36512 h 95"/>
              <a:gd name="T12" fmla="*/ 17463 w 17"/>
              <a:gd name="T13" fmla="*/ 15875 h 95"/>
              <a:gd name="T14" fmla="*/ 26988 w 17"/>
              <a:gd name="T15" fmla="*/ 0 h 95"/>
              <a:gd name="T16" fmla="*/ 17463 w 17"/>
              <a:gd name="T17" fmla="*/ 2063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95"/>
              <a:gd name="T29" fmla="*/ 17 w 17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95">
                <a:moveTo>
                  <a:pt x="17" y="95"/>
                </a:moveTo>
                <a:lnTo>
                  <a:pt x="11" y="84"/>
                </a:lnTo>
                <a:lnTo>
                  <a:pt x="3" y="70"/>
                </a:lnTo>
                <a:lnTo>
                  <a:pt x="0" y="53"/>
                </a:lnTo>
                <a:lnTo>
                  <a:pt x="0" y="40"/>
                </a:lnTo>
                <a:lnTo>
                  <a:pt x="3" y="23"/>
                </a:lnTo>
                <a:lnTo>
                  <a:pt x="11" y="10"/>
                </a:lnTo>
                <a:lnTo>
                  <a:pt x="17" y="0"/>
                </a:lnTo>
                <a:lnTo>
                  <a:pt x="11" y="1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8" name="Line 290"/>
          <p:cNvSpPr>
            <a:spLocks noChangeShapeType="1"/>
          </p:cNvSpPr>
          <p:nvPr/>
        </p:nvSpPr>
        <p:spPr bwMode="auto">
          <a:xfrm flipV="1">
            <a:off x="2805113" y="5421313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99" name="Freeform 291"/>
          <p:cNvSpPr>
            <a:spLocks/>
          </p:cNvSpPr>
          <p:nvPr/>
        </p:nvSpPr>
        <p:spPr bwMode="auto">
          <a:xfrm>
            <a:off x="2719388" y="5440363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0" name="Freeform 292"/>
          <p:cNvSpPr>
            <a:spLocks/>
          </p:cNvSpPr>
          <p:nvPr/>
        </p:nvSpPr>
        <p:spPr bwMode="auto">
          <a:xfrm>
            <a:off x="2709863" y="5478463"/>
            <a:ext cx="19050" cy="76200"/>
          </a:xfrm>
          <a:custGeom>
            <a:avLst/>
            <a:gdLst>
              <a:gd name="T0" fmla="*/ 14288 w 12"/>
              <a:gd name="T1" fmla="*/ 0 h 48"/>
              <a:gd name="T2" fmla="*/ 14288 w 12"/>
              <a:gd name="T3" fmla="*/ 76200 h 48"/>
              <a:gd name="T4" fmla="*/ 19050 w 12"/>
              <a:gd name="T5" fmla="*/ 76200 h 48"/>
              <a:gd name="T6" fmla="*/ 19050 w 12"/>
              <a:gd name="T7" fmla="*/ 0 h 48"/>
              <a:gd name="T8" fmla="*/ 0 w 12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48"/>
              <a:gd name="T17" fmla="*/ 12 w 1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48">
                <a:moveTo>
                  <a:pt x="9" y="0"/>
                </a:moveTo>
                <a:lnTo>
                  <a:pt x="9" y="48"/>
                </a:lnTo>
                <a:lnTo>
                  <a:pt x="12" y="48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1" name="Line 293"/>
          <p:cNvSpPr>
            <a:spLocks noChangeShapeType="1"/>
          </p:cNvSpPr>
          <p:nvPr/>
        </p:nvSpPr>
        <p:spPr bwMode="auto">
          <a:xfrm>
            <a:off x="2709863" y="5554663"/>
            <a:ext cx="365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2" name="Line 294"/>
          <p:cNvSpPr>
            <a:spLocks noChangeShapeType="1"/>
          </p:cNvSpPr>
          <p:nvPr/>
        </p:nvSpPr>
        <p:spPr bwMode="auto">
          <a:xfrm flipH="1">
            <a:off x="2463800" y="5521325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3" name="Line 295"/>
          <p:cNvSpPr>
            <a:spLocks noChangeShapeType="1"/>
          </p:cNvSpPr>
          <p:nvPr/>
        </p:nvSpPr>
        <p:spPr bwMode="auto">
          <a:xfrm>
            <a:off x="2463800" y="5487988"/>
            <a:ext cx="984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4" name="Freeform 296"/>
          <p:cNvSpPr>
            <a:spLocks/>
          </p:cNvSpPr>
          <p:nvPr/>
        </p:nvSpPr>
        <p:spPr bwMode="auto">
          <a:xfrm>
            <a:off x="2266950" y="5494338"/>
            <a:ext cx="36513" cy="93662"/>
          </a:xfrm>
          <a:custGeom>
            <a:avLst/>
            <a:gdLst>
              <a:gd name="T0" fmla="*/ 36513 w 23"/>
              <a:gd name="T1" fmla="*/ 0 h 59"/>
              <a:gd name="T2" fmla="*/ 36513 w 23"/>
              <a:gd name="T3" fmla="*/ 20637 h 59"/>
              <a:gd name="T4" fmla="*/ 31750 w 23"/>
              <a:gd name="T5" fmla="*/ 47625 h 59"/>
              <a:gd name="T6" fmla="*/ 22225 w 23"/>
              <a:gd name="T7" fmla="*/ 69850 h 59"/>
              <a:gd name="T8" fmla="*/ 9525 w 23"/>
              <a:gd name="T9" fmla="*/ 87312 h 59"/>
              <a:gd name="T10" fmla="*/ 0 w 23"/>
              <a:gd name="T11" fmla="*/ 93662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"/>
              <a:gd name="T19" fmla="*/ 0 h 59"/>
              <a:gd name="T20" fmla="*/ 23 w 23"/>
              <a:gd name="T21" fmla="*/ 59 h 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" h="59">
                <a:moveTo>
                  <a:pt x="23" y="0"/>
                </a:moveTo>
                <a:lnTo>
                  <a:pt x="23" y="13"/>
                </a:lnTo>
                <a:lnTo>
                  <a:pt x="20" y="30"/>
                </a:lnTo>
                <a:lnTo>
                  <a:pt x="14" y="44"/>
                </a:lnTo>
                <a:lnTo>
                  <a:pt x="6" y="55"/>
                </a:lnTo>
                <a:lnTo>
                  <a:pt x="0" y="5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5" name="Freeform 297"/>
          <p:cNvSpPr>
            <a:spLocks/>
          </p:cNvSpPr>
          <p:nvPr/>
        </p:nvSpPr>
        <p:spPr bwMode="auto">
          <a:xfrm>
            <a:off x="2276475" y="5430838"/>
            <a:ext cx="26988" cy="150812"/>
          </a:xfrm>
          <a:custGeom>
            <a:avLst/>
            <a:gdLst>
              <a:gd name="T0" fmla="*/ 0 w 17"/>
              <a:gd name="T1" fmla="*/ 150812 h 95"/>
              <a:gd name="T2" fmla="*/ 12700 w 17"/>
              <a:gd name="T3" fmla="*/ 125412 h 95"/>
              <a:gd name="T4" fmla="*/ 17463 w 17"/>
              <a:gd name="T5" fmla="*/ 111125 h 95"/>
              <a:gd name="T6" fmla="*/ 22225 w 17"/>
              <a:gd name="T7" fmla="*/ 84137 h 95"/>
              <a:gd name="T8" fmla="*/ 22225 w 17"/>
              <a:gd name="T9" fmla="*/ 63500 h 95"/>
              <a:gd name="T10" fmla="*/ 17463 w 17"/>
              <a:gd name="T11" fmla="*/ 36512 h 95"/>
              <a:gd name="T12" fmla="*/ 12700 w 17"/>
              <a:gd name="T13" fmla="*/ 20637 h 95"/>
              <a:gd name="T14" fmla="*/ 0 w 17"/>
              <a:gd name="T15" fmla="*/ 0 h 95"/>
              <a:gd name="T16" fmla="*/ 12700 w 17"/>
              <a:gd name="T17" fmla="*/ 15875 h 95"/>
              <a:gd name="T18" fmla="*/ 22225 w 17"/>
              <a:gd name="T19" fmla="*/ 36512 h 95"/>
              <a:gd name="T20" fmla="*/ 26988 w 17"/>
              <a:gd name="T21" fmla="*/ 63500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95"/>
              <a:gd name="T35" fmla="*/ 17 w 17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95">
                <a:moveTo>
                  <a:pt x="0" y="95"/>
                </a:moveTo>
                <a:lnTo>
                  <a:pt x="8" y="79"/>
                </a:lnTo>
                <a:lnTo>
                  <a:pt x="11" y="70"/>
                </a:lnTo>
                <a:lnTo>
                  <a:pt x="14" y="53"/>
                </a:lnTo>
                <a:lnTo>
                  <a:pt x="14" y="40"/>
                </a:lnTo>
                <a:lnTo>
                  <a:pt x="11" y="23"/>
                </a:lnTo>
                <a:lnTo>
                  <a:pt x="8" y="13"/>
                </a:lnTo>
                <a:lnTo>
                  <a:pt x="0" y="0"/>
                </a:lnTo>
                <a:lnTo>
                  <a:pt x="8" y="10"/>
                </a:lnTo>
                <a:lnTo>
                  <a:pt x="14" y="23"/>
                </a:lnTo>
                <a:lnTo>
                  <a:pt x="17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6" name="Line 298"/>
          <p:cNvSpPr>
            <a:spLocks noChangeShapeType="1"/>
          </p:cNvSpPr>
          <p:nvPr/>
        </p:nvSpPr>
        <p:spPr bwMode="auto">
          <a:xfrm flipH="1">
            <a:off x="2208213" y="54784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7" name="Line 299"/>
          <p:cNvSpPr>
            <a:spLocks noChangeShapeType="1"/>
          </p:cNvSpPr>
          <p:nvPr/>
        </p:nvSpPr>
        <p:spPr bwMode="auto">
          <a:xfrm flipH="1">
            <a:off x="2163763" y="5478463"/>
            <a:ext cx="66675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8" name="Line 300"/>
          <p:cNvSpPr>
            <a:spLocks noChangeShapeType="1"/>
          </p:cNvSpPr>
          <p:nvPr/>
        </p:nvSpPr>
        <p:spPr bwMode="auto">
          <a:xfrm>
            <a:off x="2152650" y="55546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09" name="Line 301"/>
          <p:cNvSpPr>
            <a:spLocks noChangeShapeType="1"/>
          </p:cNvSpPr>
          <p:nvPr/>
        </p:nvSpPr>
        <p:spPr bwMode="auto">
          <a:xfrm>
            <a:off x="2208213" y="5554663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0" name="Freeform 302"/>
          <p:cNvSpPr>
            <a:spLocks/>
          </p:cNvSpPr>
          <p:nvPr/>
        </p:nvSpPr>
        <p:spPr bwMode="auto">
          <a:xfrm>
            <a:off x="2163763" y="5478463"/>
            <a:ext cx="66675" cy="76200"/>
          </a:xfrm>
          <a:custGeom>
            <a:avLst/>
            <a:gdLst>
              <a:gd name="T0" fmla="*/ 66675 w 42"/>
              <a:gd name="T1" fmla="*/ 76200 h 48"/>
              <a:gd name="T2" fmla="*/ 4762 w 42"/>
              <a:gd name="T3" fmla="*/ 0 h 48"/>
              <a:gd name="T4" fmla="*/ 0 w 42"/>
              <a:gd name="T5" fmla="*/ 0 h 48"/>
              <a:gd name="T6" fmla="*/ 58738 w 42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8"/>
              <a:gd name="T14" fmla="*/ 42 w 4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8">
                <a:moveTo>
                  <a:pt x="42" y="48"/>
                </a:moveTo>
                <a:lnTo>
                  <a:pt x="3" y="0"/>
                </a:lnTo>
                <a:lnTo>
                  <a:pt x="0" y="0"/>
                </a:lnTo>
                <a:lnTo>
                  <a:pt x="37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1" name="Line 303"/>
          <p:cNvSpPr>
            <a:spLocks noChangeShapeType="1"/>
          </p:cNvSpPr>
          <p:nvPr/>
        </p:nvSpPr>
        <p:spPr bwMode="auto">
          <a:xfrm flipH="1">
            <a:off x="2152650" y="54784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2" name="Freeform 304"/>
          <p:cNvSpPr>
            <a:spLocks/>
          </p:cNvSpPr>
          <p:nvPr/>
        </p:nvSpPr>
        <p:spPr bwMode="auto">
          <a:xfrm>
            <a:off x="2092325" y="5467350"/>
            <a:ext cx="34925" cy="120650"/>
          </a:xfrm>
          <a:custGeom>
            <a:avLst/>
            <a:gdLst>
              <a:gd name="T0" fmla="*/ 7938 w 22"/>
              <a:gd name="T1" fmla="*/ 0 h 76"/>
              <a:gd name="T2" fmla="*/ 0 w 22"/>
              <a:gd name="T3" fmla="*/ 26988 h 76"/>
              <a:gd name="T4" fmla="*/ 0 w 22"/>
              <a:gd name="T5" fmla="*/ 47625 h 76"/>
              <a:gd name="T6" fmla="*/ 7938 w 22"/>
              <a:gd name="T7" fmla="*/ 74612 h 76"/>
              <a:gd name="T8" fmla="*/ 12700 w 22"/>
              <a:gd name="T9" fmla="*/ 88900 h 76"/>
              <a:gd name="T10" fmla="*/ 22225 w 22"/>
              <a:gd name="T11" fmla="*/ 114300 h 76"/>
              <a:gd name="T12" fmla="*/ 34925 w 22"/>
              <a:gd name="T13" fmla="*/ 120650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76"/>
              <a:gd name="T23" fmla="*/ 22 w 22"/>
              <a:gd name="T24" fmla="*/ 76 h 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76">
                <a:moveTo>
                  <a:pt x="5" y="0"/>
                </a:moveTo>
                <a:lnTo>
                  <a:pt x="0" y="17"/>
                </a:lnTo>
                <a:lnTo>
                  <a:pt x="0" y="30"/>
                </a:lnTo>
                <a:lnTo>
                  <a:pt x="5" y="47"/>
                </a:lnTo>
                <a:lnTo>
                  <a:pt x="8" y="56"/>
                </a:lnTo>
                <a:lnTo>
                  <a:pt x="14" y="72"/>
                </a:lnTo>
                <a:lnTo>
                  <a:pt x="22" y="7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3" name="Freeform 305"/>
          <p:cNvSpPr>
            <a:spLocks/>
          </p:cNvSpPr>
          <p:nvPr/>
        </p:nvSpPr>
        <p:spPr bwMode="auto">
          <a:xfrm>
            <a:off x="2087563" y="5430838"/>
            <a:ext cx="26987" cy="150812"/>
          </a:xfrm>
          <a:custGeom>
            <a:avLst/>
            <a:gdLst>
              <a:gd name="T0" fmla="*/ 26987 w 17"/>
              <a:gd name="T1" fmla="*/ 150812 h 95"/>
              <a:gd name="T2" fmla="*/ 17462 w 17"/>
              <a:gd name="T3" fmla="*/ 133350 h 95"/>
              <a:gd name="T4" fmla="*/ 4762 w 17"/>
              <a:gd name="T5" fmla="*/ 111125 h 95"/>
              <a:gd name="T6" fmla="*/ 0 w 17"/>
              <a:gd name="T7" fmla="*/ 84137 h 95"/>
              <a:gd name="T8" fmla="*/ 0 w 17"/>
              <a:gd name="T9" fmla="*/ 63500 h 95"/>
              <a:gd name="T10" fmla="*/ 4762 w 17"/>
              <a:gd name="T11" fmla="*/ 36512 h 95"/>
              <a:gd name="T12" fmla="*/ 17462 w 17"/>
              <a:gd name="T13" fmla="*/ 15875 h 95"/>
              <a:gd name="T14" fmla="*/ 26987 w 17"/>
              <a:gd name="T15" fmla="*/ 0 h 95"/>
              <a:gd name="T16" fmla="*/ 17462 w 17"/>
              <a:gd name="T17" fmla="*/ 20637 h 95"/>
              <a:gd name="T18" fmla="*/ 12700 w 17"/>
              <a:gd name="T19" fmla="*/ 36512 h 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95"/>
              <a:gd name="T32" fmla="*/ 17 w 17"/>
              <a:gd name="T33" fmla="*/ 95 h 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95">
                <a:moveTo>
                  <a:pt x="17" y="95"/>
                </a:moveTo>
                <a:lnTo>
                  <a:pt x="11" y="84"/>
                </a:lnTo>
                <a:lnTo>
                  <a:pt x="3" y="70"/>
                </a:lnTo>
                <a:lnTo>
                  <a:pt x="0" y="53"/>
                </a:lnTo>
                <a:lnTo>
                  <a:pt x="0" y="40"/>
                </a:lnTo>
                <a:lnTo>
                  <a:pt x="3" y="23"/>
                </a:lnTo>
                <a:lnTo>
                  <a:pt x="11" y="10"/>
                </a:lnTo>
                <a:lnTo>
                  <a:pt x="17" y="0"/>
                </a:lnTo>
                <a:lnTo>
                  <a:pt x="11" y="13"/>
                </a:lnTo>
                <a:lnTo>
                  <a:pt x="8" y="2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4" name="Line 306"/>
          <p:cNvSpPr>
            <a:spLocks noChangeShapeType="1"/>
          </p:cNvSpPr>
          <p:nvPr/>
        </p:nvSpPr>
        <p:spPr bwMode="auto">
          <a:xfrm flipV="1">
            <a:off x="2114550" y="5421313"/>
            <a:ext cx="11113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5" name="Line 307"/>
          <p:cNvSpPr>
            <a:spLocks noChangeShapeType="1"/>
          </p:cNvSpPr>
          <p:nvPr/>
        </p:nvSpPr>
        <p:spPr bwMode="auto">
          <a:xfrm flipH="1">
            <a:off x="2017713" y="5440363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6" name="Line 308"/>
          <p:cNvSpPr>
            <a:spLocks noChangeShapeType="1"/>
          </p:cNvSpPr>
          <p:nvPr/>
        </p:nvSpPr>
        <p:spPr bwMode="auto">
          <a:xfrm>
            <a:off x="2033588" y="5440363"/>
            <a:ext cx="1587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7" name="Line 309"/>
          <p:cNvSpPr>
            <a:spLocks noChangeShapeType="1"/>
          </p:cNvSpPr>
          <p:nvPr/>
        </p:nvSpPr>
        <p:spPr bwMode="auto">
          <a:xfrm flipV="1">
            <a:off x="2038350" y="5440363"/>
            <a:ext cx="1588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8" name="Line 310"/>
          <p:cNvSpPr>
            <a:spLocks noChangeShapeType="1"/>
          </p:cNvSpPr>
          <p:nvPr/>
        </p:nvSpPr>
        <p:spPr bwMode="auto">
          <a:xfrm flipH="1">
            <a:off x="2017713" y="5554663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19" name="Freeform 311"/>
          <p:cNvSpPr>
            <a:spLocks/>
          </p:cNvSpPr>
          <p:nvPr/>
        </p:nvSpPr>
        <p:spPr bwMode="auto">
          <a:xfrm>
            <a:off x="2017713" y="5888038"/>
            <a:ext cx="92075" cy="50800"/>
          </a:xfrm>
          <a:custGeom>
            <a:avLst/>
            <a:gdLst>
              <a:gd name="T0" fmla="*/ 0 w 58"/>
              <a:gd name="T1" fmla="*/ 0 h 32"/>
              <a:gd name="T2" fmla="*/ 65088 w 58"/>
              <a:gd name="T3" fmla="*/ 0 h 32"/>
              <a:gd name="T4" fmla="*/ 82550 w 58"/>
              <a:gd name="T5" fmla="*/ 4762 h 32"/>
              <a:gd name="T6" fmla="*/ 87313 w 58"/>
              <a:gd name="T7" fmla="*/ 9525 h 32"/>
              <a:gd name="T8" fmla="*/ 92075 w 58"/>
              <a:gd name="T9" fmla="*/ 19050 h 32"/>
              <a:gd name="T10" fmla="*/ 92075 w 58"/>
              <a:gd name="T11" fmla="*/ 28575 h 32"/>
              <a:gd name="T12" fmla="*/ 87313 w 58"/>
              <a:gd name="T13" fmla="*/ 41275 h 32"/>
              <a:gd name="T14" fmla="*/ 82550 w 58"/>
              <a:gd name="T15" fmla="*/ 46037 h 32"/>
              <a:gd name="T16" fmla="*/ 65088 w 58"/>
              <a:gd name="T17" fmla="*/ 50800 h 32"/>
              <a:gd name="T18" fmla="*/ 20638 w 58"/>
              <a:gd name="T19" fmla="*/ 50800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32"/>
              <a:gd name="T32" fmla="*/ 58 w 58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32">
                <a:moveTo>
                  <a:pt x="0" y="0"/>
                </a:moveTo>
                <a:lnTo>
                  <a:pt x="41" y="0"/>
                </a:lnTo>
                <a:lnTo>
                  <a:pt x="52" y="3"/>
                </a:lnTo>
                <a:lnTo>
                  <a:pt x="55" y="6"/>
                </a:lnTo>
                <a:lnTo>
                  <a:pt x="58" y="12"/>
                </a:lnTo>
                <a:lnTo>
                  <a:pt x="58" y="18"/>
                </a:lnTo>
                <a:lnTo>
                  <a:pt x="55" y="26"/>
                </a:lnTo>
                <a:lnTo>
                  <a:pt x="52" y="29"/>
                </a:lnTo>
                <a:lnTo>
                  <a:pt x="41" y="32"/>
                </a:lnTo>
                <a:lnTo>
                  <a:pt x="13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0" name="Freeform 312"/>
          <p:cNvSpPr>
            <a:spLocks/>
          </p:cNvSpPr>
          <p:nvPr/>
        </p:nvSpPr>
        <p:spPr bwMode="auto">
          <a:xfrm>
            <a:off x="2065338" y="5938838"/>
            <a:ext cx="49212" cy="53975"/>
          </a:xfrm>
          <a:custGeom>
            <a:avLst/>
            <a:gdLst>
              <a:gd name="T0" fmla="*/ 0 w 31"/>
              <a:gd name="T1" fmla="*/ 0 h 34"/>
              <a:gd name="T2" fmla="*/ 12700 w 31"/>
              <a:gd name="T3" fmla="*/ 4762 h 34"/>
              <a:gd name="T4" fmla="*/ 17462 w 31"/>
              <a:gd name="T5" fmla="*/ 9525 h 34"/>
              <a:gd name="T6" fmla="*/ 34925 w 31"/>
              <a:gd name="T7" fmla="*/ 49212 h 34"/>
              <a:gd name="T8" fmla="*/ 39687 w 31"/>
              <a:gd name="T9" fmla="*/ 53975 h 34"/>
              <a:gd name="T10" fmla="*/ 44450 w 31"/>
              <a:gd name="T11" fmla="*/ 53975 h 34"/>
              <a:gd name="T12" fmla="*/ 49212 w 31"/>
              <a:gd name="T13" fmla="*/ 49212 h 34"/>
              <a:gd name="T14" fmla="*/ 49212 w 31"/>
              <a:gd name="T15" fmla="*/ 41275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"/>
              <a:gd name="T25" fmla="*/ 0 h 34"/>
              <a:gd name="T26" fmla="*/ 31 w 31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" h="34">
                <a:moveTo>
                  <a:pt x="0" y="0"/>
                </a:moveTo>
                <a:lnTo>
                  <a:pt x="8" y="3"/>
                </a:lnTo>
                <a:lnTo>
                  <a:pt x="11" y="6"/>
                </a:lnTo>
                <a:lnTo>
                  <a:pt x="22" y="31"/>
                </a:lnTo>
                <a:lnTo>
                  <a:pt x="25" y="34"/>
                </a:lnTo>
                <a:lnTo>
                  <a:pt x="28" y="34"/>
                </a:lnTo>
                <a:lnTo>
                  <a:pt x="31" y="31"/>
                </a:lnTo>
                <a:lnTo>
                  <a:pt x="31" y="2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1" name="Freeform 313"/>
          <p:cNvSpPr>
            <a:spLocks/>
          </p:cNvSpPr>
          <p:nvPr/>
        </p:nvSpPr>
        <p:spPr bwMode="auto">
          <a:xfrm>
            <a:off x="2076450" y="5943600"/>
            <a:ext cx="38100" cy="53975"/>
          </a:xfrm>
          <a:custGeom>
            <a:avLst/>
            <a:gdLst>
              <a:gd name="T0" fmla="*/ 38100 w 24"/>
              <a:gd name="T1" fmla="*/ 44450 h 34"/>
              <a:gd name="T2" fmla="*/ 33338 w 24"/>
              <a:gd name="T3" fmla="*/ 53975 h 34"/>
              <a:gd name="T4" fmla="*/ 23812 w 24"/>
              <a:gd name="T5" fmla="*/ 53975 h 34"/>
              <a:gd name="T6" fmla="*/ 15875 w 24"/>
              <a:gd name="T7" fmla="*/ 49212 h 34"/>
              <a:gd name="T8" fmla="*/ 6350 w 24"/>
              <a:gd name="T9" fmla="*/ 12700 h 34"/>
              <a:gd name="T10" fmla="*/ 0 w 24"/>
              <a:gd name="T11" fmla="*/ 0 h 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34"/>
              <a:gd name="T20" fmla="*/ 24 w 24"/>
              <a:gd name="T21" fmla="*/ 34 h 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34">
                <a:moveTo>
                  <a:pt x="24" y="28"/>
                </a:moveTo>
                <a:lnTo>
                  <a:pt x="21" y="34"/>
                </a:lnTo>
                <a:lnTo>
                  <a:pt x="15" y="34"/>
                </a:lnTo>
                <a:lnTo>
                  <a:pt x="10" y="31"/>
                </a:lnTo>
                <a:lnTo>
                  <a:pt x="4" y="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2" name="Freeform 314"/>
          <p:cNvSpPr>
            <a:spLocks/>
          </p:cNvSpPr>
          <p:nvPr/>
        </p:nvSpPr>
        <p:spPr bwMode="auto">
          <a:xfrm>
            <a:off x="2082800" y="5888038"/>
            <a:ext cx="22225" cy="50800"/>
          </a:xfrm>
          <a:custGeom>
            <a:avLst/>
            <a:gdLst>
              <a:gd name="T0" fmla="*/ 0 w 14"/>
              <a:gd name="T1" fmla="*/ 50800 h 32"/>
              <a:gd name="T2" fmla="*/ 9525 w 14"/>
              <a:gd name="T3" fmla="*/ 46037 h 32"/>
              <a:gd name="T4" fmla="*/ 17463 w 14"/>
              <a:gd name="T5" fmla="*/ 41275 h 32"/>
              <a:gd name="T6" fmla="*/ 22225 w 14"/>
              <a:gd name="T7" fmla="*/ 28575 h 32"/>
              <a:gd name="T8" fmla="*/ 22225 w 14"/>
              <a:gd name="T9" fmla="*/ 19050 h 32"/>
              <a:gd name="T10" fmla="*/ 17463 w 14"/>
              <a:gd name="T11" fmla="*/ 9525 h 32"/>
              <a:gd name="T12" fmla="*/ 9525 w 14"/>
              <a:gd name="T13" fmla="*/ 4762 h 32"/>
              <a:gd name="T14" fmla="*/ 0 w 14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32"/>
              <a:gd name="T26" fmla="*/ 14 w 14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32">
                <a:moveTo>
                  <a:pt x="0" y="32"/>
                </a:moveTo>
                <a:lnTo>
                  <a:pt x="6" y="29"/>
                </a:lnTo>
                <a:lnTo>
                  <a:pt x="11" y="26"/>
                </a:lnTo>
                <a:lnTo>
                  <a:pt x="14" y="18"/>
                </a:lnTo>
                <a:lnTo>
                  <a:pt x="14" y="12"/>
                </a:lnTo>
                <a:lnTo>
                  <a:pt x="11" y="6"/>
                </a:lnTo>
                <a:lnTo>
                  <a:pt x="6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3" name="Line 315"/>
          <p:cNvSpPr>
            <a:spLocks noChangeShapeType="1"/>
          </p:cNvSpPr>
          <p:nvPr/>
        </p:nvSpPr>
        <p:spPr bwMode="auto">
          <a:xfrm>
            <a:off x="2038350" y="5888038"/>
            <a:ext cx="1588" cy="109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4" name="Line 316"/>
          <p:cNvSpPr>
            <a:spLocks noChangeShapeType="1"/>
          </p:cNvSpPr>
          <p:nvPr/>
        </p:nvSpPr>
        <p:spPr bwMode="auto">
          <a:xfrm flipV="1">
            <a:off x="2033588" y="5888038"/>
            <a:ext cx="1587" cy="109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5" name="Line 317"/>
          <p:cNvSpPr>
            <a:spLocks noChangeShapeType="1"/>
          </p:cNvSpPr>
          <p:nvPr/>
        </p:nvSpPr>
        <p:spPr bwMode="auto">
          <a:xfrm>
            <a:off x="2017713" y="5997575"/>
            <a:ext cx="381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6" name="Freeform 318"/>
          <p:cNvSpPr>
            <a:spLocks/>
          </p:cNvSpPr>
          <p:nvPr/>
        </p:nvSpPr>
        <p:spPr bwMode="auto">
          <a:xfrm>
            <a:off x="2152650" y="5988050"/>
            <a:ext cx="33338" cy="46038"/>
          </a:xfrm>
          <a:custGeom>
            <a:avLst/>
            <a:gdLst>
              <a:gd name="T0" fmla="*/ 0 w 21"/>
              <a:gd name="T1" fmla="*/ 0 h 29"/>
              <a:gd name="T2" fmla="*/ 11113 w 21"/>
              <a:gd name="T3" fmla="*/ 19050 h 29"/>
              <a:gd name="T4" fmla="*/ 20638 w 21"/>
              <a:gd name="T5" fmla="*/ 36513 h 29"/>
              <a:gd name="T6" fmla="*/ 33338 w 21"/>
              <a:gd name="T7" fmla="*/ 46038 h 29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9"/>
              <a:gd name="T14" fmla="*/ 21 w 21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9">
                <a:moveTo>
                  <a:pt x="0" y="0"/>
                </a:moveTo>
                <a:lnTo>
                  <a:pt x="7" y="12"/>
                </a:lnTo>
                <a:lnTo>
                  <a:pt x="13" y="23"/>
                </a:lnTo>
                <a:lnTo>
                  <a:pt x="21" y="2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7" name="Freeform 319"/>
          <p:cNvSpPr>
            <a:spLocks/>
          </p:cNvSpPr>
          <p:nvPr/>
        </p:nvSpPr>
        <p:spPr bwMode="auto">
          <a:xfrm>
            <a:off x="2146300" y="5875338"/>
            <a:ext cx="30163" cy="149225"/>
          </a:xfrm>
          <a:custGeom>
            <a:avLst/>
            <a:gdLst>
              <a:gd name="T0" fmla="*/ 30163 w 19"/>
              <a:gd name="T1" fmla="*/ 149225 h 94"/>
              <a:gd name="T2" fmla="*/ 17463 w 19"/>
              <a:gd name="T3" fmla="*/ 127000 h 94"/>
              <a:gd name="T4" fmla="*/ 12700 w 19"/>
              <a:gd name="T5" fmla="*/ 112713 h 94"/>
              <a:gd name="T6" fmla="*/ 6350 w 19"/>
              <a:gd name="T7" fmla="*/ 85725 h 94"/>
              <a:gd name="T8" fmla="*/ 6350 w 19"/>
              <a:gd name="T9" fmla="*/ 63500 h 94"/>
              <a:gd name="T10" fmla="*/ 12700 w 19"/>
              <a:gd name="T11" fmla="*/ 36513 h 94"/>
              <a:gd name="T12" fmla="*/ 17463 w 19"/>
              <a:gd name="T13" fmla="*/ 22225 h 94"/>
              <a:gd name="T14" fmla="*/ 30163 w 19"/>
              <a:gd name="T15" fmla="*/ 0 h 94"/>
              <a:gd name="T16" fmla="*/ 17463 w 19"/>
              <a:gd name="T17" fmla="*/ 17463 h 94"/>
              <a:gd name="T18" fmla="*/ 6350 w 19"/>
              <a:gd name="T19" fmla="*/ 36513 h 94"/>
              <a:gd name="T20" fmla="*/ 0 w 19"/>
              <a:gd name="T21" fmla="*/ 63500 h 94"/>
              <a:gd name="T22" fmla="*/ 0 w 19"/>
              <a:gd name="T23" fmla="*/ 85725 h 94"/>
              <a:gd name="T24" fmla="*/ 6350 w 19"/>
              <a:gd name="T25" fmla="*/ 112713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"/>
              <a:gd name="T40" fmla="*/ 0 h 94"/>
              <a:gd name="T41" fmla="*/ 19 w 19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" h="94">
                <a:moveTo>
                  <a:pt x="19" y="94"/>
                </a:moveTo>
                <a:lnTo>
                  <a:pt x="11" y="80"/>
                </a:lnTo>
                <a:lnTo>
                  <a:pt x="8" y="71"/>
                </a:lnTo>
                <a:lnTo>
                  <a:pt x="4" y="54"/>
                </a:lnTo>
                <a:lnTo>
                  <a:pt x="4" y="40"/>
                </a:lnTo>
                <a:lnTo>
                  <a:pt x="8" y="23"/>
                </a:lnTo>
                <a:lnTo>
                  <a:pt x="11" y="14"/>
                </a:lnTo>
                <a:lnTo>
                  <a:pt x="19" y="0"/>
                </a:lnTo>
                <a:lnTo>
                  <a:pt x="11" y="11"/>
                </a:lnTo>
                <a:lnTo>
                  <a:pt x="4" y="23"/>
                </a:lnTo>
                <a:lnTo>
                  <a:pt x="0" y="40"/>
                </a:lnTo>
                <a:lnTo>
                  <a:pt x="0" y="54"/>
                </a:lnTo>
                <a:lnTo>
                  <a:pt x="4" y="7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8" name="Line 320"/>
          <p:cNvSpPr>
            <a:spLocks noChangeShapeType="1"/>
          </p:cNvSpPr>
          <p:nvPr/>
        </p:nvSpPr>
        <p:spPr bwMode="auto">
          <a:xfrm>
            <a:off x="2212975" y="59975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29" name="Line 321"/>
          <p:cNvSpPr>
            <a:spLocks noChangeShapeType="1"/>
          </p:cNvSpPr>
          <p:nvPr/>
        </p:nvSpPr>
        <p:spPr bwMode="auto">
          <a:xfrm>
            <a:off x="2266950" y="59975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0" name="Freeform 322"/>
          <p:cNvSpPr>
            <a:spLocks/>
          </p:cNvSpPr>
          <p:nvPr/>
        </p:nvSpPr>
        <p:spPr bwMode="auto">
          <a:xfrm>
            <a:off x="2222500" y="5924550"/>
            <a:ext cx="66675" cy="73025"/>
          </a:xfrm>
          <a:custGeom>
            <a:avLst/>
            <a:gdLst>
              <a:gd name="T0" fmla="*/ 66675 w 42"/>
              <a:gd name="T1" fmla="*/ 73025 h 46"/>
              <a:gd name="T2" fmla="*/ 7938 w 42"/>
              <a:gd name="T3" fmla="*/ 0 h 46"/>
              <a:gd name="T4" fmla="*/ 0 w 42"/>
              <a:gd name="T5" fmla="*/ 0 h 46"/>
              <a:gd name="T6" fmla="*/ 61913 w 42"/>
              <a:gd name="T7" fmla="*/ 73025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6"/>
              <a:gd name="T14" fmla="*/ 42 w 42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6">
                <a:moveTo>
                  <a:pt x="42" y="46"/>
                </a:moveTo>
                <a:lnTo>
                  <a:pt x="5" y="0"/>
                </a:lnTo>
                <a:lnTo>
                  <a:pt x="0" y="0"/>
                </a:lnTo>
                <a:lnTo>
                  <a:pt x="39" y="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1" name="Line 323"/>
          <p:cNvSpPr>
            <a:spLocks noChangeShapeType="1"/>
          </p:cNvSpPr>
          <p:nvPr/>
        </p:nvSpPr>
        <p:spPr bwMode="auto">
          <a:xfrm flipV="1">
            <a:off x="2222500" y="5924550"/>
            <a:ext cx="66675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2" name="Line 324"/>
          <p:cNvSpPr>
            <a:spLocks noChangeShapeType="1"/>
          </p:cNvSpPr>
          <p:nvPr/>
        </p:nvSpPr>
        <p:spPr bwMode="auto">
          <a:xfrm flipH="1">
            <a:off x="2266950" y="592455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3" name="Line 325"/>
          <p:cNvSpPr>
            <a:spLocks noChangeShapeType="1"/>
          </p:cNvSpPr>
          <p:nvPr/>
        </p:nvSpPr>
        <p:spPr bwMode="auto">
          <a:xfrm flipH="1">
            <a:off x="2212975" y="592455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4" name="Line 326"/>
          <p:cNvSpPr>
            <a:spLocks noChangeShapeType="1"/>
          </p:cNvSpPr>
          <p:nvPr/>
        </p:nvSpPr>
        <p:spPr bwMode="auto">
          <a:xfrm flipH="1">
            <a:off x="2173288" y="5865813"/>
            <a:ext cx="12700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5" name="Freeform 327"/>
          <p:cNvSpPr>
            <a:spLocks/>
          </p:cNvSpPr>
          <p:nvPr/>
        </p:nvSpPr>
        <p:spPr bwMode="auto">
          <a:xfrm>
            <a:off x="2325688" y="5865813"/>
            <a:ext cx="39687" cy="168275"/>
          </a:xfrm>
          <a:custGeom>
            <a:avLst/>
            <a:gdLst>
              <a:gd name="T0" fmla="*/ 0 w 25"/>
              <a:gd name="T1" fmla="*/ 0 h 106"/>
              <a:gd name="T2" fmla="*/ 12700 w 25"/>
              <a:gd name="T3" fmla="*/ 9525 h 106"/>
              <a:gd name="T4" fmla="*/ 22225 w 25"/>
              <a:gd name="T5" fmla="*/ 26988 h 106"/>
              <a:gd name="T6" fmla="*/ 31750 w 25"/>
              <a:gd name="T7" fmla="*/ 46037 h 106"/>
              <a:gd name="T8" fmla="*/ 39687 w 25"/>
              <a:gd name="T9" fmla="*/ 73025 h 106"/>
              <a:gd name="T10" fmla="*/ 39687 w 25"/>
              <a:gd name="T11" fmla="*/ 95250 h 106"/>
              <a:gd name="T12" fmla="*/ 31750 w 25"/>
              <a:gd name="T13" fmla="*/ 122238 h 106"/>
              <a:gd name="T14" fmla="*/ 22225 w 25"/>
              <a:gd name="T15" fmla="*/ 141288 h 106"/>
              <a:gd name="T16" fmla="*/ 12700 w 25"/>
              <a:gd name="T17" fmla="*/ 158750 h 106"/>
              <a:gd name="T18" fmla="*/ 0 w 25"/>
              <a:gd name="T19" fmla="*/ 168275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106"/>
              <a:gd name="T32" fmla="*/ 25 w 25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106">
                <a:moveTo>
                  <a:pt x="0" y="0"/>
                </a:moveTo>
                <a:lnTo>
                  <a:pt x="8" y="6"/>
                </a:lnTo>
                <a:lnTo>
                  <a:pt x="14" y="17"/>
                </a:lnTo>
                <a:lnTo>
                  <a:pt x="20" y="29"/>
                </a:lnTo>
                <a:lnTo>
                  <a:pt x="25" y="46"/>
                </a:lnTo>
                <a:lnTo>
                  <a:pt x="25" y="60"/>
                </a:lnTo>
                <a:lnTo>
                  <a:pt x="20" y="77"/>
                </a:lnTo>
                <a:lnTo>
                  <a:pt x="14" y="89"/>
                </a:lnTo>
                <a:lnTo>
                  <a:pt x="8" y="100"/>
                </a:lnTo>
                <a:lnTo>
                  <a:pt x="0" y="10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6" name="Freeform 328"/>
          <p:cNvSpPr>
            <a:spLocks/>
          </p:cNvSpPr>
          <p:nvPr/>
        </p:nvSpPr>
        <p:spPr bwMode="auto">
          <a:xfrm>
            <a:off x="2338388" y="5875338"/>
            <a:ext cx="22225" cy="149225"/>
          </a:xfrm>
          <a:custGeom>
            <a:avLst/>
            <a:gdLst>
              <a:gd name="T0" fmla="*/ 0 w 14"/>
              <a:gd name="T1" fmla="*/ 149225 h 94"/>
              <a:gd name="T2" fmla="*/ 9525 w 14"/>
              <a:gd name="T3" fmla="*/ 127000 h 94"/>
              <a:gd name="T4" fmla="*/ 14288 w 14"/>
              <a:gd name="T5" fmla="*/ 112713 h 94"/>
              <a:gd name="T6" fmla="*/ 22225 w 14"/>
              <a:gd name="T7" fmla="*/ 85725 h 94"/>
              <a:gd name="T8" fmla="*/ 22225 w 14"/>
              <a:gd name="T9" fmla="*/ 63500 h 94"/>
              <a:gd name="T10" fmla="*/ 14288 w 14"/>
              <a:gd name="T11" fmla="*/ 36513 h 94"/>
              <a:gd name="T12" fmla="*/ 9525 w 14"/>
              <a:gd name="T13" fmla="*/ 22225 h 94"/>
              <a:gd name="T14" fmla="*/ 0 w 14"/>
              <a:gd name="T15" fmla="*/ 0 h 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94"/>
              <a:gd name="T26" fmla="*/ 14 w 14"/>
              <a:gd name="T27" fmla="*/ 94 h 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94">
                <a:moveTo>
                  <a:pt x="0" y="94"/>
                </a:moveTo>
                <a:lnTo>
                  <a:pt x="6" y="80"/>
                </a:lnTo>
                <a:lnTo>
                  <a:pt x="9" y="71"/>
                </a:lnTo>
                <a:lnTo>
                  <a:pt x="14" y="54"/>
                </a:lnTo>
                <a:lnTo>
                  <a:pt x="14" y="40"/>
                </a:lnTo>
                <a:lnTo>
                  <a:pt x="9" y="23"/>
                </a:lnTo>
                <a:lnTo>
                  <a:pt x="6" y="1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7" name="Line 329"/>
          <p:cNvSpPr>
            <a:spLocks noChangeShapeType="1"/>
          </p:cNvSpPr>
          <p:nvPr/>
        </p:nvSpPr>
        <p:spPr bwMode="auto">
          <a:xfrm>
            <a:off x="2522538" y="5934075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8" name="Line 330"/>
          <p:cNvSpPr>
            <a:spLocks noChangeShapeType="1"/>
          </p:cNvSpPr>
          <p:nvPr/>
        </p:nvSpPr>
        <p:spPr bwMode="auto">
          <a:xfrm flipH="1">
            <a:off x="2522538" y="5965825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39" name="Freeform 331"/>
          <p:cNvSpPr>
            <a:spLocks/>
          </p:cNvSpPr>
          <p:nvPr/>
        </p:nvSpPr>
        <p:spPr bwMode="auto">
          <a:xfrm>
            <a:off x="2773363" y="5965825"/>
            <a:ext cx="4762" cy="31750"/>
          </a:xfrm>
          <a:custGeom>
            <a:avLst/>
            <a:gdLst>
              <a:gd name="T0" fmla="*/ 0 w 3"/>
              <a:gd name="T1" fmla="*/ 0 h 20"/>
              <a:gd name="T2" fmla="*/ 0 w 3"/>
              <a:gd name="T3" fmla="*/ 31750 h 20"/>
              <a:gd name="T4" fmla="*/ 4762 w 3"/>
              <a:gd name="T5" fmla="*/ 14288 h 20"/>
              <a:gd name="T6" fmla="*/ 0 w 3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0"/>
              <a:gd name="T14" fmla="*/ 3 w 3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0">
                <a:moveTo>
                  <a:pt x="0" y="0"/>
                </a:moveTo>
                <a:lnTo>
                  <a:pt x="0" y="20"/>
                </a:lnTo>
                <a:lnTo>
                  <a:pt x="3" y="9"/>
                </a:lnTo>
                <a:lnTo>
                  <a:pt x="0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0" name="Freeform 332"/>
          <p:cNvSpPr>
            <a:spLocks/>
          </p:cNvSpPr>
          <p:nvPr/>
        </p:nvSpPr>
        <p:spPr bwMode="auto">
          <a:xfrm>
            <a:off x="2773363" y="5911850"/>
            <a:ext cx="76200" cy="85725"/>
          </a:xfrm>
          <a:custGeom>
            <a:avLst/>
            <a:gdLst>
              <a:gd name="T0" fmla="*/ 4763 w 48"/>
              <a:gd name="T1" fmla="*/ 68263 h 54"/>
              <a:gd name="T2" fmla="*/ 17463 w 48"/>
              <a:gd name="T3" fmla="*/ 80963 h 54"/>
              <a:gd name="T4" fmla="*/ 31750 w 48"/>
              <a:gd name="T5" fmla="*/ 85725 h 54"/>
              <a:gd name="T6" fmla="*/ 49212 w 48"/>
              <a:gd name="T7" fmla="*/ 85725 h 54"/>
              <a:gd name="T8" fmla="*/ 63500 w 48"/>
              <a:gd name="T9" fmla="*/ 80963 h 54"/>
              <a:gd name="T10" fmla="*/ 76200 w 48"/>
              <a:gd name="T11" fmla="*/ 68263 h 54"/>
              <a:gd name="T12" fmla="*/ 76200 w 48"/>
              <a:gd name="T13" fmla="*/ 49212 h 54"/>
              <a:gd name="T14" fmla="*/ 63500 w 48"/>
              <a:gd name="T15" fmla="*/ 36513 h 54"/>
              <a:gd name="T16" fmla="*/ 53975 w 48"/>
              <a:gd name="T17" fmla="*/ 31750 h 54"/>
              <a:gd name="T18" fmla="*/ 22225 w 48"/>
              <a:gd name="T19" fmla="*/ 22225 h 54"/>
              <a:gd name="T20" fmla="*/ 9525 w 48"/>
              <a:gd name="T21" fmla="*/ 17463 h 54"/>
              <a:gd name="T22" fmla="*/ 4763 w 48"/>
              <a:gd name="T23" fmla="*/ 12700 h 54"/>
              <a:gd name="T24" fmla="*/ 0 w 48"/>
              <a:gd name="T25" fmla="*/ 0 h 54"/>
              <a:gd name="T26" fmla="*/ 9525 w 48"/>
              <a:gd name="T27" fmla="*/ 12700 h 54"/>
              <a:gd name="T28" fmla="*/ 22225 w 48"/>
              <a:gd name="T29" fmla="*/ 17463 h 54"/>
              <a:gd name="T30" fmla="*/ 53975 w 48"/>
              <a:gd name="T31" fmla="*/ 26988 h 54"/>
              <a:gd name="T32" fmla="*/ 63500 w 48"/>
              <a:gd name="T33" fmla="*/ 31750 h 54"/>
              <a:gd name="T34" fmla="*/ 71438 w 48"/>
              <a:gd name="T35" fmla="*/ 36513 h 54"/>
              <a:gd name="T36" fmla="*/ 76200 w 48"/>
              <a:gd name="T37" fmla="*/ 49212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"/>
              <a:gd name="T58" fmla="*/ 0 h 54"/>
              <a:gd name="T59" fmla="*/ 48 w 48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" h="54">
                <a:moveTo>
                  <a:pt x="3" y="43"/>
                </a:moveTo>
                <a:lnTo>
                  <a:pt x="11" y="51"/>
                </a:lnTo>
                <a:lnTo>
                  <a:pt x="20" y="54"/>
                </a:lnTo>
                <a:lnTo>
                  <a:pt x="31" y="54"/>
                </a:lnTo>
                <a:lnTo>
                  <a:pt x="40" y="51"/>
                </a:lnTo>
                <a:lnTo>
                  <a:pt x="48" y="43"/>
                </a:lnTo>
                <a:lnTo>
                  <a:pt x="48" y="31"/>
                </a:lnTo>
                <a:lnTo>
                  <a:pt x="40" y="23"/>
                </a:lnTo>
                <a:lnTo>
                  <a:pt x="34" y="20"/>
                </a:lnTo>
                <a:lnTo>
                  <a:pt x="14" y="14"/>
                </a:lnTo>
                <a:lnTo>
                  <a:pt x="6" y="11"/>
                </a:lnTo>
                <a:lnTo>
                  <a:pt x="3" y="8"/>
                </a:lnTo>
                <a:lnTo>
                  <a:pt x="0" y="0"/>
                </a:lnTo>
                <a:lnTo>
                  <a:pt x="6" y="8"/>
                </a:lnTo>
                <a:lnTo>
                  <a:pt x="14" y="11"/>
                </a:lnTo>
                <a:lnTo>
                  <a:pt x="34" y="17"/>
                </a:lnTo>
                <a:lnTo>
                  <a:pt x="40" y="20"/>
                </a:lnTo>
                <a:lnTo>
                  <a:pt x="45" y="23"/>
                </a:lnTo>
                <a:lnTo>
                  <a:pt x="48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1" name="Freeform 333"/>
          <p:cNvSpPr>
            <a:spLocks/>
          </p:cNvSpPr>
          <p:nvPr/>
        </p:nvSpPr>
        <p:spPr bwMode="auto">
          <a:xfrm>
            <a:off x="2773363" y="5888038"/>
            <a:ext cx="76200" cy="28575"/>
          </a:xfrm>
          <a:custGeom>
            <a:avLst/>
            <a:gdLst>
              <a:gd name="T0" fmla="*/ 76200 w 48"/>
              <a:gd name="T1" fmla="*/ 28575 h 18"/>
              <a:gd name="T2" fmla="*/ 71438 w 48"/>
              <a:gd name="T3" fmla="*/ 14288 h 18"/>
              <a:gd name="T4" fmla="*/ 58738 w 48"/>
              <a:gd name="T5" fmla="*/ 4762 h 18"/>
              <a:gd name="T6" fmla="*/ 41275 w 48"/>
              <a:gd name="T7" fmla="*/ 0 h 18"/>
              <a:gd name="T8" fmla="*/ 26988 w 48"/>
              <a:gd name="T9" fmla="*/ 0 h 18"/>
              <a:gd name="T10" fmla="*/ 9525 w 48"/>
              <a:gd name="T11" fmla="*/ 4762 h 18"/>
              <a:gd name="T12" fmla="*/ 0 w 48"/>
              <a:gd name="T13" fmla="*/ 14288 h 18"/>
              <a:gd name="T14" fmla="*/ 0 w 48"/>
              <a:gd name="T15" fmla="*/ 23812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8"/>
              <a:gd name="T26" fmla="*/ 48 w 48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8">
                <a:moveTo>
                  <a:pt x="48" y="18"/>
                </a:moveTo>
                <a:lnTo>
                  <a:pt x="45" y="9"/>
                </a:lnTo>
                <a:lnTo>
                  <a:pt x="37" y="3"/>
                </a:lnTo>
                <a:lnTo>
                  <a:pt x="26" y="0"/>
                </a:lnTo>
                <a:lnTo>
                  <a:pt x="17" y="0"/>
                </a:lnTo>
                <a:lnTo>
                  <a:pt x="6" y="3"/>
                </a:lnTo>
                <a:lnTo>
                  <a:pt x="0" y="9"/>
                </a:lnTo>
                <a:lnTo>
                  <a:pt x="0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2" name="Freeform 334"/>
          <p:cNvSpPr>
            <a:spLocks/>
          </p:cNvSpPr>
          <p:nvPr/>
        </p:nvSpPr>
        <p:spPr bwMode="auto">
          <a:xfrm>
            <a:off x="2844800" y="5888038"/>
            <a:ext cx="4763" cy="28575"/>
          </a:xfrm>
          <a:custGeom>
            <a:avLst/>
            <a:gdLst>
              <a:gd name="T0" fmla="*/ 4763 w 3"/>
              <a:gd name="T1" fmla="*/ 28575 h 18"/>
              <a:gd name="T2" fmla="*/ 4763 w 3"/>
              <a:gd name="T3" fmla="*/ 0 h 18"/>
              <a:gd name="T4" fmla="*/ 0 w 3"/>
              <a:gd name="T5" fmla="*/ 14288 h 18"/>
              <a:gd name="T6" fmla="*/ 0 60000 65536"/>
              <a:gd name="T7" fmla="*/ 0 60000 65536"/>
              <a:gd name="T8" fmla="*/ 0 60000 65536"/>
              <a:gd name="T9" fmla="*/ 0 w 3"/>
              <a:gd name="T10" fmla="*/ 0 h 18"/>
              <a:gd name="T11" fmla="*/ 3 w 3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8">
                <a:moveTo>
                  <a:pt x="3" y="18"/>
                </a:moveTo>
                <a:lnTo>
                  <a:pt x="3" y="0"/>
                </a:lnTo>
                <a:lnTo>
                  <a:pt x="0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3" name="Line 335"/>
          <p:cNvSpPr>
            <a:spLocks noChangeShapeType="1"/>
          </p:cNvSpPr>
          <p:nvPr/>
        </p:nvSpPr>
        <p:spPr bwMode="auto">
          <a:xfrm>
            <a:off x="2990850" y="5924550"/>
            <a:ext cx="301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4" name="Freeform 336"/>
          <p:cNvSpPr>
            <a:spLocks/>
          </p:cNvSpPr>
          <p:nvPr/>
        </p:nvSpPr>
        <p:spPr bwMode="auto">
          <a:xfrm>
            <a:off x="3001963" y="5924550"/>
            <a:ext cx="63500" cy="73025"/>
          </a:xfrm>
          <a:custGeom>
            <a:avLst/>
            <a:gdLst>
              <a:gd name="T0" fmla="*/ 4762 w 40"/>
              <a:gd name="T1" fmla="*/ 0 h 46"/>
              <a:gd name="T2" fmla="*/ 63500 w 40"/>
              <a:gd name="T3" fmla="*/ 73025 h 46"/>
              <a:gd name="T4" fmla="*/ 58738 w 40"/>
              <a:gd name="T5" fmla="*/ 73025 h 46"/>
              <a:gd name="T6" fmla="*/ 0 w 40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6"/>
              <a:gd name="T14" fmla="*/ 40 w 4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6">
                <a:moveTo>
                  <a:pt x="3" y="0"/>
                </a:moveTo>
                <a:lnTo>
                  <a:pt x="40" y="46"/>
                </a:lnTo>
                <a:lnTo>
                  <a:pt x="37" y="4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5" name="Line 337"/>
          <p:cNvSpPr>
            <a:spLocks noChangeShapeType="1"/>
          </p:cNvSpPr>
          <p:nvPr/>
        </p:nvSpPr>
        <p:spPr bwMode="auto">
          <a:xfrm>
            <a:off x="3043238" y="5924550"/>
            <a:ext cx="333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6" name="Line 338"/>
          <p:cNvSpPr>
            <a:spLocks noChangeShapeType="1"/>
          </p:cNvSpPr>
          <p:nvPr/>
        </p:nvSpPr>
        <p:spPr bwMode="auto">
          <a:xfrm flipH="1">
            <a:off x="3001963" y="5924550"/>
            <a:ext cx="63500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7" name="Line 339"/>
          <p:cNvSpPr>
            <a:spLocks noChangeShapeType="1"/>
          </p:cNvSpPr>
          <p:nvPr/>
        </p:nvSpPr>
        <p:spPr bwMode="auto">
          <a:xfrm>
            <a:off x="2990850" y="5997575"/>
            <a:ext cx="301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8" name="Line 340"/>
          <p:cNvSpPr>
            <a:spLocks noChangeShapeType="1"/>
          </p:cNvSpPr>
          <p:nvPr/>
        </p:nvSpPr>
        <p:spPr bwMode="auto">
          <a:xfrm>
            <a:off x="3043238" y="5997575"/>
            <a:ext cx="333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49" name="Line 341"/>
          <p:cNvSpPr>
            <a:spLocks noChangeShapeType="1"/>
          </p:cNvSpPr>
          <p:nvPr/>
        </p:nvSpPr>
        <p:spPr bwMode="auto">
          <a:xfrm>
            <a:off x="3224213" y="5948363"/>
            <a:ext cx="968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0" name="Freeform 342"/>
          <p:cNvSpPr>
            <a:spLocks/>
          </p:cNvSpPr>
          <p:nvPr/>
        </p:nvSpPr>
        <p:spPr bwMode="auto">
          <a:xfrm>
            <a:off x="3359150" y="5911850"/>
            <a:ext cx="76200" cy="85725"/>
          </a:xfrm>
          <a:custGeom>
            <a:avLst/>
            <a:gdLst>
              <a:gd name="T0" fmla="*/ 0 w 48"/>
              <a:gd name="T1" fmla="*/ 53975 h 54"/>
              <a:gd name="T2" fmla="*/ 4763 w 48"/>
              <a:gd name="T3" fmla="*/ 68263 h 54"/>
              <a:gd name="T4" fmla="*/ 17463 w 48"/>
              <a:gd name="T5" fmla="*/ 80963 h 54"/>
              <a:gd name="T6" fmla="*/ 31750 w 48"/>
              <a:gd name="T7" fmla="*/ 85725 h 54"/>
              <a:gd name="T8" fmla="*/ 49212 w 48"/>
              <a:gd name="T9" fmla="*/ 85725 h 54"/>
              <a:gd name="T10" fmla="*/ 63500 w 48"/>
              <a:gd name="T11" fmla="*/ 80963 h 54"/>
              <a:gd name="T12" fmla="*/ 76200 w 48"/>
              <a:gd name="T13" fmla="*/ 68263 h 54"/>
              <a:gd name="T14" fmla="*/ 76200 w 48"/>
              <a:gd name="T15" fmla="*/ 49212 h 54"/>
              <a:gd name="T16" fmla="*/ 63500 w 48"/>
              <a:gd name="T17" fmla="*/ 36513 h 54"/>
              <a:gd name="T18" fmla="*/ 53975 w 48"/>
              <a:gd name="T19" fmla="*/ 31750 h 54"/>
              <a:gd name="T20" fmla="*/ 22225 w 48"/>
              <a:gd name="T21" fmla="*/ 22225 h 54"/>
              <a:gd name="T22" fmla="*/ 9525 w 48"/>
              <a:gd name="T23" fmla="*/ 17463 h 54"/>
              <a:gd name="T24" fmla="*/ 4763 w 48"/>
              <a:gd name="T25" fmla="*/ 12700 h 54"/>
              <a:gd name="T26" fmla="*/ 0 w 48"/>
              <a:gd name="T27" fmla="*/ 0 h 54"/>
              <a:gd name="T28" fmla="*/ 9525 w 48"/>
              <a:gd name="T29" fmla="*/ 12700 h 54"/>
              <a:gd name="T30" fmla="*/ 22225 w 48"/>
              <a:gd name="T31" fmla="*/ 17463 h 54"/>
              <a:gd name="T32" fmla="*/ 53975 w 48"/>
              <a:gd name="T33" fmla="*/ 26988 h 54"/>
              <a:gd name="T34" fmla="*/ 63500 w 48"/>
              <a:gd name="T35" fmla="*/ 31750 h 54"/>
              <a:gd name="T36" fmla="*/ 71438 w 48"/>
              <a:gd name="T37" fmla="*/ 36513 h 54"/>
              <a:gd name="T38" fmla="*/ 76200 w 48"/>
              <a:gd name="T39" fmla="*/ 49212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"/>
              <a:gd name="T61" fmla="*/ 0 h 54"/>
              <a:gd name="T62" fmla="*/ 48 w 48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" h="54">
                <a:moveTo>
                  <a:pt x="0" y="34"/>
                </a:moveTo>
                <a:lnTo>
                  <a:pt x="3" y="43"/>
                </a:lnTo>
                <a:lnTo>
                  <a:pt x="11" y="51"/>
                </a:lnTo>
                <a:lnTo>
                  <a:pt x="20" y="54"/>
                </a:lnTo>
                <a:lnTo>
                  <a:pt x="31" y="54"/>
                </a:lnTo>
                <a:lnTo>
                  <a:pt x="40" y="51"/>
                </a:lnTo>
                <a:lnTo>
                  <a:pt x="48" y="43"/>
                </a:lnTo>
                <a:lnTo>
                  <a:pt x="48" y="31"/>
                </a:lnTo>
                <a:lnTo>
                  <a:pt x="40" y="23"/>
                </a:lnTo>
                <a:lnTo>
                  <a:pt x="34" y="20"/>
                </a:lnTo>
                <a:lnTo>
                  <a:pt x="14" y="14"/>
                </a:lnTo>
                <a:lnTo>
                  <a:pt x="6" y="11"/>
                </a:lnTo>
                <a:lnTo>
                  <a:pt x="3" y="8"/>
                </a:lnTo>
                <a:lnTo>
                  <a:pt x="0" y="0"/>
                </a:lnTo>
                <a:lnTo>
                  <a:pt x="6" y="8"/>
                </a:lnTo>
                <a:lnTo>
                  <a:pt x="14" y="11"/>
                </a:lnTo>
                <a:lnTo>
                  <a:pt x="34" y="17"/>
                </a:lnTo>
                <a:lnTo>
                  <a:pt x="40" y="20"/>
                </a:lnTo>
                <a:lnTo>
                  <a:pt x="45" y="23"/>
                </a:lnTo>
                <a:lnTo>
                  <a:pt x="48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1" name="Freeform 343"/>
          <p:cNvSpPr>
            <a:spLocks/>
          </p:cNvSpPr>
          <p:nvPr/>
        </p:nvSpPr>
        <p:spPr bwMode="auto">
          <a:xfrm>
            <a:off x="3359150" y="5888038"/>
            <a:ext cx="76200" cy="28575"/>
          </a:xfrm>
          <a:custGeom>
            <a:avLst/>
            <a:gdLst>
              <a:gd name="T0" fmla="*/ 76200 w 48"/>
              <a:gd name="T1" fmla="*/ 28575 h 18"/>
              <a:gd name="T2" fmla="*/ 71438 w 48"/>
              <a:gd name="T3" fmla="*/ 14288 h 18"/>
              <a:gd name="T4" fmla="*/ 58738 w 48"/>
              <a:gd name="T5" fmla="*/ 4762 h 18"/>
              <a:gd name="T6" fmla="*/ 42862 w 48"/>
              <a:gd name="T7" fmla="*/ 0 h 18"/>
              <a:gd name="T8" fmla="*/ 26988 w 48"/>
              <a:gd name="T9" fmla="*/ 0 h 18"/>
              <a:gd name="T10" fmla="*/ 9525 w 48"/>
              <a:gd name="T11" fmla="*/ 4762 h 18"/>
              <a:gd name="T12" fmla="*/ 0 w 48"/>
              <a:gd name="T13" fmla="*/ 14288 h 18"/>
              <a:gd name="T14" fmla="*/ 0 w 48"/>
              <a:gd name="T15" fmla="*/ 23812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8"/>
              <a:gd name="T26" fmla="*/ 48 w 48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8">
                <a:moveTo>
                  <a:pt x="48" y="18"/>
                </a:moveTo>
                <a:lnTo>
                  <a:pt x="45" y="9"/>
                </a:lnTo>
                <a:lnTo>
                  <a:pt x="37" y="3"/>
                </a:lnTo>
                <a:lnTo>
                  <a:pt x="27" y="0"/>
                </a:lnTo>
                <a:lnTo>
                  <a:pt x="17" y="0"/>
                </a:lnTo>
                <a:lnTo>
                  <a:pt x="6" y="3"/>
                </a:lnTo>
                <a:lnTo>
                  <a:pt x="0" y="9"/>
                </a:lnTo>
                <a:lnTo>
                  <a:pt x="0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2" name="Freeform 344"/>
          <p:cNvSpPr>
            <a:spLocks/>
          </p:cNvSpPr>
          <p:nvPr/>
        </p:nvSpPr>
        <p:spPr bwMode="auto">
          <a:xfrm>
            <a:off x="3359150" y="5965825"/>
            <a:ext cx="4763" cy="31750"/>
          </a:xfrm>
          <a:custGeom>
            <a:avLst/>
            <a:gdLst>
              <a:gd name="T0" fmla="*/ 0 w 3"/>
              <a:gd name="T1" fmla="*/ 0 h 20"/>
              <a:gd name="T2" fmla="*/ 0 w 3"/>
              <a:gd name="T3" fmla="*/ 31750 h 20"/>
              <a:gd name="T4" fmla="*/ 4763 w 3"/>
              <a:gd name="T5" fmla="*/ 14288 h 20"/>
              <a:gd name="T6" fmla="*/ 0 60000 65536"/>
              <a:gd name="T7" fmla="*/ 0 60000 65536"/>
              <a:gd name="T8" fmla="*/ 0 60000 65536"/>
              <a:gd name="T9" fmla="*/ 0 w 3"/>
              <a:gd name="T10" fmla="*/ 0 h 20"/>
              <a:gd name="T11" fmla="*/ 3 w 3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0">
                <a:moveTo>
                  <a:pt x="0" y="0"/>
                </a:moveTo>
                <a:lnTo>
                  <a:pt x="0" y="20"/>
                </a:lnTo>
                <a:lnTo>
                  <a:pt x="3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3" name="Line 345"/>
          <p:cNvSpPr>
            <a:spLocks noChangeShapeType="1"/>
          </p:cNvSpPr>
          <p:nvPr/>
        </p:nvSpPr>
        <p:spPr bwMode="auto">
          <a:xfrm flipV="1">
            <a:off x="3273425" y="5902325"/>
            <a:ext cx="1588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4" name="Freeform 346"/>
          <p:cNvSpPr>
            <a:spLocks/>
          </p:cNvSpPr>
          <p:nvPr/>
        </p:nvSpPr>
        <p:spPr bwMode="auto">
          <a:xfrm>
            <a:off x="3430588" y="5888038"/>
            <a:ext cx="4762" cy="28575"/>
          </a:xfrm>
          <a:custGeom>
            <a:avLst/>
            <a:gdLst>
              <a:gd name="T0" fmla="*/ 0 w 3"/>
              <a:gd name="T1" fmla="*/ 14288 h 18"/>
              <a:gd name="T2" fmla="*/ 4762 w 3"/>
              <a:gd name="T3" fmla="*/ 0 h 18"/>
              <a:gd name="T4" fmla="*/ 4762 w 3"/>
              <a:gd name="T5" fmla="*/ 28575 h 18"/>
              <a:gd name="T6" fmla="*/ 0 60000 65536"/>
              <a:gd name="T7" fmla="*/ 0 60000 65536"/>
              <a:gd name="T8" fmla="*/ 0 60000 65536"/>
              <a:gd name="T9" fmla="*/ 0 w 3"/>
              <a:gd name="T10" fmla="*/ 0 h 18"/>
              <a:gd name="T11" fmla="*/ 3 w 3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8">
                <a:moveTo>
                  <a:pt x="0" y="9"/>
                </a:moveTo>
                <a:lnTo>
                  <a:pt x="3" y="0"/>
                </a:lnTo>
                <a:lnTo>
                  <a:pt x="3" y="1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5" name="Line 347"/>
          <p:cNvSpPr>
            <a:spLocks noChangeShapeType="1"/>
          </p:cNvSpPr>
          <p:nvPr/>
        </p:nvSpPr>
        <p:spPr bwMode="auto">
          <a:xfrm>
            <a:off x="3578225" y="592455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6" name="Line 348"/>
          <p:cNvSpPr>
            <a:spLocks noChangeShapeType="1"/>
          </p:cNvSpPr>
          <p:nvPr/>
        </p:nvSpPr>
        <p:spPr bwMode="auto">
          <a:xfrm>
            <a:off x="3592513" y="5924550"/>
            <a:ext cx="61912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7" name="Line 349"/>
          <p:cNvSpPr>
            <a:spLocks noChangeShapeType="1"/>
          </p:cNvSpPr>
          <p:nvPr/>
        </p:nvSpPr>
        <p:spPr bwMode="auto">
          <a:xfrm flipH="1" flipV="1">
            <a:off x="3587750" y="5924550"/>
            <a:ext cx="58738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8" name="Line 350"/>
          <p:cNvSpPr>
            <a:spLocks noChangeShapeType="1"/>
          </p:cNvSpPr>
          <p:nvPr/>
        </p:nvSpPr>
        <p:spPr bwMode="auto">
          <a:xfrm>
            <a:off x="3629025" y="5924550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59" name="Line 351"/>
          <p:cNvSpPr>
            <a:spLocks noChangeShapeType="1"/>
          </p:cNvSpPr>
          <p:nvPr/>
        </p:nvSpPr>
        <p:spPr bwMode="auto">
          <a:xfrm flipH="1">
            <a:off x="3587750" y="5924550"/>
            <a:ext cx="66675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0" name="Line 352"/>
          <p:cNvSpPr>
            <a:spLocks noChangeShapeType="1"/>
          </p:cNvSpPr>
          <p:nvPr/>
        </p:nvSpPr>
        <p:spPr bwMode="auto">
          <a:xfrm>
            <a:off x="3578225" y="59975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1" name="Line 353"/>
          <p:cNvSpPr>
            <a:spLocks noChangeShapeType="1"/>
          </p:cNvSpPr>
          <p:nvPr/>
        </p:nvSpPr>
        <p:spPr bwMode="auto">
          <a:xfrm>
            <a:off x="3629025" y="5997575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2" name="Line 354"/>
          <p:cNvSpPr>
            <a:spLocks noChangeShapeType="1"/>
          </p:cNvSpPr>
          <p:nvPr/>
        </p:nvSpPr>
        <p:spPr bwMode="auto">
          <a:xfrm>
            <a:off x="3811588" y="5948363"/>
            <a:ext cx="952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3" name="Freeform 355"/>
          <p:cNvSpPr>
            <a:spLocks/>
          </p:cNvSpPr>
          <p:nvPr/>
        </p:nvSpPr>
        <p:spPr bwMode="auto">
          <a:xfrm>
            <a:off x="3951288" y="5988050"/>
            <a:ext cx="9525" cy="9525"/>
          </a:xfrm>
          <a:custGeom>
            <a:avLst/>
            <a:gdLst>
              <a:gd name="T0" fmla="*/ 4763 w 6"/>
              <a:gd name="T1" fmla="*/ 0 h 6"/>
              <a:gd name="T2" fmla="*/ 0 w 6"/>
              <a:gd name="T3" fmla="*/ 4763 h 6"/>
              <a:gd name="T4" fmla="*/ 4763 w 6"/>
              <a:gd name="T5" fmla="*/ 9525 h 6"/>
              <a:gd name="T6" fmla="*/ 9525 w 6"/>
              <a:gd name="T7" fmla="*/ 4763 h 6"/>
              <a:gd name="T8" fmla="*/ 4763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3" y="0"/>
                </a:moveTo>
                <a:lnTo>
                  <a:pt x="0" y="3"/>
                </a:lnTo>
                <a:lnTo>
                  <a:pt x="3" y="6"/>
                </a:lnTo>
                <a:lnTo>
                  <a:pt x="6" y="3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4" name="Freeform 356"/>
          <p:cNvSpPr>
            <a:spLocks/>
          </p:cNvSpPr>
          <p:nvPr/>
        </p:nvSpPr>
        <p:spPr bwMode="auto">
          <a:xfrm>
            <a:off x="4005263" y="5988050"/>
            <a:ext cx="12700" cy="9525"/>
          </a:xfrm>
          <a:custGeom>
            <a:avLst/>
            <a:gdLst>
              <a:gd name="T0" fmla="*/ 0 w 8"/>
              <a:gd name="T1" fmla="*/ 4763 h 6"/>
              <a:gd name="T2" fmla="*/ 4762 w 8"/>
              <a:gd name="T3" fmla="*/ 9525 h 6"/>
              <a:gd name="T4" fmla="*/ 12700 w 8"/>
              <a:gd name="T5" fmla="*/ 4763 h 6"/>
              <a:gd name="T6" fmla="*/ 4762 w 8"/>
              <a:gd name="T7" fmla="*/ 0 h 6"/>
              <a:gd name="T8" fmla="*/ 0 w 8"/>
              <a:gd name="T9" fmla="*/ 476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0" y="3"/>
                </a:moveTo>
                <a:lnTo>
                  <a:pt x="3" y="6"/>
                </a:ln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5" name="Freeform 357"/>
          <p:cNvSpPr>
            <a:spLocks/>
          </p:cNvSpPr>
          <p:nvPr/>
        </p:nvSpPr>
        <p:spPr bwMode="auto">
          <a:xfrm>
            <a:off x="4059238" y="5988050"/>
            <a:ext cx="12700" cy="9525"/>
          </a:xfrm>
          <a:custGeom>
            <a:avLst/>
            <a:gdLst>
              <a:gd name="T0" fmla="*/ 0 w 8"/>
              <a:gd name="T1" fmla="*/ 4763 h 6"/>
              <a:gd name="T2" fmla="*/ 4762 w 8"/>
              <a:gd name="T3" fmla="*/ 9525 h 6"/>
              <a:gd name="T4" fmla="*/ 12700 w 8"/>
              <a:gd name="T5" fmla="*/ 4763 h 6"/>
              <a:gd name="T6" fmla="*/ 4762 w 8"/>
              <a:gd name="T7" fmla="*/ 0 h 6"/>
              <a:gd name="T8" fmla="*/ 0 w 8"/>
              <a:gd name="T9" fmla="*/ 4763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0" y="3"/>
                </a:moveTo>
                <a:lnTo>
                  <a:pt x="3" y="6"/>
                </a:lnTo>
                <a:lnTo>
                  <a:pt x="8" y="3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6" name="Line 358"/>
          <p:cNvSpPr>
            <a:spLocks noChangeShapeType="1"/>
          </p:cNvSpPr>
          <p:nvPr/>
        </p:nvSpPr>
        <p:spPr bwMode="auto">
          <a:xfrm>
            <a:off x="4113213" y="5948363"/>
            <a:ext cx="1000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7" name="Freeform 359"/>
          <p:cNvSpPr>
            <a:spLocks/>
          </p:cNvSpPr>
          <p:nvPr/>
        </p:nvSpPr>
        <p:spPr bwMode="auto">
          <a:xfrm>
            <a:off x="4249738" y="5924550"/>
            <a:ext cx="76200" cy="73025"/>
          </a:xfrm>
          <a:custGeom>
            <a:avLst/>
            <a:gdLst>
              <a:gd name="T0" fmla="*/ 6350 w 48"/>
              <a:gd name="T1" fmla="*/ 0 h 46"/>
              <a:gd name="T2" fmla="*/ 11112 w 48"/>
              <a:gd name="T3" fmla="*/ 4762 h 46"/>
              <a:gd name="T4" fmla="*/ 22225 w 48"/>
              <a:gd name="T5" fmla="*/ 9525 h 46"/>
              <a:gd name="T6" fmla="*/ 55563 w 48"/>
              <a:gd name="T7" fmla="*/ 19050 h 46"/>
              <a:gd name="T8" fmla="*/ 66675 w 48"/>
              <a:gd name="T9" fmla="*/ 23812 h 46"/>
              <a:gd name="T10" fmla="*/ 76200 w 48"/>
              <a:gd name="T11" fmla="*/ 36513 h 46"/>
              <a:gd name="T12" fmla="*/ 76200 w 48"/>
              <a:gd name="T13" fmla="*/ 55563 h 46"/>
              <a:gd name="T14" fmla="*/ 66675 w 48"/>
              <a:gd name="T15" fmla="*/ 68263 h 46"/>
              <a:gd name="T16" fmla="*/ 49212 w 48"/>
              <a:gd name="T17" fmla="*/ 73025 h 46"/>
              <a:gd name="T18" fmla="*/ 33338 w 48"/>
              <a:gd name="T19" fmla="*/ 73025 h 46"/>
              <a:gd name="T20" fmla="*/ 17463 w 48"/>
              <a:gd name="T21" fmla="*/ 68263 h 46"/>
              <a:gd name="T22" fmla="*/ 6350 w 48"/>
              <a:gd name="T23" fmla="*/ 55563 h 46"/>
              <a:gd name="T24" fmla="*/ 0 w 48"/>
              <a:gd name="T25" fmla="*/ 41275 h 46"/>
              <a:gd name="T26" fmla="*/ 0 w 48"/>
              <a:gd name="T27" fmla="*/ 73025 h 46"/>
              <a:gd name="T28" fmla="*/ 6350 w 48"/>
              <a:gd name="T29" fmla="*/ 55563 h 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46"/>
              <a:gd name="T47" fmla="*/ 48 w 48"/>
              <a:gd name="T48" fmla="*/ 46 h 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46">
                <a:moveTo>
                  <a:pt x="4" y="0"/>
                </a:moveTo>
                <a:lnTo>
                  <a:pt x="7" y="3"/>
                </a:lnTo>
                <a:lnTo>
                  <a:pt x="14" y="6"/>
                </a:lnTo>
                <a:lnTo>
                  <a:pt x="35" y="12"/>
                </a:lnTo>
                <a:lnTo>
                  <a:pt x="42" y="15"/>
                </a:lnTo>
                <a:lnTo>
                  <a:pt x="48" y="23"/>
                </a:lnTo>
                <a:lnTo>
                  <a:pt x="48" y="35"/>
                </a:lnTo>
                <a:lnTo>
                  <a:pt x="42" y="43"/>
                </a:lnTo>
                <a:lnTo>
                  <a:pt x="31" y="46"/>
                </a:lnTo>
                <a:lnTo>
                  <a:pt x="21" y="46"/>
                </a:lnTo>
                <a:lnTo>
                  <a:pt x="11" y="43"/>
                </a:lnTo>
                <a:lnTo>
                  <a:pt x="4" y="35"/>
                </a:lnTo>
                <a:lnTo>
                  <a:pt x="0" y="26"/>
                </a:lnTo>
                <a:lnTo>
                  <a:pt x="0" y="46"/>
                </a:lnTo>
                <a:lnTo>
                  <a:pt x="4" y="3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8" name="Freeform 360"/>
          <p:cNvSpPr>
            <a:spLocks/>
          </p:cNvSpPr>
          <p:nvPr/>
        </p:nvSpPr>
        <p:spPr bwMode="auto">
          <a:xfrm>
            <a:off x="4249738" y="5911850"/>
            <a:ext cx="76200" cy="49213"/>
          </a:xfrm>
          <a:custGeom>
            <a:avLst/>
            <a:gdLst>
              <a:gd name="T0" fmla="*/ 6350 w 48"/>
              <a:gd name="T1" fmla="*/ 12700 h 31"/>
              <a:gd name="T2" fmla="*/ 0 w 48"/>
              <a:gd name="T3" fmla="*/ 0 h 31"/>
              <a:gd name="T4" fmla="*/ 11112 w 48"/>
              <a:gd name="T5" fmla="*/ 12700 h 31"/>
              <a:gd name="T6" fmla="*/ 22225 w 48"/>
              <a:gd name="T7" fmla="*/ 17463 h 31"/>
              <a:gd name="T8" fmla="*/ 55563 w 48"/>
              <a:gd name="T9" fmla="*/ 26988 h 31"/>
              <a:gd name="T10" fmla="*/ 66675 w 48"/>
              <a:gd name="T11" fmla="*/ 31750 h 31"/>
              <a:gd name="T12" fmla="*/ 71438 w 48"/>
              <a:gd name="T13" fmla="*/ 36513 h 31"/>
              <a:gd name="T14" fmla="*/ 76200 w 48"/>
              <a:gd name="T15" fmla="*/ 49213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31"/>
              <a:gd name="T26" fmla="*/ 48 w 48"/>
              <a:gd name="T27" fmla="*/ 31 h 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31">
                <a:moveTo>
                  <a:pt x="4" y="8"/>
                </a:moveTo>
                <a:lnTo>
                  <a:pt x="0" y="0"/>
                </a:lnTo>
                <a:lnTo>
                  <a:pt x="7" y="8"/>
                </a:lnTo>
                <a:lnTo>
                  <a:pt x="14" y="11"/>
                </a:lnTo>
                <a:lnTo>
                  <a:pt x="35" y="17"/>
                </a:lnTo>
                <a:lnTo>
                  <a:pt x="42" y="20"/>
                </a:lnTo>
                <a:lnTo>
                  <a:pt x="45" y="23"/>
                </a:lnTo>
                <a:lnTo>
                  <a:pt x="48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69" name="Freeform 361"/>
          <p:cNvSpPr>
            <a:spLocks/>
          </p:cNvSpPr>
          <p:nvPr/>
        </p:nvSpPr>
        <p:spPr bwMode="auto">
          <a:xfrm>
            <a:off x="4249738" y="5888038"/>
            <a:ext cx="76200" cy="28575"/>
          </a:xfrm>
          <a:custGeom>
            <a:avLst/>
            <a:gdLst>
              <a:gd name="T0" fmla="*/ 76200 w 48"/>
              <a:gd name="T1" fmla="*/ 28575 h 18"/>
              <a:gd name="T2" fmla="*/ 71438 w 48"/>
              <a:gd name="T3" fmla="*/ 14288 h 18"/>
              <a:gd name="T4" fmla="*/ 60325 w 48"/>
              <a:gd name="T5" fmla="*/ 4762 h 18"/>
              <a:gd name="T6" fmla="*/ 42862 w 48"/>
              <a:gd name="T7" fmla="*/ 0 h 18"/>
              <a:gd name="T8" fmla="*/ 26988 w 48"/>
              <a:gd name="T9" fmla="*/ 0 h 18"/>
              <a:gd name="T10" fmla="*/ 11112 w 48"/>
              <a:gd name="T11" fmla="*/ 4762 h 18"/>
              <a:gd name="T12" fmla="*/ 0 w 48"/>
              <a:gd name="T13" fmla="*/ 14288 h 18"/>
              <a:gd name="T14" fmla="*/ 0 w 48"/>
              <a:gd name="T15" fmla="*/ 23812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8"/>
              <a:gd name="T26" fmla="*/ 48 w 48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8">
                <a:moveTo>
                  <a:pt x="48" y="18"/>
                </a:moveTo>
                <a:lnTo>
                  <a:pt x="45" y="9"/>
                </a:lnTo>
                <a:lnTo>
                  <a:pt x="38" y="3"/>
                </a:lnTo>
                <a:lnTo>
                  <a:pt x="27" y="0"/>
                </a:lnTo>
                <a:lnTo>
                  <a:pt x="17" y="0"/>
                </a:lnTo>
                <a:lnTo>
                  <a:pt x="7" y="3"/>
                </a:lnTo>
                <a:lnTo>
                  <a:pt x="0" y="9"/>
                </a:lnTo>
                <a:lnTo>
                  <a:pt x="0" y="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0" name="Freeform 362"/>
          <p:cNvSpPr>
            <a:spLocks/>
          </p:cNvSpPr>
          <p:nvPr/>
        </p:nvSpPr>
        <p:spPr bwMode="auto">
          <a:xfrm>
            <a:off x="4321175" y="5888038"/>
            <a:ext cx="4763" cy="28575"/>
          </a:xfrm>
          <a:custGeom>
            <a:avLst/>
            <a:gdLst>
              <a:gd name="T0" fmla="*/ 4763 w 3"/>
              <a:gd name="T1" fmla="*/ 28575 h 18"/>
              <a:gd name="T2" fmla="*/ 4763 w 3"/>
              <a:gd name="T3" fmla="*/ 0 h 18"/>
              <a:gd name="T4" fmla="*/ 0 w 3"/>
              <a:gd name="T5" fmla="*/ 14288 h 18"/>
              <a:gd name="T6" fmla="*/ 0 60000 65536"/>
              <a:gd name="T7" fmla="*/ 0 60000 65536"/>
              <a:gd name="T8" fmla="*/ 0 60000 65536"/>
              <a:gd name="T9" fmla="*/ 0 w 3"/>
              <a:gd name="T10" fmla="*/ 0 h 18"/>
              <a:gd name="T11" fmla="*/ 3 w 3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8">
                <a:moveTo>
                  <a:pt x="3" y="18"/>
                </a:moveTo>
                <a:lnTo>
                  <a:pt x="3" y="0"/>
                </a:lnTo>
                <a:lnTo>
                  <a:pt x="0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1" name="Line 363"/>
          <p:cNvSpPr>
            <a:spLocks noChangeShapeType="1"/>
          </p:cNvSpPr>
          <p:nvPr/>
        </p:nvSpPr>
        <p:spPr bwMode="auto">
          <a:xfrm>
            <a:off x="4162425" y="5902325"/>
            <a:ext cx="1588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2" name="Line 364"/>
          <p:cNvSpPr>
            <a:spLocks noChangeShapeType="1"/>
          </p:cNvSpPr>
          <p:nvPr/>
        </p:nvSpPr>
        <p:spPr bwMode="auto">
          <a:xfrm flipV="1">
            <a:off x="3860800" y="5902325"/>
            <a:ext cx="1588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3" name="Line 365"/>
          <p:cNvSpPr>
            <a:spLocks noChangeShapeType="1"/>
          </p:cNvSpPr>
          <p:nvPr/>
        </p:nvSpPr>
        <p:spPr bwMode="auto">
          <a:xfrm>
            <a:off x="4175125" y="5505450"/>
            <a:ext cx="968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4" name="Freeform 366"/>
          <p:cNvSpPr>
            <a:spLocks/>
          </p:cNvSpPr>
          <p:nvPr/>
        </p:nvSpPr>
        <p:spPr bwMode="auto">
          <a:xfrm>
            <a:off x="4316413" y="5541963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5" name="Freeform 367"/>
          <p:cNvSpPr>
            <a:spLocks/>
          </p:cNvSpPr>
          <p:nvPr/>
        </p:nvSpPr>
        <p:spPr bwMode="auto">
          <a:xfrm>
            <a:off x="4370388" y="5541963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6" name="Freeform 368"/>
          <p:cNvSpPr>
            <a:spLocks/>
          </p:cNvSpPr>
          <p:nvPr/>
        </p:nvSpPr>
        <p:spPr bwMode="auto">
          <a:xfrm>
            <a:off x="4424363" y="5541963"/>
            <a:ext cx="9525" cy="12700"/>
          </a:xfrm>
          <a:custGeom>
            <a:avLst/>
            <a:gdLst>
              <a:gd name="T0" fmla="*/ 4763 w 6"/>
              <a:gd name="T1" fmla="*/ 0 h 8"/>
              <a:gd name="T2" fmla="*/ 0 w 6"/>
              <a:gd name="T3" fmla="*/ 6350 h 8"/>
              <a:gd name="T4" fmla="*/ 4763 w 6"/>
              <a:gd name="T5" fmla="*/ 12700 h 8"/>
              <a:gd name="T6" fmla="*/ 9525 w 6"/>
              <a:gd name="T7" fmla="*/ 6350 h 8"/>
              <a:gd name="T8" fmla="*/ 4763 w 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3" y="0"/>
                </a:moveTo>
                <a:lnTo>
                  <a:pt x="0" y="4"/>
                </a:lnTo>
                <a:lnTo>
                  <a:pt x="3" y="8"/>
                </a:lnTo>
                <a:lnTo>
                  <a:pt x="6" y="4"/>
                </a:lnTo>
                <a:lnTo>
                  <a:pt x="3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7" name="Line 369"/>
          <p:cNvSpPr>
            <a:spLocks noChangeShapeType="1"/>
          </p:cNvSpPr>
          <p:nvPr/>
        </p:nvSpPr>
        <p:spPr bwMode="auto">
          <a:xfrm>
            <a:off x="4478338" y="5505450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8" name="Freeform 370"/>
          <p:cNvSpPr>
            <a:spLocks/>
          </p:cNvSpPr>
          <p:nvPr/>
        </p:nvSpPr>
        <p:spPr bwMode="auto">
          <a:xfrm>
            <a:off x="4618038" y="5514975"/>
            <a:ext cx="39687" cy="73025"/>
          </a:xfrm>
          <a:custGeom>
            <a:avLst/>
            <a:gdLst>
              <a:gd name="T0" fmla="*/ 0 w 25"/>
              <a:gd name="T1" fmla="*/ 0 h 46"/>
              <a:gd name="T2" fmla="*/ 4762 w 25"/>
              <a:gd name="T3" fmla="*/ 26988 h 46"/>
              <a:gd name="T4" fmla="*/ 17462 w 25"/>
              <a:gd name="T5" fmla="*/ 49212 h 46"/>
              <a:gd name="T6" fmla="*/ 30162 w 25"/>
              <a:gd name="T7" fmla="*/ 66675 h 46"/>
              <a:gd name="T8" fmla="*/ 39687 w 25"/>
              <a:gd name="T9" fmla="*/ 73025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46"/>
              <a:gd name="T17" fmla="*/ 25 w 2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46">
                <a:moveTo>
                  <a:pt x="0" y="0"/>
                </a:moveTo>
                <a:lnTo>
                  <a:pt x="3" y="17"/>
                </a:lnTo>
                <a:lnTo>
                  <a:pt x="11" y="31"/>
                </a:lnTo>
                <a:lnTo>
                  <a:pt x="19" y="42"/>
                </a:lnTo>
                <a:lnTo>
                  <a:pt x="25" y="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79" name="Freeform 371"/>
          <p:cNvSpPr>
            <a:spLocks/>
          </p:cNvSpPr>
          <p:nvPr/>
        </p:nvSpPr>
        <p:spPr bwMode="auto">
          <a:xfrm>
            <a:off x="4618038" y="5430838"/>
            <a:ext cx="30162" cy="150812"/>
          </a:xfrm>
          <a:custGeom>
            <a:avLst/>
            <a:gdLst>
              <a:gd name="T0" fmla="*/ 30162 w 19"/>
              <a:gd name="T1" fmla="*/ 150812 h 95"/>
              <a:gd name="T2" fmla="*/ 17462 w 19"/>
              <a:gd name="T3" fmla="*/ 125412 h 95"/>
              <a:gd name="T4" fmla="*/ 12700 w 19"/>
              <a:gd name="T5" fmla="*/ 111125 h 95"/>
              <a:gd name="T6" fmla="*/ 4762 w 19"/>
              <a:gd name="T7" fmla="*/ 84137 h 95"/>
              <a:gd name="T8" fmla="*/ 4762 w 19"/>
              <a:gd name="T9" fmla="*/ 63500 h 95"/>
              <a:gd name="T10" fmla="*/ 12700 w 19"/>
              <a:gd name="T11" fmla="*/ 36512 h 95"/>
              <a:gd name="T12" fmla="*/ 17462 w 19"/>
              <a:gd name="T13" fmla="*/ 20637 h 95"/>
              <a:gd name="T14" fmla="*/ 30162 w 19"/>
              <a:gd name="T15" fmla="*/ 0 h 95"/>
              <a:gd name="T16" fmla="*/ 17462 w 19"/>
              <a:gd name="T17" fmla="*/ 15875 h 95"/>
              <a:gd name="T18" fmla="*/ 4762 w 19"/>
              <a:gd name="T19" fmla="*/ 36512 h 95"/>
              <a:gd name="T20" fmla="*/ 0 w 19"/>
              <a:gd name="T21" fmla="*/ 63500 h 95"/>
              <a:gd name="T22" fmla="*/ 0 w 19"/>
              <a:gd name="T23" fmla="*/ 84137 h 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95"/>
              <a:gd name="T38" fmla="*/ 19 w 19"/>
              <a:gd name="T39" fmla="*/ 95 h 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95">
                <a:moveTo>
                  <a:pt x="19" y="95"/>
                </a:moveTo>
                <a:lnTo>
                  <a:pt x="11" y="79"/>
                </a:lnTo>
                <a:lnTo>
                  <a:pt x="8" y="70"/>
                </a:lnTo>
                <a:lnTo>
                  <a:pt x="3" y="53"/>
                </a:lnTo>
                <a:lnTo>
                  <a:pt x="3" y="40"/>
                </a:lnTo>
                <a:lnTo>
                  <a:pt x="8" y="23"/>
                </a:lnTo>
                <a:lnTo>
                  <a:pt x="11" y="13"/>
                </a:lnTo>
                <a:lnTo>
                  <a:pt x="19" y="0"/>
                </a:lnTo>
                <a:lnTo>
                  <a:pt x="11" y="10"/>
                </a:lnTo>
                <a:lnTo>
                  <a:pt x="3" y="23"/>
                </a:lnTo>
                <a:lnTo>
                  <a:pt x="0" y="40"/>
                </a:lnTo>
                <a:lnTo>
                  <a:pt x="0" y="5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0" name="Line 372"/>
          <p:cNvSpPr>
            <a:spLocks noChangeShapeType="1"/>
          </p:cNvSpPr>
          <p:nvPr/>
        </p:nvSpPr>
        <p:spPr bwMode="auto">
          <a:xfrm>
            <a:off x="4684713" y="5554663"/>
            <a:ext cx="396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1" name="Freeform 373"/>
          <p:cNvSpPr>
            <a:spLocks/>
          </p:cNvSpPr>
          <p:nvPr/>
        </p:nvSpPr>
        <p:spPr bwMode="auto">
          <a:xfrm>
            <a:off x="4684713" y="5440363"/>
            <a:ext cx="22225" cy="114300"/>
          </a:xfrm>
          <a:custGeom>
            <a:avLst/>
            <a:gdLst>
              <a:gd name="T0" fmla="*/ 22225 w 14"/>
              <a:gd name="T1" fmla="*/ 114300 h 72"/>
              <a:gd name="T2" fmla="*/ 22225 w 14"/>
              <a:gd name="T3" fmla="*/ 0 h 72"/>
              <a:gd name="T4" fmla="*/ 0 w 14"/>
              <a:gd name="T5" fmla="*/ 0 h 72"/>
              <a:gd name="T6" fmla="*/ 0 60000 65536"/>
              <a:gd name="T7" fmla="*/ 0 60000 65536"/>
              <a:gd name="T8" fmla="*/ 0 60000 65536"/>
              <a:gd name="T9" fmla="*/ 0 w 14"/>
              <a:gd name="T10" fmla="*/ 0 h 72"/>
              <a:gd name="T11" fmla="*/ 14 w 14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72">
                <a:moveTo>
                  <a:pt x="14" y="72"/>
                </a:move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2" name="Line 374"/>
          <p:cNvSpPr>
            <a:spLocks noChangeShapeType="1"/>
          </p:cNvSpPr>
          <p:nvPr/>
        </p:nvSpPr>
        <p:spPr bwMode="auto">
          <a:xfrm>
            <a:off x="4702175" y="5440363"/>
            <a:ext cx="1588" cy="1143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3" name="Line 375"/>
          <p:cNvSpPr>
            <a:spLocks noChangeShapeType="1"/>
          </p:cNvSpPr>
          <p:nvPr/>
        </p:nvSpPr>
        <p:spPr bwMode="auto">
          <a:xfrm flipV="1">
            <a:off x="4706938" y="5478463"/>
            <a:ext cx="53975" cy="53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4" name="Line 376"/>
          <p:cNvSpPr>
            <a:spLocks noChangeShapeType="1"/>
          </p:cNvSpPr>
          <p:nvPr/>
        </p:nvSpPr>
        <p:spPr bwMode="auto">
          <a:xfrm>
            <a:off x="4743450" y="54784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5" name="Line 377"/>
          <p:cNvSpPr>
            <a:spLocks noChangeShapeType="1"/>
          </p:cNvSpPr>
          <p:nvPr/>
        </p:nvSpPr>
        <p:spPr bwMode="auto">
          <a:xfrm>
            <a:off x="4810125" y="5505450"/>
            <a:ext cx="98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6" name="Freeform 378"/>
          <p:cNvSpPr>
            <a:spLocks/>
          </p:cNvSpPr>
          <p:nvPr/>
        </p:nvSpPr>
        <p:spPr bwMode="auto">
          <a:xfrm>
            <a:off x="4962525" y="5440363"/>
            <a:ext cx="25400" cy="114300"/>
          </a:xfrm>
          <a:custGeom>
            <a:avLst/>
            <a:gdLst>
              <a:gd name="T0" fmla="*/ 0 w 17"/>
              <a:gd name="T1" fmla="*/ 22225 h 72"/>
              <a:gd name="T2" fmla="*/ 8965 w 17"/>
              <a:gd name="T3" fmla="*/ 17462 h 72"/>
              <a:gd name="T4" fmla="*/ 25400 w 17"/>
              <a:gd name="T5" fmla="*/ 0 h 72"/>
              <a:gd name="T6" fmla="*/ 25400 w 17"/>
              <a:gd name="T7" fmla="*/ 11430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72"/>
              <a:gd name="T14" fmla="*/ 17 w 1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72">
                <a:moveTo>
                  <a:pt x="0" y="14"/>
                </a:moveTo>
                <a:lnTo>
                  <a:pt x="6" y="11"/>
                </a:lnTo>
                <a:lnTo>
                  <a:pt x="17" y="0"/>
                </a:lnTo>
                <a:lnTo>
                  <a:pt x="17" y="7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7" name="Line 379"/>
          <p:cNvSpPr>
            <a:spLocks noChangeShapeType="1"/>
          </p:cNvSpPr>
          <p:nvPr/>
        </p:nvSpPr>
        <p:spPr bwMode="auto">
          <a:xfrm flipV="1">
            <a:off x="4983163" y="5446713"/>
            <a:ext cx="1587" cy="107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8" name="Freeform 380"/>
          <p:cNvSpPr>
            <a:spLocks/>
          </p:cNvSpPr>
          <p:nvPr/>
        </p:nvSpPr>
        <p:spPr bwMode="auto">
          <a:xfrm>
            <a:off x="5051425" y="5446713"/>
            <a:ext cx="39688" cy="141287"/>
          </a:xfrm>
          <a:custGeom>
            <a:avLst/>
            <a:gdLst>
              <a:gd name="T0" fmla="*/ 22225 w 25"/>
              <a:gd name="T1" fmla="*/ 0 h 89"/>
              <a:gd name="T2" fmla="*/ 34925 w 25"/>
              <a:gd name="T3" fmla="*/ 20637 h 89"/>
              <a:gd name="T4" fmla="*/ 39688 w 25"/>
              <a:gd name="T5" fmla="*/ 47625 h 89"/>
              <a:gd name="T6" fmla="*/ 39688 w 25"/>
              <a:gd name="T7" fmla="*/ 68262 h 89"/>
              <a:gd name="T8" fmla="*/ 34925 w 25"/>
              <a:gd name="T9" fmla="*/ 95250 h 89"/>
              <a:gd name="T10" fmla="*/ 22225 w 25"/>
              <a:gd name="T11" fmla="*/ 117475 h 89"/>
              <a:gd name="T12" fmla="*/ 12700 w 25"/>
              <a:gd name="T13" fmla="*/ 134937 h 89"/>
              <a:gd name="T14" fmla="*/ 0 w 25"/>
              <a:gd name="T15" fmla="*/ 141287 h 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89"/>
              <a:gd name="T26" fmla="*/ 25 w 25"/>
              <a:gd name="T27" fmla="*/ 89 h 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89">
                <a:moveTo>
                  <a:pt x="14" y="0"/>
                </a:moveTo>
                <a:lnTo>
                  <a:pt x="22" y="13"/>
                </a:lnTo>
                <a:lnTo>
                  <a:pt x="25" y="30"/>
                </a:lnTo>
                <a:lnTo>
                  <a:pt x="25" y="43"/>
                </a:lnTo>
                <a:lnTo>
                  <a:pt x="22" y="60"/>
                </a:lnTo>
                <a:lnTo>
                  <a:pt x="14" y="74"/>
                </a:lnTo>
                <a:lnTo>
                  <a:pt x="8" y="85"/>
                </a:lnTo>
                <a:lnTo>
                  <a:pt x="0" y="8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89" name="Freeform 381"/>
          <p:cNvSpPr>
            <a:spLocks/>
          </p:cNvSpPr>
          <p:nvPr/>
        </p:nvSpPr>
        <p:spPr bwMode="auto">
          <a:xfrm>
            <a:off x="5064125" y="5430838"/>
            <a:ext cx="22225" cy="150812"/>
          </a:xfrm>
          <a:custGeom>
            <a:avLst/>
            <a:gdLst>
              <a:gd name="T0" fmla="*/ 0 w 14"/>
              <a:gd name="T1" fmla="*/ 150812 h 95"/>
              <a:gd name="T2" fmla="*/ 9525 w 14"/>
              <a:gd name="T3" fmla="*/ 125412 h 95"/>
              <a:gd name="T4" fmla="*/ 17463 w 14"/>
              <a:gd name="T5" fmla="*/ 111125 h 95"/>
              <a:gd name="T6" fmla="*/ 22225 w 14"/>
              <a:gd name="T7" fmla="*/ 84137 h 95"/>
              <a:gd name="T8" fmla="*/ 22225 w 14"/>
              <a:gd name="T9" fmla="*/ 63500 h 95"/>
              <a:gd name="T10" fmla="*/ 17463 w 14"/>
              <a:gd name="T11" fmla="*/ 36512 h 95"/>
              <a:gd name="T12" fmla="*/ 9525 w 14"/>
              <a:gd name="T13" fmla="*/ 20637 h 95"/>
              <a:gd name="T14" fmla="*/ 0 w 14"/>
              <a:gd name="T15" fmla="*/ 0 h 95"/>
              <a:gd name="T16" fmla="*/ 9525 w 14"/>
              <a:gd name="T17" fmla="*/ 15875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95"/>
              <a:gd name="T29" fmla="*/ 14 w 14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95">
                <a:moveTo>
                  <a:pt x="0" y="95"/>
                </a:moveTo>
                <a:lnTo>
                  <a:pt x="6" y="79"/>
                </a:lnTo>
                <a:lnTo>
                  <a:pt x="11" y="70"/>
                </a:lnTo>
                <a:lnTo>
                  <a:pt x="14" y="53"/>
                </a:lnTo>
                <a:lnTo>
                  <a:pt x="14" y="40"/>
                </a:lnTo>
                <a:lnTo>
                  <a:pt x="11" y="23"/>
                </a:lnTo>
                <a:lnTo>
                  <a:pt x="6" y="13"/>
                </a:lnTo>
                <a:lnTo>
                  <a:pt x="0" y="0"/>
                </a:lnTo>
                <a:lnTo>
                  <a:pt x="6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0" name="Line 382"/>
          <p:cNvSpPr>
            <a:spLocks noChangeShapeType="1"/>
          </p:cNvSpPr>
          <p:nvPr/>
        </p:nvSpPr>
        <p:spPr bwMode="auto">
          <a:xfrm flipH="1" flipV="1">
            <a:off x="5051425" y="5421313"/>
            <a:ext cx="12700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1" name="Line 383"/>
          <p:cNvSpPr>
            <a:spLocks noChangeShapeType="1"/>
          </p:cNvSpPr>
          <p:nvPr/>
        </p:nvSpPr>
        <p:spPr bwMode="auto">
          <a:xfrm>
            <a:off x="5122863" y="54784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2" name="Freeform 384"/>
          <p:cNvSpPr>
            <a:spLocks/>
          </p:cNvSpPr>
          <p:nvPr/>
        </p:nvSpPr>
        <p:spPr bwMode="auto">
          <a:xfrm>
            <a:off x="5135563" y="5478463"/>
            <a:ext cx="63500" cy="76200"/>
          </a:xfrm>
          <a:custGeom>
            <a:avLst/>
            <a:gdLst>
              <a:gd name="T0" fmla="*/ 4762 w 40"/>
              <a:gd name="T1" fmla="*/ 0 h 48"/>
              <a:gd name="T2" fmla="*/ 63500 w 40"/>
              <a:gd name="T3" fmla="*/ 76200 h 48"/>
              <a:gd name="T4" fmla="*/ 58738 w 40"/>
              <a:gd name="T5" fmla="*/ 76200 h 48"/>
              <a:gd name="T6" fmla="*/ 0 w 40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8"/>
              <a:gd name="T14" fmla="*/ 40 w 4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8">
                <a:moveTo>
                  <a:pt x="3" y="0"/>
                </a:moveTo>
                <a:lnTo>
                  <a:pt x="40" y="48"/>
                </a:lnTo>
                <a:lnTo>
                  <a:pt x="37" y="4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3" name="Line 385"/>
          <p:cNvSpPr>
            <a:spLocks noChangeShapeType="1"/>
          </p:cNvSpPr>
          <p:nvPr/>
        </p:nvSpPr>
        <p:spPr bwMode="auto">
          <a:xfrm>
            <a:off x="5178425" y="54784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4" name="Line 386"/>
          <p:cNvSpPr>
            <a:spLocks noChangeShapeType="1"/>
          </p:cNvSpPr>
          <p:nvPr/>
        </p:nvSpPr>
        <p:spPr bwMode="auto">
          <a:xfrm flipH="1">
            <a:off x="5135563" y="5478463"/>
            <a:ext cx="63500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5" name="Line 387"/>
          <p:cNvSpPr>
            <a:spLocks noChangeShapeType="1"/>
          </p:cNvSpPr>
          <p:nvPr/>
        </p:nvSpPr>
        <p:spPr bwMode="auto">
          <a:xfrm>
            <a:off x="5122863" y="55546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6" name="Line 388"/>
          <p:cNvSpPr>
            <a:spLocks noChangeShapeType="1"/>
          </p:cNvSpPr>
          <p:nvPr/>
        </p:nvSpPr>
        <p:spPr bwMode="auto">
          <a:xfrm>
            <a:off x="5178425" y="55546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7" name="Line 389"/>
          <p:cNvSpPr>
            <a:spLocks noChangeShapeType="1"/>
          </p:cNvSpPr>
          <p:nvPr/>
        </p:nvSpPr>
        <p:spPr bwMode="auto">
          <a:xfrm flipH="1">
            <a:off x="4962525" y="5554663"/>
            <a:ext cx="47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8" name="Line 390"/>
          <p:cNvSpPr>
            <a:spLocks noChangeShapeType="1"/>
          </p:cNvSpPr>
          <p:nvPr/>
        </p:nvSpPr>
        <p:spPr bwMode="auto">
          <a:xfrm flipH="1">
            <a:off x="4743450" y="55546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99" name="Freeform 391"/>
          <p:cNvSpPr>
            <a:spLocks/>
          </p:cNvSpPr>
          <p:nvPr/>
        </p:nvSpPr>
        <p:spPr bwMode="auto">
          <a:xfrm>
            <a:off x="4729163" y="5510213"/>
            <a:ext cx="36512" cy="44450"/>
          </a:xfrm>
          <a:custGeom>
            <a:avLst/>
            <a:gdLst>
              <a:gd name="T0" fmla="*/ 31750 w 23"/>
              <a:gd name="T1" fmla="*/ 44450 h 28"/>
              <a:gd name="T2" fmla="*/ 0 w 23"/>
              <a:gd name="T3" fmla="*/ 0 h 28"/>
              <a:gd name="T4" fmla="*/ 4762 w 23"/>
              <a:gd name="T5" fmla="*/ 0 h 28"/>
              <a:gd name="T6" fmla="*/ 36512 w 23"/>
              <a:gd name="T7" fmla="*/ 4445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28"/>
              <a:gd name="T14" fmla="*/ 23 w 23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28">
                <a:moveTo>
                  <a:pt x="20" y="28"/>
                </a:moveTo>
                <a:lnTo>
                  <a:pt x="0" y="0"/>
                </a:lnTo>
                <a:lnTo>
                  <a:pt x="3" y="0"/>
                </a:lnTo>
                <a:lnTo>
                  <a:pt x="23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0" name="Line 392"/>
          <p:cNvSpPr>
            <a:spLocks noChangeShapeType="1"/>
          </p:cNvSpPr>
          <p:nvPr/>
        </p:nvSpPr>
        <p:spPr bwMode="auto">
          <a:xfrm flipV="1">
            <a:off x="4527550" y="5457825"/>
            <a:ext cx="1588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1" name="Line 393"/>
          <p:cNvSpPr>
            <a:spLocks noChangeShapeType="1"/>
          </p:cNvSpPr>
          <p:nvPr/>
        </p:nvSpPr>
        <p:spPr bwMode="auto">
          <a:xfrm flipV="1">
            <a:off x="4648200" y="5421313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2" name="Line 394"/>
          <p:cNvSpPr>
            <a:spLocks noChangeShapeType="1"/>
          </p:cNvSpPr>
          <p:nvPr/>
        </p:nvSpPr>
        <p:spPr bwMode="auto">
          <a:xfrm>
            <a:off x="4222750" y="5457825"/>
            <a:ext cx="1588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3" name="Line 395"/>
          <p:cNvSpPr>
            <a:spLocks noChangeShapeType="1"/>
          </p:cNvSpPr>
          <p:nvPr/>
        </p:nvSpPr>
        <p:spPr bwMode="auto">
          <a:xfrm>
            <a:off x="4581525" y="592455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4" name="Freeform 396"/>
          <p:cNvSpPr>
            <a:spLocks/>
          </p:cNvSpPr>
          <p:nvPr/>
        </p:nvSpPr>
        <p:spPr bwMode="auto">
          <a:xfrm>
            <a:off x="4591050" y="5924550"/>
            <a:ext cx="66675" cy="73025"/>
          </a:xfrm>
          <a:custGeom>
            <a:avLst/>
            <a:gdLst>
              <a:gd name="T0" fmla="*/ 7938 w 42"/>
              <a:gd name="T1" fmla="*/ 0 h 46"/>
              <a:gd name="T2" fmla="*/ 66675 w 42"/>
              <a:gd name="T3" fmla="*/ 73025 h 46"/>
              <a:gd name="T4" fmla="*/ 61913 w 42"/>
              <a:gd name="T5" fmla="*/ 73025 h 46"/>
              <a:gd name="T6" fmla="*/ 0 w 42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6"/>
              <a:gd name="T14" fmla="*/ 42 w 42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6">
                <a:moveTo>
                  <a:pt x="5" y="0"/>
                </a:moveTo>
                <a:lnTo>
                  <a:pt x="42" y="46"/>
                </a:lnTo>
                <a:lnTo>
                  <a:pt x="39" y="4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5" name="Line 397"/>
          <p:cNvSpPr>
            <a:spLocks noChangeShapeType="1"/>
          </p:cNvSpPr>
          <p:nvPr/>
        </p:nvSpPr>
        <p:spPr bwMode="auto">
          <a:xfrm>
            <a:off x="4635500" y="592455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6" name="Line 398"/>
          <p:cNvSpPr>
            <a:spLocks noChangeShapeType="1"/>
          </p:cNvSpPr>
          <p:nvPr/>
        </p:nvSpPr>
        <p:spPr bwMode="auto">
          <a:xfrm flipH="1">
            <a:off x="4591050" y="5924550"/>
            <a:ext cx="66675" cy="73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7" name="Line 399"/>
          <p:cNvSpPr>
            <a:spLocks noChangeShapeType="1"/>
          </p:cNvSpPr>
          <p:nvPr/>
        </p:nvSpPr>
        <p:spPr bwMode="auto">
          <a:xfrm>
            <a:off x="4581525" y="59975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8" name="Line 400"/>
          <p:cNvSpPr>
            <a:spLocks noChangeShapeType="1"/>
          </p:cNvSpPr>
          <p:nvPr/>
        </p:nvSpPr>
        <p:spPr bwMode="auto">
          <a:xfrm>
            <a:off x="4635500" y="5997575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09" name="Freeform 401"/>
          <p:cNvSpPr>
            <a:spLocks/>
          </p:cNvSpPr>
          <p:nvPr/>
        </p:nvSpPr>
        <p:spPr bwMode="auto">
          <a:xfrm>
            <a:off x="3948113" y="4994275"/>
            <a:ext cx="52387" cy="52388"/>
          </a:xfrm>
          <a:custGeom>
            <a:avLst/>
            <a:gdLst>
              <a:gd name="T0" fmla="*/ 52387 w 33"/>
              <a:gd name="T1" fmla="*/ 0 h 33"/>
              <a:gd name="T2" fmla="*/ 39687 w 33"/>
              <a:gd name="T3" fmla="*/ 7938 h 33"/>
              <a:gd name="T4" fmla="*/ 20637 w 33"/>
              <a:gd name="T5" fmla="*/ 14288 h 33"/>
              <a:gd name="T6" fmla="*/ 12700 w 33"/>
              <a:gd name="T7" fmla="*/ 20638 h 33"/>
              <a:gd name="T8" fmla="*/ 3175 w 33"/>
              <a:gd name="T9" fmla="*/ 26988 h 33"/>
              <a:gd name="T10" fmla="*/ 0 w 33"/>
              <a:gd name="T11" fmla="*/ 39688 h 33"/>
              <a:gd name="T12" fmla="*/ 0 w 33"/>
              <a:gd name="T13" fmla="*/ 52388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33"/>
              <a:gd name="T23" fmla="*/ 33 w 33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33">
                <a:moveTo>
                  <a:pt x="33" y="0"/>
                </a:moveTo>
                <a:lnTo>
                  <a:pt x="25" y="5"/>
                </a:lnTo>
                <a:lnTo>
                  <a:pt x="13" y="9"/>
                </a:lnTo>
                <a:lnTo>
                  <a:pt x="8" y="13"/>
                </a:lnTo>
                <a:lnTo>
                  <a:pt x="2" y="17"/>
                </a:lnTo>
                <a:lnTo>
                  <a:pt x="0" y="25"/>
                </a:lnTo>
                <a:lnTo>
                  <a:pt x="0" y="3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0" name="Freeform 402"/>
          <p:cNvSpPr>
            <a:spLocks/>
          </p:cNvSpPr>
          <p:nvPr/>
        </p:nvSpPr>
        <p:spPr bwMode="auto">
          <a:xfrm>
            <a:off x="3948113" y="5033963"/>
            <a:ext cx="57150" cy="7937"/>
          </a:xfrm>
          <a:custGeom>
            <a:avLst/>
            <a:gdLst>
              <a:gd name="T0" fmla="*/ 0 w 36"/>
              <a:gd name="T1" fmla="*/ 1587 h 5"/>
              <a:gd name="T2" fmla="*/ 3175 w 36"/>
              <a:gd name="T3" fmla="*/ 0 h 5"/>
              <a:gd name="T4" fmla="*/ 12700 w 36"/>
              <a:gd name="T5" fmla="*/ 0 h 5"/>
              <a:gd name="T6" fmla="*/ 30162 w 36"/>
              <a:gd name="T7" fmla="*/ 7937 h 5"/>
              <a:gd name="T8" fmla="*/ 44450 w 36"/>
              <a:gd name="T9" fmla="*/ 7937 h 5"/>
              <a:gd name="T10" fmla="*/ 52388 w 36"/>
              <a:gd name="T11" fmla="*/ 1587 h 5"/>
              <a:gd name="T12" fmla="*/ 57150 w 36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"/>
              <a:gd name="T23" fmla="*/ 36 w 3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">
                <a:moveTo>
                  <a:pt x="0" y="1"/>
                </a:moveTo>
                <a:lnTo>
                  <a:pt x="2" y="0"/>
                </a:lnTo>
                <a:lnTo>
                  <a:pt x="8" y="0"/>
                </a:lnTo>
                <a:lnTo>
                  <a:pt x="19" y="5"/>
                </a:lnTo>
                <a:lnTo>
                  <a:pt x="28" y="5"/>
                </a:lnTo>
                <a:lnTo>
                  <a:pt x="33" y="1"/>
                </a:lnTo>
                <a:lnTo>
                  <a:pt x="3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1" name="Freeform 403"/>
          <p:cNvSpPr>
            <a:spLocks/>
          </p:cNvSpPr>
          <p:nvPr/>
        </p:nvSpPr>
        <p:spPr bwMode="auto">
          <a:xfrm>
            <a:off x="3960813" y="5033963"/>
            <a:ext cx="39687" cy="12700"/>
          </a:xfrm>
          <a:custGeom>
            <a:avLst/>
            <a:gdLst>
              <a:gd name="T0" fmla="*/ 39687 w 25"/>
              <a:gd name="T1" fmla="*/ 7937 h 8"/>
              <a:gd name="T2" fmla="*/ 36512 w 25"/>
              <a:gd name="T3" fmla="*/ 12700 h 8"/>
              <a:gd name="T4" fmla="*/ 17462 w 25"/>
              <a:gd name="T5" fmla="*/ 12700 h 8"/>
              <a:gd name="T6" fmla="*/ 0 w 25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8"/>
              <a:gd name="T14" fmla="*/ 25 w 25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8">
                <a:moveTo>
                  <a:pt x="25" y="5"/>
                </a:moveTo>
                <a:lnTo>
                  <a:pt x="23" y="8"/>
                </a:lnTo>
                <a:lnTo>
                  <a:pt x="11" y="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2" name="Freeform 404"/>
          <p:cNvSpPr>
            <a:spLocks/>
          </p:cNvSpPr>
          <p:nvPr/>
        </p:nvSpPr>
        <p:spPr bwMode="auto">
          <a:xfrm>
            <a:off x="3968750" y="4962525"/>
            <a:ext cx="36513" cy="46038"/>
          </a:xfrm>
          <a:custGeom>
            <a:avLst/>
            <a:gdLst>
              <a:gd name="T0" fmla="*/ 0 w 23"/>
              <a:gd name="T1" fmla="*/ 46038 h 29"/>
              <a:gd name="T2" fmla="*/ 17463 w 23"/>
              <a:gd name="T3" fmla="*/ 39688 h 29"/>
              <a:gd name="T4" fmla="*/ 28575 w 23"/>
              <a:gd name="T5" fmla="*/ 31750 h 29"/>
              <a:gd name="T6" fmla="*/ 31750 w 23"/>
              <a:gd name="T7" fmla="*/ 22225 h 29"/>
              <a:gd name="T8" fmla="*/ 31750 w 23"/>
              <a:gd name="T9" fmla="*/ 14288 h 29"/>
              <a:gd name="T10" fmla="*/ 28575 w 23"/>
              <a:gd name="T11" fmla="*/ 7938 h 29"/>
              <a:gd name="T12" fmla="*/ 22225 w 23"/>
              <a:gd name="T13" fmla="*/ 4763 h 29"/>
              <a:gd name="T14" fmla="*/ 17463 w 23"/>
              <a:gd name="T15" fmla="*/ 0 h 29"/>
              <a:gd name="T16" fmla="*/ 28575 w 23"/>
              <a:gd name="T17" fmla="*/ 4763 h 29"/>
              <a:gd name="T18" fmla="*/ 31750 w 23"/>
              <a:gd name="T19" fmla="*/ 7938 h 29"/>
              <a:gd name="T20" fmla="*/ 36513 w 23"/>
              <a:gd name="T21" fmla="*/ 14288 h 29"/>
              <a:gd name="T22" fmla="*/ 36513 w 23"/>
              <a:gd name="T23" fmla="*/ 22225 h 29"/>
              <a:gd name="T24" fmla="*/ 31750 w 23"/>
              <a:gd name="T25" fmla="*/ 31750 h 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29"/>
              <a:gd name="T41" fmla="*/ 23 w 23"/>
              <a:gd name="T42" fmla="*/ 29 h 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29">
                <a:moveTo>
                  <a:pt x="0" y="29"/>
                </a:moveTo>
                <a:lnTo>
                  <a:pt x="11" y="25"/>
                </a:lnTo>
                <a:lnTo>
                  <a:pt x="18" y="20"/>
                </a:lnTo>
                <a:lnTo>
                  <a:pt x="20" y="14"/>
                </a:lnTo>
                <a:lnTo>
                  <a:pt x="20" y="9"/>
                </a:lnTo>
                <a:lnTo>
                  <a:pt x="18" y="5"/>
                </a:lnTo>
                <a:lnTo>
                  <a:pt x="14" y="3"/>
                </a:lnTo>
                <a:lnTo>
                  <a:pt x="11" y="0"/>
                </a:lnTo>
                <a:lnTo>
                  <a:pt x="18" y="3"/>
                </a:lnTo>
                <a:lnTo>
                  <a:pt x="20" y="5"/>
                </a:lnTo>
                <a:lnTo>
                  <a:pt x="23" y="9"/>
                </a:lnTo>
                <a:lnTo>
                  <a:pt x="23" y="14"/>
                </a:lnTo>
                <a:lnTo>
                  <a:pt x="2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3" name="Freeform 405"/>
          <p:cNvSpPr>
            <a:spLocks/>
          </p:cNvSpPr>
          <p:nvPr/>
        </p:nvSpPr>
        <p:spPr bwMode="auto">
          <a:xfrm>
            <a:off x="4000500" y="5026025"/>
            <a:ext cx="4763" cy="15875"/>
          </a:xfrm>
          <a:custGeom>
            <a:avLst/>
            <a:gdLst>
              <a:gd name="T0" fmla="*/ 4763 w 3"/>
              <a:gd name="T1" fmla="*/ 0 h 10"/>
              <a:gd name="T2" fmla="*/ 4763 w 3"/>
              <a:gd name="T3" fmla="*/ 7938 h 10"/>
              <a:gd name="T4" fmla="*/ 0 w 3"/>
              <a:gd name="T5" fmla="*/ 15875 h 10"/>
              <a:gd name="T6" fmla="*/ 0 60000 65536"/>
              <a:gd name="T7" fmla="*/ 0 60000 65536"/>
              <a:gd name="T8" fmla="*/ 0 60000 65536"/>
              <a:gd name="T9" fmla="*/ 0 w 3"/>
              <a:gd name="T10" fmla="*/ 0 h 10"/>
              <a:gd name="T11" fmla="*/ 3 w 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0">
                <a:moveTo>
                  <a:pt x="3" y="0"/>
                </a:moveTo>
                <a:lnTo>
                  <a:pt x="3" y="5"/>
                </a:lnTo>
                <a:lnTo>
                  <a:pt x="0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4" name="Freeform 406"/>
          <p:cNvSpPr>
            <a:spLocks/>
          </p:cNvSpPr>
          <p:nvPr/>
        </p:nvSpPr>
        <p:spPr bwMode="auto">
          <a:xfrm>
            <a:off x="3948113" y="4962525"/>
            <a:ext cx="38100" cy="25400"/>
          </a:xfrm>
          <a:custGeom>
            <a:avLst/>
            <a:gdLst>
              <a:gd name="T0" fmla="*/ 38100 w 24"/>
              <a:gd name="T1" fmla="*/ 0 h 16"/>
              <a:gd name="T2" fmla="*/ 20637 w 24"/>
              <a:gd name="T3" fmla="*/ 0 h 16"/>
              <a:gd name="T4" fmla="*/ 7938 w 24"/>
              <a:gd name="T5" fmla="*/ 4762 h 16"/>
              <a:gd name="T6" fmla="*/ 3175 w 24"/>
              <a:gd name="T7" fmla="*/ 7937 h 16"/>
              <a:gd name="T8" fmla="*/ 0 w 24"/>
              <a:gd name="T9" fmla="*/ 14287 h 16"/>
              <a:gd name="T10" fmla="*/ 0 w 24"/>
              <a:gd name="T11" fmla="*/ 19050 h 16"/>
              <a:gd name="T12" fmla="*/ 3175 w 24"/>
              <a:gd name="T13" fmla="*/ 25400 h 16"/>
              <a:gd name="T14" fmla="*/ 7938 w 24"/>
              <a:gd name="T15" fmla="*/ 19050 h 16"/>
              <a:gd name="T16" fmla="*/ 3175 w 24"/>
              <a:gd name="T17" fmla="*/ 1428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16"/>
              <a:gd name="T29" fmla="*/ 24 w 24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16">
                <a:moveTo>
                  <a:pt x="24" y="0"/>
                </a:moveTo>
                <a:lnTo>
                  <a:pt x="13" y="0"/>
                </a:lnTo>
                <a:lnTo>
                  <a:pt x="5" y="3"/>
                </a:lnTo>
                <a:lnTo>
                  <a:pt x="2" y="5"/>
                </a:lnTo>
                <a:lnTo>
                  <a:pt x="0" y="9"/>
                </a:lnTo>
                <a:lnTo>
                  <a:pt x="0" y="12"/>
                </a:lnTo>
                <a:lnTo>
                  <a:pt x="2" y="16"/>
                </a:lnTo>
                <a:lnTo>
                  <a:pt x="5" y="12"/>
                </a:lnTo>
                <a:lnTo>
                  <a:pt x="2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5" name="Freeform 407"/>
          <p:cNvSpPr>
            <a:spLocks/>
          </p:cNvSpPr>
          <p:nvPr/>
        </p:nvSpPr>
        <p:spPr bwMode="auto">
          <a:xfrm>
            <a:off x="3698875" y="5092700"/>
            <a:ext cx="55563" cy="76200"/>
          </a:xfrm>
          <a:custGeom>
            <a:avLst/>
            <a:gdLst>
              <a:gd name="T0" fmla="*/ 53975 w 35"/>
              <a:gd name="T1" fmla="*/ 0 h 48"/>
              <a:gd name="T2" fmla="*/ 55563 w 35"/>
              <a:gd name="T3" fmla="*/ 9525 h 48"/>
              <a:gd name="T4" fmla="*/ 55563 w 35"/>
              <a:gd name="T5" fmla="*/ 14288 h 48"/>
              <a:gd name="T6" fmla="*/ 53975 w 35"/>
              <a:gd name="T7" fmla="*/ 23812 h 48"/>
              <a:gd name="T8" fmla="*/ 41275 w 35"/>
              <a:gd name="T9" fmla="*/ 31750 h 48"/>
              <a:gd name="T10" fmla="*/ 19050 w 35"/>
              <a:gd name="T11" fmla="*/ 39687 h 48"/>
              <a:gd name="T12" fmla="*/ 11113 w 35"/>
              <a:gd name="T13" fmla="*/ 44450 h 48"/>
              <a:gd name="T14" fmla="*/ 4763 w 35"/>
              <a:gd name="T15" fmla="*/ 50800 h 48"/>
              <a:gd name="T16" fmla="*/ 0 w 35"/>
              <a:gd name="T17" fmla="*/ 63500 h 48"/>
              <a:gd name="T18" fmla="*/ 0 w 35"/>
              <a:gd name="T19" fmla="*/ 7620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"/>
              <a:gd name="T31" fmla="*/ 0 h 48"/>
              <a:gd name="T32" fmla="*/ 35 w 35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" h="48">
                <a:moveTo>
                  <a:pt x="34" y="0"/>
                </a:moveTo>
                <a:lnTo>
                  <a:pt x="35" y="6"/>
                </a:lnTo>
                <a:lnTo>
                  <a:pt x="35" y="9"/>
                </a:lnTo>
                <a:lnTo>
                  <a:pt x="34" y="15"/>
                </a:lnTo>
                <a:lnTo>
                  <a:pt x="26" y="20"/>
                </a:lnTo>
                <a:lnTo>
                  <a:pt x="12" y="25"/>
                </a:lnTo>
                <a:lnTo>
                  <a:pt x="7" y="28"/>
                </a:lnTo>
                <a:lnTo>
                  <a:pt x="3" y="32"/>
                </a:lnTo>
                <a:lnTo>
                  <a:pt x="0" y="40"/>
                </a:lnTo>
                <a:lnTo>
                  <a:pt x="0" y="4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6" name="Freeform 408"/>
          <p:cNvSpPr>
            <a:spLocks/>
          </p:cNvSpPr>
          <p:nvPr/>
        </p:nvSpPr>
        <p:spPr bwMode="auto">
          <a:xfrm>
            <a:off x="3698875" y="5149850"/>
            <a:ext cx="55563" cy="14288"/>
          </a:xfrm>
          <a:custGeom>
            <a:avLst/>
            <a:gdLst>
              <a:gd name="T0" fmla="*/ 0 w 35"/>
              <a:gd name="T1" fmla="*/ 11113 h 9"/>
              <a:gd name="T2" fmla="*/ 4763 w 35"/>
              <a:gd name="T3" fmla="*/ 6350 h 9"/>
              <a:gd name="T4" fmla="*/ 11113 w 35"/>
              <a:gd name="T5" fmla="*/ 6350 h 9"/>
              <a:gd name="T6" fmla="*/ 33338 w 35"/>
              <a:gd name="T7" fmla="*/ 14288 h 9"/>
              <a:gd name="T8" fmla="*/ 46038 w 35"/>
              <a:gd name="T9" fmla="*/ 14288 h 9"/>
              <a:gd name="T10" fmla="*/ 53975 w 35"/>
              <a:gd name="T11" fmla="*/ 11113 h 9"/>
              <a:gd name="T12" fmla="*/ 55563 w 35"/>
              <a:gd name="T13" fmla="*/ 6350 h 9"/>
              <a:gd name="T14" fmla="*/ 55563 w 35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"/>
              <a:gd name="T25" fmla="*/ 0 h 9"/>
              <a:gd name="T26" fmla="*/ 35 w 3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" h="9">
                <a:moveTo>
                  <a:pt x="0" y="7"/>
                </a:moveTo>
                <a:lnTo>
                  <a:pt x="3" y="4"/>
                </a:lnTo>
                <a:lnTo>
                  <a:pt x="7" y="4"/>
                </a:lnTo>
                <a:lnTo>
                  <a:pt x="21" y="9"/>
                </a:lnTo>
                <a:lnTo>
                  <a:pt x="29" y="9"/>
                </a:lnTo>
                <a:lnTo>
                  <a:pt x="34" y="7"/>
                </a:lnTo>
                <a:lnTo>
                  <a:pt x="35" y="4"/>
                </a:lnTo>
                <a:lnTo>
                  <a:pt x="3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7" name="Freeform 409"/>
          <p:cNvSpPr>
            <a:spLocks/>
          </p:cNvSpPr>
          <p:nvPr/>
        </p:nvSpPr>
        <p:spPr bwMode="auto">
          <a:xfrm>
            <a:off x="3709988" y="5156200"/>
            <a:ext cx="44450" cy="12700"/>
          </a:xfrm>
          <a:custGeom>
            <a:avLst/>
            <a:gdLst>
              <a:gd name="T0" fmla="*/ 44450 w 28"/>
              <a:gd name="T1" fmla="*/ 0 h 8"/>
              <a:gd name="T2" fmla="*/ 42863 w 28"/>
              <a:gd name="T3" fmla="*/ 7937 h 8"/>
              <a:gd name="T4" fmla="*/ 38100 w 28"/>
              <a:gd name="T5" fmla="*/ 12700 h 8"/>
              <a:gd name="T6" fmla="*/ 22225 w 28"/>
              <a:gd name="T7" fmla="*/ 12700 h 8"/>
              <a:gd name="T8" fmla="*/ 0 w 2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8"/>
              <a:gd name="T17" fmla="*/ 28 w 2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8">
                <a:moveTo>
                  <a:pt x="28" y="0"/>
                </a:moveTo>
                <a:lnTo>
                  <a:pt x="27" y="5"/>
                </a:lnTo>
                <a:lnTo>
                  <a:pt x="24" y="8"/>
                </a:lnTo>
                <a:lnTo>
                  <a:pt x="14" y="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8" name="Freeform 410"/>
          <p:cNvSpPr>
            <a:spLocks/>
          </p:cNvSpPr>
          <p:nvPr/>
        </p:nvSpPr>
        <p:spPr bwMode="auto">
          <a:xfrm>
            <a:off x="3717925" y="5084763"/>
            <a:ext cx="34925" cy="47625"/>
          </a:xfrm>
          <a:custGeom>
            <a:avLst/>
            <a:gdLst>
              <a:gd name="T0" fmla="*/ 0 w 22"/>
              <a:gd name="T1" fmla="*/ 47625 h 30"/>
              <a:gd name="T2" fmla="*/ 17463 w 22"/>
              <a:gd name="T3" fmla="*/ 39688 h 30"/>
              <a:gd name="T4" fmla="*/ 30163 w 22"/>
              <a:gd name="T5" fmla="*/ 31750 h 30"/>
              <a:gd name="T6" fmla="*/ 34925 w 22"/>
              <a:gd name="T7" fmla="*/ 22225 h 30"/>
              <a:gd name="T8" fmla="*/ 34925 w 22"/>
              <a:gd name="T9" fmla="*/ 17463 h 30"/>
              <a:gd name="T10" fmla="*/ 30163 w 22"/>
              <a:gd name="T11" fmla="*/ 7938 h 30"/>
              <a:gd name="T12" fmla="*/ 26988 w 22"/>
              <a:gd name="T13" fmla="*/ 4763 h 30"/>
              <a:gd name="T14" fmla="*/ 17463 w 22"/>
              <a:gd name="T15" fmla="*/ 0 h 30"/>
              <a:gd name="T16" fmla="*/ 30163 w 22"/>
              <a:gd name="T17" fmla="*/ 4763 h 30"/>
              <a:gd name="T18" fmla="*/ 34925 w 22"/>
              <a:gd name="T19" fmla="*/ 7938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30"/>
              <a:gd name="T32" fmla="*/ 22 w 22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30">
                <a:moveTo>
                  <a:pt x="0" y="30"/>
                </a:moveTo>
                <a:lnTo>
                  <a:pt x="11" y="25"/>
                </a:lnTo>
                <a:lnTo>
                  <a:pt x="19" y="20"/>
                </a:lnTo>
                <a:lnTo>
                  <a:pt x="22" y="14"/>
                </a:lnTo>
                <a:lnTo>
                  <a:pt x="22" y="11"/>
                </a:lnTo>
                <a:lnTo>
                  <a:pt x="19" y="5"/>
                </a:lnTo>
                <a:lnTo>
                  <a:pt x="17" y="3"/>
                </a:lnTo>
                <a:lnTo>
                  <a:pt x="11" y="0"/>
                </a:lnTo>
                <a:lnTo>
                  <a:pt x="19" y="3"/>
                </a:lnTo>
                <a:lnTo>
                  <a:pt x="22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19" name="Freeform 411"/>
          <p:cNvSpPr>
            <a:spLocks/>
          </p:cNvSpPr>
          <p:nvPr/>
        </p:nvSpPr>
        <p:spPr bwMode="auto">
          <a:xfrm>
            <a:off x="3698875" y="5084763"/>
            <a:ext cx="36513" cy="25400"/>
          </a:xfrm>
          <a:custGeom>
            <a:avLst/>
            <a:gdLst>
              <a:gd name="T0" fmla="*/ 36513 w 23"/>
              <a:gd name="T1" fmla="*/ 0 h 16"/>
              <a:gd name="T2" fmla="*/ 19050 w 23"/>
              <a:gd name="T3" fmla="*/ 0 h 16"/>
              <a:gd name="T4" fmla="*/ 9525 w 23"/>
              <a:gd name="T5" fmla="*/ 4762 h 16"/>
              <a:gd name="T6" fmla="*/ 4763 w 23"/>
              <a:gd name="T7" fmla="*/ 7937 h 16"/>
              <a:gd name="T8" fmla="*/ 0 w 23"/>
              <a:gd name="T9" fmla="*/ 17462 h 16"/>
              <a:gd name="T10" fmla="*/ 0 w 23"/>
              <a:gd name="T11" fmla="*/ 20637 h 16"/>
              <a:gd name="T12" fmla="*/ 4763 w 23"/>
              <a:gd name="T13" fmla="*/ 25400 h 16"/>
              <a:gd name="T14" fmla="*/ 9525 w 23"/>
              <a:gd name="T15" fmla="*/ 20637 h 16"/>
              <a:gd name="T16" fmla="*/ 4763 w 23"/>
              <a:gd name="T17" fmla="*/ 17462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16"/>
              <a:gd name="T29" fmla="*/ 23 w 23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16">
                <a:moveTo>
                  <a:pt x="23" y="0"/>
                </a:moveTo>
                <a:lnTo>
                  <a:pt x="12" y="0"/>
                </a:lnTo>
                <a:lnTo>
                  <a:pt x="6" y="3"/>
                </a:lnTo>
                <a:lnTo>
                  <a:pt x="3" y="5"/>
                </a:lnTo>
                <a:lnTo>
                  <a:pt x="0" y="11"/>
                </a:lnTo>
                <a:lnTo>
                  <a:pt x="0" y="13"/>
                </a:lnTo>
                <a:lnTo>
                  <a:pt x="3" y="16"/>
                </a:lnTo>
                <a:lnTo>
                  <a:pt x="6" y="13"/>
                </a:lnTo>
                <a:lnTo>
                  <a:pt x="3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0" name="Freeform 412"/>
          <p:cNvSpPr>
            <a:spLocks/>
          </p:cNvSpPr>
          <p:nvPr/>
        </p:nvSpPr>
        <p:spPr bwMode="auto">
          <a:xfrm>
            <a:off x="3265488" y="5084763"/>
            <a:ext cx="6350" cy="84137"/>
          </a:xfrm>
          <a:custGeom>
            <a:avLst/>
            <a:gdLst>
              <a:gd name="T0" fmla="*/ 6350 w 4"/>
              <a:gd name="T1" fmla="*/ 0 h 53"/>
              <a:gd name="T2" fmla="*/ 6350 w 4"/>
              <a:gd name="T3" fmla="*/ 84137 h 53"/>
              <a:gd name="T4" fmla="*/ 0 w 4"/>
              <a:gd name="T5" fmla="*/ 84137 h 53"/>
              <a:gd name="T6" fmla="*/ 0 w 4"/>
              <a:gd name="T7" fmla="*/ 4762 h 5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3"/>
              <a:gd name="T14" fmla="*/ 4 w 4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3">
                <a:moveTo>
                  <a:pt x="4" y="0"/>
                </a:moveTo>
                <a:lnTo>
                  <a:pt x="4" y="53"/>
                </a:lnTo>
                <a:lnTo>
                  <a:pt x="0" y="53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1" name="Freeform 413"/>
          <p:cNvSpPr>
            <a:spLocks/>
          </p:cNvSpPr>
          <p:nvPr/>
        </p:nvSpPr>
        <p:spPr bwMode="auto">
          <a:xfrm>
            <a:off x="3251200" y="5084763"/>
            <a:ext cx="20638" cy="17462"/>
          </a:xfrm>
          <a:custGeom>
            <a:avLst/>
            <a:gdLst>
              <a:gd name="T0" fmla="*/ 20638 w 13"/>
              <a:gd name="T1" fmla="*/ 0 h 11"/>
              <a:gd name="T2" fmla="*/ 7938 w 13"/>
              <a:gd name="T3" fmla="*/ 12700 h 11"/>
              <a:gd name="T4" fmla="*/ 0 w 13"/>
              <a:gd name="T5" fmla="*/ 17462 h 11"/>
              <a:gd name="T6" fmla="*/ 0 60000 65536"/>
              <a:gd name="T7" fmla="*/ 0 60000 65536"/>
              <a:gd name="T8" fmla="*/ 0 60000 65536"/>
              <a:gd name="T9" fmla="*/ 0 w 13"/>
              <a:gd name="T10" fmla="*/ 0 h 11"/>
              <a:gd name="T11" fmla="*/ 13 w 13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1">
                <a:moveTo>
                  <a:pt x="13" y="0"/>
                </a:moveTo>
                <a:lnTo>
                  <a:pt x="5" y="8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2" name="Line 414"/>
          <p:cNvSpPr>
            <a:spLocks noChangeShapeType="1"/>
          </p:cNvSpPr>
          <p:nvPr/>
        </p:nvSpPr>
        <p:spPr bwMode="auto">
          <a:xfrm>
            <a:off x="3251200" y="5168900"/>
            <a:ext cx="365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3" name="Line 415"/>
          <p:cNvSpPr>
            <a:spLocks noChangeShapeType="1"/>
          </p:cNvSpPr>
          <p:nvPr/>
        </p:nvSpPr>
        <p:spPr bwMode="auto">
          <a:xfrm flipH="1">
            <a:off x="3227388" y="5434013"/>
            <a:ext cx="7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4" name="Line 416"/>
          <p:cNvSpPr>
            <a:spLocks noChangeShapeType="1"/>
          </p:cNvSpPr>
          <p:nvPr/>
        </p:nvSpPr>
        <p:spPr bwMode="auto">
          <a:xfrm flipH="1">
            <a:off x="3178175" y="5413375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5" name="Line 417"/>
          <p:cNvSpPr>
            <a:spLocks noChangeShapeType="1"/>
          </p:cNvSpPr>
          <p:nvPr/>
        </p:nvSpPr>
        <p:spPr bwMode="auto">
          <a:xfrm flipH="1">
            <a:off x="3151188" y="5413375"/>
            <a:ext cx="39687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6" name="Freeform 418"/>
          <p:cNvSpPr>
            <a:spLocks/>
          </p:cNvSpPr>
          <p:nvPr/>
        </p:nvSpPr>
        <p:spPr bwMode="auto">
          <a:xfrm>
            <a:off x="3133725" y="5384800"/>
            <a:ext cx="17463" cy="82550"/>
          </a:xfrm>
          <a:custGeom>
            <a:avLst/>
            <a:gdLst>
              <a:gd name="T0" fmla="*/ 17463 w 11"/>
              <a:gd name="T1" fmla="*/ 82550 h 52"/>
              <a:gd name="T2" fmla="*/ 17463 w 11"/>
              <a:gd name="T3" fmla="*/ 0 h 52"/>
              <a:gd name="T4" fmla="*/ 0 w 11"/>
              <a:gd name="T5" fmla="*/ 0 h 52"/>
              <a:gd name="T6" fmla="*/ 0 60000 65536"/>
              <a:gd name="T7" fmla="*/ 0 60000 65536"/>
              <a:gd name="T8" fmla="*/ 0 60000 65536"/>
              <a:gd name="T9" fmla="*/ 0 w 11"/>
              <a:gd name="T10" fmla="*/ 0 h 52"/>
              <a:gd name="T11" fmla="*/ 11 w 11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2">
                <a:moveTo>
                  <a:pt x="11" y="52"/>
                </a:move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7" name="Line 419"/>
          <p:cNvSpPr>
            <a:spLocks noChangeShapeType="1"/>
          </p:cNvSpPr>
          <p:nvPr/>
        </p:nvSpPr>
        <p:spPr bwMode="auto">
          <a:xfrm>
            <a:off x="3146425" y="5384800"/>
            <a:ext cx="1588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8" name="Line 420"/>
          <p:cNvSpPr>
            <a:spLocks noChangeShapeType="1"/>
          </p:cNvSpPr>
          <p:nvPr/>
        </p:nvSpPr>
        <p:spPr bwMode="auto">
          <a:xfrm>
            <a:off x="3133725" y="5467350"/>
            <a:ext cx="301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29" name="Line 421"/>
          <p:cNvSpPr>
            <a:spLocks noChangeShapeType="1"/>
          </p:cNvSpPr>
          <p:nvPr/>
        </p:nvSpPr>
        <p:spPr bwMode="auto">
          <a:xfrm>
            <a:off x="3178175" y="5467350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0" name="Freeform 422"/>
          <p:cNvSpPr>
            <a:spLocks/>
          </p:cNvSpPr>
          <p:nvPr/>
        </p:nvSpPr>
        <p:spPr bwMode="auto">
          <a:xfrm>
            <a:off x="3165475" y="5435600"/>
            <a:ext cx="30163" cy="31750"/>
          </a:xfrm>
          <a:custGeom>
            <a:avLst/>
            <a:gdLst>
              <a:gd name="T0" fmla="*/ 30163 w 19"/>
              <a:gd name="T1" fmla="*/ 31750 h 20"/>
              <a:gd name="T2" fmla="*/ 4763 w 19"/>
              <a:gd name="T3" fmla="*/ 0 h 20"/>
              <a:gd name="T4" fmla="*/ 0 w 19"/>
              <a:gd name="T5" fmla="*/ 0 h 20"/>
              <a:gd name="T6" fmla="*/ 25400 w 19"/>
              <a:gd name="T7" fmla="*/ 3175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20"/>
              <a:gd name="T14" fmla="*/ 19 w 19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20">
                <a:moveTo>
                  <a:pt x="19" y="20"/>
                </a:moveTo>
                <a:lnTo>
                  <a:pt x="3" y="0"/>
                </a:lnTo>
                <a:lnTo>
                  <a:pt x="0" y="0"/>
                </a:lnTo>
                <a:lnTo>
                  <a:pt x="16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1" name="Line 423"/>
          <p:cNvSpPr>
            <a:spLocks noChangeShapeType="1"/>
          </p:cNvSpPr>
          <p:nvPr/>
        </p:nvSpPr>
        <p:spPr bwMode="auto">
          <a:xfrm>
            <a:off x="3341688" y="5467350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2" name="Freeform 424"/>
          <p:cNvSpPr>
            <a:spLocks/>
          </p:cNvSpPr>
          <p:nvPr/>
        </p:nvSpPr>
        <p:spPr bwMode="auto">
          <a:xfrm>
            <a:off x="3341688" y="5384800"/>
            <a:ext cx="20637" cy="82550"/>
          </a:xfrm>
          <a:custGeom>
            <a:avLst/>
            <a:gdLst>
              <a:gd name="T0" fmla="*/ 20637 w 13"/>
              <a:gd name="T1" fmla="*/ 82550 h 52"/>
              <a:gd name="T2" fmla="*/ 20637 w 13"/>
              <a:gd name="T3" fmla="*/ 0 h 52"/>
              <a:gd name="T4" fmla="*/ 7937 w 13"/>
              <a:gd name="T5" fmla="*/ 12700 h 52"/>
              <a:gd name="T6" fmla="*/ 0 w 13"/>
              <a:gd name="T7" fmla="*/ 17463 h 52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52"/>
              <a:gd name="T14" fmla="*/ 13 w 13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52">
                <a:moveTo>
                  <a:pt x="13" y="52"/>
                </a:moveTo>
                <a:lnTo>
                  <a:pt x="13" y="0"/>
                </a:lnTo>
                <a:lnTo>
                  <a:pt x="5" y="8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3" name="Line 425"/>
          <p:cNvSpPr>
            <a:spLocks noChangeShapeType="1"/>
          </p:cNvSpPr>
          <p:nvPr/>
        </p:nvSpPr>
        <p:spPr bwMode="auto">
          <a:xfrm>
            <a:off x="3357563" y="5389563"/>
            <a:ext cx="1587" cy="77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4" name="Line 426"/>
          <p:cNvSpPr>
            <a:spLocks noChangeShapeType="1"/>
          </p:cNvSpPr>
          <p:nvPr/>
        </p:nvSpPr>
        <p:spPr bwMode="auto">
          <a:xfrm>
            <a:off x="3943350" y="5467350"/>
            <a:ext cx="301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5" name="Freeform 427"/>
          <p:cNvSpPr>
            <a:spLocks/>
          </p:cNvSpPr>
          <p:nvPr/>
        </p:nvSpPr>
        <p:spPr bwMode="auto">
          <a:xfrm>
            <a:off x="3943350" y="5384800"/>
            <a:ext cx="17463" cy="82550"/>
          </a:xfrm>
          <a:custGeom>
            <a:avLst/>
            <a:gdLst>
              <a:gd name="T0" fmla="*/ 17463 w 11"/>
              <a:gd name="T1" fmla="*/ 82550 h 52"/>
              <a:gd name="T2" fmla="*/ 17463 w 11"/>
              <a:gd name="T3" fmla="*/ 0 h 52"/>
              <a:gd name="T4" fmla="*/ 0 w 11"/>
              <a:gd name="T5" fmla="*/ 0 h 52"/>
              <a:gd name="T6" fmla="*/ 0 60000 65536"/>
              <a:gd name="T7" fmla="*/ 0 60000 65536"/>
              <a:gd name="T8" fmla="*/ 0 60000 65536"/>
              <a:gd name="T9" fmla="*/ 0 w 11"/>
              <a:gd name="T10" fmla="*/ 0 h 52"/>
              <a:gd name="T11" fmla="*/ 11 w 11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2">
                <a:moveTo>
                  <a:pt x="11" y="52"/>
                </a:move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6" name="Line 428"/>
          <p:cNvSpPr>
            <a:spLocks noChangeShapeType="1"/>
          </p:cNvSpPr>
          <p:nvPr/>
        </p:nvSpPr>
        <p:spPr bwMode="auto">
          <a:xfrm>
            <a:off x="3956050" y="5384800"/>
            <a:ext cx="1588" cy="82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7" name="Line 429"/>
          <p:cNvSpPr>
            <a:spLocks noChangeShapeType="1"/>
          </p:cNvSpPr>
          <p:nvPr/>
        </p:nvSpPr>
        <p:spPr bwMode="auto">
          <a:xfrm flipV="1">
            <a:off x="3960813" y="5413375"/>
            <a:ext cx="41275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8" name="Line 430"/>
          <p:cNvSpPr>
            <a:spLocks noChangeShapeType="1"/>
          </p:cNvSpPr>
          <p:nvPr/>
        </p:nvSpPr>
        <p:spPr bwMode="auto">
          <a:xfrm>
            <a:off x="3990975" y="5413375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39" name="Line 431"/>
          <p:cNvSpPr>
            <a:spLocks noChangeShapeType="1"/>
          </p:cNvSpPr>
          <p:nvPr/>
        </p:nvSpPr>
        <p:spPr bwMode="auto">
          <a:xfrm>
            <a:off x="4040188" y="5434013"/>
            <a:ext cx="7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0" name="Freeform 432"/>
          <p:cNvSpPr>
            <a:spLocks/>
          </p:cNvSpPr>
          <p:nvPr/>
        </p:nvSpPr>
        <p:spPr bwMode="auto">
          <a:xfrm>
            <a:off x="4140200" y="5435600"/>
            <a:ext cx="12700" cy="31750"/>
          </a:xfrm>
          <a:custGeom>
            <a:avLst/>
            <a:gdLst>
              <a:gd name="T0" fmla="*/ 12700 w 8"/>
              <a:gd name="T1" fmla="*/ 0 h 20"/>
              <a:gd name="T2" fmla="*/ 4762 w 8"/>
              <a:gd name="T3" fmla="*/ 11112 h 20"/>
              <a:gd name="T4" fmla="*/ 0 w 8"/>
              <a:gd name="T5" fmla="*/ 20637 h 20"/>
              <a:gd name="T6" fmla="*/ 0 w 8"/>
              <a:gd name="T7" fmla="*/ 3175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0"/>
              <a:gd name="T14" fmla="*/ 8 w 8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0">
                <a:moveTo>
                  <a:pt x="8" y="0"/>
                </a:moveTo>
                <a:lnTo>
                  <a:pt x="3" y="7"/>
                </a:lnTo>
                <a:lnTo>
                  <a:pt x="0" y="13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1" name="Freeform 433"/>
          <p:cNvSpPr>
            <a:spLocks/>
          </p:cNvSpPr>
          <p:nvPr/>
        </p:nvSpPr>
        <p:spPr bwMode="auto">
          <a:xfrm>
            <a:off x="4140200" y="5448300"/>
            <a:ext cx="55563" cy="14288"/>
          </a:xfrm>
          <a:custGeom>
            <a:avLst/>
            <a:gdLst>
              <a:gd name="T0" fmla="*/ 0 w 35"/>
              <a:gd name="T1" fmla="*/ 12700 h 9"/>
              <a:gd name="T2" fmla="*/ 4763 w 35"/>
              <a:gd name="T3" fmla="*/ 7938 h 9"/>
              <a:gd name="T4" fmla="*/ 12700 w 35"/>
              <a:gd name="T5" fmla="*/ 7938 h 9"/>
              <a:gd name="T6" fmla="*/ 31750 w 35"/>
              <a:gd name="T7" fmla="*/ 14288 h 9"/>
              <a:gd name="T8" fmla="*/ 44450 w 35"/>
              <a:gd name="T9" fmla="*/ 14288 h 9"/>
              <a:gd name="T10" fmla="*/ 53975 w 35"/>
              <a:gd name="T11" fmla="*/ 12700 h 9"/>
              <a:gd name="T12" fmla="*/ 55563 w 35"/>
              <a:gd name="T13" fmla="*/ 7938 h 9"/>
              <a:gd name="T14" fmla="*/ 55563 w 35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"/>
              <a:gd name="T25" fmla="*/ 0 h 9"/>
              <a:gd name="T26" fmla="*/ 35 w 3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" h="9">
                <a:moveTo>
                  <a:pt x="0" y="8"/>
                </a:moveTo>
                <a:lnTo>
                  <a:pt x="3" y="5"/>
                </a:lnTo>
                <a:lnTo>
                  <a:pt x="8" y="5"/>
                </a:lnTo>
                <a:lnTo>
                  <a:pt x="20" y="9"/>
                </a:lnTo>
                <a:lnTo>
                  <a:pt x="28" y="9"/>
                </a:lnTo>
                <a:lnTo>
                  <a:pt x="34" y="8"/>
                </a:lnTo>
                <a:lnTo>
                  <a:pt x="35" y="5"/>
                </a:lnTo>
                <a:lnTo>
                  <a:pt x="3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2" name="Freeform 434"/>
          <p:cNvSpPr>
            <a:spLocks/>
          </p:cNvSpPr>
          <p:nvPr/>
        </p:nvSpPr>
        <p:spPr bwMode="auto">
          <a:xfrm>
            <a:off x="4152900" y="5456238"/>
            <a:ext cx="42863" cy="11112"/>
          </a:xfrm>
          <a:custGeom>
            <a:avLst/>
            <a:gdLst>
              <a:gd name="T0" fmla="*/ 42863 w 27"/>
              <a:gd name="T1" fmla="*/ 0 h 7"/>
              <a:gd name="T2" fmla="*/ 41275 w 27"/>
              <a:gd name="T3" fmla="*/ 9525 h 7"/>
              <a:gd name="T4" fmla="*/ 36513 w 27"/>
              <a:gd name="T5" fmla="*/ 11112 h 7"/>
              <a:gd name="T6" fmla="*/ 19050 w 27"/>
              <a:gd name="T7" fmla="*/ 11112 h 7"/>
              <a:gd name="T8" fmla="*/ 0 w 27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7"/>
              <a:gd name="T17" fmla="*/ 27 w 2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7">
                <a:moveTo>
                  <a:pt x="27" y="0"/>
                </a:moveTo>
                <a:lnTo>
                  <a:pt x="26" y="6"/>
                </a:lnTo>
                <a:lnTo>
                  <a:pt x="23" y="7"/>
                </a:lnTo>
                <a:lnTo>
                  <a:pt x="12" y="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3" name="Freeform 435"/>
          <p:cNvSpPr>
            <a:spLocks/>
          </p:cNvSpPr>
          <p:nvPr/>
        </p:nvSpPr>
        <p:spPr bwMode="auto">
          <a:xfrm>
            <a:off x="4152900" y="5384800"/>
            <a:ext cx="42863" cy="50800"/>
          </a:xfrm>
          <a:custGeom>
            <a:avLst/>
            <a:gdLst>
              <a:gd name="T0" fmla="*/ 0 w 27"/>
              <a:gd name="T1" fmla="*/ 50800 h 32"/>
              <a:gd name="T2" fmla="*/ 9525 w 27"/>
              <a:gd name="T3" fmla="*/ 49212 h 32"/>
              <a:gd name="T4" fmla="*/ 23813 w 27"/>
              <a:gd name="T5" fmla="*/ 39687 h 32"/>
              <a:gd name="T6" fmla="*/ 36513 w 27"/>
              <a:gd name="T7" fmla="*/ 31750 h 32"/>
              <a:gd name="T8" fmla="*/ 41275 w 27"/>
              <a:gd name="T9" fmla="*/ 23812 h 32"/>
              <a:gd name="T10" fmla="*/ 41275 w 27"/>
              <a:gd name="T11" fmla="*/ 17462 h 32"/>
              <a:gd name="T12" fmla="*/ 36513 w 27"/>
              <a:gd name="T13" fmla="*/ 7937 h 32"/>
              <a:gd name="T14" fmla="*/ 31750 w 27"/>
              <a:gd name="T15" fmla="*/ 4762 h 32"/>
              <a:gd name="T16" fmla="*/ 23813 w 27"/>
              <a:gd name="T17" fmla="*/ 0 h 32"/>
              <a:gd name="T18" fmla="*/ 36513 w 27"/>
              <a:gd name="T19" fmla="*/ 4762 h 32"/>
              <a:gd name="T20" fmla="*/ 41275 w 27"/>
              <a:gd name="T21" fmla="*/ 7937 h 32"/>
              <a:gd name="T22" fmla="*/ 42863 w 27"/>
              <a:gd name="T23" fmla="*/ 17462 h 32"/>
              <a:gd name="T24" fmla="*/ 42863 w 27"/>
              <a:gd name="T25" fmla="*/ 23812 h 32"/>
              <a:gd name="T26" fmla="*/ 41275 w 27"/>
              <a:gd name="T27" fmla="*/ 31750 h 32"/>
              <a:gd name="T28" fmla="*/ 28575 w 27"/>
              <a:gd name="T29" fmla="*/ 39687 h 32"/>
              <a:gd name="T30" fmla="*/ 9525 w 27"/>
              <a:gd name="T31" fmla="*/ 49212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"/>
              <a:gd name="T49" fmla="*/ 0 h 32"/>
              <a:gd name="T50" fmla="*/ 27 w 27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" h="32">
                <a:moveTo>
                  <a:pt x="0" y="32"/>
                </a:moveTo>
                <a:lnTo>
                  <a:pt x="6" y="31"/>
                </a:lnTo>
                <a:lnTo>
                  <a:pt x="15" y="25"/>
                </a:lnTo>
                <a:lnTo>
                  <a:pt x="23" y="20"/>
                </a:lnTo>
                <a:lnTo>
                  <a:pt x="26" y="15"/>
                </a:lnTo>
                <a:lnTo>
                  <a:pt x="26" y="11"/>
                </a:lnTo>
                <a:lnTo>
                  <a:pt x="23" y="5"/>
                </a:lnTo>
                <a:lnTo>
                  <a:pt x="20" y="3"/>
                </a:lnTo>
                <a:lnTo>
                  <a:pt x="15" y="0"/>
                </a:lnTo>
                <a:lnTo>
                  <a:pt x="23" y="3"/>
                </a:lnTo>
                <a:lnTo>
                  <a:pt x="26" y="5"/>
                </a:lnTo>
                <a:lnTo>
                  <a:pt x="27" y="11"/>
                </a:lnTo>
                <a:lnTo>
                  <a:pt x="27" y="15"/>
                </a:lnTo>
                <a:lnTo>
                  <a:pt x="26" y="20"/>
                </a:lnTo>
                <a:lnTo>
                  <a:pt x="18" y="25"/>
                </a:lnTo>
                <a:lnTo>
                  <a:pt x="6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4" name="Freeform 436"/>
          <p:cNvSpPr>
            <a:spLocks/>
          </p:cNvSpPr>
          <p:nvPr/>
        </p:nvSpPr>
        <p:spPr bwMode="auto">
          <a:xfrm>
            <a:off x="4140200" y="5384800"/>
            <a:ext cx="36513" cy="23813"/>
          </a:xfrm>
          <a:custGeom>
            <a:avLst/>
            <a:gdLst>
              <a:gd name="T0" fmla="*/ 4763 w 23"/>
              <a:gd name="T1" fmla="*/ 23813 h 15"/>
              <a:gd name="T2" fmla="*/ 0 w 23"/>
              <a:gd name="T3" fmla="*/ 19050 h 15"/>
              <a:gd name="T4" fmla="*/ 0 w 23"/>
              <a:gd name="T5" fmla="*/ 17463 h 15"/>
              <a:gd name="T6" fmla="*/ 4763 w 23"/>
              <a:gd name="T7" fmla="*/ 7938 h 15"/>
              <a:gd name="T8" fmla="*/ 7938 w 23"/>
              <a:gd name="T9" fmla="*/ 4763 h 15"/>
              <a:gd name="T10" fmla="*/ 22225 w 23"/>
              <a:gd name="T11" fmla="*/ 0 h 15"/>
              <a:gd name="T12" fmla="*/ 36513 w 23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5"/>
              <a:gd name="T23" fmla="*/ 23 w 23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5">
                <a:moveTo>
                  <a:pt x="3" y="15"/>
                </a:moveTo>
                <a:lnTo>
                  <a:pt x="0" y="12"/>
                </a:lnTo>
                <a:lnTo>
                  <a:pt x="0" y="11"/>
                </a:lnTo>
                <a:lnTo>
                  <a:pt x="3" y="5"/>
                </a:lnTo>
                <a:lnTo>
                  <a:pt x="5" y="3"/>
                </a:lnTo>
                <a:lnTo>
                  <a:pt x="14" y="0"/>
                </a:lnTo>
                <a:lnTo>
                  <a:pt x="2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5" name="Freeform 437"/>
          <p:cNvSpPr>
            <a:spLocks/>
          </p:cNvSpPr>
          <p:nvPr/>
        </p:nvSpPr>
        <p:spPr bwMode="auto">
          <a:xfrm>
            <a:off x="4144963" y="5402263"/>
            <a:ext cx="3175" cy="6350"/>
          </a:xfrm>
          <a:custGeom>
            <a:avLst/>
            <a:gdLst>
              <a:gd name="T0" fmla="*/ 0 w 2"/>
              <a:gd name="T1" fmla="*/ 0 h 4"/>
              <a:gd name="T2" fmla="*/ 3175 w 2"/>
              <a:gd name="T3" fmla="*/ 1588 h 4"/>
              <a:gd name="T4" fmla="*/ 0 w 2"/>
              <a:gd name="T5" fmla="*/ 6350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2" y="1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6" name="Freeform 438"/>
          <p:cNvSpPr>
            <a:spLocks/>
          </p:cNvSpPr>
          <p:nvPr/>
        </p:nvSpPr>
        <p:spPr bwMode="auto">
          <a:xfrm>
            <a:off x="3978275" y="5435600"/>
            <a:ext cx="26988" cy="31750"/>
          </a:xfrm>
          <a:custGeom>
            <a:avLst/>
            <a:gdLst>
              <a:gd name="T0" fmla="*/ 1588 w 17"/>
              <a:gd name="T1" fmla="*/ 0 h 20"/>
              <a:gd name="T2" fmla="*/ 26988 w 17"/>
              <a:gd name="T3" fmla="*/ 31750 h 20"/>
              <a:gd name="T4" fmla="*/ 23813 w 17"/>
              <a:gd name="T5" fmla="*/ 31750 h 20"/>
              <a:gd name="T6" fmla="*/ 0 w 17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20"/>
              <a:gd name="T14" fmla="*/ 17 w 17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20">
                <a:moveTo>
                  <a:pt x="1" y="0"/>
                </a:moveTo>
                <a:lnTo>
                  <a:pt x="17" y="20"/>
                </a:lnTo>
                <a:lnTo>
                  <a:pt x="15" y="2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7" name="Line 439"/>
          <p:cNvSpPr>
            <a:spLocks noChangeShapeType="1"/>
          </p:cNvSpPr>
          <p:nvPr/>
        </p:nvSpPr>
        <p:spPr bwMode="auto">
          <a:xfrm>
            <a:off x="3990975" y="5467350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8" name="Freeform 440"/>
          <p:cNvSpPr>
            <a:spLocks/>
          </p:cNvSpPr>
          <p:nvPr/>
        </p:nvSpPr>
        <p:spPr bwMode="auto">
          <a:xfrm>
            <a:off x="5230813" y="5384800"/>
            <a:ext cx="53975" cy="82550"/>
          </a:xfrm>
          <a:custGeom>
            <a:avLst/>
            <a:gdLst>
              <a:gd name="T0" fmla="*/ 9525 w 34"/>
              <a:gd name="T1" fmla="*/ 77788 h 52"/>
              <a:gd name="T2" fmla="*/ 22225 w 34"/>
              <a:gd name="T3" fmla="*/ 82550 h 52"/>
              <a:gd name="T4" fmla="*/ 28575 w 34"/>
              <a:gd name="T5" fmla="*/ 82550 h 52"/>
              <a:gd name="T6" fmla="*/ 41275 w 34"/>
              <a:gd name="T7" fmla="*/ 77788 h 52"/>
              <a:gd name="T8" fmla="*/ 49212 w 34"/>
              <a:gd name="T9" fmla="*/ 68263 h 52"/>
              <a:gd name="T10" fmla="*/ 53975 w 34"/>
              <a:gd name="T11" fmla="*/ 49212 h 52"/>
              <a:gd name="T12" fmla="*/ 53975 w 34"/>
              <a:gd name="T13" fmla="*/ 36513 h 52"/>
              <a:gd name="T14" fmla="*/ 49212 w 34"/>
              <a:gd name="T15" fmla="*/ 17463 h 52"/>
              <a:gd name="T16" fmla="*/ 41275 w 34"/>
              <a:gd name="T17" fmla="*/ 4763 h 52"/>
              <a:gd name="T18" fmla="*/ 28575 w 34"/>
              <a:gd name="T19" fmla="*/ 0 h 52"/>
              <a:gd name="T20" fmla="*/ 22225 w 34"/>
              <a:gd name="T21" fmla="*/ 0 h 52"/>
              <a:gd name="T22" fmla="*/ 12700 w 34"/>
              <a:gd name="T23" fmla="*/ 4763 h 52"/>
              <a:gd name="T24" fmla="*/ 9525 w 34"/>
              <a:gd name="T25" fmla="*/ 7938 h 52"/>
              <a:gd name="T26" fmla="*/ 4762 w 34"/>
              <a:gd name="T27" fmla="*/ 17463 h 52"/>
              <a:gd name="T28" fmla="*/ 0 w 34"/>
              <a:gd name="T29" fmla="*/ 36513 h 52"/>
              <a:gd name="T30" fmla="*/ 0 w 34"/>
              <a:gd name="T31" fmla="*/ 49212 h 52"/>
              <a:gd name="T32" fmla="*/ 4762 w 34"/>
              <a:gd name="T33" fmla="*/ 68263 h 52"/>
              <a:gd name="T34" fmla="*/ 9525 w 34"/>
              <a:gd name="T35" fmla="*/ 76200 h 52"/>
              <a:gd name="T36" fmla="*/ 12700 w 34"/>
              <a:gd name="T37" fmla="*/ 77788 h 52"/>
              <a:gd name="T38" fmla="*/ 22225 w 34"/>
              <a:gd name="T39" fmla="*/ 82550 h 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"/>
              <a:gd name="T61" fmla="*/ 0 h 52"/>
              <a:gd name="T62" fmla="*/ 34 w 34"/>
              <a:gd name="T63" fmla="*/ 52 h 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" h="52">
                <a:moveTo>
                  <a:pt x="6" y="49"/>
                </a:moveTo>
                <a:lnTo>
                  <a:pt x="14" y="52"/>
                </a:lnTo>
                <a:lnTo>
                  <a:pt x="18" y="52"/>
                </a:lnTo>
                <a:lnTo>
                  <a:pt x="26" y="49"/>
                </a:lnTo>
                <a:lnTo>
                  <a:pt x="31" y="43"/>
                </a:lnTo>
                <a:lnTo>
                  <a:pt x="34" y="31"/>
                </a:lnTo>
                <a:lnTo>
                  <a:pt x="34" y="23"/>
                </a:lnTo>
                <a:lnTo>
                  <a:pt x="31" y="11"/>
                </a:lnTo>
                <a:lnTo>
                  <a:pt x="26" y="3"/>
                </a:lnTo>
                <a:lnTo>
                  <a:pt x="18" y="0"/>
                </a:lnTo>
                <a:lnTo>
                  <a:pt x="14" y="0"/>
                </a:lnTo>
                <a:lnTo>
                  <a:pt x="8" y="3"/>
                </a:lnTo>
                <a:lnTo>
                  <a:pt x="6" y="5"/>
                </a:lnTo>
                <a:lnTo>
                  <a:pt x="3" y="11"/>
                </a:lnTo>
                <a:lnTo>
                  <a:pt x="0" y="23"/>
                </a:lnTo>
                <a:lnTo>
                  <a:pt x="0" y="31"/>
                </a:lnTo>
                <a:lnTo>
                  <a:pt x="3" y="43"/>
                </a:lnTo>
                <a:lnTo>
                  <a:pt x="6" y="48"/>
                </a:lnTo>
                <a:lnTo>
                  <a:pt x="8" y="49"/>
                </a:lnTo>
                <a:lnTo>
                  <a:pt x="14" y="5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49" name="Freeform 441"/>
          <p:cNvSpPr>
            <a:spLocks/>
          </p:cNvSpPr>
          <p:nvPr/>
        </p:nvSpPr>
        <p:spPr bwMode="auto">
          <a:xfrm>
            <a:off x="5259388" y="5384800"/>
            <a:ext cx="20637" cy="82550"/>
          </a:xfrm>
          <a:custGeom>
            <a:avLst/>
            <a:gdLst>
              <a:gd name="T0" fmla="*/ 0 w 13"/>
              <a:gd name="T1" fmla="*/ 82550 h 52"/>
              <a:gd name="T2" fmla="*/ 7937 w 13"/>
              <a:gd name="T3" fmla="*/ 77788 h 52"/>
              <a:gd name="T4" fmla="*/ 12700 w 13"/>
              <a:gd name="T5" fmla="*/ 76200 h 52"/>
              <a:gd name="T6" fmla="*/ 17462 w 13"/>
              <a:gd name="T7" fmla="*/ 68263 h 52"/>
              <a:gd name="T8" fmla="*/ 20637 w 13"/>
              <a:gd name="T9" fmla="*/ 49212 h 52"/>
              <a:gd name="T10" fmla="*/ 20637 w 13"/>
              <a:gd name="T11" fmla="*/ 36513 h 52"/>
              <a:gd name="T12" fmla="*/ 17462 w 13"/>
              <a:gd name="T13" fmla="*/ 17463 h 52"/>
              <a:gd name="T14" fmla="*/ 12700 w 13"/>
              <a:gd name="T15" fmla="*/ 7938 h 52"/>
              <a:gd name="T16" fmla="*/ 7937 w 13"/>
              <a:gd name="T17" fmla="*/ 4763 h 52"/>
              <a:gd name="T18" fmla="*/ 0 w 13"/>
              <a:gd name="T19" fmla="*/ 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52"/>
              <a:gd name="T32" fmla="*/ 13 w 13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52">
                <a:moveTo>
                  <a:pt x="0" y="52"/>
                </a:moveTo>
                <a:lnTo>
                  <a:pt x="5" y="49"/>
                </a:lnTo>
                <a:lnTo>
                  <a:pt x="8" y="48"/>
                </a:lnTo>
                <a:lnTo>
                  <a:pt x="11" y="43"/>
                </a:lnTo>
                <a:lnTo>
                  <a:pt x="13" y="31"/>
                </a:lnTo>
                <a:lnTo>
                  <a:pt x="13" y="23"/>
                </a:lnTo>
                <a:lnTo>
                  <a:pt x="11" y="11"/>
                </a:lnTo>
                <a:lnTo>
                  <a:pt x="8" y="5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0" name="Freeform 442"/>
          <p:cNvSpPr>
            <a:spLocks/>
          </p:cNvSpPr>
          <p:nvPr/>
        </p:nvSpPr>
        <p:spPr bwMode="auto">
          <a:xfrm>
            <a:off x="5227638" y="5384800"/>
            <a:ext cx="25400" cy="80963"/>
          </a:xfrm>
          <a:custGeom>
            <a:avLst/>
            <a:gdLst>
              <a:gd name="T0" fmla="*/ 25400 w 16"/>
              <a:gd name="T1" fmla="*/ 0 h 51"/>
              <a:gd name="T2" fmla="*/ 12700 w 16"/>
              <a:gd name="T3" fmla="*/ 4763 h 51"/>
              <a:gd name="T4" fmla="*/ 3175 w 16"/>
              <a:gd name="T5" fmla="*/ 17463 h 51"/>
              <a:gd name="T6" fmla="*/ 0 w 16"/>
              <a:gd name="T7" fmla="*/ 36513 h 51"/>
              <a:gd name="T8" fmla="*/ 0 w 16"/>
              <a:gd name="T9" fmla="*/ 49213 h 51"/>
              <a:gd name="T10" fmla="*/ 3175 w 16"/>
              <a:gd name="T11" fmla="*/ 68263 h 51"/>
              <a:gd name="T12" fmla="*/ 12700 w 16"/>
              <a:gd name="T13" fmla="*/ 80963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51"/>
              <a:gd name="T23" fmla="*/ 16 w 16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51">
                <a:moveTo>
                  <a:pt x="16" y="0"/>
                </a:moveTo>
                <a:lnTo>
                  <a:pt x="8" y="3"/>
                </a:lnTo>
                <a:lnTo>
                  <a:pt x="2" y="11"/>
                </a:lnTo>
                <a:lnTo>
                  <a:pt x="0" y="23"/>
                </a:lnTo>
                <a:lnTo>
                  <a:pt x="0" y="31"/>
                </a:lnTo>
                <a:lnTo>
                  <a:pt x="2" y="43"/>
                </a:lnTo>
                <a:lnTo>
                  <a:pt x="8" y="5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1" name="Freeform 443"/>
          <p:cNvSpPr>
            <a:spLocks/>
          </p:cNvSpPr>
          <p:nvPr/>
        </p:nvSpPr>
        <p:spPr bwMode="auto">
          <a:xfrm>
            <a:off x="3101975" y="5843588"/>
            <a:ext cx="50800" cy="82550"/>
          </a:xfrm>
          <a:custGeom>
            <a:avLst/>
            <a:gdLst>
              <a:gd name="T0" fmla="*/ 39687 w 32"/>
              <a:gd name="T1" fmla="*/ 4763 h 52"/>
              <a:gd name="T2" fmla="*/ 26987 w 32"/>
              <a:gd name="T3" fmla="*/ 0 h 52"/>
              <a:gd name="T4" fmla="*/ 19050 w 32"/>
              <a:gd name="T5" fmla="*/ 0 h 52"/>
              <a:gd name="T6" fmla="*/ 12700 w 32"/>
              <a:gd name="T7" fmla="*/ 4763 h 52"/>
              <a:gd name="T8" fmla="*/ 7937 w 32"/>
              <a:gd name="T9" fmla="*/ 7938 h 52"/>
              <a:gd name="T10" fmla="*/ 1588 w 32"/>
              <a:gd name="T11" fmla="*/ 14288 h 52"/>
              <a:gd name="T12" fmla="*/ 0 w 32"/>
              <a:gd name="T13" fmla="*/ 36513 h 52"/>
              <a:gd name="T14" fmla="*/ 0 w 32"/>
              <a:gd name="T15" fmla="*/ 46037 h 52"/>
              <a:gd name="T16" fmla="*/ 1588 w 32"/>
              <a:gd name="T17" fmla="*/ 68263 h 52"/>
              <a:gd name="T18" fmla="*/ 7937 w 32"/>
              <a:gd name="T19" fmla="*/ 73025 h 52"/>
              <a:gd name="T20" fmla="*/ 12700 w 32"/>
              <a:gd name="T21" fmla="*/ 77788 h 52"/>
              <a:gd name="T22" fmla="*/ 19050 w 32"/>
              <a:gd name="T23" fmla="*/ 82550 h 52"/>
              <a:gd name="T24" fmla="*/ 26987 w 32"/>
              <a:gd name="T25" fmla="*/ 82550 h 52"/>
              <a:gd name="T26" fmla="*/ 39687 w 32"/>
              <a:gd name="T27" fmla="*/ 77788 h 52"/>
              <a:gd name="T28" fmla="*/ 49212 w 32"/>
              <a:gd name="T29" fmla="*/ 68263 h 52"/>
              <a:gd name="T30" fmla="*/ 50800 w 32"/>
              <a:gd name="T31" fmla="*/ 46037 h 52"/>
              <a:gd name="T32" fmla="*/ 50800 w 32"/>
              <a:gd name="T33" fmla="*/ 36513 h 52"/>
              <a:gd name="T34" fmla="*/ 49212 w 32"/>
              <a:gd name="T35" fmla="*/ 14288 h 52"/>
              <a:gd name="T36" fmla="*/ 39687 w 32"/>
              <a:gd name="T37" fmla="*/ 4763 h 52"/>
              <a:gd name="T38" fmla="*/ 39687 w 32"/>
              <a:gd name="T39" fmla="*/ 7938 h 52"/>
              <a:gd name="T40" fmla="*/ 36512 w 32"/>
              <a:gd name="T41" fmla="*/ 4763 h 52"/>
              <a:gd name="T42" fmla="*/ 26987 w 32"/>
              <a:gd name="T43" fmla="*/ 0 h 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"/>
              <a:gd name="T67" fmla="*/ 0 h 52"/>
              <a:gd name="T68" fmla="*/ 32 w 32"/>
              <a:gd name="T69" fmla="*/ 52 h 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" h="52">
                <a:moveTo>
                  <a:pt x="25" y="3"/>
                </a:moveTo>
                <a:lnTo>
                  <a:pt x="17" y="0"/>
                </a:lnTo>
                <a:lnTo>
                  <a:pt x="12" y="0"/>
                </a:lnTo>
                <a:lnTo>
                  <a:pt x="8" y="3"/>
                </a:lnTo>
                <a:lnTo>
                  <a:pt x="5" y="5"/>
                </a:lnTo>
                <a:lnTo>
                  <a:pt x="1" y="9"/>
                </a:lnTo>
                <a:lnTo>
                  <a:pt x="0" y="23"/>
                </a:lnTo>
                <a:lnTo>
                  <a:pt x="0" y="29"/>
                </a:lnTo>
                <a:lnTo>
                  <a:pt x="1" y="43"/>
                </a:lnTo>
                <a:lnTo>
                  <a:pt x="5" y="46"/>
                </a:lnTo>
                <a:lnTo>
                  <a:pt x="8" y="49"/>
                </a:lnTo>
                <a:lnTo>
                  <a:pt x="12" y="52"/>
                </a:lnTo>
                <a:lnTo>
                  <a:pt x="17" y="52"/>
                </a:lnTo>
                <a:lnTo>
                  <a:pt x="25" y="49"/>
                </a:lnTo>
                <a:lnTo>
                  <a:pt x="31" y="43"/>
                </a:lnTo>
                <a:lnTo>
                  <a:pt x="32" y="29"/>
                </a:lnTo>
                <a:lnTo>
                  <a:pt x="32" y="23"/>
                </a:lnTo>
                <a:lnTo>
                  <a:pt x="31" y="9"/>
                </a:lnTo>
                <a:lnTo>
                  <a:pt x="25" y="3"/>
                </a:lnTo>
                <a:lnTo>
                  <a:pt x="25" y="5"/>
                </a:lnTo>
                <a:lnTo>
                  <a:pt x="23" y="3"/>
                </a:lnTo>
                <a:lnTo>
                  <a:pt x="1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2" name="Freeform 444"/>
          <p:cNvSpPr>
            <a:spLocks/>
          </p:cNvSpPr>
          <p:nvPr/>
        </p:nvSpPr>
        <p:spPr bwMode="auto">
          <a:xfrm>
            <a:off x="3097213" y="5843588"/>
            <a:ext cx="23812" cy="82550"/>
          </a:xfrm>
          <a:custGeom>
            <a:avLst/>
            <a:gdLst>
              <a:gd name="T0" fmla="*/ 23812 w 15"/>
              <a:gd name="T1" fmla="*/ 0 h 52"/>
              <a:gd name="T2" fmla="*/ 12700 w 15"/>
              <a:gd name="T3" fmla="*/ 4763 h 52"/>
              <a:gd name="T4" fmla="*/ 4762 w 15"/>
              <a:gd name="T5" fmla="*/ 14288 h 52"/>
              <a:gd name="T6" fmla="*/ 0 w 15"/>
              <a:gd name="T7" fmla="*/ 36513 h 52"/>
              <a:gd name="T8" fmla="*/ 0 w 15"/>
              <a:gd name="T9" fmla="*/ 46037 h 52"/>
              <a:gd name="T10" fmla="*/ 4762 w 15"/>
              <a:gd name="T11" fmla="*/ 68263 h 52"/>
              <a:gd name="T12" fmla="*/ 12700 w 15"/>
              <a:gd name="T13" fmla="*/ 77788 h 52"/>
              <a:gd name="T14" fmla="*/ 23812 w 15"/>
              <a:gd name="T15" fmla="*/ 82550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52"/>
              <a:gd name="T26" fmla="*/ 15 w 15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52">
                <a:moveTo>
                  <a:pt x="15" y="0"/>
                </a:moveTo>
                <a:lnTo>
                  <a:pt x="8" y="3"/>
                </a:lnTo>
                <a:lnTo>
                  <a:pt x="3" y="9"/>
                </a:lnTo>
                <a:lnTo>
                  <a:pt x="0" y="23"/>
                </a:lnTo>
                <a:lnTo>
                  <a:pt x="0" y="29"/>
                </a:lnTo>
                <a:lnTo>
                  <a:pt x="3" y="43"/>
                </a:lnTo>
                <a:lnTo>
                  <a:pt x="8" y="49"/>
                </a:lnTo>
                <a:lnTo>
                  <a:pt x="15" y="5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3" name="Freeform 445"/>
          <p:cNvSpPr>
            <a:spLocks/>
          </p:cNvSpPr>
          <p:nvPr/>
        </p:nvSpPr>
        <p:spPr bwMode="auto">
          <a:xfrm>
            <a:off x="3128963" y="5851525"/>
            <a:ext cx="22225" cy="74613"/>
          </a:xfrm>
          <a:custGeom>
            <a:avLst/>
            <a:gdLst>
              <a:gd name="T0" fmla="*/ 0 w 14"/>
              <a:gd name="T1" fmla="*/ 74613 h 47"/>
              <a:gd name="T2" fmla="*/ 9525 w 14"/>
              <a:gd name="T3" fmla="*/ 69850 h 47"/>
              <a:gd name="T4" fmla="*/ 12700 w 14"/>
              <a:gd name="T5" fmla="*/ 65088 h 47"/>
              <a:gd name="T6" fmla="*/ 17463 w 14"/>
              <a:gd name="T7" fmla="*/ 60325 h 47"/>
              <a:gd name="T8" fmla="*/ 22225 w 14"/>
              <a:gd name="T9" fmla="*/ 38100 h 47"/>
              <a:gd name="T10" fmla="*/ 22225 w 14"/>
              <a:gd name="T11" fmla="*/ 28575 h 47"/>
              <a:gd name="T12" fmla="*/ 17463 w 14"/>
              <a:gd name="T13" fmla="*/ 6350 h 47"/>
              <a:gd name="T14" fmla="*/ 12700 w 14"/>
              <a:gd name="T15" fmla="*/ 0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47"/>
              <a:gd name="T26" fmla="*/ 14 w 14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47">
                <a:moveTo>
                  <a:pt x="0" y="47"/>
                </a:moveTo>
                <a:lnTo>
                  <a:pt x="6" y="44"/>
                </a:lnTo>
                <a:lnTo>
                  <a:pt x="8" y="41"/>
                </a:lnTo>
                <a:lnTo>
                  <a:pt x="11" y="38"/>
                </a:lnTo>
                <a:lnTo>
                  <a:pt x="14" y="24"/>
                </a:lnTo>
                <a:lnTo>
                  <a:pt x="14" y="18"/>
                </a:lnTo>
                <a:lnTo>
                  <a:pt x="11" y="4"/>
                </a:lnTo>
                <a:lnTo>
                  <a:pt x="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4" name="Freeform 446"/>
          <p:cNvSpPr>
            <a:spLocks/>
          </p:cNvSpPr>
          <p:nvPr/>
        </p:nvSpPr>
        <p:spPr bwMode="auto">
          <a:xfrm>
            <a:off x="2878138" y="5983288"/>
            <a:ext cx="53975" cy="84137"/>
          </a:xfrm>
          <a:custGeom>
            <a:avLst/>
            <a:gdLst>
              <a:gd name="T0" fmla="*/ 41275 w 34"/>
              <a:gd name="T1" fmla="*/ 4762 h 53"/>
              <a:gd name="T2" fmla="*/ 30162 w 34"/>
              <a:gd name="T3" fmla="*/ 0 h 53"/>
              <a:gd name="T4" fmla="*/ 20637 w 34"/>
              <a:gd name="T5" fmla="*/ 0 h 53"/>
              <a:gd name="T6" fmla="*/ 12700 w 34"/>
              <a:gd name="T7" fmla="*/ 4762 h 53"/>
              <a:gd name="T8" fmla="*/ 9525 w 34"/>
              <a:gd name="T9" fmla="*/ 9525 h 53"/>
              <a:gd name="T10" fmla="*/ 4762 w 34"/>
              <a:gd name="T11" fmla="*/ 17462 h 53"/>
              <a:gd name="T12" fmla="*/ 0 w 34"/>
              <a:gd name="T13" fmla="*/ 36512 h 53"/>
              <a:gd name="T14" fmla="*/ 0 w 34"/>
              <a:gd name="T15" fmla="*/ 49212 h 53"/>
              <a:gd name="T16" fmla="*/ 4762 w 34"/>
              <a:gd name="T17" fmla="*/ 68262 h 53"/>
              <a:gd name="T18" fmla="*/ 9525 w 34"/>
              <a:gd name="T19" fmla="*/ 76200 h 53"/>
              <a:gd name="T20" fmla="*/ 12700 w 34"/>
              <a:gd name="T21" fmla="*/ 80962 h 53"/>
              <a:gd name="T22" fmla="*/ 20637 w 34"/>
              <a:gd name="T23" fmla="*/ 84137 h 53"/>
              <a:gd name="T24" fmla="*/ 30162 w 34"/>
              <a:gd name="T25" fmla="*/ 84137 h 53"/>
              <a:gd name="T26" fmla="*/ 41275 w 34"/>
              <a:gd name="T27" fmla="*/ 80962 h 53"/>
              <a:gd name="T28" fmla="*/ 49212 w 34"/>
              <a:gd name="T29" fmla="*/ 68262 h 53"/>
              <a:gd name="T30" fmla="*/ 53975 w 34"/>
              <a:gd name="T31" fmla="*/ 49212 h 53"/>
              <a:gd name="T32" fmla="*/ 53975 w 34"/>
              <a:gd name="T33" fmla="*/ 36512 h 53"/>
              <a:gd name="T34" fmla="*/ 49212 w 34"/>
              <a:gd name="T35" fmla="*/ 17462 h 53"/>
              <a:gd name="T36" fmla="*/ 41275 w 34"/>
              <a:gd name="T37" fmla="*/ 4762 h 53"/>
              <a:gd name="T38" fmla="*/ 41275 w 34"/>
              <a:gd name="T39" fmla="*/ 9525 h 53"/>
              <a:gd name="T40" fmla="*/ 36512 w 34"/>
              <a:gd name="T41" fmla="*/ 4762 h 53"/>
              <a:gd name="T42" fmla="*/ 30162 w 34"/>
              <a:gd name="T43" fmla="*/ 0 h 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"/>
              <a:gd name="T67" fmla="*/ 0 h 53"/>
              <a:gd name="T68" fmla="*/ 34 w 34"/>
              <a:gd name="T69" fmla="*/ 53 h 5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" h="53">
                <a:moveTo>
                  <a:pt x="26" y="3"/>
                </a:moveTo>
                <a:lnTo>
                  <a:pt x="19" y="0"/>
                </a:lnTo>
                <a:lnTo>
                  <a:pt x="13" y="0"/>
                </a:lnTo>
                <a:lnTo>
                  <a:pt x="8" y="3"/>
                </a:lnTo>
                <a:lnTo>
                  <a:pt x="6" y="6"/>
                </a:lnTo>
                <a:lnTo>
                  <a:pt x="3" y="11"/>
                </a:lnTo>
                <a:lnTo>
                  <a:pt x="0" y="23"/>
                </a:lnTo>
                <a:lnTo>
                  <a:pt x="0" y="31"/>
                </a:lnTo>
                <a:lnTo>
                  <a:pt x="3" y="43"/>
                </a:lnTo>
                <a:lnTo>
                  <a:pt x="6" y="48"/>
                </a:lnTo>
                <a:lnTo>
                  <a:pt x="8" y="51"/>
                </a:lnTo>
                <a:lnTo>
                  <a:pt x="13" y="53"/>
                </a:lnTo>
                <a:lnTo>
                  <a:pt x="19" y="53"/>
                </a:lnTo>
                <a:lnTo>
                  <a:pt x="26" y="51"/>
                </a:lnTo>
                <a:lnTo>
                  <a:pt x="31" y="43"/>
                </a:lnTo>
                <a:lnTo>
                  <a:pt x="34" y="31"/>
                </a:lnTo>
                <a:lnTo>
                  <a:pt x="34" y="23"/>
                </a:lnTo>
                <a:lnTo>
                  <a:pt x="31" y="11"/>
                </a:lnTo>
                <a:lnTo>
                  <a:pt x="26" y="3"/>
                </a:lnTo>
                <a:lnTo>
                  <a:pt x="26" y="6"/>
                </a:lnTo>
                <a:lnTo>
                  <a:pt x="23" y="3"/>
                </a:lnTo>
                <a:lnTo>
                  <a:pt x="1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5" name="Freeform 447"/>
          <p:cNvSpPr>
            <a:spLocks/>
          </p:cNvSpPr>
          <p:nvPr/>
        </p:nvSpPr>
        <p:spPr bwMode="auto">
          <a:xfrm>
            <a:off x="2873375" y="5983288"/>
            <a:ext cx="25400" cy="84137"/>
          </a:xfrm>
          <a:custGeom>
            <a:avLst/>
            <a:gdLst>
              <a:gd name="T0" fmla="*/ 25400 w 16"/>
              <a:gd name="T1" fmla="*/ 0 h 53"/>
              <a:gd name="T2" fmla="*/ 12700 w 16"/>
              <a:gd name="T3" fmla="*/ 4762 h 53"/>
              <a:gd name="T4" fmla="*/ 4762 w 16"/>
              <a:gd name="T5" fmla="*/ 17462 h 53"/>
              <a:gd name="T6" fmla="*/ 0 w 16"/>
              <a:gd name="T7" fmla="*/ 36512 h 53"/>
              <a:gd name="T8" fmla="*/ 0 w 16"/>
              <a:gd name="T9" fmla="*/ 49212 h 53"/>
              <a:gd name="T10" fmla="*/ 4762 w 16"/>
              <a:gd name="T11" fmla="*/ 68262 h 53"/>
              <a:gd name="T12" fmla="*/ 12700 w 16"/>
              <a:gd name="T13" fmla="*/ 80962 h 53"/>
              <a:gd name="T14" fmla="*/ 25400 w 16"/>
              <a:gd name="T15" fmla="*/ 84137 h 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53"/>
              <a:gd name="T26" fmla="*/ 16 w 16"/>
              <a:gd name="T27" fmla="*/ 53 h 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53">
                <a:moveTo>
                  <a:pt x="16" y="0"/>
                </a:moveTo>
                <a:lnTo>
                  <a:pt x="8" y="3"/>
                </a:lnTo>
                <a:lnTo>
                  <a:pt x="3" y="11"/>
                </a:lnTo>
                <a:lnTo>
                  <a:pt x="0" y="23"/>
                </a:lnTo>
                <a:lnTo>
                  <a:pt x="0" y="31"/>
                </a:lnTo>
                <a:lnTo>
                  <a:pt x="3" y="43"/>
                </a:lnTo>
                <a:lnTo>
                  <a:pt x="8" y="51"/>
                </a:lnTo>
                <a:lnTo>
                  <a:pt x="16" y="5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6" name="Freeform 448"/>
          <p:cNvSpPr>
            <a:spLocks/>
          </p:cNvSpPr>
          <p:nvPr/>
        </p:nvSpPr>
        <p:spPr bwMode="auto">
          <a:xfrm>
            <a:off x="2908300" y="5992813"/>
            <a:ext cx="19050" cy="74612"/>
          </a:xfrm>
          <a:custGeom>
            <a:avLst/>
            <a:gdLst>
              <a:gd name="T0" fmla="*/ 0 w 12"/>
              <a:gd name="T1" fmla="*/ 74612 h 47"/>
              <a:gd name="T2" fmla="*/ 6350 w 12"/>
              <a:gd name="T3" fmla="*/ 71437 h 47"/>
              <a:gd name="T4" fmla="*/ 11112 w 12"/>
              <a:gd name="T5" fmla="*/ 66675 h 47"/>
              <a:gd name="T6" fmla="*/ 14288 w 12"/>
              <a:gd name="T7" fmla="*/ 58737 h 47"/>
              <a:gd name="T8" fmla="*/ 19050 w 12"/>
              <a:gd name="T9" fmla="*/ 39687 h 47"/>
              <a:gd name="T10" fmla="*/ 19050 w 12"/>
              <a:gd name="T11" fmla="*/ 26987 h 47"/>
              <a:gd name="T12" fmla="*/ 14288 w 12"/>
              <a:gd name="T13" fmla="*/ 7937 h 47"/>
              <a:gd name="T14" fmla="*/ 11112 w 12"/>
              <a:gd name="T15" fmla="*/ 0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47"/>
              <a:gd name="T26" fmla="*/ 12 w 12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47">
                <a:moveTo>
                  <a:pt x="0" y="47"/>
                </a:moveTo>
                <a:lnTo>
                  <a:pt x="4" y="45"/>
                </a:lnTo>
                <a:lnTo>
                  <a:pt x="7" y="42"/>
                </a:lnTo>
                <a:lnTo>
                  <a:pt x="9" y="37"/>
                </a:lnTo>
                <a:lnTo>
                  <a:pt x="12" y="25"/>
                </a:lnTo>
                <a:lnTo>
                  <a:pt x="12" y="17"/>
                </a:lnTo>
                <a:lnTo>
                  <a:pt x="9" y="5"/>
                </a:lnTo>
                <a:lnTo>
                  <a:pt x="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7" name="Freeform 449"/>
          <p:cNvSpPr>
            <a:spLocks/>
          </p:cNvSpPr>
          <p:nvPr/>
        </p:nvSpPr>
        <p:spPr bwMode="auto">
          <a:xfrm>
            <a:off x="3471863" y="5983288"/>
            <a:ext cx="22225" cy="84137"/>
          </a:xfrm>
          <a:custGeom>
            <a:avLst/>
            <a:gdLst>
              <a:gd name="T0" fmla="*/ 0 w 14"/>
              <a:gd name="T1" fmla="*/ 17462 h 53"/>
              <a:gd name="T2" fmla="*/ 11113 w 14"/>
              <a:gd name="T3" fmla="*/ 12700 h 53"/>
              <a:gd name="T4" fmla="*/ 22225 w 14"/>
              <a:gd name="T5" fmla="*/ 0 h 53"/>
              <a:gd name="T6" fmla="*/ 22225 w 14"/>
              <a:gd name="T7" fmla="*/ 84137 h 53"/>
              <a:gd name="T8" fmla="*/ 17463 w 14"/>
              <a:gd name="T9" fmla="*/ 84137 h 53"/>
              <a:gd name="T10" fmla="*/ 17463 w 14"/>
              <a:gd name="T11" fmla="*/ 4762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53"/>
              <a:gd name="T20" fmla="*/ 14 w 14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53">
                <a:moveTo>
                  <a:pt x="0" y="11"/>
                </a:moveTo>
                <a:lnTo>
                  <a:pt x="7" y="8"/>
                </a:lnTo>
                <a:lnTo>
                  <a:pt x="14" y="0"/>
                </a:lnTo>
                <a:lnTo>
                  <a:pt x="14" y="53"/>
                </a:lnTo>
                <a:lnTo>
                  <a:pt x="11" y="53"/>
                </a:lnTo>
                <a:lnTo>
                  <a:pt x="11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8" name="Line 450"/>
          <p:cNvSpPr>
            <a:spLocks noChangeShapeType="1"/>
          </p:cNvSpPr>
          <p:nvPr/>
        </p:nvSpPr>
        <p:spPr bwMode="auto">
          <a:xfrm>
            <a:off x="3471863" y="6067425"/>
            <a:ext cx="381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59" name="Line 451"/>
          <p:cNvSpPr>
            <a:spLocks noChangeShapeType="1"/>
          </p:cNvSpPr>
          <p:nvPr/>
        </p:nvSpPr>
        <p:spPr bwMode="auto">
          <a:xfrm>
            <a:off x="3735388" y="5926138"/>
            <a:ext cx="365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0" name="Freeform 452"/>
          <p:cNvSpPr>
            <a:spLocks/>
          </p:cNvSpPr>
          <p:nvPr/>
        </p:nvSpPr>
        <p:spPr bwMode="auto">
          <a:xfrm>
            <a:off x="3735388" y="5843588"/>
            <a:ext cx="19050" cy="82550"/>
          </a:xfrm>
          <a:custGeom>
            <a:avLst/>
            <a:gdLst>
              <a:gd name="T0" fmla="*/ 19050 w 12"/>
              <a:gd name="T1" fmla="*/ 82550 h 52"/>
              <a:gd name="T2" fmla="*/ 19050 w 12"/>
              <a:gd name="T3" fmla="*/ 0 h 52"/>
              <a:gd name="T4" fmla="*/ 6350 w 12"/>
              <a:gd name="T5" fmla="*/ 12700 h 52"/>
              <a:gd name="T6" fmla="*/ 0 w 12"/>
              <a:gd name="T7" fmla="*/ 14288 h 52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2"/>
              <a:gd name="T14" fmla="*/ 12 w 12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2">
                <a:moveTo>
                  <a:pt x="12" y="52"/>
                </a:moveTo>
                <a:lnTo>
                  <a:pt x="12" y="0"/>
                </a:lnTo>
                <a:lnTo>
                  <a:pt x="4" y="8"/>
                </a:lnTo>
                <a:lnTo>
                  <a:pt x="0" y="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1" name="Line 453"/>
          <p:cNvSpPr>
            <a:spLocks noChangeShapeType="1"/>
          </p:cNvSpPr>
          <p:nvPr/>
        </p:nvSpPr>
        <p:spPr bwMode="auto">
          <a:xfrm>
            <a:off x="3752850" y="5848350"/>
            <a:ext cx="1588" cy="77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2" name="Line 454"/>
          <p:cNvSpPr>
            <a:spLocks noChangeShapeType="1"/>
          </p:cNvSpPr>
          <p:nvPr/>
        </p:nvSpPr>
        <p:spPr bwMode="auto">
          <a:xfrm>
            <a:off x="5006975" y="5838825"/>
            <a:ext cx="1588" cy="282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3" name="Freeform 455"/>
          <p:cNvSpPr>
            <a:spLocks/>
          </p:cNvSpPr>
          <p:nvPr/>
        </p:nvSpPr>
        <p:spPr bwMode="auto">
          <a:xfrm>
            <a:off x="5097463" y="6108700"/>
            <a:ext cx="26987" cy="12700"/>
          </a:xfrm>
          <a:custGeom>
            <a:avLst/>
            <a:gdLst>
              <a:gd name="T0" fmla="*/ 0 w 17"/>
              <a:gd name="T1" fmla="*/ 6350 h 8"/>
              <a:gd name="T2" fmla="*/ 7937 w 17"/>
              <a:gd name="T3" fmla="*/ 12700 h 8"/>
              <a:gd name="T4" fmla="*/ 15875 w 17"/>
              <a:gd name="T5" fmla="*/ 12700 h 8"/>
              <a:gd name="T6" fmla="*/ 25400 w 17"/>
              <a:gd name="T7" fmla="*/ 6350 h 8"/>
              <a:gd name="T8" fmla="*/ 26987 w 17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8"/>
              <a:gd name="T17" fmla="*/ 17 w 1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8">
                <a:moveTo>
                  <a:pt x="0" y="4"/>
                </a:moveTo>
                <a:lnTo>
                  <a:pt x="5" y="8"/>
                </a:lnTo>
                <a:lnTo>
                  <a:pt x="10" y="8"/>
                </a:lnTo>
                <a:lnTo>
                  <a:pt x="16" y="4"/>
                </a:lnTo>
                <a:lnTo>
                  <a:pt x="1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4" name="Freeform 456"/>
          <p:cNvSpPr>
            <a:spLocks/>
          </p:cNvSpPr>
          <p:nvPr/>
        </p:nvSpPr>
        <p:spPr bwMode="auto">
          <a:xfrm>
            <a:off x="5097463" y="6105525"/>
            <a:ext cx="7937" cy="15875"/>
          </a:xfrm>
          <a:custGeom>
            <a:avLst/>
            <a:gdLst>
              <a:gd name="T0" fmla="*/ 0 w 5"/>
              <a:gd name="T1" fmla="*/ 0 h 10"/>
              <a:gd name="T2" fmla="*/ 3175 w 5"/>
              <a:gd name="T3" fmla="*/ 9525 h 10"/>
              <a:gd name="T4" fmla="*/ 7937 w 5"/>
              <a:gd name="T5" fmla="*/ 15875 h 10"/>
              <a:gd name="T6" fmla="*/ 0 60000 65536"/>
              <a:gd name="T7" fmla="*/ 0 60000 65536"/>
              <a:gd name="T8" fmla="*/ 0 60000 65536"/>
              <a:gd name="T9" fmla="*/ 0 w 5"/>
              <a:gd name="T10" fmla="*/ 0 h 10"/>
              <a:gd name="T11" fmla="*/ 5 w 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0">
                <a:moveTo>
                  <a:pt x="0" y="0"/>
                </a:moveTo>
                <a:lnTo>
                  <a:pt x="2" y="6"/>
                </a:lnTo>
                <a:lnTo>
                  <a:pt x="5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5" name="Freeform 457"/>
          <p:cNvSpPr>
            <a:spLocks/>
          </p:cNvSpPr>
          <p:nvPr/>
        </p:nvSpPr>
        <p:spPr bwMode="auto">
          <a:xfrm>
            <a:off x="5092700" y="6037263"/>
            <a:ext cx="4763" cy="77787"/>
          </a:xfrm>
          <a:custGeom>
            <a:avLst/>
            <a:gdLst>
              <a:gd name="T0" fmla="*/ 4763 w 3"/>
              <a:gd name="T1" fmla="*/ 77787 h 49"/>
              <a:gd name="T2" fmla="*/ 0 w 3"/>
              <a:gd name="T3" fmla="*/ 68262 h 49"/>
              <a:gd name="T4" fmla="*/ 0 w 3"/>
              <a:gd name="T5" fmla="*/ 0 h 49"/>
              <a:gd name="T6" fmla="*/ 4763 w 3"/>
              <a:gd name="T7" fmla="*/ 0 h 49"/>
              <a:gd name="T8" fmla="*/ 4763 w 3"/>
              <a:gd name="T9" fmla="*/ 68262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9"/>
              <a:gd name="T17" fmla="*/ 3 w 3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9">
                <a:moveTo>
                  <a:pt x="3" y="49"/>
                </a:moveTo>
                <a:lnTo>
                  <a:pt x="0" y="43"/>
                </a:lnTo>
                <a:lnTo>
                  <a:pt x="0" y="0"/>
                </a:lnTo>
                <a:lnTo>
                  <a:pt x="3" y="0"/>
                </a:lnTo>
                <a:lnTo>
                  <a:pt x="3" y="4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6" name="Line 458"/>
          <p:cNvSpPr>
            <a:spLocks noChangeShapeType="1"/>
          </p:cNvSpPr>
          <p:nvPr/>
        </p:nvSpPr>
        <p:spPr bwMode="auto">
          <a:xfrm>
            <a:off x="5081588" y="6064250"/>
            <a:ext cx="31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7" name="Line 459"/>
          <p:cNvSpPr>
            <a:spLocks noChangeShapeType="1"/>
          </p:cNvSpPr>
          <p:nvPr/>
        </p:nvSpPr>
        <p:spPr bwMode="auto">
          <a:xfrm>
            <a:off x="5149850" y="6072188"/>
            <a:ext cx="7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8" name="Line 460"/>
          <p:cNvSpPr>
            <a:spLocks noChangeShapeType="1"/>
          </p:cNvSpPr>
          <p:nvPr/>
        </p:nvSpPr>
        <p:spPr bwMode="auto">
          <a:xfrm flipH="1">
            <a:off x="5149850" y="6096000"/>
            <a:ext cx="730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69" name="Line 461"/>
          <p:cNvSpPr>
            <a:spLocks noChangeShapeType="1"/>
          </p:cNvSpPr>
          <p:nvPr/>
        </p:nvSpPr>
        <p:spPr bwMode="auto">
          <a:xfrm>
            <a:off x="5248275" y="6121400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0" name="Freeform 462"/>
          <p:cNvSpPr>
            <a:spLocks/>
          </p:cNvSpPr>
          <p:nvPr/>
        </p:nvSpPr>
        <p:spPr bwMode="auto">
          <a:xfrm>
            <a:off x="5248275" y="6037263"/>
            <a:ext cx="17463" cy="84137"/>
          </a:xfrm>
          <a:custGeom>
            <a:avLst/>
            <a:gdLst>
              <a:gd name="T0" fmla="*/ 17463 w 11"/>
              <a:gd name="T1" fmla="*/ 84137 h 53"/>
              <a:gd name="T2" fmla="*/ 17463 w 11"/>
              <a:gd name="T3" fmla="*/ 0 h 53"/>
              <a:gd name="T4" fmla="*/ 0 w 11"/>
              <a:gd name="T5" fmla="*/ 0 h 53"/>
              <a:gd name="T6" fmla="*/ 0 60000 65536"/>
              <a:gd name="T7" fmla="*/ 0 60000 65536"/>
              <a:gd name="T8" fmla="*/ 0 60000 65536"/>
              <a:gd name="T9" fmla="*/ 0 w 11"/>
              <a:gd name="T10" fmla="*/ 0 h 53"/>
              <a:gd name="T11" fmla="*/ 11 w 11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3">
                <a:moveTo>
                  <a:pt x="11" y="53"/>
                </a:move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1" name="Line 463"/>
          <p:cNvSpPr>
            <a:spLocks noChangeShapeType="1"/>
          </p:cNvSpPr>
          <p:nvPr/>
        </p:nvSpPr>
        <p:spPr bwMode="auto">
          <a:xfrm>
            <a:off x="5259388" y="6037263"/>
            <a:ext cx="1587" cy="84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2" name="Line 464"/>
          <p:cNvSpPr>
            <a:spLocks noChangeShapeType="1"/>
          </p:cNvSpPr>
          <p:nvPr/>
        </p:nvSpPr>
        <p:spPr bwMode="auto">
          <a:xfrm flipV="1">
            <a:off x="5265738" y="6064250"/>
            <a:ext cx="38100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3" name="Line 465"/>
          <p:cNvSpPr>
            <a:spLocks noChangeShapeType="1"/>
          </p:cNvSpPr>
          <p:nvPr/>
        </p:nvSpPr>
        <p:spPr bwMode="auto">
          <a:xfrm>
            <a:off x="5292725" y="6064250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4" name="Freeform 466"/>
          <p:cNvSpPr>
            <a:spLocks/>
          </p:cNvSpPr>
          <p:nvPr/>
        </p:nvSpPr>
        <p:spPr bwMode="auto">
          <a:xfrm>
            <a:off x="5280025" y="6088063"/>
            <a:ext cx="28575" cy="33337"/>
          </a:xfrm>
          <a:custGeom>
            <a:avLst/>
            <a:gdLst>
              <a:gd name="T0" fmla="*/ 4762 w 18"/>
              <a:gd name="T1" fmla="*/ 0 h 21"/>
              <a:gd name="T2" fmla="*/ 28575 w 18"/>
              <a:gd name="T3" fmla="*/ 33337 h 21"/>
              <a:gd name="T4" fmla="*/ 23812 w 18"/>
              <a:gd name="T5" fmla="*/ 33337 h 21"/>
              <a:gd name="T6" fmla="*/ 0 w 18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21"/>
              <a:gd name="T14" fmla="*/ 18 w 18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21">
                <a:moveTo>
                  <a:pt x="3" y="0"/>
                </a:moveTo>
                <a:lnTo>
                  <a:pt x="18" y="21"/>
                </a:lnTo>
                <a:lnTo>
                  <a:pt x="15" y="2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5" name="Line 467"/>
          <p:cNvSpPr>
            <a:spLocks noChangeShapeType="1"/>
          </p:cNvSpPr>
          <p:nvPr/>
        </p:nvSpPr>
        <p:spPr bwMode="auto">
          <a:xfrm>
            <a:off x="5292725" y="6121400"/>
            <a:ext cx="23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6" name="Freeform 468"/>
          <p:cNvSpPr>
            <a:spLocks/>
          </p:cNvSpPr>
          <p:nvPr/>
        </p:nvSpPr>
        <p:spPr bwMode="auto">
          <a:xfrm>
            <a:off x="2878138" y="5084763"/>
            <a:ext cx="53975" cy="84137"/>
          </a:xfrm>
          <a:custGeom>
            <a:avLst/>
            <a:gdLst>
              <a:gd name="T0" fmla="*/ 41275 w 34"/>
              <a:gd name="T1" fmla="*/ 79375 h 53"/>
              <a:gd name="T2" fmla="*/ 49212 w 34"/>
              <a:gd name="T3" fmla="*/ 66675 h 53"/>
              <a:gd name="T4" fmla="*/ 53975 w 34"/>
              <a:gd name="T5" fmla="*/ 47625 h 53"/>
              <a:gd name="T6" fmla="*/ 53975 w 34"/>
              <a:gd name="T7" fmla="*/ 38100 h 53"/>
              <a:gd name="T8" fmla="*/ 49212 w 34"/>
              <a:gd name="T9" fmla="*/ 17462 h 53"/>
              <a:gd name="T10" fmla="*/ 41275 w 34"/>
              <a:gd name="T11" fmla="*/ 4762 h 53"/>
              <a:gd name="T12" fmla="*/ 30162 w 34"/>
              <a:gd name="T13" fmla="*/ 0 h 53"/>
              <a:gd name="T14" fmla="*/ 20637 w 34"/>
              <a:gd name="T15" fmla="*/ 0 h 53"/>
              <a:gd name="T16" fmla="*/ 12700 w 34"/>
              <a:gd name="T17" fmla="*/ 4762 h 53"/>
              <a:gd name="T18" fmla="*/ 9525 w 34"/>
              <a:gd name="T19" fmla="*/ 7937 h 53"/>
              <a:gd name="T20" fmla="*/ 4762 w 34"/>
              <a:gd name="T21" fmla="*/ 17462 h 53"/>
              <a:gd name="T22" fmla="*/ 0 w 34"/>
              <a:gd name="T23" fmla="*/ 38100 h 53"/>
              <a:gd name="T24" fmla="*/ 0 w 34"/>
              <a:gd name="T25" fmla="*/ 47625 h 53"/>
              <a:gd name="T26" fmla="*/ 4762 w 34"/>
              <a:gd name="T27" fmla="*/ 66675 h 53"/>
              <a:gd name="T28" fmla="*/ 9525 w 34"/>
              <a:gd name="T29" fmla="*/ 76200 h 53"/>
              <a:gd name="T30" fmla="*/ 12700 w 34"/>
              <a:gd name="T31" fmla="*/ 79375 h 53"/>
              <a:gd name="T32" fmla="*/ 20637 w 34"/>
              <a:gd name="T33" fmla="*/ 84137 h 53"/>
              <a:gd name="T34" fmla="*/ 30162 w 34"/>
              <a:gd name="T35" fmla="*/ 84137 h 53"/>
              <a:gd name="T36" fmla="*/ 41275 w 34"/>
              <a:gd name="T37" fmla="*/ 79375 h 53"/>
              <a:gd name="T38" fmla="*/ 36512 w 34"/>
              <a:gd name="T39" fmla="*/ 79375 h 53"/>
              <a:gd name="T40" fmla="*/ 41275 w 34"/>
              <a:gd name="T41" fmla="*/ 76200 h 53"/>
              <a:gd name="T42" fmla="*/ 47625 w 34"/>
              <a:gd name="T43" fmla="*/ 66675 h 53"/>
              <a:gd name="T44" fmla="*/ 49212 w 34"/>
              <a:gd name="T45" fmla="*/ 47625 h 53"/>
              <a:gd name="T46" fmla="*/ 49212 w 34"/>
              <a:gd name="T47" fmla="*/ 38100 h 53"/>
              <a:gd name="T48" fmla="*/ 47625 w 34"/>
              <a:gd name="T49" fmla="*/ 17462 h 53"/>
              <a:gd name="T50" fmla="*/ 41275 w 34"/>
              <a:gd name="T51" fmla="*/ 7937 h 53"/>
              <a:gd name="T52" fmla="*/ 36512 w 34"/>
              <a:gd name="T53" fmla="*/ 4762 h 53"/>
              <a:gd name="T54" fmla="*/ 30162 w 34"/>
              <a:gd name="T55" fmla="*/ 0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53"/>
              <a:gd name="T86" fmla="*/ 34 w 3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53">
                <a:moveTo>
                  <a:pt x="26" y="50"/>
                </a:moveTo>
                <a:lnTo>
                  <a:pt x="31" y="42"/>
                </a:lnTo>
                <a:lnTo>
                  <a:pt x="34" y="30"/>
                </a:lnTo>
                <a:lnTo>
                  <a:pt x="34" y="24"/>
                </a:lnTo>
                <a:lnTo>
                  <a:pt x="31" y="11"/>
                </a:lnTo>
                <a:lnTo>
                  <a:pt x="26" y="3"/>
                </a:lnTo>
                <a:lnTo>
                  <a:pt x="19" y="0"/>
                </a:lnTo>
                <a:lnTo>
                  <a:pt x="13" y="0"/>
                </a:lnTo>
                <a:lnTo>
                  <a:pt x="8" y="3"/>
                </a:lnTo>
                <a:lnTo>
                  <a:pt x="6" y="5"/>
                </a:lnTo>
                <a:lnTo>
                  <a:pt x="3" y="11"/>
                </a:lnTo>
                <a:lnTo>
                  <a:pt x="0" y="24"/>
                </a:lnTo>
                <a:lnTo>
                  <a:pt x="0" y="30"/>
                </a:lnTo>
                <a:lnTo>
                  <a:pt x="3" y="42"/>
                </a:lnTo>
                <a:lnTo>
                  <a:pt x="6" y="48"/>
                </a:lnTo>
                <a:lnTo>
                  <a:pt x="8" y="50"/>
                </a:lnTo>
                <a:lnTo>
                  <a:pt x="13" y="53"/>
                </a:lnTo>
                <a:lnTo>
                  <a:pt x="19" y="53"/>
                </a:lnTo>
                <a:lnTo>
                  <a:pt x="26" y="50"/>
                </a:lnTo>
                <a:lnTo>
                  <a:pt x="23" y="50"/>
                </a:lnTo>
                <a:lnTo>
                  <a:pt x="26" y="48"/>
                </a:lnTo>
                <a:lnTo>
                  <a:pt x="30" y="42"/>
                </a:lnTo>
                <a:lnTo>
                  <a:pt x="31" y="30"/>
                </a:lnTo>
                <a:lnTo>
                  <a:pt x="31" y="24"/>
                </a:lnTo>
                <a:lnTo>
                  <a:pt x="30" y="11"/>
                </a:lnTo>
                <a:lnTo>
                  <a:pt x="26" y="5"/>
                </a:lnTo>
                <a:lnTo>
                  <a:pt x="23" y="3"/>
                </a:lnTo>
                <a:lnTo>
                  <a:pt x="1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7" name="Freeform 469"/>
          <p:cNvSpPr>
            <a:spLocks/>
          </p:cNvSpPr>
          <p:nvPr/>
        </p:nvSpPr>
        <p:spPr bwMode="auto">
          <a:xfrm>
            <a:off x="2873375" y="5084763"/>
            <a:ext cx="25400" cy="84137"/>
          </a:xfrm>
          <a:custGeom>
            <a:avLst/>
            <a:gdLst>
              <a:gd name="T0" fmla="*/ 25400 w 16"/>
              <a:gd name="T1" fmla="*/ 0 h 53"/>
              <a:gd name="T2" fmla="*/ 12700 w 16"/>
              <a:gd name="T3" fmla="*/ 4762 h 53"/>
              <a:gd name="T4" fmla="*/ 4762 w 16"/>
              <a:gd name="T5" fmla="*/ 17462 h 53"/>
              <a:gd name="T6" fmla="*/ 0 w 16"/>
              <a:gd name="T7" fmla="*/ 38100 h 53"/>
              <a:gd name="T8" fmla="*/ 0 w 16"/>
              <a:gd name="T9" fmla="*/ 47625 h 53"/>
              <a:gd name="T10" fmla="*/ 4762 w 16"/>
              <a:gd name="T11" fmla="*/ 66675 h 53"/>
              <a:gd name="T12" fmla="*/ 12700 w 16"/>
              <a:gd name="T13" fmla="*/ 79375 h 53"/>
              <a:gd name="T14" fmla="*/ 25400 w 16"/>
              <a:gd name="T15" fmla="*/ 84137 h 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53"/>
              <a:gd name="T26" fmla="*/ 16 w 16"/>
              <a:gd name="T27" fmla="*/ 53 h 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53">
                <a:moveTo>
                  <a:pt x="16" y="0"/>
                </a:moveTo>
                <a:lnTo>
                  <a:pt x="8" y="3"/>
                </a:lnTo>
                <a:lnTo>
                  <a:pt x="3" y="11"/>
                </a:lnTo>
                <a:lnTo>
                  <a:pt x="0" y="24"/>
                </a:lnTo>
                <a:lnTo>
                  <a:pt x="0" y="30"/>
                </a:lnTo>
                <a:lnTo>
                  <a:pt x="3" y="42"/>
                </a:lnTo>
                <a:lnTo>
                  <a:pt x="8" y="50"/>
                </a:lnTo>
                <a:lnTo>
                  <a:pt x="16" y="5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8" name="Line 470"/>
          <p:cNvSpPr>
            <a:spLocks noChangeShapeType="1"/>
          </p:cNvSpPr>
          <p:nvPr/>
        </p:nvSpPr>
        <p:spPr bwMode="auto">
          <a:xfrm flipV="1">
            <a:off x="2908300" y="5164138"/>
            <a:ext cx="6350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79" name="Line 471"/>
          <p:cNvSpPr>
            <a:spLocks noChangeShapeType="1"/>
          </p:cNvSpPr>
          <p:nvPr/>
        </p:nvSpPr>
        <p:spPr bwMode="auto">
          <a:xfrm>
            <a:off x="2266950" y="5421313"/>
            <a:ext cx="9525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0" name="Freeform 472"/>
          <p:cNvSpPr>
            <a:spLocks/>
          </p:cNvSpPr>
          <p:nvPr/>
        </p:nvSpPr>
        <p:spPr bwMode="auto">
          <a:xfrm>
            <a:off x="2316163" y="3333750"/>
            <a:ext cx="47625" cy="71438"/>
          </a:xfrm>
          <a:custGeom>
            <a:avLst/>
            <a:gdLst>
              <a:gd name="T0" fmla="*/ 0 w 30"/>
              <a:gd name="T1" fmla="*/ 71438 h 45"/>
              <a:gd name="T2" fmla="*/ 25400 w 30"/>
              <a:gd name="T3" fmla="*/ 0 h 45"/>
              <a:gd name="T4" fmla="*/ 47625 w 30"/>
              <a:gd name="T5" fmla="*/ 71438 h 45"/>
              <a:gd name="T6" fmla="*/ 0 w 30"/>
              <a:gd name="T7" fmla="*/ 71438 h 45"/>
              <a:gd name="T8" fmla="*/ 4763 w 30"/>
              <a:gd name="T9" fmla="*/ 71438 h 45"/>
              <a:gd name="T10" fmla="*/ 4763 w 30"/>
              <a:gd name="T11" fmla="*/ 61913 h 45"/>
              <a:gd name="T12" fmla="*/ 9525 w 30"/>
              <a:gd name="T13" fmla="*/ 44450 h 45"/>
              <a:gd name="T14" fmla="*/ 9525 w 30"/>
              <a:gd name="T15" fmla="*/ 71438 h 45"/>
              <a:gd name="T16" fmla="*/ 14288 w 30"/>
              <a:gd name="T17" fmla="*/ 71438 h 45"/>
              <a:gd name="T18" fmla="*/ 14288 w 30"/>
              <a:gd name="T19" fmla="*/ 26988 h 45"/>
              <a:gd name="T20" fmla="*/ 20638 w 30"/>
              <a:gd name="T21" fmla="*/ 12700 h 45"/>
              <a:gd name="T22" fmla="*/ 20638 w 30"/>
              <a:gd name="T23" fmla="*/ 71438 h 45"/>
              <a:gd name="T24" fmla="*/ 26988 w 30"/>
              <a:gd name="T25" fmla="*/ 71438 h 45"/>
              <a:gd name="T26" fmla="*/ 26988 w 30"/>
              <a:gd name="T27" fmla="*/ 6350 h 45"/>
              <a:gd name="T28" fmla="*/ 31750 w 30"/>
              <a:gd name="T29" fmla="*/ 22225 h 45"/>
              <a:gd name="T30" fmla="*/ 31750 w 30"/>
              <a:gd name="T31" fmla="*/ 71438 h 45"/>
              <a:gd name="T32" fmla="*/ 36513 w 30"/>
              <a:gd name="T33" fmla="*/ 71438 h 45"/>
              <a:gd name="T34" fmla="*/ 36513 w 30"/>
              <a:gd name="T35" fmla="*/ 38100 h 45"/>
              <a:gd name="T36" fmla="*/ 41275 w 30"/>
              <a:gd name="T37" fmla="*/ 57150 h 45"/>
              <a:gd name="T38" fmla="*/ 41275 w 30"/>
              <a:gd name="T39" fmla="*/ 71438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"/>
              <a:gd name="T61" fmla="*/ 0 h 45"/>
              <a:gd name="T62" fmla="*/ 30 w 30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" h="45">
                <a:moveTo>
                  <a:pt x="0" y="45"/>
                </a:moveTo>
                <a:lnTo>
                  <a:pt x="16" y="0"/>
                </a:lnTo>
                <a:lnTo>
                  <a:pt x="30" y="45"/>
                </a:lnTo>
                <a:lnTo>
                  <a:pt x="0" y="45"/>
                </a:lnTo>
                <a:lnTo>
                  <a:pt x="3" y="45"/>
                </a:lnTo>
                <a:lnTo>
                  <a:pt x="3" y="39"/>
                </a:lnTo>
                <a:lnTo>
                  <a:pt x="6" y="28"/>
                </a:lnTo>
                <a:lnTo>
                  <a:pt x="6" y="45"/>
                </a:lnTo>
                <a:lnTo>
                  <a:pt x="9" y="45"/>
                </a:lnTo>
                <a:lnTo>
                  <a:pt x="9" y="17"/>
                </a:lnTo>
                <a:lnTo>
                  <a:pt x="13" y="8"/>
                </a:lnTo>
                <a:lnTo>
                  <a:pt x="13" y="45"/>
                </a:lnTo>
                <a:lnTo>
                  <a:pt x="17" y="45"/>
                </a:lnTo>
                <a:lnTo>
                  <a:pt x="17" y="4"/>
                </a:lnTo>
                <a:lnTo>
                  <a:pt x="20" y="14"/>
                </a:lnTo>
                <a:lnTo>
                  <a:pt x="20" y="45"/>
                </a:lnTo>
                <a:lnTo>
                  <a:pt x="23" y="45"/>
                </a:lnTo>
                <a:lnTo>
                  <a:pt x="23" y="24"/>
                </a:lnTo>
                <a:lnTo>
                  <a:pt x="26" y="36"/>
                </a:lnTo>
                <a:lnTo>
                  <a:pt x="26" y="4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1" name="Line 473"/>
          <p:cNvSpPr>
            <a:spLocks noChangeShapeType="1"/>
          </p:cNvSpPr>
          <p:nvPr/>
        </p:nvSpPr>
        <p:spPr bwMode="auto">
          <a:xfrm>
            <a:off x="4630738" y="3214688"/>
            <a:ext cx="396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2" name="Freeform 474"/>
          <p:cNvSpPr>
            <a:spLocks/>
          </p:cNvSpPr>
          <p:nvPr/>
        </p:nvSpPr>
        <p:spPr bwMode="auto">
          <a:xfrm>
            <a:off x="4670425" y="3192463"/>
            <a:ext cx="73025" cy="44450"/>
          </a:xfrm>
          <a:custGeom>
            <a:avLst/>
            <a:gdLst>
              <a:gd name="T0" fmla="*/ 0 w 46"/>
              <a:gd name="T1" fmla="*/ 14288 h 28"/>
              <a:gd name="T2" fmla="*/ 50800 w 46"/>
              <a:gd name="T3" fmla="*/ 14288 h 28"/>
              <a:gd name="T4" fmla="*/ 68263 w 46"/>
              <a:gd name="T5" fmla="*/ 19050 h 28"/>
              <a:gd name="T6" fmla="*/ 0 w 46"/>
              <a:gd name="T7" fmla="*/ 19050 h 28"/>
              <a:gd name="T8" fmla="*/ 0 w 46"/>
              <a:gd name="T9" fmla="*/ 23812 h 28"/>
              <a:gd name="T10" fmla="*/ 61913 w 46"/>
              <a:gd name="T11" fmla="*/ 23812 h 28"/>
              <a:gd name="T12" fmla="*/ 46037 w 46"/>
              <a:gd name="T13" fmla="*/ 31750 h 28"/>
              <a:gd name="T14" fmla="*/ 0 w 46"/>
              <a:gd name="T15" fmla="*/ 31750 h 28"/>
              <a:gd name="T16" fmla="*/ 0 w 46"/>
              <a:gd name="T17" fmla="*/ 36513 h 28"/>
              <a:gd name="T18" fmla="*/ 28575 w 46"/>
              <a:gd name="T19" fmla="*/ 36513 h 28"/>
              <a:gd name="T20" fmla="*/ 12700 w 46"/>
              <a:gd name="T21" fmla="*/ 41275 h 28"/>
              <a:gd name="T22" fmla="*/ 0 w 46"/>
              <a:gd name="T23" fmla="*/ 41275 h 28"/>
              <a:gd name="T24" fmla="*/ 0 w 46"/>
              <a:gd name="T25" fmla="*/ 44450 h 28"/>
              <a:gd name="T26" fmla="*/ 73025 w 46"/>
              <a:gd name="T27" fmla="*/ 22225 h 28"/>
              <a:gd name="T28" fmla="*/ 0 w 46"/>
              <a:gd name="T29" fmla="*/ 0 h 28"/>
              <a:gd name="T30" fmla="*/ 0 w 46"/>
              <a:gd name="T31" fmla="*/ 44450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"/>
              <a:gd name="T49" fmla="*/ 0 h 28"/>
              <a:gd name="T50" fmla="*/ 46 w 46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" h="28">
                <a:moveTo>
                  <a:pt x="0" y="9"/>
                </a:moveTo>
                <a:lnTo>
                  <a:pt x="32" y="9"/>
                </a:lnTo>
                <a:lnTo>
                  <a:pt x="43" y="12"/>
                </a:lnTo>
                <a:lnTo>
                  <a:pt x="0" y="12"/>
                </a:lnTo>
                <a:lnTo>
                  <a:pt x="0" y="15"/>
                </a:lnTo>
                <a:lnTo>
                  <a:pt x="39" y="15"/>
                </a:lnTo>
                <a:lnTo>
                  <a:pt x="29" y="20"/>
                </a:lnTo>
                <a:lnTo>
                  <a:pt x="0" y="20"/>
                </a:lnTo>
                <a:lnTo>
                  <a:pt x="0" y="23"/>
                </a:lnTo>
                <a:lnTo>
                  <a:pt x="18" y="23"/>
                </a:lnTo>
                <a:lnTo>
                  <a:pt x="8" y="26"/>
                </a:lnTo>
                <a:lnTo>
                  <a:pt x="0" y="26"/>
                </a:lnTo>
                <a:lnTo>
                  <a:pt x="0" y="28"/>
                </a:lnTo>
                <a:lnTo>
                  <a:pt x="46" y="14"/>
                </a:lnTo>
                <a:lnTo>
                  <a:pt x="0" y="0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3" name="Freeform 475"/>
          <p:cNvSpPr>
            <a:spLocks/>
          </p:cNvSpPr>
          <p:nvPr/>
        </p:nvSpPr>
        <p:spPr bwMode="auto">
          <a:xfrm>
            <a:off x="4670425" y="3197225"/>
            <a:ext cx="34925" cy="9525"/>
          </a:xfrm>
          <a:custGeom>
            <a:avLst/>
            <a:gdLst>
              <a:gd name="T0" fmla="*/ 0 w 22"/>
              <a:gd name="T1" fmla="*/ 9525 h 6"/>
              <a:gd name="T2" fmla="*/ 0 w 22"/>
              <a:gd name="T3" fmla="*/ 4763 h 6"/>
              <a:gd name="T4" fmla="*/ 34925 w 22"/>
              <a:gd name="T5" fmla="*/ 4763 h 6"/>
              <a:gd name="T6" fmla="*/ 17463 w 22"/>
              <a:gd name="T7" fmla="*/ 0 h 6"/>
              <a:gd name="T8" fmla="*/ 0 w 2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6"/>
              <a:gd name="T17" fmla="*/ 22 w 2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6">
                <a:moveTo>
                  <a:pt x="0" y="6"/>
                </a:moveTo>
                <a:lnTo>
                  <a:pt x="0" y="3"/>
                </a:lnTo>
                <a:lnTo>
                  <a:pt x="22" y="3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4" name="Freeform 476"/>
          <p:cNvSpPr>
            <a:spLocks/>
          </p:cNvSpPr>
          <p:nvPr/>
        </p:nvSpPr>
        <p:spPr bwMode="auto">
          <a:xfrm>
            <a:off x="4213225" y="3197225"/>
            <a:ext cx="52388" cy="9525"/>
          </a:xfrm>
          <a:custGeom>
            <a:avLst/>
            <a:gdLst>
              <a:gd name="T0" fmla="*/ 52388 w 33"/>
              <a:gd name="T1" fmla="*/ 9525 h 6"/>
              <a:gd name="T2" fmla="*/ 0 w 33"/>
              <a:gd name="T3" fmla="*/ 9525 h 6"/>
              <a:gd name="T4" fmla="*/ 0 w 33"/>
              <a:gd name="T5" fmla="*/ 4763 h 6"/>
              <a:gd name="T6" fmla="*/ 34925 w 33"/>
              <a:gd name="T7" fmla="*/ 4763 h 6"/>
              <a:gd name="T8" fmla="*/ 17463 w 33"/>
              <a:gd name="T9" fmla="*/ 0 h 6"/>
              <a:gd name="T10" fmla="*/ 0 w 33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6"/>
              <a:gd name="T20" fmla="*/ 33 w 3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6">
                <a:moveTo>
                  <a:pt x="33" y="6"/>
                </a:moveTo>
                <a:lnTo>
                  <a:pt x="0" y="6"/>
                </a:lnTo>
                <a:lnTo>
                  <a:pt x="0" y="3"/>
                </a:lnTo>
                <a:lnTo>
                  <a:pt x="22" y="3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5" name="Freeform 477"/>
          <p:cNvSpPr>
            <a:spLocks/>
          </p:cNvSpPr>
          <p:nvPr/>
        </p:nvSpPr>
        <p:spPr bwMode="auto">
          <a:xfrm>
            <a:off x="4213225" y="3192463"/>
            <a:ext cx="74613" cy="44450"/>
          </a:xfrm>
          <a:custGeom>
            <a:avLst/>
            <a:gdLst>
              <a:gd name="T0" fmla="*/ 0 w 47"/>
              <a:gd name="T1" fmla="*/ 19050 h 28"/>
              <a:gd name="T2" fmla="*/ 0 w 47"/>
              <a:gd name="T3" fmla="*/ 23812 h 28"/>
              <a:gd name="T4" fmla="*/ 63500 w 47"/>
              <a:gd name="T5" fmla="*/ 23812 h 28"/>
              <a:gd name="T6" fmla="*/ 47625 w 47"/>
              <a:gd name="T7" fmla="*/ 31750 h 28"/>
              <a:gd name="T8" fmla="*/ 0 w 47"/>
              <a:gd name="T9" fmla="*/ 31750 h 28"/>
              <a:gd name="T10" fmla="*/ 0 w 47"/>
              <a:gd name="T11" fmla="*/ 36513 h 28"/>
              <a:gd name="T12" fmla="*/ 30163 w 47"/>
              <a:gd name="T13" fmla="*/ 36513 h 28"/>
              <a:gd name="T14" fmla="*/ 12700 w 47"/>
              <a:gd name="T15" fmla="*/ 41275 h 28"/>
              <a:gd name="T16" fmla="*/ 0 w 47"/>
              <a:gd name="T17" fmla="*/ 41275 h 28"/>
              <a:gd name="T18" fmla="*/ 0 w 47"/>
              <a:gd name="T19" fmla="*/ 44450 h 28"/>
              <a:gd name="T20" fmla="*/ 0 w 47"/>
              <a:gd name="T21" fmla="*/ 0 h 28"/>
              <a:gd name="T22" fmla="*/ 74613 w 47"/>
              <a:gd name="T23" fmla="*/ 22225 h 28"/>
              <a:gd name="T24" fmla="*/ 0 w 47"/>
              <a:gd name="T25" fmla="*/ 4445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"/>
              <a:gd name="T40" fmla="*/ 0 h 28"/>
              <a:gd name="T41" fmla="*/ 47 w 47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" h="28">
                <a:moveTo>
                  <a:pt x="0" y="12"/>
                </a:moveTo>
                <a:lnTo>
                  <a:pt x="0" y="15"/>
                </a:lnTo>
                <a:lnTo>
                  <a:pt x="40" y="15"/>
                </a:lnTo>
                <a:lnTo>
                  <a:pt x="30" y="20"/>
                </a:lnTo>
                <a:lnTo>
                  <a:pt x="0" y="20"/>
                </a:lnTo>
                <a:lnTo>
                  <a:pt x="0" y="23"/>
                </a:lnTo>
                <a:lnTo>
                  <a:pt x="19" y="23"/>
                </a:lnTo>
                <a:lnTo>
                  <a:pt x="8" y="26"/>
                </a:lnTo>
                <a:lnTo>
                  <a:pt x="0" y="26"/>
                </a:lnTo>
                <a:lnTo>
                  <a:pt x="0" y="28"/>
                </a:lnTo>
                <a:lnTo>
                  <a:pt x="0" y="0"/>
                </a:lnTo>
                <a:lnTo>
                  <a:pt x="47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6" name="Line 478"/>
          <p:cNvSpPr>
            <a:spLocks noChangeShapeType="1"/>
          </p:cNvSpPr>
          <p:nvPr/>
        </p:nvSpPr>
        <p:spPr bwMode="auto">
          <a:xfrm flipH="1">
            <a:off x="4175125" y="3214688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7" name="Freeform 479"/>
          <p:cNvSpPr>
            <a:spLocks/>
          </p:cNvSpPr>
          <p:nvPr/>
        </p:nvSpPr>
        <p:spPr bwMode="auto">
          <a:xfrm>
            <a:off x="4213225" y="3206750"/>
            <a:ext cx="69850" cy="4763"/>
          </a:xfrm>
          <a:custGeom>
            <a:avLst/>
            <a:gdLst>
              <a:gd name="T0" fmla="*/ 0 w 44"/>
              <a:gd name="T1" fmla="*/ 4763 h 3"/>
              <a:gd name="T2" fmla="*/ 69850 w 44"/>
              <a:gd name="T3" fmla="*/ 4763 h 3"/>
              <a:gd name="T4" fmla="*/ 52388 w 44"/>
              <a:gd name="T5" fmla="*/ 0 h 3"/>
              <a:gd name="T6" fmla="*/ 0 60000 65536"/>
              <a:gd name="T7" fmla="*/ 0 60000 65536"/>
              <a:gd name="T8" fmla="*/ 0 60000 65536"/>
              <a:gd name="T9" fmla="*/ 0 w 44"/>
              <a:gd name="T10" fmla="*/ 0 h 3"/>
              <a:gd name="T11" fmla="*/ 44 w 4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3">
                <a:moveTo>
                  <a:pt x="0" y="3"/>
                </a:moveTo>
                <a:lnTo>
                  <a:pt x="44" y="3"/>
                </a:lnTo>
                <a:lnTo>
                  <a:pt x="3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8" name="Freeform 480"/>
          <p:cNvSpPr>
            <a:spLocks/>
          </p:cNvSpPr>
          <p:nvPr/>
        </p:nvSpPr>
        <p:spPr bwMode="auto">
          <a:xfrm>
            <a:off x="3644900" y="3197225"/>
            <a:ext cx="50800" cy="9525"/>
          </a:xfrm>
          <a:custGeom>
            <a:avLst/>
            <a:gdLst>
              <a:gd name="T0" fmla="*/ 50800 w 32"/>
              <a:gd name="T1" fmla="*/ 9525 h 6"/>
              <a:gd name="T2" fmla="*/ 0 w 32"/>
              <a:gd name="T3" fmla="*/ 9525 h 6"/>
              <a:gd name="T4" fmla="*/ 0 w 32"/>
              <a:gd name="T5" fmla="*/ 4763 h 6"/>
              <a:gd name="T6" fmla="*/ 33337 w 32"/>
              <a:gd name="T7" fmla="*/ 4763 h 6"/>
              <a:gd name="T8" fmla="*/ 15875 w 32"/>
              <a:gd name="T9" fmla="*/ 0 h 6"/>
              <a:gd name="T10" fmla="*/ 0 w 3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6"/>
              <a:gd name="T20" fmla="*/ 32 w 3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6">
                <a:moveTo>
                  <a:pt x="32" y="6"/>
                </a:moveTo>
                <a:lnTo>
                  <a:pt x="0" y="6"/>
                </a:lnTo>
                <a:lnTo>
                  <a:pt x="0" y="3"/>
                </a:lnTo>
                <a:lnTo>
                  <a:pt x="21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89" name="Freeform 481"/>
          <p:cNvSpPr>
            <a:spLocks/>
          </p:cNvSpPr>
          <p:nvPr/>
        </p:nvSpPr>
        <p:spPr bwMode="auto">
          <a:xfrm>
            <a:off x="3644900" y="3192463"/>
            <a:ext cx="73025" cy="44450"/>
          </a:xfrm>
          <a:custGeom>
            <a:avLst/>
            <a:gdLst>
              <a:gd name="T0" fmla="*/ 0 w 46"/>
              <a:gd name="T1" fmla="*/ 19050 h 28"/>
              <a:gd name="T2" fmla="*/ 0 w 46"/>
              <a:gd name="T3" fmla="*/ 23812 h 28"/>
              <a:gd name="T4" fmla="*/ 60325 w 46"/>
              <a:gd name="T5" fmla="*/ 23812 h 28"/>
              <a:gd name="T6" fmla="*/ 42862 w 46"/>
              <a:gd name="T7" fmla="*/ 31750 h 28"/>
              <a:gd name="T8" fmla="*/ 0 w 46"/>
              <a:gd name="T9" fmla="*/ 31750 h 28"/>
              <a:gd name="T10" fmla="*/ 0 w 46"/>
              <a:gd name="T11" fmla="*/ 36513 h 28"/>
              <a:gd name="T12" fmla="*/ 28575 w 46"/>
              <a:gd name="T13" fmla="*/ 36513 h 28"/>
              <a:gd name="T14" fmla="*/ 9525 w 46"/>
              <a:gd name="T15" fmla="*/ 41275 h 28"/>
              <a:gd name="T16" fmla="*/ 0 w 46"/>
              <a:gd name="T17" fmla="*/ 41275 h 28"/>
              <a:gd name="T18" fmla="*/ 0 w 46"/>
              <a:gd name="T19" fmla="*/ 44450 h 28"/>
              <a:gd name="T20" fmla="*/ 0 w 46"/>
              <a:gd name="T21" fmla="*/ 0 h 28"/>
              <a:gd name="T22" fmla="*/ 73025 w 46"/>
              <a:gd name="T23" fmla="*/ 22225 h 28"/>
              <a:gd name="T24" fmla="*/ 0 w 46"/>
              <a:gd name="T25" fmla="*/ 4445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"/>
              <a:gd name="T40" fmla="*/ 0 h 28"/>
              <a:gd name="T41" fmla="*/ 46 w 46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" h="28">
                <a:moveTo>
                  <a:pt x="0" y="12"/>
                </a:moveTo>
                <a:lnTo>
                  <a:pt x="0" y="15"/>
                </a:lnTo>
                <a:lnTo>
                  <a:pt x="38" y="15"/>
                </a:lnTo>
                <a:lnTo>
                  <a:pt x="27" y="20"/>
                </a:lnTo>
                <a:lnTo>
                  <a:pt x="0" y="20"/>
                </a:lnTo>
                <a:lnTo>
                  <a:pt x="0" y="23"/>
                </a:lnTo>
                <a:lnTo>
                  <a:pt x="18" y="23"/>
                </a:lnTo>
                <a:lnTo>
                  <a:pt x="6" y="26"/>
                </a:lnTo>
                <a:lnTo>
                  <a:pt x="0" y="26"/>
                </a:lnTo>
                <a:lnTo>
                  <a:pt x="0" y="28"/>
                </a:lnTo>
                <a:lnTo>
                  <a:pt x="0" y="0"/>
                </a:lnTo>
                <a:lnTo>
                  <a:pt x="4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0" name="Line 482"/>
          <p:cNvSpPr>
            <a:spLocks noChangeShapeType="1"/>
          </p:cNvSpPr>
          <p:nvPr/>
        </p:nvSpPr>
        <p:spPr bwMode="auto">
          <a:xfrm flipH="1">
            <a:off x="3605213" y="3214688"/>
            <a:ext cx="396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1" name="Freeform 483"/>
          <p:cNvSpPr>
            <a:spLocks/>
          </p:cNvSpPr>
          <p:nvPr/>
        </p:nvSpPr>
        <p:spPr bwMode="auto">
          <a:xfrm>
            <a:off x="3644900" y="3206750"/>
            <a:ext cx="68263" cy="4763"/>
          </a:xfrm>
          <a:custGeom>
            <a:avLst/>
            <a:gdLst>
              <a:gd name="T0" fmla="*/ 0 w 43"/>
              <a:gd name="T1" fmla="*/ 4763 h 3"/>
              <a:gd name="T2" fmla="*/ 68263 w 43"/>
              <a:gd name="T3" fmla="*/ 4763 h 3"/>
              <a:gd name="T4" fmla="*/ 50800 w 43"/>
              <a:gd name="T5" fmla="*/ 0 h 3"/>
              <a:gd name="T6" fmla="*/ 0 60000 65536"/>
              <a:gd name="T7" fmla="*/ 0 60000 65536"/>
              <a:gd name="T8" fmla="*/ 0 60000 65536"/>
              <a:gd name="T9" fmla="*/ 0 w 43"/>
              <a:gd name="T10" fmla="*/ 0 h 3"/>
              <a:gd name="T11" fmla="*/ 43 w 4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3">
                <a:moveTo>
                  <a:pt x="0" y="3"/>
                </a:moveTo>
                <a:lnTo>
                  <a:pt x="43" y="3"/>
                </a:lnTo>
                <a:lnTo>
                  <a:pt x="3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2" name="Freeform 484"/>
          <p:cNvSpPr>
            <a:spLocks/>
          </p:cNvSpPr>
          <p:nvPr/>
        </p:nvSpPr>
        <p:spPr bwMode="auto">
          <a:xfrm>
            <a:off x="3187700" y="3197225"/>
            <a:ext cx="50800" cy="9525"/>
          </a:xfrm>
          <a:custGeom>
            <a:avLst/>
            <a:gdLst>
              <a:gd name="T0" fmla="*/ 50800 w 32"/>
              <a:gd name="T1" fmla="*/ 9525 h 6"/>
              <a:gd name="T2" fmla="*/ 0 w 32"/>
              <a:gd name="T3" fmla="*/ 9525 h 6"/>
              <a:gd name="T4" fmla="*/ 0 w 32"/>
              <a:gd name="T5" fmla="*/ 4763 h 6"/>
              <a:gd name="T6" fmla="*/ 34925 w 32"/>
              <a:gd name="T7" fmla="*/ 4763 h 6"/>
              <a:gd name="T8" fmla="*/ 17462 w 32"/>
              <a:gd name="T9" fmla="*/ 0 h 6"/>
              <a:gd name="T10" fmla="*/ 0 w 3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6"/>
              <a:gd name="T20" fmla="*/ 32 w 3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6">
                <a:moveTo>
                  <a:pt x="32" y="6"/>
                </a:moveTo>
                <a:lnTo>
                  <a:pt x="0" y="6"/>
                </a:lnTo>
                <a:lnTo>
                  <a:pt x="0" y="3"/>
                </a:lnTo>
                <a:lnTo>
                  <a:pt x="22" y="3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3" name="Freeform 485"/>
          <p:cNvSpPr>
            <a:spLocks/>
          </p:cNvSpPr>
          <p:nvPr/>
        </p:nvSpPr>
        <p:spPr bwMode="auto">
          <a:xfrm>
            <a:off x="3187700" y="3192463"/>
            <a:ext cx="73025" cy="44450"/>
          </a:xfrm>
          <a:custGeom>
            <a:avLst/>
            <a:gdLst>
              <a:gd name="T0" fmla="*/ 0 w 46"/>
              <a:gd name="T1" fmla="*/ 19050 h 28"/>
              <a:gd name="T2" fmla="*/ 0 w 46"/>
              <a:gd name="T3" fmla="*/ 23812 h 28"/>
              <a:gd name="T4" fmla="*/ 61913 w 46"/>
              <a:gd name="T5" fmla="*/ 23812 h 28"/>
              <a:gd name="T6" fmla="*/ 44450 w 46"/>
              <a:gd name="T7" fmla="*/ 31750 h 28"/>
              <a:gd name="T8" fmla="*/ 0 w 46"/>
              <a:gd name="T9" fmla="*/ 31750 h 28"/>
              <a:gd name="T10" fmla="*/ 0 w 46"/>
              <a:gd name="T11" fmla="*/ 36513 h 28"/>
              <a:gd name="T12" fmla="*/ 26988 w 46"/>
              <a:gd name="T13" fmla="*/ 36513 h 28"/>
              <a:gd name="T14" fmla="*/ 12700 w 46"/>
              <a:gd name="T15" fmla="*/ 41275 h 28"/>
              <a:gd name="T16" fmla="*/ 0 w 46"/>
              <a:gd name="T17" fmla="*/ 41275 h 28"/>
              <a:gd name="T18" fmla="*/ 0 w 46"/>
              <a:gd name="T19" fmla="*/ 44450 h 28"/>
              <a:gd name="T20" fmla="*/ 0 w 46"/>
              <a:gd name="T21" fmla="*/ 0 h 28"/>
              <a:gd name="T22" fmla="*/ 73025 w 46"/>
              <a:gd name="T23" fmla="*/ 22225 h 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"/>
              <a:gd name="T37" fmla="*/ 0 h 28"/>
              <a:gd name="T38" fmla="*/ 46 w 46"/>
              <a:gd name="T39" fmla="*/ 28 h 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" h="28">
                <a:moveTo>
                  <a:pt x="0" y="12"/>
                </a:moveTo>
                <a:lnTo>
                  <a:pt x="0" y="15"/>
                </a:lnTo>
                <a:lnTo>
                  <a:pt x="39" y="15"/>
                </a:lnTo>
                <a:lnTo>
                  <a:pt x="28" y="20"/>
                </a:lnTo>
                <a:lnTo>
                  <a:pt x="0" y="20"/>
                </a:lnTo>
                <a:lnTo>
                  <a:pt x="0" y="23"/>
                </a:lnTo>
                <a:lnTo>
                  <a:pt x="17" y="23"/>
                </a:lnTo>
                <a:lnTo>
                  <a:pt x="8" y="26"/>
                </a:lnTo>
                <a:lnTo>
                  <a:pt x="0" y="26"/>
                </a:lnTo>
                <a:lnTo>
                  <a:pt x="0" y="28"/>
                </a:lnTo>
                <a:lnTo>
                  <a:pt x="0" y="0"/>
                </a:lnTo>
                <a:lnTo>
                  <a:pt x="46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4" name="Line 486"/>
          <p:cNvSpPr>
            <a:spLocks noChangeShapeType="1"/>
          </p:cNvSpPr>
          <p:nvPr/>
        </p:nvSpPr>
        <p:spPr bwMode="auto">
          <a:xfrm flipH="1">
            <a:off x="3187700" y="3214688"/>
            <a:ext cx="73025" cy="22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5" name="Line 487"/>
          <p:cNvSpPr>
            <a:spLocks noChangeShapeType="1"/>
          </p:cNvSpPr>
          <p:nvPr/>
        </p:nvSpPr>
        <p:spPr bwMode="auto">
          <a:xfrm flipH="1">
            <a:off x="3146425" y="3214688"/>
            <a:ext cx="412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6" name="Freeform 488"/>
          <p:cNvSpPr>
            <a:spLocks/>
          </p:cNvSpPr>
          <p:nvPr/>
        </p:nvSpPr>
        <p:spPr bwMode="auto">
          <a:xfrm>
            <a:off x="3187700" y="3206750"/>
            <a:ext cx="68263" cy="4763"/>
          </a:xfrm>
          <a:custGeom>
            <a:avLst/>
            <a:gdLst>
              <a:gd name="T0" fmla="*/ 0 w 43"/>
              <a:gd name="T1" fmla="*/ 4763 h 3"/>
              <a:gd name="T2" fmla="*/ 68263 w 43"/>
              <a:gd name="T3" fmla="*/ 4763 h 3"/>
              <a:gd name="T4" fmla="*/ 50800 w 43"/>
              <a:gd name="T5" fmla="*/ 0 h 3"/>
              <a:gd name="T6" fmla="*/ 0 60000 65536"/>
              <a:gd name="T7" fmla="*/ 0 60000 65536"/>
              <a:gd name="T8" fmla="*/ 0 60000 65536"/>
              <a:gd name="T9" fmla="*/ 0 w 43"/>
              <a:gd name="T10" fmla="*/ 0 h 3"/>
              <a:gd name="T11" fmla="*/ 43 w 4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3">
                <a:moveTo>
                  <a:pt x="0" y="3"/>
                </a:moveTo>
                <a:lnTo>
                  <a:pt x="43" y="3"/>
                </a:lnTo>
                <a:lnTo>
                  <a:pt x="32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7" name="Line 489"/>
          <p:cNvSpPr>
            <a:spLocks noChangeShapeType="1"/>
          </p:cNvSpPr>
          <p:nvPr/>
        </p:nvSpPr>
        <p:spPr bwMode="auto">
          <a:xfrm flipH="1">
            <a:off x="2347913" y="3214688"/>
            <a:ext cx="3413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8" name="Freeform 490"/>
          <p:cNvSpPr>
            <a:spLocks/>
          </p:cNvSpPr>
          <p:nvPr/>
        </p:nvSpPr>
        <p:spPr bwMode="auto">
          <a:xfrm>
            <a:off x="6569075" y="3192463"/>
            <a:ext cx="114300" cy="44450"/>
          </a:xfrm>
          <a:custGeom>
            <a:avLst/>
            <a:gdLst>
              <a:gd name="T0" fmla="*/ 0 w 72"/>
              <a:gd name="T1" fmla="*/ 22225 h 28"/>
              <a:gd name="T2" fmla="*/ 41275 w 72"/>
              <a:gd name="T3" fmla="*/ 22225 h 28"/>
              <a:gd name="T4" fmla="*/ 41275 w 72"/>
              <a:gd name="T5" fmla="*/ 19050 h 28"/>
              <a:gd name="T6" fmla="*/ 41275 w 72"/>
              <a:gd name="T7" fmla="*/ 23812 h 28"/>
              <a:gd name="T8" fmla="*/ 103188 w 72"/>
              <a:gd name="T9" fmla="*/ 23812 h 28"/>
              <a:gd name="T10" fmla="*/ 85725 w 72"/>
              <a:gd name="T11" fmla="*/ 31750 h 28"/>
              <a:gd name="T12" fmla="*/ 41275 w 72"/>
              <a:gd name="T13" fmla="*/ 31750 h 28"/>
              <a:gd name="T14" fmla="*/ 41275 w 72"/>
              <a:gd name="T15" fmla="*/ 36513 h 28"/>
              <a:gd name="T16" fmla="*/ 68262 w 72"/>
              <a:gd name="T17" fmla="*/ 36513 h 28"/>
              <a:gd name="T18" fmla="*/ 50800 w 72"/>
              <a:gd name="T19" fmla="*/ 41275 h 28"/>
              <a:gd name="T20" fmla="*/ 41275 w 72"/>
              <a:gd name="T21" fmla="*/ 41275 h 28"/>
              <a:gd name="T22" fmla="*/ 41275 w 72"/>
              <a:gd name="T23" fmla="*/ 44450 h 28"/>
              <a:gd name="T24" fmla="*/ 41275 w 72"/>
              <a:gd name="T25" fmla="*/ 0 h 28"/>
              <a:gd name="T26" fmla="*/ 114300 w 72"/>
              <a:gd name="T27" fmla="*/ 22225 h 28"/>
              <a:gd name="T28" fmla="*/ 41275 w 72"/>
              <a:gd name="T29" fmla="*/ 44450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"/>
              <a:gd name="T46" fmla="*/ 0 h 28"/>
              <a:gd name="T47" fmla="*/ 72 w 72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" h="28">
                <a:moveTo>
                  <a:pt x="0" y="14"/>
                </a:moveTo>
                <a:lnTo>
                  <a:pt x="26" y="14"/>
                </a:lnTo>
                <a:lnTo>
                  <a:pt x="26" y="12"/>
                </a:lnTo>
                <a:lnTo>
                  <a:pt x="26" y="15"/>
                </a:lnTo>
                <a:lnTo>
                  <a:pt x="65" y="15"/>
                </a:lnTo>
                <a:lnTo>
                  <a:pt x="54" y="20"/>
                </a:lnTo>
                <a:lnTo>
                  <a:pt x="26" y="20"/>
                </a:lnTo>
                <a:lnTo>
                  <a:pt x="26" y="23"/>
                </a:lnTo>
                <a:lnTo>
                  <a:pt x="43" y="23"/>
                </a:lnTo>
                <a:lnTo>
                  <a:pt x="32" y="26"/>
                </a:lnTo>
                <a:lnTo>
                  <a:pt x="26" y="26"/>
                </a:lnTo>
                <a:lnTo>
                  <a:pt x="26" y="28"/>
                </a:lnTo>
                <a:lnTo>
                  <a:pt x="26" y="0"/>
                </a:lnTo>
                <a:lnTo>
                  <a:pt x="72" y="14"/>
                </a:lnTo>
                <a:lnTo>
                  <a:pt x="26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899" name="Freeform 491"/>
          <p:cNvSpPr>
            <a:spLocks/>
          </p:cNvSpPr>
          <p:nvPr/>
        </p:nvSpPr>
        <p:spPr bwMode="auto">
          <a:xfrm>
            <a:off x="6610350" y="3197225"/>
            <a:ext cx="68263" cy="14288"/>
          </a:xfrm>
          <a:custGeom>
            <a:avLst/>
            <a:gdLst>
              <a:gd name="T0" fmla="*/ 0 w 43"/>
              <a:gd name="T1" fmla="*/ 14288 h 9"/>
              <a:gd name="T2" fmla="*/ 68263 w 43"/>
              <a:gd name="T3" fmla="*/ 14288 h 9"/>
              <a:gd name="T4" fmla="*/ 49213 w 43"/>
              <a:gd name="T5" fmla="*/ 9525 h 9"/>
              <a:gd name="T6" fmla="*/ 0 w 43"/>
              <a:gd name="T7" fmla="*/ 9525 h 9"/>
              <a:gd name="T8" fmla="*/ 0 w 43"/>
              <a:gd name="T9" fmla="*/ 4763 h 9"/>
              <a:gd name="T10" fmla="*/ 31750 w 43"/>
              <a:gd name="T11" fmla="*/ 4763 h 9"/>
              <a:gd name="T12" fmla="*/ 14288 w 43"/>
              <a:gd name="T13" fmla="*/ 0 h 9"/>
              <a:gd name="T14" fmla="*/ 0 w 43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"/>
              <a:gd name="T25" fmla="*/ 0 h 9"/>
              <a:gd name="T26" fmla="*/ 43 w 43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" h="9">
                <a:moveTo>
                  <a:pt x="0" y="9"/>
                </a:moveTo>
                <a:lnTo>
                  <a:pt x="43" y="9"/>
                </a:lnTo>
                <a:lnTo>
                  <a:pt x="31" y="6"/>
                </a:lnTo>
                <a:lnTo>
                  <a:pt x="0" y="6"/>
                </a:lnTo>
                <a:lnTo>
                  <a:pt x="0" y="3"/>
                </a:lnTo>
                <a:lnTo>
                  <a:pt x="20" y="3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0" name="Freeform 492"/>
          <p:cNvSpPr>
            <a:spLocks/>
          </p:cNvSpPr>
          <p:nvPr/>
        </p:nvSpPr>
        <p:spPr bwMode="auto">
          <a:xfrm>
            <a:off x="6773863" y="3214688"/>
            <a:ext cx="44450" cy="333375"/>
          </a:xfrm>
          <a:custGeom>
            <a:avLst/>
            <a:gdLst>
              <a:gd name="T0" fmla="*/ 22225 w 28"/>
              <a:gd name="T1" fmla="*/ 0 h 210"/>
              <a:gd name="T2" fmla="*/ 22225 w 28"/>
              <a:gd name="T3" fmla="*/ 112713 h 210"/>
              <a:gd name="T4" fmla="*/ 44450 w 28"/>
              <a:gd name="T5" fmla="*/ 184150 h 210"/>
              <a:gd name="T6" fmla="*/ 0 w 28"/>
              <a:gd name="T7" fmla="*/ 184150 h 210"/>
              <a:gd name="T8" fmla="*/ 22225 w 28"/>
              <a:gd name="T9" fmla="*/ 112713 h 210"/>
              <a:gd name="T10" fmla="*/ 22225 w 28"/>
              <a:gd name="T11" fmla="*/ 333375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210"/>
              <a:gd name="T20" fmla="*/ 28 w 28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210">
                <a:moveTo>
                  <a:pt x="14" y="0"/>
                </a:moveTo>
                <a:lnTo>
                  <a:pt x="14" y="71"/>
                </a:lnTo>
                <a:lnTo>
                  <a:pt x="28" y="116"/>
                </a:lnTo>
                <a:lnTo>
                  <a:pt x="0" y="116"/>
                </a:lnTo>
                <a:lnTo>
                  <a:pt x="14" y="71"/>
                </a:lnTo>
                <a:lnTo>
                  <a:pt x="14" y="2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1" name="Freeform 493"/>
          <p:cNvSpPr>
            <a:spLocks/>
          </p:cNvSpPr>
          <p:nvPr/>
        </p:nvSpPr>
        <p:spPr bwMode="auto">
          <a:xfrm>
            <a:off x="6777038" y="3336925"/>
            <a:ext cx="22225" cy="100013"/>
          </a:xfrm>
          <a:custGeom>
            <a:avLst/>
            <a:gdLst>
              <a:gd name="T0" fmla="*/ 19050 w 14"/>
              <a:gd name="T1" fmla="*/ 100013 h 63"/>
              <a:gd name="T2" fmla="*/ 19050 w 14"/>
              <a:gd name="T3" fmla="*/ 61913 h 63"/>
              <a:gd name="T4" fmla="*/ 22225 w 14"/>
              <a:gd name="T5" fmla="*/ 61913 h 63"/>
              <a:gd name="T6" fmla="*/ 17463 w 14"/>
              <a:gd name="T7" fmla="*/ 61913 h 63"/>
              <a:gd name="T8" fmla="*/ 17463 w 14"/>
              <a:gd name="T9" fmla="*/ 0 h 63"/>
              <a:gd name="T10" fmla="*/ 12700 w 14"/>
              <a:gd name="T11" fmla="*/ 14288 h 63"/>
              <a:gd name="T12" fmla="*/ 12700 w 14"/>
              <a:gd name="T13" fmla="*/ 61913 h 63"/>
              <a:gd name="T14" fmla="*/ 4763 w 14"/>
              <a:gd name="T15" fmla="*/ 61913 h 63"/>
              <a:gd name="T16" fmla="*/ 4763 w 14"/>
              <a:gd name="T17" fmla="*/ 34925 h 63"/>
              <a:gd name="T18" fmla="*/ 0 w 14"/>
              <a:gd name="T19" fmla="*/ 49213 h 63"/>
              <a:gd name="T20" fmla="*/ 0 w 14"/>
              <a:gd name="T21" fmla="*/ 61913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63"/>
              <a:gd name="T35" fmla="*/ 14 w 14"/>
              <a:gd name="T36" fmla="*/ 63 h 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63">
                <a:moveTo>
                  <a:pt x="12" y="63"/>
                </a:moveTo>
                <a:lnTo>
                  <a:pt x="12" y="39"/>
                </a:lnTo>
                <a:lnTo>
                  <a:pt x="14" y="39"/>
                </a:lnTo>
                <a:lnTo>
                  <a:pt x="11" y="39"/>
                </a:lnTo>
                <a:lnTo>
                  <a:pt x="11" y="0"/>
                </a:lnTo>
                <a:lnTo>
                  <a:pt x="8" y="9"/>
                </a:lnTo>
                <a:lnTo>
                  <a:pt x="8" y="39"/>
                </a:lnTo>
                <a:lnTo>
                  <a:pt x="3" y="39"/>
                </a:lnTo>
                <a:lnTo>
                  <a:pt x="3" y="22"/>
                </a:lnTo>
                <a:lnTo>
                  <a:pt x="0" y="31"/>
                </a:lnTo>
                <a:lnTo>
                  <a:pt x="0" y="3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2" name="Freeform 494"/>
          <p:cNvSpPr>
            <a:spLocks/>
          </p:cNvSpPr>
          <p:nvPr/>
        </p:nvSpPr>
        <p:spPr bwMode="auto">
          <a:xfrm>
            <a:off x="6799263" y="3332163"/>
            <a:ext cx="4762" cy="66675"/>
          </a:xfrm>
          <a:custGeom>
            <a:avLst/>
            <a:gdLst>
              <a:gd name="T0" fmla="*/ 0 w 3"/>
              <a:gd name="T1" fmla="*/ 66675 h 42"/>
              <a:gd name="T2" fmla="*/ 0 w 3"/>
              <a:gd name="T3" fmla="*/ 0 h 42"/>
              <a:gd name="T4" fmla="*/ 4762 w 3"/>
              <a:gd name="T5" fmla="*/ 17462 h 42"/>
              <a:gd name="T6" fmla="*/ 4762 w 3"/>
              <a:gd name="T7" fmla="*/ 66675 h 4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2"/>
              <a:gd name="T14" fmla="*/ 3 w 3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2">
                <a:moveTo>
                  <a:pt x="0" y="42"/>
                </a:moveTo>
                <a:lnTo>
                  <a:pt x="0" y="0"/>
                </a:lnTo>
                <a:lnTo>
                  <a:pt x="3" y="11"/>
                </a:lnTo>
                <a:lnTo>
                  <a:pt x="3" y="4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3" name="Freeform 495"/>
          <p:cNvSpPr>
            <a:spLocks/>
          </p:cNvSpPr>
          <p:nvPr/>
        </p:nvSpPr>
        <p:spPr bwMode="auto">
          <a:xfrm>
            <a:off x="6804025" y="3363913"/>
            <a:ext cx="4763" cy="34925"/>
          </a:xfrm>
          <a:custGeom>
            <a:avLst/>
            <a:gdLst>
              <a:gd name="T0" fmla="*/ 0 w 3"/>
              <a:gd name="T1" fmla="*/ 34925 h 22"/>
              <a:gd name="T2" fmla="*/ 4763 w 3"/>
              <a:gd name="T3" fmla="*/ 34925 h 22"/>
              <a:gd name="T4" fmla="*/ 4763 w 3"/>
              <a:gd name="T5" fmla="*/ 0 h 22"/>
              <a:gd name="T6" fmla="*/ 0 60000 65536"/>
              <a:gd name="T7" fmla="*/ 0 60000 65536"/>
              <a:gd name="T8" fmla="*/ 0 60000 65536"/>
              <a:gd name="T9" fmla="*/ 0 w 3"/>
              <a:gd name="T10" fmla="*/ 0 h 22"/>
              <a:gd name="T11" fmla="*/ 3 w 3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2">
                <a:moveTo>
                  <a:pt x="0" y="22"/>
                </a:moveTo>
                <a:lnTo>
                  <a:pt x="3" y="22"/>
                </a:lnTo>
                <a:lnTo>
                  <a:pt x="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4" name="Freeform 496"/>
          <p:cNvSpPr>
            <a:spLocks/>
          </p:cNvSpPr>
          <p:nvPr/>
        </p:nvSpPr>
        <p:spPr bwMode="auto">
          <a:xfrm>
            <a:off x="6808788" y="3363913"/>
            <a:ext cx="4762" cy="34925"/>
          </a:xfrm>
          <a:custGeom>
            <a:avLst/>
            <a:gdLst>
              <a:gd name="T0" fmla="*/ 0 w 3"/>
              <a:gd name="T1" fmla="*/ 0 h 22"/>
              <a:gd name="T2" fmla="*/ 4762 w 3"/>
              <a:gd name="T3" fmla="*/ 17463 h 22"/>
              <a:gd name="T4" fmla="*/ 4762 w 3"/>
              <a:gd name="T5" fmla="*/ 34925 h 22"/>
              <a:gd name="T6" fmla="*/ 0 60000 65536"/>
              <a:gd name="T7" fmla="*/ 0 60000 65536"/>
              <a:gd name="T8" fmla="*/ 0 60000 65536"/>
              <a:gd name="T9" fmla="*/ 0 w 3"/>
              <a:gd name="T10" fmla="*/ 0 h 22"/>
              <a:gd name="T11" fmla="*/ 3 w 3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2">
                <a:moveTo>
                  <a:pt x="0" y="0"/>
                </a:moveTo>
                <a:lnTo>
                  <a:pt x="3" y="11"/>
                </a:lnTo>
                <a:lnTo>
                  <a:pt x="3" y="2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5" name="Line 497"/>
          <p:cNvSpPr>
            <a:spLocks noChangeShapeType="1"/>
          </p:cNvSpPr>
          <p:nvPr/>
        </p:nvSpPr>
        <p:spPr bwMode="auto">
          <a:xfrm flipV="1">
            <a:off x="6796088" y="3160713"/>
            <a:ext cx="1587" cy="53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6" name="Line 498"/>
          <p:cNvSpPr>
            <a:spLocks noChangeShapeType="1"/>
          </p:cNvSpPr>
          <p:nvPr/>
        </p:nvSpPr>
        <p:spPr bwMode="auto">
          <a:xfrm>
            <a:off x="6877050" y="3201988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7" name="Freeform 499"/>
          <p:cNvSpPr>
            <a:spLocks/>
          </p:cNvSpPr>
          <p:nvPr/>
        </p:nvSpPr>
        <p:spPr bwMode="auto">
          <a:xfrm>
            <a:off x="7024688" y="3192463"/>
            <a:ext cx="112712" cy="44450"/>
          </a:xfrm>
          <a:custGeom>
            <a:avLst/>
            <a:gdLst>
              <a:gd name="T0" fmla="*/ 0 w 71"/>
              <a:gd name="T1" fmla="*/ 22225 h 28"/>
              <a:gd name="T2" fmla="*/ 39687 w 71"/>
              <a:gd name="T3" fmla="*/ 22225 h 28"/>
              <a:gd name="T4" fmla="*/ 39687 w 71"/>
              <a:gd name="T5" fmla="*/ 19050 h 28"/>
              <a:gd name="T6" fmla="*/ 39687 w 71"/>
              <a:gd name="T7" fmla="*/ 23812 h 28"/>
              <a:gd name="T8" fmla="*/ 101600 w 71"/>
              <a:gd name="T9" fmla="*/ 23812 h 28"/>
              <a:gd name="T10" fmla="*/ 85725 w 71"/>
              <a:gd name="T11" fmla="*/ 31750 h 28"/>
              <a:gd name="T12" fmla="*/ 39687 w 71"/>
              <a:gd name="T13" fmla="*/ 31750 h 28"/>
              <a:gd name="T14" fmla="*/ 39687 w 71"/>
              <a:gd name="T15" fmla="*/ 36513 h 28"/>
              <a:gd name="T16" fmla="*/ 68262 w 71"/>
              <a:gd name="T17" fmla="*/ 36513 h 28"/>
              <a:gd name="T18" fmla="*/ 52387 w 71"/>
              <a:gd name="T19" fmla="*/ 41275 h 28"/>
              <a:gd name="T20" fmla="*/ 39687 w 71"/>
              <a:gd name="T21" fmla="*/ 41275 h 28"/>
              <a:gd name="T22" fmla="*/ 39687 w 71"/>
              <a:gd name="T23" fmla="*/ 44450 h 28"/>
              <a:gd name="T24" fmla="*/ 39687 w 71"/>
              <a:gd name="T25" fmla="*/ 0 h 28"/>
              <a:gd name="T26" fmla="*/ 112712 w 71"/>
              <a:gd name="T27" fmla="*/ 22225 h 28"/>
              <a:gd name="T28" fmla="*/ 39687 w 71"/>
              <a:gd name="T29" fmla="*/ 44450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1"/>
              <a:gd name="T46" fmla="*/ 0 h 28"/>
              <a:gd name="T47" fmla="*/ 71 w 71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1" h="28">
                <a:moveTo>
                  <a:pt x="0" y="14"/>
                </a:moveTo>
                <a:lnTo>
                  <a:pt x="25" y="14"/>
                </a:lnTo>
                <a:lnTo>
                  <a:pt x="25" y="12"/>
                </a:lnTo>
                <a:lnTo>
                  <a:pt x="25" y="15"/>
                </a:lnTo>
                <a:lnTo>
                  <a:pt x="64" y="15"/>
                </a:lnTo>
                <a:lnTo>
                  <a:pt x="54" y="20"/>
                </a:lnTo>
                <a:lnTo>
                  <a:pt x="25" y="20"/>
                </a:lnTo>
                <a:lnTo>
                  <a:pt x="25" y="23"/>
                </a:lnTo>
                <a:lnTo>
                  <a:pt x="43" y="23"/>
                </a:lnTo>
                <a:lnTo>
                  <a:pt x="33" y="26"/>
                </a:lnTo>
                <a:lnTo>
                  <a:pt x="25" y="26"/>
                </a:lnTo>
                <a:lnTo>
                  <a:pt x="25" y="28"/>
                </a:lnTo>
                <a:lnTo>
                  <a:pt x="25" y="0"/>
                </a:lnTo>
                <a:lnTo>
                  <a:pt x="71" y="14"/>
                </a:lnTo>
                <a:lnTo>
                  <a:pt x="25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8" name="Freeform 500"/>
          <p:cNvSpPr>
            <a:spLocks/>
          </p:cNvSpPr>
          <p:nvPr/>
        </p:nvSpPr>
        <p:spPr bwMode="auto">
          <a:xfrm>
            <a:off x="7064375" y="3197225"/>
            <a:ext cx="68263" cy="14288"/>
          </a:xfrm>
          <a:custGeom>
            <a:avLst/>
            <a:gdLst>
              <a:gd name="T0" fmla="*/ 0 w 43"/>
              <a:gd name="T1" fmla="*/ 14288 h 9"/>
              <a:gd name="T2" fmla="*/ 68263 w 43"/>
              <a:gd name="T3" fmla="*/ 14288 h 9"/>
              <a:gd name="T4" fmla="*/ 50800 w 43"/>
              <a:gd name="T5" fmla="*/ 9525 h 9"/>
              <a:gd name="T6" fmla="*/ 0 w 43"/>
              <a:gd name="T7" fmla="*/ 9525 h 9"/>
              <a:gd name="T8" fmla="*/ 0 w 43"/>
              <a:gd name="T9" fmla="*/ 4763 h 9"/>
              <a:gd name="T10" fmla="*/ 34925 w 43"/>
              <a:gd name="T11" fmla="*/ 4763 h 9"/>
              <a:gd name="T12" fmla="*/ 17463 w 43"/>
              <a:gd name="T13" fmla="*/ 0 h 9"/>
              <a:gd name="T14" fmla="*/ 0 w 43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"/>
              <a:gd name="T25" fmla="*/ 0 h 9"/>
              <a:gd name="T26" fmla="*/ 43 w 43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" h="9">
                <a:moveTo>
                  <a:pt x="0" y="9"/>
                </a:moveTo>
                <a:lnTo>
                  <a:pt x="43" y="9"/>
                </a:lnTo>
                <a:lnTo>
                  <a:pt x="32" y="6"/>
                </a:lnTo>
                <a:lnTo>
                  <a:pt x="0" y="6"/>
                </a:lnTo>
                <a:lnTo>
                  <a:pt x="0" y="3"/>
                </a:lnTo>
                <a:lnTo>
                  <a:pt x="22" y="3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09" name="Freeform 501"/>
          <p:cNvSpPr>
            <a:spLocks/>
          </p:cNvSpPr>
          <p:nvPr/>
        </p:nvSpPr>
        <p:spPr bwMode="auto">
          <a:xfrm>
            <a:off x="7710488" y="3192463"/>
            <a:ext cx="112712" cy="44450"/>
          </a:xfrm>
          <a:custGeom>
            <a:avLst/>
            <a:gdLst>
              <a:gd name="T0" fmla="*/ 0 w 71"/>
              <a:gd name="T1" fmla="*/ 22225 h 28"/>
              <a:gd name="T2" fmla="*/ 38100 w 71"/>
              <a:gd name="T3" fmla="*/ 22225 h 28"/>
              <a:gd name="T4" fmla="*/ 38100 w 71"/>
              <a:gd name="T5" fmla="*/ 19050 h 28"/>
              <a:gd name="T6" fmla="*/ 38100 w 71"/>
              <a:gd name="T7" fmla="*/ 23812 h 28"/>
              <a:gd name="T8" fmla="*/ 101600 w 71"/>
              <a:gd name="T9" fmla="*/ 23812 h 28"/>
              <a:gd name="T10" fmla="*/ 82550 w 71"/>
              <a:gd name="T11" fmla="*/ 31750 h 28"/>
              <a:gd name="T12" fmla="*/ 38100 w 71"/>
              <a:gd name="T13" fmla="*/ 31750 h 28"/>
              <a:gd name="T14" fmla="*/ 38100 w 71"/>
              <a:gd name="T15" fmla="*/ 36513 h 28"/>
              <a:gd name="T16" fmla="*/ 68262 w 71"/>
              <a:gd name="T17" fmla="*/ 36513 h 28"/>
              <a:gd name="T18" fmla="*/ 50800 w 71"/>
              <a:gd name="T19" fmla="*/ 41275 h 28"/>
              <a:gd name="T20" fmla="*/ 38100 w 71"/>
              <a:gd name="T21" fmla="*/ 41275 h 28"/>
              <a:gd name="T22" fmla="*/ 38100 w 71"/>
              <a:gd name="T23" fmla="*/ 44450 h 28"/>
              <a:gd name="T24" fmla="*/ 38100 w 71"/>
              <a:gd name="T25" fmla="*/ 0 h 28"/>
              <a:gd name="T26" fmla="*/ 112712 w 71"/>
              <a:gd name="T27" fmla="*/ 22225 h 28"/>
              <a:gd name="T28" fmla="*/ 38100 w 71"/>
              <a:gd name="T29" fmla="*/ 44450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1"/>
              <a:gd name="T46" fmla="*/ 0 h 28"/>
              <a:gd name="T47" fmla="*/ 71 w 71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1" h="28">
                <a:moveTo>
                  <a:pt x="0" y="14"/>
                </a:moveTo>
                <a:lnTo>
                  <a:pt x="24" y="14"/>
                </a:lnTo>
                <a:lnTo>
                  <a:pt x="24" y="12"/>
                </a:lnTo>
                <a:lnTo>
                  <a:pt x="24" y="15"/>
                </a:lnTo>
                <a:lnTo>
                  <a:pt x="64" y="15"/>
                </a:lnTo>
                <a:lnTo>
                  <a:pt x="52" y="20"/>
                </a:lnTo>
                <a:lnTo>
                  <a:pt x="24" y="20"/>
                </a:lnTo>
                <a:lnTo>
                  <a:pt x="24" y="23"/>
                </a:lnTo>
                <a:lnTo>
                  <a:pt x="43" y="23"/>
                </a:lnTo>
                <a:lnTo>
                  <a:pt x="32" y="26"/>
                </a:lnTo>
                <a:lnTo>
                  <a:pt x="24" y="26"/>
                </a:lnTo>
                <a:lnTo>
                  <a:pt x="24" y="28"/>
                </a:lnTo>
                <a:lnTo>
                  <a:pt x="24" y="0"/>
                </a:lnTo>
                <a:lnTo>
                  <a:pt x="71" y="14"/>
                </a:lnTo>
                <a:lnTo>
                  <a:pt x="24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0" name="Freeform 502"/>
          <p:cNvSpPr>
            <a:spLocks/>
          </p:cNvSpPr>
          <p:nvPr/>
        </p:nvSpPr>
        <p:spPr bwMode="auto">
          <a:xfrm>
            <a:off x="7748588" y="3197225"/>
            <a:ext cx="69850" cy="14288"/>
          </a:xfrm>
          <a:custGeom>
            <a:avLst/>
            <a:gdLst>
              <a:gd name="T0" fmla="*/ 0 w 44"/>
              <a:gd name="T1" fmla="*/ 14288 h 9"/>
              <a:gd name="T2" fmla="*/ 69850 w 44"/>
              <a:gd name="T3" fmla="*/ 14288 h 9"/>
              <a:gd name="T4" fmla="*/ 52388 w 44"/>
              <a:gd name="T5" fmla="*/ 9525 h 9"/>
              <a:gd name="T6" fmla="*/ 0 w 44"/>
              <a:gd name="T7" fmla="*/ 9525 h 9"/>
              <a:gd name="T8" fmla="*/ 0 w 44"/>
              <a:gd name="T9" fmla="*/ 4763 h 9"/>
              <a:gd name="T10" fmla="*/ 34925 w 44"/>
              <a:gd name="T11" fmla="*/ 4763 h 9"/>
              <a:gd name="T12" fmla="*/ 17463 w 44"/>
              <a:gd name="T13" fmla="*/ 0 h 9"/>
              <a:gd name="T14" fmla="*/ 0 w 44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9"/>
              <a:gd name="T26" fmla="*/ 44 w 44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9">
                <a:moveTo>
                  <a:pt x="0" y="9"/>
                </a:moveTo>
                <a:lnTo>
                  <a:pt x="44" y="9"/>
                </a:lnTo>
                <a:lnTo>
                  <a:pt x="33" y="6"/>
                </a:lnTo>
                <a:lnTo>
                  <a:pt x="0" y="6"/>
                </a:lnTo>
                <a:lnTo>
                  <a:pt x="0" y="3"/>
                </a:lnTo>
                <a:lnTo>
                  <a:pt x="22" y="3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1" name="Freeform 503"/>
          <p:cNvSpPr>
            <a:spLocks/>
          </p:cNvSpPr>
          <p:nvPr/>
        </p:nvSpPr>
        <p:spPr bwMode="auto">
          <a:xfrm>
            <a:off x="8050213" y="3192463"/>
            <a:ext cx="115887" cy="44450"/>
          </a:xfrm>
          <a:custGeom>
            <a:avLst/>
            <a:gdLst>
              <a:gd name="T0" fmla="*/ 0 w 73"/>
              <a:gd name="T1" fmla="*/ 22225 h 28"/>
              <a:gd name="T2" fmla="*/ 42862 w 73"/>
              <a:gd name="T3" fmla="*/ 22225 h 28"/>
              <a:gd name="T4" fmla="*/ 42862 w 73"/>
              <a:gd name="T5" fmla="*/ 19050 h 28"/>
              <a:gd name="T6" fmla="*/ 42862 w 73"/>
              <a:gd name="T7" fmla="*/ 23812 h 28"/>
              <a:gd name="T8" fmla="*/ 103187 w 73"/>
              <a:gd name="T9" fmla="*/ 23812 h 28"/>
              <a:gd name="T10" fmla="*/ 87312 w 73"/>
              <a:gd name="T11" fmla="*/ 31750 h 28"/>
              <a:gd name="T12" fmla="*/ 42862 w 73"/>
              <a:gd name="T13" fmla="*/ 31750 h 28"/>
              <a:gd name="T14" fmla="*/ 42862 w 73"/>
              <a:gd name="T15" fmla="*/ 36513 h 28"/>
              <a:gd name="T16" fmla="*/ 69850 w 73"/>
              <a:gd name="T17" fmla="*/ 36513 h 28"/>
              <a:gd name="T18" fmla="*/ 52387 w 73"/>
              <a:gd name="T19" fmla="*/ 41275 h 28"/>
              <a:gd name="T20" fmla="*/ 42862 w 73"/>
              <a:gd name="T21" fmla="*/ 41275 h 28"/>
              <a:gd name="T22" fmla="*/ 42862 w 73"/>
              <a:gd name="T23" fmla="*/ 44450 h 28"/>
              <a:gd name="T24" fmla="*/ 42862 w 73"/>
              <a:gd name="T25" fmla="*/ 0 h 28"/>
              <a:gd name="T26" fmla="*/ 115887 w 73"/>
              <a:gd name="T27" fmla="*/ 22225 h 28"/>
              <a:gd name="T28" fmla="*/ 42862 w 73"/>
              <a:gd name="T29" fmla="*/ 44450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3"/>
              <a:gd name="T46" fmla="*/ 0 h 28"/>
              <a:gd name="T47" fmla="*/ 73 w 73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3" h="28">
                <a:moveTo>
                  <a:pt x="0" y="14"/>
                </a:moveTo>
                <a:lnTo>
                  <a:pt x="27" y="14"/>
                </a:lnTo>
                <a:lnTo>
                  <a:pt x="27" y="12"/>
                </a:lnTo>
                <a:lnTo>
                  <a:pt x="27" y="15"/>
                </a:lnTo>
                <a:lnTo>
                  <a:pt x="65" y="15"/>
                </a:lnTo>
                <a:lnTo>
                  <a:pt x="55" y="20"/>
                </a:lnTo>
                <a:lnTo>
                  <a:pt x="27" y="20"/>
                </a:lnTo>
                <a:lnTo>
                  <a:pt x="27" y="23"/>
                </a:lnTo>
                <a:lnTo>
                  <a:pt x="44" y="23"/>
                </a:lnTo>
                <a:lnTo>
                  <a:pt x="33" y="26"/>
                </a:lnTo>
                <a:lnTo>
                  <a:pt x="27" y="26"/>
                </a:lnTo>
                <a:lnTo>
                  <a:pt x="27" y="28"/>
                </a:lnTo>
                <a:lnTo>
                  <a:pt x="27" y="0"/>
                </a:lnTo>
                <a:lnTo>
                  <a:pt x="73" y="14"/>
                </a:lnTo>
                <a:lnTo>
                  <a:pt x="27" y="2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2" name="Freeform 504"/>
          <p:cNvSpPr>
            <a:spLocks/>
          </p:cNvSpPr>
          <p:nvPr/>
        </p:nvSpPr>
        <p:spPr bwMode="auto">
          <a:xfrm>
            <a:off x="8093075" y="3197225"/>
            <a:ext cx="68263" cy="14288"/>
          </a:xfrm>
          <a:custGeom>
            <a:avLst/>
            <a:gdLst>
              <a:gd name="T0" fmla="*/ 0 w 43"/>
              <a:gd name="T1" fmla="*/ 14288 h 9"/>
              <a:gd name="T2" fmla="*/ 68263 w 43"/>
              <a:gd name="T3" fmla="*/ 14288 h 9"/>
              <a:gd name="T4" fmla="*/ 50800 w 43"/>
              <a:gd name="T5" fmla="*/ 9525 h 9"/>
              <a:gd name="T6" fmla="*/ 0 w 43"/>
              <a:gd name="T7" fmla="*/ 9525 h 9"/>
              <a:gd name="T8" fmla="*/ 0 w 43"/>
              <a:gd name="T9" fmla="*/ 4763 h 9"/>
              <a:gd name="T10" fmla="*/ 33338 w 43"/>
              <a:gd name="T11" fmla="*/ 4763 h 9"/>
              <a:gd name="T12" fmla="*/ 14288 w 43"/>
              <a:gd name="T13" fmla="*/ 0 h 9"/>
              <a:gd name="T14" fmla="*/ 0 w 43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"/>
              <a:gd name="T25" fmla="*/ 0 h 9"/>
              <a:gd name="T26" fmla="*/ 43 w 43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" h="9">
                <a:moveTo>
                  <a:pt x="0" y="9"/>
                </a:moveTo>
                <a:lnTo>
                  <a:pt x="43" y="9"/>
                </a:lnTo>
                <a:lnTo>
                  <a:pt x="32" y="6"/>
                </a:lnTo>
                <a:lnTo>
                  <a:pt x="0" y="6"/>
                </a:lnTo>
                <a:lnTo>
                  <a:pt x="0" y="3"/>
                </a:lnTo>
                <a:lnTo>
                  <a:pt x="21" y="3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3" name="Freeform 505"/>
          <p:cNvSpPr>
            <a:spLocks/>
          </p:cNvSpPr>
          <p:nvPr/>
        </p:nvSpPr>
        <p:spPr bwMode="auto">
          <a:xfrm>
            <a:off x="7820025" y="3562350"/>
            <a:ext cx="3175" cy="101600"/>
          </a:xfrm>
          <a:custGeom>
            <a:avLst/>
            <a:gdLst>
              <a:gd name="T0" fmla="*/ 0 w 2"/>
              <a:gd name="T1" fmla="*/ 0 h 64"/>
              <a:gd name="T2" fmla="*/ 0 w 2"/>
              <a:gd name="T3" fmla="*/ 34925 h 64"/>
              <a:gd name="T4" fmla="*/ 3175 w 2"/>
              <a:gd name="T5" fmla="*/ 34925 h 64"/>
              <a:gd name="T6" fmla="*/ 3175 w 2"/>
              <a:gd name="T7" fmla="*/ 10160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4"/>
              <a:gd name="T14" fmla="*/ 2 w 2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4">
                <a:moveTo>
                  <a:pt x="0" y="0"/>
                </a:moveTo>
                <a:lnTo>
                  <a:pt x="0" y="22"/>
                </a:lnTo>
                <a:lnTo>
                  <a:pt x="2" y="22"/>
                </a:lnTo>
                <a:lnTo>
                  <a:pt x="2" y="64"/>
                </a:lnTo>
              </a:path>
            </a:pathLst>
          </a:custGeom>
          <a:solidFill>
            <a:srgbClr val="FABFA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4" name="Freeform 506"/>
          <p:cNvSpPr>
            <a:spLocks/>
          </p:cNvSpPr>
          <p:nvPr/>
        </p:nvSpPr>
        <p:spPr bwMode="auto">
          <a:xfrm>
            <a:off x="7797800" y="3597275"/>
            <a:ext cx="44450" cy="71438"/>
          </a:xfrm>
          <a:custGeom>
            <a:avLst/>
            <a:gdLst>
              <a:gd name="T0" fmla="*/ 22225 w 28"/>
              <a:gd name="T1" fmla="*/ 71438 h 45"/>
              <a:gd name="T2" fmla="*/ 0 w 28"/>
              <a:gd name="T3" fmla="*/ 0 h 45"/>
              <a:gd name="T4" fmla="*/ 44450 w 28"/>
              <a:gd name="T5" fmla="*/ 0 h 45"/>
              <a:gd name="T6" fmla="*/ 22225 w 28"/>
              <a:gd name="T7" fmla="*/ 71438 h 45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45"/>
              <a:gd name="T14" fmla="*/ 28 w 28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45">
                <a:moveTo>
                  <a:pt x="14" y="45"/>
                </a:moveTo>
                <a:lnTo>
                  <a:pt x="0" y="0"/>
                </a:lnTo>
                <a:lnTo>
                  <a:pt x="28" y="0"/>
                </a:lnTo>
                <a:lnTo>
                  <a:pt x="14" y="45"/>
                </a:lnTo>
                <a:close/>
              </a:path>
            </a:pathLst>
          </a:custGeom>
          <a:solidFill>
            <a:srgbClr val="FABFA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5" name="Freeform 507"/>
          <p:cNvSpPr>
            <a:spLocks/>
          </p:cNvSpPr>
          <p:nvPr/>
        </p:nvSpPr>
        <p:spPr bwMode="auto">
          <a:xfrm>
            <a:off x="7800975" y="3597275"/>
            <a:ext cx="17463" cy="60325"/>
          </a:xfrm>
          <a:custGeom>
            <a:avLst/>
            <a:gdLst>
              <a:gd name="T0" fmla="*/ 17463 w 11"/>
              <a:gd name="T1" fmla="*/ 60325 h 38"/>
              <a:gd name="T2" fmla="*/ 17463 w 11"/>
              <a:gd name="T3" fmla="*/ 0 h 38"/>
              <a:gd name="T4" fmla="*/ 11113 w 11"/>
              <a:gd name="T5" fmla="*/ 0 h 38"/>
              <a:gd name="T6" fmla="*/ 11113 w 11"/>
              <a:gd name="T7" fmla="*/ 44450 h 38"/>
              <a:gd name="T8" fmla="*/ 4763 w 11"/>
              <a:gd name="T9" fmla="*/ 26988 h 38"/>
              <a:gd name="T10" fmla="*/ 4763 w 11"/>
              <a:gd name="T11" fmla="*/ 0 h 38"/>
              <a:gd name="T12" fmla="*/ 0 w 11"/>
              <a:gd name="T13" fmla="*/ 0 h 38"/>
              <a:gd name="T14" fmla="*/ 0 w 11"/>
              <a:gd name="T15" fmla="*/ 12700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38"/>
              <a:gd name="T26" fmla="*/ 11 w 11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38">
                <a:moveTo>
                  <a:pt x="11" y="38"/>
                </a:moveTo>
                <a:lnTo>
                  <a:pt x="11" y="0"/>
                </a:lnTo>
                <a:lnTo>
                  <a:pt x="7" y="0"/>
                </a:lnTo>
                <a:lnTo>
                  <a:pt x="7" y="28"/>
                </a:lnTo>
                <a:lnTo>
                  <a:pt x="3" y="17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FABFA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6" name="Freeform 508"/>
          <p:cNvSpPr>
            <a:spLocks/>
          </p:cNvSpPr>
          <p:nvPr/>
        </p:nvSpPr>
        <p:spPr bwMode="auto">
          <a:xfrm>
            <a:off x="7823200" y="3597275"/>
            <a:ext cx="14288" cy="50800"/>
          </a:xfrm>
          <a:custGeom>
            <a:avLst/>
            <a:gdLst>
              <a:gd name="T0" fmla="*/ 0 w 9"/>
              <a:gd name="T1" fmla="*/ 0 h 32"/>
              <a:gd name="T2" fmla="*/ 4763 w 9"/>
              <a:gd name="T3" fmla="*/ 0 h 32"/>
              <a:gd name="T4" fmla="*/ 4763 w 9"/>
              <a:gd name="T5" fmla="*/ 50800 h 32"/>
              <a:gd name="T6" fmla="*/ 9525 w 9"/>
              <a:gd name="T7" fmla="*/ 31750 h 32"/>
              <a:gd name="T8" fmla="*/ 9525 w 9"/>
              <a:gd name="T9" fmla="*/ 0 h 32"/>
              <a:gd name="T10" fmla="*/ 14288 w 9"/>
              <a:gd name="T11" fmla="*/ 0 h 32"/>
              <a:gd name="T12" fmla="*/ 14288 w 9"/>
              <a:gd name="T13" fmla="*/ 17462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32"/>
              <a:gd name="T23" fmla="*/ 9 w 9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32">
                <a:moveTo>
                  <a:pt x="0" y="0"/>
                </a:moveTo>
                <a:lnTo>
                  <a:pt x="3" y="0"/>
                </a:lnTo>
                <a:lnTo>
                  <a:pt x="3" y="32"/>
                </a:lnTo>
                <a:lnTo>
                  <a:pt x="6" y="20"/>
                </a:lnTo>
                <a:lnTo>
                  <a:pt x="6" y="0"/>
                </a:lnTo>
                <a:lnTo>
                  <a:pt x="9" y="0"/>
                </a:lnTo>
                <a:lnTo>
                  <a:pt x="9" y="11"/>
                </a:lnTo>
              </a:path>
            </a:pathLst>
          </a:custGeom>
          <a:solidFill>
            <a:srgbClr val="FABFA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7" name="Freeform 509"/>
          <p:cNvSpPr>
            <a:spLocks/>
          </p:cNvSpPr>
          <p:nvPr/>
        </p:nvSpPr>
        <p:spPr bwMode="auto">
          <a:xfrm>
            <a:off x="4402138" y="3160713"/>
            <a:ext cx="1587" cy="387350"/>
          </a:xfrm>
          <a:custGeom>
            <a:avLst/>
            <a:gdLst>
              <a:gd name="T0" fmla="*/ 0 w 1587"/>
              <a:gd name="T1" fmla="*/ 387350 h 244"/>
              <a:gd name="T2" fmla="*/ 0 w 1587"/>
              <a:gd name="T3" fmla="*/ 53975 h 244"/>
              <a:gd name="T4" fmla="*/ 0 w 1587"/>
              <a:gd name="T5" fmla="*/ 0 h 244"/>
              <a:gd name="T6" fmla="*/ 0 60000 65536"/>
              <a:gd name="T7" fmla="*/ 0 60000 65536"/>
              <a:gd name="T8" fmla="*/ 0 60000 65536"/>
              <a:gd name="T9" fmla="*/ 0 w 1587"/>
              <a:gd name="T10" fmla="*/ 0 h 244"/>
              <a:gd name="T11" fmla="*/ 1587 w 1587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44">
                <a:moveTo>
                  <a:pt x="0" y="244"/>
                </a:moveTo>
                <a:lnTo>
                  <a:pt x="0" y="3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8" name="Freeform 510"/>
          <p:cNvSpPr>
            <a:spLocks/>
          </p:cNvSpPr>
          <p:nvPr/>
        </p:nvSpPr>
        <p:spPr bwMode="auto">
          <a:xfrm>
            <a:off x="3376613" y="3160713"/>
            <a:ext cx="1587" cy="387350"/>
          </a:xfrm>
          <a:custGeom>
            <a:avLst/>
            <a:gdLst>
              <a:gd name="T0" fmla="*/ 0 w 1587"/>
              <a:gd name="T1" fmla="*/ 0 h 244"/>
              <a:gd name="T2" fmla="*/ 0 w 1587"/>
              <a:gd name="T3" fmla="*/ 53975 h 244"/>
              <a:gd name="T4" fmla="*/ 0 w 1587"/>
              <a:gd name="T5" fmla="*/ 387350 h 244"/>
              <a:gd name="T6" fmla="*/ 0 60000 65536"/>
              <a:gd name="T7" fmla="*/ 0 60000 65536"/>
              <a:gd name="T8" fmla="*/ 0 60000 65536"/>
              <a:gd name="T9" fmla="*/ 0 w 1587"/>
              <a:gd name="T10" fmla="*/ 0 h 244"/>
              <a:gd name="T11" fmla="*/ 1587 w 1587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44">
                <a:moveTo>
                  <a:pt x="0" y="0"/>
                </a:moveTo>
                <a:lnTo>
                  <a:pt x="0" y="34"/>
                </a:lnTo>
                <a:lnTo>
                  <a:pt x="0" y="24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19" name="Freeform 511"/>
          <p:cNvSpPr>
            <a:spLocks/>
          </p:cNvSpPr>
          <p:nvPr/>
        </p:nvSpPr>
        <p:spPr bwMode="auto">
          <a:xfrm>
            <a:off x="3352800" y="3327400"/>
            <a:ext cx="46038" cy="71438"/>
          </a:xfrm>
          <a:custGeom>
            <a:avLst/>
            <a:gdLst>
              <a:gd name="T0" fmla="*/ 23813 w 29"/>
              <a:gd name="T1" fmla="*/ 71438 h 45"/>
              <a:gd name="T2" fmla="*/ 23813 w 29"/>
              <a:gd name="T3" fmla="*/ 71438 h 45"/>
              <a:gd name="T4" fmla="*/ 23813 w 29"/>
              <a:gd name="T5" fmla="*/ 71438 h 45"/>
              <a:gd name="T6" fmla="*/ 19050 w 29"/>
              <a:gd name="T7" fmla="*/ 71438 h 45"/>
              <a:gd name="T8" fmla="*/ 19050 w 29"/>
              <a:gd name="T9" fmla="*/ 9525 h 45"/>
              <a:gd name="T10" fmla="*/ 14288 w 29"/>
              <a:gd name="T11" fmla="*/ 26988 h 45"/>
              <a:gd name="T12" fmla="*/ 14288 w 29"/>
              <a:gd name="T13" fmla="*/ 71438 h 45"/>
              <a:gd name="T14" fmla="*/ 9525 w 29"/>
              <a:gd name="T15" fmla="*/ 71438 h 45"/>
              <a:gd name="T16" fmla="*/ 9525 w 29"/>
              <a:gd name="T17" fmla="*/ 44450 h 45"/>
              <a:gd name="T18" fmla="*/ 4763 w 29"/>
              <a:gd name="T19" fmla="*/ 58738 h 45"/>
              <a:gd name="T20" fmla="*/ 4763 w 29"/>
              <a:gd name="T21" fmla="*/ 71438 h 45"/>
              <a:gd name="T22" fmla="*/ 0 w 29"/>
              <a:gd name="T23" fmla="*/ 71438 h 45"/>
              <a:gd name="T24" fmla="*/ 23813 w 29"/>
              <a:gd name="T25" fmla="*/ 0 h 45"/>
              <a:gd name="T26" fmla="*/ 46038 w 29"/>
              <a:gd name="T27" fmla="*/ 71438 h 45"/>
              <a:gd name="T28" fmla="*/ 0 w 29"/>
              <a:gd name="T29" fmla="*/ 71438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"/>
              <a:gd name="T46" fmla="*/ 0 h 45"/>
              <a:gd name="T47" fmla="*/ 29 w 29"/>
              <a:gd name="T48" fmla="*/ 45 h 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" h="45">
                <a:moveTo>
                  <a:pt x="15" y="45"/>
                </a:moveTo>
                <a:lnTo>
                  <a:pt x="15" y="45"/>
                </a:lnTo>
                <a:lnTo>
                  <a:pt x="12" y="45"/>
                </a:lnTo>
                <a:lnTo>
                  <a:pt x="12" y="6"/>
                </a:lnTo>
                <a:lnTo>
                  <a:pt x="9" y="17"/>
                </a:lnTo>
                <a:lnTo>
                  <a:pt x="9" y="45"/>
                </a:lnTo>
                <a:lnTo>
                  <a:pt x="6" y="45"/>
                </a:lnTo>
                <a:lnTo>
                  <a:pt x="6" y="28"/>
                </a:lnTo>
                <a:lnTo>
                  <a:pt x="3" y="37"/>
                </a:lnTo>
                <a:lnTo>
                  <a:pt x="3" y="45"/>
                </a:lnTo>
                <a:lnTo>
                  <a:pt x="0" y="45"/>
                </a:lnTo>
                <a:lnTo>
                  <a:pt x="15" y="0"/>
                </a:lnTo>
                <a:lnTo>
                  <a:pt x="29" y="45"/>
                </a:lnTo>
                <a:lnTo>
                  <a:pt x="0" y="4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0" name="Freeform 512"/>
          <p:cNvSpPr>
            <a:spLocks/>
          </p:cNvSpPr>
          <p:nvPr/>
        </p:nvSpPr>
        <p:spPr bwMode="auto">
          <a:xfrm>
            <a:off x="3376613" y="3332163"/>
            <a:ext cx="17462" cy="66675"/>
          </a:xfrm>
          <a:custGeom>
            <a:avLst/>
            <a:gdLst>
              <a:gd name="T0" fmla="*/ 0 w 11"/>
              <a:gd name="T1" fmla="*/ 66675 h 42"/>
              <a:gd name="T2" fmla="*/ 0 w 11"/>
              <a:gd name="T3" fmla="*/ 0 h 42"/>
              <a:gd name="T4" fmla="*/ 4762 w 11"/>
              <a:gd name="T5" fmla="*/ 14288 h 42"/>
              <a:gd name="T6" fmla="*/ 4762 w 11"/>
              <a:gd name="T7" fmla="*/ 66675 h 42"/>
              <a:gd name="T8" fmla="*/ 9525 w 11"/>
              <a:gd name="T9" fmla="*/ 66675 h 42"/>
              <a:gd name="T10" fmla="*/ 9525 w 11"/>
              <a:gd name="T11" fmla="*/ 31750 h 42"/>
              <a:gd name="T12" fmla="*/ 17462 w 11"/>
              <a:gd name="T13" fmla="*/ 49212 h 42"/>
              <a:gd name="T14" fmla="*/ 17462 w 11"/>
              <a:gd name="T15" fmla="*/ 66675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42"/>
              <a:gd name="T26" fmla="*/ 11 w 11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42">
                <a:moveTo>
                  <a:pt x="0" y="42"/>
                </a:moveTo>
                <a:lnTo>
                  <a:pt x="0" y="0"/>
                </a:lnTo>
                <a:lnTo>
                  <a:pt x="3" y="9"/>
                </a:lnTo>
                <a:lnTo>
                  <a:pt x="3" y="42"/>
                </a:lnTo>
                <a:lnTo>
                  <a:pt x="6" y="42"/>
                </a:lnTo>
                <a:lnTo>
                  <a:pt x="6" y="20"/>
                </a:lnTo>
                <a:lnTo>
                  <a:pt x="11" y="31"/>
                </a:lnTo>
                <a:lnTo>
                  <a:pt x="11" y="4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1" name="Freeform 513"/>
          <p:cNvSpPr>
            <a:spLocks/>
          </p:cNvSpPr>
          <p:nvPr/>
        </p:nvSpPr>
        <p:spPr bwMode="auto">
          <a:xfrm>
            <a:off x="2616200" y="3192463"/>
            <a:ext cx="73025" cy="44450"/>
          </a:xfrm>
          <a:custGeom>
            <a:avLst/>
            <a:gdLst>
              <a:gd name="T0" fmla="*/ 73025 w 46"/>
              <a:gd name="T1" fmla="*/ 22225 h 28"/>
              <a:gd name="T2" fmla="*/ 0 w 46"/>
              <a:gd name="T3" fmla="*/ 44450 h 28"/>
              <a:gd name="T4" fmla="*/ 0 w 46"/>
              <a:gd name="T5" fmla="*/ 0 h 28"/>
              <a:gd name="T6" fmla="*/ 73025 w 46"/>
              <a:gd name="T7" fmla="*/ 22225 h 28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28"/>
              <a:gd name="T14" fmla="*/ 46 w 46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28">
                <a:moveTo>
                  <a:pt x="46" y="14"/>
                </a:moveTo>
                <a:lnTo>
                  <a:pt x="0" y="28"/>
                </a:lnTo>
                <a:lnTo>
                  <a:pt x="0" y="0"/>
                </a:lnTo>
                <a:lnTo>
                  <a:pt x="46" y="14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2" name="Freeform 514"/>
          <p:cNvSpPr>
            <a:spLocks/>
          </p:cNvSpPr>
          <p:nvPr/>
        </p:nvSpPr>
        <p:spPr bwMode="auto">
          <a:xfrm>
            <a:off x="2616200" y="3211513"/>
            <a:ext cx="68263" cy="22225"/>
          </a:xfrm>
          <a:custGeom>
            <a:avLst/>
            <a:gdLst>
              <a:gd name="T0" fmla="*/ 68263 w 43"/>
              <a:gd name="T1" fmla="*/ 0 h 14"/>
              <a:gd name="T2" fmla="*/ 0 w 43"/>
              <a:gd name="T3" fmla="*/ 0 h 14"/>
              <a:gd name="T4" fmla="*/ 0 w 43"/>
              <a:gd name="T5" fmla="*/ 7938 h 14"/>
              <a:gd name="T6" fmla="*/ 63500 w 43"/>
              <a:gd name="T7" fmla="*/ 7938 h 14"/>
              <a:gd name="T8" fmla="*/ 46038 w 43"/>
              <a:gd name="T9" fmla="*/ 12700 h 14"/>
              <a:gd name="T10" fmla="*/ 0 w 43"/>
              <a:gd name="T11" fmla="*/ 12700 h 14"/>
              <a:gd name="T12" fmla="*/ 0 w 43"/>
              <a:gd name="T13" fmla="*/ 17463 h 14"/>
              <a:gd name="T14" fmla="*/ 28575 w 43"/>
              <a:gd name="T15" fmla="*/ 17463 h 14"/>
              <a:gd name="T16" fmla="*/ 12700 w 43"/>
              <a:gd name="T17" fmla="*/ 22225 h 14"/>
              <a:gd name="T18" fmla="*/ 0 w 43"/>
              <a:gd name="T19" fmla="*/ 22225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14"/>
              <a:gd name="T32" fmla="*/ 43 w 4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14">
                <a:moveTo>
                  <a:pt x="43" y="0"/>
                </a:moveTo>
                <a:lnTo>
                  <a:pt x="0" y="0"/>
                </a:lnTo>
                <a:lnTo>
                  <a:pt x="0" y="5"/>
                </a:lnTo>
                <a:lnTo>
                  <a:pt x="40" y="5"/>
                </a:lnTo>
                <a:lnTo>
                  <a:pt x="29" y="8"/>
                </a:lnTo>
                <a:lnTo>
                  <a:pt x="0" y="8"/>
                </a:lnTo>
                <a:lnTo>
                  <a:pt x="0" y="11"/>
                </a:lnTo>
                <a:lnTo>
                  <a:pt x="18" y="11"/>
                </a:lnTo>
                <a:lnTo>
                  <a:pt x="8" y="14"/>
                </a:lnTo>
                <a:lnTo>
                  <a:pt x="0" y="1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3" name="Line 515"/>
          <p:cNvSpPr>
            <a:spLocks noChangeShapeType="1"/>
          </p:cNvSpPr>
          <p:nvPr/>
        </p:nvSpPr>
        <p:spPr bwMode="auto">
          <a:xfrm flipH="1">
            <a:off x="2576513" y="3214688"/>
            <a:ext cx="396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4" name="Freeform 516"/>
          <p:cNvSpPr>
            <a:spLocks/>
          </p:cNvSpPr>
          <p:nvPr/>
        </p:nvSpPr>
        <p:spPr bwMode="auto">
          <a:xfrm>
            <a:off x="2616200" y="3206750"/>
            <a:ext cx="68263" cy="4763"/>
          </a:xfrm>
          <a:custGeom>
            <a:avLst/>
            <a:gdLst>
              <a:gd name="T0" fmla="*/ 0 w 43"/>
              <a:gd name="T1" fmla="*/ 0 h 3"/>
              <a:gd name="T2" fmla="*/ 50800 w 43"/>
              <a:gd name="T3" fmla="*/ 0 h 3"/>
              <a:gd name="T4" fmla="*/ 68263 w 43"/>
              <a:gd name="T5" fmla="*/ 4763 h 3"/>
              <a:gd name="T6" fmla="*/ 0 60000 65536"/>
              <a:gd name="T7" fmla="*/ 0 60000 65536"/>
              <a:gd name="T8" fmla="*/ 0 60000 65536"/>
              <a:gd name="T9" fmla="*/ 0 w 43"/>
              <a:gd name="T10" fmla="*/ 0 h 3"/>
              <a:gd name="T11" fmla="*/ 43 w 4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3">
                <a:moveTo>
                  <a:pt x="0" y="0"/>
                </a:moveTo>
                <a:lnTo>
                  <a:pt x="32" y="0"/>
                </a:lnTo>
                <a:lnTo>
                  <a:pt x="43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5" name="Freeform 517"/>
          <p:cNvSpPr>
            <a:spLocks/>
          </p:cNvSpPr>
          <p:nvPr/>
        </p:nvSpPr>
        <p:spPr bwMode="auto">
          <a:xfrm>
            <a:off x="2616200" y="3201988"/>
            <a:ext cx="33338" cy="4762"/>
          </a:xfrm>
          <a:custGeom>
            <a:avLst/>
            <a:gdLst>
              <a:gd name="T0" fmla="*/ 33338 w 21"/>
              <a:gd name="T1" fmla="*/ 0 h 3"/>
              <a:gd name="T2" fmla="*/ 0 w 21"/>
              <a:gd name="T3" fmla="*/ 0 h 3"/>
              <a:gd name="T4" fmla="*/ 0 w 21"/>
              <a:gd name="T5" fmla="*/ 4762 h 3"/>
              <a:gd name="T6" fmla="*/ 0 60000 65536"/>
              <a:gd name="T7" fmla="*/ 0 60000 65536"/>
              <a:gd name="T8" fmla="*/ 0 60000 65536"/>
              <a:gd name="T9" fmla="*/ 0 w 21"/>
              <a:gd name="T10" fmla="*/ 0 h 3"/>
              <a:gd name="T11" fmla="*/ 21 w 2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3">
                <a:moveTo>
                  <a:pt x="21" y="0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6" name="Freeform 518"/>
          <p:cNvSpPr>
            <a:spLocks/>
          </p:cNvSpPr>
          <p:nvPr/>
        </p:nvSpPr>
        <p:spPr bwMode="auto">
          <a:xfrm>
            <a:off x="2616200" y="3197225"/>
            <a:ext cx="33338" cy="4763"/>
          </a:xfrm>
          <a:custGeom>
            <a:avLst/>
            <a:gdLst>
              <a:gd name="T0" fmla="*/ 0 w 21"/>
              <a:gd name="T1" fmla="*/ 0 h 3"/>
              <a:gd name="T2" fmla="*/ 19050 w 21"/>
              <a:gd name="T3" fmla="*/ 0 h 3"/>
              <a:gd name="T4" fmla="*/ 33338 w 21"/>
              <a:gd name="T5" fmla="*/ 4763 h 3"/>
              <a:gd name="T6" fmla="*/ 0 60000 65536"/>
              <a:gd name="T7" fmla="*/ 0 60000 65536"/>
              <a:gd name="T8" fmla="*/ 0 60000 65536"/>
              <a:gd name="T9" fmla="*/ 0 w 21"/>
              <a:gd name="T10" fmla="*/ 0 h 3"/>
              <a:gd name="T11" fmla="*/ 21 w 2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3">
                <a:moveTo>
                  <a:pt x="0" y="0"/>
                </a:moveTo>
                <a:lnTo>
                  <a:pt x="12" y="0"/>
                </a:lnTo>
                <a:lnTo>
                  <a:pt x="21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7" name="Line 519"/>
          <p:cNvSpPr>
            <a:spLocks noChangeShapeType="1"/>
          </p:cNvSpPr>
          <p:nvPr/>
        </p:nvSpPr>
        <p:spPr bwMode="auto">
          <a:xfrm flipH="1">
            <a:off x="2292350" y="3214688"/>
            <a:ext cx="555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8" name="Freeform 520"/>
          <p:cNvSpPr>
            <a:spLocks/>
          </p:cNvSpPr>
          <p:nvPr/>
        </p:nvSpPr>
        <p:spPr bwMode="auto">
          <a:xfrm>
            <a:off x="2325688" y="3030538"/>
            <a:ext cx="44450" cy="73025"/>
          </a:xfrm>
          <a:custGeom>
            <a:avLst/>
            <a:gdLst>
              <a:gd name="T0" fmla="*/ 22225 w 28"/>
              <a:gd name="T1" fmla="*/ 73025 h 46"/>
              <a:gd name="T2" fmla="*/ 0 w 28"/>
              <a:gd name="T3" fmla="*/ 0 h 46"/>
              <a:gd name="T4" fmla="*/ 44450 w 28"/>
              <a:gd name="T5" fmla="*/ 0 h 46"/>
              <a:gd name="T6" fmla="*/ 22225 w 28"/>
              <a:gd name="T7" fmla="*/ 73025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46"/>
              <a:gd name="T14" fmla="*/ 28 w 28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46">
                <a:moveTo>
                  <a:pt x="14" y="46"/>
                </a:moveTo>
                <a:lnTo>
                  <a:pt x="0" y="0"/>
                </a:lnTo>
                <a:lnTo>
                  <a:pt x="28" y="0"/>
                </a:lnTo>
                <a:lnTo>
                  <a:pt x="14" y="46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9" name="Freeform 521"/>
          <p:cNvSpPr>
            <a:spLocks/>
          </p:cNvSpPr>
          <p:nvPr/>
        </p:nvSpPr>
        <p:spPr bwMode="auto">
          <a:xfrm>
            <a:off x="2351088" y="3030538"/>
            <a:ext cx="14287" cy="68262"/>
          </a:xfrm>
          <a:custGeom>
            <a:avLst/>
            <a:gdLst>
              <a:gd name="T0" fmla="*/ 0 w 9"/>
              <a:gd name="T1" fmla="*/ 68262 h 43"/>
              <a:gd name="T2" fmla="*/ 0 w 9"/>
              <a:gd name="T3" fmla="*/ 0 h 43"/>
              <a:gd name="T4" fmla="*/ 4762 w 9"/>
              <a:gd name="T5" fmla="*/ 0 h 43"/>
              <a:gd name="T6" fmla="*/ 4762 w 9"/>
              <a:gd name="T7" fmla="*/ 50800 h 43"/>
              <a:gd name="T8" fmla="*/ 9525 w 9"/>
              <a:gd name="T9" fmla="*/ 33337 h 43"/>
              <a:gd name="T10" fmla="*/ 9525 w 9"/>
              <a:gd name="T11" fmla="*/ 0 h 43"/>
              <a:gd name="T12" fmla="*/ 14287 w 9"/>
              <a:gd name="T13" fmla="*/ 0 h 43"/>
              <a:gd name="T14" fmla="*/ 14287 w 9"/>
              <a:gd name="T15" fmla="*/ 17462 h 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43"/>
              <a:gd name="T26" fmla="*/ 9 w 9"/>
              <a:gd name="T27" fmla="*/ 43 h 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43">
                <a:moveTo>
                  <a:pt x="0" y="43"/>
                </a:moveTo>
                <a:lnTo>
                  <a:pt x="0" y="0"/>
                </a:lnTo>
                <a:lnTo>
                  <a:pt x="3" y="0"/>
                </a:lnTo>
                <a:lnTo>
                  <a:pt x="3" y="32"/>
                </a:lnTo>
                <a:lnTo>
                  <a:pt x="6" y="21"/>
                </a:lnTo>
                <a:lnTo>
                  <a:pt x="6" y="0"/>
                </a:lnTo>
                <a:lnTo>
                  <a:pt x="9" y="0"/>
                </a:lnTo>
                <a:lnTo>
                  <a:pt x="9" y="1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0" name="Freeform 522"/>
          <p:cNvSpPr>
            <a:spLocks/>
          </p:cNvSpPr>
          <p:nvPr/>
        </p:nvSpPr>
        <p:spPr bwMode="auto">
          <a:xfrm>
            <a:off x="2328863" y="3030538"/>
            <a:ext cx="19050" cy="46037"/>
          </a:xfrm>
          <a:custGeom>
            <a:avLst/>
            <a:gdLst>
              <a:gd name="T0" fmla="*/ 19050 w 12"/>
              <a:gd name="T1" fmla="*/ 0 h 29"/>
              <a:gd name="T2" fmla="*/ 19050 w 12"/>
              <a:gd name="T3" fmla="*/ 0 h 29"/>
              <a:gd name="T4" fmla="*/ 17463 w 12"/>
              <a:gd name="T5" fmla="*/ 0 h 29"/>
              <a:gd name="T6" fmla="*/ 12700 w 12"/>
              <a:gd name="T7" fmla="*/ 0 h 29"/>
              <a:gd name="T8" fmla="*/ 12700 w 12"/>
              <a:gd name="T9" fmla="*/ 46037 h 29"/>
              <a:gd name="T10" fmla="*/ 4763 w 12"/>
              <a:gd name="T11" fmla="*/ 28575 h 29"/>
              <a:gd name="T12" fmla="*/ 4763 w 12"/>
              <a:gd name="T13" fmla="*/ 0 h 29"/>
              <a:gd name="T14" fmla="*/ 0 w 12"/>
              <a:gd name="T15" fmla="*/ 0 h 29"/>
              <a:gd name="T16" fmla="*/ 0 w 12"/>
              <a:gd name="T17" fmla="*/ 1270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29"/>
              <a:gd name="T29" fmla="*/ 12 w 12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29">
                <a:moveTo>
                  <a:pt x="12" y="0"/>
                </a:moveTo>
                <a:lnTo>
                  <a:pt x="12" y="0"/>
                </a:lnTo>
                <a:lnTo>
                  <a:pt x="11" y="0"/>
                </a:lnTo>
                <a:lnTo>
                  <a:pt x="8" y="0"/>
                </a:lnTo>
                <a:lnTo>
                  <a:pt x="8" y="29"/>
                </a:lnTo>
                <a:lnTo>
                  <a:pt x="3" y="18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1" name="Line 523"/>
          <p:cNvSpPr>
            <a:spLocks noChangeShapeType="1"/>
          </p:cNvSpPr>
          <p:nvPr/>
        </p:nvSpPr>
        <p:spPr bwMode="auto">
          <a:xfrm>
            <a:off x="2346325" y="3030538"/>
            <a:ext cx="1588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2" name="Freeform 524"/>
          <p:cNvSpPr>
            <a:spLocks/>
          </p:cNvSpPr>
          <p:nvPr/>
        </p:nvSpPr>
        <p:spPr bwMode="auto">
          <a:xfrm>
            <a:off x="4378325" y="3327400"/>
            <a:ext cx="46038" cy="71438"/>
          </a:xfrm>
          <a:custGeom>
            <a:avLst/>
            <a:gdLst>
              <a:gd name="T0" fmla="*/ 23813 w 29"/>
              <a:gd name="T1" fmla="*/ 0 h 45"/>
              <a:gd name="T2" fmla="*/ 46038 w 29"/>
              <a:gd name="T3" fmla="*/ 71438 h 45"/>
              <a:gd name="T4" fmla="*/ 0 w 29"/>
              <a:gd name="T5" fmla="*/ 71438 h 45"/>
              <a:gd name="T6" fmla="*/ 23813 w 29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45"/>
              <a:gd name="T14" fmla="*/ 29 w 29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45">
                <a:moveTo>
                  <a:pt x="15" y="0"/>
                </a:moveTo>
                <a:lnTo>
                  <a:pt x="29" y="45"/>
                </a:lnTo>
                <a:lnTo>
                  <a:pt x="0" y="45"/>
                </a:lnTo>
                <a:lnTo>
                  <a:pt x="15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3" name="Freeform 525"/>
          <p:cNvSpPr>
            <a:spLocks/>
          </p:cNvSpPr>
          <p:nvPr/>
        </p:nvSpPr>
        <p:spPr bwMode="auto">
          <a:xfrm>
            <a:off x="4383088" y="3332163"/>
            <a:ext cx="19050" cy="66675"/>
          </a:xfrm>
          <a:custGeom>
            <a:avLst/>
            <a:gdLst>
              <a:gd name="T0" fmla="*/ 19050 w 12"/>
              <a:gd name="T1" fmla="*/ 0 h 42"/>
              <a:gd name="T2" fmla="*/ 19050 w 12"/>
              <a:gd name="T3" fmla="*/ 66675 h 42"/>
              <a:gd name="T4" fmla="*/ 14288 w 12"/>
              <a:gd name="T5" fmla="*/ 66675 h 42"/>
              <a:gd name="T6" fmla="*/ 14288 w 12"/>
              <a:gd name="T7" fmla="*/ 4762 h 42"/>
              <a:gd name="T8" fmla="*/ 9525 w 12"/>
              <a:gd name="T9" fmla="*/ 22225 h 42"/>
              <a:gd name="T10" fmla="*/ 9525 w 12"/>
              <a:gd name="T11" fmla="*/ 66675 h 42"/>
              <a:gd name="T12" fmla="*/ 4763 w 12"/>
              <a:gd name="T13" fmla="*/ 66675 h 42"/>
              <a:gd name="T14" fmla="*/ 4763 w 12"/>
              <a:gd name="T15" fmla="*/ 39687 h 42"/>
              <a:gd name="T16" fmla="*/ 0 w 12"/>
              <a:gd name="T17" fmla="*/ 53975 h 42"/>
              <a:gd name="T18" fmla="*/ 0 w 12"/>
              <a:gd name="T19" fmla="*/ 66675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42"/>
              <a:gd name="T32" fmla="*/ 12 w 12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42">
                <a:moveTo>
                  <a:pt x="12" y="0"/>
                </a:moveTo>
                <a:lnTo>
                  <a:pt x="12" y="42"/>
                </a:lnTo>
                <a:lnTo>
                  <a:pt x="9" y="42"/>
                </a:lnTo>
                <a:lnTo>
                  <a:pt x="9" y="3"/>
                </a:lnTo>
                <a:lnTo>
                  <a:pt x="6" y="14"/>
                </a:lnTo>
                <a:lnTo>
                  <a:pt x="6" y="42"/>
                </a:lnTo>
                <a:lnTo>
                  <a:pt x="3" y="42"/>
                </a:lnTo>
                <a:lnTo>
                  <a:pt x="3" y="25"/>
                </a:lnTo>
                <a:lnTo>
                  <a:pt x="0" y="34"/>
                </a:lnTo>
                <a:lnTo>
                  <a:pt x="0" y="4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4" name="Freeform 526"/>
          <p:cNvSpPr>
            <a:spLocks/>
          </p:cNvSpPr>
          <p:nvPr/>
        </p:nvSpPr>
        <p:spPr bwMode="auto">
          <a:xfrm>
            <a:off x="4402138" y="3332163"/>
            <a:ext cx="7937" cy="66675"/>
          </a:xfrm>
          <a:custGeom>
            <a:avLst/>
            <a:gdLst>
              <a:gd name="T0" fmla="*/ 7937 w 5"/>
              <a:gd name="T1" fmla="*/ 66675 h 42"/>
              <a:gd name="T2" fmla="*/ 7937 w 5"/>
              <a:gd name="T3" fmla="*/ 14288 h 42"/>
              <a:gd name="T4" fmla="*/ 0 w 5"/>
              <a:gd name="T5" fmla="*/ 0 h 42"/>
              <a:gd name="T6" fmla="*/ 0 60000 65536"/>
              <a:gd name="T7" fmla="*/ 0 60000 65536"/>
              <a:gd name="T8" fmla="*/ 0 60000 65536"/>
              <a:gd name="T9" fmla="*/ 0 w 5"/>
              <a:gd name="T10" fmla="*/ 0 h 42"/>
              <a:gd name="T11" fmla="*/ 5 w 5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42">
                <a:moveTo>
                  <a:pt x="5" y="42"/>
                </a:moveTo>
                <a:lnTo>
                  <a:pt x="5" y="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5" name="Freeform 527"/>
          <p:cNvSpPr>
            <a:spLocks/>
          </p:cNvSpPr>
          <p:nvPr/>
        </p:nvSpPr>
        <p:spPr bwMode="auto">
          <a:xfrm>
            <a:off x="4410075" y="3363913"/>
            <a:ext cx="4763" cy="34925"/>
          </a:xfrm>
          <a:custGeom>
            <a:avLst/>
            <a:gdLst>
              <a:gd name="T0" fmla="*/ 4763 w 3"/>
              <a:gd name="T1" fmla="*/ 0 h 22"/>
              <a:gd name="T2" fmla="*/ 4763 w 3"/>
              <a:gd name="T3" fmla="*/ 34925 h 22"/>
              <a:gd name="T4" fmla="*/ 0 w 3"/>
              <a:gd name="T5" fmla="*/ 34925 h 22"/>
              <a:gd name="T6" fmla="*/ 0 60000 65536"/>
              <a:gd name="T7" fmla="*/ 0 60000 65536"/>
              <a:gd name="T8" fmla="*/ 0 60000 65536"/>
              <a:gd name="T9" fmla="*/ 0 w 3"/>
              <a:gd name="T10" fmla="*/ 0 h 22"/>
              <a:gd name="T11" fmla="*/ 3 w 3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2">
                <a:moveTo>
                  <a:pt x="3" y="0"/>
                </a:moveTo>
                <a:lnTo>
                  <a:pt x="3" y="22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6" name="Freeform 528"/>
          <p:cNvSpPr>
            <a:spLocks/>
          </p:cNvSpPr>
          <p:nvPr/>
        </p:nvSpPr>
        <p:spPr bwMode="auto">
          <a:xfrm>
            <a:off x="4414838" y="3363913"/>
            <a:ext cx="4762" cy="34925"/>
          </a:xfrm>
          <a:custGeom>
            <a:avLst/>
            <a:gdLst>
              <a:gd name="T0" fmla="*/ 4762 w 3"/>
              <a:gd name="T1" fmla="*/ 34925 h 22"/>
              <a:gd name="T2" fmla="*/ 4762 w 3"/>
              <a:gd name="T3" fmla="*/ 17463 h 22"/>
              <a:gd name="T4" fmla="*/ 0 w 3"/>
              <a:gd name="T5" fmla="*/ 0 h 22"/>
              <a:gd name="T6" fmla="*/ 0 60000 65536"/>
              <a:gd name="T7" fmla="*/ 0 60000 65536"/>
              <a:gd name="T8" fmla="*/ 0 60000 65536"/>
              <a:gd name="T9" fmla="*/ 0 w 3"/>
              <a:gd name="T10" fmla="*/ 0 h 22"/>
              <a:gd name="T11" fmla="*/ 3 w 3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2">
                <a:moveTo>
                  <a:pt x="3" y="22"/>
                </a:moveTo>
                <a:lnTo>
                  <a:pt x="3" y="1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7" name="Freeform 529"/>
          <p:cNvSpPr>
            <a:spLocks/>
          </p:cNvSpPr>
          <p:nvPr/>
        </p:nvSpPr>
        <p:spPr bwMode="auto">
          <a:xfrm>
            <a:off x="4400550" y="5111750"/>
            <a:ext cx="17463" cy="57150"/>
          </a:xfrm>
          <a:custGeom>
            <a:avLst/>
            <a:gdLst>
              <a:gd name="T0" fmla="*/ 12700 w 11"/>
              <a:gd name="T1" fmla="*/ 4762 h 36"/>
              <a:gd name="T2" fmla="*/ 17463 w 11"/>
              <a:gd name="T3" fmla="*/ 12700 h 36"/>
              <a:gd name="T4" fmla="*/ 17463 w 11"/>
              <a:gd name="T5" fmla="*/ 57150 h 36"/>
              <a:gd name="T6" fmla="*/ 12700 w 11"/>
              <a:gd name="T7" fmla="*/ 57150 h 36"/>
              <a:gd name="T8" fmla="*/ 12700 w 11"/>
              <a:gd name="T9" fmla="*/ 12700 h 36"/>
              <a:gd name="T10" fmla="*/ 9525 w 11"/>
              <a:gd name="T11" fmla="*/ 4762 h 36"/>
              <a:gd name="T12" fmla="*/ 0 w 11"/>
              <a:gd name="T13" fmla="*/ 0 h 36"/>
              <a:gd name="T14" fmla="*/ 12700 w 11"/>
              <a:gd name="T15" fmla="*/ 4762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36"/>
              <a:gd name="T26" fmla="*/ 11 w 11"/>
              <a:gd name="T27" fmla="*/ 36 h 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36">
                <a:moveTo>
                  <a:pt x="8" y="3"/>
                </a:moveTo>
                <a:lnTo>
                  <a:pt x="11" y="8"/>
                </a:lnTo>
                <a:lnTo>
                  <a:pt x="11" y="36"/>
                </a:lnTo>
                <a:lnTo>
                  <a:pt x="8" y="36"/>
                </a:lnTo>
                <a:lnTo>
                  <a:pt x="8" y="8"/>
                </a:lnTo>
                <a:lnTo>
                  <a:pt x="6" y="3"/>
                </a:lnTo>
                <a:lnTo>
                  <a:pt x="0" y="0"/>
                </a:lnTo>
                <a:lnTo>
                  <a:pt x="8" y="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8" name="Freeform 530"/>
          <p:cNvSpPr>
            <a:spLocks/>
          </p:cNvSpPr>
          <p:nvPr/>
        </p:nvSpPr>
        <p:spPr bwMode="auto">
          <a:xfrm>
            <a:off x="4356100" y="5111750"/>
            <a:ext cx="44450" cy="57150"/>
          </a:xfrm>
          <a:custGeom>
            <a:avLst/>
            <a:gdLst>
              <a:gd name="T0" fmla="*/ 44450 w 28"/>
              <a:gd name="T1" fmla="*/ 0 h 36"/>
              <a:gd name="T2" fmla="*/ 36513 w 28"/>
              <a:gd name="T3" fmla="*/ 0 h 36"/>
              <a:gd name="T4" fmla="*/ 23812 w 28"/>
              <a:gd name="T5" fmla="*/ 4762 h 36"/>
              <a:gd name="T6" fmla="*/ 14288 w 28"/>
              <a:gd name="T7" fmla="*/ 12700 h 36"/>
              <a:gd name="T8" fmla="*/ 14288 w 28"/>
              <a:gd name="T9" fmla="*/ 57150 h 36"/>
              <a:gd name="T10" fmla="*/ 12700 w 28"/>
              <a:gd name="T11" fmla="*/ 57150 h 36"/>
              <a:gd name="T12" fmla="*/ 12700 w 28"/>
              <a:gd name="T13" fmla="*/ 12700 h 36"/>
              <a:gd name="T14" fmla="*/ 7938 w 28"/>
              <a:gd name="T15" fmla="*/ 4762 h 36"/>
              <a:gd name="T16" fmla="*/ 0 w 28"/>
              <a:gd name="T17" fmla="*/ 0 h 36"/>
              <a:gd name="T18" fmla="*/ 12700 w 28"/>
              <a:gd name="T19" fmla="*/ 4762 h 36"/>
              <a:gd name="T20" fmla="*/ 14288 w 28"/>
              <a:gd name="T21" fmla="*/ 1270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"/>
              <a:gd name="T34" fmla="*/ 0 h 36"/>
              <a:gd name="T35" fmla="*/ 28 w 28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" h="36">
                <a:moveTo>
                  <a:pt x="28" y="0"/>
                </a:moveTo>
                <a:lnTo>
                  <a:pt x="23" y="0"/>
                </a:lnTo>
                <a:lnTo>
                  <a:pt x="15" y="3"/>
                </a:lnTo>
                <a:lnTo>
                  <a:pt x="9" y="8"/>
                </a:lnTo>
                <a:lnTo>
                  <a:pt x="9" y="36"/>
                </a:lnTo>
                <a:lnTo>
                  <a:pt x="8" y="36"/>
                </a:lnTo>
                <a:lnTo>
                  <a:pt x="8" y="8"/>
                </a:lnTo>
                <a:lnTo>
                  <a:pt x="5" y="3"/>
                </a:lnTo>
                <a:lnTo>
                  <a:pt x="0" y="0"/>
                </a:lnTo>
                <a:lnTo>
                  <a:pt x="8" y="3"/>
                </a:lnTo>
                <a:lnTo>
                  <a:pt x="9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39" name="Freeform 531"/>
          <p:cNvSpPr>
            <a:spLocks/>
          </p:cNvSpPr>
          <p:nvPr/>
        </p:nvSpPr>
        <p:spPr bwMode="auto">
          <a:xfrm>
            <a:off x="4325938" y="5111750"/>
            <a:ext cx="30162" cy="12700"/>
          </a:xfrm>
          <a:custGeom>
            <a:avLst/>
            <a:gdLst>
              <a:gd name="T0" fmla="*/ 30162 w 19"/>
              <a:gd name="T1" fmla="*/ 0 h 8"/>
              <a:gd name="T2" fmla="*/ 20637 w 19"/>
              <a:gd name="T3" fmla="*/ 0 h 8"/>
              <a:gd name="T4" fmla="*/ 7937 w 19"/>
              <a:gd name="T5" fmla="*/ 4762 h 8"/>
              <a:gd name="T6" fmla="*/ 0 w 19"/>
              <a:gd name="T7" fmla="*/ 12700 h 8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8"/>
              <a:gd name="T14" fmla="*/ 19 w 19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8">
                <a:moveTo>
                  <a:pt x="19" y="0"/>
                </a:moveTo>
                <a:lnTo>
                  <a:pt x="13" y="0"/>
                </a:lnTo>
                <a:lnTo>
                  <a:pt x="5" y="3"/>
                </a:lnTo>
                <a:lnTo>
                  <a:pt x="0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0" name="Freeform 532"/>
          <p:cNvSpPr>
            <a:spLocks/>
          </p:cNvSpPr>
          <p:nvPr/>
        </p:nvSpPr>
        <p:spPr bwMode="auto">
          <a:xfrm>
            <a:off x="4310063" y="5111750"/>
            <a:ext cx="15875" cy="57150"/>
          </a:xfrm>
          <a:custGeom>
            <a:avLst/>
            <a:gdLst>
              <a:gd name="T0" fmla="*/ 15875 w 10"/>
              <a:gd name="T1" fmla="*/ 0 h 36"/>
              <a:gd name="T2" fmla="*/ 15875 w 10"/>
              <a:gd name="T3" fmla="*/ 57150 h 36"/>
              <a:gd name="T4" fmla="*/ 14288 w 10"/>
              <a:gd name="T5" fmla="*/ 57150 h 36"/>
              <a:gd name="T6" fmla="*/ 14288 w 10"/>
              <a:gd name="T7" fmla="*/ 0 h 36"/>
              <a:gd name="T8" fmla="*/ 15875 w 10"/>
              <a:gd name="T9" fmla="*/ 0 h 36"/>
              <a:gd name="T10" fmla="*/ 0 w 10"/>
              <a:gd name="T11" fmla="*/ 0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36"/>
              <a:gd name="T20" fmla="*/ 10 w 10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36">
                <a:moveTo>
                  <a:pt x="10" y="0"/>
                </a:moveTo>
                <a:lnTo>
                  <a:pt x="10" y="36"/>
                </a:lnTo>
                <a:lnTo>
                  <a:pt x="9" y="36"/>
                </a:lnTo>
                <a:lnTo>
                  <a:pt x="9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1" name="Line 533"/>
          <p:cNvSpPr>
            <a:spLocks noChangeShapeType="1"/>
          </p:cNvSpPr>
          <p:nvPr/>
        </p:nvSpPr>
        <p:spPr bwMode="auto">
          <a:xfrm>
            <a:off x="4310063" y="5168900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2" name="Line 534"/>
          <p:cNvSpPr>
            <a:spLocks noChangeShapeType="1"/>
          </p:cNvSpPr>
          <p:nvPr/>
        </p:nvSpPr>
        <p:spPr bwMode="auto">
          <a:xfrm>
            <a:off x="4356100" y="5168900"/>
            <a:ext cx="269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3" name="Line 535"/>
          <p:cNvSpPr>
            <a:spLocks noChangeShapeType="1"/>
          </p:cNvSpPr>
          <p:nvPr/>
        </p:nvSpPr>
        <p:spPr bwMode="auto">
          <a:xfrm>
            <a:off x="4400550" y="5168900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4" name="Line 536"/>
          <p:cNvSpPr>
            <a:spLocks noChangeShapeType="1"/>
          </p:cNvSpPr>
          <p:nvPr/>
        </p:nvSpPr>
        <p:spPr bwMode="auto">
          <a:xfrm>
            <a:off x="4559300" y="5046663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5" name="Freeform 537"/>
          <p:cNvSpPr>
            <a:spLocks/>
          </p:cNvSpPr>
          <p:nvPr/>
        </p:nvSpPr>
        <p:spPr bwMode="auto">
          <a:xfrm>
            <a:off x="4559300" y="4989513"/>
            <a:ext cx="15875" cy="57150"/>
          </a:xfrm>
          <a:custGeom>
            <a:avLst/>
            <a:gdLst>
              <a:gd name="T0" fmla="*/ 15875 w 10"/>
              <a:gd name="T1" fmla="*/ 57150 h 36"/>
              <a:gd name="T2" fmla="*/ 15875 w 10"/>
              <a:gd name="T3" fmla="*/ 0 h 36"/>
              <a:gd name="T4" fmla="*/ 0 w 10"/>
              <a:gd name="T5" fmla="*/ 0 h 36"/>
              <a:gd name="T6" fmla="*/ 0 60000 65536"/>
              <a:gd name="T7" fmla="*/ 0 60000 65536"/>
              <a:gd name="T8" fmla="*/ 0 60000 65536"/>
              <a:gd name="T9" fmla="*/ 0 w 10"/>
              <a:gd name="T10" fmla="*/ 0 h 36"/>
              <a:gd name="T11" fmla="*/ 10 w 1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36">
                <a:moveTo>
                  <a:pt x="10" y="36"/>
                </a:move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6" name="Line 538"/>
          <p:cNvSpPr>
            <a:spLocks noChangeShapeType="1"/>
          </p:cNvSpPr>
          <p:nvPr/>
        </p:nvSpPr>
        <p:spPr bwMode="auto">
          <a:xfrm>
            <a:off x="4572000" y="4989513"/>
            <a:ext cx="1588" cy="57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7" name="Line 539"/>
          <p:cNvSpPr>
            <a:spLocks noChangeShapeType="1"/>
          </p:cNvSpPr>
          <p:nvPr/>
        </p:nvSpPr>
        <p:spPr bwMode="auto">
          <a:xfrm>
            <a:off x="4603750" y="5046663"/>
            <a:ext cx="301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8" name="Freeform 540"/>
          <p:cNvSpPr>
            <a:spLocks/>
          </p:cNvSpPr>
          <p:nvPr/>
        </p:nvSpPr>
        <p:spPr bwMode="auto">
          <a:xfrm>
            <a:off x="4621213" y="4989513"/>
            <a:ext cx="44450" cy="57150"/>
          </a:xfrm>
          <a:custGeom>
            <a:avLst/>
            <a:gdLst>
              <a:gd name="T0" fmla="*/ 0 w 28"/>
              <a:gd name="T1" fmla="*/ 57150 h 36"/>
              <a:gd name="T2" fmla="*/ 0 w 28"/>
              <a:gd name="T3" fmla="*/ 12700 h 36"/>
              <a:gd name="T4" fmla="*/ 7938 w 28"/>
              <a:gd name="T5" fmla="*/ 4762 h 36"/>
              <a:gd name="T6" fmla="*/ 19050 w 28"/>
              <a:gd name="T7" fmla="*/ 0 h 36"/>
              <a:gd name="T8" fmla="*/ 26988 w 28"/>
              <a:gd name="T9" fmla="*/ 0 h 36"/>
              <a:gd name="T10" fmla="*/ 39688 w 28"/>
              <a:gd name="T11" fmla="*/ 4762 h 36"/>
              <a:gd name="T12" fmla="*/ 44450 w 28"/>
              <a:gd name="T13" fmla="*/ 12700 h 36"/>
              <a:gd name="T14" fmla="*/ 44450 w 28"/>
              <a:gd name="T15" fmla="*/ 57150 h 36"/>
              <a:gd name="T16" fmla="*/ 39688 w 28"/>
              <a:gd name="T17" fmla="*/ 57150 h 36"/>
              <a:gd name="T18" fmla="*/ 39688 w 28"/>
              <a:gd name="T19" fmla="*/ 12700 h 36"/>
              <a:gd name="T20" fmla="*/ 36513 w 28"/>
              <a:gd name="T21" fmla="*/ 4762 h 36"/>
              <a:gd name="T22" fmla="*/ 26988 w 28"/>
              <a:gd name="T23" fmla="*/ 0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36"/>
              <a:gd name="T38" fmla="*/ 28 w 28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36">
                <a:moveTo>
                  <a:pt x="0" y="36"/>
                </a:moveTo>
                <a:lnTo>
                  <a:pt x="0" y="8"/>
                </a:lnTo>
                <a:lnTo>
                  <a:pt x="5" y="3"/>
                </a:lnTo>
                <a:lnTo>
                  <a:pt x="12" y="0"/>
                </a:lnTo>
                <a:lnTo>
                  <a:pt x="17" y="0"/>
                </a:lnTo>
                <a:lnTo>
                  <a:pt x="25" y="3"/>
                </a:lnTo>
                <a:lnTo>
                  <a:pt x="28" y="8"/>
                </a:lnTo>
                <a:lnTo>
                  <a:pt x="28" y="36"/>
                </a:lnTo>
                <a:lnTo>
                  <a:pt x="25" y="36"/>
                </a:lnTo>
                <a:lnTo>
                  <a:pt x="25" y="8"/>
                </a:lnTo>
                <a:lnTo>
                  <a:pt x="23" y="3"/>
                </a:lnTo>
                <a:lnTo>
                  <a:pt x="1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49" name="Freeform 541"/>
          <p:cNvSpPr>
            <a:spLocks/>
          </p:cNvSpPr>
          <p:nvPr/>
        </p:nvSpPr>
        <p:spPr bwMode="auto">
          <a:xfrm>
            <a:off x="4616450" y="4994275"/>
            <a:ext cx="4763" cy="52388"/>
          </a:xfrm>
          <a:custGeom>
            <a:avLst/>
            <a:gdLst>
              <a:gd name="T0" fmla="*/ 0 w 3"/>
              <a:gd name="T1" fmla="*/ 0 h 33"/>
              <a:gd name="T2" fmla="*/ 4763 w 3"/>
              <a:gd name="T3" fmla="*/ 7938 h 33"/>
              <a:gd name="T4" fmla="*/ 0 w 3"/>
              <a:gd name="T5" fmla="*/ 7938 h 33"/>
              <a:gd name="T6" fmla="*/ 0 w 3"/>
              <a:gd name="T7" fmla="*/ 52388 h 3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3"/>
              <a:gd name="T14" fmla="*/ 3 w 3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3">
                <a:moveTo>
                  <a:pt x="0" y="0"/>
                </a:moveTo>
                <a:lnTo>
                  <a:pt x="3" y="5"/>
                </a:lnTo>
                <a:lnTo>
                  <a:pt x="0" y="5"/>
                </a:lnTo>
                <a:lnTo>
                  <a:pt x="0" y="3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0" name="Line 542"/>
          <p:cNvSpPr>
            <a:spLocks noChangeShapeType="1"/>
          </p:cNvSpPr>
          <p:nvPr/>
        </p:nvSpPr>
        <p:spPr bwMode="auto">
          <a:xfrm>
            <a:off x="4648200" y="5046663"/>
            <a:ext cx="301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1" name="Freeform 543"/>
          <p:cNvSpPr>
            <a:spLocks/>
          </p:cNvSpPr>
          <p:nvPr/>
        </p:nvSpPr>
        <p:spPr bwMode="auto">
          <a:xfrm>
            <a:off x="4603750" y="4989513"/>
            <a:ext cx="12700" cy="12700"/>
          </a:xfrm>
          <a:custGeom>
            <a:avLst/>
            <a:gdLst>
              <a:gd name="T0" fmla="*/ 12700 w 8"/>
              <a:gd name="T1" fmla="*/ 12700 h 8"/>
              <a:gd name="T2" fmla="*/ 7937 w 8"/>
              <a:gd name="T3" fmla="*/ 4762 h 8"/>
              <a:gd name="T4" fmla="*/ 0 w 8"/>
              <a:gd name="T5" fmla="*/ 0 h 8"/>
              <a:gd name="T6" fmla="*/ 12700 w 8"/>
              <a:gd name="T7" fmla="*/ 4762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8" y="8"/>
                </a:moveTo>
                <a:lnTo>
                  <a:pt x="5" y="3"/>
                </a:lnTo>
                <a:lnTo>
                  <a:pt x="0" y="0"/>
                </a:lnTo>
                <a:lnTo>
                  <a:pt x="8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2" name="Freeform 544"/>
          <p:cNvSpPr>
            <a:spLocks/>
          </p:cNvSpPr>
          <p:nvPr/>
        </p:nvSpPr>
        <p:spPr bwMode="auto">
          <a:xfrm>
            <a:off x="4575175" y="4989513"/>
            <a:ext cx="28575" cy="12700"/>
          </a:xfrm>
          <a:custGeom>
            <a:avLst/>
            <a:gdLst>
              <a:gd name="T0" fmla="*/ 28575 w 18"/>
              <a:gd name="T1" fmla="*/ 0 h 8"/>
              <a:gd name="T2" fmla="*/ 20637 w 18"/>
              <a:gd name="T3" fmla="*/ 0 h 8"/>
              <a:gd name="T4" fmla="*/ 9525 w 18"/>
              <a:gd name="T5" fmla="*/ 4762 h 8"/>
              <a:gd name="T6" fmla="*/ 0 w 18"/>
              <a:gd name="T7" fmla="*/ 12700 h 8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8"/>
              <a:gd name="T14" fmla="*/ 18 w 1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8">
                <a:moveTo>
                  <a:pt x="18" y="0"/>
                </a:moveTo>
                <a:lnTo>
                  <a:pt x="13" y="0"/>
                </a:lnTo>
                <a:lnTo>
                  <a:pt x="6" y="3"/>
                </a:lnTo>
                <a:lnTo>
                  <a:pt x="0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3" name="Freeform 545"/>
          <p:cNvSpPr>
            <a:spLocks/>
          </p:cNvSpPr>
          <p:nvPr/>
        </p:nvSpPr>
        <p:spPr bwMode="auto">
          <a:xfrm>
            <a:off x="4702175" y="5870575"/>
            <a:ext cx="17463" cy="55563"/>
          </a:xfrm>
          <a:custGeom>
            <a:avLst/>
            <a:gdLst>
              <a:gd name="T0" fmla="*/ 0 w 11"/>
              <a:gd name="T1" fmla="*/ 0 h 35"/>
              <a:gd name="T2" fmla="*/ 17463 w 11"/>
              <a:gd name="T3" fmla="*/ 0 h 35"/>
              <a:gd name="T4" fmla="*/ 17463 w 11"/>
              <a:gd name="T5" fmla="*/ 55563 h 35"/>
              <a:gd name="T6" fmla="*/ 14288 w 11"/>
              <a:gd name="T7" fmla="*/ 55563 h 35"/>
              <a:gd name="T8" fmla="*/ 14288 w 11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35"/>
              <a:gd name="T17" fmla="*/ 11 w 11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35">
                <a:moveTo>
                  <a:pt x="0" y="0"/>
                </a:moveTo>
                <a:lnTo>
                  <a:pt x="11" y="0"/>
                </a:lnTo>
                <a:lnTo>
                  <a:pt x="11" y="35"/>
                </a:lnTo>
                <a:lnTo>
                  <a:pt x="9" y="35"/>
                </a:lnTo>
                <a:lnTo>
                  <a:pt x="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4" name="Freeform 546"/>
          <p:cNvSpPr>
            <a:spLocks/>
          </p:cNvSpPr>
          <p:nvPr/>
        </p:nvSpPr>
        <p:spPr bwMode="auto">
          <a:xfrm>
            <a:off x="4719638" y="5870575"/>
            <a:ext cx="46037" cy="55563"/>
          </a:xfrm>
          <a:custGeom>
            <a:avLst/>
            <a:gdLst>
              <a:gd name="T0" fmla="*/ 0 w 29"/>
              <a:gd name="T1" fmla="*/ 12700 h 35"/>
              <a:gd name="T2" fmla="*/ 9525 w 29"/>
              <a:gd name="T3" fmla="*/ 4763 h 35"/>
              <a:gd name="T4" fmla="*/ 22225 w 29"/>
              <a:gd name="T5" fmla="*/ 0 h 35"/>
              <a:gd name="T6" fmla="*/ 28575 w 29"/>
              <a:gd name="T7" fmla="*/ 0 h 35"/>
              <a:gd name="T8" fmla="*/ 41275 w 29"/>
              <a:gd name="T9" fmla="*/ 4763 h 35"/>
              <a:gd name="T10" fmla="*/ 46037 w 29"/>
              <a:gd name="T11" fmla="*/ 12700 h 35"/>
              <a:gd name="T12" fmla="*/ 46037 w 29"/>
              <a:gd name="T13" fmla="*/ 55563 h 35"/>
              <a:gd name="T14" fmla="*/ 41275 w 29"/>
              <a:gd name="T15" fmla="*/ 55563 h 35"/>
              <a:gd name="T16" fmla="*/ 41275 w 29"/>
              <a:gd name="T17" fmla="*/ 12700 h 35"/>
              <a:gd name="T18" fmla="*/ 36512 w 29"/>
              <a:gd name="T19" fmla="*/ 4763 h 35"/>
              <a:gd name="T20" fmla="*/ 28575 w 29"/>
              <a:gd name="T21" fmla="*/ 0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35"/>
              <a:gd name="T35" fmla="*/ 29 w 29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35">
                <a:moveTo>
                  <a:pt x="0" y="8"/>
                </a:moveTo>
                <a:lnTo>
                  <a:pt x="6" y="3"/>
                </a:lnTo>
                <a:lnTo>
                  <a:pt x="14" y="0"/>
                </a:lnTo>
                <a:lnTo>
                  <a:pt x="18" y="0"/>
                </a:lnTo>
                <a:lnTo>
                  <a:pt x="26" y="3"/>
                </a:lnTo>
                <a:lnTo>
                  <a:pt x="29" y="8"/>
                </a:lnTo>
                <a:lnTo>
                  <a:pt x="29" y="35"/>
                </a:lnTo>
                <a:lnTo>
                  <a:pt x="26" y="35"/>
                </a:lnTo>
                <a:lnTo>
                  <a:pt x="26" y="8"/>
                </a:lnTo>
                <a:lnTo>
                  <a:pt x="23" y="3"/>
                </a:lnTo>
                <a:lnTo>
                  <a:pt x="1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5" name="Freeform 547"/>
          <p:cNvSpPr>
            <a:spLocks/>
          </p:cNvSpPr>
          <p:nvPr/>
        </p:nvSpPr>
        <p:spPr bwMode="auto">
          <a:xfrm>
            <a:off x="4764088" y="5870575"/>
            <a:ext cx="42862" cy="55563"/>
          </a:xfrm>
          <a:custGeom>
            <a:avLst/>
            <a:gdLst>
              <a:gd name="T0" fmla="*/ 0 w 27"/>
              <a:gd name="T1" fmla="*/ 12700 h 35"/>
              <a:gd name="T2" fmla="*/ 9525 w 27"/>
              <a:gd name="T3" fmla="*/ 4763 h 35"/>
              <a:gd name="T4" fmla="*/ 22225 w 27"/>
              <a:gd name="T5" fmla="*/ 0 h 35"/>
              <a:gd name="T6" fmla="*/ 28575 w 27"/>
              <a:gd name="T7" fmla="*/ 0 h 35"/>
              <a:gd name="T8" fmla="*/ 41275 w 27"/>
              <a:gd name="T9" fmla="*/ 4763 h 35"/>
              <a:gd name="T10" fmla="*/ 42862 w 27"/>
              <a:gd name="T11" fmla="*/ 12700 h 35"/>
              <a:gd name="T12" fmla="*/ 42862 w 27"/>
              <a:gd name="T13" fmla="*/ 55563 h 35"/>
              <a:gd name="T14" fmla="*/ 41275 w 27"/>
              <a:gd name="T15" fmla="*/ 55563 h 35"/>
              <a:gd name="T16" fmla="*/ 41275 w 27"/>
              <a:gd name="T17" fmla="*/ 12700 h 35"/>
              <a:gd name="T18" fmla="*/ 38100 w 27"/>
              <a:gd name="T19" fmla="*/ 4763 h 35"/>
              <a:gd name="T20" fmla="*/ 28575 w 27"/>
              <a:gd name="T21" fmla="*/ 0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"/>
              <a:gd name="T34" fmla="*/ 0 h 35"/>
              <a:gd name="T35" fmla="*/ 27 w 27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" h="35">
                <a:moveTo>
                  <a:pt x="0" y="8"/>
                </a:moveTo>
                <a:lnTo>
                  <a:pt x="6" y="3"/>
                </a:lnTo>
                <a:lnTo>
                  <a:pt x="14" y="0"/>
                </a:lnTo>
                <a:lnTo>
                  <a:pt x="18" y="0"/>
                </a:lnTo>
                <a:lnTo>
                  <a:pt x="26" y="3"/>
                </a:lnTo>
                <a:lnTo>
                  <a:pt x="27" y="8"/>
                </a:lnTo>
                <a:lnTo>
                  <a:pt x="27" y="35"/>
                </a:lnTo>
                <a:lnTo>
                  <a:pt x="26" y="35"/>
                </a:lnTo>
                <a:lnTo>
                  <a:pt x="26" y="8"/>
                </a:lnTo>
                <a:lnTo>
                  <a:pt x="24" y="3"/>
                </a:lnTo>
                <a:lnTo>
                  <a:pt x="18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6" name="Line 548"/>
          <p:cNvSpPr>
            <a:spLocks noChangeShapeType="1"/>
          </p:cNvSpPr>
          <p:nvPr/>
        </p:nvSpPr>
        <p:spPr bwMode="auto">
          <a:xfrm>
            <a:off x="4792663" y="5926138"/>
            <a:ext cx="301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7" name="Line 549"/>
          <p:cNvSpPr>
            <a:spLocks noChangeShapeType="1"/>
          </p:cNvSpPr>
          <p:nvPr/>
        </p:nvSpPr>
        <p:spPr bwMode="auto">
          <a:xfrm flipH="1">
            <a:off x="4748213" y="5926138"/>
            <a:ext cx="269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8" name="Line 550"/>
          <p:cNvSpPr>
            <a:spLocks noChangeShapeType="1"/>
          </p:cNvSpPr>
          <p:nvPr/>
        </p:nvSpPr>
        <p:spPr bwMode="auto">
          <a:xfrm flipH="1">
            <a:off x="4702175" y="5926138"/>
            <a:ext cx="301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59" name="Line 551"/>
          <p:cNvSpPr>
            <a:spLocks noChangeShapeType="1"/>
          </p:cNvSpPr>
          <p:nvPr/>
        </p:nvSpPr>
        <p:spPr bwMode="auto">
          <a:xfrm>
            <a:off x="4845050" y="5889625"/>
            <a:ext cx="730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0" name="Freeform 552"/>
          <p:cNvSpPr>
            <a:spLocks/>
          </p:cNvSpPr>
          <p:nvPr/>
        </p:nvSpPr>
        <p:spPr bwMode="auto">
          <a:xfrm>
            <a:off x="4959350" y="5843588"/>
            <a:ext cx="20638" cy="82550"/>
          </a:xfrm>
          <a:custGeom>
            <a:avLst/>
            <a:gdLst>
              <a:gd name="T0" fmla="*/ 0 w 13"/>
              <a:gd name="T1" fmla="*/ 14288 h 52"/>
              <a:gd name="T2" fmla="*/ 7938 w 13"/>
              <a:gd name="T3" fmla="*/ 12700 h 52"/>
              <a:gd name="T4" fmla="*/ 20638 w 13"/>
              <a:gd name="T5" fmla="*/ 0 h 52"/>
              <a:gd name="T6" fmla="*/ 20638 w 13"/>
              <a:gd name="T7" fmla="*/ 82550 h 52"/>
              <a:gd name="T8" fmla="*/ 17463 w 13"/>
              <a:gd name="T9" fmla="*/ 82550 h 52"/>
              <a:gd name="T10" fmla="*/ 17463 w 13"/>
              <a:gd name="T11" fmla="*/ 4763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52"/>
              <a:gd name="T20" fmla="*/ 13 w 13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52">
                <a:moveTo>
                  <a:pt x="0" y="9"/>
                </a:moveTo>
                <a:lnTo>
                  <a:pt x="5" y="8"/>
                </a:lnTo>
                <a:lnTo>
                  <a:pt x="13" y="0"/>
                </a:lnTo>
                <a:lnTo>
                  <a:pt x="13" y="52"/>
                </a:lnTo>
                <a:lnTo>
                  <a:pt x="11" y="52"/>
                </a:lnTo>
                <a:lnTo>
                  <a:pt x="11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1" name="Line 553"/>
          <p:cNvSpPr>
            <a:spLocks noChangeShapeType="1"/>
          </p:cNvSpPr>
          <p:nvPr/>
        </p:nvSpPr>
        <p:spPr bwMode="auto">
          <a:xfrm>
            <a:off x="4959350" y="5926138"/>
            <a:ext cx="365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2" name="Freeform 554"/>
          <p:cNvSpPr>
            <a:spLocks/>
          </p:cNvSpPr>
          <p:nvPr/>
        </p:nvSpPr>
        <p:spPr bwMode="auto">
          <a:xfrm>
            <a:off x="4572000" y="6002338"/>
            <a:ext cx="3175" cy="84137"/>
          </a:xfrm>
          <a:custGeom>
            <a:avLst/>
            <a:gdLst>
              <a:gd name="T0" fmla="*/ 3175 w 2"/>
              <a:gd name="T1" fmla="*/ 0 h 53"/>
              <a:gd name="T2" fmla="*/ 3175 w 2"/>
              <a:gd name="T3" fmla="*/ 84137 h 53"/>
              <a:gd name="T4" fmla="*/ 0 w 2"/>
              <a:gd name="T5" fmla="*/ 84137 h 53"/>
              <a:gd name="T6" fmla="*/ 0 w 2"/>
              <a:gd name="T7" fmla="*/ 3175 h 5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3"/>
              <a:gd name="T14" fmla="*/ 2 w 2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3">
                <a:moveTo>
                  <a:pt x="2" y="0"/>
                </a:moveTo>
                <a:lnTo>
                  <a:pt x="2" y="53"/>
                </a:lnTo>
                <a:lnTo>
                  <a:pt x="0" y="53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3" name="Freeform 555"/>
          <p:cNvSpPr>
            <a:spLocks/>
          </p:cNvSpPr>
          <p:nvPr/>
        </p:nvSpPr>
        <p:spPr bwMode="auto">
          <a:xfrm>
            <a:off x="4554538" y="6002338"/>
            <a:ext cx="20637" cy="15875"/>
          </a:xfrm>
          <a:custGeom>
            <a:avLst/>
            <a:gdLst>
              <a:gd name="T0" fmla="*/ 20637 w 13"/>
              <a:gd name="T1" fmla="*/ 0 h 10"/>
              <a:gd name="T2" fmla="*/ 7937 w 13"/>
              <a:gd name="T3" fmla="*/ 12700 h 10"/>
              <a:gd name="T4" fmla="*/ 0 w 13"/>
              <a:gd name="T5" fmla="*/ 15875 h 10"/>
              <a:gd name="T6" fmla="*/ 0 60000 65536"/>
              <a:gd name="T7" fmla="*/ 0 60000 65536"/>
              <a:gd name="T8" fmla="*/ 0 60000 65536"/>
              <a:gd name="T9" fmla="*/ 0 w 13"/>
              <a:gd name="T10" fmla="*/ 0 h 10"/>
              <a:gd name="T11" fmla="*/ 13 w 1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0">
                <a:moveTo>
                  <a:pt x="13" y="0"/>
                </a:moveTo>
                <a:lnTo>
                  <a:pt x="5" y="8"/>
                </a:lnTo>
                <a:lnTo>
                  <a:pt x="0" y="1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4" name="Line 556"/>
          <p:cNvSpPr>
            <a:spLocks noChangeShapeType="1"/>
          </p:cNvSpPr>
          <p:nvPr/>
        </p:nvSpPr>
        <p:spPr bwMode="auto">
          <a:xfrm>
            <a:off x="4554538" y="6086475"/>
            <a:ext cx="365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5" name="Line 557"/>
          <p:cNvSpPr>
            <a:spLocks noChangeShapeType="1"/>
          </p:cNvSpPr>
          <p:nvPr/>
        </p:nvSpPr>
        <p:spPr bwMode="auto">
          <a:xfrm flipH="1">
            <a:off x="4440238" y="6049963"/>
            <a:ext cx="7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6" name="Freeform 558"/>
          <p:cNvSpPr>
            <a:spLocks/>
          </p:cNvSpPr>
          <p:nvPr/>
        </p:nvSpPr>
        <p:spPr bwMode="auto">
          <a:xfrm>
            <a:off x="4387850" y="6029325"/>
            <a:ext cx="14288" cy="57150"/>
          </a:xfrm>
          <a:custGeom>
            <a:avLst/>
            <a:gdLst>
              <a:gd name="T0" fmla="*/ 14288 w 9"/>
              <a:gd name="T1" fmla="*/ 12700 h 36"/>
              <a:gd name="T2" fmla="*/ 14288 w 9"/>
              <a:gd name="T3" fmla="*/ 57150 h 36"/>
              <a:gd name="T4" fmla="*/ 12700 w 9"/>
              <a:gd name="T5" fmla="*/ 57150 h 36"/>
              <a:gd name="T6" fmla="*/ 12700 w 9"/>
              <a:gd name="T7" fmla="*/ 12700 h 36"/>
              <a:gd name="T8" fmla="*/ 7938 w 9"/>
              <a:gd name="T9" fmla="*/ 4762 h 36"/>
              <a:gd name="T10" fmla="*/ 0 w 9"/>
              <a:gd name="T11" fmla="*/ 0 h 36"/>
              <a:gd name="T12" fmla="*/ 12700 w 9"/>
              <a:gd name="T13" fmla="*/ 4762 h 36"/>
              <a:gd name="T14" fmla="*/ 14288 w 9"/>
              <a:gd name="T15" fmla="*/ 12700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6"/>
              <a:gd name="T26" fmla="*/ 9 w 9"/>
              <a:gd name="T27" fmla="*/ 36 h 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6">
                <a:moveTo>
                  <a:pt x="9" y="8"/>
                </a:moveTo>
                <a:lnTo>
                  <a:pt x="9" y="36"/>
                </a:lnTo>
                <a:lnTo>
                  <a:pt x="8" y="36"/>
                </a:lnTo>
                <a:lnTo>
                  <a:pt x="8" y="8"/>
                </a:lnTo>
                <a:lnTo>
                  <a:pt x="5" y="3"/>
                </a:lnTo>
                <a:lnTo>
                  <a:pt x="0" y="0"/>
                </a:lnTo>
                <a:lnTo>
                  <a:pt x="8" y="3"/>
                </a:lnTo>
                <a:lnTo>
                  <a:pt x="9" y="8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7" name="Freeform 559"/>
          <p:cNvSpPr>
            <a:spLocks/>
          </p:cNvSpPr>
          <p:nvPr/>
        </p:nvSpPr>
        <p:spPr bwMode="auto">
          <a:xfrm>
            <a:off x="4341813" y="6029325"/>
            <a:ext cx="46037" cy="57150"/>
          </a:xfrm>
          <a:custGeom>
            <a:avLst/>
            <a:gdLst>
              <a:gd name="T0" fmla="*/ 46037 w 29"/>
              <a:gd name="T1" fmla="*/ 0 h 36"/>
              <a:gd name="T2" fmla="*/ 36512 w 29"/>
              <a:gd name="T3" fmla="*/ 0 h 36"/>
              <a:gd name="T4" fmla="*/ 23812 w 29"/>
              <a:gd name="T5" fmla="*/ 4762 h 36"/>
              <a:gd name="T6" fmla="*/ 17462 w 29"/>
              <a:gd name="T7" fmla="*/ 12700 h 36"/>
              <a:gd name="T8" fmla="*/ 17462 w 29"/>
              <a:gd name="T9" fmla="*/ 57150 h 36"/>
              <a:gd name="T10" fmla="*/ 14287 w 29"/>
              <a:gd name="T11" fmla="*/ 57150 h 36"/>
              <a:gd name="T12" fmla="*/ 14287 w 29"/>
              <a:gd name="T13" fmla="*/ 12700 h 36"/>
              <a:gd name="T14" fmla="*/ 9525 w 29"/>
              <a:gd name="T15" fmla="*/ 4762 h 36"/>
              <a:gd name="T16" fmla="*/ 0 w 29"/>
              <a:gd name="T17" fmla="*/ 0 h 36"/>
              <a:gd name="T18" fmla="*/ 14287 w 29"/>
              <a:gd name="T19" fmla="*/ 4762 h 36"/>
              <a:gd name="T20" fmla="*/ 17462 w 29"/>
              <a:gd name="T21" fmla="*/ 1270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"/>
              <a:gd name="T34" fmla="*/ 0 h 36"/>
              <a:gd name="T35" fmla="*/ 29 w 29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" h="36">
                <a:moveTo>
                  <a:pt x="29" y="0"/>
                </a:moveTo>
                <a:lnTo>
                  <a:pt x="23" y="0"/>
                </a:lnTo>
                <a:lnTo>
                  <a:pt x="15" y="3"/>
                </a:lnTo>
                <a:lnTo>
                  <a:pt x="11" y="8"/>
                </a:lnTo>
                <a:lnTo>
                  <a:pt x="11" y="36"/>
                </a:lnTo>
                <a:lnTo>
                  <a:pt x="9" y="36"/>
                </a:lnTo>
                <a:lnTo>
                  <a:pt x="9" y="8"/>
                </a:lnTo>
                <a:lnTo>
                  <a:pt x="6" y="3"/>
                </a:lnTo>
                <a:lnTo>
                  <a:pt x="0" y="0"/>
                </a:lnTo>
                <a:lnTo>
                  <a:pt x="9" y="3"/>
                </a:lnTo>
                <a:lnTo>
                  <a:pt x="11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8" name="Freeform 560"/>
          <p:cNvSpPr>
            <a:spLocks/>
          </p:cNvSpPr>
          <p:nvPr/>
        </p:nvSpPr>
        <p:spPr bwMode="auto">
          <a:xfrm>
            <a:off x="4314825" y="6029325"/>
            <a:ext cx="26988" cy="12700"/>
          </a:xfrm>
          <a:custGeom>
            <a:avLst/>
            <a:gdLst>
              <a:gd name="T0" fmla="*/ 26988 w 17"/>
              <a:gd name="T1" fmla="*/ 0 h 8"/>
              <a:gd name="T2" fmla="*/ 22225 w 17"/>
              <a:gd name="T3" fmla="*/ 0 h 8"/>
              <a:gd name="T4" fmla="*/ 9525 w 17"/>
              <a:gd name="T5" fmla="*/ 4762 h 8"/>
              <a:gd name="T6" fmla="*/ 0 w 17"/>
              <a:gd name="T7" fmla="*/ 12700 h 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8"/>
              <a:gd name="T14" fmla="*/ 17 w 1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8">
                <a:moveTo>
                  <a:pt x="17" y="0"/>
                </a:moveTo>
                <a:lnTo>
                  <a:pt x="14" y="0"/>
                </a:lnTo>
                <a:lnTo>
                  <a:pt x="6" y="3"/>
                </a:lnTo>
                <a:lnTo>
                  <a:pt x="0" y="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69" name="Freeform 561"/>
          <p:cNvSpPr>
            <a:spLocks/>
          </p:cNvSpPr>
          <p:nvPr/>
        </p:nvSpPr>
        <p:spPr bwMode="auto">
          <a:xfrm>
            <a:off x="4297363" y="6029325"/>
            <a:ext cx="17462" cy="57150"/>
          </a:xfrm>
          <a:custGeom>
            <a:avLst/>
            <a:gdLst>
              <a:gd name="T0" fmla="*/ 17462 w 11"/>
              <a:gd name="T1" fmla="*/ 0 h 36"/>
              <a:gd name="T2" fmla="*/ 17462 w 11"/>
              <a:gd name="T3" fmla="*/ 57150 h 36"/>
              <a:gd name="T4" fmla="*/ 12700 w 11"/>
              <a:gd name="T5" fmla="*/ 57150 h 36"/>
              <a:gd name="T6" fmla="*/ 12700 w 11"/>
              <a:gd name="T7" fmla="*/ 0 h 36"/>
              <a:gd name="T8" fmla="*/ 17462 w 11"/>
              <a:gd name="T9" fmla="*/ 0 h 36"/>
              <a:gd name="T10" fmla="*/ 0 w 11"/>
              <a:gd name="T11" fmla="*/ 0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36"/>
              <a:gd name="T20" fmla="*/ 11 w 11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36">
                <a:moveTo>
                  <a:pt x="11" y="0"/>
                </a:moveTo>
                <a:lnTo>
                  <a:pt x="11" y="36"/>
                </a:lnTo>
                <a:lnTo>
                  <a:pt x="8" y="36"/>
                </a:lnTo>
                <a:lnTo>
                  <a:pt x="8" y="0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0" name="Line 562"/>
          <p:cNvSpPr>
            <a:spLocks noChangeShapeType="1"/>
          </p:cNvSpPr>
          <p:nvPr/>
        </p:nvSpPr>
        <p:spPr bwMode="auto">
          <a:xfrm>
            <a:off x="4297363" y="60864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1" name="Line 563"/>
          <p:cNvSpPr>
            <a:spLocks noChangeShapeType="1"/>
          </p:cNvSpPr>
          <p:nvPr/>
        </p:nvSpPr>
        <p:spPr bwMode="auto">
          <a:xfrm>
            <a:off x="4341813" y="60864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2" name="Line 564"/>
          <p:cNvSpPr>
            <a:spLocks noChangeShapeType="1"/>
          </p:cNvSpPr>
          <p:nvPr/>
        </p:nvSpPr>
        <p:spPr bwMode="auto">
          <a:xfrm>
            <a:off x="4387850" y="6086475"/>
            <a:ext cx="269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3" name="Freeform 565"/>
          <p:cNvSpPr>
            <a:spLocks/>
          </p:cNvSpPr>
          <p:nvPr/>
        </p:nvSpPr>
        <p:spPr bwMode="auto">
          <a:xfrm>
            <a:off x="6529388" y="3286125"/>
            <a:ext cx="6350" cy="11113"/>
          </a:xfrm>
          <a:custGeom>
            <a:avLst/>
            <a:gdLst>
              <a:gd name="T0" fmla="*/ 0 w 4"/>
              <a:gd name="T1" fmla="*/ 11113 h 7"/>
              <a:gd name="T2" fmla="*/ 1588 w 4"/>
              <a:gd name="T3" fmla="*/ 9525 h 7"/>
              <a:gd name="T4" fmla="*/ 6350 w 4"/>
              <a:gd name="T5" fmla="*/ 4763 h 7"/>
              <a:gd name="T6" fmla="*/ 6350 w 4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7"/>
              <a:gd name="T14" fmla="*/ 4 w 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7">
                <a:moveTo>
                  <a:pt x="0" y="7"/>
                </a:moveTo>
                <a:lnTo>
                  <a:pt x="1" y="6"/>
                </a:lnTo>
                <a:lnTo>
                  <a:pt x="4" y="3"/>
                </a:lnTo>
                <a:lnTo>
                  <a:pt x="4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4" name="Freeform 566"/>
          <p:cNvSpPr>
            <a:spLocks/>
          </p:cNvSpPr>
          <p:nvPr/>
        </p:nvSpPr>
        <p:spPr bwMode="auto">
          <a:xfrm>
            <a:off x="6503988" y="3290888"/>
            <a:ext cx="31750" cy="6350"/>
          </a:xfrm>
          <a:custGeom>
            <a:avLst/>
            <a:gdLst>
              <a:gd name="T0" fmla="*/ 31750 w 20"/>
              <a:gd name="T1" fmla="*/ 0 h 4"/>
              <a:gd name="T2" fmla="*/ 26988 w 20"/>
              <a:gd name="T3" fmla="*/ 1588 h 4"/>
              <a:gd name="T4" fmla="*/ 22225 w 20"/>
              <a:gd name="T5" fmla="*/ 4762 h 4"/>
              <a:gd name="T6" fmla="*/ 15875 w 20"/>
              <a:gd name="T7" fmla="*/ 4762 h 4"/>
              <a:gd name="T8" fmla="*/ 0 w 20"/>
              <a:gd name="T9" fmla="*/ 0 h 4"/>
              <a:gd name="T10" fmla="*/ 15875 w 20"/>
              <a:gd name="T11" fmla="*/ 6350 h 4"/>
              <a:gd name="T12" fmla="*/ 25400 w 20"/>
              <a:gd name="T13" fmla="*/ 635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4"/>
              <a:gd name="T23" fmla="*/ 20 w 20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4">
                <a:moveTo>
                  <a:pt x="20" y="0"/>
                </a:moveTo>
                <a:lnTo>
                  <a:pt x="17" y="1"/>
                </a:lnTo>
                <a:lnTo>
                  <a:pt x="14" y="3"/>
                </a:lnTo>
                <a:lnTo>
                  <a:pt x="10" y="3"/>
                </a:lnTo>
                <a:lnTo>
                  <a:pt x="0" y="0"/>
                </a:lnTo>
                <a:lnTo>
                  <a:pt x="10" y="4"/>
                </a:lnTo>
                <a:lnTo>
                  <a:pt x="16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5" name="Freeform 567"/>
          <p:cNvSpPr>
            <a:spLocks/>
          </p:cNvSpPr>
          <p:nvPr/>
        </p:nvSpPr>
        <p:spPr bwMode="auto">
          <a:xfrm>
            <a:off x="6497638" y="3243263"/>
            <a:ext cx="38100" cy="53975"/>
          </a:xfrm>
          <a:custGeom>
            <a:avLst/>
            <a:gdLst>
              <a:gd name="T0" fmla="*/ 0 w 24"/>
              <a:gd name="T1" fmla="*/ 53975 h 34"/>
              <a:gd name="T2" fmla="*/ 0 w 24"/>
              <a:gd name="T3" fmla="*/ 47625 h 34"/>
              <a:gd name="T4" fmla="*/ 1588 w 24"/>
              <a:gd name="T5" fmla="*/ 39687 h 34"/>
              <a:gd name="T6" fmla="*/ 9525 w 24"/>
              <a:gd name="T7" fmla="*/ 34925 h 34"/>
              <a:gd name="T8" fmla="*/ 14288 w 24"/>
              <a:gd name="T9" fmla="*/ 31750 h 34"/>
              <a:gd name="T10" fmla="*/ 23812 w 24"/>
              <a:gd name="T11" fmla="*/ 25400 h 34"/>
              <a:gd name="T12" fmla="*/ 31750 w 24"/>
              <a:gd name="T13" fmla="*/ 20637 h 34"/>
              <a:gd name="T14" fmla="*/ 33338 w 24"/>
              <a:gd name="T15" fmla="*/ 15875 h 34"/>
              <a:gd name="T16" fmla="*/ 33338 w 24"/>
              <a:gd name="T17" fmla="*/ 9525 h 34"/>
              <a:gd name="T18" fmla="*/ 31750 w 24"/>
              <a:gd name="T19" fmla="*/ 4762 h 34"/>
              <a:gd name="T20" fmla="*/ 28575 w 24"/>
              <a:gd name="T21" fmla="*/ 3175 h 34"/>
              <a:gd name="T22" fmla="*/ 23812 w 24"/>
              <a:gd name="T23" fmla="*/ 0 h 34"/>
              <a:gd name="T24" fmla="*/ 31750 w 24"/>
              <a:gd name="T25" fmla="*/ 3175 h 34"/>
              <a:gd name="T26" fmla="*/ 33338 w 24"/>
              <a:gd name="T27" fmla="*/ 4762 h 34"/>
              <a:gd name="T28" fmla="*/ 38100 w 24"/>
              <a:gd name="T29" fmla="*/ 9525 h 34"/>
              <a:gd name="T30" fmla="*/ 38100 w 24"/>
              <a:gd name="T31" fmla="*/ 15875 h 34"/>
              <a:gd name="T32" fmla="*/ 33338 w 24"/>
              <a:gd name="T33" fmla="*/ 20637 h 34"/>
              <a:gd name="T34" fmla="*/ 26988 w 24"/>
              <a:gd name="T35" fmla="*/ 25400 h 34"/>
              <a:gd name="T36" fmla="*/ 14288 w 24"/>
              <a:gd name="T37" fmla="*/ 31750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34"/>
              <a:gd name="T59" fmla="*/ 24 w 24"/>
              <a:gd name="T60" fmla="*/ 34 h 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34">
                <a:moveTo>
                  <a:pt x="0" y="34"/>
                </a:moveTo>
                <a:lnTo>
                  <a:pt x="0" y="30"/>
                </a:lnTo>
                <a:lnTo>
                  <a:pt x="1" y="25"/>
                </a:lnTo>
                <a:lnTo>
                  <a:pt x="6" y="22"/>
                </a:lnTo>
                <a:lnTo>
                  <a:pt x="9" y="20"/>
                </a:lnTo>
                <a:lnTo>
                  <a:pt x="15" y="16"/>
                </a:lnTo>
                <a:lnTo>
                  <a:pt x="20" y="13"/>
                </a:lnTo>
                <a:lnTo>
                  <a:pt x="21" y="10"/>
                </a:lnTo>
                <a:lnTo>
                  <a:pt x="21" y="6"/>
                </a:lnTo>
                <a:lnTo>
                  <a:pt x="20" y="3"/>
                </a:lnTo>
                <a:lnTo>
                  <a:pt x="18" y="2"/>
                </a:lnTo>
                <a:lnTo>
                  <a:pt x="15" y="0"/>
                </a:lnTo>
                <a:lnTo>
                  <a:pt x="20" y="2"/>
                </a:lnTo>
                <a:lnTo>
                  <a:pt x="21" y="3"/>
                </a:lnTo>
                <a:lnTo>
                  <a:pt x="24" y="6"/>
                </a:lnTo>
                <a:lnTo>
                  <a:pt x="24" y="10"/>
                </a:lnTo>
                <a:lnTo>
                  <a:pt x="21" y="13"/>
                </a:lnTo>
                <a:lnTo>
                  <a:pt x="17" y="16"/>
                </a:lnTo>
                <a:lnTo>
                  <a:pt x="9" y="2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6" name="Freeform 568"/>
          <p:cNvSpPr>
            <a:spLocks/>
          </p:cNvSpPr>
          <p:nvPr/>
        </p:nvSpPr>
        <p:spPr bwMode="auto">
          <a:xfrm>
            <a:off x="6497638" y="3290888"/>
            <a:ext cx="9525" cy="1587"/>
          </a:xfrm>
          <a:custGeom>
            <a:avLst/>
            <a:gdLst>
              <a:gd name="T0" fmla="*/ 9525 w 6"/>
              <a:gd name="T1" fmla="*/ 0 h 1"/>
              <a:gd name="T2" fmla="*/ 1588 w 6"/>
              <a:gd name="T3" fmla="*/ 0 h 1"/>
              <a:gd name="T4" fmla="*/ 0 w 6"/>
              <a:gd name="T5" fmla="*/ 1587 h 1"/>
              <a:gd name="T6" fmla="*/ 0 60000 65536"/>
              <a:gd name="T7" fmla="*/ 0 60000 65536"/>
              <a:gd name="T8" fmla="*/ 0 60000 65536"/>
              <a:gd name="T9" fmla="*/ 0 w 6"/>
              <a:gd name="T10" fmla="*/ 0 h 1"/>
              <a:gd name="T11" fmla="*/ 6 w 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">
                <a:moveTo>
                  <a:pt x="6" y="0"/>
                </a:move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7" name="Freeform 569"/>
          <p:cNvSpPr>
            <a:spLocks/>
          </p:cNvSpPr>
          <p:nvPr/>
        </p:nvSpPr>
        <p:spPr bwMode="auto">
          <a:xfrm>
            <a:off x="6497638" y="3243263"/>
            <a:ext cx="23812" cy="15875"/>
          </a:xfrm>
          <a:custGeom>
            <a:avLst/>
            <a:gdLst>
              <a:gd name="T0" fmla="*/ 1587 w 15"/>
              <a:gd name="T1" fmla="*/ 15875 h 10"/>
              <a:gd name="T2" fmla="*/ 0 w 15"/>
              <a:gd name="T3" fmla="*/ 12700 h 10"/>
              <a:gd name="T4" fmla="*/ 0 w 15"/>
              <a:gd name="T5" fmla="*/ 9525 h 10"/>
              <a:gd name="T6" fmla="*/ 1587 w 15"/>
              <a:gd name="T7" fmla="*/ 4762 h 10"/>
              <a:gd name="T8" fmla="*/ 4762 w 15"/>
              <a:gd name="T9" fmla="*/ 3175 h 10"/>
              <a:gd name="T10" fmla="*/ 14287 w 15"/>
              <a:gd name="T11" fmla="*/ 0 h 10"/>
              <a:gd name="T12" fmla="*/ 23812 w 15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0"/>
              <a:gd name="T23" fmla="*/ 15 w 15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0">
                <a:moveTo>
                  <a:pt x="1" y="10"/>
                </a:moveTo>
                <a:lnTo>
                  <a:pt x="0" y="8"/>
                </a:lnTo>
                <a:lnTo>
                  <a:pt x="0" y="6"/>
                </a:lnTo>
                <a:lnTo>
                  <a:pt x="1" y="3"/>
                </a:lnTo>
                <a:lnTo>
                  <a:pt x="3" y="2"/>
                </a:lnTo>
                <a:lnTo>
                  <a:pt x="9" y="0"/>
                </a:lnTo>
                <a:lnTo>
                  <a:pt x="15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8" name="Freeform 570"/>
          <p:cNvSpPr>
            <a:spLocks/>
          </p:cNvSpPr>
          <p:nvPr/>
        </p:nvSpPr>
        <p:spPr bwMode="auto">
          <a:xfrm>
            <a:off x="6499225" y="3252788"/>
            <a:ext cx="3175" cy="6350"/>
          </a:xfrm>
          <a:custGeom>
            <a:avLst/>
            <a:gdLst>
              <a:gd name="T0" fmla="*/ 0 w 2"/>
              <a:gd name="T1" fmla="*/ 0 h 4"/>
              <a:gd name="T2" fmla="*/ 3175 w 2"/>
              <a:gd name="T3" fmla="*/ 3175 h 4"/>
              <a:gd name="T4" fmla="*/ 0 w 2"/>
              <a:gd name="T5" fmla="*/ 6350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79" name="Line 571"/>
          <p:cNvSpPr>
            <a:spLocks noChangeShapeType="1"/>
          </p:cNvSpPr>
          <p:nvPr/>
        </p:nvSpPr>
        <p:spPr bwMode="auto">
          <a:xfrm flipH="1">
            <a:off x="6427788" y="3275013"/>
            <a:ext cx="492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0" name="Freeform 572"/>
          <p:cNvSpPr>
            <a:spLocks/>
          </p:cNvSpPr>
          <p:nvPr/>
        </p:nvSpPr>
        <p:spPr bwMode="auto">
          <a:xfrm>
            <a:off x="6394450" y="3260725"/>
            <a:ext cx="12700" cy="36513"/>
          </a:xfrm>
          <a:custGeom>
            <a:avLst/>
            <a:gdLst>
              <a:gd name="T0" fmla="*/ 12700 w 8"/>
              <a:gd name="T1" fmla="*/ 7938 h 23"/>
              <a:gd name="T2" fmla="*/ 12700 w 8"/>
              <a:gd name="T3" fmla="*/ 36513 h 23"/>
              <a:gd name="T4" fmla="*/ 6350 w 8"/>
              <a:gd name="T5" fmla="*/ 36513 h 23"/>
              <a:gd name="T6" fmla="*/ 6350 w 8"/>
              <a:gd name="T7" fmla="*/ 7938 h 23"/>
              <a:gd name="T8" fmla="*/ 4762 w 8"/>
              <a:gd name="T9" fmla="*/ 3175 h 23"/>
              <a:gd name="T10" fmla="*/ 0 w 8"/>
              <a:gd name="T11" fmla="*/ 0 h 23"/>
              <a:gd name="T12" fmla="*/ 6350 w 8"/>
              <a:gd name="T13" fmla="*/ 3175 h 23"/>
              <a:gd name="T14" fmla="*/ 12700 w 8"/>
              <a:gd name="T15" fmla="*/ 7938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23"/>
              <a:gd name="T26" fmla="*/ 8 w 8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23">
                <a:moveTo>
                  <a:pt x="8" y="5"/>
                </a:moveTo>
                <a:lnTo>
                  <a:pt x="8" y="23"/>
                </a:lnTo>
                <a:lnTo>
                  <a:pt x="4" y="23"/>
                </a:lnTo>
                <a:lnTo>
                  <a:pt x="4" y="5"/>
                </a:lnTo>
                <a:lnTo>
                  <a:pt x="3" y="2"/>
                </a:ln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1" name="Freeform 573"/>
          <p:cNvSpPr>
            <a:spLocks/>
          </p:cNvSpPr>
          <p:nvPr/>
        </p:nvSpPr>
        <p:spPr bwMode="auto">
          <a:xfrm>
            <a:off x="6364288" y="3260725"/>
            <a:ext cx="30162" cy="36513"/>
          </a:xfrm>
          <a:custGeom>
            <a:avLst/>
            <a:gdLst>
              <a:gd name="T0" fmla="*/ 30162 w 19"/>
              <a:gd name="T1" fmla="*/ 0 h 23"/>
              <a:gd name="T2" fmla="*/ 25400 w 19"/>
              <a:gd name="T3" fmla="*/ 0 h 23"/>
              <a:gd name="T4" fmla="*/ 17462 w 19"/>
              <a:gd name="T5" fmla="*/ 3175 h 23"/>
              <a:gd name="T6" fmla="*/ 9525 w 19"/>
              <a:gd name="T7" fmla="*/ 7938 h 23"/>
              <a:gd name="T8" fmla="*/ 9525 w 19"/>
              <a:gd name="T9" fmla="*/ 36513 h 23"/>
              <a:gd name="T10" fmla="*/ 7937 w 19"/>
              <a:gd name="T11" fmla="*/ 36513 h 23"/>
              <a:gd name="T12" fmla="*/ 7937 w 19"/>
              <a:gd name="T13" fmla="*/ 7938 h 23"/>
              <a:gd name="T14" fmla="*/ 4762 w 19"/>
              <a:gd name="T15" fmla="*/ 3175 h 23"/>
              <a:gd name="T16" fmla="*/ 0 w 19"/>
              <a:gd name="T17" fmla="*/ 0 h 23"/>
              <a:gd name="T18" fmla="*/ 7937 w 19"/>
              <a:gd name="T19" fmla="*/ 3175 h 23"/>
              <a:gd name="T20" fmla="*/ 9525 w 19"/>
              <a:gd name="T21" fmla="*/ 7938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23"/>
              <a:gd name="T35" fmla="*/ 19 w 19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23">
                <a:moveTo>
                  <a:pt x="19" y="0"/>
                </a:moveTo>
                <a:lnTo>
                  <a:pt x="16" y="0"/>
                </a:lnTo>
                <a:lnTo>
                  <a:pt x="11" y="2"/>
                </a:lnTo>
                <a:lnTo>
                  <a:pt x="6" y="5"/>
                </a:lnTo>
                <a:lnTo>
                  <a:pt x="6" y="23"/>
                </a:lnTo>
                <a:lnTo>
                  <a:pt x="5" y="23"/>
                </a:lnTo>
                <a:lnTo>
                  <a:pt x="5" y="5"/>
                </a:lnTo>
                <a:lnTo>
                  <a:pt x="3" y="2"/>
                </a:lnTo>
                <a:lnTo>
                  <a:pt x="0" y="0"/>
                </a:lnTo>
                <a:lnTo>
                  <a:pt x="5" y="2"/>
                </a:lnTo>
                <a:lnTo>
                  <a:pt x="6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2" name="Freeform 574"/>
          <p:cNvSpPr>
            <a:spLocks/>
          </p:cNvSpPr>
          <p:nvPr/>
        </p:nvSpPr>
        <p:spPr bwMode="auto">
          <a:xfrm>
            <a:off x="6345238" y="3260725"/>
            <a:ext cx="19050" cy="7938"/>
          </a:xfrm>
          <a:custGeom>
            <a:avLst/>
            <a:gdLst>
              <a:gd name="T0" fmla="*/ 19050 w 12"/>
              <a:gd name="T1" fmla="*/ 0 h 5"/>
              <a:gd name="T2" fmla="*/ 12700 w 12"/>
              <a:gd name="T3" fmla="*/ 0 h 5"/>
              <a:gd name="T4" fmla="*/ 4763 w 12"/>
              <a:gd name="T5" fmla="*/ 3175 h 5"/>
              <a:gd name="T6" fmla="*/ 0 w 12"/>
              <a:gd name="T7" fmla="*/ 7938 h 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"/>
              <a:gd name="T14" fmla="*/ 12 w 1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">
                <a:moveTo>
                  <a:pt x="12" y="0"/>
                </a:moveTo>
                <a:lnTo>
                  <a:pt x="8" y="0"/>
                </a:lnTo>
                <a:lnTo>
                  <a:pt x="3" y="2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3" name="Freeform 575"/>
          <p:cNvSpPr>
            <a:spLocks/>
          </p:cNvSpPr>
          <p:nvPr/>
        </p:nvSpPr>
        <p:spPr bwMode="auto">
          <a:xfrm>
            <a:off x="6332538" y="3260725"/>
            <a:ext cx="12700" cy="36513"/>
          </a:xfrm>
          <a:custGeom>
            <a:avLst/>
            <a:gdLst>
              <a:gd name="T0" fmla="*/ 12700 w 8"/>
              <a:gd name="T1" fmla="*/ 0 h 23"/>
              <a:gd name="T2" fmla="*/ 12700 w 8"/>
              <a:gd name="T3" fmla="*/ 36513 h 23"/>
              <a:gd name="T4" fmla="*/ 9525 w 8"/>
              <a:gd name="T5" fmla="*/ 36513 h 23"/>
              <a:gd name="T6" fmla="*/ 9525 w 8"/>
              <a:gd name="T7" fmla="*/ 0 h 23"/>
              <a:gd name="T8" fmla="*/ 12700 w 8"/>
              <a:gd name="T9" fmla="*/ 0 h 23"/>
              <a:gd name="T10" fmla="*/ 0 w 8"/>
              <a:gd name="T11" fmla="*/ 0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3"/>
              <a:gd name="T20" fmla="*/ 8 w 8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3">
                <a:moveTo>
                  <a:pt x="8" y="0"/>
                </a:moveTo>
                <a:lnTo>
                  <a:pt x="8" y="23"/>
                </a:lnTo>
                <a:lnTo>
                  <a:pt x="6" y="23"/>
                </a:lnTo>
                <a:lnTo>
                  <a:pt x="6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4" name="Line 576"/>
          <p:cNvSpPr>
            <a:spLocks noChangeShapeType="1"/>
          </p:cNvSpPr>
          <p:nvPr/>
        </p:nvSpPr>
        <p:spPr bwMode="auto">
          <a:xfrm>
            <a:off x="6332538" y="3297238"/>
            <a:ext cx="206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5" name="Line 577"/>
          <p:cNvSpPr>
            <a:spLocks noChangeShapeType="1"/>
          </p:cNvSpPr>
          <p:nvPr/>
        </p:nvSpPr>
        <p:spPr bwMode="auto">
          <a:xfrm>
            <a:off x="6364288" y="3297238"/>
            <a:ext cx="174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6" name="Line 578"/>
          <p:cNvSpPr>
            <a:spLocks noChangeShapeType="1"/>
          </p:cNvSpPr>
          <p:nvPr/>
        </p:nvSpPr>
        <p:spPr bwMode="auto">
          <a:xfrm>
            <a:off x="6394450" y="329723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7" name="Line 579"/>
          <p:cNvSpPr>
            <a:spLocks noChangeShapeType="1"/>
          </p:cNvSpPr>
          <p:nvPr/>
        </p:nvSpPr>
        <p:spPr bwMode="auto">
          <a:xfrm>
            <a:off x="7235825" y="329723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8" name="Freeform 580"/>
          <p:cNvSpPr>
            <a:spLocks/>
          </p:cNvSpPr>
          <p:nvPr/>
        </p:nvSpPr>
        <p:spPr bwMode="auto">
          <a:xfrm>
            <a:off x="7235825" y="3260725"/>
            <a:ext cx="12700" cy="36513"/>
          </a:xfrm>
          <a:custGeom>
            <a:avLst/>
            <a:gdLst>
              <a:gd name="T0" fmla="*/ 12700 w 8"/>
              <a:gd name="T1" fmla="*/ 36513 h 23"/>
              <a:gd name="T2" fmla="*/ 12700 w 8"/>
              <a:gd name="T3" fmla="*/ 0 h 23"/>
              <a:gd name="T4" fmla="*/ 0 w 8"/>
              <a:gd name="T5" fmla="*/ 0 h 23"/>
              <a:gd name="T6" fmla="*/ 0 60000 65536"/>
              <a:gd name="T7" fmla="*/ 0 60000 65536"/>
              <a:gd name="T8" fmla="*/ 0 60000 65536"/>
              <a:gd name="T9" fmla="*/ 0 w 8"/>
              <a:gd name="T10" fmla="*/ 0 h 23"/>
              <a:gd name="T11" fmla="*/ 8 w 8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3">
                <a:moveTo>
                  <a:pt x="8" y="23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89" name="Line 581"/>
          <p:cNvSpPr>
            <a:spLocks noChangeShapeType="1"/>
          </p:cNvSpPr>
          <p:nvPr/>
        </p:nvSpPr>
        <p:spPr bwMode="auto">
          <a:xfrm>
            <a:off x="7245350" y="3260725"/>
            <a:ext cx="1588" cy="36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0" name="Line 582"/>
          <p:cNvSpPr>
            <a:spLocks noChangeShapeType="1"/>
          </p:cNvSpPr>
          <p:nvPr/>
        </p:nvSpPr>
        <p:spPr bwMode="auto">
          <a:xfrm>
            <a:off x="7265988" y="3297238"/>
            <a:ext cx="19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1" name="Freeform 583"/>
          <p:cNvSpPr>
            <a:spLocks/>
          </p:cNvSpPr>
          <p:nvPr/>
        </p:nvSpPr>
        <p:spPr bwMode="auto">
          <a:xfrm>
            <a:off x="7277100" y="3260725"/>
            <a:ext cx="30163" cy="36513"/>
          </a:xfrm>
          <a:custGeom>
            <a:avLst/>
            <a:gdLst>
              <a:gd name="T0" fmla="*/ 0 w 19"/>
              <a:gd name="T1" fmla="*/ 36513 h 23"/>
              <a:gd name="T2" fmla="*/ 0 w 19"/>
              <a:gd name="T3" fmla="*/ 7938 h 23"/>
              <a:gd name="T4" fmla="*/ 4763 w 19"/>
              <a:gd name="T5" fmla="*/ 3175 h 23"/>
              <a:gd name="T6" fmla="*/ 15875 w 19"/>
              <a:gd name="T7" fmla="*/ 0 h 23"/>
              <a:gd name="T8" fmla="*/ 20638 w 19"/>
              <a:gd name="T9" fmla="*/ 0 h 23"/>
              <a:gd name="T10" fmla="*/ 26988 w 19"/>
              <a:gd name="T11" fmla="*/ 3175 h 23"/>
              <a:gd name="T12" fmla="*/ 30163 w 19"/>
              <a:gd name="T13" fmla="*/ 7938 h 23"/>
              <a:gd name="T14" fmla="*/ 30163 w 19"/>
              <a:gd name="T15" fmla="*/ 36513 h 23"/>
              <a:gd name="T16" fmla="*/ 26988 w 19"/>
              <a:gd name="T17" fmla="*/ 36513 h 23"/>
              <a:gd name="T18" fmla="*/ 26988 w 19"/>
              <a:gd name="T19" fmla="*/ 7938 h 23"/>
              <a:gd name="T20" fmla="*/ 25400 w 19"/>
              <a:gd name="T21" fmla="*/ 3175 h 23"/>
              <a:gd name="T22" fmla="*/ 20638 w 19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23"/>
              <a:gd name="T38" fmla="*/ 19 w 19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23">
                <a:moveTo>
                  <a:pt x="0" y="23"/>
                </a:moveTo>
                <a:lnTo>
                  <a:pt x="0" y="5"/>
                </a:lnTo>
                <a:lnTo>
                  <a:pt x="3" y="2"/>
                </a:lnTo>
                <a:lnTo>
                  <a:pt x="10" y="0"/>
                </a:lnTo>
                <a:lnTo>
                  <a:pt x="13" y="0"/>
                </a:lnTo>
                <a:lnTo>
                  <a:pt x="17" y="2"/>
                </a:lnTo>
                <a:lnTo>
                  <a:pt x="19" y="5"/>
                </a:lnTo>
                <a:lnTo>
                  <a:pt x="19" y="23"/>
                </a:lnTo>
                <a:lnTo>
                  <a:pt x="17" y="23"/>
                </a:lnTo>
                <a:lnTo>
                  <a:pt x="17" y="5"/>
                </a:lnTo>
                <a:lnTo>
                  <a:pt x="16" y="2"/>
                </a:lnTo>
                <a:lnTo>
                  <a:pt x="1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2" name="Freeform 584"/>
          <p:cNvSpPr>
            <a:spLocks/>
          </p:cNvSpPr>
          <p:nvPr/>
        </p:nvSpPr>
        <p:spPr bwMode="auto">
          <a:xfrm>
            <a:off x="7275513" y="3263900"/>
            <a:ext cx="1587" cy="33338"/>
          </a:xfrm>
          <a:custGeom>
            <a:avLst/>
            <a:gdLst>
              <a:gd name="T0" fmla="*/ 0 w 1"/>
              <a:gd name="T1" fmla="*/ 0 h 21"/>
              <a:gd name="T2" fmla="*/ 1587 w 1"/>
              <a:gd name="T3" fmla="*/ 4763 h 21"/>
              <a:gd name="T4" fmla="*/ 0 w 1"/>
              <a:gd name="T5" fmla="*/ 4763 h 21"/>
              <a:gd name="T6" fmla="*/ 0 w 1"/>
              <a:gd name="T7" fmla="*/ 33338 h 2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1"/>
              <a:gd name="T14" fmla="*/ 1 w 1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1">
                <a:moveTo>
                  <a:pt x="0" y="0"/>
                </a:moveTo>
                <a:lnTo>
                  <a:pt x="1" y="3"/>
                </a:lnTo>
                <a:lnTo>
                  <a:pt x="0" y="3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3" name="Line 585"/>
          <p:cNvSpPr>
            <a:spLocks noChangeShapeType="1"/>
          </p:cNvSpPr>
          <p:nvPr/>
        </p:nvSpPr>
        <p:spPr bwMode="auto">
          <a:xfrm>
            <a:off x="7297738" y="3297238"/>
            <a:ext cx="174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4" name="Line 586"/>
          <p:cNvSpPr>
            <a:spLocks noChangeShapeType="1"/>
          </p:cNvSpPr>
          <p:nvPr/>
        </p:nvSpPr>
        <p:spPr bwMode="auto">
          <a:xfrm>
            <a:off x="7331075" y="3275013"/>
            <a:ext cx="492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5" name="Freeform 587"/>
          <p:cNvSpPr>
            <a:spLocks/>
          </p:cNvSpPr>
          <p:nvPr/>
        </p:nvSpPr>
        <p:spPr bwMode="auto">
          <a:xfrm>
            <a:off x="7407275" y="3243263"/>
            <a:ext cx="12700" cy="53975"/>
          </a:xfrm>
          <a:custGeom>
            <a:avLst/>
            <a:gdLst>
              <a:gd name="T0" fmla="*/ 0 w 8"/>
              <a:gd name="T1" fmla="*/ 9525 h 34"/>
              <a:gd name="T2" fmla="*/ 4762 w 8"/>
              <a:gd name="T3" fmla="*/ 7937 h 34"/>
              <a:gd name="T4" fmla="*/ 12700 w 8"/>
              <a:gd name="T5" fmla="*/ 0 h 34"/>
              <a:gd name="T6" fmla="*/ 12700 w 8"/>
              <a:gd name="T7" fmla="*/ 53975 h 34"/>
              <a:gd name="T8" fmla="*/ 12700 w 8"/>
              <a:gd name="T9" fmla="*/ 53975 h 34"/>
              <a:gd name="T10" fmla="*/ 12700 w 8"/>
              <a:gd name="T11" fmla="*/ 3175 h 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34"/>
              <a:gd name="T20" fmla="*/ 8 w 8"/>
              <a:gd name="T21" fmla="*/ 34 h 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34">
                <a:moveTo>
                  <a:pt x="0" y="6"/>
                </a:moveTo>
                <a:lnTo>
                  <a:pt x="3" y="5"/>
                </a:lnTo>
                <a:lnTo>
                  <a:pt x="8" y="0"/>
                </a:lnTo>
                <a:lnTo>
                  <a:pt x="8" y="34"/>
                </a:lnTo>
                <a:lnTo>
                  <a:pt x="8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6" name="Line 588"/>
          <p:cNvSpPr>
            <a:spLocks noChangeShapeType="1"/>
          </p:cNvSpPr>
          <p:nvPr/>
        </p:nvSpPr>
        <p:spPr bwMode="auto">
          <a:xfrm>
            <a:off x="7407275" y="3297238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7" name="Freeform 589"/>
          <p:cNvSpPr>
            <a:spLocks/>
          </p:cNvSpPr>
          <p:nvPr/>
        </p:nvSpPr>
        <p:spPr bwMode="auto">
          <a:xfrm>
            <a:off x="7265988" y="3260725"/>
            <a:ext cx="9525" cy="7938"/>
          </a:xfrm>
          <a:custGeom>
            <a:avLst/>
            <a:gdLst>
              <a:gd name="T0" fmla="*/ 9525 w 6"/>
              <a:gd name="T1" fmla="*/ 7938 h 5"/>
              <a:gd name="T2" fmla="*/ 6350 w 6"/>
              <a:gd name="T3" fmla="*/ 3175 h 5"/>
              <a:gd name="T4" fmla="*/ 0 w 6"/>
              <a:gd name="T5" fmla="*/ 0 h 5"/>
              <a:gd name="T6" fmla="*/ 9525 w 6"/>
              <a:gd name="T7" fmla="*/ 3175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6" y="5"/>
                </a:moveTo>
                <a:lnTo>
                  <a:pt x="4" y="2"/>
                </a:lnTo>
                <a:lnTo>
                  <a:pt x="0" y="0"/>
                </a:lnTo>
                <a:lnTo>
                  <a:pt x="6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8" name="Freeform 590"/>
          <p:cNvSpPr>
            <a:spLocks/>
          </p:cNvSpPr>
          <p:nvPr/>
        </p:nvSpPr>
        <p:spPr bwMode="auto">
          <a:xfrm>
            <a:off x="7248525" y="3260725"/>
            <a:ext cx="17463" cy="7938"/>
          </a:xfrm>
          <a:custGeom>
            <a:avLst/>
            <a:gdLst>
              <a:gd name="T0" fmla="*/ 17463 w 11"/>
              <a:gd name="T1" fmla="*/ 0 h 5"/>
              <a:gd name="T2" fmla="*/ 12700 w 11"/>
              <a:gd name="T3" fmla="*/ 0 h 5"/>
              <a:gd name="T4" fmla="*/ 4763 w 11"/>
              <a:gd name="T5" fmla="*/ 3175 h 5"/>
              <a:gd name="T6" fmla="*/ 0 w 11"/>
              <a:gd name="T7" fmla="*/ 7938 h 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5"/>
              <a:gd name="T14" fmla="*/ 11 w 11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5">
                <a:moveTo>
                  <a:pt x="11" y="0"/>
                </a:moveTo>
                <a:lnTo>
                  <a:pt x="8" y="0"/>
                </a:lnTo>
                <a:lnTo>
                  <a:pt x="3" y="2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99" name="Freeform 591"/>
          <p:cNvSpPr>
            <a:spLocks/>
          </p:cNvSpPr>
          <p:nvPr/>
        </p:nvSpPr>
        <p:spPr bwMode="auto">
          <a:xfrm>
            <a:off x="2052638" y="3532188"/>
            <a:ext cx="573087" cy="354012"/>
          </a:xfrm>
          <a:custGeom>
            <a:avLst/>
            <a:gdLst>
              <a:gd name="T0" fmla="*/ 541337 w 361"/>
              <a:gd name="T1" fmla="*/ 255587 h 223"/>
              <a:gd name="T2" fmla="*/ 563562 w 361"/>
              <a:gd name="T3" fmla="*/ 227012 h 223"/>
              <a:gd name="T4" fmla="*/ 573087 w 361"/>
              <a:gd name="T5" fmla="*/ 193675 h 223"/>
              <a:gd name="T6" fmla="*/ 573087 w 361"/>
              <a:gd name="T7" fmla="*/ 160337 h 223"/>
              <a:gd name="T8" fmla="*/ 563562 w 361"/>
              <a:gd name="T9" fmla="*/ 128587 h 223"/>
              <a:gd name="T10" fmla="*/ 541337 w 361"/>
              <a:gd name="T11" fmla="*/ 96837 h 223"/>
              <a:gd name="T12" fmla="*/ 508000 w 361"/>
              <a:gd name="T13" fmla="*/ 65087 h 223"/>
              <a:gd name="T14" fmla="*/ 468312 w 361"/>
              <a:gd name="T15" fmla="*/ 39687 h 223"/>
              <a:gd name="T16" fmla="*/ 423862 w 361"/>
              <a:gd name="T17" fmla="*/ 22225 h 223"/>
              <a:gd name="T18" fmla="*/ 373062 w 361"/>
              <a:gd name="T19" fmla="*/ 7937 h 223"/>
              <a:gd name="T20" fmla="*/ 314325 w 361"/>
              <a:gd name="T21" fmla="*/ 0 h 223"/>
              <a:gd name="T22" fmla="*/ 257175 w 361"/>
              <a:gd name="T23" fmla="*/ 0 h 223"/>
              <a:gd name="T24" fmla="*/ 200025 w 361"/>
              <a:gd name="T25" fmla="*/ 7937 h 223"/>
              <a:gd name="T26" fmla="*/ 149225 w 361"/>
              <a:gd name="T27" fmla="*/ 22225 h 223"/>
              <a:gd name="T28" fmla="*/ 104775 w 361"/>
              <a:gd name="T29" fmla="*/ 39687 h 223"/>
              <a:gd name="T30" fmla="*/ 63500 w 361"/>
              <a:gd name="T31" fmla="*/ 65087 h 223"/>
              <a:gd name="T32" fmla="*/ 31750 w 361"/>
              <a:gd name="T33" fmla="*/ 96837 h 223"/>
              <a:gd name="T34" fmla="*/ 9525 w 361"/>
              <a:gd name="T35" fmla="*/ 128587 h 223"/>
              <a:gd name="T36" fmla="*/ 0 w 361"/>
              <a:gd name="T37" fmla="*/ 160337 h 223"/>
              <a:gd name="T38" fmla="*/ 0 w 361"/>
              <a:gd name="T39" fmla="*/ 193675 h 223"/>
              <a:gd name="T40" fmla="*/ 9525 w 361"/>
              <a:gd name="T41" fmla="*/ 227012 h 223"/>
              <a:gd name="T42" fmla="*/ 31750 w 361"/>
              <a:gd name="T43" fmla="*/ 255587 h 223"/>
              <a:gd name="T44" fmla="*/ 63500 w 361"/>
              <a:gd name="T45" fmla="*/ 287337 h 223"/>
              <a:gd name="T46" fmla="*/ 104775 w 361"/>
              <a:gd name="T47" fmla="*/ 312737 h 223"/>
              <a:gd name="T48" fmla="*/ 149225 w 361"/>
              <a:gd name="T49" fmla="*/ 331787 h 223"/>
              <a:gd name="T50" fmla="*/ 200025 w 361"/>
              <a:gd name="T51" fmla="*/ 344487 h 223"/>
              <a:gd name="T52" fmla="*/ 257175 w 361"/>
              <a:gd name="T53" fmla="*/ 350837 h 223"/>
              <a:gd name="T54" fmla="*/ 314325 w 361"/>
              <a:gd name="T55" fmla="*/ 350837 h 223"/>
              <a:gd name="T56" fmla="*/ 373062 w 361"/>
              <a:gd name="T57" fmla="*/ 344487 h 223"/>
              <a:gd name="T58" fmla="*/ 423862 w 361"/>
              <a:gd name="T59" fmla="*/ 331787 h 223"/>
              <a:gd name="T60" fmla="*/ 468312 w 361"/>
              <a:gd name="T61" fmla="*/ 312737 h 223"/>
              <a:gd name="T62" fmla="*/ 508000 w 361"/>
              <a:gd name="T63" fmla="*/ 287337 h 2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1"/>
              <a:gd name="T97" fmla="*/ 0 h 223"/>
              <a:gd name="T98" fmla="*/ 361 w 361"/>
              <a:gd name="T99" fmla="*/ 223 h 2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1" h="223">
                <a:moveTo>
                  <a:pt x="330" y="172"/>
                </a:moveTo>
                <a:lnTo>
                  <a:pt x="341" y="161"/>
                </a:lnTo>
                <a:lnTo>
                  <a:pt x="349" y="150"/>
                </a:lnTo>
                <a:lnTo>
                  <a:pt x="355" y="143"/>
                </a:lnTo>
                <a:lnTo>
                  <a:pt x="358" y="132"/>
                </a:lnTo>
                <a:lnTo>
                  <a:pt x="361" y="122"/>
                </a:lnTo>
                <a:lnTo>
                  <a:pt x="361" y="112"/>
                </a:lnTo>
                <a:lnTo>
                  <a:pt x="361" y="101"/>
                </a:lnTo>
                <a:lnTo>
                  <a:pt x="358" y="92"/>
                </a:lnTo>
                <a:lnTo>
                  <a:pt x="355" y="81"/>
                </a:lnTo>
                <a:lnTo>
                  <a:pt x="349" y="71"/>
                </a:lnTo>
                <a:lnTo>
                  <a:pt x="341" y="61"/>
                </a:lnTo>
                <a:lnTo>
                  <a:pt x="330" y="50"/>
                </a:lnTo>
                <a:lnTo>
                  <a:pt x="320" y="41"/>
                </a:lnTo>
                <a:lnTo>
                  <a:pt x="309" y="33"/>
                </a:lnTo>
                <a:lnTo>
                  <a:pt x="295" y="25"/>
                </a:lnTo>
                <a:lnTo>
                  <a:pt x="281" y="19"/>
                </a:lnTo>
                <a:lnTo>
                  <a:pt x="267" y="14"/>
                </a:lnTo>
                <a:lnTo>
                  <a:pt x="253" y="10"/>
                </a:lnTo>
                <a:lnTo>
                  <a:pt x="235" y="5"/>
                </a:lnTo>
                <a:lnTo>
                  <a:pt x="218" y="2"/>
                </a:lnTo>
                <a:lnTo>
                  <a:pt x="198" y="0"/>
                </a:lnTo>
                <a:lnTo>
                  <a:pt x="181" y="0"/>
                </a:lnTo>
                <a:lnTo>
                  <a:pt x="162" y="0"/>
                </a:lnTo>
                <a:lnTo>
                  <a:pt x="145" y="2"/>
                </a:lnTo>
                <a:lnTo>
                  <a:pt x="126" y="5"/>
                </a:lnTo>
                <a:lnTo>
                  <a:pt x="108" y="10"/>
                </a:lnTo>
                <a:lnTo>
                  <a:pt x="94" y="14"/>
                </a:lnTo>
                <a:lnTo>
                  <a:pt x="78" y="19"/>
                </a:lnTo>
                <a:lnTo>
                  <a:pt x="66" y="25"/>
                </a:lnTo>
                <a:lnTo>
                  <a:pt x="52" y="33"/>
                </a:lnTo>
                <a:lnTo>
                  <a:pt x="40" y="41"/>
                </a:lnTo>
                <a:lnTo>
                  <a:pt x="29" y="50"/>
                </a:lnTo>
                <a:lnTo>
                  <a:pt x="20" y="61"/>
                </a:lnTo>
                <a:lnTo>
                  <a:pt x="12" y="71"/>
                </a:lnTo>
                <a:lnTo>
                  <a:pt x="6" y="81"/>
                </a:lnTo>
                <a:lnTo>
                  <a:pt x="1" y="92"/>
                </a:lnTo>
                <a:lnTo>
                  <a:pt x="0" y="101"/>
                </a:lnTo>
                <a:lnTo>
                  <a:pt x="0" y="112"/>
                </a:lnTo>
                <a:lnTo>
                  <a:pt x="0" y="122"/>
                </a:lnTo>
                <a:lnTo>
                  <a:pt x="1" y="132"/>
                </a:lnTo>
                <a:lnTo>
                  <a:pt x="6" y="143"/>
                </a:lnTo>
                <a:lnTo>
                  <a:pt x="12" y="150"/>
                </a:lnTo>
                <a:lnTo>
                  <a:pt x="20" y="161"/>
                </a:lnTo>
                <a:lnTo>
                  <a:pt x="29" y="172"/>
                </a:lnTo>
                <a:lnTo>
                  <a:pt x="40" y="181"/>
                </a:lnTo>
                <a:lnTo>
                  <a:pt x="52" y="189"/>
                </a:lnTo>
                <a:lnTo>
                  <a:pt x="66" y="197"/>
                </a:lnTo>
                <a:lnTo>
                  <a:pt x="78" y="204"/>
                </a:lnTo>
                <a:lnTo>
                  <a:pt x="94" y="209"/>
                </a:lnTo>
                <a:lnTo>
                  <a:pt x="108" y="214"/>
                </a:lnTo>
                <a:lnTo>
                  <a:pt x="126" y="217"/>
                </a:lnTo>
                <a:lnTo>
                  <a:pt x="145" y="220"/>
                </a:lnTo>
                <a:lnTo>
                  <a:pt x="162" y="221"/>
                </a:lnTo>
                <a:lnTo>
                  <a:pt x="181" y="223"/>
                </a:lnTo>
                <a:lnTo>
                  <a:pt x="198" y="221"/>
                </a:lnTo>
                <a:lnTo>
                  <a:pt x="218" y="220"/>
                </a:lnTo>
                <a:lnTo>
                  <a:pt x="235" y="217"/>
                </a:lnTo>
                <a:lnTo>
                  <a:pt x="253" y="214"/>
                </a:lnTo>
                <a:lnTo>
                  <a:pt x="267" y="209"/>
                </a:lnTo>
                <a:lnTo>
                  <a:pt x="281" y="204"/>
                </a:lnTo>
                <a:lnTo>
                  <a:pt x="295" y="197"/>
                </a:lnTo>
                <a:lnTo>
                  <a:pt x="309" y="189"/>
                </a:lnTo>
                <a:lnTo>
                  <a:pt x="320" y="181"/>
                </a:lnTo>
                <a:lnTo>
                  <a:pt x="330" y="172"/>
                </a:lnTo>
                <a:close/>
              </a:path>
            </a:pathLst>
          </a:custGeom>
          <a:solidFill>
            <a:srgbClr val="FABFA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00" name="Text Box 592"/>
          <p:cNvSpPr txBox="1">
            <a:spLocks noChangeArrowheads="1"/>
          </p:cNvSpPr>
          <p:nvPr/>
        </p:nvSpPr>
        <p:spPr bwMode="auto">
          <a:xfrm>
            <a:off x="2157413" y="3532188"/>
            <a:ext cx="35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GB" sz="1600" u="none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en-GB" sz="1600" u="none" baseline="-25000">
                <a:solidFill>
                  <a:schemeClr val="tx2"/>
                </a:solidFill>
                <a:latin typeface="Times New Roman" pitchFamily="18" charset="0"/>
              </a:rPr>
              <a:t>0</a:t>
            </a:r>
            <a:endParaRPr lang="en-GB" sz="1600" u="none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001" name="Text Box 593"/>
          <p:cNvSpPr txBox="1">
            <a:spLocks noChangeArrowheads="1"/>
          </p:cNvSpPr>
          <p:nvPr/>
        </p:nvSpPr>
        <p:spPr bwMode="auto">
          <a:xfrm>
            <a:off x="3224213" y="3532188"/>
            <a:ext cx="35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GB" sz="1600" u="none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en-GB" sz="1600" u="none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GB" sz="1600" u="none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002" name="Text Box 594"/>
          <p:cNvSpPr txBox="1">
            <a:spLocks noChangeArrowheads="1"/>
          </p:cNvSpPr>
          <p:nvPr/>
        </p:nvSpPr>
        <p:spPr bwMode="auto">
          <a:xfrm>
            <a:off x="4214813" y="3532188"/>
            <a:ext cx="35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GB" sz="1600" u="none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en-GB" sz="1600" u="none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GB" sz="1600" u="none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003" name="Text Box 595"/>
          <p:cNvSpPr txBox="1">
            <a:spLocks noChangeArrowheads="1"/>
          </p:cNvSpPr>
          <p:nvPr/>
        </p:nvSpPr>
        <p:spPr bwMode="auto">
          <a:xfrm>
            <a:off x="2614613" y="3990975"/>
            <a:ext cx="35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GB" sz="1600" u="none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en-GB" sz="1600" u="none" baseline="-25000">
                <a:solidFill>
                  <a:schemeClr val="tx2"/>
                </a:solidFill>
                <a:latin typeface="Times New Roman" pitchFamily="18" charset="0"/>
              </a:rPr>
              <a:t>0</a:t>
            </a:r>
            <a:endParaRPr lang="en-GB" sz="1600" u="none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004" name="Text Box 596"/>
          <p:cNvSpPr txBox="1">
            <a:spLocks noChangeArrowheads="1"/>
          </p:cNvSpPr>
          <p:nvPr/>
        </p:nvSpPr>
        <p:spPr bwMode="auto">
          <a:xfrm>
            <a:off x="6556375" y="3503613"/>
            <a:ext cx="51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GB" sz="1600" u="none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en-GB" sz="1600" u="none" baseline="-25000">
                <a:solidFill>
                  <a:schemeClr val="tx2"/>
                </a:solidFill>
                <a:latin typeface="Times New Roman" pitchFamily="18" charset="0"/>
              </a:rPr>
              <a:t>m-1</a:t>
            </a:r>
            <a:endParaRPr lang="en-GB" sz="1600" u="none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90165" name="Text Box 597"/>
          <p:cNvSpPr txBox="1">
            <a:spLocks noChangeArrowheads="1"/>
          </p:cNvSpPr>
          <p:nvPr/>
        </p:nvSpPr>
        <p:spPr bwMode="auto">
          <a:xfrm>
            <a:off x="1296988" y="577850"/>
            <a:ext cx="79517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029" sz="32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Hardware Architectures for Arithmetic in</a:t>
            </a:r>
            <a:r>
              <a:rPr lang="en-029" sz="3200" u="non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029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GF (</a:t>
            </a:r>
            <a:r>
              <a:rPr lang="de-DE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de-DE" sz="3200" u="none" baseline="30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</a:t>
            </a:r>
            <a:r>
              <a:rPr lang="en-029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  <a:p>
            <a:pPr algn="ctr" defTabSz="762000">
              <a:defRPr/>
            </a:pPr>
            <a:r>
              <a:rPr lang="en-029" sz="32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Division</a:t>
            </a:r>
            <a:endParaRPr lang="en-JM" sz="3200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Group 600"/>
          <p:cNvGrpSpPr>
            <a:grpSpLocks/>
          </p:cNvGrpSpPr>
          <p:nvPr/>
        </p:nvGrpSpPr>
        <p:grpSpPr bwMode="auto">
          <a:xfrm>
            <a:off x="3960817" y="1803400"/>
            <a:ext cx="5640397" cy="4138613"/>
            <a:chOff x="2495" y="1136"/>
            <a:chExt cx="3553" cy="2607"/>
          </a:xfrm>
        </p:grpSpPr>
        <p:sp>
          <p:nvSpPr>
            <p:cNvPr id="18007" name="Text Box 598"/>
            <p:cNvSpPr txBox="1">
              <a:spLocks noChangeArrowheads="1"/>
            </p:cNvSpPr>
            <p:nvPr/>
          </p:nvSpPr>
          <p:spPr bwMode="auto">
            <a:xfrm>
              <a:off x="2495" y="1136"/>
              <a:ext cx="1596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/>
                <a:t> I(x)</a:t>
              </a:r>
              <a:r>
                <a:rPr lang="de-DE" u="none"/>
                <a:t>                    </a:t>
              </a:r>
              <a:r>
                <a:rPr lang="de-DE"/>
                <a:t>R(x)</a:t>
              </a:r>
            </a:p>
            <a:p>
              <a:r>
                <a:rPr lang="de-DE" u="none"/>
                <a:t>G(x)                   G(x)</a:t>
              </a:r>
            </a:p>
          </p:txBody>
        </p:sp>
        <p:sp>
          <p:nvSpPr>
            <p:cNvPr id="18008" name="Text Box 599"/>
            <p:cNvSpPr txBox="1">
              <a:spLocks noChangeArrowheads="1"/>
            </p:cNvSpPr>
            <p:nvPr/>
          </p:nvSpPr>
          <p:spPr bwMode="auto">
            <a:xfrm>
              <a:off x="2903" y="1226"/>
              <a:ext cx="707" cy="250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u="none"/>
                <a:t>= Q(x) +</a:t>
              </a:r>
            </a:p>
          </p:txBody>
        </p:sp>
        <p:sp>
          <p:nvSpPr>
            <p:cNvPr id="601" name="Text Box 598"/>
            <p:cNvSpPr txBox="1">
              <a:spLocks noChangeArrowheads="1"/>
            </p:cNvSpPr>
            <p:nvPr/>
          </p:nvSpPr>
          <p:spPr bwMode="auto">
            <a:xfrm>
              <a:off x="4064" y="3160"/>
              <a:ext cx="1984" cy="5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de-DE" sz="1800" dirty="0"/>
                <a:t>NOTE: </a:t>
              </a:r>
              <a:r>
                <a:rPr lang="de-DE" sz="1800" u="none" dirty="0"/>
                <a:t>R(x) </a:t>
              </a:r>
              <a:r>
                <a:rPr lang="de-DE" sz="1800" u="none" dirty="0" err="1"/>
                <a:t>is</a:t>
              </a:r>
              <a:r>
                <a:rPr lang="de-DE" sz="1800" u="none" dirty="0"/>
                <a:t> </a:t>
              </a:r>
              <a:r>
                <a:rPr lang="de-DE" sz="1800" u="none" dirty="0" err="1"/>
                <a:t>the</a:t>
              </a:r>
              <a:r>
                <a:rPr lang="de-DE" sz="1800" u="none" dirty="0"/>
                <a:t> </a:t>
              </a:r>
              <a:r>
                <a:rPr lang="de-DE" sz="1800" u="none" dirty="0" err="1"/>
                <a:t>content</a:t>
              </a:r>
              <a:r>
                <a:rPr lang="de-DE" sz="1800" u="none" dirty="0"/>
                <a:t> </a:t>
              </a:r>
              <a:r>
                <a:rPr lang="de-DE" sz="1800" u="none" dirty="0" err="1"/>
                <a:t>of</a:t>
              </a:r>
              <a:r>
                <a:rPr lang="de-DE" sz="1800" u="none" dirty="0"/>
                <a:t> </a:t>
              </a:r>
              <a:r>
                <a:rPr lang="de-DE" sz="1800" u="none" dirty="0" err="1"/>
                <a:t>the</a:t>
              </a:r>
              <a:r>
                <a:rPr lang="de-DE" sz="1800" u="none" dirty="0"/>
                <a:t> </a:t>
              </a:r>
              <a:r>
                <a:rPr lang="de-DE" sz="1800" u="none" dirty="0" err="1"/>
                <a:t>register</a:t>
              </a:r>
              <a:r>
                <a:rPr lang="de-DE" sz="1800" u="none" dirty="0"/>
                <a:t> after </a:t>
              </a:r>
              <a:r>
                <a:rPr lang="de-DE" sz="1800" u="none" dirty="0" err="1"/>
                <a:t>entering</a:t>
              </a:r>
              <a:r>
                <a:rPr lang="de-DE" sz="1800" u="none" dirty="0"/>
                <a:t> all I(x) </a:t>
              </a:r>
              <a:r>
                <a:rPr lang="de-DE" sz="1800" u="none" dirty="0" err="1"/>
                <a:t>bits</a:t>
              </a:r>
              <a:endParaRPr lang="de-DE" sz="1800" u="none" dirty="0"/>
            </a:p>
          </p:txBody>
        </p:sp>
      </p:grpSp>
      <p:cxnSp>
        <p:nvCxnSpPr>
          <p:cNvPr id="4" name="Gerade Verbindung mit Pfeil 3"/>
          <p:cNvCxnSpPr/>
          <p:nvPr/>
        </p:nvCxnSpPr>
        <p:spPr bwMode="auto">
          <a:xfrm flipH="1" flipV="1">
            <a:off x="5817394" y="3354388"/>
            <a:ext cx="1835150" cy="171608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77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996" name="Text Box 2380"/>
          <p:cNvSpPr txBox="1">
            <a:spLocks noChangeArrowheads="1"/>
          </p:cNvSpPr>
          <p:nvPr/>
        </p:nvSpPr>
        <p:spPr bwMode="auto">
          <a:xfrm>
            <a:off x="1191077" y="207610"/>
            <a:ext cx="80084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 rtl="1">
              <a:defRPr/>
            </a:pPr>
            <a:r>
              <a:rPr lang="en-029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Hardware Architectures for Arithmetic in</a:t>
            </a:r>
            <a:r>
              <a:rPr lang="en-029" sz="3200" u="none" dirty="0">
                <a:solidFill>
                  <a:srgbClr val="618F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029" sz="32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GF (</a:t>
            </a:r>
            <a:r>
              <a:rPr lang="de-DE" sz="32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de-DE" sz="3200" u="none" baseline="30000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</a:t>
            </a:r>
            <a:r>
              <a:rPr lang="en-029" sz="32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  <a:p>
            <a:pPr algn="ctr" defTabSz="762000" rtl="1">
              <a:defRPr/>
            </a:pPr>
            <a:r>
              <a:rPr lang="en-029" sz="3200" u="none" dirty="0" smtClean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Combined Division </a:t>
            </a:r>
            <a:r>
              <a:rPr lang="en-029" sz="32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and Multiplication</a:t>
            </a:r>
            <a:endParaRPr lang="en-JM" sz="32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098" name="Object 2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32300"/>
              </p:ext>
            </p:extLst>
          </p:nvPr>
        </p:nvGraphicFramePr>
        <p:xfrm>
          <a:off x="3932261" y="1583387"/>
          <a:ext cx="2295145" cy="61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Formel" r:id="rId4" imgW="1574640" imgH="419040" progId="Equation.3">
                  <p:embed/>
                </p:oleObj>
              </mc:Choice>
              <mc:Fallback>
                <p:oleObj name="Formel" r:id="rId4" imgW="1574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61" y="1583387"/>
                        <a:ext cx="2295145" cy="6114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387972" y="4250903"/>
            <a:ext cx="5666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/>
            <a:r>
              <a:rPr lang="en-US" dirty="0" smtClean="0">
                <a:solidFill>
                  <a:srgbClr val="000000"/>
                </a:solidFill>
              </a:rPr>
              <a:t>Multiplier</a:t>
            </a:r>
            <a:r>
              <a:rPr lang="en-US" u="none" dirty="0" smtClean="0">
                <a:solidFill>
                  <a:srgbClr val="000000"/>
                </a:solidFill>
              </a:rPr>
              <a:t>: 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H(x) = h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0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h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h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    …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+ </a:t>
            </a:r>
            <a:r>
              <a:rPr lang="fr-FR" i="1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h</a:t>
            </a:r>
            <a:r>
              <a:rPr lang="fr-FR" i="1" u="none" baseline="-250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</a:t>
            </a:r>
            <a:r>
              <a:rPr lang="fr-FR" i="1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de-DE" sz="3200" i="1" dirty="0">
              <a:solidFill>
                <a:srgbClr val="000000"/>
              </a:solidFill>
            </a:endParaRPr>
          </a:p>
        </p:txBody>
      </p:sp>
      <p:sp>
        <p:nvSpPr>
          <p:cNvPr id="2343" name="Textfeld 2342"/>
          <p:cNvSpPr txBox="1"/>
          <p:nvPr/>
        </p:nvSpPr>
        <p:spPr>
          <a:xfrm>
            <a:off x="2416175" y="4706878"/>
            <a:ext cx="5666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/>
            <a:r>
              <a:rPr lang="en-US" dirty="0" smtClean="0">
                <a:solidFill>
                  <a:srgbClr val="000000"/>
                </a:solidFill>
              </a:rPr>
              <a:t>Divisor</a:t>
            </a:r>
            <a:r>
              <a:rPr lang="en-US" u="none" dirty="0" smtClean="0">
                <a:solidFill>
                  <a:srgbClr val="000000"/>
                </a:solidFill>
              </a:rPr>
              <a:t>:    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G(x) = g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0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g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g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    …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+ </a:t>
            </a:r>
            <a:r>
              <a:rPr lang="fr-FR" i="1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g</a:t>
            </a:r>
            <a:r>
              <a:rPr lang="fr-FR" i="1" u="none" baseline="-250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</a:t>
            </a:r>
            <a:r>
              <a:rPr lang="fr-FR" i="1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de-DE" sz="3200" i="1" dirty="0">
              <a:solidFill>
                <a:srgbClr val="000000"/>
              </a:solidFill>
            </a:endParaRPr>
          </a:p>
        </p:txBody>
      </p:sp>
      <p:sp>
        <p:nvSpPr>
          <p:cNvPr id="2344" name="Textfeld 2343"/>
          <p:cNvSpPr txBox="1"/>
          <p:nvPr/>
        </p:nvSpPr>
        <p:spPr>
          <a:xfrm>
            <a:off x="2402260" y="5107632"/>
            <a:ext cx="4716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/>
            <a:r>
              <a:rPr lang="en-US" dirty="0" smtClean="0">
                <a:solidFill>
                  <a:srgbClr val="000000"/>
                </a:solidFill>
              </a:rPr>
              <a:t>Input</a:t>
            </a:r>
            <a:r>
              <a:rPr lang="en-US" i="1" u="none" dirty="0" smtClean="0">
                <a:solidFill>
                  <a:srgbClr val="000000"/>
                </a:solidFill>
              </a:rPr>
              <a:t>:        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I(x)  = i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0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i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i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    …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i="1" u="none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+ </a:t>
            </a:r>
            <a:r>
              <a:rPr lang="fr-FR" i="1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</a:t>
            </a:r>
            <a:r>
              <a:rPr lang="fr-FR" i="1" u="none" baseline="-250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</a:t>
            </a:r>
            <a:r>
              <a:rPr lang="fr-FR" i="1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de-DE" sz="3200" i="1" dirty="0">
              <a:solidFill>
                <a:srgbClr val="000000"/>
              </a:solidFill>
            </a:endParaRPr>
          </a:p>
        </p:txBody>
      </p:sp>
      <p:sp>
        <p:nvSpPr>
          <p:cNvPr id="2346" name="Textfeld 2345"/>
          <p:cNvSpPr txBox="1"/>
          <p:nvPr/>
        </p:nvSpPr>
        <p:spPr>
          <a:xfrm>
            <a:off x="642368" y="1840845"/>
            <a:ext cx="232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/>
            <a:r>
              <a:rPr lang="en-US" dirty="0" smtClean="0">
                <a:solidFill>
                  <a:srgbClr val="000000"/>
                </a:solidFill>
              </a:rPr>
              <a:t>Input bits </a:t>
            </a:r>
            <a:r>
              <a:rPr lang="en-US" i="1" dirty="0" smtClean="0">
                <a:solidFill>
                  <a:srgbClr val="000000"/>
                </a:solidFill>
              </a:rPr>
              <a:t>I(x)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 defTabSz="762000"/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</a:t>
            </a:r>
            <a:r>
              <a:rPr lang="fr-FR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0</a:t>
            </a:r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i</a:t>
            </a:r>
            <a:r>
              <a:rPr lang="fr-FR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 </a:t>
            </a:r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i</a:t>
            </a:r>
            <a:r>
              <a:rPr lang="fr-FR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  </a:t>
            </a:r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….  </a:t>
            </a:r>
            <a:r>
              <a:rPr lang="fr-FR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</a:t>
            </a:r>
            <a:r>
              <a:rPr lang="fr-FR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k-1</a:t>
            </a:r>
            <a:r>
              <a:rPr lang="fr-FR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</a:t>
            </a:r>
            <a:r>
              <a:rPr lang="fr-FR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</a:t>
            </a:r>
            <a:r>
              <a:rPr lang="fr-FR" u="none" baseline="-25000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k</a:t>
            </a:r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 rot="19608914">
            <a:off x="1390259" y="2986996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0" u="none" dirty="0" err="1" smtClean="0">
                <a:solidFill>
                  <a:srgbClr val="000000"/>
                </a:solidFill>
              </a:rPr>
              <a:t>Clock</a:t>
            </a:r>
            <a:r>
              <a:rPr lang="de-DE" sz="1600" b="0" u="none" dirty="0" smtClean="0">
                <a:solidFill>
                  <a:srgbClr val="000000"/>
                </a:solidFill>
              </a:rPr>
              <a:t> 1</a:t>
            </a:r>
            <a:endParaRPr lang="de-DE" sz="1600" b="0" u="none" dirty="0">
              <a:solidFill>
                <a:srgbClr val="000000"/>
              </a:solidFill>
            </a:endParaRPr>
          </a:p>
        </p:txBody>
      </p:sp>
      <p:sp>
        <p:nvSpPr>
          <p:cNvPr id="2348" name="Rechteck 2347"/>
          <p:cNvSpPr/>
          <p:nvPr/>
        </p:nvSpPr>
        <p:spPr>
          <a:xfrm rot="19608914">
            <a:off x="987356" y="2941902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0" u="none" dirty="0" err="1" smtClean="0">
                <a:solidFill>
                  <a:srgbClr val="000000"/>
                </a:solidFill>
              </a:rPr>
              <a:t>Clock</a:t>
            </a:r>
            <a:r>
              <a:rPr lang="de-DE" sz="1600" b="0" u="none" dirty="0" smtClean="0">
                <a:solidFill>
                  <a:srgbClr val="000000"/>
                </a:solidFill>
              </a:rPr>
              <a:t> 2</a:t>
            </a:r>
            <a:endParaRPr lang="de-DE" sz="1600" b="0" u="none" dirty="0">
              <a:solidFill>
                <a:srgbClr val="000000"/>
              </a:solidFill>
            </a:endParaRPr>
          </a:p>
        </p:txBody>
      </p:sp>
      <p:sp>
        <p:nvSpPr>
          <p:cNvPr id="2349" name="Rechteck 2348"/>
          <p:cNvSpPr/>
          <p:nvPr/>
        </p:nvSpPr>
        <p:spPr>
          <a:xfrm rot="19344980">
            <a:off x="8579" y="2991373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0" u="none" dirty="0" err="1" smtClean="0">
                <a:solidFill>
                  <a:srgbClr val="000000"/>
                </a:solidFill>
              </a:rPr>
              <a:t>Clock</a:t>
            </a:r>
            <a:r>
              <a:rPr lang="de-DE" sz="1600" b="0" u="none" dirty="0" smtClean="0">
                <a:solidFill>
                  <a:srgbClr val="000000"/>
                </a:solidFill>
              </a:rPr>
              <a:t> k+1</a:t>
            </a:r>
            <a:endParaRPr lang="de-DE" sz="1600" b="0" u="none" dirty="0">
              <a:solidFill>
                <a:srgbClr val="000000"/>
              </a:solidFill>
            </a:endParaRPr>
          </a:p>
        </p:txBody>
      </p:sp>
      <p:sp>
        <p:nvSpPr>
          <p:cNvPr id="4" name="Freihandform 3"/>
          <p:cNvSpPr/>
          <p:nvPr/>
        </p:nvSpPr>
        <p:spPr bwMode="auto">
          <a:xfrm>
            <a:off x="2114550" y="2500313"/>
            <a:ext cx="171450" cy="457200"/>
          </a:xfrm>
          <a:custGeom>
            <a:avLst/>
            <a:gdLst>
              <a:gd name="connsiteX0" fmla="*/ 0 w 171450"/>
              <a:gd name="connsiteY0" fmla="*/ 457200 h 457200"/>
              <a:gd name="connsiteX1" fmla="*/ 142875 w 171450"/>
              <a:gd name="connsiteY1" fmla="*/ 242887 h 457200"/>
              <a:gd name="connsiteX2" fmla="*/ 171450 w 17145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457200">
                <a:moveTo>
                  <a:pt x="0" y="457200"/>
                </a:moveTo>
                <a:cubicBezTo>
                  <a:pt x="57150" y="388143"/>
                  <a:pt x="114300" y="319087"/>
                  <a:pt x="142875" y="242887"/>
                </a:cubicBezTo>
                <a:cubicBezTo>
                  <a:pt x="171450" y="166687"/>
                  <a:pt x="171450" y="83343"/>
                  <a:pt x="17145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351" name="Freihandform 2350"/>
          <p:cNvSpPr/>
          <p:nvPr/>
        </p:nvSpPr>
        <p:spPr bwMode="auto">
          <a:xfrm>
            <a:off x="1728391" y="2470149"/>
            <a:ext cx="216024" cy="437753"/>
          </a:xfrm>
          <a:custGeom>
            <a:avLst/>
            <a:gdLst>
              <a:gd name="connsiteX0" fmla="*/ 0 w 171450"/>
              <a:gd name="connsiteY0" fmla="*/ 457200 h 457200"/>
              <a:gd name="connsiteX1" fmla="*/ 142875 w 171450"/>
              <a:gd name="connsiteY1" fmla="*/ 242887 h 457200"/>
              <a:gd name="connsiteX2" fmla="*/ 171450 w 17145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457200">
                <a:moveTo>
                  <a:pt x="0" y="457200"/>
                </a:moveTo>
                <a:cubicBezTo>
                  <a:pt x="57150" y="388143"/>
                  <a:pt x="114300" y="319087"/>
                  <a:pt x="142875" y="242887"/>
                </a:cubicBezTo>
                <a:cubicBezTo>
                  <a:pt x="171450" y="166687"/>
                  <a:pt x="171450" y="83343"/>
                  <a:pt x="17145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352" name="Freihandform 2351"/>
          <p:cNvSpPr/>
          <p:nvPr/>
        </p:nvSpPr>
        <p:spPr bwMode="auto">
          <a:xfrm>
            <a:off x="648271" y="2481263"/>
            <a:ext cx="171450" cy="457200"/>
          </a:xfrm>
          <a:custGeom>
            <a:avLst/>
            <a:gdLst>
              <a:gd name="connsiteX0" fmla="*/ 0 w 171450"/>
              <a:gd name="connsiteY0" fmla="*/ 457200 h 457200"/>
              <a:gd name="connsiteX1" fmla="*/ 142875 w 171450"/>
              <a:gd name="connsiteY1" fmla="*/ 242887 h 457200"/>
              <a:gd name="connsiteX2" fmla="*/ 171450 w 17145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457200">
                <a:moveTo>
                  <a:pt x="0" y="457200"/>
                </a:moveTo>
                <a:cubicBezTo>
                  <a:pt x="57150" y="388143"/>
                  <a:pt x="114300" y="319087"/>
                  <a:pt x="142875" y="242887"/>
                </a:cubicBezTo>
                <a:cubicBezTo>
                  <a:pt x="171450" y="166687"/>
                  <a:pt x="171450" y="83343"/>
                  <a:pt x="17145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80319" y="2744787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354" name="Textfeld 2353"/>
          <p:cNvSpPr txBox="1"/>
          <p:nvPr/>
        </p:nvSpPr>
        <p:spPr>
          <a:xfrm>
            <a:off x="2021633" y="5664036"/>
            <a:ext cx="566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/>
            <a:r>
              <a:rPr lang="en-US" dirty="0" smtClean="0">
                <a:solidFill>
                  <a:srgbClr val="000000"/>
                </a:solidFill>
              </a:rPr>
              <a:t>Remainder</a:t>
            </a:r>
            <a:r>
              <a:rPr lang="en-US" u="none" dirty="0" smtClean="0">
                <a:solidFill>
                  <a:srgbClr val="000000"/>
                </a:solidFill>
              </a:rPr>
              <a:t>:        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R(x) = r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0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r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r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    …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 + r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m-1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m-1</a:t>
            </a:r>
          </a:p>
          <a:p>
            <a:pPr marL="457200" indent="-457200" defTabSz="762000"/>
            <a:r>
              <a:rPr lang="fr-FR" sz="1600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R(x)=H(x) • I(x) </a:t>
            </a:r>
            <a:r>
              <a:rPr lang="fr-FR" sz="1600" i="1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mod</a:t>
            </a:r>
            <a:r>
              <a:rPr lang="fr-FR" sz="1600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G(x)</a:t>
            </a:r>
            <a:r>
              <a:rPr lang="fr-FR" sz="1600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de-DE" sz="2400" i="1" dirty="0">
              <a:solidFill>
                <a:srgbClr val="000000"/>
              </a:solidFill>
            </a:endParaRPr>
          </a:p>
        </p:txBody>
      </p:sp>
      <p:sp>
        <p:nvSpPr>
          <p:cNvPr id="2355" name="Textfeld 2354"/>
          <p:cNvSpPr txBox="1"/>
          <p:nvPr/>
        </p:nvSpPr>
        <p:spPr>
          <a:xfrm>
            <a:off x="4426124" y="6011033"/>
            <a:ext cx="515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/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= 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0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s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+ s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2    …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i="1" u="none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+ 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fr-FR" i="1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m-1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m-1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i="1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after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i="1" u="none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clock</a:t>
            </a:r>
            <a:r>
              <a:rPr lang="fr-FR" i="1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k+1</a:t>
            </a:r>
            <a:r>
              <a:rPr lang="fr-FR" i="1" u="none" baseline="30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de-DE" sz="3200" i="1" dirty="0">
              <a:solidFill>
                <a:srgbClr val="000000"/>
              </a:solidFill>
            </a:endParaRPr>
          </a:p>
        </p:txBody>
      </p:sp>
      <p:sp>
        <p:nvSpPr>
          <p:cNvPr id="686" name="Text Box 45"/>
          <p:cNvSpPr txBox="1">
            <a:spLocks noChangeArrowheads="1"/>
          </p:cNvSpPr>
          <p:nvPr/>
        </p:nvSpPr>
        <p:spPr bwMode="auto">
          <a:xfrm>
            <a:off x="8082805" y="3686463"/>
            <a:ext cx="18399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 u="none" dirty="0">
                <a:solidFill>
                  <a:srgbClr val="000000"/>
                </a:solidFill>
              </a:rPr>
              <a:t>Output sequence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3065861" y="3040845"/>
            <a:ext cx="318714" cy="30552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u="none" dirty="0" smtClean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017051" y="2897939"/>
            <a:ext cx="28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u="none" dirty="0">
                <a:solidFill>
                  <a:srgbClr val="000000"/>
                </a:solidFill>
              </a:rPr>
              <a:t>+</a:t>
            </a:r>
            <a:endParaRPr lang="de-DE" sz="3200" b="0" u="none" dirty="0">
              <a:solidFill>
                <a:srgbClr val="000000"/>
              </a:solidFill>
            </a:endParaRPr>
          </a:p>
        </p:txBody>
      </p:sp>
      <p:sp>
        <p:nvSpPr>
          <p:cNvPr id="696" name="Line 29"/>
          <p:cNvSpPr>
            <a:spLocks noChangeShapeType="1"/>
          </p:cNvSpPr>
          <p:nvPr/>
        </p:nvSpPr>
        <p:spPr bwMode="auto">
          <a:xfrm>
            <a:off x="3223078" y="2821065"/>
            <a:ext cx="4710" cy="2197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98" name="Line 29"/>
          <p:cNvSpPr>
            <a:spLocks noChangeShapeType="1"/>
          </p:cNvSpPr>
          <p:nvPr/>
        </p:nvSpPr>
        <p:spPr bwMode="auto">
          <a:xfrm flipH="1" flipV="1">
            <a:off x="3220831" y="3331357"/>
            <a:ext cx="0" cy="2142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996442" y="3462503"/>
            <a:ext cx="454184" cy="338554"/>
            <a:chOff x="8761337" y="2706675"/>
            <a:chExt cx="454184" cy="338554"/>
          </a:xfrm>
        </p:grpSpPr>
        <p:sp>
          <p:nvSpPr>
            <p:cNvPr id="11" name="Ellipse 10"/>
            <p:cNvSpPr/>
            <p:nvPr/>
          </p:nvSpPr>
          <p:spPr bwMode="auto">
            <a:xfrm>
              <a:off x="8761337" y="2780002"/>
              <a:ext cx="454184" cy="26193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00" name="Rechteck 699"/>
            <p:cNvSpPr/>
            <p:nvPr/>
          </p:nvSpPr>
          <p:spPr>
            <a:xfrm>
              <a:off x="8826500" y="2706675"/>
              <a:ext cx="3401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0" u="none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g</a:t>
              </a:r>
              <a:r>
                <a:rPr lang="fr-FR" sz="1600" b="0" u="none" baseline="-25000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0</a:t>
              </a:r>
              <a:endParaRPr lang="de-DE" sz="16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991276" y="2497419"/>
            <a:ext cx="454184" cy="338554"/>
            <a:chOff x="8769487" y="1680591"/>
            <a:chExt cx="454184" cy="338554"/>
          </a:xfrm>
        </p:grpSpPr>
        <p:sp>
          <p:nvSpPr>
            <p:cNvPr id="701" name="Ellipse 700"/>
            <p:cNvSpPr/>
            <p:nvPr/>
          </p:nvSpPr>
          <p:spPr bwMode="auto">
            <a:xfrm>
              <a:off x="8769487" y="1742300"/>
              <a:ext cx="454184" cy="26193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02" name="Rechteck 701"/>
            <p:cNvSpPr/>
            <p:nvPr/>
          </p:nvSpPr>
          <p:spPr>
            <a:xfrm>
              <a:off x="8826501" y="1680591"/>
              <a:ext cx="3401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0" u="none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h</a:t>
              </a:r>
              <a:r>
                <a:rPr lang="fr-FR" sz="1600" b="0" u="none" baseline="-25000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0</a:t>
              </a:r>
              <a:endParaRPr lang="de-DE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3" name="Line 29"/>
          <p:cNvSpPr>
            <a:spLocks noChangeShapeType="1"/>
          </p:cNvSpPr>
          <p:nvPr/>
        </p:nvSpPr>
        <p:spPr bwMode="auto">
          <a:xfrm flipH="1" flipV="1">
            <a:off x="3227788" y="3809185"/>
            <a:ext cx="3896" cy="1793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5" name="Gerade Verbindung 14"/>
          <p:cNvCxnSpPr>
            <a:stCxn id="709" idx="0"/>
            <a:endCxn id="757" idx="0"/>
          </p:cNvCxnSpPr>
          <p:nvPr/>
        </p:nvCxnSpPr>
        <p:spPr bwMode="auto">
          <a:xfrm>
            <a:off x="3223078" y="2406778"/>
            <a:ext cx="436872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8" name="Gerade Verbindung 707"/>
          <p:cNvCxnSpPr/>
          <p:nvPr/>
        </p:nvCxnSpPr>
        <p:spPr bwMode="auto">
          <a:xfrm>
            <a:off x="3231684" y="3988554"/>
            <a:ext cx="438965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9" name="Line 29"/>
          <p:cNvSpPr>
            <a:spLocks noChangeShapeType="1"/>
          </p:cNvSpPr>
          <p:nvPr/>
        </p:nvSpPr>
        <p:spPr bwMode="auto">
          <a:xfrm>
            <a:off x="3223078" y="2406778"/>
            <a:ext cx="454" cy="1419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10" name="Rectangle 5"/>
          <p:cNvSpPr>
            <a:spLocks noChangeArrowheads="1"/>
          </p:cNvSpPr>
          <p:nvPr/>
        </p:nvSpPr>
        <p:spPr bwMode="auto">
          <a:xfrm>
            <a:off x="3614907" y="3044894"/>
            <a:ext cx="410208" cy="3151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11" name="Line 29"/>
          <p:cNvSpPr>
            <a:spLocks noChangeShapeType="1"/>
          </p:cNvSpPr>
          <p:nvPr/>
        </p:nvSpPr>
        <p:spPr bwMode="auto">
          <a:xfrm>
            <a:off x="4032649" y="3199186"/>
            <a:ext cx="257348" cy="32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12" name="Ellipse 711"/>
          <p:cNvSpPr/>
          <p:nvPr/>
        </p:nvSpPr>
        <p:spPr bwMode="auto">
          <a:xfrm>
            <a:off x="4289998" y="3049705"/>
            <a:ext cx="318714" cy="30552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u="none" dirty="0" smtClean="0">
              <a:solidFill>
                <a:srgbClr val="000000"/>
              </a:solidFill>
            </a:endParaRPr>
          </a:p>
        </p:txBody>
      </p:sp>
      <p:sp>
        <p:nvSpPr>
          <p:cNvPr id="713" name="Rechteck 712"/>
          <p:cNvSpPr/>
          <p:nvPr/>
        </p:nvSpPr>
        <p:spPr>
          <a:xfrm>
            <a:off x="4241188" y="2906799"/>
            <a:ext cx="28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u="none" dirty="0">
                <a:solidFill>
                  <a:srgbClr val="000000"/>
                </a:solidFill>
              </a:rPr>
              <a:t>+</a:t>
            </a:r>
            <a:endParaRPr lang="de-DE" sz="3200" b="0" u="none" dirty="0">
              <a:solidFill>
                <a:srgbClr val="000000"/>
              </a:solidFill>
            </a:endParaRPr>
          </a:p>
        </p:txBody>
      </p:sp>
      <p:sp>
        <p:nvSpPr>
          <p:cNvPr id="714" name="Line 29"/>
          <p:cNvSpPr>
            <a:spLocks noChangeShapeType="1"/>
          </p:cNvSpPr>
          <p:nvPr/>
        </p:nvSpPr>
        <p:spPr bwMode="auto">
          <a:xfrm>
            <a:off x="3384575" y="3202468"/>
            <a:ext cx="22062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15" name="Line 29"/>
          <p:cNvSpPr>
            <a:spLocks noChangeShapeType="1"/>
          </p:cNvSpPr>
          <p:nvPr/>
        </p:nvSpPr>
        <p:spPr bwMode="auto">
          <a:xfrm flipH="1">
            <a:off x="4444491" y="2821065"/>
            <a:ext cx="3896" cy="22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16" name="Rechteck 715"/>
          <p:cNvSpPr/>
          <p:nvPr/>
        </p:nvSpPr>
        <p:spPr>
          <a:xfrm>
            <a:off x="3605205" y="2971973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0" u="none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fr-FR" sz="1800" b="0" u="none" baseline="-250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0</a:t>
            </a:r>
            <a:endParaRPr lang="de-DE" sz="1800" b="0" dirty="0">
              <a:solidFill>
                <a:srgbClr val="000000"/>
              </a:solidFill>
            </a:endParaRPr>
          </a:p>
        </p:txBody>
      </p:sp>
      <p:sp>
        <p:nvSpPr>
          <p:cNvPr id="717" name="Line 29"/>
          <p:cNvSpPr>
            <a:spLocks noChangeShapeType="1"/>
          </p:cNvSpPr>
          <p:nvPr/>
        </p:nvSpPr>
        <p:spPr bwMode="auto">
          <a:xfrm flipH="1" flipV="1">
            <a:off x="4444968" y="3340217"/>
            <a:ext cx="0" cy="2142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18" name="Gruppieren 717"/>
          <p:cNvGrpSpPr/>
          <p:nvPr/>
        </p:nvGrpSpPr>
        <p:grpSpPr>
          <a:xfrm>
            <a:off x="4220579" y="3471363"/>
            <a:ext cx="454184" cy="338554"/>
            <a:chOff x="8761337" y="2706675"/>
            <a:chExt cx="454184" cy="338554"/>
          </a:xfrm>
        </p:grpSpPr>
        <p:sp>
          <p:nvSpPr>
            <p:cNvPr id="719" name="Ellipse 718"/>
            <p:cNvSpPr/>
            <p:nvPr/>
          </p:nvSpPr>
          <p:spPr bwMode="auto">
            <a:xfrm>
              <a:off x="8761337" y="2780002"/>
              <a:ext cx="454184" cy="26193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20" name="Rechteck 719"/>
            <p:cNvSpPr/>
            <p:nvPr/>
          </p:nvSpPr>
          <p:spPr>
            <a:xfrm>
              <a:off x="8826500" y="2706675"/>
              <a:ext cx="3401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0" u="none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g</a:t>
              </a:r>
              <a:r>
                <a:rPr lang="fr-FR" sz="1600" b="0" u="none" baseline="-250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1</a:t>
              </a:r>
              <a:endParaRPr lang="de-DE" sz="16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21" name="Gruppieren 720"/>
          <p:cNvGrpSpPr/>
          <p:nvPr/>
        </p:nvGrpSpPr>
        <p:grpSpPr>
          <a:xfrm>
            <a:off x="4215413" y="2506279"/>
            <a:ext cx="454184" cy="338554"/>
            <a:chOff x="8769487" y="1680591"/>
            <a:chExt cx="454184" cy="338554"/>
          </a:xfrm>
        </p:grpSpPr>
        <p:sp>
          <p:nvSpPr>
            <p:cNvPr id="722" name="Ellipse 721"/>
            <p:cNvSpPr/>
            <p:nvPr/>
          </p:nvSpPr>
          <p:spPr bwMode="auto">
            <a:xfrm>
              <a:off x="8769487" y="1742300"/>
              <a:ext cx="454184" cy="26193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23" name="Rechteck 722"/>
            <p:cNvSpPr/>
            <p:nvPr/>
          </p:nvSpPr>
          <p:spPr>
            <a:xfrm>
              <a:off x="8826501" y="1680591"/>
              <a:ext cx="3401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0" u="none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h</a:t>
              </a:r>
              <a:r>
                <a:rPr lang="fr-FR" sz="1600" b="0" u="none" baseline="-25000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1</a:t>
              </a:r>
              <a:endParaRPr lang="de-DE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24" name="Line 29"/>
          <p:cNvSpPr>
            <a:spLocks noChangeShapeType="1"/>
          </p:cNvSpPr>
          <p:nvPr/>
        </p:nvSpPr>
        <p:spPr bwMode="auto">
          <a:xfrm flipV="1">
            <a:off x="4445088" y="3818042"/>
            <a:ext cx="6837" cy="1705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25" name="Line 29"/>
          <p:cNvSpPr>
            <a:spLocks noChangeShapeType="1"/>
          </p:cNvSpPr>
          <p:nvPr/>
        </p:nvSpPr>
        <p:spPr bwMode="auto">
          <a:xfrm>
            <a:off x="4449939" y="2406778"/>
            <a:ext cx="0" cy="1612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26" name="Rectangle 5"/>
          <p:cNvSpPr>
            <a:spLocks noChangeArrowheads="1"/>
          </p:cNvSpPr>
          <p:nvPr/>
        </p:nvSpPr>
        <p:spPr bwMode="auto">
          <a:xfrm>
            <a:off x="5565079" y="3053754"/>
            <a:ext cx="410208" cy="3151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27" name="Line 29"/>
          <p:cNvSpPr>
            <a:spLocks noChangeShapeType="1"/>
          </p:cNvSpPr>
          <p:nvPr/>
        </p:nvSpPr>
        <p:spPr bwMode="auto">
          <a:xfrm>
            <a:off x="5982821" y="3208046"/>
            <a:ext cx="257348" cy="32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28" name="Ellipse 727"/>
          <p:cNvSpPr/>
          <p:nvPr/>
        </p:nvSpPr>
        <p:spPr bwMode="auto">
          <a:xfrm>
            <a:off x="6240170" y="3058565"/>
            <a:ext cx="318714" cy="30552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u="none" dirty="0" smtClean="0">
              <a:solidFill>
                <a:srgbClr val="000000"/>
              </a:solidFill>
            </a:endParaRPr>
          </a:p>
        </p:txBody>
      </p:sp>
      <p:sp>
        <p:nvSpPr>
          <p:cNvPr id="729" name="Rechteck 728"/>
          <p:cNvSpPr/>
          <p:nvPr/>
        </p:nvSpPr>
        <p:spPr>
          <a:xfrm>
            <a:off x="6191360" y="2915659"/>
            <a:ext cx="28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u="none" dirty="0">
                <a:solidFill>
                  <a:srgbClr val="000000"/>
                </a:solidFill>
              </a:rPr>
              <a:t>+</a:t>
            </a:r>
            <a:endParaRPr lang="de-DE" sz="3200" b="0" u="none" dirty="0">
              <a:solidFill>
                <a:srgbClr val="000000"/>
              </a:solidFill>
            </a:endParaRPr>
          </a:p>
        </p:txBody>
      </p:sp>
      <p:sp>
        <p:nvSpPr>
          <p:cNvPr id="730" name="Line 29"/>
          <p:cNvSpPr>
            <a:spLocks noChangeShapeType="1"/>
          </p:cNvSpPr>
          <p:nvPr/>
        </p:nvSpPr>
        <p:spPr bwMode="auto">
          <a:xfrm>
            <a:off x="5334747" y="3211328"/>
            <a:ext cx="22062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31" name="Line 29"/>
          <p:cNvSpPr>
            <a:spLocks noChangeShapeType="1"/>
          </p:cNvSpPr>
          <p:nvPr/>
        </p:nvSpPr>
        <p:spPr bwMode="auto">
          <a:xfrm>
            <a:off x="6397387" y="2838785"/>
            <a:ext cx="4710" cy="2197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32" name="Rechteck 731"/>
          <p:cNvSpPr/>
          <p:nvPr/>
        </p:nvSpPr>
        <p:spPr>
          <a:xfrm>
            <a:off x="5518824" y="3021206"/>
            <a:ext cx="489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fr-FR" sz="1600" b="0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m-2</a:t>
            </a:r>
            <a:endParaRPr lang="de-DE" sz="1600" b="0" dirty="0">
              <a:solidFill>
                <a:srgbClr val="000000"/>
              </a:solidFill>
            </a:endParaRPr>
          </a:p>
        </p:txBody>
      </p:sp>
      <p:sp>
        <p:nvSpPr>
          <p:cNvPr id="733" name="Line 29"/>
          <p:cNvSpPr>
            <a:spLocks noChangeShapeType="1"/>
          </p:cNvSpPr>
          <p:nvPr/>
        </p:nvSpPr>
        <p:spPr bwMode="auto">
          <a:xfrm flipH="1" flipV="1">
            <a:off x="6395140" y="3349077"/>
            <a:ext cx="0" cy="2142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34" name="Gruppieren 733"/>
          <p:cNvGrpSpPr/>
          <p:nvPr/>
        </p:nvGrpSpPr>
        <p:grpSpPr>
          <a:xfrm>
            <a:off x="6164270" y="3467979"/>
            <a:ext cx="470000" cy="347508"/>
            <a:chOff x="8754856" y="2694431"/>
            <a:chExt cx="470000" cy="347508"/>
          </a:xfrm>
        </p:grpSpPr>
        <p:sp>
          <p:nvSpPr>
            <p:cNvPr id="735" name="Ellipse 734"/>
            <p:cNvSpPr/>
            <p:nvPr/>
          </p:nvSpPr>
          <p:spPr bwMode="auto">
            <a:xfrm>
              <a:off x="8761337" y="2780002"/>
              <a:ext cx="454184" cy="26193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36" name="Rechteck 735"/>
            <p:cNvSpPr/>
            <p:nvPr/>
          </p:nvSpPr>
          <p:spPr>
            <a:xfrm>
              <a:off x="8754856" y="2694431"/>
              <a:ext cx="470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0" u="none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g</a:t>
              </a:r>
              <a:r>
                <a:rPr lang="fr-FR" sz="1600" b="0" u="none" baseline="-25000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m-1</a:t>
              </a:r>
              <a:endParaRPr lang="de-DE" sz="16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37" name="Gruppieren 736"/>
          <p:cNvGrpSpPr/>
          <p:nvPr/>
        </p:nvGrpSpPr>
        <p:grpSpPr>
          <a:xfrm>
            <a:off x="6165585" y="2542452"/>
            <a:ext cx="454184" cy="307777"/>
            <a:chOff x="8769487" y="1707904"/>
            <a:chExt cx="454184" cy="307777"/>
          </a:xfrm>
        </p:grpSpPr>
        <p:sp>
          <p:nvSpPr>
            <p:cNvPr id="738" name="Ellipse 737"/>
            <p:cNvSpPr/>
            <p:nvPr/>
          </p:nvSpPr>
          <p:spPr bwMode="auto">
            <a:xfrm>
              <a:off x="8769487" y="1742300"/>
              <a:ext cx="454184" cy="26193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39" name="Rechteck 738"/>
            <p:cNvSpPr/>
            <p:nvPr/>
          </p:nvSpPr>
          <p:spPr>
            <a:xfrm>
              <a:off x="8784536" y="1707904"/>
              <a:ext cx="4347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0" u="none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h</a:t>
              </a:r>
              <a:r>
                <a:rPr lang="fr-FR" sz="1400" b="0" u="none" baseline="-25000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m-1</a:t>
              </a:r>
              <a:endParaRPr lang="de-DE" sz="14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40" name="Line 29"/>
          <p:cNvSpPr>
            <a:spLocks noChangeShapeType="1"/>
          </p:cNvSpPr>
          <p:nvPr/>
        </p:nvSpPr>
        <p:spPr bwMode="auto">
          <a:xfrm flipH="1" flipV="1">
            <a:off x="6409889" y="3818042"/>
            <a:ext cx="0" cy="159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41" name="Line 29"/>
          <p:cNvSpPr>
            <a:spLocks noChangeShapeType="1"/>
          </p:cNvSpPr>
          <p:nvPr/>
        </p:nvSpPr>
        <p:spPr bwMode="auto">
          <a:xfrm>
            <a:off x="6397387" y="2406778"/>
            <a:ext cx="456" cy="1700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42" name="Rectangle 5"/>
          <p:cNvSpPr>
            <a:spLocks noChangeArrowheads="1"/>
          </p:cNvSpPr>
          <p:nvPr/>
        </p:nvSpPr>
        <p:spPr bwMode="auto">
          <a:xfrm>
            <a:off x="6783259" y="3062614"/>
            <a:ext cx="410208" cy="3151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43" name="Line 29"/>
          <p:cNvSpPr>
            <a:spLocks noChangeShapeType="1"/>
          </p:cNvSpPr>
          <p:nvPr/>
        </p:nvSpPr>
        <p:spPr bwMode="auto">
          <a:xfrm>
            <a:off x="7201001" y="3216906"/>
            <a:ext cx="257348" cy="32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44" name="Ellipse 743"/>
          <p:cNvSpPr/>
          <p:nvPr/>
        </p:nvSpPr>
        <p:spPr bwMode="auto">
          <a:xfrm>
            <a:off x="7458350" y="3067425"/>
            <a:ext cx="318714" cy="30552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u="none" dirty="0" smtClean="0">
              <a:solidFill>
                <a:srgbClr val="000000"/>
              </a:solidFill>
            </a:endParaRPr>
          </a:p>
        </p:txBody>
      </p:sp>
      <p:sp>
        <p:nvSpPr>
          <p:cNvPr id="745" name="Rechteck 744"/>
          <p:cNvSpPr/>
          <p:nvPr/>
        </p:nvSpPr>
        <p:spPr>
          <a:xfrm>
            <a:off x="7409540" y="2924519"/>
            <a:ext cx="28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u="none" dirty="0">
                <a:solidFill>
                  <a:srgbClr val="000000"/>
                </a:solidFill>
              </a:rPr>
              <a:t>+</a:t>
            </a:r>
            <a:endParaRPr lang="de-DE" sz="3200" b="0" u="none" dirty="0">
              <a:solidFill>
                <a:srgbClr val="000000"/>
              </a:solidFill>
            </a:endParaRPr>
          </a:p>
        </p:txBody>
      </p:sp>
      <p:sp>
        <p:nvSpPr>
          <p:cNvPr id="746" name="Line 29"/>
          <p:cNvSpPr>
            <a:spLocks noChangeShapeType="1"/>
          </p:cNvSpPr>
          <p:nvPr/>
        </p:nvSpPr>
        <p:spPr bwMode="auto">
          <a:xfrm>
            <a:off x="6552927" y="3220188"/>
            <a:ext cx="22062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47" name="Line 29"/>
          <p:cNvSpPr>
            <a:spLocks noChangeShapeType="1"/>
          </p:cNvSpPr>
          <p:nvPr/>
        </p:nvSpPr>
        <p:spPr bwMode="auto">
          <a:xfrm>
            <a:off x="7615567" y="2847645"/>
            <a:ext cx="4710" cy="2197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48" name="Rechteck 747"/>
          <p:cNvSpPr/>
          <p:nvPr/>
        </p:nvSpPr>
        <p:spPr>
          <a:xfrm>
            <a:off x="6749833" y="3026662"/>
            <a:ext cx="489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fr-FR" sz="1600" b="0" u="none" baseline="-250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m-1</a:t>
            </a:r>
            <a:endParaRPr lang="de-DE" sz="1600" b="0" dirty="0">
              <a:solidFill>
                <a:srgbClr val="000000"/>
              </a:solidFill>
            </a:endParaRPr>
          </a:p>
        </p:txBody>
      </p:sp>
      <p:sp>
        <p:nvSpPr>
          <p:cNvPr id="749" name="Line 29"/>
          <p:cNvSpPr>
            <a:spLocks noChangeShapeType="1"/>
          </p:cNvSpPr>
          <p:nvPr/>
        </p:nvSpPr>
        <p:spPr bwMode="auto">
          <a:xfrm>
            <a:off x="7610857" y="3377762"/>
            <a:ext cx="10477" cy="6107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53" name="Gruppieren 752"/>
          <p:cNvGrpSpPr/>
          <p:nvPr/>
        </p:nvGrpSpPr>
        <p:grpSpPr>
          <a:xfrm>
            <a:off x="7383765" y="2525257"/>
            <a:ext cx="454184" cy="338554"/>
            <a:chOff x="8769487" y="1681849"/>
            <a:chExt cx="454184" cy="338554"/>
          </a:xfrm>
        </p:grpSpPr>
        <p:sp>
          <p:nvSpPr>
            <p:cNvPr id="754" name="Ellipse 753"/>
            <p:cNvSpPr/>
            <p:nvPr/>
          </p:nvSpPr>
          <p:spPr bwMode="auto">
            <a:xfrm>
              <a:off x="8769487" y="1742300"/>
              <a:ext cx="454184" cy="26193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55" name="Rechteck 754"/>
            <p:cNvSpPr/>
            <p:nvPr/>
          </p:nvSpPr>
          <p:spPr>
            <a:xfrm>
              <a:off x="8821750" y="1681849"/>
              <a:ext cx="3706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0" u="none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h</a:t>
              </a:r>
              <a:r>
                <a:rPr lang="fr-FR" sz="1600" b="0" u="none" baseline="-25000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m</a:t>
              </a:r>
              <a:endParaRPr lang="de-DE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57" name="Line 29"/>
          <p:cNvSpPr>
            <a:spLocks noChangeShapeType="1"/>
          </p:cNvSpPr>
          <p:nvPr/>
        </p:nvSpPr>
        <p:spPr bwMode="auto">
          <a:xfrm>
            <a:off x="7591807" y="2406778"/>
            <a:ext cx="5166" cy="1789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65" name="Line 29"/>
          <p:cNvSpPr>
            <a:spLocks noChangeShapeType="1"/>
          </p:cNvSpPr>
          <p:nvPr/>
        </p:nvSpPr>
        <p:spPr bwMode="auto">
          <a:xfrm>
            <a:off x="4611300" y="3187044"/>
            <a:ext cx="257348" cy="32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66" name="Rechteck 765"/>
          <p:cNvSpPr/>
          <p:nvPr/>
        </p:nvSpPr>
        <p:spPr>
          <a:xfrm>
            <a:off x="4940150" y="2928014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69" name="Line 29"/>
          <p:cNvSpPr>
            <a:spLocks noChangeShapeType="1"/>
          </p:cNvSpPr>
          <p:nvPr/>
        </p:nvSpPr>
        <p:spPr bwMode="auto">
          <a:xfrm>
            <a:off x="7610857" y="3576151"/>
            <a:ext cx="670262" cy="4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70" name="Rechteck 769"/>
          <p:cNvSpPr/>
          <p:nvPr/>
        </p:nvSpPr>
        <p:spPr>
          <a:xfrm>
            <a:off x="4966421" y="3448814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71" name="Rechteck 770"/>
          <p:cNvSpPr/>
          <p:nvPr/>
        </p:nvSpPr>
        <p:spPr>
          <a:xfrm>
            <a:off x="4956773" y="2478523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74" name="Textfeld 773"/>
          <p:cNvSpPr txBox="1"/>
          <p:nvPr/>
        </p:nvSpPr>
        <p:spPr>
          <a:xfrm>
            <a:off x="8223995" y="3344635"/>
            <a:ext cx="6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/>
            <a:r>
              <a:rPr lang="fr-FR" u="none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Z(x)</a:t>
            </a:r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782" name="Line 29"/>
          <p:cNvSpPr>
            <a:spLocks noChangeShapeType="1"/>
          </p:cNvSpPr>
          <p:nvPr/>
        </p:nvSpPr>
        <p:spPr bwMode="auto">
          <a:xfrm>
            <a:off x="2520479" y="2406778"/>
            <a:ext cx="7028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reihandform 5"/>
          <p:cNvSpPr/>
          <p:nvPr/>
        </p:nvSpPr>
        <p:spPr bwMode="auto">
          <a:xfrm>
            <a:off x="6190593" y="1744717"/>
            <a:ext cx="797770" cy="1227256"/>
          </a:xfrm>
          <a:custGeom>
            <a:avLst/>
            <a:gdLst>
              <a:gd name="connsiteX0" fmla="*/ 0 w 695874"/>
              <a:gd name="connsiteY0" fmla="*/ 0 h 1271752"/>
              <a:gd name="connsiteX1" fmla="*/ 588579 w 695874"/>
              <a:gd name="connsiteY1" fmla="*/ 252249 h 1271752"/>
              <a:gd name="connsiteX2" fmla="*/ 693683 w 695874"/>
              <a:gd name="connsiteY2" fmla="*/ 1271752 h 127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74" h="1271752">
                <a:moveTo>
                  <a:pt x="0" y="0"/>
                </a:moveTo>
                <a:cubicBezTo>
                  <a:pt x="236482" y="20145"/>
                  <a:pt x="472965" y="40290"/>
                  <a:pt x="588579" y="252249"/>
                </a:cubicBezTo>
                <a:cubicBezTo>
                  <a:pt x="704193" y="464208"/>
                  <a:pt x="698938" y="867980"/>
                  <a:pt x="693683" y="127175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" name="Freihandform 9"/>
          <p:cNvSpPr/>
          <p:nvPr/>
        </p:nvSpPr>
        <p:spPr bwMode="auto">
          <a:xfrm>
            <a:off x="4456386" y="2049517"/>
            <a:ext cx="575641" cy="1562897"/>
          </a:xfrm>
          <a:custGeom>
            <a:avLst/>
            <a:gdLst>
              <a:gd name="connsiteX0" fmla="*/ 0 w 575641"/>
              <a:gd name="connsiteY0" fmla="*/ 0 h 1562897"/>
              <a:gd name="connsiteX1" fmla="*/ 546538 w 575641"/>
              <a:gd name="connsiteY1" fmla="*/ 693683 h 1562897"/>
              <a:gd name="connsiteX2" fmla="*/ 483476 w 575641"/>
              <a:gd name="connsiteY2" fmla="*/ 1450428 h 1562897"/>
              <a:gd name="connsiteX3" fmla="*/ 336331 w 575641"/>
              <a:gd name="connsiteY3" fmla="*/ 1545021 h 156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41" h="1562897">
                <a:moveTo>
                  <a:pt x="0" y="0"/>
                </a:moveTo>
                <a:cubicBezTo>
                  <a:pt x="232979" y="225972"/>
                  <a:pt x="465959" y="451945"/>
                  <a:pt x="546538" y="693683"/>
                </a:cubicBezTo>
                <a:cubicBezTo>
                  <a:pt x="627117" y="935421"/>
                  <a:pt x="518511" y="1308538"/>
                  <a:pt x="483476" y="1450428"/>
                </a:cubicBezTo>
                <a:cubicBezTo>
                  <a:pt x="448442" y="1592318"/>
                  <a:pt x="392386" y="1568669"/>
                  <a:pt x="336331" y="154502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4" name="Freihandform 13"/>
          <p:cNvSpPr/>
          <p:nvPr/>
        </p:nvSpPr>
        <p:spPr bwMode="auto">
          <a:xfrm>
            <a:off x="3561994" y="1702676"/>
            <a:ext cx="421427" cy="1030014"/>
          </a:xfrm>
          <a:custGeom>
            <a:avLst/>
            <a:gdLst>
              <a:gd name="connsiteX0" fmla="*/ 421427 w 421427"/>
              <a:gd name="connsiteY0" fmla="*/ 0 h 1030014"/>
              <a:gd name="connsiteX1" fmla="*/ 1013 w 421427"/>
              <a:gd name="connsiteY1" fmla="*/ 483476 h 1030014"/>
              <a:gd name="connsiteX2" fmla="*/ 326834 w 421427"/>
              <a:gd name="connsiteY2" fmla="*/ 1030014 h 103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427" h="1030014">
                <a:moveTo>
                  <a:pt x="421427" y="0"/>
                </a:moveTo>
                <a:cubicBezTo>
                  <a:pt x="219102" y="155903"/>
                  <a:pt x="16778" y="311807"/>
                  <a:pt x="1013" y="483476"/>
                </a:cubicBezTo>
                <a:cubicBezTo>
                  <a:pt x="-14752" y="655145"/>
                  <a:pt x="156041" y="842579"/>
                  <a:pt x="326834" y="1030014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6" name="Freihandform 15"/>
          <p:cNvSpPr/>
          <p:nvPr/>
        </p:nvSpPr>
        <p:spPr bwMode="auto">
          <a:xfrm>
            <a:off x="2490952" y="1414971"/>
            <a:ext cx="2196662" cy="855263"/>
          </a:xfrm>
          <a:custGeom>
            <a:avLst/>
            <a:gdLst>
              <a:gd name="connsiteX0" fmla="*/ 2196662 w 2196662"/>
              <a:gd name="connsiteY0" fmla="*/ 298215 h 855263"/>
              <a:gd name="connsiteX1" fmla="*/ 1082565 w 2196662"/>
              <a:gd name="connsiteY1" fmla="*/ 24946 h 855263"/>
              <a:gd name="connsiteX2" fmla="*/ 0 w 2196662"/>
              <a:gd name="connsiteY2" fmla="*/ 855263 h 85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6662" h="855263">
                <a:moveTo>
                  <a:pt x="2196662" y="298215"/>
                </a:moveTo>
                <a:cubicBezTo>
                  <a:pt x="1822668" y="115160"/>
                  <a:pt x="1448675" y="-67895"/>
                  <a:pt x="1082565" y="24946"/>
                </a:cubicBezTo>
                <a:cubicBezTo>
                  <a:pt x="716455" y="117787"/>
                  <a:pt x="358227" y="486525"/>
                  <a:pt x="0" y="85526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7" name="Freihandform 16"/>
          <p:cNvSpPr/>
          <p:nvPr/>
        </p:nvSpPr>
        <p:spPr bwMode="auto">
          <a:xfrm>
            <a:off x="5303226" y="1434916"/>
            <a:ext cx="3168112" cy="1949415"/>
          </a:xfrm>
          <a:custGeom>
            <a:avLst/>
            <a:gdLst>
              <a:gd name="connsiteX0" fmla="*/ 57050 w 3168112"/>
              <a:gd name="connsiteY0" fmla="*/ 278270 h 1949415"/>
              <a:gd name="connsiteX1" fmla="*/ 340829 w 3168112"/>
              <a:gd name="connsiteY1" fmla="*/ 26022 h 1949415"/>
              <a:gd name="connsiteX2" fmla="*/ 2653105 w 3168112"/>
              <a:gd name="connsiteY2" fmla="*/ 225718 h 1949415"/>
              <a:gd name="connsiteX3" fmla="*/ 3168112 w 3168112"/>
              <a:gd name="connsiteY3" fmla="*/ 1949415 h 194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112" h="1949415">
                <a:moveTo>
                  <a:pt x="57050" y="278270"/>
                </a:moveTo>
                <a:cubicBezTo>
                  <a:pt x="-17399" y="156525"/>
                  <a:pt x="-91847" y="34781"/>
                  <a:pt x="340829" y="26022"/>
                </a:cubicBezTo>
                <a:cubicBezTo>
                  <a:pt x="773505" y="17263"/>
                  <a:pt x="2181891" y="-94847"/>
                  <a:pt x="2653105" y="225718"/>
                </a:cubicBezTo>
                <a:cubicBezTo>
                  <a:pt x="3124319" y="546283"/>
                  <a:pt x="3146215" y="1247849"/>
                  <a:pt x="3168112" y="1949415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110" name="Text Box 398"/>
          <p:cNvSpPr txBox="1">
            <a:spLocks noChangeArrowheads="1"/>
          </p:cNvSpPr>
          <p:nvPr/>
        </p:nvSpPr>
        <p:spPr bwMode="auto">
          <a:xfrm>
            <a:off x="2451089" y="290463"/>
            <a:ext cx="50802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029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Arithmetic in</a:t>
            </a:r>
            <a:r>
              <a:rPr lang="en-029" sz="2800" u="none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029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029" sz="2800" u="none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Z</a:t>
            </a:r>
            <a:r>
              <a:rPr lang="en-029" sz="2800" u="none" baseline="-25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</a:t>
            </a:r>
            <a:r>
              <a:rPr lang="en-029" sz="2800" u="none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(x</a:t>
            </a:r>
            <a:r>
              <a:rPr lang="en-029" sz="2800" u="none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  <a:r>
              <a:rPr lang="en-029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</a:t>
            </a:r>
            <a:r>
              <a:rPr lang="en-029" sz="2800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size </a:t>
            </a:r>
            <a:r>
              <a:rPr lang="en-029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</a:t>
            </a:r>
            <a:r>
              <a:rPr lang="de-DE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de-DE" sz="2800" u="none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16</a:t>
            </a:r>
            <a:r>
              <a:rPr lang="en-029" sz="2800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  <a:p>
            <a:pPr algn="ctr" defTabSz="762000">
              <a:defRPr/>
            </a:pPr>
            <a:endParaRPr lang="en-029" sz="28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defRPr/>
            </a:pPr>
            <a:r>
              <a:rPr lang="en-US" dirty="0" smtClean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Example:</a:t>
            </a:r>
            <a:r>
              <a:rPr lang="en-US" u="none" dirty="0" smtClean="0">
                <a:solidFill>
                  <a:srgbClr val="1515F5"/>
                </a:solidFill>
                <a:latin typeface="Arial Narrow" pitchFamily="34" charset="0"/>
              </a:rPr>
              <a:t> (</a:t>
            </a:r>
            <a:r>
              <a:rPr lang="en-US" u="none" dirty="0">
                <a:solidFill>
                  <a:srgbClr val="1515F5"/>
                </a:solidFill>
                <a:latin typeface="Arial Narrow" pitchFamily="34" charset="0"/>
              </a:rPr>
              <a:t>CRC: Cyclic Redundancy </a:t>
            </a:r>
            <a:r>
              <a:rPr lang="en-US" u="none" dirty="0" smtClean="0">
                <a:solidFill>
                  <a:srgbClr val="1515F5"/>
                </a:solidFill>
                <a:latin typeface="Arial Narrow" pitchFamily="34" charset="0"/>
              </a:rPr>
              <a:t>Code/Check)</a:t>
            </a:r>
          </a:p>
          <a:p>
            <a:pPr algn="ctr" defTabSz="762000">
              <a:defRPr/>
            </a:pPr>
            <a:r>
              <a:rPr lang="en-US" sz="2400" u="none" dirty="0" smtClean="0">
                <a:solidFill>
                  <a:srgbClr val="1515F5"/>
                </a:solidFill>
                <a:latin typeface="Arial Narrow" pitchFamily="34" charset="0"/>
              </a:rPr>
              <a:t>Simultaneous </a:t>
            </a:r>
            <a:r>
              <a:rPr lang="en-US" sz="2400" u="none" dirty="0">
                <a:solidFill>
                  <a:srgbClr val="1515F5"/>
                </a:solidFill>
                <a:latin typeface="Arial Narrow" pitchFamily="34" charset="0"/>
              </a:rPr>
              <a:t>Division and Multiplication</a:t>
            </a:r>
          </a:p>
        </p:txBody>
      </p:sp>
      <p:sp>
        <p:nvSpPr>
          <p:cNvPr id="20884" name="Text Box 404"/>
          <p:cNvSpPr txBox="1">
            <a:spLocks noChangeArrowheads="1"/>
          </p:cNvSpPr>
          <p:nvPr/>
        </p:nvSpPr>
        <p:spPr bwMode="auto">
          <a:xfrm>
            <a:off x="1116013" y="2371725"/>
            <a:ext cx="781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800" u="none">
                <a:latin typeface="Arial Narrow" pitchFamily="34" charset="0"/>
              </a:rPr>
              <a:t>Multiply the data stream I(x) by </a:t>
            </a:r>
            <a:r>
              <a:rPr lang="de-DE" sz="1800" u="none">
                <a:latin typeface="Arial Narrow" pitchFamily="34" charset="0"/>
              </a:rPr>
              <a:t> x</a:t>
            </a:r>
            <a:r>
              <a:rPr lang="de-DE" sz="1800" u="none" baseline="30000">
                <a:latin typeface="Arial Narrow" pitchFamily="34" charset="0"/>
              </a:rPr>
              <a:t>16   </a:t>
            </a:r>
            <a:r>
              <a:rPr lang="en-US" sz="1800" u="none">
                <a:latin typeface="Arial Narrow" pitchFamily="34" charset="0"/>
              </a:rPr>
              <a:t>and divide it simultaneously by</a:t>
            </a:r>
            <a:r>
              <a:rPr lang="en-GB" sz="1800" u="none">
                <a:latin typeface="Arial Narrow" pitchFamily="34" charset="0"/>
              </a:rPr>
              <a:t> (</a:t>
            </a:r>
            <a:r>
              <a:rPr lang="de-DE" sz="1800" u="none">
                <a:latin typeface="Arial Narrow" pitchFamily="34" charset="0"/>
              </a:rPr>
              <a:t>1 + x</a:t>
            </a:r>
            <a:r>
              <a:rPr lang="de-DE" sz="1800" u="none" baseline="30000">
                <a:latin typeface="Arial Narrow" pitchFamily="34" charset="0"/>
              </a:rPr>
              <a:t>2</a:t>
            </a:r>
            <a:r>
              <a:rPr lang="de-DE" sz="1800" u="none">
                <a:latin typeface="Arial Narrow" pitchFamily="34" charset="0"/>
              </a:rPr>
              <a:t> + x</a:t>
            </a:r>
            <a:r>
              <a:rPr lang="de-DE" sz="1800" u="none" baseline="30000">
                <a:latin typeface="Arial Narrow" pitchFamily="34" charset="0"/>
              </a:rPr>
              <a:t>15</a:t>
            </a:r>
            <a:r>
              <a:rPr lang="de-DE" sz="1800" u="none">
                <a:latin typeface="Arial Narrow" pitchFamily="34" charset="0"/>
              </a:rPr>
              <a:t> + x</a:t>
            </a:r>
            <a:r>
              <a:rPr lang="de-DE" sz="1800" u="none" baseline="30000">
                <a:latin typeface="Arial Narrow" pitchFamily="34" charset="0"/>
              </a:rPr>
              <a:t>16</a:t>
            </a:r>
            <a:r>
              <a:rPr lang="de-DE" sz="1800" u="none">
                <a:latin typeface="Arial Narrow" pitchFamily="34" charset="0"/>
              </a:rPr>
              <a:t>) </a:t>
            </a:r>
            <a:endParaRPr lang="en-GB" sz="1800" u="none">
              <a:latin typeface="Arial Narrow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7F248434-8783-471B-8343-9B686F193ED8}"/>
              </a:ext>
            </a:extLst>
          </p:cNvPr>
          <p:cNvGrpSpPr/>
          <p:nvPr/>
        </p:nvGrpSpPr>
        <p:grpSpPr>
          <a:xfrm>
            <a:off x="863600" y="3243263"/>
            <a:ext cx="8978900" cy="3030537"/>
            <a:chOff x="863600" y="3243263"/>
            <a:chExt cx="8978900" cy="3030537"/>
          </a:xfrm>
        </p:grpSpPr>
        <p:sp>
          <p:nvSpPr>
            <p:cNvPr id="20482" name="Rectangle 2"/>
            <p:cNvSpPr>
              <a:spLocks noChangeArrowheads="1"/>
            </p:cNvSpPr>
            <p:nvPr/>
          </p:nvSpPr>
          <p:spPr bwMode="auto">
            <a:xfrm>
              <a:off x="2179638" y="3751263"/>
              <a:ext cx="457200" cy="3254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0483" name="Freeform 3"/>
            <p:cNvSpPr>
              <a:spLocks/>
            </p:cNvSpPr>
            <p:nvPr/>
          </p:nvSpPr>
          <p:spPr bwMode="auto">
            <a:xfrm>
              <a:off x="2960688" y="3798888"/>
              <a:ext cx="209550" cy="217487"/>
            </a:xfrm>
            <a:custGeom>
              <a:avLst/>
              <a:gdLst>
                <a:gd name="T0" fmla="*/ 106362 w 132"/>
                <a:gd name="T1" fmla="*/ 0 h 136"/>
                <a:gd name="T2" fmla="*/ 88900 w 132"/>
                <a:gd name="T3" fmla="*/ 1599 h 136"/>
                <a:gd name="T4" fmla="*/ 73025 w 132"/>
                <a:gd name="T5" fmla="*/ 6397 h 136"/>
                <a:gd name="T6" fmla="*/ 57150 w 132"/>
                <a:gd name="T7" fmla="*/ 12793 h 136"/>
                <a:gd name="T8" fmla="*/ 42862 w 132"/>
                <a:gd name="T9" fmla="*/ 22388 h 136"/>
                <a:gd name="T10" fmla="*/ 31750 w 132"/>
                <a:gd name="T11" fmla="*/ 31983 h 136"/>
                <a:gd name="T12" fmla="*/ 20637 w 132"/>
                <a:gd name="T13" fmla="*/ 44777 h 136"/>
                <a:gd name="T14" fmla="*/ 12700 w 132"/>
                <a:gd name="T15" fmla="*/ 59169 h 136"/>
                <a:gd name="T16" fmla="*/ 4762 w 132"/>
                <a:gd name="T17" fmla="*/ 75161 h 136"/>
                <a:gd name="T18" fmla="*/ 1588 w 132"/>
                <a:gd name="T19" fmla="*/ 91153 h 136"/>
                <a:gd name="T20" fmla="*/ 0 w 132"/>
                <a:gd name="T21" fmla="*/ 110343 h 136"/>
                <a:gd name="T22" fmla="*/ 1588 w 132"/>
                <a:gd name="T23" fmla="*/ 126334 h 136"/>
                <a:gd name="T24" fmla="*/ 4762 w 132"/>
                <a:gd name="T25" fmla="*/ 142326 h 136"/>
                <a:gd name="T26" fmla="*/ 12700 w 132"/>
                <a:gd name="T27" fmla="*/ 158318 h 136"/>
                <a:gd name="T28" fmla="*/ 20637 w 132"/>
                <a:gd name="T29" fmla="*/ 172710 h 136"/>
                <a:gd name="T30" fmla="*/ 31750 w 132"/>
                <a:gd name="T31" fmla="*/ 183904 h 136"/>
                <a:gd name="T32" fmla="*/ 42862 w 132"/>
                <a:gd name="T33" fmla="*/ 196698 h 136"/>
                <a:gd name="T34" fmla="*/ 57150 w 132"/>
                <a:gd name="T35" fmla="*/ 204694 h 136"/>
                <a:gd name="T36" fmla="*/ 73025 w 132"/>
                <a:gd name="T37" fmla="*/ 211090 h 136"/>
                <a:gd name="T38" fmla="*/ 88900 w 132"/>
                <a:gd name="T39" fmla="*/ 214289 h 136"/>
                <a:gd name="T40" fmla="*/ 106362 w 132"/>
                <a:gd name="T41" fmla="*/ 217487 h 136"/>
                <a:gd name="T42" fmla="*/ 120650 w 132"/>
                <a:gd name="T43" fmla="*/ 214289 h 136"/>
                <a:gd name="T44" fmla="*/ 136525 w 132"/>
                <a:gd name="T45" fmla="*/ 211090 h 136"/>
                <a:gd name="T46" fmla="*/ 152400 w 132"/>
                <a:gd name="T47" fmla="*/ 204694 h 136"/>
                <a:gd name="T48" fmla="*/ 166687 w 132"/>
                <a:gd name="T49" fmla="*/ 196698 h 136"/>
                <a:gd name="T50" fmla="*/ 177800 w 132"/>
                <a:gd name="T51" fmla="*/ 183904 h 136"/>
                <a:gd name="T52" fmla="*/ 188912 w 132"/>
                <a:gd name="T53" fmla="*/ 172710 h 136"/>
                <a:gd name="T54" fmla="*/ 196850 w 132"/>
                <a:gd name="T55" fmla="*/ 158318 h 136"/>
                <a:gd name="T56" fmla="*/ 203200 w 132"/>
                <a:gd name="T57" fmla="*/ 142326 h 136"/>
                <a:gd name="T58" fmla="*/ 207963 w 132"/>
                <a:gd name="T59" fmla="*/ 126334 h 136"/>
                <a:gd name="T60" fmla="*/ 209550 w 132"/>
                <a:gd name="T61" fmla="*/ 110343 h 136"/>
                <a:gd name="T62" fmla="*/ 207963 w 132"/>
                <a:gd name="T63" fmla="*/ 91153 h 136"/>
                <a:gd name="T64" fmla="*/ 203200 w 132"/>
                <a:gd name="T65" fmla="*/ 75161 h 136"/>
                <a:gd name="T66" fmla="*/ 196850 w 132"/>
                <a:gd name="T67" fmla="*/ 59169 h 136"/>
                <a:gd name="T68" fmla="*/ 188912 w 132"/>
                <a:gd name="T69" fmla="*/ 44777 h 136"/>
                <a:gd name="T70" fmla="*/ 177800 w 132"/>
                <a:gd name="T71" fmla="*/ 31983 h 136"/>
                <a:gd name="T72" fmla="*/ 166687 w 132"/>
                <a:gd name="T73" fmla="*/ 22388 h 136"/>
                <a:gd name="T74" fmla="*/ 152400 w 132"/>
                <a:gd name="T75" fmla="*/ 12793 h 136"/>
                <a:gd name="T76" fmla="*/ 136525 w 132"/>
                <a:gd name="T77" fmla="*/ 6397 h 136"/>
                <a:gd name="T78" fmla="*/ 120650 w 132"/>
                <a:gd name="T79" fmla="*/ 1599 h 136"/>
                <a:gd name="T80" fmla="*/ 106362 w 132"/>
                <a:gd name="T81" fmla="*/ 0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6"/>
                <a:gd name="T125" fmla="*/ 132 w 132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6">
                  <a:moveTo>
                    <a:pt x="67" y="0"/>
                  </a:moveTo>
                  <a:lnTo>
                    <a:pt x="56" y="1"/>
                  </a:lnTo>
                  <a:lnTo>
                    <a:pt x="46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3" y="28"/>
                  </a:lnTo>
                  <a:lnTo>
                    <a:pt x="8" y="37"/>
                  </a:lnTo>
                  <a:lnTo>
                    <a:pt x="3" y="47"/>
                  </a:lnTo>
                  <a:lnTo>
                    <a:pt x="1" y="57"/>
                  </a:lnTo>
                  <a:lnTo>
                    <a:pt x="0" y="69"/>
                  </a:lnTo>
                  <a:lnTo>
                    <a:pt x="1" y="79"/>
                  </a:lnTo>
                  <a:lnTo>
                    <a:pt x="3" y="89"/>
                  </a:lnTo>
                  <a:lnTo>
                    <a:pt x="8" y="99"/>
                  </a:lnTo>
                  <a:lnTo>
                    <a:pt x="13" y="108"/>
                  </a:lnTo>
                  <a:lnTo>
                    <a:pt x="20" y="115"/>
                  </a:lnTo>
                  <a:lnTo>
                    <a:pt x="27" y="123"/>
                  </a:lnTo>
                  <a:lnTo>
                    <a:pt x="36" y="128"/>
                  </a:lnTo>
                  <a:lnTo>
                    <a:pt x="46" y="132"/>
                  </a:lnTo>
                  <a:lnTo>
                    <a:pt x="56" y="134"/>
                  </a:lnTo>
                  <a:lnTo>
                    <a:pt x="67" y="136"/>
                  </a:lnTo>
                  <a:lnTo>
                    <a:pt x="76" y="134"/>
                  </a:lnTo>
                  <a:lnTo>
                    <a:pt x="86" y="132"/>
                  </a:lnTo>
                  <a:lnTo>
                    <a:pt x="96" y="128"/>
                  </a:lnTo>
                  <a:lnTo>
                    <a:pt x="105" y="123"/>
                  </a:lnTo>
                  <a:lnTo>
                    <a:pt x="112" y="115"/>
                  </a:lnTo>
                  <a:lnTo>
                    <a:pt x="119" y="108"/>
                  </a:lnTo>
                  <a:lnTo>
                    <a:pt x="124" y="99"/>
                  </a:lnTo>
                  <a:lnTo>
                    <a:pt x="128" y="89"/>
                  </a:lnTo>
                  <a:lnTo>
                    <a:pt x="131" y="79"/>
                  </a:lnTo>
                  <a:lnTo>
                    <a:pt x="132" y="69"/>
                  </a:lnTo>
                  <a:lnTo>
                    <a:pt x="131" y="57"/>
                  </a:lnTo>
                  <a:lnTo>
                    <a:pt x="128" y="47"/>
                  </a:lnTo>
                  <a:lnTo>
                    <a:pt x="124" y="37"/>
                  </a:lnTo>
                  <a:lnTo>
                    <a:pt x="119" y="28"/>
                  </a:lnTo>
                  <a:lnTo>
                    <a:pt x="112" y="20"/>
                  </a:lnTo>
                  <a:lnTo>
                    <a:pt x="105" y="14"/>
                  </a:lnTo>
                  <a:lnTo>
                    <a:pt x="96" y="8"/>
                  </a:lnTo>
                  <a:lnTo>
                    <a:pt x="86" y="4"/>
                  </a:lnTo>
                  <a:lnTo>
                    <a:pt x="76" y="1"/>
                  </a:lnTo>
                  <a:lnTo>
                    <a:pt x="67" y="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8034338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auto">
            <a:xfrm>
              <a:off x="7826375" y="3798888"/>
              <a:ext cx="207963" cy="217487"/>
            </a:xfrm>
            <a:custGeom>
              <a:avLst/>
              <a:gdLst>
                <a:gd name="T0" fmla="*/ 207963 w 131"/>
                <a:gd name="T1" fmla="*/ 110343 h 136"/>
                <a:gd name="T2" fmla="*/ 206375 w 131"/>
                <a:gd name="T3" fmla="*/ 91153 h 136"/>
                <a:gd name="T4" fmla="*/ 203200 w 131"/>
                <a:gd name="T5" fmla="*/ 75161 h 136"/>
                <a:gd name="T6" fmla="*/ 196850 w 131"/>
                <a:gd name="T7" fmla="*/ 59169 h 136"/>
                <a:gd name="T8" fmla="*/ 188913 w 131"/>
                <a:gd name="T9" fmla="*/ 44777 h 136"/>
                <a:gd name="T10" fmla="*/ 177800 w 131"/>
                <a:gd name="T11" fmla="*/ 31983 h 136"/>
                <a:gd name="T12" fmla="*/ 165100 w 131"/>
                <a:gd name="T13" fmla="*/ 22388 h 136"/>
                <a:gd name="T14" fmla="*/ 150813 w 131"/>
                <a:gd name="T15" fmla="*/ 12793 h 136"/>
                <a:gd name="T16" fmla="*/ 136525 w 131"/>
                <a:gd name="T17" fmla="*/ 6397 h 136"/>
                <a:gd name="T18" fmla="*/ 119063 w 131"/>
                <a:gd name="T19" fmla="*/ 1599 h 136"/>
                <a:gd name="T20" fmla="*/ 103188 w 131"/>
                <a:gd name="T21" fmla="*/ 0 h 136"/>
                <a:gd name="T22" fmla="*/ 87313 w 131"/>
                <a:gd name="T23" fmla="*/ 1599 h 136"/>
                <a:gd name="T24" fmla="*/ 71438 w 131"/>
                <a:gd name="T25" fmla="*/ 6397 h 136"/>
                <a:gd name="T26" fmla="*/ 57150 w 131"/>
                <a:gd name="T27" fmla="*/ 12793 h 136"/>
                <a:gd name="T28" fmla="*/ 42863 w 131"/>
                <a:gd name="T29" fmla="*/ 22388 h 136"/>
                <a:gd name="T30" fmla="*/ 31750 w 131"/>
                <a:gd name="T31" fmla="*/ 31983 h 136"/>
                <a:gd name="T32" fmla="*/ 19050 w 131"/>
                <a:gd name="T33" fmla="*/ 44777 h 136"/>
                <a:gd name="T34" fmla="*/ 9525 w 131"/>
                <a:gd name="T35" fmla="*/ 59169 h 136"/>
                <a:gd name="T36" fmla="*/ 3175 w 131"/>
                <a:gd name="T37" fmla="*/ 75161 h 136"/>
                <a:gd name="T38" fmla="*/ 0 w 131"/>
                <a:gd name="T39" fmla="*/ 91153 h 136"/>
                <a:gd name="T40" fmla="*/ 0 w 131"/>
                <a:gd name="T41" fmla="*/ 110343 h 136"/>
                <a:gd name="T42" fmla="*/ 0 w 131"/>
                <a:gd name="T43" fmla="*/ 126334 h 136"/>
                <a:gd name="T44" fmla="*/ 3175 w 131"/>
                <a:gd name="T45" fmla="*/ 142326 h 136"/>
                <a:gd name="T46" fmla="*/ 9525 w 131"/>
                <a:gd name="T47" fmla="*/ 158318 h 136"/>
                <a:gd name="T48" fmla="*/ 19050 w 131"/>
                <a:gd name="T49" fmla="*/ 172710 h 136"/>
                <a:gd name="T50" fmla="*/ 31750 w 131"/>
                <a:gd name="T51" fmla="*/ 183904 h 136"/>
                <a:gd name="T52" fmla="*/ 42863 w 131"/>
                <a:gd name="T53" fmla="*/ 196698 h 136"/>
                <a:gd name="T54" fmla="*/ 57150 w 131"/>
                <a:gd name="T55" fmla="*/ 204694 h 136"/>
                <a:gd name="T56" fmla="*/ 71438 w 131"/>
                <a:gd name="T57" fmla="*/ 211090 h 136"/>
                <a:gd name="T58" fmla="*/ 87313 w 131"/>
                <a:gd name="T59" fmla="*/ 214289 h 136"/>
                <a:gd name="T60" fmla="*/ 103188 w 131"/>
                <a:gd name="T61" fmla="*/ 217487 h 136"/>
                <a:gd name="T62" fmla="*/ 119063 w 131"/>
                <a:gd name="T63" fmla="*/ 214289 h 136"/>
                <a:gd name="T64" fmla="*/ 136525 w 131"/>
                <a:gd name="T65" fmla="*/ 211090 h 136"/>
                <a:gd name="T66" fmla="*/ 150813 w 131"/>
                <a:gd name="T67" fmla="*/ 204694 h 136"/>
                <a:gd name="T68" fmla="*/ 165100 w 131"/>
                <a:gd name="T69" fmla="*/ 196698 h 136"/>
                <a:gd name="T70" fmla="*/ 177800 w 131"/>
                <a:gd name="T71" fmla="*/ 183904 h 136"/>
                <a:gd name="T72" fmla="*/ 188913 w 131"/>
                <a:gd name="T73" fmla="*/ 172710 h 136"/>
                <a:gd name="T74" fmla="*/ 196850 w 131"/>
                <a:gd name="T75" fmla="*/ 158318 h 136"/>
                <a:gd name="T76" fmla="*/ 203200 w 131"/>
                <a:gd name="T77" fmla="*/ 142326 h 136"/>
                <a:gd name="T78" fmla="*/ 206375 w 131"/>
                <a:gd name="T79" fmla="*/ 126334 h 136"/>
                <a:gd name="T80" fmla="*/ 207963 w 131"/>
                <a:gd name="T81" fmla="*/ 110343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1"/>
                <a:gd name="T124" fmla="*/ 0 h 136"/>
                <a:gd name="T125" fmla="*/ 131 w 131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1" h="136">
                  <a:moveTo>
                    <a:pt x="131" y="69"/>
                  </a:moveTo>
                  <a:lnTo>
                    <a:pt x="130" y="57"/>
                  </a:lnTo>
                  <a:lnTo>
                    <a:pt x="128" y="47"/>
                  </a:lnTo>
                  <a:lnTo>
                    <a:pt x="124" y="37"/>
                  </a:lnTo>
                  <a:lnTo>
                    <a:pt x="119" y="28"/>
                  </a:lnTo>
                  <a:lnTo>
                    <a:pt x="112" y="20"/>
                  </a:lnTo>
                  <a:lnTo>
                    <a:pt x="104" y="14"/>
                  </a:lnTo>
                  <a:lnTo>
                    <a:pt x="95" y="8"/>
                  </a:lnTo>
                  <a:lnTo>
                    <a:pt x="86" y="4"/>
                  </a:lnTo>
                  <a:lnTo>
                    <a:pt x="75" y="1"/>
                  </a:lnTo>
                  <a:lnTo>
                    <a:pt x="65" y="0"/>
                  </a:lnTo>
                  <a:lnTo>
                    <a:pt x="55" y="1"/>
                  </a:lnTo>
                  <a:lnTo>
                    <a:pt x="45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2" y="28"/>
                  </a:lnTo>
                  <a:lnTo>
                    <a:pt x="6" y="37"/>
                  </a:lnTo>
                  <a:lnTo>
                    <a:pt x="2" y="47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2" y="89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20" y="115"/>
                  </a:lnTo>
                  <a:lnTo>
                    <a:pt x="27" y="123"/>
                  </a:lnTo>
                  <a:lnTo>
                    <a:pt x="36" y="128"/>
                  </a:lnTo>
                  <a:lnTo>
                    <a:pt x="45" y="132"/>
                  </a:lnTo>
                  <a:lnTo>
                    <a:pt x="55" y="134"/>
                  </a:lnTo>
                  <a:lnTo>
                    <a:pt x="65" y="136"/>
                  </a:lnTo>
                  <a:lnTo>
                    <a:pt x="75" y="134"/>
                  </a:lnTo>
                  <a:lnTo>
                    <a:pt x="86" y="132"/>
                  </a:lnTo>
                  <a:lnTo>
                    <a:pt x="95" y="128"/>
                  </a:lnTo>
                  <a:lnTo>
                    <a:pt x="104" y="123"/>
                  </a:lnTo>
                  <a:lnTo>
                    <a:pt x="112" y="115"/>
                  </a:lnTo>
                  <a:lnTo>
                    <a:pt x="119" y="108"/>
                  </a:lnTo>
                  <a:lnTo>
                    <a:pt x="124" y="99"/>
                  </a:lnTo>
                  <a:lnTo>
                    <a:pt x="128" y="89"/>
                  </a:lnTo>
                  <a:lnTo>
                    <a:pt x="130" y="79"/>
                  </a:lnTo>
                  <a:lnTo>
                    <a:pt x="131" y="69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7781925" y="39084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7775575" y="390525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6084888" y="3830638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auto">
            <a:xfrm>
              <a:off x="6056313" y="3798888"/>
              <a:ext cx="209550" cy="217487"/>
            </a:xfrm>
            <a:custGeom>
              <a:avLst/>
              <a:gdLst>
                <a:gd name="T0" fmla="*/ 28575 w 132"/>
                <a:gd name="T1" fmla="*/ 31983 h 136"/>
                <a:gd name="T2" fmla="*/ 19050 w 132"/>
                <a:gd name="T3" fmla="*/ 44777 h 136"/>
                <a:gd name="T4" fmla="*/ 11112 w 132"/>
                <a:gd name="T5" fmla="*/ 59169 h 136"/>
                <a:gd name="T6" fmla="*/ 6350 w 132"/>
                <a:gd name="T7" fmla="*/ 75161 h 136"/>
                <a:gd name="T8" fmla="*/ 1588 w 132"/>
                <a:gd name="T9" fmla="*/ 91153 h 136"/>
                <a:gd name="T10" fmla="*/ 0 w 132"/>
                <a:gd name="T11" fmla="*/ 110343 h 136"/>
                <a:gd name="T12" fmla="*/ 1588 w 132"/>
                <a:gd name="T13" fmla="*/ 126334 h 136"/>
                <a:gd name="T14" fmla="*/ 6350 w 132"/>
                <a:gd name="T15" fmla="*/ 142326 h 136"/>
                <a:gd name="T16" fmla="*/ 11112 w 132"/>
                <a:gd name="T17" fmla="*/ 158318 h 136"/>
                <a:gd name="T18" fmla="*/ 19050 w 132"/>
                <a:gd name="T19" fmla="*/ 172710 h 136"/>
                <a:gd name="T20" fmla="*/ 28575 w 132"/>
                <a:gd name="T21" fmla="*/ 183904 h 136"/>
                <a:gd name="T22" fmla="*/ 42862 w 132"/>
                <a:gd name="T23" fmla="*/ 196698 h 136"/>
                <a:gd name="T24" fmla="*/ 57150 w 132"/>
                <a:gd name="T25" fmla="*/ 204694 h 136"/>
                <a:gd name="T26" fmla="*/ 71437 w 132"/>
                <a:gd name="T27" fmla="*/ 211090 h 136"/>
                <a:gd name="T28" fmla="*/ 87312 w 132"/>
                <a:gd name="T29" fmla="*/ 214289 h 136"/>
                <a:gd name="T30" fmla="*/ 103188 w 132"/>
                <a:gd name="T31" fmla="*/ 217487 h 136"/>
                <a:gd name="T32" fmla="*/ 120650 w 132"/>
                <a:gd name="T33" fmla="*/ 214289 h 136"/>
                <a:gd name="T34" fmla="*/ 136525 w 132"/>
                <a:gd name="T35" fmla="*/ 211090 h 136"/>
                <a:gd name="T36" fmla="*/ 152400 w 132"/>
                <a:gd name="T37" fmla="*/ 204694 h 136"/>
                <a:gd name="T38" fmla="*/ 165100 w 132"/>
                <a:gd name="T39" fmla="*/ 196698 h 136"/>
                <a:gd name="T40" fmla="*/ 177800 w 132"/>
                <a:gd name="T41" fmla="*/ 183904 h 136"/>
                <a:gd name="T42" fmla="*/ 187325 w 132"/>
                <a:gd name="T43" fmla="*/ 172710 h 136"/>
                <a:gd name="T44" fmla="*/ 196850 w 132"/>
                <a:gd name="T45" fmla="*/ 158318 h 136"/>
                <a:gd name="T46" fmla="*/ 203200 w 132"/>
                <a:gd name="T47" fmla="*/ 142326 h 136"/>
                <a:gd name="T48" fmla="*/ 206375 w 132"/>
                <a:gd name="T49" fmla="*/ 126334 h 136"/>
                <a:gd name="T50" fmla="*/ 209550 w 132"/>
                <a:gd name="T51" fmla="*/ 110343 h 136"/>
                <a:gd name="T52" fmla="*/ 206375 w 132"/>
                <a:gd name="T53" fmla="*/ 91153 h 136"/>
                <a:gd name="T54" fmla="*/ 203200 w 132"/>
                <a:gd name="T55" fmla="*/ 75161 h 136"/>
                <a:gd name="T56" fmla="*/ 196850 w 132"/>
                <a:gd name="T57" fmla="*/ 59169 h 136"/>
                <a:gd name="T58" fmla="*/ 187325 w 132"/>
                <a:gd name="T59" fmla="*/ 44777 h 136"/>
                <a:gd name="T60" fmla="*/ 177800 w 132"/>
                <a:gd name="T61" fmla="*/ 31983 h 136"/>
                <a:gd name="T62" fmla="*/ 165100 w 132"/>
                <a:gd name="T63" fmla="*/ 22388 h 136"/>
                <a:gd name="T64" fmla="*/ 152400 w 132"/>
                <a:gd name="T65" fmla="*/ 12793 h 136"/>
                <a:gd name="T66" fmla="*/ 136525 w 132"/>
                <a:gd name="T67" fmla="*/ 6397 h 136"/>
                <a:gd name="T68" fmla="*/ 120650 w 132"/>
                <a:gd name="T69" fmla="*/ 1599 h 136"/>
                <a:gd name="T70" fmla="*/ 103188 w 132"/>
                <a:gd name="T71" fmla="*/ 0 h 136"/>
                <a:gd name="T72" fmla="*/ 87312 w 132"/>
                <a:gd name="T73" fmla="*/ 1599 h 136"/>
                <a:gd name="T74" fmla="*/ 71437 w 132"/>
                <a:gd name="T75" fmla="*/ 6397 h 136"/>
                <a:gd name="T76" fmla="*/ 57150 w 132"/>
                <a:gd name="T77" fmla="*/ 12793 h 136"/>
                <a:gd name="T78" fmla="*/ 42862 w 132"/>
                <a:gd name="T79" fmla="*/ 22388 h 136"/>
                <a:gd name="T80" fmla="*/ 28575 w 132"/>
                <a:gd name="T81" fmla="*/ 31983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6"/>
                <a:gd name="T125" fmla="*/ 132 w 132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6">
                  <a:moveTo>
                    <a:pt x="18" y="20"/>
                  </a:moveTo>
                  <a:lnTo>
                    <a:pt x="12" y="28"/>
                  </a:lnTo>
                  <a:lnTo>
                    <a:pt x="7" y="37"/>
                  </a:lnTo>
                  <a:lnTo>
                    <a:pt x="4" y="47"/>
                  </a:lnTo>
                  <a:lnTo>
                    <a:pt x="1" y="57"/>
                  </a:lnTo>
                  <a:lnTo>
                    <a:pt x="0" y="69"/>
                  </a:lnTo>
                  <a:lnTo>
                    <a:pt x="1" y="79"/>
                  </a:lnTo>
                  <a:lnTo>
                    <a:pt x="4" y="89"/>
                  </a:lnTo>
                  <a:lnTo>
                    <a:pt x="7" y="99"/>
                  </a:lnTo>
                  <a:lnTo>
                    <a:pt x="12" y="108"/>
                  </a:lnTo>
                  <a:lnTo>
                    <a:pt x="18" y="115"/>
                  </a:lnTo>
                  <a:lnTo>
                    <a:pt x="27" y="123"/>
                  </a:lnTo>
                  <a:lnTo>
                    <a:pt x="36" y="128"/>
                  </a:lnTo>
                  <a:lnTo>
                    <a:pt x="45" y="132"/>
                  </a:lnTo>
                  <a:lnTo>
                    <a:pt x="55" y="134"/>
                  </a:lnTo>
                  <a:lnTo>
                    <a:pt x="65" y="136"/>
                  </a:lnTo>
                  <a:lnTo>
                    <a:pt x="76" y="134"/>
                  </a:lnTo>
                  <a:lnTo>
                    <a:pt x="86" y="132"/>
                  </a:lnTo>
                  <a:lnTo>
                    <a:pt x="96" y="128"/>
                  </a:lnTo>
                  <a:lnTo>
                    <a:pt x="104" y="123"/>
                  </a:lnTo>
                  <a:lnTo>
                    <a:pt x="112" y="115"/>
                  </a:lnTo>
                  <a:lnTo>
                    <a:pt x="118" y="108"/>
                  </a:lnTo>
                  <a:lnTo>
                    <a:pt x="124" y="99"/>
                  </a:lnTo>
                  <a:lnTo>
                    <a:pt x="128" y="89"/>
                  </a:lnTo>
                  <a:lnTo>
                    <a:pt x="130" y="79"/>
                  </a:lnTo>
                  <a:lnTo>
                    <a:pt x="132" y="69"/>
                  </a:lnTo>
                  <a:lnTo>
                    <a:pt x="130" y="57"/>
                  </a:lnTo>
                  <a:lnTo>
                    <a:pt x="128" y="47"/>
                  </a:lnTo>
                  <a:lnTo>
                    <a:pt x="124" y="37"/>
                  </a:lnTo>
                  <a:lnTo>
                    <a:pt x="118" y="28"/>
                  </a:lnTo>
                  <a:lnTo>
                    <a:pt x="112" y="20"/>
                  </a:lnTo>
                  <a:lnTo>
                    <a:pt x="104" y="14"/>
                  </a:lnTo>
                  <a:lnTo>
                    <a:pt x="96" y="8"/>
                  </a:lnTo>
                  <a:lnTo>
                    <a:pt x="86" y="4"/>
                  </a:lnTo>
                  <a:lnTo>
                    <a:pt x="76" y="1"/>
                  </a:lnTo>
                  <a:lnTo>
                    <a:pt x="65" y="0"/>
                  </a:lnTo>
                  <a:lnTo>
                    <a:pt x="55" y="1"/>
                  </a:lnTo>
                  <a:lnTo>
                    <a:pt x="45" y="4"/>
                  </a:lnTo>
                  <a:lnTo>
                    <a:pt x="36" y="8"/>
                  </a:lnTo>
                  <a:lnTo>
                    <a:pt x="27" y="14"/>
                  </a:lnTo>
                  <a:lnTo>
                    <a:pt x="18" y="2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6159500" y="383063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6013450" y="39084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6005513" y="39052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H="1">
              <a:off x="2624138" y="3908425"/>
              <a:ext cx="43973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1736725" y="3754438"/>
              <a:ext cx="3175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1731963" y="3754438"/>
              <a:ext cx="444500" cy="331787"/>
            </a:xfrm>
            <a:custGeom>
              <a:avLst/>
              <a:gdLst>
                <a:gd name="T0" fmla="*/ 0 w 280"/>
                <a:gd name="T1" fmla="*/ 0 h 192"/>
                <a:gd name="T2" fmla="*/ 444500 w 280"/>
                <a:gd name="T3" fmla="*/ 0 h 192"/>
                <a:gd name="T4" fmla="*/ 444500 w 280"/>
                <a:gd name="T5" fmla="*/ 331787 h 192"/>
                <a:gd name="T6" fmla="*/ 0 w 280"/>
                <a:gd name="T7" fmla="*/ 331787 h 192"/>
                <a:gd name="T8" fmla="*/ 0 w 280"/>
                <a:gd name="T9" fmla="*/ 167622 h 192"/>
                <a:gd name="T10" fmla="*/ 0 w 2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192"/>
                <a:gd name="T20" fmla="*/ 280 w 2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192">
                  <a:moveTo>
                    <a:pt x="0" y="0"/>
                  </a:moveTo>
                  <a:lnTo>
                    <a:pt x="280" y="0"/>
                  </a:lnTo>
                  <a:lnTo>
                    <a:pt x="280" y="192"/>
                  </a:lnTo>
                  <a:lnTo>
                    <a:pt x="0" y="192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1736725" y="3908425"/>
              <a:ext cx="3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auto">
            <a:xfrm>
              <a:off x="1296988" y="3303588"/>
              <a:ext cx="6632575" cy="1665287"/>
            </a:xfrm>
            <a:custGeom>
              <a:avLst/>
              <a:gdLst>
                <a:gd name="T0" fmla="*/ 442807 w 4179"/>
                <a:gd name="T1" fmla="*/ 605414 h 1048"/>
                <a:gd name="T2" fmla="*/ 0 w 4179"/>
                <a:gd name="T3" fmla="*/ 605414 h 1048"/>
                <a:gd name="T4" fmla="*/ 0 w 4179"/>
                <a:gd name="T5" fmla="*/ 1665287 h 1048"/>
                <a:gd name="T6" fmla="*/ 6632575 w 4179"/>
                <a:gd name="T7" fmla="*/ 1665287 h 1048"/>
                <a:gd name="T8" fmla="*/ 6632575 w 4179"/>
                <a:gd name="T9" fmla="*/ 0 h 1048"/>
                <a:gd name="T10" fmla="*/ 5600946 w 4179"/>
                <a:gd name="T11" fmla="*/ 0 h 10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79"/>
                <a:gd name="T19" fmla="*/ 0 h 1048"/>
                <a:gd name="T20" fmla="*/ 4179 w 4179"/>
                <a:gd name="T21" fmla="*/ 1048 h 10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79" h="1048">
                  <a:moveTo>
                    <a:pt x="279" y="381"/>
                  </a:moveTo>
                  <a:lnTo>
                    <a:pt x="0" y="381"/>
                  </a:lnTo>
                  <a:lnTo>
                    <a:pt x="0" y="1048"/>
                  </a:lnTo>
                  <a:lnTo>
                    <a:pt x="4179" y="1048"/>
                  </a:lnTo>
                  <a:lnTo>
                    <a:pt x="4179" y="0"/>
                  </a:lnTo>
                  <a:lnTo>
                    <a:pt x="352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7043738" y="3754438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7043738" y="3754438"/>
              <a:ext cx="444500" cy="306387"/>
            </a:xfrm>
            <a:custGeom>
              <a:avLst/>
              <a:gdLst>
                <a:gd name="T0" fmla="*/ 0 w 280"/>
                <a:gd name="T1" fmla="*/ 0 h 192"/>
                <a:gd name="T2" fmla="*/ 0 w 280"/>
                <a:gd name="T3" fmla="*/ 306387 h 192"/>
                <a:gd name="T4" fmla="*/ 444500 w 280"/>
                <a:gd name="T5" fmla="*/ 306387 h 192"/>
                <a:gd name="T6" fmla="*/ 444500 w 280"/>
                <a:gd name="T7" fmla="*/ 154789 h 192"/>
                <a:gd name="T8" fmla="*/ 444500 w 280"/>
                <a:gd name="T9" fmla="*/ 0 h 192"/>
                <a:gd name="T10" fmla="*/ 0 w 280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192"/>
                <a:gd name="T20" fmla="*/ 280 w 28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192">
                  <a:moveTo>
                    <a:pt x="0" y="0"/>
                  </a:moveTo>
                  <a:lnTo>
                    <a:pt x="0" y="192"/>
                  </a:lnTo>
                  <a:lnTo>
                    <a:pt x="280" y="192"/>
                  </a:lnTo>
                  <a:lnTo>
                    <a:pt x="280" y="97"/>
                  </a:lnTo>
                  <a:lnTo>
                    <a:pt x="280" y="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7043738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5275263" y="3908425"/>
              <a:ext cx="1768475" cy="1588"/>
            </a:xfrm>
            <a:custGeom>
              <a:avLst/>
              <a:gdLst>
                <a:gd name="T0" fmla="*/ 1768475 w 1114"/>
                <a:gd name="T1" fmla="*/ 0 h 1588"/>
                <a:gd name="T2" fmla="*/ 884238 w 1114"/>
                <a:gd name="T3" fmla="*/ 0 h 1588"/>
                <a:gd name="T4" fmla="*/ 0 w 1114"/>
                <a:gd name="T5" fmla="*/ 0 h 1588"/>
                <a:gd name="T6" fmla="*/ 0 60000 65536"/>
                <a:gd name="T7" fmla="*/ 0 60000 65536"/>
                <a:gd name="T8" fmla="*/ 0 60000 65536"/>
                <a:gd name="T9" fmla="*/ 0 w 1114"/>
                <a:gd name="T10" fmla="*/ 0 h 1588"/>
                <a:gd name="T11" fmla="*/ 1114 w 1114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4" h="1588">
                  <a:moveTo>
                    <a:pt x="1114" y="0"/>
                  </a:moveTo>
                  <a:lnTo>
                    <a:pt x="55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5275263" y="3754438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3506788" y="3754438"/>
              <a:ext cx="1768475" cy="306387"/>
            </a:xfrm>
            <a:custGeom>
              <a:avLst/>
              <a:gdLst>
                <a:gd name="T0" fmla="*/ 1768475 w 1115"/>
                <a:gd name="T1" fmla="*/ 0 h 192"/>
                <a:gd name="T2" fmla="*/ 1768475 w 1115"/>
                <a:gd name="T3" fmla="*/ 306387 h 192"/>
                <a:gd name="T4" fmla="*/ 0 w 1115"/>
                <a:gd name="T5" fmla="*/ 306387 h 192"/>
                <a:gd name="T6" fmla="*/ 0 w 1115"/>
                <a:gd name="T7" fmla="*/ 154789 h 192"/>
                <a:gd name="T8" fmla="*/ 0 w 1115"/>
                <a:gd name="T9" fmla="*/ 0 h 192"/>
                <a:gd name="T10" fmla="*/ 442515 w 1115"/>
                <a:gd name="T11" fmla="*/ 0 h 192"/>
                <a:gd name="T12" fmla="*/ 1325960 w 1115"/>
                <a:gd name="T13" fmla="*/ 0 h 192"/>
                <a:gd name="T14" fmla="*/ 1768475 w 1115"/>
                <a:gd name="T15" fmla="*/ 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5"/>
                <a:gd name="T25" fmla="*/ 0 h 192"/>
                <a:gd name="T26" fmla="*/ 1115 w 1115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5" h="192">
                  <a:moveTo>
                    <a:pt x="1115" y="0"/>
                  </a:moveTo>
                  <a:lnTo>
                    <a:pt x="1115" y="192"/>
                  </a:lnTo>
                  <a:lnTo>
                    <a:pt x="0" y="192"/>
                  </a:lnTo>
                  <a:lnTo>
                    <a:pt x="0" y="97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836" y="0"/>
                  </a:lnTo>
                  <a:lnTo>
                    <a:pt x="1115" y="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4833938" y="3754438"/>
              <a:ext cx="3175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4833938" y="3754438"/>
              <a:ext cx="3175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3949700" y="40608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 flipV="1">
              <a:off x="3949700" y="3754438"/>
              <a:ext cx="1588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>
              <a:off x="3506788" y="3908425"/>
              <a:ext cx="3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3063875" y="3830638"/>
              <a:ext cx="442913" cy="77787"/>
            </a:xfrm>
            <a:custGeom>
              <a:avLst/>
              <a:gdLst>
                <a:gd name="T0" fmla="*/ 442913 w 279"/>
                <a:gd name="T1" fmla="*/ 77787 h 49"/>
                <a:gd name="T2" fmla="*/ 0 w 279"/>
                <a:gd name="T3" fmla="*/ 77787 h 49"/>
                <a:gd name="T4" fmla="*/ 0 w 279"/>
                <a:gd name="T5" fmla="*/ 0 h 49"/>
                <a:gd name="T6" fmla="*/ 0 60000 65536"/>
                <a:gd name="T7" fmla="*/ 0 60000 65536"/>
                <a:gd name="T8" fmla="*/ 0 60000 65536"/>
                <a:gd name="T9" fmla="*/ 0 w 279"/>
                <a:gd name="T10" fmla="*/ 0 h 49"/>
                <a:gd name="T11" fmla="*/ 279 w 27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" h="49">
                  <a:moveTo>
                    <a:pt x="279" y="49"/>
                  </a:move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>
              <a:off x="3063875" y="3798888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063875" y="3908425"/>
              <a:ext cx="3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063875" y="3908425"/>
              <a:ext cx="3175" cy="1060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063875" y="3908425"/>
              <a:ext cx="3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2181225" y="3754438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auto">
            <a:xfrm>
              <a:off x="6159500" y="3830638"/>
              <a:ext cx="1588" cy="1138237"/>
            </a:xfrm>
            <a:custGeom>
              <a:avLst/>
              <a:gdLst>
                <a:gd name="T0" fmla="*/ 0 w 1588"/>
                <a:gd name="T1" fmla="*/ 0 h 716"/>
                <a:gd name="T2" fmla="*/ 0 w 1588"/>
                <a:gd name="T3" fmla="*/ 77896 h 716"/>
                <a:gd name="T4" fmla="*/ 0 w 1588"/>
                <a:gd name="T5" fmla="*/ 1138237 h 716"/>
                <a:gd name="T6" fmla="*/ 0 60000 65536"/>
                <a:gd name="T7" fmla="*/ 0 60000 65536"/>
                <a:gd name="T8" fmla="*/ 0 60000 65536"/>
                <a:gd name="T9" fmla="*/ 0 w 1588"/>
                <a:gd name="T10" fmla="*/ 0 h 716"/>
                <a:gd name="T11" fmla="*/ 1588 w 1588"/>
                <a:gd name="T12" fmla="*/ 716 h 7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716">
                  <a:moveTo>
                    <a:pt x="0" y="0"/>
                  </a:moveTo>
                  <a:lnTo>
                    <a:pt x="0" y="49"/>
                  </a:lnTo>
                  <a:lnTo>
                    <a:pt x="0" y="7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6897688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6897688" y="3908425"/>
              <a:ext cx="523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6950075" y="389096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auto">
            <a:xfrm>
              <a:off x="6950075" y="3878263"/>
              <a:ext cx="93663" cy="60325"/>
            </a:xfrm>
            <a:custGeom>
              <a:avLst/>
              <a:gdLst>
                <a:gd name="T0" fmla="*/ 0 w 59"/>
                <a:gd name="T1" fmla="*/ 12700 h 38"/>
                <a:gd name="T2" fmla="*/ 42863 w 59"/>
                <a:gd name="T3" fmla="*/ 12700 h 38"/>
                <a:gd name="T4" fmla="*/ 22225 w 59"/>
                <a:gd name="T5" fmla="*/ 4762 h 38"/>
                <a:gd name="T6" fmla="*/ 0 w 59"/>
                <a:gd name="T7" fmla="*/ 4762 h 38"/>
                <a:gd name="T8" fmla="*/ 0 w 59"/>
                <a:gd name="T9" fmla="*/ 12700 h 38"/>
                <a:gd name="T10" fmla="*/ 0 w 59"/>
                <a:gd name="T11" fmla="*/ 19050 h 38"/>
                <a:gd name="T12" fmla="*/ 66675 w 59"/>
                <a:gd name="T13" fmla="*/ 19050 h 38"/>
                <a:gd name="T14" fmla="*/ 87313 w 59"/>
                <a:gd name="T15" fmla="*/ 26988 h 38"/>
                <a:gd name="T16" fmla="*/ 0 w 59"/>
                <a:gd name="T17" fmla="*/ 26988 h 38"/>
                <a:gd name="T18" fmla="*/ 0 w 59"/>
                <a:gd name="T19" fmla="*/ 33337 h 38"/>
                <a:gd name="T20" fmla="*/ 79375 w 59"/>
                <a:gd name="T21" fmla="*/ 33337 h 38"/>
                <a:gd name="T22" fmla="*/ 58738 w 59"/>
                <a:gd name="T23" fmla="*/ 41275 h 38"/>
                <a:gd name="T24" fmla="*/ 0 w 59"/>
                <a:gd name="T25" fmla="*/ 41275 h 38"/>
                <a:gd name="T26" fmla="*/ 0 w 59"/>
                <a:gd name="T27" fmla="*/ 47625 h 38"/>
                <a:gd name="T28" fmla="*/ 34925 w 59"/>
                <a:gd name="T29" fmla="*/ 47625 h 38"/>
                <a:gd name="T30" fmla="*/ 14288 w 59"/>
                <a:gd name="T31" fmla="*/ 55563 h 38"/>
                <a:gd name="T32" fmla="*/ 0 w 59"/>
                <a:gd name="T33" fmla="*/ 55563 h 38"/>
                <a:gd name="T34" fmla="*/ 0 w 59"/>
                <a:gd name="T35" fmla="*/ 60325 h 38"/>
                <a:gd name="T36" fmla="*/ 0 w 59"/>
                <a:gd name="T37" fmla="*/ 0 h 38"/>
                <a:gd name="T38" fmla="*/ 93663 w 59"/>
                <a:gd name="T39" fmla="*/ 30163 h 38"/>
                <a:gd name="T40" fmla="*/ 0 w 59"/>
                <a:gd name="T41" fmla="*/ 60325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38"/>
                <a:gd name="T65" fmla="*/ 59 w 59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38">
                  <a:moveTo>
                    <a:pt x="0" y="8"/>
                  </a:moveTo>
                  <a:lnTo>
                    <a:pt x="27" y="8"/>
                  </a:lnTo>
                  <a:lnTo>
                    <a:pt x="14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2" y="12"/>
                  </a:lnTo>
                  <a:lnTo>
                    <a:pt x="55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50" y="21"/>
                  </a:lnTo>
                  <a:lnTo>
                    <a:pt x="37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59" y="19"/>
                  </a:lnTo>
                  <a:lnTo>
                    <a:pt x="0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7488238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auto">
            <a:xfrm>
              <a:off x="7488238" y="3908425"/>
              <a:ext cx="515937" cy="1588"/>
            </a:xfrm>
            <a:custGeom>
              <a:avLst/>
              <a:gdLst>
                <a:gd name="T0" fmla="*/ 0 w 325"/>
                <a:gd name="T1" fmla="*/ 0 h 1588"/>
                <a:gd name="T2" fmla="*/ 441325 w 325"/>
                <a:gd name="T3" fmla="*/ 0 h 1588"/>
                <a:gd name="T4" fmla="*/ 515937 w 325"/>
                <a:gd name="T5" fmla="*/ 0 h 1588"/>
                <a:gd name="T6" fmla="*/ 0 60000 65536"/>
                <a:gd name="T7" fmla="*/ 0 60000 65536"/>
                <a:gd name="T8" fmla="*/ 0 60000 65536"/>
                <a:gd name="T9" fmla="*/ 0 w 325"/>
                <a:gd name="T10" fmla="*/ 0 h 1588"/>
                <a:gd name="T11" fmla="*/ 325 w 325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" h="1588">
                  <a:moveTo>
                    <a:pt x="0" y="0"/>
                  </a:moveTo>
                  <a:lnTo>
                    <a:pt x="278" y="0"/>
                  </a:lnTo>
                  <a:lnTo>
                    <a:pt x="3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auto">
            <a:xfrm>
              <a:off x="7688263" y="3878263"/>
              <a:ext cx="93662" cy="60325"/>
            </a:xfrm>
            <a:custGeom>
              <a:avLst/>
              <a:gdLst>
                <a:gd name="T0" fmla="*/ 93662 w 59"/>
                <a:gd name="T1" fmla="*/ 30163 h 38"/>
                <a:gd name="T2" fmla="*/ 0 w 59"/>
                <a:gd name="T3" fmla="*/ 60325 h 38"/>
                <a:gd name="T4" fmla="*/ 0 w 59"/>
                <a:gd name="T5" fmla="*/ 0 h 38"/>
                <a:gd name="T6" fmla="*/ 93662 w 59"/>
                <a:gd name="T7" fmla="*/ 30163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38"/>
                <a:gd name="T14" fmla="*/ 59 w 5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38">
                  <a:moveTo>
                    <a:pt x="59" y="19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59" y="1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auto">
            <a:xfrm>
              <a:off x="7688263" y="3905250"/>
              <a:ext cx="87312" cy="26988"/>
            </a:xfrm>
            <a:custGeom>
              <a:avLst/>
              <a:gdLst>
                <a:gd name="T0" fmla="*/ 87312 w 55"/>
                <a:gd name="T1" fmla="*/ 0 h 17"/>
                <a:gd name="T2" fmla="*/ 0 w 55"/>
                <a:gd name="T3" fmla="*/ 0 h 17"/>
                <a:gd name="T4" fmla="*/ 0 w 55"/>
                <a:gd name="T5" fmla="*/ 6350 h 17"/>
                <a:gd name="T6" fmla="*/ 77787 w 55"/>
                <a:gd name="T7" fmla="*/ 6350 h 17"/>
                <a:gd name="T8" fmla="*/ 58737 w 55"/>
                <a:gd name="T9" fmla="*/ 14288 h 17"/>
                <a:gd name="T10" fmla="*/ 0 w 55"/>
                <a:gd name="T11" fmla="*/ 14288 h 17"/>
                <a:gd name="T12" fmla="*/ 0 w 55"/>
                <a:gd name="T13" fmla="*/ 20638 h 17"/>
                <a:gd name="T14" fmla="*/ 34925 w 55"/>
                <a:gd name="T15" fmla="*/ 20638 h 17"/>
                <a:gd name="T16" fmla="*/ 12700 w 55"/>
                <a:gd name="T17" fmla="*/ 26988 h 17"/>
                <a:gd name="T18" fmla="*/ 0 w 55"/>
                <a:gd name="T19" fmla="*/ 2698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17"/>
                <a:gd name="T32" fmla="*/ 55 w 5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17">
                  <a:moveTo>
                    <a:pt x="5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37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2" y="13"/>
                  </a:lnTo>
                  <a:lnTo>
                    <a:pt x="8" y="17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4" name="Line 44"/>
            <p:cNvSpPr>
              <a:spLocks noChangeShapeType="1"/>
            </p:cNvSpPr>
            <p:nvPr/>
          </p:nvSpPr>
          <p:spPr bwMode="auto">
            <a:xfrm>
              <a:off x="7688263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5" name="Line 45"/>
            <p:cNvSpPr>
              <a:spLocks noChangeShapeType="1"/>
            </p:cNvSpPr>
            <p:nvPr/>
          </p:nvSpPr>
          <p:spPr bwMode="auto">
            <a:xfrm>
              <a:off x="7688263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>
              <a:off x="7688263" y="3897313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7" name="Freeform 47"/>
            <p:cNvSpPr>
              <a:spLocks/>
            </p:cNvSpPr>
            <p:nvPr/>
          </p:nvSpPr>
          <p:spPr bwMode="auto">
            <a:xfrm>
              <a:off x="7688263" y="3897313"/>
              <a:ext cx="87312" cy="7937"/>
            </a:xfrm>
            <a:custGeom>
              <a:avLst/>
              <a:gdLst>
                <a:gd name="T0" fmla="*/ 0 w 55"/>
                <a:gd name="T1" fmla="*/ 0 h 5"/>
                <a:gd name="T2" fmla="*/ 65087 w 55"/>
                <a:gd name="T3" fmla="*/ 0 h 5"/>
                <a:gd name="T4" fmla="*/ 87312 w 55"/>
                <a:gd name="T5" fmla="*/ 7937 h 5"/>
                <a:gd name="T6" fmla="*/ 0 60000 65536"/>
                <a:gd name="T7" fmla="*/ 0 60000 65536"/>
                <a:gd name="T8" fmla="*/ 0 60000 65536"/>
                <a:gd name="T9" fmla="*/ 0 w 55"/>
                <a:gd name="T10" fmla="*/ 0 h 5"/>
                <a:gd name="T11" fmla="*/ 55 w 5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5">
                  <a:moveTo>
                    <a:pt x="0" y="0"/>
                  </a:moveTo>
                  <a:lnTo>
                    <a:pt x="41" y="0"/>
                  </a:lnTo>
                  <a:lnTo>
                    <a:pt x="55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>
              <a:off x="7731125" y="389096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9" name="Freeform 49"/>
            <p:cNvSpPr>
              <a:spLocks/>
            </p:cNvSpPr>
            <p:nvPr/>
          </p:nvSpPr>
          <p:spPr bwMode="auto">
            <a:xfrm>
              <a:off x="7688263" y="3890963"/>
              <a:ext cx="42862" cy="6350"/>
            </a:xfrm>
            <a:custGeom>
              <a:avLst/>
              <a:gdLst>
                <a:gd name="T0" fmla="*/ 42862 w 27"/>
                <a:gd name="T1" fmla="*/ 0 h 4"/>
                <a:gd name="T2" fmla="*/ 0 w 27"/>
                <a:gd name="T3" fmla="*/ 0 h 4"/>
                <a:gd name="T4" fmla="*/ 0 w 27"/>
                <a:gd name="T5" fmla="*/ 6350 h 4"/>
                <a:gd name="T6" fmla="*/ 0 60000 65536"/>
                <a:gd name="T7" fmla="*/ 0 60000 65536"/>
                <a:gd name="T8" fmla="*/ 0 60000 65536"/>
                <a:gd name="T9" fmla="*/ 0 w 27"/>
                <a:gd name="T10" fmla="*/ 0 h 4"/>
                <a:gd name="T11" fmla="*/ 27 w 2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4">
                  <a:moveTo>
                    <a:pt x="27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>
              <a:off x="7688263" y="38830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1" name="Freeform 51"/>
            <p:cNvSpPr>
              <a:spLocks/>
            </p:cNvSpPr>
            <p:nvPr/>
          </p:nvSpPr>
          <p:spPr bwMode="auto">
            <a:xfrm>
              <a:off x="7688263" y="3883025"/>
              <a:ext cx="42862" cy="7938"/>
            </a:xfrm>
            <a:custGeom>
              <a:avLst/>
              <a:gdLst>
                <a:gd name="T0" fmla="*/ 0 w 27"/>
                <a:gd name="T1" fmla="*/ 0 h 5"/>
                <a:gd name="T2" fmla="*/ 20637 w 27"/>
                <a:gd name="T3" fmla="*/ 0 h 5"/>
                <a:gd name="T4" fmla="*/ 42862 w 27"/>
                <a:gd name="T5" fmla="*/ 7938 h 5"/>
                <a:gd name="T6" fmla="*/ 0 60000 65536"/>
                <a:gd name="T7" fmla="*/ 0 60000 65536"/>
                <a:gd name="T8" fmla="*/ 0 60000 65536"/>
                <a:gd name="T9" fmla="*/ 0 w 27"/>
                <a:gd name="T10" fmla="*/ 0 h 5"/>
                <a:gd name="T11" fmla="*/ 27 w 2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">
                  <a:moveTo>
                    <a:pt x="0" y="0"/>
                  </a:moveTo>
                  <a:lnTo>
                    <a:pt x="13" y="0"/>
                  </a:lnTo>
                  <a:lnTo>
                    <a:pt x="27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2" name="Line 52"/>
            <p:cNvSpPr>
              <a:spLocks noChangeShapeType="1"/>
            </p:cNvSpPr>
            <p:nvPr/>
          </p:nvSpPr>
          <p:spPr bwMode="auto">
            <a:xfrm>
              <a:off x="7929563" y="36036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3" name="Freeform 53"/>
            <p:cNvSpPr>
              <a:spLocks/>
            </p:cNvSpPr>
            <p:nvPr/>
          </p:nvSpPr>
          <p:spPr bwMode="auto">
            <a:xfrm>
              <a:off x="7900988" y="3505200"/>
              <a:ext cx="60325" cy="98425"/>
            </a:xfrm>
            <a:custGeom>
              <a:avLst/>
              <a:gdLst>
                <a:gd name="T0" fmla="*/ 28575 w 38"/>
                <a:gd name="T1" fmla="*/ 98425 h 62"/>
                <a:gd name="T2" fmla="*/ 0 w 38"/>
                <a:gd name="T3" fmla="*/ 0 h 62"/>
                <a:gd name="T4" fmla="*/ 60325 w 38"/>
                <a:gd name="T5" fmla="*/ 0 h 62"/>
                <a:gd name="T6" fmla="*/ 28575 w 38"/>
                <a:gd name="T7" fmla="*/ 98425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62"/>
                <a:gd name="T14" fmla="*/ 38 w 3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62">
                  <a:moveTo>
                    <a:pt x="18" y="62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18" y="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4" name="Line 54"/>
            <p:cNvSpPr>
              <a:spLocks noChangeShapeType="1"/>
            </p:cNvSpPr>
            <p:nvPr/>
          </p:nvSpPr>
          <p:spPr bwMode="auto">
            <a:xfrm>
              <a:off x="7931150" y="3595688"/>
              <a:ext cx="3175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5" name="Freeform 55"/>
            <p:cNvSpPr>
              <a:spLocks/>
            </p:cNvSpPr>
            <p:nvPr/>
          </p:nvSpPr>
          <p:spPr bwMode="auto">
            <a:xfrm>
              <a:off x="7931150" y="3505200"/>
              <a:ext cx="22225" cy="90488"/>
            </a:xfrm>
            <a:custGeom>
              <a:avLst/>
              <a:gdLst>
                <a:gd name="T0" fmla="*/ 0 w 14"/>
                <a:gd name="T1" fmla="*/ 90488 h 57"/>
                <a:gd name="T2" fmla="*/ 0 w 14"/>
                <a:gd name="T3" fmla="*/ 0 h 57"/>
                <a:gd name="T4" fmla="*/ 7938 w 14"/>
                <a:gd name="T5" fmla="*/ 0 h 57"/>
                <a:gd name="T6" fmla="*/ 7938 w 14"/>
                <a:gd name="T7" fmla="*/ 68263 h 57"/>
                <a:gd name="T8" fmla="*/ 14288 w 14"/>
                <a:gd name="T9" fmla="*/ 46038 h 57"/>
                <a:gd name="T10" fmla="*/ 14288 w 14"/>
                <a:gd name="T11" fmla="*/ 0 h 57"/>
                <a:gd name="T12" fmla="*/ 22225 w 14"/>
                <a:gd name="T13" fmla="*/ 0 h 57"/>
                <a:gd name="T14" fmla="*/ 22225 w 14"/>
                <a:gd name="T15" fmla="*/ 2540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57"/>
                <a:gd name="T26" fmla="*/ 14 w 14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57">
                  <a:moveTo>
                    <a:pt x="0" y="5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3"/>
                  </a:lnTo>
                  <a:lnTo>
                    <a:pt x="9" y="29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6" name="Line 56"/>
            <p:cNvSpPr>
              <a:spLocks noChangeShapeType="1"/>
            </p:cNvSpPr>
            <p:nvPr/>
          </p:nvSpPr>
          <p:spPr bwMode="auto">
            <a:xfrm>
              <a:off x="7929563" y="3505200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7" name="Freeform 57"/>
            <p:cNvSpPr>
              <a:spLocks/>
            </p:cNvSpPr>
            <p:nvPr/>
          </p:nvSpPr>
          <p:spPr bwMode="auto">
            <a:xfrm>
              <a:off x="7905750" y="3505200"/>
              <a:ext cx="23813" cy="63500"/>
            </a:xfrm>
            <a:custGeom>
              <a:avLst/>
              <a:gdLst>
                <a:gd name="T0" fmla="*/ 23813 w 15"/>
                <a:gd name="T1" fmla="*/ 0 h 40"/>
                <a:gd name="T2" fmla="*/ 23813 w 15"/>
                <a:gd name="T3" fmla="*/ 0 h 40"/>
                <a:gd name="T4" fmla="*/ 20638 w 15"/>
                <a:gd name="T5" fmla="*/ 0 h 40"/>
                <a:gd name="T6" fmla="*/ 12700 w 15"/>
                <a:gd name="T7" fmla="*/ 0 h 40"/>
                <a:gd name="T8" fmla="*/ 12700 w 15"/>
                <a:gd name="T9" fmla="*/ 63500 h 40"/>
                <a:gd name="T10" fmla="*/ 6350 w 15"/>
                <a:gd name="T11" fmla="*/ 41275 h 40"/>
                <a:gd name="T12" fmla="*/ 6350 w 15"/>
                <a:gd name="T13" fmla="*/ 0 h 40"/>
                <a:gd name="T14" fmla="*/ 0 w 15"/>
                <a:gd name="T15" fmla="*/ 0 h 40"/>
                <a:gd name="T16" fmla="*/ 0 w 15"/>
                <a:gd name="T17" fmla="*/ 15875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40"/>
                <a:gd name="T29" fmla="*/ 15 w 15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40">
                  <a:moveTo>
                    <a:pt x="15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8" y="40"/>
                  </a:lnTo>
                  <a:lnTo>
                    <a:pt x="4" y="2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8" name="Line 58"/>
            <p:cNvSpPr>
              <a:spLocks noChangeShapeType="1"/>
            </p:cNvSpPr>
            <p:nvPr/>
          </p:nvSpPr>
          <p:spPr bwMode="auto">
            <a:xfrm>
              <a:off x="7926388" y="3505200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39" name="Line 59"/>
            <p:cNvSpPr>
              <a:spLocks noChangeShapeType="1"/>
            </p:cNvSpPr>
            <p:nvPr/>
          </p:nvSpPr>
          <p:spPr bwMode="auto">
            <a:xfrm>
              <a:off x="7926388" y="3505200"/>
              <a:ext cx="1587" cy="85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0" name="Line 60"/>
            <p:cNvSpPr>
              <a:spLocks noChangeShapeType="1"/>
            </p:cNvSpPr>
            <p:nvPr/>
          </p:nvSpPr>
          <p:spPr bwMode="auto">
            <a:xfrm>
              <a:off x="7929563" y="4210050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1" name="Freeform 61"/>
            <p:cNvSpPr>
              <a:spLocks/>
            </p:cNvSpPr>
            <p:nvPr/>
          </p:nvSpPr>
          <p:spPr bwMode="auto">
            <a:xfrm>
              <a:off x="7929563" y="4210050"/>
              <a:ext cx="1587" cy="142875"/>
            </a:xfrm>
            <a:custGeom>
              <a:avLst/>
              <a:gdLst>
                <a:gd name="T0" fmla="*/ 0 w 1"/>
                <a:gd name="T1" fmla="*/ 0 h 90"/>
                <a:gd name="T2" fmla="*/ 0 w 1"/>
                <a:gd name="T3" fmla="*/ 55563 h 90"/>
                <a:gd name="T4" fmla="*/ 1587 w 1"/>
                <a:gd name="T5" fmla="*/ 55563 h 90"/>
                <a:gd name="T6" fmla="*/ 1587 w 1"/>
                <a:gd name="T7" fmla="*/ 142875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90"/>
                <a:gd name="T14" fmla="*/ 1 w 1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90">
                  <a:moveTo>
                    <a:pt x="0" y="0"/>
                  </a:moveTo>
                  <a:lnTo>
                    <a:pt x="0" y="35"/>
                  </a:lnTo>
                  <a:lnTo>
                    <a:pt x="1" y="35"/>
                  </a:lnTo>
                  <a:lnTo>
                    <a:pt x="1" y="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2" name="Line 62"/>
            <p:cNvSpPr>
              <a:spLocks noChangeShapeType="1"/>
            </p:cNvSpPr>
            <p:nvPr/>
          </p:nvSpPr>
          <p:spPr bwMode="auto">
            <a:xfrm>
              <a:off x="7929563" y="436403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3" name="Freeform 63"/>
            <p:cNvSpPr>
              <a:spLocks/>
            </p:cNvSpPr>
            <p:nvPr/>
          </p:nvSpPr>
          <p:spPr bwMode="auto">
            <a:xfrm>
              <a:off x="7900988" y="4265613"/>
              <a:ext cx="60325" cy="98425"/>
            </a:xfrm>
            <a:custGeom>
              <a:avLst/>
              <a:gdLst>
                <a:gd name="T0" fmla="*/ 28575 w 38"/>
                <a:gd name="T1" fmla="*/ 98425 h 62"/>
                <a:gd name="T2" fmla="*/ 0 w 38"/>
                <a:gd name="T3" fmla="*/ 0 h 62"/>
                <a:gd name="T4" fmla="*/ 60325 w 38"/>
                <a:gd name="T5" fmla="*/ 0 h 62"/>
                <a:gd name="T6" fmla="*/ 28575 w 38"/>
                <a:gd name="T7" fmla="*/ 98425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62"/>
                <a:gd name="T14" fmla="*/ 38 w 3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62">
                  <a:moveTo>
                    <a:pt x="18" y="62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18" y="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4" name="Line 64"/>
            <p:cNvSpPr>
              <a:spLocks noChangeShapeType="1"/>
            </p:cNvSpPr>
            <p:nvPr/>
          </p:nvSpPr>
          <p:spPr bwMode="auto">
            <a:xfrm>
              <a:off x="7926388" y="43497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5" name="Freeform 65"/>
            <p:cNvSpPr>
              <a:spLocks/>
            </p:cNvSpPr>
            <p:nvPr/>
          </p:nvSpPr>
          <p:spPr bwMode="auto">
            <a:xfrm>
              <a:off x="7904163" y="4265613"/>
              <a:ext cx="22225" cy="84137"/>
            </a:xfrm>
            <a:custGeom>
              <a:avLst/>
              <a:gdLst>
                <a:gd name="T0" fmla="*/ 22225 w 14"/>
                <a:gd name="T1" fmla="*/ 84137 h 53"/>
                <a:gd name="T2" fmla="*/ 22225 w 14"/>
                <a:gd name="T3" fmla="*/ 0 h 53"/>
                <a:gd name="T4" fmla="*/ 14288 w 14"/>
                <a:gd name="T5" fmla="*/ 0 h 53"/>
                <a:gd name="T6" fmla="*/ 14288 w 14"/>
                <a:gd name="T7" fmla="*/ 60325 h 53"/>
                <a:gd name="T8" fmla="*/ 7938 w 14"/>
                <a:gd name="T9" fmla="*/ 38100 h 53"/>
                <a:gd name="T10" fmla="*/ 7938 w 14"/>
                <a:gd name="T11" fmla="*/ 0 h 53"/>
                <a:gd name="T12" fmla="*/ 0 w 14"/>
                <a:gd name="T13" fmla="*/ 0 h 53"/>
                <a:gd name="T14" fmla="*/ 0 w 14"/>
                <a:gd name="T15" fmla="*/ 15875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53"/>
                <a:gd name="T26" fmla="*/ 14 w 14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53">
                  <a:moveTo>
                    <a:pt x="14" y="53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9" y="38"/>
                  </a:lnTo>
                  <a:lnTo>
                    <a:pt x="5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6" name="Line 66"/>
            <p:cNvSpPr>
              <a:spLocks noChangeShapeType="1"/>
            </p:cNvSpPr>
            <p:nvPr/>
          </p:nvSpPr>
          <p:spPr bwMode="auto">
            <a:xfrm>
              <a:off x="7931150" y="426561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7" name="Freeform 67"/>
            <p:cNvSpPr>
              <a:spLocks/>
            </p:cNvSpPr>
            <p:nvPr/>
          </p:nvSpPr>
          <p:spPr bwMode="auto">
            <a:xfrm>
              <a:off x="7931150" y="4265613"/>
              <a:ext cx="20638" cy="68262"/>
            </a:xfrm>
            <a:custGeom>
              <a:avLst/>
              <a:gdLst>
                <a:gd name="T0" fmla="*/ 0 w 13"/>
                <a:gd name="T1" fmla="*/ 0 h 43"/>
                <a:gd name="T2" fmla="*/ 6350 w 13"/>
                <a:gd name="T3" fmla="*/ 0 h 43"/>
                <a:gd name="T4" fmla="*/ 6350 w 13"/>
                <a:gd name="T5" fmla="*/ 68262 h 43"/>
                <a:gd name="T6" fmla="*/ 14288 w 13"/>
                <a:gd name="T7" fmla="*/ 42862 h 43"/>
                <a:gd name="T8" fmla="*/ 14288 w 13"/>
                <a:gd name="T9" fmla="*/ 0 h 43"/>
                <a:gd name="T10" fmla="*/ 20638 w 13"/>
                <a:gd name="T11" fmla="*/ 0 h 43"/>
                <a:gd name="T12" fmla="*/ 20638 w 13"/>
                <a:gd name="T13" fmla="*/ 22225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3"/>
                <a:gd name="T23" fmla="*/ 13 w 13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3">
                  <a:moveTo>
                    <a:pt x="0" y="0"/>
                  </a:moveTo>
                  <a:lnTo>
                    <a:pt x="4" y="0"/>
                  </a:lnTo>
                  <a:lnTo>
                    <a:pt x="4" y="43"/>
                  </a:lnTo>
                  <a:lnTo>
                    <a:pt x="9" y="27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8" name="Line 68"/>
            <p:cNvSpPr>
              <a:spLocks noChangeShapeType="1"/>
            </p:cNvSpPr>
            <p:nvPr/>
          </p:nvSpPr>
          <p:spPr bwMode="auto">
            <a:xfrm>
              <a:off x="6189663" y="41592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49" name="Freeform 69"/>
            <p:cNvSpPr>
              <a:spLocks/>
            </p:cNvSpPr>
            <p:nvPr/>
          </p:nvSpPr>
          <p:spPr bwMode="auto">
            <a:xfrm>
              <a:off x="6130925" y="4060825"/>
              <a:ext cx="58738" cy="98425"/>
            </a:xfrm>
            <a:custGeom>
              <a:avLst/>
              <a:gdLst>
                <a:gd name="T0" fmla="*/ 58738 w 37"/>
                <a:gd name="T1" fmla="*/ 98425 h 62"/>
                <a:gd name="T2" fmla="*/ 0 w 37"/>
                <a:gd name="T3" fmla="*/ 98425 h 62"/>
                <a:gd name="T4" fmla="*/ 28575 w 37"/>
                <a:gd name="T5" fmla="*/ 0 h 62"/>
                <a:gd name="T6" fmla="*/ 58738 w 37"/>
                <a:gd name="T7" fmla="*/ 98425 h 62"/>
                <a:gd name="T8" fmla="*/ 52388 w 37"/>
                <a:gd name="T9" fmla="*/ 98425 h 62"/>
                <a:gd name="T10" fmla="*/ 52388 w 37"/>
                <a:gd name="T11" fmla="*/ 76200 h 62"/>
                <a:gd name="T12" fmla="*/ 44450 w 37"/>
                <a:gd name="T13" fmla="*/ 53975 h 62"/>
                <a:gd name="T14" fmla="*/ 44450 w 37"/>
                <a:gd name="T15" fmla="*/ 98425 h 62"/>
                <a:gd name="T16" fmla="*/ 38100 w 37"/>
                <a:gd name="T17" fmla="*/ 98425 h 62"/>
                <a:gd name="T18" fmla="*/ 38100 w 37"/>
                <a:gd name="T19" fmla="*/ 31750 h 62"/>
                <a:gd name="T20" fmla="*/ 30163 w 37"/>
                <a:gd name="T21" fmla="*/ 9525 h 62"/>
                <a:gd name="T22" fmla="*/ 30163 w 37"/>
                <a:gd name="T23" fmla="*/ 98425 h 62"/>
                <a:gd name="T24" fmla="*/ 25400 w 37"/>
                <a:gd name="T25" fmla="*/ 98425 h 62"/>
                <a:gd name="T26" fmla="*/ 25400 w 37"/>
                <a:gd name="T27" fmla="*/ 12700 h 62"/>
                <a:gd name="T28" fmla="*/ 19050 w 37"/>
                <a:gd name="T29" fmla="*/ 34925 h 62"/>
                <a:gd name="T30" fmla="*/ 19050 w 37"/>
                <a:gd name="T31" fmla="*/ 98425 h 62"/>
                <a:gd name="T32" fmla="*/ 11113 w 37"/>
                <a:gd name="T33" fmla="*/ 98425 h 62"/>
                <a:gd name="T34" fmla="*/ 11113 w 37"/>
                <a:gd name="T35" fmla="*/ 58738 h 62"/>
                <a:gd name="T36" fmla="*/ 3175 w 37"/>
                <a:gd name="T37" fmla="*/ 80963 h 62"/>
                <a:gd name="T38" fmla="*/ 3175 w 37"/>
                <a:gd name="T39" fmla="*/ 98425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62"/>
                <a:gd name="T62" fmla="*/ 37 w 37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62">
                  <a:moveTo>
                    <a:pt x="37" y="62"/>
                  </a:moveTo>
                  <a:lnTo>
                    <a:pt x="0" y="62"/>
                  </a:lnTo>
                  <a:lnTo>
                    <a:pt x="18" y="0"/>
                  </a:lnTo>
                  <a:lnTo>
                    <a:pt x="37" y="62"/>
                  </a:lnTo>
                  <a:lnTo>
                    <a:pt x="33" y="62"/>
                  </a:lnTo>
                  <a:lnTo>
                    <a:pt x="33" y="48"/>
                  </a:lnTo>
                  <a:lnTo>
                    <a:pt x="28" y="34"/>
                  </a:lnTo>
                  <a:lnTo>
                    <a:pt x="28" y="62"/>
                  </a:lnTo>
                  <a:lnTo>
                    <a:pt x="24" y="62"/>
                  </a:lnTo>
                  <a:lnTo>
                    <a:pt x="24" y="20"/>
                  </a:lnTo>
                  <a:lnTo>
                    <a:pt x="19" y="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16" y="8"/>
                  </a:lnTo>
                  <a:lnTo>
                    <a:pt x="12" y="22"/>
                  </a:lnTo>
                  <a:lnTo>
                    <a:pt x="12" y="62"/>
                  </a:lnTo>
                  <a:lnTo>
                    <a:pt x="7" y="62"/>
                  </a:lnTo>
                  <a:lnTo>
                    <a:pt x="7" y="37"/>
                  </a:lnTo>
                  <a:lnTo>
                    <a:pt x="2" y="51"/>
                  </a:lnTo>
                  <a:lnTo>
                    <a:pt x="2" y="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0" name="Line 70"/>
            <p:cNvSpPr>
              <a:spLocks noChangeShapeType="1"/>
            </p:cNvSpPr>
            <p:nvPr/>
          </p:nvSpPr>
          <p:spPr bwMode="auto">
            <a:xfrm>
              <a:off x="6159500" y="415925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1" name="Line 71"/>
            <p:cNvSpPr>
              <a:spLocks noChangeShapeType="1"/>
            </p:cNvSpPr>
            <p:nvPr/>
          </p:nvSpPr>
          <p:spPr bwMode="auto">
            <a:xfrm>
              <a:off x="6159500" y="415925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2" name="Freeform 72"/>
            <p:cNvSpPr>
              <a:spLocks/>
            </p:cNvSpPr>
            <p:nvPr/>
          </p:nvSpPr>
          <p:spPr bwMode="auto">
            <a:xfrm>
              <a:off x="5916613" y="3878263"/>
              <a:ext cx="96837" cy="60325"/>
            </a:xfrm>
            <a:custGeom>
              <a:avLst/>
              <a:gdLst>
                <a:gd name="T0" fmla="*/ 96837 w 61"/>
                <a:gd name="T1" fmla="*/ 30163 h 38"/>
                <a:gd name="T2" fmla="*/ 0 w 61"/>
                <a:gd name="T3" fmla="*/ 60325 h 38"/>
                <a:gd name="T4" fmla="*/ 0 w 61"/>
                <a:gd name="T5" fmla="*/ 0 h 38"/>
                <a:gd name="T6" fmla="*/ 96837 w 61"/>
                <a:gd name="T7" fmla="*/ 30163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38"/>
                <a:gd name="T14" fmla="*/ 61 w 6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38">
                  <a:moveTo>
                    <a:pt x="61" y="19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61" y="1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Freeform 73"/>
            <p:cNvSpPr>
              <a:spLocks/>
            </p:cNvSpPr>
            <p:nvPr/>
          </p:nvSpPr>
          <p:spPr bwMode="auto">
            <a:xfrm>
              <a:off x="5916613" y="3905250"/>
              <a:ext cx="88900" cy="26988"/>
            </a:xfrm>
            <a:custGeom>
              <a:avLst/>
              <a:gdLst>
                <a:gd name="T0" fmla="*/ 88900 w 56"/>
                <a:gd name="T1" fmla="*/ 0 h 17"/>
                <a:gd name="T2" fmla="*/ 0 w 56"/>
                <a:gd name="T3" fmla="*/ 0 h 17"/>
                <a:gd name="T4" fmla="*/ 0 w 56"/>
                <a:gd name="T5" fmla="*/ 6350 h 17"/>
                <a:gd name="T6" fmla="*/ 79375 w 56"/>
                <a:gd name="T7" fmla="*/ 6350 h 17"/>
                <a:gd name="T8" fmla="*/ 57150 w 56"/>
                <a:gd name="T9" fmla="*/ 14288 h 17"/>
                <a:gd name="T10" fmla="*/ 0 w 56"/>
                <a:gd name="T11" fmla="*/ 14288 h 17"/>
                <a:gd name="T12" fmla="*/ 0 w 56"/>
                <a:gd name="T13" fmla="*/ 20638 h 17"/>
                <a:gd name="T14" fmla="*/ 36513 w 56"/>
                <a:gd name="T15" fmla="*/ 20638 h 17"/>
                <a:gd name="T16" fmla="*/ 14288 w 56"/>
                <a:gd name="T17" fmla="*/ 26988 h 17"/>
                <a:gd name="T18" fmla="*/ 0 w 56"/>
                <a:gd name="T19" fmla="*/ 2698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7"/>
                <a:gd name="T32" fmla="*/ 56 w 56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7">
                  <a:moveTo>
                    <a:pt x="5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0" y="4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3" y="13"/>
                  </a:lnTo>
                  <a:lnTo>
                    <a:pt x="9" y="17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4" name="Line 74"/>
            <p:cNvSpPr>
              <a:spLocks noChangeShapeType="1"/>
            </p:cNvSpPr>
            <p:nvPr/>
          </p:nvSpPr>
          <p:spPr bwMode="auto">
            <a:xfrm>
              <a:off x="5916613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Line 75"/>
            <p:cNvSpPr>
              <a:spLocks noChangeShapeType="1"/>
            </p:cNvSpPr>
            <p:nvPr/>
          </p:nvSpPr>
          <p:spPr bwMode="auto">
            <a:xfrm>
              <a:off x="5916613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6" name="Line 76"/>
            <p:cNvSpPr>
              <a:spLocks noChangeShapeType="1"/>
            </p:cNvSpPr>
            <p:nvPr/>
          </p:nvSpPr>
          <p:spPr bwMode="auto">
            <a:xfrm>
              <a:off x="5916613" y="3897313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7" name="Freeform 77"/>
            <p:cNvSpPr>
              <a:spLocks/>
            </p:cNvSpPr>
            <p:nvPr/>
          </p:nvSpPr>
          <p:spPr bwMode="auto">
            <a:xfrm>
              <a:off x="5916613" y="3897313"/>
              <a:ext cx="88900" cy="7937"/>
            </a:xfrm>
            <a:custGeom>
              <a:avLst/>
              <a:gdLst>
                <a:gd name="T0" fmla="*/ 0 w 56"/>
                <a:gd name="T1" fmla="*/ 0 h 5"/>
                <a:gd name="T2" fmla="*/ 68263 w 56"/>
                <a:gd name="T3" fmla="*/ 0 h 5"/>
                <a:gd name="T4" fmla="*/ 88900 w 56"/>
                <a:gd name="T5" fmla="*/ 7937 h 5"/>
                <a:gd name="T6" fmla="*/ 0 60000 65536"/>
                <a:gd name="T7" fmla="*/ 0 60000 65536"/>
                <a:gd name="T8" fmla="*/ 0 60000 65536"/>
                <a:gd name="T9" fmla="*/ 0 w 56"/>
                <a:gd name="T10" fmla="*/ 0 h 5"/>
                <a:gd name="T11" fmla="*/ 56 w 5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">
                  <a:moveTo>
                    <a:pt x="0" y="0"/>
                  </a:moveTo>
                  <a:lnTo>
                    <a:pt x="43" y="0"/>
                  </a:lnTo>
                  <a:lnTo>
                    <a:pt x="56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8" name="Line 78"/>
            <p:cNvSpPr>
              <a:spLocks noChangeShapeType="1"/>
            </p:cNvSpPr>
            <p:nvPr/>
          </p:nvSpPr>
          <p:spPr bwMode="auto">
            <a:xfrm>
              <a:off x="5961063" y="389096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59" name="Freeform 79"/>
            <p:cNvSpPr>
              <a:spLocks/>
            </p:cNvSpPr>
            <p:nvPr/>
          </p:nvSpPr>
          <p:spPr bwMode="auto">
            <a:xfrm>
              <a:off x="5916613" y="3890963"/>
              <a:ext cx="44450" cy="6350"/>
            </a:xfrm>
            <a:custGeom>
              <a:avLst/>
              <a:gdLst>
                <a:gd name="T0" fmla="*/ 44450 w 28"/>
                <a:gd name="T1" fmla="*/ 0 h 4"/>
                <a:gd name="T2" fmla="*/ 0 w 28"/>
                <a:gd name="T3" fmla="*/ 0 h 4"/>
                <a:gd name="T4" fmla="*/ 0 w 28"/>
                <a:gd name="T5" fmla="*/ 6350 h 4"/>
                <a:gd name="T6" fmla="*/ 0 60000 65536"/>
                <a:gd name="T7" fmla="*/ 0 60000 65536"/>
                <a:gd name="T8" fmla="*/ 0 60000 65536"/>
                <a:gd name="T9" fmla="*/ 0 w 28"/>
                <a:gd name="T10" fmla="*/ 0 h 4"/>
                <a:gd name="T11" fmla="*/ 28 w 2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">
                  <a:moveTo>
                    <a:pt x="28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0" name="Line 80"/>
            <p:cNvSpPr>
              <a:spLocks noChangeShapeType="1"/>
            </p:cNvSpPr>
            <p:nvPr/>
          </p:nvSpPr>
          <p:spPr bwMode="auto">
            <a:xfrm>
              <a:off x="5916613" y="38830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1" name="Freeform 81"/>
            <p:cNvSpPr>
              <a:spLocks/>
            </p:cNvSpPr>
            <p:nvPr/>
          </p:nvSpPr>
          <p:spPr bwMode="auto">
            <a:xfrm>
              <a:off x="5916613" y="3883025"/>
              <a:ext cx="44450" cy="7938"/>
            </a:xfrm>
            <a:custGeom>
              <a:avLst/>
              <a:gdLst>
                <a:gd name="T0" fmla="*/ 0 w 28"/>
                <a:gd name="T1" fmla="*/ 0 h 5"/>
                <a:gd name="T2" fmla="*/ 22225 w 28"/>
                <a:gd name="T3" fmla="*/ 0 h 5"/>
                <a:gd name="T4" fmla="*/ 44450 w 28"/>
                <a:gd name="T5" fmla="*/ 7938 h 5"/>
                <a:gd name="T6" fmla="*/ 0 60000 65536"/>
                <a:gd name="T7" fmla="*/ 0 60000 65536"/>
                <a:gd name="T8" fmla="*/ 0 60000 65536"/>
                <a:gd name="T9" fmla="*/ 0 w 28"/>
                <a:gd name="T10" fmla="*/ 0 h 5"/>
                <a:gd name="T11" fmla="*/ 28 w 2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5">
                  <a:moveTo>
                    <a:pt x="0" y="0"/>
                  </a:moveTo>
                  <a:lnTo>
                    <a:pt x="14" y="0"/>
                  </a:lnTo>
                  <a:lnTo>
                    <a:pt x="28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2" name="Line 82"/>
            <p:cNvSpPr>
              <a:spLocks noChangeShapeType="1"/>
            </p:cNvSpPr>
            <p:nvPr/>
          </p:nvSpPr>
          <p:spPr bwMode="auto">
            <a:xfrm>
              <a:off x="6535738" y="337661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3" name="Line 83"/>
            <p:cNvSpPr>
              <a:spLocks noChangeShapeType="1"/>
            </p:cNvSpPr>
            <p:nvPr/>
          </p:nvSpPr>
          <p:spPr bwMode="auto">
            <a:xfrm>
              <a:off x="6535738" y="3376613"/>
              <a:ext cx="3651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4" name="Line 84"/>
            <p:cNvSpPr>
              <a:spLocks noChangeShapeType="1"/>
            </p:cNvSpPr>
            <p:nvPr/>
          </p:nvSpPr>
          <p:spPr bwMode="auto">
            <a:xfrm>
              <a:off x="6556375" y="337661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5" name="Rectangle 85"/>
            <p:cNvSpPr>
              <a:spLocks noChangeArrowheads="1"/>
            </p:cNvSpPr>
            <p:nvPr/>
          </p:nvSpPr>
          <p:spPr bwMode="auto">
            <a:xfrm>
              <a:off x="6551613" y="3263900"/>
              <a:ext cx="7937" cy="1158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6" name="Line 86"/>
            <p:cNvSpPr>
              <a:spLocks noChangeShapeType="1"/>
            </p:cNvSpPr>
            <p:nvPr/>
          </p:nvSpPr>
          <p:spPr bwMode="auto">
            <a:xfrm>
              <a:off x="6610350" y="33670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7" name="Freeform 87"/>
            <p:cNvSpPr>
              <a:spLocks/>
            </p:cNvSpPr>
            <p:nvPr/>
          </p:nvSpPr>
          <p:spPr bwMode="auto">
            <a:xfrm>
              <a:off x="6610350" y="3367088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9525 w 20"/>
                <a:gd name="T3" fmla="*/ 22225 h 30"/>
                <a:gd name="T4" fmla="*/ 22225 w 20"/>
                <a:gd name="T5" fmla="*/ 38100 h 30"/>
                <a:gd name="T6" fmla="*/ 31750 w 20"/>
                <a:gd name="T7" fmla="*/ 4762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0"/>
                <a:gd name="T14" fmla="*/ 20 w 2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0">
                  <a:moveTo>
                    <a:pt x="0" y="0"/>
                  </a:moveTo>
                  <a:lnTo>
                    <a:pt x="6" y="14"/>
                  </a:lnTo>
                  <a:lnTo>
                    <a:pt x="14" y="24"/>
                  </a:lnTo>
                  <a:lnTo>
                    <a:pt x="20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8" name="Line 88"/>
            <p:cNvSpPr>
              <a:spLocks noChangeShapeType="1"/>
            </p:cNvSpPr>
            <p:nvPr/>
          </p:nvSpPr>
          <p:spPr bwMode="auto">
            <a:xfrm>
              <a:off x="6629400" y="3405188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69" name="Freeform 89"/>
            <p:cNvSpPr>
              <a:spLocks/>
            </p:cNvSpPr>
            <p:nvPr/>
          </p:nvSpPr>
          <p:spPr bwMode="auto">
            <a:xfrm>
              <a:off x="6604000" y="3252788"/>
              <a:ext cx="25400" cy="152400"/>
            </a:xfrm>
            <a:custGeom>
              <a:avLst/>
              <a:gdLst>
                <a:gd name="T0" fmla="*/ 25400 w 16"/>
                <a:gd name="T1" fmla="*/ 152400 h 96"/>
                <a:gd name="T2" fmla="*/ 15875 w 16"/>
                <a:gd name="T3" fmla="*/ 130175 h 96"/>
                <a:gd name="T4" fmla="*/ 12700 w 16"/>
                <a:gd name="T5" fmla="*/ 114300 h 96"/>
                <a:gd name="T6" fmla="*/ 6350 w 16"/>
                <a:gd name="T7" fmla="*/ 85725 h 96"/>
                <a:gd name="T8" fmla="*/ 6350 w 16"/>
                <a:gd name="T9" fmla="*/ 66675 h 96"/>
                <a:gd name="T10" fmla="*/ 12700 w 16"/>
                <a:gd name="T11" fmla="*/ 38100 h 96"/>
                <a:gd name="T12" fmla="*/ 15875 w 16"/>
                <a:gd name="T13" fmla="*/ 22225 h 96"/>
                <a:gd name="T14" fmla="*/ 25400 w 16"/>
                <a:gd name="T15" fmla="*/ 0 h 96"/>
                <a:gd name="T16" fmla="*/ 15875 w 16"/>
                <a:gd name="T17" fmla="*/ 15875 h 96"/>
                <a:gd name="T18" fmla="*/ 6350 w 16"/>
                <a:gd name="T19" fmla="*/ 38100 h 96"/>
                <a:gd name="T20" fmla="*/ 0 w 16"/>
                <a:gd name="T21" fmla="*/ 66675 h 96"/>
                <a:gd name="T22" fmla="*/ 0 w 16"/>
                <a:gd name="T23" fmla="*/ 85725 h 96"/>
                <a:gd name="T24" fmla="*/ 6350 w 16"/>
                <a:gd name="T25" fmla="*/ 114300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96"/>
                <a:gd name="T41" fmla="*/ 16 w 16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96">
                  <a:moveTo>
                    <a:pt x="16" y="96"/>
                  </a:moveTo>
                  <a:lnTo>
                    <a:pt x="10" y="82"/>
                  </a:lnTo>
                  <a:lnTo>
                    <a:pt x="8" y="72"/>
                  </a:lnTo>
                  <a:lnTo>
                    <a:pt x="4" y="54"/>
                  </a:lnTo>
                  <a:lnTo>
                    <a:pt x="4" y="42"/>
                  </a:lnTo>
                  <a:lnTo>
                    <a:pt x="8" y="24"/>
                  </a:lnTo>
                  <a:lnTo>
                    <a:pt x="10" y="14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4" y="24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4" y="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0" name="Line 90"/>
            <p:cNvSpPr>
              <a:spLocks noChangeShapeType="1"/>
            </p:cNvSpPr>
            <p:nvPr/>
          </p:nvSpPr>
          <p:spPr bwMode="auto">
            <a:xfrm>
              <a:off x="6669088" y="337661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1" name="Line 91"/>
            <p:cNvSpPr>
              <a:spLocks noChangeShapeType="1"/>
            </p:cNvSpPr>
            <p:nvPr/>
          </p:nvSpPr>
          <p:spPr bwMode="auto">
            <a:xfrm>
              <a:off x="6669088" y="3376613"/>
              <a:ext cx="285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2" name="Line 92"/>
            <p:cNvSpPr>
              <a:spLocks noChangeShapeType="1"/>
            </p:cNvSpPr>
            <p:nvPr/>
          </p:nvSpPr>
          <p:spPr bwMode="auto">
            <a:xfrm>
              <a:off x="6721475" y="337661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3" name="Line 93"/>
            <p:cNvSpPr>
              <a:spLocks noChangeShapeType="1"/>
            </p:cNvSpPr>
            <p:nvPr/>
          </p:nvSpPr>
          <p:spPr bwMode="auto">
            <a:xfrm>
              <a:off x="6721475" y="3376613"/>
              <a:ext cx="3016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4" name="Line 94"/>
            <p:cNvSpPr>
              <a:spLocks noChangeShapeType="1"/>
            </p:cNvSpPr>
            <p:nvPr/>
          </p:nvSpPr>
          <p:spPr bwMode="auto">
            <a:xfrm>
              <a:off x="6740525" y="337661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5" name="Freeform 95"/>
            <p:cNvSpPr>
              <a:spLocks/>
            </p:cNvSpPr>
            <p:nvPr/>
          </p:nvSpPr>
          <p:spPr bwMode="auto">
            <a:xfrm>
              <a:off x="6678613" y="3303588"/>
              <a:ext cx="61912" cy="73025"/>
            </a:xfrm>
            <a:custGeom>
              <a:avLst/>
              <a:gdLst>
                <a:gd name="T0" fmla="*/ 61912 w 39"/>
                <a:gd name="T1" fmla="*/ 73025 h 46"/>
                <a:gd name="T2" fmla="*/ 4762 w 39"/>
                <a:gd name="T3" fmla="*/ 0 h 46"/>
                <a:gd name="T4" fmla="*/ 0 w 39"/>
                <a:gd name="T5" fmla="*/ 0 h 46"/>
                <a:gd name="T6" fmla="*/ 58737 w 39"/>
                <a:gd name="T7" fmla="*/ 7302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6"/>
                <a:gd name="T14" fmla="*/ 39 w 3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6">
                  <a:moveTo>
                    <a:pt x="39" y="46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7" y="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6" name="Line 96"/>
            <p:cNvSpPr>
              <a:spLocks noChangeShapeType="1"/>
            </p:cNvSpPr>
            <p:nvPr/>
          </p:nvSpPr>
          <p:spPr bwMode="auto">
            <a:xfrm>
              <a:off x="6678613" y="337661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7" name="Line 97"/>
            <p:cNvSpPr>
              <a:spLocks noChangeShapeType="1"/>
            </p:cNvSpPr>
            <p:nvPr/>
          </p:nvSpPr>
          <p:spPr bwMode="auto">
            <a:xfrm flipV="1">
              <a:off x="6678613" y="3303588"/>
              <a:ext cx="61912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8" name="Line 98"/>
            <p:cNvSpPr>
              <a:spLocks noChangeShapeType="1"/>
            </p:cNvSpPr>
            <p:nvPr/>
          </p:nvSpPr>
          <p:spPr bwMode="auto">
            <a:xfrm>
              <a:off x="6751638" y="330358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79" name="Line 99"/>
            <p:cNvSpPr>
              <a:spLocks noChangeShapeType="1"/>
            </p:cNvSpPr>
            <p:nvPr/>
          </p:nvSpPr>
          <p:spPr bwMode="auto">
            <a:xfrm flipH="1">
              <a:off x="6721475" y="3303588"/>
              <a:ext cx="3016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0" name="Line 100"/>
            <p:cNvSpPr>
              <a:spLocks noChangeShapeType="1"/>
            </p:cNvSpPr>
            <p:nvPr/>
          </p:nvSpPr>
          <p:spPr bwMode="auto">
            <a:xfrm>
              <a:off x="6697663" y="3303588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1" name="Line 101"/>
            <p:cNvSpPr>
              <a:spLocks noChangeShapeType="1"/>
            </p:cNvSpPr>
            <p:nvPr/>
          </p:nvSpPr>
          <p:spPr bwMode="auto">
            <a:xfrm flipH="1">
              <a:off x="6669088" y="3303588"/>
              <a:ext cx="285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2" name="Line 102"/>
            <p:cNvSpPr>
              <a:spLocks noChangeShapeType="1"/>
            </p:cNvSpPr>
            <p:nvPr/>
          </p:nvSpPr>
          <p:spPr bwMode="auto">
            <a:xfrm>
              <a:off x="6629400" y="3252788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3" name="Line 103"/>
            <p:cNvSpPr>
              <a:spLocks noChangeShapeType="1"/>
            </p:cNvSpPr>
            <p:nvPr/>
          </p:nvSpPr>
          <p:spPr bwMode="auto">
            <a:xfrm flipV="1">
              <a:off x="6629400" y="3243263"/>
              <a:ext cx="12700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4" name="Line 104"/>
            <p:cNvSpPr>
              <a:spLocks noChangeShapeType="1"/>
            </p:cNvSpPr>
            <p:nvPr/>
          </p:nvSpPr>
          <p:spPr bwMode="auto">
            <a:xfrm>
              <a:off x="6572250" y="326390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5" name="Line 105"/>
            <p:cNvSpPr>
              <a:spLocks noChangeShapeType="1"/>
            </p:cNvSpPr>
            <p:nvPr/>
          </p:nvSpPr>
          <p:spPr bwMode="auto">
            <a:xfrm flipH="1">
              <a:off x="6535738" y="3263900"/>
              <a:ext cx="3651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6" name="Line 106"/>
            <p:cNvSpPr>
              <a:spLocks noChangeShapeType="1"/>
            </p:cNvSpPr>
            <p:nvPr/>
          </p:nvSpPr>
          <p:spPr bwMode="auto">
            <a:xfrm>
              <a:off x="6778625" y="324326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7" name="Freeform 107"/>
            <p:cNvSpPr>
              <a:spLocks/>
            </p:cNvSpPr>
            <p:nvPr/>
          </p:nvSpPr>
          <p:spPr bwMode="auto">
            <a:xfrm>
              <a:off x="6778625" y="3243263"/>
              <a:ext cx="36513" cy="171450"/>
            </a:xfrm>
            <a:custGeom>
              <a:avLst/>
              <a:gdLst>
                <a:gd name="T0" fmla="*/ 0 w 23"/>
                <a:gd name="T1" fmla="*/ 0 h 108"/>
                <a:gd name="T2" fmla="*/ 11113 w 23"/>
                <a:gd name="T3" fmla="*/ 9525 h 108"/>
                <a:gd name="T4" fmla="*/ 20638 w 23"/>
                <a:gd name="T5" fmla="*/ 25400 h 108"/>
                <a:gd name="T6" fmla="*/ 33338 w 23"/>
                <a:gd name="T7" fmla="*/ 47625 h 108"/>
                <a:gd name="T8" fmla="*/ 36513 w 23"/>
                <a:gd name="T9" fmla="*/ 76200 h 108"/>
                <a:gd name="T10" fmla="*/ 36513 w 23"/>
                <a:gd name="T11" fmla="*/ 95250 h 108"/>
                <a:gd name="T12" fmla="*/ 33338 w 23"/>
                <a:gd name="T13" fmla="*/ 123825 h 108"/>
                <a:gd name="T14" fmla="*/ 20638 w 23"/>
                <a:gd name="T15" fmla="*/ 146050 h 108"/>
                <a:gd name="T16" fmla="*/ 11113 w 23"/>
                <a:gd name="T17" fmla="*/ 161925 h 108"/>
                <a:gd name="T18" fmla="*/ 0 w 23"/>
                <a:gd name="T19" fmla="*/ 17145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08"/>
                <a:gd name="T32" fmla="*/ 23 w 23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08">
                  <a:moveTo>
                    <a:pt x="0" y="0"/>
                  </a:moveTo>
                  <a:lnTo>
                    <a:pt x="7" y="6"/>
                  </a:lnTo>
                  <a:lnTo>
                    <a:pt x="13" y="16"/>
                  </a:lnTo>
                  <a:lnTo>
                    <a:pt x="21" y="30"/>
                  </a:lnTo>
                  <a:lnTo>
                    <a:pt x="23" y="48"/>
                  </a:lnTo>
                  <a:lnTo>
                    <a:pt x="23" y="60"/>
                  </a:lnTo>
                  <a:lnTo>
                    <a:pt x="21" y="78"/>
                  </a:lnTo>
                  <a:lnTo>
                    <a:pt x="13" y="92"/>
                  </a:lnTo>
                  <a:lnTo>
                    <a:pt x="7" y="102"/>
                  </a:lnTo>
                  <a:lnTo>
                    <a:pt x="0" y="10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8" name="Line 108"/>
            <p:cNvSpPr>
              <a:spLocks noChangeShapeType="1"/>
            </p:cNvSpPr>
            <p:nvPr/>
          </p:nvSpPr>
          <p:spPr bwMode="auto">
            <a:xfrm>
              <a:off x="6789738" y="340518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89" name="Freeform 109"/>
            <p:cNvSpPr>
              <a:spLocks/>
            </p:cNvSpPr>
            <p:nvPr/>
          </p:nvSpPr>
          <p:spPr bwMode="auto">
            <a:xfrm>
              <a:off x="6789738" y="3252788"/>
              <a:ext cx="19050" cy="152400"/>
            </a:xfrm>
            <a:custGeom>
              <a:avLst/>
              <a:gdLst>
                <a:gd name="T0" fmla="*/ 0 w 12"/>
                <a:gd name="T1" fmla="*/ 152400 h 96"/>
                <a:gd name="T2" fmla="*/ 9525 w 12"/>
                <a:gd name="T3" fmla="*/ 130175 h 96"/>
                <a:gd name="T4" fmla="*/ 15875 w 12"/>
                <a:gd name="T5" fmla="*/ 114300 h 96"/>
                <a:gd name="T6" fmla="*/ 19050 w 12"/>
                <a:gd name="T7" fmla="*/ 85725 h 96"/>
                <a:gd name="T8" fmla="*/ 19050 w 12"/>
                <a:gd name="T9" fmla="*/ 66675 h 96"/>
                <a:gd name="T10" fmla="*/ 15875 w 12"/>
                <a:gd name="T11" fmla="*/ 38100 h 96"/>
                <a:gd name="T12" fmla="*/ 9525 w 12"/>
                <a:gd name="T13" fmla="*/ 22225 h 96"/>
                <a:gd name="T14" fmla="*/ 0 w 12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96"/>
                <a:gd name="T26" fmla="*/ 12 w 1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96">
                  <a:moveTo>
                    <a:pt x="0" y="96"/>
                  </a:moveTo>
                  <a:lnTo>
                    <a:pt x="6" y="82"/>
                  </a:lnTo>
                  <a:lnTo>
                    <a:pt x="10" y="72"/>
                  </a:lnTo>
                  <a:lnTo>
                    <a:pt x="12" y="54"/>
                  </a:lnTo>
                  <a:lnTo>
                    <a:pt x="12" y="42"/>
                  </a:lnTo>
                  <a:lnTo>
                    <a:pt x="10" y="24"/>
                  </a:lnTo>
                  <a:lnTo>
                    <a:pt x="6" y="1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0" name="Line 110"/>
            <p:cNvSpPr>
              <a:spLocks noChangeShapeType="1"/>
            </p:cNvSpPr>
            <p:nvPr/>
          </p:nvSpPr>
          <p:spPr bwMode="auto">
            <a:xfrm>
              <a:off x="8064500" y="424973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1" name="Freeform 111"/>
            <p:cNvSpPr>
              <a:spLocks/>
            </p:cNvSpPr>
            <p:nvPr/>
          </p:nvSpPr>
          <p:spPr bwMode="auto">
            <a:xfrm>
              <a:off x="8064500" y="4249738"/>
              <a:ext cx="71438" cy="114300"/>
            </a:xfrm>
            <a:custGeom>
              <a:avLst/>
              <a:gdLst>
                <a:gd name="T0" fmla="*/ 0 w 45"/>
                <a:gd name="T1" fmla="*/ 0 h 72"/>
                <a:gd name="T2" fmla="*/ 71438 w 45"/>
                <a:gd name="T3" fmla="*/ 0 h 72"/>
                <a:gd name="T4" fmla="*/ 3175 w 45"/>
                <a:gd name="T5" fmla="*/ 114300 h 72"/>
                <a:gd name="T6" fmla="*/ 0 w 45"/>
                <a:gd name="T7" fmla="*/ 114300 h 72"/>
                <a:gd name="T8" fmla="*/ 71438 w 45"/>
                <a:gd name="T9" fmla="*/ 114300 h 72"/>
                <a:gd name="T10" fmla="*/ 71438 w 45"/>
                <a:gd name="T11" fmla="*/ 80962 h 72"/>
                <a:gd name="T12" fmla="*/ 68263 w 45"/>
                <a:gd name="T13" fmla="*/ 11430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72"/>
                <a:gd name="T23" fmla="*/ 45 w 45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72">
                  <a:moveTo>
                    <a:pt x="0" y="0"/>
                  </a:moveTo>
                  <a:lnTo>
                    <a:pt x="45" y="0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45" y="72"/>
                  </a:lnTo>
                  <a:lnTo>
                    <a:pt x="45" y="51"/>
                  </a:lnTo>
                  <a:lnTo>
                    <a:pt x="43" y="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2" name="Line 112"/>
            <p:cNvSpPr>
              <a:spLocks noChangeShapeType="1"/>
            </p:cNvSpPr>
            <p:nvPr/>
          </p:nvSpPr>
          <p:spPr bwMode="auto">
            <a:xfrm>
              <a:off x="8178800" y="4352925"/>
              <a:ext cx="3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3" name="Freeform 113"/>
            <p:cNvSpPr>
              <a:spLocks/>
            </p:cNvSpPr>
            <p:nvPr/>
          </p:nvSpPr>
          <p:spPr bwMode="auto">
            <a:xfrm>
              <a:off x="8178800" y="4352925"/>
              <a:ext cx="31750" cy="49213"/>
            </a:xfrm>
            <a:custGeom>
              <a:avLst/>
              <a:gdLst>
                <a:gd name="T0" fmla="*/ 0 w 20"/>
                <a:gd name="T1" fmla="*/ 0 h 31"/>
                <a:gd name="T2" fmla="*/ 11112 w 20"/>
                <a:gd name="T3" fmla="*/ 20638 h 31"/>
                <a:gd name="T4" fmla="*/ 22225 w 20"/>
                <a:gd name="T5" fmla="*/ 36513 h 31"/>
                <a:gd name="T6" fmla="*/ 31750 w 20"/>
                <a:gd name="T7" fmla="*/ 4921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1"/>
                <a:gd name="T14" fmla="*/ 20 w 2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1">
                  <a:moveTo>
                    <a:pt x="0" y="0"/>
                  </a:moveTo>
                  <a:lnTo>
                    <a:pt x="7" y="13"/>
                  </a:lnTo>
                  <a:lnTo>
                    <a:pt x="14" y="23"/>
                  </a:lnTo>
                  <a:lnTo>
                    <a:pt x="2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4" name="Line 114"/>
            <p:cNvSpPr>
              <a:spLocks noChangeShapeType="1"/>
            </p:cNvSpPr>
            <p:nvPr/>
          </p:nvSpPr>
          <p:spPr bwMode="auto">
            <a:xfrm>
              <a:off x="8201025" y="438943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5" name="Freeform 115"/>
            <p:cNvSpPr>
              <a:spLocks/>
            </p:cNvSpPr>
            <p:nvPr/>
          </p:nvSpPr>
          <p:spPr bwMode="auto">
            <a:xfrm>
              <a:off x="8174038" y="4238625"/>
              <a:ext cx="26987" cy="150813"/>
            </a:xfrm>
            <a:custGeom>
              <a:avLst/>
              <a:gdLst>
                <a:gd name="T0" fmla="*/ 26987 w 17"/>
                <a:gd name="T1" fmla="*/ 150813 h 95"/>
                <a:gd name="T2" fmla="*/ 15875 w 17"/>
                <a:gd name="T3" fmla="*/ 128588 h 95"/>
                <a:gd name="T4" fmla="*/ 11112 w 17"/>
                <a:gd name="T5" fmla="*/ 112713 h 95"/>
                <a:gd name="T6" fmla="*/ 4762 w 17"/>
                <a:gd name="T7" fmla="*/ 87313 h 95"/>
                <a:gd name="T8" fmla="*/ 4762 w 17"/>
                <a:gd name="T9" fmla="*/ 65088 h 95"/>
                <a:gd name="T10" fmla="*/ 11112 w 17"/>
                <a:gd name="T11" fmla="*/ 38100 h 95"/>
                <a:gd name="T12" fmla="*/ 15875 w 17"/>
                <a:gd name="T13" fmla="*/ 22225 h 95"/>
                <a:gd name="T14" fmla="*/ 26987 w 17"/>
                <a:gd name="T15" fmla="*/ 0 h 95"/>
                <a:gd name="T16" fmla="*/ 15875 w 17"/>
                <a:gd name="T17" fmla="*/ 15875 h 95"/>
                <a:gd name="T18" fmla="*/ 4762 w 17"/>
                <a:gd name="T19" fmla="*/ 38100 h 95"/>
                <a:gd name="T20" fmla="*/ 0 w 17"/>
                <a:gd name="T21" fmla="*/ 65088 h 95"/>
                <a:gd name="T22" fmla="*/ 0 w 17"/>
                <a:gd name="T23" fmla="*/ 87313 h 95"/>
                <a:gd name="T24" fmla="*/ 4762 w 17"/>
                <a:gd name="T25" fmla="*/ 112713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95"/>
                <a:gd name="T41" fmla="*/ 17 w 17"/>
                <a:gd name="T42" fmla="*/ 95 h 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95">
                  <a:moveTo>
                    <a:pt x="17" y="95"/>
                  </a:moveTo>
                  <a:lnTo>
                    <a:pt x="10" y="81"/>
                  </a:lnTo>
                  <a:lnTo>
                    <a:pt x="7" y="71"/>
                  </a:lnTo>
                  <a:lnTo>
                    <a:pt x="3" y="55"/>
                  </a:lnTo>
                  <a:lnTo>
                    <a:pt x="3" y="41"/>
                  </a:lnTo>
                  <a:lnTo>
                    <a:pt x="7" y="24"/>
                  </a:lnTo>
                  <a:lnTo>
                    <a:pt x="10" y="14"/>
                  </a:lnTo>
                  <a:lnTo>
                    <a:pt x="17" y="0"/>
                  </a:lnTo>
                  <a:lnTo>
                    <a:pt x="10" y="10"/>
                  </a:lnTo>
                  <a:lnTo>
                    <a:pt x="3" y="24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3" y="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6" name="Line 116"/>
            <p:cNvSpPr>
              <a:spLocks noChangeShapeType="1"/>
            </p:cNvSpPr>
            <p:nvPr/>
          </p:nvSpPr>
          <p:spPr bwMode="auto">
            <a:xfrm>
              <a:off x="8235950" y="436403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7" name="Line 117"/>
            <p:cNvSpPr>
              <a:spLocks noChangeShapeType="1"/>
            </p:cNvSpPr>
            <p:nvPr/>
          </p:nvSpPr>
          <p:spPr bwMode="auto">
            <a:xfrm>
              <a:off x="8235950" y="4364038"/>
              <a:ext cx="3333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8" name="Line 118"/>
            <p:cNvSpPr>
              <a:spLocks noChangeShapeType="1"/>
            </p:cNvSpPr>
            <p:nvPr/>
          </p:nvSpPr>
          <p:spPr bwMode="auto">
            <a:xfrm>
              <a:off x="8289925" y="436403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99" name="Line 119"/>
            <p:cNvSpPr>
              <a:spLocks noChangeShapeType="1"/>
            </p:cNvSpPr>
            <p:nvPr/>
          </p:nvSpPr>
          <p:spPr bwMode="auto">
            <a:xfrm>
              <a:off x="8289925" y="4364038"/>
              <a:ext cx="317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0" name="Line 120"/>
            <p:cNvSpPr>
              <a:spLocks noChangeShapeType="1"/>
            </p:cNvSpPr>
            <p:nvPr/>
          </p:nvSpPr>
          <p:spPr bwMode="auto">
            <a:xfrm>
              <a:off x="8310563" y="436403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1" name="Freeform 121"/>
            <p:cNvSpPr>
              <a:spLocks/>
            </p:cNvSpPr>
            <p:nvPr/>
          </p:nvSpPr>
          <p:spPr bwMode="auto">
            <a:xfrm>
              <a:off x="8247063" y="4287838"/>
              <a:ext cx="63500" cy="76200"/>
            </a:xfrm>
            <a:custGeom>
              <a:avLst/>
              <a:gdLst>
                <a:gd name="T0" fmla="*/ 63500 w 40"/>
                <a:gd name="T1" fmla="*/ 76200 h 48"/>
                <a:gd name="T2" fmla="*/ 6350 w 40"/>
                <a:gd name="T3" fmla="*/ 0 h 48"/>
                <a:gd name="T4" fmla="*/ 0 w 40"/>
                <a:gd name="T5" fmla="*/ 0 h 48"/>
                <a:gd name="T6" fmla="*/ 58738 w 40"/>
                <a:gd name="T7" fmla="*/ 7620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40" y="48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37" y="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2" name="Line 122"/>
            <p:cNvSpPr>
              <a:spLocks noChangeShapeType="1"/>
            </p:cNvSpPr>
            <p:nvPr/>
          </p:nvSpPr>
          <p:spPr bwMode="auto">
            <a:xfrm>
              <a:off x="8247063" y="4364038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3" name="Line 123"/>
            <p:cNvSpPr>
              <a:spLocks noChangeShapeType="1"/>
            </p:cNvSpPr>
            <p:nvPr/>
          </p:nvSpPr>
          <p:spPr bwMode="auto">
            <a:xfrm flipV="1">
              <a:off x="8247063" y="4287838"/>
              <a:ext cx="6350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4" name="Line 124"/>
            <p:cNvSpPr>
              <a:spLocks noChangeShapeType="1"/>
            </p:cNvSpPr>
            <p:nvPr/>
          </p:nvSpPr>
          <p:spPr bwMode="auto">
            <a:xfrm>
              <a:off x="8321675" y="428783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5" name="Line 125"/>
            <p:cNvSpPr>
              <a:spLocks noChangeShapeType="1"/>
            </p:cNvSpPr>
            <p:nvPr/>
          </p:nvSpPr>
          <p:spPr bwMode="auto">
            <a:xfrm flipH="1">
              <a:off x="8289925" y="4287838"/>
              <a:ext cx="317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6" name="Line 126"/>
            <p:cNvSpPr>
              <a:spLocks noChangeShapeType="1"/>
            </p:cNvSpPr>
            <p:nvPr/>
          </p:nvSpPr>
          <p:spPr bwMode="auto">
            <a:xfrm>
              <a:off x="8269288" y="428783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7" name="Line 127"/>
            <p:cNvSpPr>
              <a:spLocks noChangeShapeType="1"/>
            </p:cNvSpPr>
            <p:nvPr/>
          </p:nvSpPr>
          <p:spPr bwMode="auto">
            <a:xfrm flipH="1">
              <a:off x="8235950" y="4287838"/>
              <a:ext cx="3333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8" name="Line 128"/>
            <p:cNvSpPr>
              <a:spLocks noChangeShapeType="1"/>
            </p:cNvSpPr>
            <p:nvPr/>
          </p:nvSpPr>
          <p:spPr bwMode="auto">
            <a:xfrm>
              <a:off x="8210550" y="422751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09" name="Line 129"/>
            <p:cNvSpPr>
              <a:spLocks noChangeShapeType="1"/>
            </p:cNvSpPr>
            <p:nvPr/>
          </p:nvSpPr>
          <p:spPr bwMode="auto">
            <a:xfrm flipH="1">
              <a:off x="8201025" y="4227513"/>
              <a:ext cx="9525" cy="11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0" name="Line 130"/>
            <p:cNvSpPr>
              <a:spLocks noChangeShapeType="1"/>
            </p:cNvSpPr>
            <p:nvPr/>
          </p:nvSpPr>
          <p:spPr bwMode="auto">
            <a:xfrm>
              <a:off x="8132763" y="424973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1" name="Line 131"/>
            <p:cNvSpPr>
              <a:spLocks noChangeShapeType="1"/>
            </p:cNvSpPr>
            <p:nvPr/>
          </p:nvSpPr>
          <p:spPr bwMode="auto">
            <a:xfrm flipH="1">
              <a:off x="8064500" y="4249738"/>
              <a:ext cx="68263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2" name="Line 132"/>
            <p:cNvSpPr>
              <a:spLocks noChangeShapeType="1"/>
            </p:cNvSpPr>
            <p:nvPr/>
          </p:nvSpPr>
          <p:spPr bwMode="auto">
            <a:xfrm>
              <a:off x="8064500" y="42814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3" name="Freeform 133"/>
            <p:cNvSpPr>
              <a:spLocks/>
            </p:cNvSpPr>
            <p:nvPr/>
          </p:nvSpPr>
          <p:spPr bwMode="auto">
            <a:xfrm>
              <a:off x="8064500" y="4249738"/>
              <a:ext cx="3175" cy="31750"/>
            </a:xfrm>
            <a:custGeom>
              <a:avLst/>
              <a:gdLst>
                <a:gd name="T0" fmla="*/ 0 w 2"/>
                <a:gd name="T1" fmla="*/ 31750 h 20"/>
                <a:gd name="T2" fmla="*/ 0 w 2"/>
                <a:gd name="T3" fmla="*/ 0 h 20"/>
                <a:gd name="T4" fmla="*/ 3175 w 2"/>
                <a:gd name="T5" fmla="*/ 0 h 20"/>
                <a:gd name="T6" fmla="*/ 0 w 2"/>
                <a:gd name="T7" fmla="*/ 3175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0"/>
                <a:gd name="T14" fmla="*/ 2 w 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0">
                  <a:moveTo>
                    <a:pt x="0" y="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4" name="Line 134"/>
            <p:cNvSpPr>
              <a:spLocks noChangeShapeType="1"/>
            </p:cNvSpPr>
            <p:nvPr/>
          </p:nvSpPr>
          <p:spPr bwMode="auto">
            <a:xfrm>
              <a:off x="8374063" y="42767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5" name="Freeform 135"/>
            <p:cNvSpPr>
              <a:spLocks/>
            </p:cNvSpPr>
            <p:nvPr/>
          </p:nvSpPr>
          <p:spPr bwMode="auto">
            <a:xfrm>
              <a:off x="8347075" y="4276725"/>
              <a:ext cx="31750" cy="125413"/>
            </a:xfrm>
            <a:custGeom>
              <a:avLst/>
              <a:gdLst>
                <a:gd name="T0" fmla="*/ 26988 w 20"/>
                <a:gd name="T1" fmla="*/ 0 h 79"/>
                <a:gd name="T2" fmla="*/ 31750 w 20"/>
                <a:gd name="T3" fmla="*/ 26988 h 79"/>
                <a:gd name="T4" fmla="*/ 31750 w 20"/>
                <a:gd name="T5" fmla="*/ 49213 h 79"/>
                <a:gd name="T6" fmla="*/ 26988 w 20"/>
                <a:gd name="T7" fmla="*/ 76200 h 79"/>
                <a:gd name="T8" fmla="*/ 22225 w 20"/>
                <a:gd name="T9" fmla="*/ 90488 h 79"/>
                <a:gd name="T10" fmla="*/ 12700 w 20"/>
                <a:gd name="T11" fmla="*/ 112713 h 79"/>
                <a:gd name="T12" fmla="*/ 0 w 20"/>
                <a:gd name="T13" fmla="*/ 125413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79"/>
                <a:gd name="T23" fmla="*/ 20 w 20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79">
                  <a:moveTo>
                    <a:pt x="17" y="0"/>
                  </a:moveTo>
                  <a:lnTo>
                    <a:pt x="20" y="17"/>
                  </a:lnTo>
                  <a:lnTo>
                    <a:pt x="20" y="31"/>
                  </a:lnTo>
                  <a:lnTo>
                    <a:pt x="17" y="48"/>
                  </a:lnTo>
                  <a:lnTo>
                    <a:pt x="14" y="57"/>
                  </a:lnTo>
                  <a:lnTo>
                    <a:pt x="8" y="71"/>
                  </a:lnTo>
                  <a:lnTo>
                    <a:pt x="0" y="7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6" name="Line 136"/>
            <p:cNvSpPr>
              <a:spLocks noChangeShapeType="1"/>
            </p:cNvSpPr>
            <p:nvPr/>
          </p:nvSpPr>
          <p:spPr bwMode="auto">
            <a:xfrm>
              <a:off x="8359775" y="438943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7" name="Freeform 137"/>
            <p:cNvSpPr>
              <a:spLocks/>
            </p:cNvSpPr>
            <p:nvPr/>
          </p:nvSpPr>
          <p:spPr bwMode="auto">
            <a:xfrm>
              <a:off x="8359775" y="4238625"/>
              <a:ext cx="23813" cy="150813"/>
            </a:xfrm>
            <a:custGeom>
              <a:avLst/>
              <a:gdLst>
                <a:gd name="T0" fmla="*/ 0 w 15"/>
                <a:gd name="T1" fmla="*/ 150813 h 95"/>
                <a:gd name="T2" fmla="*/ 9525 w 15"/>
                <a:gd name="T3" fmla="*/ 134938 h 95"/>
                <a:gd name="T4" fmla="*/ 19050 w 15"/>
                <a:gd name="T5" fmla="*/ 112713 h 95"/>
                <a:gd name="T6" fmla="*/ 23813 w 15"/>
                <a:gd name="T7" fmla="*/ 87313 h 95"/>
                <a:gd name="T8" fmla="*/ 23813 w 15"/>
                <a:gd name="T9" fmla="*/ 65088 h 95"/>
                <a:gd name="T10" fmla="*/ 19050 w 15"/>
                <a:gd name="T11" fmla="*/ 38100 h 95"/>
                <a:gd name="T12" fmla="*/ 9525 w 15"/>
                <a:gd name="T13" fmla="*/ 15875 h 95"/>
                <a:gd name="T14" fmla="*/ 0 w 15"/>
                <a:gd name="T15" fmla="*/ 0 h 95"/>
                <a:gd name="T16" fmla="*/ 9525 w 15"/>
                <a:gd name="T17" fmla="*/ 22225 h 95"/>
                <a:gd name="T18" fmla="*/ 14288 w 15"/>
                <a:gd name="T19" fmla="*/ 38100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95"/>
                <a:gd name="T32" fmla="*/ 15 w 15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95">
                  <a:moveTo>
                    <a:pt x="0" y="95"/>
                  </a:moveTo>
                  <a:lnTo>
                    <a:pt x="6" y="85"/>
                  </a:lnTo>
                  <a:lnTo>
                    <a:pt x="12" y="71"/>
                  </a:lnTo>
                  <a:lnTo>
                    <a:pt x="15" y="55"/>
                  </a:lnTo>
                  <a:lnTo>
                    <a:pt x="15" y="41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14"/>
                  </a:lnTo>
                  <a:lnTo>
                    <a:pt x="9" y="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8" name="Line 138"/>
            <p:cNvSpPr>
              <a:spLocks noChangeShapeType="1"/>
            </p:cNvSpPr>
            <p:nvPr/>
          </p:nvSpPr>
          <p:spPr bwMode="auto">
            <a:xfrm>
              <a:off x="8359775" y="42386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19" name="Line 139"/>
            <p:cNvSpPr>
              <a:spLocks noChangeShapeType="1"/>
            </p:cNvSpPr>
            <p:nvPr/>
          </p:nvSpPr>
          <p:spPr bwMode="auto">
            <a:xfrm flipH="1" flipV="1">
              <a:off x="8347075" y="4227513"/>
              <a:ext cx="12700" cy="11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0" name="Line 140"/>
            <p:cNvSpPr>
              <a:spLocks noChangeShapeType="1"/>
            </p:cNvSpPr>
            <p:nvPr/>
          </p:nvSpPr>
          <p:spPr bwMode="auto">
            <a:xfrm>
              <a:off x="6473825" y="455295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1" name="Freeform 141"/>
            <p:cNvSpPr>
              <a:spLocks/>
            </p:cNvSpPr>
            <p:nvPr/>
          </p:nvSpPr>
          <p:spPr bwMode="auto">
            <a:xfrm>
              <a:off x="6462713" y="4552950"/>
              <a:ext cx="73025" cy="112713"/>
            </a:xfrm>
            <a:custGeom>
              <a:avLst/>
              <a:gdLst>
                <a:gd name="T0" fmla="*/ 11112 w 46"/>
                <a:gd name="T1" fmla="*/ 0 h 71"/>
                <a:gd name="T2" fmla="*/ 0 w 46"/>
                <a:gd name="T3" fmla="*/ 52388 h 71"/>
                <a:gd name="T4" fmla="*/ 11112 w 46"/>
                <a:gd name="T5" fmla="*/ 41275 h 71"/>
                <a:gd name="T6" fmla="*/ 26988 w 46"/>
                <a:gd name="T7" fmla="*/ 34925 h 71"/>
                <a:gd name="T8" fmla="*/ 42862 w 46"/>
                <a:gd name="T9" fmla="*/ 34925 h 71"/>
                <a:gd name="T10" fmla="*/ 58738 w 46"/>
                <a:gd name="T11" fmla="*/ 41275 h 71"/>
                <a:gd name="T12" fmla="*/ 68263 w 46"/>
                <a:gd name="T13" fmla="*/ 52388 h 71"/>
                <a:gd name="T14" fmla="*/ 73025 w 46"/>
                <a:gd name="T15" fmla="*/ 69850 h 71"/>
                <a:gd name="T16" fmla="*/ 73025 w 46"/>
                <a:gd name="T17" fmla="*/ 79375 h 71"/>
                <a:gd name="T18" fmla="*/ 68263 w 46"/>
                <a:gd name="T19" fmla="*/ 95250 h 71"/>
                <a:gd name="T20" fmla="*/ 58738 w 46"/>
                <a:gd name="T21" fmla="*/ 107950 h 71"/>
                <a:gd name="T22" fmla="*/ 42862 w 46"/>
                <a:gd name="T23" fmla="*/ 112713 h 71"/>
                <a:gd name="T24" fmla="*/ 26988 w 46"/>
                <a:gd name="T25" fmla="*/ 112713 h 71"/>
                <a:gd name="T26" fmla="*/ 11112 w 46"/>
                <a:gd name="T27" fmla="*/ 107950 h 71"/>
                <a:gd name="T28" fmla="*/ 4762 w 46"/>
                <a:gd name="T29" fmla="*/ 101600 h 71"/>
                <a:gd name="T30" fmla="*/ 0 w 46"/>
                <a:gd name="T31" fmla="*/ 92075 h 71"/>
                <a:gd name="T32" fmla="*/ 0 w 46"/>
                <a:gd name="T33" fmla="*/ 85725 h 71"/>
                <a:gd name="T34" fmla="*/ 4762 w 46"/>
                <a:gd name="T35" fmla="*/ 79375 h 71"/>
                <a:gd name="T36" fmla="*/ 11112 w 46"/>
                <a:gd name="T37" fmla="*/ 85725 h 71"/>
                <a:gd name="T38" fmla="*/ 4762 w 46"/>
                <a:gd name="T39" fmla="*/ 92075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71"/>
                <a:gd name="T62" fmla="*/ 46 w 46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71">
                  <a:moveTo>
                    <a:pt x="7" y="0"/>
                  </a:moveTo>
                  <a:lnTo>
                    <a:pt x="0" y="33"/>
                  </a:lnTo>
                  <a:lnTo>
                    <a:pt x="7" y="26"/>
                  </a:lnTo>
                  <a:lnTo>
                    <a:pt x="17" y="22"/>
                  </a:lnTo>
                  <a:lnTo>
                    <a:pt x="27" y="22"/>
                  </a:lnTo>
                  <a:lnTo>
                    <a:pt x="37" y="26"/>
                  </a:lnTo>
                  <a:lnTo>
                    <a:pt x="43" y="33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3" y="60"/>
                  </a:lnTo>
                  <a:lnTo>
                    <a:pt x="37" y="68"/>
                  </a:lnTo>
                  <a:lnTo>
                    <a:pt x="27" y="71"/>
                  </a:lnTo>
                  <a:lnTo>
                    <a:pt x="17" y="71"/>
                  </a:lnTo>
                  <a:lnTo>
                    <a:pt x="7" y="68"/>
                  </a:lnTo>
                  <a:lnTo>
                    <a:pt x="3" y="64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7" y="54"/>
                  </a:lnTo>
                  <a:lnTo>
                    <a:pt x="3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2" name="Line 142"/>
            <p:cNvSpPr>
              <a:spLocks noChangeShapeType="1"/>
            </p:cNvSpPr>
            <p:nvPr/>
          </p:nvSpPr>
          <p:spPr bwMode="auto">
            <a:xfrm>
              <a:off x="6419850" y="466566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3" name="Line 143"/>
            <p:cNvSpPr>
              <a:spLocks noChangeShapeType="1"/>
            </p:cNvSpPr>
            <p:nvPr/>
          </p:nvSpPr>
          <p:spPr bwMode="auto">
            <a:xfrm flipH="1">
              <a:off x="6372225" y="4665663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4" name="Line 144"/>
            <p:cNvSpPr>
              <a:spLocks noChangeShapeType="1"/>
            </p:cNvSpPr>
            <p:nvPr/>
          </p:nvSpPr>
          <p:spPr bwMode="auto">
            <a:xfrm>
              <a:off x="6394450" y="466566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5" name="Line 145"/>
            <p:cNvSpPr>
              <a:spLocks noChangeShapeType="1"/>
            </p:cNvSpPr>
            <p:nvPr/>
          </p:nvSpPr>
          <p:spPr bwMode="auto">
            <a:xfrm flipV="1">
              <a:off x="6394450" y="4556125"/>
              <a:ext cx="1588" cy="1095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6" name="Line 146"/>
            <p:cNvSpPr>
              <a:spLocks noChangeShapeType="1"/>
            </p:cNvSpPr>
            <p:nvPr/>
          </p:nvSpPr>
          <p:spPr bwMode="auto">
            <a:xfrm>
              <a:off x="6399213" y="45529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7" name="Line 147"/>
            <p:cNvSpPr>
              <a:spLocks noChangeShapeType="1"/>
            </p:cNvSpPr>
            <p:nvPr/>
          </p:nvSpPr>
          <p:spPr bwMode="auto">
            <a:xfrm>
              <a:off x="6399213" y="4552950"/>
              <a:ext cx="1587" cy="112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8" name="Line 148"/>
            <p:cNvSpPr>
              <a:spLocks noChangeShapeType="1"/>
            </p:cNvSpPr>
            <p:nvPr/>
          </p:nvSpPr>
          <p:spPr bwMode="auto">
            <a:xfrm>
              <a:off x="6384925" y="45688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9" name="Line 149"/>
            <p:cNvSpPr>
              <a:spLocks noChangeShapeType="1"/>
            </p:cNvSpPr>
            <p:nvPr/>
          </p:nvSpPr>
          <p:spPr bwMode="auto">
            <a:xfrm flipV="1">
              <a:off x="6384925" y="4552950"/>
              <a:ext cx="14288" cy="15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0" name="Line 150"/>
            <p:cNvSpPr>
              <a:spLocks noChangeShapeType="1"/>
            </p:cNvSpPr>
            <p:nvPr/>
          </p:nvSpPr>
          <p:spPr bwMode="auto">
            <a:xfrm>
              <a:off x="6384925" y="45688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1" name="Line 151"/>
            <p:cNvSpPr>
              <a:spLocks noChangeShapeType="1"/>
            </p:cNvSpPr>
            <p:nvPr/>
          </p:nvSpPr>
          <p:spPr bwMode="auto">
            <a:xfrm flipH="1">
              <a:off x="6372225" y="4568825"/>
              <a:ext cx="12700" cy="6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2" name="Line 152"/>
            <p:cNvSpPr>
              <a:spLocks noChangeShapeType="1"/>
            </p:cNvSpPr>
            <p:nvPr/>
          </p:nvSpPr>
          <p:spPr bwMode="auto">
            <a:xfrm>
              <a:off x="6505575" y="4587875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3" name="Freeform 153"/>
            <p:cNvSpPr>
              <a:spLocks/>
            </p:cNvSpPr>
            <p:nvPr/>
          </p:nvSpPr>
          <p:spPr bwMode="auto">
            <a:xfrm>
              <a:off x="6505575" y="4587875"/>
              <a:ext cx="25400" cy="77788"/>
            </a:xfrm>
            <a:custGeom>
              <a:avLst/>
              <a:gdLst>
                <a:gd name="T0" fmla="*/ 0 w 16"/>
                <a:gd name="T1" fmla="*/ 0 h 49"/>
                <a:gd name="T2" fmla="*/ 9525 w 16"/>
                <a:gd name="T3" fmla="*/ 6350 h 49"/>
                <a:gd name="T4" fmla="*/ 20637 w 16"/>
                <a:gd name="T5" fmla="*/ 17463 h 49"/>
                <a:gd name="T6" fmla="*/ 25400 w 16"/>
                <a:gd name="T7" fmla="*/ 34925 h 49"/>
                <a:gd name="T8" fmla="*/ 25400 w 16"/>
                <a:gd name="T9" fmla="*/ 44450 h 49"/>
                <a:gd name="T10" fmla="*/ 20637 w 16"/>
                <a:gd name="T11" fmla="*/ 60325 h 49"/>
                <a:gd name="T12" fmla="*/ 9525 w 16"/>
                <a:gd name="T13" fmla="*/ 73025 h 49"/>
                <a:gd name="T14" fmla="*/ 0 w 16"/>
                <a:gd name="T15" fmla="*/ 7778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9"/>
                <a:gd name="T26" fmla="*/ 16 w 1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9">
                  <a:moveTo>
                    <a:pt x="0" y="0"/>
                  </a:moveTo>
                  <a:lnTo>
                    <a:pt x="6" y="4"/>
                  </a:lnTo>
                  <a:lnTo>
                    <a:pt x="13" y="11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3" y="38"/>
                  </a:lnTo>
                  <a:lnTo>
                    <a:pt x="6" y="46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4" name="Line 154"/>
            <p:cNvSpPr>
              <a:spLocks noChangeShapeType="1"/>
            </p:cNvSpPr>
            <p:nvPr/>
          </p:nvSpPr>
          <p:spPr bwMode="auto">
            <a:xfrm>
              <a:off x="6499225" y="45561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5" name="Freeform 155"/>
            <p:cNvSpPr>
              <a:spLocks/>
            </p:cNvSpPr>
            <p:nvPr/>
          </p:nvSpPr>
          <p:spPr bwMode="auto">
            <a:xfrm>
              <a:off x="6473825" y="4552950"/>
              <a:ext cx="52388" cy="3175"/>
            </a:xfrm>
            <a:custGeom>
              <a:avLst/>
              <a:gdLst>
                <a:gd name="T0" fmla="*/ 25400 w 33"/>
                <a:gd name="T1" fmla="*/ 3175 h 2"/>
                <a:gd name="T2" fmla="*/ 52388 w 33"/>
                <a:gd name="T3" fmla="*/ 0 h 2"/>
                <a:gd name="T4" fmla="*/ 0 w 33"/>
                <a:gd name="T5" fmla="*/ 0 h 2"/>
                <a:gd name="T6" fmla="*/ 0 w 33"/>
                <a:gd name="T7" fmla="*/ 3175 h 2"/>
                <a:gd name="T8" fmla="*/ 25400 w 33"/>
                <a:gd name="T9" fmla="*/ 317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"/>
                <a:gd name="T17" fmla="*/ 33 w 3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">
                  <a:moveTo>
                    <a:pt x="16" y="2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6" name="Line 156"/>
            <p:cNvSpPr>
              <a:spLocks noChangeShapeType="1"/>
            </p:cNvSpPr>
            <p:nvPr/>
          </p:nvSpPr>
          <p:spPr bwMode="auto">
            <a:xfrm>
              <a:off x="3390900" y="45624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7" name="Freeform 157"/>
            <p:cNvSpPr>
              <a:spLocks/>
            </p:cNvSpPr>
            <p:nvPr/>
          </p:nvSpPr>
          <p:spPr bwMode="auto">
            <a:xfrm>
              <a:off x="3322638" y="4562475"/>
              <a:ext cx="73025" cy="103188"/>
            </a:xfrm>
            <a:custGeom>
              <a:avLst/>
              <a:gdLst>
                <a:gd name="T0" fmla="*/ 68263 w 46"/>
                <a:gd name="T1" fmla="*/ 0 h 65"/>
                <a:gd name="T2" fmla="*/ 73025 w 46"/>
                <a:gd name="T3" fmla="*/ 12700 h 65"/>
                <a:gd name="T4" fmla="*/ 73025 w 46"/>
                <a:gd name="T5" fmla="*/ 22225 h 65"/>
                <a:gd name="T6" fmla="*/ 68263 w 46"/>
                <a:gd name="T7" fmla="*/ 34925 h 65"/>
                <a:gd name="T8" fmla="*/ 52388 w 46"/>
                <a:gd name="T9" fmla="*/ 44450 h 65"/>
                <a:gd name="T10" fmla="*/ 26988 w 46"/>
                <a:gd name="T11" fmla="*/ 53975 h 65"/>
                <a:gd name="T12" fmla="*/ 14288 w 46"/>
                <a:gd name="T13" fmla="*/ 60325 h 65"/>
                <a:gd name="T14" fmla="*/ 4762 w 46"/>
                <a:gd name="T15" fmla="*/ 69850 h 65"/>
                <a:gd name="T16" fmla="*/ 0 w 46"/>
                <a:gd name="T17" fmla="*/ 85725 h 65"/>
                <a:gd name="T18" fmla="*/ 0 w 46"/>
                <a:gd name="T19" fmla="*/ 103188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65"/>
                <a:gd name="T32" fmla="*/ 46 w 46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65">
                  <a:moveTo>
                    <a:pt x="43" y="0"/>
                  </a:moveTo>
                  <a:lnTo>
                    <a:pt x="46" y="8"/>
                  </a:lnTo>
                  <a:lnTo>
                    <a:pt x="46" y="14"/>
                  </a:lnTo>
                  <a:lnTo>
                    <a:pt x="43" y="22"/>
                  </a:lnTo>
                  <a:lnTo>
                    <a:pt x="33" y="28"/>
                  </a:lnTo>
                  <a:lnTo>
                    <a:pt x="17" y="34"/>
                  </a:lnTo>
                  <a:lnTo>
                    <a:pt x="9" y="38"/>
                  </a:lnTo>
                  <a:lnTo>
                    <a:pt x="3" y="44"/>
                  </a:lnTo>
                  <a:lnTo>
                    <a:pt x="0" y="54"/>
                  </a:lnTo>
                  <a:lnTo>
                    <a:pt x="0" y="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8" name="Line 158"/>
            <p:cNvSpPr>
              <a:spLocks noChangeShapeType="1"/>
            </p:cNvSpPr>
            <p:nvPr/>
          </p:nvSpPr>
          <p:spPr bwMode="auto">
            <a:xfrm>
              <a:off x="3322638" y="46545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39" name="Freeform 159"/>
            <p:cNvSpPr>
              <a:spLocks/>
            </p:cNvSpPr>
            <p:nvPr/>
          </p:nvSpPr>
          <p:spPr bwMode="auto">
            <a:xfrm>
              <a:off x="3322638" y="4638675"/>
              <a:ext cx="73025" cy="20638"/>
            </a:xfrm>
            <a:custGeom>
              <a:avLst/>
              <a:gdLst>
                <a:gd name="T0" fmla="*/ 0 w 46"/>
                <a:gd name="T1" fmla="*/ 15875 h 13"/>
                <a:gd name="T2" fmla="*/ 4762 w 46"/>
                <a:gd name="T3" fmla="*/ 9525 h 13"/>
                <a:gd name="T4" fmla="*/ 14288 w 46"/>
                <a:gd name="T5" fmla="*/ 9525 h 13"/>
                <a:gd name="T6" fmla="*/ 42862 w 46"/>
                <a:gd name="T7" fmla="*/ 20638 h 13"/>
                <a:gd name="T8" fmla="*/ 57150 w 46"/>
                <a:gd name="T9" fmla="*/ 20638 h 13"/>
                <a:gd name="T10" fmla="*/ 68263 w 46"/>
                <a:gd name="T11" fmla="*/ 15875 h 13"/>
                <a:gd name="T12" fmla="*/ 73025 w 46"/>
                <a:gd name="T13" fmla="*/ 9525 h 13"/>
                <a:gd name="T14" fmla="*/ 73025 w 46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3"/>
                <a:gd name="T26" fmla="*/ 46 w 46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3">
                  <a:moveTo>
                    <a:pt x="0" y="10"/>
                  </a:moveTo>
                  <a:lnTo>
                    <a:pt x="3" y="6"/>
                  </a:lnTo>
                  <a:lnTo>
                    <a:pt x="9" y="6"/>
                  </a:lnTo>
                  <a:lnTo>
                    <a:pt x="27" y="13"/>
                  </a:lnTo>
                  <a:lnTo>
                    <a:pt x="36" y="13"/>
                  </a:lnTo>
                  <a:lnTo>
                    <a:pt x="43" y="10"/>
                  </a:lnTo>
                  <a:lnTo>
                    <a:pt x="46" y="6"/>
                  </a:lnTo>
                  <a:lnTo>
                    <a:pt x="4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0" name="Line 160"/>
            <p:cNvSpPr>
              <a:spLocks noChangeShapeType="1"/>
            </p:cNvSpPr>
            <p:nvPr/>
          </p:nvSpPr>
          <p:spPr bwMode="auto">
            <a:xfrm>
              <a:off x="3395663" y="464820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1" name="Freeform 161"/>
            <p:cNvSpPr>
              <a:spLocks/>
            </p:cNvSpPr>
            <p:nvPr/>
          </p:nvSpPr>
          <p:spPr bwMode="auto">
            <a:xfrm>
              <a:off x="3336925" y="4648200"/>
              <a:ext cx="58738" cy="17463"/>
            </a:xfrm>
            <a:custGeom>
              <a:avLst/>
              <a:gdLst>
                <a:gd name="T0" fmla="*/ 58738 w 37"/>
                <a:gd name="T1" fmla="*/ 0 h 11"/>
                <a:gd name="T2" fmla="*/ 53975 w 37"/>
                <a:gd name="T3" fmla="*/ 12700 h 11"/>
                <a:gd name="T4" fmla="*/ 49213 w 37"/>
                <a:gd name="T5" fmla="*/ 17463 h 11"/>
                <a:gd name="T6" fmla="*/ 28575 w 37"/>
                <a:gd name="T7" fmla="*/ 17463 h 11"/>
                <a:gd name="T8" fmla="*/ 0 w 3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1"/>
                <a:gd name="T17" fmla="*/ 37 w 3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1">
                  <a:moveTo>
                    <a:pt x="37" y="0"/>
                  </a:moveTo>
                  <a:lnTo>
                    <a:pt x="34" y="8"/>
                  </a:lnTo>
                  <a:lnTo>
                    <a:pt x="31" y="11"/>
                  </a:lnTo>
                  <a:lnTo>
                    <a:pt x="18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2" name="Line 162"/>
            <p:cNvSpPr>
              <a:spLocks noChangeShapeType="1"/>
            </p:cNvSpPr>
            <p:nvPr/>
          </p:nvSpPr>
          <p:spPr bwMode="auto">
            <a:xfrm>
              <a:off x="3349625" y="461645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3" name="Freeform 163"/>
            <p:cNvSpPr>
              <a:spLocks/>
            </p:cNvSpPr>
            <p:nvPr/>
          </p:nvSpPr>
          <p:spPr bwMode="auto">
            <a:xfrm>
              <a:off x="3349625" y="4552950"/>
              <a:ext cx="41275" cy="63500"/>
            </a:xfrm>
            <a:custGeom>
              <a:avLst/>
              <a:gdLst>
                <a:gd name="T0" fmla="*/ 0 w 26"/>
                <a:gd name="T1" fmla="*/ 63500 h 40"/>
                <a:gd name="T2" fmla="*/ 20638 w 26"/>
                <a:gd name="T3" fmla="*/ 52388 h 40"/>
                <a:gd name="T4" fmla="*/ 36513 w 26"/>
                <a:gd name="T5" fmla="*/ 41275 h 40"/>
                <a:gd name="T6" fmla="*/ 41275 w 26"/>
                <a:gd name="T7" fmla="*/ 30163 h 40"/>
                <a:gd name="T8" fmla="*/ 41275 w 26"/>
                <a:gd name="T9" fmla="*/ 19050 h 40"/>
                <a:gd name="T10" fmla="*/ 36513 w 26"/>
                <a:gd name="T11" fmla="*/ 9525 h 40"/>
                <a:gd name="T12" fmla="*/ 30163 w 26"/>
                <a:gd name="T13" fmla="*/ 3175 h 40"/>
                <a:gd name="T14" fmla="*/ 20638 w 26"/>
                <a:gd name="T15" fmla="*/ 0 h 40"/>
                <a:gd name="T16" fmla="*/ 36513 w 26"/>
                <a:gd name="T17" fmla="*/ 3175 h 40"/>
                <a:gd name="T18" fmla="*/ 41275 w 26"/>
                <a:gd name="T19" fmla="*/ 9525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0"/>
                <a:gd name="T32" fmla="*/ 26 w 2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0">
                  <a:moveTo>
                    <a:pt x="0" y="40"/>
                  </a:moveTo>
                  <a:lnTo>
                    <a:pt x="13" y="33"/>
                  </a:lnTo>
                  <a:lnTo>
                    <a:pt x="23" y="26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3" y="6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23" y="2"/>
                  </a:lnTo>
                  <a:lnTo>
                    <a:pt x="26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4" name="Line 164"/>
            <p:cNvSpPr>
              <a:spLocks noChangeShapeType="1"/>
            </p:cNvSpPr>
            <p:nvPr/>
          </p:nvSpPr>
          <p:spPr bwMode="auto">
            <a:xfrm>
              <a:off x="3370263" y="45529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5" name="Freeform 165"/>
            <p:cNvSpPr>
              <a:spLocks/>
            </p:cNvSpPr>
            <p:nvPr/>
          </p:nvSpPr>
          <p:spPr bwMode="auto">
            <a:xfrm>
              <a:off x="3322638" y="4552950"/>
              <a:ext cx="47625" cy="31750"/>
            </a:xfrm>
            <a:custGeom>
              <a:avLst/>
              <a:gdLst>
                <a:gd name="T0" fmla="*/ 47625 w 30"/>
                <a:gd name="T1" fmla="*/ 0 h 20"/>
                <a:gd name="T2" fmla="*/ 26988 w 30"/>
                <a:gd name="T3" fmla="*/ 0 h 20"/>
                <a:gd name="T4" fmla="*/ 11113 w 30"/>
                <a:gd name="T5" fmla="*/ 3175 h 20"/>
                <a:gd name="T6" fmla="*/ 4763 w 30"/>
                <a:gd name="T7" fmla="*/ 9525 h 20"/>
                <a:gd name="T8" fmla="*/ 0 w 30"/>
                <a:gd name="T9" fmla="*/ 19050 h 20"/>
                <a:gd name="T10" fmla="*/ 0 w 30"/>
                <a:gd name="T11" fmla="*/ 25400 h 20"/>
                <a:gd name="T12" fmla="*/ 4763 w 30"/>
                <a:gd name="T13" fmla="*/ 31750 h 20"/>
                <a:gd name="T14" fmla="*/ 11113 w 30"/>
                <a:gd name="T15" fmla="*/ 25400 h 20"/>
                <a:gd name="T16" fmla="*/ 4763 w 30"/>
                <a:gd name="T17" fmla="*/ 1905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0"/>
                <a:gd name="T29" fmla="*/ 30 w 3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0">
                  <a:moveTo>
                    <a:pt x="30" y="0"/>
                  </a:moveTo>
                  <a:lnTo>
                    <a:pt x="17" y="0"/>
                  </a:lnTo>
                  <a:lnTo>
                    <a:pt x="7" y="2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7" y="16"/>
                  </a:lnTo>
                  <a:lnTo>
                    <a:pt x="3" y="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6" name="Line 166"/>
            <p:cNvSpPr>
              <a:spLocks noChangeShapeType="1"/>
            </p:cNvSpPr>
            <p:nvPr/>
          </p:nvSpPr>
          <p:spPr bwMode="auto">
            <a:xfrm>
              <a:off x="3094038" y="41592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7" name="Freeform 167"/>
            <p:cNvSpPr>
              <a:spLocks/>
            </p:cNvSpPr>
            <p:nvPr/>
          </p:nvSpPr>
          <p:spPr bwMode="auto">
            <a:xfrm>
              <a:off x="3035300" y="4060825"/>
              <a:ext cx="58738" cy="98425"/>
            </a:xfrm>
            <a:custGeom>
              <a:avLst/>
              <a:gdLst>
                <a:gd name="T0" fmla="*/ 58738 w 37"/>
                <a:gd name="T1" fmla="*/ 98425 h 62"/>
                <a:gd name="T2" fmla="*/ 0 w 37"/>
                <a:gd name="T3" fmla="*/ 98425 h 62"/>
                <a:gd name="T4" fmla="*/ 28575 w 37"/>
                <a:gd name="T5" fmla="*/ 0 h 62"/>
                <a:gd name="T6" fmla="*/ 58738 w 37"/>
                <a:gd name="T7" fmla="*/ 98425 h 62"/>
                <a:gd name="T8" fmla="*/ 52388 w 37"/>
                <a:gd name="T9" fmla="*/ 98425 h 62"/>
                <a:gd name="T10" fmla="*/ 52388 w 37"/>
                <a:gd name="T11" fmla="*/ 76200 h 62"/>
                <a:gd name="T12" fmla="*/ 44450 w 37"/>
                <a:gd name="T13" fmla="*/ 50800 h 62"/>
                <a:gd name="T14" fmla="*/ 44450 w 37"/>
                <a:gd name="T15" fmla="*/ 98425 h 62"/>
                <a:gd name="T16" fmla="*/ 39688 w 37"/>
                <a:gd name="T17" fmla="*/ 98425 h 62"/>
                <a:gd name="T18" fmla="*/ 39688 w 37"/>
                <a:gd name="T19" fmla="*/ 30163 h 62"/>
                <a:gd name="T20" fmla="*/ 31750 w 37"/>
                <a:gd name="T21" fmla="*/ 4763 h 62"/>
                <a:gd name="T22" fmla="*/ 31750 w 37"/>
                <a:gd name="T23" fmla="*/ 98425 h 62"/>
                <a:gd name="T24" fmla="*/ 25400 w 37"/>
                <a:gd name="T25" fmla="*/ 98425 h 62"/>
                <a:gd name="T26" fmla="*/ 25400 w 37"/>
                <a:gd name="T27" fmla="*/ 15875 h 62"/>
                <a:gd name="T28" fmla="*/ 17463 w 37"/>
                <a:gd name="T29" fmla="*/ 38100 h 62"/>
                <a:gd name="T30" fmla="*/ 17463 w 37"/>
                <a:gd name="T31" fmla="*/ 98425 h 62"/>
                <a:gd name="T32" fmla="*/ 11113 w 37"/>
                <a:gd name="T33" fmla="*/ 98425 h 62"/>
                <a:gd name="T34" fmla="*/ 11113 w 37"/>
                <a:gd name="T35" fmla="*/ 58738 h 62"/>
                <a:gd name="T36" fmla="*/ 6350 w 37"/>
                <a:gd name="T37" fmla="*/ 80963 h 62"/>
                <a:gd name="T38" fmla="*/ 6350 w 37"/>
                <a:gd name="T39" fmla="*/ 98425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62"/>
                <a:gd name="T62" fmla="*/ 37 w 37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62">
                  <a:moveTo>
                    <a:pt x="37" y="62"/>
                  </a:moveTo>
                  <a:lnTo>
                    <a:pt x="0" y="62"/>
                  </a:lnTo>
                  <a:lnTo>
                    <a:pt x="18" y="0"/>
                  </a:lnTo>
                  <a:lnTo>
                    <a:pt x="37" y="62"/>
                  </a:lnTo>
                  <a:lnTo>
                    <a:pt x="33" y="62"/>
                  </a:lnTo>
                  <a:lnTo>
                    <a:pt x="33" y="48"/>
                  </a:lnTo>
                  <a:lnTo>
                    <a:pt x="28" y="32"/>
                  </a:lnTo>
                  <a:lnTo>
                    <a:pt x="28" y="62"/>
                  </a:lnTo>
                  <a:lnTo>
                    <a:pt x="25" y="62"/>
                  </a:lnTo>
                  <a:lnTo>
                    <a:pt x="25" y="19"/>
                  </a:lnTo>
                  <a:lnTo>
                    <a:pt x="20" y="3"/>
                  </a:lnTo>
                  <a:lnTo>
                    <a:pt x="20" y="62"/>
                  </a:lnTo>
                  <a:lnTo>
                    <a:pt x="16" y="62"/>
                  </a:lnTo>
                  <a:lnTo>
                    <a:pt x="16" y="10"/>
                  </a:lnTo>
                  <a:lnTo>
                    <a:pt x="11" y="24"/>
                  </a:lnTo>
                  <a:lnTo>
                    <a:pt x="11" y="62"/>
                  </a:lnTo>
                  <a:lnTo>
                    <a:pt x="7" y="62"/>
                  </a:lnTo>
                  <a:lnTo>
                    <a:pt x="7" y="37"/>
                  </a:lnTo>
                  <a:lnTo>
                    <a:pt x="4" y="51"/>
                  </a:lnTo>
                  <a:lnTo>
                    <a:pt x="4" y="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8" name="Line 168"/>
            <p:cNvSpPr>
              <a:spLocks noChangeShapeType="1"/>
            </p:cNvSpPr>
            <p:nvPr/>
          </p:nvSpPr>
          <p:spPr bwMode="auto">
            <a:xfrm>
              <a:off x="3063875" y="415925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9" name="Line 169"/>
            <p:cNvSpPr>
              <a:spLocks noChangeShapeType="1"/>
            </p:cNvSpPr>
            <p:nvPr/>
          </p:nvSpPr>
          <p:spPr bwMode="auto">
            <a:xfrm>
              <a:off x="3063875" y="415925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0" name="Line 170"/>
            <p:cNvSpPr>
              <a:spLocks noChangeShapeType="1"/>
            </p:cNvSpPr>
            <p:nvPr/>
          </p:nvSpPr>
          <p:spPr bwMode="auto">
            <a:xfrm>
              <a:off x="2917825" y="39084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1" name="Freeform 171"/>
            <p:cNvSpPr>
              <a:spLocks/>
            </p:cNvSpPr>
            <p:nvPr/>
          </p:nvSpPr>
          <p:spPr bwMode="auto">
            <a:xfrm>
              <a:off x="2820988" y="3878263"/>
              <a:ext cx="96837" cy="60325"/>
            </a:xfrm>
            <a:custGeom>
              <a:avLst/>
              <a:gdLst>
                <a:gd name="T0" fmla="*/ 96837 w 61"/>
                <a:gd name="T1" fmla="*/ 30163 h 38"/>
                <a:gd name="T2" fmla="*/ 0 w 61"/>
                <a:gd name="T3" fmla="*/ 60325 h 38"/>
                <a:gd name="T4" fmla="*/ 0 w 61"/>
                <a:gd name="T5" fmla="*/ 0 h 38"/>
                <a:gd name="T6" fmla="*/ 96837 w 61"/>
                <a:gd name="T7" fmla="*/ 30163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38"/>
                <a:gd name="T14" fmla="*/ 61 w 6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38">
                  <a:moveTo>
                    <a:pt x="61" y="19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61" y="1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2" name="Line 172"/>
            <p:cNvSpPr>
              <a:spLocks noChangeShapeType="1"/>
            </p:cNvSpPr>
            <p:nvPr/>
          </p:nvSpPr>
          <p:spPr bwMode="auto">
            <a:xfrm>
              <a:off x="2909888" y="39052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3" name="Freeform 173"/>
            <p:cNvSpPr>
              <a:spLocks/>
            </p:cNvSpPr>
            <p:nvPr/>
          </p:nvSpPr>
          <p:spPr bwMode="auto">
            <a:xfrm>
              <a:off x="2820988" y="3905250"/>
              <a:ext cx="88900" cy="26988"/>
            </a:xfrm>
            <a:custGeom>
              <a:avLst/>
              <a:gdLst>
                <a:gd name="T0" fmla="*/ 88900 w 56"/>
                <a:gd name="T1" fmla="*/ 0 h 17"/>
                <a:gd name="T2" fmla="*/ 0 w 56"/>
                <a:gd name="T3" fmla="*/ 0 h 17"/>
                <a:gd name="T4" fmla="*/ 0 w 56"/>
                <a:gd name="T5" fmla="*/ 6350 h 17"/>
                <a:gd name="T6" fmla="*/ 80963 w 56"/>
                <a:gd name="T7" fmla="*/ 6350 h 17"/>
                <a:gd name="T8" fmla="*/ 60325 w 56"/>
                <a:gd name="T9" fmla="*/ 14288 h 17"/>
                <a:gd name="T10" fmla="*/ 0 w 56"/>
                <a:gd name="T11" fmla="*/ 14288 h 17"/>
                <a:gd name="T12" fmla="*/ 0 w 56"/>
                <a:gd name="T13" fmla="*/ 20638 h 17"/>
                <a:gd name="T14" fmla="*/ 36513 w 56"/>
                <a:gd name="T15" fmla="*/ 20638 h 17"/>
                <a:gd name="T16" fmla="*/ 15875 w 56"/>
                <a:gd name="T17" fmla="*/ 26988 h 17"/>
                <a:gd name="T18" fmla="*/ 0 w 56"/>
                <a:gd name="T19" fmla="*/ 2698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7"/>
                <a:gd name="T32" fmla="*/ 56 w 56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7">
                  <a:moveTo>
                    <a:pt x="5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1" y="4"/>
                  </a:lnTo>
                  <a:lnTo>
                    <a:pt x="38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3" y="13"/>
                  </a:lnTo>
                  <a:lnTo>
                    <a:pt x="10" y="17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4" name="Line 174"/>
            <p:cNvSpPr>
              <a:spLocks noChangeShapeType="1"/>
            </p:cNvSpPr>
            <p:nvPr/>
          </p:nvSpPr>
          <p:spPr bwMode="auto">
            <a:xfrm>
              <a:off x="2820988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5" name="Line 175"/>
            <p:cNvSpPr>
              <a:spLocks noChangeShapeType="1"/>
            </p:cNvSpPr>
            <p:nvPr/>
          </p:nvSpPr>
          <p:spPr bwMode="auto">
            <a:xfrm>
              <a:off x="2820988" y="39084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6" name="Line 176"/>
            <p:cNvSpPr>
              <a:spLocks noChangeShapeType="1"/>
            </p:cNvSpPr>
            <p:nvPr/>
          </p:nvSpPr>
          <p:spPr bwMode="auto">
            <a:xfrm>
              <a:off x="2820988" y="3897313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7" name="Freeform 177"/>
            <p:cNvSpPr>
              <a:spLocks/>
            </p:cNvSpPr>
            <p:nvPr/>
          </p:nvSpPr>
          <p:spPr bwMode="auto">
            <a:xfrm>
              <a:off x="2820988" y="3897313"/>
              <a:ext cx="88900" cy="7937"/>
            </a:xfrm>
            <a:custGeom>
              <a:avLst/>
              <a:gdLst>
                <a:gd name="T0" fmla="*/ 0 w 56"/>
                <a:gd name="T1" fmla="*/ 0 h 5"/>
                <a:gd name="T2" fmla="*/ 68263 w 56"/>
                <a:gd name="T3" fmla="*/ 0 h 5"/>
                <a:gd name="T4" fmla="*/ 88900 w 56"/>
                <a:gd name="T5" fmla="*/ 7937 h 5"/>
                <a:gd name="T6" fmla="*/ 0 60000 65536"/>
                <a:gd name="T7" fmla="*/ 0 60000 65536"/>
                <a:gd name="T8" fmla="*/ 0 60000 65536"/>
                <a:gd name="T9" fmla="*/ 0 w 56"/>
                <a:gd name="T10" fmla="*/ 0 h 5"/>
                <a:gd name="T11" fmla="*/ 56 w 5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">
                  <a:moveTo>
                    <a:pt x="0" y="0"/>
                  </a:moveTo>
                  <a:lnTo>
                    <a:pt x="43" y="0"/>
                  </a:lnTo>
                  <a:lnTo>
                    <a:pt x="56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8" name="Line 178"/>
            <p:cNvSpPr>
              <a:spLocks noChangeShapeType="1"/>
            </p:cNvSpPr>
            <p:nvPr/>
          </p:nvSpPr>
          <p:spPr bwMode="auto">
            <a:xfrm>
              <a:off x="2865438" y="389096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9" name="Freeform 179"/>
            <p:cNvSpPr>
              <a:spLocks/>
            </p:cNvSpPr>
            <p:nvPr/>
          </p:nvSpPr>
          <p:spPr bwMode="auto">
            <a:xfrm>
              <a:off x="2820988" y="3890963"/>
              <a:ext cx="44450" cy="6350"/>
            </a:xfrm>
            <a:custGeom>
              <a:avLst/>
              <a:gdLst>
                <a:gd name="T0" fmla="*/ 44450 w 28"/>
                <a:gd name="T1" fmla="*/ 0 h 4"/>
                <a:gd name="T2" fmla="*/ 0 w 28"/>
                <a:gd name="T3" fmla="*/ 0 h 4"/>
                <a:gd name="T4" fmla="*/ 0 w 28"/>
                <a:gd name="T5" fmla="*/ 6350 h 4"/>
                <a:gd name="T6" fmla="*/ 0 60000 65536"/>
                <a:gd name="T7" fmla="*/ 0 60000 65536"/>
                <a:gd name="T8" fmla="*/ 0 60000 65536"/>
                <a:gd name="T9" fmla="*/ 0 w 28"/>
                <a:gd name="T10" fmla="*/ 0 h 4"/>
                <a:gd name="T11" fmla="*/ 28 w 2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4">
                  <a:moveTo>
                    <a:pt x="28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0" name="Line 180"/>
            <p:cNvSpPr>
              <a:spLocks noChangeShapeType="1"/>
            </p:cNvSpPr>
            <p:nvPr/>
          </p:nvSpPr>
          <p:spPr bwMode="auto">
            <a:xfrm>
              <a:off x="2820988" y="38830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1" name="Freeform 181"/>
            <p:cNvSpPr>
              <a:spLocks/>
            </p:cNvSpPr>
            <p:nvPr/>
          </p:nvSpPr>
          <p:spPr bwMode="auto">
            <a:xfrm>
              <a:off x="2820988" y="3883025"/>
              <a:ext cx="44450" cy="7938"/>
            </a:xfrm>
            <a:custGeom>
              <a:avLst/>
              <a:gdLst>
                <a:gd name="T0" fmla="*/ 0 w 28"/>
                <a:gd name="T1" fmla="*/ 0 h 5"/>
                <a:gd name="T2" fmla="*/ 22225 w 28"/>
                <a:gd name="T3" fmla="*/ 0 h 5"/>
                <a:gd name="T4" fmla="*/ 44450 w 28"/>
                <a:gd name="T5" fmla="*/ 7938 h 5"/>
                <a:gd name="T6" fmla="*/ 0 60000 65536"/>
                <a:gd name="T7" fmla="*/ 0 60000 65536"/>
                <a:gd name="T8" fmla="*/ 0 60000 65536"/>
                <a:gd name="T9" fmla="*/ 0 w 28"/>
                <a:gd name="T10" fmla="*/ 0 h 5"/>
                <a:gd name="T11" fmla="*/ 28 w 2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5">
                  <a:moveTo>
                    <a:pt x="0" y="0"/>
                  </a:moveTo>
                  <a:lnTo>
                    <a:pt x="14" y="0"/>
                  </a:lnTo>
                  <a:lnTo>
                    <a:pt x="28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2" name="Line 182"/>
            <p:cNvSpPr>
              <a:spLocks noChangeShapeType="1"/>
            </p:cNvSpPr>
            <p:nvPr/>
          </p:nvSpPr>
          <p:spPr bwMode="auto">
            <a:xfrm>
              <a:off x="3359150" y="39084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3" name="Freeform 183"/>
            <p:cNvSpPr>
              <a:spLocks/>
            </p:cNvSpPr>
            <p:nvPr/>
          </p:nvSpPr>
          <p:spPr bwMode="auto">
            <a:xfrm>
              <a:off x="3359150" y="3878263"/>
              <a:ext cx="147638" cy="60325"/>
            </a:xfrm>
            <a:custGeom>
              <a:avLst/>
              <a:gdLst>
                <a:gd name="T0" fmla="*/ 0 w 93"/>
                <a:gd name="T1" fmla="*/ 30163 h 38"/>
                <a:gd name="T2" fmla="*/ 52388 w 93"/>
                <a:gd name="T3" fmla="*/ 30163 h 38"/>
                <a:gd name="T4" fmla="*/ 52388 w 93"/>
                <a:gd name="T5" fmla="*/ 26988 h 38"/>
                <a:gd name="T6" fmla="*/ 52388 w 93"/>
                <a:gd name="T7" fmla="*/ 33337 h 38"/>
                <a:gd name="T8" fmla="*/ 133350 w 93"/>
                <a:gd name="T9" fmla="*/ 33337 h 38"/>
                <a:gd name="T10" fmla="*/ 111125 w 93"/>
                <a:gd name="T11" fmla="*/ 41275 h 38"/>
                <a:gd name="T12" fmla="*/ 52388 w 93"/>
                <a:gd name="T13" fmla="*/ 41275 h 38"/>
                <a:gd name="T14" fmla="*/ 52388 w 93"/>
                <a:gd name="T15" fmla="*/ 47625 h 38"/>
                <a:gd name="T16" fmla="*/ 90488 w 93"/>
                <a:gd name="T17" fmla="*/ 47625 h 38"/>
                <a:gd name="T18" fmla="*/ 66675 w 93"/>
                <a:gd name="T19" fmla="*/ 55563 h 38"/>
                <a:gd name="T20" fmla="*/ 52388 w 93"/>
                <a:gd name="T21" fmla="*/ 55563 h 38"/>
                <a:gd name="T22" fmla="*/ 52388 w 93"/>
                <a:gd name="T23" fmla="*/ 60325 h 38"/>
                <a:gd name="T24" fmla="*/ 52388 w 93"/>
                <a:gd name="T25" fmla="*/ 0 h 38"/>
                <a:gd name="T26" fmla="*/ 147638 w 93"/>
                <a:gd name="T27" fmla="*/ 30163 h 38"/>
                <a:gd name="T28" fmla="*/ 52388 w 93"/>
                <a:gd name="T29" fmla="*/ 60325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38"/>
                <a:gd name="T47" fmla="*/ 93 w 93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38">
                  <a:moveTo>
                    <a:pt x="0" y="19"/>
                  </a:moveTo>
                  <a:lnTo>
                    <a:pt x="33" y="19"/>
                  </a:lnTo>
                  <a:lnTo>
                    <a:pt x="33" y="17"/>
                  </a:lnTo>
                  <a:lnTo>
                    <a:pt x="33" y="21"/>
                  </a:lnTo>
                  <a:lnTo>
                    <a:pt x="84" y="21"/>
                  </a:lnTo>
                  <a:lnTo>
                    <a:pt x="70" y="26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57" y="30"/>
                  </a:lnTo>
                  <a:lnTo>
                    <a:pt x="42" y="35"/>
                  </a:lnTo>
                  <a:lnTo>
                    <a:pt x="33" y="35"/>
                  </a:lnTo>
                  <a:lnTo>
                    <a:pt x="33" y="38"/>
                  </a:lnTo>
                  <a:lnTo>
                    <a:pt x="33" y="0"/>
                  </a:lnTo>
                  <a:lnTo>
                    <a:pt x="93" y="19"/>
                  </a:lnTo>
                  <a:lnTo>
                    <a:pt x="33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4" name="Line 184"/>
            <p:cNvSpPr>
              <a:spLocks noChangeShapeType="1"/>
            </p:cNvSpPr>
            <p:nvPr/>
          </p:nvSpPr>
          <p:spPr bwMode="auto">
            <a:xfrm>
              <a:off x="3411538" y="39052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5" name="Freeform 185"/>
            <p:cNvSpPr>
              <a:spLocks/>
            </p:cNvSpPr>
            <p:nvPr/>
          </p:nvSpPr>
          <p:spPr bwMode="auto">
            <a:xfrm>
              <a:off x="3411538" y="3883025"/>
              <a:ext cx="87312" cy="22225"/>
            </a:xfrm>
            <a:custGeom>
              <a:avLst/>
              <a:gdLst>
                <a:gd name="T0" fmla="*/ 0 w 55"/>
                <a:gd name="T1" fmla="*/ 22225 h 14"/>
                <a:gd name="T2" fmla="*/ 87312 w 55"/>
                <a:gd name="T3" fmla="*/ 22225 h 14"/>
                <a:gd name="T4" fmla="*/ 66675 w 55"/>
                <a:gd name="T5" fmla="*/ 17463 h 14"/>
                <a:gd name="T6" fmla="*/ 0 w 55"/>
                <a:gd name="T7" fmla="*/ 17463 h 14"/>
                <a:gd name="T8" fmla="*/ 0 w 55"/>
                <a:gd name="T9" fmla="*/ 7938 h 14"/>
                <a:gd name="T10" fmla="*/ 42862 w 55"/>
                <a:gd name="T11" fmla="*/ 7938 h 14"/>
                <a:gd name="T12" fmla="*/ 22225 w 55"/>
                <a:gd name="T13" fmla="*/ 0 h 14"/>
                <a:gd name="T14" fmla="*/ 0 w 5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4"/>
                <a:gd name="T26" fmla="*/ 55 w 5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4">
                  <a:moveTo>
                    <a:pt x="0" y="14"/>
                  </a:moveTo>
                  <a:lnTo>
                    <a:pt x="55" y="14"/>
                  </a:lnTo>
                  <a:lnTo>
                    <a:pt x="42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7" y="5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6" name="Line 186"/>
            <p:cNvSpPr>
              <a:spLocks noChangeShapeType="1"/>
            </p:cNvSpPr>
            <p:nvPr/>
          </p:nvSpPr>
          <p:spPr bwMode="auto">
            <a:xfrm>
              <a:off x="3597275" y="38877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7" name="Freeform 187"/>
            <p:cNvSpPr>
              <a:spLocks/>
            </p:cNvSpPr>
            <p:nvPr/>
          </p:nvSpPr>
          <p:spPr bwMode="auto">
            <a:xfrm>
              <a:off x="3597275" y="3887788"/>
              <a:ext cx="76200" cy="87312"/>
            </a:xfrm>
            <a:custGeom>
              <a:avLst/>
              <a:gdLst>
                <a:gd name="T0" fmla="*/ 0 w 48"/>
                <a:gd name="T1" fmla="*/ 0 h 54"/>
                <a:gd name="T2" fmla="*/ 0 w 48"/>
                <a:gd name="T3" fmla="*/ 14552 h 54"/>
                <a:gd name="T4" fmla="*/ 6350 w 48"/>
                <a:gd name="T5" fmla="*/ 22636 h 54"/>
                <a:gd name="T6" fmla="*/ 19050 w 48"/>
                <a:gd name="T7" fmla="*/ 29104 h 54"/>
                <a:gd name="T8" fmla="*/ 53975 w 48"/>
                <a:gd name="T9" fmla="*/ 42039 h 54"/>
                <a:gd name="T10" fmla="*/ 69850 w 48"/>
                <a:gd name="T11" fmla="*/ 51740 h 54"/>
                <a:gd name="T12" fmla="*/ 76200 w 48"/>
                <a:gd name="T13" fmla="*/ 56591 h 54"/>
                <a:gd name="T14" fmla="*/ 76200 w 48"/>
                <a:gd name="T15" fmla="*/ 51740 h 54"/>
                <a:gd name="T16" fmla="*/ 76200 w 48"/>
                <a:gd name="T17" fmla="*/ 72760 h 54"/>
                <a:gd name="T18" fmla="*/ 69850 w 48"/>
                <a:gd name="T19" fmla="*/ 82461 h 54"/>
                <a:gd name="T20" fmla="*/ 53975 w 48"/>
                <a:gd name="T21" fmla="*/ 87312 h 54"/>
                <a:gd name="T22" fmla="*/ 26988 w 48"/>
                <a:gd name="T23" fmla="*/ 87312 h 54"/>
                <a:gd name="T24" fmla="*/ 14288 w 48"/>
                <a:gd name="T25" fmla="*/ 82461 h 54"/>
                <a:gd name="T26" fmla="*/ 6350 w 48"/>
                <a:gd name="T27" fmla="*/ 72760 h 54"/>
                <a:gd name="T28" fmla="*/ 0 w 48"/>
                <a:gd name="T29" fmla="*/ 56591 h 54"/>
                <a:gd name="T30" fmla="*/ 0 w 48"/>
                <a:gd name="T31" fmla="*/ 87312 h 54"/>
                <a:gd name="T32" fmla="*/ 6350 w 48"/>
                <a:gd name="T33" fmla="*/ 7276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4"/>
                <a:gd name="T53" fmla="*/ 48 w 4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4">
                  <a:moveTo>
                    <a:pt x="0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2" y="18"/>
                  </a:lnTo>
                  <a:lnTo>
                    <a:pt x="34" y="2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48" y="32"/>
                  </a:lnTo>
                  <a:lnTo>
                    <a:pt x="48" y="45"/>
                  </a:lnTo>
                  <a:lnTo>
                    <a:pt x="44" y="51"/>
                  </a:lnTo>
                  <a:lnTo>
                    <a:pt x="34" y="54"/>
                  </a:lnTo>
                  <a:lnTo>
                    <a:pt x="17" y="54"/>
                  </a:lnTo>
                  <a:lnTo>
                    <a:pt x="9" y="51"/>
                  </a:lnTo>
                  <a:lnTo>
                    <a:pt x="4" y="45"/>
                  </a:lnTo>
                  <a:lnTo>
                    <a:pt x="0" y="35"/>
                  </a:lnTo>
                  <a:lnTo>
                    <a:pt x="0" y="54"/>
                  </a:lnTo>
                  <a:lnTo>
                    <a:pt x="4" y="45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8" name="Line 188"/>
            <p:cNvSpPr>
              <a:spLocks noChangeShapeType="1"/>
            </p:cNvSpPr>
            <p:nvPr/>
          </p:nvSpPr>
          <p:spPr bwMode="auto">
            <a:xfrm>
              <a:off x="3603625" y="39020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9" name="Freeform 189"/>
            <p:cNvSpPr>
              <a:spLocks/>
            </p:cNvSpPr>
            <p:nvPr/>
          </p:nvSpPr>
          <p:spPr bwMode="auto">
            <a:xfrm>
              <a:off x="3603625" y="3902075"/>
              <a:ext cx="69850" cy="36513"/>
            </a:xfrm>
            <a:custGeom>
              <a:avLst/>
              <a:gdLst>
                <a:gd name="T0" fmla="*/ 0 w 44"/>
                <a:gd name="T1" fmla="*/ 0 h 23"/>
                <a:gd name="T2" fmla="*/ 12700 w 44"/>
                <a:gd name="T3" fmla="*/ 7938 h 23"/>
                <a:gd name="T4" fmla="*/ 50800 w 44"/>
                <a:gd name="T5" fmla="*/ 22225 h 23"/>
                <a:gd name="T6" fmla="*/ 63500 w 44"/>
                <a:gd name="T7" fmla="*/ 30163 h 23"/>
                <a:gd name="T8" fmla="*/ 69850 w 44"/>
                <a:gd name="T9" fmla="*/ 365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3"/>
                <a:gd name="T17" fmla="*/ 44 w 4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3">
                  <a:moveTo>
                    <a:pt x="0" y="0"/>
                  </a:moveTo>
                  <a:lnTo>
                    <a:pt x="8" y="5"/>
                  </a:lnTo>
                  <a:lnTo>
                    <a:pt x="32" y="14"/>
                  </a:lnTo>
                  <a:lnTo>
                    <a:pt x="40" y="19"/>
                  </a:lnTo>
                  <a:lnTo>
                    <a:pt x="44" y="23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0" name="Line 190"/>
            <p:cNvSpPr>
              <a:spLocks noChangeShapeType="1"/>
            </p:cNvSpPr>
            <p:nvPr/>
          </p:nvSpPr>
          <p:spPr bwMode="auto">
            <a:xfrm>
              <a:off x="3673475" y="39020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1" name="Freeform 191"/>
            <p:cNvSpPr>
              <a:spLocks/>
            </p:cNvSpPr>
            <p:nvPr/>
          </p:nvSpPr>
          <p:spPr bwMode="auto">
            <a:xfrm>
              <a:off x="3597275" y="3873500"/>
              <a:ext cx="76200" cy="28575"/>
            </a:xfrm>
            <a:custGeom>
              <a:avLst/>
              <a:gdLst>
                <a:gd name="T0" fmla="*/ 76200 w 48"/>
                <a:gd name="T1" fmla="*/ 28575 h 18"/>
                <a:gd name="T2" fmla="*/ 69850 w 48"/>
                <a:gd name="T3" fmla="*/ 14288 h 18"/>
                <a:gd name="T4" fmla="*/ 61913 w 48"/>
                <a:gd name="T5" fmla="*/ 6350 h 18"/>
                <a:gd name="T6" fmla="*/ 49212 w 48"/>
                <a:gd name="T7" fmla="*/ 0 h 18"/>
                <a:gd name="T8" fmla="*/ 19050 w 48"/>
                <a:gd name="T9" fmla="*/ 0 h 18"/>
                <a:gd name="T10" fmla="*/ 6350 w 48"/>
                <a:gd name="T11" fmla="*/ 6350 h 18"/>
                <a:gd name="T12" fmla="*/ 0 w 48"/>
                <a:gd name="T13" fmla="*/ 14288 h 18"/>
                <a:gd name="T14" fmla="*/ 0 w 48"/>
                <a:gd name="T15" fmla="*/ 20637 h 18"/>
                <a:gd name="T16" fmla="*/ 6350 w 48"/>
                <a:gd name="T17" fmla="*/ 28575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8"/>
                <a:gd name="T29" fmla="*/ 48 w 48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8">
                  <a:moveTo>
                    <a:pt x="48" y="18"/>
                  </a:moveTo>
                  <a:lnTo>
                    <a:pt x="44" y="9"/>
                  </a:lnTo>
                  <a:lnTo>
                    <a:pt x="39" y="4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8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2" name="Line 192"/>
            <p:cNvSpPr>
              <a:spLocks noChangeShapeType="1"/>
            </p:cNvSpPr>
            <p:nvPr/>
          </p:nvSpPr>
          <p:spPr bwMode="auto">
            <a:xfrm>
              <a:off x="3673475" y="39020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3" name="Freeform 193"/>
            <p:cNvSpPr>
              <a:spLocks/>
            </p:cNvSpPr>
            <p:nvPr/>
          </p:nvSpPr>
          <p:spPr bwMode="auto">
            <a:xfrm>
              <a:off x="3665538" y="3873500"/>
              <a:ext cx="7937" cy="28575"/>
            </a:xfrm>
            <a:custGeom>
              <a:avLst/>
              <a:gdLst>
                <a:gd name="T0" fmla="*/ 7937 w 5"/>
                <a:gd name="T1" fmla="*/ 28575 h 18"/>
                <a:gd name="T2" fmla="*/ 7937 w 5"/>
                <a:gd name="T3" fmla="*/ 0 h 18"/>
                <a:gd name="T4" fmla="*/ 0 w 5"/>
                <a:gd name="T5" fmla="*/ 14288 h 18"/>
                <a:gd name="T6" fmla="*/ 0 60000 65536"/>
                <a:gd name="T7" fmla="*/ 0 60000 65536"/>
                <a:gd name="T8" fmla="*/ 0 60000 65536"/>
                <a:gd name="T9" fmla="*/ 0 w 5"/>
                <a:gd name="T10" fmla="*/ 0 h 18"/>
                <a:gd name="T11" fmla="*/ 5 w 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8">
                  <a:moveTo>
                    <a:pt x="5" y="18"/>
                  </a:moveTo>
                  <a:lnTo>
                    <a:pt x="5" y="0"/>
                  </a:lnTo>
                  <a:lnTo>
                    <a:pt x="0" y="9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4" name="Line 194"/>
            <p:cNvSpPr>
              <a:spLocks noChangeShapeType="1"/>
            </p:cNvSpPr>
            <p:nvPr/>
          </p:nvSpPr>
          <p:spPr bwMode="auto">
            <a:xfrm>
              <a:off x="4897438" y="388778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5" name="Freeform 195"/>
            <p:cNvSpPr>
              <a:spLocks/>
            </p:cNvSpPr>
            <p:nvPr/>
          </p:nvSpPr>
          <p:spPr bwMode="auto">
            <a:xfrm>
              <a:off x="4897438" y="3887788"/>
              <a:ext cx="76200" cy="87312"/>
            </a:xfrm>
            <a:custGeom>
              <a:avLst/>
              <a:gdLst>
                <a:gd name="T0" fmla="*/ 0 w 48"/>
                <a:gd name="T1" fmla="*/ 0 h 54"/>
                <a:gd name="T2" fmla="*/ 0 w 48"/>
                <a:gd name="T3" fmla="*/ 14552 h 54"/>
                <a:gd name="T4" fmla="*/ 6350 w 48"/>
                <a:gd name="T5" fmla="*/ 22636 h 54"/>
                <a:gd name="T6" fmla="*/ 19050 w 48"/>
                <a:gd name="T7" fmla="*/ 29104 h 54"/>
                <a:gd name="T8" fmla="*/ 53975 w 48"/>
                <a:gd name="T9" fmla="*/ 42039 h 54"/>
                <a:gd name="T10" fmla="*/ 69850 w 48"/>
                <a:gd name="T11" fmla="*/ 51740 h 54"/>
                <a:gd name="T12" fmla="*/ 76200 w 48"/>
                <a:gd name="T13" fmla="*/ 56591 h 54"/>
                <a:gd name="T14" fmla="*/ 76200 w 48"/>
                <a:gd name="T15" fmla="*/ 51740 h 54"/>
                <a:gd name="T16" fmla="*/ 76200 w 48"/>
                <a:gd name="T17" fmla="*/ 72760 h 54"/>
                <a:gd name="T18" fmla="*/ 69850 w 48"/>
                <a:gd name="T19" fmla="*/ 82461 h 54"/>
                <a:gd name="T20" fmla="*/ 53975 w 48"/>
                <a:gd name="T21" fmla="*/ 87312 h 54"/>
                <a:gd name="T22" fmla="*/ 26988 w 48"/>
                <a:gd name="T23" fmla="*/ 87312 h 54"/>
                <a:gd name="T24" fmla="*/ 12700 w 48"/>
                <a:gd name="T25" fmla="*/ 82461 h 54"/>
                <a:gd name="T26" fmla="*/ 6350 w 48"/>
                <a:gd name="T27" fmla="*/ 72760 h 54"/>
                <a:gd name="T28" fmla="*/ 0 w 48"/>
                <a:gd name="T29" fmla="*/ 56591 h 54"/>
                <a:gd name="T30" fmla="*/ 0 w 48"/>
                <a:gd name="T31" fmla="*/ 87312 h 54"/>
                <a:gd name="T32" fmla="*/ 6350 w 48"/>
                <a:gd name="T33" fmla="*/ 7276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4"/>
                <a:gd name="T53" fmla="*/ 48 w 4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4">
                  <a:moveTo>
                    <a:pt x="0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2" y="18"/>
                  </a:lnTo>
                  <a:lnTo>
                    <a:pt x="34" y="2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48" y="32"/>
                  </a:lnTo>
                  <a:lnTo>
                    <a:pt x="48" y="45"/>
                  </a:lnTo>
                  <a:lnTo>
                    <a:pt x="44" y="51"/>
                  </a:lnTo>
                  <a:lnTo>
                    <a:pt x="34" y="54"/>
                  </a:lnTo>
                  <a:lnTo>
                    <a:pt x="17" y="54"/>
                  </a:lnTo>
                  <a:lnTo>
                    <a:pt x="8" y="51"/>
                  </a:lnTo>
                  <a:lnTo>
                    <a:pt x="4" y="45"/>
                  </a:lnTo>
                  <a:lnTo>
                    <a:pt x="0" y="35"/>
                  </a:lnTo>
                  <a:lnTo>
                    <a:pt x="0" y="54"/>
                  </a:lnTo>
                  <a:lnTo>
                    <a:pt x="4" y="45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6" name="Line 196"/>
            <p:cNvSpPr>
              <a:spLocks noChangeShapeType="1"/>
            </p:cNvSpPr>
            <p:nvPr/>
          </p:nvSpPr>
          <p:spPr bwMode="auto">
            <a:xfrm>
              <a:off x="4903788" y="39020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7" name="Freeform 197"/>
            <p:cNvSpPr>
              <a:spLocks/>
            </p:cNvSpPr>
            <p:nvPr/>
          </p:nvSpPr>
          <p:spPr bwMode="auto">
            <a:xfrm>
              <a:off x="4903788" y="3902075"/>
              <a:ext cx="69850" cy="36513"/>
            </a:xfrm>
            <a:custGeom>
              <a:avLst/>
              <a:gdLst>
                <a:gd name="T0" fmla="*/ 0 w 44"/>
                <a:gd name="T1" fmla="*/ 0 h 23"/>
                <a:gd name="T2" fmla="*/ 12700 w 44"/>
                <a:gd name="T3" fmla="*/ 7938 h 23"/>
                <a:gd name="T4" fmla="*/ 47625 w 44"/>
                <a:gd name="T5" fmla="*/ 22225 h 23"/>
                <a:gd name="T6" fmla="*/ 63500 w 44"/>
                <a:gd name="T7" fmla="*/ 30163 h 23"/>
                <a:gd name="T8" fmla="*/ 69850 w 44"/>
                <a:gd name="T9" fmla="*/ 365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3"/>
                <a:gd name="T17" fmla="*/ 44 w 4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3">
                  <a:moveTo>
                    <a:pt x="0" y="0"/>
                  </a:moveTo>
                  <a:lnTo>
                    <a:pt x="8" y="5"/>
                  </a:lnTo>
                  <a:lnTo>
                    <a:pt x="30" y="14"/>
                  </a:lnTo>
                  <a:lnTo>
                    <a:pt x="40" y="19"/>
                  </a:lnTo>
                  <a:lnTo>
                    <a:pt x="44" y="23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8" name="Line 198"/>
            <p:cNvSpPr>
              <a:spLocks noChangeShapeType="1"/>
            </p:cNvSpPr>
            <p:nvPr/>
          </p:nvSpPr>
          <p:spPr bwMode="auto">
            <a:xfrm>
              <a:off x="4973638" y="39020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9" name="Freeform 199"/>
            <p:cNvSpPr>
              <a:spLocks/>
            </p:cNvSpPr>
            <p:nvPr/>
          </p:nvSpPr>
          <p:spPr bwMode="auto">
            <a:xfrm>
              <a:off x="4897438" y="3873500"/>
              <a:ext cx="76200" cy="28575"/>
            </a:xfrm>
            <a:custGeom>
              <a:avLst/>
              <a:gdLst>
                <a:gd name="T0" fmla="*/ 76200 w 48"/>
                <a:gd name="T1" fmla="*/ 28575 h 18"/>
                <a:gd name="T2" fmla="*/ 69850 w 48"/>
                <a:gd name="T3" fmla="*/ 14288 h 18"/>
                <a:gd name="T4" fmla="*/ 61913 w 48"/>
                <a:gd name="T5" fmla="*/ 6350 h 18"/>
                <a:gd name="T6" fmla="*/ 49212 w 48"/>
                <a:gd name="T7" fmla="*/ 0 h 18"/>
                <a:gd name="T8" fmla="*/ 19050 w 48"/>
                <a:gd name="T9" fmla="*/ 0 h 18"/>
                <a:gd name="T10" fmla="*/ 6350 w 48"/>
                <a:gd name="T11" fmla="*/ 6350 h 18"/>
                <a:gd name="T12" fmla="*/ 0 w 48"/>
                <a:gd name="T13" fmla="*/ 14288 h 18"/>
                <a:gd name="T14" fmla="*/ 0 w 48"/>
                <a:gd name="T15" fmla="*/ 20637 h 18"/>
                <a:gd name="T16" fmla="*/ 6350 w 48"/>
                <a:gd name="T17" fmla="*/ 28575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8"/>
                <a:gd name="T29" fmla="*/ 48 w 48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8">
                  <a:moveTo>
                    <a:pt x="48" y="18"/>
                  </a:moveTo>
                  <a:lnTo>
                    <a:pt x="44" y="9"/>
                  </a:lnTo>
                  <a:lnTo>
                    <a:pt x="39" y="4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8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0" name="Line 200"/>
            <p:cNvSpPr>
              <a:spLocks noChangeShapeType="1"/>
            </p:cNvSpPr>
            <p:nvPr/>
          </p:nvSpPr>
          <p:spPr bwMode="auto">
            <a:xfrm>
              <a:off x="4973638" y="39020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1" name="Freeform 201"/>
            <p:cNvSpPr>
              <a:spLocks/>
            </p:cNvSpPr>
            <p:nvPr/>
          </p:nvSpPr>
          <p:spPr bwMode="auto">
            <a:xfrm>
              <a:off x="4965700" y="3873500"/>
              <a:ext cx="7938" cy="28575"/>
            </a:xfrm>
            <a:custGeom>
              <a:avLst/>
              <a:gdLst>
                <a:gd name="T0" fmla="*/ 7938 w 5"/>
                <a:gd name="T1" fmla="*/ 28575 h 18"/>
                <a:gd name="T2" fmla="*/ 7938 w 5"/>
                <a:gd name="T3" fmla="*/ 0 h 18"/>
                <a:gd name="T4" fmla="*/ 0 w 5"/>
                <a:gd name="T5" fmla="*/ 14288 h 18"/>
                <a:gd name="T6" fmla="*/ 0 60000 65536"/>
                <a:gd name="T7" fmla="*/ 0 60000 65536"/>
                <a:gd name="T8" fmla="*/ 0 60000 65536"/>
                <a:gd name="T9" fmla="*/ 0 w 5"/>
                <a:gd name="T10" fmla="*/ 0 h 18"/>
                <a:gd name="T11" fmla="*/ 5 w 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8">
                  <a:moveTo>
                    <a:pt x="5" y="18"/>
                  </a:moveTo>
                  <a:lnTo>
                    <a:pt x="5" y="0"/>
                  </a:lnTo>
                  <a:lnTo>
                    <a:pt x="0" y="9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2" name="Line 202"/>
            <p:cNvSpPr>
              <a:spLocks noChangeShapeType="1"/>
            </p:cNvSpPr>
            <p:nvPr/>
          </p:nvSpPr>
          <p:spPr bwMode="auto">
            <a:xfrm>
              <a:off x="7127875" y="38877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3" name="Freeform 203"/>
            <p:cNvSpPr>
              <a:spLocks/>
            </p:cNvSpPr>
            <p:nvPr/>
          </p:nvSpPr>
          <p:spPr bwMode="auto">
            <a:xfrm>
              <a:off x="7127875" y="3887788"/>
              <a:ext cx="77788" cy="87312"/>
            </a:xfrm>
            <a:custGeom>
              <a:avLst/>
              <a:gdLst>
                <a:gd name="T0" fmla="*/ 0 w 49"/>
                <a:gd name="T1" fmla="*/ 0 h 54"/>
                <a:gd name="T2" fmla="*/ 0 w 49"/>
                <a:gd name="T3" fmla="*/ 14552 h 54"/>
                <a:gd name="T4" fmla="*/ 7938 w 49"/>
                <a:gd name="T5" fmla="*/ 22636 h 54"/>
                <a:gd name="T6" fmla="*/ 20638 w 49"/>
                <a:gd name="T7" fmla="*/ 29104 h 54"/>
                <a:gd name="T8" fmla="*/ 57150 w 49"/>
                <a:gd name="T9" fmla="*/ 42039 h 54"/>
                <a:gd name="T10" fmla="*/ 69850 w 49"/>
                <a:gd name="T11" fmla="*/ 51740 h 54"/>
                <a:gd name="T12" fmla="*/ 77788 w 49"/>
                <a:gd name="T13" fmla="*/ 56591 h 54"/>
                <a:gd name="T14" fmla="*/ 77788 w 49"/>
                <a:gd name="T15" fmla="*/ 51740 h 54"/>
                <a:gd name="T16" fmla="*/ 77788 w 49"/>
                <a:gd name="T17" fmla="*/ 72760 h 54"/>
                <a:gd name="T18" fmla="*/ 69850 w 49"/>
                <a:gd name="T19" fmla="*/ 82461 h 54"/>
                <a:gd name="T20" fmla="*/ 57150 w 49"/>
                <a:gd name="T21" fmla="*/ 87312 h 54"/>
                <a:gd name="T22" fmla="*/ 28575 w 49"/>
                <a:gd name="T23" fmla="*/ 87312 h 54"/>
                <a:gd name="T24" fmla="*/ 12700 w 49"/>
                <a:gd name="T25" fmla="*/ 82461 h 54"/>
                <a:gd name="T26" fmla="*/ 7938 w 49"/>
                <a:gd name="T27" fmla="*/ 72760 h 54"/>
                <a:gd name="T28" fmla="*/ 0 w 49"/>
                <a:gd name="T29" fmla="*/ 56591 h 54"/>
                <a:gd name="T30" fmla="*/ 0 w 49"/>
                <a:gd name="T31" fmla="*/ 87312 h 54"/>
                <a:gd name="T32" fmla="*/ 7938 w 49"/>
                <a:gd name="T33" fmla="*/ 7276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4"/>
                <a:gd name="T53" fmla="*/ 49 w 49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4">
                  <a:moveTo>
                    <a:pt x="0" y="0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13" y="18"/>
                  </a:lnTo>
                  <a:lnTo>
                    <a:pt x="36" y="26"/>
                  </a:lnTo>
                  <a:lnTo>
                    <a:pt x="44" y="32"/>
                  </a:lnTo>
                  <a:lnTo>
                    <a:pt x="49" y="35"/>
                  </a:lnTo>
                  <a:lnTo>
                    <a:pt x="49" y="32"/>
                  </a:lnTo>
                  <a:lnTo>
                    <a:pt x="49" y="45"/>
                  </a:lnTo>
                  <a:lnTo>
                    <a:pt x="44" y="51"/>
                  </a:lnTo>
                  <a:lnTo>
                    <a:pt x="36" y="54"/>
                  </a:lnTo>
                  <a:lnTo>
                    <a:pt x="18" y="54"/>
                  </a:lnTo>
                  <a:lnTo>
                    <a:pt x="8" y="51"/>
                  </a:lnTo>
                  <a:lnTo>
                    <a:pt x="5" y="45"/>
                  </a:lnTo>
                  <a:lnTo>
                    <a:pt x="0" y="35"/>
                  </a:lnTo>
                  <a:lnTo>
                    <a:pt x="0" y="54"/>
                  </a:lnTo>
                  <a:lnTo>
                    <a:pt x="5" y="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4" name="Line 204"/>
            <p:cNvSpPr>
              <a:spLocks noChangeShapeType="1"/>
            </p:cNvSpPr>
            <p:nvPr/>
          </p:nvSpPr>
          <p:spPr bwMode="auto">
            <a:xfrm>
              <a:off x="7135813" y="39020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5" name="Freeform 205"/>
            <p:cNvSpPr>
              <a:spLocks/>
            </p:cNvSpPr>
            <p:nvPr/>
          </p:nvSpPr>
          <p:spPr bwMode="auto">
            <a:xfrm>
              <a:off x="7135813" y="3902075"/>
              <a:ext cx="69850" cy="36513"/>
            </a:xfrm>
            <a:custGeom>
              <a:avLst/>
              <a:gdLst>
                <a:gd name="T0" fmla="*/ 0 w 44"/>
                <a:gd name="T1" fmla="*/ 0 h 23"/>
                <a:gd name="T2" fmla="*/ 12700 w 44"/>
                <a:gd name="T3" fmla="*/ 7938 h 23"/>
                <a:gd name="T4" fmla="*/ 49212 w 44"/>
                <a:gd name="T5" fmla="*/ 22225 h 23"/>
                <a:gd name="T6" fmla="*/ 61913 w 44"/>
                <a:gd name="T7" fmla="*/ 30163 h 23"/>
                <a:gd name="T8" fmla="*/ 69850 w 44"/>
                <a:gd name="T9" fmla="*/ 365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3"/>
                <a:gd name="T17" fmla="*/ 44 w 4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3">
                  <a:moveTo>
                    <a:pt x="0" y="0"/>
                  </a:moveTo>
                  <a:lnTo>
                    <a:pt x="8" y="5"/>
                  </a:lnTo>
                  <a:lnTo>
                    <a:pt x="31" y="14"/>
                  </a:lnTo>
                  <a:lnTo>
                    <a:pt x="39" y="19"/>
                  </a:lnTo>
                  <a:lnTo>
                    <a:pt x="44" y="2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6" name="Line 206"/>
            <p:cNvSpPr>
              <a:spLocks noChangeShapeType="1"/>
            </p:cNvSpPr>
            <p:nvPr/>
          </p:nvSpPr>
          <p:spPr bwMode="auto">
            <a:xfrm>
              <a:off x="7205663" y="39020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7" name="Freeform 207"/>
            <p:cNvSpPr>
              <a:spLocks/>
            </p:cNvSpPr>
            <p:nvPr/>
          </p:nvSpPr>
          <p:spPr bwMode="auto">
            <a:xfrm>
              <a:off x="7127875" y="3873500"/>
              <a:ext cx="77788" cy="28575"/>
            </a:xfrm>
            <a:custGeom>
              <a:avLst/>
              <a:gdLst>
                <a:gd name="T0" fmla="*/ 77788 w 49"/>
                <a:gd name="T1" fmla="*/ 28575 h 18"/>
                <a:gd name="T2" fmla="*/ 69850 w 49"/>
                <a:gd name="T3" fmla="*/ 14288 h 18"/>
                <a:gd name="T4" fmla="*/ 63500 w 49"/>
                <a:gd name="T5" fmla="*/ 6350 h 18"/>
                <a:gd name="T6" fmla="*/ 50800 w 49"/>
                <a:gd name="T7" fmla="*/ 0 h 18"/>
                <a:gd name="T8" fmla="*/ 20638 w 49"/>
                <a:gd name="T9" fmla="*/ 0 h 18"/>
                <a:gd name="T10" fmla="*/ 7938 w 49"/>
                <a:gd name="T11" fmla="*/ 6350 h 18"/>
                <a:gd name="T12" fmla="*/ 0 w 49"/>
                <a:gd name="T13" fmla="*/ 14288 h 18"/>
                <a:gd name="T14" fmla="*/ 0 w 49"/>
                <a:gd name="T15" fmla="*/ 20637 h 18"/>
                <a:gd name="T16" fmla="*/ 7938 w 49"/>
                <a:gd name="T17" fmla="*/ 28575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18"/>
                <a:gd name="T29" fmla="*/ 49 w 4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18">
                  <a:moveTo>
                    <a:pt x="49" y="18"/>
                  </a:moveTo>
                  <a:lnTo>
                    <a:pt x="44" y="9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5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8" name="Line 208"/>
            <p:cNvSpPr>
              <a:spLocks noChangeShapeType="1"/>
            </p:cNvSpPr>
            <p:nvPr/>
          </p:nvSpPr>
          <p:spPr bwMode="auto">
            <a:xfrm>
              <a:off x="7205663" y="39020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9" name="Freeform 209"/>
            <p:cNvSpPr>
              <a:spLocks/>
            </p:cNvSpPr>
            <p:nvPr/>
          </p:nvSpPr>
          <p:spPr bwMode="auto">
            <a:xfrm>
              <a:off x="7197725" y="3873500"/>
              <a:ext cx="7938" cy="28575"/>
            </a:xfrm>
            <a:custGeom>
              <a:avLst/>
              <a:gdLst>
                <a:gd name="T0" fmla="*/ 7938 w 5"/>
                <a:gd name="T1" fmla="*/ 28575 h 18"/>
                <a:gd name="T2" fmla="*/ 7938 w 5"/>
                <a:gd name="T3" fmla="*/ 0 h 18"/>
                <a:gd name="T4" fmla="*/ 0 w 5"/>
                <a:gd name="T5" fmla="*/ 14288 h 18"/>
                <a:gd name="T6" fmla="*/ 0 60000 65536"/>
                <a:gd name="T7" fmla="*/ 0 60000 65536"/>
                <a:gd name="T8" fmla="*/ 0 60000 65536"/>
                <a:gd name="T9" fmla="*/ 0 w 5"/>
                <a:gd name="T10" fmla="*/ 0 h 18"/>
                <a:gd name="T11" fmla="*/ 5 w 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8">
                  <a:moveTo>
                    <a:pt x="5" y="18"/>
                  </a:moveTo>
                  <a:lnTo>
                    <a:pt x="5" y="0"/>
                  </a:lnTo>
                  <a:lnTo>
                    <a:pt x="0" y="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0" name="Line 210"/>
            <p:cNvSpPr>
              <a:spLocks noChangeShapeType="1"/>
            </p:cNvSpPr>
            <p:nvPr/>
          </p:nvSpPr>
          <p:spPr bwMode="auto">
            <a:xfrm>
              <a:off x="3722688" y="391953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1" name="Freeform 211"/>
            <p:cNvSpPr>
              <a:spLocks/>
            </p:cNvSpPr>
            <p:nvPr/>
          </p:nvSpPr>
          <p:spPr bwMode="auto">
            <a:xfrm>
              <a:off x="3716338" y="3919538"/>
              <a:ext cx="11112" cy="20637"/>
            </a:xfrm>
            <a:custGeom>
              <a:avLst/>
              <a:gdLst>
                <a:gd name="T0" fmla="*/ 6350 w 7"/>
                <a:gd name="T1" fmla="*/ 0 h 13"/>
                <a:gd name="T2" fmla="*/ 0 w 7"/>
                <a:gd name="T3" fmla="*/ 9525 h 13"/>
                <a:gd name="T4" fmla="*/ 0 w 7"/>
                <a:gd name="T5" fmla="*/ 14287 h 13"/>
                <a:gd name="T6" fmla="*/ 6350 w 7"/>
                <a:gd name="T7" fmla="*/ 20637 h 13"/>
                <a:gd name="T8" fmla="*/ 11112 w 7"/>
                <a:gd name="T9" fmla="*/ 14287 h 13"/>
                <a:gd name="T10" fmla="*/ 6350 w 7"/>
                <a:gd name="T11" fmla="*/ 952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3"/>
                <a:gd name="T20" fmla="*/ 7 w 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3">
                  <a:moveTo>
                    <a:pt x="4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4" y="6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2" name="Line 212"/>
            <p:cNvSpPr>
              <a:spLocks noChangeShapeType="1"/>
            </p:cNvSpPr>
            <p:nvPr/>
          </p:nvSpPr>
          <p:spPr bwMode="auto">
            <a:xfrm>
              <a:off x="3722688" y="391953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3" name="Freeform 213"/>
            <p:cNvSpPr>
              <a:spLocks/>
            </p:cNvSpPr>
            <p:nvPr/>
          </p:nvSpPr>
          <p:spPr bwMode="auto">
            <a:xfrm>
              <a:off x="3716338" y="3910013"/>
              <a:ext cx="74612" cy="114300"/>
            </a:xfrm>
            <a:custGeom>
              <a:avLst/>
              <a:gdLst>
                <a:gd name="T0" fmla="*/ 6350 w 47"/>
                <a:gd name="T1" fmla="*/ 9659 h 71"/>
                <a:gd name="T2" fmla="*/ 9525 w 47"/>
                <a:gd name="T3" fmla="*/ 3220 h 71"/>
                <a:gd name="T4" fmla="*/ 26987 w 47"/>
                <a:gd name="T5" fmla="*/ 0 h 71"/>
                <a:gd name="T6" fmla="*/ 46037 w 47"/>
                <a:gd name="T7" fmla="*/ 0 h 71"/>
                <a:gd name="T8" fmla="*/ 63500 w 47"/>
                <a:gd name="T9" fmla="*/ 3220 h 71"/>
                <a:gd name="T10" fmla="*/ 68262 w 47"/>
                <a:gd name="T11" fmla="*/ 9659 h 71"/>
                <a:gd name="T12" fmla="*/ 74612 w 47"/>
                <a:gd name="T13" fmla="*/ 19318 h 71"/>
                <a:gd name="T14" fmla="*/ 74612 w 47"/>
                <a:gd name="T15" fmla="*/ 30587 h 71"/>
                <a:gd name="T16" fmla="*/ 68262 w 47"/>
                <a:gd name="T17" fmla="*/ 41856 h 71"/>
                <a:gd name="T18" fmla="*/ 52387 w 47"/>
                <a:gd name="T19" fmla="*/ 53125 h 71"/>
                <a:gd name="T20" fmla="*/ 26987 w 47"/>
                <a:gd name="T21" fmla="*/ 64394 h 71"/>
                <a:gd name="T22" fmla="*/ 15875 w 47"/>
                <a:gd name="T23" fmla="*/ 69224 h 71"/>
                <a:gd name="T24" fmla="*/ 6350 w 47"/>
                <a:gd name="T25" fmla="*/ 78883 h 71"/>
                <a:gd name="T26" fmla="*/ 0 w 47"/>
                <a:gd name="T27" fmla="*/ 98201 h 71"/>
                <a:gd name="T28" fmla="*/ 0 w 47"/>
                <a:gd name="T29" fmla="*/ 114300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71"/>
                <a:gd name="T47" fmla="*/ 47 w 47"/>
                <a:gd name="T48" fmla="*/ 71 h 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71">
                  <a:moveTo>
                    <a:pt x="4" y="6"/>
                  </a:moveTo>
                  <a:lnTo>
                    <a:pt x="6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3" y="6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3" y="26"/>
                  </a:lnTo>
                  <a:lnTo>
                    <a:pt x="33" y="33"/>
                  </a:lnTo>
                  <a:lnTo>
                    <a:pt x="17" y="40"/>
                  </a:lnTo>
                  <a:lnTo>
                    <a:pt x="10" y="43"/>
                  </a:lnTo>
                  <a:lnTo>
                    <a:pt x="4" y="49"/>
                  </a:lnTo>
                  <a:lnTo>
                    <a:pt x="0" y="61"/>
                  </a:lnTo>
                  <a:lnTo>
                    <a:pt x="0" y="71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4" name="Line 214"/>
            <p:cNvSpPr>
              <a:spLocks noChangeShapeType="1"/>
            </p:cNvSpPr>
            <p:nvPr/>
          </p:nvSpPr>
          <p:spPr bwMode="auto">
            <a:xfrm>
              <a:off x="3778250" y="39528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5" name="Freeform 215"/>
            <p:cNvSpPr>
              <a:spLocks/>
            </p:cNvSpPr>
            <p:nvPr/>
          </p:nvSpPr>
          <p:spPr bwMode="auto">
            <a:xfrm>
              <a:off x="3762375" y="3910013"/>
              <a:ext cx="22225" cy="42862"/>
            </a:xfrm>
            <a:custGeom>
              <a:avLst/>
              <a:gdLst>
                <a:gd name="T0" fmla="*/ 17463 w 14"/>
                <a:gd name="T1" fmla="*/ 42862 h 26"/>
                <a:gd name="T2" fmla="*/ 22225 w 14"/>
                <a:gd name="T3" fmla="*/ 31322 h 26"/>
                <a:gd name="T4" fmla="*/ 22225 w 14"/>
                <a:gd name="T5" fmla="*/ 19782 h 26"/>
                <a:gd name="T6" fmla="*/ 17463 w 14"/>
                <a:gd name="T7" fmla="*/ 9891 h 26"/>
                <a:gd name="T8" fmla="*/ 12700 w 14"/>
                <a:gd name="T9" fmla="*/ 3297 h 26"/>
                <a:gd name="T10" fmla="*/ 0 w 14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6"/>
                <a:gd name="T20" fmla="*/ 14 w 1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6">
                  <a:moveTo>
                    <a:pt x="11" y="26"/>
                  </a:moveTo>
                  <a:lnTo>
                    <a:pt x="14" y="19"/>
                  </a:lnTo>
                  <a:lnTo>
                    <a:pt x="14" y="12"/>
                  </a:lnTo>
                  <a:lnTo>
                    <a:pt x="11" y="6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6" name="Line 216"/>
            <p:cNvSpPr>
              <a:spLocks noChangeShapeType="1"/>
            </p:cNvSpPr>
            <p:nvPr/>
          </p:nvSpPr>
          <p:spPr bwMode="auto">
            <a:xfrm>
              <a:off x="3762375" y="3963988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7" name="Line 217"/>
            <p:cNvSpPr>
              <a:spLocks noChangeShapeType="1"/>
            </p:cNvSpPr>
            <p:nvPr/>
          </p:nvSpPr>
          <p:spPr bwMode="auto">
            <a:xfrm flipH="1">
              <a:off x="3743325" y="3963988"/>
              <a:ext cx="19050" cy="11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8" name="Line 218"/>
            <p:cNvSpPr>
              <a:spLocks noChangeShapeType="1"/>
            </p:cNvSpPr>
            <p:nvPr/>
          </p:nvSpPr>
          <p:spPr bwMode="auto">
            <a:xfrm>
              <a:off x="3762375" y="3963988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9" name="Line 219"/>
            <p:cNvSpPr>
              <a:spLocks noChangeShapeType="1"/>
            </p:cNvSpPr>
            <p:nvPr/>
          </p:nvSpPr>
          <p:spPr bwMode="auto">
            <a:xfrm flipV="1">
              <a:off x="3762375" y="3952875"/>
              <a:ext cx="15875" cy="11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0" name="Line 220"/>
            <p:cNvSpPr>
              <a:spLocks noChangeShapeType="1"/>
            </p:cNvSpPr>
            <p:nvPr/>
          </p:nvSpPr>
          <p:spPr bwMode="auto">
            <a:xfrm>
              <a:off x="3784600" y="401161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1" name="Freeform 221"/>
            <p:cNvSpPr>
              <a:spLocks/>
            </p:cNvSpPr>
            <p:nvPr/>
          </p:nvSpPr>
          <p:spPr bwMode="auto">
            <a:xfrm>
              <a:off x="3732213" y="3995738"/>
              <a:ext cx="58737" cy="28575"/>
            </a:xfrm>
            <a:custGeom>
              <a:avLst/>
              <a:gdLst>
                <a:gd name="T0" fmla="*/ 52387 w 37"/>
                <a:gd name="T1" fmla="*/ 15875 h 18"/>
                <a:gd name="T2" fmla="*/ 42862 w 37"/>
                <a:gd name="T3" fmla="*/ 22225 h 18"/>
                <a:gd name="T4" fmla="*/ 25400 w 37"/>
                <a:gd name="T5" fmla="*/ 22225 h 18"/>
                <a:gd name="T6" fmla="*/ 0 w 37"/>
                <a:gd name="T7" fmla="*/ 12700 h 18"/>
                <a:gd name="T8" fmla="*/ 25400 w 37"/>
                <a:gd name="T9" fmla="*/ 28575 h 18"/>
                <a:gd name="T10" fmla="*/ 47625 w 37"/>
                <a:gd name="T11" fmla="*/ 28575 h 18"/>
                <a:gd name="T12" fmla="*/ 52387 w 37"/>
                <a:gd name="T13" fmla="*/ 22225 h 18"/>
                <a:gd name="T14" fmla="*/ 58737 w 37"/>
                <a:gd name="T15" fmla="*/ 12700 h 18"/>
                <a:gd name="T16" fmla="*/ 58737 w 37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18"/>
                <a:gd name="T29" fmla="*/ 37 w 37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18">
                  <a:moveTo>
                    <a:pt x="33" y="10"/>
                  </a:moveTo>
                  <a:lnTo>
                    <a:pt x="27" y="14"/>
                  </a:lnTo>
                  <a:lnTo>
                    <a:pt x="16" y="14"/>
                  </a:lnTo>
                  <a:lnTo>
                    <a:pt x="0" y="8"/>
                  </a:lnTo>
                  <a:lnTo>
                    <a:pt x="16" y="18"/>
                  </a:lnTo>
                  <a:lnTo>
                    <a:pt x="30" y="18"/>
                  </a:lnTo>
                  <a:lnTo>
                    <a:pt x="33" y="14"/>
                  </a:lnTo>
                  <a:lnTo>
                    <a:pt x="37" y="8"/>
                  </a:lnTo>
                  <a:lnTo>
                    <a:pt x="37" y="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2" name="Line 222"/>
            <p:cNvSpPr>
              <a:spLocks noChangeShapeType="1"/>
            </p:cNvSpPr>
            <p:nvPr/>
          </p:nvSpPr>
          <p:spPr bwMode="auto">
            <a:xfrm>
              <a:off x="3790950" y="4005263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3" name="Line 223"/>
            <p:cNvSpPr>
              <a:spLocks noChangeShapeType="1"/>
            </p:cNvSpPr>
            <p:nvPr/>
          </p:nvSpPr>
          <p:spPr bwMode="auto">
            <a:xfrm flipH="1">
              <a:off x="3784600" y="4005263"/>
              <a:ext cx="6350" cy="6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4" name="Line 224"/>
            <p:cNvSpPr>
              <a:spLocks noChangeShapeType="1"/>
            </p:cNvSpPr>
            <p:nvPr/>
          </p:nvSpPr>
          <p:spPr bwMode="auto">
            <a:xfrm>
              <a:off x="3732213" y="4005263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5" name="Freeform 225"/>
            <p:cNvSpPr>
              <a:spLocks/>
            </p:cNvSpPr>
            <p:nvPr/>
          </p:nvSpPr>
          <p:spPr bwMode="auto">
            <a:xfrm>
              <a:off x="3716338" y="4005263"/>
              <a:ext cx="15875" cy="6350"/>
            </a:xfrm>
            <a:custGeom>
              <a:avLst/>
              <a:gdLst>
                <a:gd name="T0" fmla="*/ 15875 w 10"/>
                <a:gd name="T1" fmla="*/ 0 h 4"/>
                <a:gd name="T2" fmla="*/ 6350 w 10"/>
                <a:gd name="T3" fmla="*/ 0 h 4"/>
                <a:gd name="T4" fmla="*/ 0 w 10"/>
                <a:gd name="T5" fmla="*/ 6350 h 4"/>
                <a:gd name="T6" fmla="*/ 0 60000 65536"/>
                <a:gd name="T7" fmla="*/ 0 60000 65536"/>
                <a:gd name="T8" fmla="*/ 0 60000 65536"/>
                <a:gd name="T9" fmla="*/ 0 w 10"/>
                <a:gd name="T10" fmla="*/ 0 h 4"/>
                <a:gd name="T11" fmla="*/ 10 w 1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">
                  <a:moveTo>
                    <a:pt x="10" y="0"/>
                  </a:move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6" name="Line 226"/>
            <p:cNvSpPr>
              <a:spLocks noChangeShapeType="1"/>
            </p:cNvSpPr>
            <p:nvPr/>
          </p:nvSpPr>
          <p:spPr bwMode="auto">
            <a:xfrm>
              <a:off x="5002213" y="402431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7" name="Line 227"/>
            <p:cNvSpPr>
              <a:spLocks noChangeShapeType="1"/>
            </p:cNvSpPr>
            <p:nvPr/>
          </p:nvSpPr>
          <p:spPr bwMode="auto">
            <a:xfrm>
              <a:off x="5002213" y="4024313"/>
              <a:ext cx="47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8" name="Line 228"/>
            <p:cNvSpPr>
              <a:spLocks noChangeShapeType="1"/>
            </p:cNvSpPr>
            <p:nvPr/>
          </p:nvSpPr>
          <p:spPr bwMode="auto">
            <a:xfrm>
              <a:off x="5029200" y="402431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9" name="Freeform 229"/>
            <p:cNvSpPr>
              <a:spLocks/>
            </p:cNvSpPr>
            <p:nvPr/>
          </p:nvSpPr>
          <p:spPr bwMode="auto">
            <a:xfrm>
              <a:off x="5002213" y="3910013"/>
              <a:ext cx="26987" cy="114300"/>
            </a:xfrm>
            <a:custGeom>
              <a:avLst/>
              <a:gdLst>
                <a:gd name="T0" fmla="*/ 26987 w 17"/>
                <a:gd name="T1" fmla="*/ 114300 h 71"/>
                <a:gd name="T2" fmla="*/ 26987 w 17"/>
                <a:gd name="T3" fmla="*/ 0 h 71"/>
                <a:gd name="T4" fmla="*/ 12700 w 17"/>
                <a:gd name="T5" fmla="*/ 14489 h 71"/>
                <a:gd name="T6" fmla="*/ 0 w 17"/>
                <a:gd name="T7" fmla="*/ 19318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1"/>
                <a:gd name="T14" fmla="*/ 17 w 17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1">
                  <a:moveTo>
                    <a:pt x="17" y="71"/>
                  </a:moveTo>
                  <a:lnTo>
                    <a:pt x="17" y="0"/>
                  </a:lnTo>
                  <a:lnTo>
                    <a:pt x="8" y="9"/>
                  </a:lnTo>
                  <a:lnTo>
                    <a:pt x="0" y="12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0" name="Line 230"/>
            <p:cNvSpPr>
              <a:spLocks noChangeShapeType="1"/>
            </p:cNvSpPr>
            <p:nvPr/>
          </p:nvSpPr>
          <p:spPr bwMode="auto">
            <a:xfrm>
              <a:off x="5024438" y="391318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1" name="Line 231"/>
            <p:cNvSpPr>
              <a:spLocks noChangeShapeType="1"/>
            </p:cNvSpPr>
            <p:nvPr/>
          </p:nvSpPr>
          <p:spPr bwMode="auto">
            <a:xfrm>
              <a:off x="5024438" y="3913188"/>
              <a:ext cx="1587" cy="111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2" name="Line 232"/>
            <p:cNvSpPr>
              <a:spLocks noChangeShapeType="1"/>
            </p:cNvSpPr>
            <p:nvPr/>
          </p:nvSpPr>
          <p:spPr bwMode="auto">
            <a:xfrm>
              <a:off x="5086350" y="39909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3" name="Line 233"/>
            <p:cNvSpPr>
              <a:spLocks noChangeShapeType="1"/>
            </p:cNvSpPr>
            <p:nvPr/>
          </p:nvSpPr>
          <p:spPr bwMode="auto">
            <a:xfrm>
              <a:off x="5086350" y="3990975"/>
              <a:ext cx="841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4" name="Line 234"/>
            <p:cNvSpPr>
              <a:spLocks noChangeShapeType="1"/>
            </p:cNvSpPr>
            <p:nvPr/>
          </p:nvSpPr>
          <p:spPr bwMode="auto">
            <a:xfrm>
              <a:off x="5160963" y="402431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5" name="Line 235"/>
            <p:cNvSpPr>
              <a:spLocks noChangeShapeType="1"/>
            </p:cNvSpPr>
            <p:nvPr/>
          </p:nvSpPr>
          <p:spPr bwMode="auto">
            <a:xfrm flipH="1">
              <a:off x="5122863" y="4024313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6" name="Line 236"/>
            <p:cNvSpPr>
              <a:spLocks noChangeShapeType="1"/>
            </p:cNvSpPr>
            <p:nvPr/>
          </p:nvSpPr>
          <p:spPr bwMode="auto">
            <a:xfrm>
              <a:off x="5138738" y="402431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7" name="Line 237"/>
            <p:cNvSpPr>
              <a:spLocks noChangeShapeType="1"/>
            </p:cNvSpPr>
            <p:nvPr/>
          </p:nvSpPr>
          <p:spPr bwMode="auto">
            <a:xfrm flipV="1">
              <a:off x="5138738" y="3919538"/>
              <a:ext cx="1587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8" name="Line 238"/>
            <p:cNvSpPr>
              <a:spLocks noChangeShapeType="1"/>
            </p:cNvSpPr>
            <p:nvPr/>
          </p:nvSpPr>
          <p:spPr bwMode="auto">
            <a:xfrm>
              <a:off x="5145088" y="391001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19" name="Line 239"/>
            <p:cNvSpPr>
              <a:spLocks noChangeShapeType="1"/>
            </p:cNvSpPr>
            <p:nvPr/>
          </p:nvSpPr>
          <p:spPr bwMode="auto">
            <a:xfrm>
              <a:off x="5145088" y="3910013"/>
              <a:ext cx="1587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0" name="Line 240"/>
            <p:cNvSpPr>
              <a:spLocks noChangeShapeType="1"/>
            </p:cNvSpPr>
            <p:nvPr/>
          </p:nvSpPr>
          <p:spPr bwMode="auto">
            <a:xfrm>
              <a:off x="5086350" y="39909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1" name="Line 241"/>
            <p:cNvSpPr>
              <a:spLocks noChangeShapeType="1"/>
            </p:cNvSpPr>
            <p:nvPr/>
          </p:nvSpPr>
          <p:spPr bwMode="auto">
            <a:xfrm flipV="1">
              <a:off x="5086350" y="3910013"/>
              <a:ext cx="58738" cy="809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2" name="Line 242"/>
            <p:cNvSpPr>
              <a:spLocks noChangeShapeType="1"/>
            </p:cNvSpPr>
            <p:nvPr/>
          </p:nvSpPr>
          <p:spPr bwMode="auto">
            <a:xfrm>
              <a:off x="7254875" y="392906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3" name="Freeform 243"/>
            <p:cNvSpPr>
              <a:spLocks/>
            </p:cNvSpPr>
            <p:nvPr/>
          </p:nvSpPr>
          <p:spPr bwMode="auto">
            <a:xfrm>
              <a:off x="7254875" y="3910013"/>
              <a:ext cx="25400" cy="114300"/>
            </a:xfrm>
            <a:custGeom>
              <a:avLst/>
              <a:gdLst>
                <a:gd name="T0" fmla="*/ 0 w 16"/>
                <a:gd name="T1" fmla="*/ 19318 h 71"/>
                <a:gd name="T2" fmla="*/ 9525 w 16"/>
                <a:gd name="T3" fmla="*/ 14489 h 71"/>
                <a:gd name="T4" fmla="*/ 25400 w 16"/>
                <a:gd name="T5" fmla="*/ 0 h 71"/>
                <a:gd name="T6" fmla="*/ 25400 w 16"/>
                <a:gd name="T7" fmla="*/ 114300 h 71"/>
                <a:gd name="T8" fmla="*/ 19050 w 16"/>
                <a:gd name="T9" fmla="*/ 114300 h 71"/>
                <a:gd name="T10" fmla="*/ 19050 w 16"/>
                <a:gd name="T11" fmla="*/ 322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71"/>
                <a:gd name="T20" fmla="*/ 16 w 16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71">
                  <a:moveTo>
                    <a:pt x="0" y="12"/>
                  </a:moveTo>
                  <a:lnTo>
                    <a:pt x="6" y="9"/>
                  </a:lnTo>
                  <a:lnTo>
                    <a:pt x="16" y="0"/>
                  </a:lnTo>
                  <a:lnTo>
                    <a:pt x="16" y="71"/>
                  </a:lnTo>
                  <a:lnTo>
                    <a:pt x="12" y="71"/>
                  </a:lnTo>
                  <a:lnTo>
                    <a:pt x="12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4" name="Line 244"/>
            <p:cNvSpPr>
              <a:spLocks noChangeShapeType="1"/>
            </p:cNvSpPr>
            <p:nvPr/>
          </p:nvSpPr>
          <p:spPr bwMode="auto">
            <a:xfrm>
              <a:off x="7353300" y="3910013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5" name="Freeform 245"/>
            <p:cNvSpPr>
              <a:spLocks/>
            </p:cNvSpPr>
            <p:nvPr/>
          </p:nvSpPr>
          <p:spPr bwMode="auto">
            <a:xfrm>
              <a:off x="7343775" y="3910013"/>
              <a:ext cx="74613" cy="114300"/>
            </a:xfrm>
            <a:custGeom>
              <a:avLst/>
              <a:gdLst>
                <a:gd name="T0" fmla="*/ 9525 w 47"/>
                <a:gd name="T1" fmla="*/ 0 h 71"/>
                <a:gd name="T2" fmla="*/ 0 w 47"/>
                <a:gd name="T3" fmla="*/ 53125 h 71"/>
                <a:gd name="T4" fmla="*/ 9525 w 47"/>
                <a:gd name="T5" fmla="*/ 41856 h 71"/>
                <a:gd name="T6" fmla="*/ 25400 w 47"/>
                <a:gd name="T7" fmla="*/ 37027 h 71"/>
                <a:gd name="T8" fmla="*/ 41275 w 47"/>
                <a:gd name="T9" fmla="*/ 37027 h 71"/>
                <a:gd name="T10" fmla="*/ 58738 w 47"/>
                <a:gd name="T11" fmla="*/ 41856 h 71"/>
                <a:gd name="T12" fmla="*/ 68263 w 47"/>
                <a:gd name="T13" fmla="*/ 53125 h 71"/>
                <a:gd name="T14" fmla="*/ 74613 w 47"/>
                <a:gd name="T15" fmla="*/ 69224 h 71"/>
                <a:gd name="T16" fmla="*/ 74613 w 47"/>
                <a:gd name="T17" fmla="*/ 78883 h 71"/>
                <a:gd name="T18" fmla="*/ 68263 w 47"/>
                <a:gd name="T19" fmla="*/ 98201 h 71"/>
                <a:gd name="T20" fmla="*/ 58738 w 47"/>
                <a:gd name="T21" fmla="*/ 107861 h 71"/>
                <a:gd name="T22" fmla="*/ 41275 w 47"/>
                <a:gd name="T23" fmla="*/ 114300 h 71"/>
                <a:gd name="T24" fmla="*/ 25400 w 47"/>
                <a:gd name="T25" fmla="*/ 114300 h 71"/>
                <a:gd name="T26" fmla="*/ 9525 w 47"/>
                <a:gd name="T27" fmla="*/ 107861 h 71"/>
                <a:gd name="T28" fmla="*/ 6350 w 47"/>
                <a:gd name="T29" fmla="*/ 101421 h 71"/>
                <a:gd name="T30" fmla="*/ 0 w 47"/>
                <a:gd name="T31" fmla="*/ 91762 h 71"/>
                <a:gd name="T32" fmla="*/ 0 w 47"/>
                <a:gd name="T33" fmla="*/ 85323 h 71"/>
                <a:gd name="T34" fmla="*/ 6350 w 47"/>
                <a:gd name="T35" fmla="*/ 78883 h 71"/>
                <a:gd name="T36" fmla="*/ 9525 w 47"/>
                <a:gd name="T37" fmla="*/ 85323 h 71"/>
                <a:gd name="T38" fmla="*/ 6350 w 47"/>
                <a:gd name="T39" fmla="*/ 91762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"/>
                <a:gd name="T61" fmla="*/ 0 h 71"/>
                <a:gd name="T62" fmla="*/ 47 w 47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" h="71">
                  <a:moveTo>
                    <a:pt x="6" y="0"/>
                  </a:moveTo>
                  <a:lnTo>
                    <a:pt x="0" y="33"/>
                  </a:lnTo>
                  <a:lnTo>
                    <a:pt x="6" y="26"/>
                  </a:lnTo>
                  <a:lnTo>
                    <a:pt x="16" y="23"/>
                  </a:lnTo>
                  <a:lnTo>
                    <a:pt x="26" y="23"/>
                  </a:lnTo>
                  <a:lnTo>
                    <a:pt x="37" y="26"/>
                  </a:lnTo>
                  <a:lnTo>
                    <a:pt x="43" y="33"/>
                  </a:lnTo>
                  <a:lnTo>
                    <a:pt x="47" y="43"/>
                  </a:lnTo>
                  <a:lnTo>
                    <a:pt x="47" y="49"/>
                  </a:lnTo>
                  <a:lnTo>
                    <a:pt x="43" y="61"/>
                  </a:lnTo>
                  <a:lnTo>
                    <a:pt x="37" y="67"/>
                  </a:lnTo>
                  <a:lnTo>
                    <a:pt x="26" y="71"/>
                  </a:lnTo>
                  <a:lnTo>
                    <a:pt x="16" y="71"/>
                  </a:lnTo>
                  <a:lnTo>
                    <a:pt x="6" y="67"/>
                  </a:lnTo>
                  <a:lnTo>
                    <a:pt x="4" y="63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4" y="49"/>
                  </a:lnTo>
                  <a:lnTo>
                    <a:pt x="6" y="53"/>
                  </a:lnTo>
                  <a:lnTo>
                    <a:pt x="4" y="5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6" name="Line 246"/>
            <p:cNvSpPr>
              <a:spLocks noChangeShapeType="1"/>
            </p:cNvSpPr>
            <p:nvPr/>
          </p:nvSpPr>
          <p:spPr bwMode="auto">
            <a:xfrm>
              <a:off x="7300913" y="402431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7" name="Line 247"/>
            <p:cNvSpPr>
              <a:spLocks noChangeShapeType="1"/>
            </p:cNvSpPr>
            <p:nvPr/>
          </p:nvSpPr>
          <p:spPr bwMode="auto">
            <a:xfrm flipH="1">
              <a:off x="7254875" y="4024313"/>
              <a:ext cx="4603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8" name="Line 248"/>
            <p:cNvSpPr>
              <a:spLocks noChangeShapeType="1"/>
            </p:cNvSpPr>
            <p:nvPr/>
          </p:nvSpPr>
          <p:spPr bwMode="auto">
            <a:xfrm>
              <a:off x="7407275" y="4005263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9" name="Freeform 249"/>
            <p:cNvSpPr>
              <a:spLocks/>
            </p:cNvSpPr>
            <p:nvPr/>
          </p:nvSpPr>
          <p:spPr bwMode="auto">
            <a:xfrm>
              <a:off x="7385050" y="3946525"/>
              <a:ext cx="26988" cy="58738"/>
            </a:xfrm>
            <a:custGeom>
              <a:avLst/>
              <a:gdLst>
                <a:gd name="T0" fmla="*/ 22225 w 17"/>
                <a:gd name="T1" fmla="*/ 58738 h 36"/>
                <a:gd name="T2" fmla="*/ 26988 w 17"/>
                <a:gd name="T3" fmla="*/ 42422 h 36"/>
                <a:gd name="T4" fmla="*/ 26988 w 17"/>
                <a:gd name="T5" fmla="*/ 32632 h 36"/>
                <a:gd name="T6" fmla="*/ 22225 w 17"/>
                <a:gd name="T7" fmla="*/ 16316 h 36"/>
                <a:gd name="T8" fmla="*/ 11113 w 17"/>
                <a:gd name="T9" fmla="*/ 4895 h 36"/>
                <a:gd name="T10" fmla="*/ 0 w 17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6"/>
                <a:gd name="T20" fmla="*/ 17 w 17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6">
                  <a:moveTo>
                    <a:pt x="14" y="36"/>
                  </a:moveTo>
                  <a:lnTo>
                    <a:pt x="17" y="26"/>
                  </a:lnTo>
                  <a:lnTo>
                    <a:pt x="17" y="20"/>
                  </a:lnTo>
                  <a:lnTo>
                    <a:pt x="14" y="10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0" name="Line 250"/>
            <p:cNvSpPr>
              <a:spLocks noChangeShapeType="1"/>
            </p:cNvSpPr>
            <p:nvPr/>
          </p:nvSpPr>
          <p:spPr bwMode="auto">
            <a:xfrm>
              <a:off x="7381875" y="39131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1" name="Freeform 251"/>
            <p:cNvSpPr>
              <a:spLocks/>
            </p:cNvSpPr>
            <p:nvPr/>
          </p:nvSpPr>
          <p:spPr bwMode="auto">
            <a:xfrm>
              <a:off x="7353300" y="3910013"/>
              <a:ext cx="53975" cy="3175"/>
            </a:xfrm>
            <a:custGeom>
              <a:avLst/>
              <a:gdLst>
                <a:gd name="T0" fmla="*/ 25400 w 34"/>
                <a:gd name="T1" fmla="*/ 3175 h 2"/>
                <a:gd name="T2" fmla="*/ 53975 w 34"/>
                <a:gd name="T3" fmla="*/ 0 h 2"/>
                <a:gd name="T4" fmla="*/ 0 w 34"/>
                <a:gd name="T5" fmla="*/ 0 h 2"/>
                <a:gd name="T6" fmla="*/ 0 w 34"/>
                <a:gd name="T7" fmla="*/ 3175 h 2"/>
                <a:gd name="T8" fmla="*/ 25400 w 34"/>
                <a:gd name="T9" fmla="*/ 317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"/>
                <a:gd name="T17" fmla="*/ 34 w 3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">
                  <a:moveTo>
                    <a:pt x="16" y="2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2" name="Line 252"/>
            <p:cNvSpPr>
              <a:spLocks noChangeShapeType="1"/>
            </p:cNvSpPr>
            <p:nvPr/>
          </p:nvSpPr>
          <p:spPr bwMode="auto">
            <a:xfrm>
              <a:off x="7385050" y="402431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3" name="Freeform 253"/>
            <p:cNvSpPr>
              <a:spLocks/>
            </p:cNvSpPr>
            <p:nvPr/>
          </p:nvSpPr>
          <p:spPr bwMode="auto">
            <a:xfrm>
              <a:off x="7385050" y="4005263"/>
              <a:ext cx="22225" cy="19050"/>
            </a:xfrm>
            <a:custGeom>
              <a:avLst/>
              <a:gdLst>
                <a:gd name="T0" fmla="*/ 0 w 14"/>
                <a:gd name="T1" fmla="*/ 19050 h 12"/>
                <a:gd name="T2" fmla="*/ 11113 w 14"/>
                <a:gd name="T3" fmla="*/ 12700 h 12"/>
                <a:gd name="T4" fmla="*/ 22225 w 14"/>
                <a:gd name="T5" fmla="*/ 0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7" y="8"/>
                  </a:lnTo>
                  <a:lnTo>
                    <a:pt x="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4" name="Line 254"/>
            <p:cNvSpPr>
              <a:spLocks noChangeShapeType="1"/>
            </p:cNvSpPr>
            <p:nvPr/>
          </p:nvSpPr>
          <p:spPr bwMode="auto">
            <a:xfrm>
              <a:off x="2424113" y="400050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5" name="Line 255"/>
            <p:cNvSpPr>
              <a:spLocks noChangeShapeType="1"/>
            </p:cNvSpPr>
            <p:nvPr/>
          </p:nvSpPr>
          <p:spPr bwMode="auto">
            <a:xfrm flipH="1">
              <a:off x="2378075" y="4000500"/>
              <a:ext cx="460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6" name="Line 256"/>
            <p:cNvSpPr>
              <a:spLocks noChangeShapeType="1"/>
            </p:cNvSpPr>
            <p:nvPr/>
          </p:nvSpPr>
          <p:spPr bwMode="auto">
            <a:xfrm>
              <a:off x="2397125" y="400050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7" name="Line 257"/>
            <p:cNvSpPr>
              <a:spLocks noChangeShapeType="1"/>
            </p:cNvSpPr>
            <p:nvPr/>
          </p:nvSpPr>
          <p:spPr bwMode="auto">
            <a:xfrm flipV="1">
              <a:off x="2397125" y="3889375"/>
              <a:ext cx="1588" cy="111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8" name="Line 258"/>
            <p:cNvSpPr>
              <a:spLocks noChangeShapeType="1"/>
            </p:cNvSpPr>
            <p:nvPr/>
          </p:nvSpPr>
          <p:spPr bwMode="auto">
            <a:xfrm>
              <a:off x="2403475" y="3883025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39" name="Line 259"/>
            <p:cNvSpPr>
              <a:spLocks noChangeShapeType="1"/>
            </p:cNvSpPr>
            <p:nvPr/>
          </p:nvSpPr>
          <p:spPr bwMode="auto">
            <a:xfrm>
              <a:off x="2403475" y="3883025"/>
              <a:ext cx="1588" cy="117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0" name="Line 260"/>
            <p:cNvSpPr>
              <a:spLocks noChangeShapeType="1"/>
            </p:cNvSpPr>
            <p:nvPr/>
          </p:nvSpPr>
          <p:spPr bwMode="auto">
            <a:xfrm>
              <a:off x="2387600" y="39004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1" name="Line 261"/>
            <p:cNvSpPr>
              <a:spLocks noChangeShapeType="1"/>
            </p:cNvSpPr>
            <p:nvPr/>
          </p:nvSpPr>
          <p:spPr bwMode="auto">
            <a:xfrm flipV="1">
              <a:off x="2387600" y="3883025"/>
              <a:ext cx="15875" cy="17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2" name="Line 262"/>
            <p:cNvSpPr>
              <a:spLocks noChangeShapeType="1"/>
            </p:cNvSpPr>
            <p:nvPr/>
          </p:nvSpPr>
          <p:spPr bwMode="auto">
            <a:xfrm>
              <a:off x="2387600" y="39004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3" name="Line 263"/>
            <p:cNvSpPr>
              <a:spLocks noChangeShapeType="1"/>
            </p:cNvSpPr>
            <p:nvPr/>
          </p:nvSpPr>
          <p:spPr bwMode="auto">
            <a:xfrm flipH="1">
              <a:off x="2378075" y="3900488"/>
              <a:ext cx="9525" cy="4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4" name="Line 264"/>
            <p:cNvSpPr>
              <a:spLocks noChangeShapeType="1"/>
            </p:cNvSpPr>
            <p:nvPr/>
          </p:nvSpPr>
          <p:spPr bwMode="auto">
            <a:xfrm>
              <a:off x="2320925" y="39020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5" name="Freeform 265"/>
            <p:cNvSpPr>
              <a:spLocks/>
            </p:cNvSpPr>
            <p:nvPr/>
          </p:nvSpPr>
          <p:spPr bwMode="auto">
            <a:xfrm>
              <a:off x="2243138" y="3873500"/>
              <a:ext cx="77787" cy="101600"/>
            </a:xfrm>
            <a:custGeom>
              <a:avLst/>
              <a:gdLst>
                <a:gd name="T0" fmla="*/ 77787 w 49"/>
                <a:gd name="T1" fmla="*/ 29029 h 63"/>
                <a:gd name="T2" fmla="*/ 69850 w 49"/>
                <a:gd name="T3" fmla="*/ 14514 h 63"/>
                <a:gd name="T4" fmla="*/ 63500 w 49"/>
                <a:gd name="T5" fmla="*/ 6451 h 63"/>
                <a:gd name="T6" fmla="*/ 49212 w 49"/>
                <a:gd name="T7" fmla="*/ 0 h 63"/>
                <a:gd name="T8" fmla="*/ 20637 w 49"/>
                <a:gd name="T9" fmla="*/ 0 h 63"/>
                <a:gd name="T10" fmla="*/ 7937 w 49"/>
                <a:gd name="T11" fmla="*/ 6451 h 63"/>
                <a:gd name="T12" fmla="*/ 0 w 49"/>
                <a:gd name="T13" fmla="*/ 14514 h 63"/>
                <a:gd name="T14" fmla="*/ 0 w 49"/>
                <a:gd name="T15" fmla="*/ 29029 h 63"/>
                <a:gd name="T16" fmla="*/ 7937 w 49"/>
                <a:gd name="T17" fmla="*/ 37092 h 63"/>
                <a:gd name="T18" fmla="*/ 20637 w 49"/>
                <a:gd name="T19" fmla="*/ 43543 h 63"/>
                <a:gd name="T20" fmla="*/ 55562 w 49"/>
                <a:gd name="T21" fmla="*/ 59670 h 63"/>
                <a:gd name="T22" fmla="*/ 69850 w 49"/>
                <a:gd name="T23" fmla="*/ 66121 h 63"/>
                <a:gd name="T24" fmla="*/ 77787 w 49"/>
                <a:gd name="T25" fmla="*/ 70959 h 63"/>
                <a:gd name="T26" fmla="*/ 77787 w 49"/>
                <a:gd name="T27" fmla="*/ 66121 h 63"/>
                <a:gd name="T28" fmla="*/ 77787 w 49"/>
                <a:gd name="T29" fmla="*/ 87086 h 63"/>
                <a:gd name="T30" fmla="*/ 69850 w 49"/>
                <a:gd name="T31" fmla="*/ 96762 h 63"/>
                <a:gd name="T32" fmla="*/ 55562 w 49"/>
                <a:gd name="T33" fmla="*/ 101600 h 63"/>
                <a:gd name="T34" fmla="*/ 28575 w 49"/>
                <a:gd name="T35" fmla="*/ 101600 h 63"/>
                <a:gd name="T36" fmla="*/ 15875 w 49"/>
                <a:gd name="T37" fmla="*/ 96762 h 63"/>
                <a:gd name="T38" fmla="*/ 7937 w 49"/>
                <a:gd name="T39" fmla="*/ 87086 h 63"/>
                <a:gd name="T40" fmla="*/ 0 w 49"/>
                <a:gd name="T41" fmla="*/ 70959 h 63"/>
                <a:gd name="T42" fmla="*/ 0 w 49"/>
                <a:gd name="T43" fmla="*/ 101600 h 63"/>
                <a:gd name="T44" fmla="*/ 7937 w 49"/>
                <a:gd name="T45" fmla="*/ 87086 h 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63"/>
                <a:gd name="T71" fmla="*/ 49 w 49"/>
                <a:gd name="T72" fmla="*/ 63 h 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63">
                  <a:moveTo>
                    <a:pt x="49" y="18"/>
                  </a:moveTo>
                  <a:lnTo>
                    <a:pt x="44" y="9"/>
                  </a:lnTo>
                  <a:lnTo>
                    <a:pt x="40" y="4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8"/>
                  </a:lnTo>
                  <a:lnTo>
                    <a:pt x="5" y="23"/>
                  </a:lnTo>
                  <a:lnTo>
                    <a:pt x="13" y="27"/>
                  </a:lnTo>
                  <a:lnTo>
                    <a:pt x="35" y="37"/>
                  </a:lnTo>
                  <a:lnTo>
                    <a:pt x="44" y="41"/>
                  </a:lnTo>
                  <a:lnTo>
                    <a:pt x="49" y="44"/>
                  </a:lnTo>
                  <a:lnTo>
                    <a:pt x="49" y="41"/>
                  </a:lnTo>
                  <a:lnTo>
                    <a:pt x="49" y="54"/>
                  </a:lnTo>
                  <a:lnTo>
                    <a:pt x="44" y="60"/>
                  </a:lnTo>
                  <a:lnTo>
                    <a:pt x="35" y="63"/>
                  </a:lnTo>
                  <a:lnTo>
                    <a:pt x="18" y="63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5" y="54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6" name="Line 266"/>
            <p:cNvSpPr>
              <a:spLocks noChangeShapeType="1"/>
            </p:cNvSpPr>
            <p:nvPr/>
          </p:nvSpPr>
          <p:spPr bwMode="auto">
            <a:xfrm>
              <a:off x="2251075" y="39020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7" name="Freeform 267"/>
            <p:cNvSpPr>
              <a:spLocks/>
            </p:cNvSpPr>
            <p:nvPr/>
          </p:nvSpPr>
          <p:spPr bwMode="auto">
            <a:xfrm>
              <a:off x="2251075" y="3902075"/>
              <a:ext cx="69850" cy="36513"/>
            </a:xfrm>
            <a:custGeom>
              <a:avLst/>
              <a:gdLst>
                <a:gd name="T0" fmla="*/ 0 w 44"/>
                <a:gd name="T1" fmla="*/ 0 h 23"/>
                <a:gd name="T2" fmla="*/ 12700 w 44"/>
                <a:gd name="T3" fmla="*/ 7938 h 23"/>
                <a:gd name="T4" fmla="*/ 47625 w 44"/>
                <a:gd name="T5" fmla="*/ 22225 h 23"/>
                <a:gd name="T6" fmla="*/ 61913 w 44"/>
                <a:gd name="T7" fmla="*/ 30163 h 23"/>
                <a:gd name="T8" fmla="*/ 69850 w 44"/>
                <a:gd name="T9" fmla="*/ 365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3"/>
                <a:gd name="T17" fmla="*/ 44 w 4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3">
                  <a:moveTo>
                    <a:pt x="0" y="0"/>
                  </a:moveTo>
                  <a:lnTo>
                    <a:pt x="8" y="5"/>
                  </a:lnTo>
                  <a:lnTo>
                    <a:pt x="30" y="14"/>
                  </a:lnTo>
                  <a:lnTo>
                    <a:pt x="39" y="19"/>
                  </a:lnTo>
                  <a:lnTo>
                    <a:pt x="44" y="23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8" name="Line 268"/>
            <p:cNvSpPr>
              <a:spLocks noChangeShapeType="1"/>
            </p:cNvSpPr>
            <p:nvPr/>
          </p:nvSpPr>
          <p:spPr bwMode="auto">
            <a:xfrm>
              <a:off x="2320925" y="39020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9" name="Freeform 269"/>
            <p:cNvSpPr>
              <a:spLocks/>
            </p:cNvSpPr>
            <p:nvPr/>
          </p:nvSpPr>
          <p:spPr bwMode="auto">
            <a:xfrm>
              <a:off x="2312988" y="3873500"/>
              <a:ext cx="7937" cy="28575"/>
            </a:xfrm>
            <a:custGeom>
              <a:avLst/>
              <a:gdLst>
                <a:gd name="T0" fmla="*/ 7937 w 5"/>
                <a:gd name="T1" fmla="*/ 28575 h 18"/>
                <a:gd name="T2" fmla="*/ 7937 w 5"/>
                <a:gd name="T3" fmla="*/ 0 h 18"/>
                <a:gd name="T4" fmla="*/ 0 w 5"/>
                <a:gd name="T5" fmla="*/ 14288 h 18"/>
                <a:gd name="T6" fmla="*/ 0 60000 65536"/>
                <a:gd name="T7" fmla="*/ 0 60000 65536"/>
                <a:gd name="T8" fmla="*/ 0 60000 65536"/>
                <a:gd name="T9" fmla="*/ 0 w 5"/>
                <a:gd name="T10" fmla="*/ 0 h 18"/>
                <a:gd name="T11" fmla="*/ 5 w 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8">
                  <a:moveTo>
                    <a:pt x="5" y="18"/>
                  </a:moveTo>
                  <a:lnTo>
                    <a:pt x="5" y="0"/>
                  </a:lnTo>
                  <a:lnTo>
                    <a:pt x="0" y="9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0" name="Line 270"/>
            <p:cNvSpPr>
              <a:spLocks noChangeShapeType="1"/>
            </p:cNvSpPr>
            <p:nvPr/>
          </p:nvSpPr>
          <p:spPr bwMode="auto">
            <a:xfrm>
              <a:off x="2243138" y="389413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1" name="Line 271"/>
            <p:cNvSpPr>
              <a:spLocks noChangeShapeType="1"/>
            </p:cNvSpPr>
            <p:nvPr/>
          </p:nvSpPr>
          <p:spPr bwMode="auto">
            <a:xfrm>
              <a:off x="2243138" y="3894138"/>
              <a:ext cx="7937" cy="7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2" name="Line 272"/>
            <p:cNvSpPr>
              <a:spLocks noChangeShapeType="1"/>
            </p:cNvSpPr>
            <p:nvPr/>
          </p:nvSpPr>
          <p:spPr bwMode="auto">
            <a:xfrm>
              <a:off x="2008188" y="3905250"/>
              <a:ext cx="3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3" name="Freeform 273"/>
            <p:cNvSpPr>
              <a:spLocks/>
            </p:cNvSpPr>
            <p:nvPr/>
          </p:nvSpPr>
          <p:spPr bwMode="auto">
            <a:xfrm>
              <a:off x="1946275" y="3883025"/>
              <a:ext cx="68263" cy="117475"/>
            </a:xfrm>
            <a:custGeom>
              <a:avLst/>
              <a:gdLst>
                <a:gd name="T0" fmla="*/ 61913 w 43"/>
                <a:gd name="T1" fmla="*/ 22529 h 73"/>
                <a:gd name="T2" fmla="*/ 52388 w 43"/>
                <a:gd name="T3" fmla="*/ 6437 h 73"/>
                <a:gd name="T4" fmla="*/ 36513 w 43"/>
                <a:gd name="T5" fmla="*/ 0 h 73"/>
                <a:gd name="T6" fmla="*/ 25400 w 43"/>
                <a:gd name="T7" fmla="*/ 0 h 73"/>
                <a:gd name="T8" fmla="*/ 15875 w 43"/>
                <a:gd name="T9" fmla="*/ 6437 h 73"/>
                <a:gd name="T10" fmla="*/ 9525 w 43"/>
                <a:gd name="T11" fmla="*/ 12874 h 73"/>
                <a:gd name="T12" fmla="*/ 6350 w 43"/>
                <a:gd name="T13" fmla="*/ 22529 h 73"/>
                <a:gd name="T14" fmla="*/ 0 w 43"/>
                <a:gd name="T15" fmla="*/ 51496 h 73"/>
                <a:gd name="T16" fmla="*/ 0 w 43"/>
                <a:gd name="T17" fmla="*/ 65979 h 73"/>
                <a:gd name="T18" fmla="*/ 6350 w 43"/>
                <a:gd name="T19" fmla="*/ 94946 h 73"/>
                <a:gd name="T20" fmla="*/ 9525 w 43"/>
                <a:gd name="T21" fmla="*/ 106210 h 73"/>
                <a:gd name="T22" fmla="*/ 15875 w 43"/>
                <a:gd name="T23" fmla="*/ 111038 h 73"/>
                <a:gd name="T24" fmla="*/ 25400 w 43"/>
                <a:gd name="T25" fmla="*/ 117475 h 73"/>
                <a:gd name="T26" fmla="*/ 36513 w 43"/>
                <a:gd name="T27" fmla="*/ 117475 h 73"/>
                <a:gd name="T28" fmla="*/ 52388 w 43"/>
                <a:gd name="T29" fmla="*/ 111038 h 73"/>
                <a:gd name="T30" fmla="*/ 61913 w 43"/>
                <a:gd name="T31" fmla="*/ 94946 h 73"/>
                <a:gd name="T32" fmla="*/ 68263 w 43"/>
                <a:gd name="T33" fmla="*/ 65979 h 73"/>
                <a:gd name="T34" fmla="*/ 68263 w 43"/>
                <a:gd name="T35" fmla="*/ 51496 h 73"/>
                <a:gd name="T36" fmla="*/ 61913 w 43"/>
                <a:gd name="T37" fmla="*/ 22529 h 73"/>
                <a:gd name="T38" fmla="*/ 58738 w 43"/>
                <a:gd name="T39" fmla="*/ 22529 h 73"/>
                <a:gd name="T40" fmla="*/ 52388 w 43"/>
                <a:gd name="T41" fmla="*/ 12874 h 73"/>
                <a:gd name="T42" fmla="*/ 47625 w 43"/>
                <a:gd name="T43" fmla="*/ 6437 h 73"/>
                <a:gd name="T44" fmla="*/ 36513 w 43"/>
                <a:gd name="T45" fmla="*/ 0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73"/>
                <a:gd name="T71" fmla="*/ 43 w 4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73">
                  <a:moveTo>
                    <a:pt x="39" y="14"/>
                  </a:moveTo>
                  <a:lnTo>
                    <a:pt x="33" y="4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4" y="59"/>
                  </a:lnTo>
                  <a:lnTo>
                    <a:pt x="6" y="66"/>
                  </a:lnTo>
                  <a:lnTo>
                    <a:pt x="10" y="69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33" y="69"/>
                  </a:lnTo>
                  <a:lnTo>
                    <a:pt x="39" y="59"/>
                  </a:lnTo>
                  <a:lnTo>
                    <a:pt x="43" y="41"/>
                  </a:lnTo>
                  <a:lnTo>
                    <a:pt x="43" y="32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3" y="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4" name="Line 274"/>
            <p:cNvSpPr>
              <a:spLocks noChangeShapeType="1"/>
            </p:cNvSpPr>
            <p:nvPr/>
          </p:nvSpPr>
          <p:spPr bwMode="auto">
            <a:xfrm>
              <a:off x="1971675" y="3883025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5" name="Freeform 275"/>
            <p:cNvSpPr>
              <a:spLocks/>
            </p:cNvSpPr>
            <p:nvPr/>
          </p:nvSpPr>
          <p:spPr bwMode="auto">
            <a:xfrm>
              <a:off x="1939925" y="3883025"/>
              <a:ext cx="31750" cy="117475"/>
            </a:xfrm>
            <a:custGeom>
              <a:avLst/>
              <a:gdLst>
                <a:gd name="T0" fmla="*/ 31750 w 20"/>
                <a:gd name="T1" fmla="*/ 0 h 73"/>
                <a:gd name="T2" fmla="*/ 15875 w 20"/>
                <a:gd name="T3" fmla="*/ 6437 h 73"/>
                <a:gd name="T4" fmla="*/ 6350 w 20"/>
                <a:gd name="T5" fmla="*/ 22529 h 73"/>
                <a:gd name="T6" fmla="*/ 0 w 20"/>
                <a:gd name="T7" fmla="*/ 51496 h 73"/>
                <a:gd name="T8" fmla="*/ 0 w 20"/>
                <a:gd name="T9" fmla="*/ 65979 h 73"/>
                <a:gd name="T10" fmla="*/ 6350 w 20"/>
                <a:gd name="T11" fmla="*/ 94946 h 73"/>
                <a:gd name="T12" fmla="*/ 15875 w 20"/>
                <a:gd name="T13" fmla="*/ 111038 h 73"/>
                <a:gd name="T14" fmla="*/ 31750 w 20"/>
                <a:gd name="T15" fmla="*/ 117475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73"/>
                <a:gd name="T26" fmla="*/ 20 w 20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73">
                  <a:moveTo>
                    <a:pt x="20" y="0"/>
                  </a:moveTo>
                  <a:lnTo>
                    <a:pt x="10" y="4"/>
                  </a:lnTo>
                  <a:lnTo>
                    <a:pt x="4" y="1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4" y="59"/>
                  </a:lnTo>
                  <a:lnTo>
                    <a:pt x="10" y="69"/>
                  </a:lnTo>
                  <a:lnTo>
                    <a:pt x="20" y="73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6" name="Line 276"/>
            <p:cNvSpPr>
              <a:spLocks noChangeShapeType="1"/>
            </p:cNvSpPr>
            <p:nvPr/>
          </p:nvSpPr>
          <p:spPr bwMode="auto">
            <a:xfrm>
              <a:off x="1982788" y="400050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7" name="Freeform 277"/>
            <p:cNvSpPr>
              <a:spLocks/>
            </p:cNvSpPr>
            <p:nvPr/>
          </p:nvSpPr>
          <p:spPr bwMode="auto">
            <a:xfrm>
              <a:off x="1982788" y="3905250"/>
              <a:ext cx="25400" cy="95250"/>
            </a:xfrm>
            <a:custGeom>
              <a:avLst/>
              <a:gdLst>
                <a:gd name="T0" fmla="*/ 0 w 16"/>
                <a:gd name="T1" fmla="*/ 95250 h 59"/>
                <a:gd name="T2" fmla="*/ 11112 w 16"/>
                <a:gd name="T3" fmla="*/ 88792 h 59"/>
                <a:gd name="T4" fmla="*/ 15875 w 16"/>
                <a:gd name="T5" fmla="*/ 83949 h 59"/>
                <a:gd name="T6" fmla="*/ 22225 w 16"/>
                <a:gd name="T7" fmla="*/ 72648 h 59"/>
                <a:gd name="T8" fmla="*/ 25400 w 16"/>
                <a:gd name="T9" fmla="*/ 43589 h 59"/>
                <a:gd name="T10" fmla="*/ 25400 w 16"/>
                <a:gd name="T11" fmla="*/ 27445 h 59"/>
                <a:gd name="T12" fmla="*/ 22225 w 16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9"/>
                <a:gd name="T23" fmla="*/ 16 w 1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9">
                  <a:moveTo>
                    <a:pt x="0" y="59"/>
                  </a:moveTo>
                  <a:lnTo>
                    <a:pt x="7" y="55"/>
                  </a:lnTo>
                  <a:lnTo>
                    <a:pt x="10" y="52"/>
                  </a:lnTo>
                  <a:lnTo>
                    <a:pt x="14" y="45"/>
                  </a:lnTo>
                  <a:lnTo>
                    <a:pt x="16" y="27"/>
                  </a:lnTo>
                  <a:lnTo>
                    <a:pt x="16" y="17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8" name="Line 278"/>
            <p:cNvSpPr>
              <a:spLocks noChangeShapeType="1"/>
            </p:cNvSpPr>
            <p:nvPr/>
          </p:nvSpPr>
          <p:spPr bwMode="auto">
            <a:xfrm>
              <a:off x="1892300" y="3905250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9" name="Freeform 279"/>
            <p:cNvSpPr>
              <a:spLocks/>
            </p:cNvSpPr>
            <p:nvPr/>
          </p:nvSpPr>
          <p:spPr bwMode="auto">
            <a:xfrm>
              <a:off x="1820863" y="3905250"/>
              <a:ext cx="79375" cy="46038"/>
            </a:xfrm>
            <a:custGeom>
              <a:avLst/>
              <a:gdLst>
                <a:gd name="T0" fmla="*/ 71438 w 50"/>
                <a:gd name="T1" fmla="*/ 0 h 28"/>
                <a:gd name="T2" fmla="*/ 79375 w 50"/>
                <a:gd name="T3" fmla="*/ 8221 h 28"/>
                <a:gd name="T4" fmla="*/ 79375 w 50"/>
                <a:gd name="T5" fmla="*/ 31240 h 28"/>
                <a:gd name="T6" fmla="*/ 71438 w 50"/>
                <a:gd name="T7" fmla="*/ 37817 h 28"/>
                <a:gd name="T8" fmla="*/ 57150 w 50"/>
                <a:gd name="T9" fmla="*/ 46038 h 28"/>
                <a:gd name="T10" fmla="*/ 28575 w 50"/>
                <a:gd name="T11" fmla="*/ 46038 h 28"/>
                <a:gd name="T12" fmla="*/ 14288 w 50"/>
                <a:gd name="T13" fmla="*/ 37817 h 28"/>
                <a:gd name="T14" fmla="*/ 7938 w 50"/>
                <a:gd name="T15" fmla="*/ 31240 h 28"/>
                <a:gd name="T16" fmla="*/ 0 w 50"/>
                <a:gd name="T17" fmla="*/ 16442 h 28"/>
                <a:gd name="T18" fmla="*/ 0 w 50"/>
                <a:gd name="T19" fmla="*/ 46038 h 28"/>
                <a:gd name="T20" fmla="*/ 7938 w 50"/>
                <a:gd name="T21" fmla="*/ 3124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28"/>
                <a:gd name="T35" fmla="*/ 50 w 50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28">
                  <a:moveTo>
                    <a:pt x="45" y="0"/>
                  </a:moveTo>
                  <a:lnTo>
                    <a:pt x="50" y="5"/>
                  </a:lnTo>
                  <a:lnTo>
                    <a:pt x="50" y="19"/>
                  </a:lnTo>
                  <a:lnTo>
                    <a:pt x="45" y="23"/>
                  </a:lnTo>
                  <a:lnTo>
                    <a:pt x="36" y="28"/>
                  </a:lnTo>
                  <a:lnTo>
                    <a:pt x="18" y="28"/>
                  </a:lnTo>
                  <a:lnTo>
                    <a:pt x="9" y="23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0" y="28"/>
                  </a:lnTo>
                  <a:lnTo>
                    <a:pt x="5" y="19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0" name="Line 280"/>
            <p:cNvSpPr>
              <a:spLocks noChangeShapeType="1"/>
            </p:cNvSpPr>
            <p:nvPr/>
          </p:nvSpPr>
          <p:spPr bwMode="auto">
            <a:xfrm>
              <a:off x="1827213" y="38830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1" name="Freeform 281"/>
            <p:cNvSpPr>
              <a:spLocks/>
            </p:cNvSpPr>
            <p:nvPr/>
          </p:nvSpPr>
          <p:spPr bwMode="auto">
            <a:xfrm>
              <a:off x="1827213" y="3883025"/>
              <a:ext cx="73025" cy="38100"/>
            </a:xfrm>
            <a:custGeom>
              <a:avLst/>
              <a:gdLst>
                <a:gd name="T0" fmla="*/ 0 w 46"/>
                <a:gd name="T1" fmla="*/ 0 h 24"/>
                <a:gd name="T2" fmla="*/ 14288 w 46"/>
                <a:gd name="T3" fmla="*/ 7938 h 24"/>
                <a:gd name="T4" fmla="*/ 49212 w 46"/>
                <a:gd name="T5" fmla="*/ 22225 h 24"/>
                <a:gd name="T6" fmla="*/ 65088 w 46"/>
                <a:gd name="T7" fmla="*/ 30163 h 24"/>
                <a:gd name="T8" fmla="*/ 73025 w 46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4"/>
                <a:gd name="T17" fmla="*/ 46 w 4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4">
                  <a:moveTo>
                    <a:pt x="0" y="0"/>
                  </a:moveTo>
                  <a:lnTo>
                    <a:pt x="9" y="5"/>
                  </a:lnTo>
                  <a:lnTo>
                    <a:pt x="31" y="14"/>
                  </a:lnTo>
                  <a:lnTo>
                    <a:pt x="41" y="19"/>
                  </a:lnTo>
                  <a:lnTo>
                    <a:pt x="46" y="24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2" name="Line 282"/>
            <p:cNvSpPr>
              <a:spLocks noChangeShapeType="1"/>
            </p:cNvSpPr>
            <p:nvPr/>
          </p:nvSpPr>
          <p:spPr bwMode="auto">
            <a:xfrm>
              <a:off x="1892300" y="3905250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3" name="Freeform 283"/>
            <p:cNvSpPr>
              <a:spLocks/>
            </p:cNvSpPr>
            <p:nvPr/>
          </p:nvSpPr>
          <p:spPr bwMode="auto">
            <a:xfrm>
              <a:off x="1820863" y="3863975"/>
              <a:ext cx="71437" cy="41275"/>
            </a:xfrm>
            <a:custGeom>
              <a:avLst/>
              <a:gdLst>
                <a:gd name="T0" fmla="*/ 71437 w 45"/>
                <a:gd name="T1" fmla="*/ 41275 h 26"/>
                <a:gd name="T2" fmla="*/ 57150 w 45"/>
                <a:gd name="T3" fmla="*/ 36513 h 26"/>
                <a:gd name="T4" fmla="*/ 22225 w 45"/>
                <a:gd name="T5" fmla="*/ 22225 h 26"/>
                <a:gd name="T6" fmla="*/ 7937 w 45"/>
                <a:gd name="T7" fmla="*/ 14288 h 26"/>
                <a:gd name="T8" fmla="*/ 0 w 45"/>
                <a:gd name="T9" fmla="*/ 6350 h 26"/>
                <a:gd name="T10" fmla="*/ 0 w 45"/>
                <a:gd name="T11" fmla="*/ 0 h 26"/>
                <a:gd name="T12" fmla="*/ 0 w 45"/>
                <a:gd name="T13" fmla="*/ 14288 h 26"/>
                <a:gd name="T14" fmla="*/ 7937 w 45"/>
                <a:gd name="T15" fmla="*/ 2222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26"/>
                <a:gd name="T26" fmla="*/ 45 w 4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26">
                  <a:moveTo>
                    <a:pt x="45" y="26"/>
                  </a:moveTo>
                  <a:lnTo>
                    <a:pt x="36" y="23"/>
                  </a:lnTo>
                  <a:lnTo>
                    <a:pt x="14" y="14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9"/>
                  </a:lnTo>
                  <a:lnTo>
                    <a:pt x="5" y="14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4" name="Line 284"/>
            <p:cNvSpPr>
              <a:spLocks noChangeShapeType="1"/>
            </p:cNvSpPr>
            <p:nvPr/>
          </p:nvSpPr>
          <p:spPr bwMode="auto">
            <a:xfrm>
              <a:off x="1827213" y="385603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5" name="Line 285"/>
            <p:cNvSpPr>
              <a:spLocks noChangeShapeType="1"/>
            </p:cNvSpPr>
            <p:nvPr/>
          </p:nvSpPr>
          <p:spPr bwMode="auto">
            <a:xfrm flipH="1">
              <a:off x="1820863" y="3856038"/>
              <a:ext cx="6350" cy="7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6" name="Line 286"/>
            <p:cNvSpPr>
              <a:spLocks noChangeShapeType="1"/>
            </p:cNvSpPr>
            <p:nvPr/>
          </p:nvSpPr>
          <p:spPr bwMode="auto">
            <a:xfrm>
              <a:off x="1827213" y="385603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7" name="Freeform 287"/>
            <p:cNvSpPr>
              <a:spLocks/>
            </p:cNvSpPr>
            <p:nvPr/>
          </p:nvSpPr>
          <p:spPr bwMode="auto">
            <a:xfrm>
              <a:off x="1827213" y="3849688"/>
              <a:ext cx="73025" cy="28575"/>
            </a:xfrm>
            <a:custGeom>
              <a:avLst/>
              <a:gdLst>
                <a:gd name="T0" fmla="*/ 0 w 46"/>
                <a:gd name="T1" fmla="*/ 6350 h 18"/>
                <a:gd name="T2" fmla="*/ 14288 w 46"/>
                <a:gd name="T3" fmla="*/ 0 h 18"/>
                <a:gd name="T4" fmla="*/ 42862 w 46"/>
                <a:gd name="T5" fmla="*/ 0 h 18"/>
                <a:gd name="T6" fmla="*/ 57150 w 46"/>
                <a:gd name="T7" fmla="*/ 6350 h 18"/>
                <a:gd name="T8" fmla="*/ 65088 w 46"/>
                <a:gd name="T9" fmla="*/ 14288 h 18"/>
                <a:gd name="T10" fmla="*/ 73025 w 46"/>
                <a:gd name="T11" fmla="*/ 0 h 18"/>
                <a:gd name="T12" fmla="*/ 73025 w 46"/>
                <a:gd name="T13" fmla="*/ 28575 h 18"/>
                <a:gd name="T14" fmla="*/ 65088 w 46"/>
                <a:gd name="T15" fmla="*/ 14288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8"/>
                <a:gd name="T26" fmla="*/ 46 w 4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8">
                  <a:moveTo>
                    <a:pt x="0" y="4"/>
                  </a:moveTo>
                  <a:lnTo>
                    <a:pt x="9" y="0"/>
                  </a:lnTo>
                  <a:lnTo>
                    <a:pt x="27" y="0"/>
                  </a:lnTo>
                  <a:lnTo>
                    <a:pt x="36" y="4"/>
                  </a:lnTo>
                  <a:lnTo>
                    <a:pt x="41" y="9"/>
                  </a:lnTo>
                  <a:lnTo>
                    <a:pt x="46" y="0"/>
                  </a:lnTo>
                  <a:lnTo>
                    <a:pt x="46" y="18"/>
                  </a:lnTo>
                  <a:lnTo>
                    <a:pt x="41" y="9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8" name="Line 288"/>
            <p:cNvSpPr>
              <a:spLocks noChangeShapeType="1"/>
            </p:cNvSpPr>
            <p:nvPr/>
          </p:nvSpPr>
          <p:spPr bwMode="auto">
            <a:xfrm>
              <a:off x="1458913" y="46386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9" name="Freeform 289"/>
            <p:cNvSpPr>
              <a:spLocks/>
            </p:cNvSpPr>
            <p:nvPr/>
          </p:nvSpPr>
          <p:spPr bwMode="auto">
            <a:xfrm>
              <a:off x="1450975" y="4638675"/>
              <a:ext cx="7938" cy="150813"/>
            </a:xfrm>
            <a:custGeom>
              <a:avLst/>
              <a:gdLst>
                <a:gd name="T0" fmla="*/ 7938 w 5"/>
                <a:gd name="T1" fmla="*/ 0 h 95"/>
                <a:gd name="T2" fmla="*/ 7938 w 5"/>
                <a:gd name="T3" fmla="*/ 150813 h 95"/>
                <a:gd name="T4" fmla="*/ 0 w 5"/>
                <a:gd name="T5" fmla="*/ 150813 h 95"/>
                <a:gd name="T6" fmla="*/ 0 w 5"/>
                <a:gd name="T7" fmla="*/ 7938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95"/>
                <a:gd name="T14" fmla="*/ 5 w 5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95">
                  <a:moveTo>
                    <a:pt x="5" y="0"/>
                  </a:moveTo>
                  <a:lnTo>
                    <a:pt x="5" y="95"/>
                  </a:lnTo>
                  <a:lnTo>
                    <a:pt x="0" y="95"/>
                  </a:lnTo>
                  <a:lnTo>
                    <a:pt x="0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0" name="Line 290"/>
            <p:cNvSpPr>
              <a:spLocks noChangeShapeType="1"/>
            </p:cNvSpPr>
            <p:nvPr/>
          </p:nvSpPr>
          <p:spPr bwMode="auto">
            <a:xfrm>
              <a:off x="1458913" y="46386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1" name="Freeform 291"/>
            <p:cNvSpPr>
              <a:spLocks/>
            </p:cNvSpPr>
            <p:nvPr/>
          </p:nvSpPr>
          <p:spPr bwMode="auto">
            <a:xfrm>
              <a:off x="1420813" y="4638675"/>
              <a:ext cx="38100" cy="30163"/>
            </a:xfrm>
            <a:custGeom>
              <a:avLst/>
              <a:gdLst>
                <a:gd name="T0" fmla="*/ 38100 w 24"/>
                <a:gd name="T1" fmla="*/ 0 h 19"/>
                <a:gd name="T2" fmla="*/ 15875 w 24"/>
                <a:gd name="T3" fmla="*/ 22225 h 19"/>
                <a:gd name="T4" fmla="*/ 0 w 24"/>
                <a:gd name="T5" fmla="*/ 30163 h 19"/>
                <a:gd name="T6" fmla="*/ 0 60000 65536"/>
                <a:gd name="T7" fmla="*/ 0 60000 65536"/>
                <a:gd name="T8" fmla="*/ 0 60000 65536"/>
                <a:gd name="T9" fmla="*/ 0 w 24"/>
                <a:gd name="T10" fmla="*/ 0 h 19"/>
                <a:gd name="T11" fmla="*/ 24 w 24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9">
                  <a:moveTo>
                    <a:pt x="24" y="0"/>
                  </a:moveTo>
                  <a:lnTo>
                    <a:pt x="10" y="14"/>
                  </a:lnTo>
                  <a:lnTo>
                    <a:pt x="0" y="1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2" name="Line 292"/>
            <p:cNvSpPr>
              <a:spLocks noChangeShapeType="1"/>
            </p:cNvSpPr>
            <p:nvPr/>
          </p:nvSpPr>
          <p:spPr bwMode="auto">
            <a:xfrm>
              <a:off x="1420813" y="4789488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3" name="Line 293"/>
            <p:cNvSpPr>
              <a:spLocks noChangeShapeType="1"/>
            </p:cNvSpPr>
            <p:nvPr/>
          </p:nvSpPr>
          <p:spPr bwMode="auto">
            <a:xfrm>
              <a:off x="1420813" y="4789488"/>
              <a:ext cx="650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4" name="Line 294"/>
            <p:cNvSpPr>
              <a:spLocks noChangeShapeType="1"/>
            </p:cNvSpPr>
            <p:nvPr/>
          </p:nvSpPr>
          <p:spPr bwMode="auto">
            <a:xfrm>
              <a:off x="3138488" y="4813300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5" name="Line 295"/>
            <p:cNvSpPr>
              <a:spLocks noChangeShapeType="1"/>
            </p:cNvSpPr>
            <p:nvPr/>
          </p:nvSpPr>
          <p:spPr bwMode="auto">
            <a:xfrm>
              <a:off x="3138488" y="4813300"/>
              <a:ext cx="42862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6" name="Line 296"/>
            <p:cNvSpPr>
              <a:spLocks noChangeShapeType="1"/>
            </p:cNvSpPr>
            <p:nvPr/>
          </p:nvSpPr>
          <p:spPr bwMode="auto">
            <a:xfrm>
              <a:off x="3208338" y="4813300"/>
              <a:ext cx="3175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7" name="Line 297"/>
            <p:cNvSpPr>
              <a:spLocks noChangeShapeType="1"/>
            </p:cNvSpPr>
            <p:nvPr/>
          </p:nvSpPr>
          <p:spPr bwMode="auto">
            <a:xfrm>
              <a:off x="3208338" y="4813300"/>
              <a:ext cx="42862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8" name="Line 298"/>
            <p:cNvSpPr>
              <a:spLocks noChangeShapeType="1"/>
            </p:cNvSpPr>
            <p:nvPr/>
          </p:nvSpPr>
          <p:spPr bwMode="auto">
            <a:xfrm>
              <a:off x="3236913" y="4813300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79" name="Line 299"/>
            <p:cNvSpPr>
              <a:spLocks noChangeShapeType="1"/>
            </p:cNvSpPr>
            <p:nvPr/>
          </p:nvSpPr>
          <p:spPr bwMode="auto">
            <a:xfrm flipH="1" flipV="1">
              <a:off x="3160713" y="4713288"/>
              <a:ext cx="76200" cy="100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0" name="Line 300"/>
            <p:cNvSpPr>
              <a:spLocks noChangeShapeType="1"/>
            </p:cNvSpPr>
            <p:nvPr/>
          </p:nvSpPr>
          <p:spPr bwMode="auto">
            <a:xfrm>
              <a:off x="3152775" y="47132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1" name="Line 301"/>
            <p:cNvSpPr>
              <a:spLocks noChangeShapeType="1"/>
            </p:cNvSpPr>
            <p:nvPr/>
          </p:nvSpPr>
          <p:spPr bwMode="auto">
            <a:xfrm>
              <a:off x="3152775" y="4713288"/>
              <a:ext cx="77788" cy="100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2" name="Line 302"/>
            <p:cNvSpPr>
              <a:spLocks noChangeShapeType="1"/>
            </p:cNvSpPr>
            <p:nvPr/>
          </p:nvSpPr>
          <p:spPr bwMode="auto">
            <a:xfrm>
              <a:off x="3152775" y="4813300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3" name="Line 303"/>
            <p:cNvSpPr>
              <a:spLocks noChangeShapeType="1"/>
            </p:cNvSpPr>
            <p:nvPr/>
          </p:nvSpPr>
          <p:spPr bwMode="auto">
            <a:xfrm flipV="1">
              <a:off x="3152775" y="4713288"/>
              <a:ext cx="84138" cy="100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4" name="Line 304"/>
            <p:cNvSpPr>
              <a:spLocks noChangeShapeType="1"/>
            </p:cNvSpPr>
            <p:nvPr/>
          </p:nvSpPr>
          <p:spPr bwMode="auto">
            <a:xfrm>
              <a:off x="3251200" y="47132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5" name="Line 305"/>
            <p:cNvSpPr>
              <a:spLocks noChangeShapeType="1"/>
            </p:cNvSpPr>
            <p:nvPr/>
          </p:nvSpPr>
          <p:spPr bwMode="auto">
            <a:xfrm flipH="1">
              <a:off x="3208338" y="4713288"/>
              <a:ext cx="4286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6" name="Line 306"/>
            <p:cNvSpPr>
              <a:spLocks noChangeShapeType="1"/>
            </p:cNvSpPr>
            <p:nvPr/>
          </p:nvSpPr>
          <p:spPr bwMode="auto">
            <a:xfrm>
              <a:off x="3181350" y="47132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7" name="Line 307"/>
            <p:cNvSpPr>
              <a:spLocks noChangeShapeType="1"/>
            </p:cNvSpPr>
            <p:nvPr/>
          </p:nvSpPr>
          <p:spPr bwMode="auto">
            <a:xfrm flipH="1">
              <a:off x="3138488" y="4713288"/>
              <a:ext cx="4286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8" name="Line 308"/>
            <p:cNvSpPr>
              <a:spLocks noChangeShapeType="1"/>
            </p:cNvSpPr>
            <p:nvPr/>
          </p:nvSpPr>
          <p:spPr bwMode="auto">
            <a:xfrm>
              <a:off x="6232525" y="473710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89" name="Line 309"/>
            <p:cNvSpPr>
              <a:spLocks noChangeShapeType="1"/>
            </p:cNvSpPr>
            <p:nvPr/>
          </p:nvSpPr>
          <p:spPr bwMode="auto">
            <a:xfrm>
              <a:off x="6232525" y="4737100"/>
              <a:ext cx="396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0" name="Line 310"/>
            <p:cNvSpPr>
              <a:spLocks noChangeShapeType="1"/>
            </p:cNvSpPr>
            <p:nvPr/>
          </p:nvSpPr>
          <p:spPr bwMode="auto">
            <a:xfrm>
              <a:off x="6251575" y="473710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1" name="Line 311"/>
            <p:cNvSpPr>
              <a:spLocks noChangeShapeType="1"/>
            </p:cNvSpPr>
            <p:nvPr/>
          </p:nvSpPr>
          <p:spPr bwMode="auto">
            <a:xfrm>
              <a:off x="6251575" y="4737100"/>
              <a:ext cx="77788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2" name="Line 312"/>
            <p:cNvSpPr>
              <a:spLocks noChangeShapeType="1"/>
            </p:cNvSpPr>
            <p:nvPr/>
          </p:nvSpPr>
          <p:spPr bwMode="auto">
            <a:xfrm>
              <a:off x="6321425" y="4837113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3" name="Line 313"/>
            <p:cNvSpPr>
              <a:spLocks noChangeShapeType="1"/>
            </p:cNvSpPr>
            <p:nvPr/>
          </p:nvSpPr>
          <p:spPr bwMode="auto">
            <a:xfrm flipH="1" flipV="1">
              <a:off x="6245225" y="4737100"/>
              <a:ext cx="7620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4" name="Line 314"/>
            <p:cNvSpPr>
              <a:spLocks noChangeShapeType="1"/>
            </p:cNvSpPr>
            <p:nvPr/>
          </p:nvSpPr>
          <p:spPr bwMode="auto">
            <a:xfrm>
              <a:off x="6302375" y="473710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5" name="Line 315"/>
            <p:cNvSpPr>
              <a:spLocks noChangeShapeType="1"/>
            </p:cNvSpPr>
            <p:nvPr/>
          </p:nvSpPr>
          <p:spPr bwMode="auto">
            <a:xfrm>
              <a:off x="6302375" y="4737100"/>
              <a:ext cx="412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6" name="Line 316"/>
            <p:cNvSpPr>
              <a:spLocks noChangeShapeType="1"/>
            </p:cNvSpPr>
            <p:nvPr/>
          </p:nvSpPr>
          <p:spPr bwMode="auto">
            <a:xfrm>
              <a:off x="6329363" y="473710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7" name="Line 317"/>
            <p:cNvSpPr>
              <a:spLocks noChangeShapeType="1"/>
            </p:cNvSpPr>
            <p:nvPr/>
          </p:nvSpPr>
          <p:spPr bwMode="auto">
            <a:xfrm flipH="1">
              <a:off x="6245225" y="4737100"/>
              <a:ext cx="84138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8" name="Line 318"/>
            <p:cNvSpPr>
              <a:spLocks noChangeShapeType="1"/>
            </p:cNvSpPr>
            <p:nvPr/>
          </p:nvSpPr>
          <p:spPr bwMode="auto">
            <a:xfrm>
              <a:off x="6232525" y="4837113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99" name="Line 319"/>
            <p:cNvSpPr>
              <a:spLocks noChangeShapeType="1"/>
            </p:cNvSpPr>
            <p:nvPr/>
          </p:nvSpPr>
          <p:spPr bwMode="auto">
            <a:xfrm>
              <a:off x="6232525" y="4837113"/>
              <a:ext cx="396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0" name="Line 320"/>
            <p:cNvSpPr>
              <a:spLocks noChangeShapeType="1"/>
            </p:cNvSpPr>
            <p:nvPr/>
          </p:nvSpPr>
          <p:spPr bwMode="auto">
            <a:xfrm>
              <a:off x="6302375" y="4837113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1" name="Line 321"/>
            <p:cNvSpPr>
              <a:spLocks noChangeShapeType="1"/>
            </p:cNvSpPr>
            <p:nvPr/>
          </p:nvSpPr>
          <p:spPr bwMode="auto">
            <a:xfrm>
              <a:off x="6302375" y="4837113"/>
              <a:ext cx="41275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2" name="Line 322"/>
            <p:cNvSpPr>
              <a:spLocks noChangeShapeType="1"/>
            </p:cNvSpPr>
            <p:nvPr/>
          </p:nvSpPr>
          <p:spPr bwMode="auto">
            <a:xfrm>
              <a:off x="8158163" y="35655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3" name="Line 323"/>
            <p:cNvSpPr>
              <a:spLocks noChangeShapeType="1"/>
            </p:cNvSpPr>
            <p:nvPr/>
          </p:nvSpPr>
          <p:spPr bwMode="auto">
            <a:xfrm>
              <a:off x="8158163" y="3565525"/>
              <a:ext cx="31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4" name="Line 324"/>
            <p:cNvSpPr>
              <a:spLocks noChangeShapeType="1"/>
            </p:cNvSpPr>
            <p:nvPr/>
          </p:nvSpPr>
          <p:spPr bwMode="auto">
            <a:xfrm>
              <a:off x="8210550" y="3565525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5" name="Line 325"/>
            <p:cNvSpPr>
              <a:spLocks noChangeShapeType="1"/>
            </p:cNvSpPr>
            <p:nvPr/>
          </p:nvSpPr>
          <p:spPr bwMode="auto">
            <a:xfrm>
              <a:off x="8210550" y="3565525"/>
              <a:ext cx="31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6" name="Line 326"/>
            <p:cNvSpPr>
              <a:spLocks noChangeShapeType="1"/>
            </p:cNvSpPr>
            <p:nvPr/>
          </p:nvSpPr>
          <p:spPr bwMode="auto">
            <a:xfrm>
              <a:off x="8232775" y="3565525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7" name="Freeform 327"/>
            <p:cNvSpPr>
              <a:spLocks/>
            </p:cNvSpPr>
            <p:nvPr/>
          </p:nvSpPr>
          <p:spPr bwMode="auto">
            <a:xfrm>
              <a:off x="8167688" y="3492500"/>
              <a:ext cx="65087" cy="73025"/>
            </a:xfrm>
            <a:custGeom>
              <a:avLst/>
              <a:gdLst>
                <a:gd name="T0" fmla="*/ 65087 w 41"/>
                <a:gd name="T1" fmla="*/ 73025 h 46"/>
                <a:gd name="T2" fmla="*/ 6350 w 41"/>
                <a:gd name="T3" fmla="*/ 0 h 46"/>
                <a:gd name="T4" fmla="*/ 0 w 41"/>
                <a:gd name="T5" fmla="*/ 0 h 46"/>
                <a:gd name="T6" fmla="*/ 58737 w 41"/>
                <a:gd name="T7" fmla="*/ 7302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6"/>
                <a:gd name="T14" fmla="*/ 41 w 4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6">
                  <a:moveTo>
                    <a:pt x="41" y="4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37" y="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8" name="Line 328"/>
            <p:cNvSpPr>
              <a:spLocks noChangeShapeType="1"/>
            </p:cNvSpPr>
            <p:nvPr/>
          </p:nvSpPr>
          <p:spPr bwMode="auto">
            <a:xfrm>
              <a:off x="8167688" y="35655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09" name="Line 329"/>
            <p:cNvSpPr>
              <a:spLocks noChangeShapeType="1"/>
            </p:cNvSpPr>
            <p:nvPr/>
          </p:nvSpPr>
          <p:spPr bwMode="auto">
            <a:xfrm flipV="1">
              <a:off x="8167688" y="3492500"/>
              <a:ext cx="65087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0" name="Line 330"/>
            <p:cNvSpPr>
              <a:spLocks noChangeShapeType="1"/>
            </p:cNvSpPr>
            <p:nvPr/>
          </p:nvSpPr>
          <p:spPr bwMode="auto">
            <a:xfrm>
              <a:off x="8242300" y="349250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1" name="Line 331"/>
            <p:cNvSpPr>
              <a:spLocks noChangeShapeType="1"/>
            </p:cNvSpPr>
            <p:nvPr/>
          </p:nvSpPr>
          <p:spPr bwMode="auto">
            <a:xfrm flipH="1">
              <a:off x="8210550" y="3492500"/>
              <a:ext cx="317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2" name="Line 332"/>
            <p:cNvSpPr>
              <a:spLocks noChangeShapeType="1"/>
            </p:cNvSpPr>
            <p:nvPr/>
          </p:nvSpPr>
          <p:spPr bwMode="auto">
            <a:xfrm>
              <a:off x="8189913" y="349250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3" name="Line 333"/>
            <p:cNvSpPr>
              <a:spLocks noChangeShapeType="1"/>
            </p:cNvSpPr>
            <p:nvPr/>
          </p:nvSpPr>
          <p:spPr bwMode="auto">
            <a:xfrm flipH="1">
              <a:off x="8158163" y="3492500"/>
              <a:ext cx="317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4" name="Line 334"/>
            <p:cNvSpPr>
              <a:spLocks noChangeShapeType="1"/>
            </p:cNvSpPr>
            <p:nvPr/>
          </p:nvSpPr>
          <p:spPr bwMode="auto">
            <a:xfrm>
              <a:off x="8285163" y="347186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5" name="Line 335"/>
            <p:cNvSpPr>
              <a:spLocks noChangeShapeType="1"/>
            </p:cNvSpPr>
            <p:nvPr/>
          </p:nvSpPr>
          <p:spPr bwMode="auto">
            <a:xfrm>
              <a:off x="8285163" y="3471863"/>
              <a:ext cx="3651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6" name="Line 336"/>
            <p:cNvSpPr>
              <a:spLocks noChangeShapeType="1"/>
            </p:cNvSpPr>
            <p:nvPr/>
          </p:nvSpPr>
          <p:spPr bwMode="auto">
            <a:xfrm>
              <a:off x="8305800" y="347186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7" name="Freeform 337"/>
            <p:cNvSpPr>
              <a:spLocks/>
            </p:cNvSpPr>
            <p:nvPr/>
          </p:nvSpPr>
          <p:spPr bwMode="auto">
            <a:xfrm>
              <a:off x="8285163" y="3379788"/>
              <a:ext cx="20637" cy="92075"/>
            </a:xfrm>
            <a:custGeom>
              <a:avLst/>
              <a:gdLst>
                <a:gd name="T0" fmla="*/ 20637 w 13"/>
                <a:gd name="T1" fmla="*/ 92075 h 58"/>
                <a:gd name="T2" fmla="*/ 20637 w 13"/>
                <a:gd name="T3" fmla="*/ 0 h 58"/>
                <a:gd name="T4" fmla="*/ 7937 w 13"/>
                <a:gd name="T5" fmla="*/ 12700 h 58"/>
                <a:gd name="T6" fmla="*/ 0 w 13"/>
                <a:gd name="T7" fmla="*/ 17463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8"/>
                <a:gd name="T14" fmla="*/ 13 w 13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8">
                  <a:moveTo>
                    <a:pt x="13" y="58"/>
                  </a:moveTo>
                  <a:lnTo>
                    <a:pt x="13" y="0"/>
                  </a:lnTo>
                  <a:lnTo>
                    <a:pt x="5" y="8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8" name="Line 338"/>
            <p:cNvSpPr>
              <a:spLocks noChangeShapeType="1"/>
            </p:cNvSpPr>
            <p:nvPr/>
          </p:nvSpPr>
          <p:spPr bwMode="auto">
            <a:xfrm>
              <a:off x="8301038" y="338296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19" name="Line 339"/>
            <p:cNvSpPr>
              <a:spLocks noChangeShapeType="1"/>
            </p:cNvSpPr>
            <p:nvPr/>
          </p:nvSpPr>
          <p:spPr bwMode="auto">
            <a:xfrm>
              <a:off x="8301038" y="3382963"/>
              <a:ext cx="1587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0" name="Line 340"/>
            <p:cNvSpPr>
              <a:spLocks noChangeShapeType="1"/>
            </p:cNvSpPr>
            <p:nvPr/>
          </p:nvSpPr>
          <p:spPr bwMode="auto">
            <a:xfrm>
              <a:off x="8361363" y="34575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1" name="Freeform 341"/>
            <p:cNvSpPr>
              <a:spLocks/>
            </p:cNvSpPr>
            <p:nvPr/>
          </p:nvSpPr>
          <p:spPr bwMode="auto">
            <a:xfrm>
              <a:off x="8361363" y="3413125"/>
              <a:ext cx="53975" cy="58738"/>
            </a:xfrm>
            <a:custGeom>
              <a:avLst/>
              <a:gdLst>
                <a:gd name="T0" fmla="*/ 0 w 34"/>
                <a:gd name="T1" fmla="*/ 44450 h 37"/>
                <a:gd name="T2" fmla="*/ 7937 w 34"/>
                <a:gd name="T3" fmla="*/ 52388 h 37"/>
                <a:gd name="T4" fmla="*/ 19050 w 34"/>
                <a:gd name="T5" fmla="*/ 58738 h 37"/>
                <a:gd name="T6" fmla="*/ 28575 w 34"/>
                <a:gd name="T7" fmla="*/ 58738 h 37"/>
                <a:gd name="T8" fmla="*/ 41275 w 34"/>
                <a:gd name="T9" fmla="*/ 52388 h 37"/>
                <a:gd name="T10" fmla="*/ 50800 w 34"/>
                <a:gd name="T11" fmla="*/ 44450 h 37"/>
                <a:gd name="T12" fmla="*/ 53975 w 34"/>
                <a:gd name="T13" fmla="*/ 30163 h 37"/>
                <a:gd name="T14" fmla="*/ 53975 w 34"/>
                <a:gd name="T15" fmla="*/ 26988 h 37"/>
                <a:gd name="T16" fmla="*/ 50800 w 34"/>
                <a:gd name="T17" fmla="*/ 12700 h 37"/>
                <a:gd name="T18" fmla="*/ 41275 w 34"/>
                <a:gd name="T19" fmla="*/ 4763 h 37"/>
                <a:gd name="T20" fmla="*/ 28575 w 34"/>
                <a:gd name="T21" fmla="*/ 0 h 37"/>
                <a:gd name="T22" fmla="*/ 25400 w 34"/>
                <a:gd name="T23" fmla="*/ 0 h 37"/>
                <a:gd name="T24" fmla="*/ 11112 w 34"/>
                <a:gd name="T25" fmla="*/ 4763 h 37"/>
                <a:gd name="T26" fmla="*/ 3175 w 34"/>
                <a:gd name="T27" fmla="*/ 12700 h 37"/>
                <a:gd name="T28" fmla="*/ 0 w 34"/>
                <a:gd name="T29" fmla="*/ 26988 h 37"/>
                <a:gd name="T30" fmla="*/ 0 w 34"/>
                <a:gd name="T31" fmla="*/ 30163 h 37"/>
                <a:gd name="T32" fmla="*/ 3175 w 34"/>
                <a:gd name="T33" fmla="*/ 44450 h 37"/>
                <a:gd name="T34" fmla="*/ 11112 w 34"/>
                <a:gd name="T35" fmla="*/ 52388 h 37"/>
                <a:gd name="T36" fmla="*/ 19050 w 34"/>
                <a:gd name="T37" fmla="*/ 58738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37"/>
                <a:gd name="T59" fmla="*/ 34 w 34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37">
                  <a:moveTo>
                    <a:pt x="0" y="28"/>
                  </a:moveTo>
                  <a:lnTo>
                    <a:pt x="5" y="33"/>
                  </a:lnTo>
                  <a:lnTo>
                    <a:pt x="12" y="37"/>
                  </a:lnTo>
                  <a:lnTo>
                    <a:pt x="18" y="37"/>
                  </a:lnTo>
                  <a:lnTo>
                    <a:pt x="26" y="33"/>
                  </a:lnTo>
                  <a:lnTo>
                    <a:pt x="32" y="28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2" y="8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7" y="3"/>
                  </a:lnTo>
                  <a:lnTo>
                    <a:pt x="2" y="8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2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2" name="Line 342"/>
            <p:cNvSpPr>
              <a:spLocks noChangeShapeType="1"/>
            </p:cNvSpPr>
            <p:nvPr/>
          </p:nvSpPr>
          <p:spPr bwMode="auto">
            <a:xfrm>
              <a:off x="8389938" y="347186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3" name="Freeform 343"/>
            <p:cNvSpPr>
              <a:spLocks/>
            </p:cNvSpPr>
            <p:nvPr/>
          </p:nvSpPr>
          <p:spPr bwMode="auto">
            <a:xfrm>
              <a:off x="8389938" y="3413125"/>
              <a:ext cx="22225" cy="58738"/>
            </a:xfrm>
            <a:custGeom>
              <a:avLst/>
              <a:gdLst>
                <a:gd name="T0" fmla="*/ 0 w 14"/>
                <a:gd name="T1" fmla="*/ 58738 h 37"/>
                <a:gd name="T2" fmla="*/ 7938 w 14"/>
                <a:gd name="T3" fmla="*/ 52388 h 37"/>
                <a:gd name="T4" fmla="*/ 17463 w 14"/>
                <a:gd name="T5" fmla="*/ 44450 h 37"/>
                <a:gd name="T6" fmla="*/ 22225 w 14"/>
                <a:gd name="T7" fmla="*/ 30163 h 37"/>
                <a:gd name="T8" fmla="*/ 22225 w 14"/>
                <a:gd name="T9" fmla="*/ 26988 h 37"/>
                <a:gd name="T10" fmla="*/ 17463 w 14"/>
                <a:gd name="T11" fmla="*/ 12700 h 37"/>
                <a:gd name="T12" fmla="*/ 7938 w 14"/>
                <a:gd name="T13" fmla="*/ 4763 h 37"/>
                <a:gd name="T14" fmla="*/ 0 w 14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7"/>
                <a:gd name="T26" fmla="*/ 14 w 14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7">
                  <a:moveTo>
                    <a:pt x="0" y="37"/>
                  </a:moveTo>
                  <a:lnTo>
                    <a:pt x="5" y="33"/>
                  </a:lnTo>
                  <a:lnTo>
                    <a:pt x="11" y="28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1" y="8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4" name="Line 344"/>
            <p:cNvSpPr>
              <a:spLocks noChangeShapeType="1"/>
            </p:cNvSpPr>
            <p:nvPr/>
          </p:nvSpPr>
          <p:spPr bwMode="auto">
            <a:xfrm>
              <a:off x="8402638" y="339725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5" name="Freeform 345"/>
            <p:cNvSpPr>
              <a:spLocks/>
            </p:cNvSpPr>
            <p:nvPr/>
          </p:nvSpPr>
          <p:spPr bwMode="auto">
            <a:xfrm>
              <a:off x="8356600" y="3379788"/>
              <a:ext cx="55563" cy="77787"/>
            </a:xfrm>
            <a:custGeom>
              <a:avLst/>
              <a:gdLst>
                <a:gd name="T0" fmla="*/ 46038 w 35"/>
                <a:gd name="T1" fmla="*/ 17462 h 49"/>
                <a:gd name="T2" fmla="*/ 50800 w 35"/>
                <a:gd name="T3" fmla="*/ 22225 h 49"/>
                <a:gd name="T4" fmla="*/ 55563 w 35"/>
                <a:gd name="T5" fmla="*/ 17462 h 49"/>
                <a:gd name="T6" fmla="*/ 55563 w 35"/>
                <a:gd name="T7" fmla="*/ 12700 h 49"/>
                <a:gd name="T8" fmla="*/ 50800 w 35"/>
                <a:gd name="T9" fmla="*/ 3175 h 49"/>
                <a:gd name="T10" fmla="*/ 41275 w 35"/>
                <a:gd name="T11" fmla="*/ 0 h 49"/>
                <a:gd name="T12" fmla="*/ 30163 w 35"/>
                <a:gd name="T13" fmla="*/ 0 h 49"/>
                <a:gd name="T14" fmla="*/ 15875 w 35"/>
                <a:gd name="T15" fmla="*/ 3175 h 49"/>
                <a:gd name="T16" fmla="*/ 7938 w 35"/>
                <a:gd name="T17" fmla="*/ 12700 h 49"/>
                <a:gd name="T18" fmla="*/ 4763 w 35"/>
                <a:gd name="T19" fmla="*/ 22225 h 49"/>
                <a:gd name="T20" fmla="*/ 0 w 35"/>
                <a:gd name="T21" fmla="*/ 39687 h 49"/>
                <a:gd name="T22" fmla="*/ 0 w 35"/>
                <a:gd name="T23" fmla="*/ 65087 h 49"/>
                <a:gd name="T24" fmla="*/ 4763 w 35"/>
                <a:gd name="T25" fmla="*/ 77787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49"/>
                <a:gd name="T41" fmla="*/ 35 w 35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49">
                  <a:moveTo>
                    <a:pt x="29" y="11"/>
                  </a:moveTo>
                  <a:lnTo>
                    <a:pt x="32" y="14"/>
                  </a:lnTo>
                  <a:lnTo>
                    <a:pt x="35" y="11"/>
                  </a:lnTo>
                  <a:lnTo>
                    <a:pt x="35" y="8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3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6" name="Line 346"/>
            <p:cNvSpPr>
              <a:spLocks noChangeShapeType="1"/>
            </p:cNvSpPr>
            <p:nvPr/>
          </p:nvSpPr>
          <p:spPr bwMode="auto">
            <a:xfrm>
              <a:off x="8361363" y="344328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7" name="Freeform 347"/>
            <p:cNvSpPr>
              <a:spLocks/>
            </p:cNvSpPr>
            <p:nvPr/>
          </p:nvSpPr>
          <p:spPr bwMode="auto">
            <a:xfrm>
              <a:off x="8361363" y="3379788"/>
              <a:ext cx="25400" cy="63500"/>
            </a:xfrm>
            <a:custGeom>
              <a:avLst/>
              <a:gdLst>
                <a:gd name="T0" fmla="*/ 0 w 16"/>
                <a:gd name="T1" fmla="*/ 63500 h 40"/>
                <a:gd name="T2" fmla="*/ 0 w 16"/>
                <a:gd name="T3" fmla="*/ 38100 h 40"/>
                <a:gd name="T4" fmla="*/ 3175 w 16"/>
                <a:gd name="T5" fmla="*/ 22225 h 40"/>
                <a:gd name="T6" fmla="*/ 7937 w 16"/>
                <a:gd name="T7" fmla="*/ 12700 h 40"/>
                <a:gd name="T8" fmla="*/ 15875 w 16"/>
                <a:gd name="T9" fmla="*/ 3175 h 40"/>
                <a:gd name="T10" fmla="*/ 25400 w 16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0"/>
                <a:gd name="T20" fmla="*/ 16 w 1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0">
                  <a:moveTo>
                    <a:pt x="0" y="40"/>
                  </a:moveTo>
                  <a:lnTo>
                    <a:pt x="0" y="24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8" name="Line 348"/>
            <p:cNvSpPr>
              <a:spLocks noChangeShapeType="1"/>
            </p:cNvSpPr>
            <p:nvPr/>
          </p:nvSpPr>
          <p:spPr bwMode="auto">
            <a:xfrm>
              <a:off x="8405813" y="3392488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29" name="Line 349"/>
            <p:cNvSpPr>
              <a:spLocks noChangeShapeType="1"/>
            </p:cNvSpPr>
            <p:nvPr/>
          </p:nvSpPr>
          <p:spPr bwMode="auto">
            <a:xfrm flipH="1">
              <a:off x="8402638" y="3392488"/>
              <a:ext cx="3175" cy="4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0" name="Line 350"/>
            <p:cNvSpPr>
              <a:spLocks noChangeShapeType="1"/>
            </p:cNvSpPr>
            <p:nvPr/>
          </p:nvSpPr>
          <p:spPr bwMode="auto">
            <a:xfrm>
              <a:off x="8496300" y="35020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1" name="Line 351"/>
            <p:cNvSpPr>
              <a:spLocks noChangeShapeType="1"/>
            </p:cNvSpPr>
            <p:nvPr/>
          </p:nvSpPr>
          <p:spPr bwMode="auto">
            <a:xfrm>
              <a:off x="8496300" y="3502025"/>
              <a:ext cx="9366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2" name="Line 352"/>
            <p:cNvSpPr>
              <a:spLocks noChangeShapeType="1"/>
            </p:cNvSpPr>
            <p:nvPr/>
          </p:nvSpPr>
          <p:spPr bwMode="auto">
            <a:xfrm>
              <a:off x="8589963" y="35337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3" name="Line 353"/>
            <p:cNvSpPr>
              <a:spLocks noChangeShapeType="1"/>
            </p:cNvSpPr>
            <p:nvPr/>
          </p:nvSpPr>
          <p:spPr bwMode="auto">
            <a:xfrm flipH="1">
              <a:off x="8496300" y="3533775"/>
              <a:ext cx="9366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4" name="Line 354"/>
            <p:cNvSpPr>
              <a:spLocks noChangeShapeType="1"/>
            </p:cNvSpPr>
            <p:nvPr/>
          </p:nvSpPr>
          <p:spPr bwMode="auto">
            <a:xfrm>
              <a:off x="8731250" y="3565525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5" name="Line 355"/>
            <p:cNvSpPr>
              <a:spLocks noChangeShapeType="1"/>
            </p:cNvSpPr>
            <p:nvPr/>
          </p:nvSpPr>
          <p:spPr bwMode="auto">
            <a:xfrm>
              <a:off x="8731250" y="3565525"/>
              <a:ext cx="3810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6" name="Line 356"/>
            <p:cNvSpPr>
              <a:spLocks noChangeShapeType="1"/>
            </p:cNvSpPr>
            <p:nvPr/>
          </p:nvSpPr>
          <p:spPr bwMode="auto">
            <a:xfrm>
              <a:off x="8753475" y="3565525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7" name="Rectangle 357"/>
            <p:cNvSpPr>
              <a:spLocks noChangeArrowheads="1"/>
            </p:cNvSpPr>
            <p:nvPr/>
          </p:nvSpPr>
          <p:spPr bwMode="auto">
            <a:xfrm>
              <a:off x="8747125" y="3452813"/>
              <a:ext cx="7938" cy="1158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8" name="Line 358"/>
            <p:cNvSpPr>
              <a:spLocks noChangeShapeType="1"/>
            </p:cNvSpPr>
            <p:nvPr/>
          </p:nvSpPr>
          <p:spPr bwMode="auto">
            <a:xfrm>
              <a:off x="8799513" y="35655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39" name="Line 359"/>
            <p:cNvSpPr>
              <a:spLocks noChangeShapeType="1"/>
            </p:cNvSpPr>
            <p:nvPr/>
          </p:nvSpPr>
          <p:spPr bwMode="auto">
            <a:xfrm>
              <a:off x="8799513" y="3565525"/>
              <a:ext cx="3810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0" name="Line 360"/>
            <p:cNvSpPr>
              <a:spLocks noChangeShapeType="1"/>
            </p:cNvSpPr>
            <p:nvPr/>
          </p:nvSpPr>
          <p:spPr bwMode="auto">
            <a:xfrm>
              <a:off x="8821738" y="35655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1" name="Rectangle 361"/>
            <p:cNvSpPr>
              <a:spLocks noChangeArrowheads="1"/>
            </p:cNvSpPr>
            <p:nvPr/>
          </p:nvSpPr>
          <p:spPr bwMode="auto">
            <a:xfrm>
              <a:off x="8815388" y="3452813"/>
              <a:ext cx="7937" cy="1158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2" name="Line 362"/>
            <p:cNvSpPr>
              <a:spLocks noChangeShapeType="1"/>
            </p:cNvSpPr>
            <p:nvPr/>
          </p:nvSpPr>
          <p:spPr bwMode="auto">
            <a:xfrm>
              <a:off x="8815388" y="35083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3" name="Line 363"/>
            <p:cNvSpPr>
              <a:spLocks noChangeShapeType="1"/>
            </p:cNvSpPr>
            <p:nvPr/>
          </p:nvSpPr>
          <p:spPr bwMode="auto">
            <a:xfrm flipH="1">
              <a:off x="8753475" y="3508375"/>
              <a:ext cx="6191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4" name="Line 364"/>
            <p:cNvSpPr>
              <a:spLocks noChangeShapeType="1"/>
            </p:cNvSpPr>
            <p:nvPr/>
          </p:nvSpPr>
          <p:spPr bwMode="auto">
            <a:xfrm>
              <a:off x="8769350" y="345122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5" name="Line 365"/>
            <p:cNvSpPr>
              <a:spLocks noChangeShapeType="1"/>
            </p:cNvSpPr>
            <p:nvPr/>
          </p:nvSpPr>
          <p:spPr bwMode="auto">
            <a:xfrm flipH="1">
              <a:off x="8731250" y="3451225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6" name="Line 366"/>
            <p:cNvSpPr>
              <a:spLocks noChangeShapeType="1"/>
            </p:cNvSpPr>
            <p:nvPr/>
          </p:nvSpPr>
          <p:spPr bwMode="auto">
            <a:xfrm>
              <a:off x="8799513" y="345122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7" name="Line 367"/>
            <p:cNvSpPr>
              <a:spLocks noChangeShapeType="1"/>
            </p:cNvSpPr>
            <p:nvPr/>
          </p:nvSpPr>
          <p:spPr bwMode="auto">
            <a:xfrm>
              <a:off x="8799513" y="3451225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8" name="Line 368"/>
            <p:cNvSpPr>
              <a:spLocks noChangeShapeType="1"/>
            </p:cNvSpPr>
            <p:nvPr/>
          </p:nvSpPr>
          <p:spPr bwMode="auto">
            <a:xfrm>
              <a:off x="8883650" y="345757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49" name="Freeform 369"/>
            <p:cNvSpPr>
              <a:spLocks/>
            </p:cNvSpPr>
            <p:nvPr/>
          </p:nvSpPr>
          <p:spPr bwMode="auto">
            <a:xfrm>
              <a:off x="8867775" y="3457575"/>
              <a:ext cx="38100" cy="146050"/>
            </a:xfrm>
            <a:custGeom>
              <a:avLst/>
              <a:gdLst>
                <a:gd name="T0" fmla="*/ 15875 w 24"/>
                <a:gd name="T1" fmla="*/ 0 h 92"/>
                <a:gd name="T2" fmla="*/ 6350 w 24"/>
                <a:gd name="T3" fmla="*/ 22225 h 92"/>
                <a:gd name="T4" fmla="*/ 0 w 24"/>
                <a:gd name="T5" fmla="*/ 50800 h 92"/>
                <a:gd name="T6" fmla="*/ 0 w 24"/>
                <a:gd name="T7" fmla="*/ 73025 h 92"/>
                <a:gd name="T8" fmla="*/ 6350 w 24"/>
                <a:gd name="T9" fmla="*/ 98425 h 92"/>
                <a:gd name="T10" fmla="*/ 15875 w 24"/>
                <a:gd name="T11" fmla="*/ 120650 h 92"/>
                <a:gd name="T12" fmla="*/ 28575 w 24"/>
                <a:gd name="T13" fmla="*/ 136525 h 92"/>
                <a:gd name="T14" fmla="*/ 38100 w 24"/>
                <a:gd name="T15" fmla="*/ 14605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92"/>
                <a:gd name="T26" fmla="*/ 24 w 24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92">
                  <a:moveTo>
                    <a:pt x="10" y="0"/>
                  </a:moveTo>
                  <a:lnTo>
                    <a:pt x="4" y="14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4" y="62"/>
                  </a:lnTo>
                  <a:lnTo>
                    <a:pt x="10" y="76"/>
                  </a:lnTo>
                  <a:lnTo>
                    <a:pt x="18" y="86"/>
                  </a:lnTo>
                  <a:lnTo>
                    <a:pt x="24" y="9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0" name="Line 370"/>
            <p:cNvSpPr>
              <a:spLocks noChangeShapeType="1"/>
            </p:cNvSpPr>
            <p:nvPr/>
          </p:nvSpPr>
          <p:spPr bwMode="auto">
            <a:xfrm>
              <a:off x="8896350" y="3592513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1" name="Freeform 371"/>
            <p:cNvSpPr>
              <a:spLocks/>
            </p:cNvSpPr>
            <p:nvPr/>
          </p:nvSpPr>
          <p:spPr bwMode="auto">
            <a:xfrm>
              <a:off x="8874125" y="3441700"/>
              <a:ext cx="22225" cy="150813"/>
            </a:xfrm>
            <a:custGeom>
              <a:avLst/>
              <a:gdLst>
                <a:gd name="T0" fmla="*/ 22225 w 14"/>
                <a:gd name="T1" fmla="*/ 150813 h 95"/>
                <a:gd name="T2" fmla="*/ 9525 w 14"/>
                <a:gd name="T3" fmla="*/ 130175 h 95"/>
                <a:gd name="T4" fmla="*/ 6350 w 14"/>
                <a:gd name="T5" fmla="*/ 114300 h 95"/>
                <a:gd name="T6" fmla="*/ 0 w 14"/>
                <a:gd name="T7" fmla="*/ 85725 h 95"/>
                <a:gd name="T8" fmla="*/ 0 w 14"/>
                <a:gd name="T9" fmla="*/ 66675 h 95"/>
                <a:gd name="T10" fmla="*/ 6350 w 14"/>
                <a:gd name="T11" fmla="*/ 38100 h 95"/>
                <a:gd name="T12" fmla="*/ 9525 w 14"/>
                <a:gd name="T13" fmla="*/ 22225 h 95"/>
                <a:gd name="T14" fmla="*/ 22225 w 14"/>
                <a:gd name="T15" fmla="*/ 0 h 95"/>
                <a:gd name="T16" fmla="*/ 9525 w 14"/>
                <a:gd name="T17" fmla="*/ 1587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95"/>
                <a:gd name="T29" fmla="*/ 14 w 1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95">
                  <a:moveTo>
                    <a:pt x="14" y="95"/>
                  </a:moveTo>
                  <a:lnTo>
                    <a:pt x="6" y="82"/>
                  </a:lnTo>
                  <a:lnTo>
                    <a:pt x="4" y="72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4" y="24"/>
                  </a:lnTo>
                  <a:lnTo>
                    <a:pt x="6" y="14"/>
                  </a:lnTo>
                  <a:lnTo>
                    <a:pt x="14" y="0"/>
                  </a:lnTo>
                  <a:lnTo>
                    <a:pt x="6" y="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2" name="Line 372"/>
            <p:cNvSpPr>
              <a:spLocks noChangeShapeType="1"/>
            </p:cNvSpPr>
            <p:nvPr/>
          </p:nvSpPr>
          <p:spPr bwMode="auto">
            <a:xfrm>
              <a:off x="8896350" y="344170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3" name="Line 373"/>
            <p:cNvSpPr>
              <a:spLocks noChangeShapeType="1"/>
            </p:cNvSpPr>
            <p:nvPr/>
          </p:nvSpPr>
          <p:spPr bwMode="auto">
            <a:xfrm flipV="1">
              <a:off x="8896350" y="3432175"/>
              <a:ext cx="9525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4" name="Line 374"/>
            <p:cNvSpPr>
              <a:spLocks noChangeShapeType="1"/>
            </p:cNvSpPr>
            <p:nvPr/>
          </p:nvSpPr>
          <p:spPr bwMode="auto">
            <a:xfrm>
              <a:off x="8932863" y="349250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5" name="Line 375"/>
            <p:cNvSpPr>
              <a:spLocks noChangeShapeType="1"/>
            </p:cNvSpPr>
            <p:nvPr/>
          </p:nvSpPr>
          <p:spPr bwMode="auto">
            <a:xfrm>
              <a:off x="8932863" y="3492500"/>
              <a:ext cx="317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6" name="Line 376"/>
            <p:cNvSpPr>
              <a:spLocks noChangeShapeType="1"/>
            </p:cNvSpPr>
            <p:nvPr/>
          </p:nvSpPr>
          <p:spPr bwMode="auto">
            <a:xfrm>
              <a:off x="8948738" y="349250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7" name="Freeform 377"/>
            <p:cNvSpPr>
              <a:spLocks/>
            </p:cNvSpPr>
            <p:nvPr/>
          </p:nvSpPr>
          <p:spPr bwMode="auto">
            <a:xfrm>
              <a:off x="8942388" y="3492500"/>
              <a:ext cx="61912" cy="73025"/>
            </a:xfrm>
            <a:custGeom>
              <a:avLst/>
              <a:gdLst>
                <a:gd name="T0" fmla="*/ 6350 w 39"/>
                <a:gd name="T1" fmla="*/ 0 h 46"/>
                <a:gd name="T2" fmla="*/ 61912 w 39"/>
                <a:gd name="T3" fmla="*/ 73025 h 46"/>
                <a:gd name="T4" fmla="*/ 58737 w 39"/>
                <a:gd name="T5" fmla="*/ 73025 h 46"/>
                <a:gd name="T6" fmla="*/ 0 w 39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6"/>
                <a:gd name="T14" fmla="*/ 39 w 3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6">
                  <a:moveTo>
                    <a:pt x="4" y="0"/>
                  </a:moveTo>
                  <a:lnTo>
                    <a:pt x="39" y="46"/>
                  </a:lnTo>
                  <a:lnTo>
                    <a:pt x="37" y="4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8" name="Line 378"/>
            <p:cNvSpPr>
              <a:spLocks noChangeShapeType="1"/>
            </p:cNvSpPr>
            <p:nvPr/>
          </p:nvSpPr>
          <p:spPr bwMode="auto">
            <a:xfrm>
              <a:off x="8985250" y="3492500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59" name="Line 379"/>
            <p:cNvSpPr>
              <a:spLocks noChangeShapeType="1"/>
            </p:cNvSpPr>
            <p:nvPr/>
          </p:nvSpPr>
          <p:spPr bwMode="auto">
            <a:xfrm>
              <a:off x="8985250" y="3492500"/>
              <a:ext cx="3016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0" name="Line 380"/>
            <p:cNvSpPr>
              <a:spLocks noChangeShapeType="1"/>
            </p:cNvSpPr>
            <p:nvPr/>
          </p:nvSpPr>
          <p:spPr bwMode="auto">
            <a:xfrm>
              <a:off x="9004300" y="3492500"/>
              <a:ext cx="3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1" name="Line 381"/>
            <p:cNvSpPr>
              <a:spLocks noChangeShapeType="1"/>
            </p:cNvSpPr>
            <p:nvPr/>
          </p:nvSpPr>
          <p:spPr bwMode="auto">
            <a:xfrm flipH="1">
              <a:off x="8942388" y="3492500"/>
              <a:ext cx="61912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2" name="Line 382"/>
            <p:cNvSpPr>
              <a:spLocks noChangeShapeType="1"/>
            </p:cNvSpPr>
            <p:nvPr/>
          </p:nvSpPr>
          <p:spPr bwMode="auto">
            <a:xfrm>
              <a:off x="8932863" y="3565525"/>
              <a:ext cx="1587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3" name="Line 383"/>
            <p:cNvSpPr>
              <a:spLocks noChangeShapeType="1"/>
            </p:cNvSpPr>
            <p:nvPr/>
          </p:nvSpPr>
          <p:spPr bwMode="auto">
            <a:xfrm>
              <a:off x="8932863" y="3565525"/>
              <a:ext cx="31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4" name="Line 384"/>
            <p:cNvSpPr>
              <a:spLocks noChangeShapeType="1"/>
            </p:cNvSpPr>
            <p:nvPr/>
          </p:nvSpPr>
          <p:spPr bwMode="auto">
            <a:xfrm>
              <a:off x="8985250" y="3565525"/>
              <a:ext cx="15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5" name="Line 385"/>
            <p:cNvSpPr>
              <a:spLocks noChangeShapeType="1"/>
            </p:cNvSpPr>
            <p:nvPr/>
          </p:nvSpPr>
          <p:spPr bwMode="auto">
            <a:xfrm>
              <a:off x="8985250" y="3565525"/>
              <a:ext cx="30163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6" name="Line 386"/>
            <p:cNvSpPr>
              <a:spLocks noChangeShapeType="1"/>
            </p:cNvSpPr>
            <p:nvPr/>
          </p:nvSpPr>
          <p:spPr bwMode="auto">
            <a:xfrm>
              <a:off x="9063038" y="35718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7" name="Freeform 387"/>
            <p:cNvSpPr>
              <a:spLocks/>
            </p:cNvSpPr>
            <p:nvPr/>
          </p:nvSpPr>
          <p:spPr bwMode="auto">
            <a:xfrm>
              <a:off x="9042400" y="3571875"/>
              <a:ext cx="20638" cy="31750"/>
            </a:xfrm>
            <a:custGeom>
              <a:avLst/>
              <a:gdLst>
                <a:gd name="T0" fmla="*/ 20638 w 13"/>
                <a:gd name="T1" fmla="*/ 0 h 20"/>
                <a:gd name="T2" fmla="*/ 11113 w 13"/>
                <a:gd name="T3" fmla="*/ 22225 h 20"/>
                <a:gd name="T4" fmla="*/ 0 w 13"/>
                <a:gd name="T5" fmla="*/ 31750 h 20"/>
                <a:gd name="T6" fmla="*/ 0 60000 65536"/>
                <a:gd name="T7" fmla="*/ 0 60000 65536"/>
                <a:gd name="T8" fmla="*/ 0 60000 65536"/>
                <a:gd name="T9" fmla="*/ 0 w 13"/>
                <a:gd name="T10" fmla="*/ 0 h 20"/>
                <a:gd name="T11" fmla="*/ 13 w 13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0">
                  <a:moveTo>
                    <a:pt x="13" y="0"/>
                  </a:moveTo>
                  <a:lnTo>
                    <a:pt x="7" y="14"/>
                  </a:lnTo>
                  <a:lnTo>
                    <a:pt x="0" y="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8" name="Line 388"/>
            <p:cNvSpPr>
              <a:spLocks noChangeShapeType="1"/>
            </p:cNvSpPr>
            <p:nvPr/>
          </p:nvSpPr>
          <p:spPr bwMode="auto">
            <a:xfrm>
              <a:off x="9053513" y="3592513"/>
              <a:ext cx="15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69" name="Freeform 389"/>
            <p:cNvSpPr>
              <a:spLocks/>
            </p:cNvSpPr>
            <p:nvPr/>
          </p:nvSpPr>
          <p:spPr bwMode="auto">
            <a:xfrm>
              <a:off x="9053513" y="3441700"/>
              <a:ext cx="25400" cy="150813"/>
            </a:xfrm>
            <a:custGeom>
              <a:avLst/>
              <a:gdLst>
                <a:gd name="T0" fmla="*/ 0 w 16"/>
                <a:gd name="T1" fmla="*/ 150813 h 95"/>
                <a:gd name="T2" fmla="*/ 9525 w 16"/>
                <a:gd name="T3" fmla="*/ 136525 h 95"/>
                <a:gd name="T4" fmla="*/ 19050 w 16"/>
                <a:gd name="T5" fmla="*/ 114300 h 95"/>
                <a:gd name="T6" fmla="*/ 25400 w 16"/>
                <a:gd name="T7" fmla="*/ 85725 h 95"/>
                <a:gd name="T8" fmla="*/ 25400 w 16"/>
                <a:gd name="T9" fmla="*/ 66675 h 95"/>
                <a:gd name="T10" fmla="*/ 19050 w 16"/>
                <a:gd name="T11" fmla="*/ 38100 h 95"/>
                <a:gd name="T12" fmla="*/ 9525 w 16"/>
                <a:gd name="T13" fmla="*/ 15875 h 95"/>
                <a:gd name="T14" fmla="*/ 0 w 16"/>
                <a:gd name="T15" fmla="*/ 0 h 95"/>
                <a:gd name="T16" fmla="*/ 9525 w 16"/>
                <a:gd name="T17" fmla="*/ 22225 h 95"/>
                <a:gd name="T18" fmla="*/ 15875 w 16"/>
                <a:gd name="T19" fmla="*/ 38100 h 95"/>
                <a:gd name="T20" fmla="*/ 19050 w 16"/>
                <a:gd name="T21" fmla="*/ 66675 h 95"/>
                <a:gd name="T22" fmla="*/ 19050 w 16"/>
                <a:gd name="T23" fmla="*/ 85725 h 95"/>
                <a:gd name="T24" fmla="*/ 15875 w 16"/>
                <a:gd name="T25" fmla="*/ 114300 h 95"/>
                <a:gd name="T26" fmla="*/ 9525 w 16"/>
                <a:gd name="T27" fmla="*/ 130175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95"/>
                <a:gd name="T44" fmla="*/ 16 w 16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95">
                  <a:moveTo>
                    <a:pt x="0" y="95"/>
                  </a:moveTo>
                  <a:lnTo>
                    <a:pt x="6" y="86"/>
                  </a:lnTo>
                  <a:lnTo>
                    <a:pt x="12" y="72"/>
                  </a:lnTo>
                  <a:lnTo>
                    <a:pt x="16" y="54"/>
                  </a:lnTo>
                  <a:lnTo>
                    <a:pt x="16" y="4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0" y="24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10" y="72"/>
                  </a:lnTo>
                  <a:lnTo>
                    <a:pt x="6" y="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0" name="Line 390"/>
            <p:cNvSpPr>
              <a:spLocks noChangeShapeType="1"/>
            </p:cNvSpPr>
            <p:nvPr/>
          </p:nvSpPr>
          <p:spPr bwMode="auto">
            <a:xfrm>
              <a:off x="9053513" y="3441700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1" name="Line 391"/>
            <p:cNvSpPr>
              <a:spLocks noChangeShapeType="1"/>
            </p:cNvSpPr>
            <p:nvPr/>
          </p:nvSpPr>
          <p:spPr bwMode="auto">
            <a:xfrm flipH="1" flipV="1">
              <a:off x="9042400" y="3432175"/>
              <a:ext cx="11113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2" name="Line 392"/>
            <p:cNvSpPr>
              <a:spLocks noChangeShapeType="1"/>
            </p:cNvSpPr>
            <p:nvPr/>
          </p:nvSpPr>
          <p:spPr bwMode="auto">
            <a:xfrm>
              <a:off x="4551363" y="3889375"/>
              <a:ext cx="158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3" name="Freeform 393"/>
            <p:cNvSpPr>
              <a:spLocks/>
            </p:cNvSpPr>
            <p:nvPr/>
          </p:nvSpPr>
          <p:spPr bwMode="auto">
            <a:xfrm>
              <a:off x="4518025" y="3887788"/>
              <a:ext cx="41275" cy="39687"/>
            </a:xfrm>
            <a:custGeom>
              <a:avLst/>
              <a:gdLst>
                <a:gd name="T0" fmla="*/ 33338 w 26"/>
                <a:gd name="T1" fmla="*/ 1587 h 25"/>
                <a:gd name="T2" fmla="*/ 26988 w 26"/>
                <a:gd name="T3" fmla="*/ 0 h 25"/>
                <a:gd name="T4" fmla="*/ 22225 w 26"/>
                <a:gd name="T5" fmla="*/ 0 h 25"/>
                <a:gd name="T6" fmla="*/ 15875 w 26"/>
                <a:gd name="T7" fmla="*/ 0 h 25"/>
                <a:gd name="T8" fmla="*/ 9525 w 26"/>
                <a:gd name="T9" fmla="*/ 1587 h 25"/>
                <a:gd name="T10" fmla="*/ 4763 w 26"/>
                <a:gd name="T11" fmla="*/ 7937 h 25"/>
                <a:gd name="T12" fmla="*/ 1588 w 26"/>
                <a:gd name="T13" fmla="*/ 14287 h 25"/>
                <a:gd name="T14" fmla="*/ 0 w 26"/>
                <a:gd name="T15" fmla="*/ 20637 h 25"/>
                <a:gd name="T16" fmla="*/ 1588 w 26"/>
                <a:gd name="T17" fmla="*/ 25400 h 25"/>
                <a:gd name="T18" fmla="*/ 4763 w 26"/>
                <a:gd name="T19" fmla="*/ 31750 h 25"/>
                <a:gd name="T20" fmla="*/ 9525 w 26"/>
                <a:gd name="T21" fmla="*/ 36512 h 25"/>
                <a:gd name="T22" fmla="*/ 15875 w 26"/>
                <a:gd name="T23" fmla="*/ 38100 h 25"/>
                <a:gd name="T24" fmla="*/ 22225 w 26"/>
                <a:gd name="T25" fmla="*/ 39687 h 25"/>
                <a:gd name="T26" fmla="*/ 26988 w 26"/>
                <a:gd name="T27" fmla="*/ 38100 h 25"/>
                <a:gd name="T28" fmla="*/ 33338 w 26"/>
                <a:gd name="T29" fmla="*/ 36512 h 25"/>
                <a:gd name="T30" fmla="*/ 36513 w 26"/>
                <a:gd name="T31" fmla="*/ 31750 h 25"/>
                <a:gd name="T32" fmla="*/ 39688 w 26"/>
                <a:gd name="T33" fmla="*/ 25400 h 25"/>
                <a:gd name="T34" fmla="*/ 41275 w 26"/>
                <a:gd name="T35" fmla="*/ 20637 h 25"/>
                <a:gd name="T36" fmla="*/ 39688 w 26"/>
                <a:gd name="T37" fmla="*/ 14287 h 25"/>
                <a:gd name="T38" fmla="*/ 36513 w 26"/>
                <a:gd name="T39" fmla="*/ 7937 h 25"/>
                <a:gd name="T40" fmla="*/ 33338 w 26"/>
                <a:gd name="T41" fmla="*/ 158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5"/>
                <a:gd name="T65" fmla="*/ 26 w 26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5">
                  <a:moveTo>
                    <a:pt x="21" y="1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7" y="24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5" y="9"/>
                  </a:lnTo>
                  <a:lnTo>
                    <a:pt x="23" y="5"/>
                  </a:lnTo>
                  <a:lnTo>
                    <a:pt x="21" y="1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4" name="Line 394"/>
            <p:cNvSpPr>
              <a:spLocks noChangeShapeType="1"/>
            </p:cNvSpPr>
            <p:nvPr/>
          </p:nvSpPr>
          <p:spPr bwMode="auto">
            <a:xfrm>
              <a:off x="4400550" y="3897313"/>
              <a:ext cx="31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5" name="Freeform 395"/>
            <p:cNvSpPr>
              <a:spLocks/>
            </p:cNvSpPr>
            <p:nvPr/>
          </p:nvSpPr>
          <p:spPr bwMode="auto">
            <a:xfrm>
              <a:off x="4378325" y="3894138"/>
              <a:ext cx="28575" cy="26987"/>
            </a:xfrm>
            <a:custGeom>
              <a:avLst/>
              <a:gdLst>
                <a:gd name="T0" fmla="*/ 25400 w 18"/>
                <a:gd name="T1" fmla="*/ 3175 h 17"/>
                <a:gd name="T2" fmla="*/ 19050 w 18"/>
                <a:gd name="T3" fmla="*/ 0 h 17"/>
                <a:gd name="T4" fmla="*/ 12700 w 18"/>
                <a:gd name="T5" fmla="*/ 0 h 17"/>
                <a:gd name="T6" fmla="*/ 9525 w 18"/>
                <a:gd name="T7" fmla="*/ 0 h 17"/>
                <a:gd name="T8" fmla="*/ 3175 w 18"/>
                <a:gd name="T9" fmla="*/ 3175 h 17"/>
                <a:gd name="T10" fmla="*/ 1588 w 18"/>
                <a:gd name="T11" fmla="*/ 7937 h 17"/>
                <a:gd name="T12" fmla="*/ 0 w 18"/>
                <a:gd name="T13" fmla="*/ 14287 h 17"/>
                <a:gd name="T14" fmla="*/ 1588 w 18"/>
                <a:gd name="T15" fmla="*/ 19050 h 17"/>
                <a:gd name="T16" fmla="*/ 3175 w 18"/>
                <a:gd name="T17" fmla="*/ 23812 h 17"/>
                <a:gd name="T18" fmla="*/ 9525 w 18"/>
                <a:gd name="T19" fmla="*/ 25400 h 17"/>
                <a:gd name="T20" fmla="*/ 12700 w 18"/>
                <a:gd name="T21" fmla="*/ 26987 h 17"/>
                <a:gd name="T22" fmla="*/ 19050 w 18"/>
                <a:gd name="T23" fmla="*/ 25400 h 17"/>
                <a:gd name="T24" fmla="*/ 25400 w 18"/>
                <a:gd name="T25" fmla="*/ 23812 h 17"/>
                <a:gd name="T26" fmla="*/ 26988 w 18"/>
                <a:gd name="T27" fmla="*/ 19050 h 17"/>
                <a:gd name="T28" fmla="*/ 28575 w 18"/>
                <a:gd name="T29" fmla="*/ 14287 h 17"/>
                <a:gd name="T30" fmla="*/ 26988 w 18"/>
                <a:gd name="T31" fmla="*/ 7937 h 17"/>
                <a:gd name="T32" fmla="*/ 25400 w 18"/>
                <a:gd name="T33" fmla="*/ 317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16" y="2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6" y="16"/>
                  </a:lnTo>
                  <a:lnTo>
                    <a:pt x="8" y="17"/>
                  </a:lnTo>
                  <a:lnTo>
                    <a:pt x="12" y="16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6" y="2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6" name="Line 396"/>
            <p:cNvSpPr>
              <a:spLocks noChangeShapeType="1"/>
            </p:cNvSpPr>
            <p:nvPr/>
          </p:nvSpPr>
          <p:spPr bwMode="auto">
            <a:xfrm>
              <a:off x="4260850" y="3900488"/>
              <a:ext cx="15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7" name="Freeform 397"/>
            <p:cNvSpPr>
              <a:spLocks/>
            </p:cNvSpPr>
            <p:nvPr/>
          </p:nvSpPr>
          <p:spPr bwMode="auto">
            <a:xfrm>
              <a:off x="4225925" y="3889375"/>
              <a:ext cx="36513" cy="36513"/>
            </a:xfrm>
            <a:custGeom>
              <a:avLst/>
              <a:gdLst>
                <a:gd name="T0" fmla="*/ 36513 w 23"/>
                <a:gd name="T1" fmla="*/ 11113 h 23"/>
                <a:gd name="T2" fmla="*/ 33338 w 23"/>
                <a:gd name="T3" fmla="*/ 4763 h 23"/>
                <a:gd name="T4" fmla="*/ 25400 w 23"/>
                <a:gd name="T5" fmla="*/ 0 h 23"/>
                <a:gd name="T6" fmla="*/ 19050 w 23"/>
                <a:gd name="T7" fmla="*/ 0 h 23"/>
                <a:gd name="T8" fmla="*/ 11113 w 23"/>
                <a:gd name="T9" fmla="*/ 0 h 23"/>
                <a:gd name="T10" fmla="*/ 4763 w 23"/>
                <a:gd name="T11" fmla="*/ 4763 h 23"/>
                <a:gd name="T12" fmla="*/ 1588 w 23"/>
                <a:gd name="T13" fmla="*/ 11113 h 23"/>
                <a:gd name="T14" fmla="*/ 0 w 23"/>
                <a:gd name="T15" fmla="*/ 19050 h 23"/>
                <a:gd name="T16" fmla="*/ 1588 w 23"/>
                <a:gd name="T17" fmla="*/ 26988 h 23"/>
                <a:gd name="T18" fmla="*/ 4763 w 23"/>
                <a:gd name="T19" fmla="*/ 30163 h 23"/>
                <a:gd name="T20" fmla="*/ 11113 w 23"/>
                <a:gd name="T21" fmla="*/ 34925 h 23"/>
                <a:gd name="T22" fmla="*/ 19050 w 23"/>
                <a:gd name="T23" fmla="*/ 36513 h 23"/>
                <a:gd name="T24" fmla="*/ 25400 w 23"/>
                <a:gd name="T25" fmla="*/ 34925 h 23"/>
                <a:gd name="T26" fmla="*/ 33338 w 23"/>
                <a:gd name="T27" fmla="*/ 30163 h 23"/>
                <a:gd name="T28" fmla="*/ 36513 w 23"/>
                <a:gd name="T29" fmla="*/ 26988 h 23"/>
                <a:gd name="T30" fmla="*/ 36513 w 23"/>
                <a:gd name="T31" fmla="*/ 19050 h 23"/>
                <a:gd name="T32" fmla="*/ 36513 w 23"/>
                <a:gd name="T33" fmla="*/ 111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23" y="7"/>
                  </a:moveTo>
                  <a:lnTo>
                    <a:pt x="21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7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79" name="Text Box 399"/>
            <p:cNvSpPr txBox="1">
              <a:spLocks noChangeArrowheads="1"/>
            </p:cNvSpPr>
            <p:nvPr/>
          </p:nvSpPr>
          <p:spPr bwMode="auto">
            <a:xfrm>
              <a:off x="3105150" y="5138738"/>
              <a:ext cx="3676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/>
              <a:r>
                <a:rPr lang="en-GB" sz="1800" u="none">
                  <a:latin typeface="Arial Narrow" pitchFamily="34" charset="0"/>
                </a:rPr>
                <a:t>S(x)  = </a:t>
              </a:r>
              <a:r>
                <a:rPr lang="de-DE" sz="1800" u="none">
                  <a:latin typeface="Arial Narrow" pitchFamily="34" charset="0"/>
                </a:rPr>
                <a:t> x</a:t>
              </a:r>
              <a:r>
                <a:rPr lang="de-DE" sz="1800" u="none" baseline="30000">
                  <a:latin typeface="Arial Narrow" pitchFamily="34" charset="0"/>
                </a:rPr>
                <a:t>16   </a:t>
              </a:r>
              <a:r>
                <a:rPr lang="en-GB" sz="1800" u="none">
                  <a:latin typeface="Arial Narrow" pitchFamily="34" charset="0"/>
                </a:rPr>
                <a:t>I(x)   mod (</a:t>
              </a:r>
              <a:r>
                <a:rPr lang="de-DE" sz="1800" u="none">
                  <a:latin typeface="Arial Narrow" pitchFamily="34" charset="0"/>
                </a:rPr>
                <a:t>1 + x</a:t>
              </a:r>
              <a:r>
                <a:rPr lang="de-DE" sz="1800" u="none" baseline="30000">
                  <a:latin typeface="Arial Narrow" pitchFamily="34" charset="0"/>
                </a:rPr>
                <a:t>2</a:t>
              </a:r>
              <a:r>
                <a:rPr lang="de-DE" sz="1800" u="none">
                  <a:latin typeface="Arial Narrow" pitchFamily="34" charset="0"/>
                </a:rPr>
                <a:t> + x</a:t>
              </a:r>
              <a:r>
                <a:rPr lang="de-DE" sz="1800" u="none" baseline="30000">
                  <a:latin typeface="Arial Narrow" pitchFamily="34" charset="0"/>
                </a:rPr>
                <a:t>15</a:t>
              </a:r>
              <a:r>
                <a:rPr lang="de-DE" sz="1800" u="none">
                  <a:latin typeface="Arial Narrow" pitchFamily="34" charset="0"/>
                </a:rPr>
                <a:t> + x</a:t>
              </a:r>
              <a:r>
                <a:rPr lang="de-DE" sz="1800" u="none" baseline="30000">
                  <a:latin typeface="Arial Narrow" pitchFamily="34" charset="0"/>
                </a:rPr>
                <a:t>16</a:t>
              </a:r>
              <a:r>
                <a:rPr lang="de-DE" sz="1800" u="none">
                  <a:latin typeface="Arial Narrow" pitchFamily="34" charset="0"/>
                </a:rPr>
                <a:t>) </a:t>
              </a:r>
              <a:endParaRPr lang="en-GB" sz="1800" u="none">
                <a:latin typeface="Arial Narrow" pitchFamily="34" charset="0"/>
              </a:endParaRPr>
            </a:p>
          </p:txBody>
        </p:sp>
        <p:sp>
          <p:nvSpPr>
            <p:cNvPr id="20880" name="Line 400"/>
            <p:cNvSpPr>
              <a:spLocks noChangeShapeType="1"/>
            </p:cNvSpPr>
            <p:nvPr/>
          </p:nvSpPr>
          <p:spPr bwMode="auto">
            <a:xfrm flipV="1">
              <a:off x="3398838" y="4084638"/>
              <a:ext cx="838200" cy="114458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0881" name="Line 401"/>
            <p:cNvSpPr>
              <a:spLocks noChangeShapeType="1"/>
            </p:cNvSpPr>
            <p:nvPr/>
          </p:nvSpPr>
          <p:spPr bwMode="auto">
            <a:xfrm flipV="1">
              <a:off x="4116388" y="3624263"/>
              <a:ext cx="3960812" cy="160178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0882" name="Line 402"/>
            <p:cNvSpPr>
              <a:spLocks noChangeShapeType="1"/>
            </p:cNvSpPr>
            <p:nvPr/>
          </p:nvSpPr>
          <p:spPr bwMode="auto">
            <a:xfrm flipV="1">
              <a:off x="5564188" y="4827588"/>
              <a:ext cx="484187" cy="32067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0883" name="Line 403"/>
            <p:cNvSpPr>
              <a:spLocks noChangeShapeType="1"/>
            </p:cNvSpPr>
            <p:nvPr/>
          </p:nvSpPr>
          <p:spPr bwMode="auto">
            <a:xfrm flipV="1">
              <a:off x="4421188" y="3395663"/>
              <a:ext cx="2055812" cy="183038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0885" name="Text Box 405"/>
            <p:cNvSpPr txBox="1">
              <a:spLocks noChangeArrowheads="1"/>
            </p:cNvSpPr>
            <p:nvPr/>
          </p:nvSpPr>
          <p:spPr bwMode="auto">
            <a:xfrm>
              <a:off x="863600" y="5907088"/>
              <a:ext cx="89789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/>
              <a:r>
                <a:rPr lang="en-US" sz="1800" u="none">
                  <a:latin typeface="Arial Narrow" pitchFamily="34" charset="0"/>
                </a:rPr>
                <a:t>The contents of the register after entering all I(x) bits is the rest of</a:t>
              </a:r>
              <a:r>
                <a:rPr lang="en-GB" sz="1800" u="none">
                  <a:latin typeface="Arial Narrow" pitchFamily="34" charset="0"/>
                </a:rPr>
                <a:t> </a:t>
              </a:r>
              <a:r>
                <a:rPr lang="de-DE" sz="1800" u="none">
                  <a:latin typeface="Arial Narrow" pitchFamily="34" charset="0"/>
                </a:rPr>
                <a:t> x</a:t>
              </a:r>
              <a:r>
                <a:rPr lang="de-DE" sz="1800" u="none" baseline="30000">
                  <a:latin typeface="Arial Narrow" pitchFamily="34" charset="0"/>
                </a:rPr>
                <a:t>16   </a:t>
              </a:r>
              <a:r>
                <a:rPr lang="en-GB" sz="1800" u="none">
                  <a:latin typeface="Arial Narrow" pitchFamily="34" charset="0"/>
                </a:rPr>
                <a:t>I(x)   mod (</a:t>
              </a:r>
              <a:r>
                <a:rPr lang="de-DE" sz="1800" u="none">
                  <a:latin typeface="Arial Narrow" pitchFamily="34" charset="0"/>
                </a:rPr>
                <a:t>1 + x</a:t>
              </a:r>
              <a:r>
                <a:rPr lang="de-DE" sz="1800" u="none" baseline="30000">
                  <a:latin typeface="Arial Narrow" pitchFamily="34" charset="0"/>
                </a:rPr>
                <a:t>2</a:t>
              </a:r>
              <a:r>
                <a:rPr lang="de-DE" sz="1800" u="none">
                  <a:latin typeface="Arial Narrow" pitchFamily="34" charset="0"/>
                </a:rPr>
                <a:t> + x</a:t>
              </a:r>
              <a:r>
                <a:rPr lang="de-DE" sz="1800" u="none" baseline="30000">
                  <a:latin typeface="Arial Narrow" pitchFamily="34" charset="0"/>
                </a:rPr>
                <a:t>15</a:t>
              </a:r>
              <a:r>
                <a:rPr lang="de-DE" sz="1800" u="none">
                  <a:latin typeface="Arial Narrow" pitchFamily="34" charset="0"/>
                </a:rPr>
                <a:t> + x</a:t>
              </a:r>
              <a:r>
                <a:rPr lang="de-DE" sz="1800" u="none" baseline="30000">
                  <a:latin typeface="Arial Narrow" pitchFamily="34" charset="0"/>
                </a:rPr>
                <a:t>16</a:t>
              </a:r>
              <a:r>
                <a:rPr lang="de-DE" sz="1800" u="none">
                  <a:latin typeface="Arial Narrow" pitchFamily="34" charset="0"/>
                </a:rPr>
                <a:t>) </a:t>
              </a:r>
              <a:endParaRPr lang="en-GB" sz="1800" u="none">
                <a:latin typeface="Arial Narrow" pitchFamily="34" charset="0"/>
              </a:endParaRPr>
            </a:p>
          </p:txBody>
        </p:sp>
      </p:grpSp>
      <p:sp>
        <p:nvSpPr>
          <p:cNvPr id="20886" name="Text Box 406"/>
          <p:cNvSpPr txBox="1">
            <a:spLocks noChangeArrowheads="1"/>
          </p:cNvSpPr>
          <p:nvPr/>
        </p:nvSpPr>
        <p:spPr bwMode="auto">
          <a:xfrm>
            <a:off x="1081088" y="2019300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GB" sz="1800" u="none">
                <a:latin typeface="Arial Narrow" pitchFamily="34" charset="0"/>
              </a:rPr>
              <a:t>S(x)  = </a:t>
            </a:r>
            <a:r>
              <a:rPr lang="de-DE" sz="1800" u="none">
                <a:latin typeface="Arial Narrow" pitchFamily="34" charset="0"/>
              </a:rPr>
              <a:t> x</a:t>
            </a:r>
            <a:r>
              <a:rPr lang="de-DE" sz="1800" u="none" baseline="30000">
                <a:latin typeface="Arial Narrow" pitchFamily="34" charset="0"/>
              </a:rPr>
              <a:t>16   </a:t>
            </a:r>
            <a:r>
              <a:rPr lang="en-GB" sz="1800" u="none">
                <a:latin typeface="Arial Narrow" pitchFamily="34" charset="0"/>
              </a:rPr>
              <a:t>I(x)   mod (</a:t>
            </a:r>
            <a:r>
              <a:rPr lang="de-DE" sz="1800" u="none">
                <a:latin typeface="Arial Narrow" pitchFamily="34" charset="0"/>
              </a:rPr>
              <a:t>1 + x</a:t>
            </a:r>
            <a:r>
              <a:rPr lang="de-DE" sz="1800" u="none" baseline="30000">
                <a:latin typeface="Arial Narrow" pitchFamily="34" charset="0"/>
              </a:rPr>
              <a:t>2</a:t>
            </a:r>
            <a:r>
              <a:rPr lang="de-DE" sz="1800" u="none">
                <a:latin typeface="Arial Narrow" pitchFamily="34" charset="0"/>
              </a:rPr>
              <a:t> + x</a:t>
            </a:r>
            <a:r>
              <a:rPr lang="de-DE" sz="1800" u="none" baseline="30000">
                <a:latin typeface="Arial Narrow" pitchFamily="34" charset="0"/>
              </a:rPr>
              <a:t>15</a:t>
            </a:r>
            <a:r>
              <a:rPr lang="de-DE" sz="1800" u="none">
                <a:latin typeface="Arial Narrow" pitchFamily="34" charset="0"/>
              </a:rPr>
              <a:t> + x</a:t>
            </a:r>
            <a:r>
              <a:rPr lang="de-DE" sz="1800" u="none" baseline="30000">
                <a:latin typeface="Arial Narrow" pitchFamily="34" charset="0"/>
              </a:rPr>
              <a:t>16</a:t>
            </a:r>
            <a:r>
              <a:rPr lang="de-DE" sz="1800" u="none">
                <a:latin typeface="Arial Narrow" pitchFamily="34" charset="0"/>
              </a:rPr>
              <a:t>) </a:t>
            </a:r>
            <a:endParaRPr lang="en-GB" sz="1800" u="none">
              <a:latin typeface="Arial Narrow" pitchFamily="34" charset="0"/>
            </a:endParaRPr>
          </a:p>
        </p:txBody>
      </p:sp>
      <p:sp>
        <p:nvSpPr>
          <p:cNvPr id="20887" name="Line 407"/>
          <p:cNvSpPr>
            <a:spLocks noChangeShapeType="1"/>
          </p:cNvSpPr>
          <p:nvPr/>
        </p:nvSpPr>
        <p:spPr bwMode="auto">
          <a:xfrm flipH="1">
            <a:off x="4176713" y="938535"/>
            <a:ext cx="984250" cy="108076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Text Box 2"/>
          <p:cNvSpPr txBox="1">
            <a:spLocks noChangeArrowheads="1"/>
          </p:cNvSpPr>
          <p:nvPr/>
        </p:nvSpPr>
        <p:spPr bwMode="auto">
          <a:xfrm>
            <a:off x="1008063" y="2451100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n-US" altLang="de-DE" sz="2400" u="none" dirty="0">
                <a:solidFill>
                  <a:srgbClr val="FB63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</a:t>
            </a:r>
            <a:r>
              <a:rPr lang="en-US" altLang="de-DE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Euclidean Algorithm, Remainder</a:t>
            </a:r>
            <a:endParaRPr lang="en-GB" altLang="ar-SA" sz="2400" u="none" dirty="0"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defTabSz="762000" eaLnBrk="0" hangingPunct="0">
              <a:defRPr/>
            </a:pPr>
            <a:r>
              <a:rPr lang="en-GB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Greatest Common Divisor (</a:t>
            </a:r>
            <a:r>
              <a:rPr lang="en-US" altLang="ar-SA" sz="2400" u="none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gcd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)</a:t>
            </a:r>
          </a:p>
          <a:p>
            <a:pPr defTabSz="762000" eaLnBrk="0" hangingPunct="0">
              <a:buFontTx/>
              <a:buChar char="•"/>
              <a:defRPr/>
            </a:pPr>
            <a:endParaRPr lang="en-GB" altLang="ar-SA" sz="2400" b="0" u="none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  <a:p>
            <a:pPr defTabSz="762000" eaLnBrk="0" hangingPunct="0">
              <a:buFontTx/>
              <a:buChar char="•"/>
              <a:defRPr/>
            </a:pPr>
            <a:r>
              <a:rPr lang="en-GB" altLang="ar-SA" sz="2400" b="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</a:t>
            </a:r>
            <a:r>
              <a:rPr lang="de-DE" altLang="ar-SA" sz="2400" b="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Group Theory, Rings, Finite Fields</a:t>
            </a:r>
            <a:endParaRPr lang="en-GB" altLang="ar-SA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  <a:p>
            <a:pPr defTabSz="762000" eaLnBrk="0" hangingPunct="0">
              <a:defRPr/>
            </a:pPr>
            <a:r>
              <a:rPr lang="en-GB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 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Element’s Order, Euler Theorem</a:t>
            </a:r>
          </a:p>
          <a:p>
            <a:pPr defTabSz="762000" eaLnBrk="0" hangingPunct="0">
              <a:buFontTx/>
              <a:buChar char="•"/>
              <a:defRPr/>
            </a:pPr>
            <a:endParaRPr lang="en-US" altLang="ar-SA" sz="2400" u="none" dirty="0">
              <a:solidFill>
                <a:srgbClr val="FB63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  <a:p>
            <a:pPr defTabSz="762000" eaLnBrk="0" hangingPunct="0">
              <a:buFontTx/>
              <a:buChar char="•"/>
              <a:defRPr/>
            </a:pP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 Prime Numbers</a:t>
            </a:r>
          </a:p>
          <a:p>
            <a:pPr defTabSz="762000" eaLnBrk="0" hangingPunct="0">
              <a:defRPr/>
            </a:pP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</a:t>
            </a:r>
            <a:r>
              <a:rPr lang="en-US" altLang="ar-SA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</a:t>
            </a:r>
            <a:r>
              <a:rPr lang="en-US" altLang="ar-SA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Prime Number Generation</a:t>
            </a:r>
          </a:p>
          <a:p>
            <a:pPr defTabSz="762000" eaLnBrk="0" hangingPunct="0">
              <a:buFontTx/>
              <a:buChar char="•"/>
              <a:defRPr/>
            </a:pPr>
            <a:endParaRPr lang="en-US" altLang="ar-SA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  <a:p>
            <a:pPr defTabSz="762000" eaLnBrk="0" hangingPunct="0">
              <a:buFontTx/>
              <a:buChar char="•"/>
              <a:defRPr/>
            </a:pP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 </a:t>
            </a:r>
            <a:r>
              <a:rPr lang="en-US" altLang="ar-SA" sz="24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Extension Fields</a:t>
            </a:r>
            <a:endParaRPr lang="en-GB" altLang="ar-SA" sz="2400" b="0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</p:txBody>
      </p:sp>
      <p:sp>
        <p:nvSpPr>
          <p:cNvPr id="1372163" name="Text Box 3"/>
          <p:cNvSpPr txBox="1">
            <a:spLocks noChangeArrowheads="1"/>
          </p:cNvSpPr>
          <p:nvPr/>
        </p:nvSpPr>
        <p:spPr bwMode="auto">
          <a:xfrm>
            <a:off x="1152525" y="1874838"/>
            <a:ext cx="579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defRPr/>
            </a:pPr>
            <a:r>
              <a:rPr lang="en-GB" altLang="ar-SA" sz="2800" dirty="0">
                <a:latin typeface="Arial" charset="0"/>
                <a:cs typeface="Times New Roman (Arabic)" charset="-78"/>
              </a:rPr>
              <a:t>Outlines</a:t>
            </a:r>
            <a:endParaRPr lang="en-GB" altLang="ar-SA" sz="2800" u="none" dirty="0">
              <a:latin typeface="Arial" charset="0"/>
              <a:cs typeface="Times New Roman (Arabic)" charset="-78"/>
            </a:endParaRPr>
          </a:p>
        </p:txBody>
      </p:sp>
      <p:sp>
        <p:nvSpPr>
          <p:cNvPr id="1372164" name="Text Box 4"/>
          <p:cNvSpPr txBox="1">
            <a:spLocks noChangeArrowheads="1"/>
          </p:cNvSpPr>
          <p:nvPr/>
        </p:nvSpPr>
        <p:spPr bwMode="auto">
          <a:xfrm>
            <a:off x="1512888" y="506413"/>
            <a:ext cx="6856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defRPr/>
            </a:pPr>
            <a:r>
              <a:rPr lang="en-029" sz="40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Mathematical Background</a:t>
            </a:r>
            <a:endParaRPr lang="en-029" sz="28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en-029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In Discrete Mathematics, Number Theory</a:t>
            </a:r>
            <a:endParaRPr lang="en-JM" sz="28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7993063" y="2738438"/>
            <a:ext cx="87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part 1</a:t>
            </a:r>
            <a:endParaRPr lang="en-GB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8026400" y="3756025"/>
            <a:ext cx="871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part 2</a:t>
            </a:r>
            <a:endParaRPr lang="en-GB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7993063" y="4827588"/>
            <a:ext cx="87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part 3</a:t>
            </a:r>
            <a:endParaRPr lang="en-GB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7993063" y="5762625"/>
            <a:ext cx="87906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part 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7645400" y="2659063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7637463" y="3671888"/>
            <a:ext cx="7937" cy="693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H="1">
            <a:off x="7645400" y="4757738"/>
            <a:ext cx="4763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7645400" y="5873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9685338" y="2971800"/>
            <a:ext cx="17462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97773" name="Text Box 13"/>
          <p:cNvSpPr txBox="1">
            <a:spLocks noChangeArrowheads="1"/>
          </p:cNvSpPr>
          <p:nvPr/>
        </p:nvSpPr>
        <p:spPr bwMode="auto">
          <a:xfrm>
            <a:off x="914400" y="443822"/>
            <a:ext cx="8839200" cy="103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457200" indent="-457200" defTabSz="762000">
              <a:spcAft>
                <a:spcPts val="600"/>
              </a:spcAft>
              <a:defRPr/>
            </a:pPr>
            <a:r>
              <a:rPr lang="en-US" dirty="0">
                <a:latin typeface="Arial Narrow" pitchFamily="34" charset="0"/>
              </a:rPr>
              <a:t>Example:</a:t>
            </a:r>
            <a:r>
              <a:rPr lang="en-US" u="none" dirty="0">
                <a:latin typeface="Arial Narrow" pitchFamily="34" charset="0"/>
              </a:rPr>
              <a:t> order of x over an extension field GF(2</a:t>
            </a:r>
            <a:r>
              <a:rPr lang="en-US" u="none" baseline="30000" dirty="0">
                <a:latin typeface="Arial Narrow" pitchFamily="34" charset="0"/>
              </a:rPr>
              <a:t>3</a:t>
            </a:r>
            <a:r>
              <a:rPr lang="en-US" u="none" dirty="0">
                <a:latin typeface="Arial Narrow" pitchFamily="34" charset="0"/>
              </a:rPr>
              <a:t>)  and hardware implementation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latin typeface="Arial Narrow" pitchFamily="34" charset="0"/>
              </a:rPr>
              <a:t>Compute the exponents of the element x over  </a:t>
            </a:r>
            <a:r>
              <a:rPr lang="en-US" sz="1800" u="none" dirty="0">
                <a:latin typeface="Arial Narrow" pitchFamily="34" charset="0"/>
              </a:rPr>
              <a:t>GF(2</a:t>
            </a:r>
            <a:r>
              <a:rPr lang="en-US" sz="1800" u="none" baseline="30000" dirty="0">
                <a:latin typeface="Arial Narrow" pitchFamily="34" charset="0"/>
              </a:rPr>
              <a:t>3</a:t>
            </a:r>
            <a:r>
              <a:rPr lang="en-US" sz="1800" u="none" dirty="0">
                <a:latin typeface="Arial Narrow" pitchFamily="34" charset="0"/>
              </a:rPr>
              <a:t>) </a:t>
            </a:r>
            <a:r>
              <a:rPr lang="en-US" sz="1800" b="0" u="none" dirty="0">
                <a:latin typeface="Arial Narrow" pitchFamily="34" charset="0"/>
              </a:rPr>
              <a:t>which is generated by the irreducible polynomial </a:t>
            </a:r>
          </a:p>
          <a:p>
            <a:pPr marL="457200" indent="-457200" defTabSz="762000">
              <a:defRPr/>
            </a:pPr>
            <a:r>
              <a:rPr lang="en-US" sz="1800" b="0" u="none" dirty="0">
                <a:latin typeface="Arial Narrow" pitchFamily="34" charset="0"/>
              </a:rPr>
              <a:t>P(x)= (x</a:t>
            </a:r>
            <a:r>
              <a:rPr lang="en-US" sz="1800" b="0" u="none" baseline="30000" dirty="0">
                <a:latin typeface="Arial Narrow" pitchFamily="34" charset="0"/>
              </a:rPr>
              <a:t>3</a:t>
            </a:r>
            <a:r>
              <a:rPr lang="en-US" sz="1800" b="0" u="none" dirty="0">
                <a:latin typeface="Arial Narrow" pitchFamily="34" charset="0"/>
              </a:rPr>
              <a:t>+ x +1 ) 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566025" y="2386013"/>
            <a:ext cx="2514600" cy="2060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/>
            <a:r>
              <a:rPr lang="en-US" sz="1600"/>
              <a:t>Important notice:</a:t>
            </a:r>
          </a:p>
          <a:p>
            <a:pPr defTabSz="762000"/>
            <a:r>
              <a:rPr lang="en-US" sz="1600" u="none"/>
              <a:t>In GF (2</a:t>
            </a:r>
            <a:r>
              <a:rPr lang="en-US" sz="1600" u="none" baseline="30000"/>
              <a:t>3</a:t>
            </a:r>
            <a:r>
              <a:rPr lang="en-US" sz="1600" u="none"/>
              <a:t>): the order of any element Is a divisor of 2</a:t>
            </a:r>
            <a:r>
              <a:rPr lang="en-US" sz="1600" u="none" baseline="30000"/>
              <a:t>3</a:t>
            </a:r>
            <a:r>
              <a:rPr lang="en-US" sz="1600" u="none"/>
              <a:t>-1=7</a:t>
            </a:r>
          </a:p>
          <a:p>
            <a:pPr defTabSz="762000"/>
            <a:r>
              <a:rPr lang="en-US" sz="1600" u="none"/>
              <a:t>Divisors of 7 are </a:t>
            </a:r>
          </a:p>
          <a:p>
            <a:pPr defTabSz="762000"/>
            <a:r>
              <a:rPr lang="en-US" sz="1600" u="none"/>
              <a:t>1, 7 !</a:t>
            </a:r>
          </a:p>
          <a:p>
            <a:pPr defTabSz="762000">
              <a:buFont typeface="Symbol" pitchFamily="18" charset="2"/>
              <a:buChar char="Þ"/>
            </a:pPr>
            <a:r>
              <a:rPr lang="en-US" sz="1600" u="none"/>
              <a:t>The order can only be </a:t>
            </a:r>
          </a:p>
          <a:p>
            <a:pPr defTabSz="762000">
              <a:buFont typeface="Symbol" pitchFamily="18" charset="2"/>
              <a:buNone/>
            </a:pPr>
            <a:r>
              <a:rPr lang="en-US" sz="1600" u="none">
                <a:solidFill>
                  <a:schemeClr val="hlink"/>
                </a:solidFill>
              </a:rPr>
              <a:t>   1 or 7 </a:t>
            </a:r>
            <a:r>
              <a:rPr lang="en-US" sz="1600" u="none"/>
              <a:t>!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5492DD3F-CCB5-47F6-ABAF-C1D31AA73389}"/>
              </a:ext>
            </a:extLst>
          </p:cNvPr>
          <p:cNvGrpSpPr/>
          <p:nvPr/>
        </p:nvGrpSpPr>
        <p:grpSpPr>
          <a:xfrm>
            <a:off x="864810" y="4740276"/>
            <a:ext cx="6009323" cy="1584325"/>
            <a:chOff x="792162" y="4899025"/>
            <a:chExt cx="6009323" cy="1584325"/>
          </a:xfrm>
        </p:grpSpPr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1279525" y="574516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2270125" y="574516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3184525" y="574516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1831975" y="5788025"/>
              <a:ext cx="228600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2574925" y="5897563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2055813" y="5897563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>
              <a:off x="1584325" y="5897563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3489325" y="5897563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3779838" y="5897563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 flipH="1">
              <a:off x="1050925" y="6340475"/>
              <a:ext cx="2743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 flipV="1">
              <a:off x="1050925" y="5897563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1050925" y="5897563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59" name="Text Box 31"/>
            <p:cNvSpPr txBox="1">
              <a:spLocks noChangeArrowheads="1"/>
            </p:cNvSpPr>
            <p:nvPr/>
          </p:nvSpPr>
          <p:spPr bwMode="auto">
            <a:xfrm>
              <a:off x="1784350" y="5700713"/>
              <a:ext cx="32861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u="none"/>
                <a:t>+</a:t>
              </a:r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 flipH="1" flipV="1">
              <a:off x="1951036" y="6031213"/>
              <a:ext cx="0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863600" y="4970463"/>
              <a:ext cx="5937885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400" u="none" dirty="0"/>
                <a:t>A possible hardware generator for the exponents of x is as follows: </a:t>
              </a:r>
            </a:p>
          </p:txBody>
        </p:sp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>
              <a:off x="1284288" y="5743575"/>
              <a:ext cx="293687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600" b="0" u="none"/>
                <a:t>0</a:t>
              </a:r>
            </a:p>
          </p:txBody>
        </p:sp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2281238" y="5745163"/>
              <a:ext cx="293687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600" b="0" u="none"/>
                <a:t>1</a:t>
              </a:r>
            </a:p>
          </p:txBody>
        </p:sp>
        <p:sp>
          <p:nvSpPr>
            <p:cNvPr id="22564" name="Text Box 36"/>
            <p:cNvSpPr txBox="1">
              <a:spLocks noChangeArrowheads="1"/>
            </p:cNvSpPr>
            <p:nvPr/>
          </p:nvSpPr>
          <p:spPr bwMode="auto">
            <a:xfrm>
              <a:off x="3195638" y="5745163"/>
              <a:ext cx="293687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600" b="0" u="none"/>
                <a:t>0</a:t>
              </a:r>
            </a:p>
          </p:txBody>
        </p:sp>
        <p:sp>
          <p:nvSpPr>
            <p:cNvPr id="22565" name="Text Box 37"/>
            <p:cNvSpPr txBox="1">
              <a:spLocks noChangeArrowheads="1"/>
            </p:cNvSpPr>
            <p:nvPr/>
          </p:nvSpPr>
          <p:spPr bwMode="auto">
            <a:xfrm>
              <a:off x="1296988" y="5402263"/>
              <a:ext cx="21907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800" b="0" u="none">
                  <a:latin typeface="Arial Narrow" pitchFamily="34" charset="0"/>
                </a:rPr>
                <a:t>x</a:t>
              </a:r>
              <a:r>
                <a:rPr lang="en-US" sz="1800" b="0" u="none" baseline="30000">
                  <a:latin typeface="Arial Narrow" pitchFamily="34" charset="0"/>
                </a:rPr>
                <a:t>0</a:t>
              </a:r>
              <a:r>
                <a:rPr lang="en-US" sz="1800" b="0" u="none">
                  <a:latin typeface="Arial Narrow" pitchFamily="34" charset="0"/>
                </a:rPr>
                <a:t>               x</a:t>
              </a:r>
              <a:r>
                <a:rPr lang="en-US" sz="1800" b="0" u="none" baseline="30000">
                  <a:latin typeface="Arial Narrow" pitchFamily="34" charset="0"/>
                </a:rPr>
                <a:t>1</a:t>
              </a:r>
              <a:r>
                <a:rPr lang="en-US" sz="1800" b="0" u="none">
                  <a:latin typeface="Arial Narrow" pitchFamily="34" charset="0"/>
                </a:rPr>
                <a:t>              x</a:t>
              </a:r>
              <a:r>
                <a:rPr lang="en-US" sz="1800" b="0" u="none" baseline="30000">
                  <a:latin typeface="Arial Narrow" pitchFamily="34" charset="0"/>
                </a:rPr>
                <a:t>2</a:t>
              </a:r>
            </a:p>
          </p:txBody>
        </p:sp>
        <p:sp>
          <p:nvSpPr>
            <p:cNvPr id="22566" name="Text Box 38"/>
            <p:cNvSpPr txBox="1">
              <a:spLocks noChangeArrowheads="1"/>
            </p:cNvSpPr>
            <p:nvPr/>
          </p:nvSpPr>
          <p:spPr bwMode="auto">
            <a:xfrm>
              <a:off x="3863975" y="6081713"/>
              <a:ext cx="1916113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800" b="0" u="none">
                  <a:latin typeface="Arial Narrow" pitchFamily="34" charset="0"/>
                </a:rPr>
                <a:t>Initial state = x = 010</a:t>
              </a:r>
              <a:endParaRPr lang="en-US" sz="1800" b="0" u="none" baseline="30000">
                <a:latin typeface="Arial Narrow" pitchFamily="34" charset="0"/>
              </a:endParaRPr>
            </a:p>
          </p:txBody>
        </p:sp>
        <p:sp>
          <p:nvSpPr>
            <p:cNvPr id="22567" name="Text Box 39"/>
            <p:cNvSpPr txBox="1">
              <a:spLocks noChangeArrowheads="1"/>
            </p:cNvSpPr>
            <p:nvPr/>
          </p:nvSpPr>
          <p:spPr bwMode="auto">
            <a:xfrm>
              <a:off x="5145088" y="5943600"/>
              <a:ext cx="83185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200" b="0" u="none">
                  <a:latin typeface="Arial Narrow" pitchFamily="34" charset="0"/>
                </a:rPr>
                <a:t>LSB    MSB</a:t>
              </a:r>
              <a:endParaRPr lang="en-US" sz="1200" b="0" u="none" baseline="30000">
                <a:latin typeface="Arial Narrow" pitchFamily="34" charset="0"/>
              </a:endParaRPr>
            </a:p>
          </p:txBody>
        </p:sp>
        <p:sp>
          <p:nvSpPr>
            <p:cNvPr id="22568" name="Text Box 40"/>
            <p:cNvSpPr txBox="1">
              <a:spLocks noChangeArrowheads="1"/>
            </p:cNvSpPr>
            <p:nvPr/>
          </p:nvSpPr>
          <p:spPr bwMode="auto">
            <a:xfrm>
              <a:off x="1008063" y="6045200"/>
              <a:ext cx="2850758" cy="371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800" b="0" u="none" dirty="0">
                  <a:latin typeface="Arial Narrow" pitchFamily="34" charset="0"/>
                </a:rPr>
                <a:t>x</a:t>
              </a:r>
              <a:r>
                <a:rPr lang="en-US" sz="1800" b="0" u="none" baseline="30000" dirty="0">
                  <a:latin typeface="Arial Narrow" pitchFamily="34" charset="0"/>
                </a:rPr>
                <a:t>0</a:t>
              </a:r>
              <a:r>
                <a:rPr lang="en-US" sz="1800" b="0" u="none" dirty="0">
                  <a:latin typeface="Arial Narrow" pitchFamily="34" charset="0"/>
                </a:rPr>
                <a:t>=1          x</a:t>
              </a:r>
              <a:r>
                <a:rPr lang="en-US" sz="1800" b="0" u="none" baseline="30000" dirty="0">
                  <a:latin typeface="Arial Narrow" pitchFamily="34" charset="0"/>
                </a:rPr>
                <a:t>1</a:t>
              </a:r>
              <a:r>
                <a:rPr lang="en-US" sz="1800" b="0" u="none" dirty="0">
                  <a:latin typeface="Arial Narrow" pitchFamily="34" charset="0"/>
                </a:rPr>
                <a:t>                           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</a:p>
          </p:txBody>
        </p:sp>
        <p:sp>
          <p:nvSpPr>
            <p:cNvPr id="22569" name="Rectangle 41"/>
            <p:cNvSpPr>
              <a:spLocks noChangeArrowheads="1"/>
            </p:cNvSpPr>
            <p:nvPr/>
          </p:nvSpPr>
          <p:spPr bwMode="auto">
            <a:xfrm>
              <a:off x="792162" y="4899025"/>
              <a:ext cx="5937885" cy="15843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="" xmlns:a16="http://schemas.microsoft.com/office/drawing/2014/main" id="{2F008A03-389B-4A6F-A0DA-C0151750B3C5}"/>
              </a:ext>
            </a:extLst>
          </p:cNvPr>
          <p:cNvGrpSpPr/>
          <p:nvPr/>
        </p:nvGrpSpPr>
        <p:grpSpPr>
          <a:xfrm>
            <a:off x="436720" y="1446116"/>
            <a:ext cx="8744285" cy="3233835"/>
            <a:chOff x="399473" y="1444528"/>
            <a:chExt cx="8744285" cy="3233835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auto">
            <a:xfrm>
              <a:off x="1066800" y="2971800"/>
              <a:ext cx="17463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1657350" y="2971800"/>
              <a:ext cx="19050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2284413" y="2971800"/>
              <a:ext cx="19050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2930525" y="2971800"/>
              <a:ext cx="17463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3629025" y="2971800"/>
              <a:ext cx="17463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4364038" y="2971800"/>
              <a:ext cx="17462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5097463" y="2971800"/>
              <a:ext cx="19050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5276850" y="2971800"/>
              <a:ext cx="19050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6011863" y="2971800"/>
              <a:ext cx="17462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6746875" y="2971800"/>
              <a:ext cx="17463" cy="15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7774" name="Text Box 14"/>
            <p:cNvSpPr txBox="1">
              <a:spLocks noChangeArrowheads="1"/>
            </p:cNvSpPr>
            <p:nvPr/>
          </p:nvSpPr>
          <p:spPr bwMode="auto">
            <a:xfrm>
              <a:off x="837958" y="1444528"/>
              <a:ext cx="8305800" cy="323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marL="457200" indent="-457200" defTabSz="762000">
                <a:defRPr/>
              </a:pPr>
              <a:r>
                <a:rPr lang="en-US" sz="2400" b="0" dirty="0">
                  <a:solidFill>
                    <a:srgbClr val="0239C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Solution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latin typeface="Arial Narrow" pitchFamily="34" charset="0"/>
                </a:rPr>
                <a:t>If P(x)= 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+ x +1 is the modulus then it is equal to zero, that is   x</a:t>
              </a:r>
              <a:r>
                <a:rPr lang="en-US" sz="1800" b="0" u="none" baseline="30000" dirty="0">
                  <a:latin typeface="Arial Narrow" pitchFamily="34" charset="0"/>
                </a:rPr>
                <a:t>3 </a:t>
              </a:r>
              <a:r>
                <a:rPr lang="en-US" sz="1800" b="0" u="none" dirty="0">
                  <a:latin typeface="Arial Narrow" pitchFamily="34" charset="0"/>
                </a:rPr>
                <a:t>+ x +1 = 0,  thus   x</a:t>
              </a:r>
              <a:r>
                <a:rPr lang="en-US" sz="1800" b="0" u="none" baseline="30000" dirty="0">
                  <a:latin typeface="Arial Narrow" pitchFamily="34" charset="0"/>
                </a:rPr>
                <a:t>3 </a:t>
              </a:r>
              <a:r>
                <a:rPr lang="en-US" sz="1800" b="0" u="none" dirty="0">
                  <a:latin typeface="Arial Narrow" pitchFamily="34" charset="0"/>
                </a:rPr>
                <a:t>=</a:t>
              </a:r>
              <a:r>
                <a:rPr lang="en-US" sz="1800" b="0" u="none" baseline="30000" dirty="0">
                  <a:latin typeface="Arial Narrow" pitchFamily="34" charset="0"/>
                </a:rPr>
                <a:t> </a:t>
              </a:r>
              <a:r>
                <a:rPr lang="en-US" sz="1800" b="0" u="none" dirty="0">
                  <a:latin typeface="Arial Narrow" pitchFamily="34" charset="0"/>
                </a:rPr>
                <a:t> x +1.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latin typeface="Arial Narrow" pitchFamily="34" charset="0"/>
                </a:rPr>
                <a:t>the exponents of </a:t>
              </a:r>
              <a:r>
                <a:rPr lang="en-US" sz="1800" u="none" dirty="0">
                  <a:latin typeface="Arial Narrow" pitchFamily="34" charset="0"/>
                </a:rPr>
                <a:t>x</a:t>
              </a:r>
              <a:r>
                <a:rPr lang="en-US" sz="1800" b="0" u="none" dirty="0">
                  <a:latin typeface="Arial Narrow" pitchFamily="34" charset="0"/>
                </a:rPr>
                <a:t> in GF(2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) are: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latin typeface="Arial Narrow" pitchFamily="34" charset="0"/>
                </a:rPr>
                <a:t>x = </a:t>
              </a:r>
              <a:r>
                <a:rPr lang="en-US" sz="1800" u="none" dirty="0">
                  <a:latin typeface="Arial Narrow" pitchFamily="34" charset="0"/>
                </a:rPr>
                <a:t>x</a:t>
              </a:r>
              <a:r>
                <a:rPr lang="en-US" sz="1800" b="0" u="none" dirty="0">
                  <a:latin typeface="Arial Narrow" pitchFamily="34" charset="0"/>
                </a:rPr>
                <a:t>              			         	010	mod (x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+ x +1 )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latin typeface="Arial Narrow" pitchFamily="34" charset="0"/>
                </a:rPr>
                <a:t>x</a:t>
              </a:r>
              <a:r>
                <a:rPr lang="en-US" sz="1800" b="0" u="none" baseline="30000" dirty="0">
                  <a:latin typeface="Arial Narrow" pitchFamily="34" charset="0"/>
                </a:rPr>
                <a:t>2</a:t>
              </a:r>
              <a:r>
                <a:rPr lang="en-US" sz="1800" b="0" u="none" dirty="0">
                  <a:latin typeface="Arial Narrow" pitchFamily="34" charset="0"/>
                </a:rPr>
                <a:t>= </a:t>
              </a:r>
              <a:r>
                <a:rPr lang="en-US" sz="1800" u="none" dirty="0">
                  <a:latin typeface="Arial Narrow" pitchFamily="34" charset="0"/>
                </a:rPr>
                <a:t>x</a:t>
              </a:r>
              <a:r>
                <a:rPr lang="en-US" sz="1800" u="none" baseline="30000" dirty="0">
                  <a:latin typeface="Arial Narrow" pitchFamily="34" charset="0"/>
                </a:rPr>
                <a:t>2</a:t>
              </a:r>
              <a:r>
                <a:rPr lang="en-US" sz="1800" u="none" dirty="0">
                  <a:latin typeface="Arial Narrow" pitchFamily="34" charset="0"/>
                </a:rPr>
                <a:t> </a:t>
              </a:r>
              <a:r>
                <a:rPr lang="en-US" sz="1800" b="0" u="none" dirty="0">
                  <a:latin typeface="Arial Narrow" pitchFamily="34" charset="0"/>
                </a:rPr>
                <a:t>            			         	100	mod (x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+ x +1 )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latin typeface="Arial Narrow" pitchFamily="34" charset="0"/>
                </a:rPr>
                <a:t>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= 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 = </a:t>
              </a:r>
              <a:r>
                <a:rPr lang="en-US" sz="1800" u="none" dirty="0">
                  <a:latin typeface="Arial Narrow" pitchFamily="34" charset="0"/>
                </a:rPr>
                <a:t>x + 1</a:t>
              </a:r>
              <a:r>
                <a:rPr lang="en-US" sz="1800" b="0" u="none" dirty="0">
                  <a:latin typeface="Arial Narrow" pitchFamily="34" charset="0"/>
                </a:rPr>
                <a:t>           			011	mod (x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+ x +1 )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latin typeface="Arial Narrow" pitchFamily="34" charset="0"/>
                </a:rPr>
                <a:t>x</a:t>
              </a:r>
              <a:r>
                <a:rPr lang="en-US" sz="1800" b="0" u="none" baseline="30000" dirty="0">
                  <a:latin typeface="Arial Narrow" pitchFamily="34" charset="0"/>
                </a:rPr>
                <a:t>4</a:t>
              </a:r>
              <a:r>
                <a:rPr lang="en-US" sz="1800" b="0" u="none" dirty="0">
                  <a:latin typeface="Arial Narrow" pitchFamily="34" charset="0"/>
                </a:rPr>
                <a:t>= x 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 = </a:t>
              </a:r>
              <a:r>
                <a:rPr lang="en-US" sz="1800" u="none" dirty="0">
                  <a:latin typeface="Arial Narrow" pitchFamily="34" charset="0"/>
                </a:rPr>
                <a:t>x</a:t>
              </a:r>
              <a:r>
                <a:rPr lang="en-US" sz="1800" u="none" baseline="30000" dirty="0">
                  <a:latin typeface="Arial Narrow" pitchFamily="34" charset="0"/>
                </a:rPr>
                <a:t>2</a:t>
              </a:r>
              <a:r>
                <a:rPr lang="en-US" sz="1800" u="none" dirty="0">
                  <a:latin typeface="Arial Narrow" pitchFamily="34" charset="0"/>
                </a:rPr>
                <a:t> + x</a:t>
              </a:r>
              <a:r>
                <a:rPr lang="en-US" sz="1800" b="0" u="none" dirty="0">
                  <a:latin typeface="Arial Narrow" pitchFamily="34" charset="0"/>
                </a:rPr>
                <a:t>      			110	mod (x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+ x +1 )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latin typeface="Arial Narrow" pitchFamily="34" charset="0"/>
                </a:rPr>
                <a:t>x</a:t>
              </a:r>
              <a:r>
                <a:rPr lang="en-US" sz="1800" b="0" u="none" baseline="30000" dirty="0">
                  <a:latin typeface="Arial Narrow" pitchFamily="34" charset="0"/>
                </a:rPr>
                <a:t>5</a:t>
              </a:r>
              <a:r>
                <a:rPr lang="en-US" sz="1800" b="0" u="none" dirty="0">
                  <a:latin typeface="Arial Narrow" pitchFamily="34" charset="0"/>
                </a:rPr>
                <a:t>= x x</a:t>
              </a:r>
              <a:r>
                <a:rPr lang="en-US" sz="1800" b="0" u="none" baseline="30000" dirty="0">
                  <a:latin typeface="Arial Narrow" pitchFamily="34" charset="0"/>
                </a:rPr>
                <a:t>4 </a:t>
              </a:r>
              <a:r>
                <a:rPr lang="en-US" sz="1800" b="0" u="none" dirty="0">
                  <a:latin typeface="Arial Narrow" pitchFamily="34" charset="0"/>
                </a:rPr>
                <a:t>= 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 +x</a:t>
              </a:r>
              <a:r>
                <a:rPr lang="en-US" sz="1800" b="0" u="none" baseline="30000" dirty="0">
                  <a:latin typeface="Arial Narrow" pitchFamily="34" charset="0"/>
                </a:rPr>
                <a:t>2</a:t>
              </a:r>
              <a:r>
                <a:rPr lang="en-US" sz="1800" b="0" u="none" dirty="0">
                  <a:latin typeface="Arial Narrow" pitchFamily="34" charset="0"/>
                </a:rPr>
                <a:t> =</a:t>
              </a:r>
              <a:r>
                <a:rPr lang="en-US" sz="1800" u="none" dirty="0">
                  <a:latin typeface="Arial Narrow" pitchFamily="34" charset="0"/>
                </a:rPr>
                <a:t>x + 1 + x</a:t>
              </a:r>
              <a:r>
                <a:rPr lang="en-US" sz="1800" u="none" baseline="30000" dirty="0">
                  <a:latin typeface="Arial Narrow" pitchFamily="34" charset="0"/>
                </a:rPr>
                <a:t>2</a:t>
              </a:r>
              <a:r>
                <a:rPr lang="en-US" sz="1800" b="0" u="none" dirty="0">
                  <a:latin typeface="Arial Narrow" pitchFamily="34" charset="0"/>
                </a:rPr>
                <a:t>       		111	mod (x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+ x +1 )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latin typeface="Arial Narrow" pitchFamily="34" charset="0"/>
                </a:rPr>
                <a:t>x</a:t>
              </a:r>
              <a:r>
                <a:rPr lang="en-US" sz="1800" b="0" u="none" baseline="30000" dirty="0">
                  <a:latin typeface="Arial Narrow" pitchFamily="34" charset="0"/>
                </a:rPr>
                <a:t>6</a:t>
              </a:r>
              <a:r>
                <a:rPr lang="en-US" sz="1800" b="0" u="none" dirty="0">
                  <a:latin typeface="Arial Narrow" pitchFamily="34" charset="0"/>
                </a:rPr>
                <a:t>= (x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)</a:t>
              </a:r>
              <a:r>
                <a:rPr lang="en-US" sz="1800" b="0" u="none" baseline="30000" dirty="0">
                  <a:latin typeface="Arial Narrow" pitchFamily="34" charset="0"/>
                </a:rPr>
                <a:t>2</a:t>
              </a:r>
              <a:r>
                <a:rPr lang="en-US" sz="1800" b="0" u="none" dirty="0">
                  <a:latin typeface="Arial Narrow" pitchFamily="34" charset="0"/>
                </a:rPr>
                <a:t>= (x+1)</a:t>
              </a:r>
              <a:r>
                <a:rPr lang="en-US" sz="1800" b="0" u="none" baseline="30000" dirty="0">
                  <a:latin typeface="Arial Narrow" pitchFamily="34" charset="0"/>
                </a:rPr>
                <a:t>2</a:t>
              </a:r>
              <a:r>
                <a:rPr lang="en-US" sz="1800" b="0" u="none" dirty="0">
                  <a:latin typeface="Arial Narrow" pitchFamily="34" charset="0"/>
                </a:rPr>
                <a:t>=</a:t>
              </a:r>
              <a:r>
                <a:rPr lang="en-US" sz="1800" u="none" dirty="0">
                  <a:latin typeface="Arial Narrow" pitchFamily="34" charset="0"/>
                </a:rPr>
                <a:t>x</a:t>
              </a:r>
              <a:r>
                <a:rPr lang="en-US" sz="1800" u="none" baseline="30000" dirty="0">
                  <a:latin typeface="Arial Narrow" pitchFamily="34" charset="0"/>
                </a:rPr>
                <a:t>2</a:t>
              </a:r>
              <a:r>
                <a:rPr lang="en-US" sz="1800" u="none" dirty="0">
                  <a:latin typeface="Arial Narrow" pitchFamily="34" charset="0"/>
                </a:rPr>
                <a:t> +1</a:t>
              </a:r>
              <a:r>
                <a:rPr lang="en-US" sz="1800" b="0" u="none" dirty="0">
                  <a:latin typeface="Arial Narrow" pitchFamily="34" charset="0"/>
                </a:rPr>
                <a:t> 		        	101	mod (x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+ x +1 )</a:t>
              </a:r>
            </a:p>
            <a:p>
              <a:pPr marL="457200" indent="-457200" defTabSz="762000">
                <a:defRPr/>
              </a:pPr>
              <a:r>
                <a:rPr lang="en-US" sz="1800" b="0" u="none" dirty="0">
                  <a:latin typeface="Arial Narrow" pitchFamily="34" charset="0"/>
                </a:rPr>
                <a:t>x</a:t>
              </a:r>
              <a:r>
                <a:rPr lang="en-US" sz="1800" b="0" u="none" baseline="30000" dirty="0">
                  <a:latin typeface="Arial Narrow" pitchFamily="34" charset="0"/>
                </a:rPr>
                <a:t>7</a:t>
              </a:r>
              <a:r>
                <a:rPr lang="en-US" sz="1800" b="0" u="none" dirty="0">
                  <a:latin typeface="Arial Narrow" pitchFamily="34" charset="0"/>
                </a:rPr>
                <a:t>= x (x</a:t>
              </a:r>
              <a:r>
                <a:rPr lang="en-US" sz="1800" b="0" u="none" baseline="30000" dirty="0">
                  <a:latin typeface="Arial Narrow" pitchFamily="34" charset="0"/>
                </a:rPr>
                <a:t>2</a:t>
              </a:r>
              <a:r>
                <a:rPr lang="en-US" sz="1800" b="0" u="none" dirty="0">
                  <a:latin typeface="Arial Narrow" pitchFamily="34" charset="0"/>
                </a:rPr>
                <a:t> +1) = ( 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 +x ) = x+1 + x</a:t>
              </a:r>
              <a:r>
                <a:rPr lang="en-US" sz="1800" u="none" dirty="0">
                  <a:latin typeface="Arial Narrow" pitchFamily="34" charset="0"/>
                </a:rPr>
                <a:t> =  1</a:t>
              </a:r>
              <a:r>
                <a:rPr lang="en-US" sz="1800" b="0" u="none" dirty="0">
                  <a:latin typeface="Arial Narrow" pitchFamily="34" charset="0"/>
                </a:rPr>
                <a:t>       	001	mod (x</a:t>
              </a:r>
              <a:r>
                <a:rPr lang="en-US" sz="1800" b="0" u="none" baseline="30000" dirty="0">
                  <a:latin typeface="Arial Narrow" pitchFamily="34" charset="0"/>
                </a:rPr>
                <a:t>3</a:t>
              </a:r>
              <a:r>
                <a:rPr lang="en-US" sz="1800" b="0" u="none" dirty="0">
                  <a:latin typeface="Arial Narrow" pitchFamily="34" charset="0"/>
                </a:rPr>
                <a:t>+ x +1 )</a:t>
              </a:r>
            </a:p>
            <a:p>
              <a:pPr marL="457200" indent="-457200" defTabSz="762000">
                <a:defRPr/>
              </a:pPr>
              <a:endParaRPr lang="en-US" sz="1800" b="0" u="none" dirty="0">
                <a:latin typeface="Arial Narrow" pitchFamily="34" charset="0"/>
              </a:endParaRPr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3832225" y="4041179"/>
              <a:ext cx="304800" cy="3048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2570" name="Text Box 42"/>
            <p:cNvSpPr txBox="1">
              <a:spLocks noChangeArrowheads="1"/>
            </p:cNvSpPr>
            <p:nvPr/>
          </p:nvSpPr>
          <p:spPr bwMode="auto">
            <a:xfrm>
              <a:off x="4527550" y="2235200"/>
              <a:ext cx="728663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sz="1000"/>
                <a:t>msb   lsb</a:t>
              </a:r>
            </a:p>
          </p:txBody>
        </p:sp>
        <p:sp>
          <p:nvSpPr>
            <p:cNvPr id="43" name="Rechteck 42"/>
            <p:cNvSpPr/>
            <p:nvPr/>
          </p:nvSpPr>
          <p:spPr>
            <a:xfrm>
              <a:off x="853173" y="4250903"/>
              <a:ext cx="6671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u="none" dirty="0">
                  <a:latin typeface="Arial Narrow" pitchFamily="34" charset="0"/>
                </a:rPr>
                <a:t>x</a:t>
              </a:r>
              <a:r>
                <a:rPr lang="en-US" b="0" u="none" baseline="30000" dirty="0">
                  <a:latin typeface="Arial Narrow" pitchFamily="34" charset="0"/>
                </a:rPr>
                <a:t>8</a:t>
              </a:r>
              <a:r>
                <a:rPr lang="en-US" b="0" u="none" dirty="0">
                  <a:latin typeface="Arial Narrow" pitchFamily="34" charset="0"/>
                </a:rPr>
                <a:t>= </a:t>
              </a:r>
              <a:r>
                <a:rPr lang="en-US" u="none" dirty="0">
                  <a:latin typeface="Arial Narrow" pitchFamily="34" charset="0"/>
                </a:rPr>
                <a:t>x</a:t>
              </a:r>
              <a:endParaRPr lang="de-DE" dirty="0"/>
            </a:p>
          </p:txBody>
        </p:sp>
        <p:sp>
          <p:nvSpPr>
            <p:cNvPr id="46" name="Freihandform 45"/>
            <p:cNvSpPr/>
            <p:nvPr/>
          </p:nvSpPr>
          <p:spPr bwMode="auto">
            <a:xfrm>
              <a:off x="399473" y="2535382"/>
              <a:ext cx="528782" cy="1967345"/>
            </a:xfrm>
            <a:custGeom>
              <a:avLst/>
              <a:gdLst>
                <a:gd name="connsiteX0" fmla="*/ 487218 w 528782"/>
                <a:gd name="connsiteY0" fmla="*/ 1967345 h 1967345"/>
                <a:gd name="connsiteX1" fmla="*/ 99291 w 528782"/>
                <a:gd name="connsiteY1" fmla="*/ 872836 h 1967345"/>
                <a:gd name="connsiteX2" fmla="*/ 71582 w 528782"/>
                <a:gd name="connsiteY2" fmla="*/ 207818 h 1967345"/>
                <a:gd name="connsiteX3" fmla="*/ 528782 w 528782"/>
                <a:gd name="connsiteY3" fmla="*/ 0 h 19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82" h="1967345">
                  <a:moveTo>
                    <a:pt x="487218" y="1967345"/>
                  </a:moveTo>
                  <a:cubicBezTo>
                    <a:pt x="327891" y="1566717"/>
                    <a:pt x="168564" y="1166090"/>
                    <a:pt x="99291" y="872836"/>
                  </a:cubicBezTo>
                  <a:cubicBezTo>
                    <a:pt x="30018" y="579582"/>
                    <a:pt x="0" y="353291"/>
                    <a:pt x="71582" y="207818"/>
                  </a:cubicBezTo>
                  <a:cubicBezTo>
                    <a:pt x="143164" y="62345"/>
                    <a:pt x="335973" y="31172"/>
                    <a:pt x="528782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="" xmlns:a16="http://schemas.microsoft.com/office/drawing/2014/main" id="{EB88882B-BCEA-4474-84FA-4ACD71979A10}"/>
              </a:ext>
            </a:extLst>
          </p:cNvPr>
          <p:cNvGrpSpPr/>
          <p:nvPr/>
        </p:nvGrpSpPr>
        <p:grpSpPr>
          <a:xfrm>
            <a:off x="4251572" y="4255877"/>
            <a:ext cx="5792053" cy="1214066"/>
            <a:chOff x="4228247" y="4388222"/>
            <a:chExt cx="5792053" cy="1214066"/>
          </a:xfrm>
        </p:grpSpPr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7620000" y="4827588"/>
              <a:ext cx="2400300" cy="774700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US" sz="1400" u="none">
                  <a:solidFill>
                    <a:schemeClr val="hlink"/>
                  </a:solidFill>
                </a:rPr>
                <a:t>The order of the</a:t>
              </a:r>
            </a:p>
            <a:p>
              <a:pPr defTabSz="762000"/>
              <a:r>
                <a:rPr lang="en-US" sz="1400" u="none">
                  <a:solidFill>
                    <a:schemeClr val="hlink"/>
                  </a:solidFill>
                </a:rPr>
                <a:t>element x is 7=</a:t>
              </a:r>
              <a:r>
                <a:rPr lang="en-US" sz="1600" u="none">
                  <a:solidFill>
                    <a:schemeClr val="hlink"/>
                  </a:solidFill>
                </a:rPr>
                <a:t>2</a:t>
              </a:r>
              <a:r>
                <a:rPr lang="en-US" sz="1600" u="none" baseline="30000">
                  <a:solidFill>
                    <a:schemeClr val="hlink"/>
                  </a:solidFill>
                </a:rPr>
                <a:t>3</a:t>
              </a:r>
              <a:r>
                <a:rPr lang="en-US" sz="1600" u="none">
                  <a:solidFill>
                    <a:schemeClr val="hlink"/>
                  </a:solidFill>
                </a:rPr>
                <a:t>-1</a:t>
              </a:r>
              <a:r>
                <a:rPr lang="en-US" sz="1400" u="none">
                  <a:solidFill>
                    <a:schemeClr val="hlink"/>
                  </a:solidFill>
                </a:rPr>
                <a:t> </a:t>
              </a:r>
            </a:p>
            <a:p>
              <a:pPr defTabSz="762000"/>
              <a:r>
                <a:rPr lang="en-US" sz="1400" u="none">
                  <a:solidFill>
                    <a:schemeClr val="hlink"/>
                  </a:solidFill>
                </a:rPr>
                <a:t>=&gt; x is a primitive element</a:t>
              </a:r>
            </a:p>
          </p:txBody>
        </p:sp>
        <p:cxnSp>
          <p:nvCxnSpPr>
            <p:cNvPr id="5" name="Gerade Verbindung mit Pfeil 4">
              <a:extLst>
                <a:ext uri="{FF2B5EF4-FFF2-40B4-BE49-F238E27FC236}">
                  <a16:creationId xmlns="" xmlns:a16="http://schemas.microsoft.com/office/drawing/2014/main" id="{83FDD9C4-3B20-4983-80CE-DE0FFA2AA2C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228247" y="4388222"/>
              <a:ext cx="3337779" cy="510803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502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Text Box 2"/>
          <p:cNvSpPr txBox="1">
            <a:spLocks noChangeArrowheads="1"/>
          </p:cNvSpPr>
          <p:nvPr/>
        </p:nvSpPr>
        <p:spPr bwMode="auto">
          <a:xfrm>
            <a:off x="1662368" y="361950"/>
            <a:ext cx="67495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Euclidian </a:t>
            </a:r>
            <a:r>
              <a:rPr lang="en-US" sz="3200" u="none" dirty="0" err="1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gcd</a:t>
            </a: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Algorithm for Polynomials</a:t>
            </a:r>
            <a:endParaRPr lang="de-DE" sz="32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65638" y="3487738"/>
            <a:ext cx="1036955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3810000" y="1447800"/>
            <a:ext cx="1017588" cy="287338"/>
          </a:xfrm>
          <a:custGeom>
            <a:avLst/>
            <a:gdLst>
              <a:gd name="T0" fmla="*/ 71689 w 511"/>
              <a:gd name="T1" fmla="*/ 0 h 147"/>
              <a:gd name="T2" fmla="*/ 945899 w 511"/>
              <a:gd name="T3" fmla="*/ 0 h 147"/>
              <a:gd name="T4" fmla="*/ 961830 w 511"/>
              <a:gd name="T5" fmla="*/ 13683 h 147"/>
              <a:gd name="T6" fmla="*/ 977761 w 511"/>
              <a:gd name="T7" fmla="*/ 27366 h 147"/>
              <a:gd name="T8" fmla="*/ 989709 w 511"/>
              <a:gd name="T9" fmla="*/ 41048 h 147"/>
              <a:gd name="T10" fmla="*/ 999666 w 511"/>
              <a:gd name="T11" fmla="*/ 58640 h 147"/>
              <a:gd name="T12" fmla="*/ 1005640 w 511"/>
              <a:gd name="T13" fmla="*/ 76233 h 147"/>
              <a:gd name="T14" fmla="*/ 1011614 w 511"/>
              <a:gd name="T15" fmla="*/ 93825 h 147"/>
              <a:gd name="T16" fmla="*/ 1015597 w 511"/>
              <a:gd name="T17" fmla="*/ 115326 h 147"/>
              <a:gd name="T18" fmla="*/ 1017588 w 511"/>
              <a:gd name="T19" fmla="*/ 130964 h 147"/>
              <a:gd name="T20" fmla="*/ 1017588 w 511"/>
              <a:gd name="T21" fmla="*/ 152465 h 147"/>
              <a:gd name="T22" fmla="*/ 1015597 w 511"/>
              <a:gd name="T23" fmla="*/ 172012 h 147"/>
              <a:gd name="T24" fmla="*/ 1011614 w 511"/>
              <a:gd name="T25" fmla="*/ 191559 h 147"/>
              <a:gd name="T26" fmla="*/ 1005640 w 511"/>
              <a:gd name="T27" fmla="*/ 211105 h 147"/>
              <a:gd name="T28" fmla="*/ 999666 w 511"/>
              <a:gd name="T29" fmla="*/ 226743 h 147"/>
              <a:gd name="T30" fmla="*/ 989709 w 511"/>
              <a:gd name="T31" fmla="*/ 244335 h 147"/>
              <a:gd name="T32" fmla="*/ 977761 w 511"/>
              <a:gd name="T33" fmla="*/ 258018 h 147"/>
              <a:gd name="T34" fmla="*/ 961830 w 511"/>
              <a:gd name="T35" fmla="*/ 275610 h 147"/>
              <a:gd name="T36" fmla="*/ 945899 w 511"/>
              <a:gd name="T37" fmla="*/ 287338 h 147"/>
              <a:gd name="T38" fmla="*/ 71689 w 511"/>
              <a:gd name="T39" fmla="*/ 287338 h 147"/>
              <a:gd name="T40" fmla="*/ 57750 w 511"/>
              <a:gd name="T41" fmla="*/ 275610 h 147"/>
              <a:gd name="T42" fmla="*/ 43810 w 511"/>
              <a:gd name="T43" fmla="*/ 258018 h 147"/>
              <a:gd name="T44" fmla="*/ 31862 w 511"/>
              <a:gd name="T45" fmla="*/ 244335 h 147"/>
              <a:gd name="T46" fmla="*/ 21905 w 511"/>
              <a:gd name="T47" fmla="*/ 226743 h 147"/>
              <a:gd name="T48" fmla="*/ 13940 w 511"/>
              <a:gd name="T49" fmla="*/ 211105 h 147"/>
              <a:gd name="T50" fmla="*/ 7965 w 511"/>
              <a:gd name="T51" fmla="*/ 191559 h 147"/>
              <a:gd name="T52" fmla="*/ 3983 w 511"/>
              <a:gd name="T53" fmla="*/ 172012 h 147"/>
              <a:gd name="T54" fmla="*/ 0 w 511"/>
              <a:gd name="T55" fmla="*/ 152465 h 147"/>
              <a:gd name="T56" fmla="*/ 0 w 511"/>
              <a:gd name="T57" fmla="*/ 130964 h 147"/>
              <a:gd name="T58" fmla="*/ 3983 w 511"/>
              <a:gd name="T59" fmla="*/ 115326 h 147"/>
              <a:gd name="T60" fmla="*/ 7965 w 511"/>
              <a:gd name="T61" fmla="*/ 93825 h 147"/>
              <a:gd name="T62" fmla="*/ 13940 w 511"/>
              <a:gd name="T63" fmla="*/ 76233 h 147"/>
              <a:gd name="T64" fmla="*/ 21905 w 511"/>
              <a:gd name="T65" fmla="*/ 58640 h 147"/>
              <a:gd name="T66" fmla="*/ 31862 w 511"/>
              <a:gd name="T67" fmla="*/ 41048 h 147"/>
              <a:gd name="T68" fmla="*/ 43810 w 511"/>
              <a:gd name="T69" fmla="*/ 27366 h 147"/>
              <a:gd name="T70" fmla="*/ 57750 w 511"/>
              <a:gd name="T71" fmla="*/ 13683 h 147"/>
              <a:gd name="T72" fmla="*/ 71689 w 511"/>
              <a:gd name="T73" fmla="*/ 0 h 1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1"/>
              <a:gd name="T112" fmla="*/ 0 h 147"/>
              <a:gd name="T113" fmla="*/ 511 w 511"/>
              <a:gd name="T114" fmla="*/ 147 h 1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1" h="147">
                <a:moveTo>
                  <a:pt x="36" y="0"/>
                </a:moveTo>
                <a:lnTo>
                  <a:pt x="475" y="0"/>
                </a:lnTo>
                <a:lnTo>
                  <a:pt x="483" y="7"/>
                </a:lnTo>
                <a:lnTo>
                  <a:pt x="491" y="14"/>
                </a:lnTo>
                <a:lnTo>
                  <a:pt x="497" y="21"/>
                </a:lnTo>
                <a:lnTo>
                  <a:pt x="502" y="30"/>
                </a:lnTo>
                <a:lnTo>
                  <a:pt x="505" y="39"/>
                </a:lnTo>
                <a:lnTo>
                  <a:pt x="508" y="48"/>
                </a:lnTo>
                <a:lnTo>
                  <a:pt x="510" y="59"/>
                </a:lnTo>
                <a:lnTo>
                  <a:pt x="511" y="67"/>
                </a:lnTo>
                <a:lnTo>
                  <a:pt x="511" y="78"/>
                </a:lnTo>
                <a:lnTo>
                  <a:pt x="510" y="88"/>
                </a:lnTo>
                <a:lnTo>
                  <a:pt x="508" y="98"/>
                </a:lnTo>
                <a:lnTo>
                  <a:pt x="505" y="108"/>
                </a:lnTo>
                <a:lnTo>
                  <a:pt x="502" y="116"/>
                </a:lnTo>
                <a:lnTo>
                  <a:pt x="497" y="125"/>
                </a:lnTo>
                <a:lnTo>
                  <a:pt x="491" y="132"/>
                </a:lnTo>
                <a:lnTo>
                  <a:pt x="483" y="141"/>
                </a:lnTo>
                <a:lnTo>
                  <a:pt x="475" y="147"/>
                </a:lnTo>
                <a:lnTo>
                  <a:pt x="36" y="147"/>
                </a:lnTo>
                <a:lnTo>
                  <a:pt x="29" y="141"/>
                </a:lnTo>
                <a:lnTo>
                  <a:pt x="22" y="132"/>
                </a:lnTo>
                <a:lnTo>
                  <a:pt x="16" y="125"/>
                </a:lnTo>
                <a:lnTo>
                  <a:pt x="11" y="116"/>
                </a:lnTo>
                <a:lnTo>
                  <a:pt x="7" y="108"/>
                </a:lnTo>
                <a:lnTo>
                  <a:pt x="4" y="98"/>
                </a:lnTo>
                <a:lnTo>
                  <a:pt x="2" y="88"/>
                </a:lnTo>
                <a:lnTo>
                  <a:pt x="0" y="78"/>
                </a:lnTo>
                <a:lnTo>
                  <a:pt x="0" y="67"/>
                </a:lnTo>
                <a:lnTo>
                  <a:pt x="2" y="59"/>
                </a:lnTo>
                <a:lnTo>
                  <a:pt x="4" y="48"/>
                </a:lnTo>
                <a:lnTo>
                  <a:pt x="7" y="39"/>
                </a:lnTo>
                <a:lnTo>
                  <a:pt x="11" y="30"/>
                </a:lnTo>
                <a:lnTo>
                  <a:pt x="16" y="21"/>
                </a:lnTo>
                <a:lnTo>
                  <a:pt x="22" y="14"/>
                </a:lnTo>
                <a:lnTo>
                  <a:pt x="29" y="7"/>
                </a:lnTo>
                <a:lnTo>
                  <a:pt x="36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3298825" y="3046413"/>
            <a:ext cx="1889125" cy="1147762"/>
          </a:xfrm>
          <a:custGeom>
            <a:avLst/>
            <a:gdLst>
              <a:gd name="T0" fmla="*/ 945558 w 949"/>
              <a:gd name="T1" fmla="*/ 0 h 586"/>
              <a:gd name="T2" fmla="*/ 0 w 949"/>
              <a:gd name="T3" fmla="*/ 571922 h 586"/>
              <a:gd name="T4" fmla="*/ 945558 w 949"/>
              <a:gd name="T5" fmla="*/ 1147762 h 586"/>
              <a:gd name="T6" fmla="*/ 1889125 w 949"/>
              <a:gd name="T7" fmla="*/ 571922 h 586"/>
              <a:gd name="T8" fmla="*/ 945558 w 949"/>
              <a:gd name="T9" fmla="*/ 0 h 5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9"/>
              <a:gd name="T16" fmla="*/ 0 h 586"/>
              <a:gd name="T17" fmla="*/ 949 w 949"/>
              <a:gd name="T18" fmla="*/ 586 h 5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9" h="586">
                <a:moveTo>
                  <a:pt x="475" y="0"/>
                </a:moveTo>
                <a:lnTo>
                  <a:pt x="0" y="292"/>
                </a:lnTo>
                <a:lnTo>
                  <a:pt x="475" y="586"/>
                </a:lnTo>
                <a:lnTo>
                  <a:pt x="949" y="292"/>
                </a:lnTo>
                <a:lnTo>
                  <a:pt x="475" y="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98825" y="4551363"/>
            <a:ext cx="1890713" cy="8620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5391150" y="5230813"/>
            <a:ext cx="1017588" cy="287337"/>
          </a:xfrm>
          <a:custGeom>
            <a:avLst/>
            <a:gdLst>
              <a:gd name="T0" fmla="*/ 1015597 w 511"/>
              <a:gd name="T1" fmla="*/ 172011 h 147"/>
              <a:gd name="T2" fmla="*/ 1017588 w 511"/>
              <a:gd name="T3" fmla="*/ 152465 h 147"/>
              <a:gd name="T4" fmla="*/ 1017588 w 511"/>
              <a:gd name="T5" fmla="*/ 134872 h 147"/>
              <a:gd name="T6" fmla="*/ 1015597 w 511"/>
              <a:gd name="T7" fmla="*/ 115326 h 147"/>
              <a:gd name="T8" fmla="*/ 1013605 w 511"/>
              <a:gd name="T9" fmla="*/ 95779 h 147"/>
              <a:gd name="T10" fmla="*/ 1005640 w 511"/>
              <a:gd name="T11" fmla="*/ 76232 h 147"/>
              <a:gd name="T12" fmla="*/ 995683 w 511"/>
              <a:gd name="T13" fmla="*/ 60595 h 147"/>
              <a:gd name="T14" fmla="*/ 985726 w 511"/>
              <a:gd name="T15" fmla="*/ 43003 h 147"/>
              <a:gd name="T16" fmla="*/ 973778 w 511"/>
              <a:gd name="T17" fmla="*/ 27365 h 147"/>
              <a:gd name="T18" fmla="*/ 959838 w 511"/>
              <a:gd name="T19" fmla="*/ 11728 h 147"/>
              <a:gd name="T20" fmla="*/ 947890 w 511"/>
              <a:gd name="T21" fmla="*/ 0 h 147"/>
              <a:gd name="T22" fmla="*/ 73681 w 511"/>
              <a:gd name="T23" fmla="*/ 0 h 147"/>
              <a:gd name="T24" fmla="*/ 57750 w 511"/>
              <a:gd name="T25" fmla="*/ 11728 h 147"/>
              <a:gd name="T26" fmla="*/ 43810 w 511"/>
              <a:gd name="T27" fmla="*/ 27365 h 147"/>
              <a:gd name="T28" fmla="*/ 31862 w 511"/>
              <a:gd name="T29" fmla="*/ 43003 h 147"/>
              <a:gd name="T30" fmla="*/ 21905 w 511"/>
              <a:gd name="T31" fmla="*/ 60595 h 147"/>
              <a:gd name="T32" fmla="*/ 13940 w 511"/>
              <a:gd name="T33" fmla="*/ 76232 h 147"/>
              <a:gd name="T34" fmla="*/ 5974 w 511"/>
              <a:gd name="T35" fmla="*/ 95779 h 147"/>
              <a:gd name="T36" fmla="*/ 1991 w 511"/>
              <a:gd name="T37" fmla="*/ 115326 h 147"/>
              <a:gd name="T38" fmla="*/ 0 w 511"/>
              <a:gd name="T39" fmla="*/ 134872 h 147"/>
              <a:gd name="T40" fmla="*/ 0 w 511"/>
              <a:gd name="T41" fmla="*/ 152465 h 147"/>
              <a:gd name="T42" fmla="*/ 1991 w 511"/>
              <a:gd name="T43" fmla="*/ 172011 h 147"/>
              <a:gd name="T44" fmla="*/ 5974 w 511"/>
              <a:gd name="T45" fmla="*/ 193513 h 147"/>
              <a:gd name="T46" fmla="*/ 13940 w 511"/>
              <a:gd name="T47" fmla="*/ 211105 h 147"/>
              <a:gd name="T48" fmla="*/ 21905 w 511"/>
              <a:gd name="T49" fmla="*/ 228697 h 147"/>
              <a:gd name="T50" fmla="*/ 31862 w 511"/>
              <a:gd name="T51" fmla="*/ 246289 h 147"/>
              <a:gd name="T52" fmla="*/ 43810 w 511"/>
              <a:gd name="T53" fmla="*/ 259972 h 147"/>
              <a:gd name="T54" fmla="*/ 57750 w 511"/>
              <a:gd name="T55" fmla="*/ 273654 h 147"/>
              <a:gd name="T56" fmla="*/ 73681 w 511"/>
              <a:gd name="T57" fmla="*/ 287337 h 147"/>
              <a:gd name="T58" fmla="*/ 947890 w 511"/>
              <a:gd name="T59" fmla="*/ 287337 h 147"/>
              <a:gd name="T60" fmla="*/ 959838 w 511"/>
              <a:gd name="T61" fmla="*/ 273654 h 147"/>
              <a:gd name="T62" fmla="*/ 973778 w 511"/>
              <a:gd name="T63" fmla="*/ 259972 h 147"/>
              <a:gd name="T64" fmla="*/ 985726 w 511"/>
              <a:gd name="T65" fmla="*/ 246289 h 147"/>
              <a:gd name="T66" fmla="*/ 995683 w 511"/>
              <a:gd name="T67" fmla="*/ 228697 h 147"/>
              <a:gd name="T68" fmla="*/ 1005640 w 511"/>
              <a:gd name="T69" fmla="*/ 211105 h 147"/>
              <a:gd name="T70" fmla="*/ 1013605 w 511"/>
              <a:gd name="T71" fmla="*/ 193513 h 147"/>
              <a:gd name="T72" fmla="*/ 1015597 w 511"/>
              <a:gd name="T73" fmla="*/ 172011 h 1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1"/>
              <a:gd name="T112" fmla="*/ 0 h 147"/>
              <a:gd name="T113" fmla="*/ 511 w 511"/>
              <a:gd name="T114" fmla="*/ 147 h 1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1" h="147">
                <a:moveTo>
                  <a:pt x="510" y="88"/>
                </a:moveTo>
                <a:lnTo>
                  <a:pt x="511" y="78"/>
                </a:lnTo>
                <a:lnTo>
                  <a:pt x="511" y="69"/>
                </a:lnTo>
                <a:lnTo>
                  <a:pt x="510" y="59"/>
                </a:lnTo>
                <a:lnTo>
                  <a:pt x="509" y="49"/>
                </a:lnTo>
                <a:lnTo>
                  <a:pt x="505" y="39"/>
                </a:lnTo>
                <a:lnTo>
                  <a:pt x="500" y="31"/>
                </a:lnTo>
                <a:lnTo>
                  <a:pt x="495" y="22"/>
                </a:lnTo>
                <a:lnTo>
                  <a:pt x="489" y="14"/>
                </a:lnTo>
                <a:lnTo>
                  <a:pt x="482" y="6"/>
                </a:lnTo>
                <a:lnTo>
                  <a:pt x="476" y="0"/>
                </a:lnTo>
                <a:lnTo>
                  <a:pt x="37" y="0"/>
                </a:lnTo>
                <a:lnTo>
                  <a:pt x="29" y="6"/>
                </a:lnTo>
                <a:lnTo>
                  <a:pt x="22" y="14"/>
                </a:lnTo>
                <a:lnTo>
                  <a:pt x="16" y="22"/>
                </a:lnTo>
                <a:lnTo>
                  <a:pt x="11" y="31"/>
                </a:lnTo>
                <a:lnTo>
                  <a:pt x="7" y="39"/>
                </a:lnTo>
                <a:lnTo>
                  <a:pt x="3" y="49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1" y="88"/>
                </a:lnTo>
                <a:lnTo>
                  <a:pt x="3" y="99"/>
                </a:lnTo>
                <a:lnTo>
                  <a:pt x="7" y="108"/>
                </a:lnTo>
                <a:lnTo>
                  <a:pt x="11" y="117"/>
                </a:lnTo>
                <a:lnTo>
                  <a:pt x="16" y="126"/>
                </a:lnTo>
                <a:lnTo>
                  <a:pt x="22" y="133"/>
                </a:lnTo>
                <a:lnTo>
                  <a:pt x="29" y="140"/>
                </a:lnTo>
                <a:lnTo>
                  <a:pt x="37" y="147"/>
                </a:lnTo>
                <a:lnTo>
                  <a:pt x="476" y="147"/>
                </a:lnTo>
                <a:lnTo>
                  <a:pt x="482" y="140"/>
                </a:lnTo>
                <a:lnTo>
                  <a:pt x="489" y="133"/>
                </a:lnTo>
                <a:lnTo>
                  <a:pt x="495" y="126"/>
                </a:lnTo>
                <a:lnTo>
                  <a:pt x="500" y="117"/>
                </a:lnTo>
                <a:lnTo>
                  <a:pt x="505" y="108"/>
                </a:lnTo>
                <a:lnTo>
                  <a:pt x="509" y="99"/>
                </a:lnTo>
                <a:lnTo>
                  <a:pt x="510" y="88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3571875" y="2006600"/>
            <a:ext cx="1454150" cy="571500"/>
          </a:xfrm>
          <a:custGeom>
            <a:avLst/>
            <a:gdLst>
              <a:gd name="T0" fmla="*/ 1454150 w 731"/>
              <a:gd name="T1" fmla="*/ 571500 h 292"/>
              <a:gd name="T2" fmla="*/ 0 w 731"/>
              <a:gd name="T3" fmla="*/ 571500 h 292"/>
              <a:gd name="T4" fmla="*/ 0 w 731"/>
              <a:gd name="T5" fmla="*/ 142875 h 292"/>
              <a:gd name="T6" fmla="*/ 290432 w 731"/>
              <a:gd name="T7" fmla="*/ 0 h 292"/>
              <a:gd name="T8" fmla="*/ 1454150 w 731"/>
              <a:gd name="T9" fmla="*/ 0 h 292"/>
              <a:gd name="T10" fmla="*/ 1454150 w 731"/>
              <a:gd name="T11" fmla="*/ 571500 h 2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1"/>
              <a:gd name="T19" fmla="*/ 0 h 292"/>
              <a:gd name="T20" fmla="*/ 731 w 731"/>
              <a:gd name="T21" fmla="*/ 292 h 2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1" h="292">
                <a:moveTo>
                  <a:pt x="731" y="292"/>
                </a:moveTo>
                <a:lnTo>
                  <a:pt x="0" y="292"/>
                </a:lnTo>
                <a:lnTo>
                  <a:pt x="0" y="73"/>
                </a:lnTo>
                <a:lnTo>
                  <a:pt x="146" y="0"/>
                </a:lnTo>
                <a:lnTo>
                  <a:pt x="731" y="0"/>
                </a:lnTo>
                <a:lnTo>
                  <a:pt x="731" y="292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4349750" y="1730375"/>
            <a:ext cx="1588" cy="2857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305425" y="4081463"/>
            <a:ext cx="1311275" cy="43180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089400" y="1479550"/>
            <a:ext cx="5429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110038" y="1500188"/>
            <a:ext cx="342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Start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716338" y="2006600"/>
            <a:ext cx="10953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886200" y="2209800"/>
            <a:ext cx="8667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P</a:t>
            </a:r>
            <a:r>
              <a:rPr lang="de-DE" sz="1300" b="0" u="none" baseline="-25000">
                <a:solidFill>
                  <a:srgbClr val="000000"/>
                </a:solidFill>
                <a:latin typeface="Book Antiqua" pitchFamily="18" charset="0"/>
              </a:rPr>
              <a:t>1</a:t>
            </a:r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(x), P</a:t>
            </a:r>
            <a:r>
              <a:rPr lang="de-DE" sz="1300" b="0" u="none" baseline="-25000">
                <a:solidFill>
                  <a:srgbClr val="000000"/>
                </a:solidFill>
                <a:latin typeface="Book Antiqua" pitchFamily="18" charset="0"/>
              </a:rPr>
              <a:t>2</a:t>
            </a:r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(x)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318125" y="3152775"/>
            <a:ext cx="2524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5334000" y="3352800"/>
            <a:ext cx="241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yes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4152900" y="3009900"/>
            <a:ext cx="1714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4254500" y="3140075"/>
            <a:ext cx="73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?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581400" y="3505200"/>
            <a:ext cx="160178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3505200" y="3505200"/>
            <a:ext cx="628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b="0" u="none">
                <a:solidFill>
                  <a:srgbClr val="000000"/>
                </a:solidFill>
                <a:latin typeface="Book Antiqua" pitchFamily="18" charset="0"/>
              </a:rPr>
              <a:t>R(x)=R    </a:t>
            </a:r>
            <a:endParaRPr lang="de-DE" sz="1200" b="0" u="none">
              <a:latin typeface="Times New Roman" pitchFamily="18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4024313" y="3595688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000" b="0" u="none">
                <a:solidFill>
                  <a:srgbClr val="000000"/>
                </a:solidFill>
                <a:latin typeface="Book Antiqua" pitchFamily="18" charset="0"/>
              </a:rPr>
              <a:t>p</a:t>
            </a:r>
            <a:r>
              <a:rPr lang="de-DE" sz="1000" b="0" u="none" baseline="-25000">
                <a:solidFill>
                  <a:srgbClr val="000000"/>
                </a:solidFill>
                <a:latin typeface="Book Antiqua" pitchFamily="18" charset="0"/>
              </a:rPr>
              <a:t>2</a:t>
            </a:r>
            <a:r>
              <a:rPr lang="de-DE" sz="1000" b="0" u="none">
                <a:solidFill>
                  <a:srgbClr val="000000"/>
                </a:solidFill>
                <a:latin typeface="Book Antiqua" pitchFamily="18" charset="0"/>
              </a:rPr>
              <a:t>(x)</a:t>
            </a:r>
            <a:endParaRPr lang="de-DE" sz="1000" b="0" u="none">
              <a:latin typeface="Times New Roman" pitchFamily="18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4267200" y="3505200"/>
            <a:ext cx="669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b="0" u="none">
                <a:solidFill>
                  <a:srgbClr val="000000"/>
                </a:solidFill>
                <a:latin typeface="Book Antiqua" pitchFamily="18" charset="0"/>
              </a:rPr>
              <a:t> [ P</a:t>
            </a:r>
            <a:r>
              <a:rPr lang="de-DE" sz="1200" b="0" u="none" baseline="-25000">
                <a:solidFill>
                  <a:srgbClr val="000000"/>
                </a:solidFill>
                <a:latin typeface="Book Antiqua" pitchFamily="18" charset="0"/>
              </a:rPr>
              <a:t>1</a:t>
            </a:r>
            <a:r>
              <a:rPr lang="de-DE" sz="1200" b="0" u="none">
                <a:solidFill>
                  <a:srgbClr val="000000"/>
                </a:solidFill>
                <a:latin typeface="Book Antiqua" pitchFamily="18" charset="0"/>
              </a:rPr>
              <a:t>(x)]=0</a:t>
            </a:r>
            <a:endParaRPr lang="de-DE" sz="1200" b="0" u="none">
              <a:latin typeface="Times New Roman" pitchFamily="18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4419600" y="4191000"/>
            <a:ext cx="1873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no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3571875" y="4727575"/>
            <a:ext cx="13112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3590925" y="4756150"/>
            <a:ext cx="1000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P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3683000" y="4876800"/>
            <a:ext cx="50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 b="0" u="none">
                <a:solidFill>
                  <a:srgbClr val="000000"/>
                </a:solidFill>
                <a:latin typeface="Book Antiqua" pitchFamily="18" charset="0"/>
              </a:rPr>
              <a:t>1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3771900" y="4756150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(x)   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4151313" y="4746625"/>
            <a:ext cx="1635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Symbol" pitchFamily="18" charset="2"/>
              </a:rPr>
              <a:t>¬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4348163" y="4756150"/>
            <a:ext cx="1412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 P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4514850" y="4843463"/>
            <a:ext cx="50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 b="0" u="none">
                <a:solidFill>
                  <a:srgbClr val="000000"/>
                </a:solidFill>
                <a:latin typeface="Book Antiqua" pitchFamily="18" charset="0"/>
              </a:rPr>
              <a:t>2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4578350" y="4756150"/>
            <a:ext cx="1968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(x)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3590925" y="5011738"/>
            <a:ext cx="1000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P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3709988" y="5097463"/>
            <a:ext cx="50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 b="0" u="none">
                <a:solidFill>
                  <a:srgbClr val="000000"/>
                </a:solidFill>
                <a:latin typeface="Book Antiqua" pitchFamily="18" charset="0"/>
              </a:rPr>
              <a:t>2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3771900" y="5011738"/>
            <a:ext cx="238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(x) 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4179888" y="5002213"/>
            <a:ext cx="1635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Symbol" pitchFamily="18" charset="2"/>
              </a:rPr>
              <a:t>¬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4249738" y="5011738"/>
            <a:ext cx="4302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   R(x)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5359400" y="4140200"/>
            <a:ext cx="149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5378450" y="4168775"/>
            <a:ext cx="3492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gcd  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5715000" y="4191000"/>
            <a:ext cx="1635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Symbol" pitchFamily="18" charset="2"/>
              </a:rPr>
              <a:t>¬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5867400" y="4038600"/>
            <a:ext cx="433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de-DE" sz="1400" b="0" u="none">
                <a:latin typeface="Times New Roman" pitchFamily="18" charset="0"/>
              </a:rPr>
              <a:t>c</a:t>
            </a:r>
            <a:r>
              <a:rPr lang="de-DE" sz="1400" b="0" u="none" baseline="30000">
                <a:latin typeface="Times New Roman" pitchFamily="18" charset="0"/>
              </a:rPr>
              <a:t>-1</a:t>
            </a:r>
            <a:r>
              <a:rPr lang="de-DE" sz="2400" b="0" u="none">
                <a:latin typeface="Times New Roman" pitchFamily="18" charset="0"/>
              </a:rPr>
              <a:t> </a:t>
            </a:r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 P</a:t>
            </a: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6248400" y="4343400"/>
            <a:ext cx="50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 b="0" u="none">
                <a:solidFill>
                  <a:srgbClr val="000000"/>
                </a:solidFill>
                <a:latin typeface="Book Antiqua" pitchFamily="18" charset="0"/>
              </a:rPr>
              <a:t>2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6324600" y="4191000"/>
            <a:ext cx="1968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(x)</a:t>
            </a:r>
            <a:endParaRPr lang="de-DE" sz="2400" b="0" u="none">
              <a:latin typeface="Times New Roman" pitchFamily="18" charset="0"/>
            </a:endParaRPr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5640388" y="5246688"/>
            <a:ext cx="5413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5659438" y="5264150"/>
            <a:ext cx="300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0" u="none">
                <a:solidFill>
                  <a:srgbClr val="000000"/>
                </a:solidFill>
                <a:latin typeface="Book Antiqua" pitchFamily="18" charset="0"/>
              </a:rPr>
              <a:t>End</a:t>
            </a:r>
            <a:endParaRPr lang="de-DE" sz="2400" b="0" u="none">
              <a:latin typeface="Times New Roman" pitchFamily="18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159250" y="2576513"/>
            <a:ext cx="158750" cy="469900"/>
            <a:chOff x="2574" y="1633"/>
            <a:chExt cx="80" cy="220"/>
          </a:xfrm>
        </p:grpSpPr>
        <p:sp>
          <p:nvSpPr>
            <p:cNvPr id="25662" name="Line 46"/>
            <p:cNvSpPr>
              <a:spLocks noChangeShapeType="1"/>
            </p:cNvSpPr>
            <p:nvPr/>
          </p:nvSpPr>
          <p:spPr bwMode="auto">
            <a:xfrm>
              <a:off x="2615" y="1633"/>
              <a:ext cx="1" cy="1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3" name="Freeform 47"/>
            <p:cNvSpPr>
              <a:spLocks/>
            </p:cNvSpPr>
            <p:nvPr/>
          </p:nvSpPr>
          <p:spPr bwMode="auto">
            <a:xfrm>
              <a:off x="2574" y="1773"/>
              <a:ext cx="80" cy="80"/>
            </a:xfrm>
            <a:custGeom>
              <a:avLst/>
              <a:gdLst>
                <a:gd name="T0" fmla="*/ 0 w 80"/>
                <a:gd name="T1" fmla="*/ 0 h 80"/>
                <a:gd name="T2" fmla="*/ 41 w 80"/>
                <a:gd name="T3" fmla="*/ 80 h 80"/>
                <a:gd name="T4" fmla="*/ 80 w 80"/>
                <a:gd name="T5" fmla="*/ 0 h 80"/>
                <a:gd name="T6" fmla="*/ 0 w 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80"/>
                <a:gd name="T14" fmla="*/ 80 w 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80">
                  <a:moveTo>
                    <a:pt x="0" y="0"/>
                  </a:moveTo>
                  <a:lnTo>
                    <a:pt x="41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819775" y="3581400"/>
            <a:ext cx="153988" cy="500063"/>
            <a:chOff x="3378" y="2145"/>
            <a:chExt cx="79" cy="220"/>
          </a:xfrm>
        </p:grpSpPr>
        <p:sp>
          <p:nvSpPr>
            <p:cNvPr id="25660" name="Line 49"/>
            <p:cNvSpPr>
              <a:spLocks noChangeShapeType="1"/>
            </p:cNvSpPr>
            <p:nvPr/>
          </p:nvSpPr>
          <p:spPr bwMode="auto">
            <a:xfrm>
              <a:off x="3418" y="2145"/>
              <a:ext cx="1" cy="1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1" name="Freeform 50"/>
            <p:cNvSpPr>
              <a:spLocks/>
            </p:cNvSpPr>
            <p:nvPr/>
          </p:nvSpPr>
          <p:spPr bwMode="auto">
            <a:xfrm>
              <a:off x="3378" y="2285"/>
              <a:ext cx="79" cy="80"/>
            </a:xfrm>
            <a:custGeom>
              <a:avLst/>
              <a:gdLst>
                <a:gd name="T0" fmla="*/ 0 w 79"/>
                <a:gd name="T1" fmla="*/ 0 h 80"/>
                <a:gd name="T2" fmla="*/ 40 w 79"/>
                <a:gd name="T3" fmla="*/ 80 h 80"/>
                <a:gd name="T4" fmla="*/ 79 w 79"/>
                <a:gd name="T5" fmla="*/ 0 h 80"/>
                <a:gd name="T6" fmla="*/ 0 w 7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80"/>
                <a:gd name="T14" fmla="*/ 79 w 7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80">
                  <a:moveTo>
                    <a:pt x="0" y="0"/>
                  </a:moveTo>
                  <a:lnTo>
                    <a:pt x="40" y="80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217988" y="4154488"/>
            <a:ext cx="160337" cy="430212"/>
            <a:chOff x="2574" y="2438"/>
            <a:chExt cx="80" cy="219"/>
          </a:xfrm>
        </p:grpSpPr>
        <p:sp>
          <p:nvSpPr>
            <p:cNvPr id="25658" name="Line 52"/>
            <p:cNvSpPr>
              <a:spLocks noChangeShapeType="1"/>
            </p:cNvSpPr>
            <p:nvPr/>
          </p:nvSpPr>
          <p:spPr bwMode="auto">
            <a:xfrm>
              <a:off x="2615" y="2438"/>
              <a:ext cx="1" cy="1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9" name="Freeform 53"/>
            <p:cNvSpPr>
              <a:spLocks/>
            </p:cNvSpPr>
            <p:nvPr/>
          </p:nvSpPr>
          <p:spPr bwMode="auto">
            <a:xfrm>
              <a:off x="2574" y="2578"/>
              <a:ext cx="80" cy="79"/>
            </a:xfrm>
            <a:custGeom>
              <a:avLst/>
              <a:gdLst>
                <a:gd name="T0" fmla="*/ 0 w 80"/>
                <a:gd name="T1" fmla="*/ 0 h 79"/>
                <a:gd name="T2" fmla="*/ 41 w 80"/>
                <a:gd name="T3" fmla="*/ 79 h 79"/>
                <a:gd name="T4" fmla="*/ 80 w 80"/>
                <a:gd name="T5" fmla="*/ 0 h 79"/>
                <a:gd name="T6" fmla="*/ 0 w 80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9"/>
                <a:gd name="T14" fmla="*/ 80 w 80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9">
                  <a:moveTo>
                    <a:pt x="0" y="0"/>
                  </a:moveTo>
                  <a:lnTo>
                    <a:pt x="41" y="79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438400" y="3505200"/>
            <a:ext cx="842963" cy="200025"/>
            <a:chOff x="1738" y="2106"/>
            <a:chExt cx="365" cy="79"/>
          </a:xfrm>
        </p:grpSpPr>
        <p:sp>
          <p:nvSpPr>
            <p:cNvPr id="25656" name="Line 55"/>
            <p:cNvSpPr>
              <a:spLocks noChangeShapeType="1"/>
            </p:cNvSpPr>
            <p:nvPr/>
          </p:nvSpPr>
          <p:spPr bwMode="auto">
            <a:xfrm>
              <a:off x="1738" y="2145"/>
              <a:ext cx="2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57" name="Freeform 56"/>
            <p:cNvSpPr>
              <a:spLocks/>
            </p:cNvSpPr>
            <p:nvPr/>
          </p:nvSpPr>
          <p:spPr bwMode="auto">
            <a:xfrm>
              <a:off x="2024" y="2106"/>
              <a:ext cx="79" cy="79"/>
            </a:xfrm>
            <a:custGeom>
              <a:avLst/>
              <a:gdLst>
                <a:gd name="T0" fmla="*/ 0 w 79"/>
                <a:gd name="T1" fmla="*/ 79 h 79"/>
                <a:gd name="T2" fmla="*/ 79 w 79"/>
                <a:gd name="T3" fmla="*/ 39 h 79"/>
                <a:gd name="T4" fmla="*/ 0 w 79"/>
                <a:gd name="T5" fmla="*/ 0 h 79"/>
                <a:gd name="T6" fmla="*/ 0 w 79"/>
                <a:gd name="T7" fmla="*/ 7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9"/>
                <a:gd name="T14" fmla="*/ 79 w 79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9">
                  <a:moveTo>
                    <a:pt x="0" y="79"/>
                  </a:moveTo>
                  <a:lnTo>
                    <a:pt x="79" y="39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49" name="Line 57"/>
          <p:cNvSpPr>
            <a:spLocks noChangeShapeType="1"/>
          </p:cNvSpPr>
          <p:nvPr/>
        </p:nvSpPr>
        <p:spPr bwMode="auto">
          <a:xfrm>
            <a:off x="4349750" y="53975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0" name="Line 58"/>
          <p:cNvSpPr>
            <a:spLocks noChangeShapeType="1"/>
          </p:cNvSpPr>
          <p:nvPr/>
        </p:nvSpPr>
        <p:spPr bwMode="auto">
          <a:xfrm flipH="1">
            <a:off x="2438400" y="5867400"/>
            <a:ext cx="1911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1" name="Line 59"/>
          <p:cNvSpPr>
            <a:spLocks noChangeShapeType="1"/>
          </p:cNvSpPr>
          <p:nvPr/>
        </p:nvSpPr>
        <p:spPr bwMode="auto">
          <a:xfrm flipV="1">
            <a:off x="2438400" y="3609975"/>
            <a:ext cx="0" cy="225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2" name="Line 60"/>
          <p:cNvSpPr>
            <a:spLocks noChangeShapeType="1"/>
          </p:cNvSpPr>
          <p:nvPr/>
        </p:nvSpPr>
        <p:spPr bwMode="auto">
          <a:xfrm>
            <a:off x="5878513" y="4551363"/>
            <a:ext cx="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3" name="Line 61"/>
          <p:cNvSpPr>
            <a:spLocks noChangeShapeType="1"/>
          </p:cNvSpPr>
          <p:nvPr/>
        </p:nvSpPr>
        <p:spPr bwMode="auto">
          <a:xfrm>
            <a:off x="5210175" y="3609975"/>
            <a:ext cx="668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4" name="Text Box 62"/>
          <p:cNvSpPr txBox="1">
            <a:spLocks noChangeArrowheads="1"/>
          </p:cNvSpPr>
          <p:nvPr/>
        </p:nvSpPr>
        <p:spPr bwMode="auto">
          <a:xfrm>
            <a:off x="6400800" y="3021013"/>
            <a:ext cx="284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0" u="none">
                <a:latin typeface="Arial Narrow" pitchFamily="34" charset="0"/>
              </a:rPr>
              <a:t>PS: [ c</a:t>
            </a:r>
            <a:r>
              <a:rPr lang="de-DE" sz="1600" b="0" u="none" baseline="30000">
                <a:latin typeface="Arial Narrow" pitchFamily="34" charset="0"/>
              </a:rPr>
              <a:t>-1</a:t>
            </a:r>
            <a:r>
              <a:rPr lang="de-DE" sz="1600" b="0" u="none">
                <a:latin typeface="Arial Narrow" pitchFamily="34" charset="0"/>
              </a:rPr>
              <a:t> is the inverse of the leading</a:t>
            </a:r>
          </a:p>
          <a:p>
            <a:r>
              <a:rPr lang="de-DE" sz="1600" b="0" u="none">
                <a:latin typeface="Arial Narrow" pitchFamily="34" charset="0"/>
              </a:rPr>
              <a:t>         coefficient of  P</a:t>
            </a:r>
            <a:r>
              <a:rPr lang="de-DE" sz="1600" b="0" u="none" baseline="-25000">
                <a:latin typeface="Arial Narrow" pitchFamily="34" charset="0"/>
              </a:rPr>
              <a:t>2</a:t>
            </a:r>
            <a:r>
              <a:rPr lang="de-DE" sz="1600" b="0" u="none">
                <a:latin typeface="Arial Narrow" pitchFamily="34" charset="0"/>
              </a:rPr>
              <a:t>(x)  ]</a:t>
            </a:r>
          </a:p>
        </p:txBody>
      </p:sp>
      <p:sp>
        <p:nvSpPr>
          <p:cNvPr id="25655" name="Line 63"/>
          <p:cNvSpPr>
            <a:spLocks noChangeShapeType="1"/>
          </p:cNvSpPr>
          <p:nvPr/>
        </p:nvSpPr>
        <p:spPr bwMode="auto">
          <a:xfrm flipH="1">
            <a:off x="6078538" y="3432313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3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Text Box 2"/>
          <p:cNvSpPr txBox="1">
            <a:spLocks noChangeArrowheads="1"/>
          </p:cNvSpPr>
          <p:nvPr/>
        </p:nvSpPr>
        <p:spPr bwMode="auto">
          <a:xfrm>
            <a:off x="1458912" y="319882"/>
            <a:ext cx="743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US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Extended </a:t>
            </a:r>
            <a:r>
              <a:rPr lang="en-US" sz="3600" u="none" dirty="0" err="1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gcd</a:t>
            </a:r>
            <a:r>
              <a:rPr lang="en-US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Algorithm for Polynomials</a:t>
            </a:r>
            <a:endParaRPr lang="de-DE" sz="36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81400" y="3962400"/>
            <a:ext cx="1036955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105275" y="3953321"/>
            <a:ext cx="1588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3133725" y="3953321"/>
            <a:ext cx="1079500" cy="222250"/>
          </a:xfrm>
          <a:custGeom>
            <a:avLst/>
            <a:gdLst>
              <a:gd name="T0" fmla="*/ 971656 w 5105"/>
              <a:gd name="T1" fmla="*/ 0 h 698"/>
              <a:gd name="T2" fmla="*/ 107844 w 5105"/>
              <a:gd name="T3" fmla="*/ 0 h 698"/>
              <a:gd name="T4" fmla="*/ 93888 w 5105"/>
              <a:gd name="T5" fmla="*/ 1274 h 698"/>
              <a:gd name="T6" fmla="*/ 80143 w 5105"/>
              <a:gd name="T7" fmla="*/ 4139 h 698"/>
              <a:gd name="T8" fmla="*/ 66821 w 5105"/>
              <a:gd name="T9" fmla="*/ 8915 h 698"/>
              <a:gd name="T10" fmla="*/ 54345 w 5105"/>
              <a:gd name="T11" fmla="*/ 14965 h 698"/>
              <a:gd name="T12" fmla="*/ 42503 w 5105"/>
              <a:gd name="T13" fmla="*/ 23244 h 698"/>
              <a:gd name="T14" fmla="*/ 31930 w 5105"/>
              <a:gd name="T15" fmla="*/ 32796 h 698"/>
              <a:gd name="T16" fmla="*/ 22415 w 5105"/>
              <a:gd name="T17" fmla="*/ 43622 h 698"/>
              <a:gd name="T18" fmla="*/ 14591 w 5105"/>
              <a:gd name="T19" fmla="*/ 56040 h 698"/>
              <a:gd name="T20" fmla="*/ 8247 w 5105"/>
              <a:gd name="T21" fmla="*/ 68458 h 698"/>
              <a:gd name="T22" fmla="*/ 3595 w 5105"/>
              <a:gd name="T23" fmla="*/ 82150 h 698"/>
              <a:gd name="T24" fmla="*/ 1269 w 5105"/>
              <a:gd name="T25" fmla="*/ 96478 h 698"/>
              <a:gd name="T26" fmla="*/ 0 w 5105"/>
              <a:gd name="T27" fmla="*/ 111443 h 698"/>
              <a:gd name="T28" fmla="*/ 1269 w 5105"/>
              <a:gd name="T29" fmla="*/ 125772 h 698"/>
              <a:gd name="T30" fmla="*/ 3595 w 5105"/>
              <a:gd name="T31" fmla="*/ 140100 h 698"/>
              <a:gd name="T32" fmla="*/ 8247 w 5105"/>
              <a:gd name="T33" fmla="*/ 153473 h 698"/>
              <a:gd name="T34" fmla="*/ 14591 w 5105"/>
              <a:gd name="T35" fmla="*/ 166210 h 698"/>
              <a:gd name="T36" fmla="*/ 22415 w 5105"/>
              <a:gd name="T37" fmla="*/ 178628 h 698"/>
              <a:gd name="T38" fmla="*/ 31930 w 5105"/>
              <a:gd name="T39" fmla="*/ 189454 h 698"/>
              <a:gd name="T40" fmla="*/ 42503 w 5105"/>
              <a:gd name="T41" fmla="*/ 199006 h 698"/>
              <a:gd name="T42" fmla="*/ 54345 w 5105"/>
              <a:gd name="T43" fmla="*/ 207285 h 698"/>
              <a:gd name="T44" fmla="*/ 66821 w 5105"/>
              <a:gd name="T45" fmla="*/ 213335 h 698"/>
              <a:gd name="T46" fmla="*/ 80143 w 5105"/>
              <a:gd name="T47" fmla="*/ 217792 h 698"/>
              <a:gd name="T48" fmla="*/ 93888 w 5105"/>
              <a:gd name="T49" fmla="*/ 220976 h 698"/>
              <a:gd name="T50" fmla="*/ 107844 w 5105"/>
              <a:gd name="T51" fmla="*/ 222250 h 698"/>
              <a:gd name="T52" fmla="*/ 971656 w 5105"/>
              <a:gd name="T53" fmla="*/ 222250 h 698"/>
              <a:gd name="T54" fmla="*/ 985612 w 5105"/>
              <a:gd name="T55" fmla="*/ 220976 h 698"/>
              <a:gd name="T56" fmla="*/ 999568 w 5105"/>
              <a:gd name="T57" fmla="*/ 217792 h 698"/>
              <a:gd name="T58" fmla="*/ 1012890 w 5105"/>
              <a:gd name="T59" fmla="*/ 213335 h 698"/>
              <a:gd name="T60" fmla="*/ 1025789 w 5105"/>
              <a:gd name="T61" fmla="*/ 207285 h 698"/>
              <a:gd name="T62" fmla="*/ 1037208 w 5105"/>
              <a:gd name="T63" fmla="*/ 199006 h 698"/>
              <a:gd name="T64" fmla="*/ 1048204 w 5105"/>
              <a:gd name="T65" fmla="*/ 189454 h 698"/>
              <a:gd name="T66" fmla="*/ 1057085 w 5105"/>
              <a:gd name="T67" fmla="*/ 178628 h 698"/>
              <a:gd name="T68" fmla="*/ 1065121 w 5105"/>
              <a:gd name="T69" fmla="*/ 166210 h 698"/>
              <a:gd name="T70" fmla="*/ 1071676 w 5105"/>
              <a:gd name="T71" fmla="*/ 153473 h 698"/>
              <a:gd name="T72" fmla="*/ 1076117 w 5105"/>
              <a:gd name="T73" fmla="*/ 140100 h 698"/>
              <a:gd name="T74" fmla="*/ 1078866 w 5105"/>
              <a:gd name="T75" fmla="*/ 125772 h 698"/>
              <a:gd name="T76" fmla="*/ 1079500 w 5105"/>
              <a:gd name="T77" fmla="*/ 111443 h 698"/>
              <a:gd name="T78" fmla="*/ 1078866 w 5105"/>
              <a:gd name="T79" fmla="*/ 96478 h 698"/>
              <a:gd name="T80" fmla="*/ 1076117 w 5105"/>
              <a:gd name="T81" fmla="*/ 82150 h 698"/>
              <a:gd name="T82" fmla="*/ 1071676 w 5105"/>
              <a:gd name="T83" fmla="*/ 68458 h 698"/>
              <a:gd name="T84" fmla="*/ 1065121 w 5105"/>
              <a:gd name="T85" fmla="*/ 56040 h 698"/>
              <a:gd name="T86" fmla="*/ 1057085 w 5105"/>
              <a:gd name="T87" fmla="*/ 43622 h 698"/>
              <a:gd name="T88" fmla="*/ 1048204 w 5105"/>
              <a:gd name="T89" fmla="*/ 32796 h 698"/>
              <a:gd name="T90" fmla="*/ 1037208 w 5105"/>
              <a:gd name="T91" fmla="*/ 23244 h 698"/>
              <a:gd name="T92" fmla="*/ 1025789 w 5105"/>
              <a:gd name="T93" fmla="*/ 14965 h 698"/>
              <a:gd name="T94" fmla="*/ 1012890 w 5105"/>
              <a:gd name="T95" fmla="*/ 8915 h 698"/>
              <a:gd name="T96" fmla="*/ 999568 w 5105"/>
              <a:gd name="T97" fmla="*/ 4139 h 698"/>
              <a:gd name="T98" fmla="*/ 985612 w 5105"/>
              <a:gd name="T99" fmla="*/ 1274 h 698"/>
              <a:gd name="T100" fmla="*/ 971656 w 5105"/>
              <a:gd name="T101" fmla="*/ 0 h 6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05"/>
              <a:gd name="T154" fmla="*/ 0 h 698"/>
              <a:gd name="T155" fmla="*/ 5105 w 5105"/>
              <a:gd name="T156" fmla="*/ 698 h 6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05" h="698">
                <a:moveTo>
                  <a:pt x="4595" y="0"/>
                </a:moveTo>
                <a:lnTo>
                  <a:pt x="510" y="0"/>
                </a:lnTo>
                <a:lnTo>
                  <a:pt x="444" y="4"/>
                </a:lnTo>
                <a:lnTo>
                  <a:pt x="379" y="13"/>
                </a:lnTo>
                <a:lnTo>
                  <a:pt x="316" y="28"/>
                </a:lnTo>
                <a:lnTo>
                  <a:pt x="257" y="47"/>
                </a:lnTo>
                <a:lnTo>
                  <a:pt x="201" y="73"/>
                </a:lnTo>
                <a:lnTo>
                  <a:pt x="151" y="103"/>
                </a:lnTo>
                <a:lnTo>
                  <a:pt x="106" y="137"/>
                </a:lnTo>
                <a:lnTo>
                  <a:pt x="69" y="176"/>
                </a:lnTo>
                <a:lnTo>
                  <a:pt x="39" y="215"/>
                </a:lnTo>
                <a:lnTo>
                  <a:pt x="17" y="258"/>
                </a:lnTo>
                <a:lnTo>
                  <a:pt x="6" y="303"/>
                </a:lnTo>
                <a:lnTo>
                  <a:pt x="0" y="350"/>
                </a:lnTo>
                <a:lnTo>
                  <a:pt x="6" y="395"/>
                </a:lnTo>
                <a:lnTo>
                  <a:pt x="17" y="440"/>
                </a:lnTo>
                <a:lnTo>
                  <a:pt x="39" y="482"/>
                </a:lnTo>
                <a:lnTo>
                  <a:pt x="69" y="522"/>
                </a:lnTo>
                <a:lnTo>
                  <a:pt x="106" y="561"/>
                </a:lnTo>
                <a:lnTo>
                  <a:pt x="151" y="595"/>
                </a:lnTo>
                <a:lnTo>
                  <a:pt x="201" y="625"/>
                </a:lnTo>
                <a:lnTo>
                  <a:pt x="257" y="651"/>
                </a:lnTo>
                <a:lnTo>
                  <a:pt x="316" y="670"/>
                </a:lnTo>
                <a:lnTo>
                  <a:pt x="379" y="684"/>
                </a:lnTo>
                <a:lnTo>
                  <a:pt x="444" y="694"/>
                </a:lnTo>
                <a:lnTo>
                  <a:pt x="510" y="698"/>
                </a:lnTo>
                <a:lnTo>
                  <a:pt x="4595" y="698"/>
                </a:lnTo>
                <a:lnTo>
                  <a:pt x="4661" y="694"/>
                </a:lnTo>
                <a:lnTo>
                  <a:pt x="4727" y="684"/>
                </a:lnTo>
                <a:lnTo>
                  <a:pt x="4790" y="670"/>
                </a:lnTo>
                <a:lnTo>
                  <a:pt x="4851" y="651"/>
                </a:lnTo>
                <a:lnTo>
                  <a:pt x="4905" y="625"/>
                </a:lnTo>
                <a:lnTo>
                  <a:pt x="4957" y="595"/>
                </a:lnTo>
                <a:lnTo>
                  <a:pt x="4999" y="561"/>
                </a:lnTo>
                <a:lnTo>
                  <a:pt x="5037" y="522"/>
                </a:lnTo>
                <a:lnTo>
                  <a:pt x="5068" y="482"/>
                </a:lnTo>
                <a:lnTo>
                  <a:pt x="5089" y="440"/>
                </a:lnTo>
                <a:lnTo>
                  <a:pt x="5102" y="395"/>
                </a:lnTo>
                <a:lnTo>
                  <a:pt x="5105" y="350"/>
                </a:lnTo>
                <a:lnTo>
                  <a:pt x="5102" y="303"/>
                </a:lnTo>
                <a:lnTo>
                  <a:pt x="5089" y="258"/>
                </a:lnTo>
                <a:lnTo>
                  <a:pt x="5068" y="215"/>
                </a:lnTo>
                <a:lnTo>
                  <a:pt x="5037" y="176"/>
                </a:lnTo>
                <a:lnTo>
                  <a:pt x="4999" y="137"/>
                </a:lnTo>
                <a:lnTo>
                  <a:pt x="4957" y="103"/>
                </a:lnTo>
                <a:lnTo>
                  <a:pt x="4905" y="73"/>
                </a:lnTo>
                <a:lnTo>
                  <a:pt x="4851" y="47"/>
                </a:lnTo>
                <a:lnTo>
                  <a:pt x="4790" y="28"/>
                </a:lnTo>
                <a:lnTo>
                  <a:pt x="4727" y="13"/>
                </a:lnTo>
                <a:lnTo>
                  <a:pt x="4661" y="4"/>
                </a:lnTo>
                <a:lnTo>
                  <a:pt x="4595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862513" y="461689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862513" y="4616896"/>
            <a:ext cx="1296987" cy="552450"/>
          </a:xfrm>
          <a:prstGeom prst="rect">
            <a:avLst/>
          </a:prstGeom>
          <a:noFill/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5511800" y="516934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511800" y="5169346"/>
            <a:ext cx="0" cy="220663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511800" y="572179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5208588" y="5666234"/>
            <a:ext cx="303212" cy="55562"/>
          </a:xfrm>
          <a:custGeom>
            <a:avLst/>
            <a:gdLst>
              <a:gd name="T0" fmla="*/ 303212 w 1429"/>
              <a:gd name="T1" fmla="*/ 55562 h 173"/>
              <a:gd name="T2" fmla="*/ 260563 w 1429"/>
              <a:gd name="T3" fmla="*/ 41752 h 173"/>
              <a:gd name="T4" fmla="*/ 218338 w 1429"/>
              <a:gd name="T5" fmla="*/ 30190 h 173"/>
              <a:gd name="T6" fmla="*/ 174840 w 1429"/>
              <a:gd name="T7" fmla="*/ 20234 h 173"/>
              <a:gd name="T8" fmla="*/ 131767 w 1429"/>
              <a:gd name="T9" fmla="*/ 12526 h 173"/>
              <a:gd name="T10" fmla="*/ 87632 w 1429"/>
              <a:gd name="T11" fmla="*/ 6102 h 173"/>
              <a:gd name="T12" fmla="*/ 43922 w 1429"/>
              <a:gd name="T13" fmla="*/ 2248 h 173"/>
              <a:gd name="T14" fmla="*/ 0 w 1429"/>
              <a:gd name="T15" fmla="*/ 0 h 1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9"/>
              <a:gd name="T25" fmla="*/ 0 h 173"/>
              <a:gd name="T26" fmla="*/ 1429 w 1429"/>
              <a:gd name="T27" fmla="*/ 173 h 1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9" h="173">
                <a:moveTo>
                  <a:pt x="1429" y="173"/>
                </a:moveTo>
                <a:lnTo>
                  <a:pt x="1228" y="130"/>
                </a:lnTo>
                <a:lnTo>
                  <a:pt x="1029" y="94"/>
                </a:lnTo>
                <a:lnTo>
                  <a:pt x="824" y="63"/>
                </a:lnTo>
                <a:lnTo>
                  <a:pt x="621" y="39"/>
                </a:lnTo>
                <a:lnTo>
                  <a:pt x="413" y="19"/>
                </a:lnTo>
                <a:lnTo>
                  <a:pt x="207" y="7"/>
                </a:lnTo>
                <a:lnTo>
                  <a:pt x="0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5208588" y="5666234"/>
            <a:ext cx="1587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5076825" y="5666234"/>
            <a:ext cx="131763" cy="6350"/>
          </a:xfrm>
          <a:custGeom>
            <a:avLst/>
            <a:gdLst>
              <a:gd name="T0" fmla="*/ 131763 w 622"/>
              <a:gd name="T1" fmla="*/ 0 h 19"/>
              <a:gd name="T2" fmla="*/ 87489 w 622"/>
              <a:gd name="T3" fmla="*/ 0 h 19"/>
              <a:gd name="T4" fmla="*/ 43639 w 622"/>
              <a:gd name="T5" fmla="*/ 2339 h 19"/>
              <a:gd name="T6" fmla="*/ 0 w 622"/>
              <a:gd name="T7" fmla="*/ 635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622"/>
              <a:gd name="T13" fmla="*/ 0 h 19"/>
              <a:gd name="T14" fmla="*/ 622 w 622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2" h="19">
                <a:moveTo>
                  <a:pt x="622" y="0"/>
                </a:moveTo>
                <a:lnTo>
                  <a:pt x="413" y="0"/>
                </a:lnTo>
                <a:lnTo>
                  <a:pt x="206" y="7"/>
                </a:lnTo>
                <a:lnTo>
                  <a:pt x="0" y="1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076825" y="5672584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4862513" y="5390009"/>
            <a:ext cx="1296987" cy="884237"/>
          </a:xfrm>
          <a:custGeom>
            <a:avLst/>
            <a:gdLst>
              <a:gd name="T0" fmla="*/ 171408 w 6129"/>
              <a:gd name="T1" fmla="*/ 288925 h 2785"/>
              <a:gd name="T2" fmla="*/ 84646 w 6129"/>
              <a:gd name="T3" fmla="*/ 306387 h 2785"/>
              <a:gd name="T4" fmla="*/ 0 w 6129"/>
              <a:gd name="T5" fmla="*/ 331470 h 2785"/>
              <a:gd name="T6" fmla="*/ 1296987 w 6129"/>
              <a:gd name="T7" fmla="*/ 0 h 2785"/>
              <a:gd name="T8" fmla="*/ 1258262 w 6129"/>
              <a:gd name="T9" fmla="*/ 347345 h 2785"/>
              <a:gd name="T10" fmla="*/ 1178906 w 6129"/>
              <a:gd name="T11" fmla="*/ 372745 h 2785"/>
              <a:gd name="T12" fmla="*/ 1097223 w 6129"/>
              <a:gd name="T13" fmla="*/ 389572 h 2785"/>
              <a:gd name="T14" fmla="*/ 1014270 w 6129"/>
              <a:gd name="T15" fmla="*/ 398145 h 2785"/>
              <a:gd name="T16" fmla="*/ 931317 w 6129"/>
              <a:gd name="T17" fmla="*/ 398145 h 2785"/>
              <a:gd name="T18" fmla="*/ 848152 w 6129"/>
              <a:gd name="T19" fmla="*/ 389572 h 2785"/>
              <a:gd name="T20" fmla="*/ 766680 w 6129"/>
              <a:gd name="T21" fmla="*/ 372745 h 2785"/>
              <a:gd name="T22" fmla="*/ 687325 w 6129"/>
              <a:gd name="T23" fmla="*/ 347345 h 2785"/>
              <a:gd name="T24" fmla="*/ 649023 w 6129"/>
              <a:gd name="T25" fmla="*/ 662940 h 2785"/>
              <a:gd name="T26" fmla="*/ 559933 w 6129"/>
              <a:gd name="T27" fmla="*/ 667067 h 2785"/>
              <a:gd name="T28" fmla="*/ 483328 w 6129"/>
              <a:gd name="T29" fmla="*/ 677545 h 2785"/>
              <a:gd name="T30" fmla="*/ 419209 w 6129"/>
              <a:gd name="T31" fmla="*/ 695325 h 2785"/>
              <a:gd name="T32" fmla="*/ 377944 w 6129"/>
              <a:gd name="T33" fmla="*/ 713740 h 2785"/>
              <a:gd name="T34" fmla="*/ 340700 w 6129"/>
              <a:gd name="T35" fmla="*/ 739140 h 2785"/>
              <a:gd name="T36" fmla="*/ 330754 w 6129"/>
              <a:gd name="T37" fmla="*/ 751205 h 2785"/>
              <a:gd name="T38" fmla="*/ 325252 w 6129"/>
              <a:gd name="T39" fmla="*/ 765810 h 2785"/>
              <a:gd name="T40" fmla="*/ 325252 w 6129"/>
              <a:gd name="T41" fmla="*/ 781685 h 2785"/>
              <a:gd name="T42" fmla="*/ 330754 w 6129"/>
              <a:gd name="T43" fmla="*/ 795655 h 2785"/>
              <a:gd name="T44" fmla="*/ 340700 w 6129"/>
              <a:gd name="T45" fmla="*/ 807402 h 2785"/>
              <a:gd name="T46" fmla="*/ 377944 w 6129"/>
              <a:gd name="T47" fmla="*/ 833437 h 2785"/>
              <a:gd name="T48" fmla="*/ 419209 w 6129"/>
              <a:gd name="T49" fmla="*/ 851535 h 2785"/>
              <a:gd name="T50" fmla="*/ 483328 w 6129"/>
              <a:gd name="T51" fmla="*/ 868997 h 2785"/>
              <a:gd name="T52" fmla="*/ 559933 w 6129"/>
              <a:gd name="T53" fmla="*/ 879475 h 2785"/>
              <a:gd name="T54" fmla="*/ 649023 w 6129"/>
              <a:gd name="T55" fmla="*/ 884237 h 2785"/>
              <a:gd name="T56" fmla="*/ 737266 w 6129"/>
              <a:gd name="T57" fmla="*/ 879475 h 2785"/>
              <a:gd name="T58" fmla="*/ 813870 w 6129"/>
              <a:gd name="T59" fmla="*/ 868997 h 2785"/>
              <a:gd name="T60" fmla="*/ 878201 w 6129"/>
              <a:gd name="T61" fmla="*/ 851535 h 2785"/>
              <a:gd name="T62" fmla="*/ 919255 w 6129"/>
              <a:gd name="T63" fmla="*/ 833437 h 2785"/>
              <a:gd name="T64" fmla="*/ 956711 w 6129"/>
              <a:gd name="T65" fmla="*/ 807402 h 2785"/>
              <a:gd name="T66" fmla="*/ 967080 w 6129"/>
              <a:gd name="T67" fmla="*/ 795655 h 2785"/>
              <a:gd name="T68" fmla="*/ 971947 w 6129"/>
              <a:gd name="T69" fmla="*/ 781685 h 2785"/>
              <a:gd name="T70" fmla="*/ 971947 w 6129"/>
              <a:gd name="T71" fmla="*/ 765810 h 2785"/>
              <a:gd name="T72" fmla="*/ 967080 w 6129"/>
              <a:gd name="T73" fmla="*/ 751205 h 2785"/>
              <a:gd name="T74" fmla="*/ 956711 w 6129"/>
              <a:gd name="T75" fmla="*/ 739140 h 2785"/>
              <a:gd name="T76" fmla="*/ 919255 w 6129"/>
              <a:gd name="T77" fmla="*/ 713740 h 2785"/>
              <a:gd name="T78" fmla="*/ 878201 w 6129"/>
              <a:gd name="T79" fmla="*/ 695325 h 2785"/>
              <a:gd name="T80" fmla="*/ 813870 w 6129"/>
              <a:gd name="T81" fmla="*/ 677545 h 2785"/>
              <a:gd name="T82" fmla="*/ 737266 w 6129"/>
              <a:gd name="T83" fmla="*/ 667067 h 2785"/>
              <a:gd name="T84" fmla="*/ 649023 w 6129"/>
              <a:gd name="T85" fmla="*/ 662940 h 27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29"/>
              <a:gd name="T130" fmla="*/ 0 h 2785"/>
              <a:gd name="T131" fmla="*/ 6129 w 6129"/>
              <a:gd name="T132" fmla="*/ 2785 h 27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29" h="2785">
                <a:moveTo>
                  <a:pt x="1016" y="890"/>
                </a:moveTo>
                <a:lnTo>
                  <a:pt x="810" y="910"/>
                </a:lnTo>
                <a:lnTo>
                  <a:pt x="605" y="934"/>
                </a:lnTo>
                <a:lnTo>
                  <a:pt x="400" y="965"/>
                </a:lnTo>
                <a:lnTo>
                  <a:pt x="201" y="1001"/>
                </a:lnTo>
                <a:lnTo>
                  <a:pt x="0" y="1044"/>
                </a:lnTo>
                <a:lnTo>
                  <a:pt x="0" y="0"/>
                </a:lnTo>
                <a:lnTo>
                  <a:pt x="6129" y="0"/>
                </a:lnTo>
                <a:lnTo>
                  <a:pt x="6129" y="1044"/>
                </a:lnTo>
                <a:lnTo>
                  <a:pt x="5946" y="1094"/>
                </a:lnTo>
                <a:lnTo>
                  <a:pt x="5758" y="1137"/>
                </a:lnTo>
                <a:lnTo>
                  <a:pt x="5571" y="1174"/>
                </a:lnTo>
                <a:lnTo>
                  <a:pt x="5378" y="1203"/>
                </a:lnTo>
                <a:lnTo>
                  <a:pt x="5185" y="1227"/>
                </a:lnTo>
                <a:lnTo>
                  <a:pt x="4990" y="1244"/>
                </a:lnTo>
                <a:lnTo>
                  <a:pt x="4793" y="1254"/>
                </a:lnTo>
                <a:lnTo>
                  <a:pt x="4599" y="1257"/>
                </a:lnTo>
                <a:lnTo>
                  <a:pt x="4401" y="1254"/>
                </a:lnTo>
                <a:lnTo>
                  <a:pt x="4204" y="1244"/>
                </a:lnTo>
                <a:lnTo>
                  <a:pt x="4008" y="1227"/>
                </a:lnTo>
                <a:lnTo>
                  <a:pt x="3816" y="1203"/>
                </a:lnTo>
                <a:lnTo>
                  <a:pt x="3623" y="1174"/>
                </a:lnTo>
                <a:lnTo>
                  <a:pt x="3435" y="1137"/>
                </a:lnTo>
                <a:lnTo>
                  <a:pt x="3248" y="1094"/>
                </a:lnTo>
                <a:lnTo>
                  <a:pt x="3067" y="1044"/>
                </a:lnTo>
                <a:lnTo>
                  <a:pt x="3067" y="2088"/>
                </a:lnTo>
                <a:lnTo>
                  <a:pt x="2854" y="2091"/>
                </a:lnTo>
                <a:lnTo>
                  <a:pt x="2646" y="2101"/>
                </a:lnTo>
                <a:lnTo>
                  <a:pt x="2437" y="2117"/>
                </a:lnTo>
                <a:lnTo>
                  <a:pt x="2284" y="2134"/>
                </a:lnTo>
                <a:lnTo>
                  <a:pt x="2132" y="2161"/>
                </a:lnTo>
                <a:lnTo>
                  <a:pt x="1981" y="2190"/>
                </a:lnTo>
                <a:lnTo>
                  <a:pt x="1882" y="2217"/>
                </a:lnTo>
                <a:lnTo>
                  <a:pt x="1786" y="2248"/>
                </a:lnTo>
                <a:lnTo>
                  <a:pt x="1695" y="2285"/>
                </a:lnTo>
                <a:lnTo>
                  <a:pt x="1610" y="2328"/>
                </a:lnTo>
                <a:lnTo>
                  <a:pt x="1581" y="2346"/>
                </a:lnTo>
                <a:lnTo>
                  <a:pt x="1563" y="2366"/>
                </a:lnTo>
                <a:lnTo>
                  <a:pt x="1547" y="2388"/>
                </a:lnTo>
                <a:lnTo>
                  <a:pt x="1537" y="2412"/>
                </a:lnTo>
                <a:lnTo>
                  <a:pt x="1532" y="2436"/>
                </a:lnTo>
                <a:lnTo>
                  <a:pt x="1537" y="2462"/>
                </a:lnTo>
                <a:lnTo>
                  <a:pt x="1547" y="2484"/>
                </a:lnTo>
                <a:lnTo>
                  <a:pt x="1563" y="2506"/>
                </a:lnTo>
                <a:lnTo>
                  <a:pt x="1581" y="2527"/>
                </a:lnTo>
                <a:lnTo>
                  <a:pt x="1610" y="2543"/>
                </a:lnTo>
                <a:lnTo>
                  <a:pt x="1695" y="2586"/>
                </a:lnTo>
                <a:lnTo>
                  <a:pt x="1786" y="2625"/>
                </a:lnTo>
                <a:lnTo>
                  <a:pt x="1882" y="2656"/>
                </a:lnTo>
                <a:lnTo>
                  <a:pt x="1981" y="2682"/>
                </a:lnTo>
                <a:lnTo>
                  <a:pt x="2132" y="2712"/>
                </a:lnTo>
                <a:lnTo>
                  <a:pt x="2284" y="2737"/>
                </a:lnTo>
                <a:lnTo>
                  <a:pt x="2437" y="2754"/>
                </a:lnTo>
                <a:lnTo>
                  <a:pt x="2646" y="2770"/>
                </a:lnTo>
                <a:lnTo>
                  <a:pt x="2854" y="2782"/>
                </a:lnTo>
                <a:lnTo>
                  <a:pt x="3067" y="2785"/>
                </a:lnTo>
                <a:lnTo>
                  <a:pt x="3275" y="2782"/>
                </a:lnTo>
                <a:lnTo>
                  <a:pt x="3484" y="2770"/>
                </a:lnTo>
                <a:lnTo>
                  <a:pt x="3694" y="2754"/>
                </a:lnTo>
                <a:lnTo>
                  <a:pt x="3846" y="2737"/>
                </a:lnTo>
                <a:lnTo>
                  <a:pt x="3999" y="2712"/>
                </a:lnTo>
                <a:lnTo>
                  <a:pt x="4150" y="2682"/>
                </a:lnTo>
                <a:lnTo>
                  <a:pt x="4248" y="2656"/>
                </a:lnTo>
                <a:lnTo>
                  <a:pt x="4344" y="2625"/>
                </a:lnTo>
                <a:lnTo>
                  <a:pt x="4435" y="2586"/>
                </a:lnTo>
                <a:lnTo>
                  <a:pt x="4521" y="2543"/>
                </a:lnTo>
                <a:lnTo>
                  <a:pt x="4549" y="2527"/>
                </a:lnTo>
                <a:lnTo>
                  <a:pt x="4570" y="2506"/>
                </a:lnTo>
                <a:lnTo>
                  <a:pt x="4584" y="2484"/>
                </a:lnTo>
                <a:lnTo>
                  <a:pt x="4593" y="2462"/>
                </a:lnTo>
                <a:lnTo>
                  <a:pt x="4599" y="2436"/>
                </a:lnTo>
                <a:lnTo>
                  <a:pt x="4593" y="2412"/>
                </a:lnTo>
                <a:lnTo>
                  <a:pt x="4584" y="2388"/>
                </a:lnTo>
                <a:lnTo>
                  <a:pt x="4570" y="2366"/>
                </a:lnTo>
                <a:lnTo>
                  <a:pt x="4549" y="2346"/>
                </a:lnTo>
                <a:lnTo>
                  <a:pt x="4521" y="2328"/>
                </a:lnTo>
                <a:lnTo>
                  <a:pt x="4435" y="2285"/>
                </a:lnTo>
                <a:lnTo>
                  <a:pt x="4344" y="2248"/>
                </a:lnTo>
                <a:lnTo>
                  <a:pt x="4248" y="2217"/>
                </a:lnTo>
                <a:lnTo>
                  <a:pt x="4150" y="2190"/>
                </a:lnTo>
                <a:lnTo>
                  <a:pt x="3999" y="2161"/>
                </a:lnTo>
                <a:lnTo>
                  <a:pt x="3846" y="2134"/>
                </a:lnTo>
                <a:lnTo>
                  <a:pt x="3694" y="2117"/>
                </a:lnTo>
                <a:lnTo>
                  <a:pt x="3484" y="2101"/>
                </a:lnTo>
                <a:lnTo>
                  <a:pt x="3275" y="2091"/>
                </a:lnTo>
                <a:lnTo>
                  <a:pt x="3067" y="2088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522913" y="61170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522913" y="6117084"/>
            <a:ext cx="71437" cy="109537"/>
          </a:xfrm>
          <a:prstGeom prst="rect">
            <a:avLst/>
          </a:prstGeom>
          <a:noFill/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486400" y="6117084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5414963" y="6117084"/>
            <a:ext cx="7143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451475" y="61170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451475" y="6117084"/>
            <a:ext cx="0" cy="10953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5378450" y="6209159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5307013" y="6117084"/>
            <a:ext cx="71437" cy="92075"/>
          </a:xfrm>
          <a:custGeom>
            <a:avLst/>
            <a:gdLst>
              <a:gd name="T0" fmla="*/ 71437 w 342"/>
              <a:gd name="T1" fmla="*/ 92075 h 290"/>
              <a:gd name="T2" fmla="*/ 0 w 342"/>
              <a:gd name="T3" fmla="*/ 18415 h 290"/>
              <a:gd name="T4" fmla="*/ 17964 w 342"/>
              <a:gd name="T5" fmla="*/ 0 h 290"/>
              <a:gd name="T6" fmla="*/ 53264 w 342"/>
              <a:gd name="T7" fmla="*/ 0 h 290"/>
              <a:gd name="T8" fmla="*/ 71437 w 342"/>
              <a:gd name="T9" fmla="*/ 18415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2"/>
              <a:gd name="T16" fmla="*/ 0 h 290"/>
              <a:gd name="T17" fmla="*/ 342 w 342"/>
              <a:gd name="T18" fmla="*/ 290 h 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2" h="290">
                <a:moveTo>
                  <a:pt x="342" y="290"/>
                </a:moveTo>
                <a:lnTo>
                  <a:pt x="0" y="58"/>
                </a:lnTo>
                <a:lnTo>
                  <a:pt x="86" y="0"/>
                </a:lnTo>
                <a:lnTo>
                  <a:pt x="255" y="0"/>
                </a:lnTo>
                <a:lnTo>
                  <a:pt x="342" y="58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5378450" y="6209159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5307013" y="6209159"/>
            <a:ext cx="71437" cy="17462"/>
          </a:xfrm>
          <a:custGeom>
            <a:avLst/>
            <a:gdLst>
              <a:gd name="T0" fmla="*/ 71437 w 342"/>
              <a:gd name="T1" fmla="*/ 0 h 58"/>
              <a:gd name="T2" fmla="*/ 53264 w 342"/>
              <a:gd name="T3" fmla="*/ 17462 h 58"/>
              <a:gd name="T4" fmla="*/ 17964 w 342"/>
              <a:gd name="T5" fmla="*/ 17462 h 58"/>
              <a:gd name="T6" fmla="*/ 0 w 342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342"/>
              <a:gd name="T13" fmla="*/ 0 h 58"/>
              <a:gd name="T14" fmla="*/ 342 w 34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" h="58">
                <a:moveTo>
                  <a:pt x="342" y="0"/>
                </a:moveTo>
                <a:lnTo>
                  <a:pt x="255" y="58"/>
                </a:lnTo>
                <a:lnTo>
                  <a:pt x="86" y="58"/>
                </a:lnTo>
                <a:lnTo>
                  <a:pt x="0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5630863" y="622662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5630863" y="6117084"/>
            <a:ext cx="71437" cy="109537"/>
          </a:xfrm>
          <a:custGeom>
            <a:avLst/>
            <a:gdLst>
              <a:gd name="T0" fmla="*/ 0 w 341"/>
              <a:gd name="T1" fmla="*/ 109537 h 348"/>
              <a:gd name="T2" fmla="*/ 0 w 341"/>
              <a:gd name="T3" fmla="*/ 0 h 348"/>
              <a:gd name="T4" fmla="*/ 53421 w 341"/>
              <a:gd name="T5" fmla="*/ 0 h 348"/>
              <a:gd name="T6" fmla="*/ 71437 w 341"/>
              <a:gd name="T7" fmla="*/ 18256 h 348"/>
              <a:gd name="T8" fmla="*/ 71437 w 341"/>
              <a:gd name="T9" fmla="*/ 36198 h 348"/>
              <a:gd name="T10" fmla="*/ 53421 w 341"/>
              <a:gd name="T11" fmla="*/ 54769 h 348"/>
              <a:gd name="T12" fmla="*/ 0 w 341"/>
              <a:gd name="T13" fmla="*/ 54769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1"/>
              <a:gd name="T22" fmla="*/ 0 h 348"/>
              <a:gd name="T23" fmla="*/ 341 w 341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1" h="348">
                <a:moveTo>
                  <a:pt x="0" y="348"/>
                </a:moveTo>
                <a:lnTo>
                  <a:pt x="0" y="0"/>
                </a:lnTo>
                <a:lnTo>
                  <a:pt x="255" y="0"/>
                </a:lnTo>
                <a:lnTo>
                  <a:pt x="341" y="58"/>
                </a:lnTo>
                <a:lnTo>
                  <a:pt x="341" y="115"/>
                </a:lnTo>
                <a:lnTo>
                  <a:pt x="255" y="174"/>
                </a:lnTo>
                <a:lnTo>
                  <a:pt x="0" y="17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3349625" y="60535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1295400" y="3843784"/>
            <a:ext cx="2054225" cy="2209800"/>
          </a:xfrm>
          <a:custGeom>
            <a:avLst/>
            <a:gdLst>
              <a:gd name="T0" fmla="*/ 2054225 w 9701"/>
              <a:gd name="T1" fmla="*/ 2209800 h 6959"/>
              <a:gd name="T2" fmla="*/ 2054225 w 9701"/>
              <a:gd name="T3" fmla="*/ 883730 h 6959"/>
              <a:gd name="T4" fmla="*/ 1081427 w 9701"/>
              <a:gd name="T5" fmla="*/ 883730 h 6959"/>
              <a:gd name="T6" fmla="*/ 1081427 w 9701"/>
              <a:gd name="T7" fmla="*/ 0 h 6959"/>
              <a:gd name="T8" fmla="*/ 0 w 9701"/>
              <a:gd name="T9" fmla="*/ 0 h 6959"/>
              <a:gd name="T10" fmla="*/ 0 w 9701"/>
              <a:gd name="T11" fmla="*/ 2209800 h 6959"/>
              <a:gd name="T12" fmla="*/ 2054225 w 9701"/>
              <a:gd name="T13" fmla="*/ 2209800 h 69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01"/>
              <a:gd name="T22" fmla="*/ 0 h 6959"/>
              <a:gd name="T23" fmla="*/ 9701 w 9701"/>
              <a:gd name="T24" fmla="*/ 6959 h 69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01" h="6959">
                <a:moveTo>
                  <a:pt x="9701" y="6959"/>
                </a:moveTo>
                <a:lnTo>
                  <a:pt x="9701" y="2783"/>
                </a:lnTo>
                <a:lnTo>
                  <a:pt x="5107" y="2783"/>
                </a:lnTo>
                <a:lnTo>
                  <a:pt x="5107" y="0"/>
                </a:lnTo>
                <a:lnTo>
                  <a:pt x="0" y="0"/>
                </a:lnTo>
                <a:lnTo>
                  <a:pt x="0" y="6959"/>
                </a:lnTo>
                <a:lnTo>
                  <a:pt x="9701" y="695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3133725" y="406444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H="1">
            <a:off x="2378075" y="4064446"/>
            <a:ext cx="75565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1836738" y="3843784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4984750" y="4672459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4930775" y="4672459"/>
            <a:ext cx="53975" cy="82550"/>
          </a:xfrm>
          <a:custGeom>
            <a:avLst/>
            <a:gdLst>
              <a:gd name="T0" fmla="*/ 53975 w 256"/>
              <a:gd name="T1" fmla="*/ 0 h 261"/>
              <a:gd name="T2" fmla="*/ 13283 w 256"/>
              <a:gd name="T3" fmla="*/ 0 h 261"/>
              <a:gd name="T4" fmla="*/ 0 w 256"/>
              <a:gd name="T5" fmla="*/ 13600 h 261"/>
              <a:gd name="T6" fmla="*/ 0 w 256"/>
              <a:gd name="T7" fmla="*/ 68634 h 261"/>
              <a:gd name="T8" fmla="*/ 13283 w 256"/>
              <a:gd name="T9" fmla="*/ 82550 h 261"/>
              <a:gd name="T10" fmla="*/ 53975 w 256"/>
              <a:gd name="T11" fmla="*/ 82550 h 261"/>
              <a:gd name="T12" fmla="*/ 53975 w 256"/>
              <a:gd name="T13" fmla="*/ 40801 h 261"/>
              <a:gd name="T14" fmla="*/ 40270 w 256"/>
              <a:gd name="T15" fmla="*/ 40801 h 2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6"/>
              <a:gd name="T25" fmla="*/ 0 h 261"/>
              <a:gd name="T26" fmla="*/ 256 w 256"/>
              <a:gd name="T27" fmla="*/ 261 h 2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6" h="261">
                <a:moveTo>
                  <a:pt x="256" y="0"/>
                </a:moveTo>
                <a:lnTo>
                  <a:pt x="63" y="0"/>
                </a:lnTo>
                <a:lnTo>
                  <a:pt x="0" y="43"/>
                </a:lnTo>
                <a:lnTo>
                  <a:pt x="0" y="217"/>
                </a:lnTo>
                <a:lnTo>
                  <a:pt x="63" y="261"/>
                </a:lnTo>
                <a:lnTo>
                  <a:pt x="256" y="261"/>
                </a:lnTo>
                <a:lnTo>
                  <a:pt x="256" y="129"/>
                </a:lnTo>
                <a:lnTo>
                  <a:pt x="191" y="12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5013325" y="47010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0" name="Freeform 36"/>
          <p:cNvSpPr>
            <a:spLocks/>
          </p:cNvSpPr>
          <p:nvPr/>
        </p:nvSpPr>
        <p:spPr bwMode="auto">
          <a:xfrm>
            <a:off x="5013325" y="4701034"/>
            <a:ext cx="25400" cy="53975"/>
          </a:xfrm>
          <a:custGeom>
            <a:avLst/>
            <a:gdLst>
              <a:gd name="T0" fmla="*/ 0 w 125"/>
              <a:gd name="T1" fmla="*/ 0 h 175"/>
              <a:gd name="T2" fmla="*/ 0 w 125"/>
              <a:gd name="T3" fmla="*/ 26525 h 175"/>
              <a:gd name="T4" fmla="*/ 25400 w 125"/>
              <a:gd name="T5" fmla="*/ 53975 h 175"/>
              <a:gd name="T6" fmla="*/ 0 60000 65536"/>
              <a:gd name="T7" fmla="*/ 0 60000 65536"/>
              <a:gd name="T8" fmla="*/ 0 60000 65536"/>
              <a:gd name="T9" fmla="*/ 0 w 125"/>
              <a:gd name="T10" fmla="*/ 0 h 175"/>
              <a:gd name="T11" fmla="*/ 125 w 125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175">
                <a:moveTo>
                  <a:pt x="0" y="0"/>
                </a:moveTo>
                <a:lnTo>
                  <a:pt x="0" y="86"/>
                </a:lnTo>
                <a:lnTo>
                  <a:pt x="125" y="175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5067300" y="475500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V="1">
            <a:off x="5067300" y="4672459"/>
            <a:ext cx="52388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5148263" y="46724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4" name="Freeform 40"/>
          <p:cNvSpPr>
            <a:spLocks/>
          </p:cNvSpPr>
          <p:nvPr/>
        </p:nvSpPr>
        <p:spPr bwMode="auto">
          <a:xfrm>
            <a:off x="5148263" y="4672459"/>
            <a:ext cx="26987" cy="82550"/>
          </a:xfrm>
          <a:custGeom>
            <a:avLst/>
            <a:gdLst>
              <a:gd name="T0" fmla="*/ 0 w 127"/>
              <a:gd name="T1" fmla="*/ 0 h 261"/>
              <a:gd name="T2" fmla="*/ 26987 w 127"/>
              <a:gd name="T3" fmla="*/ 27200 h 261"/>
              <a:gd name="T4" fmla="*/ 26987 w 127"/>
              <a:gd name="T5" fmla="*/ 54401 h 261"/>
              <a:gd name="T6" fmla="*/ 0 w 127"/>
              <a:gd name="T7" fmla="*/ 8255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7"/>
              <a:gd name="T13" fmla="*/ 0 h 261"/>
              <a:gd name="T14" fmla="*/ 127 w 127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" h="261">
                <a:moveTo>
                  <a:pt x="0" y="0"/>
                </a:moveTo>
                <a:lnTo>
                  <a:pt x="127" y="86"/>
                </a:lnTo>
                <a:lnTo>
                  <a:pt x="127" y="172"/>
                </a:lnTo>
                <a:lnTo>
                  <a:pt x="0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5119688" y="4755009"/>
            <a:ext cx="1587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 flipH="1" flipV="1">
            <a:off x="5067300" y="4672459"/>
            <a:ext cx="52388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5038725" y="46724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 flipH="1">
            <a:off x="5013325" y="4672459"/>
            <a:ext cx="25400" cy="285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5033963" y="4839146"/>
            <a:ext cx="15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0" name="Freeform 46"/>
          <p:cNvSpPr>
            <a:spLocks/>
          </p:cNvSpPr>
          <p:nvPr/>
        </p:nvSpPr>
        <p:spPr bwMode="auto">
          <a:xfrm>
            <a:off x="5006975" y="4839146"/>
            <a:ext cx="26988" cy="82550"/>
          </a:xfrm>
          <a:custGeom>
            <a:avLst/>
            <a:gdLst>
              <a:gd name="T0" fmla="*/ 26988 w 130"/>
              <a:gd name="T1" fmla="*/ 0 h 261"/>
              <a:gd name="T2" fmla="*/ 0 w 130"/>
              <a:gd name="T3" fmla="*/ 27200 h 261"/>
              <a:gd name="T4" fmla="*/ 0 w 130"/>
              <a:gd name="T5" fmla="*/ 55033 h 261"/>
              <a:gd name="T6" fmla="*/ 26988 w 130"/>
              <a:gd name="T7" fmla="*/ 8255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261"/>
              <a:gd name="T14" fmla="*/ 130 w 130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261">
                <a:moveTo>
                  <a:pt x="130" y="0"/>
                </a:moveTo>
                <a:lnTo>
                  <a:pt x="0" y="86"/>
                </a:lnTo>
                <a:lnTo>
                  <a:pt x="0" y="174"/>
                </a:lnTo>
                <a:lnTo>
                  <a:pt x="130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5060950" y="492169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 flipV="1">
            <a:off x="5060950" y="4839146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5141913" y="4839146"/>
            <a:ext cx="15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4" name="Freeform 50"/>
          <p:cNvSpPr>
            <a:spLocks/>
          </p:cNvSpPr>
          <p:nvPr/>
        </p:nvSpPr>
        <p:spPr bwMode="auto">
          <a:xfrm>
            <a:off x="5141913" y="4839146"/>
            <a:ext cx="26987" cy="82550"/>
          </a:xfrm>
          <a:custGeom>
            <a:avLst/>
            <a:gdLst>
              <a:gd name="T0" fmla="*/ 0 w 126"/>
              <a:gd name="T1" fmla="*/ 0 h 261"/>
              <a:gd name="T2" fmla="*/ 26987 w 126"/>
              <a:gd name="T3" fmla="*/ 27200 h 261"/>
              <a:gd name="T4" fmla="*/ 26987 w 126"/>
              <a:gd name="T5" fmla="*/ 55033 h 261"/>
              <a:gd name="T6" fmla="*/ 0 w 126"/>
              <a:gd name="T7" fmla="*/ 8255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261"/>
              <a:gd name="T14" fmla="*/ 126 w 126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261">
                <a:moveTo>
                  <a:pt x="0" y="0"/>
                </a:moveTo>
                <a:lnTo>
                  <a:pt x="126" y="86"/>
                </a:lnTo>
                <a:lnTo>
                  <a:pt x="126" y="174"/>
                </a:lnTo>
                <a:lnTo>
                  <a:pt x="0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5114925" y="4921696"/>
            <a:ext cx="1588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H="1" flipV="1">
            <a:off x="5060950" y="4839146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>
            <a:off x="4953000" y="483914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8" name="Freeform 54"/>
          <p:cNvSpPr>
            <a:spLocks/>
          </p:cNvSpPr>
          <p:nvPr/>
        </p:nvSpPr>
        <p:spPr bwMode="auto">
          <a:xfrm>
            <a:off x="4953000" y="4839146"/>
            <a:ext cx="26988" cy="82550"/>
          </a:xfrm>
          <a:custGeom>
            <a:avLst/>
            <a:gdLst>
              <a:gd name="T0" fmla="*/ 0 w 127"/>
              <a:gd name="T1" fmla="*/ 0 h 261"/>
              <a:gd name="T2" fmla="*/ 26988 w 127"/>
              <a:gd name="T3" fmla="*/ 55033 h 261"/>
              <a:gd name="T4" fmla="*/ 26988 w 127"/>
              <a:gd name="T5" fmla="*/ 82550 h 261"/>
              <a:gd name="T6" fmla="*/ 0 60000 65536"/>
              <a:gd name="T7" fmla="*/ 0 60000 65536"/>
              <a:gd name="T8" fmla="*/ 0 60000 65536"/>
              <a:gd name="T9" fmla="*/ 0 w 127"/>
              <a:gd name="T10" fmla="*/ 0 h 261"/>
              <a:gd name="T11" fmla="*/ 127 w 127"/>
              <a:gd name="T12" fmla="*/ 261 h 2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261">
                <a:moveTo>
                  <a:pt x="0" y="0"/>
                </a:moveTo>
                <a:lnTo>
                  <a:pt x="127" y="174"/>
                </a:lnTo>
                <a:lnTo>
                  <a:pt x="127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>
            <a:off x="4979988" y="4894709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0" name="Freeform 56"/>
          <p:cNvSpPr>
            <a:spLocks/>
          </p:cNvSpPr>
          <p:nvPr/>
        </p:nvSpPr>
        <p:spPr bwMode="auto">
          <a:xfrm>
            <a:off x="4926013" y="4839146"/>
            <a:ext cx="53975" cy="55563"/>
          </a:xfrm>
          <a:custGeom>
            <a:avLst/>
            <a:gdLst>
              <a:gd name="T0" fmla="*/ 53975 w 257"/>
              <a:gd name="T1" fmla="*/ 55563 h 174"/>
              <a:gd name="T2" fmla="*/ 0 w 257"/>
              <a:gd name="T3" fmla="*/ 55563 h 174"/>
              <a:gd name="T4" fmla="*/ 27303 w 257"/>
              <a:gd name="T5" fmla="*/ 0 h 174"/>
              <a:gd name="T6" fmla="*/ 0 60000 65536"/>
              <a:gd name="T7" fmla="*/ 0 60000 65536"/>
              <a:gd name="T8" fmla="*/ 0 60000 65536"/>
              <a:gd name="T9" fmla="*/ 0 w 257"/>
              <a:gd name="T10" fmla="*/ 0 h 174"/>
              <a:gd name="T11" fmla="*/ 257 w 257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" h="174">
                <a:moveTo>
                  <a:pt x="257" y="174"/>
                </a:moveTo>
                <a:lnTo>
                  <a:pt x="0" y="174"/>
                </a:lnTo>
                <a:lnTo>
                  <a:pt x="130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1" name="Line 57"/>
          <p:cNvSpPr>
            <a:spLocks noChangeShapeType="1"/>
          </p:cNvSpPr>
          <p:nvPr/>
        </p:nvSpPr>
        <p:spPr bwMode="auto">
          <a:xfrm>
            <a:off x="4926013" y="489470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4926013" y="4894709"/>
            <a:ext cx="0" cy="269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3" name="Line 59"/>
          <p:cNvSpPr>
            <a:spLocks noChangeShapeType="1"/>
          </p:cNvSpPr>
          <p:nvPr/>
        </p:nvSpPr>
        <p:spPr bwMode="auto">
          <a:xfrm>
            <a:off x="4926013" y="502012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4926013" y="5020121"/>
            <a:ext cx="53975" cy="41275"/>
          </a:xfrm>
          <a:custGeom>
            <a:avLst/>
            <a:gdLst>
              <a:gd name="T0" fmla="*/ 0 w 257"/>
              <a:gd name="T1" fmla="*/ 0 h 129"/>
              <a:gd name="T2" fmla="*/ 40534 w 257"/>
              <a:gd name="T3" fmla="*/ 0 h 129"/>
              <a:gd name="T4" fmla="*/ 53975 w 257"/>
              <a:gd name="T5" fmla="*/ 14078 h 129"/>
              <a:gd name="T6" fmla="*/ 53975 w 257"/>
              <a:gd name="T7" fmla="*/ 27837 h 129"/>
              <a:gd name="T8" fmla="*/ 40534 w 257"/>
              <a:gd name="T9" fmla="*/ 41275 h 129"/>
              <a:gd name="T10" fmla="*/ 13861 w 257"/>
              <a:gd name="T11" fmla="*/ 41275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"/>
              <a:gd name="T19" fmla="*/ 0 h 129"/>
              <a:gd name="T20" fmla="*/ 257 w 257"/>
              <a:gd name="T21" fmla="*/ 129 h 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" h="129">
                <a:moveTo>
                  <a:pt x="0" y="0"/>
                </a:moveTo>
                <a:lnTo>
                  <a:pt x="193" y="0"/>
                </a:lnTo>
                <a:lnTo>
                  <a:pt x="257" y="44"/>
                </a:lnTo>
                <a:lnTo>
                  <a:pt x="257" y="87"/>
                </a:lnTo>
                <a:lnTo>
                  <a:pt x="193" y="129"/>
                </a:lnTo>
                <a:lnTo>
                  <a:pt x="66" y="12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4965700" y="5061396"/>
            <a:ext cx="1588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6" name="Freeform 62"/>
          <p:cNvSpPr>
            <a:spLocks/>
          </p:cNvSpPr>
          <p:nvPr/>
        </p:nvSpPr>
        <p:spPr bwMode="auto">
          <a:xfrm>
            <a:off x="4926013" y="5061396"/>
            <a:ext cx="53975" cy="42863"/>
          </a:xfrm>
          <a:custGeom>
            <a:avLst/>
            <a:gdLst>
              <a:gd name="T0" fmla="*/ 40534 w 257"/>
              <a:gd name="T1" fmla="*/ 0 h 132"/>
              <a:gd name="T2" fmla="*/ 53975 w 257"/>
              <a:gd name="T3" fmla="*/ 14612 h 132"/>
              <a:gd name="T4" fmla="*/ 53975 w 257"/>
              <a:gd name="T5" fmla="*/ 28900 h 132"/>
              <a:gd name="T6" fmla="*/ 40534 w 257"/>
              <a:gd name="T7" fmla="*/ 42863 h 132"/>
              <a:gd name="T8" fmla="*/ 0 w 257"/>
              <a:gd name="T9" fmla="*/ 42863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7"/>
              <a:gd name="T16" fmla="*/ 0 h 132"/>
              <a:gd name="T17" fmla="*/ 257 w 257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7" h="132">
                <a:moveTo>
                  <a:pt x="193" y="0"/>
                </a:moveTo>
                <a:lnTo>
                  <a:pt x="257" y="45"/>
                </a:lnTo>
                <a:lnTo>
                  <a:pt x="257" y="89"/>
                </a:lnTo>
                <a:lnTo>
                  <a:pt x="193" y="132"/>
                </a:lnTo>
                <a:lnTo>
                  <a:pt x="0" y="132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4938713" y="5104259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 flipV="1">
            <a:off x="4938713" y="5020121"/>
            <a:ext cx="1587" cy="8413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>
            <a:off x="5006975" y="504869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0" name="Freeform 66"/>
          <p:cNvSpPr>
            <a:spLocks/>
          </p:cNvSpPr>
          <p:nvPr/>
        </p:nvSpPr>
        <p:spPr bwMode="auto">
          <a:xfrm>
            <a:off x="5006975" y="5048696"/>
            <a:ext cx="26988" cy="55563"/>
          </a:xfrm>
          <a:custGeom>
            <a:avLst/>
            <a:gdLst>
              <a:gd name="T0" fmla="*/ 0 w 130"/>
              <a:gd name="T1" fmla="*/ 0 h 174"/>
              <a:gd name="T2" fmla="*/ 0 w 130"/>
              <a:gd name="T3" fmla="*/ 27782 h 174"/>
              <a:gd name="T4" fmla="*/ 26988 w 130"/>
              <a:gd name="T5" fmla="*/ 55563 h 174"/>
              <a:gd name="T6" fmla="*/ 0 60000 65536"/>
              <a:gd name="T7" fmla="*/ 0 60000 65536"/>
              <a:gd name="T8" fmla="*/ 0 60000 65536"/>
              <a:gd name="T9" fmla="*/ 0 w 130"/>
              <a:gd name="T10" fmla="*/ 0 h 174"/>
              <a:gd name="T11" fmla="*/ 130 w 130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174">
                <a:moveTo>
                  <a:pt x="0" y="0"/>
                </a:moveTo>
                <a:lnTo>
                  <a:pt x="0" y="87"/>
                </a:lnTo>
                <a:lnTo>
                  <a:pt x="130" y="17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1" name="Line 67"/>
          <p:cNvSpPr>
            <a:spLocks noChangeShapeType="1"/>
          </p:cNvSpPr>
          <p:nvPr/>
        </p:nvSpPr>
        <p:spPr bwMode="auto">
          <a:xfrm>
            <a:off x="5060950" y="51042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2" name="Line 68"/>
          <p:cNvSpPr>
            <a:spLocks noChangeShapeType="1"/>
          </p:cNvSpPr>
          <p:nvPr/>
        </p:nvSpPr>
        <p:spPr bwMode="auto">
          <a:xfrm flipV="1">
            <a:off x="5060950" y="5020121"/>
            <a:ext cx="53975" cy="8413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>
            <a:off x="5141913" y="502012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4" name="Freeform 70"/>
          <p:cNvSpPr>
            <a:spLocks/>
          </p:cNvSpPr>
          <p:nvPr/>
        </p:nvSpPr>
        <p:spPr bwMode="auto">
          <a:xfrm>
            <a:off x="5141913" y="5020121"/>
            <a:ext cx="26987" cy="84138"/>
          </a:xfrm>
          <a:custGeom>
            <a:avLst/>
            <a:gdLst>
              <a:gd name="T0" fmla="*/ 0 w 126"/>
              <a:gd name="T1" fmla="*/ 0 h 261"/>
              <a:gd name="T2" fmla="*/ 26987 w 126"/>
              <a:gd name="T3" fmla="*/ 28046 h 261"/>
              <a:gd name="T4" fmla="*/ 26987 w 126"/>
              <a:gd name="T5" fmla="*/ 56092 h 261"/>
              <a:gd name="T6" fmla="*/ 0 w 126"/>
              <a:gd name="T7" fmla="*/ 84138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261"/>
              <a:gd name="T14" fmla="*/ 126 w 126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261">
                <a:moveTo>
                  <a:pt x="0" y="0"/>
                </a:moveTo>
                <a:lnTo>
                  <a:pt x="126" y="87"/>
                </a:lnTo>
                <a:lnTo>
                  <a:pt x="126" y="174"/>
                </a:lnTo>
                <a:lnTo>
                  <a:pt x="0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>
            <a:off x="5114925" y="5104259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 flipH="1" flipV="1">
            <a:off x="5060950" y="5020121"/>
            <a:ext cx="53975" cy="8413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7" name="Line 73"/>
          <p:cNvSpPr>
            <a:spLocks noChangeShapeType="1"/>
          </p:cNvSpPr>
          <p:nvPr/>
        </p:nvSpPr>
        <p:spPr bwMode="auto">
          <a:xfrm>
            <a:off x="5033963" y="502012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8" name="Line 74"/>
          <p:cNvSpPr>
            <a:spLocks noChangeShapeType="1"/>
          </p:cNvSpPr>
          <p:nvPr/>
        </p:nvSpPr>
        <p:spPr bwMode="auto">
          <a:xfrm flipH="1">
            <a:off x="5006975" y="5020121"/>
            <a:ext cx="26988" cy="285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99" name="Line 75"/>
          <p:cNvSpPr>
            <a:spLocks noChangeShapeType="1"/>
          </p:cNvSpPr>
          <p:nvPr/>
        </p:nvSpPr>
        <p:spPr bwMode="auto">
          <a:xfrm>
            <a:off x="5024438" y="5513834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0" name="Line 76"/>
          <p:cNvSpPr>
            <a:spLocks noChangeShapeType="1"/>
          </p:cNvSpPr>
          <p:nvPr/>
        </p:nvSpPr>
        <p:spPr bwMode="auto">
          <a:xfrm>
            <a:off x="5024438" y="5513834"/>
            <a:ext cx="41275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1" name="Line 77"/>
          <p:cNvSpPr>
            <a:spLocks noChangeShapeType="1"/>
          </p:cNvSpPr>
          <p:nvPr/>
        </p:nvSpPr>
        <p:spPr bwMode="auto">
          <a:xfrm>
            <a:off x="5065713" y="555510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2" name="Freeform 78"/>
          <p:cNvSpPr>
            <a:spLocks/>
          </p:cNvSpPr>
          <p:nvPr/>
        </p:nvSpPr>
        <p:spPr bwMode="auto">
          <a:xfrm>
            <a:off x="5011738" y="5513834"/>
            <a:ext cx="53975" cy="82550"/>
          </a:xfrm>
          <a:custGeom>
            <a:avLst/>
            <a:gdLst>
              <a:gd name="T0" fmla="*/ 53975 w 256"/>
              <a:gd name="T1" fmla="*/ 41433 h 261"/>
              <a:gd name="T2" fmla="*/ 53975 w 256"/>
              <a:gd name="T3" fmla="*/ 82550 h 261"/>
              <a:gd name="T4" fmla="*/ 13283 w 256"/>
              <a:gd name="T5" fmla="*/ 82550 h 261"/>
              <a:gd name="T6" fmla="*/ 0 w 256"/>
              <a:gd name="T7" fmla="*/ 68634 h 261"/>
              <a:gd name="T8" fmla="*/ 0 w 256"/>
              <a:gd name="T9" fmla="*/ 14233 h 261"/>
              <a:gd name="T10" fmla="*/ 13283 w 256"/>
              <a:gd name="T11" fmla="*/ 0 h 2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61"/>
              <a:gd name="T20" fmla="*/ 256 w 256"/>
              <a:gd name="T21" fmla="*/ 261 h 2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61">
                <a:moveTo>
                  <a:pt x="256" y="131"/>
                </a:moveTo>
                <a:lnTo>
                  <a:pt x="256" y="261"/>
                </a:lnTo>
                <a:lnTo>
                  <a:pt x="63" y="261"/>
                </a:lnTo>
                <a:lnTo>
                  <a:pt x="0" y="217"/>
                </a:lnTo>
                <a:lnTo>
                  <a:pt x="0" y="45"/>
                </a:lnTo>
                <a:lnTo>
                  <a:pt x="63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3" name="Line 79"/>
          <p:cNvSpPr>
            <a:spLocks noChangeShapeType="1"/>
          </p:cNvSpPr>
          <p:nvPr/>
        </p:nvSpPr>
        <p:spPr bwMode="auto">
          <a:xfrm>
            <a:off x="5053013" y="555510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4" name="Line 80"/>
          <p:cNvSpPr>
            <a:spLocks noChangeShapeType="1"/>
          </p:cNvSpPr>
          <p:nvPr/>
        </p:nvSpPr>
        <p:spPr bwMode="auto">
          <a:xfrm>
            <a:off x="5053013" y="5555109"/>
            <a:ext cx="1270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5" name="Line 81"/>
          <p:cNvSpPr>
            <a:spLocks noChangeShapeType="1"/>
          </p:cNvSpPr>
          <p:nvPr/>
        </p:nvSpPr>
        <p:spPr bwMode="auto">
          <a:xfrm>
            <a:off x="5092700" y="554082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6" name="Freeform 82"/>
          <p:cNvSpPr>
            <a:spLocks/>
          </p:cNvSpPr>
          <p:nvPr/>
        </p:nvSpPr>
        <p:spPr bwMode="auto">
          <a:xfrm>
            <a:off x="5092700" y="5540821"/>
            <a:ext cx="26988" cy="55563"/>
          </a:xfrm>
          <a:custGeom>
            <a:avLst/>
            <a:gdLst>
              <a:gd name="T0" fmla="*/ 0 w 127"/>
              <a:gd name="T1" fmla="*/ 0 h 174"/>
              <a:gd name="T2" fmla="*/ 0 w 127"/>
              <a:gd name="T3" fmla="*/ 27782 h 174"/>
              <a:gd name="T4" fmla="*/ 26988 w 127"/>
              <a:gd name="T5" fmla="*/ 55563 h 174"/>
              <a:gd name="T6" fmla="*/ 0 60000 65536"/>
              <a:gd name="T7" fmla="*/ 0 60000 65536"/>
              <a:gd name="T8" fmla="*/ 0 60000 65536"/>
              <a:gd name="T9" fmla="*/ 0 w 127"/>
              <a:gd name="T10" fmla="*/ 0 h 174"/>
              <a:gd name="T11" fmla="*/ 127 w 127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74">
                <a:moveTo>
                  <a:pt x="0" y="0"/>
                </a:moveTo>
                <a:lnTo>
                  <a:pt x="0" y="87"/>
                </a:lnTo>
                <a:lnTo>
                  <a:pt x="127" y="17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7" name="Line 83"/>
          <p:cNvSpPr>
            <a:spLocks noChangeShapeType="1"/>
          </p:cNvSpPr>
          <p:nvPr/>
        </p:nvSpPr>
        <p:spPr bwMode="auto">
          <a:xfrm>
            <a:off x="5146675" y="5596384"/>
            <a:ext cx="1588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8" name="Line 84"/>
          <p:cNvSpPr>
            <a:spLocks noChangeShapeType="1"/>
          </p:cNvSpPr>
          <p:nvPr/>
        </p:nvSpPr>
        <p:spPr bwMode="auto">
          <a:xfrm flipV="1">
            <a:off x="5146675" y="5513834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09" name="Line 85"/>
          <p:cNvSpPr>
            <a:spLocks noChangeShapeType="1"/>
          </p:cNvSpPr>
          <p:nvPr/>
        </p:nvSpPr>
        <p:spPr bwMode="auto">
          <a:xfrm>
            <a:off x="5227638" y="55138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0" name="Freeform 86"/>
          <p:cNvSpPr>
            <a:spLocks/>
          </p:cNvSpPr>
          <p:nvPr/>
        </p:nvSpPr>
        <p:spPr bwMode="auto">
          <a:xfrm>
            <a:off x="5227638" y="5513834"/>
            <a:ext cx="26987" cy="82550"/>
          </a:xfrm>
          <a:custGeom>
            <a:avLst/>
            <a:gdLst>
              <a:gd name="T0" fmla="*/ 0 w 127"/>
              <a:gd name="T1" fmla="*/ 0 h 261"/>
              <a:gd name="T2" fmla="*/ 26987 w 127"/>
              <a:gd name="T3" fmla="*/ 27517 h 261"/>
              <a:gd name="T4" fmla="*/ 26987 w 127"/>
              <a:gd name="T5" fmla="*/ 55033 h 261"/>
              <a:gd name="T6" fmla="*/ 0 w 127"/>
              <a:gd name="T7" fmla="*/ 8255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7"/>
              <a:gd name="T13" fmla="*/ 0 h 261"/>
              <a:gd name="T14" fmla="*/ 127 w 127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" h="261">
                <a:moveTo>
                  <a:pt x="0" y="0"/>
                </a:moveTo>
                <a:lnTo>
                  <a:pt x="127" y="87"/>
                </a:lnTo>
                <a:lnTo>
                  <a:pt x="127" y="174"/>
                </a:lnTo>
                <a:lnTo>
                  <a:pt x="0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1" name="Line 87"/>
          <p:cNvSpPr>
            <a:spLocks noChangeShapeType="1"/>
          </p:cNvSpPr>
          <p:nvPr/>
        </p:nvSpPr>
        <p:spPr bwMode="auto">
          <a:xfrm>
            <a:off x="5200650" y="5596384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2" name="Line 88"/>
          <p:cNvSpPr>
            <a:spLocks noChangeShapeType="1"/>
          </p:cNvSpPr>
          <p:nvPr/>
        </p:nvSpPr>
        <p:spPr bwMode="auto">
          <a:xfrm flipH="1" flipV="1">
            <a:off x="5146675" y="5513834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3" name="Line 89"/>
          <p:cNvSpPr>
            <a:spLocks noChangeShapeType="1"/>
          </p:cNvSpPr>
          <p:nvPr/>
        </p:nvSpPr>
        <p:spPr bwMode="auto">
          <a:xfrm>
            <a:off x="5119688" y="55138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4" name="Line 90"/>
          <p:cNvSpPr>
            <a:spLocks noChangeShapeType="1"/>
          </p:cNvSpPr>
          <p:nvPr/>
        </p:nvSpPr>
        <p:spPr bwMode="auto">
          <a:xfrm flipH="1">
            <a:off x="5092700" y="5513834"/>
            <a:ext cx="26988" cy="269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5" name="Line 91"/>
          <p:cNvSpPr>
            <a:spLocks noChangeShapeType="1"/>
          </p:cNvSpPr>
          <p:nvPr/>
        </p:nvSpPr>
        <p:spPr bwMode="auto">
          <a:xfrm>
            <a:off x="5281613" y="558209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6" name="Freeform 92"/>
          <p:cNvSpPr>
            <a:spLocks/>
          </p:cNvSpPr>
          <p:nvPr/>
        </p:nvSpPr>
        <p:spPr bwMode="auto">
          <a:xfrm>
            <a:off x="5267325" y="5582096"/>
            <a:ext cx="14288" cy="28575"/>
          </a:xfrm>
          <a:custGeom>
            <a:avLst/>
            <a:gdLst>
              <a:gd name="T0" fmla="*/ 14288 w 65"/>
              <a:gd name="T1" fmla="*/ 0 h 89"/>
              <a:gd name="T2" fmla="*/ 14288 w 65"/>
              <a:gd name="T3" fmla="*/ 14127 h 89"/>
              <a:gd name="T4" fmla="*/ 0 w 65"/>
              <a:gd name="T5" fmla="*/ 28575 h 89"/>
              <a:gd name="T6" fmla="*/ 0 60000 65536"/>
              <a:gd name="T7" fmla="*/ 0 60000 65536"/>
              <a:gd name="T8" fmla="*/ 0 60000 65536"/>
              <a:gd name="T9" fmla="*/ 0 w 65"/>
              <a:gd name="T10" fmla="*/ 0 h 89"/>
              <a:gd name="T11" fmla="*/ 65 w 65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89">
                <a:moveTo>
                  <a:pt x="65" y="0"/>
                </a:moveTo>
                <a:lnTo>
                  <a:pt x="65" y="44"/>
                </a:lnTo>
                <a:lnTo>
                  <a:pt x="0" y="8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7" name="Line 93"/>
          <p:cNvSpPr>
            <a:spLocks noChangeShapeType="1"/>
          </p:cNvSpPr>
          <p:nvPr/>
        </p:nvSpPr>
        <p:spPr bwMode="auto">
          <a:xfrm>
            <a:off x="5389563" y="5596384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8" name="Freeform 94"/>
          <p:cNvSpPr>
            <a:spLocks/>
          </p:cNvSpPr>
          <p:nvPr/>
        </p:nvSpPr>
        <p:spPr bwMode="auto">
          <a:xfrm>
            <a:off x="5389563" y="5513834"/>
            <a:ext cx="53975" cy="82550"/>
          </a:xfrm>
          <a:custGeom>
            <a:avLst/>
            <a:gdLst>
              <a:gd name="T0" fmla="*/ 0 w 255"/>
              <a:gd name="T1" fmla="*/ 82550 h 261"/>
              <a:gd name="T2" fmla="*/ 0 w 255"/>
              <a:gd name="T3" fmla="*/ 55033 h 261"/>
              <a:gd name="T4" fmla="*/ 27093 w 255"/>
              <a:gd name="T5" fmla="*/ 0 h 261"/>
              <a:gd name="T6" fmla="*/ 53975 w 255"/>
              <a:gd name="T7" fmla="*/ 55033 h 261"/>
              <a:gd name="T8" fmla="*/ 53975 w 255"/>
              <a:gd name="T9" fmla="*/ 8255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1"/>
              <a:gd name="T17" fmla="*/ 255 w 255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1">
                <a:moveTo>
                  <a:pt x="0" y="261"/>
                </a:moveTo>
                <a:lnTo>
                  <a:pt x="0" y="174"/>
                </a:lnTo>
                <a:lnTo>
                  <a:pt x="128" y="0"/>
                </a:lnTo>
                <a:lnTo>
                  <a:pt x="255" y="174"/>
                </a:lnTo>
                <a:lnTo>
                  <a:pt x="255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19" name="Line 95"/>
          <p:cNvSpPr>
            <a:spLocks noChangeShapeType="1"/>
          </p:cNvSpPr>
          <p:nvPr/>
        </p:nvSpPr>
        <p:spPr bwMode="auto">
          <a:xfrm>
            <a:off x="5443538" y="556939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0" name="Line 96"/>
          <p:cNvSpPr>
            <a:spLocks noChangeShapeType="1"/>
          </p:cNvSpPr>
          <p:nvPr/>
        </p:nvSpPr>
        <p:spPr bwMode="auto">
          <a:xfrm flipH="1">
            <a:off x="5389563" y="5569396"/>
            <a:ext cx="53975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1" name="Line 97"/>
          <p:cNvSpPr>
            <a:spLocks noChangeShapeType="1"/>
          </p:cNvSpPr>
          <p:nvPr/>
        </p:nvSpPr>
        <p:spPr bwMode="auto">
          <a:xfrm>
            <a:off x="5470525" y="5569396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2" name="Line 98"/>
          <p:cNvSpPr>
            <a:spLocks noChangeShapeType="1"/>
          </p:cNvSpPr>
          <p:nvPr/>
        </p:nvSpPr>
        <p:spPr bwMode="auto">
          <a:xfrm>
            <a:off x="5470525" y="5569396"/>
            <a:ext cx="26988" cy="269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3" name="Line 99"/>
          <p:cNvSpPr>
            <a:spLocks noChangeShapeType="1"/>
          </p:cNvSpPr>
          <p:nvPr/>
        </p:nvSpPr>
        <p:spPr bwMode="auto">
          <a:xfrm>
            <a:off x="5524500" y="5596384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4" name="Line 100"/>
          <p:cNvSpPr>
            <a:spLocks noChangeShapeType="1"/>
          </p:cNvSpPr>
          <p:nvPr/>
        </p:nvSpPr>
        <p:spPr bwMode="auto">
          <a:xfrm flipV="1">
            <a:off x="5524500" y="5513834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5" name="Line 101"/>
          <p:cNvSpPr>
            <a:spLocks noChangeShapeType="1"/>
          </p:cNvSpPr>
          <p:nvPr/>
        </p:nvSpPr>
        <p:spPr bwMode="auto">
          <a:xfrm>
            <a:off x="5605463" y="5513834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6" name="Freeform 102"/>
          <p:cNvSpPr>
            <a:spLocks/>
          </p:cNvSpPr>
          <p:nvPr/>
        </p:nvSpPr>
        <p:spPr bwMode="auto">
          <a:xfrm>
            <a:off x="5605463" y="5513834"/>
            <a:ext cx="26987" cy="82550"/>
          </a:xfrm>
          <a:custGeom>
            <a:avLst/>
            <a:gdLst>
              <a:gd name="T0" fmla="*/ 0 w 128"/>
              <a:gd name="T1" fmla="*/ 0 h 261"/>
              <a:gd name="T2" fmla="*/ 26987 w 128"/>
              <a:gd name="T3" fmla="*/ 27517 h 261"/>
              <a:gd name="T4" fmla="*/ 26987 w 128"/>
              <a:gd name="T5" fmla="*/ 55033 h 261"/>
              <a:gd name="T6" fmla="*/ 0 w 128"/>
              <a:gd name="T7" fmla="*/ 8255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261"/>
              <a:gd name="T14" fmla="*/ 128 w 128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261">
                <a:moveTo>
                  <a:pt x="0" y="0"/>
                </a:moveTo>
                <a:lnTo>
                  <a:pt x="128" y="87"/>
                </a:lnTo>
                <a:lnTo>
                  <a:pt x="128" y="174"/>
                </a:lnTo>
                <a:lnTo>
                  <a:pt x="0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7" name="Line 103"/>
          <p:cNvSpPr>
            <a:spLocks noChangeShapeType="1"/>
          </p:cNvSpPr>
          <p:nvPr/>
        </p:nvSpPr>
        <p:spPr bwMode="auto">
          <a:xfrm>
            <a:off x="5578475" y="5596384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8" name="Line 104"/>
          <p:cNvSpPr>
            <a:spLocks noChangeShapeType="1"/>
          </p:cNvSpPr>
          <p:nvPr/>
        </p:nvSpPr>
        <p:spPr bwMode="auto">
          <a:xfrm flipH="1" flipV="1">
            <a:off x="5524500" y="5513834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29" name="Line 105"/>
          <p:cNvSpPr>
            <a:spLocks noChangeShapeType="1"/>
          </p:cNvSpPr>
          <p:nvPr/>
        </p:nvSpPr>
        <p:spPr bwMode="auto">
          <a:xfrm>
            <a:off x="5497513" y="55138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0" name="Freeform 106"/>
          <p:cNvSpPr>
            <a:spLocks/>
          </p:cNvSpPr>
          <p:nvPr/>
        </p:nvSpPr>
        <p:spPr bwMode="auto">
          <a:xfrm>
            <a:off x="5470525" y="5513834"/>
            <a:ext cx="26988" cy="55562"/>
          </a:xfrm>
          <a:custGeom>
            <a:avLst/>
            <a:gdLst>
              <a:gd name="T0" fmla="*/ 26988 w 127"/>
              <a:gd name="T1" fmla="*/ 0 h 174"/>
              <a:gd name="T2" fmla="*/ 0 w 127"/>
              <a:gd name="T3" fmla="*/ 27781 h 174"/>
              <a:gd name="T4" fmla="*/ 0 w 127"/>
              <a:gd name="T5" fmla="*/ 55562 h 174"/>
              <a:gd name="T6" fmla="*/ 0 60000 65536"/>
              <a:gd name="T7" fmla="*/ 0 60000 65536"/>
              <a:gd name="T8" fmla="*/ 0 60000 65536"/>
              <a:gd name="T9" fmla="*/ 0 w 127"/>
              <a:gd name="T10" fmla="*/ 0 h 174"/>
              <a:gd name="T11" fmla="*/ 127 w 127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74">
                <a:moveTo>
                  <a:pt x="127" y="0"/>
                </a:moveTo>
                <a:lnTo>
                  <a:pt x="0" y="87"/>
                </a:lnTo>
                <a:lnTo>
                  <a:pt x="0" y="17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1" name="Line 107"/>
          <p:cNvSpPr>
            <a:spLocks noChangeShapeType="1"/>
          </p:cNvSpPr>
          <p:nvPr/>
        </p:nvSpPr>
        <p:spPr bwMode="auto">
          <a:xfrm>
            <a:off x="5659438" y="5582096"/>
            <a:ext cx="15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2" name="Freeform 108"/>
          <p:cNvSpPr>
            <a:spLocks/>
          </p:cNvSpPr>
          <p:nvPr/>
        </p:nvSpPr>
        <p:spPr bwMode="auto">
          <a:xfrm>
            <a:off x="5645150" y="5582096"/>
            <a:ext cx="14288" cy="28575"/>
          </a:xfrm>
          <a:custGeom>
            <a:avLst/>
            <a:gdLst>
              <a:gd name="T0" fmla="*/ 14288 w 64"/>
              <a:gd name="T1" fmla="*/ 0 h 89"/>
              <a:gd name="T2" fmla="*/ 14288 w 64"/>
              <a:gd name="T3" fmla="*/ 14127 h 89"/>
              <a:gd name="T4" fmla="*/ 0 w 64"/>
              <a:gd name="T5" fmla="*/ 28575 h 89"/>
              <a:gd name="T6" fmla="*/ 0 60000 65536"/>
              <a:gd name="T7" fmla="*/ 0 60000 65536"/>
              <a:gd name="T8" fmla="*/ 0 60000 65536"/>
              <a:gd name="T9" fmla="*/ 0 w 64"/>
              <a:gd name="T10" fmla="*/ 0 h 89"/>
              <a:gd name="T11" fmla="*/ 64 w 64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89">
                <a:moveTo>
                  <a:pt x="64" y="0"/>
                </a:moveTo>
                <a:lnTo>
                  <a:pt x="64" y="44"/>
                </a:lnTo>
                <a:lnTo>
                  <a:pt x="0" y="8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3" name="Line 109"/>
          <p:cNvSpPr>
            <a:spLocks noChangeShapeType="1"/>
          </p:cNvSpPr>
          <p:nvPr/>
        </p:nvSpPr>
        <p:spPr bwMode="auto">
          <a:xfrm>
            <a:off x="5767388" y="5596384"/>
            <a:ext cx="1587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4" name="Freeform 110"/>
          <p:cNvSpPr>
            <a:spLocks/>
          </p:cNvSpPr>
          <p:nvPr/>
        </p:nvSpPr>
        <p:spPr bwMode="auto">
          <a:xfrm>
            <a:off x="5767388" y="5555109"/>
            <a:ext cx="53975" cy="41275"/>
          </a:xfrm>
          <a:custGeom>
            <a:avLst/>
            <a:gdLst>
              <a:gd name="T0" fmla="*/ 0 w 256"/>
              <a:gd name="T1" fmla="*/ 41275 h 130"/>
              <a:gd name="T2" fmla="*/ 40481 w 256"/>
              <a:gd name="T3" fmla="*/ 41275 h 130"/>
              <a:gd name="T4" fmla="*/ 53975 w 256"/>
              <a:gd name="T5" fmla="*/ 27305 h 130"/>
              <a:gd name="T6" fmla="*/ 53975 w 256"/>
              <a:gd name="T7" fmla="*/ 13652 h 130"/>
              <a:gd name="T8" fmla="*/ 40481 w 256"/>
              <a:gd name="T9" fmla="*/ 0 h 130"/>
              <a:gd name="T10" fmla="*/ 13915 w 256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130"/>
              <a:gd name="T20" fmla="*/ 256 w 256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130">
                <a:moveTo>
                  <a:pt x="0" y="130"/>
                </a:moveTo>
                <a:lnTo>
                  <a:pt x="192" y="130"/>
                </a:lnTo>
                <a:lnTo>
                  <a:pt x="256" y="86"/>
                </a:lnTo>
                <a:lnTo>
                  <a:pt x="256" y="43"/>
                </a:lnTo>
                <a:lnTo>
                  <a:pt x="192" y="0"/>
                </a:lnTo>
                <a:lnTo>
                  <a:pt x="66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5" name="Line 111"/>
          <p:cNvSpPr>
            <a:spLocks noChangeShapeType="1"/>
          </p:cNvSpPr>
          <p:nvPr/>
        </p:nvSpPr>
        <p:spPr bwMode="auto">
          <a:xfrm>
            <a:off x="5808663" y="555510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6" name="Line 112"/>
          <p:cNvSpPr>
            <a:spLocks noChangeShapeType="1"/>
          </p:cNvSpPr>
          <p:nvPr/>
        </p:nvSpPr>
        <p:spPr bwMode="auto">
          <a:xfrm flipV="1">
            <a:off x="5808663" y="5540821"/>
            <a:ext cx="12700" cy="142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7" name="Line 113"/>
          <p:cNvSpPr>
            <a:spLocks noChangeShapeType="1"/>
          </p:cNvSpPr>
          <p:nvPr/>
        </p:nvSpPr>
        <p:spPr bwMode="auto">
          <a:xfrm>
            <a:off x="5821363" y="5540821"/>
            <a:ext cx="15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8" name="Freeform 114"/>
          <p:cNvSpPr>
            <a:spLocks/>
          </p:cNvSpPr>
          <p:nvPr/>
        </p:nvSpPr>
        <p:spPr bwMode="auto">
          <a:xfrm>
            <a:off x="5808663" y="5513834"/>
            <a:ext cx="12700" cy="26987"/>
          </a:xfrm>
          <a:custGeom>
            <a:avLst/>
            <a:gdLst>
              <a:gd name="T0" fmla="*/ 12700 w 64"/>
              <a:gd name="T1" fmla="*/ 26987 h 87"/>
              <a:gd name="T2" fmla="*/ 12700 w 64"/>
              <a:gd name="T3" fmla="*/ 13959 h 87"/>
              <a:gd name="T4" fmla="*/ 0 w 64"/>
              <a:gd name="T5" fmla="*/ 0 h 87"/>
              <a:gd name="T6" fmla="*/ 0 60000 65536"/>
              <a:gd name="T7" fmla="*/ 0 60000 65536"/>
              <a:gd name="T8" fmla="*/ 0 60000 65536"/>
              <a:gd name="T9" fmla="*/ 0 w 64"/>
              <a:gd name="T10" fmla="*/ 0 h 87"/>
              <a:gd name="T11" fmla="*/ 64 w 64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87">
                <a:moveTo>
                  <a:pt x="64" y="87"/>
                </a:moveTo>
                <a:lnTo>
                  <a:pt x="64" y="45"/>
                </a:lnTo>
                <a:lnTo>
                  <a:pt x="0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39" name="Line 115"/>
          <p:cNvSpPr>
            <a:spLocks noChangeShapeType="1"/>
          </p:cNvSpPr>
          <p:nvPr/>
        </p:nvSpPr>
        <p:spPr bwMode="auto">
          <a:xfrm>
            <a:off x="5808663" y="55138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0" name="Line 116"/>
          <p:cNvSpPr>
            <a:spLocks noChangeShapeType="1"/>
          </p:cNvSpPr>
          <p:nvPr/>
        </p:nvSpPr>
        <p:spPr bwMode="auto">
          <a:xfrm flipH="1">
            <a:off x="5767388" y="5513834"/>
            <a:ext cx="41275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1" name="Line 117"/>
          <p:cNvSpPr>
            <a:spLocks noChangeShapeType="1"/>
          </p:cNvSpPr>
          <p:nvPr/>
        </p:nvSpPr>
        <p:spPr bwMode="auto">
          <a:xfrm>
            <a:off x="5781675" y="55138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2" name="Line 118"/>
          <p:cNvSpPr>
            <a:spLocks noChangeShapeType="1"/>
          </p:cNvSpPr>
          <p:nvPr/>
        </p:nvSpPr>
        <p:spPr bwMode="auto">
          <a:xfrm>
            <a:off x="5781675" y="5513834"/>
            <a:ext cx="0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3" name="Line 119"/>
          <p:cNvSpPr>
            <a:spLocks noChangeShapeType="1"/>
          </p:cNvSpPr>
          <p:nvPr/>
        </p:nvSpPr>
        <p:spPr bwMode="auto">
          <a:xfrm>
            <a:off x="5848350" y="556939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4" name="Line 120"/>
          <p:cNvSpPr>
            <a:spLocks noChangeShapeType="1"/>
          </p:cNvSpPr>
          <p:nvPr/>
        </p:nvSpPr>
        <p:spPr bwMode="auto">
          <a:xfrm>
            <a:off x="5848350" y="5569396"/>
            <a:ext cx="26988" cy="269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5" name="Line 121"/>
          <p:cNvSpPr>
            <a:spLocks noChangeShapeType="1"/>
          </p:cNvSpPr>
          <p:nvPr/>
        </p:nvSpPr>
        <p:spPr bwMode="auto">
          <a:xfrm>
            <a:off x="5902325" y="5596384"/>
            <a:ext cx="1588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6" name="Line 122"/>
          <p:cNvSpPr>
            <a:spLocks noChangeShapeType="1"/>
          </p:cNvSpPr>
          <p:nvPr/>
        </p:nvSpPr>
        <p:spPr bwMode="auto">
          <a:xfrm flipV="1">
            <a:off x="5902325" y="5513834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7" name="Line 123"/>
          <p:cNvSpPr>
            <a:spLocks noChangeShapeType="1"/>
          </p:cNvSpPr>
          <p:nvPr/>
        </p:nvSpPr>
        <p:spPr bwMode="auto">
          <a:xfrm>
            <a:off x="5983288" y="5513834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8" name="Freeform 124"/>
          <p:cNvSpPr>
            <a:spLocks/>
          </p:cNvSpPr>
          <p:nvPr/>
        </p:nvSpPr>
        <p:spPr bwMode="auto">
          <a:xfrm>
            <a:off x="5983288" y="5513834"/>
            <a:ext cx="26987" cy="82550"/>
          </a:xfrm>
          <a:custGeom>
            <a:avLst/>
            <a:gdLst>
              <a:gd name="T0" fmla="*/ 0 w 126"/>
              <a:gd name="T1" fmla="*/ 0 h 261"/>
              <a:gd name="T2" fmla="*/ 26987 w 126"/>
              <a:gd name="T3" fmla="*/ 27517 h 261"/>
              <a:gd name="T4" fmla="*/ 26987 w 126"/>
              <a:gd name="T5" fmla="*/ 55033 h 261"/>
              <a:gd name="T6" fmla="*/ 0 w 126"/>
              <a:gd name="T7" fmla="*/ 8255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261"/>
              <a:gd name="T14" fmla="*/ 126 w 126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261">
                <a:moveTo>
                  <a:pt x="0" y="0"/>
                </a:moveTo>
                <a:lnTo>
                  <a:pt x="126" y="87"/>
                </a:lnTo>
                <a:lnTo>
                  <a:pt x="126" y="174"/>
                </a:lnTo>
                <a:lnTo>
                  <a:pt x="0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49" name="Line 125"/>
          <p:cNvSpPr>
            <a:spLocks noChangeShapeType="1"/>
          </p:cNvSpPr>
          <p:nvPr/>
        </p:nvSpPr>
        <p:spPr bwMode="auto">
          <a:xfrm>
            <a:off x="5956300" y="5596384"/>
            <a:ext cx="1588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0" name="Line 126"/>
          <p:cNvSpPr>
            <a:spLocks noChangeShapeType="1"/>
          </p:cNvSpPr>
          <p:nvPr/>
        </p:nvSpPr>
        <p:spPr bwMode="auto">
          <a:xfrm flipH="1" flipV="1">
            <a:off x="5902325" y="5513834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1" name="Line 127"/>
          <p:cNvSpPr>
            <a:spLocks noChangeShapeType="1"/>
          </p:cNvSpPr>
          <p:nvPr/>
        </p:nvSpPr>
        <p:spPr bwMode="auto">
          <a:xfrm>
            <a:off x="5875338" y="5513834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2" name="Freeform 128"/>
          <p:cNvSpPr>
            <a:spLocks/>
          </p:cNvSpPr>
          <p:nvPr/>
        </p:nvSpPr>
        <p:spPr bwMode="auto">
          <a:xfrm>
            <a:off x="5848350" y="5513834"/>
            <a:ext cx="26988" cy="55562"/>
          </a:xfrm>
          <a:custGeom>
            <a:avLst/>
            <a:gdLst>
              <a:gd name="T0" fmla="*/ 26988 w 129"/>
              <a:gd name="T1" fmla="*/ 0 h 174"/>
              <a:gd name="T2" fmla="*/ 0 w 129"/>
              <a:gd name="T3" fmla="*/ 27781 h 174"/>
              <a:gd name="T4" fmla="*/ 0 w 129"/>
              <a:gd name="T5" fmla="*/ 55562 h 174"/>
              <a:gd name="T6" fmla="*/ 0 60000 65536"/>
              <a:gd name="T7" fmla="*/ 0 60000 65536"/>
              <a:gd name="T8" fmla="*/ 0 60000 65536"/>
              <a:gd name="T9" fmla="*/ 0 w 129"/>
              <a:gd name="T10" fmla="*/ 0 h 174"/>
              <a:gd name="T11" fmla="*/ 129 w 129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" h="174">
                <a:moveTo>
                  <a:pt x="129" y="0"/>
                </a:moveTo>
                <a:lnTo>
                  <a:pt x="0" y="87"/>
                </a:lnTo>
                <a:lnTo>
                  <a:pt x="0" y="17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3" name="Line 129"/>
          <p:cNvSpPr>
            <a:spLocks noChangeShapeType="1"/>
          </p:cNvSpPr>
          <p:nvPr/>
        </p:nvSpPr>
        <p:spPr bwMode="auto">
          <a:xfrm>
            <a:off x="5813425" y="5069334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4" name="Line 130"/>
          <p:cNvSpPr>
            <a:spLocks noChangeShapeType="1"/>
          </p:cNvSpPr>
          <p:nvPr/>
        </p:nvSpPr>
        <p:spPr bwMode="auto">
          <a:xfrm flipH="1">
            <a:off x="5786438" y="5069334"/>
            <a:ext cx="26987" cy="269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5" name="Line 131"/>
          <p:cNvSpPr>
            <a:spLocks noChangeShapeType="1"/>
          </p:cNvSpPr>
          <p:nvPr/>
        </p:nvSpPr>
        <p:spPr bwMode="auto">
          <a:xfrm>
            <a:off x="5759450" y="5096321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6" name="Line 132"/>
          <p:cNvSpPr>
            <a:spLocks noChangeShapeType="1"/>
          </p:cNvSpPr>
          <p:nvPr/>
        </p:nvSpPr>
        <p:spPr bwMode="auto">
          <a:xfrm flipH="1" flipV="1">
            <a:off x="5705475" y="5013771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7" name="Line 133"/>
          <p:cNvSpPr>
            <a:spLocks noChangeShapeType="1"/>
          </p:cNvSpPr>
          <p:nvPr/>
        </p:nvSpPr>
        <p:spPr bwMode="auto">
          <a:xfrm>
            <a:off x="5678488" y="5013771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8" name="Freeform 134"/>
          <p:cNvSpPr>
            <a:spLocks/>
          </p:cNvSpPr>
          <p:nvPr/>
        </p:nvSpPr>
        <p:spPr bwMode="auto">
          <a:xfrm>
            <a:off x="5651500" y="5013771"/>
            <a:ext cx="26988" cy="82550"/>
          </a:xfrm>
          <a:custGeom>
            <a:avLst/>
            <a:gdLst>
              <a:gd name="T0" fmla="*/ 26988 w 126"/>
              <a:gd name="T1" fmla="*/ 0 h 261"/>
              <a:gd name="T2" fmla="*/ 0 w 126"/>
              <a:gd name="T3" fmla="*/ 27200 h 261"/>
              <a:gd name="T4" fmla="*/ 0 w 126"/>
              <a:gd name="T5" fmla="*/ 55350 h 261"/>
              <a:gd name="T6" fmla="*/ 26988 w 126"/>
              <a:gd name="T7" fmla="*/ 8255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261"/>
              <a:gd name="T14" fmla="*/ 126 w 126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261">
                <a:moveTo>
                  <a:pt x="126" y="0"/>
                </a:moveTo>
                <a:lnTo>
                  <a:pt x="0" y="86"/>
                </a:lnTo>
                <a:lnTo>
                  <a:pt x="0" y="175"/>
                </a:lnTo>
                <a:lnTo>
                  <a:pt x="126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59" name="Line 135"/>
          <p:cNvSpPr>
            <a:spLocks noChangeShapeType="1"/>
          </p:cNvSpPr>
          <p:nvPr/>
        </p:nvSpPr>
        <p:spPr bwMode="auto">
          <a:xfrm>
            <a:off x="5705475" y="5096321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0" name="Line 136"/>
          <p:cNvSpPr>
            <a:spLocks noChangeShapeType="1"/>
          </p:cNvSpPr>
          <p:nvPr/>
        </p:nvSpPr>
        <p:spPr bwMode="auto">
          <a:xfrm flipV="1">
            <a:off x="5705475" y="5013771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1" name="Line 137"/>
          <p:cNvSpPr>
            <a:spLocks noChangeShapeType="1"/>
          </p:cNvSpPr>
          <p:nvPr/>
        </p:nvSpPr>
        <p:spPr bwMode="auto">
          <a:xfrm>
            <a:off x="5786438" y="5013771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2" name="Freeform 138"/>
          <p:cNvSpPr>
            <a:spLocks/>
          </p:cNvSpPr>
          <p:nvPr/>
        </p:nvSpPr>
        <p:spPr bwMode="auto">
          <a:xfrm>
            <a:off x="5786438" y="5013771"/>
            <a:ext cx="26987" cy="55563"/>
          </a:xfrm>
          <a:custGeom>
            <a:avLst/>
            <a:gdLst>
              <a:gd name="T0" fmla="*/ 0 w 130"/>
              <a:gd name="T1" fmla="*/ 0 h 175"/>
              <a:gd name="T2" fmla="*/ 26987 w 130"/>
              <a:gd name="T3" fmla="*/ 27305 h 175"/>
              <a:gd name="T4" fmla="*/ 26987 w 130"/>
              <a:gd name="T5" fmla="*/ 55563 h 175"/>
              <a:gd name="T6" fmla="*/ 0 60000 65536"/>
              <a:gd name="T7" fmla="*/ 0 60000 65536"/>
              <a:gd name="T8" fmla="*/ 0 60000 65536"/>
              <a:gd name="T9" fmla="*/ 0 w 130"/>
              <a:gd name="T10" fmla="*/ 0 h 175"/>
              <a:gd name="T11" fmla="*/ 130 w 130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175">
                <a:moveTo>
                  <a:pt x="0" y="0"/>
                </a:moveTo>
                <a:lnTo>
                  <a:pt x="130" y="86"/>
                </a:lnTo>
                <a:lnTo>
                  <a:pt x="130" y="175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3" name="Line 139"/>
          <p:cNvSpPr>
            <a:spLocks noChangeShapeType="1"/>
          </p:cNvSpPr>
          <p:nvPr/>
        </p:nvSpPr>
        <p:spPr bwMode="auto">
          <a:xfrm>
            <a:off x="5813425" y="4894709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4" name="Line 140"/>
          <p:cNvSpPr>
            <a:spLocks noChangeShapeType="1"/>
          </p:cNvSpPr>
          <p:nvPr/>
        </p:nvSpPr>
        <p:spPr bwMode="auto">
          <a:xfrm flipH="1">
            <a:off x="5786438" y="4894709"/>
            <a:ext cx="26987" cy="269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5" name="Line 141"/>
          <p:cNvSpPr>
            <a:spLocks noChangeShapeType="1"/>
          </p:cNvSpPr>
          <p:nvPr/>
        </p:nvSpPr>
        <p:spPr bwMode="auto">
          <a:xfrm>
            <a:off x="5759450" y="492169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6" name="Line 142"/>
          <p:cNvSpPr>
            <a:spLocks noChangeShapeType="1"/>
          </p:cNvSpPr>
          <p:nvPr/>
        </p:nvSpPr>
        <p:spPr bwMode="auto">
          <a:xfrm flipH="1" flipV="1">
            <a:off x="5705475" y="4839146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7" name="Line 143"/>
          <p:cNvSpPr>
            <a:spLocks noChangeShapeType="1"/>
          </p:cNvSpPr>
          <p:nvPr/>
        </p:nvSpPr>
        <p:spPr bwMode="auto">
          <a:xfrm>
            <a:off x="5678488" y="483914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8" name="Freeform 144"/>
          <p:cNvSpPr>
            <a:spLocks/>
          </p:cNvSpPr>
          <p:nvPr/>
        </p:nvSpPr>
        <p:spPr bwMode="auto">
          <a:xfrm>
            <a:off x="5651500" y="4839146"/>
            <a:ext cx="26988" cy="82550"/>
          </a:xfrm>
          <a:custGeom>
            <a:avLst/>
            <a:gdLst>
              <a:gd name="T0" fmla="*/ 26988 w 126"/>
              <a:gd name="T1" fmla="*/ 0 h 261"/>
              <a:gd name="T2" fmla="*/ 0 w 126"/>
              <a:gd name="T3" fmla="*/ 27200 h 261"/>
              <a:gd name="T4" fmla="*/ 0 w 126"/>
              <a:gd name="T5" fmla="*/ 55033 h 261"/>
              <a:gd name="T6" fmla="*/ 26988 w 126"/>
              <a:gd name="T7" fmla="*/ 8255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261"/>
              <a:gd name="T14" fmla="*/ 126 w 126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261">
                <a:moveTo>
                  <a:pt x="126" y="0"/>
                </a:moveTo>
                <a:lnTo>
                  <a:pt x="0" y="86"/>
                </a:lnTo>
                <a:lnTo>
                  <a:pt x="0" y="174"/>
                </a:lnTo>
                <a:lnTo>
                  <a:pt x="126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69" name="Line 145"/>
          <p:cNvSpPr>
            <a:spLocks noChangeShapeType="1"/>
          </p:cNvSpPr>
          <p:nvPr/>
        </p:nvSpPr>
        <p:spPr bwMode="auto">
          <a:xfrm>
            <a:off x="5705475" y="492169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0" name="Line 146"/>
          <p:cNvSpPr>
            <a:spLocks noChangeShapeType="1"/>
          </p:cNvSpPr>
          <p:nvPr/>
        </p:nvSpPr>
        <p:spPr bwMode="auto">
          <a:xfrm flipV="1">
            <a:off x="5705475" y="4839146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1" name="Line 147"/>
          <p:cNvSpPr>
            <a:spLocks noChangeShapeType="1"/>
          </p:cNvSpPr>
          <p:nvPr/>
        </p:nvSpPr>
        <p:spPr bwMode="auto">
          <a:xfrm>
            <a:off x="5786438" y="483914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2" name="Freeform 148"/>
          <p:cNvSpPr>
            <a:spLocks/>
          </p:cNvSpPr>
          <p:nvPr/>
        </p:nvSpPr>
        <p:spPr bwMode="auto">
          <a:xfrm>
            <a:off x="5786438" y="4839146"/>
            <a:ext cx="26987" cy="55563"/>
          </a:xfrm>
          <a:custGeom>
            <a:avLst/>
            <a:gdLst>
              <a:gd name="T0" fmla="*/ 0 w 130"/>
              <a:gd name="T1" fmla="*/ 0 h 174"/>
              <a:gd name="T2" fmla="*/ 26987 w 130"/>
              <a:gd name="T3" fmla="*/ 27462 h 174"/>
              <a:gd name="T4" fmla="*/ 26987 w 130"/>
              <a:gd name="T5" fmla="*/ 55563 h 174"/>
              <a:gd name="T6" fmla="*/ 0 60000 65536"/>
              <a:gd name="T7" fmla="*/ 0 60000 65536"/>
              <a:gd name="T8" fmla="*/ 0 60000 65536"/>
              <a:gd name="T9" fmla="*/ 0 w 130"/>
              <a:gd name="T10" fmla="*/ 0 h 174"/>
              <a:gd name="T11" fmla="*/ 130 w 130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174">
                <a:moveTo>
                  <a:pt x="0" y="0"/>
                </a:moveTo>
                <a:lnTo>
                  <a:pt x="130" y="86"/>
                </a:lnTo>
                <a:lnTo>
                  <a:pt x="130" y="17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3" name="Line 149"/>
          <p:cNvSpPr>
            <a:spLocks noChangeShapeType="1"/>
          </p:cNvSpPr>
          <p:nvPr/>
        </p:nvSpPr>
        <p:spPr bwMode="auto">
          <a:xfrm>
            <a:off x="5791200" y="4755009"/>
            <a:ext cx="1588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4" name="Freeform 150"/>
          <p:cNvSpPr>
            <a:spLocks/>
          </p:cNvSpPr>
          <p:nvPr/>
        </p:nvSpPr>
        <p:spPr bwMode="auto">
          <a:xfrm>
            <a:off x="5791200" y="4672459"/>
            <a:ext cx="28575" cy="82550"/>
          </a:xfrm>
          <a:custGeom>
            <a:avLst/>
            <a:gdLst>
              <a:gd name="T0" fmla="*/ 0 w 128"/>
              <a:gd name="T1" fmla="*/ 82550 h 261"/>
              <a:gd name="T2" fmla="*/ 28575 w 128"/>
              <a:gd name="T3" fmla="*/ 54401 h 261"/>
              <a:gd name="T4" fmla="*/ 28575 w 128"/>
              <a:gd name="T5" fmla="*/ 27200 h 261"/>
              <a:gd name="T6" fmla="*/ 0 w 128"/>
              <a:gd name="T7" fmla="*/ 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261"/>
              <a:gd name="T14" fmla="*/ 128 w 128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261">
                <a:moveTo>
                  <a:pt x="0" y="261"/>
                </a:moveTo>
                <a:lnTo>
                  <a:pt x="128" y="172"/>
                </a:lnTo>
                <a:lnTo>
                  <a:pt x="128" y="86"/>
                </a:lnTo>
                <a:lnTo>
                  <a:pt x="0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5" name="Line 151"/>
          <p:cNvSpPr>
            <a:spLocks noChangeShapeType="1"/>
          </p:cNvSpPr>
          <p:nvPr/>
        </p:nvSpPr>
        <p:spPr bwMode="auto">
          <a:xfrm>
            <a:off x="5765800" y="46724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6" name="Line 152"/>
          <p:cNvSpPr>
            <a:spLocks noChangeShapeType="1"/>
          </p:cNvSpPr>
          <p:nvPr/>
        </p:nvSpPr>
        <p:spPr bwMode="auto">
          <a:xfrm flipH="1">
            <a:off x="5711825" y="4672459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7" name="Line 153"/>
          <p:cNvSpPr>
            <a:spLocks noChangeShapeType="1"/>
          </p:cNvSpPr>
          <p:nvPr/>
        </p:nvSpPr>
        <p:spPr bwMode="auto">
          <a:xfrm>
            <a:off x="5683250" y="4755009"/>
            <a:ext cx="1588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8" name="Freeform 154"/>
          <p:cNvSpPr>
            <a:spLocks/>
          </p:cNvSpPr>
          <p:nvPr/>
        </p:nvSpPr>
        <p:spPr bwMode="auto">
          <a:xfrm>
            <a:off x="5657850" y="4672459"/>
            <a:ext cx="25400" cy="82550"/>
          </a:xfrm>
          <a:custGeom>
            <a:avLst/>
            <a:gdLst>
              <a:gd name="T0" fmla="*/ 25400 w 128"/>
              <a:gd name="T1" fmla="*/ 82550 h 261"/>
              <a:gd name="T2" fmla="*/ 0 w 128"/>
              <a:gd name="T3" fmla="*/ 54401 h 261"/>
              <a:gd name="T4" fmla="*/ 0 w 128"/>
              <a:gd name="T5" fmla="*/ 27200 h 261"/>
              <a:gd name="T6" fmla="*/ 25400 w 128"/>
              <a:gd name="T7" fmla="*/ 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261"/>
              <a:gd name="T14" fmla="*/ 128 w 128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261">
                <a:moveTo>
                  <a:pt x="128" y="261"/>
                </a:moveTo>
                <a:lnTo>
                  <a:pt x="0" y="172"/>
                </a:lnTo>
                <a:lnTo>
                  <a:pt x="0" y="86"/>
                </a:lnTo>
                <a:lnTo>
                  <a:pt x="128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79" name="Line 155"/>
          <p:cNvSpPr>
            <a:spLocks noChangeShapeType="1"/>
          </p:cNvSpPr>
          <p:nvPr/>
        </p:nvSpPr>
        <p:spPr bwMode="auto">
          <a:xfrm>
            <a:off x="5711825" y="46724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0" name="Line 156"/>
          <p:cNvSpPr>
            <a:spLocks noChangeShapeType="1"/>
          </p:cNvSpPr>
          <p:nvPr/>
        </p:nvSpPr>
        <p:spPr bwMode="auto">
          <a:xfrm>
            <a:off x="5711825" y="4672459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1" name="Line 157"/>
          <p:cNvSpPr>
            <a:spLocks noChangeShapeType="1"/>
          </p:cNvSpPr>
          <p:nvPr/>
        </p:nvSpPr>
        <p:spPr bwMode="auto">
          <a:xfrm>
            <a:off x="5621338" y="475500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2" name="Freeform 158"/>
          <p:cNvSpPr>
            <a:spLocks/>
          </p:cNvSpPr>
          <p:nvPr/>
        </p:nvSpPr>
        <p:spPr bwMode="auto">
          <a:xfrm>
            <a:off x="5592763" y="4755009"/>
            <a:ext cx="28575" cy="30162"/>
          </a:xfrm>
          <a:custGeom>
            <a:avLst/>
            <a:gdLst>
              <a:gd name="T0" fmla="*/ 28575 w 136"/>
              <a:gd name="T1" fmla="*/ 0 h 93"/>
              <a:gd name="T2" fmla="*/ 21641 w 136"/>
              <a:gd name="T3" fmla="*/ 7784 h 93"/>
              <a:gd name="T4" fmla="*/ 7354 w 136"/>
              <a:gd name="T5" fmla="*/ 7784 h 93"/>
              <a:gd name="T6" fmla="*/ 0 w 136"/>
              <a:gd name="T7" fmla="*/ 15243 h 93"/>
              <a:gd name="T8" fmla="*/ 0 w 136"/>
              <a:gd name="T9" fmla="*/ 30162 h 93"/>
              <a:gd name="T10" fmla="*/ 28575 w 136"/>
              <a:gd name="T11" fmla="*/ 30162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"/>
              <a:gd name="T19" fmla="*/ 0 h 93"/>
              <a:gd name="T20" fmla="*/ 136 w 136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" h="93">
                <a:moveTo>
                  <a:pt x="136" y="0"/>
                </a:moveTo>
                <a:lnTo>
                  <a:pt x="103" y="24"/>
                </a:lnTo>
                <a:lnTo>
                  <a:pt x="35" y="24"/>
                </a:lnTo>
                <a:lnTo>
                  <a:pt x="0" y="47"/>
                </a:lnTo>
                <a:lnTo>
                  <a:pt x="0" y="93"/>
                </a:lnTo>
                <a:lnTo>
                  <a:pt x="136" y="93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3" name="Line 159"/>
          <p:cNvSpPr>
            <a:spLocks noChangeShapeType="1"/>
          </p:cNvSpPr>
          <p:nvPr/>
        </p:nvSpPr>
        <p:spPr bwMode="auto">
          <a:xfrm>
            <a:off x="5621338" y="475500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4" name="Freeform 160"/>
          <p:cNvSpPr>
            <a:spLocks/>
          </p:cNvSpPr>
          <p:nvPr/>
        </p:nvSpPr>
        <p:spPr bwMode="auto">
          <a:xfrm>
            <a:off x="5592763" y="4740721"/>
            <a:ext cx="28575" cy="14288"/>
          </a:xfrm>
          <a:custGeom>
            <a:avLst/>
            <a:gdLst>
              <a:gd name="T0" fmla="*/ 28575 w 136"/>
              <a:gd name="T1" fmla="*/ 14288 h 46"/>
              <a:gd name="T2" fmla="*/ 28575 w 136"/>
              <a:gd name="T3" fmla="*/ 7144 h 46"/>
              <a:gd name="T4" fmla="*/ 21641 w 136"/>
              <a:gd name="T5" fmla="*/ 0 h 46"/>
              <a:gd name="T6" fmla="*/ 7354 w 136"/>
              <a:gd name="T7" fmla="*/ 0 h 46"/>
              <a:gd name="T8" fmla="*/ 0 w 136"/>
              <a:gd name="T9" fmla="*/ 7144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6"/>
              <a:gd name="T17" fmla="*/ 136 w 136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6">
                <a:moveTo>
                  <a:pt x="136" y="46"/>
                </a:moveTo>
                <a:lnTo>
                  <a:pt x="136" y="23"/>
                </a:lnTo>
                <a:lnTo>
                  <a:pt x="103" y="0"/>
                </a:lnTo>
                <a:lnTo>
                  <a:pt x="35" y="0"/>
                </a:lnTo>
                <a:lnTo>
                  <a:pt x="0" y="23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5" name="Line 161"/>
          <p:cNvSpPr>
            <a:spLocks noChangeShapeType="1"/>
          </p:cNvSpPr>
          <p:nvPr/>
        </p:nvSpPr>
        <p:spPr bwMode="auto">
          <a:xfrm>
            <a:off x="5575300" y="4755009"/>
            <a:ext cx="1588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6" name="Freeform 162"/>
          <p:cNvSpPr>
            <a:spLocks/>
          </p:cNvSpPr>
          <p:nvPr/>
        </p:nvSpPr>
        <p:spPr bwMode="auto">
          <a:xfrm>
            <a:off x="5575300" y="4672459"/>
            <a:ext cx="53975" cy="82550"/>
          </a:xfrm>
          <a:custGeom>
            <a:avLst/>
            <a:gdLst>
              <a:gd name="T0" fmla="*/ 0 w 255"/>
              <a:gd name="T1" fmla="*/ 82550 h 261"/>
              <a:gd name="T2" fmla="*/ 0 w 255"/>
              <a:gd name="T3" fmla="*/ 0 h 261"/>
              <a:gd name="T4" fmla="*/ 40217 w 255"/>
              <a:gd name="T5" fmla="*/ 0 h 261"/>
              <a:gd name="T6" fmla="*/ 53975 w 255"/>
              <a:gd name="T7" fmla="*/ 13600 h 261"/>
              <a:gd name="T8" fmla="*/ 53975 w 255"/>
              <a:gd name="T9" fmla="*/ 27200 h 261"/>
              <a:gd name="T10" fmla="*/ 40217 w 255"/>
              <a:gd name="T11" fmla="*/ 40801 h 261"/>
              <a:gd name="T12" fmla="*/ 0 w 255"/>
              <a:gd name="T13" fmla="*/ 40801 h 2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5"/>
              <a:gd name="T22" fmla="*/ 0 h 261"/>
              <a:gd name="T23" fmla="*/ 255 w 255"/>
              <a:gd name="T24" fmla="*/ 261 h 2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5" h="261">
                <a:moveTo>
                  <a:pt x="0" y="261"/>
                </a:moveTo>
                <a:lnTo>
                  <a:pt x="0" y="0"/>
                </a:lnTo>
                <a:lnTo>
                  <a:pt x="190" y="0"/>
                </a:lnTo>
                <a:lnTo>
                  <a:pt x="255" y="43"/>
                </a:lnTo>
                <a:lnTo>
                  <a:pt x="255" y="86"/>
                </a:lnTo>
                <a:lnTo>
                  <a:pt x="190" y="129"/>
                </a:lnTo>
                <a:lnTo>
                  <a:pt x="0" y="12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7" name="Line 163"/>
          <p:cNvSpPr>
            <a:spLocks noChangeShapeType="1"/>
          </p:cNvSpPr>
          <p:nvPr/>
        </p:nvSpPr>
        <p:spPr bwMode="auto">
          <a:xfrm>
            <a:off x="5468938" y="47010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8" name="Freeform 164"/>
          <p:cNvSpPr>
            <a:spLocks/>
          </p:cNvSpPr>
          <p:nvPr/>
        </p:nvSpPr>
        <p:spPr bwMode="auto">
          <a:xfrm>
            <a:off x="5413375" y="4701034"/>
            <a:ext cx="55563" cy="53975"/>
          </a:xfrm>
          <a:custGeom>
            <a:avLst/>
            <a:gdLst>
              <a:gd name="T0" fmla="*/ 55563 w 256"/>
              <a:gd name="T1" fmla="*/ 0 h 175"/>
              <a:gd name="T2" fmla="*/ 13891 w 256"/>
              <a:gd name="T3" fmla="*/ 0 h 175"/>
              <a:gd name="T4" fmla="*/ 0 w 256"/>
              <a:gd name="T5" fmla="*/ 13262 h 175"/>
              <a:gd name="T6" fmla="*/ 0 w 256"/>
              <a:gd name="T7" fmla="*/ 40404 h 175"/>
              <a:gd name="T8" fmla="*/ 13891 w 256"/>
              <a:gd name="T9" fmla="*/ 53975 h 175"/>
              <a:gd name="T10" fmla="*/ 55563 w 256"/>
              <a:gd name="T11" fmla="*/ 53975 h 1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175"/>
              <a:gd name="T20" fmla="*/ 256 w 256"/>
              <a:gd name="T21" fmla="*/ 175 h 1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175">
                <a:moveTo>
                  <a:pt x="256" y="0"/>
                </a:moveTo>
                <a:lnTo>
                  <a:pt x="64" y="0"/>
                </a:lnTo>
                <a:lnTo>
                  <a:pt x="0" y="43"/>
                </a:lnTo>
                <a:lnTo>
                  <a:pt x="0" y="131"/>
                </a:lnTo>
                <a:lnTo>
                  <a:pt x="64" y="175"/>
                </a:lnTo>
                <a:lnTo>
                  <a:pt x="256" y="175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89" name="Line 165"/>
          <p:cNvSpPr>
            <a:spLocks noChangeShapeType="1"/>
          </p:cNvSpPr>
          <p:nvPr/>
        </p:nvSpPr>
        <p:spPr bwMode="auto">
          <a:xfrm>
            <a:off x="5462588" y="4866134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0" name="Freeform 166"/>
          <p:cNvSpPr>
            <a:spLocks/>
          </p:cNvSpPr>
          <p:nvPr/>
        </p:nvSpPr>
        <p:spPr bwMode="auto">
          <a:xfrm>
            <a:off x="5408613" y="4866134"/>
            <a:ext cx="53975" cy="55562"/>
          </a:xfrm>
          <a:custGeom>
            <a:avLst/>
            <a:gdLst>
              <a:gd name="T0" fmla="*/ 53975 w 253"/>
              <a:gd name="T1" fmla="*/ 0 h 175"/>
              <a:gd name="T2" fmla="*/ 13440 w 253"/>
              <a:gd name="T3" fmla="*/ 0 h 175"/>
              <a:gd name="T4" fmla="*/ 0 w 253"/>
              <a:gd name="T5" fmla="*/ 13652 h 175"/>
              <a:gd name="T6" fmla="*/ 0 w 253"/>
              <a:gd name="T7" fmla="*/ 41910 h 175"/>
              <a:gd name="T8" fmla="*/ 13440 w 253"/>
              <a:gd name="T9" fmla="*/ 55562 h 175"/>
              <a:gd name="T10" fmla="*/ 53975 w 253"/>
              <a:gd name="T11" fmla="*/ 55562 h 1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"/>
              <a:gd name="T19" fmla="*/ 0 h 175"/>
              <a:gd name="T20" fmla="*/ 253 w 253"/>
              <a:gd name="T21" fmla="*/ 175 h 1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" h="175">
                <a:moveTo>
                  <a:pt x="253" y="0"/>
                </a:moveTo>
                <a:lnTo>
                  <a:pt x="63" y="0"/>
                </a:lnTo>
                <a:lnTo>
                  <a:pt x="0" y="43"/>
                </a:lnTo>
                <a:lnTo>
                  <a:pt x="0" y="132"/>
                </a:lnTo>
                <a:lnTo>
                  <a:pt x="63" y="175"/>
                </a:lnTo>
                <a:lnTo>
                  <a:pt x="253" y="175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1" name="Line 167"/>
          <p:cNvSpPr>
            <a:spLocks noChangeShapeType="1"/>
          </p:cNvSpPr>
          <p:nvPr/>
        </p:nvSpPr>
        <p:spPr bwMode="auto">
          <a:xfrm>
            <a:off x="5570538" y="4921696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2" name="Freeform 168"/>
          <p:cNvSpPr>
            <a:spLocks/>
          </p:cNvSpPr>
          <p:nvPr/>
        </p:nvSpPr>
        <p:spPr bwMode="auto">
          <a:xfrm>
            <a:off x="5570538" y="4839146"/>
            <a:ext cx="53975" cy="82550"/>
          </a:xfrm>
          <a:custGeom>
            <a:avLst/>
            <a:gdLst>
              <a:gd name="T0" fmla="*/ 0 w 253"/>
              <a:gd name="T1" fmla="*/ 82550 h 261"/>
              <a:gd name="T2" fmla="*/ 0 w 253"/>
              <a:gd name="T3" fmla="*/ 55033 h 261"/>
              <a:gd name="T4" fmla="*/ 27094 w 253"/>
              <a:gd name="T5" fmla="*/ 0 h 261"/>
              <a:gd name="T6" fmla="*/ 53975 w 253"/>
              <a:gd name="T7" fmla="*/ 55033 h 261"/>
              <a:gd name="T8" fmla="*/ 53975 w 253"/>
              <a:gd name="T9" fmla="*/ 8255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261"/>
              <a:gd name="T17" fmla="*/ 253 w 253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261">
                <a:moveTo>
                  <a:pt x="0" y="261"/>
                </a:moveTo>
                <a:lnTo>
                  <a:pt x="0" y="174"/>
                </a:lnTo>
                <a:lnTo>
                  <a:pt x="127" y="0"/>
                </a:lnTo>
                <a:lnTo>
                  <a:pt x="253" y="174"/>
                </a:lnTo>
                <a:lnTo>
                  <a:pt x="253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3" name="Line 169"/>
          <p:cNvSpPr>
            <a:spLocks noChangeShapeType="1"/>
          </p:cNvSpPr>
          <p:nvPr/>
        </p:nvSpPr>
        <p:spPr bwMode="auto">
          <a:xfrm>
            <a:off x="5629275" y="4923284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4" name="Freeform 170"/>
          <p:cNvSpPr>
            <a:spLocks/>
          </p:cNvSpPr>
          <p:nvPr/>
        </p:nvSpPr>
        <p:spPr bwMode="auto">
          <a:xfrm>
            <a:off x="5629275" y="4915346"/>
            <a:ext cx="30163" cy="44450"/>
          </a:xfrm>
          <a:custGeom>
            <a:avLst/>
            <a:gdLst>
              <a:gd name="T0" fmla="*/ 0 w 136"/>
              <a:gd name="T1" fmla="*/ 7408 h 138"/>
              <a:gd name="T2" fmla="*/ 7319 w 136"/>
              <a:gd name="T3" fmla="*/ 0 h 138"/>
              <a:gd name="T4" fmla="*/ 22622 w 136"/>
              <a:gd name="T5" fmla="*/ 0 h 138"/>
              <a:gd name="T6" fmla="*/ 30163 w 136"/>
              <a:gd name="T7" fmla="*/ 7408 h 138"/>
              <a:gd name="T8" fmla="*/ 30163 w 136"/>
              <a:gd name="T9" fmla="*/ 15139 h 138"/>
              <a:gd name="T10" fmla="*/ 22622 w 136"/>
              <a:gd name="T11" fmla="*/ 22547 h 138"/>
              <a:gd name="T12" fmla="*/ 7319 w 136"/>
              <a:gd name="T13" fmla="*/ 22547 h 138"/>
              <a:gd name="T14" fmla="*/ 0 w 136"/>
              <a:gd name="T15" fmla="*/ 29955 h 138"/>
              <a:gd name="T16" fmla="*/ 0 w 136"/>
              <a:gd name="T17" fmla="*/ 44450 h 138"/>
              <a:gd name="T18" fmla="*/ 30163 w 136"/>
              <a:gd name="T19" fmla="*/ 44450 h 1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6"/>
              <a:gd name="T31" fmla="*/ 0 h 138"/>
              <a:gd name="T32" fmla="*/ 136 w 136"/>
              <a:gd name="T33" fmla="*/ 138 h 1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6" h="138">
                <a:moveTo>
                  <a:pt x="0" y="23"/>
                </a:moveTo>
                <a:lnTo>
                  <a:pt x="33" y="0"/>
                </a:lnTo>
                <a:lnTo>
                  <a:pt x="102" y="0"/>
                </a:lnTo>
                <a:lnTo>
                  <a:pt x="136" y="23"/>
                </a:lnTo>
                <a:lnTo>
                  <a:pt x="136" y="47"/>
                </a:lnTo>
                <a:lnTo>
                  <a:pt x="102" y="70"/>
                </a:lnTo>
                <a:lnTo>
                  <a:pt x="33" y="70"/>
                </a:lnTo>
                <a:lnTo>
                  <a:pt x="0" y="93"/>
                </a:lnTo>
                <a:lnTo>
                  <a:pt x="0" y="138"/>
                </a:lnTo>
                <a:lnTo>
                  <a:pt x="136" y="138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5" name="Line 171"/>
          <p:cNvSpPr>
            <a:spLocks noChangeShapeType="1"/>
          </p:cNvSpPr>
          <p:nvPr/>
        </p:nvSpPr>
        <p:spPr bwMode="auto">
          <a:xfrm>
            <a:off x="5624513" y="489470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6" name="Line 172"/>
          <p:cNvSpPr>
            <a:spLocks noChangeShapeType="1"/>
          </p:cNvSpPr>
          <p:nvPr/>
        </p:nvSpPr>
        <p:spPr bwMode="auto">
          <a:xfrm flipH="1">
            <a:off x="5570538" y="4894709"/>
            <a:ext cx="53975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7" name="Line 173"/>
          <p:cNvSpPr>
            <a:spLocks noChangeShapeType="1"/>
          </p:cNvSpPr>
          <p:nvPr/>
        </p:nvSpPr>
        <p:spPr bwMode="auto">
          <a:xfrm>
            <a:off x="5527675" y="4869309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8" name="Line 174"/>
          <p:cNvSpPr>
            <a:spLocks noChangeShapeType="1"/>
          </p:cNvSpPr>
          <p:nvPr/>
        </p:nvSpPr>
        <p:spPr bwMode="auto">
          <a:xfrm flipH="1">
            <a:off x="5513388" y="4869309"/>
            <a:ext cx="142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99" name="Line 175"/>
          <p:cNvSpPr>
            <a:spLocks noChangeShapeType="1"/>
          </p:cNvSpPr>
          <p:nvPr/>
        </p:nvSpPr>
        <p:spPr bwMode="auto">
          <a:xfrm>
            <a:off x="5521325" y="486930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0" name="Freeform 176"/>
          <p:cNvSpPr>
            <a:spLocks/>
          </p:cNvSpPr>
          <p:nvPr/>
        </p:nvSpPr>
        <p:spPr bwMode="auto">
          <a:xfrm>
            <a:off x="5513388" y="4824859"/>
            <a:ext cx="7937" cy="44450"/>
          </a:xfrm>
          <a:custGeom>
            <a:avLst/>
            <a:gdLst>
              <a:gd name="T0" fmla="*/ 7937 w 35"/>
              <a:gd name="T1" fmla="*/ 44450 h 140"/>
              <a:gd name="T2" fmla="*/ 7937 w 35"/>
              <a:gd name="T3" fmla="*/ 0 h 140"/>
              <a:gd name="T4" fmla="*/ 0 w 35"/>
              <a:gd name="T5" fmla="*/ 6985 h 140"/>
              <a:gd name="T6" fmla="*/ 0 60000 65536"/>
              <a:gd name="T7" fmla="*/ 0 60000 65536"/>
              <a:gd name="T8" fmla="*/ 0 60000 65536"/>
              <a:gd name="T9" fmla="*/ 0 w 35"/>
              <a:gd name="T10" fmla="*/ 0 h 140"/>
              <a:gd name="T11" fmla="*/ 35 w 35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40">
                <a:moveTo>
                  <a:pt x="35" y="140"/>
                </a:moveTo>
                <a:lnTo>
                  <a:pt x="35" y="0"/>
                </a:lnTo>
                <a:lnTo>
                  <a:pt x="0" y="22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1" name="Line 177"/>
          <p:cNvSpPr>
            <a:spLocks noChangeShapeType="1"/>
          </p:cNvSpPr>
          <p:nvPr/>
        </p:nvSpPr>
        <p:spPr bwMode="auto">
          <a:xfrm>
            <a:off x="5499100" y="48470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2" name="Line 178"/>
          <p:cNvSpPr>
            <a:spLocks noChangeShapeType="1"/>
          </p:cNvSpPr>
          <p:nvPr/>
        </p:nvSpPr>
        <p:spPr bwMode="auto">
          <a:xfrm flipH="1">
            <a:off x="5470525" y="4847084"/>
            <a:ext cx="28575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3" name="Line 179"/>
          <p:cNvSpPr>
            <a:spLocks noChangeShapeType="1"/>
          </p:cNvSpPr>
          <p:nvPr/>
        </p:nvSpPr>
        <p:spPr bwMode="auto">
          <a:xfrm>
            <a:off x="5348288" y="4893121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4" name="Freeform 180"/>
          <p:cNvSpPr>
            <a:spLocks/>
          </p:cNvSpPr>
          <p:nvPr/>
        </p:nvSpPr>
        <p:spPr bwMode="auto">
          <a:xfrm>
            <a:off x="5240338" y="4878834"/>
            <a:ext cx="107950" cy="26987"/>
          </a:xfrm>
          <a:custGeom>
            <a:avLst/>
            <a:gdLst>
              <a:gd name="T0" fmla="*/ 107950 w 510"/>
              <a:gd name="T1" fmla="*/ 13338 h 87"/>
              <a:gd name="T2" fmla="*/ 0 w 510"/>
              <a:gd name="T3" fmla="*/ 13338 h 87"/>
              <a:gd name="T4" fmla="*/ 32597 w 510"/>
              <a:gd name="T5" fmla="*/ 0 h 87"/>
              <a:gd name="T6" fmla="*/ 32597 w 510"/>
              <a:gd name="T7" fmla="*/ 26987 h 87"/>
              <a:gd name="T8" fmla="*/ 0 w 510"/>
              <a:gd name="T9" fmla="*/ 13338 h 87"/>
              <a:gd name="T10" fmla="*/ 3387 w 510"/>
              <a:gd name="T11" fmla="*/ 14889 h 87"/>
              <a:gd name="T12" fmla="*/ 32597 w 510"/>
              <a:gd name="T13" fmla="*/ 14889 h 87"/>
              <a:gd name="T14" fmla="*/ 32597 w 510"/>
              <a:gd name="T15" fmla="*/ 19853 h 87"/>
              <a:gd name="T16" fmla="*/ 15452 w 510"/>
              <a:gd name="T17" fmla="*/ 19853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0"/>
              <a:gd name="T28" fmla="*/ 0 h 87"/>
              <a:gd name="T29" fmla="*/ 510 w 510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0" h="87">
                <a:moveTo>
                  <a:pt x="510" y="43"/>
                </a:moveTo>
                <a:lnTo>
                  <a:pt x="0" y="43"/>
                </a:lnTo>
                <a:lnTo>
                  <a:pt x="154" y="0"/>
                </a:lnTo>
                <a:lnTo>
                  <a:pt x="154" y="87"/>
                </a:lnTo>
                <a:lnTo>
                  <a:pt x="0" y="43"/>
                </a:lnTo>
                <a:lnTo>
                  <a:pt x="16" y="48"/>
                </a:lnTo>
                <a:lnTo>
                  <a:pt x="154" y="48"/>
                </a:lnTo>
                <a:lnTo>
                  <a:pt x="154" y="64"/>
                </a:lnTo>
                <a:lnTo>
                  <a:pt x="73" y="6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5" name="Line 181"/>
          <p:cNvSpPr>
            <a:spLocks noChangeShapeType="1"/>
          </p:cNvSpPr>
          <p:nvPr/>
        </p:nvSpPr>
        <p:spPr bwMode="auto">
          <a:xfrm>
            <a:off x="5248275" y="4889946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6" name="Freeform 182"/>
          <p:cNvSpPr>
            <a:spLocks/>
          </p:cNvSpPr>
          <p:nvPr/>
        </p:nvSpPr>
        <p:spPr bwMode="auto">
          <a:xfrm>
            <a:off x="5248275" y="4883596"/>
            <a:ext cx="23813" cy="6350"/>
          </a:xfrm>
          <a:custGeom>
            <a:avLst/>
            <a:gdLst>
              <a:gd name="T0" fmla="*/ 0 w 115"/>
              <a:gd name="T1" fmla="*/ 6350 h 15"/>
              <a:gd name="T2" fmla="*/ 23813 w 115"/>
              <a:gd name="T3" fmla="*/ 6350 h 15"/>
              <a:gd name="T4" fmla="*/ 23813 w 115"/>
              <a:gd name="T5" fmla="*/ 0 h 15"/>
              <a:gd name="T6" fmla="*/ 11389 w 115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15"/>
              <a:gd name="T14" fmla="*/ 115 w 115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15">
                <a:moveTo>
                  <a:pt x="0" y="15"/>
                </a:moveTo>
                <a:lnTo>
                  <a:pt x="115" y="15"/>
                </a:lnTo>
                <a:lnTo>
                  <a:pt x="115" y="0"/>
                </a:lnTo>
                <a:lnTo>
                  <a:pt x="55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7" name="Line 183"/>
          <p:cNvSpPr>
            <a:spLocks noChangeShapeType="1"/>
          </p:cNvSpPr>
          <p:nvPr/>
        </p:nvSpPr>
        <p:spPr bwMode="auto">
          <a:xfrm>
            <a:off x="5272088" y="4893121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8" name="Line 184"/>
          <p:cNvSpPr>
            <a:spLocks noChangeShapeType="1"/>
          </p:cNvSpPr>
          <p:nvPr/>
        </p:nvSpPr>
        <p:spPr bwMode="auto">
          <a:xfrm>
            <a:off x="5272088" y="4893121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09" name="Line 185"/>
          <p:cNvSpPr>
            <a:spLocks noChangeShapeType="1"/>
          </p:cNvSpPr>
          <p:nvPr/>
        </p:nvSpPr>
        <p:spPr bwMode="auto">
          <a:xfrm>
            <a:off x="5272088" y="5045521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0" name="Freeform 186"/>
          <p:cNvSpPr>
            <a:spLocks/>
          </p:cNvSpPr>
          <p:nvPr/>
        </p:nvSpPr>
        <p:spPr bwMode="auto">
          <a:xfrm>
            <a:off x="5240338" y="5045521"/>
            <a:ext cx="31750" cy="26988"/>
          </a:xfrm>
          <a:custGeom>
            <a:avLst/>
            <a:gdLst>
              <a:gd name="T0" fmla="*/ 31750 w 154"/>
              <a:gd name="T1" fmla="*/ 0 h 87"/>
              <a:gd name="T2" fmla="*/ 31750 w 154"/>
              <a:gd name="T3" fmla="*/ 26988 h 87"/>
              <a:gd name="T4" fmla="*/ 0 w 154"/>
              <a:gd name="T5" fmla="*/ 13339 h 87"/>
              <a:gd name="T6" fmla="*/ 31750 w 154"/>
              <a:gd name="T7" fmla="*/ 0 h 87"/>
              <a:gd name="T8" fmla="*/ 31750 w 154"/>
              <a:gd name="T9" fmla="*/ 5274 h 87"/>
              <a:gd name="T10" fmla="*/ 31750 w 154"/>
              <a:gd name="T11" fmla="*/ 9927 h 87"/>
              <a:gd name="T12" fmla="*/ 8041 w 154"/>
              <a:gd name="T13" fmla="*/ 9927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"/>
              <a:gd name="T22" fmla="*/ 0 h 87"/>
              <a:gd name="T23" fmla="*/ 154 w 154"/>
              <a:gd name="T24" fmla="*/ 87 h 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" h="87">
                <a:moveTo>
                  <a:pt x="154" y="0"/>
                </a:moveTo>
                <a:lnTo>
                  <a:pt x="154" y="87"/>
                </a:lnTo>
                <a:lnTo>
                  <a:pt x="0" y="43"/>
                </a:lnTo>
                <a:lnTo>
                  <a:pt x="154" y="0"/>
                </a:lnTo>
                <a:lnTo>
                  <a:pt x="154" y="17"/>
                </a:lnTo>
                <a:lnTo>
                  <a:pt x="154" y="32"/>
                </a:lnTo>
                <a:lnTo>
                  <a:pt x="39" y="32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1" name="Line 187"/>
          <p:cNvSpPr>
            <a:spLocks noChangeShapeType="1"/>
          </p:cNvSpPr>
          <p:nvPr/>
        </p:nvSpPr>
        <p:spPr bwMode="auto">
          <a:xfrm>
            <a:off x="5243513" y="505980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2" name="Freeform 188"/>
          <p:cNvSpPr>
            <a:spLocks/>
          </p:cNvSpPr>
          <p:nvPr/>
        </p:nvSpPr>
        <p:spPr bwMode="auto">
          <a:xfrm>
            <a:off x="5243513" y="5059809"/>
            <a:ext cx="28575" cy="4762"/>
          </a:xfrm>
          <a:custGeom>
            <a:avLst/>
            <a:gdLst>
              <a:gd name="T0" fmla="*/ 0 w 138"/>
              <a:gd name="T1" fmla="*/ 0 h 17"/>
              <a:gd name="T2" fmla="*/ 28575 w 138"/>
              <a:gd name="T3" fmla="*/ 0 h 17"/>
              <a:gd name="T4" fmla="*/ 28575 w 138"/>
              <a:gd name="T5" fmla="*/ 4762 h 17"/>
              <a:gd name="T6" fmla="*/ 11803 w 138"/>
              <a:gd name="T7" fmla="*/ 4762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17"/>
              <a:gd name="T14" fmla="*/ 138 w 138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17">
                <a:moveTo>
                  <a:pt x="0" y="0"/>
                </a:moveTo>
                <a:lnTo>
                  <a:pt x="138" y="0"/>
                </a:lnTo>
                <a:lnTo>
                  <a:pt x="138" y="17"/>
                </a:lnTo>
                <a:lnTo>
                  <a:pt x="57" y="17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3" name="Line 189"/>
          <p:cNvSpPr>
            <a:spLocks noChangeShapeType="1"/>
          </p:cNvSpPr>
          <p:nvPr/>
        </p:nvSpPr>
        <p:spPr bwMode="auto">
          <a:xfrm>
            <a:off x="5259388" y="5050284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4" name="Line 190"/>
          <p:cNvSpPr>
            <a:spLocks noChangeShapeType="1"/>
          </p:cNvSpPr>
          <p:nvPr/>
        </p:nvSpPr>
        <p:spPr bwMode="auto">
          <a:xfrm>
            <a:off x="5259388" y="5050284"/>
            <a:ext cx="1270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5" name="Line 191"/>
          <p:cNvSpPr>
            <a:spLocks noChangeShapeType="1"/>
          </p:cNvSpPr>
          <p:nvPr/>
        </p:nvSpPr>
        <p:spPr bwMode="auto">
          <a:xfrm>
            <a:off x="5272088" y="5058221"/>
            <a:ext cx="15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6" name="Line 192"/>
          <p:cNvSpPr>
            <a:spLocks noChangeShapeType="1"/>
          </p:cNvSpPr>
          <p:nvPr/>
        </p:nvSpPr>
        <p:spPr bwMode="auto">
          <a:xfrm>
            <a:off x="5272088" y="5058221"/>
            <a:ext cx="15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7" name="Line 193"/>
          <p:cNvSpPr>
            <a:spLocks noChangeShapeType="1"/>
          </p:cNvSpPr>
          <p:nvPr/>
        </p:nvSpPr>
        <p:spPr bwMode="auto">
          <a:xfrm>
            <a:off x="5240338" y="505822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8" name="Line 194"/>
          <p:cNvSpPr>
            <a:spLocks noChangeShapeType="1"/>
          </p:cNvSpPr>
          <p:nvPr/>
        </p:nvSpPr>
        <p:spPr bwMode="auto">
          <a:xfrm>
            <a:off x="5240338" y="5058221"/>
            <a:ext cx="10795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19" name="Line 195"/>
          <p:cNvSpPr>
            <a:spLocks noChangeShapeType="1"/>
          </p:cNvSpPr>
          <p:nvPr/>
        </p:nvSpPr>
        <p:spPr bwMode="auto">
          <a:xfrm>
            <a:off x="5408613" y="505504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0" name="Freeform 196"/>
          <p:cNvSpPr>
            <a:spLocks/>
          </p:cNvSpPr>
          <p:nvPr/>
        </p:nvSpPr>
        <p:spPr bwMode="auto">
          <a:xfrm>
            <a:off x="5408613" y="5055046"/>
            <a:ext cx="53975" cy="41275"/>
          </a:xfrm>
          <a:custGeom>
            <a:avLst/>
            <a:gdLst>
              <a:gd name="T0" fmla="*/ 0 w 253"/>
              <a:gd name="T1" fmla="*/ 0 h 131"/>
              <a:gd name="T2" fmla="*/ 0 w 253"/>
              <a:gd name="T3" fmla="*/ 27727 h 131"/>
              <a:gd name="T4" fmla="*/ 13440 w 253"/>
              <a:gd name="T5" fmla="*/ 41275 h 131"/>
              <a:gd name="T6" fmla="*/ 53975 w 253"/>
              <a:gd name="T7" fmla="*/ 41275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53"/>
              <a:gd name="T13" fmla="*/ 0 h 131"/>
              <a:gd name="T14" fmla="*/ 253 w 253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" h="131">
                <a:moveTo>
                  <a:pt x="0" y="0"/>
                </a:moveTo>
                <a:lnTo>
                  <a:pt x="0" y="88"/>
                </a:lnTo>
                <a:lnTo>
                  <a:pt x="63" y="131"/>
                </a:lnTo>
                <a:lnTo>
                  <a:pt x="253" y="13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1" name="Line 197"/>
          <p:cNvSpPr>
            <a:spLocks noChangeShapeType="1"/>
          </p:cNvSpPr>
          <p:nvPr/>
        </p:nvSpPr>
        <p:spPr bwMode="auto">
          <a:xfrm>
            <a:off x="5462588" y="504075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2" name="Freeform 198"/>
          <p:cNvSpPr>
            <a:spLocks/>
          </p:cNvSpPr>
          <p:nvPr/>
        </p:nvSpPr>
        <p:spPr bwMode="auto">
          <a:xfrm>
            <a:off x="5408613" y="5040759"/>
            <a:ext cx="53975" cy="14287"/>
          </a:xfrm>
          <a:custGeom>
            <a:avLst/>
            <a:gdLst>
              <a:gd name="T0" fmla="*/ 53975 w 253"/>
              <a:gd name="T1" fmla="*/ 0 h 44"/>
              <a:gd name="T2" fmla="*/ 13440 w 253"/>
              <a:gd name="T3" fmla="*/ 0 h 44"/>
              <a:gd name="T4" fmla="*/ 0 w 253"/>
              <a:gd name="T5" fmla="*/ 14287 h 44"/>
              <a:gd name="T6" fmla="*/ 0 60000 65536"/>
              <a:gd name="T7" fmla="*/ 0 60000 65536"/>
              <a:gd name="T8" fmla="*/ 0 60000 65536"/>
              <a:gd name="T9" fmla="*/ 0 w 253"/>
              <a:gd name="T10" fmla="*/ 0 h 44"/>
              <a:gd name="T11" fmla="*/ 253 w 253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" h="44">
                <a:moveTo>
                  <a:pt x="253" y="0"/>
                </a:moveTo>
                <a:lnTo>
                  <a:pt x="63" y="0"/>
                </a:lnTo>
                <a:lnTo>
                  <a:pt x="0" y="4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3" name="Line 199"/>
          <p:cNvSpPr>
            <a:spLocks noChangeShapeType="1"/>
          </p:cNvSpPr>
          <p:nvPr/>
        </p:nvSpPr>
        <p:spPr bwMode="auto">
          <a:xfrm>
            <a:off x="5470525" y="5020121"/>
            <a:ext cx="1588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4" name="Line 200"/>
          <p:cNvSpPr>
            <a:spLocks noChangeShapeType="1"/>
          </p:cNvSpPr>
          <p:nvPr/>
        </p:nvSpPr>
        <p:spPr bwMode="auto">
          <a:xfrm>
            <a:off x="5470525" y="5020121"/>
            <a:ext cx="28575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5" name="Line 201"/>
          <p:cNvSpPr>
            <a:spLocks noChangeShapeType="1"/>
          </p:cNvSpPr>
          <p:nvPr/>
        </p:nvSpPr>
        <p:spPr bwMode="auto">
          <a:xfrm>
            <a:off x="5513388" y="5005834"/>
            <a:ext cx="1587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6" name="Freeform 202"/>
          <p:cNvSpPr>
            <a:spLocks/>
          </p:cNvSpPr>
          <p:nvPr/>
        </p:nvSpPr>
        <p:spPr bwMode="auto">
          <a:xfrm>
            <a:off x="5513388" y="4999484"/>
            <a:ext cx="7937" cy="44450"/>
          </a:xfrm>
          <a:custGeom>
            <a:avLst/>
            <a:gdLst>
              <a:gd name="T0" fmla="*/ 0 w 35"/>
              <a:gd name="T1" fmla="*/ 7086 h 138"/>
              <a:gd name="T2" fmla="*/ 7937 w 35"/>
              <a:gd name="T3" fmla="*/ 0 h 138"/>
              <a:gd name="T4" fmla="*/ 7937 w 35"/>
              <a:gd name="T5" fmla="*/ 44450 h 138"/>
              <a:gd name="T6" fmla="*/ 0 60000 65536"/>
              <a:gd name="T7" fmla="*/ 0 60000 65536"/>
              <a:gd name="T8" fmla="*/ 0 60000 65536"/>
              <a:gd name="T9" fmla="*/ 0 w 35"/>
              <a:gd name="T10" fmla="*/ 0 h 138"/>
              <a:gd name="T11" fmla="*/ 35 w 35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38">
                <a:moveTo>
                  <a:pt x="0" y="22"/>
                </a:moveTo>
                <a:lnTo>
                  <a:pt x="35" y="0"/>
                </a:lnTo>
                <a:lnTo>
                  <a:pt x="35" y="138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7" name="Line 203"/>
          <p:cNvSpPr>
            <a:spLocks noChangeShapeType="1"/>
          </p:cNvSpPr>
          <p:nvPr/>
        </p:nvSpPr>
        <p:spPr bwMode="auto">
          <a:xfrm>
            <a:off x="5527675" y="5043934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8" name="Line 204"/>
          <p:cNvSpPr>
            <a:spLocks noChangeShapeType="1"/>
          </p:cNvSpPr>
          <p:nvPr/>
        </p:nvSpPr>
        <p:spPr bwMode="auto">
          <a:xfrm flipH="1">
            <a:off x="5513388" y="5043934"/>
            <a:ext cx="142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29" name="Line 205"/>
          <p:cNvSpPr>
            <a:spLocks noChangeShapeType="1"/>
          </p:cNvSpPr>
          <p:nvPr/>
        </p:nvSpPr>
        <p:spPr bwMode="auto">
          <a:xfrm>
            <a:off x="5584825" y="505504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0" name="Freeform 206"/>
          <p:cNvSpPr>
            <a:spLocks/>
          </p:cNvSpPr>
          <p:nvPr/>
        </p:nvSpPr>
        <p:spPr bwMode="auto">
          <a:xfrm>
            <a:off x="5570538" y="5013771"/>
            <a:ext cx="53975" cy="41275"/>
          </a:xfrm>
          <a:custGeom>
            <a:avLst/>
            <a:gdLst>
              <a:gd name="T0" fmla="*/ 13440 w 253"/>
              <a:gd name="T1" fmla="*/ 41275 h 130"/>
              <a:gd name="T2" fmla="*/ 40535 w 253"/>
              <a:gd name="T3" fmla="*/ 41275 h 130"/>
              <a:gd name="T4" fmla="*/ 53975 w 253"/>
              <a:gd name="T5" fmla="*/ 27305 h 130"/>
              <a:gd name="T6" fmla="*/ 53975 w 253"/>
              <a:gd name="T7" fmla="*/ 13652 h 130"/>
              <a:gd name="T8" fmla="*/ 40535 w 253"/>
              <a:gd name="T9" fmla="*/ 0 h 130"/>
              <a:gd name="T10" fmla="*/ 0 w 25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"/>
              <a:gd name="T19" fmla="*/ 0 h 130"/>
              <a:gd name="T20" fmla="*/ 253 w 25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" h="130">
                <a:moveTo>
                  <a:pt x="63" y="130"/>
                </a:moveTo>
                <a:lnTo>
                  <a:pt x="190" y="130"/>
                </a:lnTo>
                <a:lnTo>
                  <a:pt x="253" y="86"/>
                </a:lnTo>
                <a:lnTo>
                  <a:pt x="253" y="43"/>
                </a:lnTo>
                <a:lnTo>
                  <a:pt x="190" y="0"/>
                </a:lnTo>
                <a:lnTo>
                  <a:pt x="0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1" name="Line 207"/>
          <p:cNvSpPr>
            <a:spLocks noChangeShapeType="1"/>
          </p:cNvSpPr>
          <p:nvPr/>
        </p:nvSpPr>
        <p:spPr bwMode="auto">
          <a:xfrm>
            <a:off x="5584825" y="5013771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2" name="Line 208"/>
          <p:cNvSpPr>
            <a:spLocks noChangeShapeType="1"/>
          </p:cNvSpPr>
          <p:nvPr/>
        </p:nvSpPr>
        <p:spPr bwMode="auto">
          <a:xfrm>
            <a:off x="5584825" y="5013771"/>
            <a:ext cx="0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3" name="Line 209"/>
          <p:cNvSpPr>
            <a:spLocks noChangeShapeType="1"/>
          </p:cNvSpPr>
          <p:nvPr/>
        </p:nvSpPr>
        <p:spPr bwMode="auto">
          <a:xfrm>
            <a:off x="5570538" y="5096321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4" name="Freeform 210"/>
          <p:cNvSpPr>
            <a:spLocks/>
          </p:cNvSpPr>
          <p:nvPr/>
        </p:nvSpPr>
        <p:spPr bwMode="auto">
          <a:xfrm>
            <a:off x="5570538" y="5055046"/>
            <a:ext cx="53975" cy="41275"/>
          </a:xfrm>
          <a:custGeom>
            <a:avLst/>
            <a:gdLst>
              <a:gd name="T0" fmla="*/ 0 w 253"/>
              <a:gd name="T1" fmla="*/ 41275 h 131"/>
              <a:gd name="T2" fmla="*/ 40535 w 253"/>
              <a:gd name="T3" fmla="*/ 41275 h 131"/>
              <a:gd name="T4" fmla="*/ 53975 w 253"/>
              <a:gd name="T5" fmla="*/ 27727 h 131"/>
              <a:gd name="T6" fmla="*/ 53975 w 253"/>
              <a:gd name="T7" fmla="*/ 14178 h 131"/>
              <a:gd name="T8" fmla="*/ 40535 w 253"/>
              <a:gd name="T9" fmla="*/ 0 h 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131"/>
              <a:gd name="T17" fmla="*/ 253 w 253"/>
              <a:gd name="T18" fmla="*/ 131 h 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131">
                <a:moveTo>
                  <a:pt x="0" y="131"/>
                </a:moveTo>
                <a:lnTo>
                  <a:pt x="190" y="131"/>
                </a:lnTo>
                <a:lnTo>
                  <a:pt x="253" y="88"/>
                </a:lnTo>
                <a:lnTo>
                  <a:pt x="253" y="45"/>
                </a:lnTo>
                <a:lnTo>
                  <a:pt x="190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5" name="Line 211"/>
          <p:cNvSpPr>
            <a:spLocks noChangeShapeType="1"/>
          </p:cNvSpPr>
          <p:nvPr/>
        </p:nvSpPr>
        <p:spPr bwMode="auto">
          <a:xfrm>
            <a:off x="5629275" y="5097909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6" name="Freeform 212"/>
          <p:cNvSpPr>
            <a:spLocks/>
          </p:cNvSpPr>
          <p:nvPr/>
        </p:nvSpPr>
        <p:spPr bwMode="auto">
          <a:xfrm>
            <a:off x="5629275" y="5089971"/>
            <a:ext cx="30163" cy="44450"/>
          </a:xfrm>
          <a:custGeom>
            <a:avLst/>
            <a:gdLst>
              <a:gd name="T0" fmla="*/ 0 w 136"/>
              <a:gd name="T1" fmla="*/ 7035 h 139"/>
              <a:gd name="T2" fmla="*/ 7319 w 136"/>
              <a:gd name="T3" fmla="*/ 0 h 139"/>
              <a:gd name="T4" fmla="*/ 22622 w 136"/>
              <a:gd name="T5" fmla="*/ 0 h 139"/>
              <a:gd name="T6" fmla="*/ 30163 w 136"/>
              <a:gd name="T7" fmla="*/ 7035 h 139"/>
              <a:gd name="T8" fmla="*/ 30163 w 136"/>
              <a:gd name="T9" fmla="*/ 14710 h 139"/>
              <a:gd name="T10" fmla="*/ 22622 w 136"/>
              <a:gd name="T11" fmla="*/ 21745 h 139"/>
              <a:gd name="T12" fmla="*/ 7319 w 136"/>
              <a:gd name="T13" fmla="*/ 21745 h 139"/>
              <a:gd name="T14" fmla="*/ 0 w 136"/>
              <a:gd name="T15" fmla="*/ 29740 h 139"/>
              <a:gd name="T16" fmla="*/ 0 w 136"/>
              <a:gd name="T17" fmla="*/ 44450 h 139"/>
              <a:gd name="T18" fmla="*/ 30163 w 136"/>
              <a:gd name="T19" fmla="*/ 44450 h 1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6"/>
              <a:gd name="T31" fmla="*/ 0 h 139"/>
              <a:gd name="T32" fmla="*/ 136 w 136"/>
              <a:gd name="T33" fmla="*/ 139 h 1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6" h="139">
                <a:moveTo>
                  <a:pt x="0" y="22"/>
                </a:moveTo>
                <a:lnTo>
                  <a:pt x="33" y="0"/>
                </a:lnTo>
                <a:lnTo>
                  <a:pt x="102" y="0"/>
                </a:lnTo>
                <a:lnTo>
                  <a:pt x="136" y="22"/>
                </a:lnTo>
                <a:lnTo>
                  <a:pt x="136" y="46"/>
                </a:lnTo>
                <a:lnTo>
                  <a:pt x="102" y="68"/>
                </a:lnTo>
                <a:lnTo>
                  <a:pt x="33" y="68"/>
                </a:lnTo>
                <a:lnTo>
                  <a:pt x="0" y="93"/>
                </a:lnTo>
                <a:lnTo>
                  <a:pt x="0" y="139"/>
                </a:lnTo>
                <a:lnTo>
                  <a:pt x="136" y="13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7" name="Line 213"/>
          <p:cNvSpPr>
            <a:spLocks noChangeShapeType="1"/>
          </p:cNvSpPr>
          <p:nvPr/>
        </p:nvSpPr>
        <p:spPr bwMode="auto">
          <a:xfrm>
            <a:off x="5534025" y="4702621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8" name="Line 214"/>
          <p:cNvSpPr>
            <a:spLocks noChangeShapeType="1"/>
          </p:cNvSpPr>
          <p:nvPr/>
        </p:nvSpPr>
        <p:spPr bwMode="auto">
          <a:xfrm flipH="1">
            <a:off x="5519738" y="4702621"/>
            <a:ext cx="142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39" name="Line 215"/>
          <p:cNvSpPr>
            <a:spLocks noChangeShapeType="1"/>
          </p:cNvSpPr>
          <p:nvPr/>
        </p:nvSpPr>
        <p:spPr bwMode="auto">
          <a:xfrm>
            <a:off x="5526088" y="4702621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0" name="Freeform 216"/>
          <p:cNvSpPr>
            <a:spLocks/>
          </p:cNvSpPr>
          <p:nvPr/>
        </p:nvSpPr>
        <p:spPr bwMode="auto">
          <a:xfrm>
            <a:off x="5519738" y="4658171"/>
            <a:ext cx="6350" cy="44450"/>
          </a:xfrm>
          <a:custGeom>
            <a:avLst/>
            <a:gdLst>
              <a:gd name="T0" fmla="*/ 6350 w 33"/>
              <a:gd name="T1" fmla="*/ 44450 h 140"/>
              <a:gd name="T2" fmla="*/ 6350 w 33"/>
              <a:gd name="T3" fmla="*/ 0 h 140"/>
              <a:gd name="T4" fmla="*/ 0 w 33"/>
              <a:gd name="T5" fmla="*/ 7620 h 140"/>
              <a:gd name="T6" fmla="*/ 0 60000 65536"/>
              <a:gd name="T7" fmla="*/ 0 60000 65536"/>
              <a:gd name="T8" fmla="*/ 0 60000 65536"/>
              <a:gd name="T9" fmla="*/ 0 w 33"/>
              <a:gd name="T10" fmla="*/ 0 h 140"/>
              <a:gd name="T11" fmla="*/ 33 w 33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140">
                <a:moveTo>
                  <a:pt x="33" y="140"/>
                </a:moveTo>
                <a:lnTo>
                  <a:pt x="33" y="0"/>
                </a:lnTo>
                <a:lnTo>
                  <a:pt x="0" y="2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1" name="Line 217"/>
          <p:cNvSpPr>
            <a:spLocks noChangeShapeType="1"/>
          </p:cNvSpPr>
          <p:nvPr/>
        </p:nvSpPr>
        <p:spPr bwMode="auto">
          <a:xfrm>
            <a:off x="5505450" y="468039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2" name="Line 218"/>
          <p:cNvSpPr>
            <a:spLocks noChangeShapeType="1"/>
          </p:cNvSpPr>
          <p:nvPr/>
        </p:nvSpPr>
        <p:spPr bwMode="auto">
          <a:xfrm flipH="1">
            <a:off x="5476875" y="4680396"/>
            <a:ext cx="28575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3" name="Line 219"/>
          <p:cNvSpPr>
            <a:spLocks noChangeShapeType="1"/>
          </p:cNvSpPr>
          <p:nvPr/>
        </p:nvSpPr>
        <p:spPr bwMode="auto">
          <a:xfrm>
            <a:off x="5348288" y="4728021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4" name="Freeform 220"/>
          <p:cNvSpPr>
            <a:spLocks/>
          </p:cNvSpPr>
          <p:nvPr/>
        </p:nvSpPr>
        <p:spPr bwMode="auto">
          <a:xfrm>
            <a:off x="5240338" y="4713734"/>
            <a:ext cx="107950" cy="26987"/>
          </a:xfrm>
          <a:custGeom>
            <a:avLst/>
            <a:gdLst>
              <a:gd name="T0" fmla="*/ 107950 w 510"/>
              <a:gd name="T1" fmla="*/ 13494 h 88"/>
              <a:gd name="T2" fmla="*/ 0 w 510"/>
              <a:gd name="T3" fmla="*/ 13494 h 88"/>
              <a:gd name="T4" fmla="*/ 32597 w 510"/>
              <a:gd name="T5" fmla="*/ 0 h 88"/>
              <a:gd name="T6" fmla="*/ 32597 w 510"/>
              <a:gd name="T7" fmla="*/ 26987 h 88"/>
              <a:gd name="T8" fmla="*/ 0 w 510"/>
              <a:gd name="T9" fmla="*/ 13494 h 88"/>
              <a:gd name="T10" fmla="*/ 2117 w 510"/>
              <a:gd name="T11" fmla="*/ 14720 h 88"/>
              <a:gd name="T12" fmla="*/ 32597 w 510"/>
              <a:gd name="T13" fmla="*/ 14720 h 88"/>
              <a:gd name="T14" fmla="*/ 32597 w 510"/>
              <a:gd name="T15" fmla="*/ 19320 h 88"/>
              <a:gd name="T16" fmla="*/ 13970 w 510"/>
              <a:gd name="T17" fmla="*/ 19320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0"/>
              <a:gd name="T28" fmla="*/ 0 h 88"/>
              <a:gd name="T29" fmla="*/ 510 w 510"/>
              <a:gd name="T30" fmla="*/ 88 h 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0" h="88">
                <a:moveTo>
                  <a:pt x="510" y="44"/>
                </a:moveTo>
                <a:lnTo>
                  <a:pt x="0" y="44"/>
                </a:lnTo>
                <a:lnTo>
                  <a:pt x="154" y="0"/>
                </a:lnTo>
                <a:lnTo>
                  <a:pt x="154" y="88"/>
                </a:lnTo>
                <a:lnTo>
                  <a:pt x="0" y="44"/>
                </a:lnTo>
                <a:lnTo>
                  <a:pt x="10" y="48"/>
                </a:lnTo>
                <a:lnTo>
                  <a:pt x="154" y="48"/>
                </a:lnTo>
                <a:lnTo>
                  <a:pt x="154" y="63"/>
                </a:lnTo>
                <a:lnTo>
                  <a:pt x="66" y="63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5" name="Line 221"/>
          <p:cNvSpPr>
            <a:spLocks noChangeShapeType="1"/>
          </p:cNvSpPr>
          <p:nvPr/>
        </p:nvSpPr>
        <p:spPr bwMode="auto">
          <a:xfrm>
            <a:off x="5249863" y="47232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6" name="Freeform 222"/>
          <p:cNvSpPr>
            <a:spLocks/>
          </p:cNvSpPr>
          <p:nvPr/>
        </p:nvSpPr>
        <p:spPr bwMode="auto">
          <a:xfrm>
            <a:off x="5249863" y="4718496"/>
            <a:ext cx="22225" cy="4763"/>
          </a:xfrm>
          <a:custGeom>
            <a:avLst/>
            <a:gdLst>
              <a:gd name="T0" fmla="*/ 0 w 111"/>
              <a:gd name="T1" fmla="*/ 4763 h 17"/>
              <a:gd name="T2" fmla="*/ 22225 w 111"/>
              <a:gd name="T3" fmla="*/ 4763 h 17"/>
              <a:gd name="T4" fmla="*/ 22225 w 111"/>
              <a:gd name="T5" fmla="*/ 0 h 17"/>
              <a:gd name="T6" fmla="*/ 10812 w 111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17"/>
              <a:gd name="T14" fmla="*/ 111 w 111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17">
                <a:moveTo>
                  <a:pt x="0" y="17"/>
                </a:moveTo>
                <a:lnTo>
                  <a:pt x="111" y="17"/>
                </a:lnTo>
                <a:lnTo>
                  <a:pt x="111" y="0"/>
                </a:lnTo>
                <a:lnTo>
                  <a:pt x="54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7" name="Line 223"/>
          <p:cNvSpPr>
            <a:spLocks noChangeShapeType="1"/>
          </p:cNvSpPr>
          <p:nvPr/>
        </p:nvSpPr>
        <p:spPr bwMode="auto">
          <a:xfrm>
            <a:off x="5272088" y="4728021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8" name="Line 224"/>
          <p:cNvSpPr>
            <a:spLocks noChangeShapeType="1"/>
          </p:cNvSpPr>
          <p:nvPr/>
        </p:nvSpPr>
        <p:spPr bwMode="auto">
          <a:xfrm>
            <a:off x="5272088" y="4728021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49" name="Line 225"/>
          <p:cNvSpPr>
            <a:spLocks noChangeShapeType="1"/>
          </p:cNvSpPr>
          <p:nvPr/>
        </p:nvSpPr>
        <p:spPr bwMode="auto">
          <a:xfrm>
            <a:off x="3946525" y="40279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50" name="Freeform 226"/>
          <p:cNvSpPr>
            <a:spLocks/>
          </p:cNvSpPr>
          <p:nvPr/>
        </p:nvSpPr>
        <p:spPr bwMode="auto">
          <a:xfrm>
            <a:off x="3932238" y="4027934"/>
            <a:ext cx="14287" cy="41275"/>
          </a:xfrm>
          <a:custGeom>
            <a:avLst/>
            <a:gdLst>
              <a:gd name="T0" fmla="*/ 14287 w 65"/>
              <a:gd name="T1" fmla="*/ 0 h 129"/>
              <a:gd name="T2" fmla="*/ 14287 w 65"/>
              <a:gd name="T3" fmla="*/ 13758 h 129"/>
              <a:gd name="T4" fmla="*/ 0 w 65"/>
              <a:gd name="T5" fmla="*/ 27517 h 129"/>
              <a:gd name="T6" fmla="*/ 0 w 65"/>
              <a:gd name="T7" fmla="*/ 41275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65"/>
              <a:gd name="T13" fmla="*/ 0 h 129"/>
              <a:gd name="T14" fmla="*/ 65 w 65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" h="129">
                <a:moveTo>
                  <a:pt x="65" y="0"/>
                </a:moveTo>
                <a:lnTo>
                  <a:pt x="65" y="43"/>
                </a:lnTo>
                <a:lnTo>
                  <a:pt x="0" y="86"/>
                </a:lnTo>
                <a:lnTo>
                  <a:pt x="0" y="12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51" name="Line 227"/>
          <p:cNvSpPr>
            <a:spLocks noChangeShapeType="1"/>
          </p:cNvSpPr>
          <p:nvPr/>
        </p:nvSpPr>
        <p:spPr bwMode="auto">
          <a:xfrm>
            <a:off x="3932238" y="408190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52" name="Line 228"/>
          <p:cNvSpPr>
            <a:spLocks noChangeShapeType="1"/>
          </p:cNvSpPr>
          <p:nvPr/>
        </p:nvSpPr>
        <p:spPr bwMode="auto">
          <a:xfrm>
            <a:off x="3932238" y="4081909"/>
            <a:ext cx="0" cy="142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53" name="Line 229"/>
          <p:cNvSpPr>
            <a:spLocks noChangeShapeType="1"/>
          </p:cNvSpPr>
          <p:nvPr/>
        </p:nvSpPr>
        <p:spPr bwMode="auto">
          <a:xfrm>
            <a:off x="3932238" y="401364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54" name="Line 230"/>
          <p:cNvSpPr>
            <a:spLocks noChangeShapeType="1"/>
          </p:cNvSpPr>
          <p:nvPr/>
        </p:nvSpPr>
        <p:spPr bwMode="auto">
          <a:xfrm>
            <a:off x="3932238" y="4013646"/>
            <a:ext cx="14287" cy="142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55" name="Line 231"/>
          <p:cNvSpPr>
            <a:spLocks noChangeShapeType="1"/>
          </p:cNvSpPr>
          <p:nvPr/>
        </p:nvSpPr>
        <p:spPr bwMode="auto">
          <a:xfrm>
            <a:off x="3932238" y="401364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56" name="Freeform 232"/>
          <p:cNvSpPr>
            <a:spLocks/>
          </p:cNvSpPr>
          <p:nvPr/>
        </p:nvSpPr>
        <p:spPr bwMode="auto">
          <a:xfrm>
            <a:off x="3905250" y="4013646"/>
            <a:ext cx="26988" cy="14288"/>
          </a:xfrm>
          <a:custGeom>
            <a:avLst/>
            <a:gdLst>
              <a:gd name="T0" fmla="*/ 26988 w 126"/>
              <a:gd name="T1" fmla="*/ 0 h 43"/>
              <a:gd name="T2" fmla="*/ 13494 w 126"/>
              <a:gd name="T3" fmla="*/ 0 h 43"/>
              <a:gd name="T4" fmla="*/ 0 w 126"/>
              <a:gd name="T5" fmla="*/ 14288 h 43"/>
              <a:gd name="T6" fmla="*/ 0 60000 65536"/>
              <a:gd name="T7" fmla="*/ 0 60000 65536"/>
              <a:gd name="T8" fmla="*/ 0 60000 65536"/>
              <a:gd name="T9" fmla="*/ 0 w 126"/>
              <a:gd name="T10" fmla="*/ 0 h 43"/>
              <a:gd name="T11" fmla="*/ 126 w 126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" h="43">
                <a:moveTo>
                  <a:pt x="126" y="0"/>
                </a:moveTo>
                <a:lnTo>
                  <a:pt x="63" y="0"/>
                </a:lnTo>
                <a:lnTo>
                  <a:pt x="0" y="43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1390650" y="3912046"/>
            <a:ext cx="2454275" cy="2051050"/>
            <a:chOff x="6406" y="10188"/>
            <a:chExt cx="3863" cy="3230"/>
          </a:xfrm>
        </p:grpSpPr>
        <p:sp>
          <p:nvSpPr>
            <p:cNvPr id="27171" name="Line 234"/>
            <p:cNvSpPr>
              <a:spLocks noChangeShapeType="1"/>
            </p:cNvSpPr>
            <p:nvPr/>
          </p:nvSpPr>
          <p:spPr bwMode="auto">
            <a:xfrm>
              <a:off x="10268" y="1036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72" name="Freeform 235"/>
            <p:cNvSpPr>
              <a:spLocks/>
            </p:cNvSpPr>
            <p:nvPr/>
          </p:nvSpPr>
          <p:spPr bwMode="auto">
            <a:xfrm>
              <a:off x="10205" y="10348"/>
              <a:ext cx="63" cy="130"/>
            </a:xfrm>
            <a:custGeom>
              <a:avLst/>
              <a:gdLst>
                <a:gd name="T0" fmla="*/ 63 w 190"/>
                <a:gd name="T1" fmla="*/ 21 h 261"/>
                <a:gd name="T2" fmla="*/ 63 w 190"/>
                <a:gd name="T3" fmla="*/ 108 h 261"/>
                <a:gd name="T4" fmla="*/ 42 w 190"/>
                <a:gd name="T5" fmla="*/ 130 h 261"/>
                <a:gd name="T6" fmla="*/ 21 w 190"/>
                <a:gd name="T7" fmla="*/ 130 h 261"/>
                <a:gd name="T8" fmla="*/ 0 w 190"/>
                <a:gd name="T9" fmla="*/ 108 h 261"/>
                <a:gd name="T10" fmla="*/ 0 w 190"/>
                <a:gd name="T11" fmla="*/ 21 h 261"/>
                <a:gd name="T12" fmla="*/ 21 w 190"/>
                <a:gd name="T13" fmla="*/ 0 h 261"/>
                <a:gd name="T14" fmla="*/ 42 w 190"/>
                <a:gd name="T15" fmla="*/ 0 h 261"/>
                <a:gd name="T16" fmla="*/ 63 w 190"/>
                <a:gd name="T17" fmla="*/ 21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261"/>
                <a:gd name="T29" fmla="*/ 190 w 190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261">
                  <a:moveTo>
                    <a:pt x="190" y="43"/>
                  </a:moveTo>
                  <a:lnTo>
                    <a:pt x="190" y="216"/>
                  </a:lnTo>
                  <a:lnTo>
                    <a:pt x="127" y="261"/>
                  </a:lnTo>
                  <a:lnTo>
                    <a:pt x="64" y="261"/>
                  </a:lnTo>
                  <a:lnTo>
                    <a:pt x="0" y="216"/>
                  </a:lnTo>
                  <a:lnTo>
                    <a:pt x="0" y="43"/>
                  </a:lnTo>
                  <a:lnTo>
                    <a:pt x="64" y="0"/>
                  </a:lnTo>
                  <a:lnTo>
                    <a:pt x="127" y="0"/>
                  </a:lnTo>
                  <a:lnTo>
                    <a:pt x="190" y="4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73" name="Line 236"/>
            <p:cNvSpPr>
              <a:spLocks noChangeShapeType="1"/>
            </p:cNvSpPr>
            <p:nvPr/>
          </p:nvSpPr>
          <p:spPr bwMode="auto">
            <a:xfrm>
              <a:off x="10110" y="1039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74" name="Line 237"/>
            <p:cNvSpPr>
              <a:spLocks noChangeShapeType="1"/>
            </p:cNvSpPr>
            <p:nvPr/>
          </p:nvSpPr>
          <p:spPr bwMode="auto">
            <a:xfrm flipH="1">
              <a:off x="10025" y="10391"/>
              <a:ext cx="85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75" name="Line 238"/>
            <p:cNvSpPr>
              <a:spLocks noChangeShapeType="1"/>
            </p:cNvSpPr>
            <p:nvPr/>
          </p:nvSpPr>
          <p:spPr bwMode="auto">
            <a:xfrm>
              <a:off x="10025" y="1043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76" name="Line 239"/>
            <p:cNvSpPr>
              <a:spLocks noChangeShapeType="1"/>
            </p:cNvSpPr>
            <p:nvPr/>
          </p:nvSpPr>
          <p:spPr bwMode="auto">
            <a:xfrm>
              <a:off x="10025" y="10434"/>
              <a:ext cx="85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77" name="Line 240"/>
            <p:cNvSpPr>
              <a:spLocks noChangeShapeType="1"/>
            </p:cNvSpPr>
            <p:nvPr/>
          </p:nvSpPr>
          <p:spPr bwMode="auto">
            <a:xfrm>
              <a:off x="9914" y="1043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78" name="Line 241"/>
            <p:cNvSpPr>
              <a:spLocks noChangeShapeType="1"/>
            </p:cNvSpPr>
            <p:nvPr/>
          </p:nvSpPr>
          <p:spPr bwMode="auto">
            <a:xfrm flipH="1">
              <a:off x="9871" y="10434"/>
              <a:ext cx="43" cy="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79" name="Line 242"/>
            <p:cNvSpPr>
              <a:spLocks noChangeShapeType="1"/>
            </p:cNvSpPr>
            <p:nvPr/>
          </p:nvSpPr>
          <p:spPr bwMode="auto">
            <a:xfrm>
              <a:off x="9828" y="1047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0" name="Line 243"/>
            <p:cNvSpPr>
              <a:spLocks noChangeShapeType="1"/>
            </p:cNvSpPr>
            <p:nvPr/>
          </p:nvSpPr>
          <p:spPr bwMode="auto">
            <a:xfrm flipH="1" flipV="1">
              <a:off x="9744" y="10348"/>
              <a:ext cx="84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1" name="Line 244"/>
            <p:cNvSpPr>
              <a:spLocks noChangeShapeType="1"/>
            </p:cNvSpPr>
            <p:nvPr/>
          </p:nvSpPr>
          <p:spPr bwMode="auto">
            <a:xfrm>
              <a:off x="9701" y="1034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2" name="Freeform 245"/>
            <p:cNvSpPr>
              <a:spLocks/>
            </p:cNvSpPr>
            <p:nvPr/>
          </p:nvSpPr>
          <p:spPr bwMode="auto">
            <a:xfrm>
              <a:off x="9658" y="10348"/>
              <a:ext cx="43" cy="130"/>
            </a:xfrm>
            <a:custGeom>
              <a:avLst/>
              <a:gdLst>
                <a:gd name="T0" fmla="*/ 43 w 127"/>
                <a:gd name="T1" fmla="*/ 0 h 261"/>
                <a:gd name="T2" fmla="*/ 0 w 127"/>
                <a:gd name="T3" fmla="*/ 43 h 261"/>
                <a:gd name="T4" fmla="*/ 0 w 127"/>
                <a:gd name="T5" fmla="*/ 86 h 261"/>
                <a:gd name="T6" fmla="*/ 43 w 127"/>
                <a:gd name="T7" fmla="*/ 13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127" y="0"/>
                  </a:moveTo>
                  <a:lnTo>
                    <a:pt x="0" y="86"/>
                  </a:lnTo>
                  <a:lnTo>
                    <a:pt x="0" y="172"/>
                  </a:lnTo>
                  <a:lnTo>
                    <a:pt x="127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3" name="Line 246"/>
            <p:cNvSpPr>
              <a:spLocks noChangeShapeType="1"/>
            </p:cNvSpPr>
            <p:nvPr/>
          </p:nvSpPr>
          <p:spPr bwMode="auto">
            <a:xfrm>
              <a:off x="9744" y="1047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4" name="Line 247"/>
            <p:cNvSpPr>
              <a:spLocks noChangeShapeType="1"/>
            </p:cNvSpPr>
            <p:nvPr/>
          </p:nvSpPr>
          <p:spPr bwMode="auto">
            <a:xfrm flipV="1">
              <a:off x="9744" y="10348"/>
              <a:ext cx="84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5" name="Line 248"/>
            <p:cNvSpPr>
              <a:spLocks noChangeShapeType="1"/>
            </p:cNvSpPr>
            <p:nvPr/>
          </p:nvSpPr>
          <p:spPr bwMode="auto">
            <a:xfrm>
              <a:off x="9871" y="1034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6" name="Freeform 249"/>
            <p:cNvSpPr>
              <a:spLocks/>
            </p:cNvSpPr>
            <p:nvPr/>
          </p:nvSpPr>
          <p:spPr bwMode="auto">
            <a:xfrm>
              <a:off x="9871" y="10348"/>
              <a:ext cx="43" cy="86"/>
            </a:xfrm>
            <a:custGeom>
              <a:avLst/>
              <a:gdLst>
                <a:gd name="T0" fmla="*/ 0 w 127"/>
                <a:gd name="T1" fmla="*/ 0 h 172"/>
                <a:gd name="T2" fmla="*/ 43 w 127"/>
                <a:gd name="T3" fmla="*/ 43 h 172"/>
                <a:gd name="T4" fmla="*/ 43 w 127"/>
                <a:gd name="T5" fmla="*/ 86 h 172"/>
                <a:gd name="T6" fmla="*/ 0 60000 65536"/>
                <a:gd name="T7" fmla="*/ 0 60000 65536"/>
                <a:gd name="T8" fmla="*/ 0 60000 65536"/>
                <a:gd name="T9" fmla="*/ 0 w 127"/>
                <a:gd name="T10" fmla="*/ 0 h 172"/>
                <a:gd name="T11" fmla="*/ 127 w 127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172">
                  <a:moveTo>
                    <a:pt x="0" y="0"/>
                  </a:moveTo>
                  <a:lnTo>
                    <a:pt x="127" y="86"/>
                  </a:lnTo>
                  <a:lnTo>
                    <a:pt x="127" y="172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7" name="Line 250"/>
            <p:cNvSpPr>
              <a:spLocks noChangeShapeType="1"/>
            </p:cNvSpPr>
            <p:nvPr/>
          </p:nvSpPr>
          <p:spPr bwMode="auto">
            <a:xfrm>
              <a:off x="9616" y="1039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8" name="Freeform 251"/>
            <p:cNvSpPr>
              <a:spLocks/>
            </p:cNvSpPr>
            <p:nvPr/>
          </p:nvSpPr>
          <p:spPr bwMode="auto">
            <a:xfrm>
              <a:off x="9531" y="10391"/>
              <a:ext cx="85" cy="22"/>
            </a:xfrm>
            <a:custGeom>
              <a:avLst/>
              <a:gdLst>
                <a:gd name="T0" fmla="*/ 85 w 256"/>
                <a:gd name="T1" fmla="*/ 0 h 43"/>
                <a:gd name="T2" fmla="*/ 63 w 256"/>
                <a:gd name="T3" fmla="*/ 22 h 43"/>
                <a:gd name="T4" fmla="*/ 0 w 256"/>
                <a:gd name="T5" fmla="*/ 22 h 43"/>
                <a:gd name="T6" fmla="*/ 0 60000 65536"/>
                <a:gd name="T7" fmla="*/ 0 60000 65536"/>
                <a:gd name="T8" fmla="*/ 0 60000 65536"/>
                <a:gd name="T9" fmla="*/ 0 w 256"/>
                <a:gd name="T10" fmla="*/ 0 h 43"/>
                <a:gd name="T11" fmla="*/ 256 w 256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43">
                  <a:moveTo>
                    <a:pt x="256" y="0"/>
                  </a:moveTo>
                  <a:lnTo>
                    <a:pt x="190" y="43"/>
                  </a:lnTo>
                  <a:lnTo>
                    <a:pt x="0" y="4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89" name="Line 252"/>
            <p:cNvSpPr>
              <a:spLocks noChangeShapeType="1"/>
            </p:cNvSpPr>
            <p:nvPr/>
          </p:nvSpPr>
          <p:spPr bwMode="auto">
            <a:xfrm>
              <a:off x="9552" y="1041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0" name="Line 253"/>
            <p:cNvSpPr>
              <a:spLocks noChangeShapeType="1"/>
            </p:cNvSpPr>
            <p:nvPr/>
          </p:nvSpPr>
          <p:spPr bwMode="auto">
            <a:xfrm>
              <a:off x="9552" y="10413"/>
              <a:ext cx="64" cy="65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1" name="Line 254"/>
            <p:cNvSpPr>
              <a:spLocks noChangeShapeType="1"/>
            </p:cNvSpPr>
            <p:nvPr/>
          </p:nvSpPr>
          <p:spPr bwMode="auto">
            <a:xfrm>
              <a:off x="9531" y="1047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2" name="Freeform 255"/>
            <p:cNvSpPr>
              <a:spLocks/>
            </p:cNvSpPr>
            <p:nvPr/>
          </p:nvSpPr>
          <p:spPr bwMode="auto">
            <a:xfrm>
              <a:off x="9531" y="10348"/>
              <a:ext cx="85" cy="130"/>
            </a:xfrm>
            <a:custGeom>
              <a:avLst/>
              <a:gdLst>
                <a:gd name="T0" fmla="*/ 0 w 256"/>
                <a:gd name="T1" fmla="*/ 130 h 261"/>
                <a:gd name="T2" fmla="*/ 0 w 256"/>
                <a:gd name="T3" fmla="*/ 0 h 261"/>
                <a:gd name="T4" fmla="*/ 63 w 256"/>
                <a:gd name="T5" fmla="*/ 0 h 261"/>
                <a:gd name="T6" fmla="*/ 85 w 256"/>
                <a:gd name="T7" fmla="*/ 21 h 261"/>
                <a:gd name="T8" fmla="*/ 85 w 256"/>
                <a:gd name="T9" fmla="*/ 43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1"/>
                <a:gd name="T17" fmla="*/ 256 w 25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1">
                  <a:moveTo>
                    <a:pt x="0" y="261"/>
                  </a:moveTo>
                  <a:lnTo>
                    <a:pt x="0" y="0"/>
                  </a:lnTo>
                  <a:lnTo>
                    <a:pt x="190" y="0"/>
                  </a:lnTo>
                  <a:lnTo>
                    <a:pt x="256" y="43"/>
                  </a:lnTo>
                  <a:lnTo>
                    <a:pt x="256" y="86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3" name="Line 256"/>
            <p:cNvSpPr>
              <a:spLocks noChangeShapeType="1"/>
            </p:cNvSpPr>
            <p:nvPr/>
          </p:nvSpPr>
          <p:spPr bwMode="auto">
            <a:xfrm>
              <a:off x="7512" y="1065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4" name="Line 257"/>
            <p:cNvSpPr>
              <a:spLocks noChangeShapeType="1"/>
            </p:cNvSpPr>
            <p:nvPr/>
          </p:nvSpPr>
          <p:spPr bwMode="auto">
            <a:xfrm flipH="1">
              <a:off x="7427" y="10654"/>
              <a:ext cx="85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5" name="Line 258"/>
            <p:cNvSpPr>
              <a:spLocks noChangeShapeType="1"/>
            </p:cNvSpPr>
            <p:nvPr/>
          </p:nvSpPr>
          <p:spPr bwMode="auto">
            <a:xfrm>
              <a:off x="7385" y="1078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6" name="Freeform 259"/>
            <p:cNvSpPr>
              <a:spLocks/>
            </p:cNvSpPr>
            <p:nvPr/>
          </p:nvSpPr>
          <p:spPr bwMode="auto">
            <a:xfrm>
              <a:off x="7341" y="10654"/>
              <a:ext cx="44" cy="130"/>
            </a:xfrm>
            <a:custGeom>
              <a:avLst/>
              <a:gdLst>
                <a:gd name="T0" fmla="*/ 44 w 130"/>
                <a:gd name="T1" fmla="*/ 130 h 261"/>
                <a:gd name="T2" fmla="*/ 0 w 130"/>
                <a:gd name="T3" fmla="*/ 86 h 261"/>
                <a:gd name="T4" fmla="*/ 0 w 130"/>
                <a:gd name="T5" fmla="*/ 42 h 261"/>
                <a:gd name="T6" fmla="*/ 44 w 130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261"/>
                <a:gd name="T14" fmla="*/ 130 w 130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261">
                  <a:moveTo>
                    <a:pt x="130" y="261"/>
                  </a:moveTo>
                  <a:lnTo>
                    <a:pt x="0" y="172"/>
                  </a:lnTo>
                  <a:lnTo>
                    <a:pt x="0" y="85"/>
                  </a:lnTo>
                  <a:lnTo>
                    <a:pt x="13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7" name="Line 260"/>
            <p:cNvSpPr>
              <a:spLocks noChangeShapeType="1"/>
            </p:cNvSpPr>
            <p:nvPr/>
          </p:nvSpPr>
          <p:spPr bwMode="auto">
            <a:xfrm>
              <a:off x="7427" y="1065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8" name="Line 261"/>
            <p:cNvSpPr>
              <a:spLocks noChangeShapeType="1"/>
            </p:cNvSpPr>
            <p:nvPr/>
          </p:nvSpPr>
          <p:spPr bwMode="auto">
            <a:xfrm>
              <a:off x="7427" y="10654"/>
              <a:ext cx="85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99" name="Line 262"/>
            <p:cNvSpPr>
              <a:spLocks noChangeShapeType="1"/>
            </p:cNvSpPr>
            <p:nvPr/>
          </p:nvSpPr>
          <p:spPr bwMode="auto">
            <a:xfrm>
              <a:off x="7555" y="1078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0" name="Freeform 263"/>
            <p:cNvSpPr>
              <a:spLocks/>
            </p:cNvSpPr>
            <p:nvPr/>
          </p:nvSpPr>
          <p:spPr bwMode="auto">
            <a:xfrm>
              <a:off x="7555" y="10654"/>
              <a:ext cx="42" cy="130"/>
            </a:xfrm>
            <a:custGeom>
              <a:avLst/>
              <a:gdLst>
                <a:gd name="T0" fmla="*/ 0 w 126"/>
                <a:gd name="T1" fmla="*/ 130 h 261"/>
                <a:gd name="T2" fmla="*/ 42 w 126"/>
                <a:gd name="T3" fmla="*/ 86 h 261"/>
                <a:gd name="T4" fmla="*/ 42 w 126"/>
                <a:gd name="T5" fmla="*/ 42 h 261"/>
                <a:gd name="T6" fmla="*/ 0 w 126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261"/>
                <a:gd name="T14" fmla="*/ 126 w 126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261">
                  <a:moveTo>
                    <a:pt x="0" y="261"/>
                  </a:moveTo>
                  <a:lnTo>
                    <a:pt x="126" y="172"/>
                  </a:lnTo>
                  <a:lnTo>
                    <a:pt x="126" y="85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1" name="Line 264"/>
            <p:cNvSpPr>
              <a:spLocks noChangeShapeType="1"/>
            </p:cNvSpPr>
            <p:nvPr/>
          </p:nvSpPr>
          <p:spPr bwMode="auto">
            <a:xfrm>
              <a:off x="7278" y="1065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2" name="Freeform 265"/>
            <p:cNvSpPr>
              <a:spLocks/>
            </p:cNvSpPr>
            <p:nvPr/>
          </p:nvSpPr>
          <p:spPr bwMode="auto">
            <a:xfrm>
              <a:off x="7214" y="10654"/>
              <a:ext cx="86" cy="65"/>
            </a:xfrm>
            <a:custGeom>
              <a:avLst/>
              <a:gdLst>
                <a:gd name="T0" fmla="*/ 64 w 256"/>
                <a:gd name="T1" fmla="*/ 0 h 129"/>
                <a:gd name="T2" fmla="*/ 86 w 256"/>
                <a:gd name="T3" fmla="*/ 21 h 129"/>
                <a:gd name="T4" fmla="*/ 86 w 256"/>
                <a:gd name="T5" fmla="*/ 43 h 129"/>
                <a:gd name="T6" fmla="*/ 64 w 256"/>
                <a:gd name="T7" fmla="*/ 65 h 129"/>
                <a:gd name="T8" fmla="*/ 0 w 256"/>
                <a:gd name="T9" fmla="*/ 65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29"/>
                <a:gd name="T17" fmla="*/ 256 w 256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29">
                  <a:moveTo>
                    <a:pt x="191" y="0"/>
                  </a:moveTo>
                  <a:lnTo>
                    <a:pt x="256" y="42"/>
                  </a:lnTo>
                  <a:lnTo>
                    <a:pt x="256" y="85"/>
                  </a:lnTo>
                  <a:lnTo>
                    <a:pt x="191" y="129"/>
                  </a:lnTo>
                  <a:lnTo>
                    <a:pt x="0" y="129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3" name="Line 266"/>
            <p:cNvSpPr>
              <a:spLocks noChangeShapeType="1"/>
            </p:cNvSpPr>
            <p:nvPr/>
          </p:nvSpPr>
          <p:spPr bwMode="auto">
            <a:xfrm>
              <a:off x="7214" y="1065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4" name="Line 267"/>
            <p:cNvSpPr>
              <a:spLocks noChangeShapeType="1"/>
            </p:cNvSpPr>
            <p:nvPr/>
          </p:nvSpPr>
          <p:spPr bwMode="auto">
            <a:xfrm>
              <a:off x="7214" y="10654"/>
              <a:ext cx="64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5" name="Line 268"/>
            <p:cNvSpPr>
              <a:spLocks noChangeShapeType="1"/>
            </p:cNvSpPr>
            <p:nvPr/>
          </p:nvSpPr>
          <p:spPr bwMode="auto">
            <a:xfrm>
              <a:off x="7214" y="1065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6" name="Line 269"/>
            <p:cNvSpPr>
              <a:spLocks noChangeShapeType="1"/>
            </p:cNvSpPr>
            <p:nvPr/>
          </p:nvSpPr>
          <p:spPr bwMode="auto">
            <a:xfrm>
              <a:off x="7214" y="10654"/>
              <a:ext cx="1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7" name="Line 270"/>
            <p:cNvSpPr>
              <a:spLocks noChangeShapeType="1"/>
            </p:cNvSpPr>
            <p:nvPr/>
          </p:nvSpPr>
          <p:spPr bwMode="auto">
            <a:xfrm>
              <a:off x="7223" y="111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8" name="Freeform 271"/>
            <p:cNvSpPr>
              <a:spLocks/>
            </p:cNvSpPr>
            <p:nvPr/>
          </p:nvSpPr>
          <p:spPr bwMode="auto">
            <a:xfrm>
              <a:off x="7223" y="11172"/>
              <a:ext cx="86" cy="65"/>
            </a:xfrm>
            <a:custGeom>
              <a:avLst/>
              <a:gdLst>
                <a:gd name="T0" fmla="*/ 0 w 257"/>
                <a:gd name="T1" fmla="*/ 0 h 129"/>
                <a:gd name="T2" fmla="*/ 65 w 257"/>
                <a:gd name="T3" fmla="*/ 0 h 129"/>
                <a:gd name="T4" fmla="*/ 86 w 257"/>
                <a:gd name="T5" fmla="*/ 22 h 129"/>
                <a:gd name="T6" fmla="*/ 86 w 257"/>
                <a:gd name="T7" fmla="*/ 43 h 129"/>
                <a:gd name="T8" fmla="*/ 65 w 257"/>
                <a:gd name="T9" fmla="*/ 65 h 129"/>
                <a:gd name="T10" fmla="*/ 0 w 257"/>
                <a:gd name="T11" fmla="*/ 65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129"/>
                <a:gd name="T20" fmla="*/ 257 w 25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129">
                  <a:moveTo>
                    <a:pt x="0" y="0"/>
                  </a:moveTo>
                  <a:lnTo>
                    <a:pt x="193" y="0"/>
                  </a:lnTo>
                  <a:lnTo>
                    <a:pt x="257" y="43"/>
                  </a:lnTo>
                  <a:lnTo>
                    <a:pt x="257" y="86"/>
                  </a:lnTo>
                  <a:lnTo>
                    <a:pt x="193" y="129"/>
                  </a:lnTo>
                  <a:lnTo>
                    <a:pt x="0" y="129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09" name="Line 272"/>
            <p:cNvSpPr>
              <a:spLocks noChangeShapeType="1"/>
            </p:cNvSpPr>
            <p:nvPr/>
          </p:nvSpPr>
          <p:spPr bwMode="auto">
            <a:xfrm>
              <a:off x="7245" y="1123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0" name="Line 273"/>
            <p:cNvSpPr>
              <a:spLocks noChangeShapeType="1"/>
            </p:cNvSpPr>
            <p:nvPr/>
          </p:nvSpPr>
          <p:spPr bwMode="auto">
            <a:xfrm>
              <a:off x="7245" y="11237"/>
              <a:ext cx="64" cy="66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1" name="Line 274"/>
            <p:cNvSpPr>
              <a:spLocks noChangeShapeType="1"/>
            </p:cNvSpPr>
            <p:nvPr/>
          </p:nvSpPr>
          <p:spPr bwMode="auto">
            <a:xfrm>
              <a:off x="7351" y="1125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2" name="Line 275"/>
            <p:cNvSpPr>
              <a:spLocks noChangeShapeType="1"/>
            </p:cNvSpPr>
            <p:nvPr/>
          </p:nvSpPr>
          <p:spPr bwMode="auto">
            <a:xfrm>
              <a:off x="7351" y="11259"/>
              <a:ext cx="43" cy="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3" name="Line 276"/>
            <p:cNvSpPr>
              <a:spLocks noChangeShapeType="1"/>
            </p:cNvSpPr>
            <p:nvPr/>
          </p:nvSpPr>
          <p:spPr bwMode="auto">
            <a:xfrm>
              <a:off x="7436" y="1130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4" name="Line 277"/>
            <p:cNvSpPr>
              <a:spLocks noChangeShapeType="1"/>
            </p:cNvSpPr>
            <p:nvPr/>
          </p:nvSpPr>
          <p:spPr bwMode="auto">
            <a:xfrm flipV="1">
              <a:off x="7436" y="11172"/>
              <a:ext cx="86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5" name="Line 278"/>
            <p:cNvSpPr>
              <a:spLocks noChangeShapeType="1"/>
            </p:cNvSpPr>
            <p:nvPr/>
          </p:nvSpPr>
          <p:spPr bwMode="auto">
            <a:xfrm>
              <a:off x="7564" y="111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6" name="Freeform 279"/>
            <p:cNvSpPr>
              <a:spLocks/>
            </p:cNvSpPr>
            <p:nvPr/>
          </p:nvSpPr>
          <p:spPr bwMode="auto">
            <a:xfrm>
              <a:off x="7564" y="11172"/>
              <a:ext cx="42" cy="131"/>
            </a:xfrm>
            <a:custGeom>
              <a:avLst/>
              <a:gdLst>
                <a:gd name="T0" fmla="*/ 0 w 127"/>
                <a:gd name="T1" fmla="*/ 0 h 261"/>
                <a:gd name="T2" fmla="*/ 42 w 127"/>
                <a:gd name="T3" fmla="*/ 43 h 261"/>
                <a:gd name="T4" fmla="*/ 42 w 127"/>
                <a:gd name="T5" fmla="*/ 87 h 261"/>
                <a:gd name="T6" fmla="*/ 0 w 127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0" y="0"/>
                  </a:moveTo>
                  <a:lnTo>
                    <a:pt x="127" y="86"/>
                  </a:lnTo>
                  <a:lnTo>
                    <a:pt x="127" y="173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7" name="Line 280"/>
            <p:cNvSpPr>
              <a:spLocks noChangeShapeType="1"/>
            </p:cNvSpPr>
            <p:nvPr/>
          </p:nvSpPr>
          <p:spPr bwMode="auto">
            <a:xfrm>
              <a:off x="7522" y="1130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8" name="Line 281"/>
            <p:cNvSpPr>
              <a:spLocks noChangeShapeType="1"/>
            </p:cNvSpPr>
            <p:nvPr/>
          </p:nvSpPr>
          <p:spPr bwMode="auto">
            <a:xfrm flipH="1" flipV="1">
              <a:off x="7436" y="11172"/>
              <a:ext cx="86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19" name="Line 282"/>
            <p:cNvSpPr>
              <a:spLocks noChangeShapeType="1"/>
            </p:cNvSpPr>
            <p:nvPr/>
          </p:nvSpPr>
          <p:spPr bwMode="auto">
            <a:xfrm>
              <a:off x="7394" y="111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0" name="Freeform 283"/>
            <p:cNvSpPr>
              <a:spLocks/>
            </p:cNvSpPr>
            <p:nvPr/>
          </p:nvSpPr>
          <p:spPr bwMode="auto">
            <a:xfrm>
              <a:off x="7351" y="11172"/>
              <a:ext cx="43" cy="87"/>
            </a:xfrm>
            <a:custGeom>
              <a:avLst/>
              <a:gdLst>
                <a:gd name="T0" fmla="*/ 43 w 130"/>
                <a:gd name="T1" fmla="*/ 0 h 173"/>
                <a:gd name="T2" fmla="*/ 0 w 130"/>
                <a:gd name="T3" fmla="*/ 43 h 173"/>
                <a:gd name="T4" fmla="*/ 0 w 130"/>
                <a:gd name="T5" fmla="*/ 87 h 173"/>
                <a:gd name="T6" fmla="*/ 0 60000 65536"/>
                <a:gd name="T7" fmla="*/ 0 60000 65536"/>
                <a:gd name="T8" fmla="*/ 0 60000 65536"/>
                <a:gd name="T9" fmla="*/ 0 w 130"/>
                <a:gd name="T10" fmla="*/ 0 h 173"/>
                <a:gd name="T11" fmla="*/ 130 w 130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173">
                  <a:moveTo>
                    <a:pt x="130" y="0"/>
                  </a:moveTo>
                  <a:lnTo>
                    <a:pt x="0" y="86"/>
                  </a:lnTo>
                  <a:lnTo>
                    <a:pt x="0" y="17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1" name="Line 284"/>
            <p:cNvSpPr>
              <a:spLocks noChangeShapeType="1"/>
            </p:cNvSpPr>
            <p:nvPr/>
          </p:nvSpPr>
          <p:spPr bwMode="auto">
            <a:xfrm>
              <a:off x="7223" y="1130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2" name="Line 285"/>
            <p:cNvSpPr>
              <a:spLocks noChangeShapeType="1"/>
            </p:cNvSpPr>
            <p:nvPr/>
          </p:nvSpPr>
          <p:spPr bwMode="auto">
            <a:xfrm flipV="1">
              <a:off x="7223" y="11172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3" name="Line 286"/>
            <p:cNvSpPr>
              <a:spLocks noChangeShapeType="1"/>
            </p:cNvSpPr>
            <p:nvPr/>
          </p:nvSpPr>
          <p:spPr bwMode="auto">
            <a:xfrm>
              <a:off x="6756" y="111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4" name="Freeform 287"/>
            <p:cNvSpPr>
              <a:spLocks/>
            </p:cNvSpPr>
            <p:nvPr/>
          </p:nvSpPr>
          <p:spPr bwMode="auto">
            <a:xfrm>
              <a:off x="6756" y="11172"/>
              <a:ext cx="42" cy="131"/>
            </a:xfrm>
            <a:custGeom>
              <a:avLst/>
              <a:gdLst>
                <a:gd name="T0" fmla="*/ 0 w 127"/>
                <a:gd name="T1" fmla="*/ 0 h 261"/>
                <a:gd name="T2" fmla="*/ 42 w 127"/>
                <a:gd name="T3" fmla="*/ 43 h 261"/>
                <a:gd name="T4" fmla="*/ 42 w 127"/>
                <a:gd name="T5" fmla="*/ 87 h 261"/>
                <a:gd name="T6" fmla="*/ 0 w 127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0" y="0"/>
                  </a:moveTo>
                  <a:lnTo>
                    <a:pt x="127" y="86"/>
                  </a:lnTo>
                  <a:lnTo>
                    <a:pt x="127" y="173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5" name="Line 288"/>
            <p:cNvSpPr>
              <a:spLocks noChangeShapeType="1"/>
            </p:cNvSpPr>
            <p:nvPr/>
          </p:nvSpPr>
          <p:spPr bwMode="auto">
            <a:xfrm>
              <a:off x="6713" y="1130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6" name="Line 289"/>
            <p:cNvSpPr>
              <a:spLocks noChangeShapeType="1"/>
            </p:cNvSpPr>
            <p:nvPr/>
          </p:nvSpPr>
          <p:spPr bwMode="auto">
            <a:xfrm flipH="1" flipV="1">
              <a:off x="6628" y="11172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7" name="Line 290"/>
            <p:cNvSpPr>
              <a:spLocks noChangeShapeType="1"/>
            </p:cNvSpPr>
            <p:nvPr/>
          </p:nvSpPr>
          <p:spPr bwMode="auto">
            <a:xfrm>
              <a:off x="6585" y="111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8" name="Freeform 291"/>
            <p:cNvSpPr>
              <a:spLocks/>
            </p:cNvSpPr>
            <p:nvPr/>
          </p:nvSpPr>
          <p:spPr bwMode="auto">
            <a:xfrm>
              <a:off x="6543" y="11172"/>
              <a:ext cx="42" cy="131"/>
            </a:xfrm>
            <a:custGeom>
              <a:avLst/>
              <a:gdLst>
                <a:gd name="T0" fmla="*/ 42 w 127"/>
                <a:gd name="T1" fmla="*/ 0 h 261"/>
                <a:gd name="T2" fmla="*/ 0 w 127"/>
                <a:gd name="T3" fmla="*/ 43 h 261"/>
                <a:gd name="T4" fmla="*/ 0 w 127"/>
                <a:gd name="T5" fmla="*/ 87 h 261"/>
                <a:gd name="T6" fmla="*/ 42 w 127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127" y="0"/>
                  </a:moveTo>
                  <a:lnTo>
                    <a:pt x="0" y="86"/>
                  </a:lnTo>
                  <a:lnTo>
                    <a:pt x="0" y="173"/>
                  </a:lnTo>
                  <a:lnTo>
                    <a:pt x="127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29" name="Line 292"/>
            <p:cNvSpPr>
              <a:spLocks noChangeShapeType="1"/>
            </p:cNvSpPr>
            <p:nvPr/>
          </p:nvSpPr>
          <p:spPr bwMode="auto">
            <a:xfrm>
              <a:off x="6628" y="1130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0" name="Line 293"/>
            <p:cNvSpPr>
              <a:spLocks noChangeShapeType="1"/>
            </p:cNvSpPr>
            <p:nvPr/>
          </p:nvSpPr>
          <p:spPr bwMode="auto">
            <a:xfrm flipV="1">
              <a:off x="6628" y="11172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1" name="Line 294"/>
            <p:cNvSpPr>
              <a:spLocks noChangeShapeType="1"/>
            </p:cNvSpPr>
            <p:nvPr/>
          </p:nvSpPr>
          <p:spPr bwMode="auto">
            <a:xfrm>
              <a:off x="6501" y="1119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2" name="Freeform 295"/>
            <p:cNvSpPr>
              <a:spLocks/>
            </p:cNvSpPr>
            <p:nvPr/>
          </p:nvSpPr>
          <p:spPr bwMode="auto">
            <a:xfrm>
              <a:off x="6415" y="11194"/>
              <a:ext cx="86" cy="43"/>
            </a:xfrm>
            <a:custGeom>
              <a:avLst/>
              <a:gdLst>
                <a:gd name="T0" fmla="*/ 86 w 256"/>
                <a:gd name="T1" fmla="*/ 0 h 86"/>
                <a:gd name="T2" fmla="*/ 86 w 256"/>
                <a:gd name="T3" fmla="*/ 22 h 86"/>
                <a:gd name="T4" fmla="*/ 64 w 256"/>
                <a:gd name="T5" fmla="*/ 43 h 86"/>
                <a:gd name="T6" fmla="*/ 0 w 256"/>
                <a:gd name="T7" fmla="*/ 43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86"/>
                <a:gd name="T14" fmla="*/ 256 w 256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86">
                  <a:moveTo>
                    <a:pt x="256" y="0"/>
                  </a:moveTo>
                  <a:lnTo>
                    <a:pt x="256" y="43"/>
                  </a:lnTo>
                  <a:lnTo>
                    <a:pt x="190" y="86"/>
                  </a:lnTo>
                  <a:lnTo>
                    <a:pt x="0" y="86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3" name="Line 296"/>
            <p:cNvSpPr>
              <a:spLocks noChangeShapeType="1"/>
            </p:cNvSpPr>
            <p:nvPr/>
          </p:nvSpPr>
          <p:spPr bwMode="auto">
            <a:xfrm>
              <a:off x="6415" y="111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4" name="Freeform 297"/>
            <p:cNvSpPr>
              <a:spLocks/>
            </p:cNvSpPr>
            <p:nvPr/>
          </p:nvSpPr>
          <p:spPr bwMode="auto">
            <a:xfrm>
              <a:off x="6415" y="11172"/>
              <a:ext cx="86" cy="22"/>
            </a:xfrm>
            <a:custGeom>
              <a:avLst/>
              <a:gdLst>
                <a:gd name="T0" fmla="*/ 0 w 256"/>
                <a:gd name="T1" fmla="*/ 0 h 43"/>
                <a:gd name="T2" fmla="*/ 64 w 256"/>
                <a:gd name="T3" fmla="*/ 0 h 43"/>
                <a:gd name="T4" fmla="*/ 86 w 256"/>
                <a:gd name="T5" fmla="*/ 22 h 43"/>
                <a:gd name="T6" fmla="*/ 0 60000 65536"/>
                <a:gd name="T7" fmla="*/ 0 60000 65536"/>
                <a:gd name="T8" fmla="*/ 0 60000 65536"/>
                <a:gd name="T9" fmla="*/ 0 w 256"/>
                <a:gd name="T10" fmla="*/ 0 h 43"/>
                <a:gd name="T11" fmla="*/ 256 w 256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43">
                  <a:moveTo>
                    <a:pt x="0" y="0"/>
                  </a:moveTo>
                  <a:lnTo>
                    <a:pt x="190" y="0"/>
                  </a:lnTo>
                  <a:lnTo>
                    <a:pt x="256" y="4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5" name="Line 298"/>
            <p:cNvSpPr>
              <a:spLocks noChangeShapeType="1"/>
            </p:cNvSpPr>
            <p:nvPr/>
          </p:nvSpPr>
          <p:spPr bwMode="auto">
            <a:xfrm>
              <a:off x="6415" y="111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6" name="Line 299"/>
            <p:cNvSpPr>
              <a:spLocks noChangeShapeType="1"/>
            </p:cNvSpPr>
            <p:nvPr/>
          </p:nvSpPr>
          <p:spPr bwMode="auto">
            <a:xfrm>
              <a:off x="6415" y="11172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7" name="Line 300"/>
            <p:cNvSpPr>
              <a:spLocks noChangeShapeType="1"/>
            </p:cNvSpPr>
            <p:nvPr/>
          </p:nvSpPr>
          <p:spPr bwMode="auto">
            <a:xfrm>
              <a:off x="6406" y="1078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8" name="Freeform 301"/>
            <p:cNvSpPr>
              <a:spLocks/>
            </p:cNvSpPr>
            <p:nvPr/>
          </p:nvSpPr>
          <p:spPr bwMode="auto">
            <a:xfrm>
              <a:off x="6406" y="10654"/>
              <a:ext cx="85" cy="130"/>
            </a:xfrm>
            <a:custGeom>
              <a:avLst/>
              <a:gdLst>
                <a:gd name="T0" fmla="*/ 0 w 256"/>
                <a:gd name="T1" fmla="*/ 130 h 261"/>
                <a:gd name="T2" fmla="*/ 0 w 256"/>
                <a:gd name="T3" fmla="*/ 0 h 261"/>
                <a:gd name="T4" fmla="*/ 63 w 256"/>
                <a:gd name="T5" fmla="*/ 0 h 261"/>
                <a:gd name="T6" fmla="*/ 85 w 256"/>
                <a:gd name="T7" fmla="*/ 21 h 261"/>
                <a:gd name="T8" fmla="*/ 85 w 256"/>
                <a:gd name="T9" fmla="*/ 42 h 261"/>
                <a:gd name="T10" fmla="*/ 63 w 256"/>
                <a:gd name="T11" fmla="*/ 64 h 261"/>
                <a:gd name="T12" fmla="*/ 0 w 256"/>
                <a:gd name="T13" fmla="*/ 64 h 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261"/>
                <a:gd name="T23" fmla="*/ 256 w 256"/>
                <a:gd name="T24" fmla="*/ 261 h 2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261">
                  <a:moveTo>
                    <a:pt x="0" y="261"/>
                  </a:moveTo>
                  <a:lnTo>
                    <a:pt x="0" y="0"/>
                  </a:lnTo>
                  <a:lnTo>
                    <a:pt x="190" y="0"/>
                  </a:lnTo>
                  <a:lnTo>
                    <a:pt x="256" y="42"/>
                  </a:lnTo>
                  <a:lnTo>
                    <a:pt x="256" y="85"/>
                  </a:lnTo>
                  <a:lnTo>
                    <a:pt x="190" y="129"/>
                  </a:lnTo>
                  <a:lnTo>
                    <a:pt x="0" y="129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39" name="Line 302"/>
            <p:cNvSpPr>
              <a:spLocks noChangeShapeType="1"/>
            </p:cNvSpPr>
            <p:nvPr/>
          </p:nvSpPr>
          <p:spPr bwMode="auto">
            <a:xfrm>
              <a:off x="6534" y="1069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0" name="Freeform 303"/>
            <p:cNvSpPr>
              <a:spLocks/>
            </p:cNvSpPr>
            <p:nvPr/>
          </p:nvSpPr>
          <p:spPr bwMode="auto">
            <a:xfrm>
              <a:off x="6534" y="10697"/>
              <a:ext cx="42" cy="87"/>
            </a:xfrm>
            <a:custGeom>
              <a:avLst/>
              <a:gdLst>
                <a:gd name="T0" fmla="*/ 0 w 127"/>
                <a:gd name="T1" fmla="*/ 0 h 176"/>
                <a:gd name="T2" fmla="*/ 0 w 127"/>
                <a:gd name="T3" fmla="*/ 43 h 176"/>
                <a:gd name="T4" fmla="*/ 42 w 127"/>
                <a:gd name="T5" fmla="*/ 87 h 176"/>
                <a:gd name="T6" fmla="*/ 0 60000 65536"/>
                <a:gd name="T7" fmla="*/ 0 60000 65536"/>
                <a:gd name="T8" fmla="*/ 0 60000 65536"/>
                <a:gd name="T9" fmla="*/ 0 w 127"/>
                <a:gd name="T10" fmla="*/ 0 h 176"/>
                <a:gd name="T11" fmla="*/ 127 w 127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176">
                  <a:moveTo>
                    <a:pt x="0" y="0"/>
                  </a:moveTo>
                  <a:lnTo>
                    <a:pt x="0" y="87"/>
                  </a:lnTo>
                  <a:lnTo>
                    <a:pt x="127" y="176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1" name="Line 304"/>
            <p:cNvSpPr>
              <a:spLocks noChangeShapeType="1"/>
            </p:cNvSpPr>
            <p:nvPr/>
          </p:nvSpPr>
          <p:spPr bwMode="auto">
            <a:xfrm>
              <a:off x="6619" y="1078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2" name="Line 305"/>
            <p:cNvSpPr>
              <a:spLocks noChangeShapeType="1"/>
            </p:cNvSpPr>
            <p:nvPr/>
          </p:nvSpPr>
          <p:spPr bwMode="auto">
            <a:xfrm flipV="1">
              <a:off x="6619" y="10654"/>
              <a:ext cx="85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3" name="Line 306"/>
            <p:cNvSpPr>
              <a:spLocks noChangeShapeType="1"/>
            </p:cNvSpPr>
            <p:nvPr/>
          </p:nvSpPr>
          <p:spPr bwMode="auto">
            <a:xfrm>
              <a:off x="6747" y="1065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4" name="Freeform 307"/>
            <p:cNvSpPr>
              <a:spLocks/>
            </p:cNvSpPr>
            <p:nvPr/>
          </p:nvSpPr>
          <p:spPr bwMode="auto">
            <a:xfrm>
              <a:off x="6747" y="10654"/>
              <a:ext cx="42" cy="130"/>
            </a:xfrm>
            <a:custGeom>
              <a:avLst/>
              <a:gdLst>
                <a:gd name="T0" fmla="*/ 0 w 127"/>
                <a:gd name="T1" fmla="*/ 0 h 261"/>
                <a:gd name="T2" fmla="*/ 42 w 127"/>
                <a:gd name="T3" fmla="*/ 42 h 261"/>
                <a:gd name="T4" fmla="*/ 42 w 127"/>
                <a:gd name="T5" fmla="*/ 86 h 261"/>
                <a:gd name="T6" fmla="*/ 0 w 127"/>
                <a:gd name="T7" fmla="*/ 13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0" y="0"/>
                  </a:moveTo>
                  <a:lnTo>
                    <a:pt x="127" y="85"/>
                  </a:lnTo>
                  <a:lnTo>
                    <a:pt x="127" y="172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5" name="Line 308"/>
            <p:cNvSpPr>
              <a:spLocks noChangeShapeType="1"/>
            </p:cNvSpPr>
            <p:nvPr/>
          </p:nvSpPr>
          <p:spPr bwMode="auto">
            <a:xfrm>
              <a:off x="6704" y="1078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6" name="Line 309"/>
            <p:cNvSpPr>
              <a:spLocks noChangeShapeType="1"/>
            </p:cNvSpPr>
            <p:nvPr/>
          </p:nvSpPr>
          <p:spPr bwMode="auto">
            <a:xfrm flipH="1" flipV="1">
              <a:off x="6619" y="10654"/>
              <a:ext cx="85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7" name="Line 310"/>
            <p:cNvSpPr>
              <a:spLocks noChangeShapeType="1"/>
            </p:cNvSpPr>
            <p:nvPr/>
          </p:nvSpPr>
          <p:spPr bwMode="auto">
            <a:xfrm>
              <a:off x="6576" y="1065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8" name="Line 311"/>
            <p:cNvSpPr>
              <a:spLocks noChangeShapeType="1"/>
            </p:cNvSpPr>
            <p:nvPr/>
          </p:nvSpPr>
          <p:spPr bwMode="auto">
            <a:xfrm flipH="1">
              <a:off x="6534" y="10654"/>
              <a:ext cx="42" cy="4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49" name="Line 312"/>
            <p:cNvSpPr>
              <a:spLocks noChangeShapeType="1"/>
            </p:cNvSpPr>
            <p:nvPr/>
          </p:nvSpPr>
          <p:spPr bwMode="auto">
            <a:xfrm>
              <a:off x="6531" y="1031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0" name="Freeform 313"/>
            <p:cNvSpPr>
              <a:spLocks/>
            </p:cNvSpPr>
            <p:nvPr/>
          </p:nvSpPr>
          <p:spPr bwMode="auto">
            <a:xfrm>
              <a:off x="6531" y="10188"/>
              <a:ext cx="63" cy="130"/>
            </a:xfrm>
            <a:custGeom>
              <a:avLst/>
              <a:gdLst>
                <a:gd name="T0" fmla="*/ 0 w 190"/>
                <a:gd name="T1" fmla="*/ 130 h 261"/>
                <a:gd name="T2" fmla="*/ 42 w 190"/>
                <a:gd name="T3" fmla="*/ 130 h 261"/>
                <a:gd name="T4" fmla="*/ 63 w 190"/>
                <a:gd name="T5" fmla="*/ 108 h 261"/>
                <a:gd name="T6" fmla="*/ 63 w 190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"/>
                <a:gd name="T13" fmla="*/ 0 h 261"/>
                <a:gd name="T14" fmla="*/ 190 w 190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" h="261">
                  <a:moveTo>
                    <a:pt x="0" y="261"/>
                  </a:moveTo>
                  <a:lnTo>
                    <a:pt x="128" y="261"/>
                  </a:lnTo>
                  <a:lnTo>
                    <a:pt x="190" y="217"/>
                  </a:lnTo>
                  <a:lnTo>
                    <a:pt x="19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1" name="Line 314"/>
            <p:cNvSpPr>
              <a:spLocks noChangeShapeType="1"/>
            </p:cNvSpPr>
            <p:nvPr/>
          </p:nvSpPr>
          <p:spPr bwMode="auto">
            <a:xfrm>
              <a:off x="6510" y="1018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2" name="Freeform 315"/>
            <p:cNvSpPr>
              <a:spLocks/>
            </p:cNvSpPr>
            <p:nvPr/>
          </p:nvSpPr>
          <p:spPr bwMode="auto">
            <a:xfrm>
              <a:off x="6510" y="10188"/>
              <a:ext cx="21" cy="130"/>
            </a:xfrm>
            <a:custGeom>
              <a:avLst/>
              <a:gdLst>
                <a:gd name="T0" fmla="*/ 0 w 62"/>
                <a:gd name="T1" fmla="*/ 0 h 261"/>
                <a:gd name="T2" fmla="*/ 0 w 62"/>
                <a:gd name="T3" fmla="*/ 108 h 261"/>
                <a:gd name="T4" fmla="*/ 21 w 62"/>
                <a:gd name="T5" fmla="*/ 130 h 261"/>
                <a:gd name="T6" fmla="*/ 0 60000 65536"/>
                <a:gd name="T7" fmla="*/ 0 60000 65536"/>
                <a:gd name="T8" fmla="*/ 0 60000 65536"/>
                <a:gd name="T9" fmla="*/ 0 w 62"/>
                <a:gd name="T10" fmla="*/ 0 h 261"/>
                <a:gd name="T11" fmla="*/ 62 w 62"/>
                <a:gd name="T12" fmla="*/ 261 h 2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261">
                  <a:moveTo>
                    <a:pt x="0" y="0"/>
                  </a:moveTo>
                  <a:lnTo>
                    <a:pt x="0" y="217"/>
                  </a:lnTo>
                  <a:lnTo>
                    <a:pt x="62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3" name="Line 316"/>
            <p:cNvSpPr>
              <a:spLocks noChangeShapeType="1"/>
            </p:cNvSpPr>
            <p:nvPr/>
          </p:nvSpPr>
          <p:spPr bwMode="auto">
            <a:xfrm>
              <a:off x="6467" y="1031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4" name="Freeform 317"/>
            <p:cNvSpPr>
              <a:spLocks/>
            </p:cNvSpPr>
            <p:nvPr/>
          </p:nvSpPr>
          <p:spPr bwMode="auto">
            <a:xfrm>
              <a:off x="6425" y="10188"/>
              <a:ext cx="42" cy="130"/>
            </a:xfrm>
            <a:custGeom>
              <a:avLst/>
              <a:gdLst>
                <a:gd name="T0" fmla="*/ 42 w 125"/>
                <a:gd name="T1" fmla="*/ 130 h 261"/>
                <a:gd name="T2" fmla="*/ 0 w 125"/>
                <a:gd name="T3" fmla="*/ 87 h 261"/>
                <a:gd name="T4" fmla="*/ 0 w 125"/>
                <a:gd name="T5" fmla="*/ 42 h 261"/>
                <a:gd name="T6" fmla="*/ 42 w 125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261"/>
                <a:gd name="T14" fmla="*/ 125 w 125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261">
                  <a:moveTo>
                    <a:pt x="125" y="261"/>
                  </a:moveTo>
                  <a:lnTo>
                    <a:pt x="0" y="174"/>
                  </a:lnTo>
                  <a:lnTo>
                    <a:pt x="0" y="85"/>
                  </a:lnTo>
                  <a:lnTo>
                    <a:pt x="125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5" name="Line 318"/>
            <p:cNvSpPr>
              <a:spLocks noChangeShapeType="1"/>
            </p:cNvSpPr>
            <p:nvPr/>
          </p:nvSpPr>
          <p:spPr bwMode="auto">
            <a:xfrm>
              <a:off x="6638" y="1023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6" name="Line 319"/>
            <p:cNvSpPr>
              <a:spLocks noChangeShapeType="1"/>
            </p:cNvSpPr>
            <p:nvPr/>
          </p:nvSpPr>
          <p:spPr bwMode="auto">
            <a:xfrm>
              <a:off x="6638" y="10231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7" name="Line 320"/>
            <p:cNvSpPr>
              <a:spLocks noChangeShapeType="1"/>
            </p:cNvSpPr>
            <p:nvPr/>
          </p:nvSpPr>
          <p:spPr bwMode="auto">
            <a:xfrm>
              <a:off x="6638" y="1031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8" name="Freeform 321"/>
            <p:cNvSpPr>
              <a:spLocks/>
            </p:cNvSpPr>
            <p:nvPr/>
          </p:nvSpPr>
          <p:spPr bwMode="auto">
            <a:xfrm>
              <a:off x="6638" y="10231"/>
              <a:ext cx="84" cy="87"/>
            </a:xfrm>
            <a:custGeom>
              <a:avLst/>
              <a:gdLst>
                <a:gd name="T0" fmla="*/ 0 w 252"/>
                <a:gd name="T1" fmla="*/ 87 h 176"/>
                <a:gd name="T2" fmla="*/ 63 w 252"/>
                <a:gd name="T3" fmla="*/ 87 h 176"/>
                <a:gd name="T4" fmla="*/ 84 w 252"/>
                <a:gd name="T5" fmla="*/ 65 h 176"/>
                <a:gd name="T6" fmla="*/ 84 w 252"/>
                <a:gd name="T7" fmla="*/ 22 h 176"/>
                <a:gd name="T8" fmla="*/ 63 w 252"/>
                <a:gd name="T9" fmla="*/ 0 h 176"/>
                <a:gd name="T10" fmla="*/ 21 w 252"/>
                <a:gd name="T11" fmla="*/ 0 h 176"/>
                <a:gd name="T12" fmla="*/ 0 w 252"/>
                <a:gd name="T13" fmla="*/ 22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2"/>
                <a:gd name="T22" fmla="*/ 0 h 176"/>
                <a:gd name="T23" fmla="*/ 252 w 252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2" h="176">
                  <a:moveTo>
                    <a:pt x="0" y="176"/>
                  </a:moveTo>
                  <a:lnTo>
                    <a:pt x="190" y="176"/>
                  </a:lnTo>
                  <a:lnTo>
                    <a:pt x="252" y="132"/>
                  </a:lnTo>
                  <a:lnTo>
                    <a:pt x="252" y="45"/>
                  </a:lnTo>
                  <a:lnTo>
                    <a:pt x="190" y="0"/>
                  </a:lnTo>
                  <a:lnTo>
                    <a:pt x="62" y="0"/>
                  </a:lnTo>
                  <a:lnTo>
                    <a:pt x="0" y="45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59" name="Line 322"/>
            <p:cNvSpPr>
              <a:spLocks noChangeShapeType="1"/>
            </p:cNvSpPr>
            <p:nvPr/>
          </p:nvSpPr>
          <p:spPr bwMode="auto">
            <a:xfrm>
              <a:off x="6765" y="1025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0" name="Freeform 323"/>
            <p:cNvSpPr>
              <a:spLocks/>
            </p:cNvSpPr>
            <p:nvPr/>
          </p:nvSpPr>
          <p:spPr bwMode="auto">
            <a:xfrm>
              <a:off x="6765" y="10231"/>
              <a:ext cx="85" cy="87"/>
            </a:xfrm>
            <a:custGeom>
              <a:avLst/>
              <a:gdLst>
                <a:gd name="T0" fmla="*/ 0 w 253"/>
                <a:gd name="T1" fmla="*/ 22 h 176"/>
                <a:gd name="T2" fmla="*/ 21 w 253"/>
                <a:gd name="T3" fmla="*/ 0 h 176"/>
                <a:gd name="T4" fmla="*/ 43 w 253"/>
                <a:gd name="T5" fmla="*/ 0 h 176"/>
                <a:gd name="T6" fmla="*/ 85 w 253"/>
                <a:gd name="T7" fmla="*/ 44 h 176"/>
                <a:gd name="T8" fmla="*/ 43 w 253"/>
                <a:gd name="T9" fmla="*/ 87 h 176"/>
                <a:gd name="T10" fmla="*/ 21 w 253"/>
                <a:gd name="T11" fmla="*/ 87 h 176"/>
                <a:gd name="T12" fmla="*/ 0 w 253"/>
                <a:gd name="T13" fmla="*/ 65 h 176"/>
                <a:gd name="T14" fmla="*/ 0 w 253"/>
                <a:gd name="T15" fmla="*/ 22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176"/>
                <a:gd name="T26" fmla="*/ 253 w 253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176">
                  <a:moveTo>
                    <a:pt x="0" y="45"/>
                  </a:moveTo>
                  <a:lnTo>
                    <a:pt x="63" y="0"/>
                  </a:lnTo>
                  <a:lnTo>
                    <a:pt x="128" y="0"/>
                  </a:lnTo>
                  <a:lnTo>
                    <a:pt x="253" y="89"/>
                  </a:lnTo>
                  <a:lnTo>
                    <a:pt x="128" y="176"/>
                  </a:lnTo>
                  <a:lnTo>
                    <a:pt x="63" y="176"/>
                  </a:lnTo>
                  <a:lnTo>
                    <a:pt x="0" y="132"/>
                  </a:lnTo>
                  <a:lnTo>
                    <a:pt x="0" y="45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1" name="Line 324"/>
            <p:cNvSpPr>
              <a:spLocks noChangeShapeType="1"/>
            </p:cNvSpPr>
            <p:nvPr/>
          </p:nvSpPr>
          <p:spPr bwMode="auto">
            <a:xfrm>
              <a:off x="6893" y="1025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2" name="Freeform 325"/>
            <p:cNvSpPr>
              <a:spLocks/>
            </p:cNvSpPr>
            <p:nvPr/>
          </p:nvSpPr>
          <p:spPr bwMode="auto">
            <a:xfrm>
              <a:off x="6893" y="10231"/>
              <a:ext cx="63" cy="87"/>
            </a:xfrm>
            <a:custGeom>
              <a:avLst/>
              <a:gdLst>
                <a:gd name="T0" fmla="*/ 0 w 190"/>
                <a:gd name="T1" fmla="*/ 22 h 176"/>
                <a:gd name="T2" fmla="*/ 21 w 190"/>
                <a:gd name="T3" fmla="*/ 0 h 176"/>
                <a:gd name="T4" fmla="*/ 42 w 190"/>
                <a:gd name="T5" fmla="*/ 0 h 176"/>
                <a:gd name="T6" fmla="*/ 63 w 190"/>
                <a:gd name="T7" fmla="*/ 22 h 176"/>
                <a:gd name="T8" fmla="*/ 63 w 190"/>
                <a:gd name="T9" fmla="*/ 65 h 176"/>
                <a:gd name="T10" fmla="*/ 42 w 190"/>
                <a:gd name="T11" fmla="*/ 87 h 176"/>
                <a:gd name="T12" fmla="*/ 21 w 190"/>
                <a:gd name="T13" fmla="*/ 87 h 176"/>
                <a:gd name="T14" fmla="*/ 0 w 190"/>
                <a:gd name="T15" fmla="*/ 65 h 176"/>
                <a:gd name="T16" fmla="*/ 0 w 190"/>
                <a:gd name="T17" fmla="*/ 22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76"/>
                <a:gd name="T29" fmla="*/ 190 w 19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76">
                  <a:moveTo>
                    <a:pt x="0" y="45"/>
                  </a:moveTo>
                  <a:lnTo>
                    <a:pt x="63" y="0"/>
                  </a:lnTo>
                  <a:lnTo>
                    <a:pt x="126" y="0"/>
                  </a:lnTo>
                  <a:lnTo>
                    <a:pt x="190" y="45"/>
                  </a:lnTo>
                  <a:lnTo>
                    <a:pt x="190" y="132"/>
                  </a:lnTo>
                  <a:lnTo>
                    <a:pt x="126" y="176"/>
                  </a:lnTo>
                  <a:lnTo>
                    <a:pt x="63" y="176"/>
                  </a:lnTo>
                  <a:lnTo>
                    <a:pt x="0" y="132"/>
                  </a:lnTo>
                  <a:lnTo>
                    <a:pt x="0" y="45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3" name="Line 326"/>
            <p:cNvSpPr>
              <a:spLocks noChangeShapeType="1"/>
            </p:cNvSpPr>
            <p:nvPr/>
          </p:nvSpPr>
          <p:spPr bwMode="auto">
            <a:xfrm>
              <a:off x="6956" y="1029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4" name="Line 327"/>
            <p:cNvSpPr>
              <a:spLocks noChangeShapeType="1"/>
            </p:cNvSpPr>
            <p:nvPr/>
          </p:nvSpPr>
          <p:spPr bwMode="auto">
            <a:xfrm>
              <a:off x="6956" y="10296"/>
              <a:ext cx="21" cy="2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5" name="Line 328"/>
            <p:cNvSpPr>
              <a:spLocks noChangeShapeType="1"/>
            </p:cNvSpPr>
            <p:nvPr/>
          </p:nvSpPr>
          <p:spPr bwMode="auto">
            <a:xfrm>
              <a:off x="7063" y="1029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6" name="Freeform 329"/>
            <p:cNvSpPr>
              <a:spLocks/>
            </p:cNvSpPr>
            <p:nvPr/>
          </p:nvSpPr>
          <p:spPr bwMode="auto">
            <a:xfrm>
              <a:off x="7063" y="10296"/>
              <a:ext cx="42" cy="22"/>
            </a:xfrm>
            <a:custGeom>
              <a:avLst/>
              <a:gdLst>
                <a:gd name="T0" fmla="*/ 0 w 127"/>
                <a:gd name="T1" fmla="*/ 0 h 44"/>
                <a:gd name="T2" fmla="*/ 21 w 127"/>
                <a:gd name="T3" fmla="*/ 22 h 44"/>
                <a:gd name="T4" fmla="*/ 42 w 127"/>
                <a:gd name="T5" fmla="*/ 0 h 44"/>
                <a:gd name="T6" fmla="*/ 0 60000 65536"/>
                <a:gd name="T7" fmla="*/ 0 60000 65536"/>
                <a:gd name="T8" fmla="*/ 0 60000 65536"/>
                <a:gd name="T9" fmla="*/ 0 w 127"/>
                <a:gd name="T10" fmla="*/ 0 h 44"/>
                <a:gd name="T11" fmla="*/ 127 w 127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44">
                  <a:moveTo>
                    <a:pt x="0" y="0"/>
                  </a:moveTo>
                  <a:lnTo>
                    <a:pt x="64" y="44"/>
                  </a:lnTo>
                  <a:lnTo>
                    <a:pt x="127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7" name="Line 330"/>
            <p:cNvSpPr>
              <a:spLocks noChangeShapeType="1"/>
            </p:cNvSpPr>
            <p:nvPr/>
          </p:nvSpPr>
          <p:spPr bwMode="auto">
            <a:xfrm>
              <a:off x="7063" y="1029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8" name="Line 331"/>
            <p:cNvSpPr>
              <a:spLocks noChangeShapeType="1"/>
            </p:cNvSpPr>
            <p:nvPr/>
          </p:nvSpPr>
          <p:spPr bwMode="auto">
            <a:xfrm flipV="1">
              <a:off x="7063" y="10188"/>
              <a:ext cx="1" cy="108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69" name="Line 332"/>
            <p:cNvSpPr>
              <a:spLocks noChangeShapeType="1"/>
            </p:cNvSpPr>
            <p:nvPr/>
          </p:nvSpPr>
          <p:spPr bwMode="auto">
            <a:xfrm>
              <a:off x="7021" y="1023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0" name="Line 333"/>
            <p:cNvSpPr>
              <a:spLocks noChangeShapeType="1"/>
            </p:cNvSpPr>
            <p:nvPr/>
          </p:nvSpPr>
          <p:spPr bwMode="auto">
            <a:xfrm>
              <a:off x="7021" y="10231"/>
              <a:ext cx="84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1" name="Line 334"/>
            <p:cNvSpPr>
              <a:spLocks noChangeShapeType="1"/>
            </p:cNvSpPr>
            <p:nvPr/>
          </p:nvSpPr>
          <p:spPr bwMode="auto">
            <a:xfrm>
              <a:off x="7169" y="1023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2" name="Freeform 335"/>
            <p:cNvSpPr>
              <a:spLocks/>
            </p:cNvSpPr>
            <p:nvPr/>
          </p:nvSpPr>
          <p:spPr bwMode="auto">
            <a:xfrm>
              <a:off x="7148" y="10231"/>
              <a:ext cx="64" cy="87"/>
            </a:xfrm>
            <a:custGeom>
              <a:avLst/>
              <a:gdLst>
                <a:gd name="T0" fmla="*/ 21 w 190"/>
                <a:gd name="T1" fmla="*/ 0 h 176"/>
                <a:gd name="T2" fmla="*/ 0 w 190"/>
                <a:gd name="T3" fmla="*/ 22 h 176"/>
                <a:gd name="T4" fmla="*/ 0 w 190"/>
                <a:gd name="T5" fmla="*/ 65 h 176"/>
                <a:gd name="T6" fmla="*/ 21 w 190"/>
                <a:gd name="T7" fmla="*/ 87 h 176"/>
                <a:gd name="T8" fmla="*/ 64 w 190"/>
                <a:gd name="T9" fmla="*/ 87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76"/>
                <a:gd name="T17" fmla="*/ 190 w 190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76">
                  <a:moveTo>
                    <a:pt x="63" y="0"/>
                  </a:moveTo>
                  <a:lnTo>
                    <a:pt x="0" y="45"/>
                  </a:lnTo>
                  <a:lnTo>
                    <a:pt x="0" y="132"/>
                  </a:lnTo>
                  <a:lnTo>
                    <a:pt x="63" y="176"/>
                  </a:lnTo>
                  <a:lnTo>
                    <a:pt x="190" y="176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3" name="Line 336"/>
            <p:cNvSpPr>
              <a:spLocks noChangeShapeType="1"/>
            </p:cNvSpPr>
            <p:nvPr/>
          </p:nvSpPr>
          <p:spPr bwMode="auto">
            <a:xfrm>
              <a:off x="7212" y="10275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4" name="Freeform 337"/>
            <p:cNvSpPr>
              <a:spLocks/>
            </p:cNvSpPr>
            <p:nvPr/>
          </p:nvSpPr>
          <p:spPr bwMode="auto">
            <a:xfrm>
              <a:off x="7169" y="10231"/>
              <a:ext cx="64" cy="44"/>
            </a:xfrm>
            <a:custGeom>
              <a:avLst/>
              <a:gdLst>
                <a:gd name="T0" fmla="*/ 43 w 190"/>
                <a:gd name="T1" fmla="*/ 44 h 89"/>
                <a:gd name="T2" fmla="*/ 64 w 190"/>
                <a:gd name="T3" fmla="*/ 22 h 89"/>
                <a:gd name="T4" fmla="*/ 43 w 190"/>
                <a:gd name="T5" fmla="*/ 0 h 89"/>
                <a:gd name="T6" fmla="*/ 0 w 190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"/>
                <a:gd name="T13" fmla="*/ 0 h 89"/>
                <a:gd name="T14" fmla="*/ 190 w 190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" h="89">
                  <a:moveTo>
                    <a:pt x="127" y="89"/>
                  </a:moveTo>
                  <a:lnTo>
                    <a:pt x="190" y="45"/>
                  </a:lnTo>
                  <a:lnTo>
                    <a:pt x="127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5" name="Line 338"/>
            <p:cNvSpPr>
              <a:spLocks noChangeShapeType="1"/>
            </p:cNvSpPr>
            <p:nvPr/>
          </p:nvSpPr>
          <p:spPr bwMode="auto">
            <a:xfrm>
              <a:off x="7148" y="10275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6" name="Line 339"/>
            <p:cNvSpPr>
              <a:spLocks noChangeShapeType="1"/>
            </p:cNvSpPr>
            <p:nvPr/>
          </p:nvSpPr>
          <p:spPr bwMode="auto">
            <a:xfrm>
              <a:off x="7148" y="10275"/>
              <a:ext cx="64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7" name="Line 340"/>
            <p:cNvSpPr>
              <a:spLocks noChangeShapeType="1"/>
            </p:cNvSpPr>
            <p:nvPr/>
          </p:nvSpPr>
          <p:spPr bwMode="auto">
            <a:xfrm>
              <a:off x="7318" y="10275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8" name="Line 341"/>
            <p:cNvSpPr>
              <a:spLocks noChangeShapeType="1"/>
            </p:cNvSpPr>
            <p:nvPr/>
          </p:nvSpPr>
          <p:spPr bwMode="auto">
            <a:xfrm flipH="1">
              <a:off x="7276" y="10275"/>
              <a:ext cx="42" cy="4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79" name="Line 342"/>
            <p:cNvSpPr>
              <a:spLocks noChangeShapeType="1"/>
            </p:cNvSpPr>
            <p:nvPr/>
          </p:nvSpPr>
          <p:spPr bwMode="auto">
            <a:xfrm>
              <a:off x="7318" y="10275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0" name="Freeform 343"/>
            <p:cNvSpPr>
              <a:spLocks/>
            </p:cNvSpPr>
            <p:nvPr/>
          </p:nvSpPr>
          <p:spPr bwMode="auto">
            <a:xfrm>
              <a:off x="7276" y="10188"/>
              <a:ext cx="42" cy="87"/>
            </a:xfrm>
            <a:custGeom>
              <a:avLst/>
              <a:gdLst>
                <a:gd name="T0" fmla="*/ 42 w 126"/>
                <a:gd name="T1" fmla="*/ 87 h 174"/>
                <a:gd name="T2" fmla="*/ 42 w 126"/>
                <a:gd name="T3" fmla="*/ 43 h 174"/>
                <a:gd name="T4" fmla="*/ 0 w 126"/>
                <a:gd name="T5" fmla="*/ 0 h 174"/>
                <a:gd name="T6" fmla="*/ 0 60000 65536"/>
                <a:gd name="T7" fmla="*/ 0 60000 65536"/>
                <a:gd name="T8" fmla="*/ 0 60000 65536"/>
                <a:gd name="T9" fmla="*/ 0 w 126"/>
                <a:gd name="T10" fmla="*/ 0 h 174"/>
                <a:gd name="T11" fmla="*/ 126 w 126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174">
                  <a:moveTo>
                    <a:pt x="126" y="174"/>
                  </a:moveTo>
                  <a:lnTo>
                    <a:pt x="126" y="85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1" name="Line 344"/>
            <p:cNvSpPr>
              <a:spLocks noChangeShapeType="1"/>
            </p:cNvSpPr>
            <p:nvPr/>
          </p:nvSpPr>
          <p:spPr bwMode="auto">
            <a:xfrm>
              <a:off x="6850" y="1018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2" name="Line 345"/>
            <p:cNvSpPr>
              <a:spLocks noChangeShapeType="1"/>
            </p:cNvSpPr>
            <p:nvPr/>
          </p:nvSpPr>
          <p:spPr bwMode="auto">
            <a:xfrm>
              <a:off x="6850" y="10188"/>
              <a:ext cx="1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3" name="Line 346"/>
            <p:cNvSpPr>
              <a:spLocks noChangeShapeType="1"/>
            </p:cNvSpPr>
            <p:nvPr/>
          </p:nvSpPr>
          <p:spPr bwMode="auto">
            <a:xfrm>
              <a:off x="6765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4" name="Freeform 347"/>
            <p:cNvSpPr>
              <a:spLocks/>
            </p:cNvSpPr>
            <p:nvPr/>
          </p:nvSpPr>
          <p:spPr bwMode="auto">
            <a:xfrm>
              <a:off x="6765" y="13007"/>
              <a:ext cx="43" cy="131"/>
            </a:xfrm>
            <a:custGeom>
              <a:avLst/>
              <a:gdLst>
                <a:gd name="T0" fmla="*/ 0 w 128"/>
                <a:gd name="T1" fmla="*/ 0 h 261"/>
                <a:gd name="T2" fmla="*/ 43 w 128"/>
                <a:gd name="T3" fmla="*/ 45 h 261"/>
                <a:gd name="T4" fmla="*/ 43 w 128"/>
                <a:gd name="T5" fmla="*/ 88 h 261"/>
                <a:gd name="T6" fmla="*/ 0 w 128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261"/>
                <a:gd name="T14" fmla="*/ 128 w 128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261">
                  <a:moveTo>
                    <a:pt x="0" y="0"/>
                  </a:moveTo>
                  <a:lnTo>
                    <a:pt x="128" y="89"/>
                  </a:lnTo>
                  <a:lnTo>
                    <a:pt x="128" y="175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5" name="Line 348"/>
            <p:cNvSpPr>
              <a:spLocks noChangeShapeType="1"/>
            </p:cNvSpPr>
            <p:nvPr/>
          </p:nvSpPr>
          <p:spPr bwMode="auto">
            <a:xfrm>
              <a:off x="6722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6" name="Line 349"/>
            <p:cNvSpPr>
              <a:spLocks noChangeShapeType="1"/>
            </p:cNvSpPr>
            <p:nvPr/>
          </p:nvSpPr>
          <p:spPr bwMode="auto">
            <a:xfrm flipH="1" flipV="1">
              <a:off x="6638" y="13007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7" name="Line 350"/>
            <p:cNvSpPr>
              <a:spLocks noChangeShapeType="1"/>
            </p:cNvSpPr>
            <p:nvPr/>
          </p:nvSpPr>
          <p:spPr bwMode="auto">
            <a:xfrm>
              <a:off x="6594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8" name="Freeform 351"/>
            <p:cNvSpPr>
              <a:spLocks/>
            </p:cNvSpPr>
            <p:nvPr/>
          </p:nvSpPr>
          <p:spPr bwMode="auto">
            <a:xfrm>
              <a:off x="6553" y="13007"/>
              <a:ext cx="41" cy="131"/>
            </a:xfrm>
            <a:custGeom>
              <a:avLst/>
              <a:gdLst>
                <a:gd name="T0" fmla="*/ 41 w 125"/>
                <a:gd name="T1" fmla="*/ 0 h 261"/>
                <a:gd name="T2" fmla="*/ 0 w 125"/>
                <a:gd name="T3" fmla="*/ 45 h 261"/>
                <a:gd name="T4" fmla="*/ 0 w 125"/>
                <a:gd name="T5" fmla="*/ 88 h 261"/>
                <a:gd name="T6" fmla="*/ 41 w 125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261"/>
                <a:gd name="T14" fmla="*/ 125 w 125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261">
                  <a:moveTo>
                    <a:pt x="125" y="0"/>
                  </a:moveTo>
                  <a:lnTo>
                    <a:pt x="0" y="89"/>
                  </a:lnTo>
                  <a:lnTo>
                    <a:pt x="0" y="175"/>
                  </a:lnTo>
                  <a:lnTo>
                    <a:pt x="125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89" name="Line 352"/>
            <p:cNvSpPr>
              <a:spLocks noChangeShapeType="1"/>
            </p:cNvSpPr>
            <p:nvPr/>
          </p:nvSpPr>
          <p:spPr bwMode="auto">
            <a:xfrm>
              <a:off x="6638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0" name="Line 353"/>
            <p:cNvSpPr>
              <a:spLocks noChangeShapeType="1"/>
            </p:cNvSpPr>
            <p:nvPr/>
          </p:nvSpPr>
          <p:spPr bwMode="auto">
            <a:xfrm flipV="1">
              <a:off x="6638" y="13007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1" name="Line 354"/>
            <p:cNvSpPr>
              <a:spLocks noChangeShapeType="1"/>
            </p:cNvSpPr>
            <p:nvPr/>
          </p:nvSpPr>
          <p:spPr bwMode="auto">
            <a:xfrm>
              <a:off x="6638" y="128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2" name="Line 355"/>
            <p:cNvSpPr>
              <a:spLocks noChangeShapeType="1"/>
            </p:cNvSpPr>
            <p:nvPr/>
          </p:nvSpPr>
          <p:spPr bwMode="auto">
            <a:xfrm flipV="1">
              <a:off x="6638" y="12741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3" name="Line 356"/>
            <p:cNvSpPr>
              <a:spLocks noChangeShapeType="1"/>
            </p:cNvSpPr>
            <p:nvPr/>
          </p:nvSpPr>
          <p:spPr bwMode="auto">
            <a:xfrm>
              <a:off x="6638" y="1274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4" name="Line 357"/>
            <p:cNvSpPr>
              <a:spLocks noChangeShapeType="1"/>
            </p:cNvSpPr>
            <p:nvPr/>
          </p:nvSpPr>
          <p:spPr bwMode="auto">
            <a:xfrm>
              <a:off x="6638" y="12741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5" name="Line 358"/>
            <p:cNvSpPr>
              <a:spLocks noChangeShapeType="1"/>
            </p:cNvSpPr>
            <p:nvPr/>
          </p:nvSpPr>
          <p:spPr bwMode="auto">
            <a:xfrm>
              <a:off x="6594" y="128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6" name="Freeform 359"/>
            <p:cNvSpPr>
              <a:spLocks/>
            </p:cNvSpPr>
            <p:nvPr/>
          </p:nvSpPr>
          <p:spPr bwMode="auto">
            <a:xfrm>
              <a:off x="6553" y="12741"/>
              <a:ext cx="41" cy="131"/>
            </a:xfrm>
            <a:custGeom>
              <a:avLst/>
              <a:gdLst>
                <a:gd name="T0" fmla="*/ 41 w 125"/>
                <a:gd name="T1" fmla="*/ 131 h 261"/>
                <a:gd name="T2" fmla="*/ 0 w 125"/>
                <a:gd name="T3" fmla="*/ 87 h 261"/>
                <a:gd name="T4" fmla="*/ 0 w 125"/>
                <a:gd name="T5" fmla="*/ 44 h 261"/>
                <a:gd name="T6" fmla="*/ 41 w 125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261"/>
                <a:gd name="T14" fmla="*/ 125 w 125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261">
                  <a:moveTo>
                    <a:pt x="125" y="261"/>
                  </a:moveTo>
                  <a:lnTo>
                    <a:pt x="0" y="174"/>
                  </a:lnTo>
                  <a:lnTo>
                    <a:pt x="0" y="87"/>
                  </a:lnTo>
                  <a:lnTo>
                    <a:pt x="125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7" name="Line 360"/>
            <p:cNvSpPr>
              <a:spLocks noChangeShapeType="1"/>
            </p:cNvSpPr>
            <p:nvPr/>
          </p:nvSpPr>
          <p:spPr bwMode="auto">
            <a:xfrm>
              <a:off x="6510" y="1274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8" name="Line 361"/>
            <p:cNvSpPr>
              <a:spLocks noChangeShapeType="1"/>
            </p:cNvSpPr>
            <p:nvPr/>
          </p:nvSpPr>
          <p:spPr bwMode="auto">
            <a:xfrm flipH="1">
              <a:off x="6425" y="12741"/>
              <a:ext cx="85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99" name="Line 362"/>
            <p:cNvSpPr>
              <a:spLocks noChangeShapeType="1"/>
            </p:cNvSpPr>
            <p:nvPr/>
          </p:nvSpPr>
          <p:spPr bwMode="auto">
            <a:xfrm>
              <a:off x="6467" y="1274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0" name="Line 363"/>
            <p:cNvSpPr>
              <a:spLocks noChangeShapeType="1"/>
            </p:cNvSpPr>
            <p:nvPr/>
          </p:nvSpPr>
          <p:spPr bwMode="auto">
            <a:xfrm>
              <a:off x="6467" y="12741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1" name="Line 364"/>
            <p:cNvSpPr>
              <a:spLocks noChangeShapeType="1"/>
            </p:cNvSpPr>
            <p:nvPr/>
          </p:nvSpPr>
          <p:spPr bwMode="auto">
            <a:xfrm>
              <a:off x="6488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2" name="Line 365"/>
            <p:cNvSpPr>
              <a:spLocks noChangeShapeType="1"/>
            </p:cNvSpPr>
            <p:nvPr/>
          </p:nvSpPr>
          <p:spPr bwMode="auto">
            <a:xfrm flipH="1">
              <a:off x="6425" y="13007"/>
              <a:ext cx="63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3" name="Line 366"/>
            <p:cNvSpPr>
              <a:spLocks noChangeShapeType="1"/>
            </p:cNvSpPr>
            <p:nvPr/>
          </p:nvSpPr>
          <p:spPr bwMode="auto">
            <a:xfrm>
              <a:off x="6446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4" name="Line 367"/>
            <p:cNvSpPr>
              <a:spLocks noChangeShapeType="1"/>
            </p:cNvSpPr>
            <p:nvPr/>
          </p:nvSpPr>
          <p:spPr bwMode="auto">
            <a:xfrm>
              <a:off x="6446" y="13007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5" name="Line 368"/>
            <p:cNvSpPr>
              <a:spLocks noChangeShapeType="1"/>
            </p:cNvSpPr>
            <p:nvPr/>
          </p:nvSpPr>
          <p:spPr bwMode="auto">
            <a:xfrm>
              <a:off x="6425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6" name="Freeform 369"/>
            <p:cNvSpPr>
              <a:spLocks/>
            </p:cNvSpPr>
            <p:nvPr/>
          </p:nvSpPr>
          <p:spPr bwMode="auto">
            <a:xfrm>
              <a:off x="6425" y="13073"/>
              <a:ext cx="85" cy="65"/>
            </a:xfrm>
            <a:custGeom>
              <a:avLst/>
              <a:gdLst>
                <a:gd name="T0" fmla="*/ 0 w 256"/>
                <a:gd name="T1" fmla="*/ 65 h 129"/>
                <a:gd name="T2" fmla="*/ 63 w 256"/>
                <a:gd name="T3" fmla="*/ 65 h 129"/>
                <a:gd name="T4" fmla="*/ 85 w 256"/>
                <a:gd name="T5" fmla="*/ 43 h 129"/>
                <a:gd name="T6" fmla="*/ 85 w 256"/>
                <a:gd name="T7" fmla="*/ 22 h 129"/>
                <a:gd name="T8" fmla="*/ 63 w 256"/>
                <a:gd name="T9" fmla="*/ 0 h 129"/>
                <a:gd name="T10" fmla="*/ 21 w 256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129"/>
                <a:gd name="T20" fmla="*/ 256 w 256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129">
                  <a:moveTo>
                    <a:pt x="0" y="129"/>
                  </a:moveTo>
                  <a:lnTo>
                    <a:pt x="190" y="129"/>
                  </a:lnTo>
                  <a:lnTo>
                    <a:pt x="256" y="86"/>
                  </a:lnTo>
                  <a:lnTo>
                    <a:pt x="256" y="43"/>
                  </a:lnTo>
                  <a:lnTo>
                    <a:pt x="190" y="0"/>
                  </a:lnTo>
                  <a:lnTo>
                    <a:pt x="63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7" name="Line 370"/>
            <p:cNvSpPr>
              <a:spLocks noChangeShapeType="1"/>
            </p:cNvSpPr>
            <p:nvPr/>
          </p:nvSpPr>
          <p:spPr bwMode="auto">
            <a:xfrm>
              <a:off x="6488" y="1307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8" name="Freeform 371"/>
            <p:cNvSpPr>
              <a:spLocks/>
            </p:cNvSpPr>
            <p:nvPr/>
          </p:nvSpPr>
          <p:spPr bwMode="auto">
            <a:xfrm>
              <a:off x="6488" y="13007"/>
              <a:ext cx="22" cy="66"/>
            </a:xfrm>
            <a:custGeom>
              <a:avLst/>
              <a:gdLst>
                <a:gd name="T0" fmla="*/ 0 w 66"/>
                <a:gd name="T1" fmla="*/ 66 h 132"/>
                <a:gd name="T2" fmla="*/ 22 w 66"/>
                <a:gd name="T3" fmla="*/ 44 h 132"/>
                <a:gd name="T4" fmla="*/ 22 w 66"/>
                <a:gd name="T5" fmla="*/ 22 h 132"/>
                <a:gd name="T6" fmla="*/ 0 w 6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132"/>
                <a:gd name="T14" fmla="*/ 66 w 66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132">
                  <a:moveTo>
                    <a:pt x="0" y="132"/>
                  </a:moveTo>
                  <a:lnTo>
                    <a:pt x="66" y="89"/>
                  </a:lnTo>
                  <a:lnTo>
                    <a:pt x="66" y="44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09" name="Line 372"/>
            <p:cNvSpPr>
              <a:spLocks noChangeShapeType="1"/>
            </p:cNvSpPr>
            <p:nvPr/>
          </p:nvSpPr>
          <p:spPr bwMode="auto">
            <a:xfrm>
              <a:off x="6488" y="1328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0" name="Line 373"/>
            <p:cNvSpPr>
              <a:spLocks noChangeShapeType="1"/>
            </p:cNvSpPr>
            <p:nvPr/>
          </p:nvSpPr>
          <p:spPr bwMode="auto">
            <a:xfrm flipH="1">
              <a:off x="6425" y="13286"/>
              <a:ext cx="63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1" name="Line 374"/>
            <p:cNvSpPr>
              <a:spLocks noChangeShapeType="1"/>
            </p:cNvSpPr>
            <p:nvPr/>
          </p:nvSpPr>
          <p:spPr bwMode="auto">
            <a:xfrm>
              <a:off x="6446" y="1328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2" name="Line 375"/>
            <p:cNvSpPr>
              <a:spLocks noChangeShapeType="1"/>
            </p:cNvSpPr>
            <p:nvPr/>
          </p:nvSpPr>
          <p:spPr bwMode="auto">
            <a:xfrm>
              <a:off x="6446" y="13286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3" name="Line 376"/>
            <p:cNvSpPr>
              <a:spLocks noChangeShapeType="1"/>
            </p:cNvSpPr>
            <p:nvPr/>
          </p:nvSpPr>
          <p:spPr bwMode="auto">
            <a:xfrm>
              <a:off x="6425" y="134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4" name="Freeform 377"/>
            <p:cNvSpPr>
              <a:spLocks/>
            </p:cNvSpPr>
            <p:nvPr/>
          </p:nvSpPr>
          <p:spPr bwMode="auto">
            <a:xfrm>
              <a:off x="6425" y="13352"/>
              <a:ext cx="85" cy="65"/>
            </a:xfrm>
            <a:custGeom>
              <a:avLst/>
              <a:gdLst>
                <a:gd name="T0" fmla="*/ 0 w 256"/>
                <a:gd name="T1" fmla="*/ 65 h 130"/>
                <a:gd name="T2" fmla="*/ 63 w 256"/>
                <a:gd name="T3" fmla="*/ 65 h 130"/>
                <a:gd name="T4" fmla="*/ 85 w 256"/>
                <a:gd name="T5" fmla="*/ 43 h 130"/>
                <a:gd name="T6" fmla="*/ 85 w 256"/>
                <a:gd name="T7" fmla="*/ 22 h 130"/>
                <a:gd name="T8" fmla="*/ 63 w 256"/>
                <a:gd name="T9" fmla="*/ 0 h 130"/>
                <a:gd name="T10" fmla="*/ 21 w 256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130"/>
                <a:gd name="T20" fmla="*/ 256 w 256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130">
                  <a:moveTo>
                    <a:pt x="0" y="130"/>
                  </a:moveTo>
                  <a:lnTo>
                    <a:pt x="190" y="130"/>
                  </a:lnTo>
                  <a:lnTo>
                    <a:pt x="256" y="87"/>
                  </a:lnTo>
                  <a:lnTo>
                    <a:pt x="256" y="44"/>
                  </a:lnTo>
                  <a:lnTo>
                    <a:pt x="190" y="0"/>
                  </a:lnTo>
                  <a:lnTo>
                    <a:pt x="63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5" name="Line 378"/>
            <p:cNvSpPr>
              <a:spLocks noChangeShapeType="1"/>
            </p:cNvSpPr>
            <p:nvPr/>
          </p:nvSpPr>
          <p:spPr bwMode="auto">
            <a:xfrm>
              <a:off x="6488" y="1335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6" name="Freeform 379"/>
            <p:cNvSpPr>
              <a:spLocks/>
            </p:cNvSpPr>
            <p:nvPr/>
          </p:nvSpPr>
          <p:spPr bwMode="auto">
            <a:xfrm>
              <a:off x="6488" y="13286"/>
              <a:ext cx="22" cy="66"/>
            </a:xfrm>
            <a:custGeom>
              <a:avLst/>
              <a:gdLst>
                <a:gd name="T0" fmla="*/ 0 w 66"/>
                <a:gd name="T1" fmla="*/ 66 h 131"/>
                <a:gd name="T2" fmla="*/ 22 w 66"/>
                <a:gd name="T3" fmla="*/ 44 h 131"/>
                <a:gd name="T4" fmla="*/ 22 w 66"/>
                <a:gd name="T5" fmla="*/ 22 h 131"/>
                <a:gd name="T6" fmla="*/ 0 w 66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131"/>
                <a:gd name="T14" fmla="*/ 66 w 66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131">
                  <a:moveTo>
                    <a:pt x="0" y="131"/>
                  </a:moveTo>
                  <a:lnTo>
                    <a:pt x="66" y="87"/>
                  </a:lnTo>
                  <a:lnTo>
                    <a:pt x="66" y="44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7" name="Line 380"/>
            <p:cNvSpPr>
              <a:spLocks noChangeShapeType="1"/>
            </p:cNvSpPr>
            <p:nvPr/>
          </p:nvSpPr>
          <p:spPr bwMode="auto">
            <a:xfrm>
              <a:off x="6594" y="1328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8" name="Freeform 381"/>
            <p:cNvSpPr>
              <a:spLocks/>
            </p:cNvSpPr>
            <p:nvPr/>
          </p:nvSpPr>
          <p:spPr bwMode="auto">
            <a:xfrm>
              <a:off x="6553" y="13286"/>
              <a:ext cx="41" cy="131"/>
            </a:xfrm>
            <a:custGeom>
              <a:avLst/>
              <a:gdLst>
                <a:gd name="T0" fmla="*/ 41 w 125"/>
                <a:gd name="T1" fmla="*/ 0 h 261"/>
                <a:gd name="T2" fmla="*/ 0 w 125"/>
                <a:gd name="T3" fmla="*/ 44 h 261"/>
                <a:gd name="T4" fmla="*/ 0 w 125"/>
                <a:gd name="T5" fmla="*/ 88 h 261"/>
                <a:gd name="T6" fmla="*/ 41 w 125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261"/>
                <a:gd name="T14" fmla="*/ 125 w 125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261">
                  <a:moveTo>
                    <a:pt x="125" y="0"/>
                  </a:moveTo>
                  <a:lnTo>
                    <a:pt x="0" y="87"/>
                  </a:lnTo>
                  <a:lnTo>
                    <a:pt x="0" y="175"/>
                  </a:lnTo>
                  <a:lnTo>
                    <a:pt x="125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19" name="Line 382"/>
            <p:cNvSpPr>
              <a:spLocks noChangeShapeType="1"/>
            </p:cNvSpPr>
            <p:nvPr/>
          </p:nvSpPr>
          <p:spPr bwMode="auto">
            <a:xfrm>
              <a:off x="6638" y="134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0" name="Line 383"/>
            <p:cNvSpPr>
              <a:spLocks noChangeShapeType="1"/>
            </p:cNvSpPr>
            <p:nvPr/>
          </p:nvSpPr>
          <p:spPr bwMode="auto">
            <a:xfrm flipV="1">
              <a:off x="6638" y="13286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1" name="Line 384"/>
            <p:cNvSpPr>
              <a:spLocks noChangeShapeType="1"/>
            </p:cNvSpPr>
            <p:nvPr/>
          </p:nvSpPr>
          <p:spPr bwMode="auto">
            <a:xfrm>
              <a:off x="6765" y="1328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2" name="Freeform 385"/>
            <p:cNvSpPr>
              <a:spLocks/>
            </p:cNvSpPr>
            <p:nvPr/>
          </p:nvSpPr>
          <p:spPr bwMode="auto">
            <a:xfrm>
              <a:off x="6765" y="13286"/>
              <a:ext cx="43" cy="131"/>
            </a:xfrm>
            <a:custGeom>
              <a:avLst/>
              <a:gdLst>
                <a:gd name="T0" fmla="*/ 0 w 128"/>
                <a:gd name="T1" fmla="*/ 0 h 261"/>
                <a:gd name="T2" fmla="*/ 43 w 128"/>
                <a:gd name="T3" fmla="*/ 44 h 261"/>
                <a:gd name="T4" fmla="*/ 43 w 128"/>
                <a:gd name="T5" fmla="*/ 88 h 261"/>
                <a:gd name="T6" fmla="*/ 0 w 128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261"/>
                <a:gd name="T14" fmla="*/ 128 w 128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261">
                  <a:moveTo>
                    <a:pt x="0" y="0"/>
                  </a:moveTo>
                  <a:lnTo>
                    <a:pt x="128" y="87"/>
                  </a:lnTo>
                  <a:lnTo>
                    <a:pt x="128" y="175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3" name="Line 386"/>
            <p:cNvSpPr>
              <a:spLocks noChangeShapeType="1"/>
            </p:cNvSpPr>
            <p:nvPr/>
          </p:nvSpPr>
          <p:spPr bwMode="auto">
            <a:xfrm>
              <a:off x="6722" y="134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4" name="Line 387"/>
            <p:cNvSpPr>
              <a:spLocks noChangeShapeType="1"/>
            </p:cNvSpPr>
            <p:nvPr/>
          </p:nvSpPr>
          <p:spPr bwMode="auto">
            <a:xfrm flipH="1" flipV="1">
              <a:off x="6638" y="13286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5" name="Line 388"/>
            <p:cNvSpPr>
              <a:spLocks noChangeShapeType="1"/>
            </p:cNvSpPr>
            <p:nvPr/>
          </p:nvSpPr>
          <p:spPr bwMode="auto">
            <a:xfrm>
              <a:off x="6765" y="128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6" name="Freeform 389"/>
            <p:cNvSpPr>
              <a:spLocks/>
            </p:cNvSpPr>
            <p:nvPr/>
          </p:nvSpPr>
          <p:spPr bwMode="auto">
            <a:xfrm>
              <a:off x="6765" y="12741"/>
              <a:ext cx="43" cy="131"/>
            </a:xfrm>
            <a:custGeom>
              <a:avLst/>
              <a:gdLst>
                <a:gd name="T0" fmla="*/ 0 w 128"/>
                <a:gd name="T1" fmla="*/ 131 h 261"/>
                <a:gd name="T2" fmla="*/ 43 w 128"/>
                <a:gd name="T3" fmla="*/ 87 h 261"/>
                <a:gd name="T4" fmla="*/ 43 w 128"/>
                <a:gd name="T5" fmla="*/ 44 h 261"/>
                <a:gd name="T6" fmla="*/ 0 w 128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261"/>
                <a:gd name="T14" fmla="*/ 128 w 128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261">
                  <a:moveTo>
                    <a:pt x="0" y="261"/>
                  </a:moveTo>
                  <a:lnTo>
                    <a:pt x="128" y="174"/>
                  </a:lnTo>
                  <a:lnTo>
                    <a:pt x="128" y="87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7" name="Line 390"/>
            <p:cNvSpPr>
              <a:spLocks noChangeShapeType="1"/>
            </p:cNvSpPr>
            <p:nvPr/>
          </p:nvSpPr>
          <p:spPr bwMode="auto">
            <a:xfrm>
              <a:off x="6765" y="1235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8" name="Freeform 391"/>
            <p:cNvSpPr>
              <a:spLocks/>
            </p:cNvSpPr>
            <p:nvPr/>
          </p:nvSpPr>
          <p:spPr bwMode="auto">
            <a:xfrm>
              <a:off x="6765" y="12222"/>
              <a:ext cx="43" cy="131"/>
            </a:xfrm>
            <a:custGeom>
              <a:avLst/>
              <a:gdLst>
                <a:gd name="T0" fmla="*/ 0 w 128"/>
                <a:gd name="T1" fmla="*/ 131 h 261"/>
                <a:gd name="T2" fmla="*/ 43 w 128"/>
                <a:gd name="T3" fmla="*/ 88 h 261"/>
                <a:gd name="T4" fmla="*/ 43 w 128"/>
                <a:gd name="T5" fmla="*/ 44 h 261"/>
                <a:gd name="T6" fmla="*/ 0 w 128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261"/>
                <a:gd name="T14" fmla="*/ 128 w 128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261">
                  <a:moveTo>
                    <a:pt x="0" y="261"/>
                  </a:moveTo>
                  <a:lnTo>
                    <a:pt x="128" y="175"/>
                  </a:lnTo>
                  <a:lnTo>
                    <a:pt x="128" y="87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29" name="Line 392"/>
            <p:cNvSpPr>
              <a:spLocks noChangeShapeType="1"/>
            </p:cNvSpPr>
            <p:nvPr/>
          </p:nvSpPr>
          <p:spPr bwMode="auto">
            <a:xfrm>
              <a:off x="6722" y="1222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0" name="Line 393"/>
            <p:cNvSpPr>
              <a:spLocks noChangeShapeType="1"/>
            </p:cNvSpPr>
            <p:nvPr/>
          </p:nvSpPr>
          <p:spPr bwMode="auto">
            <a:xfrm flipH="1">
              <a:off x="6638" y="12222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1" name="Line 394"/>
            <p:cNvSpPr>
              <a:spLocks noChangeShapeType="1"/>
            </p:cNvSpPr>
            <p:nvPr/>
          </p:nvSpPr>
          <p:spPr bwMode="auto">
            <a:xfrm>
              <a:off x="6594" y="1235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2" name="Freeform 395"/>
            <p:cNvSpPr>
              <a:spLocks/>
            </p:cNvSpPr>
            <p:nvPr/>
          </p:nvSpPr>
          <p:spPr bwMode="auto">
            <a:xfrm>
              <a:off x="6553" y="12222"/>
              <a:ext cx="41" cy="131"/>
            </a:xfrm>
            <a:custGeom>
              <a:avLst/>
              <a:gdLst>
                <a:gd name="T0" fmla="*/ 41 w 125"/>
                <a:gd name="T1" fmla="*/ 131 h 261"/>
                <a:gd name="T2" fmla="*/ 0 w 125"/>
                <a:gd name="T3" fmla="*/ 88 h 261"/>
                <a:gd name="T4" fmla="*/ 0 w 125"/>
                <a:gd name="T5" fmla="*/ 44 h 261"/>
                <a:gd name="T6" fmla="*/ 41 w 125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261"/>
                <a:gd name="T14" fmla="*/ 125 w 125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261">
                  <a:moveTo>
                    <a:pt x="125" y="261"/>
                  </a:moveTo>
                  <a:lnTo>
                    <a:pt x="0" y="175"/>
                  </a:lnTo>
                  <a:lnTo>
                    <a:pt x="0" y="87"/>
                  </a:lnTo>
                  <a:lnTo>
                    <a:pt x="125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3" name="Line 396"/>
            <p:cNvSpPr>
              <a:spLocks noChangeShapeType="1"/>
            </p:cNvSpPr>
            <p:nvPr/>
          </p:nvSpPr>
          <p:spPr bwMode="auto">
            <a:xfrm>
              <a:off x="6638" y="1222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4" name="Line 397"/>
            <p:cNvSpPr>
              <a:spLocks noChangeShapeType="1"/>
            </p:cNvSpPr>
            <p:nvPr/>
          </p:nvSpPr>
          <p:spPr bwMode="auto">
            <a:xfrm>
              <a:off x="6638" y="12222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5" name="Line 398"/>
            <p:cNvSpPr>
              <a:spLocks noChangeShapeType="1"/>
            </p:cNvSpPr>
            <p:nvPr/>
          </p:nvSpPr>
          <p:spPr bwMode="auto">
            <a:xfrm>
              <a:off x="6510" y="1235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6" name="Freeform 399"/>
            <p:cNvSpPr>
              <a:spLocks/>
            </p:cNvSpPr>
            <p:nvPr/>
          </p:nvSpPr>
          <p:spPr bwMode="auto">
            <a:xfrm>
              <a:off x="6425" y="12222"/>
              <a:ext cx="85" cy="131"/>
            </a:xfrm>
            <a:custGeom>
              <a:avLst/>
              <a:gdLst>
                <a:gd name="T0" fmla="*/ 85 w 256"/>
                <a:gd name="T1" fmla="*/ 131 h 261"/>
                <a:gd name="T2" fmla="*/ 85 w 256"/>
                <a:gd name="T3" fmla="*/ 88 h 261"/>
                <a:gd name="T4" fmla="*/ 0 w 256"/>
                <a:gd name="T5" fmla="*/ 88 h 261"/>
                <a:gd name="T6" fmla="*/ 42 w 256"/>
                <a:gd name="T7" fmla="*/ 0 h 261"/>
                <a:gd name="T8" fmla="*/ 85 w 256"/>
                <a:gd name="T9" fmla="*/ 88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1"/>
                <a:gd name="T17" fmla="*/ 256 w 25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1">
                  <a:moveTo>
                    <a:pt x="256" y="261"/>
                  </a:moveTo>
                  <a:lnTo>
                    <a:pt x="256" y="175"/>
                  </a:lnTo>
                  <a:lnTo>
                    <a:pt x="0" y="175"/>
                  </a:lnTo>
                  <a:lnTo>
                    <a:pt x="125" y="0"/>
                  </a:lnTo>
                  <a:lnTo>
                    <a:pt x="256" y="175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7" name="Line 400"/>
            <p:cNvSpPr>
              <a:spLocks noChangeShapeType="1"/>
            </p:cNvSpPr>
            <p:nvPr/>
          </p:nvSpPr>
          <p:spPr bwMode="auto">
            <a:xfrm>
              <a:off x="6425" y="1231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8" name="Line 401"/>
            <p:cNvSpPr>
              <a:spLocks noChangeShapeType="1"/>
            </p:cNvSpPr>
            <p:nvPr/>
          </p:nvSpPr>
          <p:spPr bwMode="auto">
            <a:xfrm>
              <a:off x="6425" y="12310"/>
              <a:ext cx="1" cy="4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39" name="Line 402"/>
            <p:cNvSpPr>
              <a:spLocks noChangeShapeType="1"/>
            </p:cNvSpPr>
            <p:nvPr/>
          </p:nvSpPr>
          <p:spPr bwMode="auto">
            <a:xfrm>
              <a:off x="6425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0" name="Freeform 403"/>
            <p:cNvSpPr>
              <a:spLocks/>
            </p:cNvSpPr>
            <p:nvPr/>
          </p:nvSpPr>
          <p:spPr bwMode="auto">
            <a:xfrm>
              <a:off x="6425" y="11930"/>
              <a:ext cx="85" cy="131"/>
            </a:xfrm>
            <a:custGeom>
              <a:avLst/>
              <a:gdLst>
                <a:gd name="T0" fmla="*/ 0 w 256"/>
                <a:gd name="T1" fmla="*/ 131 h 261"/>
                <a:gd name="T2" fmla="*/ 0 w 256"/>
                <a:gd name="T3" fmla="*/ 87 h 261"/>
                <a:gd name="T4" fmla="*/ 42 w 256"/>
                <a:gd name="T5" fmla="*/ 0 h 261"/>
                <a:gd name="T6" fmla="*/ 85 w 256"/>
                <a:gd name="T7" fmla="*/ 87 h 261"/>
                <a:gd name="T8" fmla="*/ 85 w 256"/>
                <a:gd name="T9" fmla="*/ 131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1"/>
                <a:gd name="T17" fmla="*/ 256 w 25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1">
                  <a:moveTo>
                    <a:pt x="0" y="261"/>
                  </a:moveTo>
                  <a:lnTo>
                    <a:pt x="0" y="173"/>
                  </a:lnTo>
                  <a:lnTo>
                    <a:pt x="125" y="0"/>
                  </a:lnTo>
                  <a:lnTo>
                    <a:pt x="256" y="173"/>
                  </a:lnTo>
                  <a:lnTo>
                    <a:pt x="256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1" name="Line 404"/>
            <p:cNvSpPr>
              <a:spLocks noChangeShapeType="1"/>
            </p:cNvSpPr>
            <p:nvPr/>
          </p:nvSpPr>
          <p:spPr bwMode="auto">
            <a:xfrm>
              <a:off x="6510" y="120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2" name="Line 405"/>
            <p:cNvSpPr>
              <a:spLocks noChangeShapeType="1"/>
            </p:cNvSpPr>
            <p:nvPr/>
          </p:nvSpPr>
          <p:spPr bwMode="auto">
            <a:xfrm flipH="1">
              <a:off x="6425" y="12017"/>
              <a:ext cx="85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3" name="Line 406"/>
            <p:cNvSpPr>
              <a:spLocks noChangeShapeType="1"/>
            </p:cNvSpPr>
            <p:nvPr/>
          </p:nvSpPr>
          <p:spPr bwMode="auto">
            <a:xfrm>
              <a:off x="6553" y="120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4" name="Line 407"/>
            <p:cNvSpPr>
              <a:spLocks noChangeShapeType="1"/>
            </p:cNvSpPr>
            <p:nvPr/>
          </p:nvSpPr>
          <p:spPr bwMode="auto">
            <a:xfrm>
              <a:off x="6553" y="12017"/>
              <a:ext cx="41" cy="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5" name="Line 408"/>
            <p:cNvSpPr>
              <a:spLocks noChangeShapeType="1"/>
            </p:cNvSpPr>
            <p:nvPr/>
          </p:nvSpPr>
          <p:spPr bwMode="auto">
            <a:xfrm>
              <a:off x="6638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6" name="Line 409"/>
            <p:cNvSpPr>
              <a:spLocks noChangeShapeType="1"/>
            </p:cNvSpPr>
            <p:nvPr/>
          </p:nvSpPr>
          <p:spPr bwMode="auto">
            <a:xfrm flipV="1">
              <a:off x="6638" y="11930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7" name="Line 410"/>
            <p:cNvSpPr>
              <a:spLocks noChangeShapeType="1"/>
            </p:cNvSpPr>
            <p:nvPr/>
          </p:nvSpPr>
          <p:spPr bwMode="auto">
            <a:xfrm>
              <a:off x="6765" y="1193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8" name="Freeform 411"/>
            <p:cNvSpPr>
              <a:spLocks/>
            </p:cNvSpPr>
            <p:nvPr/>
          </p:nvSpPr>
          <p:spPr bwMode="auto">
            <a:xfrm>
              <a:off x="6765" y="11930"/>
              <a:ext cx="43" cy="131"/>
            </a:xfrm>
            <a:custGeom>
              <a:avLst/>
              <a:gdLst>
                <a:gd name="T0" fmla="*/ 0 w 128"/>
                <a:gd name="T1" fmla="*/ 0 h 261"/>
                <a:gd name="T2" fmla="*/ 43 w 128"/>
                <a:gd name="T3" fmla="*/ 43 h 261"/>
                <a:gd name="T4" fmla="*/ 43 w 128"/>
                <a:gd name="T5" fmla="*/ 87 h 261"/>
                <a:gd name="T6" fmla="*/ 0 w 128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261"/>
                <a:gd name="T14" fmla="*/ 128 w 128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261">
                  <a:moveTo>
                    <a:pt x="0" y="0"/>
                  </a:moveTo>
                  <a:lnTo>
                    <a:pt x="128" y="86"/>
                  </a:lnTo>
                  <a:lnTo>
                    <a:pt x="128" y="173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49" name="Line 412"/>
            <p:cNvSpPr>
              <a:spLocks noChangeShapeType="1"/>
            </p:cNvSpPr>
            <p:nvPr/>
          </p:nvSpPr>
          <p:spPr bwMode="auto">
            <a:xfrm>
              <a:off x="6722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0" name="Line 413"/>
            <p:cNvSpPr>
              <a:spLocks noChangeShapeType="1"/>
            </p:cNvSpPr>
            <p:nvPr/>
          </p:nvSpPr>
          <p:spPr bwMode="auto">
            <a:xfrm flipH="1" flipV="1">
              <a:off x="6638" y="11930"/>
              <a:ext cx="84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1" name="Line 414"/>
            <p:cNvSpPr>
              <a:spLocks noChangeShapeType="1"/>
            </p:cNvSpPr>
            <p:nvPr/>
          </p:nvSpPr>
          <p:spPr bwMode="auto">
            <a:xfrm>
              <a:off x="6594" y="1193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2" name="Freeform 415"/>
            <p:cNvSpPr>
              <a:spLocks/>
            </p:cNvSpPr>
            <p:nvPr/>
          </p:nvSpPr>
          <p:spPr bwMode="auto">
            <a:xfrm>
              <a:off x="6553" y="11930"/>
              <a:ext cx="41" cy="87"/>
            </a:xfrm>
            <a:custGeom>
              <a:avLst/>
              <a:gdLst>
                <a:gd name="T0" fmla="*/ 41 w 125"/>
                <a:gd name="T1" fmla="*/ 0 h 173"/>
                <a:gd name="T2" fmla="*/ 0 w 125"/>
                <a:gd name="T3" fmla="*/ 43 h 173"/>
                <a:gd name="T4" fmla="*/ 0 w 125"/>
                <a:gd name="T5" fmla="*/ 87 h 173"/>
                <a:gd name="T6" fmla="*/ 0 60000 65536"/>
                <a:gd name="T7" fmla="*/ 0 60000 65536"/>
                <a:gd name="T8" fmla="*/ 0 60000 65536"/>
                <a:gd name="T9" fmla="*/ 0 w 125"/>
                <a:gd name="T10" fmla="*/ 0 h 173"/>
                <a:gd name="T11" fmla="*/ 125 w 125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" h="173">
                  <a:moveTo>
                    <a:pt x="125" y="0"/>
                  </a:moveTo>
                  <a:lnTo>
                    <a:pt x="0" y="86"/>
                  </a:lnTo>
                  <a:lnTo>
                    <a:pt x="0" y="17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3" name="Line 416"/>
            <p:cNvSpPr>
              <a:spLocks noChangeShapeType="1"/>
            </p:cNvSpPr>
            <p:nvPr/>
          </p:nvSpPr>
          <p:spPr bwMode="auto">
            <a:xfrm>
              <a:off x="7233" y="120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4" name="Freeform 417"/>
            <p:cNvSpPr>
              <a:spLocks/>
            </p:cNvSpPr>
            <p:nvPr/>
          </p:nvSpPr>
          <p:spPr bwMode="auto">
            <a:xfrm>
              <a:off x="7233" y="11930"/>
              <a:ext cx="85" cy="131"/>
            </a:xfrm>
            <a:custGeom>
              <a:avLst/>
              <a:gdLst>
                <a:gd name="T0" fmla="*/ 0 w 256"/>
                <a:gd name="T1" fmla="*/ 87 h 261"/>
                <a:gd name="T2" fmla="*/ 43 w 256"/>
                <a:gd name="T3" fmla="*/ 0 h 261"/>
                <a:gd name="T4" fmla="*/ 85 w 256"/>
                <a:gd name="T5" fmla="*/ 87 h 261"/>
                <a:gd name="T6" fmla="*/ 85 w 256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261"/>
                <a:gd name="T14" fmla="*/ 256 w 256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261">
                  <a:moveTo>
                    <a:pt x="0" y="173"/>
                  </a:moveTo>
                  <a:lnTo>
                    <a:pt x="130" y="0"/>
                  </a:lnTo>
                  <a:lnTo>
                    <a:pt x="256" y="173"/>
                  </a:lnTo>
                  <a:lnTo>
                    <a:pt x="256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5" name="Line 418"/>
            <p:cNvSpPr>
              <a:spLocks noChangeShapeType="1"/>
            </p:cNvSpPr>
            <p:nvPr/>
          </p:nvSpPr>
          <p:spPr bwMode="auto">
            <a:xfrm>
              <a:off x="7318" y="120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6" name="Freeform 419"/>
            <p:cNvSpPr>
              <a:spLocks/>
            </p:cNvSpPr>
            <p:nvPr/>
          </p:nvSpPr>
          <p:spPr bwMode="auto">
            <a:xfrm>
              <a:off x="7233" y="12017"/>
              <a:ext cx="85" cy="44"/>
            </a:xfrm>
            <a:custGeom>
              <a:avLst/>
              <a:gdLst>
                <a:gd name="T0" fmla="*/ 85 w 256"/>
                <a:gd name="T1" fmla="*/ 0 h 88"/>
                <a:gd name="T2" fmla="*/ 0 w 256"/>
                <a:gd name="T3" fmla="*/ 0 h 88"/>
                <a:gd name="T4" fmla="*/ 0 w 256"/>
                <a:gd name="T5" fmla="*/ 44 h 88"/>
                <a:gd name="T6" fmla="*/ 0 60000 65536"/>
                <a:gd name="T7" fmla="*/ 0 60000 65536"/>
                <a:gd name="T8" fmla="*/ 0 60000 65536"/>
                <a:gd name="T9" fmla="*/ 0 w 256"/>
                <a:gd name="T10" fmla="*/ 0 h 88"/>
                <a:gd name="T11" fmla="*/ 256 w 256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8">
                  <a:moveTo>
                    <a:pt x="256" y="0"/>
                  </a:moveTo>
                  <a:lnTo>
                    <a:pt x="0" y="0"/>
                  </a:lnTo>
                  <a:lnTo>
                    <a:pt x="0" y="88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7" name="Line 420"/>
            <p:cNvSpPr>
              <a:spLocks noChangeShapeType="1"/>
            </p:cNvSpPr>
            <p:nvPr/>
          </p:nvSpPr>
          <p:spPr bwMode="auto">
            <a:xfrm>
              <a:off x="7233" y="1222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8" name="Line 421"/>
            <p:cNvSpPr>
              <a:spLocks noChangeShapeType="1"/>
            </p:cNvSpPr>
            <p:nvPr/>
          </p:nvSpPr>
          <p:spPr bwMode="auto">
            <a:xfrm>
              <a:off x="7233" y="12222"/>
              <a:ext cx="85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59" name="Line 422"/>
            <p:cNvSpPr>
              <a:spLocks noChangeShapeType="1"/>
            </p:cNvSpPr>
            <p:nvPr/>
          </p:nvSpPr>
          <p:spPr bwMode="auto">
            <a:xfrm>
              <a:off x="7276" y="1222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0" name="Line 423"/>
            <p:cNvSpPr>
              <a:spLocks noChangeShapeType="1"/>
            </p:cNvSpPr>
            <p:nvPr/>
          </p:nvSpPr>
          <p:spPr bwMode="auto">
            <a:xfrm>
              <a:off x="7276" y="12222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1" name="Line 424"/>
            <p:cNvSpPr>
              <a:spLocks noChangeShapeType="1"/>
            </p:cNvSpPr>
            <p:nvPr/>
          </p:nvSpPr>
          <p:spPr bwMode="auto">
            <a:xfrm>
              <a:off x="7360" y="1231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2" name="Line 425"/>
            <p:cNvSpPr>
              <a:spLocks noChangeShapeType="1"/>
            </p:cNvSpPr>
            <p:nvPr/>
          </p:nvSpPr>
          <p:spPr bwMode="auto">
            <a:xfrm>
              <a:off x="7360" y="12310"/>
              <a:ext cx="44" cy="4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3" name="Line 426"/>
            <p:cNvSpPr>
              <a:spLocks noChangeShapeType="1"/>
            </p:cNvSpPr>
            <p:nvPr/>
          </p:nvSpPr>
          <p:spPr bwMode="auto">
            <a:xfrm>
              <a:off x="7446" y="1235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4" name="Line 427"/>
            <p:cNvSpPr>
              <a:spLocks noChangeShapeType="1"/>
            </p:cNvSpPr>
            <p:nvPr/>
          </p:nvSpPr>
          <p:spPr bwMode="auto">
            <a:xfrm flipV="1">
              <a:off x="7446" y="12222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5" name="Line 428"/>
            <p:cNvSpPr>
              <a:spLocks noChangeShapeType="1"/>
            </p:cNvSpPr>
            <p:nvPr/>
          </p:nvSpPr>
          <p:spPr bwMode="auto">
            <a:xfrm>
              <a:off x="7573" y="1222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6" name="Freeform 429"/>
            <p:cNvSpPr>
              <a:spLocks/>
            </p:cNvSpPr>
            <p:nvPr/>
          </p:nvSpPr>
          <p:spPr bwMode="auto">
            <a:xfrm>
              <a:off x="7573" y="12222"/>
              <a:ext cx="43" cy="131"/>
            </a:xfrm>
            <a:custGeom>
              <a:avLst/>
              <a:gdLst>
                <a:gd name="T0" fmla="*/ 0 w 127"/>
                <a:gd name="T1" fmla="*/ 0 h 261"/>
                <a:gd name="T2" fmla="*/ 43 w 127"/>
                <a:gd name="T3" fmla="*/ 44 h 261"/>
                <a:gd name="T4" fmla="*/ 43 w 127"/>
                <a:gd name="T5" fmla="*/ 88 h 261"/>
                <a:gd name="T6" fmla="*/ 0 w 127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0" y="0"/>
                  </a:moveTo>
                  <a:lnTo>
                    <a:pt x="127" y="87"/>
                  </a:lnTo>
                  <a:lnTo>
                    <a:pt x="127" y="175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7" name="Line 430"/>
            <p:cNvSpPr>
              <a:spLocks noChangeShapeType="1"/>
            </p:cNvSpPr>
            <p:nvPr/>
          </p:nvSpPr>
          <p:spPr bwMode="auto">
            <a:xfrm>
              <a:off x="7531" y="1235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8" name="Line 431"/>
            <p:cNvSpPr>
              <a:spLocks noChangeShapeType="1"/>
            </p:cNvSpPr>
            <p:nvPr/>
          </p:nvSpPr>
          <p:spPr bwMode="auto">
            <a:xfrm flipH="1" flipV="1">
              <a:off x="7446" y="12222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69" name="Line 432"/>
            <p:cNvSpPr>
              <a:spLocks noChangeShapeType="1"/>
            </p:cNvSpPr>
            <p:nvPr/>
          </p:nvSpPr>
          <p:spPr bwMode="auto">
            <a:xfrm>
              <a:off x="7404" y="1222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70" name="Freeform 433"/>
            <p:cNvSpPr>
              <a:spLocks/>
            </p:cNvSpPr>
            <p:nvPr/>
          </p:nvSpPr>
          <p:spPr bwMode="auto">
            <a:xfrm>
              <a:off x="7360" y="12222"/>
              <a:ext cx="44" cy="88"/>
            </a:xfrm>
            <a:custGeom>
              <a:avLst/>
              <a:gdLst>
                <a:gd name="T0" fmla="*/ 44 w 130"/>
                <a:gd name="T1" fmla="*/ 0 h 175"/>
                <a:gd name="T2" fmla="*/ 0 w 130"/>
                <a:gd name="T3" fmla="*/ 44 h 175"/>
                <a:gd name="T4" fmla="*/ 0 w 130"/>
                <a:gd name="T5" fmla="*/ 88 h 175"/>
                <a:gd name="T6" fmla="*/ 0 60000 65536"/>
                <a:gd name="T7" fmla="*/ 0 60000 65536"/>
                <a:gd name="T8" fmla="*/ 0 60000 65536"/>
                <a:gd name="T9" fmla="*/ 0 w 130"/>
                <a:gd name="T10" fmla="*/ 0 h 175"/>
                <a:gd name="T11" fmla="*/ 130 w 130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175">
                  <a:moveTo>
                    <a:pt x="130" y="0"/>
                  </a:moveTo>
                  <a:lnTo>
                    <a:pt x="0" y="87"/>
                  </a:lnTo>
                  <a:lnTo>
                    <a:pt x="0" y="175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434"/>
          <p:cNvGrpSpPr>
            <a:grpSpLocks/>
          </p:cNvGrpSpPr>
          <p:nvPr/>
        </p:nvGrpSpPr>
        <p:grpSpPr bwMode="auto">
          <a:xfrm>
            <a:off x="1619250" y="4850259"/>
            <a:ext cx="1162050" cy="1112837"/>
            <a:chOff x="6765" y="11664"/>
            <a:chExt cx="1829" cy="1754"/>
          </a:xfrm>
        </p:grpSpPr>
        <p:sp>
          <p:nvSpPr>
            <p:cNvPr id="26971" name="Line 435"/>
            <p:cNvSpPr>
              <a:spLocks noChangeShapeType="1"/>
            </p:cNvSpPr>
            <p:nvPr/>
          </p:nvSpPr>
          <p:spPr bwMode="auto">
            <a:xfrm>
              <a:off x="7360" y="120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72" name="Line 436"/>
            <p:cNvSpPr>
              <a:spLocks noChangeShapeType="1"/>
            </p:cNvSpPr>
            <p:nvPr/>
          </p:nvSpPr>
          <p:spPr bwMode="auto">
            <a:xfrm>
              <a:off x="7360" y="12017"/>
              <a:ext cx="44" cy="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73" name="Line 437"/>
            <p:cNvSpPr>
              <a:spLocks noChangeShapeType="1"/>
            </p:cNvSpPr>
            <p:nvPr/>
          </p:nvSpPr>
          <p:spPr bwMode="auto">
            <a:xfrm>
              <a:off x="7446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74" name="Line 438"/>
            <p:cNvSpPr>
              <a:spLocks noChangeShapeType="1"/>
            </p:cNvSpPr>
            <p:nvPr/>
          </p:nvSpPr>
          <p:spPr bwMode="auto">
            <a:xfrm flipV="1">
              <a:off x="7446" y="11930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75" name="Line 439"/>
            <p:cNvSpPr>
              <a:spLocks noChangeShapeType="1"/>
            </p:cNvSpPr>
            <p:nvPr/>
          </p:nvSpPr>
          <p:spPr bwMode="auto">
            <a:xfrm>
              <a:off x="7573" y="1193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76" name="Freeform 440"/>
            <p:cNvSpPr>
              <a:spLocks/>
            </p:cNvSpPr>
            <p:nvPr/>
          </p:nvSpPr>
          <p:spPr bwMode="auto">
            <a:xfrm>
              <a:off x="7573" y="11930"/>
              <a:ext cx="43" cy="131"/>
            </a:xfrm>
            <a:custGeom>
              <a:avLst/>
              <a:gdLst>
                <a:gd name="T0" fmla="*/ 0 w 127"/>
                <a:gd name="T1" fmla="*/ 0 h 261"/>
                <a:gd name="T2" fmla="*/ 43 w 127"/>
                <a:gd name="T3" fmla="*/ 43 h 261"/>
                <a:gd name="T4" fmla="*/ 43 w 127"/>
                <a:gd name="T5" fmla="*/ 87 h 261"/>
                <a:gd name="T6" fmla="*/ 0 w 127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0" y="0"/>
                  </a:moveTo>
                  <a:lnTo>
                    <a:pt x="127" y="86"/>
                  </a:lnTo>
                  <a:lnTo>
                    <a:pt x="127" y="173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77" name="Line 441"/>
            <p:cNvSpPr>
              <a:spLocks noChangeShapeType="1"/>
            </p:cNvSpPr>
            <p:nvPr/>
          </p:nvSpPr>
          <p:spPr bwMode="auto">
            <a:xfrm>
              <a:off x="7531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78" name="Line 442"/>
            <p:cNvSpPr>
              <a:spLocks noChangeShapeType="1"/>
            </p:cNvSpPr>
            <p:nvPr/>
          </p:nvSpPr>
          <p:spPr bwMode="auto">
            <a:xfrm flipH="1" flipV="1">
              <a:off x="7446" y="11930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79" name="Line 443"/>
            <p:cNvSpPr>
              <a:spLocks noChangeShapeType="1"/>
            </p:cNvSpPr>
            <p:nvPr/>
          </p:nvSpPr>
          <p:spPr bwMode="auto">
            <a:xfrm>
              <a:off x="7404" y="1193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0" name="Freeform 444"/>
            <p:cNvSpPr>
              <a:spLocks/>
            </p:cNvSpPr>
            <p:nvPr/>
          </p:nvSpPr>
          <p:spPr bwMode="auto">
            <a:xfrm>
              <a:off x="7360" y="11930"/>
              <a:ext cx="44" cy="87"/>
            </a:xfrm>
            <a:custGeom>
              <a:avLst/>
              <a:gdLst>
                <a:gd name="T0" fmla="*/ 44 w 130"/>
                <a:gd name="T1" fmla="*/ 0 h 173"/>
                <a:gd name="T2" fmla="*/ 0 w 130"/>
                <a:gd name="T3" fmla="*/ 43 h 173"/>
                <a:gd name="T4" fmla="*/ 0 w 130"/>
                <a:gd name="T5" fmla="*/ 87 h 173"/>
                <a:gd name="T6" fmla="*/ 0 60000 65536"/>
                <a:gd name="T7" fmla="*/ 0 60000 65536"/>
                <a:gd name="T8" fmla="*/ 0 60000 65536"/>
                <a:gd name="T9" fmla="*/ 0 w 130"/>
                <a:gd name="T10" fmla="*/ 0 h 173"/>
                <a:gd name="T11" fmla="*/ 130 w 130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173">
                  <a:moveTo>
                    <a:pt x="130" y="0"/>
                  </a:moveTo>
                  <a:lnTo>
                    <a:pt x="0" y="86"/>
                  </a:lnTo>
                  <a:lnTo>
                    <a:pt x="0" y="17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1" name="Line 445"/>
            <p:cNvSpPr>
              <a:spLocks noChangeShapeType="1"/>
            </p:cNvSpPr>
            <p:nvPr/>
          </p:nvSpPr>
          <p:spPr bwMode="auto">
            <a:xfrm>
              <a:off x="7659" y="11995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2" name="Line 446"/>
            <p:cNvSpPr>
              <a:spLocks noChangeShapeType="1"/>
            </p:cNvSpPr>
            <p:nvPr/>
          </p:nvSpPr>
          <p:spPr bwMode="auto">
            <a:xfrm>
              <a:off x="7659" y="11995"/>
              <a:ext cx="84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3" name="Line 447"/>
            <p:cNvSpPr>
              <a:spLocks noChangeShapeType="1"/>
            </p:cNvSpPr>
            <p:nvPr/>
          </p:nvSpPr>
          <p:spPr bwMode="auto">
            <a:xfrm>
              <a:off x="7786" y="120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4" name="Freeform 448"/>
            <p:cNvSpPr>
              <a:spLocks/>
            </p:cNvSpPr>
            <p:nvPr/>
          </p:nvSpPr>
          <p:spPr bwMode="auto">
            <a:xfrm>
              <a:off x="7786" y="11930"/>
              <a:ext cx="85" cy="131"/>
            </a:xfrm>
            <a:custGeom>
              <a:avLst/>
              <a:gdLst>
                <a:gd name="T0" fmla="*/ 0 w 255"/>
                <a:gd name="T1" fmla="*/ 108 h 261"/>
                <a:gd name="T2" fmla="*/ 0 w 255"/>
                <a:gd name="T3" fmla="*/ 22 h 261"/>
                <a:gd name="T4" fmla="*/ 22 w 255"/>
                <a:gd name="T5" fmla="*/ 0 h 261"/>
                <a:gd name="T6" fmla="*/ 64 w 255"/>
                <a:gd name="T7" fmla="*/ 0 h 261"/>
                <a:gd name="T8" fmla="*/ 85 w 255"/>
                <a:gd name="T9" fmla="*/ 22 h 261"/>
                <a:gd name="T10" fmla="*/ 85 w 255"/>
                <a:gd name="T11" fmla="*/ 87 h 261"/>
                <a:gd name="T12" fmla="*/ 64 w 255"/>
                <a:gd name="T13" fmla="*/ 108 h 261"/>
                <a:gd name="T14" fmla="*/ 85 w 255"/>
                <a:gd name="T15" fmla="*/ 131 h 2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261"/>
                <a:gd name="T26" fmla="*/ 255 w 255"/>
                <a:gd name="T27" fmla="*/ 261 h 2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261">
                  <a:moveTo>
                    <a:pt x="0" y="216"/>
                  </a:moveTo>
                  <a:lnTo>
                    <a:pt x="0" y="44"/>
                  </a:lnTo>
                  <a:lnTo>
                    <a:pt x="65" y="0"/>
                  </a:lnTo>
                  <a:lnTo>
                    <a:pt x="192" y="0"/>
                  </a:lnTo>
                  <a:lnTo>
                    <a:pt x="255" y="44"/>
                  </a:lnTo>
                  <a:lnTo>
                    <a:pt x="255" y="173"/>
                  </a:lnTo>
                  <a:lnTo>
                    <a:pt x="192" y="216"/>
                  </a:lnTo>
                  <a:lnTo>
                    <a:pt x="255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5" name="Line 449"/>
            <p:cNvSpPr>
              <a:spLocks noChangeShapeType="1"/>
            </p:cNvSpPr>
            <p:nvPr/>
          </p:nvSpPr>
          <p:spPr bwMode="auto">
            <a:xfrm>
              <a:off x="7829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6" name="Freeform 450"/>
            <p:cNvSpPr>
              <a:spLocks/>
            </p:cNvSpPr>
            <p:nvPr/>
          </p:nvSpPr>
          <p:spPr bwMode="auto">
            <a:xfrm>
              <a:off x="7786" y="12038"/>
              <a:ext cx="43" cy="23"/>
            </a:xfrm>
            <a:custGeom>
              <a:avLst/>
              <a:gdLst>
                <a:gd name="T0" fmla="*/ 43 w 128"/>
                <a:gd name="T1" fmla="*/ 23 h 45"/>
                <a:gd name="T2" fmla="*/ 22 w 128"/>
                <a:gd name="T3" fmla="*/ 23 h 45"/>
                <a:gd name="T4" fmla="*/ 0 w 128"/>
                <a:gd name="T5" fmla="*/ 0 h 45"/>
                <a:gd name="T6" fmla="*/ 0 60000 65536"/>
                <a:gd name="T7" fmla="*/ 0 60000 65536"/>
                <a:gd name="T8" fmla="*/ 0 60000 65536"/>
                <a:gd name="T9" fmla="*/ 0 w 128"/>
                <a:gd name="T10" fmla="*/ 0 h 45"/>
                <a:gd name="T11" fmla="*/ 128 w 12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45">
                  <a:moveTo>
                    <a:pt x="128" y="45"/>
                  </a:moveTo>
                  <a:lnTo>
                    <a:pt x="65" y="45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7" name="Line 451"/>
            <p:cNvSpPr>
              <a:spLocks noChangeShapeType="1"/>
            </p:cNvSpPr>
            <p:nvPr/>
          </p:nvSpPr>
          <p:spPr bwMode="auto">
            <a:xfrm>
              <a:off x="7829" y="120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8" name="Freeform 452"/>
            <p:cNvSpPr>
              <a:spLocks/>
            </p:cNvSpPr>
            <p:nvPr/>
          </p:nvSpPr>
          <p:spPr bwMode="auto">
            <a:xfrm>
              <a:off x="7829" y="12017"/>
              <a:ext cx="21" cy="44"/>
            </a:xfrm>
            <a:custGeom>
              <a:avLst/>
              <a:gdLst>
                <a:gd name="T0" fmla="*/ 0 w 64"/>
                <a:gd name="T1" fmla="*/ 0 h 88"/>
                <a:gd name="T2" fmla="*/ 21 w 64"/>
                <a:gd name="T3" fmla="*/ 22 h 88"/>
                <a:gd name="T4" fmla="*/ 0 w 64"/>
                <a:gd name="T5" fmla="*/ 44 h 88"/>
                <a:gd name="T6" fmla="*/ 0 60000 65536"/>
                <a:gd name="T7" fmla="*/ 0 60000 65536"/>
                <a:gd name="T8" fmla="*/ 0 60000 65536"/>
                <a:gd name="T9" fmla="*/ 0 w 64"/>
                <a:gd name="T10" fmla="*/ 0 h 88"/>
                <a:gd name="T11" fmla="*/ 64 w 64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88">
                  <a:moveTo>
                    <a:pt x="0" y="0"/>
                  </a:moveTo>
                  <a:lnTo>
                    <a:pt x="64" y="43"/>
                  </a:lnTo>
                  <a:lnTo>
                    <a:pt x="0" y="88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89" name="Line 453"/>
            <p:cNvSpPr>
              <a:spLocks noChangeShapeType="1"/>
            </p:cNvSpPr>
            <p:nvPr/>
          </p:nvSpPr>
          <p:spPr bwMode="auto">
            <a:xfrm>
              <a:off x="7956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0" name="Freeform 454"/>
            <p:cNvSpPr>
              <a:spLocks/>
            </p:cNvSpPr>
            <p:nvPr/>
          </p:nvSpPr>
          <p:spPr bwMode="auto">
            <a:xfrm>
              <a:off x="7914" y="11930"/>
              <a:ext cx="42" cy="131"/>
            </a:xfrm>
            <a:custGeom>
              <a:avLst/>
              <a:gdLst>
                <a:gd name="T0" fmla="*/ 42 w 128"/>
                <a:gd name="T1" fmla="*/ 131 h 261"/>
                <a:gd name="T2" fmla="*/ 0 w 128"/>
                <a:gd name="T3" fmla="*/ 87 h 261"/>
                <a:gd name="T4" fmla="*/ 0 w 128"/>
                <a:gd name="T5" fmla="*/ 43 h 261"/>
                <a:gd name="T6" fmla="*/ 42 w 128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261"/>
                <a:gd name="T14" fmla="*/ 128 w 128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261">
                  <a:moveTo>
                    <a:pt x="128" y="261"/>
                  </a:moveTo>
                  <a:lnTo>
                    <a:pt x="0" y="173"/>
                  </a:lnTo>
                  <a:lnTo>
                    <a:pt x="0" y="86"/>
                  </a:lnTo>
                  <a:lnTo>
                    <a:pt x="128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1" name="Line 455"/>
            <p:cNvSpPr>
              <a:spLocks noChangeShapeType="1"/>
            </p:cNvSpPr>
            <p:nvPr/>
          </p:nvSpPr>
          <p:spPr bwMode="auto">
            <a:xfrm>
              <a:off x="7999" y="1193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2" name="Line 456"/>
            <p:cNvSpPr>
              <a:spLocks noChangeShapeType="1"/>
            </p:cNvSpPr>
            <p:nvPr/>
          </p:nvSpPr>
          <p:spPr bwMode="auto">
            <a:xfrm>
              <a:off x="7999" y="11930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3" name="Line 457"/>
            <p:cNvSpPr>
              <a:spLocks noChangeShapeType="1"/>
            </p:cNvSpPr>
            <p:nvPr/>
          </p:nvSpPr>
          <p:spPr bwMode="auto">
            <a:xfrm>
              <a:off x="8126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4" name="Freeform 458"/>
            <p:cNvSpPr>
              <a:spLocks/>
            </p:cNvSpPr>
            <p:nvPr/>
          </p:nvSpPr>
          <p:spPr bwMode="auto">
            <a:xfrm>
              <a:off x="8126" y="11930"/>
              <a:ext cx="43" cy="131"/>
            </a:xfrm>
            <a:custGeom>
              <a:avLst/>
              <a:gdLst>
                <a:gd name="T0" fmla="*/ 0 w 128"/>
                <a:gd name="T1" fmla="*/ 131 h 261"/>
                <a:gd name="T2" fmla="*/ 43 w 128"/>
                <a:gd name="T3" fmla="*/ 87 h 261"/>
                <a:gd name="T4" fmla="*/ 43 w 128"/>
                <a:gd name="T5" fmla="*/ 43 h 261"/>
                <a:gd name="T6" fmla="*/ 0 w 128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261"/>
                <a:gd name="T14" fmla="*/ 128 w 128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261">
                  <a:moveTo>
                    <a:pt x="0" y="261"/>
                  </a:moveTo>
                  <a:lnTo>
                    <a:pt x="128" y="173"/>
                  </a:lnTo>
                  <a:lnTo>
                    <a:pt x="128" y="86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5" name="Line 459"/>
            <p:cNvSpPr>
              <a:spLocks noChangeShapeType="1"/>
            </p:cNvSpPr>
            <p:nvPr/>
          </p:nvSpPr>
          <p:spPr bwMode="auto">
            <a:xfrm>
              <a:off x="8084" y="1193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6" name="Line 460"/>
            <p:cNvSpPr>
              <a:spLocks noChangeShapeType="1"/>
            </p:cNvSpPr>
            <p:nvPr/>
          </p:nvSpPr>
          <p:spPr bwMode="auto">
            <a:xfrm flipH="1">
              <a:off x="7999" y="11930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7" name="Line 461"/>
            <p:cNvSpPr>
              <a:spLocks noChangeShapeType="1"/>
            </p:cNvSpPr>
            <p:nvPr/>
          </p:nvSpPr>
          <p:spPr bwMode="auto">
            <a:xfrm>
              <a:off x="8211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8" name="Freeform 462"/>
            <p:cNvSpPr>
              <a:spLocks/>
            </p:cNvSpPr>
            <p:nvPr/>
          </p:nvSpPr>
          <p:spPr bwMode="auto">
            <a:xfrm>
              <a:off x="8211" y="11930"/>
              <a:ext cx="86" cy="131"/>
            </a:xfrm>
            <a:custGeom>
              <a:avLst/>
              <a:gdLst>
                <a:gd name="T0" fmla="*/ 0 w 256"/>
                <a:gd name="T1" fmla="*/ 131 h 261"/>
                <a:gd name="T2" fmla="*/ 0 w 256"/>
                <a:gd name="T3" fmla="*/ 87 h 261"/>
                <a:gd name="T4" fmla="*/ 43 w 256"/>
                <a:gd name="T5" fmla="*/ 0 h 261"/>
                <a:gd name="T6" fmla="*/ 86 w 256"/>
                <a:gd name="T7" fmla="*/ 87 h 261"/>
                <a:gd name="T8" fmla="*/ 86 w 256"/>
                <a:gd name="T9" fmla="*/ 131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61"/>
                <a:gd name="T17" fmla="*/ 256 w 256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61">
                  <a:moveTo>
                    <a:pt x="0" y="261"/>
                  </a:moveTo>
                  <a:lnTo>
                    <a:pt x="0" y="173"/>
                  </a:lnTo>
                  <a:lnTo>
                    <a:pt x="128" y="0"/>
                  </a:lnTo>
                  <a:lnTo>
                    <a:pt x="256" y="173"/>
                  </a:lnTo>
                  <a:lnTo>
                    <a:pt x="256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99" name="Line 463"/>
            <p:cNvSpPr>
              <a:spLocks noChangeShapeType="1"/>
            </p:cNvSpPr>
            <p:nvPr/>
          </p:nvSpPr>
          <p:spPr bwMode="auto">
            <a:xfrm>
              <a:off x="8297" y="120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0" name="Line 464"/>
            <p:cNvSpPr>
              <a:spLocks noChangeShapeType="1"/>
            </p:cNvSpPr>
            <p:nvPr/>
          </p:nvSpPr>
          <p:spPr bwMode="auto">
            <a:xfrm flipH="1">
              <a:off x="8211" y="12017"/>
              <a:ext cx="86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1" name="Line 465"/>
            <p:cNvSpPr>
              <a:spLocks noChangeShapeType="1"/>
            </p:cNvSpPr>
            <p:nvPr/>
          </p:nvSpPr>
          <p:spPr bwMode="auto">
            <a:xfrm>
              <a:off x="8339" y="120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2" name="Line 466"/>
            <p:cNvSpPr>
              <a:spLocks noChangeShapeType="1"/>
            </p:cNvSpPr>
            <p:nvPr/>
          </p:nvSpPr>
          <p:spPr bwMode="auto">
            <a:xfrm>
              <a:off x="8339" y="12017"/>
              <a:ext cx="42" cy="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3" name="Line 467"/>
            <p:cNvSpPr>
              <a:spLocks noChangeShapeType="1"/>
            </p:cNvSpPr>
            <p:nvPr/>
          </p:nvSpPr>
          <p:spPr bwMode="auto">
            <a:xfrm>
              <a:off x="8424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4" name="Line 468"/>
            <p:cNvSpPr>
              <a:spLocks noChangeShapeType="1"/>
            </p:cNvSpPr>
            <p:nvPr/>
          </p:nvSpPr>
          <p:spPr bwMode="auto">
            <a:xfrm flipV="1">
              <a:off x="8424" y="11930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5" name="Line 469"/>
            <p:cNvSpPr>
              <a:spLocks noChangeShapeType="1"/>
            </p:cNvSpPr>
            <p:nvPr/>
          </p:nvSpPr>
          <p:spPr bwMode="auto">
            <a:xfrm>
              <a:off x="8552" y="1193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6" name="Freeform 470"/>
            <p:cNvSpPr>
              <a:spLocks/>
            </p:cNvSpPr>
            <p:nvPr/>
          </p:nvSpPr>
          <p:spPr bwMode="auto">
            <a:xfrm>
              <a:off x="8552" y="11930"/>
              <a:ext cx="42" cy="131"/>
            </a:xfrm>
            <a:custGeom>
              <a:avLst/>
              <a:gdLst>
                <a:gd name="T0" fmla="*/ 0 w 127"/>
                <a:gd name="T1" fmla="*/ 0 h 261"/>
                <a:gd name="T2" fmla="*/ 42 w 127"/>
                <a:gd name="T3" fmla="*/ 43 h 261"/>
                <a:gd name="T4" fmla="*/ 42 w 127"/>
                <a:gd name="T5" fmla="*/ 87 h 261"/>
                <a:gd name="T6" fmla="*/ 0 w 127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0" y="0"/>
                  </a:moveTo>
                  <a:lnTo>
                    <a:pt x="127" y="86"/>
                  </a:lnTo>
                  <a:lnTo>
                    <a:pt x="127" y="173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7" name="Line 471"/>
            <p:cNvSpPr>
              <a:spLocks noChangeShapeType="1"/>
            </p:cNvSpPr>
            <p:nvPr/>
          </p:nvSpPr>
          <p:spPr bwMode="auto">
            <a:xfrm>
              <a:off x="8509" y="1206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8" name="Line 472"/>
            <p:cNvSpPr>
              <a:spLocks noChangeShapeType="1"/>
            </p:cNvSpPr>
            <p:nvPr/>
          </p:nvSpPr>
          <p:spPr bwMode="auto">
            <a:xfrm flipH="1" flipV="1">
              <a:off x="8424" y="11930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09" name="Line 473"/>
            <p:cNvSpPr>
              <a:spLocks noChangeShapeType="1"/>
            </p:cNvSpPr>
            <p:nvPr/>
          </p:nvSpPr>
          <p:spPr bwMode="auto">
            <a:xfrm>
              <a:off x="8381" y="1193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0" name="Freeform 474"/>
            <p:cNvSpPr>
              <a:spLocks/>
            </p:cNvSpPr>
            <p:nvPr/>
          </p:nvSpPr>
          <p:spPr bwMode="auto">
            <a:xfrm>
              <a:off x="8339" y="11930"/>
              <a:ext cx="42" cy="87"/>
            </a:xfrm>
            <a:custGeom>
              <a:avLst/>
              <a:gdLst>
                <a:gd name="T0" fmla="*/ 42 w 127"/>
                <a:gd name="T1" fmla="*/ 0 h 173"/>
                <a:gd name="T2" fmla="*/ 0 w 127"/>
                <a:gd name="T3" fmla="*/ 43 h 173"/>
                <a:gd name="T4" fmla="*/ 0 w 127"/>
                <a:gd name="T5" fmla="*/ 87 h 173"/>
                <a:gd name="T6" fmla="*/ 0 60000 65536"/>
                <a:gd name="T7" fmla="*/ 0 60000 65536"/>
                <a:gd name="T8" fmla="*/ 0 60000 65536"/>
                <a:gd name="T9" fmla="*/ 0 w 127"/>
                <a:gd name="T10" fmla="*/ 0 h 173"/>
                <a:gd name="T11" fmla="*/ 127 w 127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173">
                  <a:moveTo>
                    <a:pt x="127" y="0"/>
                  </a:moveTo>
                  <a:lnTo>
                    <a:pt x="0" y="86"/>
                  </a:lnTo>
                  <a:lnTo>
                    <a:pt x="0" y="17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1" name="Line 475"/>
            <p:cNvSpPr>
              <a:spLocks noChangeShapeType="1"/>
            </p:cNvSpPr>
            <p:nvPr/>
          </p:nvSpPr>
          <p:spPr bwMode="auto">
            <a:xfrm>
              <a:off x="8381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2" name="Freeform 476"/>
            <p:cNvSpPr>
              <a:spLocks/>
            </p:cNvSpPr>
            <p:nvPr/>
          </p:nvSpPr>
          <p:spPr bwMode="auto">
            <a:xfrm>
              <a:off x="8339" y="13007"/>
              <a:ext cx="42" cy="131"/>
            </a:xfrm>
            <a:custGeom>
              <a:avLst/>
              <a:gdLst>
                <a:gd name="T0" fmla="*/ 42 w 127"/>
                <a:gd name="T1" fmla="*/ 0 h 261"/>
                <a:gd name="T2" fmla="*/ 0 w 127"/>
                <a:gd name="T3" fmla="*/ 45 h 261"/>
                <a:gd name="T4" fmla="*/ 0 w 127"/>
                <a:gd name="T5" fmla="*/ 88 h 261"/>
                <a:gd name="T6" fmla="*/ 42 w 127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127" y="0"/>
                  </a:moveTo>
                  <a:lnTo>
                    <a:pt x="0" y="89"/>
                  </a:lnTo>
                  <a:lnTo>
                    <a:pt x="0" y="175"/>
                  </a:lnTo>
                  <a:lnTo>
                    <a:pt x="127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3" name="Line 477"/>
            <p:cNvSpPr>
              <a:spLocks noChangeShapeType="1"/>
            </p:cNvSpPr>
            <p:nvPr/>
          </p:nvSpPr>
          <p:spPr bwMode="auto">
            <a:xfrm>
              <a:off x="8424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4" name="Line 478"/>
            <p:cNvSpPr>
              <a:spLocks noChangeShapeType="1"/>
            </p:cNvSpPr>
            <p:nvPr/>
          </p:nvSpPr>
          <p:spPr bwMode="auto">
            <a:xfrm flipV="1">
              <a:off x="8424" y="13007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5" name="Line 479"/>
            <p:cNvSpPr>
              <a:spLocks noChangeShapeType="1"/>
            </p:cNvSpPr>
            <p:nvPr/>
          </p:nvSpPr>
          <p:spPr bwMode="auto">
            <a:xfrm>
              <a:off x="8552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6" name="Freeform 480"/>
            <p:cNvSpPr>
              <a:spLocks/>
            </p:cNvSpPr>
            <p:nvPr/>
          </p:nvSpPr>
          <p:spPr bwMode="auto">
            <a:xfrm>
              <a:off x="8552" y="13007"/>
              <a:ext cx="42" cy="131"/>
            </a:xfrm>
            <a:custGeom>
              <a:avLst/>
              <a:gdLst>
                <a:gd name="T0" fmla="*/ 0 w 127"/>
                <a:gd name="T1" fmla="*/ 0 h 261"/>
                <a:gd name="T2" fmla="*/ 42 w 127"/>
                <a:gd name="T3" fmla="*/ 45 h 261"/>
                <a:gd name="T4" fmla="*/ 42 w 127"/>
                <a:gd name="T5" fmla="*/ 88 h 261"/>
                <a:gd name="T6" fmla="*/ 0 w 127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0" y="0"/>
                  </a:moveTo>
                  <a:lnTo>
                    <a:pt x="127" y="89"/>
                  </a:lnTo>
                  <a:lnTo>
                    <a:pt x="127" y="175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7" name="Line 481"/>
            <p:cNvSpPr>
              <a:spLocks noChangeShapeType="1"/>
            </p:cNvSpPr>
            <p:nvPr/>
          </p:nvSpPr>
          <p:spPr bwMode="auto">
            <a:xfrm>
              <a:off x="8509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8" name="Line 482"/>
            <p:cNvSpPr>
              <a:spLocks noChangeShapeType="1"/>
            </p:cNvSpPr>
            <p:nvPr/>
          </p:nvSpPr>
          <p:spPr bwMode="auto">
            <a:xfrm flipH="1" flipV="1">
              <a:off x="8424" y="13007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19" name="Line 483"/>
            <p:cNvSpPr>
              <a:spLocks noChangeShapeType="1"/>
            </p:cNvSpPr>
            <p:nvPr/>
          </p:nvSpPr>
          <p:spPr bwMode="auto">
            <a:xfrm>
              <a:off x="8297" y="1302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0" name="Line 484"/>
            <p:cNvSpPr>
              <a:spLocks noChangeShapeType="1"/>
            </p:cNvSpPr>
            <p:nvPr/>
          </p:nvSpPr>
          <p:spPr bwMode="auto">
            <a:xfrm flipH="1" flipV="1">
              <a:off x="8276" y="13007"/>
              <a:ext cx="21" cy="22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1" name="Line 485"/>
            <p:cNvSpPr>
              <a:spLocks noChangeShapeType="1"/>
            </p:cNvSpPr>
            <p:nvPr/>
          </p:nvSpPr>
          <p:spPr bwMode="auto">
            <a:xfrm>
              <a:off x="8276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2" name="Line 486"/>
            <p:cNvSpPr>
              <a:spLocks noChangeShapeType="1"/>
            </p:cNvSpPr>
            <p:nvPr/>
          </p:nvSpPr>
          <p:spPr bwMode="auto">
            <a:xfrm flipH="1">
              <a:off x="8211" y="13007"/>
              <a:ext cx="65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3" name="Line 487"/>
            <p:cNvSpPr>
              <a:spLocks noChangeShapeType="1"/>
            </p:cNvSpPr>
            <p:nvPr/>
          </p:nvSpPr>
          <p:spPr bwMode="auto">
            <a:xfrm>
              <a:off x="8233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4" name="Line 488"/>
            <p:cNvSpPr>
              <a:spLocks noChangeShapeType="1"/>
            </p:cNvSpPr>
            <p:nvPr/>
          </p:nvSpPr>
          <p:spPr bwMode="auto">
            <a:xfrm>
              <a:off x="8233" y="13007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5" name="Line 489"/>
            <p:cNvSpPr>
              <a:spLocks noChangeShapeType="1"/>
            </p:cNvSpPr>
            <p:nvPr/>
          </p:nvSpPr>
          <p:spPr bwMode="auto">
            <a:xfrm>
              <a:off x="8211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6" name="Freeform 490"/>
            <p:cNvSpPr>
              <a:spLocks/>
            </p:cNvSpPr>
            <p:nvPr/>
          </p:nvSpPr>
          <p:spPr bwMode="auto">
            <a:xfrm>
              <a:off x="8211" y="13116"/>
              <a:ext cx="86" cy="22"/>
            </a:xfrm>
            <a:custGeom>
              <a:avLst/>
              <a:gdLst>
                <a:gd name="T0" fmla="*/ 0 w 256"/>
                <a:gd name="T1" fmla="*/ 22 h 43"/>
                <a:gd name="T2" fmla="*/ 65 w 256"/>
                <a:gd name="T3" fmla="*/ 22 h 43"/>
                <a:gd name="T4" fmla="*/ 86 w 256"/>
                <a:gd name="T5" fmla="*/ 0 h 43"/>
                <a:gd name="T6" fmla="*/ 0 60000 65536"/>
                <a:gd name="T7" fmla="*/ 0 60000 65536"/>
                <a:gd name="T8" fmla="*/ 0 60000 65536"/>
                <a:gd name="T9" fmla="*/ 0 w 256"/>
                <a:gd name="T10" fmla="*/ 0 h 43"/>
                <a:gd name="T11" fmla="*/ 256 w 256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43">
                  <a:moveTo>
                    <a:pt x="0" y="43"/>
                  </a:moveTo>
                  <a:lnTo>
                    <a:pt x="193" y="43"/>
                  </a:lnTo>
                  <a:lnTo>
                    <a:pt x="256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7" name="Line 491"/>
            <p:cNvSpPr>
              <a:spLocks noChangeShapeType="1"/>
            </p:cNvSpPr>
            <p:nvPr/>
          </p:nvSpPr>
          <p:spPr bwMode="auto">
            <a:xfrm>
              <a:off x="8297" y="1311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8" name="Freeform 492"/>
            <p:cNvSpPr>
              <a:spLocks/>
            </p:cNvSpPr>
            <p:nvPr/>
          </p:nvSpPr>
          <p:spPr bwMode="auto">
            <a:xfrm>
              <a:off x="8276" y="13073"/>
              <a:ext cx="21" cy="43"/>
            </a:xfrm>
            <a:custGeom>
              <a:avLst/>
              <a:gdLst>
                <a:gd name="T0" fmla="*/ 21 w 63"/>
                <a:gd name="T1" fmla="*/ 43 h 86"/>
                <a:gd name="T2" fmla="*/ 21 w 63"/>
                <a:gd name="T3" fmla="*/ 22 h 86"/>
                <a:gd name="T4" fmla="*/ 0 w 63"/>
                <a:gd name="T5" fmla="*/ 0 h 86"/>
                <a:gd name="T6" fmla="*/ 0 60000 65536"/>
                <a:gd name="T7" fmla="*/ 0 60000 65536"/>
                <a:gd name="T8" fmla="*/ 0 60000 65536"/>
                <a:gd name="T9" fmla="*/ 0 w 63"/>
                <a:gd name="T10" fmla="*/ 0 h 86"/>
                <a:gd name="T11" fmla="*/ 63 w 63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86">
                  <a:moveTo>
                    <a:pt x="63" y="86"/>
                  </a:moveTo>
                  <a:lnTo>
                    <a:pt x="63" y="43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29" name="Line 493"/>
            <p:cNvSpPr>
              <a:spLocks noChangeShapeType="1"/>
            </p:cNvSpPr>
            <p:nvPr/>
          </p:nvSpPr>
          <p:spPr bwMode="auto">
            <a:xfrm>
              <a:off x="8276" y="1307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0" name="Line 494"/>
            <p:cNvSpPr>
              <a:spLocks noChangeShapeType="1"/>
            </p:cNvSpPr>
            <p:nvPr/>
          </p:nvSpPr>
          <p:spPr bwMode="auto">
            <a:xfrm flipH="1">
              <a:off x="8233" y="13073"/>
              <a:ext cx="43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1" name="Line 495"/>
            <p:cNvSpPr>
              <a:spLocks noChangeShapeType="1"/>
            </p:cNvSpPr>
            <p:nvPr/>
          </p:nvSpPr>
          <p:spPr bwMode="auto">
            <a:xfrm>
              <a:off x="8276" y="1307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2" name="Freeform 496"/>
            <p:cNvSpPr>
              <a:spLocks/>
            </p:cNvSpPr>
            <p:nvPr/>
          </p:nvSpPr>
          <p:spPr bwMode="auto">
            <a:xfrm>
              <a:off x="8276" y="13029"/>
              <a:ext cx="21" cy="44"/>
            </a:xfrm>
            <a:custGeom>
              <a:avLst/>
              <a:gdLst>
                <a:gd name="T0" fmla="*/ 0 w 63"/>
                <a:gd name="T1" fmla="*/ 44 h 88"/>
                <a:gd name="T2" fmla="*/ 21 w 63"/>
                <a:gd name="T3" fmla="*/ 22 h 88"/>
                <a:gd name="T4" fmla="*/ 21 w 63"/>
                <a:gd name="T5" fmla="*/ 0 h 88"/>
                <a:gd name="T6" fmla="*/ 0 60000 65536"/>
                <a:gd name="T7" fmla="*/ 0 60000 65536"/>
                <a:gd name="T8" fmla="*/ 0 60000 65536"/>
                <a:gd name="T9" fmla="*/ 0 w 63"/>
                <a:gd name="T10" fmla="*/ 0 h 88"/>
                <a:gd name="T11" fmla="*/ 63 w 63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88">
                  <a:moveTo>
                    <a:pt x="0" y="88"/>
                  </a:moveTo>
                  <a:lnTo>
                    <a:pt x="63" y="45"/>
                  </a:lnTo>
                  <a:lnTo>
                    <a:pt x="63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3" name="Line 497"/>
            <p:cNvSpPr>
              <a:spLocks noChangeShapeType="1"/>
            </p:cNvSpPr>
            <p:nvPr/>
          </p:nvSpPr>
          <p:spPr bwMode="auto">
            <a:xfrm>
              <a:off x="8169" y="1305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4" name="Freeform 498"/>
            <p:cNvSpPr>
              <a:spLocks/>
            </p:cNvSpPr>
            <p:nvPr/>
          </p:nvSpPr>
          <p:spPr bwMode="auto">
            <a:xfrm>
              <a:off x="8126" y="13051"/>
              <a:ext cx="43" cy="87"/>
            </a:xfrm>
            <a:custGeom>
              <a:avLst/>
              <a:gdLst>
                <a:gd name="T0" fmla="*/ 43 w 128"/>
                <a:gd name="T1" fmla="*/ 0 h 172"/>
                <a:gd name="T2" fmla="*/ 43 w 128"/>
                <a:gd name="T3" fmla="*/ 44 h 172"/>
                <a:gd name="T4" fmla="*/ 0 w 128"/>
                <a:gd name="T5" fmla="*/ 87 h 172"/>
                <a:gd name="T6" fmla="*/ 0 60000 65536"/>
                <a:gd name="T7" fmla="*/ 0 60000 65536"/>
                <a:gd name="T8" fmla="*/ 0 60000 65536"/>
                <a:gd name="T9" fmla="*/ 0 w 128"/>
                <a:gd name="T10" fmla="*/ 0 h 172"/>
                <a:gd name="T11" fmla="*/ 128 w 128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72">
                  <a:moveTo>
                    <a:pt x="128" y="0"/>
                  </a:moveTo>
                  <a:lnTo>
                    <a:pt x="128" y="86"/>
                  </a:lnTo>
                  <a:lnTo>
                    <a:pt x="0" y="172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5" name="Line 499"/>
            <p:cNvSpPr>
              <a:spLocks noChangeShapeType="1"/>
            </p:cNvSpPr>
            <p:nvPr/>
          </p:nvSpPr>
          <p:spPr bwMode="auto">
            <a:xfrm>
              <a:off x="8084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6" name="Line 500"/>
            <p:cNvSpPr>
              <a:spLocks noChangeShapeType="1"/>
            </p:cNvSpPr>
            <p:nvPr/>
          </p:nvSpPr>
          <p:spPr bwMode="auto">
            <a:xfrm flipH="1" flipV="1">
              <a:off x="7999" y="13007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7" name="Line 501"/>
            <p:cNvSpPr>
              <a:spLocks noChangeShapeType="1"/>
            </p:cNvSpPr>
            <p:nvPr/>
          </p:nvSpPr>
          <p:spPr bwMode="auto">
            <a:xfrm>
              <a:off x="7956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8" name="Freeform 502"/>
            <p:cNvSpPr>
              <a:spLocks/>
            </p:cNvSpPr>
            <p:nvPr/>
          </p:nvSpPr>
          <p:spPr bwMode="auto">
            <a:xfrm>
              <a:off x="7914" y="13007"/>
              <a:ext cx="42" cy="131"/>
            </a:xfrm>
            <a:custGeom>
              <a:avLst/>
              <a:gdLst>
                <a:gd name="T0" fmla="*/ 42 w 128"/>
                <a:gd name="T1" fmla="*/ 0 h 261"/>
                <a:gd name="T2" fmla="*/ 0 w 128"/>
                <a:gd name="T3" fmla="*/ 45 h 261"/>
                <a:gd name="T4" fmla="*/ 0 w 128"/>
                <a:gd name="T5" fmla="*/ 88 h 261"/>
                <a:gd name="T6" fmla="*/ 42 w 128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261"/>
                <a:gd name="T14" fmla="*/ 128 w 128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261">
                  <a:moveTo>
                    <a:pt x="128" y="0"/>
                  </a:moveTo>
                  <a:lnTo>
                    <a:pt x="0" y="89"/>
                  </a:lnTo>
                  <a:lnTo>
                    <a:pt x="0" y="175"/>
                  </a:lnTo>
                  <a:lnTo>
                    <a:pt x="128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39" name="Line 503"/>
            <p:cNvSpPr>
              <a:spLocks noChangeShapeType="1"/>
            </p:cNvSpPr>
            <p:nvPr/>
          </p:nvSpPr>
          <p:spPr bwMode="auto">
            <a:xfrm>
              <a:off x="7999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0" name="Line 504"/>
            <p:cNvSpPr>
              <a:spLocks noChangeShapeType="1"/>
            </p:cNvSpPr>
            <p:nvPr/>
          </p:nvSpPr>
          <p:spPr bwMode="auto">
            <a:xfrm flipV="1">
              <a:off x="7999" y="13007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1" name="Line 505"/>
            <p:cNvSpPr>
              <a:spLocks noChangeShapeType="1"/>
            </p:cNvSpPr>
            <p:nvPr/>
          </p:nvSpPr>
          <p:spPr bwMode="auto">
            <a:xfrm>
              <a:off x="8126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2" name="Line 506"/>
            <p:cNvSpPr>
              <a:spLocks noChangeShapeType="1"/>
            </p:cNvSpPr>
            <p:nvPr/>
          </p:nvSpPr>
          <p:spPr bwMode="auto">
            <a:xfrm>
              <a:off x="8126" y="13007"/>
              <a:ext cx="43" cy="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3" name="Line 507"/>
            <p:cNvSpPr>
              <a:spLocks noChangeShapeType="1"/>
            </p:cNvSpPr>
            <p:nvPr/>
          </p:nvSpPr>
          <p:spPr bwMode="auto">
            <a:xfrm>
              <a:off x="7871" y="1302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4" name="Freeform 508"/>
            <p:cNvSpPr>
              <a:spLocks/>
            </p:cNvSpPr>
            <p:nvPr/>
          </p:nvSpPr>
          <p:spPr bwMode="auto">
            <a:xfrm>
              <a:off x="7850" y="13029"/>
              <a:ext cx="21" cy="109"/>
            </a:xfrm>
            <a:custGeom>
              <a:avLst/>
              <a:gdLst>
                <a:gd name="T0" fmla="*/ 21 w 63"/>
                <a:gd name="T1" fmla="*/ 0 h 217"/>
                <a:gd name="T2" fmla="*/ 21 w 63"/>
                <a:gd name="T3" fmla="*/ 66 h 217"/>
                <a:gd name="T4" fmla="*/ 0 w 63"/>
                <a:gd name="T5" fmla="*/ 87 h 217"/>
                <a:gd name="T6" fmla="*/ 21 w 63"/>
                <a:gd name="T7" fmla="*/ 109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17"/>
                <a:gd name="T14" fmla="*/ 63 w 63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17">
                  <a:moveTo>
                    <a:pt x="63" y="0"/>
                  </a:moveTo>
                  <a:lnTo>
                    <a:pt x="63" y="131"/>
                  </a:lnTo>
                  <a:lnTo>
                    <a:pt x="0" y="174"/>
                  </a:lnTo>
                  <a:lnTo>
                    <a:pt x="63" y="217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5" name="Line 509"/>
            <p:cNvSpPr>
              <a:spLocks noChangeShapeType="1"/>
            </p:cNvSpPr>
            <p:nvPr/>
          </p:nvSpPr>
          <p:spPr bwMode="auto">
            <a:xfrm>
              <a:off x="7850" y="1311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6" name="Freeform 510"/>
            <p:cNvSpPr>
              <a:spLocks/>
            </p:cNvSpPr>
            <p:nvPr/>
          </p:nvSpPr>
          <p:spPr bwMode="auto">
            <a:xfrm>
              <a:off x="7786" y="13007"/>
              <a:ext cx="85" cy="131"/>
            </a:xfrm>
            <a:custGeom>
              <a:avLst/>
              <a:gdLst>
                <a:gd name="T0" fmla="*/ 64 w 255"/>
                <a:gd name="T1" fmla="*/ 109 h 261"/>
                <a:gd name="T2" fmla="*/ 43 w 255"/>
                <a:gd name="T3" fmla="*/ 131 h 261"/>
                <a:gd name="T4" fmla="*/ 22 w 255"/>
                <a:gd name="T5" fmla="*/ 131 h 261"/>
                <a:gd name="T6" fmla="*/ 0 w 255"/>
                <a:gd name="T7" fmla="*/ 109 h 261"/>
                <a:gd name="T8" fmla="*/ 0 w 255"/>
                <a:gd name="T9" fmla="*/ 22 h 261"/>
                <a:gd name="T10" fmla="*/ 22 w 255"/>
                <a:gd name="T11" fmla="*/ 0 h 261"/>
                <a:gd name="T12" fmla="*/ 64 w 255"/>
                <a:gd name="T13" fmla="*/ 0 h 261"/>
                <a:gd name="T14" fmla="*/ 85 w 255"/>
                <a:gd name="T15" fmla="*/ 22 h 2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261"/>
                <a:gd name="T26" fmla="*/ 255 w 255"/>
                <a:gd name="T27" fmla="*/ 261 h 2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261">
                  <a:moveTo>
                    <a:pt x="192" y="218"/>
                  </a:moveTo>
                  <a:lnTo>
                    <a:pt x="128" y="261"/>
                  </a:lnTo>
                  <a:lnTo>
                    <a:pt x="65" y="261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65" y="0"/>
                  </a:lnTo>
                  <a:lnTo>
                    <a:pt x="192" y="0"/>
                  </a:lnTo>
                  <a:lnTo>
                    <a:pt x="255" y="44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7" name="Line 511"/>
            <p:cNvSpPr>
              <a:spLocks noChangeShapeType="1"/>
            </p:cNvSpPr>
            <p:nvPr/>
          </p:nvSpPr>
          <p:spPr bwMode="auto">
            <a:xfrm>
              <a:off x="7829" y="13095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8" name="Line 512"/>
            <p:cNvSpPr>
              <a:spLocks noChangeShapeType="1"/>
            </p:cNvSpPr>
            <p:nvPr/>
          </p:nvSpPr>
          <p:spPr bwMode="auto">
            <a:xfrm>
              <a:off x="7829" y="13095"/>
              <a:ext cx="21" cy="2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49" name="Line 513"/>
            <p:cNvSpPr>
              <a:spLocks noChangeShapeType="1"/>
            </p:cNvSpPr>
            <p:nvPr/>
          </p:nvSpPr>
          <p:spPr bwMode="auto">
            <a:xfrm>
              <a:off x="7743" y="1307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0" name="Line 514"/>
            <p:cNvSpPr>
              <a:spLocks noChangeShapeType="1"/>
            </p:cNvSpPr>
            <p:nvPr/>
          </p:nvSpPr>
          <p:spPr bwMode="auto">
            <a:xfrm flipH="1">
              <a:off x="7659" y="13073"/>
              <a:ext cx="84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1" name="Line 515"/>
            <p:cNvSpPr>
              <a:spLocks noChangeShapeType="1"/>
            </p:cNvSpPr>
            <p:nvPr/>
          </p:nvSpPr>
          <p:spPr bwMode="auto">
            <a:xfrm>
              <a:off x="7616" y="1305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2" name="Freeform 516"/>
            <p:cNvSpPr>
              <a:spLocks/>
            </p:cNvSpPr>
            <p:nvPr/>
          </p:nvSpPr>
          <p:spPr bwMode="auto">
            <a:xfrm>
              <a:off x="7573" y="13051"/>
              <a:ext cx="43" cy="87"/>
            </a:xfrm>
            <a:custGeom>
              <a:avLst/>
              <a:gdLst>
                <a:gd name="T0" fmla="*/ 43 w 127"/>
                <a:gd name="T1" fmla="*/ 0 h 172"/>
                <a:gd name="T2" fmla="*/ 43 w 127"/>
                <a:gd name="T3" fmla="*/ 44 h 172"/>
                <a:gd name="T4" fmla="*/ 0 w 127"/>
                <a:gd name="T5" fmla="*/ 87 h 172"/>
                <a:gd name="T6" fmla="*/ 0 60000 65536"/>
                <a:gd name="T7" fmla="*/ 0 60000 65536"/>
                <a:gd name="T8" fmla="*/ 0 60000 65536"/>
                <a:gd name="T9" fmla="*/ 0 w 127"/>
                <a:gd name="T10" fmla="*/ 0 h 172"/>
                <a:gd name="T11" fmla="*/ 127 w 127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172">
                  <a:moveTo>
                    <a:pt x="127" y="0"/>
                  </a:moveTo>
                  <a:lnTo>
                    <a:pt x="127" y="86"/>
                  </a:lnTo>
                  <a:lnTo>
                    <a:pt x="0" y="172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3" name="Line 517"/>
            <p:cNvSpPr>
              <a:spLocks noChangeShapeType="1"/>
            </p:cNvSpPr>
            <p:nvPr/>
          </p:nvSpPr>
          <p:spPr bwMode="auto">
            <a:xfrm>
              <a:off x="7531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4" name="Line 518"/>
            <p:cNvSpPr>
              <a:spLocks noChangeShapeType="1"/>
            </p:cNvSpPr>
            <p:nvPr/>
          </p:nvSpPr>
          <p:spPr bwMode="auto">
            <a:xfrm flipH="1" flipV="1">
              <a:off x="7446" y="13007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5" name="Line 519"/>
            <p:cNvSpPr>
              <a:spLocks noChangeShapeType="1"/>
            </p:cNvSpPr>
            <p:nvPr/>
          </p:nvSpPr>
          <p:spPr bwMode="auto">
            <a:xfrm>
              <a:off x="7404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6" name="Freeform 520"/>
            <p:cNvSpPr>
              <a:spLocks/>
            </p:cNvSpPr>
            <p:nvPr/>
          </p:nvSpPr>
          <p:spPr bwMode="auto">
            <a:xfrm>
              <a:off x="7360" y="13007"/>
              <a:ext cx="44" cy="131"/>
            </a:xfrm>
            <a:custGeom>
              <a:avLst/>
              <a:gdLst>
                <a:gd name="T0" fmla="*/ 44 w 130"/>
                <a:gd name="T1" fmla="*/ 0 h 261"/>
                <a:gd name="T2" fmla="*/ 0 w 130"/>
                <a:gd name="T3" fmla="*/ 45 h 261"/>
                <a:gd name="T4" fmla="*/ 0 w 130"/>
                <a:gd name="T5" fmla="*/ 88 h 261"/>
                <a:gd name="T6" fmla="*/ 44 w 130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261"/>
                <a:gd name="T14" fmla="*/ 130 w 130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261">
                  <a:moveTo>
                    <a:pt x="130" y="0"/>
                  </a:moveTo>
                  <a:lnTo>
                    <a:pt x="0" y="89"/>
                  </a:lnTo>
                  <a:lnTo>
                    <a:pt x="0" y="175"/>
                  </a:lnTo>
                  <a:lnTo>
                    <a:pt x="13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7" name="Line 521"/>
            <p:cNvSpPr>
              <a:spLocks noChangeShapeType="1"/>
            </p:cNvSpPr>
            <p:nvPr/>
          </p:nvSpPr>
          <p:spPr bwMode="auto">
            <a:xfrm>
              <a:off x="7446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8" name="Line 522"/>
            <p:cNvSpPr>
              <a:spLocks noChangeShapeType="1"/>
            </p:cNvSpPr>
            <p:nvPr/>
          </p:nvSpPr>
          <p:spPr bwMode="auto">
            <a:xfrm flipV="1">
              <a:off x="7446" y="13007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59" name="Line 523"/>
            <p:cNvSpPr>
              <a:spLocks noChangeShapeType="1"/>
            </p:cNvSpPr>
            <p:nvPr/>
          </p:nvSpPr>
          <p:spPr bwMode="auto">
            <a:xfrm>
              <a:off x="7573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0" name="Line 524"/>
            <p:cNvSpPr>
              <a:spLocks noChangeShapeType="1"/>
            </p:cNvSpPr>
            <p:nvPr/>
          </p:nvSpPr>
          <p:spPr bwMode="auto">
            <a:xfrm>
              <a:off x="7573" y="13007"/>
              <a:ext cx="43" cy="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1" name="Line 525"/>
            <p:cNvSpPr>
              <a:spLocks noChangeShapeType="1"/>
            </p:cNvSpPr>
            <p:nvPr/>
          </p:nvSpPr>
          <p:spPr bwMode="auto">
            <a:xfrm>
              <a:off x="7616" y="1282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2" name="Line 526"/>
            <p:cNvSpPr>
              <a:spLocks noChangeShapeType="1"/>
            </p:cNvSpPr>
            <p:nvPr/>
          </p:nvSpPr>
          <p:spPr bwMode="auto">
            <a:xfrm flipH="1">
              <a:off x="7573" y="12829"/>
              <a:ext cx="43" cy="4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3" name="Line 527"/>
            <p:cNvSpPr>
              <a:spLocks noChangeShapeType="1"/>
            </p:cNvSpPr>
            <p:nvPr/>
          </p:nvSpPr>
          <p:spPr bwMode="auto">
            <a:xfrm>
              <a:off x="7531" y="128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4" name="Line 528"/>
            <p:cNvSpPr>
              <a:spLocks noChangeShapeType="1"/>
            </p:cNvSpPr>
            <p:nvPr/>
          </p:nvSpPr>
          <p:spPr bwMode="auto">
            <a:xfrm flipH="1" flipV="1">
              <a:off x="7446" y="12741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5" name="Line 529"/>
            <p:cNvSpPr>
              <a:spLocks noChangeShapeType="1"/>
            </p:cNvSpPr>
            <p:nvPr/>
          </p:nvSpPr>
          <p:spPr bwMode="auto">
            <a:xfrm>
              <a:off x="7404" y="1274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6" name="Freeform 530"/>
            <p:cNvSpPr>
              <a:spLocks/>
            </p:cNvSpPr>
            <p:nvPr/>
          </p:nvSpPr>
          <p:spPr bwMode="auto">
            <a:xfrm>
              <a:off x="7360" y="12741"/>
              <a:ext cx="44" cy="131"/>
            </a:xfrm>
            <a:custGeom>
              <a:avLst/>
              <a:gdLst>
                <a:gd name="T0" fmla="*/ 44 w 130"/>
                <a:gd name="T1" fmla="*/ 0 h 261"/>
                <a:gd name="T2" fmla="*/ 0 w 130"/>
                <a:gd name="T3" fmla="*/ 44 h 261"/>
                <a:gd name="T4" fmla="*/ 0 w 130"/>
                <a:gd name="T5" fmla="*/ 87 h 261"/>
                <a:gd name="T6" fmla="*/ 44 w 130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261"/>
                <a:gd name="T14" fmla="*/ 130 w 130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261">
                  <a:moveTo>
                    <a:pt x="130" y="0"/>
                  </a:moveTo>
                  <a:lnTo>
                    <a:pt x="0" y="87"/>
                  </a:lnTo>
                  <a:lnTo>
                    <a:pt x="0" y="174"/>
                  </a:lnTo>
                  <a:lnTo>
                    <a:pt x="13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7" name="Line 531"/>
            <p:cNvSpPr>
              <a:spLocks noChangeShapeType="1"/>
            </p:cNvSpPr>
            <p:nvPr/>
          </p:nvSpPr>
          <p:spPr bwMode="auto">
            <a:xfrm>
              <a:off x="7446" y="128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8" name="Line 532"/>
            <p:cNvSpPr>
              <a:spLocks noChangeShapeType="1"/>
            </p:cNvSpPr>
            <p:nvPr/>
          </p:nvSpPr>
          <p:spPr bwMode="auto">
            <a:xfrm flipV="1">
              <a:off x="7446" y="12741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69" name="Line 533"/>
            <p:cNvSpPr>
              <a:spLocks noChangeShapeType="1"/>
            </p:cNvSpPr>
            <p:nvPr/>
          </p:nvSpPr>
          <p:spPr bwMode="auto">
            <a:xfrm>
              <a:off x="7573" y="1274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0" name="Freeform 534"/>
            <p:cNvSpPr>
              <a:spLocks/>
            </p:cNvSpPr>
            <p:nvPr/>
          </p:nvSpPr>
          <p:spPr bwMode="auto">
            <a:xfrm>
              <a:off x="7573" y="12741"/>
              <a:ext cx="43" cy="88"/>
            </a:xfrm>
            <a:custGeom>
              <a:avLst/>
              <a:gdLst>
                <a:gd name="T0" fmla="*/ 0 w 127"/>
                <a:gd name="T1" fmla="*/ 0 h 174"/>
                <a:gd name="T2" fmla="*/ 43 w 127"/>
                <a:gd name="T3" fmla="*/ 44 h 174"/>
                <a:gd name="T4" fmla="*/ 43 w 127"/>
                <a:gd name="T5" fmla="*/ 88 h 174"/>
                <a:gd name="T6" fmla="*/ 0 60000 65536"/>
                <a:gd name="T7" fmla="*/ 0 60000 65536"/>
                <a:gd name="T8" fmla="*/ 0 60000 65536"/>
                <a:gd name="T9" fmla="*/ 0 w 127"/>
                <a:gd name="T10" fmla="*/ 0 h 174"/>
                <a:gd name="T11" fmla="*/ 127 w 127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174">
                  <a:moveTo>
                    <a:pt x="0" y="0"/>
                  </a:moveTo>
                  <a:lnTo>
                    <a:pt x="127" y="87"/>
                  </a:lnTo>
                  <a:lnTo>
                    <a:pt x="127" y="174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1" name="Line 535"/>
            <p:cNvSpPr>
              <a:spLocks noChangeShapeType="1"/>
            </p:cNvSpPr>
            <p:nvPr/>
          </p:nvSpPr>
          <p:spPr bwMode="auto">
            <a:xfrm>
              <a:off x="7318" y="1282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2" name="Freeform 536"/>
            <p:cNvSpPr>
              <a:spLocks/>
            </p:cNvSpPr>
            <p:nvPr/>
          </p:nvSpPr>
          <p:spPr bwMode="auto">
            <a:xfrm>
              <a:off x="7254" y="12806"/>
              <a:ext cx="64" cy="23"/>
            </a:xfrm>
            <a:custGeom>
              <a:avLst/>
              <a:gdLst>
                <a:gd name="T0" fmla="*/ 64 w 192"/>
                <a:gd name="T1" fmla="*/ 23 h 45"/>
                <a:gd name="T2" fmla="*/ 43 w 192"/>
                <a:gd name="T3" fmla="*/ 0 h 45"/>
                <a:gd name="T4" fmla="*/ 0 w 192"/>
                <a:gd name="T5" fmla="*/ 0 h 45"/>
                <a:gd name="T6" fmla="*/ 0 60000 65536"/>
                <a:gd name="T7" fmla="*/ 0 60000 65536"/>
                <a:gd name="T8" fmla="*/ 0 60000 65536"/>
                <a:gd name="T9" fmla="*/ 0 w 192"/>
                <a:gd name="T10" fmla="*/ 0 h 45"/>
                <a:gd name="T11" fmla="*/ 192 w 192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45">
                  <a:moveTo>
                    <a:pt x="192" y="45"/>
                  </a:moveTo>
                  <a:lnTo>
                    <a:pt x="129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3" name="Line 537"/>
            <p:cNvSpPr>
              <a:spLocks noChangeShapeType="1"/>
            </p:cNvSpPr>
            <p:nvPr/>
          </p:nvSpPr>
          <p:spPr bwMode="auto">
            <a:xfrm>
              <a:off x="7297" y="1280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4" name="Freeform 538"/>
            <p:cNvSpPr>
              <a:spLocks/>
            </p:cNvSpPr>
            <p:nvPr/>
          </p:nvSpPr>
          <p:spPr bwMode="auto">
            <a:xfrm>
              <a:off x="7233" y="12741"/>
              <a:ext cx="85" cy="65"/>
            </a:xfrm>
            <a:custGeom>
              <a:avLst/>
              <a:gdLst>
                <a:gd name="T0" fmla="*/ 64 w 256"/>
                <a:gd name="T1" fmla="*/ 65 h 129"/>
                <a:gd name="T2" fmla="*/ 85 w 256"/>
                <a:gd name="T3" fmla="*/ 44 h 129"/>
                <a:gd name="T4" fmla="*/ 85 w 256"/>
                <a:gd name="T5" fmla="*/ 22 h 129"/>
                <a:gd name="T6" fmla="*/ 64 w 256"/>
                <a:gd name="T7" fmla="*/ 0 h 129"/>
                <a:gd name="T8" fmla="*/ 0 w 256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29"/>
                <a:gd name="T17" fmla="*/ 256 w 256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29">
                  <a:moveTo>
                    <a:pt x="193" y="129"/>
                  </a:moveTo>
                  <a:lnTo>
                    <a:pt x="256" y="87"/>
                  </a:lnTo>
                  <a:lnTo>
                    <a:pt x="256" y="43"/>
                  </a:lnTo>
                  <a:lnTo>
                    <a:pt x="193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5" name="Line 539"/>
            <p:cNvSpPr>
              <a:spLocks noChangeShapeType="1"/>
            </p:cNvSpPr>
            <p:nvPr/>
          </p:nvSpPr>
          <p:spPr bwMode="auto">
            <a:xfrm>
              <a:off x="7254" y="1274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6" name="Line 540"/>
            <p:cNvSpPr>
              <a:spLocks noChangeShapeType="1"/>
            </p:cNvSpPr>
            <p:nvPr/>
          </p:nvSpPr>
          <p:spPr bwMode="auto">
            <a:xfrm>
              <a:off x="7254" y="12741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7" name="Line 541"/>
            <p:cNvSpPr>
              <a:spLocks noChangeShapeType="1"/>
            </p:cNvSpPr>
            <p:nvPr/>
          </p:nvSpPr>
          <p:spPr bwMode="auto">
            <a:xfrm>
              <a:off x="7233" y="1287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8" name="Freeform 542"/>
            <p:cNvSpPr>
              <a:spLocks/>
            </p:cNvSpPr>
            <p:nvPr/>
          </p:nvSpPr>
          <p:spPr bwMode="auto">
            <a:xfrm>
              <a:off x="7233" y="12829"/>
              <a:ext cx="85" cy="43"/>
            </a:xfrm>
            <a:custGeom>
              <a:avLst/>
              <a:gdLst>
                <a:gd name="T0" fmla="*/ 0 w 256"/>
                <a:gd name="T1" fmla="*/ 43 h 87"/>
                <a:gd name="T2" fmla="*/ 64 w 256"/>
                <a:gd name="T3" fmla="*/ 43 h 87"/>
                <a:gd name="T4" fmla="*/ 85 w 256"/>
                <a:gd name="T5" fmla="*/ 22 h 87"/>
                <a:gd name="T6" fmla="*/ 85 w 256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87"/>
                <a:gd name="T14" fmla="*/ 256 w 256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87">
                  <a:moveTo>
                    <a:pt x="0" y="87"/>
                  </a:moveTo>
                  <a:lnTo>
                    <a:pt x="193" y="87"/>
                  </a:lnTo>
                  <a:lnTo>
                    <a:pt x="256" y="44"/>
                  </a:lnTo>
                  <a:lnTo>
                    <a:pt x="256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79" name="Line 543"/>
            <p:cNvSpPr>
              <a:spLocks noChangeShapeType="1"/>
            </p:cNvSpPr>
            <p:nvPr/>
          </p:nvSpPr>
          <p:spPr bwMode="auto">
            <a:xfrm>
              <a:off x="7318" y="1302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0" name="Freeform 544"/>
            <p:cNvSpPr>
              <a:spLocks/>
            </p:cNvSpPr>
            <p:nvPr/>
          </p:nvSpPr>
          <p:spPr bwMode="auto">
            <a:xfrm>
              <a:off x="7233" y="13007"/>
              <a:ext cx="85" cy="22"/>
            </a:xfrm>
            <a:custGeom>
              <a:avLst/>
              <a:gdLst>
                <a:gd name="T0" fmla="*/ 85 w 256"/>
                <a:gd name="T1" fmla="*/ 22 h 44"/>
                <a:gd name="T2" fmla="*/ 64 w 256"/>
                <a:gd name="T3" fmla="*/ 0 h 44"/>
                <a:gd name="T4" fmla="*/ 0 w 256"/>
                <a:gd name="T5" fmla="*/ 0 h 44"/>
                <a:gd name="T6" fmla="*/ 0 60000 65536"/>
                <a:gd name="T7" fmla="*/ 0 60000 65536"/>
                <a:gd name="T8" fmla="*/ 0 60000 65536"/>
                <a:gd name="T9" fmla="*/ 0 w 256"/>
                <a:gd name="T10" fmla="*/ 0 h 44"/>
                <a:gd name="T11" fmla="*/ 256 w 25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44">
                  <a:moveTo>
                    <a:pt x="256" y="44"/>
                  </a:moveTo>
                  <a:lnTo>
                    <a:pt x="193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1" name="Line 545"/>
            <p:cNvSpPr>
              <a:spLocks noChangeShapeType="1"/>
            </p:cNvSpPr>
            <p:nvPr/>
          </p:nvSpPr>
          <p:spPr bwMode="auto">
            <a:xfrm>
              <a:off x="7254" y="1300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2" name="Line 546"/>
            <p:cNvSpPr>
              <a:spLocks noChangeShapeType="1"/>
            </p:cNvSpPr>
            <p:nvPr/>
          </p:nvSpPr>
          <p:spPr bwMode="auto">
            <a:xfrm>
              <a:off x="7254" y="13007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3" name="Line 547"/>
            <p:cNvSpPr>
              <a:spLocks noChangeShapeType="1"/>
            </p:cNvSpPr>
            <p:nvPr/>
          </p:nvSpPr>
          <p:spPr bwMode="auto">
            <a:xfrm>
              <a:off x="7233" y="1313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4" name="Freeform 548"/>
            <p:cNvSpPr>
              <a:spLocks/>
            </p:cNvSpPr>
            <p:nvPr/>
          </p:nvSpPr>
          <p:spPr bwMode="auto">
            <a:xfrm>
              <a:off x="7233" y="13073"/>
              <a:ext cx="85" cy="65"/>
            </a:xfrm>
            <a:custGeom>
              <a:avLst/>
              <a:gdLst>
                <a:gd name="T0" fmla="*/ 0 w 256"/>
                <a:gd name="T1" fmla="*/ 65 h 129"/>
                <a:gd name="T2" fmla="*/ 64 w 256"/>
                <a:gd name="T3" fmla="*/ 65 h 129"/>
                <a:gd name="T4" fmla="*/ 85 w 256"/>
                <a:gd name="T5" fmla="*/ 43 h 129"/>
                <a:gd name="T6" fmla="*/ 85 w 256"/>
                <a:gd name="T7" fmla="*/ 22 h 129"/>
                <a:gd name="T8" fmla="*/ 64 w 256"/>
                <a:gd name="T9" fmla="*/ 0 h 129"/>
                <a:gd name="T10" fmla="*/ 21 w 256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129"/>
                <a:gd name="T20" fmla="*/ 256 w 256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129">
                  <a:moveTo>
                    <a:pt x="0" y="129"/>
                  </a:moveTo>
                  <a:lnTo>
                    <a:pt x="193" y="129"/>
                  </a:lnTo>
                  <a:lnTo>
                    <a:pt x="256" y="86"/>
                  </a:lnTo>
                  <a:lnTo>
                    <a:pt x="256" y="43"/>
                  </a:lnTo>
                  <a:lnTo>
                    <a:pt x="193" y="0"/>
                  </a:lnTo>
                  <a:lnTo>
                    <a:pt x="64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5" name="Line 549"/>
            <p:cNvSpPr>
              <a:spLocks noChangeShapeType="1"/>
            </p:cNvSpPr>
            <p:nvPr/>
          </p:nvSpPr>
          <p:spPr bwMode="auto">
            <a:xfrm>
              <a:off x="7297" y="1307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6" name="Freeform 550"/>
            <p:cNvSpPr>
              <a:spLocks/>
            </p:cNvSpPr>
            <p:nvPr/>
          </p:nvSpPr>
          <p:spPr bwMode="auto">
            <a:xfrm>
              <a:off x="7297" y="13029"/>
              <a:ext cx="21" cy="44"/>
            </a:xfrm>
            <a:custGeom>
              <a:avLst/>
              <a:gdLst>
                <a:gd name="T0" fmla="*/ 0 w 63"/>
                <a:gd name="T1" fmla="*/ 44 h 88"/>
                <a:gd name="T2" fmla="*/ 21 w 63"/>
                <a:gd name="T3" fmla="*/ 22 h 88"/>
                <a:gd name="T4" fmla="*/ 21 w 63"/>
                <a:gd name="T5" fmla="*/ 0 h 88"/>
                <a:gd name="T6" fmla="*/ 0 60000 65536"/>
                <a:gd name="T7" fmla="*/ 0 60000 65536"/>
                <a:gd name="T8" fmla="*/ 0 60000 65536"/>
                <a:gd name="T9" fmla="*/ 0 w 63"/>
                <a:gd name="T10" fmla="*/ 0 h 88"/>
                <a:gd name="T11" fmla="*/ 63 w 63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88">
                  <a:moveTo>
                    <a:pt x="0" y="88"/>
                  </a:moveTo>
                  <a:lnTo>
                    <a:pt x="63" y="45"/>
                  </a:lnTo>
                  <a:lnTo>
                    <a:pt x="63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7" name="Line 551"/>
            <p:cNvSpPr>
              <a:spLocks noChangeShapeType="1"/>
            </p:cNvSpPr>
            <p:nvPr/>
          </p:nvSpPr>
          <p:spPr bwMode="auto">
            <a:xfrm>
              <a:off x="7318" y="1328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8" name="Line 552"/>
            <p:cNvSpPr>
              <a:spLocks noChangeShapeType="1"/>
            </p:cNvSpPr>
            <p:nvPr/>
          </p:nvSpPr>
          <p:spPr bwMode="auto">
            <a:xfrm flipH="1">
              <a:off x="7233" y="13286"/>
              <a:ext cx="85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89" name="Line 553"/>
            <p:cNvSpPr>
              <a:spLocks noChangeShapeType="1"/>
            </p:cNvSpPr>
            <p:nvPr/>
          </p:nvSpPr>
          <p:spPr bwMode="auto">
            <a:xfrm>
              <a:off x="7276" y="1328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0" name="Line 554"/>
            <p:cNvSpPr>
              <a:spLocks noChangeShapeType="1"/>
            </p:cNvSpPr>
            <p:nvPr/>
          </p:nvSpPr>
          <p:spPr bwMode="auto">
            <a:xfrm>
              <a:off x="7276" y="13286"/>
              <a:ext cx="1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1" name="Line 555"/>
            <p:cNvSpPr>
              <a:spLocks noChangeShapeType="1"/>
            </p:cNvSpPr>
            <p:nvPr/>
          </p:nvSpPr>
          <p:spPr bwMode="auto">
            <a:xfrm>
              <a:off x="7360" y="1337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2" name="Line 556"/>
            <p:cNvSpPr>
              <a:spLocks noChangeShapeType="1"/>
            </p:cNvSpPr>
            <p:nvPr/>
          </p:nvSpPr>
          <p:spPr bwMode="auto">
            <a:xfrm>
              <a:off x="7360" y="13374"/>
              <a:ext cx="44" cy="43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3" name="Line 557"/>
            <p:cNvSpPr>
              <a:spLocks noChangeShapeType="1"/>
            </p:cNvSpPr>
            <p:nvPr/>
          </p:nvSpPr>
          <p:spPr bwMode="auto">
            <a:xfrm>
              <a:off x="7446" y="134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4" name="Line 558"/>
            <p:cNvSpPr>
              <a:spLocks noChangeShapeType="1"/>
            </p:cNvSpPr>
            <p:nvPr/>
          </p:nvSpPr>
          <p:spPr bwMode="auto">
            <a:xfrm flipV="1">
              <a:off x="7446" y="13286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5" name="Line 559"/>
            <p:cNvSpPr>
              <a:spLocks noChangeShapeType="1"/>
            </p:cNvSpPr>
            <p:nvPr/>
          </p:nvSpPr>
          <p:spPr bwMode="auto">
            <a:xfrm>
              <a:off x="7573" y="1328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6" name="Freeform 560"/>
            <p:cNvSpPr>
              <a:spLocks/>
            </p:cNvSpPr>
            <p:nvPr/>
          </p:nvSpPr>
          <p:spPr bwMode="auto">
            <a:xfrm>
              <a:off x="7573" y="13286"/>
              <a:ext cx="43" cy="131"/>
            </a:xfrm>
            <a:custGeom>
              <a:avLst/>
              <a:gdLst>
                <a:gd name="T0" fmla="*/ 0 w 127"/>
                <a:gd name="T1" fmla="*/ 0 h 261"/>
                <a:gd name="T2" fmla="*/ 43 w 127"/>
                <a:gd name="T3" fmla="*/ 44 h 261"/>
                <a:gd name="T4" fmla="*/ 43 w 127"/>
                <a:gd name="T5" fmla="*/ 88 h 261"/>
                <a:gd name="T6" fmla="*/ 0 w 127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0" y="0"/>
                  </a:moveTo>
                  <a:lnTo>
                    <a:pt x="127" y="87"/>
                  </a:lnTo>
                  <a:lnTo>
                    <a:pt x="127" y="175"/>
                  </a:lnTo>
                  <a:lnTo>
                    <a:pt x="0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7" name="Line 561"/>
            <p:cNvSpPr>
              <a:spLocks noChangeShapeType="1"/>
            </p:cNvSpPr>
            <p:nvPr/>
          </p:nvSpPr>
          <p:spPr bwMode="auto">
            <a:xfrm>
              <a:off x="7531" y="1341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8" name="Line 562"/>
            <p:cNvSpPr>
              <a:spLocks noChangeShapeType="1"/>
            </p:cNvSpPr>
            <p:nvPr/>
          </p:nvSpPr>
          <p:spPr bwMode="auto">
            <a:xfrm flipH="1" flipV="1">
              <a:off x="7446" y="13286"/>
              <a:ext cx="85" cy="13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99" name="Line 563"/>
            <p:cNvSpPr>
              <a:spLocks noChangeShapeType="1"/>
            </p:cNvSpPr>
            <p:nvPr/>
          </p:nvSpPr>
          <p:spPr bwMode="auto">
            <a:xfrm>
              <a:off x="7404" y="1328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0" name="Freeform 564"/>
            <p:cNvSpPr>
              <a:spLocks/>
            </p:cNvSpPr>
            <p:nvPr/>
          </p:nvSpPr>
          <p:spPr bwMode="auto">
            <a:xfrm>
              <a:off x="7360" y="13286"/>
              <a:ext cx="44" cy="88"/>
            </a:xfrm>
            <a:custGeom>
              <a:avLst/>
              <a:gdLst>
                <a:gd name="T0" fmla="*/ 44 w 130"/>
                <a:gd name="T1" fmla="*/ 0 h 175"/>
                <a:gd name="T2" fmla="*/ 0 w 130"/>
                <a:gd name="T3" fmla="*/ 44 h 175"/>
                <a:gd name="T4" fmla="*/ 0 w 130"/>
                <a:gd name="T5" fmla="*/ 88 h 175"/>
                <a:gd name="T6" fmla="*/ 0 60000 65536"/>
                <a:gd name="T7" fmla="*/ 0 60000 65536"/>
                <a:gd name="T8" fmla="*/ 0 60000 65536"/>
                <a:gd name="T9" fmla="*/ 0 w 130"/>
                <a:gd name="T10" fmla="*/ 0 h 175"/>
                <a:gd name="T11" fmla="*/ 130 w 130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175">
                  <a:moveTo>
                    <a:pt x="130" y="0"/>
                  </a:moveTo>
                  <a:lnTo>
                    <a:pt x="0" y="87"/>
                  </a:lnTo>
                  <a:lnTo>
                    <a:pt x="0" y="175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1" name="Line 565"/>
            <p:cNvSpPr>
              <a:spLocks noChangeShapeType="1"/>
            </p:cNvSpPr>
            <p:nvPr/>
          </p:nvSpPr>
          <p:spPr bwMode="auto">
            <a:xfrm>
              <a:off x="7108" y="1334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2" name="Line 566"/>
            <p:cNvSpPr>
              <a:spLocks noChangeShapeType="1"/>
            </p:cNvSpPr>
            <p:nvPr/>
          </p:nvSpPr>
          <p:spPr bwMode="auto">
            <a:xfrm flipH="1">
              <a:off x="6895" y="13342"/>
              <a:ext cx="213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3" name="Line 567"/>
            <p:cNvSpPr>
              <a:spLocks noChangeShapeType="1"/>
            </p:cNvSpPr>
            <p:nvPr/>
          </p:nvSpPr>
          <p:spPr bwMode="auto">
            <a:xfrm>
              <a:off x="6895" y="1308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4" name="Freeform 568"/>
            <p:cNvSpPr>
              <a:spLocks/>
            </p:cNvSpPr>
            <p:nvPr/>
          </p:nvSpPr>
          <p:spPr bwMode="auto">
            <a:xfrm>
              <a:off x="6895" y="13059"/>
              <a:ext cx="213" cy="43"/>
            </a:xfrm>
            <a:custGeom>
              <a:avLst/>
              <a:gdLst>
                <a:gd name="T0" fmla="*/ 0 w 639"/>
                <a:gd name="T1" fmla="*/ 22 h 87"/>
                <a:gd name="T2" fmla="*/ 51 w 639"/>
                <a:gd name="T3" fmla="*/ 0 h 87"/>
                <a:gd name="T4" fmla="*/ 51 w 639"/>
                <a:gd name="T5" fmla="*/ 43 h 87"/>
                <a:gd name="T6" fmla="*/ 0 w 639"/>
                <a:gd name="T7" fmla="*/ 22 h 87"/>
                <a:gd name="T8" fmla="*/ 213 w 639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9"/>
                <a:gd name="T16" fmla="*/ 0 h 87"/>
                <a:gd name="T17" fmla="*/ 639 w 63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9" h="87">
                  <a:moveTo>
                    <a:pt x="0" y="44"/>
                  </a:moveTo>
                  <a:lnTo>
                    <a:pt x="152" y="0"/>
                  </a:lnTo>
                  <a:lnTo>
                    <a:pt x="152" y="87"/>
                  </a:lnTo>
                  <a:lnTo>
                    <a:pt x="0" y="44"/>
                  </a:lnTo>
                  <a:lnTo>
                    <a:pt x="639" y="44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5" name="Line 569"/>
            <p:cNvSpPr>
              <a:spLocks noChangeShapeType="1"/>
            </p:cNvSpPr>
            <p:nvPr/>
          </p:nvSpPr>
          <p:spPr bwMode="auto">
            <a:xfrm>
              <a:off x="6945" y="1308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6" name="Freeform 570"/>
            <p:cNvSpPr>
              <a:spLocks/>
            </p:cNvSpPr>
            <p:nvPr/>
          </p:nvSpPr>
          <p:spPr bwMode="auto">
            <a:xfrm>
              <a:off x="6919" y="13081"/>
              <a:ext cx="26" cy="10"/>
            </a:xfrm>
            <a:custGeom>
              <a:avLst/>
              <a:gdLst>
                <a:gd name="T0" fmla="*/ 26 w 79"/>
                <a:gd name="T1" fmla="*/ 0 h 20"/>
                <a:gd name="T2" fmla="*/ 26 w 79"/>
                <a:gd name="T3" fmla="*/ 0 h 20"/>
                <a:gd name="T4" fmla="*/ 26 w 79"/>
                <a:gd name="T5" fmla="*/ 3 h 20"/>
                <a:gd name="T6" fmla="*/ 26 w 79"/>
                <a:gd name="T7" fmla="*/ 10 h 20"/>
                <a:gd name="T8" fmla="*/ 0 w 79"/>
                <a:gd name="T9" fmla="*/ 1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0"/>
                <a:gd name="T17" fmla="*/ 79 w 7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0">
                  <a:moveTo>
                    <a:pt x="79" y="0"/>
                  </a:moveTo>
                  <a:lnTo>
                    <a:pt x="79" y="0"/>
                  </a:lnTo>
                  <a:lnTo>
                    <a:pt x="79" y="5"/>
                  </a:lnTo>
                  <a:lnTo>
                    <a:pt x="79" y="20"/>
                  </a:lnTo>
                  <a:lnTo>
                    <a:pt x="0" y="2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7" name="Line 571"/>
            <p:cNvSpPr>
              <a:spLocks noChangeShapeType="1"/>
            </p:cNvSpPr>
            <p:nvPr/>
          </p:nvSpPr>
          <p:spPr bwMode="auto">
            <a:xfrm>
              <a:off x="6900" y="1308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8" name="Freeform 572"/>
            <p:cNvSpPr>
              <a:spLocks/>
            </p:cNvSpPr>
            <p:nvPr/>
          </p:nvSpPr>
          <p:spPr bwMode="auto">
            <a:xfrm>
              <a:off x="6900" y="13075"/>
              <a:ext cx="45" cy="9"/>
            </a:xfrm>
            <a:custGeom>
              <a:avLst/>
              <a:gdLst>
                <a:gd name="T0" fmla="*/ 0 w 136"/>
                <a:gd name="T1" fmla="*/ 9 h 16"/>
                <a:gd name="T2" fmla="*/ 45 w 136"/>
                <a:gd name="T3" fmla="*/ 9 h 16"/>
                <a:gd name="T4" fmla="*/ 45 w 136"/>
                <a:gd name="T5" fmla="*/ 0 h 16"/>
                <a:gd name="T6" fmla="*/ 7 w 13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6"/>
                <a:gd name="T14" fmla="*/ 136 w 13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6">
                  <a:moveTo>
                    <a:pt x="0" y="16"/>
                  </a:moveTo>
                  <a:lnTo>
                    <a:pt x="136" y="16"/>
                  </a:lnTo>
                  <a:lnTo>
                    <a:pt x="136" y="0"/>
                  </a:lnTo>
                  <a:lnTo>
                    <a:pt x="21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09" name="Line 573"/>
            <p:cNvSpPr>
              <a:spLocks noChangeShapeType="1"/>
            </p:cNvSpPr>
            <p:nvPr/>
          </p:nvSpPr>
          <p:spPr bwMode="auto">
            <a:xfrm>
              <a:off x="6926" y="1306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0" name="Freeform 574"/>
            <p:cNvSpPr>
              <a:spLocks/>
            </p:cNvSpPr>
            <p:nvPr/>
          </p:nvSpPr>
          <p:spPr bwMode="auto">
            <a:xfrm>
              <a:off x="6926" y="13067"/>
              <a:ext cx="19" cy="8"/>
            </a:xfrm>
            <a:custGeom>
              <a:avLst/>
              <a:gdLst>
                <a:gd name="T0" fmla="*/ 0 w 58"/>
                <a:gd name="T1" fmla="*/ 0 h 17"/>
                <a:gd name="T2" fmla="*/ 19 w 58"/>
                <a:gd name="T3" fmla="*/ 0 h 17"/>
                <a:gd name="T4" fmla="*/ 19 w 58"/>
                <a:gd name="T5" fmla="*/ 8 h 17"/>
                <a:gd name="T6" fmla="*/ 0 60000 65536"/>
                <a:gd name="T7" fmla="*/ 0 60000 65536"/>
                <a:gd name="T8" fmla="*/ 0 60000 65536"/>
                <a:gd name="T9" fmla="*/ 0 w 58"/>
                <a:gd name="T10" fmla="*/ 0 h 17"/>
                <a:gd name="T11" fmla="*/ 58 w 5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17">
                  <a:moveTo>
                    <a:pt x="0" y="0"/>
                  </a:moveTo>
                  <a:lnTo>
                    <a:pt x="58" y="0"/>
                  </a:lnTo>
                  <a:lnTo>
                    <a:pt x="58" y="17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1" name="Line 575"/>
            <p:cNvSpPr>
              <a:spLocks noChangeShapeType="1"/>
            </p:cNvSpPr>
            <p:nvPr/>
          </p:nvSpPr>
          <p:spPr bwMode="auto">
            <a:xfrm>
              <a:off x="6945" y="13320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2" name="Freeform 576"/>
            <p:cNvSpPr>
              <a:spLocks/>
            </p:cNvSpPr>
            <p:nvPr/>
          </p:nvSpPr>
          <p:spPr bwMode="auto">
            <a:xfrm>
              <a:off x="6895" y="13320"/>
              <a:ext cx="50" cy="43"/>
            </a:xfrm>
            <a:custGeom>
              <a:avLst/>
              <a:gdLst>
                <a:gd name="T0" fmla="*/ 50 w 152"/>
                <a:gd name="T1" fmla="*/ 0 h 87"/>
                <a:gd name="T2" fmla="*/ 50 w 152"/>
                <a:gd name="T3" fmla="*/ 43 h 87"/>
                <a:gd name="T4" fmla="*/ 0 w 152"/>
                <a:gd name="T5" fmla="*/ 22 h 87"/>
                <a:gd name="T6" fmla="*/ 50 w 152"/>
                <a:gd name="T7" fmla="*/ 0 h 87"/>
                <a:gd name="T8" fmla="*/ 50 w 152"/>
                <a:gd name="T9" fmla="*/ 8 h 87"/>
                <a:gd name="T10" fmla="*/ 50 w 152"/>
                <a:gd name="T11" fmla="*/ 16 h 87"/>
                <a:gd name="T12" fmla="*/ 12 w 152"/>
                <a:gd name="T13" fmla="*/ 1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87"/>
                <a:gd name="T23" fmla="*/ 152 w 152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87">
                  <a:moveTo>
                    <a:pt x="152" y="0"/>
                  </a:moveTo>
                  <a:lnTo>
                    <a:pt x="152" y="87"/>
                  </a:lnTo>
                  <a:lnTo>
                    <a:pt x="0" y="44"/>
                  </a:lnTo>
                  <a:lnTo>
                    <a:pt x="152" y="0"/>
                  </a:lnTo>
                  <a:lnTo>
                    <a:pt x="152" y="16"/>
                  </a:lnTo>
                  <a:lnTo>
                    <a:pt x="152" y="33"/>
                  </a:lnTo>
                  <a:lnTo>
                    <a:pt x="37" y="3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3" name="Line 577"/>
            <p:cNvSpPr>
              <a:spLocks noChangeShapeType="1"/>
            </p:cNvSpPr>
            <p:nvPr/>
          </p:nvSpPr>
          <p:spPr bwMode="auto">
            <a:xfrm>
              <a:off x="6900" y="1334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4" name="Freeform 578"/>
            <p:cNvSpPr>
              <a:spLocks/>
            </p:cNvSpPr>
            <p:nvPr/>
          </p:nvSpPr>
          <p:spPr bwMode="auto">
            <a:xfrm>
              <a:off x="6900" y="13344"/>
              <a:ext cx="45" cy="8"/>
            </a:xfrm>
            <a:custGeom>
              <a:avLst/>
              <a:gdLst>
                <a:gd name="T0" fmla="*/ 0 w 136"/>
                <a:gd name="T1" fmla="*/ 0 h 16"/>
                <a:gd name="T2" fmla="*/ 45 w 136"/>
                <a:gd name="T3" fmla="*/ 0 h 16"/>
                <a:gd name="T4" fmla="*/ 45 w 136"/>
                <a:gd name="T5" fmla="*/ 8 h 16"/>
                <a:gd name="T6" fmla="*/ 19 w 136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6"/>
                <a:gd name="T14" fmla="*/ 136 w 13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6">
                  <a:moveTo>
                    <a:pt x="0" y="0"/>
                  </a:moveTo>
                  <a:lnTo>
                    <a:pt x="136" y="0"/>
                  </a:lnTo>
                  <a:lnTo>
                    <a:pt x="136" y="16"/>
                  </a:lnTo>
                  <a:lnTo>
                    <a:pt x="57" y="16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5" name="Line 579"/>
            <p:cNvSpPr>
              <a:spLocks noChangeShapeType="1"/>
            </p:cNvSpPr>
            <p:nvPr/>
          </p:nvSpPr>
          <p:spPr bwMode="auto">
            <a:xfrm>
              <a:off x="6926" y="1332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6" name="Line 580"/>
            <p:cNvSpPr>
              <a:spLocks noChangeShapeType="1"/>
            </p:cNvSpPr>
            <p:nvPr/>
          </p:nvSpPr>
          <p:spPr bwMode="auto">
            <a:xfrm>
              <a:off x="6926" y="13328"/>
              <a:ext cx="19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7" name="Line 581"/>
            <p:cNvSpPr>
              <a:spLocks noChangeShapeType="1"/>
            </p:cNvSpPr>
            <p:nvPr/>
          </p:nvSpPr>
          <p:spPr bwMode="auto">
            <a:xfrm>
              <a:off x="6945" y="1334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8" name="Line 582"/>
            <p:cNvSpPr>
              <a:spLocks noChangeShapeType="1"/>
            </p:cNvSpPr>
            <p:nvPr/>
          </p:nvSpPr>
          <p:spPr bwMode="auto">
            <a:xfrm>
              <a:off x="6945" y="13342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19" name="Line 583"/>
            <p:cNvSpPr>
              <a:spLocks noChangeShapeType="1"/>
            </p:cNvSpPr>
            <p:nvPr/>
          </p:nvSpPr>
          <p:spPr bwMode="auto">
            <a:xfrm>
              <a:off x="6945" y="1279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0" name="Freeform 584"/>
            <p:cNvSpPr>
              <a:spLocks/>
            </p:cNvSpPr>
            <p:nvPr/>
          </p:nvSpPr>
          <p:spPr bwMode="auto">
            <a:xfrm>
              <a:off x="6895" y="12755"/>
              <a:ext cx="50" cy="44"/>
            </a:xfrm>
            <a:custGeom>
              <a:avLst/>
              <a:gdLst>
                <a:gd name="T0" fmla="*/ 50 w 152"/>
                <a:gd name="T1" fmla="*/ 44 h 87"/>
                <a:gd name="T2" fmla="*/ 0 w 152"/>
                <a:gd name="T3" fmla="*/ 22 h 87"/>
                <a:gd name="T4" fmla="*/ 50 w 152"/>
                <a:gd name="T5" fmla="*/ 0 h 87"/>
                <a:gd name="T6" fmla="*/ 50 w 152"/>
                <a:gd name="T7" fmla="*/ 44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87"/>
                <a:gd name="T14" fmla="*/ 152 w 15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87">
                  <a:moveTo>
                    <a:pt x="152" y="87"/>
                  </a:moveTo>
                  <a:lnTo>
                    <a:pt x="0" y="43"/>
                  </a:lnTo>
                  <a:lnTo>
                    <a:pt x="152" y="0"/>
                  </a:lnTo>
                  <a:lnTo>
                    <a:pt x="152" y="87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1" name="Line 585"/>
            <p:cNvSpPr>
              <a:spLocks noChangeShapeType="1"/>
            </p:cNvSpPr>
            <p:nvPr/>
          </p:nvSpPr>
          <p:spPr bwMode="auto">
            <a:xfrm>
              <a:off x="6945" y="1278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2" name="Line 586"/>
            <p:cNvSpPr>
              <a:spLocks noChangeShapeType="1"/>
            </p:cNvSpPr>
            <p:nvPr/>
          </p:nvSpPr>
          <p:spPr bwMode="auto">
            <a:xfrm flipH="1">
              <a:off x="6919" y="12787"/>
              <a:ext cx="26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3" name="Line 587"/>
            <p:cNvSpPr>
              <a:spLocks noChangeShapeType="1"/>
            </p:cNvSpPr>
            <p:nvPr/>
          </p:nvSpPr>
          <p:spPr bwMode="auto">
            <a:xfrm>
              <a:off x="6900" y="1277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4" name="Freeform 588"/>
            <p:cNvSpPr>
              <a:spLocks/>
            </p:cNvSpPr>
            <p:nvPr/>
          </p:nvSpPr>
          <p:spPr bwMode="auto">
            <a:xfrm>
              <a:off x="6900" y="12779"/>
              <a:ext cx="45" cy="8"/>
            </a:xfrm>
            <a:custGeom>
              <a:avLst/>
              <a:gdLst>
                <a:gd name="T0" fmla="*/ 0 w 136"/>
                <a:gd name="T1" fmla="*/ 0 h 17"/>
                <a:gd name="T2" fmla="*/ 45 w 136"/>
                <a:gd name="T3" fmla="*/ 0 h 17"/>
                <a:gd name="T4" fmla="*/ 45 w 136"/>
                <a:gd name="T5" fmla="*/ 8 h 17"/>
                <a:gd name="T6" fmla="*/ 0 60000 65536"/>
                <a:gd name="T7" fmla="*/ 0 60000 65536"/>
                <a:gd name="T8" fmla="*/ 0 60000 65536"/>
                <a:gd name="T9" fmla="*/ 0 w 136"/>
                <a:gd name="T10" fmla="*/ 0 h 17"/>
                <a:gd name="T11" fmla="*/ 136 w 13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17">
                  <a:moveTo>
                    <a:pt x="0" y="0"/>
                  </a:moveTo>
                  <a:lnTo>
                    <a:pt x="136" y="0"/>
                  </a:lnTo>
                  <a:lnTo>
                    <a:pt x="136" y="17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5" name="Line 589"/>
            <p:cNvSpPr>
              <a:spLocks noChangeShapeType="1"/>
            </p:cNvSpPr>
            <p:nvPr/>
          </p:nvSpPr>
          <p:spPr bwMode="auto">
            <a:xfrm>
              <a:off x="6945" y="1277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6" name="Freeform 590"/>
            <p:cNvSpPr>
              <a:spLocks/>
            </p:cNvSpPr>
            <p:nvPr/>
          </p:nvSpPr>
          <p:spPr bwMode="auto">
            <a:xfrm>
              <a:off x="6907" y="12771"/>
              <a:ext cx="38" cy="6"/>
            </a:xfrm>
            <a:custGeom>
              <a:avLst/>
              <a:gdLst>
                <a:gd name="T0" fmla="*/ 38 w 115"/>
                <a:gd name="T1" fmla="*/ 6 h 11"/>
                <a:gd name="T2" fmla="*/ 38 w 115"/>
                <a:gd name="T3" fmla="*/ 6 h 11"/>
                <a:gd name="T4" fmla="*/ 38 w 115"/>
                <a:gd name="T5" fmla="*/ 0 h 11"/>
                <a:gd name="T6" fmla="*/ 0 w 11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1"/>
                <a:gd name="T14" fmla="*/ 115 w 11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1">
                  <a:moveTo>
                    <a:pt x="115" y="11"/>
                  </a:moveTo>
                  <a:lnTo>
                    <a:pt x="115" y="11"/>
                  </a:lnTo>
                  <a:lnTo>
                    <a:pt x="115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7" name="Line 591"/>
            <p:cNvSpPr>
              <a:spLocks noChangeShapeType="1"/>
            </p:cNvSpPr>
            <p:nvPr/>
          </p:nvSpPr>
          <p:spPr bwMode="auto">
            <a:xfrm>
              <a:off x="6895" y="12777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8" name="Line 592"/>
            <p:cNvSpPr>
              <a:spLocks noChangeShapeType="1"/>
            </p:cNvSpPr>
            <p:nvPr/>
          </p:nvSpPr>
          <p:spPr bwMode="auto">
            <a:xfrm>
              <a:off x="6895" y="12777"/>
              <a:ext cx="213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29" name="Line 593"/>
            <p:cNvSpPr>
              <a:spLocks noChangeShapeType="1"/>
            </p:cNvSpPr>
            <p:nvPr/>
          </p:nvSpPr>
          <p:spPr bwMode="auto">
            <a:xfrm>
              <a:off x="6945" y="1277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0" name="Freeform 594"/>
            <p:cNvSpPr>
              <a:spLocks/>
            </p:cNvSpPr>
            <p:nvPr/>
          </p:nvSpPr>
          <p:spPr bwMode="auto">
            <a:xfrm>
              <a:off x="6926" y="12763"/>
              <a:ext cx="19" cy="8"/>
            </a:xfrm>
            <a:custGeom>
              <a:avLst/>
              <a:gdLst>
                <a:gd name="T0" fmla="*/ 19 w 58"/>
                <a:gd name="T1" fmla="*/ 8 h 16"/>
                <a:gd name="T2" fmla="*/ 19 w 58"/>
                <a:gd name="T3" fmla="*/ 0 h 16"/>
                <a:gd name="T4" fmla="*/ 0 w 58"/>
                <a:gd name="T5" fmla="*/ 0 h 16"/>
                <a:gd name="T6" fmla="*/ 0 60000 65536"/>
                <a:gd name="T7" fmla="*/ 0 60000 65536"/>
                <a:gd name="T8" fmla="*/ 0 60000 65536"/>
                <a:gd name="T9" fmla="*/ 0 w 58"/>
                <a:gd name="T10" fmla="*/ 0 h 16"/>
                <a:gd name="T11" fmla="*/ 58 w 5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16">
                  <a:moveTo>
                    <a:pt x="58" y="16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1" name="Line 595"/>
            <p:cNvSpPr>
              <a:spLocks noChangeShapeType="1"/>
            </p:cNvSpPr>
            <p:nvPr/>
          </p:nvSpPr>
          <p:spPr bwMode="auto">
            <a:xfrm>
              <a:off x="6919" y="1230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2" name="Freeform 596"/>
            <p:cNvSpPr>
              <a:spLocks/>
            </p:cNvSpPr>
            <p:nvPr/>
          </p:nvSpPr>
          <p:spPr bwMode="auto">
            <a:xfrm>
              <a:off x="6895" y="12277"/>
              <a:ext cx="213" cy="42"/>
            </a:xfrm>
            <a:custGeom>
              <a:avLst/>
              <a:gdLst>
                <a:gd name="T0" fmla="*/ 24 w 639"/>
                <a:gd name="T1" fmla="*/ 31 h 86"/>
                <a:gd name="T2" fmla="*/ 51 w 639"/>
                <a:gd name="T3" fmla="*/ 31 h 86"/>
                <a:gd name="T4" fmla="*/ 51 w 639"/>
                <a:gd name="T5" fmla="*/ 23 h 86"/>
                <a:gd name="T6" fmla="*/ 5 w 639"/>
                <a:gd name="T7" fmla="*/ 23 h 86"/>
                <a:gd name="T8" fmla="*/ 0 w 639"/>
                <a:gd name="T9" fmla="*/ 21 h 86"/>
                <a:gd name="T10" fmla="*/ 51 w 639"/>
                <a:gd name="T11" fmla="*/ 0 h 86"/>
                <a:gd name="T12" fmla="*/ 51 w 639"/>
                <a:gd name="T13" fmla="*/ 42 h 86"/>
                <a:gd name="T14" fmla="*/ 0 w 639"/>
                <a:gd name="T15" fmla="*/ 21 h 86"/>
                <a:gd name="T16" fmla="*/ 213 w 639"/>
                <a:gd name="T17" fmla="*/ 21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9"/>
                <a:gd name="T28" fmla="*/ 0 h 86"/>
                <a:gd name="T29" fmla="*/ 639 w 639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9" h="86">
                  <a:moveTo>
                    <a:pt x="73" y="63"/>
                  </a:moveTo>
                  <a:lnTo>
                    <a:pt x="152" y="63"/>
                  </a:lnTo>
                  <a:lnTo>
                    <a:pt x="152" y="48"/>
                  </a:lnTo>
                  <a:lnTo>
                    <a:pt x="16" y="48"/>
                  </a:lnTo>
                  <a:lnTo>
                    <a:pt x="0" y="43"/>
                  </a:lnTo>
                  <a:lnTo>
                    <a:pt x="152" y="0"/>
                  </a:lnTo>
                  <a:lnTo>
                    <a:pt x="152" y="86"/>
                  </a:lnTo>
                  <a:lnTo>
                    <a:pt x="0" y="43"/>
                  </a:lnTo>
                  <a:lnTo>
                    <a:pt x="639" y="4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3" name="Line 597"/>
            <p:cNvSpPr>
              <a:spLocks noChangeShapeType="1"/>
            </p:cNvSpPr>
            <p:nvPr/>
          </p:nvSpPr>
          <p:spPr bwMode="auto">
            <a:xfrm>
              <a:off x="6945" y="1229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4" name="Freeform 598"/>
            <p:cNvSpPr>
              <a:spLocks/>
            </p:cNvSpPr>
            <p:nvPr/>
          </p:nvSpPr>
          <p:spPr bwMode="auto">
            <a:xfrm>
              <a:off x="6907" y="12292"/>
              <a:ext cx="38" cy="6"/>
            </a:xfrm>
            <a:custGeom>
              <a:avLst/>
              <a:gdLst>
                <a:gd name="T0" fmla="*/ 38 w 115"/>
                <a:gd name="T1" fmla="*/ 6 h 11"/>
                <a:gd name="T2" fmla="*/ 38 w 115"/>
                <a:gd name="T3" fmla="*/ 6 h 11"/>
                <a:gd name="T4" fmla="*/ 38 w 115"/>
                <a:gd name="T5" fmla="*/ 0 h 11"/>
                <a:gd name="T6" fmla="*/ 0 w 11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1"/>
                <a:gd name="T14" fmla="*/ 115 w 11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1">
                  <a:moveTo>
                    <a:pt x="115" y="11"/>
                  </a:moveTo>
                  <a:lnTo>
                    <a:pt x="115" y="11"/>
                  </a:lnTo>
                  <a:lnTo>
                    <a:pt x="115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5" name="Line 599"/>
            <p:cNvSpPr>
              <a:spLocks noChangeShapeType="1"/>
            </p:cNvSpPr>
            <p:nvPr/>
          </p:nvSpPr>
          <p:spPr bwMode="auto">
            <a:xfrm>
              <a:off x="6926" y="1228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6" name="Freeform 600"/>
            <p:cNvSpPr>
              <a:spLocks/>
            </p:cNvSpPr>
            <p:nvPr/>
          </p:nvSpPr>
          <p:spPr bwMode="auto">
            <a:xfrm>
              <a:off x="6926" y="12284"/>
              <a:ext cx="19" cy="8"/>
            </a:xfrm>
            <a:custGeom>
              <a:avLst/>
              <a:gdLst>
                <a:gd name="T0" fmla="*/ 0 w 58"/>
                <a:gd name="T1" fmla="*/ 0 h 17"/>
                <a:gd name="T2" fmla="*/ 19 w 58"/>
                <a:gd name="T3" fmla="*/ 0 h 17"/>
                <a:gd name="T4" fmla="*/ 19 w 58"/>
                <a:gd name="T5" fmla="*/ 8 h 17"/>
                <a:gd name="T6" fmla="*/ 0 60000 65536"/>
                <a:gd name="T7" fmla="*/ 0 60000 65536"/>
                <a:gd name="T8" fmla="*/ 0 60000 65536"/>
                <a:gd name="T9" fmla="*/ 0 w 58"/>
                <a:gd name="T10" fmla="*/ 0 h 17"/>
                <a:gd name="T11" fmla="*/ 58 w 5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17">
                  <a:moveTo>
                    <a:pt x="0" y="0"/>
                  </a:moveTo>
                  <a:lnTo>
                    <a:pt x="58" y="0"/>
                  </a:lnTo>
                  <a:lnTo>
                    <a:pt x="58" y="17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7" name="Line 601"/>
            <p:cNvSpPr>
              <a:spLocks noChangeShapeType="1"/>
            </p:cNvSpPr>
            <p:nvPr/>
          </p:nvSpPr>
          <p:spPr bwMode="auto">
            <a:xfrm>
              <a:off x="6945" y="12015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8" name="Freeform 602"/>
            <p:cNvSpPr>
              <a:spLocks/>
            </p:cNvSpPr>
            <p:nvPr/>
          </p:nvSpPr>
          <p:spPr bwMode="auto">
            <a:xfrm>
              <a:off x="6895" y="11972"/>
              <a:ext cx="50" cy="43"/>
            </a:xfrm>
            <a:custGeom>
              <a:avLst/>
              <a:gdLst>
                <a:gd name="T0" fmla="*/ 50 w 152"/>
                <a:gd name="T1" fmla="*/ 43 h 87"/>
                <a:gd name="T2" fmla="*/ 0 w 152"/>
                <a:gd name="T3" fmla="*/ 21 h 87"/>
                <a:gd name="T4" fmla="*/ 50 w 152"/>
                <a:gd name="T5" fmla="*/ 0 h 87"/>
                <a:gd name="T6" fmla="*/ 50 w 152"/>
                <a:gd name="T7" fmla="*/ 43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87"/>
                <a:gd name="T14" fmla="*/ 152 w 15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87">
                  <a:moveTo>
                    <a:pt x="152" y="87"/>
                  </a:moveTo>
                  <a:lnTo>
                    <a:pt x="0" y="43"/>
                  </a:lnTo>
                  <a:lnTo>
                    <a:pt x="152" y="0"/>
                  </a:lnTo>
                  <a:lnTo>
                    <a:pt x="152" y="87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39" name="Line 603"/>
            <p:cNvSpPr>
              <a:spLocks noChangeShapeType="1"/>
            </p:cNvSpPr>
            <p:nvPr/>
          </p:nvSpPr>
          <p:spPr bwMode="auto">
            <a:xfrm>
              <a:off x="6945" y="1200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0" name="Line 604"/>
            <p:cNvSpPr>
              <a:spLocks noChangeShapeType="1"/>
            </p:cNvSpPr>
            <p:nvPr/>
          </p:nvSpPr>
          <p:spPr bwMode="auto">
            <a:xfrm flipH="1">
              <a:off x="6919" y="12004"/>
              <a:ext cx="26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1" name="Line 605"/>
            <p:cNvSpPr>
              <a:spLocks noChangeShapeType="1"/>
            </p:cNvSpPr>
            <p:nvPr/>
          </p:nvSpPr>
          <p:spPr bwMode="auto">
            <a:xfrm>
              <a:off x="6900" y="11996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2" name="Freeform 606"/>
            <p:cNvSpPr>
              <a:spLocks/>
            </p:cNvSpPr>
            <p:nvPr/>
          </p:nvSpPr>
          <p:spPr bwMode="auto">
            <a:xfrm>
              <a:off x="6900" y="11996"/>
              <a:ext cx="45" cy="8"/>
            </a:xfrm>
            <a:custGeom>
              <a:avLst/>
              <a:gdLst>
                <a:gd name="T0" fmla="*/ 0 w 136"/>
                <a:gd name="T1" fmla="*/ 0 h 17"/>
                <a:gd name="T2" fmla="*/ 45 w 136"/>
                <a:gd name="T3" fmla="*/ 0 h 17"/>
                <a:gd name="T4" fmla="*/ 45 w 136"/>
                <a:gd name="T5" fmla="*/ 8 h 17"/>
                <a:gd name="T6" fmla="*/ 0 60000 65536"/>
                <a:gd name="T7" fmla="*/ 0 60000 65536"/>
                <a:gd name="T8" fmla="*/ 0 60000 65536"/>
                <a:gd name="T9" fmla="*/ 0 w 136"/>
                <a:gd name="T10" fmla="*/ 0 h 17"/>
                <a:gd name="T11" fmla="*/ 136 w 13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17">
                  <a:moveTo>
                    <a:pt x="0" y="0"/>
                  </a:moveTo>
                  <a:lnTo>
                    <a:pt x="136" y="0"/>
                  </a:lnTo>
                  <a:lnTo>
                    <a:pt x="136" y="17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3" name="Line 607"/>
            <p:cNvSpPr>
              <a:spLocks noChangeShapeType="1"/>
            </p:cNvSpPr>
            <p:nvPr/>
          </p:nvSpPr>
          <p:spPr bwMode="auto">
            <a:xfrm>
              <a:off x="6945" y="1199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4" name="Freeform 608"/>
            <p:cNvSpPr>
              <a:spLocks/>
            </p:cNvSpPr>
            <p:nvPr/>
          </p:nvSpPr>
          <p:spPr bwMode="auto">
            <a:xfrm>
              <a:off x="6907" y="11988"/>
              <a:ext cx="38" cy="6"/>
            </a:xfrm>
            <a:custGeom>
              <a:avLst/>
              <a:gdLst>
                <a:gd name="T0" fmla="*/ 38 w 115"/>
                <a:gd name="T1" fmla="*/ 6 h 11"/>
                <a:gd name="T2" fmla="*/ 38 w 115"/>
                <a:gd name="T3" fmla="*/ 6 h 11"/>
                <a:gd name="T4" fmla="*/ 38 w 115"/>
                <a:gd name="T5" fmla="*/ 0 h 11"/>
                <a:gd name="T6" fmla="*/ 0 w 11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1"/>
                <a:gd name="T14" fmla="*/ 115 w 11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1">
                  <a:moveTo>
                    <a:pt x="115" y="11"/>
                  </a:moveTo>
                  <a:lnTo>
                    <a:pt x="115" y="11"/>
                  </a:lnTo>
                  <a:lnTo>
                    <a:pt x="115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5" name="Line 609"/>
            <p:cNvSpPr>
              <a:spLocks noChangeShapeType="1"/>
            </p:cNvSpPr>
            <p:nvPr/>
          </p:nvSpPr>
          <p:spPr bwMode="auto">
            <a:xfrm>
              <a:off x="6895" y="1199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6" name="Line 610"/>
            <p:cNvSpPr>
              <a:spLocks noChangeShapeType="1"/>
            </p:cNvSpPr>
            <p:nvPr/>
          </p:nvSpPr>
          <p:spPr bwMode="auto">
            <a:xfrm>
              <a:off x="6895" y="11994"/>
              <a:ext cx="213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7" name="Line 611"/>
            <p:cNvSpPr>
              <a:spLocks noChangeShapeType="1"/>
            </p:cNvSpPr>
            <p:nvPr/>
          </p:nvSpPr>
          <p:spPr bwMode="auto">
            <a:xfrm>
              <a:off x="6945" y="1198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8" name="Freeform 612"/>
            <p:cNvSpPr>
              <a:spLocks/>
            </p:cNvSpPr>
            <p:nvPr/>
          </p:nvSpPr>
          <p:spPr bwMode="auto">
            <a:xfrm>
              <a:off x="6926" y="11980"/>
              <a:ext cx="19" cy="8"/>
            </a:xfrm>
            <a:custGeom>
              <a:avLst/>
              <a:gdLst>
                <a:gd name="T0" fmla="*/ 19 w 58"/>
                <a:gd name="T1" fmla="*/ 8 h 15"/>
                <a:gd name="T2" fmla="*/ 19 w 58"/>
                <a:gd name="T3" fmla="*/ 0 h 15"/>
                <a:gd name="T4" fmla="*/ 0 w 58"/>
                <a:gd name="T5" fmla="*/ 0 h 15"/>
                <a:gd name="T6" fmla="*/ 0 60000 65536"/>
                <a:gd name="T7" fmla="*/ 0 60000 65536"/>
                <a:gd name="T8" fmla="*/ 0 60000 65536"/>
                <a:gd name="T9" fmla="*/ 0 w 58"/>
                <a:gd name="T10" fmla="*/ 0 h 15"/>
                <a:gd name="T11" fmla="*/ 58 w 5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15">
                  <a:moveTo>
                    <a:pt x="58" y="15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49" name="Line 613"/>
            <p:cNvSpPr>
              <a:spLocks noChangeShapeType="1"/>
            </p:cNvSpPr>
            <p:nvPr/>
          </p:nvSpPr>
          <p:spPr bwMode="auto">
            <a:xfrm>
              <a:off x="6919" y="1174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0" name="Freeform 614"/>
            <p:cNvSpPr>
              <a:spLocks/>
            </p:cNvSpPr>
            <p:nvPr/>
          </p:nvSpPr>
          <p:spPr bwMode="auto">
            <a:xfrm>
              <a:off x="6895" y="11711"/>
              <a:ext cx="213" cy="43"/>
            </a:xfrm>
            <a:custGeom>
              <a:avLst/>
              <a:gdLst>
                <a:gd name="T0" fmla="*/ 24 w 639"/>
                <a:gd name="T1" fmla="*/ 32 h 87"/>
                <a:gd name="T2" fmla="*/ 51 w 639"/>
                <a:gd name="T3" fmla="*/ 32 h 87"/>
                <a:gd name="T4" fmla="*/ 51 w 639"/>
                <a:gd name="T5" fmla="*/ 24 h 87"/>
                <a:gd name="T6" fmla="*/ 5 w 639"/>
                <a:gd name="T7" fmla="*/ 24 h 87"/>
                <a:gd name="T8" fmla="*/ 0 w 639"/>
                <a:gd name="T9" fmla="*/ 21 h 87"/>
                <a:gd name="T10" fmla="*/ 51 w 639"/>
                <a:gd name="T11" fmla="*/ 0 h 87"/>
                <a:gd name="T12" fmla="*/ 51 w 639"/>
                <a:gd name="T13" fmla="*/ 43 h 87"/>
                <a:gd name="T14" fmla="*/ 0 w 639"/>
                <a:gd name="T15" fmla="*/ 21 h 87"/>
                <a:gd name="T16" fmla="*/ 213 w 639"/>
                <a:gd name="T17" fmla="*/ 21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9"/>
                <a:gd name="T28" fmla="*/ 0 h 87"/>
                <a:gd name="T29" fmla="*/ 639 w 639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9" h="87">
                  <a:moveTo>
                    <a:pt x="73" y="64"/>
                  </a:moveTo>
                  <a:lnTo>
                    <a:pt x="152" y="64"/>
                  </a:lnTo>
                  <a:lnTo>
                    <a:pt x="152" y="48"/>
                  </a:lnTo>
                  <a:lnTo>
                    <a:pt x="16" y="48"/>
                  </a:lnTo>
                  <a:lnTo>
                    <a:pt x="0" y="43"/>
                  </a:lnTo>
                  <a:lnTo>
                    <a:pt x="152" y="0"/>
                  </a:lnTo>
                  <a:lnTo>
                    <a:pt x="152" y="87"/>
                  </a:lnTo>
                  <a:lnTo>
                    <a:pt x="0" y="43"/>
                  </a:lnTo>
                  <a:lnTo>
                    <a:pt x="639" y="43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1" name="Line 615"/>
            <p:cNvSpPr>
              <a:spLocks noChangeShapeType="1"/>
            </p:cNvSpPr>
            <p:nvPr/>
          </p:nvSpPr>
          <p:spPr bwMode="auto">
            <a:xfrm>
              <a:off x="7233" y="1175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2" name="Freeform 616"/>
            <p:cNvSpPr>
              <a:spLocks/>
            </p:cNvSpPr>
            <p:nvPr/>
          </p:nvSpPr>
          <p:spPr bwMode="auto">
            <a:xfrm>
              <a:off x="7233" y="11664"/>
              <a:ext cx="85" cy="130"/>
            </a:xfrm>
            <a:custGeom>
              <a:avLst/>
              <a:gdLst>
                <a:gd name="T0" fmla="*/ 0 w 256"/>
                <a:gd name="T1" fmla="*/ 88 h 261"/>
                <a:gd name="T2" fmla="*/ 43 w 256"/>
                <a:gd name="T3" fmla="*/ 0 h 261"/>
                <a:gd name="T4" fmla="*/ 85 w 256"/>
                <a:gd name="T5" fmla="*/ 88 h 261"/>
                <a:gd name="T6" fmla="*/ 85 w 256"/>
                <a:gd name="T7" fmla="*/ 13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261"/>
                <a:gd name="T14" fmla="*/ 256 w 256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261">
                  <a:moveTo>
                    <a:pt x="0" y="176"/>
                  </a:moveTo>
                  <a:lnTo>
                    <a:pt x="130" y="0"/>
                  </a:lnTo>
                  <a:lnTo>
                    <a:pt x="256" y="176"/>
                  </a:lnTo>
                  <a:lnTo>
                    <a:pt x="256" y="261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3" name="Line 617"/>
            <p:cNvSpPr>
              <a:spLocks noChangeShapeType="1"/>
            </p:cNvSpPr>
            <p:nvPr/>
          </p:nvSpPr>
          <p:spPr bwMode="auto">
            <a:xfrm>
              <a:off x="7328" y="1180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4" name="Freeform 618"/>
            <p:cNvSpPr>
              <a:spLocks/>
            </p:cNvSpPr>
            <p:nvPr/>
          </p:nvSpPr>
          <p:spPr bwMode="auto">
            <a:xfrm>
              <a:off x="7328" y="11791"/>
              <a:ext cx="46" cy="70"/>
            </a:xfrm>
            <a:custGeom>
              <a:avLst/>
              <a:gdLst>
                <a:gd name="T0" fmla="*/ 0 w 136"/>
                <a:gd name="T1" fmla="*/ 12 h 140"/>
                <a:gd name="T2" fmla="*/ 11 w 136"/>
                <a:gd name="T3" fmla="*/ 0 h 140"/>
                <a:gd name="T4" fmla="*/ 34 w 136"/>
                <a:gd name="T5" fmla="*/ 0 h 140"/>
                <a:gd name="T6" fmla="*/ 46 w 136"/>
                <a:gd name="T7" fmla="*/ 12 h 140"/>
                <a:gd name="T8" fmla="*/ 46 w 136"/>
                <a:gd name="T9" fmla="*/ 23 h 140"/>
                <a:gd name="T10" fmla="*/ 34 w 136"/>
                <a:gd name="T11" fmla="*/ 35 h 140"/>
                <a:gd name="T12" fmla="*/ 11 w 136"/>
                <a:gd name="T13" fmla="*/ 35 h 140"/>
                <a:gd name="T14" fmla="*/ 0 w 136"/>
                <a:gd name="T15" fmla="*/ 46 h 140"/>
                <a:gd name="T16" fmla="*/ 0 w 136"/>
                <a:gd name="T17" fmla="*/ 70 h 140"/>
                <a:gd name="T18" fmla="*/ 46 w 136"/>
                <a:gd name="T19" fmla="*/ 7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140"/>
                <a:gd name="T32" fmla="*/ 136 w 136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140">
                  <a:moveTo>
                    <a:pt x="0" y="25"/>
                  </a:moveTo>
                  <a:lnTo>
                    <a:pt x="33" y="0"/>
                  </a:lnTo>
                  <a:lnTo>
                    <a:pt x="101" y="0"/>
                  </a:lnTo>
                  <a:lnTo>
                    <a:pt x="136" y="25"/>
                  </a:lnTo>
                  <a:lnTo>
                    <a:pt x="136" y="47"/>
                  </a:lnTo>
                  <a:lnTo>
                    <a:pt x="101" y="71"/>
                  </a:lnTo>
                  <a:lnTo>
                    <a:pt x="33" y="71"/>
                  </a:lnTo>
                  <a:lnTo>
                    <a:pt x="0" y="93"/>
                  </a:lnTo>
                  <a:lnTo>
                    <a:pt x="0" y="140"/>
                  </a:lnTo>
                  <a:lnTo>
                    <a:pt x="136" y="14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5" name="Line 619"/>
            <p:cNvSpPr>
              <a:spLocks noChangeShapeType="1"/>
            </p:cNvSpPr>
            <p:nvPr/>
          </p:nvSpPr>
          <p:spPr bwMode="auto">
            <a:xfrm>
              <a:off x="7404" y="1179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6" name="Freeform 620"/>
            <p:cNvSpPr>
              <a:spLocks/>
            </p:cNvSpPr>
            <p:nvPr/>
          </p:nvSpPr>
          <p:spPr bwMode="auto">
            <a:xfrm>
              <a:off x="7360" y="11664"/>
              <a:ext cx="44" cy="130"/>
            </a:xfrm>
            <a:custGeom>
              <a:avLst/>
              <a:gdLst>
                <a:gd name="T0" fmla="*/ 44 w 130"/>
                <a:gd name="T1" fmla="*/ 130 h 261"/>
                <a:gd name="T2" fmla="*/ 0 w 130"/>
                <a:gd name="T3" fmla="*/ 88 h 261"/>
                <a:gd name="T4" fmla="*/ 0 w 130"/>
                <a:gd name="T5" fmla="*/ 44 h 261"/>
                <a:gd name="T6" fmla="*/ 44 w 130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261"/>
                <a:gd name="T14" fmla="*/ 130 w 130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261">
                  <a:moveTo>
                    <a:pt x="130" y="261"/>
                  </a:moveTo>
                  <a:lnTo>
                    <a:pt x="0" y="176"/>
                  </a:lnTo>
                  <a:lnTo>
                    <a:pt x="0" y="89"/>
                  </a:lnTo>
                  <a:lnTo>
                    <a:pt x="13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7" name="Line 621"/>
            <p:cNvSpPr>
              <a:spLocks noChangeShapeType="1"/>
            </p:cNvSpPr>
            <p:nvPr/>
          </p:nvSpPr>
          <p:spPr bwMode="auto">
            <a:xfrm>
              <a:off x="7446" y="1166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8" name="Line 622"/>
            <p:cNvSpPr>
              <a:spLocks noChangeShapeType="1"/>
            </p:cNvSpPr>
            <p:nvPr/>
          </p:nvSpPr>
          <p:spPr bwMode="auto">
            <a:xfrm>
              <a:off x="7446" y="11664"/>
              <a:ext cx="85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59" name="Line 623"/>
            <p:cNvSpPr>
              <a:spLocks noChangeShapeType="1"/>
            </p:cNvSpPr>
            <p:nvPr/>
          </p:nvSpPr>
          <p:spPr bwMode="auto">
            <a:xfrm>
              <a:off x="7573" y="1179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0" name="Freeform 624"/>
            <p:cNvSpPr>
              <a:spLocks/>
            </p:cNvSpPr>
            <p:nvPr/>
          </p:nvSpPr>
          <p:spPr bwMode="auto">
            <a:xfrm>
              <a:off x="7573" y="11664"/>
              <a:ext cx="43" cy="130"/>
            </a:xfrm>
            <a:custGeom>
              <a:avLst/>
              <a:gdLst>
                <a:gd name="T0" fmla="*/ 0 w 127"/>
                <a:gd name="T1" fmla="*/ 130 h 261"/>
                <a:gd name="T2" fmla="*/ 43 w 127"/>
                <a:gd name="T3" fmla="*/ 88 h 261"/>
                <a:gd name="T4" fmla="*/ 43 w 127"/>
                <a:gd name="T5" fmla="*/ 44 h 261"/>
                <a:gd name="T6" fmla="*/ 0 w 127"/>
                <a:gd name="T7" fmla="*/ 0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261"/>
                <a:gd name="T14" fmla="*/ 127 w 127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261">
                  <a:moveTo>
                    <a:pt x="0" y="261"/>
                  </a:moveTo>
                  <a:lnTo>
                    <a:pt x="127" y="176"/>
                  </a:lnTo>
                  <a:lnTo>
                    <a:pt x="127" y="89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1" name="Line 625"/>
            <p:cNvSpPr>
              <a:spLocks noChangeShapeType="1"/>
            </p:cNvSpPr>
            <p:nvPr/>
          </p:nvSpPr>
          <p:spPr bwMode="auto">
            <a:xfrm>
              <a:off x="7531" y="11664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2" name="Line 626"/>
            <p:cNvSpPr>
              <a:spLocks noChangeShapeType="1"/>
            </p:cNvSpPr>
            <p:nvPr/>
          </p:nvSpPr>
          <p:spPr bwMode="auto">
            <a:xfrm flipH="1">
              <a:off x="7446" y="11664"/>
              <a:ext cx="85" cy="130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3" name="Line 627"/>
            <p:cNvSpPr>
              <a:spLocks noChangeShapeType="1"/>
            </p:cNvSpPr>
            <p:nvPr/>
          </p:nvSpPr>
          <p:spPr bwMode="auto">
            <a:xfrm>
              <a:off x="7318" y="11751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4" name="Freeform 628"/>
            <p:cNvSpPr>
              <a:spLocks/>
            </p:cNvSpPr>
            <p:nvPr/>
          </p:nvSpPr>
          <p:spPr bwMode="auto">
            <a:xfrm>
              <a:off x="7233" y="11751"/>
              <a:ext cx="85" cy="43"/>
            </a:xfrm>
            <a:custGeom>
              <a:avLst/>
              <a:gdLst>
                <a:gd name="T0" fmla="*/ 85 w 256"/>
                <a:gd name="T1" fmla="*/ 0 h 85"/>
                <a:gd name="T2" fmla="*/ 0 w 256"/>
                <a:gd name="T3" fmla="*/ 0 h 85"/>
                <a:gd name="T4" fmla="*/ 0 w 256"/>
                <a:gd name="T5" fmla="*/ 43 h 85"/>
                <a:gd name="T6" fmla="*/ 0 60000 65536"/>
                <a:gd name="T7" fmla="*/ 0 60000 65536"/>
                <a:gd name="T8" fmla="*/ 0 60000 65536"/>
                <a:gd name="T9" fmla="*/ 0 w 256"/>
                <a:gd name="T10" fmla="*/ 0 h 85"/>
                <a:gd name="T11" fmla="*/ 256 w 256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5">
                  <a:moveTo>
                    <a:pt x="256" y="0"/>
                  </a:moveTo>
                  <a:lnTo>
                    <a:pt x="0" y="0"/>
                  </a:lnTo>
                  <a:lnTo>
                    <a:pt x="0" y="85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5" name="Line 629"/>
            <p:cNvSpPr>
              <a:spLocks noChangeShapeType="1"/>
            </p:cNvSpPr>
            <p:nvPr/>
          </p:nvSpPr>
          <p:spPr bwMode="auto">
            <a:xfrm>
              <a:off x="6945" y="11733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6" name="Freeform 630"/>
            <p:cNvSpPr>
              <a:spLocks/>
            </p:cNvSpPr>
            <p:nvPr/>
          </p:nvSpPr>
          <p:spPr bwMode="auto">
            <a:xfrm>
              <a:off x="6907" y="11727"/>
              <a:ext cx="38" cy="6"/>
            </a:xfrm>
            <a:custGeom>
              <a:avLst/>
              <a:gdLst>
                <a:gd name="T0" fmla="*/ 38 w 115"/>
                <a:gd name="T1" fmla="*/ 6 h 11"/>
                <a:gd name="T2" fmla="*/ 38 w 115"/>
                <a:gd name="T3" fmla="*/ 6 h 11"/>
                <a:gd name="T4" fmla="*/ 38 w 115"/>
                <a:gd name="T5" fmla="*/ 0 h 11"/>
                <a:gd name="T6" fmla="*/ 0 w 11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1"/>
                <a:gd name="T14" fmla="*/ 115 w 11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1">
                  <a:moveTo>
                    <a:pt x="115" y="11"/>
                  </a:moveTo>
                  <a:lnTo>
                    <a:pt x="115" y="11"/>
                  </a:lnTo>
                  <a:lnTo>
                    <a:pt x="115" y="0"/>
                  </a:lnTo>
                  <a:lnTo>
                    <a:pt x="0" y="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7" name="Line 631"/>
            <p:cNvSpPr>
              <a:spLocks noChangeShapeType="1"/>
            </p:cNvSpPr>
            <p:nvPr/>
          </p:nvSpPr>
          <p:spPr bwMode="auto">
            <a:xfrm>
              <a:off x="6926" y="11719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8" name="Freeform 632"/>
            <p:cNvSpPr>
              <a:spLocks/>
            </p:cNvSpPr>
            <p:nvPr/>
          </p:nvSpPr>
          <p:spPr bwMode="auto">
            <a:xfrm>
              <a:off x="6926" y="11719"/>
              <a:ext cx="19" cy="8"/>
            </a:xfrm>
            <a:custGeom>
              <a:avLst/>
              <a:gdLst>
                <a:gd name="T0" fmla="*/ 0 w 58"/>
                <a:gd name="T1" fmla="*/ 0 h 15"/>
                <a:gd name="T2" fmla="*/ 19 w 58"/>
                <a:gd name="T3" fmla="*/ 0 h 15"/>
                <a:gd name="T4" fmla="*/ 19 w 58"/>
                <a:gd name="T5" fmla="*/ 8 h 15"/>
                <a:gd name="T6" fmla="*/ 0 60000 65536"/>
                <a:gd name="T7" fmla="*/ 0 60000 65536"/>
                <a:gd name="T8" fmla="*/ 0 60000 65536"/>
                <a:gd name="T9" fmla="*/ 0 w 58"/>
                <a:gd name="T10" fmla="*/ 0 h 15"/>
                <a:gd name="T11" fmla="*/ 58 w 5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15">
                  <a:moveTo>
                    <a:pt x="0" y="0"/>
                  </a:moveTo>
                  <a:lnTo>
                    <a:pt x="58" y="0"/>
                  </a:lnTo>
                  <a:lnTo>
                    <a:pt x="58" y="15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69" name="Line 633"/>
            <p:cNvSpPr>
              <a:spLocks noChangeShapeType="1"/>
            </p:cNvSpPr>
            <p:nvPr/>
          </p:nvSpPr>
          <p:spPr bwMode="auto">
            <a:xfrm>
              <a:off x="6808" y="11708"/>
              <a:ext cx="1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70" name="Freeform 634"/>
            <p:cNvSpPr>
              <a:spLocks/>
            </p:cNvSpPr>
            <p:nvPr/>
          </p:nvSpPr>
          <p:spPr bwMode="auto">
            <a:xfrm>
              <a:off x="6765" y="11708"/>
              <a:ext cx="43" cy="86"/>
            </a:xfrm>
            <a:custGeom>
              <a:avLst/>
              <a:gdLst>
                <a:gd name="T0" fmla="*/ 43 w 128"/>
                <a:gd name="T1" fmla="*/ 0 h 172"/>
                <a:gd name="T2" fmla="*/ 43 w 128"/>
                <a:gd name="T3" fmla="*/ 43 h 172"/>
                <a:gd name="T4" fmla="*/ 0 w 128"/>
                <a:gd name="T5" fmla="*/ 86 h 172"/>
                <a:gd name="T6" fmla="*/ 0 60000 65536"/>
                <a:gd name="T7" fmla="*/ 0 60000 65536"/>
                <a:gd name="T8" fmla="*/ 0 60000 65536"/>
                <a:gd name="T9" fmla="*/ 0 w 128"/>
                <a:gd name="T10" fmla="*/ 0 h 172"/>
                <a:gd name="T11" fmla="*/ 128 w 128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72">
                  <a:moveTo>
                    <a:pt x="128" y="0"/>
                  </a:moveTo>
                  <a:lnTo>
                    <a:pt x="128" y="87"/>
                  </a:lnTo>
                  <a:lnTo>
                    <a:pt x="0" y="172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859" name="Line 635"/>
          <p:cNvSpPr>
            <a:spLocks noChangeShapeType="1"/>
          </p:cNvSpPr>
          <p:nvPr/>
        </p:nvSpPr>
        <p:spPr bwMode="auto">
          <a:xfrm>
            <a:off x="1592263" y="493280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0" name="Line 636"/>
          <p:cNvSpPr>
            <a:spLocks noChangeShapeType="1"/>
          </p:cNvSpPr>
          <p:nvPr/>
        </p:nvSpPr>
        <p:spPr bwMode="auto">
          <a:xfrm flipH="1" flipV="1">
            <a:off x="1538288" y="4850259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1" name="Line 637"/>
          <p:cNvSpPr>
            <a:spLocks noChangeShapeType="1"/>
          </p:cNvSpPr>
          <p:nvPr/>
        </p:nvSpPr>
        <p:spPr bwMode="auto">
          <a:xfrm>
            <a:off x="1511300" y="48502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2" name="Freeform 638"/>
          <p:cNvSpPr>
            <a:spLocks/>
          </p:cNvSpPr>
          <p:nvPr/>
        </p:nvSpPr>
        <p:spPr bwMode="auto">
          <a:xfrm>
            <a:off x="1484313" y="4850259"/>
            <a:ext cx="26987" cy="82550"/>
          </a:xfrm>
          <a:custGeom>
            <a:avLst/>
            <a:gdLst>
              <a:gd name="T0" fmla="*/ 26987 w 125"/>
              <a:gd name="T1" fmla="*/ 0 h 261"/>
              <a:gd name="T2" fmla="*/ 0 w 125"/>
              <a:gd name="T3" fmla="*/ 28149 h 261"/>
              <a:gd name="T4" fmla="*/ 0 w 125"/>
              <a:gd name="T5" fmla="*/ 55666 h 261"/>
              <a:gd name="T6" fmla="*/ 26987 w 125"/>
              <a:gd name="T7" fmla="*/ 82550 h 261"/>
              <a:gd name="T8" fmla="*/ 0 60000 65536"/>
              <a:gd name="T9" fmla="*/ 0 60000 65536"/>
              <a:gd name="T10" fmla="*/ 0 60000 65536"/>
              <a:gd name="T11" fmla="*/ 0 60000 65536"/>
              <a:gd name="T12" fmla="*/ 0 w 125"/>
              <a:gd name="T13" fmla="*/ 0 h 261"/>
              <a:gd name="T14" fmla="*/ 125 w 125"/>
              <a:gd name="T15" fmla="*/ 261 h 2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" h="261">
                <a:moveTo>
                  <a:pt x="125" y="0"/>
                </a:moveTo>
                <a:lnTo>
                  <a:pt x="0" y="89"/>
                </a:lnTo>
                <a:lnTo>
                  <a:pt x="0" y="176"/>
                </a:lnTo>
                <a:lnTo>
                  <a:pt x="125" y="261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3" name="Line 639"/>
          <p:cNvSpPr>
            <a:spLocks noChangeShapeType="1"/>
          </p:cNvSpPr>
          <p:nvPr/>
        </p:nvSpPr>
        <p:spPr bwMode="auto">
          <a:xfrm>
            <a:off x="1538288" y="4932809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4" name="Line 640"/>
          <p:cNvSpPr>
            <a:spLocks noChangeShapeType="1"/>
          </p:cNvSpPr>
          <p:nvPr/>
        </p:nvSpPr>
        <p:spPr bwMode="auto">
          <a:xfrm flipV="1">
            <a:off x="1538288" y="4850259"/>
            <a:ext cx="53975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5" name="Line 641"/>
          <p:cNvSpPr>
            <a:spLocks noChangeShapeType="1"/>
          </p:cNvSpPr>
          <p:nvPr/>
        </p:nvSpPr>
        <p:spPr bwMode="auto">
          <a:xfrm>
            <a:off x="1619250" y="48502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6" name="Line 642"/>
          <p:cNvSpPr>
            <a:spLocks noChangeShapeType="1"/>
          </p:cNvSpPr>
          <p:nvPr/>
        </p:nvSpPr>
        <p:spPr bwMode="auto">
          <a:xfrm>
            <a:off x="1619250" y="4850259"/>
            <a:ext cx="26988" cy="269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7" name="Line 643"/>
          <p:cNvSpPr>
            <a:spLocks noChangeShapeType="1"/>
          </p:cNvSpPr>
          <p:nvPr/>
        </p:nvSpPr>
        <p:spPr bwMode="auto">
          <a:xfrm>
            <a:off x="1457325" y="48502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8" name="Line 644"/>
          <p:cNvSpPr>
            <a:spLocks noChangeShapeType="1"/>
          </p:cNvSpPr>
          <p:nvPr/>
        </p:nvSpPr>
        <p:spPr bwMode="auto">
          <a:xfrm flipH="1">
            <a:off x="1403350" y="4850259"/>
            <a:ext cx="53975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69" name="Line 645"/>
          <p:cNvSpPr>
            <a:spLocks noChangeShapeType="1"/>
          </p:cNvSpPr>
          <p:nvPr/>
        </p:nvSpPr>
        <p:spPr bwMode="auto">
          <a:xfrm>
            <a:off x="1430338" y="48502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0" name="Line 646"/>
          <p:cNvSpPr>
            <a:spLocks noChangeShapeType="1"/>
          </p:cNvSpPr>
          <p:nvPr/>
        </p:nvSpPr>
        <p:spPr bwMode="auto">
          <a:xfrm>
            <a:off x="1430338" y="4850259"/>
            <a:ext cx="0" cy="82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1" name="Line 647"/>
          <p:cNvSpPr>
            <a:spLocks noChangeShapeType="1"/>
          </p:cNvSpPr>
          <p:nvPr/>
        </p:nvSpPr>
        <p:spPr bwMode="auto">
          <a:xfrm>
            <a:off x="1468438" y="5107434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2" name="Freeform 648"/>
          <p:cNvSpPr>
            <a:spLocks/>
          </p:cNvSpPr>
          <p:nvPr/>
        </p:nvSpPr>
        <p:spPr bwMode="auto">
          <a:xfrm>
            <a:off x="1468438" y="5099496"/>
            <a:ext cx="30162" cy="44450"/>
          </a:xfrm>
          <a:custGeom>
            <a:avLst/>
            <a:gdLst>
              <a:gd name="T0" fmla="*/ 0 w 137"/>
              <a:gd name="T1" fmla="*/ 7035 h 139"/>
              <a:gd name="T2" fmla="*/ 7706 w 137"/>
              <a:gd name="T3" fmla="*/ 0 h 139"/>
              <a:gd name="T4" fmla="*/ 22897 w 137"/>
              <a:gd name="T5" fmla="*/ 0 h 139"/>
              <a:gd name="T6" fmla="*/ 30162 w 137"/>
              <a:gd name="T7" fmla="*/ 7035 h 139"/>
              <a:gd name="T8" fmla="*/ 30162 w 137"/>
              <a:gd name="T9" fmla="*/ 14390 h 139"/>
              <a:gd name="T10" fmla="*/ 22897 w 137"/>
              <a:gd name="T11" fmla="*/ 21745 h 139"/>
              <a:gd name="T12" fmla="*/ 7706 w 137"/>
              <a:gd name="T13" fmla="*/ 21745 h 139"/>
              <a:gd name="T14" fmla="*/ 0 w 137"/>
              <a:gd name="T15" fmla="*/ 29420 h 139"/>
              <a:gd name="T16" fmla="*/ 0 w 137"/>
              <a:gd name="T17" fmla="*/ 44450 h 139"/>
              <a:gd name="T18" fmla="*/ 30162 w 137"/>
              <a:gd name="T19" fmla="*/ 44450 h 1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7"/>
              <a:gd name="T31" fmla="*/ 0 h 139"/>
              <a:gd name="T32" fmla="*/ 137 w 137"/>
              <a:gd name="T33" fmla="*/ 139 h 1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7" h="139">
                <a:moveTo>
                  <a:pt x="0" y="22"/>
                </a:moveTo>
                <a:lnTo>
                  <a:pt x="35" y="0"/>
                </a:lnTo>
                <a:lnTo>
                  <a:pt x="104" y="0"/>
                </a:lnTo>
                <a:lnTo>
                  <a:pt x="137" y="22"/>
                </a:lnTo>
                <a:lnTo>
                  <a:pt x="137" y="45"/>
                </a:lnTo>
                <a:lnTo>
                  <a:pt x="104" y="68"/>
                </a:lnTo>
                <a:lnTo>
                  <a:pt x="35" y="68"/>
                </a:lnTo>
                <a:lnTo>
                  <a:pt x="0" y="92"/>
                </a:lnTo>
                <a:lnTo>
                  <a:pt x="0" y="139"/>
                </a:lnTo>
                <a:lnTo>
                  <a:pt x="137" y="13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3" name="Line 649"/>
          <p:cNvSpPr>
            <a:spLocks noChangeShapeType="1"/>
          </p:cNvSpPr>
          <p:nvPr/>
        </p:nvSpPr>
        <p:spPr bwMode="auto">
          <a:xfrm>
            <a:off x="1476375" y="52852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4" name="Line 650"/>
          <p:cNvSpPr>
            <a:spLocks noChangeShapeType="1"/>
          </p:cNvSpPr>
          <p:nvPr/>
        </p:nvSpPr>
        <p:spPr bwMode="auto">
          <a:xfrm>
            <a:off x="1476375" y="5285234"/>
            <a:ext cx="0" cy="444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5" name="Line 651"/>
          <p:cNvSpPr>
            <a:spLocks noChangeShapeType="1"/>
          </p:cNvSpPr>
          <p:nvPr/>
        </p:nvSpPr>
        <p:spPr bwMode="auto">
          <a:xfrm>
            <a:off x="1482725" y="5329684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6" name="Line 652"/>
          <p:cNvSpPr>
            <a:spLocks noChangeShapeType="1"/>
          </p:cNvSpPr>
          <p:nvPr/>
        </p:nvSpPr>
        <p:spPr bwMode="auto">
          <a:xfrm flipH="1">
            <a:off x="1468438" y="5329684"/>
            <a:ext cx="142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7" name="Line 653"/>
          <p:cNvSpPr>
            <a:spLocks noChangeShapeType="1"/>
          </p:cNvSpPr>
          <p:nvPr/>
        </p:nvSpPr>
        <p:spPr bwMode="auto">
          <a:xfrm>
            <a:off x="1468438" y="5293171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8" name="Line 654"/>
          <p:cNvSpPr>
            <a:spLocks noChangeShapeType="1"/>
          </p:cNvSpPr>
          <p:nvPr/>
        </p:nvSpPr>
        <p:spPr bwMode="auto">
          <a:xfrm flipV="1">
            <a:off x="1468438" y="5285234"/>
            <a:ext cx="7937" cy="793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79" name="Line 655"/>
          <p:cNvSpPr>
            <a:spLocks noChangeShapeType="1"/>
          </p:cNvSpPr>
          <p:nvPr/>
        </p:nvSpPr>
        <p:spPr bwMode="auto">
          <a:xfrm>
            <a:off x="1476375" y="578370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0" name="Freeform 656"/>
          <p:cNvSpPr>
            <a:spLocks/>
          </p:cNvSpPr>
          <p:nvPr/>
        </p:nvSpPr>
        <p:spPr bwMode="auto">
          <a:xfrm>
            <a:off x="1468438" y="5783709"/>
            <a:ext cx="30162" cy="44450"/>
          </a:xfrm>
          <a:custGeom>
            <a:avLst/>
            <a:gdLst>
              <a:gd name="T0" fmla="*/ 7706 w 137"/>
              <a:gd name="T1" fmla="*/ 0 h 140"/>
              <a:gd name="T2" fmla="*/ 22897 w 137"/>
              <a:gd name="T3" fmla="*/ 0 h 140"/>
              <a:gd name="T4" fmla="*/ 30162 w 137"/>
              <a:gd name="T5" fmla="*/ 7620 h 140"/>
              <a:gd name="T6" fmla="*/ 30162 w 137"/>
              <a:gd name="T7" fmla="*/ 14922 h 140"/>
              <a:gd name="T8" fmla="*/ 22897 w 137"/>
              <a:gd name="T9" fmla="*/ 22225 h 140"/>
              <a:gd name="T10" fmla="*/ 7706 w 137"/>
              <a:gd name="T11" fmla="*/ 22225 h 140"/>
              <a:gd name="T12" fmla="*/ 0 w 137"/>
              <a:gd name="T13" fmla="*/ 29527 h 140"/>
              <a:gd name="T14" fmla="*/ 0 w 137"/>
              <a:gd name="T15" fmla="*/ 44450 h 140"/>
              <a:gd name="T16" fmla="*/ 30162 w 137"/>
              <a:gd name="T17" fmla="*/ 44450 h 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40"/>
              <a:gd name="T29" fmla="*/ 137 w 137"/>
              <a:gd name="T30" fmla="*/ 140 h 1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40">
                <a:moveTo>
                  <a:pt x="35" y="0"/>
                </a:moveTo>
                <a:lnTo>
                  <a:pt x="104" y="0"/>
                </a:lnTo>
                <a:lnTo>
                  <a:pt x="137" y="24"/>
                </a:lnTo>
                <a:lnTo>
                  <a:pt x="137" y="47"/>
                </a:lnTo>
                <a:lnTo>
                  <a:pt x="104" y="70"/>
                </a:lnTo>
                <a:lnTo>
                  <a:pt x="35" y="70"/>
                </a:lnTo>
                <a:lnTo>
                  <a:pt x="0" y="93"/>
                </a:lnTo>
                <a:lnTo>
                  <a:pt x="0" y="140"/>
                </a:lnTo>
                <a:lnTo>
                  <a:pt x="137" y="14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1" name="Line 657"/>
          <p:cNvSpPr>
            <a:spLocks noChangeShapeType="1"/>
          </p:cNvSpPr>
          <p:nvPr/>
        </p:nvSpPr>
        <p:spPr bwMode="auto">
          <a:xfrm>
            <a:off x="1468438" y="5791646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2" name="Line 658"/>
          <p:cNvSpPr>
            <a:spLocks noChangeShapeType="1"/>
          </p:cNvSpPr>
          <p:nvPr/>
        </p:nvSpPr>
        <p:spPr bwMode="auto">
          <a:xfrm flipV="1">
            <a:off x="1468438" y="5783709"/>
            <a:ext cx="7937" cy="793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3" name="Line 659"/>
          <p:cNvSpPr>
            <a:spLocks noChangeShapeType="1"/>
          </p:cNvSpPr>
          <p:nvPr/>
        </p:nvSpPr>
        <p:spPr bwMode="auto">
          <a:xfrm>
            <a:off x="1470025" y="5944046"/>
            <a:ext cx="15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4" name="Line 660"/>
          <p:cNvSpPr>
            <a:spLocks noChangeShapeType="1"/>
          </p:cNvSpPr>
          <p:nvPr/>
        </p:nvSpPr>
        <p:spPr bwMode="auto">
          <a:xfrm>
            <a:off x="1470025" y="5944046"/>
            <a:ext cx="1588" cy="444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5" name="Line 661"/>
          <p:cNvSpPr>
            <a:spLocks noChangeShapeType="1"/>
          </p:cNvSpPr>
          <p:nvPr/>
        </p:nvSpPr>
        <p:spPr bwMode="auto">
          <a:xfrm>
            <a:off x="1477963" y="598849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6" name="Line 662"/>
          <p:cNvSpPr>
            <a:spLocks noChangeShapeType="1"/>
          </p:cNvSpPr>
          <p:nvPr/>
        </p:nvSpPr>
        <p:spPr bwMode="auto">
          <a:xfrm flipH="1">
            <a:off x="1463675" y="5988496"/>
            <a:ext cx="142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7" name="Line 663"/>
          <p:cNvSpPr>
            <a:spLocks noChangeShapeType="1"/>
          </p:cNvSpPr>
          <p:nvPr/>
        </p:nvSpPr>
        <p:spPr bwMode="auto">
          <a:xfrm>
            <a:off x="1463675" y="59519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8" name="Line 664"/>
          <p:cNvSpPr>
            <a:spLocks noChangeShapeType="1"/>
          </p:cNvSpPr>
          <p:nvPr/>
        </p:nvSpPr>
        <p:spPr bwMode="auto">
          <a:xfrm flipV="1">
            <a:off x="1463675" y="5944046"/>
            <a:ext cx="6350" cy="793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89" name="Line 665"/>
          <p:cNvSpPr>
            <a:spLocks noChangeShapeType="1"/>
          </p:cNvSpPr>
          <p:nvPr/>
        </p:nvSpPr>
        <p:spPr bwMode="auto">
          <a:xfrm>
            <a:off x="1976438" y="5836096"/>
            <a:ext cx="15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0" name="Line 666"/>
          <p:cNvSpPr>
            <a:spLocks noChangeShapeType="1"/>
          </p:cNvSpPr>
          <p:nvPr/>
        </p:nvSpPr>
        <p:spPr bwMode="auto">
          <a:xfrm>
            <a:off x="1976438" y="5836096"/>
            <a:ext cx="142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1" name="Line 667"/>
          <p:cNvSpPr>
            <a:spLocks noChangeShapeType="1"/>
          </p:cNvSpPr>
          <p:nvPr/>
        </p:nvSpPr>
        <p:spPr bwMode="auto">
          <a:xfrm>
            <a:off x="1984375" y="583609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2" name="Freeform 668"/>
          <p:cNvSpPr>
            <a:spLocks/>
          </p:cNvSpPr>
          <p:nvPr/>
        </p:nvSpPr>
        <p:spPr bwMode="auto">
          <a:xfrm>
            <a:off x="1976438" y="5791646"/>
            <a:ext cx="7937" cy="44450"/>
          </a:xfrm>
          <a:custGeom>
            <a:avLst/>
            <a:gdLst>
              <a:gd name="T0" fmla="*/ 7937 w 33"/>
              <a:gd name="T1" fmla="*/ 44450 h 138"/>
              <a:gd name="T2" fmla="*/ 7937 w 33"/>
              <a:gd name="T3" fmla="*/ 0 h 138"/>
              <a:gd name="T4" fmla="*/ 0 w 33"/>
              <a:gd name="T5" fmla="*/ 7408 h 138"/>
              <a:gd name="T6" fmla="*/ 0 60000 65536"/>
              <a:gd name="T7" fmla="*/ 0 60000 65536"/>
              <a:gd name="T8" fmla="*/ 0 60000 65536"/>
              <a:gd name="T9" fmla="*/ 0 w 33"/>
              <a:gd name="T10" fmla="*/ 0 h 138"/>
              <a:gd name="T11" fmla="*/ 33 w 33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138">
                <a:moveTo>
                  <a:pt x="33" y="138"/>
                </a:moveTo>
                <a:lnTo>
                  <a:pt x="33" y="0"/>
                </a:lnTo>
                <a:lnTo>
                  <a:pt x="0" y="23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3" name="Line 669"/>
          <p:cNvSpPr>
            <a:spLocks noChangeShapeType="1"/>
          </p:cNvSpPr>
          <p:nvPr/>
        </p:nvSpPr>
        <p:spPr bwMode="auto">
          <a:xfrm>
            <a:off x="1976438" y="5650359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4" name="Line 670"/>
          <p:cNvSpPr>
            <a:spLocks noChangeShapeType="1"/>
          </p:cNvSpPr>
          <p:nvPr/>
        </p:nvSpPr>
        <p:spPr bwMode="auto">
          <a:xfrm>
            <a:off x="1976438" y="5650359"/>
            <a:ext cx="301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5" name="Line 671"/>
          <p:cNvSpPr>
            <a:spLocks noChangeShapeType="1"/>
          </p:cNvSpPr>
          <p:nvPr/>
        </p:nvSpPr>
        <p:spPr bwMode="auto">
          <a:xfrm>
            <a:off x="2006600" y="56217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6" name="Freeform 672"/>
          <p:cNvSpPr>
            <a:spLocks/>
          </p:cNvSpPr>
          <p:nvPr/>
        </p:nvSpPr>
        <p:spPr bwMode="auto">
          <a:xfrm>
            <a:off x="1976438" y="5621784"/>
            <a:ext cx="30162" cy="28575"/>
          </a:xfrm>
          <a:custGeom>
            <a:avLst/>
            <a:gdLst>
              <a:gd name="T0" fmla="*/ 30162 w 136"/>
              <a:gd name="T1" fmla="*/ 0 h 93"/>
              <a:gd name="T2" fmla="*/ 22400 w 136"/>
              <a:gd name="T3" fmla="*/ 7374 h 93"/>
              <a:gd name="T4" fmla="*/ 7319 w 136"/>
              <a:gd name="T5" fmla="*/ 7374 h 93"/>
              <a:gd name="T6" fmla="*/ 0 w 136"/>
              <a:gd name="T7" fmla="*/ 14134 h 93"/>
              <a:gd name="T8" fmla="*/ 0 w 136"/>
              <a:gd name="T9" fmla="*/ 28575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3"/>
              <a:gd name="T17" fmla="*/ 136 w 136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3">
                <a:moveTo>
                  <a:pt x="136" y="0"/>
                </a:moveTo>
                <a:lnTo>
                  <a:pt x="101" y="24"/>
                </a:lnTo>
                <a:lnTo>
                  <a:pt x="33" y="24"/>
                </a:lnTo>
                <a:lnTo>
                  <a:pt x="0" y="46"/>
                </a:lnTo>
                <a:lnTo>
                  <a:pt x="0" y="93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7" name="Line 673"/>
          <p:cNvSpPr>
            <a:spLocks noChangeShapeType="1"/>
          </p:cNvSpPr>
          <p:nvPr/>
        </p:nvSpPr>
        <p:spPr bwMode="auto">
          <a:xfrm>
            <a:off x="1976438" y="5613846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8" name="Freeform 674"/>
          <p:cNvSpPr>
            <a:spLocks/>
          </p:cNvSpPr>
          <p:nvPr/>
        </p:nvSpPr>
        <p:spPr bwMode="auto">
          <a:xfrm>
            <a:off x="1976438" y="5605909"/>
            <a:ext cx="30162" cy="15875"/>
          </a:xfrm>
          <a:custGeom>
            <a:avLst/>
            <a:gdLst>
              <a:gd name="T0" fmla="*/ 0 w 136"/>
              <a:gd name="T1" fmla="*/ 8114 h 45"/>
              <a:gd name="T2" fmla="*/ 7319 w 136"/>
              <a:gd name="T3" fmla="*/ 0 h 45"/>
              <a:gd name="T4" fmla="*/ 22400 w 136"/>
              <a:gd name="T5" fmla="*/ 0 h 45"/>
              <a:gd name="T6" fmla="*/ 30162 w 136"/>
              <a:gd name="T7" fmla="*/ 8114 h 45"/>
              <a:gd name="T8" fmla="*/ 30162 w 136"/>
              <a:gd name="T9" fmla="*/ 15875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5"/>
              <a:gd name="T17" fmla="*/ 136 w 13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5">
                <a:moveTo>
                  <a:pt x="0" y="23"/>
                </a:moveTo>
                <a:lnTo>
                  <a:pt x="33" y="0"/>
                </a:lnTo>
                <a:lnTo>
                  <a:pt x="101" y="0"/>
                </a:lnTo>
                <a:lnTo>
                  <a:pt x="136" y="23"/>
                </a:lnTo>
                <a:lnTo>
                  <a:pt x="136" y="45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899" name="Line 675"/>
          <p:cNvSpPr>
            <a:spLocks noChangeShapeType="1"/>
          </p:cNvSpPr>
          <p:nvPr/>
        </p:nvSpPr>
        <p:spPr bwMode="auto">
          <a:xfrm>
            <a:off x="1997075" y="51518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0" name="Line 676"/>
          <p:cNvSpPr>
            <a:spLocks noChangeShapeType="1"/>
          </p:cNvSpPr>
          <p:nvPr/>
        </p:nvSpPr>
        <p:spPr bwMode="auto">
          <a:xfrm flipH="1">
            <a:off x="1982788" y="5151884"/>
            <a:ext cx="142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1" name="Line 677"/>
          <p:cNvSpPr>
            <a:spLocks noChangeShapeType="1"/>
          </p:cNvSpPr>
          <p:nvPr/>
        </p:nvSpPr>
        <p:spPr bwMode="auto">
          <a:xfrm>
            <a:off x="1990725" y="51518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2" name="Freeform 678"/>
          <p:cNvSpPr>
            <a:spLocks/>
          </p:cNvSpPr>
          <p:nvPr/>
        </p:nvSpPr>
        <p:spPr bwMode="auto">
          <a:xfrm>
            <a:off x="1982788" y="5107434"/>
            <a:ext cx="7937" cy="44450"/>
          </a:xfrm>
          <a:custGeom>
            <a:avLst/>
            <a:gdLst>
              <a:gd name="T0" fmla="*/ 7937 w 33"/>
              <a:gd name="T1" fmla="*/ 44450 h 140"/>
              <a:gd name="T2" fmla="*/ 7937 w 33"/>
              <a:gd name="T3" fmla="*/ 0 h 140"/>
              <a:gd name="T4" fmla="*/ 0 w 33"/>
              <a:gd name="T5" fmla="*/ 7937 h 140"/>
              <a:gd name="T6" fmla="*/ 0 60000 65536"/>
              <a:gd name="T7" fmla="*/ 0 60000 65536"/>
              <a:gd name="T8" fmla="*/ 0 60000 65536"/>
              <a:gd name="T9" fmla="*/ 0 w 33"/>
              <a:gd name="T10" fmla="*/ 0 h 140"/>
              <a:gd name="T11" fmla="*/ 33 w 33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140">
                <a:moveTo>
                  <a:pt x="33" y="140"/>
                </a:moveTo>
                <a:lnTo>
                  <a:pt x="33" y="0"/>
                </a:lnTo>
                <a:lnTo>
                  <a:pt x="0" y="25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3" name="Line 679"/>
          <p:cNvSpPr>
            <a:spLocks noChangeShapeType="1"/>
          </p:cNvSpPr>
          <p:nvPr/>
        </p:nvSpPr>
        <p:spPr bwMode="auto">
          <a:xfrm>
            <a:off x="2598738" y="511537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4" name="Freeform 680"/>
          <p:cNvSpPr>
            <a:spLocks/>
          </p:cNvSpPr>
          <p:nvPr/>
        </p:nvSpPr>
        <p:spPr bwMode="auto">
          <a:xfrm>
            <a:off x="2598738" y="5107434"/>
            <a:ext cx="28575" cy="44450"/>
          </a:xfrm>
          <a:custGeom>
            <a:avLst/>
            <a:gdLst>
              <a:gd name="T0" fmla="*/ 0 w 136"/>
              <a:gd name="T1" fmla="*/ 7937 h 140"/>
              <a:gd name="T2" fmla="*/ 7144 w 136"/>
              <a:gd name="T3" fmla="*/ 0 h 140"/>
              <a:gd name="T4" fmla="*/ 21641 w 136"/>
              <a:gd name="T5" fmla="*/ 0 h 140"/>
              <a:gd name="T6" fmla="*/ 28575 w 136"/>
              <a:gd name="T7" fmla="*/ 7937 h 140"/>
              <a:gd name="T8" fmla="*/ 28575 w 136"/>
              <a:gd name="T9" fmla="*/ 14922 h 140"/>
              <a:gd name="T10" fmla="*/ 21641 w 136"/>
              <a:gd name="T11" fmla="*/ 22225 h 140"/>
              <a:gd name="T12" fmla="*/ 7144 w 136"/>
              <a:gd name="T13" fmla="*/ 22225 h 140"/>
              <a:gd name="T14" fmla="*/ 0 w 136"/>
              <a:gd name="T15" fmla="*/ 29527 h 140"/>
              <a:gd name="T16" fmla="*/ 0 w 136"/>
              <a:gd name="T17" fmla="*/ 44450 h 140"/>
              <a:gd name="T18" fmla="*/ 28575 w 136"/>
              <a:gd name="T19" fmla="*/ 44450 h 1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6"/>
              <a:gd name="T31" fmla="*/ 0 h 140"/>
              <a:gd name="T32" fmla="*/ 136 w 136"/>
              <a:gd name="T33" fmla="*/ 140 h 1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6" h="140">
                <a:moveTo>
                  <a:pt x="0" y="25"/>
                </a:moveTo>
                <a:lnTo>
                  <a:pt x="34" y="0"/>
                </a:lnTo>
                <a:lnTo>
                  <a:pt x="103" y="0"/>
                </a:lnTo>
                <a:lnTo>
                  <a:pt x="136" y="25"/>
                </a:lnTo>
                <a:lnTo>
                  <a:pt x="136" y="47"/>
                </a:lnTo>
                <a:lnTo>
                  <a:pt x="103" y="70"/>
                </a:lnTo>
                <a:lnTo>
                  <a:pt x="34" y="70"/>
                </a:lnTo>
                <a:lnTo>
                  <a:pt x="0" y="93"/>
                </a:lnTo>
                <a:lnTo>
                  <a:pt x="0" y="140"/>
                </a:lnTo>
                <a:lnTo>
                  <a:pt x="136" y="14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5" name="Line 681"/>
          <p:cNvSpPr>
            <a:spLocks noChangeShapeType="1"/>
          </p:cNvSpPr>
          <p:nvPr/>
        </p:nvSpPr>
        <p:spPr bwMode="auto">
          <a:xfrm>
            <a:off x="2620963" y="578370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6" name="Freeform 682"/>
          <p:cNvSpPr>
            <a:spLocks/>
          </p:cNvSpPr>
          <p:nvPr/>
        </p:nvSpPr>
        <p:spPr bwMode="auto">
          <a:xfrm>
            <a:off x="2598738" y="5783709"/>
            <a:ext cx="28575" cy="44450"/>
          </a:xfrm>
          <a:custGeom>
            <a:avLst/>
            <a:gdLst>
              <a:gd name="T0" fmla="*/ 21641 w 136"/>
              <a:gd name="T1" fmla="*/ 0 h 140"/>
              <a:gd name="T2" fmla="*/ 28575 w 136"/>
              <a:gd name="T3" fmla="*/ 7620 h 140"/>
              <a:gd name="T4" fmla="*/ 28575 w 136"/>
              <a:gd name="T5" fmla="*/ 14922 h 140"/>
              <a:gd name="T6" fmla="*/ 21641 w 136"/>
              <a:gd name="T7" fmla="*/ 22225 h 140"/>
              <a:gd name="T8" fmla="*/ 7144 w 136"/>
              <a:gd name="T9" fmla="*/ 22225 h 140"/>
              <a:gd name="T10" fmla="*/ 0 w 136"/>
              <a:gd name="T11" fmla="*/ 29527 h 140"/>
              <a:gd name="T12" fmla="*/ 0 w 136"/>
              <a:gd name="T13" fmla="*/ 44450 h 140"/>
              <a:gd name="T14" fmla="*/ 28575 w 136"/>
              <a:gd name="T15" fmla="*/ 44450 h 1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"/>
              <a:gd name="T25" fmla="*/ 0 h 140"/>
              <a:gd name="T26" fmla="*/ 136 w 136"/>
              <a:gd name="T27" fmla="*/ 140 h 1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" h="140">
                <a:moveTo>
                  <a:pt x="103" y="0"/>
                </a:moveTo>
                <a:lnTo>
                  <a:pt x="136" y="24"/>
                </a:lnTo>
                <a:lnTo>
                  <a:pt x="136" y="47"/>
                </a:lnTo>
                <a:lnTo>
                  <a:pt x="103" y="70"/>
                </a:lnTo>
                <a:lnTo>
                  <a:pt x="34" y="70"/>
                </a:lnTo>
                <a:lnTo>
                  <a:pt x="0" y="93"/>
                </a:lnTo>
                <a:lnTo>
                  <a:pt x="0" y="140"/>
                </a:lnTo>
                <a:lnTo>
                  <a:pt x="136" y="14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7" name="Line 683"/>
          <p:cNvSpPr>
            <a:spLocks noChangeShapeType="1"/>
          </p:cNvSpPr>
          <p:nvPr/>
        </p:nvSpPr>
        <p:spPr bwMode="auto">
          <a:xfrm>
            <a:off x="2620963" y="578370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8" name="Freeform 684"/>
          <p:cNvSpPr>
            <a:spLocks/>
          </p:cNvSpPr>
          <p:nvPr/>
        </p:nvSpPr>
        <p:spPr bwMode="auto">
          <a:xfrm>
            <a:off x="2598738" y="5783709"/>
            <a:ext cx="22225" cy="7937"/>
          </a:xfrm>
          <a:custGeom>
            <a:avLst/>
            <a:gdLst>
              <a:gd name="T0" fmla="*/ 22225 w 103"/>
              <a:gd name="T1" fmla="*/ 0 h 24"/>
              <a:gd name="T2" fmla="*/ 7336 w 103"/>
              <a:gd name="T3" fmla="*/ 0 h 24"/>
              <a:gd name="T4" fmla="*/ 0 w 103"/>
              <a:gd name="T5" fmla="*/ 7937 h 24"/>
              <a:gd name="T6" fmla="*/ 0 60000 65536"/>
              <a:gd name="T7" fmla="*/ 0 60000 65536"/>
              <a:gd name="T8" fmla="*/ 0 60000 65536"/>
              <a:gd name="T9" fmla="*/ 0 w 103"/>
              <a:gd name="T10" fmla="*/ 0 h 24"/>
              <a:gd name="T11" fmla="*/ 103 w 103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24">
                <a:moveTo>
                  <a:pt x="103" y="0"/>
                </a:moveTo>
                <a:lnTo>
                  <a:pt x="34" y="0"/>
                </a:lnTo>
                <a:lnTo>
                  <a:pt x="0" y="2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09" name="Line 685"/>
          <p:cNvSpPr>
            <a:spLocks noChangeShapeType="1"/>
          </p:cNvSpPr>
          <p:nvPr/>
        </p:nvSpPr>
        <p:spPr bwMode="auto">
          <a:xfrm>
            <a:off x="1836738" y="4561334"/>
            <a:ext cx="1587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0" name="Freeform 686"/>
          <p:cNvSpPr>
            <a:spLocks/>
          </p:cNvSpPr>
          <p:nvPr/>
        </p:nvSpPr>
        <p:spPr bwMode="auto">
          <a:xfrm>
            <a:off x="1701800" y="4548634"/>
            <a:ext cx="134938" cy="26987"/>
          </a:xfrm>
          <a:custGeom>
            <a:avLst/>
            <a:gdLst>
              <a:gd name="T0" fmla="*/ 134938 w 639"/>
              <a:gd name="T1" fmla="*/ 13800 h 88"/>
              <a:gd name="T2" fmla="*/ 0 w 639"/>
              <a:gd name="T3" fmla="*/ 13800 h 88"/>
              <a:gd name="T4" fmla="*/ 32098 w 639"/>
              <a:gd name="T5" fmla="*/ 0 h 88"/>
              <a:gd name="T6" fmla="*/ 32098 w 639"/>
              <a:gd name="T7" fmla="*/ 26987 h 88"/>
              <a:gd name="T8" fmla="*/ 0 w 639"/>
              <a:gd name="T9" fmla="*/ 13800 h 88"/>
              <a:gd name="T10" fmla="*/ 1901 w 639"/>
              <a:gd name="T11" fmla="*/ 14720 h 88"/>
              <a:gd name="T12" fmla="*/ 32098 w 639"/>
              <a:gd name="T13" fmla="*/ 14720 h 88"/>
              <a:gd name="T14" fmla="*/ 32098 w 639"/>
              <a:gd name="T15" fmla="*/ 19320 h 88"/>
              <a:gd name="T16" fmla="*/ 13937 w 639"/>
              <a:gd name="T17" fmla="*/ 19320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9"/>
              <a:gd name="T28" fmla="*/ 0 h 88"/>
              <a:gd name="T29" fmla="*/ 639 w 639"/>
              <a:gd name="T30" fmla="*/ 88 h 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9" h="88">
                <a:moveTo>
                  <a:pt x="639" y="45"/>
                </a:moveTo>
                <a:lnTo>
                  <a:pt x="0" y="45"/>
                </a:lnTo>
                <a:lnTo>
                  <a:pt x="152" y="0"/>
                </a:lnTo>
                <a:lnTo>
                  <a:pt x="152" y="88"/>
                </a:lnTo>
                <a:lnTo>
                  <a:pt x="0" y="45"/>
                </a:lnTo>
                <a:lnTo>
                  <a:pt x="9" y="48"/>
                </a:lnTo>
                <a:lnTo>
                  <a:pt x="152" y="48"/>
                </a:lnTo>
                <a:lnTo>
                  <a:pt x="152" y="63"/>
                </a:lnTo>
                <a:lnTo>
                  <a:pt x="66" y="63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1" name="Line 687"/>
          <p:cNvSpPr>
            <a:spLocks noChangeShapeType="1"/>
          </p:cNvSpPr>
          <p:nvPr/>
        </p:nvSpPr>
        <p:spPr bwMode="auto">
          <a:xfrm>
            <a:off x="1711325" y="4558159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2" name="Freeform 688"/>
          <p:cNvSpPr>
            <a:spLocks/>
          </p:cNvSpPr>
          <p:nvPr/>
        </p:nvSpPr>
        <p:spPr bwMode="auto">
          <a:xfrm>
            <a:off x="1711325" y="4551809"/>
            <a:ext cx="22225" cy="6350"/>
          </a:xfrm>
          <a:custGeom>
            <a:avLst/>
            <a:gdLst>
              <a:gd name="T0" fmla="*/ 0 w 110"/>
              <a:gd name="T1" fmla="*/ 6350 h 17"/>
              <a:gd name="T2" fmla="*/ 22225 w 110"/>
              <a:gd name="T3" fmla="*/ 6350 h 17"/>
              <a:gd name="T4" fmla="*/ 22225 w 110"/>
              <a:gd name="T5" fmla="*/ 0 h 17"/>
              <a:gd name="T6" fmla="*/ 10910 w 110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17"/>
              <a:gd name="T14" fmla="*/ 110 w 110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17">
                <a:moveTo>
                  <a:pt x="0" y="17"/>
                </a:moveTo>
                <a:lnTo>
                  <a:pt x="110" y="17"/>
                </a:lnTo>
                <a:lnTo>
                  <a:pt x="110" y="0"/>
                </a:lnTo>
                <a:lnTo>
                  <a:pt x="54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3" name="Line 689"/>
          <p:cNvSpPr>
            <a:spLocks noChangeShapeType="1"/>
          </p:cNvSpPr>
          <p:nvPr/>
        </p:nvSpPr>
        <p:spPr bwMode="auto">
          <a:xfrm>
            <a:off x="1733550" y="4561334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4" name="Line 690"/>
          <p:cNvSpPr>
            <a:spLocks noChangeShapeType="1"/>
          </p:cNvSpPr>
          <p:nvPr/>
        </p:nvSpPr>
        <p:spPr bwMode="auto">
          <a:xfrm>
            <a:off x="1733550" y="4561334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5" name="Line 691"/>
          <p:cNvSpPr>
            <a:spLocks noChangeShapeType="1"/>
          </p:cNvSpPr>
          <p:nvPr/>
        </p:nvSpPr>
        <p:spPr bwMode="auto">
          <a:xfrm>
            <a:off x="1733550" y="42438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6" name="Freeform 692"/>
          <p:cNvSpPr>
            <a:spLocks/>
          </p:cNvSpPr>
          <p:nvPr/>
        </p:nvSpPr>
        <p:spPr bwMode="auto">
          <a:xfrm>
            <a:off x="1701800" y="4216846"/>
            <a:ext cx="31750" cy="26988"/>
          </a:xfrm>
          <a:custGeom>
            <a:avLst/>
            <a:gdLst>
              <a:gd name="T0" fmla="*/ 31750 w 152"/>
              <a:gd name="T1" fmla="*/ 26988 h 88"/>
              <a:gd name="T2" fmla="*/ 0 w 152"/>
              <a:gd name="T3" fmla="*/ 13801 h 88"/>
              <a:gd name="T4" fmla="*/ 31750 w 152"/>
              <a:gd name="T5" fmla="*/ 0 h 88"/>
              <a:gd name="T6" fmla="*/ 31750 w 152"/>
              <a:gd name="T7" fmla="*/ 26988 h 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88"/>
              <a:gd name="T14" fmla="*/ 152 w 152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88">
                <a:moveTo>
                  <a:pt x="152" y="88"/>
                </a:moveTo>
                <a:lnTo>
                  <a:pt x="0" y="45"/>
                </a:lnTo>
                <a:lnTo>
                  <a:pt x="152" y="0"/>
                </a:lnTo>
                <a:lnTo>
                  <a:pt x="152" y="88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7" name="Line 693"/>
          <p:cNvSpPr>
            <a:spLocks noChangeShapeType="1"/>
          </p:cNvSpPr>
          <p:nvPr/>
        </p:nvSpPr>
        <p:spPr bwMode="auto">
          <a:xfrm>
            <a:off x="1733550" y="42374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8" name="Line 694"/>
          <p:cNvSpPr>
            <a:spLocks noChangeShapeType="1"/>
          </p:cNvSpPr>
          <p:nvPr/>
        </p:nvSpPr>
        <p:spPr bwMode="auto">
          <a:xfrm flipH="1">
            <a:off x="1716088" y="4237484"/>
            <a:ext cx="174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19" name="Line 695"/>
          <p:cNvSpPr>
            <a:spLocks noChangeShapeType="1"/>
          </p:cNvSpPr>
          <p:nvPr/>
        </p:nvSpPr>
        <p:spPr bwMode="auto">
          <a:xfrm>
            <a:off x="1711325" y="4226371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0" name="Freeform 696"/>
          <p:cNvSpPr>
            <a:spLocks/>
          </p:cNvSpPr>
          <p:nvPr/>
        </p:nvSpPr>
        <p:spPr bwMode="auto">
          <a:xfrm>
            <a:off x="1711325" y="4221609"/>
            <a:ext cx="22225" cy="4762"/>
          </a:xfrm>
          <a:custGeom>
            <a:avLst/>
            <a:gdLst>
              <a:gd name="T0" fmla="*/ 0 w 110"/>
              <a:gd name="T1" fmla="*/ 4762 h 17"/>
              <a:gd name="T2" fmla="*/ 22225 w 110"/>
              <a:gd name="T3" fmla="*/ 4762 h 17"/>
              <a:gd name="T4" fmla="*/ 22225 w 110"/>
              <a:gd name="T5" fmla="*/ 0 h 17"/>
              <a:gd name="T6" fmla="*/ 10910 w 110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17"/>
              <a:gd name="T14" fmla="*/ 110 w 110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17">
                <a:moveTo>
                  <a:pt x="0" y="17"/>
                </a:moveTo>
                <a:lnTo>
                  <a:pt x="110" y="17"/>
                </a:lnTo>
                <a:lnTo>
                  <a:pt x="110" y="0"/>
                </a:lnTo>
                <a:lnTo>
                  <a:pt x="54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1" name="Line 697"/>
          <p:cNvSpPr>
            <a:spLocks noChangeShapeType="1"/>
          </p:cNvSpPr>
          <p:nvPr/>
        </p:nvSpPr>
        <p:spPr bwMode="auto">
          <a:xfrm>
            <a:off x="1733550" y="423113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2" name="Freeform 698"/>
          <p:cNvSpPr>
            <a:spLocks/>
          </p:cNvSpPr>
          <p:nvPr/>
        </p:nvSpPr>
        <p:spPr bwMode="auto">
          <a:xfrm>
            <a:off x="1701800" y="4231134"/>
            <a:ext cx="134938" cy="6350"/>
          </a:xfrm>
          <a:custGeom>
            <a:avLst/>
            <a:gdLst>
              <a:gd name="T0" fmla="*/ 32098 w 639"/>
              <a:gd name="T1" fmla="*/ 0 h 19"/>
              <a:gd name="T2" fmla="*/ 32098 w 639"/>
              <a:gd name="T3" fmla="*/ 0 h 19"/>
              <a:gd name="T4" fmla="*/ 32098 w 639"/>
              <a:gd name="T5" fmla="*/ 1003 h 19"/>
              <a:gd name="T6" fmla="*/ 32098 w 639"/>
              <a:gd name="T7" fmla="*/ 6350 h 19"/>
              <a:gd name="T8" fmla="*/ 32098 w 639"/>
              <a:gd name="T9" fmla="*/ 1003 h 19"/>
              <a:gd name="T10" fmla="*/ 1901 w 639"/>
              <a:gd name="T11" fmla="*/ 1003 h 19"/>
              <a:gd name="T12" fmla="*/ 0 w 639"/>
              <a:gd name="T13" fmla="*/ 0 h 19"/>
              <a:gd name="T14" fmla="*/ 134938 w 639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9"/>
              <a:gd name="T25" fmla="*/ 0 h 19"/>
              <a:gd name="T26" fmla="*/ 639 w 639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9" h="19">
                <a:moveTo>
                  <a:pt x="152" y="0"/>
                </a:moveTo>
                <a:lnTo>
                  <a:pt x="152" y="0"/>
                </a:lnTo>
                <a:lnTo>
                  <a:pt x="152" y="3"/>
                </a:lnTo>
                <a:lnTo>
                  <a:pt x="152" y="19"/>
                </a:lnTo>
                <a:lnTo>
                  <a:pt x="152" y="3"/>
                </a:lnTo>
                <a:lnTo>
                  <a:pt x="9" y="3"/>
                </a:lnTo>
                <a:lnTo>
                  <a:pt x="0" y="0"/>
                </a:lnTo>
                <a:lnTo>
                  <a:pt x="639" y="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3" name="Line 699"/>
          <p:cNvSpPr>
            <a:spLocks noChangeShapeType="1"/>
          </p:cNvSpPr>
          <p:nvPr/>
        </p:nvSpPr>
        <p:spPr bwMode="auto">
          <a:xfrm>
            <a:off x="1954213" y="4280346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4" name="Freeform 700"/>
          <p:cNvSpPr>
            <a:spLocks/>
          </p:cNvSpPr>
          <p:nvPr/>
        </p:nvSpPr>
        <p:spPr bwMode="auto">
          <a:xfrm>
            <a:off x="1947863" y="4280346"/>
            <a:ext cx="28575" cy="44450"/>
          </a:xfrm>
          <a:custGeom>
            <a:avLst/>
            <a:gdLst>
              <a:gd name="T0" fmla="*/ 6934 w 136"/>
              <a:gd name="T1" fmla="*/ 0 h 139"/>
              <a:gd name="T2" fmla="*/ 21011 w 136"/>
              <a:gd name="T3" fmla="*/ 0 h 139"/>
              <a:gd name="T4" fmla="*/ 28575 w 136"/>
              <a:gd name="T5" fmla="*/ 7355 h 139"/>
              <a:gd name="T6" fmla="*/ 28575 w 136"/>
              <a:gd name="T7" fmla="*/ 14710 h 139"/>
              <a:gd name="T8" fmla="*/ 21011 w 136"/>
              <a:gd name="T9" fmla="*/ 22385 h 139"/>
              <a:gd name="T10" fmla="*/ 6934 w 136"/>
              <a:gd name="T11" fmla="*/ 22385 h 139"/>
              <a:gd name="T12" fmla="*/ 0 w 136"/>
              <a:gd name="T13" fmla="*/ 29740 h 139"/>
              <a:gd name="T14" fmla="*/ 0 w 136"/>
              <a:gd name="T15" fmla="*/ 44450 h 139"/>
              <a:gd name="T16" fmla="*/ 28575 w 136"/>
              <a:gd name="T17" fmla="*/ 44450 h 1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"/>
              <a:gd name="T28" fmla="*/ 0 h 139"/>
              <a:gd name="T29" fmla="*/ 136 w 136"/>
              <a:gd name="T30" fmla="*/ 139 h 1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" h="139">
                <a:moveTo>
                  <a:pt x="33" y="0"/>
                </a:moveTo>
                <a:lnTo>
                  <a:pt x="100" y="0"/>
                </a:lnTo>
                <a:lnTo>
                  <a:pt x="136" y="23"/>
                </a:lnTo>
                <a:lnTo>
                  <a:pt x="136" y="46"/>
                </a:lnTo>
                <a:lnTo>
                  <a:pt x="100" y="70"/>
                </a:lnTo>
                <a:lnTo>
                  <a:pt x="33" y="70"/>
                </a:lnTo>
                <a:lnTo>
                  <a:pt x="0" y="93"/>
                </a:lnTo>
                <a:lnTo>
                  <a:pt x="0" y="139"/>
                </a:lnTo>
                <a:lnTo>
                  <a:pt x="136" y="13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5" name="Line 701"/>
          <p:cNvSpPr>
            <a:spLocks noChangeShapeType="1"/>
          </p:cNvSpPr>
          <p:nvPr/>
        </p:nvSpPr>
        <p:spPr bwMode="auto">
          <a:xfrm>
            <a:off x="1947863" y="42882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6" name="Line 702"/>
          <p:cNvSpPr>
            <a:spLocks noChangeShapeType="1"/>
          </p:cNvSpPr>
          <p:nvPr/>
        </p:nvSpPr>
        <p:spPr bwMode="auto">
          <a:xfrm flipV="1">
            <a:off x="1947863" y="4280346"/>
            <a:ext cx="6350" cy="793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7" name="Line 703"/>
          <p:cNvSpPr>
            <a:spLocks noChangeShapeType="1"/>
          </p:cNvSpPr>
          <p:nvPr/>
        </p:nvSpPr>
        <p:spPr bwMode="auto">
          <a:xfrm>
            <a:off x="1428750" y="4280346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8" name="Line 704"/>
          <p:cNvSpPr>
            <a:spLocks noChangeShapeType="1"/>
          </p:cNvSpPr>
          <p:nvPr/>
        </p:nvSpPr>
        <p:spPr bwMode="auto">
          <a:xfrm>
            <a:off x="1428750" y="4280346"/>
            <a:ext cx="0" cy="444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29" name="Line 705"/>
          <p:cNvSpPr>
            <a:spLocks noChangeShapeType="1"/>
          </p:cNvSpPr>
          <p:nvPr/>
        </p:nvSpPr>
        <p:spPr bwMode="auto">
          <a:xfrm>
            <a:off x="1420813" y="4324796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0" name="Line 706"/>
          <p:cNvSpPr>
            <a:spLocks noChangeShapeType="1"/>
          </p:cNvSpPr>
          <p:nvPr/>
        </p:nvSpPr>
        <p:spPr bwMode="auto">
          <a:xfrm>
            <a:off x="1420813" y="4324796"/>
            <a:ext cx="142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1" name="Line 707"/>
          <p:cNvSpPr>
            <a:spLocks noChangeShapeType="1"/>
          </p:cNvSpPr>
          <p:nvPr/>
        </p:nvSpPr>
        <p:spPr bwMode="auto">
          <a:xfrm>
            <a:off x="1420813" y="4288284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2" name="Line 708"/>
          <p:cNvSpPr>
            <a:spLocks noChangeShapeType="1"/>
          </p:cNvSpPr>
          <p:nvPr/>
        </p:nvSpPr>
        <p:spPr bwMode="auto">
          <a:xfrm flipV="1">
            <a:off x="1420813" y="4280346"/>
            <a:ext cx="7937" cy="793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3" name="Line 709"/>
          <p:cNvSpPr>
            <a:spLocks noChangeShapeType="1"/>
          </p:cNvSpPr>
          <p:nvPr/>
        </p:nvSpPr>
        <p:spPr bwMode="auto">
          <a:xfrm>
            <a:off x="1438275" y="4616896"/>
            <a:ext cx="1588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4" name="Freeform 710"/>
          <p:cNvSpPr>
            <a:spLocks/>
          </p:cNvSpPr>
          <p:nvPr/>
        </p:nvSpPr>
        <p:spPr bwMode="auto">
          <a:xfrm>
            <a:off x="1438275" y="4608959"/>
            <a:ext cx="30163" cy="44450"/>
          </a:xfrm>
          <a:custGeom>
            <a:avLst/>
            <a:gdLst>
              <a:gd name="T0" fmla="*/ 0 w 136"/>
              <a:gd name="T1" fmla="*/ 7620 h 140"/>
              <a:gd name="T2" fmla="*/ 7541 w 136"/>
              <a:gd name="T3" fmla="*/ 0 h 140"/>
              <a:gd name="T4" fmla="*/ 22844 w 136"/>
              <a:gd name="T5" fmla="*/ 0 h 140"/>
              <a:gd name="T6" fmla="*/ 30163 w 136"/>
              <a:gd name="T7" fmla="*/ 7620 h 140"/>
              <a:gd name="T8" fmla="*/ 30163 w 136"/>
              <a:gd name="T9" fmla="*/ 14922 h 140"/>
              <a:gd name="T10" fmla="*/ 22844 w 136"/>
              <a:gd name="T11" fmla="*/ 22225 h 140"/>
              <a:gd name="T12" fmla="*/ 7541 w 136"/>
              <a:gd name="T13" fmla="*/ 22225 h 140"/>
              <a:gd name="T14" fmla="*/ 0 w 136"/>
              <a:gd name="T15" fmla="*/ 29527 h 140"/>
              <a:gd name="T16" fmla="*/ 0 w 136"/>
              <a:gd name="T17" fmla="*/ 44450 h 140"/>
              <a:gd name="T18" fmla="*/ 30163 w 136"/>
              <a:gd name="T19" fmla="*/ 44450 h 1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6"/>
              <a:gd name="T31" fmla="*/ 0 h 140"/>
              <a:gd name="T32" fmla="*/ 136 w 136"/>
              <a:gd name="T33" fmla="*/ 140 h 1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6" h="140">
                <a:moveTo>
                  <a:pt x="0" y="24"/>
                </a:moveTo>
                <a:lnTo>
                  <a:pt x="34" y="0"/>
                </a:lnTo>
                <a:lnTo>
                  <a:pt x="103" y="0"/>
                </a:lnTo>
                <a:lnTo>
                  <a:pt x="136" y="24"/>
                </a:lnTo>
                <a:lnTo>
                  <a:pt x="136" y="47"/>
                </a:lnTo>
                <a:lnTo>
                  <a:pt x="103" y="70"/>
                </a:lnTo>
                <a:lnTo>
                  <a:pt x="34" y="70"/>
                </a:lnTo>
                <a:lnTo>
                  <a:pt x="0" y="93"/>
                </a:lnTo>
                <a:lnTo>
                  <a:pt x="0" y="140"/>
                </a:lnTo>
                <a:lnTo>
                  <a:pt x="136" y="140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5" name="Line 711"/>
          <p:cNvSpPr>
            <a:spLocks noChangeShapeType="1"/>
          </p:cNvSpPr>
          <p:nvPr/>
        </p:nvSpPr>
        <p:spPr bwMode="auto">
          <a:xfrm>
            <a:off x="3673475" y="389775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6" name="Line 712"/>
          <p:cNvSpPr>
            <a:spLocks noChangeShapeType="1"/>
          </p:cNvSpPr>
          <p:nvPr/>
        </p:nvSpPr>
        <p:spPr bwMode="auto">
          <a:xfrm>
            <a:off x="3673475" y="389775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7" name="Line 713"/>
          <p:cNvSpPr>
            <a:spLocks noChangeShapeType="1"/>
          </p:cNvSpPr>
          <p:nvPr/>
        </p:nvSpPr>
        <p:spPr bwMode="auto">
          <a:xfrm>
            <a:off x="3700463" y="3897759"/>
            <a:ext cx="1587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8" name="Line 714"/>
          <p:cNvSpPr>
            <a:spLocks noChangeShapeType="1"/>
          </p:cNvSpPr>
          <p:nvPr/>
        </p:nvSpPr>
        <p:spPr bwMode="auto">
          <a:xfrm>
            <a:off x="3673475" y="395332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39" name="Line 715"/>
          <p:cNvSpPr>
            <a:spLocks noChangeShapeType="1"/>
          </p:cNvSpPr>
          <p:nvPr/>
        </p:nvSpPr>
        <p:spPr bwMode="auto">
          <a:xfrm>
            <a:off x="5511800" y="533444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0" name="Line 716"/>
          <p:cNvSpPr>
            <a:spLocks noChangeShapeType="1"/>
          </p:cNvSpPr>
          <p:nvPr/>
        </p:nvSpPr>
        <p:spPr bwMode="auto">
          <a:xfrm>
            <a:off x="5511800" y="533444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1" name="Line 717"/>
          <p:cNvSpPr>
            <a:spLocks noChangeShapeType="1"/>
          </p:cNvSpPr>
          <p:nvPr/>
        </p:nvSpPr>
        <p:spPr bwMode="auto">
          <a:xfrm>
            <a:off x="5537200" y="5334446"/>
            <a:ext cx="1588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2" name="Freeform 718"/>
          <p:cNvSpPr>
            <a:spLocks/>
          </p:cNvSpPr>
          <p:nvPr/>
        </p:nvSpPr>
        <p:spPr bwMode="auto">
          <a:xfrm>
            <a:off x="5483225" y="5334446"/>
            <a:ext cx="53975" cy="46038"/>
          </a:xfrm>
          <a:custGeom>
            <a:avLst/>
            <a:gdLst>
              <a:gd name="T0" fmla="*/ 53975 w 257"/>
              <a:gd name="T1" fmla="*/ 0 h 144"/>
              <a:gd name="T2" fmla="*/ 0 w 257"/>
              <a:gd name="T3" fmla="*/ 0 h 144"/>
              <a:gd name="T4" fmla="*/ 2520 w 257"/>
              <a:gd name="T5" fmla="*/ 5115 h 144"/>
              <a:gd name="T6" fmla="*/ 51455 w 257"/>
              <a:gd name="T7" fmla="*/ 5115 h 144"/>
              <a:gd name="T8" fmla="*/ 48935 w 257"/>
              <a:gd name="T9" fmla="*/ 9911 h 144"/>
              <a:gd name="T10" fmla="*/ 5040 w 257"/>
              <a:gd name="T11" fmla="*/ 9911 h 144"/>
              <a:gd name="T12" fmla="*/ 7561 w 257"/>
              <a:gd name="T13" fmla="*/ 15346 h 144"/>
              <a:gd name="T14" fmla="*/ 46414 w 257"/>
              <a:gd name="T15" fmla="*/ 15346 h 144"/>
              <a:gd name="T16" fmla="*/ 43894 w 257"/>
              <a:gd name="T17" fmla="*/ 20461 h 144"/>
              <a:gd name="T18" fmla="*/ 10081 w 257"/>
              <a:gd name="T19" fmla="*/ 20461 h 144"/>
              <a:gd name="T20" fmla="*/ 12391 w 257"/>
              <a:gd name="T21" fmla="*/ 25577 h 144"/>
              <a:gd name="T22" fmla="*/ 41374 w 257"/>
              <a:gd name="T23" fmla="*/ 25577 h 144"/>
              <a:gd name="T24" fmla="*/ 38854 w 257"/>
              <a:gd name="T25" fmla="*/ 30692 h 144"/>
              <a:gd name="T26" fmla="*/ 14701 w 257"/>
              <a:gd name="T27" fmla="*/ 30692 h 144"/>
              <a:gd name="T28" fmla="*/ 17222 w 257"/>
              <a:gd name="T29" fmla="*/ 35807 h 144"/>
              <a:gd name="T30" fmla="*/ 36753 w 257"/>
              <a:gd name="T31" fmla="*/ 35807 h 144"/>
              <a:gd name="T32" fmla="*/ 34233 w 257"/>
              <a:gd name="T33" fmla="*/ 40923 h 144"/>
              <a:gd name="T34" fmla="*/ 19742 w 257"/>
              <a:gd name="T35" fmla="*/ 40923 h 144"/>
              <a:gd name="T36" fmla="*/ 22262 w 257"/>
              <a:gd name="T37" fmla="*/ 46038 h 144"/>
              <a:gd name="T38" fmla="*/ 31713 w 257"/>
              <a:gd name="T39" fmla="*/ 46038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7"/>
              <a:gd name="T61" fmla="*/ 0 h 144"/>
              <a:gd name="T62" fmla="*/ 257 w 257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7" h="144">
                <a:moveTo>
                  <a:pt x="257" y="0"/>
                </a:moveTo>
                <a:lnTo>
                  <a:pt x="0" y="0"/>
                </a:lnTo>
                <a:lnTo>
                  <a:pt x="12" y="16"/>
                </a:lnTo>
                <a:lnTo>
                  <a:pt x="245" y="16"/>
                </a:lnTo>
                <a:lnTo>
                  <a:pt x="233" y="31"/>
                </a:lnTo>
                <a:lnTo>
                  <a:pt x="24" y="31"/>
                </a:lnTo>
                <a:lnTo>
                  <a:pt x="36" y="48"/>
                </a:lnTo>
                <a:lnTo>
                  <a:pt x="221" y="48"/>
                </a:lnTo>
                <a:lnTo>
                  <a:pt x="209" y="64"/>
                </a:lnTo>
                <a:lnTo>
                  <a:pt x="48" y="64"/>
                </a:lnTo>
                <a:lnTo>
                  <a:pt x="59" y="80"/>
                </a:lnTo>
                <a:lnTo>
                  <a:pt x="197" y="80"/>
                </a:lnTo>
                <a:lnTo>
                  <a:pt x="185" y="96"/>
                </a:lnTo>
                <a:lnTo>
                  <a:pt x="70" y="96"/>
                </a:lnTo>
                <a:lnTo>
                  <a:pt x="82" y="112"/>
                </a:lnTo>
                <a:lnTo>
                  <a:pt x="175" y="112"/>
                </a:lnTo>
                <a:lnTo>
                  <a:pt x="163" y="128"/>
                </a:lnTo>
                <a:lnTo>
                  <a:pt x="94" y="128"/>
                </a:lnTo>
                <a:lnTo>
                  <a:pt x="106" y="144"/>
                </a:lnTo>
                <a:lnTo>
                  <a:pt x="151" y="14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3" name="Line 719"/>
          <p:cNvSpPr>
            <a:spLocks noChangeShapeType="1"/>
          </p:cNvSpPr>
          <p:nvPr/>
        </p:nvSpPr>
        <p:spPr bwMode="auto">
          <a:xfrm>
            <a:off x="5511800" y="5390009"/>
            <a:ext cx="0" cy="1587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4" name="Freeform 720"/>
          <p:cNvSpPr>
            <a:spLocks/>
          </p:cNvSpPr>
          <p:nvPr/>
        </p:nvSpPr>
        <p:spPr bwMode="auto">
          <a:xfrm>
            <a:off x="5483225" y="5334446"/>
            <a:ext cx="53975" cy="55563"/>
          </a:xfrm>
          <a:custGeom>
            <a:avLst/>
            <a:gdLst>
              <a:gd name="T0" fmla="*/ 27303 w 257"/>
              <a:gd name="T1" fmla="*/ 55563 h 174"/>
              <a:gd name="T2" fmla="*/ 0 w 257"/>
              <a:gd name="T3" fmla="*/ 0 h 174"/>
              <a:gd name="T4" fmla="*/ 53975 w 257"/>
              <a:gd name="T5" fmla="*/ 0 h 174"/>
              <a:gd name="T6" fmla="*/ 27303 w 257"/>
              <a:gd name="T7" fmla="*/ 55563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257"/>
              <a:gd name="T13" fmla="*/ 0 h 174"/>
              <a:gd name="T14" fmla="*/ 257 w 257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7" h="174">
                <a:moveTo>
                  <a:pt x="130" y="174"/>
                </a:moveTo>
                <a:lnTo>
                  <a:pt x="0" y="0"/>
                </a:lnTo>
                <a:lnTo>
                  <a:pt x="257" y="0"/>
                </a:lnTo>
                <a:lnTo>
                  <a:pt x="130" y="17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5" name="Line 721"/>
          <p:cNvSpPr>
            <a:spLocks noChangeShapeType="1"/>
          </p:cNvSpPr>
          <p:nvPr/>
        </p:nvSpPr>
        <p:spPr bwMode="auto">
          <a:xfrm>
            <a:off x="5511800" y="599802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6" name="Line 722"/>
          <p:cNvSpPr>
            <a:spLocks noChangeShapeType="1"/>
          </p:cNvSpPr>
          <p:nvPr/>
        </p:nvSpPr>
        <p:spPr bwMode="auto">
          <a:xfrm>
            <a:off x="5511800" y="5998021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7" name="Line 723"/>
          <p:cNvSpPr>
            <a:spLocks noChangeShapeType="1"/>
          </p:cNvSpPr>
          <p:nvPr/>
        </p:nvSpPr>
        <p:spPr bwMode="auto">
          <a:xfrm>
            <a:off x="5537200" y="5998021"/>
            <a:ext cx="1588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8" name="Freeform 724"/>
          <p:cNvSpPr>
            <a:spLocks/>
          </p:cNvSpPr>
          <p:nvPr/>
        </p:nvSpPr>
        <p:spPr bwMode="auto">
          <a:xfrm>
            <a:off x="5483225" y="5998021"/>
            <a:ext cx="53975" cy="46038"/>
          </a:xfrm>
          <a:custGeom>
            <a:avLst/>
            <a:gdLst>
              <a:gd name="T0" fmla="*/ 53975 w 257"/>
              <a:gd name="T1" fmla="*/ 0 h 144"/>
              <a:gd name="T2" fmla="*/ 0 w 257"/>
              <a:gd name="T3" fmla="*/ 0 h 144"/>
              <a:gd name="T4" fmla="*/ 2520 w 257"/>
              <a:gd name="T5" fmla="*/ 4796 h 144"/>
              <a:gd name="T6" fmla="*/ 51455 w 257"/>
              <a:gd name="T7" fmla="*/ 4796 h 144"/>
              <a:gd name="T8" fmla="*/ 48935 w 257"/>
              <a:gd name="T9" fmla="*/ 10231 h 144"/>
              <a:gd name="T10" fmla="*/ 5040 w 257"/>
              <a:gd name="T11" fmla="*/ 10231 h 144"/>
              <a:gd name="T12" fmla="*/ 7561 w 257"/>
              <a:gd name="T13" fmla="*/ 15346 h 144"/>
              <a:gd name="T14" fmla="*/ 46414 w 257"/>
              <a:gd name="T15" fmla="*/ 15346 h 144"/>
              <a:gd name="T16" fmla="*/ 43894 w 257"/>
              <a:gd name="T17" fmla="*/ 20461 h 144"/>
              <a:gd name="T18" fmla="*/ 10081 w 257"/>
              <a:gd name="T19" fmla="*/ 20461 h 144"/>
              <a:gd name="T20" fmla="*/ 12391 w 257"/>
              <a:gd name="T21" fmla="*/ 25577 h 144"/>
              <a:gd name="T22" fmla="*/ 41374 w 257"/>
              <a:gd name="T23" fmla="*/ 25577 h 144"/>
              <a:gd name="T24" fmla="*/ 38854 w 257"/>
              <a:gd name="T25" fmla="*/ 30692 h 144"/>
              <a:gd name="T26" fmla="*/ 14701 w 257"/>
              <a:gd name="T27" fmla="*/ 30692 h 144"/>
              <a:gd name="T28" fmla="*/ 17222 w 257"/>
              <a:gd name="T29" fmla="*/ 35807 h 144"/>
              <a:gd name="T30" fmla="*/ 36753 w 257"/>
              <a:gd name="T31" fmla="*/ 35807 h 144"/>
              <a:gd name="T32" fmla="*/ 34233 w 257"/>
              <a:gd name="T33" fmla="*/ 40603 h 144"/>
              <a:gd name="T34" fmla="*/ 19742 w 257"/>
              <a:gd name="T35" fmla="*/ 40603 h 144"/>
              <a:gd name="T36" fmla="*/ 22262 w 257"/>
              <a:gd name="T37" fmla="*/ 46038 h 144"/>
              <a:gd name="T38" fmla="*/ 31713 w 257"/>
              <a:gd name="T39" fmla="*/ 46038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7"/>
              <a:gd name="T61" fmla="*/ 0 h 144"/>
              <a:gd name="T62" fmla="*/ 257 w 257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7" h="144">
                <a:moveTo>
                  <a:pt x="257" y="0"/>
                </a:moveTo>
                <a:lnTo>
                  <a:pt x="0" y="0"/>
                </a:lnTo>
                <a:lnTo>
                  <a:pt x="12" y="15"/>
                </a:lnTo>
                <a:lnTo>
                  <a:pt x="245" y="15"/>
                </a:lnTo>
                <a:lnTo>
                  <a:pt x="233" y="32"/>
                </a:lnTo>
                <a:lnTo>
                  <a:pt x="24" y="32"/>
                </a:lnTo>
                <a:lnTo>
                  <a:pt x="36" y="48"/>
                </a:lnTo>
                <a:lnTo>
                  <a:pt x="221" y="48"/>
                </a:lnTo>
                <a:lnTo>
                  <a:pt x="209" y="64"/>
                </a:lnTo>
                <a:lnTo>
                  <a:pt x="48" y="64"/>
                </a:lnTo>
                <a:lnTo>
                  <a:pt x="59" y="80"/>
                </a:lnTo>
                <a:lnTo>
                  <a:pt x="197" y="80"/>
                </a:lnTo>
                <a:lnTo>
                  <a:pt x="185" y="96"/>
                </a:lnTo>
                <a:lnTo>
                  <a:pt x="70" y="96"/>
                </a:lnTo>
                <a:lnTo>
                  <a:pt x="82" y="112"/>
                </a:lnTo>
                <a:lnTo>
                  <a:pt x="175" y="112"/>
                </a:lnTo>
                <a:lnTo>
                  <a:pt x="163" y="127"/>
                </a:lnTo>
                <a:lnTo>
                  <a:pt x="94" y="127"/>
                </a:lnTo>
                <a:lnTo>
                  <a:pt x="106" y="144"/>
                </a:lnTo>
                <a:lnTo>
                  <a:pt x="151" y="14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49" name="Line 725"/>
          <p:cNvSpPr>
            <a:spLocks noChangeShapeType="1"/>
          </p:cNvSpPr>
          <p:nvPr/>
        </p:nvSpPr>
        <p:spPr bwMode="auto">
          <a:xfrm>
            <a:off x="5511800" y="6053584"/>
            <a:ext cx="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50" name="Freeform 726"/>
          <p:cNvSpPr>
            <a:spLocks/>
          </p:cNvSpPr>
          <p:nvPr/>
        </p:nvSpPr>
        <p:spPr bwMode="auto">
          <a:xfrm>
            <a:off x="5483225" y="5998021"/>
            <a:ext cx="53975" cy="55563"/>
          </a:xfrm>
          <a:custGeom>
            <a:avLst/>
            <a:gdLst>
              <a:gd name="T0" fmla="*/ 27303 w 257"/>
              <a:gd name="T1" fmla="*/ 55563 h 174"/>
              <a:gd name="T2" fmla="*/ 0 w 257"/>
              <a:gd name="T3" fmla="*/ 0 h 174"/>
              <a:gd name="T4" fmla="*/ 53975 w 257"/>
              <a:gd name="T5" fmla="*/ 0 h 174"/>
              <a:gd name="T6" fmla="*/ 27303 w 257"/>
              <a:gd name="T7" fmla="*/ 55563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257"/>
              <a:gd name="T13" fmla="*/ 0 h 174"/>
              <a:gd name="T14" fmla="*/ 257 w 257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7" h="174">
                <a:moveTo>
                  <a:pt x="130" y="174"/>
                </a:moveTo>
                <a:lnTo>
                  <a:pt x="0" y="0"/>
                </a:lnTo>
                <a:lnTo>
                  <a:pt x="257" y="0"/>
                </a:lnTo>
                <a:lnTo>
                  <a:pt x="130" y="174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51" name="Line 727"/>
          <p:cNvSpPr>
            <a:spLocks noChangeShapeType="1"/>
          </p:cNvSpPr>
          <p:nvPr/>
        </p:nvSpPr>
        <p:spPr bwMode="auto">
          <a:xfrm>
            <a:off x="2430463" y="4037459"/>
            <a:ext cx="1587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52" name="Freeform 728"/>
          <p:cNvSpPr>
            <a:spLocks/>
          </p:cNvSpPr>
          <p:nvPr/>
        </p:nvSpPr>
        <p:spPr bwMode="auto">
          <a:xfrm>
            <a:off x="2386013" y="4037459"/>
            <a:ext cx="44450" cy="53975"/>
          </a:xfrm>
          <a:custGeom>
            <a:avLst/>
            <a:gdLst>
              <a:gd name="T0" fmla="*/ 44450 w 212"/>
              <a:gd name="T1" fmla="*/ 0 h 176"/>
              <a:gd name="T2" fmla="*/ 44450 w 212"/>
              <a:gd name="T3" fmla="*/ 53975 h 176"/>
              <a:gd name="T4" fmla="*/ 39418 w 212"/>
              <a:gd name="T5" fmla="*/ 51215 h 176"/>
              <a:gd name="T6" fmla="*/ 39418 w 212"/>
              <a:gd name="T7" fmla="*/ 3067 h 176"/>
              <a:gd name="T8" fmla="*/ 34386 w 212"/>
              <a:gd name="T9" fmla="*/ 5827 h 176"/>
              <a:gd name="T10" fmla="*/ 34386 w 212"/>
              <a:gd name="T11" fmla="*/ 48762 h 176"/>
              <a:gd name="T12" fmla="*/ 29563 w 212"/>
              <a:gd name="T13" fmla="*/ 46308 h 176"/>
              <a:gd name="T14" fmla="*/ 29563 w 212"/>
              <a:gd name="T15" fmla="*/ 8280 h 176"/>
              <a:gd name="T16" fmla="*/ 24741 w 212"/>
              <a:gd name="T17" fmla="*/ 10427 h 176"/>
              <a:gd name="T18" fmla="*/ 24741 w 212"/>
              <a:gd name="T19" fmla="*/ 43855 h 176"/>
              <a:gd name="T20" fmla="*/ 19709 w 212"/>
              <a:gd name="T21" fmla="*/ 41401 h 176"/>
              <a:gd name="T22" fmla="*/ 19709 w 212"/>
              <a:gd name="T23" fmla="*/ 12880 h 176"/>
              <a:gd name="T24" fmla="*/ 14677 w 212"/>
              <a:gd name="T25" fmla="*/ 15334 h 176"/>
              <a:gd name="T26" fmla="*/ 14677 w 212"/>
              <a:gd name="T27" fmla="*/ 38948 h 176"/>
              <a:gd name="T28" fmla="*/ 10064 w 212"/>
              <a:gd name="T29" fmla="*/ 36494 h 176"/>
              <a:gd name="T30" fmla="*/ 10064 w 212"/>
              <a:gd name="T31" fmla="*/ 17787 h 176"/>
              <a:gd name="T32" fmla="*/ 5032 w 212"/>
              <a:gd name="T33" fmla="*/ 20241 h 176"/>
              <a:gd name="T34" fmla="*/ 5032 w 212"/>
              <a:gd name="T35" fmla="*/ 34041 h 176"/>
              <a:gd name="T36" fmla="*/ 0 w 212"/>
              <a:gd name="T37" fmla="*/ 31588 h 176"/>
              <a:gd name="T38" fmla="*/ 0 w 212"/>
              <a:gd name="T39" fmla="*/ 23001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2"/>
              <a:gd name="T61" fmla="*/ 0 h 176"/>
              <a:gd name="T62" fmla="*/ 212 w 212"/>
              <a:gd name="T63" fmla="*/ 176 h 1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2" h="176">
                <a:moveTo>
                  <a:pt x="212" y="0"/>
                </a:moveTo>
                <a:lnTo>
                  <a:pt x="212" y="176"/>
                </a:lnTo>
                <a:lnTo>
                  <a:pt x="188" y="167"/>
                </a:lnTo>
                <a:lnTo>
                  <a:pt x="188" y="10"/>
                </a:lnTo>
                <a:lnTo>
                  <a:pt x="164" y="19"/>
                </a:lnTo>
                <a:lnTo>
                  <a:pt x="164" y="159"/>
                </a:lnTo>
                <a:lnTo>
                  <a:pt x="141" y="151"/>
                </a:lnTo>
                <a:lnTo>
                  <a:pt x="141" y="27"/>
                </a:lnTo>
                <a:lnTo>
                  <a:pt x="118" y="34"/>
                </a:lnTo>
                <a:lnTo>
                  <a:pt x="118" y="143"/>
                </a:lnTo>
                <a:lnTo>
                  <a:pt x="94" y="135"/>
                </a:lnTo>
                <a:lnTo>
                  <a:pt x="94" y="42"/>
                </a:lnTo>
                <a:lnTo>
                  <a:pt x="70" y="50"/>
                </a:lnTo>
                <a:lnTo>
                  <a:pt x="70" y="127"/>
                </a:lnTo>
                <a:lnTo>
                  <a:pt x="48" y="119"/>
                </a:lnTo>
                <a:lnTo>
                  <a:pt x="48" y="58"/>
                </a:lnTo>
                <a:lnTo>
                  <a:pt x="24" y="66"/>
                </a:lnTo>
                <a:lnTo>
                  <a:pt x="24" y="111"/>
                </a:lnTo>
                <a:lnTo>
                  <a:pt x="0" y="103"/>
                </a:lnTo>
                <a:lnTo>
                  <a:pt x="0" y="75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53" name="Line 729"/>
          <p:cNvSpPr>
            <a:spLocks noChangeShapeType="1"/>
          </p:cNvSpPr>
          <p:nvPr/>
        </p:nvSpPr>
        <p:spPr bwMode="auto">
          <a:xfrm>
            <a:off x="2378075" y="4064446"/>
            <a:ext cx="0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54" name="Freeform 730"/>
          <p:cNvSpPr>
            <a:spLocks/>
          </p:cNvSpPr>
          <p:nvPr/>
        </p:nvSpPr>
        <p:spPr bwMode="auto">
          <a:xfrm>
            <a:off x="2378075" y="4037459"/>
            <a:ext cx="52388" cy="53975"/>
          </a:xfrm>
          <a:custGeom>
            <a:avLst/>
            <a:gdLst>
              <a:gd name="T0" fmla="*/ 0 w 254"/>
              <a:gd name="T1" fmla="*/ 27294 h 176"/>
              <a:gd name="T2" fmla="*/ 52388 w 254"/>
              <a:gd name="T3" fmla="*/ 0 h 176"/>
              <a:gd name="T4" fmla="*/ 52388 w 254"/>
              <a:gd name="T5" fmla="*/ 53975 h 176"/>
              <a:gd name="T6" fmla="*/ 0 w 254"/>
              <a:gd name="T7" fmla="*/ 27294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254"/>
              <a:gd name="T13" fmla="*/ 0 h 176"/>
              <a:gd name="T14" fmla="*/ 254 w 254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" h="176">
                <a:moveTo>
                  <a:pt x="0" y="89"/>
                </a:moveTo>
                <a:lnTo>
                  <a:pt x="254" y="0"/>
                </a:lnTo>
                <a:lnTo>
                  <a:pt x="254" y="176"/>
                </a:lnTo>
                <a:lnTo>
                  <a:pt x="0" y="89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55" name="Line 731"/>
          <p:cNvSpPr>
            <a:spLocks noChangeShapeType="1"/>
          </p:cNvSpPr>
          <p:nvPr/>
        </p:nvSpPr>
        <p:spPr bwMode="auto">
          <a:xfrm>
            <a:off x="2430463" y="4064446"/>
            <a:ext cx="15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56" name="Line 732"/>
          <p:cNvSpPr>
            <a:spLocks noChangeShapeType="1"/>
          </p:cNvSpPr>
          <p:nvPr/>
        </p:nvSpPr>
        <p:spPr bwMode="auto">
          <a:xfrm>
            <a:off x="2430463" y="4064446"/>
            <a:ext cx="1587" cy="1588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957" name="Oval 733"/>
          <p:cNvSpPr>
            <a:spLocks noChangeArrowheads="1"/>
          </p:cNvSpPr>
          <p:nvPr/>
        </p:nvSpPr>
        <p:spPr bwMode="auto">
          <a:xfrm>
            <a:off x="3390900" y="1154559"/>
            <a:ext cx="685800" cy="3635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200" u="none"/>
              <a:t>Start</a:t>
            </a:r>
            <a:endParaRPr lang="en-GB" sz="1200" u="none"/>
          </a:p>
        </p:txBody>
      </p:sp>
      <p:sp>
        <p:nvSpPr>
          <p:cNvPr id="26958" name="Rectangle 734"/>
          <p:cNvSpPr>
            <a:spLocks noChangeArrowheads="1"/>
          </p:cNvSpPr>
          <p:nvPr/>
        </p:nvSpPr>
        <p:spPr bwMode="auto">
          <a:xfrm>
            <a:off x="2716213" y="3110359"/>
            <a:ext cx="207486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US" sz="1200" b="0" u="none">
                <a:latin typeface="Arial Narrow" pitchFamily="34" charset="0"/>
              </a:rPr>
              <a:t>Divide P</a:t>
            </a:r>
            <a:r>
              <a:rPr lang="en-US" sz="1200" b="0" u="none" baseline="-25000">
                <a:latin typeface="Arial Narrow" pitchFamily="34" charset="0"/>
              </a:rPr>
              <a:t>1</a:t>
            </a:r>
            <a:r>
              <a:rPr lang="en-US" sz="1200" b="0" u="none">
                <a:latin typeface="Arial Narrow" pitchFamily="34" charset="0"/>
              </a:rPr>
              <a:t>(x) by P</a:t>
            </a:r>
            <a:r>
              <a:rPr lang="en-US" sz="1200" b="0" u="none" baseline="-25000">
                <a:latin typeface="Arial Narrow" pitchFamily="34" charset="0"/>
              </a:rPr>
              <a:t>2</a:t>
            </a:r>
            <a:r>
              <a:rPr lang="en-US" sz="1200" b="0" u="none">
                <a:latin typeface="Arial Narrow" pitchFamily="34" charset="0"/>
              </a:rPr>
              <a:t>(x)</a:t>
            </a:r>
          </a:p>
          <a:p>
            <a:pPr algn="ctr" defTabSz="762000"/>
            <a:r>
              <a:rPr lang="en-US" sz="1200" b="0" u="none">
                <a:latin typeface="Arial Narrow" pitchFamily="34" charset="0"/>
              </a:rPr>
              <a:t>P</a:t>
            </a:r>
            <a:r>
              <a:rPr lang="en-US" sz="1200" b="0" u="none" baseline="-25000">
                <a:latin typeface="Arial Narrow" pitchFamily="34" charset="0"/>
              </a:rPr>
              <a:t>1</a:t>
            </a:r>
            <a:r>
              <a:rPr lang="en-US" sz="1200" b="0" u="none">
                <a:latin typeface="Arial Narrow" pitchFamily="34" charset="0"/>
              </a:rPr>
              <a:t>(x) / P</a:t>
            </a:r>
            <a:r>
              <a:rPr lang="en-US" sz="1200" b="0" u="none" baseline="-25000">
                <a:latin typeface="Arial Narrow" pitchFamily="34" charset="0"/>
              </a:rPr>
              <a:t>2</a:t>
            </a:r>
            <a:r>
              <a:rPr lang="en-US" sz="1200" b="0" u="none">
                <a:latin typeface="Arial Narrow" pitchFamily="34" charset="0"/>
              </a:rPr>
              <a:t>(x) = </a:t>
            </a:r>
            <a:r>
              <a:rPr lang="en-US" sz="1200" u="none">
                <a:latin typeface="Arial Narrow" pitchFamily="34" charset="0"/>
              </a:rPr>
              <a:t>Q(x)</a:t>
            </a:r>
            <a:r>
              <a:rPr lang="en-US" sz="1200" b="0" u="none">
                <a:latin typeface="Arial Narrow" pitchFamily="34" charset="0"/>
              </a:rPr>
              <a:t>  +  </a:t>
            </a:r>
            <a:r>
              <a:rPr lang="en-US" sz="1200" u="none">
                <a:latin typeface="Arial Narrow" pitchFamily="34" charset="0"/>
              </a:rPr>
              <a:t>R(x)</a:t>
            </a:r>
            <a:r>
              <a:rPr lang="en-US" sz="1200" b="0" u="none">
                <a:latin typeface="Arial Narrow" pitchFamily="34" charset="0"/>
              </a:rPr>
              <a:t> / P</a:t>
            </a:r>
            <a:r>
              <a:rPr lang="en-US" sz="1200" b="0" u="none" baseline="-25000">
                <a:latin typeface="Arial Narrow" pitchFamily="34" charset="0"/>
              </a:rPr>
              <a:t>2</a:t>
            </a:r>
            <a:r>
              <a:rPr lang="en-US" sz="1200" b="0" u="none">
                <a:latin typeface="Arial Narrow" pitchFamily="34" charset="0"/>
              </a:rPr>
              <a:t>(x)</a:t>
            </a:r>
            <a:endParaRPr lang="en-GB" sz="1200" b="0" u="none">
              <a:latin typeface="Arial Narrow" pitchFamily="34" charset="0"/>
            </a:endParaRPr>
          </a:p>
        </p:txBody>
      </p:sp>
      <p:sp>
        <p:nvSpPr>
          <p:cNvPr id="26959" name="Text Box 735"/>
          <p:cNvSpPr txBox="1">
            <a:spLocks noChangeArrowheads="1"/>
          </p:cNvSpPr>
          <p:nvPr/>
        </p:nvSpPr>
        <p:spPr bwMode="auto">
          <a:xfrm>
            <a:off x="2743200" y="1827659"/>
            <a:ext cx="2057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0" u="none">
                <a:latin typeface="Arial Narrow" pitchFamily="34" charset="0"/>
              </a:rPr>
              <a:t>Input:  P</a:t>
            </a:r>
            <a:r>
              <a:rPr lang="en-US" sz="1200" b="0" u="none" baseline="-25000">
                <a:latin typeface="Arial Narrow" pitchFamily="34" charset="0"/>
              </a:rPr>
              <a:t>1</a:t>
            </a:r>
            <a:r>
              <a:rPr lang="en-US" sz="1200" b="0" u="none">
                <a:latin typeface="Arial Narrow" pitchFamily="34" charset="0"/>
              </a:rPr>
              <a:t>(x), P</a:t>
            </a:r>
            <a:r>
              <a:rPr lang="en-US" sz="1200" b="0" u="none" baseline="-25000">
                <a:latin typeface="Arial Narrow" pitchFamily="34" charset="0"/>
              </a:rPr>
              <a:t>2</a:t>
            </a:r>
            <a:r>
              <a:rPr lang="en-US" sz="1200" b="0" u="none">
                <a:latin typeface="Arial Narrow" pitchFamily="34" charset="0"/>
              </a:rPr>
              <a:t>(x), P</a:t>
            </a:r>
            <a:r>
              <a:rPr lang="en-US" sz="1200" b="0" u="none" baseline="-25000">
                <a:latin typeface="Arial Narrow" pitchFamily="34" charset="0"/>
              </a:rPr>
              <a:t>2</a:t>
            </a:r>
            <a:r>
              <a:rPr lang="en-US" sz="1200" b="0" u="none">
                <a:latin typeface="Arial Narrow" pitchFamily="34" charset="0"/>
              </a:rPr>
              <a:t>(x) </a:t>
            </a:r>
            <a:r>
              <a:rPr lang="en-US" sz="1200" b="0" u="none">
                <a:latin typeface="Arial Narrow" pitchFamily="34" charset="0"/>
                <a:sym typeface="Symbol" pitchFamily="18" charset="2"/>
              </a:rPr>
              <a:t></a:t>
            </a:r>
            <a:r>
              <a:rPr lang="en-US" sz="1200" b="0" u="none">
                <a:latin typeface="Arial Narrow" pitchFamily="34" charset="0"/>
              </a:rPr>
              <a:t> 0</a:t>
            </a:r>
          </a:p>
          <a:p>
            <a:r>
              <a:rPr lang="en-US" sz="1200" b="0" u="none">
                <a:latin typeface="Arial Narrow" pitchFamily="34" charset="0"/>
              </a:rPr>
              <a:t>Initialization:</a:t>
            </a:r>
          </a:p>
          <a:p>
            <a:r>
              <a:rPr lang="en-US" sz="1200" u="none">
                <a:latin typeface="Arial Narrow" pitchFamily="34" charset="0"/>
              </a:rPr>
              <a:t>A</a:t>
            </a:r>
            <a:r>
              <a:rPr lang="en-US" sz="1200" u="none" baseline="-25000">
                <a:latin typeface="Arial Narrow" pitchFamily="34" charset="0"/>
              </a:rPr>
              <a:t>1</a:t>
            </a:r>
            <a:r>
              <a:rPr lang="en-US" sz="1200" u="none">
                <a:latin typeface="Arial Narrow" pitchFamily="34" charset="0"/>
              </a:rPr>
              <a:t>(x) =1 ,      B</a:t>
            </a:r>
            <a:r>
              <a:rPr lang="en-US" sz="1200" u="none" baseline="-25000">
                <a:latin typeface="Arial Narrow" pitchFamily="34" charset="0"/>
              </a:rPr>
              <a:t>1</a:t>
            </a:r>
            <a:r>
              <a:rPr lang="en-US" sz="1200" u="none">
                <a:latin typeface="Arial Narrow" pitchFamily="34" charset="0"/>
              </a:rPr>
              <a:t>(x) =0</a:t>
            </a:r>
          </a:p>
          <a:p>
            <a:r>
              <a:rPr lang="en-US" sz="1200" u="none">
                <a:latin typeface="Arial Narrow" pitchFamily="34" charset="0"/>
              </a:rPr>
              <a:t>A</a:t>
            </a:r>
            <a:r>
              <a:rPr lang="en-US" sz="1200" u="none" baseline="-25000">
                <a:latin typeface="Arial Narrow" pitchFamily="34" charset="0"/>
              </a:rPr>
              <a:t>2</a:t>
            </a:r>
            <a:r>
              <a:rPr lang="en-US" sz="1200" u="none">
                <a:latin typeface="Arial Narrow" pitchFamily="34" charset="0"/>
              </a:rPr>
              <a:t>(x) =0 ,      B</a:t>
            </a:r>
            <a:r>
              <a:rPr lang="en-US" sz="1200" u="none" baseline="-25000">
                <a:latin typeface="Arial Narrow" pitchFamily="34" charset="0"/>
              </a:rPr>
              <a:t>2</a:t>
            </a:r>
            <a:r>
              <a:rPr lang="en-US" sz="1200" u="none">
                <a:latin typeface="Arial Narrow" pitchFamily="34" charset="0"/>
              </a:rPr>
              <a:t>(x) =1</a:t>
            </a:r>
          </a:p>
        </p:txBody>
      </p:sp>
      <p:sp>
        <p:nvSpPr>
          <p:cNvPr id="26960" name="Line 736"/>
          <p:cNvSpPr>
            <a:spLocks noChangeShapeType="1"/>
          </p:cNvSpPr>
          <p:nvPr/>
        </p:nvSpPr>
        <p:spPr bwMode="auto">
          <a:xfrm>
            <a:off x="3733800" y="15228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961" name="Line 737"/>
          <p:cNvSpPr>
            <a:spLocks noChangeShapeType="1"/>
          </p:cNvSpPr>
          <p:nvPr/>
        </p:nvSpPr>
        <p:spPr bwMode="auto">
          <a:xfrm>
            <a:off x="3733800" y="2742059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962" name="Line 738"/>
          <p:cNvSpPr>
            <a:spLocks noChangeShapeType="1"/>
          </p:cNvSpPr>
          <p:nvPr/>
        </p:nvSpPr>
        <p:spPr bwMode="auto">
          <a:xfrm flipV="1">
            <a:off x="1828800" y="2894459"/>
            <a:ext cx="0" cy="958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963" name="Line 739"/>
          <p:cNvSpPr>
            <a:spLocks noChangeShapeType="1"/>
          </p:cNvSpPr>
          <p:nvPr/>
        </p:nvSpPr>
        <p:spPr bwMode="auto">
          <a:xfrm>
            <a:off x="1828800" y="2894459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964" name="Line 740"/>
          <p:cNvSpPr>
            <a:spLocks noChangeShapeType="1"/>
          </p:cNvSpPr>
          <p:nvPr/>
        </p:nvSpPr>
        <p:spPr bwMode="auto">
          <a:xfrm>
            <a:off x="3733800" y="3580259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965" name="Rectangle 741"/>
          <p:cNvSpPr>
            <a:spLocks noChangeArrowheads="1"/>
          </p:cNvSpPr>
          <p:nvPr/>
        </p:nvSpPr>
        <p:spPr bwMode="auto">
          <a:xfrm>
            <a:off x="4603750" y="3821559"/>
            <a:ext cx="1752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n-US" sz="1200" b="0" u="none">
                <a:latin typeface="Arial Narrow" pitchFamily="34" charset="0"/>
              </a:rPr>
              <a:t>Find the leading coefficient c of P</a:t>
            </a:r>
            <a:r>
              <a:rPr lang="en-US" sz="1200" b="0" u="none" baseline="-25000">
                <a:latin typeface="Arial Narrow" pitchFamily="34" charset="0"/>
              </a:rPr>
              <a:t>2</a:t>
            </a:r>
            <a:r>
              <a:rPr lang="en-US" sz="1200" b="0" u="none">
                <a:latin typeface="Arial Narrow" pitchFamily="34" charset="0"/>
              </a:rPr>
              <a:t>(x)</a:t>
            </a:r>
            <a:endParaRPr lang="en-GB" sz="1200" b="0" u="none">
              <a:latin typeface="Arial Narrow" pitchFamily="34" charset="0"/>
            </a:endParaRPr>
          </a:p>
        </p:txBody>
      </p:sp>
      <p:sp>
        <p:nvSpPr>
          <p:cNvPr id="26966" name="Line 742"/>
          <p:cNvSpPr>
            <a:spLocks noChangeShapeType="1"/>
          </p:cNvSpPr>
          <p:nvPr/>
        </p:nvSpPr>
        <p:spPr bwMode="auto">
          <a:xfrm>
            <a:off x="4216400" y="4056509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967" name="Line 743"/>
          <p:cNvSpPr>
            <a:spLocks noChangeShapeType="1"/>
          </p:cNvSpPr>
          <p:nvPr/>
        </p:nvSpPr>
        <p:spPr bwMode="auto">
          <a:xfrm>
            <a:off x="5486400" y="43168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6968" name="Text Box 744"/>
          <p:cNvSpPr txBox="1">
            <a:spLocks noChangeArrowheads="1"/>
          </p:cNvSpPr>
          <p:nvPr/>
        </p:nvSpPr>
        <p:spPr bwMode="auto">
          <a:xfrm>
            <a:off x="4191000" y="3859659"/>
            <a:ext cx="339725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800" b="0" u="none"/>
              <a:t>yes</a:t>
            </a:r>
            <a:endParaRPr lang="en-GB" sz="800" b="0" u="none"/>
          </a:p>
        </p:txBody>
      </p:sp>
      <p:sp>
        <p:nvSpPr>
          <p:cNvPr id="26969" name="Text Box 745"/>
          <p:cNvSpPr txBox="1">
            <a:spLocks noChangeArrowheads="1"/>
          </p:cNvSpPr>
          <p:nvPr/>
        </p:nvSpPr>
        <p:spPr bwMode="auto">
          <a:xfrm>
            <a:off x="2667000" y="3885059"/>
            <a:ext cx="295275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800" b="0" u="none"/>
              <a:t>no</a:t>
            </a:r>
            <a:endParaRPr lang="en-GB" sz="800" b="0" u="none"/>
          </a:p>
        </p:txBody>
      </p:sp>
      <p:sp>
        <p:nvSpPr>
          <p:cNvPr id="26970" name="Text Box 746"/>
          <p:cNvSpPr txBox="1">
            <a:spLocks noChangeArrowheads="1"/>
          </p:cNvSpPr>
          <p:nvPr/>
        </p:nvSpPr>
        <p:spPr bwMode="auto">
          <a:xfrm>
            <a:off x="4800600" y="1168846"/>
            <a:ext cx="5064125" cy="3794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800" b="0" u="none">
                <a:cs typeface="Times New Roman" pitchFamily="18" charset="0"/>
              </a:rPr>
              <a:t>gcd</a:t>
            </a:r>
            <a:r>
              <a:rPr lang="en-GB" sz="1800" b="0" u="none">
                <a:cs typeface="Times New Roman" pitchFamily="18" charset="0"/>
              </a:rPr>
              <a:t> [ P</a:t>
            </a:r>
            <a:r>
              <a:rPr lang="en-GB" sz="1800" b="0" u="none" baseline="-30000">
                <a:cs typeface="Times New Roman" pitchFamily="18" charset="0"/>
              </a:rPr>
              <a:t>1</a:t>
            </a:r>
            <a:r>
              <a:rPr lang="en-GB" sz="1800" b="0" u="none">
                <a:cs typeface="Times New Roman" pitchFamily="18" charset="0"/>
              </a:rPr>
              <a:t>(x) , P</a:t>
            </a:r>
            <a:r>
              <a:rPr lang="en-GB" sz="1800" b="0" u="none" baseline="-30000">
                <a:cs typeface="Times New Roman" pitchFamily="18" charset="0"/>
              </a:rPr>
              <a:t>2</a:t>
            </a:r>
            <a:r>
              <a:rPr lang="en-GB" sz="1800" b="0" u="none">
                <a:cs typeface="Times New Roman" pitchFamily="18" charset="0"/>
              </a:rPr>
              <a:t>(x) ]    =  </a:t>
            </a:r>
            <a:r>
              <a:rPr lang="en-GB" sz="1800" u="none">
                <a:cs typeface="Times New Roman" pitchFamily="18" charset="0"/>
              </a:rPr>
              <a:t>A(x)</a:t>
            </a:r>
            <a:r>
              <a:rPr lang="en-GB" sz="1800" b="0" u="none">
                <a:cs typeface="Times New Roman" pitchFamily="18" charset="0"/>
              </a:rPr>
              <a:t> </a:t>
            </a:r>
            <a:r>
              <a:rPr lang="en-US" sz="1800" b="0" u="none">
                <a:cs typeface="Times New Roman" pitchFamily="18" charset="0"/>
              </a:rPr>
              <a:t> </a:t>
            </a:r>
            <a:r>
              <a:rPr lang="en-GB" sz="1800" b="0" u="none">
                <a:cs typeface="Times New Roman" pitchFamily="18" charset="0"/>
              </a:rPr>
              <a:t>P</a:t>
            </a:r>
            <a:r>
              <a:rPr lang="en-GB" sz="1800" b="0" u="none" baseline="-30000">
                <a:cs typeface="Times New Roman" pitchFamily="18" charset="0"/>
              </a:rPr>
              <a:t>1</a:t>
            </a:r>
            <a:r>
              <a:rPr lang="en-GB" sz="1800" b="0" u="none">
                <a:cs typeface="Times New Roman" pitchFamily="18" charset="0"/>
              </a:rPr>
              <a:t>(x) + </a:t>
            </a:r>
            <a:r>
              <a:rPr lang="en-GB" sz="1800" u="none">
                <a:cs typeface="Times New Roman" pitchFamily="18" charset="0"/>
              </a:rPr>
              <a:t>B(x)</a:t>
            </a:r>
            <a:r>
              <a:rPr lang="en-GB" sz="1800" b="0" u="none">
                <a:cs typeface="Times New Roman" pitchFamily="18" charset="0"/>
              </a:rPr>
              <a:t> </a:t>
            </a:r>
            <a:r>
              <a:rPr lang="en-US" sz="1800" b="0" u="none">
                <a:cs typeface="Times New Roman" pitchFamily="18" charset="0"/>
              </a:rPr>
              <a:t> </a:t>
            </a:r>
            <a:r>
              <a:rPr lang="en-GB" sz="1800" b="0" u="none">
                <a:cs typeface="Times New Roman" pitchFamily="18" charset="0"/>
              </a:rPr>
              <a:t>P</a:t>
            </a:r>
            <a:r>
              <a:rPr lang="en-GB" sz="1800" b="0" u="none" baseline="-30000">
                <a:cs typeface="Times New Roman" pitchFamily="18" charset="0"/>
              </a:rPr>
              <a:t>2</a:t>
            </a:r>
            <a:r>
              <a:rPr lang="en-GB" sz="1800" b="0" u="none">
                <a:cs typeface="Times New Roman" pitchFamily="18" charset="0"/>
              </a:rPr>
              <a:t>(x)</a:t>
            </a:r>
            <a:r>
              <a:rPr lang="en-GB" sz="1800" b="0" u="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47775" y="863600"/>
            <a:ext cx="5915700" cy="648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Solution: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  Compute   </a:t>
            </a:r>
            <a:r>
              <a:rPr lang="en-US" sz="1800" b="0" u="none" dirty="0" err="1">
                <a:latin typeface="Arial Narrow" pitchFamily="34" charset="0"/>
                <a:cs typeface="Times New Roman" pitchFamily="18" charset="0"/>
              </a:rPr>
              <a:t>gcd</a:t>
            </a:r>
            <a:r>
              <a:rPr lang="en-GB" sz="1800" b="0" u="none" dirty="0">
                <a:latin typeface="Arial Narrow" pitchFamily="34" charset="0"/>
                <a:cs typeface="Times New Roman" pitchFamily="18" charset="0"/>
              </a:rPr>
              <a:t> [ P</a:t>
            </a:r>
            <a:r>
              <a:rPr lang="en-GB" sz="1800" b="0" u="none" baseline="-30000" dirty="0">
                <a:latin typeface="Arial Narrow" pitchFamily="34" charset="0"/>
                <a:cs typeface="Times New Roman" pitchFamily="18" charset="0"/>
              </a:rPr>
              <a:t>1</a:t>
            </a:r>
            <a:r>
              <a:rPr lang="en-GB" sz="1800" b="0" u="none" dirty="0">
                <a:latin typeface="Arial Narrow" pitchFamily="34" charset="0"/>
                <a:cs typeface="Times New Roman" pitchFamily="18" charset="0"/>
              </a:rPr>
              <a:t>(x) , P</a:t>
            </a:r>
            <a:r>
              <a:rPr lang="en-GB" sz="1800" b="0" u="none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GB" sz="1800" b="0" u="none" dirty="0">
                <a:latin typeface="Arial Narrow" pitchFamily="34" charset="0"/>
                <a:cs typeface="Times New Roman" pitchFamily="18" charset="0"/>
              </a:rPr>
              <a:t>(x) ] = </a:t>
            </a:r>
            <a:r>
              <a:rPr lang="en-GB" sz="1800" u="none" dirty="0">
                <a:latin typeface="Arial Narrow" pitchFamily="34" charset="0"/>
                <a:cs typeface="Times New Roman" pitchFamily="18" charset="0"/>
              </a:rPr>
              <a:t>A(x) </a:t>
            </a:r>
            <a:r>
              <a:rPr lang="en-US" sz="1800" u="none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GB" sz="1800" b="0" u="none" dirty="0">
                <a:latin typeface="Arial Narrow" pitchFamily="34" charset="0"/>
                <a:cs typeface="Times New Roman" pitchFamily="18" charset="0"/>
              </a:rPr>
              <a:t>P</a:t>
            </a:r>
            <a:r>
              <a:rPr lang="en-GB" sz="1800" b="0" u="none" baseline="-30000" dirty="0">
                <a:latin typeface="Arial Narrow" pitchFamily="34" charset="0"/>
                <a:cs typeface="Times New Roman" pitchFamily="18" charset="0"/>
              </a:rPr>
              <a:t>1</a:t>
            </a:r>
            <a:r>
              <a:rPr lang="en-GB" sz="1800" b="0" u="none" dirty="0">
                <a:latin typeface="Arial Narrow" pitchFamily="34" charset="0"/>
                <a:cs typeface="Times New Roman" pitchFamily="18" charset="0"/>
              </a:rPr>
              <a:t>(x) + </a:t>
            </a:r>
            <a:r>
              <a:rPr lang="en-GB" sz="1800" u="none" dirty="0">
                <a:latin typeface="Arial Narrow" pitchFamily="34" charset="0"/>
                <a:cs typeface="Times New Roman" pitchFamily="18" charset="0"/>
              </a:rPr>
              <a:t>B(x)</a:t>
            </a:r>
            <a:r>
              <a:rPr lang="en-GB" sz="1800" b="0" u="none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b="0" u="none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GB" sz="1800" b="0" u="none" dirty="0">
                <a:latin typeface="Arial Narrow" pitchFamily="34" charset="0"/>
                <a:cs typeface="Times New Roman" pitchFamily="18" charset="0"/>
              </a:rPr>
              <a:t>P</a:t>
            </a:r>
            <a:r>
              <a:rPr lang="en-GB" sz="1800" b="0" u="none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GB" sz="1800" b="0" u="none" dirty="0">
                <a:latin typeface="Arial Narrow" pitchFamily="34" charset="0"/>
                <a:cs typeface="Times New Roman" pitchFamily="18" charset="0"/>
              </a:rPr>
              <a:t>(x)</a:t>
            </a:r>
            <a:r>
              <a:rPr lang="en-GB" sz="1800" b="0" u="none" dirty="0">
                <a:latin typeface="Arial Narrow" pitchFamily="34" charset="0"/>
              </a:rPr>
              <a:t> </a:t>
            </a:r>
          </a:p>
          <a:p>
            <a:pPr defTabSz="762000"/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                   if </a:t>
            </a:r>
            <a:r>
              <a:rPr lang="en-US" sz="1800" u="none" dirty="0" err="1">
                <a:solidFill>
                  <a:srgbClr val="000000"/>
                </a:solidFill>
                <a:latin typeface="Arial Narrow" pitchFamily="34" charset="0"/>
              </a:rPr>
              <a:t>gcd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 =1</a:t>
            </a:r>
            <a:r>
              <a:rPr lang="en-US" sz="1800" b="0" u="none" dirty="0">
                <a:solidFill>
                  <a:srgbClr val="000000"/>
                </a:solidFill>
                <a:latin typeface="Arial Narrow" pitchFamily="34" charset="0"/>
              </a:rPr>
              <a:t>, then the inverse is </a:t>
            </a:r>
            <a:r>
              <a:rPr lang="en-US" sz="1800" u="none" dirty="0">
                <a:solidFill>
                  <a:srgbClr val="000000"/>
                </a:solidFill>
                <a:latin typeface="Arial Narrow" pitchFamily="34" charset="0"/>
              </a:rPr>
              <a:t>B(x)</a:t>
            </a:r>
            <a:endParaRPr lang="en-GB" sz="1800" b="0" dirty="0">
              <a:latin typeface="Arial Narrow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3588" y="4319711"/>
            <a:ext cx="673417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600" b="0" u="none">
                <a:latin typeface="Arial Narrow" pitchFamily="34" charset="0"/>
              </a:rPr>
              <a:t>Operating modulo 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x + 1</a:t>
            </a:r>
            <a:r>
              <a:rPr lang="en-GB" sz="1600" u="none">
                <a:latin typeface="Arial Narrow" pitchFamily="34" charset="0"/>
              </a:rPr>
              <a:t> </a:t>
            </a:r>
            <a:r>
              <a:rPr lang="de-DE" sz="1600" b="0" u="none">
                <a:latin typeface="Arial Narrow" pitchFamily="34" charset="0"/>
              </a:rPr>
              <a:t>: </a:t>
            </a:r>
            <a:r>
              <a:rPr lang="de-DE" sz="1600" u="none">
                <a:latin typeface="Arial Narrow" pitchFamily="34" charset="0"/>
              </a:rPr>
              <a:t> </a:t>
            </a:r>
            <a:r>
              <a:rPr lang="de-DE" sz="1600" b="0" u="none">
                <a:latin typeface="Arial Narrow" pitchFamily="34" charset="0"/>
              </a:rPr>
              <a:t>R               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[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600" u="none">
                <a:latin typeface="Arial Narrow" pitchFamily="34" charset="0"/>
                <a:cs typeface="Times New Roman" pitchFamily="18" charset="0"/>
              </a:rPr>
              <a:t>(x)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  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x + 1) </a:t>
            </a:r>
            <a:r>
              <a:rPr lang="en-GB" sz="1600" u="none">
                <a:latin typeface="Arial Narrow" pitchFamily="34" charset="0"/>
              </a:rPr>
              <a:t>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+ 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+ 1) 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3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x + 1</a:t>
            </a:r>
            <a:r>
              <a:rPr lang="en-GB" sz="1600" u="none">
                <a:latin typeface="Arial Narrow" pitchFamily="34" charset="0"/>
              </a:rPr>
              <a:t>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  ]</a:t>
            </a:r>
            <a:r>
              <a:rPr lang="en-GB" sz="1600" b="0" u="none">
                <a:latin typeface="Arial Narrow" pitchFamily="34" charset="0"/>
              </a:rPr>
              <a:t> </a:t>
            </a:r>
            <a:r>
              <a:rPr lang="en-US" sz="1600" b="0" u="none">
                <a:latin typeface="Arial Narrow" pitchFamily="34" charset="0"/>
              </a:rPr>
              <a:t>= 1</a:t>
            </a:r>
          </a:p>
          <a:p>
            <a:pPr defTabSz="762000"/>
            <a:r>
              <a:rPr lang="de-DE" sz="1600" b="0" u="none">
                <a:latin typeface="Arial Narrow" pitchFamily="34" charset="0"/>
              </a:rPr>
              <a:t>                                                 R               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[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+ 1) 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3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x + 1</a:t>
            </a:r>
            <a:r>
              <a:rPr lang="en-GB" sz="1600" u="none">
                <a:latin typeface="Arial Narrow" pitchFamily="34" charset="0"/>
              </a:rPr>
              <a:t>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  ]</a:t>
            </a:r>
            <a:r>
              <a:rPr lang="en-GB" sz="1600" b="0" u="none">
                <a:latin typeface="Arial Narrow" pitchFamily="34" charset="0"/>
              </a:rPr>
              <a:t> </a:t>
            </a:r>
            <a:r>
              <a:rPr lang="en-US" sz="1600" b="0" u="none">
                <a:latin typeface="Arial Narrow" pitchFamily="34" charset="0"/>
              </a:rPr>
              <a:t>= 1</a:t>
            </a:r>
            <a:endParaRPr lang="en-GB" sz="1600" u="none">
              <a:solidFill>
                <a:srgbClr val="000000"/>
              </a:solidFill>
              <a:latin typeface="Arial Narrow" pitchFamily="34" charset="0"/>
            </a:endParaRPr>
          </a:p>
          <a:p>
            <a:pPr defTabSz="762000"/>
            <a:r>
              <a:rPr lang="de-DE" sz="1600" b="0" u="none">
                <a:latin typeface="Arial Narrow" pitchFamily="34" charset="0"/>
              </a:rPr>
              <a:t>                                                                                                      </a:t>
            </a:r>
          </a:p>
        </p:txBody>
      </p:sp>
      <p:sp>
        <p:nvSpPr>
          <p:cNvPr id="1410052" name="Text Box 4"/>
          <p:cNvSpPr txBox="1">
            <a:spLocks noChangeArrowheads="1"/>
          </p:cNvSpPr>
          <p:nvPr/>
        </p:nvSpPr>
        <p:spPr bwMode="auto">
          <a:xfrm>
            <a:off x="457200" y="359242"/>
            <a:ext cx="83820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>
              <a:defRPr/>
            </a:pPr>
            <a:r>
              <a:rPr lang="en-AU" dirty="0">
                <a:solidFill>
                  <a:srgbClr val="0239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Example</a:t>
            </a:r>
            <a:r>
              <a:rPr lang="en-AU" u="none" dirty="0">
                <a:solidFill>
                  <a:srgbClr val="0239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</a:t>
            </a:r>
            <a:r>
              <a:rPr lang="en-US" b="0" u="none" dirty="0">
                <a:solidFill>
                  <a:srgbClr val="000000"/>
                </a:solidFill>
                <a:latin typeface="Arial Narrow" pitchFamily="34" charset="0"/>
              </a:rPr>
              <a:t>Compute the multiplicative inverse of  </a:t>
            </a:r>
            <a:r>
              <a:rPr lang="fr-FR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u="none" baseline="30000" dirty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fr-FR" u="none" dirty="0">
                <a:latin typeface="Arial Narrow" pitchFamily="34" charset="0"/>
                <a:cs typeface="Times New Roman" pitchFamily="18" charset="0"/>
              </a:rPr>
              <a:t> + x + 1</a:t>
            </a:r>
            <a:r>
              <a:rPr lang="en-US" u="none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b="0" u="none" dirty="0">
                <a:solidFill>
                  <a:srgbClr val="000000"/>
                </a:solidFill>
                <a:latin typeface="Arial Narrow" pitchFamily="34" charset="0"/>
              </a:rPr>
              <a:t>modulo </a:t>
            </a:r>
            <a:r>
              <a:rPr lang="fr-FR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u="none" baseline="30000" dirty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u="none" dirty="0">
                <a:latin typeface="Arial Narrow" pitchFamily="34" charset="0"/>
                <a:cs typeface="Times New Roman" pitchFamily="18" charset="0"/>
              </a:rPr>
              <a:t> + x + 1</a:t>
            </a:r>
            <a:r>
              <a:rPr lang="en-GB" u="none" dirty="0">
                <a:latin typeface="Arial Narrow" pitchFamily="34" charset="0"/>
              </a:rPr>
              <a:t> </a:t>
            </a:r>
            <a:endParaRPr lang="de-DE" u="none" dirty="0">
              <a:latin typeface="Arial Narrow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38200" y="1957511"/>
            <a:ext cx="891540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838200" y="2338511"/>
            <a:ext cx="891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957511"/>
            <a:ext cx="631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GB" sz="1600" b="0" u="none">
                <a:cs typeface="Times New Roman" pitchFamily="18" charset="0"/>
              </a:rPr>
              <a:t>P</a:t>
            </a:r>
            <a:r>
              <a:rPr lang="en-GB" sz="1600" b="0" u="none" baseline="-30000">
                <a:cs typeface="Times New Roman" pitchFamily="18" charset="0"/>
              </a:rPr>
              <a:t>1</a:t>
            </a:r>
            <a:r>
              <a:rPr lang="en-GB" sz="1600" b="0" u="none">
                <a:cs typeface="Times New Roman" pitchFamily="18" charset="0"/>
              </a:rPr>
              <a:t>(x)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800600" y="2033711"/>
            <a:ext cx="6048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b="0" u="none">
                <a:cs typeface="Times New Roman" pitchFamily="18" charset="0"/>
              </a:rPr>
              <a:t>A2</a:t>
            </a:r>
            <a:r>
              <a:rPr lang="en-GB" sz="1400" b="0" u="none">
                <a:cs typeface="Times New Roman" pitchFamily="18" charset="0"/>
              </a:rPr>
              <a:t>(x)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581400" y="2033711"/>
            <a:ext cx="6048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GB" sz="1400" b="0" u="none">
                <a:cs typeface="Times New Roman" pitchFamily="18" charset="0"/>
              </a:rPr>
              <a:t>A</a:t>
            </a:r>
            <a:r>
              <a:rPr lang="en-US" sz="1400" b="0" u="none">
                <a:cs typeface="Times New Roman" pitchFamily="18" charset="0"/>
              </a:rPr>
              <a:t>1</a:t>
            </a:r>
            <a:r>
              <a:rPr lang="en-GB" sz="1400" b="0" u="none">
                <a:cs typeface="Times New Roman" pitchFamily="18" charset="0"/>
              </a:rPr>
              <a:t>(x)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438400" y="1957511"/>
            <a:ext cx="631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GB" sz="1600" b="0" u="none">
                <a:cs typeface="Times New Roman" pitchFamily="18" charset="0"/>
              </a:rPr>
              <a:t>P</a:t>
            </a:r>
            <a:r>
              <a:rPr lang="en-US" sz="1600" b="0" u="none" baseline="-30000">
                <a:cs typeface="Times New Roman" pitchFamily="18" charset="0"/>
              </a:rPr>
              <a:t>2</a:t>
            </a:r>
            <a:r>
              <a:rPr lang="en-GB" sz="1600" b="0" u="none">
                <a:cs typeface="Times New Roman" pitchFamily="18" charset="0"/>
              </a:rPr>
              <a:t>(x)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57400" y="1957511"/>
            <a:ext cx="6858000" cy="1981200"/>
            <a:chOff x="1296" y="1440"/>
            <a:chExt cx="4320" cy="1584"/>
          </a:xfrm>
        </p:grpSpPr>
        <p:sp>
          <p:nvSpPr>
            <p:cNvPr id="27708" name="Line 12"/>
            <p:cNvSpPr>
              <a:spLocks noChangeShapeType="1"/>
            </p:cNvSpPr>
            <p:nvPr/>
          </p:nvSpPr>
          <p:spPr bwMode="auto">
            <a:xfrm>
              <a:off x="1296" y="144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7709" name="Line 13"/>
            <p:cNvSpPr>
              <a:spLocks noChangeShapeType="1"/>
            </p:cNvSpPr>
            <p:nvPr/>
          </p:nvSpPr>
          <p:spPr bwMode="auto">
            <a:xfrm>
              <a:off x="2112" y="144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7710" name="Line 14"/>
            <p:cNvSpPr>
              <a:spLocks noChangeShapeType="1"/>
            </p:cNvSpPr>
            <p:nvPr/>
          </p:nvSpPr>
          <p:spPr bwMode="auto">
            <a:xfrm>
              <a:off x="2832" y="144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7711" name="Line 15"/>
            <p:cNvSpPr>
              <a:spLocks noChangeShapeType="1"/>
            </p:cNvSpPr>
            <p:nvPr/>
          </p:nvSpPr>
          <p:spPr bwMode="auto">
            <a:xfrm>
              <a:off x="3552" y="144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7712" name="Line 16"/>
            <p:cNvSpPr>
              <a:spLocks noChangeShapeType="1"/>
            </p:cNvSpPr>
            <p:nvPr/>
          </p:nvSpPr>
          <p:spPr bwMode="auto">
            <a:xfrm>
              <a:off x="5616" y="144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7713" name="Line 17"/>
            <p:cNvSpPr>
              <a:spLocks noChangeShapeType="1"/>
            </p:cNvSpPr>
            <p:nvPr/>
          </p:nvSpPr>
          <p:spPr bwMode="auto">
            <a:xfrm>
              <a:off x="4272" y="144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7714" name="Line 18"/>
            <p:cNvSpPr>
              <a:spLocks noChangeShapeType="1"/>
            </p:cNvSpPr>
            <p:nvPr/>
          </p:nvSpPr>
          <p:spPr bwMode="auto">
            <a:xfrm>
              <a:off x="4992" y="144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27660" name="Text Box 19"/>
          <p:cNvSpPr txBox="1">
            <a:spLocks noChangeArrowheads="1"/>
          </p:cNvSpPr>
          <p:nvPr/>
        </p:nvSpPr>
        <p:spPr bwMode="auto">
          <a:xfrm>
            <a:off x="7010400" y="2033711"/>
            <a:ext cx="6048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b="0" u="none">
                <a:cs typeface="Times New Roman" pitchFamily="18" charset="0"/>
              </a:rPr>
              <a:t>B2</a:t>
            </a:r>
            <a:r>
              <a:rPr lang="en-GB" sz="1400" b="0" u="none">
                <a:cs typeface="Times New Roman" pitchFamily="18" charset="0"/>
              </a:rPr>
              <a:t>(x)</a:t>
            </a:r>
          </a:p>
        </p:txBody>
      </p:sp>
      <p:sp>
        <p:nvSpPr>
          <p:cNvPr id="27661" name="Text Box 20"/>
          <p:cNvSpPr txBox="1">
            <a:spLocks noChangeArrowheads="1"/>
          </p:cNvSpPr>
          <p:nvPr/>
        </p:nvSpPr>
        <p:spPr bwMode="auto">
          <a:xfrm>
            <a:off x="5943600" y="2033711"/>
            <a:ext cx="6048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b="0" u="none">
                <a:cs typeface="Times New Roman" pitchFamily="18" charset="0"/>
              </a:rPr>
              <a:t>B1</a:t>
            </a:r>
            <a:r>
              <a:rPr lang="en-GB" sz="1400" b="0" u="none">
                <a:cs typeface="Times New Roman" pitchFamily="18" charset="0"/>
              </a:rPr>
              <a:t>(x)</a:t>
            </a:r>
          </a:p>
        </p:txBody>
      </p:sp>
      <p:sp>
        <p:nvSpPr>
          <p:cNvPr id="27662" name="Text Box 21"/>
          <p:cNvSpPr txBox="1">
            <a:spLocks noChangeArrowheads="1"/>
          </p:cNvSpPr>
          <p:nvPr/>
        </p:nvSpPr>
        <p:spPr bwMode="auto">
          <a:xfrm>
            <a:off x="9072563" y="2033711"/>
            <a:ext cx="515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b="0" u="none">
                <a:cs typeface="Times New Roman" pitchFamily="18" charset="0"/>
              </a:rPr>
              <a:t>R</a:t>
            </a:r>
            <a:r>
              <a:rPr lang="en-GB" sz="1400" b="0" u="none">
                <a:cs typeface="Times New Roman" pitchFamily="18" charset="0"/>
              </a:rPr>
              <a:t>(x)</a:t>
            </a:r>
          </a:p>
        </p:txBody>
      </p:sp>
      <p:sp>
        <p:nvSpPr>
          <p:cNvPr id="27663" name="Text Box 22"/>
          <p:cNvSpPr txBox="1">
            <a:spLocks noChangeArrowheads="1"/>
          </p:cNvSpPr>
          <p:nvPr/>
        </p:nvSpPr>
        <p:spPr bwMode="auto">
          <a:xfrm>
            <a:off x="8220075" y="2033711"/>
            <a:ext cx="4667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b="0" u="none">
                <a:cs typeface="Times New Roman" pitchFamily="18" charset="0"/>
              </a:rPr>
              <a:t>Q</a:t>
            </a:r>
            <a:r>
              <a:rPr lang="en-GB" sz="1400" b="0" u="none">
                <a:cs typeface="Times New Roman" pitchFamily="18" charset="0"/>
              </a:rPr>
              <a:t>x)</a:t>
            </a:r>
          </a:p>
        </p:txBody>
      </p:sp>
      <p:sp>
        <p:nvSpPr>
          <p:cNvPr id="27664" name="Line 23"/>
          <p:cNvSpPr>
            <a:spLocks noChangeShapeType="1"/>
          </p:cNvSpPr>
          <p:nvPr/>
        </p:nvSpPr>
        <p:spPr bwMode="auto">
          <a:xfrm>
            <a:off x="838200" y="3938711"/>
            <a:ext cx="891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65" name="Text Box 24"/>
          <p:cNvSpPr txBox="1">
            <a:spLocks noChangeArrowheads="1"/>
          </p:cNvSpPr>
          <p:nvPr/>
        </p:nvSpPr>
        <p:spPr bwMode="auto">
          <a:xfrm>
            <a:off x="990600" y="2414711"/>
            <a:ext cx="9921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fr-FR" sz="1400" u="none" baseline="30000">
                <a:latin typeface="Times"/>
                <a:cs typeface="Times New Roman" pitchFamily="18" charset="0"/>
              </a:rPr>
              <a:t>4</a:t>
            </a:r>
            <a:r>
              <a:rPr lang="fr-FR" sz="1400" u="none">
                <a:latin typeface="Times"/>
                <a:cs typeface="Times New Roman" pitchFamily="18" charset="0"/>
              </a:rPr>
              <a:t> + x + 1</a:t>
            </a:r>
            <a:r>
              <a:rPr lang="en-GB" sz="1400" u="none"/>
              <a:t> </a:t>
            </a:r>
          </a:p>
        </p:txBody>
      </p:sp>
      <p:sp>
        <p:nvSpPr>
          <p:cNvPr id="27666" name="Text Box 25"/>
          <p:cNvSpPr txBox="1">
            <a:spLocks noChangeArrowheads="1"/>
          </p:cNvSpPr>
          <p:nvPr/>
        </p:nvSpPr>
        <p:spPr bwMode="auto">
          <a:xfrm>
            <a:off x="2362200" y="2414711"/>
            <a:ext cx="9921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fr-FR" sz="1400" u="none" baseline="30000">
                <a:latin typeface="Times"/>
                <a:cs typeface="Times New Roman" pitchFamily="18" charset="0"/>
              </a:rPr>
              <a:t>3</a:t>
            </a:r>
            <a:r>
              <a:rPr lang="fr-FR" sz="1400" u="none">
                <a:latin typeface="Times"/>
                <a:cs typeface="Times New Roman" pitchFamily="18" charset="0"/>
              </a:rPr>
              <a:t> + x + 1</a:t>
            </a:r>
            <a:r>
              <a:rPr lang="en-GB" sz="1400" u="none"/>
              <a:t> </a:t>
            </a:r>
          </a:p>
        </p:txBody>
      </p:sp>
      <p:sp>
        <p:nvSpPr>
          <p:cNvPr id="27667" name="Text Box 26"/>
          <p:cNvSpPr txBox="1">
            <a:spLocks noChangeArrowheads="1"/>
          </p:cNvSpPr>
          <p:nvPr/>
        </p:nvSpPr>
        <p:spPr bwMode="auto">
          <a:xfrm>
            <a:off x="3787775" y="2433761"/>
            <a:ext cx="3286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1</a:t>
            </a:r>
            <a:r>
              <a:rPr lang="en-GB" sz="1400" u="none"/>
              <a:t> </a:t>
            </a:r>
          </a:p>
        </p:txBody>
      </p:sp>
      <p:sp>
        <p:nvSpPr>
          <p:cNvPr id="27668" name="Text Box 27"/>
          <p:cNvSpPr txBox="1">
            <a:spLocks noChangeArrowheads="1"/>
          </p:cNvSpPr>
          <p:nvPr/>
        </p:nvSpPr>
        <p:spPr bwMode="auto">
          <a:xfrm>
            <a:off x="4910138" y="2452811"/>
            <a:ext cx="3286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0</a:t>
            </a:r>
            <a:r>
              <a:rPr lang="en-GB" sz="1400" u="none"/>
              <a:t> </a:t>
            </a:r>
          </a:p>
        </p:txBody>
      </p:sp>
      <p:sp>
        <p:nvSpPr>
          <p:cNvPr id="27669" name="Text Box 28"/>
          <p:cNvSpPr txBox="1">
            <a:spLocks noChangeArrowheads="1"/>
          </p:cNvSpPr>
          <p:nvPr/>
        </p:nvSpPr>
        <p:spPr bwMode="auto">
          <a:xfrm>
            <a:off x="6056313" y="2443286"/>
            <a:ext cx="279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0</a:t>
            </a:r>
            <a:endParaRPr lang="en-GB" sz="1400" u="none"/>
          </a:p>
        </p:txBody>
      </p:sp>
      <p:sp>
        <p:nvSpPr>
          <p:cNvPr id="27670" name="Text Box 29"/>
          <p:cNvSpPr txBox="1">
            <a:spLocks noChangeArrowheads="1"/>
          </p:cNvSpPr>
          <p:nvPr/>
        </p:nvSpPr>
        <p:spPr bwMode="auto">
          <a:xfrm>
            <a:off x="7178675" y="2414711"/>
            <a:ext cx="279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1</a:t>
            </a:r>
            <a:endParaRPr lang="en-GB" sz="1400" u="none"/>
          </a:p>
        </p:txBody>
      </p:sp>
      <p:sp>
        <p:nvSpPr>
          <p:cNvPr id="27671" name="Text Box 30"/>
          <p:cNvSpPr txBox="1">
            <a:spLocks noChangeArrowheads="1"/>
          </p:cNvSpPr>
          <p:nvPr/>
        </p:nvSpPr>
        <p:spPr bwMode="auto">
          <a:xfrm>
            <a:off x="8301038" y="2414711"/>
            <a:ext cx="279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endParaRPr lang="en-GB" sz="1400" u="none"/>
          </a:p>
        </p:txBody>
      </p:sp>
      <p:sp>
        <p:nvSpPr>
          <p:cNvPr id="27672" name="Text Box 31"/>
          <p:cNvSpPr txBox="1">
            <a:spLocks noChangeArrowheads="1"/>
          </p:cNvSpPr>
          <p:nvPr/>
        </p:nvSpPr>
        <p:spPr bwMode="auto">
          <a:xfrm>
            <a:off x="9037638" y="2414711"/>
            <a:ext cx="692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fr-FR" sz="1400" u="none" baseline="30000">
                <a:latin typeface="Times"/>
                <a:cs typeface="Times New Roman" pitchFamily="18" charset="0"/>
              </a:rPr>
              <a:t>2</a:t>
            </a:r>
            <a:r>
              <a:rPr lang="fr-FR" sz="1400" u="none">
                <a:latin typeface="Times"/>
                <a:cs typeface="Times New Roman" pitchFamily="18" charset="0"/>
              </a:rPr>
              <a:t> + 1</a:t>
            </a:r>
            <a:r>
              <a:rPr lang="en-GB" sz="1400" u="none"/>
              <a:t> </a:t>
            </a:r>
          </a:p>
        </p:txBody>
      </p:sp>
      <p:sp>
        <p:nvSpPr>
          <p:cNvPr id="27673" name="Line 32"/>
          <p:cNvSpPr>
            <a:spLocks noChangeShapeType="1"/>
          </p:cNvSpPr>
          <p:nvPr/>
        </p:nvSpPr>
        <p:spPr bwMode="auto">
          <a:xfrm>
            <a:off x="838200" y="2824286"/>
            <a:ext cx="891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74" name="Line 33"/>
          <p:cNvSpPr>
            <a:spLocks noChangeShapeType="1"/>
          </p:cNvSpPr>
          <p:nvPr/>
        </p:nvSpPr>
        <p:spPr bwMode="auto">
          <a:xfrm>
            <a:off x="838200" y="3357686"/>
            <a:ext cx="891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75" name="Text Box 34"/>
          <p:cNvSpPr txBox="1">
            <a:spLocks noChangeArrowheads="1"/>
          </p:cNvSpPr>
          <p:nvPr/>
        </p:nvSpPr>
        <p:spPr bwMode="auto">
          <a:xfrm>
            <a:off x="990600" y="2900486"/>
            <a:ext cx="9921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fr-FR" sz="1400" u="none" baseline="30000">
                <a:latin typeface="Times"/>
                <a:cs typeface="Times New Roman" pitchFamily="18" charset="0"/>
              </a:rPr>
              <a:t>3</a:t>
            </a:r>
            <a:r>
              <a:rPr lang="fr-FR" sz="1400" u="none">
                <a:latin typeface="Times"/>
                <a:cs typeface="Times New Roman" pitchFamily="18" charset="0"/>
              </a:rPr>
              <a:t> + x + 1</a:t>
            </a:r>
            <a:r>
              <a:rPr lang="en-GB" sz="1400" u="none"/>
              <a:t> </a:t>
            </a:r>
          </a:p>
        </p:txBody>
      </p:sp>
      <p:sp>
        <p:nvSpPr>
          <p:cNvPr id="27676" name="Text Box 35"/>
          <p:cNvSpPr txBox="1">
            <a:spLocks noChangeArrowheads="1"/>
          </p:cNvSpPr>
          <p:nvPr/>
        </p:nvSpPr>
        <p:spPr bwMode="auto">
          <a:xfrm>
            <a:off x="2362200" y="2900486"/>
            <a:ext cx="692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fr-FR" sz="1400" u="none" baseline="30000">
                <a:latin typeface="Times"/>
                <a:cs typeface="Times New Roman" pitchFamily="18" charset="0"/>
              </a:rPr>
              <a:t>2</a:t>
            </a:r>
            <a:r>
              <a:rPr lang="fr-FR" sz="1400" u="none">
                <a:latin typeface="Times"/>
                <a:cs typeface="Times New Roman" pitchFamily="18" charset="0"/>
              </a:rPr>
              <a:t> + 1</a:t>
            </a:r>
            <a:r>
              <a:rPr lang="en-GB" sz="1400" u="none"/>
              <a:t> </a:t>
            </a:r>
          </a:p>
        </p:txBody>
      </p:sp>
      <p:sp>
        <p:nvSpPr>
          <p:cNvPr id="27677" name="Text Box 36"/>
          <p:cNvSpPr txBox="1">
            <a:spLocks noChangeArrowheads="1"/>
          </p:cNvSpPr>
          <p:nvPr/>
        </p:nvSpPr>
        <p:spPr bwMode="auto">
          <a:xfrm>
            <a:off x="3787775" y="2919536"/>
            <a:ext cx="3286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0</a:t>
            </a:r>
            <a:r>
              <a:rPr lang="en-GB" sz="1400" u="none"/>
              <a:t> </a:t>
            </a:r>
          </a:p>
        </p:txBody>
      </p:sp>
      <p:sp>
        <p:nvSpPr>
          <p:cNvPr id="27678" name="Text Box 37"/>
          <p:cNvSpPr txBox="1">
            <a:spLocks noChangeArrowheads="1"/>
          </p:cNvSpPr>
          <p:nvPr/>
        </p:nvSpPr>
        <p:spPr bwMode="auto">
          <a:xfrm>
            <a:off x="4910138" y="2938586"/>
            <a:ext cx="3286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1</a:t>
            </a:r>
            <a:r>
              <a:rPr lang="en-GB" sz="1400" u="none"/>
              <a:t> </a:t>
            </a:r>
          </a:p>
        </p:txBody>
      </p:sp>
      <p:sp>
        <p:nvSpPr>
          <p:cNvPr id="27679" name="Text Box 38"/>
          <p:cNvSpPr txBox="1">
            <a:spLocks noChangeArrowheads="1"/>
          </p:cNvSpPr>
          <p:nvPr/>
        </p:nvSpPr>
        <p:spPr bwMode="auto">
          <a:xfrm>
            <a:off x="6015038" y="2948111"/>
            <a:ext cx="279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1</a:t>
            </a:r>
            <a:endParaRPr lang="en-GB" sz="1400" u="none"/>
          </a:p>
        </p:txBody>
      </p:sp>
      <p:sp>
        <p:nvSpPr>
          <p:cNvPr id="27680" name="Text Box 39"/>
          <p:cNvSpPr txBox="1">
            <a:spLocks noChangeArrowheads="1"/>
          </p:cNvSpPr>
          <p:nvPr/>
        </p:nvSpPr>
        <p:spPr bwMode="auto">
          <a:xfrm>
            <a:off x="8301038" y="2900486"/>
            <a:ext cx="279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endParaRPr lang="en-GB" sz="1400" u="none"/>
          </a:p>
        </p:txBody>
      </p:sp>
      <p:sp>
        <p:nvSpPr>
          <p:cNvPr id="27681" name="Text Box 40"/>
          <p:cNvSpPr txBox="1">
            <a:spLocks noChangeArrowheads="1"/>
          </p:cNvSpPr>
          <p:nvPr/>
        </p:nvSpPr>
        <p:spPr bwMode="auto">
          <a:xfrm>
            <a:off x="9218613" y="2900486"/>
            <a:ext cx="3286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1</a:t>
            </a:r>
            <a:r>
              <a:rPr lang="en-GB" sz="1400" u="none"/>
              <a:t> </a:t>
            </a:r>
          </a:p>
        </p:txBody>
      </p:sp>
      <p:sp>
        <p:nvSpPr>
          <p:cNvPr id="27682" name="Text Box 41"/>
          <p:cNvSpPr txBox="1">
            <a:spLocks noChangeArrowheads="1"/>
          </p:cNvSpPr>
          <p:nvPr/>
        </p:nvSpPr>
        <p:spPr bwMode="auto">
          <a:xfrm>
            <a:off x="990600" y="3443411"/>
            <a:ext cx="692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fr-FR" sz="1400" u="none" baseline="30000">
                <a:latin typeface="Times"/>
                <a:cs typeface="Times New Roman" pitchFamily="18" charset="0"/>
              </a:rPr>
              <a:t>2</a:t>
            </a:r>
            <a:r>
              <a:rPr lang="fr-FR" sz="1400" u="none">
                <a:latin typeface="Times"/>
                <a:cs typeface="Times New Roman" pitchFamily="18" charset="0"/>
              </a:rPr>
              <a:t> + 1</a:t>
            </a:r>
            <a:r>
              <a:rPr lang="en-GB" sz="1400" u="none"/>
              <a:t> </a:t>
            </a:r>
          </a:p>
        </p:txBody>
      </p:sp>
      <p:sp>
        <p:nvSpPr>
          <p:cNvPr id="27683" name="Text Box 42"/>
          <p:cNvSpPr txBox="1">
            <a:spLocks noChangeArrowheads="1"/>
          </p:cNvSpPr>
          <p:nvPr/>
        </p:nvSpPr>
        <p:spPr bwMode="auto">
          <a:xfrm>
            <a:off x="2362200" y="3443411"/>
            <a:ext cx="3286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fr-FR" sz="1400" u="none">
                <a:latin typeface="Times"/>
                <a:cs typeface="Times New Roman" pitchFamily="18" charset="0"/>
              </a:rPr>
              <a:t>1</a:t>
            </a:r>
            <a:r>
              <a:rPr lang="en-GB" sz="1400" u="none"/>
              <a:t> </a:t>
            </a:r>
          </a:p>
        </p:txBody>
      </p:sp>
      <p:sp>
        <p:nvSpPr>
          <p:cNvPr id="27684" name="Text Box 43"/>
          <p:cNvSpPr txBox="1">
            <a:spLocks noChangeArrowheads="1"/>
          </p:cNvSpPr>
          <p:nvPr/>
        </p:nvSpPr>
        <p:spPr bwMode="auto">
          <a:xfrm>
            <a:off x="3787775" y="3462461"/>
            <a:ext cx="3286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1</a:t>
            </a:r>
            <a:r>
              <a:rPr lang="en-GB" sz="1400" u="none"/>
              <a:t> </a:t>
            </a:r>
          </a:p>
        </p:txBody>
      </p:sp>
      <p:sp>
        <p:nvSpPr>
          <p:cNvPr id="27685" name="Text Box 44"/>
          <p:cNvSpPr txBox="1">
            <a:spLocks noChangeArrowheads="1"/>
          </p:cNvSpPr>
          <p:nvPr/>
        </p:nvSpPr>
        <p:spPr bwMode="auto">
          <a:xfrm>
            <a:off x="4589463" y="3405311"/>
            <a:ext cx="97313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0 – x . 1 =</a:t>
            </a:r>
          </a:p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en-GB" sz="1400" u="none"/>
              <a:t> </a:t>
            </a:r>
          </a:p>
        </p:txBody>
      </p:sp>
      <p:sp>
        <p:nvSpPr>
          <p:cNvPr id="27686" name="Text Box 45"/>
          <p:cNvSpPr txBox="1">
            <a:spLocks noChangeArrowheads="1"/>
          </p:cNvSpPr>
          <p:nvPr/>
        </p:nvSpPr>
        <p:spPr bwMode="auto">
          <a:xfrm>
            <a:off x="6056313" y="3471986"/>
            <a:ext cx="279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endParaRPr lang="en-GB" sz="1400" u="none"/>
          </a:p>
        </p:txBody>
      </p:sp>
      <p:sp>
        <p:nvSpPr>
          <p:cNvPr id="27687" name="Text Box 46"/>
          <p:cNvSpPr txBox="1">
            <a:spLocks noChangeArrowheads="1"/>
          </p:cNvSpPr>
          <p:nvPr/>
        </p:nvSpPr>
        <p:spPr bwMode="auto">
          <a:xfrm>
            <a:off x="6808788" y="3452936"/>
            <a:ext cx="10223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1 – x . x = </a:t>
            </a:r>
          </a:p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fr-FR" sz="1400" u="none" baseline="30000">
                <a:latin typeface="Times"/>
                <a:cs typeface="Times New Roman" pitchFamily="18" charset="0"/>
              </a:rPr>
              <a:t>2</a:t>
            </a:r>
            <a:r>
              <a:rPr lang="fr-FR" sz="1400" u="none">
                <a:latin typeface="Times"/>
                <a:cs typeface="Times New Roman" pitchFamily="18" charset="0"/>
              </a:rPr>
              <a:t> + 1</a:t>
            </a:r>
            <a:r>
              <a:rPr lang="en-GB" sz="1400" u="none"/>
              <a:t> </a:t>
            </a:r>
          </a:p>
        </p:txBody>
      </p:sp>
      <p:sp>
        <p:nvSpPr>
          <p:cNvPr id="27688" name="Text Box 47"/>
          <p:cNvSpPr txBox="1">
            <a:spLocks noChangeArrowheads="1"/>
          </p:cNvSpPr>
          <p:nvPr/>
        </p:nvSpPr>
        <p:spPr bwMode="auto">
          <a:xfrm>
            <a:off x="9218613" y="3443411"/>
            <a:ext cx="3286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0</a:t>
            </a:r>
            <a:r>
              <a:rPr lang="en-GB" sz="1400" u="none"/>
              <a:t> </a:t>
            </a:r>
          </a:p>
        </p:txBody>
      </p:sp>
      <p:sp>
        <p:nvSpPr>
          <p:cNvPr id="27689" name="Line 48"/>
          <p:cNvSpPr>
            <a:spLocks noChangeShapeType="1"/>
          </p:cNvSpPr>
          <p:nvPr/>
        </p:nvSpPr>
        <p:spPr bwMode="auto">
          <a:xfrm flipH="1">
            <a:off x="1828800" y="2719511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90" name="Text Box 49"/>
          <p:cNvSpPr txBox="1">
            <a:spLocks noChangeArrowheads="1"/>
          </p:cNvSpPr>
          <p:nvPr/>
        </p:nvSpPr>
        <p:spPr bwMode="auto">
          <a:xfrm>
            <a:off x="8089900" y="3481511"/>
            <a:ext cx="692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fr-FR" sz="1400" u="none" baseline="30000">
                <a:latin typeface="Times"/>
                <a:cs typeface="Times New Roman" pitchFamily="18" charset="0"/>
              </a:rPr>
              <a:t>2</a:t>
            </a:r>
            <a:r>
              <a:rPr lang="fr-FR" sz="1400" u="none">
                <a:latin typeface="Times"/>
                <a:cs typeface="Times New Roman" pitchFamily="18" charset="0"/>
              </a:rPr>
              <a:t> + 1</a:t>
            </a:r>
            <a:r>
              <a:rPr lang="en-GB" sz="1400" u="none"/>
              <a:t> </a:t>
            </a:r>
          </a:p>
        </p:txBody>
      </p:sp>
      <p:sp>
        <p:nvSpPr>
          <p:cNvPr id="27691" name="Line 50"/>
          <p:cNvSpPr>
            <a:spLocks noChangeShapeType="1"/>
          </p:cNvSpPr>
          <p:nvPr/>
        </p:nvSpPr>
        <p:spPr bwMode="auto">
          <a:xfrm flipH="1">
            <a:off x="3124200" y="2643311"/>
            <a:ext cx="5867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92" name="Line 51"/>
          <p:cNvSpPr>
            <a:spLocks noChangeShapeType="1"/>
          </p:cNvSpPr>
          <p:nvPr/>
        </p:nvSpPr>
        <p:spPr bwMode="auto">
          <a:xfrm flipH="1">
            <a:off x="4191000" y="2719511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93" name="Line 52"/>
          <p:cNvSpPr>
            <a:spLocks noChangeShapeType="1"/>
          </p:cNvSpPr>
          <p:nvPr/>
        </p:nvSpPr>
        <p:spPr bwMode="auto">
          <a:xfrm flipH="1">
            <a:off x="6553200" y="2643311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94" name="Text Box 53"/>
          <p:cNvSpPr txBox="1">
            <a:spLocks noChangeArrowheads="1"/>
          </p:cNvSpPr>
          <p:nvPr/>
        </p:nvSpPr>
        <p:spPr bwMode="auto">
          <a:xfrm>
            <a:off x="6629400" y="1640011"/>
            <a:ext cx="1392238" cy="317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b="0" u="none">
                <a:cs typeface="Times New Roman" pitchFamily="18" charset="0"/>
              </a:rPr>
              <a:t>B2 = B1 – q B2</a:t>
            </a:r>
            <a:endParaRPr lang="en-GB" sz="1400" b="0" u="none">
              <a:cs typeface="Times New Roman" pitchFamily="18" charset="0"/>
            </a:endParaRPr>
          </a:p>
        </p:txBody>
      </p:sp>
      <p:sp>
        <p:nvSpPr>
          <p:cNvPr id="27695" name="Text Box 54"/>
          <p:cNvSpPr txBox="1">
            <a:spLocks noChangeArrowheads="1"/>
          </p:cNvSpPr>
          <p:nvPr/>
        </p:nvSpPr>
        <p:spPr bwMode="auto">
          <a:xfrm>
            <a:off x="4343400" y="1652711"/>
            <a:ext cx="1392238" cy="317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400" b="0" u="none">
                <a:cs typeface="Times New Roman" pitchFamily="18" charset="0"/>
              </a:rPr>
              <a:t>A2 = A1 – q A2</a:t>
            </a:r>
            <a:endParaRPr lang="en-GB" sz="1400" b="0" u="none">
              <a:cs typeface="Times New Roman" pitchFamily="18" charset="0"/>
            </a:endParaRPr>
          </a:p>
        </p:txBody>
      </p:sp>
      <p:sp>
        <p:nvSpPr>
          <p:cNvPr id="27696" name="Text Box 55"/>
          <p:cNvSpPr txBox="1">
            <a:spLocks noChangeArrowheads="1"/>
          </p:cNvSpPr>
          <p:nvPr/>
        </p:nvSpPr>
        <p:spPr bwMode="auto">
          <a:xfrm>
            <a:off x="6972300" y="2795711"/>
            <a:ext cx="884238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0 - x . 1=</a:t>
            </a:r>
          </a:p>
          <a:p>
            <a:pPr algn="ctr" defTabSz="762000"/>
            <a:r>
              <a:rPr lang="fr-FR" sz="1400" u="none">
                <a:latin typeface="Times"/>
                <a:cs typeface="Times New Roman" pitchFamily="18" charset="0"/>
              </a:rPr>
              <a:t>x</a:t>
            </a:r>
            <a:r>
              <a:rPr lang="en-GB" sz="1400" u="none"/>
              <a:t> </a:t>
            </a:r>
          </a:p>
        </p:txBody>
      </p:sp>
      <p:sp>
        <p:nvSpPr>
          <p:cNvPr id="27697" name="Line 56"/>
          <p:cNvSpPr>
            <a:spLocks noChangeShapeType="1"/>
          </p:cNvSpPr>
          <p:nvPr/>
        </p:nvSpPr>
        <p:spPr bwMode="auto">
          <a:xfrm flipH="1">
            <a:off x="6477000" y="3252911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698" name="Text Box 57"/>
          <p:cNvSpPr txBox="1">
            <a:spLocks noChangeArrowheads="1"/>
          </p:cNvSpPr>
          <p:nvPr/>
        </p:nvSpPr>
        <p:spPr bwMode="auto">
          <a:xfrm>
            <a:off x="2901950" y="4014911"/>
            <a:ext cx="49466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gcd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 [ P</a:t>
            </a:r>
            <a:r>
              <a:rPr lang="en-GB" sz="1600" b="0" u="none" baseline="-30000">
                <a:latin typeface="Arial Narrow" pitchFamily="34" charset="0"/>
                <a:cs typeface="Times New Roman" pitchFamily="18" charset="0"/>
              </a:rPr>
              <a:t>1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(x) , P</a:t>
            </a:r>
            <a:r>
              <a:rPr lang="en-GB" sz="1600" b="0" u="none" baseline="-3000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(x) ] = </a:t>
            </a:r>
            <a:r>
              <a:rPr lang="en-US" sz="1600" u="none">
                <a:latin typeface="Arial Narrow" pitchFamily="34" charset="0"/>
                <a:cs typeface="Times New Roman" pitchFamily="18" charset="0"/>
              </a:rPr>
              <a:t>(x)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  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x + 1) </a:t>
            </a:r>
            <a:r>
              <a:rPr lang="en-GB" sz="1600" u="none">
                <a:latin typeface="Arial Narrow" pitchFamily="34" charset="0"/>
              </a:rPr>
              <a:t>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+ 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 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+ 1) 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3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x + 1</a:t>
            </a:r>
            <a:r>
              <a:rPr lang="en-GB" sz="1600" u="none">
                <a:latin typeface="Arial Narrow" pitchFamily="34" charset="0"/>
              </a:rPr>
              <a:t>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)</a:t>
            </a:r>
            <a:r>
              <a:rPr lang="en-GB" sz="1600" b="0" u="none">
                <a:latin typeface="Arial Narrow" pitchFamily="34" charset="0"/>
              </a:rPr>
              <a:t> </a:t>
            </a:r>
            <a:r>
              <a:rPr lang="en-US" sz="1600" b="0" u="none">
                <a:latin typeface="Arial Narrow" pitchFamily="34" charset="0"/>
              </a:rPr>
              <a:t>= 1</a:t>
            </a:r>
            <a:endParaRPr lang="en-GB" sz="1600" u="none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699" name="Line 58"/>
          <p:cNvSpPr>
            <a:spLocks noChangeShapeType="1"/>
          </p:cNvSpPr>
          <p:nvPr/>
        </p:nvSpPr>
        <p:spPr bwMode="auto">
          <a:xfrm flipH="1">
            <a:off x="4724400" y="3786311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700" name="Line 59"/>
          <p:cNvSpPr>
            <a:spLocks noChangeShapeType="1"/>
          </p:cNvSpPr>
          <p:nvPr/>
        </p:nvSpPr>
        <p:spPr bwMode="auto">
          <a:xfrm flipH="1">
            <a:off x="6248400" y="3862511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701" name="Text Box 60"/>
          <p:cNvSpPr txBox="1">
            <a:spLocks noChangeArrowheads="1"/>
          </p:cNvSpPr>
          <p:nvPr/>
        </p:nvSpPr>
        <p:spPr bwMode="auto">
          <a:xfrm>
            <a:off x="3173413" y="4435599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000" b="0" u="none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0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000" u="none" baseline="3000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sz="1000" u="none">
                <a:latin typeface="Arial Narrow" pitchFamily="34" charset="0"/>
                <a:cs typeface="Times New Roman" pitchFamily="18" charset="0"/>
              </a:rPr>
              <a:t> + x + 1)</a:t>
            </a:r>
            <a:endParaRPr lang="en-GB" sz="1000" u="none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702" name="Text Box 61"/>
          <p:cNvSpPr txBox="1">
            <a:spLocks noChangeArrowheads="1"/>
          </p:cNvSpPr>
          <p:nvPr/>
        </p:nvSpPr>
        <p:spPr bwMode="auto">
          <a:xfrm>
            <a:off x="3048000" y="5005511"/>
            <a:ext cx="4017963" cy="3746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de-DE" sz="1600" b="0" u="none">
                <a:latin typeface="Arial Narrow" pitchFamily="34" charset="0"/>
              </a:rPr>
              <a:t>=&gt;  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+ 1)  </a:t>
            </a:r>
            <a:r>
              <a:rPr lang="fr-FR" sz="1600" u="none">
                <a:latin typeface="Arial Narrow" pitchFamily="34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3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x + 1</a:t>
            </a:r>
            <a:r>
              <a:rPr lang="en-GB" sz="1600" u="none">
                <a:latin typeface="Arial Narrow" pitchFamily="34" charset="0"/>
              </a:rPr>
              <a:t> </a:t>
            </a:r>
            <a:r>
              <a:rPr lang="en-GB" sz="1600" b="0" u="none"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600" b="0" u="none" baseline="30000">
                <a:latin typeface="Arial Narrow" pitchFamily="34" charset="0"/>
                <a:cs typeface="Times New Roman" pitchFamily="18" charset="0"/>
              </a:rPr>
              <a:t>-1</a:t>
            </a:r>
            <a:r>
              <a:rPr lang="en-US" sz="1600" b="0" u="none">
                <a:latin typeface="Arial Narrow" pitchFamily="34" charset="0"/>
                <a:cs typeface="Times New Roman" pitchFamily="18" charset="0"/>
              </a:rPr>
              <a:t>      modulo (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sz="1600" u="none">
                <a:latin typeface="Arial Narrow" pitchFamily="34" charset="0"/>
                <a:cs typeface="Times New Roman" pitchFamily="18" charset="0"/>
              </a:rPr>
              <a:t> + x + 1)</a:t>
            </a:r>
            <a:endParaRPr lang="de-DE" sz="1600" b="0" u="none">
              <a:latin typeface="Arial Narrow" pitchFamily="34" charset="0"/>
            </a:endParaRPr>
          </a:p>
        </p:txBody>
      </p:sp>
      <p:sp>
        <p:nvSpPr>
          <p:cNvPr id="27703" name="Text Box 62"/>
          <p:cNvSpPr txBox="1">
            <a:spLocks noChangeArrowheads="1"/>
          </p:cNvSpPr>
          <p:nvPr/>
        </p:nvSpPr>
        <p:spPr bwMode="auto">
          <a:xfrm>
            <a:off x="3154363" y="4700711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000" b="0" u="none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000" u="none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000" u="none" baseline="3000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sz="1000" u="none">
                <a:latin typeface="Arial Narrow" pitchFamily="34" charset="0"/>
                <a:cs typeface="Times New Roman" pitchFamily="18" charset="0"/>
              </a:rPr>
              <a:t> + x + 1)</a:t>
            </a:r>
            <a:endParaRPr lang="en-GB" sz="1000" u="none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704" name="Oval 63"/>
          <p:cNvSpPr>
            <a:spLocks noChangeArrowheads="1"/>
          </p:cNvSpPr>
          <p:nvPr/>
        </p:nvSpPr>
        <p:spPr bwMode="auto">
          <a:xfrm>
            <a:off x="2333625" y="3452936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7705" name="Text Box 64"/>
          <p:cNvSpPr txBox="1">
            <a:spLocks noChangeArrowheads="1"/>
          </p:cNvSpPr>
          <p:nvPr/>
        </p:nvSpPr>
        <p:spPr bwMode="auto">
          <a:xfrm>
            <a:off x="2438399" y="5630986"/>
            <a:ext cx="7108825" cy="58695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762000"/>
            <a:r>
              <a:rPr lang="de-DE" sz="1600" b="0" u="none" dirty="0">
                <a:latin typeface="Arial Narrow" pitchFamily="34" charset="0"/>
              </a:rPr>
              <a:t>Check:   </a:t>
            </a:r>
            <a:r>
              <a:rPr lang="en-US" sz="1600" b="0" u="none" dirty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+ 1) </a:t>
            </a:r>
            <a:r>
              <a:rPr lang="en-GB" sz="1600" b="0" u="none" dirty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x + 1</a:t>
            </a:r>
            <a:r>
              <a:rPr lang="en-GB" sz="1600" u="none" dirty="0">
                <a:latin typeface="Arial Narrow" pitchFamily="34" charset="0"/>
              </a:rPr>
              <a:t> </a:t>
            </a:r>
            <a:r>
              <a:rPr lang="en-GB" sz="1600" b="0" u="none" dirty="0"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sz="1600" b="0" u="none" dirty="0">
                <a:latin typeface="Arial Narrow" pitchFamily="34" charset="0"/>
                <a:cs typeface="Times New Roman" pitchFamily="18" charset="0"/>
              </a:rPr>
              <a:t> = 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5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+ 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x + 1 </a:t>
            </a:r>
          </a:p>
          <a:p>
            <a:pPr defTabSz="762000"/>
            <a:r>
              <a:rPr lang="fr-FR" sz="1600" u="none" dirty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                                                </a:t>
            </a:r>
            <a:r>
              <a:rPr lang="en-GB" sz="1600" u="none" dirty="0">
                <a:latin typeface="Arial Narrow" pitchFamily="34" charset="0"/>
              </a:rPr>
              <a:t>  (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 x ) + 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x + 1  =  1</a:t>
            </a:r>
            <a:r>
              <a:rPr lang="en-US" sz="1600" u="none" dirty="0">
                <a:latin typeface="Arial Narrow" pitchFamily="34" charset="0"/>
              </a:rPr>
              <a:t>         </a:t>
            </a:r>
            <a:r>
              <a:rPr lang="en-US" sz="1600" b="0" u="none" dirty="0">
                <a:latin typeface="Arial Narrow" pitchFamily="34" charset="0"/>
                <a:cs typeface="Times New Roman" pitchFamily="18" charset="0"/>
              </a:rPr>
              <a:t>modulo (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x + 1)</a:t>
            </a:r>
            <a:endParaRPr lang="de-DE" sz="1600" u="non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706" name="Text Box 65"/>
          <p:cNvSpPr txBox="1">
            <a:spLocks noChangeArrowheads="1"/>
          </p:cNvSpPr>
          <p:nvPr/>
        </p:nvSpPr>
        <p:spPr bwMode="auto">
          <a:xfrm>
            <a:off x="762000" y="5386511"/>
            <a:ext cx="1100138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x + 1=0</a:t>
            </a:r>
          </a:p>
          <a:p>
            <a:pPr defTabSz="762000"/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= x + 1</a:t>
            </a:r>
          </a:p>
          <a:p>
            <a:pPr defTabSz="762000"/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5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= x</a:t>
            </a:r>
            <a:r>
              <a:rPr lang="fr-FR" sz="1600" u="none" baseline="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fr-FR" sz="1600" u="none" dirty="0">
                <a:latin typeface="Arial Narrow" pitchFamily="34" charset="0"/>
                <a:cs typeface="Times New Roman" pitchFamily="18" charset="0"/>
              </a:rPr>
              <a:t> + x</a:t>
            </a:r>
            <a:endParaRPr lang="en-GB" sz="1600" u="non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707" name="Text Box 66"/>
          <p:cNvSpPr txBox="1">
            <a:spLocks noChangeArrowheads="1"/>
          </p:cNvSpPr>
          <p:nvPr/>
        </p:nvSpPr>
        <p:spPr bwMode="auto">
          <a:xfrm>
            <a:off x="790575" y="1514599"/>
            <a:ext cx="24098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800">
                <a:solidFill>
                  <a:srgbClr val="000000"/>
                </a:solidFill>
                <a:latin typeface="Arial Narrow" pitchFamily="34" charset="0"/>
              </a:rPr>
              <a:t>Extended gcd Algorithm:</a:t>
            </a:r>
            <a:endParaRPr lang="en-GB" sz="1800" b="0">
              <a:latin typeface="Arial Narrow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 flipH="1">
            <a:off x="5777427" y="5686406"/>
            <a:ext cx="223466" cy="1746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 flipH="1">
            <a:off x="5137954" y="5690588"/>
            <a:ext cx="223466" cy="1746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 flipH="1">
            <a:off x="5944837" y="5954495"/>
            <a:ext cx="223466" cy="1746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 flipH="1">
            <a:off x="5293705" y="5954495"/>
            <a:ext cx="223466" cy="1746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 flipH="1">
            <a:off x="5616316" y="5938135"/>
            <a:ext cx="223466" cy="1746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 flipH="1">
            <a:off x="4879553" y="5942320"/>
            <a:ext cx="223466" cy="1746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" name="Freihandform 4"/>
          <p:cNvSpPr/>
          <p:nvPr/>
        </p:nvSpPr>
        <p:spPr>
          <a:xfrm>
            <a:off x="5209309" y="5495570"/>
            <a:ext cx="706582" cy="180155"/>
          </a:xfrm>
          <a:custGeom>
            <a:avLst/>
            <a:gdLst>
              <a:gd name="connsiteX0" fmla="*/ 0 w 706582"/>
              <a:gd name="connsiteY0" fmla="*/ 166300 h 180155"/>
              <a:gd name="connsiteX1" fmla="*/ 374073 w 706582"/>
              <a:gd name="connsiteY1" fmla="*/ 46 h 180155"/>
              <a:gd name="connsiteX2" fmla="*/ 706582 w 706582"/>
              <a:gd name="connsiteY2" fmla="*/ 180155 h 18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582" h="180155">
                <a:moveTo>
                  <a:pt x="0" y="166300"/>
                </a:moveTo>
                <a:cubicBezTo>
                  <a:pt x="128154" y="82018"/>
                  <a:pt x="256309" y="-2263"/>
                  <a:pt x="374073" y="46"/>
                </a:cubicBezTo>
                <a:cubicBezTo>
                  <a:pt x="491837" y="2355"/>
                  <a:pt x="651164" y="154755"/>
                  <a:pt x="706582" y="180155"/>
                </a:cubicBezTo>
              </a:path>
            </a:pathLst>
          </a:cu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Freihandform 74"/>
          <p:cNvSpPr/>
          <p:nvPr/>
        </p:nvSpPr>
        <p:spPr>
          <a:xfrm rot="10556447">
            <a:off x="5018166" y="6146061"/>
            <a:ext cx="831164" cy="240289"/>
          </a:xfrm>
          <a:custGeom>
            <a:avLst/>
            <a:gdLst>
              <a:gd name="connsiteX0" fmla="*/ 0 w 706582"/>
              <a:gd name="connsiteY0" fmla="*/ 166300 h 180155"/>
              <a:gd name="connsiteX1" fmla="*/ 374073 w 706582"/>
              <a:gd name="connsiteY1" fmla="*/ 46 h 180155"/>
              <a:gd name="connsiteX2" fmla="*/ 706582 w 706582"/>
              <a:gd name="connsiteY2" fmla="*/ 180155 h 18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582" h="180155">
                <a:moveTo>
                  <a:pt x="0" y="166300"/>
                </a:moveTo>
                <a:cubicBezTo>
                  <a:pt x="128154" y="82018"/>
                  <a:pt x="256309" y="-2263"/>
                  <a:pt x="374073" y="46"/>
                </a:cubicBezTo>
                <a:cubicBezTo>
                  <a:pt x="491837" y="2355"/>
                  <a:pt x="651164" y="154755"/>
                  <a:pt x="706582" y="180155"/>
                </a:cubicBezTo>
              </a:path>
            </a:pathLst>
          </a:cu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Freihandform 75"/>
          <p:cNvSpPr/>
          <p:nvPr/>
        </p:nvSpPr>
        <p:spPr>
          <a:xfrm rot="10556447">
            <a:off x="5441826" y="6143671"/>
            <a:ext cx="763117" cy="225277"/>
          </a:xfrm>
          <a:custGeom>
            <a:avLst/>
            <a:gdLst>
              <a:gd name="connsiteX0" fmla="*/ 0 w 706582"/>
              <a:gd name="connsiteY0" fmla="*/ 166300 h 180155"/>
              <a:gd name="connsiteX1" fmla="*/ 374073 w 706582"/>
              <a:gd name="connsiteY1" fmla="*/ 46 h 180155"/>
              <a:gd name="connsiteX2" fmla="*/ 706582 w 706582"/>
              <a:gd name="connsiteY2" fmla="*/ 180155 h 18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582" h="180155">
                <a:moveTo>
                  <a:pt x="0" y="166300"/>
                </a:moveTo>
                <a:cubicBezTo>
                  <a:pt x="128154" y="82018"/>
                  <a:pt x="256309" y="-2263"/>
                  <a:pt x="374073" y="46"/>
                </a:cubicBezTo>
                <a:cubicBezTo>
                  <a:pt x="491837" y="2355"/>
                  <a:pt x="651164" y="154755"/>
                  <a:pt x="706582" y="180155"/>
                </a:cubicBezTo>
              </a:path>
            </a:pathLst>
          </a:cu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Text Box 2"/>
          <p:cNvSpPr txBox="1">
            <a:spLocks noChangeArrowheads="1"/>
          </p:cNvSpPr>
          <p:nvPr/>
        </p:nvSpPr>
        <p:spPr bwMode="auto">
          <a:xfrm>
            <a:off x="1523301" y="872864"/>
            <a:ext cx="7616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US" sz="2800" u="none" dirty="0">
                <a:solidFill>
                  <a:schemeClr val="tx2"/>
                </a:solidFill>
                <a:latin typeface="Arial Narrow" panose="020B0606020202030204" pitchFamily="34" charset="0"/>
              </a:rPr>
              <a:t>Some additional extension field properties of interest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465638" y="3487738"/>
            <a:ext cx="10369550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 sz="24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="" xmlns:a16="http://schemas.microsoft.com/office/drawing/2014/main" id="{0847996C-B0F0-4575-A505-A421CFE3B49D}"/>
              </a:ext>
            </a:extLst>
          </p:cNvPr>
          <p:cNvGrpSpPr/>
          <p:nvPr/>
        </p:nvGrpSpPr>
        <p:grpSpPr>
          <a:xfrm>
            <a:off x="806652" y="2700554"/>
            <a:ext cx="9202659" cy="787011"/>
            <a:chOff x="650875" y="1571587"/>
            <a:chExt cx="8641128" cy="787011"/>
          </a:xfrm>
        </p:grpSpPr>
        <p:sp>
          <p:nvSpPr>
            <p:cNvPr id="1403908" name="Text Box 4"/>
            <p:cNvSpPr txBox="1">
              <a:spLocks noChangeArrowheads="1"/>
            </p:cNvSpPr>
            <p:nvPr/>
          </p:nvSpPr>
          <p:spPr bwMode="auto">
            <a:xfrm>
              <a:off x="650875" y="1571587"/>
              <a:ext cx="8641128" cy="7870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>
                <a:spcAft>
                  <a:spcPts val="600"/>
                </a:spcAft>
                <a:defRPr/>
              </a:pP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-  If </a:t>
              </a: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  <a:sym typeface="Symbol" pitchFamily="18" charset="2"/>
                </a:rPr>
                <a:t></a:t>
              </a: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  <a:sym typeface="Symbol" pitchFamily="18" charset="2"/>
                </a:rPr>
                <a:t></a:t>
              </a: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 GF(2</a:t>
              </a:r>
              <a:r>
                <a:rPr lang="en-US" b="0" u="none" baseline="300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m</a:t>
              </a: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) is a root for g(x)=0, then                                                    are the roots of g(x)</a:t>
              </a:r>
            </a:p>
            <a:p>
              <a:pPr defTabSz="762000">
                <a:spcAft>
                  <a:spcPts val="600"/>
                </a:spcAft>
                <a:defRPr/>
              </a:pP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- These roots build what is called the </a:t>
              </a:r>
              <a:r>
                <a:rPr lang="en-US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Canonical Base </a:t>
              </a:r>
              <a:r>
                <a:rPr lang="en-US" b="0" u="none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for the vector space representing that field.</a:t>
              </a:r>
            </a:p>
          </p:txBody>
        </p:sp>
        <p:graphicFrame>
          <p:nvGraphicFramePr>
            <p:cNvPr id="512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6285355"/>
                </p:ext>
              </p:extLst>
            </p:nvPr>
          </p:nvGraphicFramePr>
          <p:xfrm>
            <a:off x="4343598" y="1603414"/>
            <a:ext cx="2730324" cy="402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Equation" r:id="rId4" imgW="1536480" imgH="228600" progId="Equation.DSMT4">
                    <p:embed/>
                  </p:oleObj>
                </mc:Choice>
                <mc:Fallback>
                  <p:oleObj name="Equation" r:id="rId4" imgW="1536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598" y="1603414"/>
                          <a:ext cx="2730324" cy="4024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8530" y="4716273"/>
            <a:ext cx="9067800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762000">
              <a:spcAft>
                <a:spcPts val="600"/>
              </a:spcAft>
              <a:defRPr/>
            </a:pPr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The “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Normal base</a:t>
            </a:r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“ for a vector space representation of GF(2</a:t>
            </a:r>
            <a:r>
              <a:rPr lang="en-US" u="none" baseline="300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m</a:t>
            </a:r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)  results with  extremely simple squaring arithmetic for polynomials/vectors  as elements of GF(2</a:t>
            </a:r>
            <a:r>
              <a:rPr lang="en-US" u="none" baseline="300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m</a:t>
            </a:r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) 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3859" y="5480962"/>
            <a:ext cx="9067800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762000">
              <a:spcAft>
                <a:spcPts val="600"/>
              </a:spcAft>
              <a:defRPr/>
            </a:pPr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The following example shows one  interesting  efficient implementing  of a squaring operation in GF(2</a:t>
            </a:r>
            <a:r>
              <a:rPr lang="en-US" u="none" baseline="300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m</a:t>
            </a:r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86AED8CF-2DFB-4E70-B7C2-4284CE3CE5FA}"/>
              </a:ext>
            </a:extLst>
          </p:cNvPr>
          <p:cNvGrpSpPr/>
          <p:nvPr/>
        </p:nvGrpSpPr>
        <p:grpSpPr>
          <a:xfrm>
            <a:off x="784834" y="3864763"/>
            <a:ext cx="8895413" cy="710067"/>
            <a:chOff x="681850" y="2672378"/>
            <a:chExt cx="8895413" cy="710067"/>
          </a:xfrm>
        </p:grpSpPr>
        <p:graphicFrame>
          <p:nvGraphicFramePr>
            <p:cNvPr id="512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2878105"/>
                </p:ext>
              </p:extLst>
            </p:nvPr>
          </p:nvGraphicFramePr>
          <p:xfrm>
            <a:off x="1523301" y="2692911"/>
            <a:ext cx="2550972" cy="421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3" name="Equation" r:id="rId6" imgW="1523880" imgH="253800" progId="Equation.3">
                    <p:embed/>
                  </p:oleObj>
                </mc:Choice>
                <mc:Fallback>
                  <p:oleObj name="Equation" r:id="rId6" imgW="1523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301" y="2692911"/>
                          <a:ext cx="2550972" cy="4216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81850" y="2672378"/>
              <a:ext cx="8895413" cy="7100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marL="363538" indent="-363538" defTabSz="762000">
                <a:spcAft>
                  <a:spcPts val="600"/>
                </a:spcAft>
                <a:buFont typeface="Symbol" pitchFamily="18" charset="2"/>
                <a:buChar char="-"/>
                <a:defRPr/>
              </a:pP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If  (                                              ) are linearly-independent, then they build what is called  </a:t>
              </a:r>
              <a:b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</a:b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the </a:t>
              </a:r>
              <a:r>
                <a:rPr lang="en-US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Normal Base</a:t>
              </a: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 for this GF(2</a:t>
              </a:r>
              <a:r>
                <a:rPr lang="en-US" b="0" u="none" baseline="300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m</a:t>
              </a:r>
              <a:r>
                <a:rPr lang="en-US" b="0" u="none" dirty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C0505EF3-2C9C-4D45-951C-0810249251B7}"/>
              </a:ext>
            </a:extLst>
          </p:cNvPr>
          <p:cNvSpPr txBox="1"/>
          <p:nvPr/>
        </p:nvSpPr>
        <p:spPr>
          <a:xfrm>
            <a:off x="2222435" y="264692"/>
            <a:ext cx="621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marR="0" lvl="0" indent="-363538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GF (2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) as  a vector space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E34FA7D1-C882-4F70-81A6-DBC67E97AC58}"/>
              </a:ext>
            </a:extLst>
          </p:cNvPr>
          <p:cNvSpPr txBox="1"/>
          <p:nvPr/>
        </p:nvSpPr>
        <p:spPr>
          <a:xfrm>
            <a:off x="753859" y="1413608"/>
            <a:ext cx="9255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GF(2</a:t>
            </a:r>
            <a:r>
              <a:rPr kumimoji="0" lang="en-US" sz="2000" b="1" i="0" u="sng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)  algebra is in general very attractive for implementing modern low-cost crypto systems.  The way of representing of data plays a major role in some cases to result with extremely low-cost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25788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155700" y="3461921"/>
            <a:ext cx="8689975" cy="1038918"/>
            <a:chOff x="771" y="2426"/>
            <a:chExt cx="5474" cy="691"/>
          </a:xfrm>
        </p:grpSpPr>
        <p:sp>
          <p:nvSpPr>
            <p:cNvPr id="6161" name="Text Box 14"/>
            <p:cNvSpPr txBox="1">
              <a:spLocks noChangeArrowheads="1"/>
            </p:cNvSpPr>
            <p:nvPr/>
          </p:nvSpPr>
          <p:spPr bwMode="auto">
            <a:xfrm>
              <a:off x="771" y="2448"/>
              <a:ext cx="51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762000"/>
              <a:r>
                <a:rPr lang="en-GB" sz="1800" u="none" dirty="0">
                  <a:latin typeface="Arial Narrow" pitchFamily="34" charset="0"/>
                </a:rPr>
                <a:t>If however,                                                       a</a:t>
              </a:r>
              <a:r>
                <a:rPr lang="en-GB" sz="1800" u="none" dirty="0">
                  <a:latin typeface="Arial Narrow" pitchFamily="34" charset="0"/>
                  <a:sym typeface="Symbol" pitchFamily="18" charset="2"/>
                </a:rPr>
                <a:t>re linearly independent, </a:t>
              </a:r>
            </a:p>
          </p:txBody>
        </p:sp>
        <p:graphicFrame>
          <p:nvGraphicFramePr>
            <p:cNvPr id="614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792690"/>
                </p:ext>
              </p:extLst>
            </p:nvPr>
          </p:nvGraphicFramePr>
          <p:xfrm>
            <a:off x="1575" y="2426"/>
            <a:ext cx="161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4" name="Formel" r:id="rId4" imgW="1396800" imgH="228600" progId="Equation.3">
                    <p:embed/>
                  </p:oleObj>
                </mc:Choice>
                <mc:Fallback>
                  <p:oleObj name="Formel" r:id="rId4" imgW="1396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5" y="2426"/>
                          <a:ext cx="1616" cy="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773" y="2708"/>
              <a:ext cx="54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762000"/>
              <a:r>
                <a:rPr lang="en-GB" sz="1800" u="none" dirty="0">
                  <a:latin typeface="Arial Narrow" pitchFamily="34" charset="0"/>
                  <a:sym typeface="Symbol" pitchFamily="18" charset="2"/>
                </a:rPr>
                <a:t>then                                                       represent the so called a </a:t>
              </a:r>
              <a:r>
                <a:rPr lang="en-GB" sz="1800" dirty="0">
                  <a:solidFill>
                    <a:schemeClr val="hlink"/>
                  </a:solidFill>
                  <a:latin typeface="Arial Narrow" pitchFamily="34" charset="0"/>
                  <a:sym typeface="Symbol" pitchFamily="18" charset="2"/>
                </a:rPr>
                <a:t>Normal Base</a:t>
              </a:r>
              <a:endParaRPr lang="en-GB" sz="1800" u="none" dirty="0">
                <a:solidFill>
                  <a:schemeClr val="hlink"/>
                </a:solidFill>
                <a:latin typeface="Arial Narrow" pitchFamily="34" charset="0"/>
                <a:sym typeface="Symbol" pitchFamily="18" charset="2"/>
              </a:endParaRPr>
            </a:p>
            <a:p>
              <a:pPr defTabSz="762000"/>
              <a:endParaRPr lang="en-GB" sz="1800" u="none" dirty="0">
                <a:solidFill>
                  <a:schemeClr val="hlink"/>
                </a:solidFill>
                <a:latin typeface="Arial Narrow" pitchFamily="34" charset="0"/>
                <a:sym typeface="Symbol" pitchFamily="18" charset="2"/>
              </a:endParaRPr>
            </a:p>
          </p:txBody>
        </p:sp>
        <p:graphicFrame>
          <p:nvGraphicFramePr>
            <p:cNvPr id="614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2089561"/>
                </p:ext>
              </p:extLst>
            </p:nvPr>
          </p:nvGraphicFramePr>
          <p:xfrm>
            <a:off x="1142" y="2663"/>
            <a:ext cx="175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5" name="Formel" r:id="rId6" imgW="1396800" imgH="228600" progId="Equation.3">
                    <p:embed/>
                  </p:oleObj>
                </mc:Choice>
                <mc:Fallback>
                  <p:oleObj name="Formel" r:id="rId6" imgW="1396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2" y="2663"/>
                          <a:ext cx="1756" cy="2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14148" name="Text Box 4"/>
          <p:cNvSpPr txBox="1">
            <a:spLocks noChangeArrowheads="1"/>
          </p:cNvSpPr>
          <p:nvPr/>
        </p:nvSpPr>
        <p:spPr bwMode="auto">
          <a:xfrm>
            <a:off x="723248" y="311725"/>
            <a:ext cx="892263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GB" sz="2400" u="none" dirty="0">
                <a:solidFill>
                  <a:schemeClr val="tx2"/>
                </a:solidFill>
                <a:latin typeface="Arial Narrow" pitchFamily="34" charset="0"/>
              </a:rPr>
              <a:t>Particular Arithmetic cases in GF (2</a:t>
            </a:r>
            <a:r>
              <a:rPr lang="en-GB" sz="2400" u="none" baseline="30000" dirty="0">
                <a:solidFill>
                  <a:schemeClr val="tx2"/>
                </a:solidFill>
                <a:latin typeface="Arial Narrow" pitchFamily="34" charset="0"/>
              </a:rPr>
              <a:t>m</a:t>
            </a:r>
            <a:r>
              <a:rPr lang="en-GB" sz="2400" u="none" dirty="0">
                <a:solidFill>
                  <a:schemeClr val="tx2"/>
                </a:solidFill>
                <a:latin typeface="Arial Narrow" pitchFamily="34" charset="0"/>
              </a:rPr>
              <a:t>) are sometimes very attractive</a:t>
            </a:r>
          </a:p>
          <a:p>
            <a:pPr algn="ctr" defTabSz="762000">
              <a:defRPr/>
            </a:pPr>
            <a:r>
              <a:rPr lang="en-GB" sz="2400" u="none" dirty="0">
                <a:solidFill>
                  <a:schemeClr val="tx2"/>
                </a:solidFill>
                <a:latin typeface="Arial Narrow" pitchFamily="34" charset="0"/>
              </a:rPr>
              <a:t>for practical hardware implementations</a:t>
            </a:r>
          </a:p>
          <a:p>
            <a:pPr algn="ctr" defTabSz="762000">
              <a:spcBef>
                <a:spcPts val="1200"/>
              </a:spcBef>
              <a:defRPr/>
            </a:pPr>
            <a:r>
              <a:rPr lang="en-GB" sz="2400" dirty="0">
                <a:solidFill>
                  <a:schemeClr val="tx2"/>
                </a:solidFill>
                <a:latin typeface="Arial Narrow" pitchFamily="34" charset="0"/>
              </a:rPr>
              <a:t>Example:</a:t>
            </a:r>
            <a:r>
              <a:rPr lang="en-GB" sz="2400" u="none" dirty="0">
                <a:solidFill>
                  <a:schemeClr val="tx2"/>
                </a:solidFill>
                <a:latin typeface="Arial Narrow" pitchFamily="34" charset="0"/>
              </a:rPr>
              <a:t>  Squaring in Normal Base representation </a:t>
            </a:r>
            <a:r>
              <a:rPr lang="en-GB" sz="1600" u="none" dirty="0">
                <a:solidFill>
                  <a:schemeClr val="tx2"/>
                </a:solidFill>
                <a:latin typeface="Arial Narrow" pitchFamily="34" charset="0"/>
              </a:rPr>
              <a:t>(Massey-</a:t>
            </a:r>
            <a:r>
              <a:rPr lang="en-GB" sz="1600" u="none" dirty="0" err="1">
                <a:solidFill>
                  <a:schemeClr val="tx2"/>
                </a:solidFill>
                <a:latin typeface="Arial Narrow" pitchFamily="34" charset="0"/>
              </a:rPr>
              <a:t>Omura</a:t>
            </a:r>
            <a:r>
              <a:rPr lang="en-GB" sz="1600" u="none">
                <a:solidFill>
                  <a:schemeClr val="tx2"/>
                </a:solidFill>
                <a:latin typeface="Arial Narrow" pitchFamily="34" charset="0"/>
              </a:rPr>
              <a:t> US Patent 1982)</a:t>
            </a:r>
            <a:endParaRPr lang="en-GB" sz="1600" u="none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14150" name="Text Box 6"/>
          <p:cNvSpPr txBox="1">
            <a:spLocks noChangeArrowheads="1"/>
          </p:cNvSpPr>
          <p:nvPr/>
        </p:nvSpPr>
        <p:spPr bwMode="auto">
          <a:xfrm>
            <a:off x="1152525" y="2664869"/>
            <a:ext cx="7361608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/>
            <a:r>
              <a:rPr lang="en-GB" sz="1800" u="none" dirty="0">
                <a:latin typeface="Arial Narrow" pitchFamily="34" charset="0"/>
                <a:sym typeface="Symbol" pitchFamily="18" charset="2"/>
              </a:rPr>
              <a:t>If  is a root of  the field generating irreducible polynomial g(x)  over GF(2), then</a:t>
            </a:r>
          </a:p>
          <a:p>
            <a:pPr defTabSz="762000"/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</a:rPr>
              <a:t>0  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</a:rPr>
              <a:t>1  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</a:rPr>
              <a:t>2  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</a:rPr>
              <a:t>3    . . .     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</a:t>
            </a:r>
            <a:r>
              <a:rPr lang="en-GB" sz="1800" u="none" baseline="30000" dirty="0">
                <a:latin typeface="Arial Narrow" pitchFamily="34" charset="0"/>
              </a:rPr>
              <a:t>m-1     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build </a:t>
            </a:r>
            <a:r>
              <a:rPr lang="en-GB" sz="1800" u="none" dirty="0" smtClean="0">
                <a:latin typeface="Arial Narrow" pitchFamily="34" charset="0"/>
                <a:sym typeface="Symbol" pitchFamily="18" charset="2"/>
              </a:rPr>
              <a:t>the </a:t>
            </a:r>
            <a:r>
              <a:rPr lang="en-GB" sz="1800" dirty="0">
                <a:latin typeface="Arial Narrow" pitchFamily="34" charset="0"/>
                <a:sym typeface="Symbol" pitchFamily="18" charset="2"/>
              </a:rPr>
              <a:t>Canonical Base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 for GF(2</a:t>
            </a:r>
            <a:r>
              <a:rPr lang="en-GB" sz="1800" u="none" baseline="30000" dirty="0">
                <a:latin typeface="Arial Narrow" pitchFamily="34" charset="0"/>
                <a:sym typeface="Symbol" pitchFamily="18" charset="2"/>
              </a:rPr>
              <a:t>m</a:t>
            </a:r>
            <a:r>
              <a:rPr lang="en-GB" sz="1800" u="none" dirty="0">
                <a:latin typeface="Arial Narrow" pitchFamily="34" charset="0"/>
                <a:sym typeface="Symbol" pitchFamily="18" charset="2"/>
              </a:rPr>
              <a:t>). (example =x)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52525" y="1654176"/>
            <a:ext cx="8693150" cy="925512"/>
            <a:chOff x="726" y="1122"/>
            <a:chExt cx="5476" cy="583"/>
          </a:xfrm>
        </p:grpSpPr>
        <p:graphicFrame>
          <p:nvGraphicFramePr>
            <p:cNvPr id="6150" name="Object 5"/>
            <p:cNvGraphicFramePr>
              <a:graphicFrameLocks noChangeAspect="1"/>
            </p:cNvGraphicFramePr>
            <p:nvPr/>
          </p:nvGraphicFramePr>
          <p:xfrm>
            <a:off x="4053" y="1334"/>
            <a:ext cx="166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6" name="Formel" r:id="rId8" imgW="2641320" imgH="279360" progId="Equation.3">
                    <p:embed/>
                  </p:oleObj>
                </mc:Choice>
                <mc:Fallback>
                  <p:oleObj name="Formel" r:id="rId8" imgW="2641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3" y="1334"/>
                          <a:ext cx="1664" cy="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2" name="Text Box 7"/>
            <p:cNvSpPr txBox="1">
              <a:spLocks noChangeArrowheads="1"/>
            </p:cNvSpPr>
            <p:nvPr/>
          </p:nvSpPr>
          <p:spPr bwMode="auto">
            <a:xfrm>
              <a:off x="726" y="1122"/>
              <a:ext cx="5476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762000"/>
              <a:r>
                <a:rPr lang="en-GB" sz="1800" dirty="0">
                  <a:latin typeface="Arial Narrow" pitchFamily="34" charset="0"/>
                  <a:sym typeface="Symbol" pitchFamily="18" charset="2"/>
                </a:rPr>
                <a:t>GF(2</a:t>
              </a:r>
              <a:r>
                <a:rPr lang="en-GB" sz="1800" baseline="30000" dirty="0">
                  <a:latin typeface="Arial Narrow" pitchFamily="34" charset="0"/>
                  <a:sym typeface="Symbol" pitchFamily="18" charset="2"/>
                </a:rPr>
                <a:t>m</a:t>
              </a:r>
              <a:r>
                <a:rPr lang="en-GB" sz="1800" dirty="0">
                  <a:latin typeface="Arial Narrow" pitchFamily="34" charset="0"/>
                  <a:sym typeface="Symbol" pitchFamily="18" charset="2"/>
                </a:rPr>
                <a:t>) is equivalent to a vector space with the dimension m:</a:t>
              </a:r>
            </a:p>
            <a:p>
              <a:pPr defTabSz="762000"/>
              <a:r>
                <a:rPr lang="en-GB" sz="1800" u="none" dirty="0">
                  <a:latin typeface="Arial Narrow" pitchFamily="34" charset="0"/>
                  <a:sym typeface="Symbol" pitchFamily="18" charset="2"/>
                </a:rPr>
                <a:t>                                represent a base for a vector space if:                                                    = 0 </a:t>
              </a:r>
            </a:p>
            <a:p>
              <a:pPr defTabSz="762000"/>
              <a:r>
                <a:rPr lang="en-GB" sz="1800" u="none" dirty="0">
                  <a:latin typeface="Arial Narrow" pitchFamily="34" charset="0"/>
                  <a:sym typeface="Symbol" pitchFamily="18" charset="2"/>
                </a:rPr>
                <a:t>If and only if  for </a:t>
              </a:r>
              <a:r>
                <a:rPr lang="en-GB" sz="1800" u="none" dirty="0">
                  <a:solidFill>
                    <a:schemeClr val="tx2"/>
                  </a:solidFill>
                  <a:latin typeface="Arial Narrow" pitchFamily="34" charset="0"/>
                </a:rPr>
                <a:t>b</a:t>
              </a:r>
              <a:r>
                <a:rPr lang="en-GB" sz="1800" u="none" baseline="-25000" dirty="0">
                  <a:solidFill>
                    <a:schemeClr val="tx2"/>
                  </a:solidFill>
                  <a:latin typeface="Arial Narrow" pitchFamily="34" charset="0"/>
                </a:rPr>
                <a:t>0</a:t>
              </a:r>
              <a:r>
                <a:rPr lang="en-GB" sz="1800" u="none" dirty="0">
                  <a:latin typeface="Arial Narrow" pitchFamily="34" charset="0"/>
                  <a:sym typeface="Symbol" pitchFamily="18" charset="2"/>
                </a:rPr>
                <a:t>= </a:t>
              </a:r>
              <a:r>
                <a:rPr lang="en-GB" sz="1800" u="none" dirty="0">
                  <a:solidFill>
                    <a:schemeClr val="tx2"/>
                  </a:solidFill>
                  <a:latin typeface="Arial Narrow" pitchFamily="34" charset="0"/>
                </a:rPr>
                <a:t>b</a:t>
              </a:r>
              <a:r>
                <a:rPr lang="en-GB" sz="1800" u="none" baseline="-25000" dirty="0">
                  <a:solidFill>
                    <a:schemeClr val="tx2"/>
                  </a:solidFill>
                  <a:latin typeface="Arial Narrow" pitchFamily="34" charset="0"/>
                </a:rPr>
                <a:t>1 </a:t>
              </a:r>
              <a:r>
                <a:rPr lang="en-GB" sz="1800" u="none" dirty="0">
                  <a:latin typeface="Arial Narrow" pitchFamily="34" charset="0"/>
                  <a:sym typeface="Symbol" pitchFamily="18" charset="2"/>
                </a:rPr>
                <a:t>= </a:t>
              </a:r>
              <a:r>
                <a:rPr lang="en-GB" sz="1800" u="none" dirty="0">
                  <a:solidFill>
                    <a:schemeClr val="tx2"/>
                  </a:solidFill>
                  <a:latin typeface="Arial Narrow" pitchFamily="34" charset="0"/>
                </a:rPr>
                <a:t>b</a:t>
              </a:r>
              <a:r>
                <a:rPr lang="en-GB" sz="1800" u="none" baseline="-25000" dirty="0">
                  <a:solidFill>
                    <a:schemeClr val="tx2"/>
                  </a:solidFill>
                  <a:latin typeface="Arial Narrow" pitchFamily="34" charset="0"/>
                </a:rPr>
                <a:t>2 </a:t>
              </a:r>
              <a:r>
                <a:rPr lang="en-GB" sz="1800" u="none" dirty="0">
                  <a:latin typeface="Arial Narrow" pitchFamily="34" charset="0"/>
                  <a:sym typeface="Symbol" pitchFamily="18" charset="2"/>
                </a:rPr>
                <a:t>= ... = </a:t>
              </a:r>
              <a:r>
                <a:rPr lang="en-GB" sz="1800" u="none" dirty="0">
                  <a:solidFill>
                    <a:schemeClr val="tx2"/>
                  </a:solidFill>
                  <a:latin typeface="Arial Narrow" pitchFamily="34" charset="0"/>
                </a:rPr>
                <a:t>b</a:t>
              </a:r>
              <a:r>
                <a:rPr lang="en-GB" sz="1800" u="none" baseline="-25000" dirty="0">
                  <a:solidFill>
                    <a:schemeClr val="tx2"/>
                  </a:solidFill>
                  <a:latin typeface="Arial Narrow" pitchFamily="34" charset="0"/>
                </a:rPr>
                <a:t>m-1</a:t>
              </a:r>
              <a:r>
                <a:rPr lang="en-GB" sz="1800" u="none" dirty="0">
                  <a:latin typeface="Arial Narrow" pitchFamily="34" charset="0"/>
                  <a:sym typeface="Symbol" pitchFamily="18" charset="2"/>
                </a:rPr>
                <a:t> = 0,  (Base vectors are linearly independent).</a:t>
              </a:r>
            </a:p>
          </p:txBody>
        </p:sp>
        <p:graphicFrame>
          <p:nvGraphicFramePr>
            <p:cNvPr id="6151" name="Object 8"/>
            <p:cNvGraphicFramePr>
              <a:graphicFrameLocks noChangeAspect="1"/>
            </p:cNvGraphicFramePr>
            <p:nvPr/>
          </p:nvGraphicFramePr>
          <p:xfrm>
            <a:off x="771" y="1300"/>
            <a:ext cx="1043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7" name="Formel" r:id="rId10" imgW="1295280" imgH="279360" progId="Equation.3">
                    <p:embed/>
                  </p:oleObj>
                </mc:Choice>
                <mc:Fallback>
                  <p:oleObj name="Formel" r:id="rId10" imgW="12952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1300"/>
                          <a:ext cx="1043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14151" name="Gruppieren 1414150"/>
          <p:cNvGrpSpPr/>
          <p:nvPr/>
        </p:nvGrpSpPr>
        <p:grpSpPr>
          <a:xfrm>
            <a:off x="1080319" y="4425917"/>
            <a:ext cx="7556477" cy="2064284"/>
            <a:chOff x="1080319" y="4425917"/>
            <a:chExt cx="7556477" cy="2064284"/>
          </a:xfrm>
        </p:grpSpPr>
        <p:sp>
          <p:nvSpPr>
            <p:cNvPr id="6158" name="Text Box 16"/>
            <p:cNvSpPr txBox="1">
              <a:spLocks noChangeArrowheads="1"/>
            </p:cNvSpPr>
            <p:nvPr/>
          </p:nvSpPr>
          <p:spPr bwMode="auto">
            <a:xfrm>
              <a:off x="1151757" y="4425917"/>
              <a:ext cx="7485039" cy="2064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GB" dirty="0">
                  <a:solidFill>
                    <a:schemeClr val="hlink"/>
                  </a:solidFill>
                  <a:latin typeface="Arial Narrow" pitchFamily="34" charset="0"/>
                  <a:sym typeface="Symbol" pitchFamily="18" charset="2"/>
                </a:rPr>
                <a:t>Squaring </a:t>
              </a:r>
              <a:r>
                <a:rPr lang="en-GB" dirty="0">
                  <a:solidFill>
                    <a:schemeClr val="tx2"/>
                  </a:solidFill>
                  <a:latin typeface="Arial Narrow" pitchFamily="34" charset="0"/>
                  <a:sym typeface="Symbol" pitchFamily="18" charset="2"/>
                </a:rPr>
                <a:t>is </a:t>
              </a:r>
              <a:r>
                <a:rPr lang="en-GB" dirty="0" smtClean="0">
                  <a:solidFill>
                    <a:schemeClr val="tx2"/>
                  </a:solidFill>
                  <a:latin typeface="Arial Narrow" pitchFamily="34" charset="0"/>
                  <a:sym typeface="Symbol" pitchFamily="18" charset="2"/>
                </a:rPr>
                <a:t>equivalent </a:t>
              </a:r>
              <a:r>
                <a:rPr lang="en-GB" dirty="0">
                  <a:solidFill>
                    <a:schemeClr val="tx2"/>
                  </a:solidFill>
                  <a:latin typeface="Arial Narrow" pitchFamily="34" charset="0"/>
                  <a:sym typeface="Symbol" pitchFamily="18" charset="2"/>
                </a:rPr>
                <a:t>to a</a:t>
              </a:r>
              <a:r>
                <a:rPr lang="en-GB" dirty="0">
                  <a:solidFill>
                    <a:schemeClr val="hlink"/>
                  </a:solidFill>
                  <a:latin typeface="Arial Narrow" pitchFamily="34" charset="0"/>
                  <a:sym typeface="Symbol" pitchFamily="18" charset="2"/>
                </a:rPr>
                <a:t> “ring rotation” </a:t>
              </a:r>
              <a:r>
                <a:rPr lang="en-GB" dirty="0">
                  <a:solidFill>
                    <a:schemeClr val="tx2"/>
                  </a:solidFill>
                  <a:latin typeface="Arial Narrow" pitchFamily="34" charset="0"/>
                  <a:sym typeface="Symbol" pitchFamily="18" charset="2"/>
                </a:rPr>
                <a:t>in normal base representation:</a:t>
              </a:r>
            </a:p>
            <a:p>
              <a:pPr defTabSz="762000"/>
              <a:endParaRPr lang="en-GB" sz="1600" u="none" dirty="0">
                <a:solidFill>
                  <a:schemeClr val="tx2"/>
                </a:solidFill>
                <a:latin typeface="Arial Narrow" pitchFamily="34" charset="0"/>
                <a:sym typeface="Symbol" pitchFamily="18" charset="2"/>
              </a:endParaRPr>
            </a:p>
            <a:p>
              <a:pPr defTabSz="762000"/>
              <a:r>
                <a:rPr lang="en-GB" sz="1800" u="none" dirty="0" err="1">
                  <a:solidFill>
                    <a:schemeClr val="tx2"/>
                  </a:solidFill>
                  <a:latin typeface="Arial Narrow" pitchFamily="34" charset="0"/>
                  <a:sym typeface="Symbol" pitchFamily="18" charset="2"/>
                </a:rPr>
                <a:t>i.e</a:t>
              </a:r>
              <a:r>
                <a:rPr lang="en-GB" sz="1800" u="none" dirty="0">
                  <a:solidFill>
                    <a:schemeClr val="tx2"/>
                  </a:solidFill>
                  <a:latin typeface="Arial Narrow" pitchFamily="34" charset="0"/>
                  <a:sym typeface="Symbol" pitchFamily="18" charset="2"/>
                </a:rPr>
                <a:t> </a:t>
              </a:r>
              <a:r>
                <a:rPr lang="en-GB" sz="1800" u="none" dirty="0" smtClean="0">
                  <a:solidFill>
                    <a:schemeClr val="tx2"/>
                  </a:solidFill>
                  <a:latin typeface="Arial Narrow" pitchFamily="34" charset="0"/>
                  <a:sym typeface="Symbol" pitchFamily="18" charset="2"/>
                </a:rPr>
                <a:t>if    </a:t>
              </a:r>
              <a:r>
                <a:rPr lang="en-GB" i="1" dirty="0" smtClean="0">
                  <a:solidFill>
                    <a:schemeClr val="hlink"/>
                  </a:solidFill>
                  <a:latin typeface="Arial Narrow" pitchFamily="34" charset="0"/>
                </a:rPr>
                <a:t>b</a:t>
              </a:r>
              <a:r>
                <a:rPr lang="en-GB" i="1" u="none" dirty="0" smtClean="0">
                  <a:solidFill>
                    <a:schemeClr val="hlink"/>
                  </a:solidFill>
                  <a:latin typeface="Arial Narrow" pitchFamily="34" charset="0"/>
                </a:rPr>
                <a:t> </a:t>
              </a:r>
              <a:r>
                <a:rPr lang="en-GB" i="1" u="none" dirty="0">
                  <a:solidFill>
                    <a:schemeClr val="hlink"/>
                  </a:solidFill>
                  <a:latin typeface="Arial Narrow" pitchFamily="34" charset="0"/>
                </a:rPr>
                <a:t>= </a:t>
              </a:r>
              <a:r>
                <a:rPr lang="en-GB" i="1" u="none" dirty="0" smtClean="0">
                  <a:solidFill>
                    <a:schemeClr val="hlink"/>
                  </a:solidFill>
                  <a:latin typeface="Arial Narrow" pitchFamily="34" charset="0"/>
                </a:rPr>
                <a:t>[ </a:t>
              </a:r>
              <a:r>
                <a:rPr lang="en-GB" u="none" dirty="0" smtClean="0">
                  <a:solidFill>
                    <a:schemeClr val="hlink"/>
                  </a:solidFill>
                  <a:latin typeface="Arial Narrow" pitchFamily="34" charset="0"/>
                </a:rPr>
                <a:t>b</a:t>
              </a:r>
              <a:r>
                <a:rPr lang="en-GB" u="none" baseline="-25000" dirty="0" smtClean="0">
                  <a:solidFill>
                    <a:schemeClr val="hlink"/>
                  </a:solidFill>
                  <a:latin typeface="Arial Narrow" pitchFamily="34" charset="0"/>
                </a:rPr>
                <a:t>0</a:t>
              </a:r>
              <a:r>
                <a:rPr lang="en-GB" u="none" dirty="0" smtClean="0">
                  <a:solidFill>
                    <a:schemeClr val="hlink"/>
                  </a:solidFill>
                  <a:latin typeface="Arial Narrow" pitchFamily="34" charset="0"/>
                </a:rPr>
                <a:t>  b</a:t>
              </a:r>
              <a:r>
                <a:rPr lang="en-GB" u="none" baseline="-25000" dirty="0" smtClean="0">
                  <a:solidFill>
                    <a:schemeClr val="hlink"/>
                  </a:solidFill>
                  <a:latin typeface="Arial Narrow" pitchFamily="34" charset="0"/>
                </a:rPr>
                <a:t>1</a:t>
              </a:r>
              <a:r>
                <a:rPr lang="en-GB" u="none" dirty="0" smtClean="0">
                  <a:solidFill>
                    <a:schemeClr val="hlink"/>
                  </a:solidFill>
                  <a:latin typeface="Arial Narrow" pitchFamily="34" charset="0"/>
                </a:rPr>
                <a:t>  b</a:t>
              </a:r>
              <a:r>
                <a:rPr lang="en-GB" u="none" baseline="-25000" dirty="0" smtClean="0">
                  <a:solidFill>
                    <a:schemeClr val="hlink"/>
                  </a:solidFill>
                  <a:latin typeface="Arial Narrow" pitchFamily="34" charset="0"/>
                </a:rPr>
                <a:t>2 </a:t>
              </a:r>
              <a:r>
                <a:rPr lang="en-GB" u="none" dirty="0" smtClean="0">
                  <a:solidFill>
                    <a:schemeClr val="hlink"/>
                  </a:solidFill>
                  <a:latin typeface="Arial Narrow" pitchFamily="34" charset="0"/>
                </a:rPr>
                <a:t> </a:t>
              </a:r>
              <a:r>
                <a:rPr lang="en-GB" u="none" dirty="0">
                  <a:solidFill>
                    <a:schemeClr val="hlink"/>
                  </a:solidFill>
                  <a:latin typeface="Arial Narrow" pitchFamily="34" charset="0"/>
                </a:rPr>
                <a:t>... </a:t>
              </a:r>
              <a:r>
                <a:rPr lang="en-GB" u="none" dirty="0" smtClean="0">
                  <a:solidFill>
                    <a:schemeClr val="hlink"/>
                  </a:solidFill>
                  <a:latin typeface="Arial Narrow" pitchFamily="34" charset="0"/>
                </a:rPr>
                <a:t> b</a:t>
              </a:r>
              <a:r>
                <a:rPr lang="en-GB" u="none" baseline="-25000" dirty="0" smtClean="0">
                  <a:solidFill>
                    <a:schemeClr val="hlink"/>
                  </a:solidFill>
                  <a:latin typeface="Arial Narrow" pitchFamily="34" charset="0"/>
                </a:rPr>
                <a:t>m-1 </a:t>
              </a:r>
              <a:r>
                <a:rPr lang="en-GB" i="1" u="none" dirty="0" smtClean="0">
                  <a:solidFill>
                    <a:schemeClr val="hlink"/>
                  </a:solidFill>
                  <a:latin typeface="Arial Narrow" pitchFamily="34" charset="0"/>
                </a:rPr>
                <a:t>]</a:t>
              </a:r>
              <a:r>
                <a:rPr lang="en-GB" i="1" u="none" dirty="0" smtClean="0">
                  <a:solidFill>
                    <a:srgbClr val="0238C0"/>
                  </a:solidFill>
                  <a:latin typeface="Arial Narrow" pitchFamily="34" charset="0"/>
                </a:rPr>
                <a:t>    </a:t>
              </a:r>
              <a:endParaRPr lang="en-GB" sz="1800" i="1" u="none" dirty="0" smtClean="0">
                <a:solidFill>
                  <a:srgbClr val="0238C0"/>
                </a:solidFill>
                <a:latin typeface="Arial Narrow" pitchFamily="34" charset="0"/>
              </a:endParaRPr>
            </a:p>
            <a:p>
              <a:pPr defTabSz="762000"/>
              <a:endParaRPr lang="en-GB" sz="1800" u="none" dirty="0" smtClean="0">
                <a:solidFill>
                  <a:schemeClr val="tx2"/>
                </a:solidFill>
                <a:latin typeface="Arial Narrow" pitchFamily="34" charset="0"/>
              </a:endParaRPr>
            </a:p>
            <a:p>
              <a:pPr defTabSz="762000"/>
              <a:r>
                <a:rPr lang="en-GB" sz="1800" u="none" dirty="0" smtClean="0">
                  <a:solidFill>
                    <a:schemeClr val="tx2"/>
                  </a:solidFill>
                  <a:latin typeface="Arial Narrow" pitchFamily="34" charset="0"/>
                </a:rPr>
                <a:t>then</a:t>
              </a:r>
              <a:r>
                <a:rPr lang="en-GB" sz="1800" u="none" dirty="0">
                  <a:solidFill>
                    <a:schemeClr val="tx2"/>
                  </a:solidFill>
                  <a:latin typeface="Arial Narrow" pitchFamily="34" charset="0"/>
                </a:rPr>
                <a:t>:</a:t>
              </a:r>
              <a:r>
                <a:rPr lang="en-GB" sz="1800" u="none" dirty="0">
                  <a:latin typeface="Arial Narrow" pitchFamily="34" charset="0"/>
                </a:rPr>
                <a:t> </a:t>
              </a:r>
            </a:p>
            <a:p>
              <a:pPr defTabSz="762000"/>
              <a:endParaRPr lang="en-GB" sz="1800" u="none" dirty="0">
                <a:latin typeface="Arial Narrow" pitchFamily="34" charset="0"/>
              </a:endParaRPr>
            </a:p>
            <a:p>
              <a:pPr defTabSz="762000"/>
              <a:r>
                <a:rPr lang="en-GB" sz="1800" u="none" dirty="0">
                  <a:latin typeface="Arial Narrow" pitchFamily="34" charset="0"/>
                </a:rPr>
                <a:t>Or                                                </a:t>
              </a:r>
              <a:r>
                <a:rPr lang="en-GB" sz="1800" u="none" dirty="0" smtClean="0">
                  <a:latin typeface="Arial Narrow" pitchFamily="34" charset="0"/>
                </a:rPr>
                <a:t>    in </a:t>
              </a:r>
              <a:r>
                <a:rPr lang="en-GB" sz="1800" u="none" dirty="0">
                  <a:latin typeface="Arial Narrow" pitchFamily="34" charset="0"/>
                </a:rPr>
                <a:t>normal base representation   </a:t>
              </a:r>
            </a:p>
          </p:txBody>
        </p:sp>
        <p:sp>
          <p:nvSpPr>
            <p:cNvPr id="6157" name="Rectangle 2"/>
            <p:cNvSpPr>
              <a:spLocks noChangeArrowheads="1"/>
            </p:cNvSpPr>
            <p:nvPr/>
          </p:nvSpPr>
          <p:spPr bwMode="auto">
            <a:xfrm>
              <a:off x="1728392" y="4971902"/>
              <a:ext cx="2520280" cy="43112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 dirty="0"/>
            </a:p>
          </p:txBody>
        </p:sp>
        <p:graphicFrame>
          <p:nvGraphicFramePr>
            <p:cNvPr id="614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8418100"/>
                </p:ext>
              </p:extLst>
            </p:nvPr>
          </p:nvGraphicFramePr>
          <p:xfrm>
            <a:off x="1854822" y="5490721"/>
            <a:ext cx="3244018" cy="440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8" name="Formel" r:id="rId12" imgW="2336760" imgH="266400" progId="Equation.3">
                    <p:embed/>
                  </p:oleObj>
                </mc:Choice>
                <mc:Fallback>
                  <p:oleObj name="Formel" r:id="rId12" imgW="233676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822" y="5490721"/>
                          <a:ext cx="3244018" cy="440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prstDash val="dash"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4290044"/>
                </p:ext>
              </p:extLst>
            </p:nvPr>
          </p:nvGraphicFramePr>
          <p:xfrm>
            <a:off x="1320726" y="6052908"/>
            <a:ext cx="2808289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9" name="Formel" r:id="rId14" imgW="1841400" imgH="241200" progId="Equation.3">
                    <p:embed/>
                  </p:oleObj>
                </mc:Choice>
                <mc:Fallback>
                  <p:oleObj name="Formel" r:id="rId14" imgW="18414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0726" y="6052908"/>
                          <a:ext cx="2808289" cy="43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Rectangle 22"/>
            <p:cNvSpPr>
              <a:spLocks noChangeArrowheads="1"/>
            </p:cNvSpPr>
            <p:nvPr/>
          </p:nvSpPr>
          <p:spPr bwMode="auto">
            <a:xfrm>
              <a:off x="1080319" y="5041032"/>
              <a:ext cx="907331" cy="401638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GB" dirty="0"/>
            </a:p>
          </p:txBody>
        </p:sp>
      </p:grpSp>
      <p:grpSp>
        <p:nvGrpSpPr>
          <p:cNvPr id="1414149" name="Gruppieren 1414148"/>
          <p:cNvGrpSpPr/>
          <p:nvPr/>
        </p:nvGrpSpPr>
        <p:grpSpPr>
          <a:xfrm>
            <a:off x="5241925" y="3226515"/>
            <a:ext cx="4926800" cy="1468433"/>
            <a:chOff x="5241925" y="3226515"/>
            <a:chExt cx="4926800" cy="1468433"/>
          </a:xfrm>
        </p:grpSpPr>
        <p:sp>
          <p:nvSpPr>
            <p:cNvPr id="19" name="Text Box 53"/>
            <p:cNvSpPr txBox="1">
              <a:spLocks noChangeArrowheads="1"/>
            </p:cNvSpPr>
            <p:nvPr/>
          </p:nvSpPr>
          <p:spPr bwMode="auto">
            <a:xfrm>
              <a:off x="8137102" y="3226515"/>
              <a:ext cx="2031623" cy="1305102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/>
              <a:r>
                <a:rPr lang="en-GB" sz="1400" b="0" dirty="0">
                  <a:cs typeface="Times New Roman" pitchFamily="18" charset="0"/>
                </a:rPr>
                <a:t>Example</a:t>
              </a:r>
              <a:r>
                <a:rPr lang="en-GB" sz="1400" b="0" u="none" dirty="0">
                  <a:cs typeface="Times New Roman" pitchFamily="18" charset="0"/>
                </a:rPr>
                <a:t> of squaring in</a:t>
              </a:r>
            </a:p>
            <a:p>
              <a:pPr defTabSz="762000"/>
              <a:r>
                <a:rPr lang="en-GB" sz="1400" b="0" u="none" dirty="0">
                  <a:cs typeface="Times New Roman" pitchFamily="18" charset="0"/>
                </a:rPr>
                <a:t> a normal base system:</a:t>
              </a:r>
            </a:p>
            <a:p>
              <a:pPr defTabSz="762000">
                <a:spcAft>
                  <a:spcPts val="400"/>
                </a:spcAft>
              </a:pPr>
              <a:r>
                <a:rPr lang="en-GB" sz="1400" b="0" u="none" dirty="0">
                  <a:cs typeface="Times New Roman" pitchFamily="18" charset="0"/>
                </a:rPr>
                <a:t>If </a:t>
              </a:r>
              <a:r>
                <a:rPr lang="en-GB" sz="1400" b="0" u="none" dirty="0" smtClean="0">
                  <a:cs typeface="Times New Roman" pitchFamily="18" charset="0"/>
                </a:rPr>
                <a:t>    </a:t>
              </a:r>
              <a:r>
                <a:rPr lang="en-GB" sz="1400" u="none" dirty="0" smtClean="0">
                  <a:cs typeface="Times New Roman" pitchFamily="18" charset="0"/>
                </a:rPr>
                <a:t>a </a:t>
              </a:r>
              <a:r>
                <a:rPr lang="en-GB" sz="1400" u="none" dirty="0">
                  <a:cs typeface="Times New Roman" pitchFamily="18" charset="0"/>
                </a:rPr>
                <a:t>=  </a:t>
              </a:r>
              <a:r>
                <a:rPr lang="en-GB" sz="1400" u="none" dirty="0" smtClean="0">
                  <a:cs typeface="Times New Roman" pitchFamily="18" charset="0"/>
                </a:rPr>
                <a:t>1 0 1 </a:t>
              </a:r>
              <a:r>
                <a:rPr lang="en-GB" sz="1400" u="none" dirty="0" smtClean="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  <a:p>
              <a:pPr defTabSz="762000">
                <a:spcAft>
                  <a:spcPts val="400"/>
                </a:spcAft>
              </a:pPr>
              <a:r>
                <a:rPr lang="en-GB" sz="1400" b="0" u="none" dirty="0" smtClean="0">
                  <a:cs typeface="Times New Roman" pitchFamily="18" charset="0"/>
                </a:rPr>
                <a:t> </a:t>
              </a:r>
              <a:endParaRPr lang="en-GB" sz="1400" b="0" u="none" dirty="0">
                <a:cs typeface="Times New Roman" pitchFamily="18" charset="0"/>
              </a:endParaRPr>
            </a:p>
            <a:p>
              <a:pPr defTabSz="762000"/>
              <a:r>
                <a:rPr lang="en-GB" sz="1400" b="0" u="none" dirty="0" smtClean="0">
                  <a:cs typeface="Times New Roman" pitchFamily="18" charset="0"/>
                  <a:sym typeface="Symbol"/>
                </a:rPr>
                <a:t>  </a:t>
              </a:r>
              <a:r>
                <a:rPr lang="en-GB" sz="1400" u="none" dirty="0" smtClean="0">
                  <a:cs typeface="Times New Roman" pitchFamily="18" charset="0"/>
                </a:rPr>
                <a:t>a</a:t>
              </a:r>
              <a:r>
                <a:rPr lang="en-GB" sz="1400" u="none" baseline="30000" dirty="0" smtClean="0">
                  <a:cs typeface="Times New Roman" pitchFamily="18" charset="0"/>
                </a:rPr>
                <a:t>2</a:t>
              </a:r>
              <a:r>
                <a:rPr lang="en-GB" sz="1400" u="none" dirty="0" smtClean="0">
                  <a:cs typeface="Times New Roman" pitchFamily="18" charset="0"/>
                </a:rPr>
                <a:t> =  </a:t>
              </a:r>
              <a:r>
                <a:rPr lang="en-GB" sz="1400" u="none" dirty="0" smtClean="0">
                  <a:solidFill>
                    <a:srgbClr val="FF0000"/>
                  </a:solidFill>
                  <a:cs typeface="Times New Roman" pitchFamily="18" charset="0"/>
                </a:rPr>
                <a:t>1 </a:t>
              </a:r>
              <a:r>
                <a:rPr lang="en-GB" sz="1400" u="none" dirty="0" smtClean="0">
                  <a:cs typeface="Times New Roman" pitchFamily="18" charset="0"/>
                </a:rPr>
                <a:t>1 0 1</a:t>
              </a:r>
              <a:endParaRPr lang="en-GB" sz="1400" u="none" dirty="0">
                <a:cs typeface="Times New Roman" pitchFamily="18" charset="0"/>
              </a:endParaRPr>
            </a:p>
          </p:txBody>
        </p:sp>
        <p:cxnSp>
          <p:nvCxnSpPr>
            <p:cNvPr id="6" name="Gerade Verbindung 5"/>
            <p:cNvCxnSpPr>
              <a:cxnSpLocks/>
            </p:cNvCxnSpPr>
            <p:nvPr/>
          </p:nvCxnSpPr>
          <p:spPr bwMode="auto">
            <a:xfrm>
              <a:off x="9007557" y="3922143"/>
              <a:ext cx="125546" cy="32780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Gerade Verbindung 21"/>
            <p:cNvCxnSpPr>
              <a:cxnSpLocks/>
            </p:cNvCxnSpPr>
            <p:nvPr/>
          </p:nvCxnSpPr>
          <p:spPr bwMode="auto">
            <a:xfrm>
              <a:off x="9288847" y="3885908"/>
              <a:ext cx="144400" cy="36404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Gerade Verbindung mit Pfeil 9">
              <a:extLst>
                <a:ext uri="{FF2B5EF4-FFF2-40B4-BE49-F238E27FC236}">
                  <a16:creationId xmlns="" xmlns:a16="http://schemas.microsoft.com/office/drawing/2014/main" id="{A9FE58FD-67C1-4422-BECC-44A9BF186E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41925" y="4057864"/>
              <a:ext cx="3720355" cy="63708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Gerade Verbindung 25"/>
            <p:cNvCxnSpPr>
              <a:cxnSpLocks/>
            </p:cNvCxnSpPr>
            <p:nvPr/>
          </p:nvCxnSpPr>
          <p:spPr bwMode="auto">
            <a:xfrm>
              <a:off x="9151331" y="3916392"/>
              <a:ext cx="137516" cy="32205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Gerade Verbindung 32"/>
            <p:cNvCxnSpPr>
              <a:cxnSpLocks/>
            </p:cNvCxnSpPr>
            <p:nvPr/>
          </p:nvCxnSpPr>
          <p:spPr bwMode="auto">
            <a:xfrm flipH="1">
              <a:off x="8962280" y="3877281"/>
              <a:ext cx="413339" cy="36116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600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/>
          <p:cNvSpPr/>
          <p:nvPr/>
        </p:nvSpPr>
        <p:spPr bwMode="auto">
          <a:xfrm>
            <a:off x="5548311" y="1987648"/>
            <a:ext cx="431017" cy="1458283"/>
          </a:xfrm>
          <a:custGeom>
            <a:avLst/>
            <a:gdLst>
              <a:gd name="connsiteX0" fmla="*/ 20365 w 360800"/>
              <a:gd name="connsiteY0" fmla="*/ 305576 h 1179409"/>
              <a:gd name="connsiteX1" fmla="*/ 29890 w 360800"/>
              <a:gd name="connsiteY1" fmla="*/ 67451 h 1179409"/>
              <a:gd name="connsiteX2" fmla="*/ 306115 w 360800"/>
              <a:gd name="connsiteY2" fmla="*/ 86501 h 1179409"/>
              <a:gd name="connsiteX3" fmla="*/ 344215 w 360800"/>
              <a:gd name="connsiteY3" fmla="*/ 1029476 h 1179409"/>
              <a:gd name="connsiteX4" fmla="*/ 106090 w 360800"/>
              <a:gd name="connsiteY4" fmla="*/ 1162826 h 1179409"/>
              <a:gd name="connsiteX5" fmla="*/ 29890 w 360800"/>
              <a:gd name="connsiteY5" fmla="*/ 877076 h 11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800" h="1179409">
                <a:moveTo>
                  <a:pt x="20365" y="305576"/>
                </a:moveTo>
                <a:cubicBezTo>
                  <a:pt x="1315" y="204769"/>
                  <a:pt x="-17735" y="103963"/>
                  <a:pt x="29890" y="67451"/>
                </a:cubicBezTo>
                <a:cubicBezTo>
                  <a:pt x="77515" y="30938"/>
                  <a:pt x="253728" y="-73837"/>
                  <a:pt x="306115" y="86501"/>
                </a:cubicBezTo>
                <a:cubicBezTo>
                  <a:pt x="358503" y="246838"/>
                  <a:pt x="377552" y="850089"/>
                  <a:pt x="344215" y="1029476"/>
                </a:cubicBezTo>
                <a:cubicBezTo>
                  <a:pt x="310878" y="1208863"/>
                  <a:pt x="158478" y="1188226"/>
                  <a:pt x="106090" y="1162826"/>
                </a:cubicBezTo>
                <a:cubicBezTo>
                  <a:pt x="53703" y="1137426"/>
                  <a:pt x="41796" y="1007251"/>
                  <a:pt x="29890" y="87707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4148" name="Text Box 4"/>
          <p:cNvSpPr txBox="1">
            <a:spLocks noChangeArrowheads="1"/>
          </p:cNvSpPr>
          <p:nvPr/>
        </p:nvSpPr>
        <p:spPr bwMode="auto">
          <a:xfrm>
            <a:off x="680210" y="156260"/>
            <a:ext cx="9039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GB" sz="2400" u="none" dirty="0" smtClean="0">
                <a:solidFill>
                  <a:schemeClr val="tx2"/>
                </a:solidFill>
                <a:latin typeface="Arial Narrow" pitchFamily="34" charset="0"/>
              </a:rPr>
              <a:t>Exponentiation for polynomials/vectors by </a:t>
            </a:r>
            <a:r>
              <a:rPr lang="en-GB" sz="2400" u="none" dirty="0" smtClean="0">
                <a:solidFill>
                  <a:srgbClr val="FF0000"/>
                </a:solidFill>
                <a:latin typeface="Arial Narrow" pitchFamily="34" charset="0"/>
              </a:rPr>
              <a:t>square-and-multiply technique</a:t>
            </a:r>
            <a:endParaRPr lang="en-GB" sz="2400" u="none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162" name="Text Box 7"/>
          <p:cNvSpPr txBox="1">
            <a:spLocks noChangeArrowheads="1"/>
          </p:cNvSpPr>
          <p:nvPr/>
        </p:nvSpPr>
        <p:spPr bwMode="auto">
          <a:xfrm>
            <a:off x="735257" y="768658"/>
            <a:ext cx="6314230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GB" sz="1800" dirty="0" smtClean="0">
                <a:latin typeface="Arial Narrow" pitchFamily="34" charset="0"/>
                <a:sym typeface="Symbol" pitchFamily="18" charset="2"/>
              </a:rPr>
              <a:t>Example</a:t>
            </a:r>
            <a:r>
              <a:rPr lang="en-GB" sz="1800" u="none" dirty="0" smtClean="0">
                <a:latin typeface="Arial Narrow" pitchFamily="34" charset="0"/>
                <a:sym typeface="Symbol" pitchFamily="18" charset="2"/>
              </a:rPr>
              <a:t>:  setup a hardware structure to compute 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b(x)</a:t>
            </a:r>
            <a:r>
              <a:rPr lang="en-GB" sz="1800" u="none" baseline="30000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25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in GF(2</a:t>
            </a:r>
            <a:r>
              <a:rPr lang="en-GB" sz="1800" u="none" baseline="30000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5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)</a:t>
            </a:r>
          </a:p>
          <a:p>
            <a:pPr defTabSz="762000"/>
            <a:endParaRPr lang="en-GB" sz="1800" u="none" dirty="0">
              <a:solidFill>
                <a:srgbClr val="000000"/>
              </a:solidFill>
              <a:latin typeface="Arial Narrow" pitchFamily="34" charset="0"/>
              <a:sym typeface="Symbol" pitchFamily="18" charset="2"/>
            </a:endParaRPr>
          </a:p>
          <a:p>
            <a:pPr defTabSz="762000"/>
            <a:r>
              <a:rPr lang="en-GB" sz="1800" u="none" dirty="0" smtClean="0">
                <a:latin typeface="Arial Narrow" pitchFamily="34" charset="0"/>
                <a:sym typeface="Symbol" pitchFamily="18" charset="2"/>
              </a:rPr>
              <a:t>25 = (11001)</a:t>
            </a:r>
            <a:r>
              <a:rPr lang="en-GB" sz="1800" u="none" baseline="-25000" dirty="0" smtClean="0">
                <a:latin typeface="Arial Narrow" pitchFamily="34" charset="0"/>
                <a:sym typeface="Symbol" pitchFamily="18" charset="2"/>
              </a:rPr>
              <a:t>2</a:t>
            </a:r>
            <a:r>
              <a:rPr lang="en-GB" sz="1800" u="none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</a:rPr>
              <a:t>= 2</a:t>
            </a:r>
            <a:r>
              <a:rPr lang="en-GB" sz="180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0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</a:rPr>
              <a:t> + 2</a:t>
            </a:r>
            <a:r>
              <a:rPr lang="en-GB" sz="180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</a:rPr>
              <a:t> + 2</a:t>
            </a:r>
            <a:r>
              <a:rPr lang="en-GB" sz="1800" u="none" baseline="30000" dirty="0" smtClean="0">
                <a:solidFill>
                  <a:srgbClr val="000000"/>
                </a:solidFill>
                <a:latin typeface="Arial Narrow" pitchFamily="34" charset="0"/>
              </a:rPr>
              <a:t>4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</a:rPr>
              <a:t> = 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1 + 8 + 16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en-GB" sz="1800" u="none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27823" y="2305446"/>
            <a:ext cx="20342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GB" sz="1800" u="none" dirty="0" smtClean="0">
                <a:latin typeface="Arial Narrow" pitchFamily="34" charset="0"/>
                <a:sym typeface="Symbol" pitchFamily="18" charset="2"/>
              </a:rPr>
              <a:t>b(x) = 1 + x + x</a:t>
            </a:r>
            <a:r>
              <a:rPr lang="en-GB" sz="1800" u="none" baseline="30000" dirty="0" smtClean="0">
                <a:latin typeface="Arial Narrow" pitchFamily="34" charset="0"/>
                <a:sym typeface="Symbol" pitchFamily="18" charset="2"/>
              </a:rPr>
              <a:t>4</a:t>
            </a:r>
          </a:p>
          <a:p>
            <a:pPr defTabSz="762000"/>
            <a:r>
              <a:rPr lang="en-GB" sz="1800" u="none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GB" sz="1800" u="none" dirty="0" smtClean="0">
                <a:latin typeface="Arial Narrow" pitchFamily="34" charset="0"/>
                <a:sym typeface="Symbol" pitchFamily="18" charset="2"/>
              </a:rPr>
              <a:t>       = 10011</a:t>
            </a:r>
            <a:endParaRPr lang="en-GB" sz="1800" u="none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468663" y="2176406"/>
            <a:ext cx="159297" cy="8986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14167" name="Gruppieren 1414166"/>
          <p:cNvGrpSpPr/>
          <p:nvPr/>
        </p:nvGrpSpPr>
        <p:grpSpPr>
          <a:xfrm>
            <a:off x="5825709" y="2318800"/>
            <a:ext cx="2599516" cy="406112"/>
            <a:chOff x="5825709" y="2318800"/>
            <a:chExt cx="2599516" cy="406112"/>
          </a:xfrm>
        </p:grpSpPr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8048717" y="2318800"/>
              <a:ext cx="376508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endParaRPr lang="en-GB" sz="1800" u="none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7623834" y="2338047"/>
              <a:ext cx="376508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u="none" baseline="30000" dirty="0" smtClean="0">
                  <a:latin typeface="Arial Narrow" pitchFamily="34" charset="0"/>
                  <a:sym typeface="Symbol" pitchFamily="18" charset="2"/>
                </a:rPr>
                <a:t>2</a:t>
              </a:r>
              <a:endParaRPr lang="en-GB" sz="1800" u="none" baseline="30000" dirty="0">
                <a:latin typeface="Arial Narrow" pitchFamily="34" charset="0"/>
                <a:sym typeface="Symbol" pitchFamily="18" charset="2"/>
              </a:endParaRPr>
            </a:p>
          </p:txBody>
        </p:sp>
        <p:cxnSp>
          <p:nvCxnSpPr>
            <p:cNvPr id="43" name="Gerade Verbindung mit Pfeil 42"/>
            <p:cNvCxnSpPr/>
            <p:nvPr/>
          </p:nvCxnSpPr>
          <p:spPr bwMode="auto">
            <a:xfrm>
              <a:off x="5825709" y="2648880"/>
              <a:ext cx="68407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7273007" y="2345277"/>
              <a:ext cx="376508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u="none" baseline="30000" dirty="0" smtClean="0">
                  <a:latin typeface="Arial Narrow" pitchFamily="34" charset="0"/>
                  <a:sym typeface="Symbol" pitchFamily="18" charset="2"/>
                </a:rPr>
                <a:t>4</a:t>
              </a:r>
              <a:endParaRPr lang="en-GB" sz="1800" u="none" baseline="30000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6956302" y="2345277"/>
              <a:ext cx="376508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u="none" baseline="30000" dirty="0" smtClean="0">
                  <a:latin typeface="Arial Narrow" pitchFamily="34" charset="0"/>
                  <a:sym typeface="Symbol" pitchFamily="18" charset="2"/>
                </a:rPr>
                <a:t>8</a:t>
              </a:r>
              <a:endParaRPr lang="en-GB" sz="1800" u="none" baseline="30000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6553018" y="2353399"/>
              <a:ext cx="473603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u="none" baseline="30000" dirty="0" smtClean="0">
                  <a:latin typeface="Arial Narrow" pitchFamily="34" charset="0"/>
                  <a:sym typeface="Symbol" pitchFamily="18" charset="2"/>
                </a:rPr>
                <a:t>16</a:t>
              </a:r>
              <a:endParaRPr lang="en-GB" sz="1800" u="none" baseline="30000" dirty="0">
                <a:latin typeface="Arial Narrow" pitchFamily="34" charset="0"/>
                <a:sym typeface="Symbol" pitchFamily="18" charset="2"/>
              </a:endParaRPr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901422" y="1400691"/>
            <a:ext cx="2347167" cy="58695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600" b="0" u="none" dirty="0" smtClean="0">
                <a:latin typeface="Arial Narrow" pitchFamily="34" charset="0"/>
                <a:sym typeface="Symbol" pitchFamily="18" charset="2"/>
              </a:rPr>
              <a:t>Each </a:t>
            </a:r>
            <a:r>
              <a:rPr lang="en-US" sz="1600" u="none" dirty="0" smtClean="0">
                <a:latin typeface="Arial Narrow" pitchFamily="34" charset="0"/>
                <a:sym typeface="Symbol" pitchFamily="18" charset="2"/>
              </a:rPr>
              <a:t>ring-rotation</a:t>
            </a:r>
            <a:r>
              <a:rPr lang="en-US" sz="1600" b="0" u="none" dirty="0" smtClean="0">
                <a:latin typeface="Arial Narrow" pitchFamily="34" charset="0"/>
                <a:sym typeface="Symbol" pitchFamily="18" charset="2"/>
              </a:rPr>
              <a:t> clock squares the register contents</a:t>
            </a:r>
            <a:endParaRPr lang="en-GB" sz="1600" b="0" u="none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420554" y="2237592"/>
            <a:ext cx="319329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100" u="none" dirty="0" smtClean="0">
                <a:latin typeface="Arial Narrow" pitchFamily="34" charset="0"/>
                <a:sym typeface="Symbol" pitchFamily="18" charset="2"/>
              </a:rPr>
              <a:t>0</a:t>
            </a:r>
          </a:p>
          <a:p>
            <a:pPr defTabSz="762000"/>
            <a:r>
              <a:rPr lang="en-US" sz="1100" u="none" dirty="0" smtClean="0">
                <a:latin typeface="Arial Narrow" pitchFamily="34" charset="0"/>
                <a:sym typeface="Symbol" pitchFamily="18" charset="2"/>
              </a:rPr>
              <a:t>1</a:t>
            </a:r>
          </a:p>
          <a:p>
            <a:pPr defTabSz="762000"/>
            <a:r>
              <a:rPr lang="en-US" sz="1100" u="none" dirty="0" smtClean="0">
                <a:latin typeface="Arial Narrow" pitchFamily="34" charset="0"/>
                <a:sym typeface="Symbol" pitchFamily="18" charset="2"/>
              </a:rPr>
              <a:t>0</a:t>
            </a:r>
          </a:p>
          <a:p>
            <a:pPr defTabSz="762000"/>
            <a:r>
              <a:rPr lang="en-US" sz="1100" u="none" dirty="0" smtClean="0">
                <a:latin typeface="Arial Narrow" pitchFamily="34" charset="0"/>
                <a:sym typeface="Symbol" pitchFamily="18" charset="2"/>
              </a:rPr>
              <a:t>1</a:t>
            </a:r>
            <a:endParaRPr lang="en-GB" sz="1100" u="none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501202" y="5827949"/>
            <a:ext cx="61943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l-GR" sz="2400" dirty="0" smtClean="0">
                <a:latin typeface="Arial Narrow" pitchFamily="34" charset="0"/>
                <a:sym typeface="Symbol" pitchFamily="18" charset="2"/>
              </a:rPr>
              <a:t>β</a:t>
            </a:r>
            <a:r>
              <a:rPr lang="en-US" sz="2400" u="none" baseline="30000" dirty="0" smtClean="0">
                <a:latin typeface="Arial Narrow" pitchFamily="34" charset="0"/>
                <a:sym typeface="Symbol" pitchFamily="18" charset="2"/>
              </a:rPr>
              <a:t>25</a:t>
            </a:r>
            <a:endParaRPr lang="en-GB" sz="2400" u="none" baseline="30000" dirty="0">
              <a:latin typeface="Arial Narrow" pitchFamily="34" charset="0"/>
              <a:sym typeface="Symbol" pitchFamily="18" charset="2"/>
            </a:endParaRPr>
          </a:p>
        </p:txBody>
      </p:sp>
      <p:cxnSp>
        <p:nvCxnSpPr>
          <p:cNvPr id="72" name="Gerade Verbindung 71"/>
          <p:cNvCxnSpPr/>
          <p:nvPr/>
        </p:nvCxnSpPr>
        <p:spPr bwMode="auto">
          <a:xfrm>
            <a:off x="6197749" y="4645536"/>
            <a:ext cx="0" cy="150092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hteck 73"/>
          <p:cNvSpPr/>
          <p:nvPr/>
        </p:nvSpPr>
        <p:spPr bwMode="auto">
          <a:xfrm>
            <a:off x="6579664" y="5627824"/>
            <a:ext cx="1548171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Gerade Verbindung mit Pfeil 74"/>
          <p:cNvCxnSpPr/>
          <p:nvPr/>
        </p:nvCxnSpPr>
        <p:spPr bwMode="auto">
          <a:xfrm>
            <a:off x="8148507" y="6106589"/>
            <a:ext cx="86409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736483" y="5629648"/>
            <a:ext cx="1440159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GB" sz="1800" u="none" dirty="0" err="1" smtClean="0">
                <a:latin typeface="Arial Narrow" pitchFamily="34" charset="0"/>
                <a:sym typeface="Symbol" pitchFamily="18" charset="2"/>
              </a:rPr>
              <a:t>Nornal</a:t>
            </a:r>
            <a:r>
              <a:rPr lang="en-GB" sz="1800" u="none" dirty="0" smtClean="0">
                <a:latin typeface="Arial Narrow" pitchFamily="34" charset="0"/>
                <a:sym typeface="Symbol" pitchFamily="18" charset="2"/>
              </a:rPr>
              <a:t> base to canonical converter</a:t>
            </a:r>
            <a:endParaRPr lang="en-GB" sz="1800" u="none" dirty="0">
              <a:latin typeface="Arial Narrow" pitchFamily="34" charset="0"/>
              <a:sym typeface="Symbol" pitchFamily="18" charset="2"/>
            </a:endParaRPr>
          </a:p>
        </p:txBody>
      </p:sp>
      <p:cxnSp>
        <p:nvCxnSpPr>
          <p:cNvPr id="78" name="Gerade Verbindung mit Pfeil 77"/>
          <p:cNvCxnSpPr/>
          <p:nvPr/>
        </p:nvCxnSpPr>
        <p:spPr bwMode="auto">
          <a:xfrm>
            <a:off x="6225917" y="6122063"/>
            <a:ext cx="342039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hteck 24"/>
          <p:cNvSpPr/>
          <p:nvPr/>
        </p:nvSpPr>
        <p:spPr>
          <a:xfrm>
            <a:off x="8755827" y="560589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b(x)</a:t>
            </a:r>
            <a:r>
              <a:rPr lang="en-GB" sz="1800" u="none" baseline="30000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25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</a:t>
            </a:r>
            <a:endParaRPr lang="de-DE" dirty="0"/>
          </a:p>
        </p:txBody>
      </p:sp>
      <p:grpSp>
        <p:nvGrpSpPr>
          <p:cNvPr id="1414168" name="Gruppieren 1414167"/>
          <p:cNvGrpSpPr/>
          <p:nvPr/>
        </p:nvGrpSpPr>
        <p:grpSpPr>
          <a:xfrm>
            <a:off x="6238591" y="2711813"/>
            <a:ext cx="1889244" cy="927628"/>
            <a:chOff x="6238591" y="2711813"/>
            <a:chExt cx="1889244" cy="927628"/>
          </a:xfrm>
        </p:grpSpPr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6995430" y="3247509"/>
              <a:ext cx="376508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endParaRPr lang="en-GB" sz="1800" u="none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6626575" y="3267928"/>
              <a:ext cx="376508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u="none" baseline="30000" dirty="0" smtClean="0">
                  <a:latin typeface="Arial Narrow" pitchFamily="34" charset="0"/>
                  <a:sym typeface="Symbol" pitchFamily="18" charset="2"/>
                </a:rPr>
                <a:t>8</a:t>
              </a:r>
              <a:endParaRPr lang="en-GB" sz="1800" u="none" baseline="30000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6238591" y="3247510"/>
              <a:ext cx="473603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u="none" baseline="30000" dirty="0" smtClean="0">
                  <a:latin typeface="Arial Narrow" pitchFamily="34" charset="0"/>
                  <a:sym typeface="Symbol" pitchFamily="18" charset="2"/>
                </a:rPr>
                <a:t>16</a:t>
              </a:r>
              <a:endParaRPr lang="en-GB" sz="1800" u="none" baseline="30000" dirty="0">
                <a:latin typeface="Arial Narrow" pitchFamily="34" charset="0"/>
                <a:sym typeface="Symbol" pitchFamily="18" charset="2"/>
              </a:endParaRPr>
            </a:p>
          </p:txBody>
        </p:sp>
        <p:cxnSp>
          <p:nvCxnSpPr>
            <p:cNvPr id="80" name="Gerade Verbindung 79"/>
            <p:cNvCxnSpPr/>
            <p:nvPr/>
          </p:nvCxnSpPr>
          <p:spPr bwMode="auto">
            <a:xfrm flipH="1">
              <a:off x="6512021" y="2724912"/>
              <a:ext cx="229107" cy="6010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Gerade Verbindung 82"/>
            <p:cNvCxnSpPr>
              <a:stCxn id="45" idx="2"/>
            </p:cNvCxnSpPr>
            <p:nvPr/>
          </p:nvCxnSpPr>
          <p:spPr bwMode="auto">
            <a:xfrm flipH="1">
              <a:off x="6886295" y="2716790"/>
              <a:ext cx="258261" cy="62229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Gerade Verbindung 83"/>
            <p:cNvCxnSpPr/>
            <p:nvPr/>
          </p:nvCxnSpPr>
          <p:spPr bwMode="auto">
            <a:xfrm flipH="1">
              <a:off x="7273007" y="2711813"/>
              <a:ext cx="854828" cy="62726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14170" name="Gruppieren 1414169"/>
          <p:cNvGrpSpPr/>
          <p:nvPr/>
        </p:nvGrpSpPr>
        <p:grpSpPr>
          <a:xfrm>
            <a:off x="5608088" y="3713877"/>
            <a:ext cx="3204680" cy="1703808"/>
            <a:chOff x="5608088" y="3713877"/>
            <a:chExt cx="3204680" cy="1703808"/>
          </a:xfrm>
        </p:grpSpPr>
        <p:sp>
          <p:nvSpPr>
            <p:cNvPr id="50" name="Rechteck 49"/>
            <p:cNvSpPr/>
            <p:nvPr/>
          </p:nvSpPr>
          <p:spPr bwMode="auto">
            <a:xfrm>
              <a:off x="5950127" y="4289941"/>
              <a:ext cx="159297" cy="89861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6432042" y="4399682"/>
              <a:ext cx="984981" cy="586957"/>
              <a:chOff x="7250317" y="2719990"/>
              <a:chExt cx="984981" cy="586957"/>
            </a:xfrm>
          </p:grpSpPr>
          <p:sp>
            <p:nvSpPr>
              <p:cNvPr id="12" name="Ellipse 11"/>
              <p:cNvSpPr/>
              <p:nvPr/>
            </p:nvSpPr>
            <p:spPr bwMode="auto">
              <a:xfrm>
                <a:off x="7250317" y="2810743"/>
                <a:ext cx="376508" cy="288032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7293668" y="2719990"/>
                <a:ext cx="941630" cy="586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3200" u="none" dirty="0" smtClean="0">
                    <a:latin typeface="Arial Narrow" pitchFamily="34" charset="0"/>
                    <a:sym typeface="Symbol" pitchFamily="18" charset="2"/>
                  </a:rPr>
                  <a:t>*</a:t>
                </a:r>
                <a:endParaRPr lang="en-GB" sz="3200" u="none" dirty="0">
                  <a:latin typeface="Arial Narrow" pitchFamily="34" charset="0"/>
                  <a:sym typeface="Symbol" pitchFamily="18" charset="2"/>
                </a:endParaRPr>
              </a:p>
            </p:txBody>
          </p:sp>
        </p:grpSp>
        <p:cxnSp>
          <p:nvCxnSpPr>
            <p:cNvPr id="54" name="Gerade Verbindung mit Pfeil 53"/>
            <p:cNvCxnSpPr/>
            <p:nvPr/>
          </p:nvCxnSpPr>
          <p:spPr bwMode="auto">
            <a:xfrm>
              <a:off x="6090003" y="4645536"/>
              <a:ext cx="34203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Gerade Verbindung mit Pfeil 55"/>
            <p:cNvCxnSpPr/>
            <p:nvPr/>
          </p:nvCxnSpPr>
          <p:spPr bwMode="auto">
            <a:xfrm>
              <a:off x="6800238" y="4633528"/>
              <a:ext cx="34203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rade Verbindung 15"/>
            <p:cNvCxnSpPr/>
            <p:nvPr/>
          </p:nvCxnSpPr>
          <p:spPr bwMode="auto">
            <a:xfrm>
              <a:off x="7117227" y="4634451"/>
              <a:ext cx="0" cy="78323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Gerade Verbindung mit Pfeil 58"/>
            <p:cNvCxnSpPr/>
            <p:nvPr/>
          </p:nvCxnSpPr>
          <p:spPr bwMode="auto">
            <a:xfrm>
              <a:off x="5608088" y="4633528"/>
              <a:ext cx="34203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5608088" y="5417685"/>
              <a:ext cx="1526123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Gerade Verbindung 64"/>
            <p:cNvCxnSpPr/>
            <p:nvPr/>
          </p:nvCxnSpPr>
          <p:spPr bwMode="auto">
            <a:xfrm>
              <a:off x="5608088" y="4633528"/>
              <a:ext cx="0" cy="78323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67" name="Gerade Verbindung 66"/>
            <p:cNvCxnSpPr/>
            <p:nvPr/>
          </p:nvCxnSpPr>
          <p:spPr bwMode="auto">
            <a:xfrm>
              <a:off x="6631229" y="3713877"/>
              <a:ext cx="0" cy="78323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6953898" y="4177337"/>
              <a:ext cx="1858870" cy="340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n-US" sz="1600" b="0" u="none" dirty="0" smtClean="0">
                  <a:latin typeface="Arial Narrow" pitchFamily="34" charset="0"/>
                  <a:sym typeface="Symbol" pitchFamily="18" charset="2"/>
                </a:rPr>
                <a:t>Normal-base multiplier</a:t>
              </a:r>
              <a:endParaRPr lang="en-GB" sz="1600" b="0" u="none" dirty="0">
                <a:latin typeface="Arial Narrow" pitchFamily="34" charset="0"/>
                <a:sym typeface="Symbol" pitchFamily="18" charset="2"/>
              </a:endParaRPr>
            </a:p>
          </p:txBody>
        </p:sp>
      </p:grp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1793319" y="3339080"/>
            <a:ext cx="1440159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GB" sz="1800" u="none" dirty="0" smtClean="0">
                <a:latin typeface="Arial Narrow" pitchFamily="34" charset="0"/>
                <a:sym typeface="Symbol" pitchFamily="18" charset="2"/>
              </a:rPr>
              <a:t>Select a normal base</a:t>
            </a:r>
            <a:endParaRPr lang="en-GB" sz="1800" u="none" dirty="0">
              <a:latin typeface="Arial Narrow" pitchFamily="34" charset="0"/>
              <a:sym typeface="Symbol" pitchFamily="18" charset="2"/>
            </a:endParaRPr>
          </a:p>
        </p:txBody>
      </p:sp>
      <p:grpSp>
        <p:nvGrpSpPr>
          <p:cNvPr id="1414166" name="Gruppieren 1414165"/>
          <p:cNvGrpSpPr/>
          <p:nvPr/>
        </p:nvGrpSpPr>
        <p:grpSpPr>
          <a:xfrm>
            <a:off x="2304455" y="2210926"/>
            <a:ext cx="3173877" cy="1408995"/>
            <a:chOff x="2304455" y="2210926"/>
            <a:chExt cx="3173877" cy="1408995"/>
          </a:xfrm>
        </p:grpSpPr>
        <p:cxnSp>
          <p:nvCxnSpPr>
            <p:cNvPr id="5" name="Gerade Verbindung mit Pfeil 4"/>
            <p:cNvCxnSpPr/>
            <p:nvPr/>
          </p:nvCxnSpPr>
          <p:spPr bwMode="auto">
            <a:xfrm>
              <a:off x="2304455" y="2642974"/>
              <a:ext cx="68407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Rechteck 6"/>
            <p:cNvSpPr/>
            <p:nvPr/>
          </p:nvSpPr>
          <p:spPr bwMode="auto">
            <a:xfrm>
              <a:off x="2988532" y="2210926"/>
              <a:ext cx="1548171" cy="864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Gerade Verbindung mit Pfeil 29"/>
            <p:cNvCxnSpPr/>
            <p:nvPr/>
          </p:nvCxnSpPr>
          <p:spPr bwMode="auto">
            <a:xfrm>
              <a:off x="4536703" y="2642974"/>
              <a:ext cx="86409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3096543" y="2318600"/>
              <a:ext cx="1440159" cy="64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n-GB" sz="1800" u="none" dirty="0" err="1" smtClean="0">
                  <a:latin typeface="Arial Narrow" pitchFamily="34" charset="0"/>
                  <a:sym typeface="Symbol" pitchFamily="18" charset="2"/>
                </a:rPr>
                <a:t>Nornal</a:t>
              </a:r>
              <a:r>
                <a:rPr lang="en-GB" sz="1800" u="none" dirty="0" smtClean="0">
                  <a:latin typeface="Arial Narrow" pitchFamily="34" charset="0"/>
                  <a:sym typeface="Symbol" pitchFamily="18" charset="2"/>
                </a:rPr>
                <a:t> base converter</a:t>
              </a:r>
              <a:endParaRPr lang="en-GB" sz="1800" u="none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536702" y="2269590"/>
              <a:ext cx="941630" cy="340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6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600" dirty="0" smtClean="0">
                  <a:latin typeface="Arial Narrow" pitchFamily="34" charset="0"/>
                  <a:sym typeface="Symbol" pitchFamily="18" charset="2"/>
                </a:rPr>
                <a:t> </a:t>
              </a:r>
              <a:r>
                <a:rPr lang="en-US" sz="1600" u="none" dirty="0" smtClean="0">
                  <a:latin typeface="Arial Narrow" pitchFamily="34" charset="0"/>
                  <a:sym typeface="Symbol" pitchFamily="18" charset="2"/>
                </a:rPr>
                <a:t>=00101</a:t>
              </a:r>
              <a:endParaRPr lang="en-GB" sz="1600" u="none" dirty="0">
                <a:latin typeface="Arial Narrow" pitchFamily="34" charset="0"/>
                <a:sym typeface="Symbol" pitchFamily="18" charset="2"/>
              </a:endParaRPr>
            </a:p>
          </p:txBody>
        </p:sp>
        <p:cxnSp>
          <p:nvCxnSpPr>
            <p:cNvPr id="1414153" name="Gerade Verbindung mit Pfeil 1414152"/>
            <p:cNvCxnSpPr/>
            <p:nvPr/>
          </p:nvCxnSpPr>
          <p:spPr bwMode="auto">
            <a:xfrm flipV="1">
              <a:off x="2762046" y="2967112"/>
              <a:ext cx="471432" cy="65280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14169" name="Gruppieren 1414168"/>
          <p:cNvGrpSpPr/>
          <p:nvPr/>
        </p:nvGrpSpPr>
        <p:grpSpPr>
          <a:xfrm>
            <a:off x="7456562" y="3136630"/>
            <a:ext cx="2493537" cy="516003"/>
            <a:chOff x="7456562" y="3136630"/>
            <a:chExt cx="2493537" cy="516003"/>
          </a:xfrm>
        </p:grpSpPr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8219841" y="3197874"/>
              <a:ext cx="376508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dirty="0" smtClean="0">
                  <a:latin typeface="Arial Narrow" pitchFamily="34" charset="0"/>
                  <a:sym typeface="Symbol" pitchFamily="18" charset="2"/>
                </a:rPr>
                <a:t> </a:t>
              </a:r>
              <a:endParaRPr lang="en-GB" sz="1800" u="none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8553503" y="3197874"/>
              <a:ext cx="376508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u="none" baseline="30000" dirty="0" smtClean="0">
                  <a:latin typeface="Arial Narrow" pitchFamily="34" charset="0"/>
                  <a:sym typeface="Symbol" pitchFamily="18" charset="2"/>
                </a:rPr>
                <a:t>8</a:t>
              </a:r>
              <a:endParaRPr lang="en-GB" sz="1800" u="none" baseline="30000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95" name="Text Box 7"/>
            <p:cNvSpPr txBox="1">
              <a:spLocks noChangeArrowheads="1"/>
            </p:cNvSpPr>
            <p:nvPr/>
          </p:nvSpPr>
          <p:spPr bwMode="auto">
            <a:xfrm>
              <a:off x="8922842" y="3197874"/>
              <a:ext cx="473603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u="none" baseline="30000" dirty="0" smtClean="0">
                  <a:latin typeface="Arial Narrow" pitchFamily="34" charset="0"/>
                  <a:sym typeface="Symbol" pitchFamily="18" charset="2"/>
                </a:rPr>
                <a:t>16</a:t>
              </a:r>
              <a:endParaRPr lang="en-GB" sz="1800" u="none" baseline="30000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8785873" y="3278649"/>
              <a:ext cx="199835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n-US" sz="1800" u="none" dirty="0" smtClean="0">
                  <a:latin typeface="Arial Narrow" pitchFamily="34" charset="0"/>
                  <a:sym typeface="Symbol" pitchFamily="18" charset="2"/>
                </a:rPr>
                <a:t>*</a:t>
              </a:r>
              <a:endParaRPr lang="en-GB" sz="1800" u="none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8410419" y="3247511"/>
              <a:ext cx="188254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n-US" sz="1800" u="none" dirty="0" smtClean="0">
                  <a:latin typeface="Arial Narrow" pitchFamily="34" charset="0"/>
                  <a:sym typeface="Symbol" pitchFamily="18" charset="2"/>
                </a:rPr>
                <a:t>*</a:t>
              </a:r>
              <a:endParaRPr lang="en-GB" sz="1800" u="none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9289231" y="3207565"/>
              <a:ext cx="660868" cy="3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n-US" sz="1800" u="none" dirty="0" smtClean="0">
                  <a:latin typeface="Arial Narrow" pitchFamily="34" charset="0"/>
                  <a:sym typeface="Symbol" pitchFamily="18" charset="2"/>
                </a:rPr>
                <a:t>= </a:t>
              </a:r>
              <a:r>
                <a:rPr lang="el-GR" sz="1800" dirty="0" smtClean="0">
                  <a:latin typeface="Arial Narrow" pitchFamily="34" charset="0"/>
                  <a:sym typeface="Symbol" pitchFamily="18" charset="2"/>
                </a:rPr>
                <a:t>β</a:t>
              </a:r>
              <a:r>
                <a:rPr lang="en-US" sz="1800" u="none" baseline="30000" dirty="0" smtClean="0">
                  <a:latin typeface="Arial Narrow" pitchFamily="34" charset="0"/>
                  <a:sym typeface="Symbol" pitchFamily="18" charset="2"/>
                </a:rPr>
                <a:t>25</a:t>
              </a:r>
              <a:endParaRPr lang="en-GB" sz="1800" u="none" baseline="30000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1414154" name="Rechteck 1414153"/>
            <p:cNvSpPr/>
            <p:nvPr/>
          </p:nvSpPr>
          <p:spPr bwMode="auto">
            <a:xfrm>
              <a:off x="8219841" y="3136630"/>
              <a:ext cx="1709965" cy="51600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14156" name="Gerade Verbindung mit Pfeil 1414155"/>
            <p:cNvCxnSpPr/>
            <p:nvPr/>
          </p:nvCxnSpPr>
          <p:spPr bwMode="auto">
            <a:xfrm flipV="1">
              <a:off x="7456562" y="3383630"/>
              <a:ext cx="717993" cy="1282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14163" name="Rechteck 1414162"/>
          <p:cNvSpPr/>
          <p:nvPr/>
        </p:nvSpPr>
        <p:spPr>
          <a:xfrm>
            <a:off x="6329924" y="1966495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u="none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21 = 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( 1 1 0 0 1 )</a:t>
            </a:r>
            <a:r>
              <a:rPr lang="en-GB" sz="1800" u="none" baseline="-25000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2</a:t>
            </a:r>
            <a:r>
              <a:rPr lang="en-GB" sz="1800" u="none" dirty="0" smtClean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93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8" grpId="0" animBg="1"/>
      <p:bldP spid="48" grpId="0" animBg="1"/>
      <p:bldP spid="31" grpId="0"/>
      <p:bldP spid="71" grpId="0"/>
      <p:bldP spid="74" grpId="0" animBg="1"/>
      <p:bldP spid="76" grpId="0"/>
      <p:bldP spid="25" grpId="0"/>
      <p:bldP spid="90" grpId="0"/>
      <p:bldP spid="14141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Text Box 2"/>
          <p:cNvSpPr txBox="1">
            <a:spLocks noChangeArrowheads="1"/>
          </p:cNvSpPr>
          <p:nvPr/>
        </p:nvSpPr>
        <p:spPr bwMode="auto">
          <a:xfrm>
            <a:off x="378427" y="146447"/>
            <a:ext cx="961269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lvl="0" indent="-457200" defTabSz="762000">
              <a:spcBef>
                <a:spcPts val="600"/>
              </a:spcBef>
              <a:spcAft>
                <a:spcPts val="600"/>
              </a:spcAft>
            </a:pP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Representing information in security systems as </a:t>
            </a:r>
            <a:r>
              <a:rPr lang="en-US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“Vectors”</a:t>
            </a:r>
          </a:p>
          <a:p>
            <a:pPr algn="ctr" defTabSz="762000">
              <a:defRPr/>
            </a:pPr>
            <a:r>
              <a:rPr lang="en-US" sz="2400" b="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(More flexible and efficient algebraic system for modern cryptography!)</a:t>
            </a:r>
            <a:endParaRPr lang="en-GB" sz="1800" b="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374211" name="Text Box 3"/>
          <p:cNvSpPr txBox="1">
            <a:spLocks noChangeArrowheads="1"/>
          </p:cNvSpPr>
          <p:nvPr/>
        </p:nvSpPr>
        <p:spPr bwMode="auto">
          <a:xfrm>
            <a:off x="796213" y="1082551"/>
            <a:ext cx="8518149" cy="1279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762000">
              <a:spcAft>
                <a:spcPts val="600"/>
              </a:spcAft>
            </a:pPr>
            <a:r>
              <a:rPr lang="en-US" sz="1800" dirty="0">
                <a:sym typeface="Wingdings" pitchFamily="2" charset="2"/>
              </a:rPr>
              <a:t>Data representation in Integer algebra:</a:t>
            </a:r>
          </a:p>
          <a:p>
            <a:pPr defTabSz="762000"/>
            <a:r>
              <a:rPr lang="en-US" sz="1800" u="none" dirty="0">
                <a:sym typeface="Wingdings" pitchFamily="2" charset="2"/>
              </a:rPr>
              <a:t>(1010)              10     Element in GF(13)</a:t>
            </a:r>
          </a:p>
          <a:p>
            <a:pPr marL="457200" indent="-457200" defTabSz="762000"/>
            <a:r>
              <a:rPr lang="en-US" sz="1800" u="none" dirty="0"/>
              <a:t>(1010101)      </a:t>
            </a:r>
            <a:r>
              <a:rPr lang="en-US" sz="1800" u="none" dirty="0">
                <a:sym typeface="Wingdings" pitchFamily="2" charset="2"/>
              </a:rPr>
              <a:t>  85</a:t>
            </a:r>
            <a:r>
              <a:rPr lang="en-US" sz="1800" u="none" dirty="0"/>
              <a:t>     Element in GF(89)</a:t>
            </a:r>
          </a:p>
          <a:p>
            <a:pPr marL="457200" indent="-457200" defTabSz="762000"/>
            <a:r>
              <a:rPr lang="en-US" sz="1600" u="none" dirty="0"/>
              <a:t>Large data blocks require large field modulus and hence more complex arithmetic </a:t>
            </a:r>
            <a:endParaRPr lang="en-GB" sz="1600" u="none" dirty="0"/>
          </a:p>
        </p:txBody>
      </p:sp>
      <p:sp>
        <p:nvSpPr>
          <p:cNvPr id="1374212" name="Text Box 4"/>
          <p:cNvSpPr txBox="1">
            <a:spLocks noChangeArrowheads="1"/>
          </p:cNvSpPr>
          <p:nvPr/>
        </p:nvSpPr>
        <p:spPr bwMode="auto">
          <a:xfrm>
            <a:off x="796212" y="2378695"/>
            <a:ext cx="9315261" cy="3664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762000"/>
            <a:r>
              <a:rPr lang="en-US" sz="1800" dirty="0"/>
              <a:t>Alternatively data may be represented as vectors having entries from </a:t>
            </a:r>
            <a:r>
              <a:rPr lang="en-US" sz="1800" dirty="0" smtClean="0"/>
              <a:t>GF(13):</a:t>
            </a:r>
            <a:endParaRPr lang="en-US" sz="1800" dirty="0"/>
          </a:p>
          <a:p>
            <a:pPr marL="457200" indent="-457200" defTabSz="762000">
              <a:spcBef>
                <a:spcPts val="600"/>
              </a:spcBef>
              <a:spcAft>
                <a:spcPts val="600"/>
              </a:spcAft>
            </a:pPr>
            <a:r>
              <a:rPr lang="en-US" u="none" dirty="0"/>
              <a:t>(</a:t>
            </a:r>
            <a:r>
              <a:rPr lang="en-US" sz="1800" u="none" dirty="0"/>
              <a:t>3  2  11  8  10)     Vector having components from GF(13) with 5 entries, 4 bits each.</a:t>
            </a:r>
            <a:br>
              <a:rPr lang="en-US" sz="1800" u="none" dirty="0"/>
            </a:br>
            <a:r>
              <a:rPr lang="en-US" sz="1800" u="none" dirty="0"/>
              <a:t>                       The result is a</a:t>
            </a:r>
            <a:r>
              <a:rPr lang="en-US" sz="1600" u="none" dirty="0"/>
              <a:t> vector of 20 bits as follows:</a:t>
            </a:r>
          </a:p>
          <a:p>
            <a:pPr marL="457200" indent="-457200" defTabSz="762000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457200" indent="-457200" defTabSz="762000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Or </a:t>
            </a:r>
            <a:r>
              <a:rPr lang="en-US" sz="1800" dirty="0" smtClean="0"/>
              <a:t>fully </a:t>
            </a:r>
            <a:r>
              <a:rPr lang="en-US" sz="1800" dirty="0"/>
              <a:t>usable binary </a:t>
            </a:r>
            <a:r>
              <a:rPr lang="en-US" sz="1800" dirty="0" smtClean="0"/>
              <a:t>vectors when using GF(31):</a:t>
            </a:r>
            <a:endParaRPr lang="en-US" sz="1800" dirty="0"/>
          </a:p>
          <a:p>
            <a:pPr marL="457200" indent="-457200" defTabSz="762000"/>
            <a:r>
              <a:rPr lang="en-US" sz="1800" u="none" dirty="0"/>
              <a:t>( 10101    00011   01110 … 10110)</a:t>
            </a:r>
            <a:r>
              <a:rPr lang="en-US" sz="1800" u="none" baseline="-25000" dirty="0"/>
              <a:t>1 x 1000</a:t>
            </a:r>
            <a:r>
              <a:rPr lang="en-US" sz="1800" u="none" dirty="0"/>
              <a:t> , 5000 bits, with </a:t>
            </a:r>
            <a:r>
              <a:rPr lang="en-US" sz="1800" dirty="0"/>
              <a:t>algebra over GF(31</a:t>
            </a:r>
            <a:r>
              <a:rPr lang="en-US" sz="1800" u="none" dirty="0"/>
              <a:t>)! </a:t>
            </a:r>
          </a:p>
          <a:p>
            <a:pPr marL="457200" indent="-457200" defTabSz="762000"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</a:rPr>
              <a:t>Or simply</a:t>
            </a:r>
            <a:r>
              <a:rPr lang="en-US" sz="1800" u="none" dirty="0">
                <a:solidFill>
                  <a:srgbClr val="FF0000"/>
                </a:solidFill>
              </a:rPr>
              <a:t>: (1 0 1 1 0 1 0 1.. 1 0)</a:t>
            </a:r>
            <a:r>
              <a:rPr lang="en-US" sz="1800" u="none" baseline="-25000" dirty="0">
                <a:solidFill>
                  <a:srgbClr val="FF0000"/>
                </a:solidFill>
              </a:rPr>
              <a:t>1 x</a:t>
            </a:r>
            <a:r>
              <a:rPr lang="en-US" sz="1800" u="none" dirty="0">
                <a:solidFill>
                  <a:srgbClr val="FF0000"/>
                </a:solidFill>
              </a:rPr>
              <a:t> </a:t>
            </a:r>
            <a:r>
              <a:rPr lang="en-US" sz="1800" u="none" baseline="-25000" dirty="0">
                <a:solidFill>
                  <a:srgbClr val="FF0000"/>
                </a:solidFill>
              </a:rPr>
              <a:t>256     </a:t>
            </a:r>
            <a:r>
              <a:rPr lang="en-US" sz="1800" u="none" dirty="0"/>
              <a:t>256 bits </a:t>
            </a:r>
            <a:r>
              <a:rPr lang="en-US" sz="1800" u="none" dirty="0">
                <a:solidFill>
                  <a:srgbClr val="FF0000"/>
                </a:solidFill>
              </a:rPr>
              <a:t>block/tuple </a:t>
            </a:r>
            <a:r>
              <a:rPr lang="en-US" sz="1800" u="none" dirty="0"/>
              <a:t>with algebra over GF(2)</a:t>
            </a:r>
          </a:p>
          <a:p>
            <a:pPr marL="457200" indent="-457200" defTabSz="762000">
              <a:spcBef>
                <a:spcPts val="1200"/>
              </a:spcBef>
            </a:pPr>
            <a:r>
              <a:rPr lang="en-US" sz="1800" dirty="0"/>
              <a:t>Question:</a:t>
            </a:r>
            <a:r>
              <a:rPr lang="en-US" sz="1800" u="none" dirty="0"/>
              <a:t> Can we construct a “</a:t>
            </a:r>
            <a:r>
              <a:rPr lang="en-US" sz="1800" i="1" u="none" dirty="0"/>
              <a:t>closed operational algebraic system”</a:t>
            </a:r>
            <a:r>
              <a:rPr lang="en-US" sz="1800" u="none" dirty="0"/>
              <a:t/>
            </a:r>
            <a:br>
              <a:rPr lang="en-US" sz="1800" u="none" dirty="0"/>
            </a:br>
            <a:r>
              <a:rPr lang="en-US" sz="1800" u="none" dirty="0"/>
              <a:t>           when describing data as such large </a:t>
            </a:r>
            <a:r>
              <a:rPr lang="en-US" sz="1800" u="none" dirty="0" smtClean="0"/>
              <a:t>vectors from a GF </a:t>
            </a:r>
            <a:r>
              <a:rPr lang="en-US" sz="1800" u="none" dirty="0"/>
              <a:t>? </a:t>
            </a:r>
          </a:p>
          <a:p>
            <a:pPr marL="457200" indent="-457200" defTabSz="762000">
              <a:spcBef>
                <a:spcPts val="600"/>
              </a:spcBef>
            </a:pPr>
            <a:r>
              <a:rPr lang="en-US" sz="1800" u="none" dirty="0"/>
              <a:t>                  The answer is </a:t>
            </a:r>
            <a:r>
              <a:rPr lang="en-US" sz="1800" dirty="0"/>
              <a:t>yes</a:t>
            </a:r>
            <a:r>
              <a:rPr lang="en-US" sz="1800" u="none" dirty="0"/>
              <a:t>, by using what is called  </a:t>
            </a:r>
            <a:r>
              <a:rPr lang="en-US" sz="1800" dirty="0">
                <a:solidFill>
                  <a:schemeClr val="hlink"/>
                </a:solidFill>
              </a:rPr>
              <a:t>Extended Finite Fields (GF)</a:t>
            </a:r>
            <a:endParaRPr lang="en-GB" sz="1800" dirty="0">
              <a:solidFill>
                <a:schemeClr val="hlink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8F3946AF-EE6A-45A0-BF6E-8C5027DC7CFC}"/>
              </a:ext>
            </a:extLst>
          </p:cNvPr>
          <p:cNvSpPr txBox="1"/>
          <p:nvPr/>
        </p:nvSpPr>
        <p:spPr>
          <a:xfrm>
            <a:off x="774979" y="6016104"/>
            <a:ext cx="9018308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457200" marR="0" lvl="0" indent="-45720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section treats such data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(1 0 1.. 1 0)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x n </a:t>
            </a:r>
            <a:r>
              <a:rPr lang="en-US" sz="1800" u="none" dirty="0">
                <a:solidFill>
                  <a:srgbClr val="000000"/>
                </a:solidFill>
              </a:rPr>
              <a:t> as n-bit tuples/vectors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over GF(2)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="" xmlns:a16="http://schemas.microsoft.com/office/drawing/2014/main" id="{EC7F0045-AB50-488E-94A5-0936D134012B}"/>
              </a:ext>
            </a:extLst>
          </p:cNvPr>
          <p:cNvGrpSpPr/>
          <p:nvPr/>
        </p:nvGrpSpPr>
        <p:grpSpPr>
          <a:xfrm>
            <a:off x="1061335" y="3095682"/>
            <a:ext cx="6235788" cy="718669"/>
            <a:chOff x="989327" y="3230913"/>
            <a:chExt cx="6235788" cy="718669"/>
          </a:xfrm>
        </p:grpSpPr>
        <p:grpSp>
          <p:nvGrpSpPr>
            <p:cNvPr id="9" name="Gruppieren 8">
              <a:extLst>
                <a:ext uri="{FF2B5EF4-FFF2-40B4-BE49-F238E27FC236}">
                  <a16:creationId xmlns="" xmlns:a16="http://schemas.microsoft.com/office/drawing/2014/main" id="{B0E8AE64-3A3B-4086-8BA5-121BA911FD3E}"/>
                </a:ext>
              </a:extLst>
            </p:cNvPr>
            <p:cNvGrpSpPr/>
            <p:nvPr/>
          </p:nvGrpSpPr>
          <p:grpSpPr>
            <a:xfrm>
              <a:off x="989327" y="3230913"/>
              <a:ext cx="1891192" cy="487086"/>
              <a:chOff x="989327" y="3230913"/>
              <a:chExt cx="1891192" cy="487086"/>
            </a:xfrm>
          </p:grpSpPr>
          <p:cxnSp>
            <p:nvCxnSpPr>
              <p:cNvPr id="3" name="Gerade Verbindung mit Pfeil 2">
                <a:extLst>
                  <a:ext uri="{FF2B5EF4-FFF2-40B4-BE49-F238E27FC236}">
                    <a16:creationId xmlns="" xmlns:a16="http://schemas.microsoft.com/office/drawing/2014/main" id="{13DCE490-FBF9-43F9-96C5-CDE574C5E5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89327" y="3230913"/>
                <a:ext cx="301842" cy="394202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" name="Gerade Verbindung mit Pfeil 7">
                <a:extLst>
                  <a:ext uri="{FF2B5EF4-FFF2-40B4-BE49-F238E27FC236}">
                    <a16:creationId xmlns="" xmlns:a16="http://schemas.microsoft.com/office/drawing/2014/main" id="{B7B1B2DA-1E58-4A5D-850F-ABF4A8FAF3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91169" y="3230913"/>
                <a:ext cx="435974" cy="420201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" name="Gerade Verbindung mit Pfeil 9">
                <a:extLst>
                  <a:ext uri="{FF2B5EF4-FFF2-40B4-BE49-F238E27FC236}">
                    <a16:creationId xmlns="" xmlns:a16="http://schemas.microsoft.com/office/drawing/2014/main" id="{BCAB55CD-EB5C-43CB-A519-CAACF3933B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76085" y="3230913"/>
                <a:ext cx="618023" cy="394202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" name="Textfeld 6">
                <a:extLst>
                  <a:ext uri="{FF2B5EF4-FFF2-40B4-BE49-F238E27FC236}">
                    <a16:creationId xmlns="" xmlns:a16="http://schemas.microsoft.com/office/drawing/2014/main" id="{80F1B419-1F9F-4C89-A130-943246CB3163}"/>
                  </a:ext>
                </a:extLst>
              </p:cNvPr>
              <p:cNvSpPr txBox="1"/>
              <p:nvPr/>
            </p:nvSpPr>
            <p:spPr>
              <a:xfrm>
                <a:off x="2439373" y="3317889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0" u="none" dirty="0"/>
                  <a:t>…</a:t>
                </a:r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90210D44-6637-4F7F-AA12-DD7C0951216D}"/>
                </a:ext>
              </a:extLst>
            </p:cNvPr>
            <p:cNvSpPr txBox="1"/>
            <p:nvPr/>
          </p:nvSpPr>
          <p:spPr>
            <a:xfrm>
              <a:off x="1008311" y="3641805"/>
              <a:ext cx="62168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0" indent="-457200" defTabSz="762000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u="none" dirty="0">
                  <a:solidFill>
                    <a:srgbClr val="000000"/>
                  </a:solidFill>
                </a:rPr>
                <a:t>(0011  0010  1011  1000  1010)    (not all 4-bit combinations are usable!)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3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11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5487988" y="1168400"/>
            <a:ext cx="3844925" cy="609600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419267" name="Text Box 3"/>
          <p:cNvSpPr txBox="1">
            <a:spLocks noChangeArrowheads="1"/>
          </p:cNvSpPr>
          <p:nvPr/>
        </p:nvSpPr>
        <p:spPr bwMode="auto">
          <a:xfrm>
            <a:off x="728205" y="257750"/>
            <a:ext cx="8913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US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Vectors Represented as Polynomials over GF(2)</a:t>
            </a:r>
            <a:r>
              <a:rPr lang="en-GB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53175" y="1227138"/>
          <a:ext cx="29638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Formel" r:id="rId4" imgW="1460160" imgH="241200" progId="Equation.3">
                  <p:embed/>
                </p:oleObj>
              </mc:Choice>
              <mc:Fallback>
                <p:oleObj name="Formel" r:id="rId4" imgW="1460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1227138"/>
                        <a:ext cx="2963863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484813" y="130175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de-DE" sz="1800" u="none">
                <a:latin typeface="Times New Roman" pitchFamily="18" charset="0"/>
              </a:rPr>
              <a:t>A (x)  = </a:t>
            </a:r>
            <a:endParaRPr lang="en-GB" sz="1800" u="none">
              <a:latin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36637" y="966928"/>
            <a:ext cx="4497042" cy="71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>
              <a:lnSpc>
                <a:spcPct val="200000"/>
              </a:lnSpc>
            </a:pPr>
            <a:r>
              <a:rPr lang="en-US" u="none" dirty="0">
                <a:latin typeface="Arial Narrow" pitchFamily="34" charset="0"/>
                <a:cs typeface="Arial" pitchFamily="34" charset="0"/>
              </a:rPr>
              <a:t>A(x) is a Polynomial over GF(2), </a:t>
            </a:r>
            <a:r>
              <a:rPr lang="en-US" sz="2400" u="none" dirty="0">
                <a:latin typeface="Arial Narrow" pitchFamily="34" charset="0"/>
                <a:cs typeface="Arial" pitchFamily="34" charset="0"/>
              </a:rPr>
              <a:t>a</a:t>
            </a:r>
            <a:r>
              <a:rPr lang="en-US" sz="2400" u="none" baseline="-25000" dirty="0">
                <a:latin typeface="Arial Narrow" pitchFamily="34" charset="0"/>
                <a:cs typeface="Arial" pitchFamily="34" charset="0"/>
              </a:rPr>
              <a:t>i </a:t>
            </a:r>
            <a:r>
              <a:rPr lang="en-US" u="none" dirty="0">
                <a:latin typeface="Arial Narrow" pitchFamily="34" charset="0"/>
                <a:cs typeface="Arial" pitchFamily="34" charset="0"/>
                <a:sym typeface="Symbol" pitchFamily="18" charset="2"/>
              </a:rPr>
              <a:t> GF(2)</a:t>
            </a:r>
            <a:endParaRPr lang="en-US" u="none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19271" name="Text Box 7"/>
          <p:cNvSpPr txBox="1">
            <a:spLocks noChangeArrowheads="1"/>
          </p:cNvSpPr>
          <p:nvPr/>
        </p:nvSpPr>
        <p:spPr bwMode="auto">
          <a:xfrm>
            <a:off x="1052512" y="2414391"/>
            <a:ext cx="8280401" cy="174111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>
              <a:spcAft>
                <a:spcPts val="600"/>
              </a:spcAft>
            </a:pPr>
            <a:endParaRPr lang="de-DE" sz="2400" u="none" dirty="0">
              <a:latin typeface="Arial Narrow" pitchFamily="34" charset="0"/>
            </a:endParaRPr>
          </a:p>
          <a:p>
            <a:pPr defTabSz="762000">
              <a:spcAft>
                <a:spcPts val="600"/>
              </a:spcAft>
            </a:pPr>
            <a:r>
              <a:rPr lang="de-DE" sz="2400" u="none" dirty="0">
                <a:latin typeface="Arial Narrow" pitchFamily="34" charset="0"/>
              </a:rPr>
              <a:t>                  </a:t>
            </a:r>
          </a:p>
          <a:p>
            <a:pPr defTabSz="762000">
              <a:spcAft>
                <a:spcPts val="600"/>
              </a:spcAft>
            </a:pPr>
            <a:r>
              <a:rPr lang="de-DE" sz="2400" u="none" dirty="0">
                <a:latin typeface="Arial Narrow" pitchFamily="34" charset="0"/>
              </a:rPr>
              <a:t>                   </a:t>
            </a:r>
            <a:r>
              <a:rPr lang="de-DE" sz="2400" u="none" dirty="0" err="1">
                <a:latin typeface="Arial Narrow" pitchFamily="34" charset="0"/>
              </a:rPr>
              <a:t>Corresponding</a:t>
            </a:r>
            <a:r>
              <a:rPr lang="de-DE" sz="2400" u="none" dirty="0">
                <a:latin typeface="Arial Narrow" pitchFamily="34" charset="0"/>
              </a:rPr>
              <a:t> </a:t>
            </a:r>
            <a:r>
              <a:rPr lang="de-DE" sz="2400" u="none" dirty="0" err="1">
                <a:latin typeface="Arial Narrow" pitchFamily="34" charset="0"/>
              </a:rPr>
              <a:t>vector</a:t>
            </a:r>
            <a:r>
              <a:rPr lang="de-DE" sz="2400" u="none" dirty="0">
                <a:latin typeface="Arial Narrow" pitchFamily="34" charset="0"/>
              </a:rPr>
              <a:t>    (    1 1 0 1 0 0 1   )</a:t>
            </a:r>
          </a:p>
          <a:p>
            <a:pPr defTabSz="762000">
              <a:spcAft>
                <a:spcPts val="600"/>
              </a:spcAft>
            </a:pPr>
            <a:r>
              <a:rPr lang="de-DE" b="0" u="none" dirty="0"/>
              <a:t>                                                 </a:t>
            </a:r>
            <a:r>
              <a:rPr lang="de-DE" u="none" dirty="0"/>
              <a:t>Position  </a:t>
            </a:r>
            <a:r>
              <a:rPr lang="de-DE" u="none" dirty="0">
                <a:solidFill>
                  <a:schemeClr val="hlink"/>
                </a:solidFill>
              </a:rPr>
              <a:t>6</a:t>
            </a:r>
            <a:r>
              <a:rPr lang="de-DE" u="none" dirty="0"/>
              <a:t> </a:t>
            </a:r>
            <a:r>
              <a:rPr lang="de-DE" u="none" dirty="0">
                <a:solidFill>
                  <a:schemeClr val="hlink"/>
                </a:solidFill>
              </a:rPr>
              <a:t>5</a:t>
            </a:r>
            <a:r>
              <a:rPr lang="de-DE" u="none" dirty="0"/>
              <a:t> </a:t>
            </a:r>
            <a:r>
              <a:rPr lang="de-DE" b="0" u="none" dirty="0"/>
              <a:t>4 </a:t>
            </a:r>
            <a:r>
              <a:rPr lang="de-DE" u="none" dirty="0">
                <a:solidFill>
                  <a:schemeClr val="hlink"/>
                </a:solidFill>
              </a:rPr>
              <a:t>3</a:t>
            </a:r>
            <a:r>
              <a:rPr lang="de-DE" b="0" u="none" dirty="0"/>
              <a:t> 2 1 </a:t>
            </a:r>
            <a:r>
              <a:rPr lang="de-DE" u="none" dirty="0">
                <a:solidFill>
                  <a:schemeClr val="hlink"/>
                </a:solidFill>
              </a:rPr>
              <a:t>0</a:t>
            </a:r>
            <a:endParaRPr lang="en-GB" sz="2400" u="none" dirty="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1419272" name="Text Box 8"/>
          <p:cNvSpPr txBox="1">
            <a:spLocks noChangeArrowheads="1"/>
          </p:cNvSpPr>
          <p:nvPr/>
        </p:nvSpPr>
        <p:spPr bwMode="auto">
          <a:xfrm>
            <a:off x="4997450" y="3134320"/>
            <a:ext cx="297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de-DE" sz="1600" b="0" u="none" dirty="0">
                <a:latin typeface="Arial Narrow" pitchFamily="34" charset="0"/>
              </a:rPr>
              <a:t>MSB                                         LSB     </a:t>
            </a:r>
            <a:endParaRPr lang="en-GB" sz="1600" b="0" u="none" dirty="0">
              <a:latin typeface="Arial Narrow" pitchFamily="34" charset="0"/>
            </a:endParaRPr>
          </a:p>
        </p:txBody>
      </p:sp>
      <p:sp>
        <p:nvSpPr>
          <p:cNvPr id="1419286" name="Line 22"/>
          <p:cNvSpPr>
            <a:spLocks noChangeShapeType="1"/>
          </p:cNvSpPr>
          <p:nvPr/>
        </p:nvSpPr>
        <p:spPr bwMode="auto">
          <a:xfrm>
            <a:off x="6929438" y="2834323"/>
            <a:ext cx="114300" cy="4873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419287" name="Line 23"/>
          <p:cNvSpPr>
            <a:spLocks noChangeShapeType="1"/>
          </p:cNvSpPr>
          <p:nvPr/>
        </p:nvSpPr>
        <p:spPr bwMode="auto">
          <a:xfrm flipH="1">
            <a:off x="6438900" y="2809597"/>
            <a:ext cx="71438" cy="54062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419288" name="Line 24"/>
          <p:cNvSpPr>
            <a:spLocks noChangeShapeType="1"/>
          </p:cNvSpPr>
          <p:nvPr/>
        </p:nvSpPr>
        <p:spPr bwMode="auto">
          <a:xfrm flipH="1">
            <a:off x="6007100" y="2833547"/>
            <a:ext cx="12700" cy="5166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419289" name="Line 25"/>
          <p:cNvSpPr>
            <a:spLocks noChangeShapeType="1"/>
          </p:cNvSpPr>
          <p:nvPr/>
        </p:nvSpPr>
        <p:spPr bwMode="auto">
          <a:xfrm>
            <a:off x="5566352" y="2809596"/>
            <a:ext cx="223261" cy="54062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7F05C949-C013-46FD-8C55-71676A05E2F3}"/>
              </a:ext>
            </a:extLst>
          </p:cNvPr>
          <p:cNvGrpSpPr/>
          <p:nvPr/>
        </p:nvGrpSpPr>
        <p:grpSpPr>
          <a:xfrm>
            <a:off x="1002359" y="4106887"/>
            <a:ext cx="6395391" cy="2373124"/>
            <a:chOff x="1002359" y="4038019"/>
            <a:chExt cx="6395391" cy="2373124"/>
          </a:xfrm>
        </p:grpSpPr>
        <p:sp>
          <p:nvSpPr>
            <p:cNvPr id="1419290" name="Text Box 26"/>
            <p:cNvSpPr txBox="1">
              <a:spLocks noChangeArrowheads="1"/>
            </p:cNvSpPr>
            <p:nvPr/>
          </p:nvSpPr>
          <p:spPr bwMode="auto">
            <a:xfrm>
              <a:off x="1095375" y="4680768"/>
              <a:ext cx="6302375" cy="1730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defTabSz="762000">
                <a:spcAft>
                  <a:spcPts val="600"/>
                </a:spcAft>
              </a:pPr>
              <a:r>
                <a:rPr lang="de-DE" sz="2400" dirty="0">
                  <a:latin typeface="Arial Narrow" pitchFamily="34" charset="0"/>
                </a:rPr>
                <a:t>Example :</a:t>
              </a:r>
              <a:r>
                <a:rPr lang="de-DE" sz="2400" u="none" dirty="0">
                  <a:latin typeface="Arial Narrow" pitchFamily="34" charset="0"/>
                </a:rPr>
                <a:t> </a:t>
              </a:r>
              <a:r>
                <a:rPr lang="de-DE" u="none" dirty="0"/>
                <a:t>             </a:t>
              </a:r>
              <a:r>
                <a:rPr lang="de-DE" b="0" u="none" dirty="0"/>
                <a:t>Position               </a:t>
              </a:r>
              <a:r>
                <a:rPr lang="de-DE" b="0" u="none" dirty="0">
                  <a:solidFill>
                    <a:schemeClr val="hlink"/>
                  </a:solidFill>
                </a:rPr>
                <a:t>6</a:t>
              </a:r>
              <a:r>
                <a:rPr lang="de-DE" b="0" u="none" dirty="0"/>
                <a:t>  </a:t>
              </a:r>
              <a:r>
                <a:rPr lang="de-DE" b="0" u="none" dirty="0">
                  <a:solidFill>
                    <a:schemeClr val="hlink"/>
                  </a:solidFill>
                </a:rPr>
                <a:t>5</a:t>
              </a:r>
              <a:r>
                <a:rPr lang="de-DE" b="0" u="none" dirty="0"/>
                <a:t>  4  3  2  </a:t>
              </a:r>
              <a:r>
                <a:rPr lang="de-DE" b="0" u="none" dirty="0">
                  <a:solidFill>
                    <a:schemeClr val="hlink"/>
                  </a:solidFill>
                </a:rPr>
                <a:t>1</a:t>
              </a:r>
              <a:r>
                <a:rPr lang="de-DE" b="0" u="none" dirty="0"/>
                <a:t>  </a:t>
              </a:r>
              <a:r>
                <a:rPr lang="de-DE" b="0" u="none" dirty="0">
                  <a:solidFill>
                    <a:schemeClr val="hlink"/>
                  </a:solidFill>
                </a:rPr>
                <a:t>0</a:t>
              </a:r>
              <a:endParaRPr lang="de-DE" sz="2400" b="0" u="none" dirty="0">
                <a:solidFill>
                  <a:schemeClr val="hlink"/>
                </a:solidFill>
                <a:latin typeface="Arial Narrow" pitchFamily="34" charset="0"/>
              </a:endParaRPr>
            </a:p>
            <a:p>
              <a:pPr defTabSz="762000">
                <a:spcAft>
                  <a:spcPts val="600"/>
                </a:spcAft>
              </a:pPr>
              <a:r>
                <a:rPr lang="de-DE" sz="2400" u="none" dirty="0">
                  <a:latin typeface="Arial Narrow" pitchFamily="34" charset="0"/>
                </a:rPr>
                <a:t>                                           Vector   ( 1  1  0  0  0  1  1 )</a:t>
              </a:r>
            </a:p>
            <a:p>
              <a:pPr defTabSz="762000">
                <a:spcAft>
                  <a:spcPts val="600"/>
                </a:spcAft>
              </a:pPr>
              <a:endParaRPr lang="de-DE" sz="2400" u="none" dirty="0">
                <a:latin typeface="Arial Narrow" pitchFamily="34" charset="0"/>
              </a:endParaRPr>
            </a:p>
            <a:p>
              <a:pPr defTabSz="762000">
                <a:spcAft>
                  <a:spcPts val="600"/>
                </a:spcAft>
              </a:pPr>
              <a:r>
                <a:rPr lang="de-DE" u="none" dirty="0"/>
                <a:t>        </a:t>
              </a:r>
              <a:r>
                <a:rPr lang="de-DE" u="none" dirty="0" err="1"/>
                <a:t>Corresp</a:t>
              </a:r>
              <a:r>
                <a:rPr lang="de-DE" u="none" dirty="0"/>
                <a:t>.  Polynomial      A(x) =  x</a:t>
              </a:r>
              <a:r>
                <a:rPr lang="de-DE" u="none" baseline="30000" dirty="0"/>
                <a:t>6</a:t>
              </a:r>
              <a:r>
                <a:rPr lang="de-DE" u="none" dirty="0"/>
                <a:t> + x</a:t>
              </a:r>
              <a:r>
                <a:rPr lang="de-DE" u="none" baseline="30000" dirty="0"/>
                <a:t>5</a:t>
              </a:r>
              <a:r>
                <a:rPr lang="de-DE" u="none" dirty="0"/>
                <a:t> + x + 1</a:t>
              </a:r>
              <a:endParaRPr lang="en-GB" u="none" dirty="0"/>
            </a:p>
          </p:txBody>
        </p:sp>
        <p:sp>
          <p:nvSpPr>
            <p:cNvPr id="1419291" name="Line 27"/>
            <p:cNvSpPr>
              <a:spLocks noChangeShapeType="1"/>
            </p:cNvSpPr>
            <p:nvPr/>
          </p:nvSpPr>
          <p:spPr bwMode="auto">
            <a:xfrm>
              <a:off x="7070725" y="5549131"/>
              <a:ext cx="73025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419292" name="Line 28"/>
            <p:cNvSpPr>
              <a:spLocks noChangeShapeType="1"/>
            </p:cNvSpPr>
            <p:nvPr/>
          </p:nvSpPr>
          <p:spPr bwMode="auto">
            <a:xfrm flipH="1">
              <a:off x="6711950" y="5504681"/>
              <a:ext cx="71438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419293" name="Line 29"/>
            <p:cNvSpPr>
              <a:spLocks noChangeShapeType="1"/>
            </p:cNvSpPr>
            <p:nvPr/>
          </p:nvSpPr>
          <p:spPr bwMode="auto">
            <a:xfrm>
              <a:off x="5703888" y="5549131"/>
              <a:ext cx="450850" cy="490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419294" name="Line 30"/>
            <p:cNvSpPr>
              <a:spLocks noChangeShapeType="1"/>
            </p:cNvSpPr>
            <p:nvPr/>
          </p:nvSpPr>
          <p:spPr bwMode="auto">
            <a:xfrm>
              <a:off x="5414963" y="5549131"/>
              <a:ext cx="217487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" name="Text Box 6">
              <a:extLst>
                <a:ext uri="{FF2B5EF4-FFF2-40B4-BE49-F238E27FC236}">
                  <a16:creationId xmlns="" xmlns:a16="http://schemas.microsoft.com/office/drawing/2014/main" id="{F0B8C40E-1702-4459-9179-08815518A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359" y="4038019"/>
              <a:ext cx="4965119" cy="61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defTabSz="762000">
                <a:lnSpc>
                  <a:spcPct val="200000"/>
                </a:lnSpc>
              </a:pPr>
              <a:r>
                <a:rPr lang="en-US" u="none" dirty="0">
                  <a:latin typeface="Arial Narrow" pitchFamily="34" charset="0"/>
                  <a:cs typeface="Arial" pitchFamily="34" charset="0"/>
                </a:rPr>
                <a:t>And in reversed direction (vector to polynomial)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A288F148-A246-413E-8CB9-679A8B201E78}"/>
              </a:ext>
            </a:extLst>
          </p:cNvPr>
          <p:cNvSpPr txBox="1"/>
          <p:nvPr/>
        </p:nvSpPr>
        <p:spPr>
          <a:xfrm>
            <a:off x="1002359" y="2414971"/>
            <a:ext cx="7873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Example :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Polynomial  A(x) =  x</a:t>
            </a:r>
            <a:r>
              <a:rPr kumimoji="0" lang="de-D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6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+ x</a:t>
            </a:r>
            <a:r>
              <a:rPr kumimoji="0" lang="de-D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+ x</a:t>
            </a:r>
            <a:r>
              <a:rPr kumimoji="0" lang="de-DE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+1     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over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GF(2)</a:t>
            </a:r>
            <a:endParaRPr lang="de-DE" dirty="0"/>
          </a:p>
        </p:txBody>
      </p:sp>
      <p:sp>
        <p:nvSpPr>
          <p:cNvPr id="22" name="Text Box 6">
            <a:extLst>
              <a:ext uri="{FF2B5EF4-FFF2-40B4-BE49-F238E27FC236}">
                <a16:creationId xmlns="" xmlns:a16="http://schemas.microsoft.com/office/drawing/2014/main" id="{C25B0D78-8CFE-47EC-B435-A78309B02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359" y="1593807"/>
            <a:ext cx="6900328" cy="61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>
              <a:lnSpc>
                <a:spcPct val="200000"/>
              </a:lnSpc>
            </a:pPr>
            <a:r>
              <a:rPr lang="en-US" u="none" dirty="0">
                <a:latin typeface="Arial Narrow" pitchFamily="34" charset="0"/>
                <a:cs typeface="Arial" pitchFamily="34" charset="0"/>
              </a:rPr>
              <a:t>Can represent a vector as polynomial A(x) with elements from GF(2)</a:t>
            </a:r>
          </a:p>
        </p:txBody>
      </p:sp>
    </p:spTree>
    <p:extLst>
      <p:ext uri="{BB962C8B-B14F-4D97-AF65-F5344CB8AC3E}">
        <p14:creationId xmlns:p14="http://schemas.microsoft.com/office/powerpoint/2010/main" val="15290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9" grpId="0"/>
      <p:bldP spid="1030" grpId="0"/>
      <p:bldP spid="1419271" grpId="0" animBg="1"/>
      <p:bldP spid="1419272" grpId="0"/>
      <p:bldP spid="1419286" grpId="0" animBg="1"/>
      <p:bldP spid="1419287" grpId="0" animBg="1"/>
      <p:bldP spid="1419288" grpId="0" animBg="1"/>
      <p:bldP spid="1419289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9" name="Text Box 3"/>
          <p:cNvSpPr txBox="1">
            <a:spLocks noChangeArrowheads="1"/>
          </p:cNvSpPr>
          <p:nvPr/>
        </p:nvSpPr>
        <p:spPr bwMode="auto">
          <a:xfrm>
            <a:off x="735252" y="361950"/>
            <a:ext cx="8860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US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Basic Vectors/Polynomial Arithmetic over GF(2)</a:t>
            </a:r>
            <a:r>
              <a:rPr lang="en-GB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</a:p>
        </p:txBody>
      </p:sp>
      <p:sp>
        <p:nvSpPr>
          <p:cNvPr id="11267" name="Rectangle 35"/>
          <p:cNvSpPr>
            <a:spLocks noChangeArrowheads="1"/>
          </p:cNvSpPr>
          <p:nvPr/>
        </p:nvSpPr>
        <p:spPr bwMode="auto">
          <a:xfrm>
            <a:off x="-223838" y="2751931"/>
            <a:ext cx="755651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u="none">
                <a:solidFill>
                  <a:srgbClr val="000000"/>
                </a:solidFill>
                <a:latin typeface="Times New Roman" pitchFamily="18" charset="0"/>
              </a:rPr>
              <a:t>                 </a:t>
            </a:r>
            <a:endParaRPr lang="de-DE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971550" y="3753643"/>
            <a:ext cx="3041449" cy="1463675"/>
            <a:chOff x="612" y="2542"/>
            <a:chExt cx="1924" cy="922"/>
          </a:xfrm>
        </p:grpSpPr>
        <p:sp>
          <p:nvSpPr>
            <p:cNvPr id="11313" name="Rectangle 43"/>
            <p:cNvSpPr>
              <a:spLocks noChangeArrowheads="1"/>
            </p:cNvSpPr>
            <p:nvPr/>
          </p:nvSpPr>
          <p:spPr bwMode="auto">
            <a:xfrm>
              <a:off x="635" y="2542"/>
              <a:ext cx="106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2400" dirty="0" err="1">
                  <a:solidFill>
                    <a:srgbClr val="000000"/>
                  </a:solidFill>
                  <a:latin typeface="Arial Narrow" pitchFamily="34" charset="0"/>
                </a:rPr>
                <a:t>Multiplication</a:t>
              </a:r>
              <a:r>
                <a:rPr lang="de-DE" sz="2400" dirty="0">
                  <a:solidFill>
                    <a:srgbClr val="000000"/>
                  </a:solidFill>
                  <a:latin typeface="Arial Narrow" pitchFamily="34" charset="0"/>
                </a:rPr>
                <a:t>:</a:t>
              </a:r>
              <a:endParaRPr lang="de-DE" sz="3600" dirty="0">
                <a:latin typeface="Arial Narrow" pitchFamily="34" charset="0"/>
              </a:endParaRPr>
            </a:p>
          </p:txBody>
        </p:sp>
        <p:sp>
          <p:nvSpPr>
            <p:cNvPr id="11314" name="Rectangle 45"/>
            <p:cNvSpPr>
              <a:spLocks noChangeArrowheads="1"/>
            </p:cNvSpPr>
            <p:nvPr/>
          </p:nvSpPr>
          <p:spPr bwMode="auto">
            <a:xfrm>
              <a:off x="612" y="2919"/>
              <a:ext cx="4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A(x) B(x) 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15" name="Rectangle 46"/>
            <p:cNvSpPr>
              <a:spLocks noChangeArrowheads="1"/>
            </p:cNvSpPr>
            <p:nvPr/>
          </p:nvSpPr>
          <p:spPr bwMode="auto">
            <a:xfrm>
              <a:off x="1143" y="2909"/>
              <a:ext cx="8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= (1 + x) (1 + x + x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16" name="Rectangle 47"/>
            <p:cNvSpPr>
              <a:spLocks noChangeArrowheads="1"/>
            </p:cNvSpPr>
            <p:nvPr/>
          </p:nvSpPr>
          <p:spPr bwMode="auto">
            <a:xfrm>
              <a:off x="2012" y="2892"/>
              <a:ext cx="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17" name="Rectangle 48"/>
            <p:cNvSpPr>
              <a:spLocks noChangeArrowheads="1"/>
            </p:cNvSpPr>
            <p:nvPr/>
          </p:nvSpPr>
          <p:spPr bwMode="auto">
            <a:xfrm>
              <a:off x="2050" y="2919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)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18" name="Rectangle 49"/>
            <p:cNvSpPr>
              <a:spLocks noChangeArrowheads="1"/>
            </p:cNvSpPr>
            <p:nvPr/>
          </p:nvSpPr>
          <p:spPr bwMode="auto">
            <a:xfrm>
              <a:off x="1132" y="3049"/>
              <a:ext cx="5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= 1(1 + x + x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19" name="Rectangle 50"/>
            <p:cNvSpPr>
              <a:spLocks noChangeArrowheads="1"/>
            </p:cNvSpPr>
            <p:nvPr/>
          </p:nvSpPr>
          <p:spPr bwMode="auto">
            <a:xfrm>
              <a:off x="1731" y="3022"/>
              <a:ext cx="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endParaRPr lang="de-DE" sz="1600" dirty="0">
                <a:latin typeface="Arial Narrow" pitchFamily="34" charset="0"/>
              </a:endParaRPr>
            </a:p>
          </p:txBody>
        </p:sp>
        <p:sp>
          <p:nvSpPr>
            <p:cNvPr id="11320" name="Rectangle 51"/>
            <p:cNvSpPr>
              <a:spLocks noChangeArrowheads="1"/>
            </p:cNvSpPr>
            <p:nvPr/>
          </p:nvSpPr>
          <p:spPr bwMode="auto">
            <a:xfrm>
              <a:off x="1769" y="3049"/>
              <a:ext cx="6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) + x(1 + x + x</a:t>
              </a:r>
              <a:endParaRPr lang="de-DE" sz="1600" dirty="0">
                <a:latin typeface="Arial Narrow" pitchFamily="34" charset="0"/>
              </a:endParaRPr>
            </a:p>
          </p:txBody>
        </p:sp>
        <p:sp>
          <p:nvSpPr>
            <p:cNvPr id="11321" name="Rectangle 52"/>
            <p:cNvSpPr>
              <a:spLocks noChangeArrowheads="1"/>
            </p:cNvSpPr>
            <p:nvPr/>
          </p:nvSpPr>
          <p:spPr bwMode="auto">
            <a:xfrm>
              <a:off x="2434" y="3022"/>
              <a:ext cx="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endParaRPr lang="de-DE" sz="1600" dirty="0">
                <a:latin typeface="Arial Narrow" pitchFamily="34" charset="0"/>
              </a:endParaRPr>
            </a:p>
          </p:txBody>
        </p:sp>
        <p:sp>
          <p:nvSpPr>
            <p:cNvPr id="11322" name="Rectangle 53"/>
            <p:cNvSpPr>
              <a:spLocks noChangeArrowheads="1"/>
            </p:cNvSpPr>
            <p:nvPr/>
          </p:nvSpPr>
          <p:spPr bwMode="auto">
            <a:xfrm>
              <a:off x="2471" y="3049"/>
              <a:ext cx="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) </a:t>
              </a:r>
              <a:endParaRPr lang="de-DE" sz="1600" dirty="0">
                <a:latin typeface="Arial Narrow" pitchFamily="34" charset="0"/>
              </a:endParaRPr>
            </a:p>
          </p:txBody>
        </p:sp>
        <p:sp>
          <p:nvSpPr>
            <p:cNvPr id="11323" name="Rectangle 54"/>
            <p:cNvSpPr>
              <a:spLocks noChangeArrowheads="1"/>
            </p:cNvSpPr>
            <p:nvPr/>
          </p:nvSpPr>
          <p:spPr bwMode="auto">
            <a:xfrm>
              <a:off x="612" y="3180"/>
              <a:ext cx="4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                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24" name="Rectangle 55"/>
            <p:cNvSpPr>
              <a:spLocks noChangeArrowheads="1"/>
            </p:cNvSpPr>
            <p:nvPr/>
          </p:nvSpPr>
          <p:spPr bwMode="auto">
            <a:xfrm>
              <a:off x="1132" y="3180"/>
              <a:ext cx="50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= 1 +</a:t>
              </a:r>
              <a:r>
                <a:rPr lang="de-DE" sz="1600" u="none" dirty="0">
                  <a:solidFill>
                    <a:srgbClr val="FF0000"/>
                  </a:solidFill>
                  <a:latin typeface="Arial Narrow" pitchFamily="34" charset="0"/>
                </a:rPr>
                <a:t> x </a:t>
              </a:r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+ x</a:t>
              </a:r>
              <a:endParaRPr lang="de-DE" sz="1600" dirty="0">
                <a:latin typeface="Arial Narrow" pitchFamily="34" charset="0"/>
              </a:endParaRPr>
            </a:p>
          </p:txBody>
        </p:sp>
        <p:sp>
          <p:nvSpPr>
            <p:cNvPr id="11325" name="Rectangle 56"/>
            <p:cNvSpPr>
              <a:spLocks noChangeArrowheads="1"/>
            </p:cNvSpPr>
            <p:nvPr/>
          </p:nvSpPr>
          <p:spPr bwMode="auto">
            <a:xfrm>
              <a:off x="1637" y="3153"/>
              <a:ext cx="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26" name="Rectangle 57"/>
            <p:cNvSpPr>
              <a:spLocks noChangeArrowheads="1"/>
            </p:cNvSpPr>
            <p:nvPr/>
          </p:nvSpPr>
          <p:spPr bwMode="auto">
            <a:xfrm>
              <a:off x="1674" y="3180"/>
              <a:ext cx="3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 +</a:t>
              </a:r>
              <a:r>
                <a:rPr lang="de-DE" sz="1600" u="none" dirty="0">
                  <a:solidFill>
                    <a:srgbClr val="FF0000"/>
                  </a:solidFill>
                  <a:latin typeface="Arial Narrow" pitchFamily="34" charset="0"/>
                </a:rPr>
                <a:t> x </a:t>
              </a:r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+ x</a:t>
              </a:r>
              <a:endParaRPr lang="de-DE" sz="1600" dirty="0">
                <a:latin typeface="Arial Narrow" pitchFamily="34" charset="0"/>
              </a:endParaRPr>
            </a:p>
          </p:txBody>
        </p:sp>
        <p:sp>
          <p:nvSpPr>
            <p:cNvPr id="11327" name="Rectangle 58"/>
            <p:cNvSpPr>
              <a:spLocks noChangeArrowheads="1"/>
            </p:cNvSpPr>
            <p:nvPr/>
          </p:nvSpPr>
          <p:spPr bwMode="auto">
            <a:xfrm>
              <a:off x="2030" y="3153"/>
              <a:ext cx="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28" name="Rectangle 59"/>
            <p:cNvSpPr>
              <a:spLocks noChangeArrowheads="1"/>
            </p:cNvSpPr>
            <p:nvPr/>
          </p:nvSpPr>
          <p:spPr bwMode="auto">
            <a:xfrm>
              <a:off x="2068" y="3180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+ x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29" name="Rectangle 60"/>
            <p:cNvSpPr>
              <a:spLocks noChangeArrowheads="1"/>
            </p:cNvSpPr>
            <p:nvPr/>
          </p:nvSpPr>
          <p:spPr bwMode="auto">
            <a:xfrm>
              <a:off x="2246" y="3153"/>
              <a:ext cx="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30" name="Rectangle 61"/>
            <p:cNvSpPr>
              <a:spLocks noChangeArrowheads="1"/>
            </p:cNvSpPr>
            <p:nvPr/>
          </p:nvSpPr>
          <p:spPr bwMode="auto">
            <a:xfrm>
              <a:off x="929" y="3310"/>
              <a:ext cx="5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       = 1 + x</a:t>
              </a:r>
              <a:endParaRPr lang="de-DE" sz="1600" dirty="0">
                <a:latin typeface="Arial Narrow" pitchFamily="34" charset="0"/>
              </a:endParaRPr>
            </a:p>
          </p:txBody>
        </p:sp>
        <p:sp>
          <p:nvSpPr>
            <p:cNvPr id="11331" name="Rectangle 62"/>
            <p:cNvSpPr>
              <a:spLocks noChangeArrowheads="1"/>
            </p:cNvSpPr>
            <p:nvPr/>
          </p:nvSpPr>
          <p:spPr bwMode="auto">
            <a:xfrm>
              <a:off x="1455" y="3283"/>
              <a:ext cx="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32" name="Rectangle 63"/>
            <p:cNvSpPr>
              <a:spLocks noChangeArrowheads="1"/>
            </p:cNvSpPr>
            <p:nvPr/>
          </p:nvSpPr>
          <p:spPr bwMode="auto">
            <a:xfrm>
              <a:off x="1492" y="3310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 dirty="0">
                  <a:solidFill>
                    <a:srgbClr val="000000"/>
                  </a:solidFill>
                  <a:latin typeface="Arial Narrow" pitchFamily="34" charset="0"/>
                </a:rPr>
                <a:t> + x</a:t>
              </a:r>
              <a:endParaRPr lang="de-DE" sz="1600" dirty="0">
                <a:latin typeface="Arial Narrow" pitchFamily="34" charset="0"/>
              </a:endParaRPr>
            </a:p>
          </p:txBody>
        </p:sp>
        <p:sp>
          <p:nvSpPr>
            <p:cNvPr id="11333" name="Rectangle 64"/>
            <p:cNvSpPr>
              <a:spLocks noChangeArrowheads="1"/>
            </p:cNvSpPr>
            <p:nvPr/>
          </p:nvSpPr>
          <p:spPr bwMode="auto">
            <a:xfrm>
              <a:off x="1670" y="3283"/>
              <a:ext cx="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34" name="Rectangle 65"/>
            <p:cNvSpPr>
              <a:spLocks noChangeArrowheads="1"/>
            </p:cNvSpPr>
            <p:nvPr/>
          </p:nvSpPr>
          <p:spPr bwMode="auto">
            <a:xfrm>
              <a:off x="1707" y="3310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+ x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335" name="Rectangle 66"/>
            <p:cNvSpPr>
              <a:spLocks noChangeArrowheads="1"/>
            </p:cNvSpPr>
            <p:nvPr/>
          </p:nvSpPr>
          <p:spPr bwMode="auto">
            <a:xfrm>
              <a:off x="1885" y="3283"/>
              <a:ext cx="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  <a:endParaRPr lang="de-DE" sz="1600">
                <a:latin typeface="Arial Narrow" pitchFamily="34" charset="0"/>
              </a:endParaRPr>
            </a:p>
          </p:txBody>
        </p:sp>
      </p:grp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4608513" y="1880393"/>
            <a:ext cx="4576762" cy="900113"/>
            <a:chOff x="2903" y="1362"/>
            <a:chExt cx="2883" cy="56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903" y="1408"/>
              <a:ext cx="1151" cy="231"/>
              <a:chOff x="3216" y="2391"/>
              <a:chExt cx="1152" cy="230"/>
            </a:xfrm>
          </p:grpSpPr>
          <p:sp>
            <p:nvSpPr>
              <p:cNvPr id="11311" name="Text Box 13"/>
              <p:cNvSpPr txBox="1">
                <a:spLocks noChangeArrowheads="1"/>
              </p:cNvSpPr>
              <p:nvPr/>
            </p:nvSpPr>
            <p:spPr bwMode="auto">
              <a:xfrm>
                <a:off x="3352" y="2391"/>
                <a:ext cx="85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762000"/>
                <a:r>
                  <a:rPr lang="en-GB" sz="1600" u="none" dirty="0">
                    <a:latin typeface="Arial Narrow" pitchFamily="34" charset="0"/>
                  </a:rPr>
                  <a:t>In </a:t>
                </a:r>
                <a:r>
                  <a:rPr lang="en-GB" sz="1800" u="none" dirty="0">
                    <a:latin typeface="Arial Narrow" pitchFamily="34" charset="0"/>
                  </a:rPr>
                  <a:t>binary</a:t>
                </a:r>
                <a:r>
                  <a:rPr lang="en-GB" sz="1600" u="none" dirty="0">
                    <a:latin typeface="Arial Narrow" pitchFamily="34" charset="0"/>
                  </a:rPr>
                  <a:t> form</a:t>
                </a:r>
              </a:p>
            </p:txBody>
          </p:sp>
          <p:sp>
            <p:nvSpPr>
              <p:cNvPr id="11312" name="Line 14"/>
              <p:cNvSpPr>
                <a:spLocks noChangeShapeType="1"/>
              </p:cNvSpPr>
              <p:nvPr/>
            </p:nvSpPr>
            <p:spPr bwMode="auto">
              <a:xfrm>
                <a:off x="3216" y="2592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grpSp>
          <p:nvGrpSpPr>
            <p:cNvPr id="6" name="Group 110"/>
            <p:cNvGrpSpPr>
              <a:grpSpLocks/>
            </p:cNvGrpSpPr>
            <p:nvPr/>
          </p:nvGrpSpPr>
          <p:grpSpPr bwMode="auto">
            <a:xfrm>
              <a:off x="4446" y="1362"/>
              <a:ext cx="1340" cy="567"/>
              <a:chOff x="4446" y="1362"/>
              <a:chExt cx="1340" cy="567"/>
            </a:xfrm>
          </p:grpSpPr>
          <p:sp>
            <p:nvSpPr>
              <p:cNvPr id="11297" name="Line 18"/>
              <p:cNvSpPr>
                <a:spLocks noChangeShapeType="1"/>
              </p:cNvSpPr>
              <p:nvPr/>
            </p:nvSpPr>
            <p:spPr bwMode="auto">
              <a:xfrm>
                <a:off x="4730" y="1630"/>
                <a:ext cx="105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1298" name="Rectangle 69"/>
              <p:cNvSpPr>
                <a:spLocks noChangeArrowheads="1"/>
              </p:cNvSpPr>
              <p:nvPr/>
            </p:nvSpPr>
            <p:spPr bwMode="auto">
              <a:xfrm>
                <a:off x="4593" y="1372"/>
                <a:ext cx="5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 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299" name="Rectangle 70"/>
              <p:cNvSpPr>
                <a:spLocks noChangeArrowheads="1"/>
              </p:cNvSpPr>
              <p:nvPr/>
            </p:nvSpPr>
            <p:spPr bwMode="auto">
              <a:xfrm>
                <a:off x="4947" y="1362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A(x)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00" name="Rectangle 71"/>
              <p:cNvSpPr>
                <a:spLocks noChangeArrowheads="1"/>
              </p:cNvSpPr>
              <p:nvPr/>
            </p:nvSpPr>
            <p:spPr bwMode="auto">
              <a:xfrm>
                <a:off x="5125" y="1408"/>
                <a:ext cx="14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    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01" name="Rectangle 72"/>
              <p:cNvSpPr>
                <a:spLocks noChangeArrowheads="1"/>
              </p:cNvSpPr>
              <p:nvPr/>
            </p:nvSpPr>
            <p:spPr bwMode="auto">
              <a:xfrm>
                <a:off x="5264" y="1368"/>
                <a:ext cx="1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  <a:sym typeface="Wingdings" pitchFamily="2" charset="2"/>
                  </a:rPr>
                  <a:t>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02" name="Rectangle 73"/>
              <p:cNvSpPr>
                <a:spLocks noChangeArrowheads="1"/>
              </p:cNvSpPr>
              <p:nvPr/>
            </p:nvSpPr>
            <p:spPr bwMode="auto">
              <a:xfrm>
                <a:off x="5473" y="1362"/>
                <a:ext cx="29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 0011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03" name="Rectangle 74"/>
              <p:cNvSpPr>
                <a:spLocks noChangeArrowheads="1"/>
              </p:cNvSpPr>
              <p:nvPr/>
            </p:nvSpPr>
            <p:spPr bwMode="auto">
              <a:xfrm>
                <a:off x="4446" y="1637"/>
                <a:ext cx="43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              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04" name="Rectangle 75"/>
              <p:cNvSpPr>
                <a:spLocks noChangeArrowheads="1"/>
              </p:cNvSpPr>
              <p:nvPr/>
            </p:nvSpPr>
            <p:spPr bwMode="auto">
              <a:xfrm>
                <a:off x="4932" y="1499"/>
                <a:ext cx="4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B(x)       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05" name="Rectangle 76"/>
              <p:cNvSpPr>
                <a:spLocks noChangeArrowheads="1"/>
              </p:cNvSpPr>
              <p:nvPr/>
            </p:nvSpPr>
            <p:spPr bwMode="auto">
              <a:xfrm>
                <a:off x="5269" y="1497"/>
                <a:ext cx="1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  <a:sym typeface="Wingdings" pitchFamily="2" charset="2"/>
                  </a:rPr>
                  <a:t></a:t>
                </a:r>
              </a:p>
            </p:txBody>
          </p:sp>
          <p:sp>
            <p:nvSpPr>
              <p:cNvPr id="11306" name="Rectangle 77"/>
              <p:cNvSpPr>
                <a:spLocks noChangeArrowheads="1"/>
              </p:cNvSpPr>
              <p:nvPr/>
            </p:nvSpPr>
            <p:spPr bwMode="auto">
              <a:xfrm>
                <a:off x="5469" y="1499"/>
                <a:ext cx="29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 1011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07" name="Rectangle 78"/>
              <p:cNvSpPr>
                <a:spLocks noChangeArrowheads="1"/>
              </p:cNvSpPr>
              <p:nvPr/>
            </p:nvSpPr>
            <p:spPr bwMode="auto">
              <a:xfrm>
                <a:off x="4502" y="1775"/>
                <a:ext cx="2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       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08" name="Rectangle 79"/>
              <p:cNvSpPr>
                <a:spLocks noChangeArrowheads="1"/>
              </p:cNvSpPr>
              <p:nvPr/>
            </p:nvSpPr>
            <p:spPr bwMode="auto">
              <a:xfrm>
                <a:off x="4581" y="1633"/>
                <a:ext cx="73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   A(x) + B(x)   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09" name="Rectangle 80"/>
              <p:cNvSpPr>
                <a:spLocks noChangeArrowheads="1"/>
              </p:cNvSpPr>
              <p:nvPr/>
            </p:nvSpPr>
            <p:spPr bwMode="auto">
              <a:xfrm>
                <a:off x="5279" y="1651"/>
                <a:ext cx="1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  <a:sym typeface="Wingdings" pitchFamily="2" charset="2"/>
                  </a:rPr>
                  <a:t></a:t>
                </a:r>
              </a:p>
            </p:txBody>
          </p:sp>
          <p:sp>
            <p:nvSpPr>
              <p:cNvPr id="11310" name="Rectangle 81"/>
              <p:cNvSpPr>
                <a:spLocks noChangeArrowheads="1"/>
              </p:cNvSpPr>
              <p:nvPr/>
            </p:nvSpPr>
            <p:spPr bwMode="auto">
              <a:xfrm>
                <a:off x="5499" y="1637"/>
                <a:ext cx="26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1000</a:t>
                </a:r>
                <a:endParaRPr lang="de-DE" sz="1600">
                  <a:latin typeface="Arial Narrow" pitchFamily="34" charset="0"/>
                </a:endParaRPr>
              </a:p>
            </p:txBody>
          </p:sp>
        </p:grpSp>
      </p:grp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4752975" y="3998118"/>
            <a:ext cx="4432300" cy="1843088"/>
            <a:chOff x="2994" y="2696"/>
            <a:chExt cx="2792" cy="1161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2994" y="2905"/>
              <a:ext cx="1151" cy="231"/>
              <a:chOff x="3216" y="2391"/>
              <a:chExt cx="1152" cy="231"/>
            </a:xfrm>
          </p:grpSpPr>
          <p:sp>
            <p:nvSpPr>
              <p:cNvPr id="11293" name="Text Box 16"/>
              <p:cNvSpPr txBox="1">
                <a:spLocks noChangeArrowheads="1"/>
              </p:cNvSpPr>
              <p:nvPr/>
            </p:nvSpPr>
            <p:spPr bwMode="auto">
              <a:xfrm>
                <a:off x="3327" y="2391"/>
                <a:ext cx="9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762000"/>
                <a:r>
                  <a:rPr lang="en-GB" sz="1800" u="none">
                    <a:latin typeface="Arial Narrow" pitchFamily="34" charset="0"/>
                  </a:rPr>
                  <a:t>In binary form</a:t>
                </a:r>
              </a:p>
            </p:txBody>
          </p:sp>
          <p:sp>
            <p:nvSpPr>
              <p:cNvPr id="11294" name="Line 17"/>
              <p:cNvSpPr>
                <a:spLocks noChangeShapeType="1"/>
              </p:cNvSpPr>
              <p:nvPr/>
            </p:nvSpPr>
            <p:spPr bwMode="auto">
              <a:xfrm>
                <a:off x="3216" y="2592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sp>
          <p:nvSpPr>
            <p:cNvPr id="11275" name="Line 19"/>
            <p:cNvSpPr>
              <a:spLocks noChangeShapeType="1"/>
            </p:cNvSpPr>
            <p:nvPr/>
          </p:nvSpPr>
          <p:spPr bwMode="auto">
            <a:xfrm flipH="1">
              <a:off x="4847" y="3041"/>
              <a:ext cx="8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1276" name="Line 20"/>
            <p:cNvSpPr>
              <a:spLocks noChangeShapeType="1"/>
            </p:cNvSpPr>
            <p:nvPr/>
          </p:nvSpPr>
          <p:spPr bwMode="auto">
            <a:xfrm flipH="1">
              <a:off x="4346" y="3604"/>
              <a:ext cx="14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1277" name="Line 21"/>
            <p:cNvSpPr>
              <a:spLocks noChangeShapeType="1"/>
            </p:cNvSpPr>
            <p:nvPr/>
          </p:nvSpPr>
          <p:spPr bwMode="auto">
            <a:xfrm>
              <a:off x="5634" y="3177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1278" name="Rectangle 85"/>
            <p:cNvSpPr>
              <a:spLocks noChangeArrowheads="1"/>
            </p:cNvSpPr>
            <p:nvPr/>
          </p:nvSpPr>
          <p:spPr bwMode="auto">
            <a:xfrm>
              <a:off x="4894" y="2703"/>
              <a:ext cx="3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B(x)      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79" name="Rectangle 87"/>
            <p:cNvSpPr>
              <a:spLocks noChangeArrowheads="1"/>
            </p:cNvSpPr>
            <p:nvPr/>
          </p:nvSpPr>
          <p:spPr bwMode="auto">
            <a:xfrm>
              <a:off x="5438" y="2721"/>
              <a:ext cx="2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1011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0" name="Rectangle 88"/>
            <p:cNvSpPr>
              <a:spLocks noChangeArrowheads="1"/>
            </p:cNvSpPr>
            <p:nvPr/>
          </p:nvSpPr>
          <p:spPr bwMode="auto">
            <a:xfrm>
              <a:off x="4874" y="286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A(x)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1" name="Rectangle 89"/>
            <p:cNvSpPr>
              <a:spLocks noChangeArrowheads="1"/>
            </p:cNvSpPr>
            <p:nvPr/>
          </p:nvSpPr>
          <p:spPr bwMode="auto">
            <a:xfrm>
              <a:off x="5156" y="2905"/>
              <a:ext cx="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  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2" name="Rectangle 91"/>
            <p:cNvSpPr>
              <a:spLocks noChangeArrowheads="1"/>
            </p:cNvSpPr>
            <p:nvPr/>
          </p:nvSpPr>
          <p:spPr bwMode="auto">
            <a:xfrm>
              <a:off x="5357" y="2905"/>
              <a:ext cx="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3" name="Rectangle 92"/>
            <p:cNvSpPr>
              <a:spLocks noChangeArrowheads="1"/>
            </p:cNvSpPr>
            <p:nvPr/>
          </p:nvSpPr>
          <p:spPr bwMode="auto">
            <a:xfrm>
              <a:off x="5438" y="2905"/>
              <a:ext cx="2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0011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4" name="Rectangle 93"/>
            <p:cNvSpPr>
              <a:spLocks noChangeArrowheads="1"/>
            </p:cNvSpPr>
            <p:nvPr/>
          </p:nvSpPr>
          <p:spPr bwMode="auto">
            <a:xfrm>
              <a:off x="5438" y="3035"/>
              <a:ext cx="2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1011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5" name="Rectangle 94"/>
            <p:cNvSpPr>
              <a:spLocks noChangeArrowheads="1"/>
            </p:cNvSpPr>
            <p:nvPr/>
          </p:nvSpPr>
          <p:spPr bwMode="auto">
            <a:xfrm>
              <a:off x="5156" y="3164"/>
              <a:ext cx="4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       1011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6" name="Rectangle 96"/>
            <p:cNvSpPr>
              <a:spLocks noChangeArrowheads="1"/>
            </p:cNvSpPr>
            <p:nvPr/>
          </p:nvSpPr>
          <p:spPr bwMode="auto">
            <a:xfrm>
              <a:off x="5156" y="3292"/>
              <a:ext cx="4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     0000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7" name="Rectangle 97"/>
            <p:cNvSpPr>
              <a:spLocks noChangeArrowheads="1"/>
            </p:cNvSpPr>
            <p:nvPr/>
          </p:nvSpPr>
          <p:spPr bwMode="auto">
            <a:xfrm>
              <a:off x="5156" y="3420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   0000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8" name="Rectangle 99"/>
            <p:cNvSpPr>
              <a:spLocks noChangeArrowheads="1"/>
            </p:cNvSpPr>
            <p:nvPr/>
          </p:nvSpPr>
          <p:spPr bwMode="auto">
            <a:xfrm>
              <a:off x="4337" y="3684"/>
              <a:ext cx="7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 A(x) * B(x)     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89" name="Rectangle 101"/>
            <p:cNvSpPr>
              <a:spLocks noChangeArrowheads="1"/>
            </p:cNvSpPr>
            <p:nvPr/>
          </p:nvSpPr>
          <p:spPr bwMode="auto">
            <a:xfrm>
              <a:off x="5107" y="3703"/>
              <a:ext cx="5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</a:rPr>
                <a:t>     0011101</a:t>
              </a:r>
              <a:endParaRPr lang="de-DE" sz="1600">
                <a:latin typeface="Arial Narrow" pitchFamily="34" charset="0"/>
              </a:endParaRPr>
            </a:p>
          </p:txBody>
        </p:sp>
        <p:sp>
          <p:nvSpPr>
            <p:cNvPr id="11290" name="Rectangle 102"/>
            <p:cNvSpPr>
              <a:spLocks noChangeArrowheads="1"/>
            </p:cNvSpPr>
            <p:nvPr/>
          </p:nvSpPr>
          <p:spPr bwMode="auto">
            <a:xfrm>
              <a:off x="5171" y="2696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  <a:sym typeface="Wingdings" pitchFamily="2" charset="2"/>
                </a:rPr>
                <a:t></a:t>
              </a:r>
            </a:p>
          </p:txBody>
        </p:sp>
        <p:sp>
          <p:nvSpPr>
            <p:cNvPr id="11291" name="Rectangle 103"/>
            <p:cNvSpPr>
              <a:spLocks noChangeArrowheads="1"/>
            </p:cNvSpPr>
            <p:nvPr/>
          </p:nvSpPr>
          <p:spPr bwMode="auto">
            <a:xfrm>
              <a:off x="5171" y="2886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  <a:sym typeface="Wingdings" pitchFamily="2" charset="2"/>
                </a:rPr>
                <a:t></a:t>
              </a:r>
            </a:p>
          </p:txBody>
        </p:sp>
        <p:sp>
          <p:nvSpPr>
            <p:cNvPr id="11292" name="Rectangle 104"/>
            <p:cNvSpPr>
              <a:spLocks noChangeArrowheads="1"/>
            </p:cNvSpPr>
            <p:nvPr/>
          </p:nvSpPr>
          <p:spPr bwMode="auto">
            <a:xfrm>
              <a:off x="4971" y="370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u="none">
                  <a:solidFill>
                    <a:srgbClr val="000000"/>
                  </a:solidFill>
                  <a:latin typeface="Arial Narrow" pitchFamily="34" charset="0"/>
                  <a:sym typeface="Wingdings" pitchFamily="2" charset="2"/>
                </a:rPr>
                <a:t></a:t>
              </a:r>
            </a:p>
          </p:txBody>
        </p:sp>
      </p:grpSp>
      <p:sp>
        <p:nvSpPr>
          <p:cNvPr id="1376363" name="Freeform 107"/>
          <p:cNvSpPr>
            <a:spLocks/>
          </p:cNvSpPr>
          <p:nvPr/>
        </p:nvSpPr>
        <p:spPr bwMode="auto">
          <a:xfrm>
            <a:off x="2592388" y="5264943"/>
            <a:ext cx="5976937" cy="792163"/>
          </a:xfrm>
          <a:custGeom>
            <a:avLst/>
            <a:gdLst>
              <a:gd name="T0" fmla="*/ 0 w 3765"/>
              <a:gd name="T1" fmla="*/ 0 h 499"/>
              <a:gd name="T2" fmla="*/ 1439862 w 3765"/>
              <a:gd name="T3" fmla="*/ 576263 h 499"/>
              <a:gd name="T4" fmla="*/ 4897437 w 3765"/>
              <a:gd name="T5" fmla="*/ 792163 h 499"/>
              <a:gd name="T6" fmla="*/ 5976937 w 3765"/>
              <a:gd name="T7" fmla="*/ 576263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3765"/>
              <a:gd name="T13" fmla="*/ 0 h 499"/>
              <a:gd name="T14" fmla="*/ 3765 w 3765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65" h="499">
                <a:moveTo>
                  <a:pt x="0" y="0"/>
                </a:moveTo>
                <a:cubicBezTo>
                  <a:pt x="196" y="140"/>
                  <a:pt x="393" y="280"/>
                  <a:pt x="907" y="363"/>
                </a:cubicBezTo>
                <a:cubicBezTo>
                  <a:pt x="1421" y="446"/>
                  <a:pt x="2609" y="499"/>
                  <a:pt x="3085" y="499"/>
                </a:cubicBezTo>
                <a:cubicBezTo>
                  <a:pt x="3561" y="499"/>
                  <a:pt x="3663" y="431"/>
                  <a:pt x="3765" y="36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376364" name="Freeform 108"/>
          <p:cNvSpPr>
            <a:spLocks/>
          </p:cNvSpPr>
          <p:nvPr/>
        </p:nvSpPr>
        <p:spPr bwMode="auto">
          <a:xfrm>
            <a:off x="2232448" y="2658269"/>
            <a:ext cx="6597227" cy="363538"/>
          </a:xfrm>
          <a:custGeom>
            <a:avLst/>
            <a:gdLst>
              <a:gd name="T0" fmla="*/ 0 w 3991"/>
              <a:gd name="T1" fmla="*/ 0 h 265"/>
              <a:gd name="T2" fmla="*/ 3455988 w 3991"/>
              <a:gd name="T3" fmla="*/ 360363 h 265"/>
              <a:gd name="T4" fmla="*/ 5472113 w 3991"/>
              <a:gd name="T5" fmla="*/ 360363 h 265"/>
              <a:gd name="T6" fmla="*/ 6335713 w 3991"/>
              <a:gd name="T7" fmla="*/ 0 h 265"/>
              <a:gd name="T8" fmla="*/ 0 60000 65536"/>
              <a:gd name="T9" fmla="*/ 0 60000 65536"/>
              <a:gd name="T10" fmla="*/ 0 60000 65536"/>
              <a:gd name="T11" fmla="*/ 0 60000 65536"/>
              <a:gd name="T12" fmla="*/ 0 w 3991"/>
              <a:gd name="T13" fmla="*/ 0 h 265"/>
              <a:gd name="T14" fmla="*/ 3991 w 3991"/>
              <a:gd name="T15" fmla="*/ 265 h 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91" h="265">
                <a:moveTo>
                  <a:pt x="0" y="0"/>
                </a:moveTo>
                <a:cubicBezTo>
                  <a:pt x="801" y="94"/>
                  <a:pt x="1603" y="189"/>
                  <a:pt x="2177" y="227"/>
                </a:cubicBezTo>
                <a:cubicBezTo>
                  <a:pt x="2751" y="265"/>
                  <a:pt x="3145" y="265"/>
                  <a:pt x="3447" y="227"/>
                </a:cubicBezTo>
                <a:cubicBezTo>
                  <a:pt x="3749" y="189"/>
                  <a:pt x="3870" y="94"/>
                  <a:pt x="399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CB76283-B22E-4802-B054-E93126273825}"/>
              </a:ext>
            </a:extLst>
          </p:cNvPr>
          <p:cNvGrpSpPr/>
          <p:nvPr/>
        </p:nvGrpSpPr>
        <p:grpSpPr>
          <a:xfrm>
            <a:off x="756691" y="1114423"/>
            <a:ext cx="2223994" cy="2046289"/>
            <a:chOff x="756691" y="1396205"/>
            <a:chExt cx="2223994" cy="2046289"/>
          </a:xfrm>
        </p:grpSpPr>
        <p:grpSp>
          <p:nvGrpSpPr>
            <p:cNvPr id="2" name="Group 109"/>
            <p:cNvGrpSpPr>
              <a:grpSpLocks/>
            </p:cNvGrpSpPr>
            <p:nvPr/>
          </p:nvGrpSpPr>
          <p:grpSpPr bwMode="auto">
            <a:xfrm>
              <a:off x="756691" y="1396205"/>
              <a:ext cx="1998414" cy="2046289"/>
              <a:chOff x="644" y="818"/>
              <a:chExt cx="1000" cy="1289"/>
            </a:xfrm>
          </p:grpSpPr>
          <p:sp>
            <p:nvSpPr>
              <p:cNvPr id="11336" name="Rectangle 31"/>
              <p:cNvSpPr>
                <a:spLocks noChangeArrowheads="1"/>
              </p:cNvSpPr>
              <p:nvPr/>
            </p:nvSpPr>
            <p:spPr bwMode="auto">
              <a:xfrm>
                <a:off x="726" y="818"/>
                <a:ext cx="69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400" dirty="0">
                    <a:solidFill>
                      <a:srgbClr val="000000"/>
                    </a:solidFill>
                    <a:latin typeface="Arial Narrow" pitchFamily="34" charset="0"/>
                  </a:rPr>
                  <a:t>Addition:</a:t>
                </a:r>
                <a:endParaRPr lang="de-DE" sz="3600" dirty="0">
                  <a:latin typeface="Arial Narrow" pitchFamily="34" charset="0"/>
                </a:endParaRPr>
              </a:p>
            </p:txBody>
          </p:sp>
          <p:sp>
            <p:nvSpPr>
              <p:cNvPr id="11338" name="Rectangle 33"/>
              <p:cNvSpPr>
                <a:spLocks noChangeArrowheads="1"/>
              </p:cNvSpPr>
              <p:nvPr/>
            </p:nvSpPr>
            <p:spPr bwMode="auto">
              <a:xfrm>
                <a:off x="743" y="1259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 dirty="0">
                    <a:solidFill>
                      <a:srgbClr val="000000"/>
                    </a:solidFill>
                    <a:latin typeface="Arial Narrow" pitchFamily="34" charset="0"/>
                  </a:rPr>
                  <a:t>A(x)</a:t>
                </a:r>
                <a:endParaRPr lang="de-DE" sz="1600" dirty="0">
                  <a:latin typeface="Arial Narrow" pitchFamily="34" charset="0"/>
                </a:endParaRPr>
              </a:p>
            </p:txBody>
          </p:sp>
          <p:sp>
            <p:nvSpPr>
              <p:cNvPr id="11339" name="Rectangle 34"/>
              <p:cNvSpPr>
                <a:spLocks noChangeArrowheads="1"/>
              </p:cNvSpPr>
              <p:nvPr/>
            </p:nvSpPr>
            <p:spPr bwMode="auto">
              <a:xfrm>
                <a:off x="1060" y="1259"/>
                <a:ext cx="35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>
                    <a:solidFill>
                      <a:srgbClr val="000000"/>
                    </a:solidFill>
                    <a:latin typeface="Arial Narrow" pitchFamily="34" charset="0"/>
                  </a:rPr>
                  <a:t> = 1 + x</a:t>
                </a:r>
                <a:endParaRPr lang="de-DE" sz="1600">
                  <a:latin typeface="Arial Narrow" pitchFamily="34" charset="0"/>
                </a:endParaRPr>
              </a:p>
            </p:txBody>
          </p:sp>
          <p:sp>
            <p:nvSpPr>
              <p:cNvPr id="11340" name="Rectangle 36"/>
              <p:cNvSpPr>
                <a:spLocks noChangeArrowheads="1"/>
              </p:cNvSpPr>
              <p:nvPr/>
            </p:nvSpPr>
            <p:spPr bwMode="auto">
              <a:xfrm>
                <a:off x="726" y="1390"/>
                <a:ext cx="29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 dirty="0">
                    <a:solidFill>
                      <a:srgbClr val="000000"/>
                    </a:solidFill>
                    <a:latin typeface="Arial Narrow" pitchFamily="34" charset="0"/>
                  </a:rPr>
                  <a:t> B(x)  </a:t>
                </a:r>
                <a:endParaRPr lang="de-DE" sz="1600" dirty="0">
                  <a:latin typeface="Arial Narrow" pitchFamily="34" charset="0"/>
                </a:endParaRPr>
              </a:p>
            </p:txBody>
          </p:sp>
          <p:sp>
            <p:nvSpPr>
              <p:cNvPr id="11341" name="Rectangle 37"/>
              <p:cNvSpPr>
                <a:spLocks noChangeArrowheads="1"/>
              </p:cNvSpPr>
              <p:nvPr/>
            </p:nvSpPr>
            <p:spPr bwMode="auto">
              <a:xfrm>
                <a:off x="1064" y="1395"/>
                <a:ext cx="47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 dirty="0">
                    <a:solidFill>
                      <a:srgbClr val="000000"/>
                    </a:solidFill>
                    <a:latin typeface="Arial Narrow" pitchFamily="34" charset="0"/>
                  </a:rPr>
                  <a:t> = 1 + x + x</a:t>
                </a:r>
                <a:r>
                  <a:rPr lang="de-DE" sz="1600" u="none" baseline="30000" dirty="0">
                    <a:solidFill>
                      <a:srgbClr val="000000"/>
                    </a:solidFill>
                    <a:latin typeface="Arial Narrow" pitchFamily="34" charset="0"/>
                  </a:rPr>
                  <a:t>3</a:t>
                </a:r>
                <a:endParaRPr lang="de-DE" sz="1600" baseline="30000" dirty="0">
                  <a:latin typeface="Arial Narrow" pitchFamily="34" charset="0"/>
                </a:endParaRPr>
              </a:p>
            </p:txBody>
          </p:sp>
          <p:sp>
            <p:nvSpPr>
              <p:cNvPr id="11343" name="Rectangle 39"/>
              <p:cNvSpPr>
                <a:spLocks noChangeArrowheads="1"/>
              </p:cNvSpPr>
              <p:nvPr/>
            </p:nvSpPr>
            <p:spPr bwMode="auto">
              <a:xfrm>
                <a:off x="649" y="1732"/>
                <a:ext cx="88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 dirty="0">
                    <a:solidFill>
                      <a:srgbClr val="000000"/>
                    </a:solidFill>
                    <a:latin typeface="Arial Narrow" pitchFamily="34" charset="0"/>
                  </a:rPr>
                  <a:t>A(x) + B(x)  =     x</a:t>
                </a:r>
                <a:r>
                  <a:rPr lang="de-DE" sz="1600" u="none" baseline="30000" dirty="0">
                    <a:solidFill>
                      <a:srgbClr val="000000"/>
                    </a:solidFill>
                    <a:latin typeface="Arial Narrow" pitchFamily="34" charset="0"/>
                  </a:rPr>
                  <a:t>3</a:t>
                </a:r>
                <a:endParaRPr lang="de-DE" sz="1600" baseline="30000" dirty="0">
                  <a:latin typeface="Arial Narrow" pitchFamily="34" charset="0"/>
                </a:endParaRPr>
              </a:p>
            </p:txBody>
          </p:sp>
          <p:sp>
            <p:nvSpPr>
              <p:cNvPr id="11344" name="Rectangle 41"/>
              <p:cNvSpPr>
                <a:spLocks noChangeArrowheads="1"/>
              </p:cNvSpPr>
              <p:nvPr/>
            </p:nvSpPr>
            <p:spPr bwMode="auto">
              <a:xfrm>
                <a:off x="681" y="1952"/>
                <a:ext cx="96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 dirty="0">
                    <a:solidFill>
                      <a:srgbClr val="000000"/>
                    </a:solidFill>
                    <a:latin typeface="Arial Narrow" pitchFamily="34" charset="0"/>
                  </a:rPr>
                  <a:t>( </a:t>
                </a:r>
                <a:r>
                  <a:rPr lang="de-DE" sz="1600" u="none" dirty="0" err="1">
                    <a:solidFill>
                      <a:srgbClr val="000000"/>
                    </a:solidFill>
                    <a:latin typeface="Arial Narrow" pitchFamily="34" charset="0"/>
                  </a:rPr>
                  <a:t>as</a:t>
                </a:r>
                <a:r>
                  <a:rPr lang="de-DE" sz="1600" u="none" dirty="0">
                    <a:solidFill>
                      <a:srgbClr val="000000"/>
                    </a:solidFill>
                    <a:latin typeface="Arial Narrow" pitchFamily="34" charset="0"/>
                  </a:rPr>
                  <a:t> 1+1 =2 =0 in GF(2) ) </a:t>
                </a:r>
                <a:endParaRPr lang="de-DE" sz="1600" dirty="0">
                  <a:latin typeface="Arial Narrow" pitchFamily="34" charset="0"/>
                </a:endParaRPr>
              </a:p>
            </p:txBody>
          </p:sp>
          <p:sp>
            <p:nvSpPr>
              <p:cNvPr id="81" name="Rectangle 41"/>
              <p:cNvSpPr>
                <a:spLocks noChangeArrowheads="1"/>
              </p:cNvSpPr>
              <p:nvPr/>
            </p:nvSpPr>
            <p:spPr bwMode="auto">
              <a:xfrm>
                <a:off x="644" y="1576"/>
                <a:ext cx="95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 u="none" dirty="0">
                    <a:solidFill>
                      <a:srgbClr val="000000"/>
                    </a:solidFill>
                    <a:latin typeface="Arial Narrow" pitchFamily="34" charset="0"/>
                  </a:rPr>
                  <a:t>A(x) + B(x) =  2 + 2x + x</a:t>
                </a:r>
                <a:r>
                  <a:rPr lang="de-DE" sz="1600" u="none" baseline="30000" dirty="0">
                    <a:solidFill>
                      <a:srgbClr val="000000"/>
                    </a:solidFill>
                    <a:latin typeface="Arial Narrow" pitchFamily="34" charset="0"/>
                  </a:rPr>
                  <a:t>3</a:t>
                </a:r>
                <a:endParaRPr lang="de-DE" sz="1600" baseline="30000" dirty="0">
                  <a:latin typeface="Arial Narrow" pitchFamily="34" charset="0"/>
                </a:endParaRPr>
              </a:p>
            </p:txBody>
          </p:sp>
        </p:grpSp>
        <p:cxnSp>
          <p:nvCxnSpPr>
            <p:cNvPr id="11" name="Gerade Verbindung 10"/>
            <p:cNvCxnSpPr/>
            <p:nvPr/>
          </p:nvCxnSpPr>
          <p:spPr bwMode="auto">
            <a:xfrm>
              <a:off x="1511851" y="2543464"/>
              <a:ext cx="146883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974105" y="6256763"/>
            <a:ext cx="854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GB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From now on, we will use the term 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polynomials</a:t>
            </a:r>
            <a:r>
              <a:rPr lang="en-GB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to designate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vectors</a:t>
            </a:r>
            <a:r>
              <a:rPr lang="en-GB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and vice versa</a:t>
            </a:r>
            <a:endParaRPr lang="en-GB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7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7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363" grpId="0" animBg="1"/>
      <p:bldP spid="1376364" grpId="0" animBg="1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9" name="Text Box 3"/>
          <p:cNvSpPr txBox="1">
            <a:spLocks noChangeArrowheads="1"/>
          </p:cNvSpPr>
          <p:nvPr/>
        </p:nvSpPr>
        <p:spPr bwMode="auto">
          <a:xfrm>
            <a:off x="1639030" y="1442591"/>
            <a:ext cx="71096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GB" sz="28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For creating </a:t>
            </a:r>
            <a:r>
              <a:rPr lang="en-GB" sz="280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Finite Fields GF</a:t>
            </a:r>
            <a:r>
              <a:rPr lang="en-GB" sz="28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 </a:t>
            </a:r>
          </a:p>
          <a:p>
            <a:pPr algn="ctr" defTabSz="762000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non-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factoriseable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numbers </a:t>
            </a:r>
            <a:r>
              <a:rPr lang="en-GB" sz="28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called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Prime Numbers</a:t>
            </a:r>
          </a:p>
          <a:p>
            <a:pPr algn="ctr" defTabSz="762000">
              <a:defRPr/>
            </a:pPr>
            <a:r>
              <a:rPr lang="en-GB" sz="28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were used as modulus (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remainders modulo p</a:t>
            </a:r>
            <a:r>
              <a:rPr lang="en-GB" sz="28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 </a:t>
            </a:r>
            <a:endParaRPr lang="en-GB" sz="28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1267" name="Rectangle 35"/>
          <p:cNvSpPr>
            <a:spLocks noChangeArrowheads="1"/>
          </p:cNvSpPr>
          <p:nvPr/>
        </p:nvSpPr>
        <p:spPr bwMode="auto">
          <a:xfrm>
            <a:off x="-223838" y="3033713"/>
            <a:ext cx="755651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u="none">
                <a:solidFill>
                  <a:srgbClr val="000000"/>
                </a:solidFill>
                <a:latin typeface="Times New Roman" pitchFamily="18" charset="0"/>
              </a:rPr>
              <a:t>                 </a:t>
            </a:r>
            <a:endParaRPr lang="de-DE"/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647343" y="3122613"/>
            <a:ext cx="92191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de-DE"/>
            </a:defPPr>
            <a:lvl1pPr algn="ctr" defTabSz="762000">
              <a:defRPr sz="2800" u="none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n-GB" dirty="0" smtClean="0"/>
              <a:t>Similarly:</a:t>
            </a:r>
          </a:p>
          <a:p>
            <a:r>
              <a:rPr lang="en-GB" dirty="0" smtClean="0"/>
              <a:t>For </a:t>
            </a:r>
            <a:r>
              <a:rPr lang="en-GB" dirty="0"/>
              <a:t>creating </a:t>
            </a:r>
            <a:r>
              <a:rPr lang="en-GB" dirty="0" smtClean="0"/>
              <a:t>vector/polynomial-fields called </a:t>
            </a:r>
            <a:r>
              <a:rPr lang="en-GB" dirty="0">
                <a:solidFill>
                  <a:srgbClr val="FF0000"/>
                </a:solidFill>
              </a:rPr>
              <a:t>“Extension Fields</a:t>
            </a:r>
            <a:r>
              <a:rPr lang="en-GB" dirty="0" smtClean="0">
                <a:solidFill>
                  <a:srgbClr val="FF0000"/>
                </a:solidFill>
              </a:rPr>
              <a:t>”,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u="sng" dirty="0" smtClean="0"/>
              <a:t>non-</a:t>
            </a:r>
            <a:r>
              <a:rPr lang="en-GB" u="sng" dirty="0" err="1" smtClean="0"/>
              <a:t>factoriseable</a:t>
            </a:r>
            <a:r>
              <a:rPr lang="en-GB" u="sng" dirty="0" smtClean="0"/>
              <a:t> </a:t>
            </a:r>
            <a:r>
              <a:rPr lang="en-GB" u="sng" dirty="0"/>
              <a:t>polynomials</a:t>
            </a:r>
            <a:r>
              <a:rPr lang="en-GB" dirty="0"/>
              <a:t> called </a:t>
            </a:r>
            <a:r>
              <a:rPr lang="en-GB" dirty="0" smtClean="0"/>
              <a:t>“</a:t>
            </a:r>
            <a:r>
              <a:rPr lang="en-GB" u="sng" dirty="0" smtClean="0">
                <a:solidFill>
                  <a:srgbClr val="FF0000"/>
                </a:solidFill>
              </a:rPr>
              <a:t>Irreducible Polynomials”</a:t>
            </a:r>
          </a:p>
          <a:p>
            <a:pPr lvl="0">
              <a:defRPr/>
            </a:pPr>
            <a:r>
              <a:rPr lang="en-GB" dirty="0" smtClean="0">
                <a:solidFill>
                  <a:srgbClr val="000000"/>
                </a:solidFill>
              </a:rPr>
              <a:t>are </a:t>
            </a:r>
            <a:r>
              <a:rPr lang="en-GB" dirty="0">
                <a:solidFill>
                  <a:srgbClr val="000000"/>
                </a:solidFill>
              </a:rPr>
              <a:t>used as modulus </a:t>
            </a:r>
            <a:r>
              <a:rPr lang="en-GB" dirty="0" smtClean="0">
                <a:solidFill>
                  <a:srgbClr val="000000"/>
                </a:solidFill>
              </a:rPr>
              <a:t>(</a:t>
            </a:r>
            <a:r>
              <a:rPr lang="en-GB" u="sng" dirty="0" smtClean="0">
                <a:solidFill>
                  <a:srgbClr val="000000"/>
                </a:solidFill>
              </a:rPr>
              <a:t>remainders modulo p(x) 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3" name="Text Box 3"/>
          <p:cNvSpPr txBox="1">
            <a:spLocks noChangeArrowheads="1"/>
          </p:cNvSpPr>
          <p:nvPr/>
        </p:nvSpPr>
        <p:spPr bwMode="auto">
          <a:xfrm>
            <a:off x="304178" y="404886"/>
            <a:ext cx="9779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GB" sz="36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How to create Algebra between vectors/polynomials?</a:t>
            </a:r>
            <a:endParaRPr lang="en-GB" sz="36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925167" y="5547047"/>
            <a:ext cx="6537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de-DE"/>
            </a:defPPr>
            <a:lvl1pPr algn="ctr" defTabSz="762000">
              <a:defRPr sz="2800" u="none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n-GB" sz="3600" dirty="0" smtClean="0"/>
              <a:t>What are </a:t>
            </a:r>
            <a:r>
              <a:rPr lang="en-GB" sz="3600" dirty="0" smtClean="0">
                <a:solidFill>
                  <a:srgbClr val="FF0000"/>
                </a:solidFill>
              </a:rPr>
              <a:t>“</a:t>
            </a:r>
            <a:r>
              <a:rPr lang="en-GB" sz="3600" u="sng" dirty="0" smtClean="0">
                <a:solidFill>
                  <a:srgbClr val="FF0000"/>
                </a:solidFill>
              </a:rPr>
              <a:t>Irreducible Polynomials”</a:t>
            </a:r>
          </a:p>
        </p:txBody>
      </p:sp>
    </p:spTree>
    <p:extLst>
      <p:ext uri="{BB962C8B-B14F-4D97-AF65-F5344CB8AC3E}">
        <p14:creationId xmlns:p14="http://schemas.microsoft.com/office/powerpoint/2010/main" val="14662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59" grpId="0"/>
      <p:bldP spid="82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10" name="Text Box 6"/>
          <p:cNvSpPr txBox="1">
            <a:spLocks noChangeArrowheads="1"/>
          </p:cNvSpPr>
          <p:nvPr/>
        </p:nvSpPr>
        <p:spPr bwMode="auto">
          <a:xfrm>
            <a:off x="576263" y="2594719"/>
            <a:ext cx="9025525" cy="30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defTabSz="762000">
              <a:spcAft>
                <a:spcPts val="600"/>
              </a:spcAft>
              <a:defRPr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Selected fundamental properties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of irreducible polynomials</a:t>
            </a:r>
          </a:p>
          <a:p>
            <a:pPr defTabSz="762000">
              <a:spcAft>
                <a:spcPts val="600"/>
              </a:spcAft>
              <a:buFontTx/>
              <a:buChar char="•"/>
              <a:defRPr/>
            </a:pPr>
            <a:r>
              <a:rPr lang="en-US" b="0" u="none" dirty="0">
                <a:latin typeface="Arial Narrow" pitchFamily="34" charset="0"/>
                <a:cs typeface="Arial" pitchFamily="34" charset="0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period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 </a:t>
            </a:r>
            <a:r>
              <a:rPr lang="en-US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e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of </a:t>
            </a:r>
            <a:r>
              <a:rPr lang="en-US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g(x)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is the </a:t>
            </a:r>
            <a:r>
              <a:rPr lang="en-US" u="none" dirty="0">
                <a:latin typeface="Arial Narrow" pitchFamily="34" charset="0"/>
                <a:cs typeface="Arial" pitchFamily="34" charset="0"/>
              </a:rPr>
              <a:t>smallest </a:t>
            </a: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e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such that  </a:t>
            </a:r>
            <a:r>
              <a:rPr lang="en-US" u="none" dirty="0" err="1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x</a:t>
            </a:r>
            <a:r>
              <a:rPr lang="en-US" u="none" baseline="30000" dirty="0" err="1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e</a:t>
            </a:r>
            <a:r>
              <a:rPr lang="en-US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 = 1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    [mod g(x)]</a:t>
            </a:r>
          </a:p>
          <a:p>
            <a:pPr defTabSz="762000">
              <a:spcAft>
                <a:spcPts val="600"/>
              </a:spcAft>
              <a:buFontTx/>
              <a:buChar char="•"/>
              <a:defRPr/>
            </a:pPr>
            <a:r>
              <a:rPr lang="en-US" u="none" dirty="0">
                <a:latin typeface="Arial Narrow" pitchFamily="34" charset="0"/>
                <a:cs typeface="Arial" pitchFamily="34" charset="0"/>
              </a:rPr>
              <a:t> The period e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 is actually the multiplicative order of x modulo g(x). </a:t>
            </a:r>
            <a:r>
              <a:rPr lang="en-US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e</a:t>
            </a:r>
            <a:r>
              <a:rPr lang="en-US" b="0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divides</a:t>
            </a:r>
            <a:r>
              <a:rPr lang="en-US" b="0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  </a:t>
            </a:r>
            <a:r>
              <a:rPr lang="en-US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u="none" baseline="30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-1</a:t>
            </a:r>
            <a:r>
              <a:rPr lang="en-US" b="0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defTabSz="762000">
              <a:spcAft>
                <a:spcPts val="600"/>
              </a:spcAft>
              <a:buFontTx/>
              <a:buChar char="•"/>
              <a:defRPr/>
            </a:pPr>
            <a:r>
              <a:rPr lang="en-US" b="0" u="none" dirty="0">
                <a:latin typeface="Arial Narrow" pitchFamily="34" charset="0"/>
                <a:cs typeface="Arial" pitchFamily="34" charset="0"/>
              </a:rPr>
              <a:t> If </a:t>
            </a:r>
            <a:r>
              <a:rPr lang="en-US" b="0" u="none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u="none" dirty="0" smtClean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e </a:t>
            </a:r>
            <a:r>
              <a:rPr lang="en-US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= 2</a:t>
            </a:r>
            <a:r>
              <a:rPr lang="en-US" u="none" baseline="30000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 -1, 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then the irreducible polynomial is </a:t>
            </a:r>
            <a:r>
              <a:rPr lang="en-US" b="0" u="none" dirty="0" smtClean="0">
                <a:latin typeface="Arial Narrow" pitchFamily="34" charset="0"/>
                <a:cs typeface="Arial" pitchFamily="34" charset="0"/>
              </a:rPr>
              <a:t>then called 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a 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primitive </a:t>
            </a: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plynomial</a:t>
            </a:r>
            <a:endParaRPr lang="en-US" b="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defTabSz="762000">
              <a:spcAft>
                <a:spcPts val="600"/>
              </a:spcAft>
              <a:buFontTx/>
              <a:buChar char="•"/>
              <a:defRPr/>
            </a:pPr>
            <a:r>
              <a:rPr lang="en-US" b="0" u="none" dirty="0">
                <a:latin typeface="Arial Narrow" pitchFamily="34" charset="0"/>
                <a:cs typeface="Arial" pitchFamily="34" charset="0"/>
              </a:rPr>
              <a:t> The </a:t>
            </a:r>
            <a:r>
              <a:rPr lang="en-US" u="none" dirty="0">
                <a:latin typeface="Arial Narrow" pitchFamily="34" charset="0"/>
                <a:cs typeface="Arial" pitchFamily="34" charset="0"/>
              </a:rPr>
              <a:t>reciprocal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of a polynomial g(x) is defined as  g*(x) = </a:t>
            </a:r>
            <a:r>
              <a:rPr lang="en-US" b="0" u="none" dirty="0" err="1">
                <a:latin typeface="Arial Narrow" pitchFamily="34" charset="0"/>
                <a:cs typeface="Arial" pitchFamily="34" charset="0"/>
              </a:rPr>
              <a:t>x</a:t>
            </a:r>
            <a:r>
              <a:rPr lang="en-US" b="0" u="none" baseline="30000" dirty="0" err="1">
                <a:latin typeface="Arial Narrow" pitchFamily="34" charset="0"/>
                <a:cs typeface="Arial" pitchFamily="34" charset="0"/>
              </a:rPr>
              <a:t>m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g(1/x)  (mirror polynomial)</a:t>
            </a:r>
          </a:p>
          <a:p>
            <a:pPr defTabSz="762000">
              <a:spcAft>
                <a:spcPts val="600"/>
              </a:spcAft>
              <a:buFontTx/>
              <a:buChar char="•"/>
              <a:defRPr/>
            </a:pPr>
            <a:r>
              <a:rPr lang="en-US" b="0" u="none" dirty="0">
                <a:latin typeface="Arial Narrow" pitchFamily="34" charset="0"/>
                <a:cs typeface="Arial" pitchFamily="34" charset="0"/>
              </a:rPr>
              <a:t> The </a:t>
            </a:r>
            <a:r>
              <a:rPr lang="en-US" u="none" dirty="0">
                <a:latin typeface="Arial Narrow" pitchFamily="34" charset="0"/>
                <a:cs typeface="Arial" pitchFamily="34" charset="0"/>
              </a:rPr>
              <a:t>reciprocal 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g*(x) is </a:t>
            </a:r>
            <a:r>
              <a:rPr lang="en-US" b="0" dirty="0">
                <a:latin typeface="Arial Narrow" pitchFamily="34" charset="0"/>
                <a:cs typeface="Arial" pitchFamily="34" charset="0"/>
              </a:rPr>
              <a:t>also irreducibl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e having the </a:t>
            </a:r>
            <a:r>
              <a:rPr lang="en-US" b="0" dirty="0">
                <a:latin typeface="Arial Narrow" pitchFamily="34" charset="0"/>
                <a:cs typeface="Arial" pitchFamily="34" charset="0"/>
              </a:rPr>
              <a:t>same period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as that of g(x)</a:t>
            </a:r>
          </a:p>
          <a:p>
            <a:pPr defTabSz="762000">
              <a:spcAft>
                <a:spcPts val="600"/>
              </a:spcAft>
              <a:buFontTx/>
              <a:buChar char="•"/>
              <a:defRPr/>
            </a:pPr>
            <a:r>
              <a:rPr lang="en-US" b="0" u="none" dirty="0">
                <a:latin typeface="Arial Narrow" pitchFamily="34" charset="0"/>
                <a:cs typeface="Arial" pitchFamily="34" charset="0"/>
              </a:rPr>
              <a:t> If </a:t>
            </a:r>
            <a:r>
              <a:rPr lang="en-US" u="none" dirty="0">
                <a:latin typeface="Arial Narrow" pitchFamily="34" charset="0"/>
                <a:cs typeface="Arial" pitchFamily="34" charset="0"/>
              </a:rPr>
              <a:t>g*(x) = g(x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), then g(x) is said to be a </a:t>
            </a: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self-reciprocal irreducible polynomial</a:t>
            </a:r>
            <a:r>
              <a:rPr lang="en-US" b="0" u="none" dirty="0">
                <a:latin typeface="Arial Narrow" pitchFamily="34" charset="0"/>
                <a:cs typeface="Arial" pitchFamily="34" charset="0"/>
              </a:rPr>
              <a:t> (symmetric)</a:t>
            </a:r>
          </a:p>
          <a:p>
            <a:pPr defTabSz="762000">
              <a:spcAft>
                <a:spcPts val="600"/>
              </a:spcAft>
              <a:defRPr/>
            </a:pPr>
            <a:r>
              <a:rPr lang="en-US" sz="1800" b="0" u="none" dirty="0">
                <a:latin typeface="Arial Narrow" pitchFamily="34" charset="0"/>
                <a:cs typeface="Arial" pitchFamily="34" charset="0"/>
              </a:rPr>
              <a:t>  (highest possible period is a divisor of </a:t>
            </a:r>
            <a:r>
              <a:rPr lang="en-US" sz="1600" b="0" u="none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1600" b="0" u="none" baseline="30000" dirty="0">
                <a:latin typeface="Arial Narrow" pitchFamily="34" charset="0"/>
                <a:cs typeface="Arial" pitchFamily="34" charset="0"/>
              </a:rPr>
              <a:t>m/2</a:t>
            </a:r>
            <a:r>
              <a:rPr lang="en-US" sz="1600" b="0" u="none" dirty="0">
                <a:latin typeface="Arial Narrow" pitchFamily="34" charset="0"/>
                <a:cs typeface="Arial" pitchFamily="34" charset="0"/>
              </a:rPr>
              <a:t> + 1 )</a:t>
            </a:r>
          </a:p>
        </p:txBody>
      </p:sp>
      <p:sp>
        <p:nvSpPr>
          <p:cNvPr id="1378311" name="Text Box 7"/>
          <p:cNvSpPr txBox="1">
            <a:spLocks noChangeArrowheads="1"/>
          </p:cNvSpPr>
          <p:nvPr/>
        </p:nvSpPr>
        <p:spPr bwMode="auto">
          <a:xfrm>
            <a:off x="1838937" y="5700486"/>
            <a:ext cx="6800557" cy="734689"/>
          </a:xfrm>
          <a:prstGeom prst="rect">
            <a:avLst/>
          </a:prstGeom>
          <a:solidFill>
            <a:srgbClr val="FFEB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>
              <a:lnSpc>
                <a:spcPct val="130000"/>
              </a:lnSpc>
            </a:pPr>
            <a:r>
              <a:rPr lang="en-US" sz="1600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- Generating </a:t>
            </a:r>
            <a:r>
              <a:rPr lang="en-US" sz="1600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“Irreducible Polynomials” is as difficult as generating prime numbers!</a:t>
            </a:r>
          </a:p>
          <a:p>
            <a:pPr defTabSz="762000">
              <a:lnSpc>
                <a:spcPct val="130000"/>
              </a:lnSpc>
            </a:pPr>
            <a:r>
              <a:rPr lang="en-US" sz="1600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- </a:t>
            </a:r>
            <a:r>
              <a:rPr lang="en-US" sz="1600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Polynomial factorization </a:t>
            </a:r>
            <a:r>
              <a:rPr lang="en-US" sz="1600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is also an </a:t>
            </a:r>
            <a:r>
              <a:rPr lang="en-US" sz="1600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unsolved problem</a:t>
            </a:r>
            <a:r>
              <a:rPr lang="en-US" sz="1600" u="none" dirty="0" smtClean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!?</a:t>
            </a:r>
            <a:endParaRPr lang="en-US" sz="1600" dirty="0">
              <a:solidFill>
                <a:schemeClr val="hlin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78312" name="Text Box 8"/>
          <p:cNvSpPr txBox="1">
            <a:spLocks noChangeArrowheads="1"/>
          </p:cNvSpPr>
          <p:nvPr/>
        </p:nvSpPr>
        <p:spPr bwMode="auto">
          <a:xfrm>
            <a:off x="292603" y="84097"/>
            <a:ext cx="978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US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 attain closed field algebra </a:t>
            </a:r>
            <a:r>
              <a:rPr lang="en-US" sz="28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“</a:t>
            </a:r>
            <a:r>
              <a:rPr lang="en-US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Irreducible Polynomials” </a:t>
            </a:r>
            <a:r>
              <a:rPr lang="en-US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are required!</a:t>
            </a:r>
          </a:p>
          <a:p>
            <a:pPr algn="ctr" defTabSz="762000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(Again</a:t>
            </a:r>
            <a:r>
              <a:rPr lang="en-US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</a:t>
            </a: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such polynomials play a similar role </a:t>
            </a:r>
            <a:r>
              <a:rPr lang="en-US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of </a:t>
            </a: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“prime </a:t>
            </a:r>
            <a:r>
              <a:rPr lang="en-US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numbers” </a:t>
            </a: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field modulus</a:t>
            </a: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90811" y="1115210"/>
            <a:ext cx="7633987" cy="1479509"/>
            <a:chOff x="690811" y="1115210"/>
            <a:chExt cx="7633987" cy="1479509"/>
          </a:xfrm>
        </p:grpSpPr>
        <p:sp>
          <p:nvSpPr>
            <p:cNvPr id="2051" name="Text Box 5"/>
            <p:cNvSpPr txBox="1">
              <a:spLocks noChangeArrowheads="1"/>
            </p:cNvSpPr>
            <p:nvPr/>
          </p:nvSpPr>
          <p:spPr bwMode="auto">
            <a:xfrm>
              <a:off x="690811" y="1115210"/>
              <a:ext cx="7633987" cy="1479509"/>
            </a:xfrm>
            <a:prstGeom prst="rect">
              <a:avLst/>
            </a:prstGeom>
            <a:solidFill>
              <a:srgbClr val="FFEBFF"/>
            </a:solidFill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n-US" sz="1800" u="none" dirty="0">
                  <a:latin typeface="Arial Narrow" pitchFamily="34" charset="0"/>
                  <a:cs typeface="Arial" pitchFamily="34" charset="0"/>
                </a:rPr>
                <a:t>A polynomial g(x) of degree m over  GF(2)   (2 is a prime!)</a:t>
              </a:r>
            </a:p>
            <a:p>
              <a:pPr defTabSz="762000"/>
              <a:endParaRPr lang="en-US" sz="1800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endParaRPr>
            </a:p>
            <a:p>
              <a:pPr defTabSz="762000"/>
              <a:r>
                <a:rPr lang="en-US" sz="1800" u="none" dirty="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  <a:t>                                                                             ( </a:t>
              </a:r>
              <a:r>
                <a:rPr lang="en-US" sz="1800" u="none" dirty="0" err="1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  <a:t>a</a:t>
              </a:r>
              <a:r>
                <a:rPr lang="en-US" sz="1800" u="none" baseline="-25000" dirty="0" err="1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  <a:t>i</a:t>
              </a:r>
              <a:r>
                <a:rPr lang="en-US" sz="1800" u="none" baseline="-25000" dirty="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en-US" sz="1800" u="none" dirty="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  <a:sym typeface="Symbol" pitchFamily="18" charset="2"/>
                </a:rPr>
                <a:t> GF(2) )</a:t>
              </a:r>
            </a:p>
            <a:p>
              <a:pPr defTabSz="762000"/>
              <a:endParaRPr lang="en-US" sz="1800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  <a:sym typeface="Symbol" pitchFamily="18" charset="2"/>
              </a:endParaRPr>
            </a:p>
            <a:p>
              <a:pPr defTabSz="762000"/>
              <a:r>
                <a:rPr lang="en-US" sz="1800" u="none" dirty="0">
                  <a:latin typeface="Arial Narrow" pitchFamily="34" charset="0"/>
                  <a:cs typeface="Arial" pitchFamily="34" charset="0"/>
                </a:rPr>
                <a:t>Is said to be an </a:t>
              </a:r>
              <a:r>
                <a:rPr lang="en-US" sz="1800" dirty="0">
                  <a:latin typeface="Arial Narrow" pitchFamily="34" charset="0"/>
                  <a:cs typeface="Arial" pitchFamily="34" charset="0"/>
                </a:rPr>
                <a:t>irreducible polynomia</a:t>
              </a:r>
              <a:r>
                <a:rPr lang="en-US" sz="1800" u="none" dirty="0">
                  <a:latin typeface="Arial Narrow" pitchFamily="34" charset="0"/>
                  <a:cs typeface="Arial" pitchFamily="34" charset="0"/>
                </a:rPr>
                <a:t>l over GF(2) </a:t>
              </a:r>
              <a:r>
                <a:rPr lang="en-US" sz="1800" u="none" dirty="0" smtClean="0">
                  <a:latin typeface="Arial Narrow" pitchFamily="34" charset="0"/>
                  <a:cs typeface="Arial" pitchFamily="34" charset="0"/>
                </a:rPr>
                <a:t>if </a:t>
              </a:r>
              <a:r>
                <a:rPr lang="en-US" sz="1800" u="none" dirty="0">
                  <a:latin typeface="Arial Narrow" pitchFamily="34" charset="0"/>
                  <a:cs typeface="Arial" pitchFamily="34" charset="0"/>
                </a:rPr>
                <a:t>factorizing g(x) is not </a:t>
              </a:r>
              <a:r>
                <a:rPr lang="en-US" sz="1800" u="none" dirty="0" smtClean="0">
                  <a:latin typeface="Arial Narrow" pitchFamily="34" charset="0"/>
                  <a:cs typeface="Arial" pitchFamily="34" charset="0"/>
                </a:rPr>
                <a:t>possible</a:t>
              </a:r>
              <a:endParaRPr lang="en-US" sz="1800" u="none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52" name="Rectangle 2"/>
            <p:cNvSpPr>
              <a:spLocks noChangeArrowheads="1"/>
            </p:cNvSpPr>
            <p:nvPr/>
          </p:nvSpPr>
          <p:spPr bwMode="auto">
            <a:xfrm>
              <a:off x="1397248" y="1658908"/>
              <a:ext cx="2819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aphicFrame>
          <p:nvGraphicFramePr>
            <p:cNvPr id="205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4039438"/>
                </p:ext>
              </p:extLst>
            </p:nvPr>
          </p:nvGraphicFramePr>
          <p:xfrm>
            <a:off x="2200523" y="1655733"/>
            <a:ext cx="2492375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Formel" r:id="rId4" imgW="1460160" imgH="241200" progId="Equation.3">
                    <p:embed/>
                  </p:oleObj>
                </mc:Choice>
                <mc:Fallback>
                  <p:oleObj name="Formel" r:id="rId4" imgW="1460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523" y="1655733"/>
                          <a:ext cx="2492375" cy="411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1440111" y="1687483"/>
              <a:ext cx="7905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/>
              <a:r>
                <a:rPr lang="en-US" sz="1800" u="none" dirty="0">
                  <a:latin typeface="Arial Narrow" pitchFamily="34" charset="0"/>
                  <a:cs typeface="Arial" pitchFamily="34" charset="0"/>
                </a:rPr>
                <a:t>g(x)  = </a:t>
              </a: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457710" y="1657320"/>
              <a:ext cx="3235188" cy="43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378314" name="Text Box 10"/>
          <p:cNvSpPr txBox="1">
            <a:spLocks noChangeArrowheads="1"/>
          </p:cNvSpPr>
          <p:nvPr/>
        </p:nvSpPr>
        <p:spPr bwMode="auto">
          <a:xfrm>
            <a:off x="4651375" y="5297779"/>
            <a:ext cx="5186778" cy="30995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de-DE" sz="1400" dirty="0"/>
              <a:t>Non-trivial Self-</a:t>
            </a:r>
            <a:r>
              <a:rPr lang="de-DE" sz="1400" dirty="0" err="1"/>
              <a:t>reciprocal</a:t>
            </a:r>
            <a:r>
              <a:rPr lang="de-DE" sz="1400" dirty="0"/>
              <a:t> Polynomial </a:t>
            </a:r>
            <a:r>
              <a:rPr lang="de-DE" sz="1400" dirty="0" err="1"/>
              <a:t>can</a:t>
            </a:r>
            <a:r>
              <a:rPr lang="de-DE" sz="1400" dirty="0"/>
              <a:t> not </a:t>
            </a:r>
            <a:r>
              <a:rPr lang="de-DE" sz="1400" dirty="0" err="1"/>
              <a:t>be</a:t>
            </a:r>
            <a:r>
              <a:rPr lang="de-DE" sz="1400" dirty="0"/>
              <a:t> primitive!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A21096F0-2584-4A22-9AFB-54FBD75CF0E3}"/>
              </a:ext>
            </a:extLst>
          </p:cNvPr>
          <p:cNvSpPr txBox="1"/>
          <p:nvPr/>
        </p:nvSpPr>
        <p:spPr>
          <a:xfrm>
            <a:off x="8776282" y="4366615"/>
            <a:ext cx="139814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de-DE" sz="1600" u="none" dirty="0">
                <a:latin typeface="Arial Narrow" panose="020B0606020202030204" pitchFamily="34" charset="0"/>
              </a:rPr>
              <a:t>G(x)  =101</a:t>
            </a:r>
          </a:p>
          <a:p>
            <a:r>
              <a:rPr lang="de-DE" sz="1600" u="none" dirty="0">
                <a:latin typeface="Arial Narrow" panose="020B0606020202030204" pitchFamily="34" charset="0"/>
              </a:rPr>
              <a:t>G*(x)=G(x)=101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="" xmlns:a16="http://schemas.microsoft.com/office/drawing/2014/main" id="{24FD8A26-EE30-484D-A015-B4DDF0C434DC}"/>
              </a:ext>
            </a:extLst>
          </p:cNvPr>
          <p:cNvCxnSpPr>
            <a:cxnSpLocks/>
          </p:cNvCxnSpPr>
          <p:nvPr/>
        </p:nvCxnSpPr>
        <p:spPr bwMode="auto">
          <a:xfrm flipV="1">
            <a:off x="7777063" y="4863168"/>
            <a:ext cx="1095471" cy="12421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8" name="Gruppieren 7">
            <a:extLst>
              <a:ext uri="{FF2B5EF4-FFF2-40B4-BE49-F238E27FC236}">
                <a16:creationId xmlns="" xmlns:a16="http://schemas.microsoft.com/office/drawing/2014/main" id="{2397EE69-4A71-4E77-A104-1B598CE40A5E}"/>
              </a:ext>
            </a:extLst>
          </p:cNvPr>
          <p:cNvGrpSpPr/>
          <p:nvPr/>
        </p:nvGrpSpPr>
        <p:grpSpPr>
          <a:xfrm>
            <a:off x="8201271" y="3512751"/>
            <a:ext cx="1636881" cy="736963"/>
            <a:chOff x="8201271" y="3512751"/>
            <a:chExt cx="1636881" cy="736963"/>
          </a:xfrm>
        </p:grpSpPr>
        <p:sp>
          <p:nvSpPr>
            <p:cNvPr id="2" name="Textfeld 1">
              <a:extLst>
                <a:ext uri="{FF2B5EF4-FFF2-40B4-BE49-F238E27FC236}">
                  <a16:creationId xmlns="" xmlns:a16="http://schemas.microsoft.com/office/drawing/2014/main" id="{5F3B9EF7-B942-4314-9CEE-DBB5D22EF638}"/>
                </a:ext>
              </a:extLst>
            </p:cNvPr>
            <p:cNvSpPr txBox="1"/>
            <p:nvPr/>
          </p:nvSpPr>
          <p:spPr>
            <a:xfrm>
              <a:off x="8744198" y="3512751"/>
              <a:ext cx="109395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de-DE" sz="1600" u="none" dirty="0">
                  <a:latin typeface="Arial Narrow" panose="020B0606020202030204" pitchFamily="34" charset="0"/>
                </a:rPr>
                <a:t>G(x)  =1011</a:t>
              </a:r>
            </a:p>
            <a:p>
              <a:r>
                <a:rPr lang="de-DE" sz="1600" u="none" dirty="0">
                  <a:latin typeface="Arial Narrow" panose="020B0606020202030204" pitchFamily="34" charset="0"/>
                </a:rPr>
                <a:t>G*(x) =1101</a:t>
              </a:r>
            </a:p>
          </p:txBody>
        </p:sp>
        <p:cxnSp>
          <p:nvCxnSpPr>
            <p:cNvPr id="4" name="Gerade Verbindung mit Pfeil 3">
              <a:extLst>
                <a:ext uri="{FF2B5EF4-FFF2-40B4-BE49-F238E27FC236}">
                  <a16:creationId xmlns="" xmlns:a16="http://schemas.microsoft.com/office/drawing/2014/main" id="{F60850D6-B7CE-4E8F-8103-8E487E17D1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01271" y="4029270"/>
              <a:ext cx="671263" cy="22044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12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7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7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7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7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7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78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78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78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7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37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11" grpId="0" animBg="1"/>
      <p:bldP spid="13783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46188" y="609600"/>
          <a:ext cx="4370387" cy="580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Photo Editor Photo" r:id="rId4" imgW="12733333" imgH="19742857" progId="">
                  <p:embed/>
                </p:oleObj>
              </mc:Choice>
              <mc:Fallback>
                <p:oleObj name="Photo Editor Photo" r:id="rId4" imgW="12733333" imgH="19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609600"/>
                        <a:ext cx="4370387" cy="580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776913" y="609600"/>
          <a:ext cx="4016375" cy="580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Photo Editor Photo" r:id="rId6" imgW="12695238" imgH="19723810" progId="">
                  <p:embed/>
                </p:oleObj>
              </mc:Choice>
              <mc:Fallback>
                <p:oleObj name="Photo Editor Photo" r:id="rId6" imgW="12695238" imgH="197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609600"/>
                        <a:ext cx="4016375" cy="580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27125" y="115055"/>
            <a:ext cx="8091808" cy="3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List of all irreducible Polynomials over GF(2 ) up to degree 11 </a:t>
            </a:r>
            <a:r>
              <a:rPr lang="en-US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(generated by exhaustive search)</a:t>
            </a:r>
            <a:endParaRPr lang="en-GB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1008063" y="3243263"/>
            <a:ext cx="381000" cy="76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1127125" y="2547938"/>
            <a:ext cx="312738" cy="38099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1073150" y="2763838"/>
            <a:ext cx="381000" cy="76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3200" y="2811463"/>
            <a:ext cx="1029747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800" u="none" dirty="0"/>
              <a:t>(all 1 Polynomial)</a:t>
            </a:r>
            <a:br>
              <a:rPr lang="en-US" sz="800" u="none" dirty="0"/>
            </a:br>
            <a:r>
              <a:rPr lang="en-US" sz="800" u="none" dirty="0"/>
              <a:t>self-reciprocal!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A63693AB-5AD1-4A5D-AE94-A3A8C561C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72" y="2491444"/>
            <a:ext cx="949597" cy="21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800" u="none" dirty="0"/>
              <a:t>Primitive </a:t>
            </a:r>
            <a:r>
              <a:rPr lang="en-US" sz="800" u="none" dirty="0" err="1"/>
              <a:t>ployn</a:t>
            </a:r>
            <a:r>
              <a:rPr lang="en-US" sz="800" u="none" dirty="0"/>
              <a:t>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="" xmlns:a16="http://schemas.microsoft.com/office/drawing/2014/main" id="{00072D98-3EEC-41BA-AF28-DE03996E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28" y="3210650"/>
            <a:ext cx="949597" cy="21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800" u="none" dirty="0"/>
              <a:t>Primitive </a:t>
            </a:r>
            <a:r>
              <a:rPr lang="en-US" sz="800" u="none" dirty="0" err="1"/>
              <a:t>ployn</a:t>
            </a:r>
            <a:r>
              <a:rPr lang="en-US" sz="800" u="none" dirty="0"/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="" xmlns:a16="http://schemas.microsoft.com/office/drawing/2014/main" id="{4D574DD7-69C8-4AD4-B4E4-4D7FFA31F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59" y="4299538"/>
            <a:ext cx="949597" cy="21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800" u="none" dirty="0"/>
              <a:t>Primitive </a:t>
            </a:r>
            <a:r>
              <a:rPr lang="en-US" sz="800" u="none" dirty="0" err="1"/>
              <a:t>ployn</a:t>
            </a:r>
            <a:r>
              <a:rPr lang="en-US" sz="800" u="none" dirty="0"/>
              <a:t>.</a:t>
            </a:r>
          </a:p>
        </p:txBody>
      </p:sp>
      <p:sp>
        <p:nvSpPr>
          <p:cNvPr id="12" name="Line 5">
            <a:extLst>
              <a:ext uri="{FF2B5EF4-FFF2-40B4-BE49-F238E27FC236}">
                <a16:creationId xmlns="" xmlns:a16="http://schemas.microsoft.com/office/drawing/2014/main" id="{875FA440-3AF1-4C6E-B478-CB388A02DC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063" y="4263162"/>
            <a:ext cx="381000" cy="76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140241" y="1238878"/>
            <a:ext cx="1398940" cy="417679"/>
            <a:chOff x="140241" y="1238878"/>
            <a:chExt cx="1398940" cy="417679"/>
          </a:xfrm>
        </p:grpSpPr>
        <p:sp>
          <p:nvSpPr>
            <p:cNvPr id="13" name="Line 7">
              <a:extLst>
                <a:ext uri="{FF2B5EF4-FFF2-40B4-BE49-F238E27FC236}">
                  <a16:creationId xmlns="" xmlns:a16="http://schemas.microsoft.com/office/drawing/2014/main" id="{9D436156-D478-406A-A5B0-D0F6E6FF4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7125" y="1438399"/>
              <a:ext cx="412056" cy="762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4" name="Text Box 8">
              <a:extLst>
                <a:ext uri="{FF2B5EF4-FFF2-40B4-BE49-F238E27FC236}">
                  <a16:creationId xmlns="" xmlns:a16="http://schemas.microsoft.com/office/drawing/2014/main" id="{281AC79F-C630-474C-931F-3A74ED40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241" y="1238878"/>
              <a:ext cx="1047379" cy="4176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00" u="none" dirty="0"/>
                <a:t>Only self-reciprocal</a:t>
              </a:r>
            </a:p>
            <a:p>
              <a:r>
                <a:rPr lang="en-US" sz="700" u="none" dirty="0"/>
                <a:t>and primitive </a:t>
              </a:r>
              <a:r>
                <a:rPr lang="en-US" sz="700" u="none" dirty="0" err="1"/>
                <a:t>ployn</a:t>
              </a:r>
              <a:r>
                <a:rPr lang="en-US" sz="700" u="none" dirty="0"/>
                <a:t>.</a:t>
              </a:r>
            </a:p>
            <a:p>
              <a:r>
                <a:rPr lang="en-US" sz="700" u="none" dirty="0"/>
                <a:t>As 2</a:t>
              </a:r>
              <a:r>
                <a:rPr lang="en-US" sz="700" u="none" baseline="30000" dirty="0"/>
                <a:t>2</a:t>
              </a:r>
              <a:r>
                <a:rPr lang="en-US" sz="700" u="none" dirty="0"/>
                <a:t>-1=2</a:t>
              </a:r>
              <a:r>
                <a:rPr lang="en-US" sz="700" u="none" baseline="30000" dirty="0"/>
                <a:t>2/2</a:t>
              </a:r>
              <a:r>
                <a:rPr lang="en-US" sz="700" u="none" dirty="0"/>
                <a:t> +1 = 3!</a:t>
              </a:r>
            </a:p>
          </p:txBody>
        </p:sp>
      </p:grpSp>
      <p:sp>
        <p:nvSpPr>
          <p:cNvPr id="15" name="Line 7">
            <a:extLst>
              <a:ext uri="{FF2B5EF4-FFF2-40B4-BE49-F238E27FC236}">
                <a16:creationId xmlns="" xmlns:a16="http://schemas.microsoft.com/office/drawing/2014/main" id="{C8DDB229-1740-4FED-AC43-088824D9E5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9031" y="497565"/>
            <a:ext cx="1729902" cy="656993"/>
          </a:xfrm>
          <a:prstGeom prst="line">
            <a:avLst/>
          </a:prstGeom>
          <a:noFill/>
          <a:ln w="6350">
            <a:solidFill>
              <a:schemeClr val="hlink"/>
            </a:solidFill>
            <a:prstDash val="dash"/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56F18B63-22F9-44A0-979A-D38464F7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946" y="130405"/>
            <a:ext cx="1113103" cy="5254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700" u="none" dirty="0"/>
              <a:t>self-reciprocal</a:t>
            </a:r>
          </a:p>
          <a:p>
            <a:r>
              <a:rPr lang="en-US" sz="700" u="none" dirty="0"/>
              <a:t>Non-primitive </a:t>
            </a:r>
            <a:r>
              <a:rPr lang="en-US" sz="700" u="none" dirty="0" err="1"/>
              <a:t>ployn</a:t>
            </a:r>
            <a:r>
              <a:rPr lang="en-US" sz="700" u="none" dirty="0"/>
              <a:t>.</a:t>
            </a:r>
          </a:p>
          <a:p>
            <a:r>
              <a:rPr lang="en-US" sz="700" u="none" dirty="0" err="1"/>
              <a:t>Periode</a:t>
            </a:r>
            <a:r>
              <a:rPr lang="en-US" sz="700" u="none" dirty="0"/>
              <a:t> is a divisor 0f</a:t>
            </a:r>
          </a:p>
          <a:p>
            <a:r>
              <a:rPr lang="en-US" sz="700" u="none" dirty="0"/>
              <a:t>2</a:t>
            </a:r>
            <a:r>
              <a:rPr lang="en-US" sz="700" u="none" baseline="30000" dirty="0"/>
              <a:t>10/2</a:t>
            </a:r>
            <a:r>
              <a:rPr lang="en-US" sz="700" u="none" dirty="0"/>
              <a:t> +1 = 33</a:t>
            </a:r>
          </a:p>
        </p:txBody>
      </p:sp>
    </p:spTree>
    <p:extLst>
      <p:ext uri="{BB962C8B-B14F-4D97-AF65-F5344CB8AC3E}">
        <p14:creationId xmlns:p14="http://schemas.microsoft.com/office/powerpoint/2010/main" val="15368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/>
      <p:bldP spid="9" grpId="0"/>
      <p:bldP spid="10" grpId="0"/>
      <p:bldP spid="11" grpId="0"/>
      <p:bldP spid="12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609742" y="1862746"/>
            <a:ext cx="9139174" cy="931410"/>
          </a:xfrm>
          <a:prstGeom prst="rect">
            <a:avLst/>
          </a:prstGeom>
          <a:solidFill>
            <a:srgbClr val="FFEBEB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>
              <a:lnSpc>
                <a:spcPct val="130000"/>
              </a:lnSpc>
            </a:pPr>
            <a:r>
              <a:rPr lang="en-US" u="none" dirty="0">
                <a:latin typeface="Arial Narrow" pitchFamily="34" charset="0"/>
                <a:cs typeface="Arial" pitchFamily="34" charset="0"/>
              </a:rPr>
              <a:t>The ring of polynomials </a:t>
            </a:r>
            <a:r>
              <a:rPr lang="en-US" sz="2400" u="none" dirty="0">
                <a:latin typeface="Arial Narrow" pitchFamily="34" charset="0"/>
                <a:cs typeface="Arial" pitchFamily="34" charset="0"/>
              </a:rPr>
              <a:t>Z</a:t>
            </a:r>
            <a:r>
              <a:rPr lang="en-US" sz="2400" u="none" baseline="-25000" dirty="0">
                <a:latin typeface="Arial Narrow" pitchFamily="34" charset="0"/>
                <a:cs typeface="Arial" pitchFamily="34" charset="0"/>
              </a:rPr>
              <a:t>g(x) </a:t>
            </a:r>
            <a:r>
              <a:rPr lang="en-US" u="none" dirty="0">
                <a:latin typeface="Arial Narrow" pitchFamily="34" charset="0"/>
                <a:cs typeface="Arial" pitchFamily="34" charset="0"/>
              </a:rPr>
              <a:t>modulo any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irreducible polynomial</a:t>
            </a:r>
            <a:r>
              <a:rPr lang="en-US" u="none" dirty="0">
                <a:latin typeface="Arial Narrow" pitchFamily="34" charset="0"/>
                <a:cs typeface="Arial" pitchFamily="34" charset="0"/>
              </a:rPr>
              <a:t> g(x) of degree m over GF(2) is an E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xtension Field</a:t>
            </a:r>
            <a:r>
              <a:rPr lang="en-US" u="none" dirty="0">
                <a:latin typeface="Arial Narrow" pitchFamily="34" charset="0"/>
                <a:cs typeface="Arial" pitchFamily="34" charset="0"/>
              </a:rPr>
              <a:t> with </a:t>
            </a:r>
            <a:r>
              <a:rPr lang="en-US" sz="1800" u="none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1800" u="none" baseline="30000" dirty="0">
                <a:latin typeface="Arial Narrow" pitchFamily="34" charset="0"/>
                <a:cs typeface="Arial" pitchFamily="34" charset="0"/>
              </a:rPr>
              <a:t>m</a:t>
            </a:r>
            <a:r>
              <a:rPr lang="en-US" u="none" dirty="0">
                <a:latin typeface="Arial Narrow" pitchFamily="34" charset="0"/>
                <a:cs typeface="Arial" pitchFamily="34" charset="0"/>
              </a:rPr>
              <a:t> elements of m-bit tuples. This is assigned as </a:t>
            </a:r>
            <a:r>
              <a:rPr lang="en-US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GF( 2</a:t>
            </a:r>
            <a:r>
              <a:rPr lang="en-US" u="none" baseline="30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</a:t>
            </a:r>
            <a:r>
              <a:rPr lang="en-US" u="none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).</a:t>
            </a:r>
          </a:p>
        </p:txBody>
      </p:sp>
      <p:sp>
        <p:nvSpPr>
          <p:cNvPr id="1416200" name="Text Box 8"/>
          <p:cNvSpPr txBox="1">
            <a:spLocks noChangeArrowheads="1"/>
          </p:cNvSpPr>
          <p:nvPr/>
        </p:nvSpPr>
        <p:spPr bwMode="auto">
          <a:xfrm>
            <a:off x="893541" y="125249"/>
            <a:ext cx="85715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defRPr/>
            </a:pPr>
            <a:r>
              <a:rPr lang="en-US" sz="3200" u="none" dirty="0">
                <a:solidFill>
                  <a:schemeClr val="hlink"/>
                </a:solidFill>
                <a:latin typeface="Arial Narrow" pitchFamily="34" charset="0"/>
                <a:cs typeface="Arial" pitchFamily="34" charset="0"/>
              </a:rPr>
              <a:t> ! The Use of Irreducible Polynomials !</a:t>
            </a:r>
          </a:p>
          <a:p>
            <a:pPr algn="ctr" defTabSz="762000">
              <a:defRPr/>
            </a:pP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The ring of polynomials modulo any irreducible g(x) </a:t>
            </a:r>
          </a:p>
          <a:p>
            <a:pPr algn="ctr" defTabSz="762000">
              <a:defRPr/>
            </a:pP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is designated 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Z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g(x)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and </a:t>
            </a: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builds an</a:t>
            </a:r>
            <a:r>
              <a:rPr lang="en-US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Extension Field</a:t>
            </a:r>
          </a:p>
        </p:txBody>
      </p:sp>
      <p:sp>
        <p:nvSpPr>
          <p:cNvPr id="1416202" name="Text Box 10"/>
          <p:cNvSpPr txBox="1">
            <a:spLocks noChangeArrowheads="1"/>
          </p:cNvSpPr>
          <p:nvPr/>
        </p:nvSpPr>
        <p:spPr bwMode="auto">
          <a:xfrm>
            <a:off x="536987" y="2886802"/>
            <a:ext cx="9259114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spcBef>
                <a:spcPts val="600"/>
              </a:spcBef>
              <a:defRPr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How to construct such m-bit closed vectors algebra?</a:t>
            </a:r>
          </a:p>
          <a:p>
            <a:pPr marL="179388" indent="-179388" defTabSz="762000">
              <a:spcBef>
                <a:spcPts val="600"/>
              </a:spcBef>
              <a:buFontTx/>
              <a:buChar char="-"/>
              <a:defRPr/>
            </a:pP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Select g(x) as any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irreducible polynomial</a:t>
            </a: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of degree m and use it as a field modulus. The result is an “extension field” algebraic system on all m-bit vectors</a:t>
            </a:r>
            <a:r>
              <a:rPr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en-US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1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(using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prime number modulus </a:t>
            </a:r>
            <a:r>
              <a:rPr lang="en-US" sz="1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 integer algebra. Corresponds to using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irreducible polynomial modulus </a:t>
            </a:r>
            <a:r>
              <a:rPr lang="en-US" sz="1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 polynomial algebra)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9742" y="4610943"/>
            <a:ext cx="9259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Finding irreducible polynomials :</a:t>
            </a:r>
          </a:p>
          <a:p>
            <a:pPr defTabSz="762000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There are theories and techniques (similar to those of prime integers but more complex) for testing and generating irreducible polynomial. (this is out of the scope of this lecture).</a:t>
            </a:r>
            <a:b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The table shown before includes a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full list </a:t>
            </a: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of  all irreducible polynomials over GF(2) up to degree 11.</a:t>
            </a:r>
          </a:p>
        </p:txBody>
      </p:sp>
    </p:spTree>
    <p:extLst>
      <p:ext uri="{BB962C8B-B14F-4D97-AF65-F5344CB8AC3E}">
        <p14:creationId xmlns:p14="http://schemas.microsoft.com/office/powerpoint/2010/main" val="6416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202" grpId="0"/>
      <p:bldP spid="5" grpId="0"/>
    </p:bldLst>
  </p:timing>
</p:sld>
</file>

<file path=ppt/theme/theme1.xml><?xml version="1.0" encoding="utf-8"?>
<a:theme xmlns:a="http://schemas.openxmlformats.org/drawingml/2006/main" name="bosch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sc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sc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3271</Words>
  <Application>Microsoft Office PowerPoint</Application>
  <PresentationFormat>Benutzerdefiniert</PresentationFormat>
  <Paragraphs>687</Paragraphs>
  <Slides>26</Slides>
  <Notes>24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bosch</vt:lpstr>
      <vt:lpstr>Formel</vt:lpstr>
      <vt:lpstr>Photo Editor Photo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</dc:title>
  <dc:creator>sander</dc:creator>
  <cp:lastModifiedBy>Wael Adi</cp:lastModifiedBy>
  <cp:revision>757</cp:revision>
  <cp:lastPrinted>2015-11-05T16:59:30Z</cp:lastPrinted>
  <dcterms:created xsi:type="dcterms:W3CDTF">1996-03-01T13:14:56Z</dcterms:created>
  <dcterms:modified xsi:type="dcterms:W3CDTF">2023-03-29T00:18:18Z</dcterms:modified>
</cp:coreProperties>
</file>