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8" r:id="rId11"/>
    <p:sldId id="289" r:id="rId12"/>
    <p:sldId id="284" r:id="rId13"/>
    <p:sldId id="285" r:id="rId14"/>
    <p:sldId id="286" r:id="rId15"/>
    <p:sldId id="287" r:id="rId16"/>
  </p:sldIdLst>
  <p:sldSz cx="10369550" cy="7205663"/>
  <p:notesSz cx="67818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36">
          <p15:clr>
            <a:srgbClr val="A4A3A4"/>
          </p15:clr>
        </p15:guide>
        <p15:guide id="2" pos="60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BEA6D"/>
    <a:srgbClr val="FFEBEB"/>
    <a:srgbClr val="89FF89"/>
    <a:srgbClr val="FFFFE5"/>
    <a:srgbClr val="FFFFEF"/>
    <a:srgbClr val="1515F5"/>
    <a:srgbClr val="FFB3FF"/>
    <a:srgbClr val="FF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774" y="294"/>
      </p:cViewPr>
      <p:guideLst>
        <p:guide orient="horz" pos="3936"/>
        <p:guide pos="6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06" y="-90"/>
      </p:cViewPr>
      <p:guideLst>
        <p:guide orient="horz" pos="312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13T14:08:52.636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236A4C79-1143-4E0C-9799-8EDDA49FAD2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8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FA21CDB3-DDC7-4AA1-A7F1-339EFE3E503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24400"/>
            <a:ext cx="49720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0" tIns="45964" rIns="91930" bIns="45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568325"/>
            <a:ext cx="5834062" cy="4054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620961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8E12A-2E29-47A5-9CF5-A3444E75AFBC}" type="slidenum">
              <a:rPr lang="en-GB"/>
              <a:pPr/>
              <a:t>1</a:t>
            </a:fld>
            <a:endParaRPr lang="en-GB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ADDAA-1478-4072-94E0-AA663ED50BD4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7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ADDAA-1478-4072-94E0-AA663ED50BD4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7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ADDAA-1478-4072-94E0-AA663ED50BD4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6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ADDAA-1478-4072-94E0-AA663ED50BD4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2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4138" indent="-286208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4829" indent="-228966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2760" indent="-228966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60692" indent="-228966" defTabSz="76163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8624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6556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34487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92418" indent="-228966" defTabSz="76163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7806F1DF-80B5-454F-9F9F-DD1401B68C6F}" type="slidenum">
              <a:rPr lang="en-GB" sz="1000" b="0" u="none"/>
              <a:pPr/>
              <a:t>2</a:t>
            </a:fld>
            <a:endParaRPr lang="en-GB" sz="1000" b="0" u="none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27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D9D0F-BE10-4AE7-8761-18796FDC4BD3}" type="slidenum">
              <a:rPr lang="en-GB" smtClean="0">
                <a:cs typeface="Arial" charset="0"/>
              </a:rPr>
              <a:pPr/>
              <a:t>3</a:t>
            </a:fld>
            <a:endParaRPr lang="en-GB">
              <a:cs typeface="Arial" charset="0"/>
            </a:endParaRPr>
          </a:p>
        </p:txBody>
      </p:sp>
      <p:sp>
        <p:nvSpPr>
          <p:cNvPr id="159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28A82-C3A5-47B6-86C5-8D2FE71D839C}" type="slidenum">
              <a:rPr lang="en-GB" smtClean="0">
                <a:cs typeface="Arial" charset="0"/>
              </a:rPr>
              <a:pPr/>
              <a:t>4</a:t>
            </a:fld>
            <a:endParaRPr lang="en-GB">
              <a:cs typeface="Arial" charset="0"/>
            </a:endParaRPr>
          </a:p>
        </p:txBody>
      </p:sp>
      <p:sp>
        <p:nvSpPr>
          <p:cNvPr id="159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ADDAA-1478-4072-94E0-AA663ED50BD4}" type="slidenum">
              <a:rPr lang="en-GB" smtClean="0">
                <a:cs typeface="Arial" charset="0"/>
              </a:rPr>
              <a:pPr/>
              <a:t>5</a:t>
            </a:fld>
            <a:endParaRPr lang="en-GB">
              <a:cs typeface="Arial" charset="0"/>
            </a:endParaRPr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D935D-D282-4261-A641-D6A87330F45E}" type="slidenum">
              <a:rPr lang="en-GB" smtClean="0">
                <a:cs typeface="Arial" charset="0"/>
              </a:rPr>
              <a:pPr/>
              <a:t>6</a:t>
            </a:fld>
            <a:endParaRPr lang="en-GB">
              <a:cs typeface="Arial" charset="0"/>
            </a:endParaRPr>
          </a:p>
        </p:txBody>
      </p:sp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CC71B2-6F17-4268-963B-C5DE641B0A25}" type="slidenum">
              <a:rPr lang="en-GB" smtClean="0">
                <a:cs typeface="Arial" charset="0"/>
              </a:rPr>
              <a:pPr/>
              <a:t>7</a:t>
            </a:fld>
            <a:endParaRPr lang="en-GB">
              <a:cs typeface="Arial" charset="0"/>
            </a:endParaRPr>
          </a:p>
        </p:txBody>
      </p:sp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8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779C4-7C0B-4422-A0C2-F6AAD5B1750A}" type="slidenum">
              <a:rPr lang="en-GB" smtClean="0">
                <a:cs typeface="Arial" charset="0"/>
              </a:rPr>
              <a:pPr/>
              <a:t>8</a:t>
            </a:fld>
            <a:endParaRPr lang="en-GB">
              <a:cs typeface="Arial" charset="0"/>
            </a:endParaRPr>
          </a:p>
        </p:txBody>
      </p:sp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760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ADDAA-1478-4072-94E0-AA663ED50BD4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760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40613" y="6683375"/>
            <a:ext cx="2357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331" tIns="55794" rIns="113331" bIns="55794">
            <a:spAutoFit/>
          </a:bodyPr>
          <a:lstStyle/>
          <a:p>
            <a:pPr algn="r"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Page :  </a:t>
            </a:r>
            <a:fld id="{86C36744-7167-400A-AFA1-1FC68E718614}" type="slidenum"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pPr algn="r" defTabSz="938213"/>
              <a:t>‹Nr.›</a:t>
            </a:fld>
            <a:endParaRPr lang="en-GB" sz="1200" u="none">
              <a:solidFill>
                <a:srgbClr val="000000"/>
              </a:solidFill>
              <a:latin typeface="Arial Narrow" pitchFamily="34" charset="0"/>
            </a:endParaRPr>
          </a:p>
          <a:p>
            <a:pPr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                              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780838" y="6867525"/>
            <a:ext cx="6540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3331" tIns="55794" rIns="113331" bIns="55794">
            <a:spAutoFit/>
          </a:bodyPr>
          <a:lstStyle/>
          <a:p>
            <a:pPr algn="r" defTabSz="938213"/>
            <a:r>
              <a:rPr lang="en-GB" sz="700" b="0" u="none">
                <a:solidFill>
                  <a:srgbClr val="000000"/>
                </a:solidFill>
              </a:rPr>
              <a:t>bfolieq.drw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885411" y="6710891"/>
            <a:ext cx="8763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1152525" y="4683125"/>
            <a:ext cx="5111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GB" sz="1000" i="1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1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/>
  <p:txStyles>
    <p:titleStyle>
      <a:lvl1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6238" indent="-376238" algn="l" defTabSz="8366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43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57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7363" indent="-2508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90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7162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734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6306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878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1" name="Text Box 153"/>
          <p:cNvSpPr txBox="1">
            <a:spLocks noChangeArrowheads="1"/>
          </p:cNvSpPr>
          <p:nvPr/>
        </p:nvSpPr>
        <p:spPr bwMode="auto">
          <a:xfrm>
            <a:off x="725862" y="362471"/>
            <a:ext cx="891782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Cryptology</a:t>
            </a:r>
            <a:endParaRPr lang="en-US" sz="44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en-US" sz="28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en-US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22.03.2023</a:t>
            </a:r>
            <a:r>
              <a:rPr lang="en-US" sz="1600" i="1" u="none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en-US" sz="1600" i="1" u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v42</a:t>
            </a:r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 Box 152"/>
          <p:cNvSpPr txBox="1">
            <a:spLocks noChangeArrowheads="1"/>
          </p:cNvSpPr>
          <p:nvPr/>
        </p:nvSpPr>
        <p:spPr bwMode="auto">
          <a:xfrm>
            <a:off x="2087464" y="2779489"/>
            <a:ext cx="6194622" cy="1017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762000" eaLnBrk="0" hangingPunct="0">
              <a:defRPr/>
            </a:pPr>
            <a:r>
              <a:rPr lang="en-US" sz="3200" u="none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Lecture-04</a:t>
            </a:r>
            <a:endParaRPr lang="en-US" sz="32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US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Mathematical Background: Prime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2899130" y="251793"/>
            <a:ext cx="4575588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</a:rPr>
              <a:t>Special Useful Primes</a:t>
            </a:r>
            <a:endParaRPr kumimoji="0" lang="en-US" sz="4000" b="0" i="0" u="none" strike="noStrike" kern="1200" cap="none" spc="0" normalizeH="0" baseline="0" dirty="0">
              <a:ln>
                <a:noFill/>
              </a:ln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92326" name="Text Box 7"/>
          <p:cNvSpPr txBox="1">
            <a:spLocks noChangeArrowheads="1"/>
          </p:cNvSpPr>
          <p:nvPr/>
        </p:nvSpPr>
        <p:spPr bwMode="auto">
          <a:xfrm>
            <a:off x="780247" y="1345572"/>
            <a:ext cx="8466443" cy="141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A prime number p is said to be a </a:t>
            </a:r>
            <a:r>
              <a:rPr lang="en-US" sz="2400" b="0" dirty="0">
                <a:solidFill>
                  <a:srgbClr val="000000"/>
                </a:solidFill>
                <a:latin typeface="Arial Narrow" panose="020B0606020202030204" pitchFamily="34" charset="0"/>
              </a:rPr>
              <a:t>strong prime 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if (p-1)  has a large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prime 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factor q,  in best case  p -1 = 2q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:   p=23,   p-1 = 22 = 2 x 11,  that is q=11.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92327" name="Text Box 8"/>
          <p:cNvSpPr txBox="1">
            <a:spLocks noChangeArrowheads="1"/>
          </p:cNvSpPr>
          <p:nvPr/>
        </p:nvSpPr>
        <p:spPr bwMode="auto">
          <a:xfrm>
            <a:off x="780247" y="948011"/>
            <a:ext cx="1906589" cy="6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Strong Primes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sng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DFFBFB41-E8AB-4286-BB1C-72AF4F62CB99}"/>
              </a:ext>
            </a:extLst>
          </p:cNvPr>
          <p:cNvGrpSpPr/>
          <p:nvPr/>
        </p:nvGrpSpPr>
        <p:grpSpPr>
          <a:xfrm>
            <a:off x="837540" y="2666727"/>
            <a:ext cx="8694470" cy="1824810"/>
            <a:chOff x="837540" y="2858141"/>
            <a:chExt cx="8694470" cy="1824810"/>
          </a:xfrm>
        </p:grpSpPr>
        <p:sp>
          <p:nvSpPr>
            <p:cNvPr id="11" name="Text Box 7">
              <a:extLst>
                <a:ext uri="{FF2B5EF4-FFF2-40B4-BE49-F238E27FC236}">
                  <a16:creationId xmlns="" xmlns:a16="http://schemas.microsoft.com/office/drawing/2014/main" id="{ABCE5A80-9A3D-4FE0-99F0-75D32CB95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284" y="3634330"/>
              <a:ext cx="8466443" cy="104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Are primes having the form  2</a:t>
              </a:r>
              <a:r>
                <a:rPr lang="en-US" sz="2400" b="0" u="none" baseline="30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-1   in binary form k 1‘s  1111…1111</a:t>
              </a:r>
            </a:p>
            <a:p>
              <a:pPr lvl="0" defTabSz="762000" eaLnBrk="0" hangingPunct="0"/>
              <a:r>
                <a:rPr lang="en-US" sz="24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Known Primes 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for k= 2, 3, 5, 7, 13, 17 ….. 82 589 933 (status 2018)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="" xmlns:a16="http://schemas.microsoft.com/office/drawing/2014/main" id="{7D2EC2AE-52D4-4CFC-93A2-BAD8D73B2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40" y="3152357"/>
              <a:ext cx="2134215" cy="67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Mersenn</a:t>
              </a:r>
              <a:r>
                <a:rPr kumimoji="0" lang="en-US" sz="2400" b="1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Primes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4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" name="Geschweifte Klammer rechts 1">
              <a:extLst>
                <a:ext uri="{FF2B5EF4-FFF2-40B4-BE49-F238E27FC236}">
                  <a16:creationId xmlns="" xmlns:a16="http://schemas.microsoft.com/office/drawing/2014/main" id="{46D635AE-0B66-4743-A069-93A93C131BFC}"/>
                </a:ext>
              </a:extLst>
            </p:cNvPr>
            <p:cNvSpPr/>
            <p:nvPr/>
          </p:nvSpPr>
          <p:spPr bwMode="auto">
            <a:xfrm rot="16200000">
              <a:off x="7469381" y="2900984"/>
              <a:ext cx="435586" cy="1174017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4" name="Text Box 8">
              <a:extLst>
                <a:ext uri="{FF2B5EF4-FFF2-40B4-BE49-F238E27FC236}">
                  <a16:creationId xmlns="" xmlns:a16="http://schemas.microsoft.com/office/drawing/2014/main" id="{1FD2D0A1-9EEA-4129-8AB8-F6251F939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166" y="2858141"/>
              <a:ext cx="1068219" cy="586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 time 1‘s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0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="" xmlns:a16="http://schemas.microsoft.com/office/drawing/2014/main" id="{B0406ED7-AF94-494F-90E2-DF4162B078D0}"/>
                </a:ext>
              </a:extLst>
            </p:cNvPr>
            <p:cNvSpPr/>
            <p:nvPr/>
          </p:nvSpPr>
          <p:spPr bwMode="auto">
            <a:xfrm>
              <a:off x="845542" y="2878657"/>
              <a:ext cx="8686468" cy="180429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EC1B060B-D2C9-4E93-A1EF-3A1D3FBE1E5A}"/>
              </a:ext>
            </a:extLst>
          </p:cNvPr>
          <p:cNvGrpSpPr/>
          <p:nvPr/>
        </p:nvGrpSpPr>
        <p:grpSpPr>
          <a:xfrm>
            <a:off x="837540" y="4680769"/>
            <a:ext cx="8686468" cy="1856138"/>
            <a:chOff x="837540" y="4680769"/>
            <a:chExt cx="8686468" cy="1856138"/>
          </a:xfrm>
        </p:grpSpPr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3AD3A3A4-ABEA-44CA-8C02-A19D17659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40" y="5488286"/>
              <a:ext cx="8466443" cy="104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Are primes with practical importance known for k= 0, 1, 2, 4, 8, 16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Example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: (2</a:t>
              </a:r>
              <a:r>
                <a:rPr lang="en-US" sz="2400" b="0" u="none" baseline="30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16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+1) is a prime used in practical crypto-systems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="" xmlns:a16="http://schemas.microsoft.com/office/drawing/2014/main" id="{7ECFDEAC-52FD-4658-A407-44B07C706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542" y="5110533"/>
              <a:ext cx="8155657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Primes in the form  2</a:t>
              </a:r>
              <a:r>
                <a:rPr kumimoji="0" lang="en-US" sz="2400" b="1" i="0" u="sng" strike="noStrike" kern="1200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</a:t>
              </a:r>
              <a:r>
                <a:rPr kumimoji="0" lang="en-US" sz="2400" b="1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+ 1    </a:t>
              </a:r>
              <a:r>
                <a:rPr kumimoji="0" 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 binary form  10000 … </a:t>
              </a:r>
              <a:r>
                <a:rPr kumimoji="0" lang="en-US" sz="2400" b="0" i="0" u="none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0001,</a:t>
              </a:r>
              <a:r>
                <a:rPr kumimoji="0" lang="en-US" sz="2400" b="0" i="0" u="none" strike="noStrike" kern="120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(k+1 bits)   </a:t>
              </a:r>
              <a:endParaRPr kumimoji="0" lang="en-US" sz="240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="" xmlns:a16="http://schemas.microsoft.com/office/drawing/2014/main" id="{1419EA22-C086-4C6A-8D42-2C36F81A8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8213" y="4682951"/>
              <a:ext cx="1361570" cy="586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sng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k-1 </a:t>
              </a:r>
              <a:r>
                <a:rPr kumimoji="0" lang="en-US" b="0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time 0‘s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0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0" name="Geschweifte Klammer rechts 19">
              <a:extLst>
                <a:ext uri="{FF2B5EF4-FFF2-40B4-BE49-F238E27FC236}">
                  <a16:creationId xmlns="" xmlns:a16="http://schemas.microsoft.com/office/drawing/2014/main" id="{522CB04C-FA73-48E1-B7DA-3E3CFFB7D236}"/>
                </a:ext>
              </a:extLst>
            </p:cNvPr>
            <p:cNvSpPr/>
            <p:nvPr/>
          </p:nvSpPr>
          <p:spPr bwMode="auto">
            <a:xfrm rot="16200000">
              <a:off x="6640009" y="4446453"/>
              <a:ext cx="117979" cy="136157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="" xmlns:a16="http://schemas.microsoft.com/office/drawing/2014/main" id="{A2E6DEEA-C775-4402-A179-7CCA9AA66D08}"/>
                </a:ext>
              </a:extLst>
            </p:cNvPr>
            <p:cNvSpPr/>
            <p:nvPr/>
          </p:nvSpPr>
          <p:spPr bwMode="auto">
            <a:xfrm>
              <a:off x="837540" y="4680769"/>
              <a:ext cx="8686468" cy="165882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4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2899130" y="146447"/>
            <a:ext cx="4575588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</a:rPr>
              <a:t>Special Useful Primes</a:t>
            </a:r>
            <a:endParaRPr kumimoji="0" lang="en-US" sz="4000" b="0" i="0" u="none" strike="noStrike" kern="1200" cap="none" spc="0" normalizeH="0" baseline="0" dirty="0">
              <a:ln>
                <a:noFill/>
              </a:ln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92326" name="Text Box 7"/>
          <p:cNvSpPr txBox="1">
            <a:spLocks noChangeArrowheads="1"/>
          </p:cNvSpPr>
          <p:nvPr/>
        </p:nvSpPr>
        <p:spPr bwMode="auto">
          <a:xfrm>
            <a:off x="780247" y="1330373"/>
            <a:ext cx="8466443" cy="104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Having the form: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:   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exist for:                                            </a:t>
            </a:r>
            <a:endParaRPr lang="en-US" sz="2400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92327" name="Text Box 8"/>
          <p:cNvSpPr txBox="1">
            <a:spLocks noChangeArrowheads="1"/>
          </p:cNvSpPr>
          <p:nvPr/>
        </p:nvSpPr>
        <p:spPr bwMode="auto">
          <a:xfrm>
            <a:off x="807210" y="866527"/>
            <a:ext cx="193704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lvl="0" defTabSz="762000">
              <a:defRPr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Fermat Primes</a:t>
            </a:r>
            <a:endParaRPr kumimoji="0" lang="en-US" sz="1400" b="1" i="0" u="sng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30866"/>
              </p:ext>
            </p:extLst>
          </p:nvPr>
        </p:nvGraphicFramePr>
        <p:xfrm>
          <a:off x="3096543" y="1163644"/>
          <a:ext cx="1080120" cy="506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4" imgW="406400" imgH="190500" progId="Equation.3">
                  <p:embed/>
                </p:oleObj>
              </mc:Choice>
              <mc:Fallback>
                <p:oleObj name="Equation" r:id="rId4" imgW="4064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543" y="1163644"/>
                        <a:ext cx="1080120" cy="50630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03010"/>
              </p:ext>
            </p:extLst>
          </p:nvPr>
        </p:nvGraphicFramePr>
        <p:xfrm>
          <a:off x="3178057" y="1658615"/>
          <a:ext cx="24082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6" imgW="1041400" imgH="228600" progId="Equation.3">
                  <p:embed/>
                </p:oleObj>
              </mc:Choice>
              <mc:Fallback>
                <p:oleObj name="Equation" r:id="rId6" imgW="1041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057" y="1658615"/>
                        <a:ext cx="2408238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07210" y="2831891"/>
            <a:ext cx="8466443" cy="141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lvl="0" defTabSz="762000">
              <a:defRPr/>
            </a:pP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is a prime with at least two distinct digits which remains prime on every rearrangement (permutation) of the digits:</a:t>
            </a:r>
            <a:endParaRPr lang="en-US" sz="2400" b="0" u="none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:   </a:t>
            </a:r>
            <a:r>
              <a:rPr lang="en-US" sz="240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337, 373, 733   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are all primes (in the decimal system, base 10)                                            </a:t>
            </a:r>
            <a:endParaRPr lang="en-US" sz="2400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791609" y="2368045"/>
            <a:ext cx="2300928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lvl="0" defTabSz="762000"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Permutable 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prime</a:t>
            </a:r>
            <a:endParaRPr kumimoji="0" lang="en-US" sz="1400" b="1" i="0" u="sng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780247" y="4249844"/>
            <a:ext cx="2400314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lvl="0" defTabSz="762000">
              <a:defRPr/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Palindromic Prime</a:t>
            </a:r>
            <a:endParaRPr kumimoji="0" lang="en-US" sz="1400" b="1" i="0" u="sng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186924" y="4481767"/>
            <a:ext cx="4464496" cy="235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30203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133020331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1713302033171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12171330203317121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151217133020331712151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1815121713302033171215181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16181512171330203317121518161</a:t>
            </a:r>
          </a:p>
          <a:p>
            <a:pPr marL="342900" lvl="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de-DE" sz="1400" u="none" kern="0" dirty="0">
                <a:solidFill>
                  <a:srgbClr val="000000"/>
                </a:solidFill>
                <a:latin typeface="Arial Narrow" panose="020B0606020202030204" pitchFamily="34" charset="0"/>
              </a:rPr>
              <a:t>331618151217133020331712151816133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5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74989" y="4713690"/>
            <a:ext cx="5273882" cy="6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lvl="0" defTabSz="762000">
              <a:defRPr/>
            </a:pP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 of a 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pyramid of palindromic 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primes:</a:t>
            </a:r>
            <a:endParaRPr lang="en-US" sz="2400" b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326" grpId="0"/>
      <p:bldP spid="1592327" grpId="0"/>
      <p:bldP spid="19" grpId="0"/>
      <p:bldP spid="21" grpId="0"/>
      <p:bldP spid="25" grpId="0"/>
      <p:bldP spid="26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="" xmlns:a16="http://schemas.microsoft.com/office/drawing/2014/main" id="{59EAB24C-082F-42A3-91CE-A606C1D6A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81" y="1409842"/>
            <a:ext cx="4710794" cy="286450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b="0" u="none" dirty="0">
                <a:latin typeface="Arial Narrow" panose="020B0606020202030204" pitchFamily="34" charset="0"/>
              </a:rPr>
              <a:t>- If the modulus is a </a:t>
            </a:r>
            <a:r>
              <a:rPr lang="en-US" b="0" u="none" dirty="0" err="1">
                <a:latin typeface="Arial Narrow" panose="020B0606020202030204" pitchFamily="34" charset="0"/>
              </a:rPr>
              <a:t>Mersenn</a:t>
            </a:r>
            <a:r>
              <a:rPr lang="en-US" b="0" u="none" dirty="0">
                <a:latin typeface="Arial Narrow" panose="020B0606020202030204" pitchFamily="34" charset="0"/>
              </a:rPr>
              <a:t>  p where p = 2</a:t>
            </a:r>
            <a:r>
              <a:rPr lang="en-US" b="0" u="none" baseline="30000" dirty="0">
                <a:latin typeface="Arial Narrow" panose="020B0606020202030204" pitchFamily="34" charset="0"/>
              </a:rPr>
              <a:t>k </a:t>
            </a:r>
            <a:r>
              <a:rPr lang="en-US" b="0" u="none" dirty="0">
                <a:latin typeface="Arial Narrow" panose="020B0606020202030204" pitchFamily="34" charset="0"/>
              </a:rPr>
              <a:t>-1 </a:t>
            </a:r>
            <a:br>
              <a:rPr lang="en-US" b="0" u="none" dirty="0">
                <a:latin typeface="Arial Narrow" panose="020B0606020202030204" pitchFamily="34" charset="0"/>
              </a:rPr>
            </a:br>
            <a:r>
              <a:rPr lang="en-US" b="0" u="none" dirty="0">
                <a:latin typeface="Arial Narrow" panose="020B0606020202030204" pitchFamily="34" charset="0"/>
              </a:rPr>
              <a:t>    then </a:t>
            </a:r>
            <a:r>
              <a:rPr lang="en-US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b="0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r>
              <a:rPr lang="en-US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-1 = 0  mod p, therefore   </a:t>
            </a: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k </a:t>
            </a: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</a:rPr>
              <a:t>= 1  mod p</a:t>
            </a:r>
            <a:endParaRPr lang="en-US" u="none" dirty="0">
              <a:latin typeface="Arial Narrow" panose="020B0606020202030204" pitchFamily="34" charset="0"/>
            </a:endParaRPr>
          </a:p>
          <a:p>
            <a:pPr defTabSz="762000"/>
            <a:endParaRPr lang="en-US" b="0" u="none" dirty="0">
              <a:latin typeface="Arial Narrow" panose="020B0606020202030204" pitchFamily="34" charset="0"/>
            </a:endParaRPr>
          </a:p>
          <a:p>
            <a:pPr lvl="0" defTabSz="762000"/>
            <a:r>
              <a:rPr lang="en-US" b="0" u="none" dirty="0">
                <a:latin typeface="Arial Narrow" panose="020B0606020202030204" pitchFamily="34" charset="0"/>
              </a:rPr>
              <a:t>- </a:t>
            </a:r>
            <a:r>
              <a:rPr lang="en-US" b="0" u="none" dirty="0" smtClean="0">
                <a:latin typeface="Arial Narrow" panose="020B0606020202030204" pitchFamily="34" charset="0"/>
              </a:rPr>
              <a:t>An integer </a:t>
            </a:r>
            <a:r>
              <a:rPr lang="en-US" b="0" u="none" dirty="0">
                <a:latin typeface="Arial Narrow" panose="020B0606020202030204" pitchFamily="34" charset="0"/>
              </a:rPr>
              <a:t>X having 2k-bits </a:t>
            </a:r>
            <a:r>
              <a:rPr lang="en-US" b="0" u="none" dirty="0" smtClean="0">
                <a:latin typeface="Arial Narrow" panose="020B0606020202030204" pitchFamily="34" charset="0"/>
              </a:rPr>
              <a:t>can be written as:</a:t>
            </a:r>
            <a:r>
              <a:rPr lang="en-US" b="0" u="none" dirty="0">
                <a:latin typeface="Arial Narrow" panose="020B0606020202030204" pitchFamily="34" charset="0"/>
              </a:rPr>
              <a:t/>
            </a:r>
            <a:br>
              <a:rPr lang="en-US" b="0" u="none" dirty="0">
                <a:latin typeface="Arial Narrow" panose="020B0606020202030204" pitchFamily="34" charset="0"/>
              </a:rPr>
            </a:br>
            <a:endParaRPr lang="en-US" b="0" u="none" dirty="0">
              <a:latin typeface="Arial Narrow" panose="020B0606020202030204" pitchFamily="34" charset="0"/>
            </a:endParaRPr>
          </a:p>
          <a:p>
            <a:pPr lvl="0" defTabSz="762000"/>
            <a:r>
              <a:rPr lang="en-US" b="0" u="none" dirty="0" smtClean="0">
                <a:latin typeface="Arial Narrow" panose="020B0606020202030204" pitchFamily="34" charset="0"/>
              </a:rPr>
              <a:t> X </a:t>
            </a:r>
            <a:r>
              <a:rPr lang="en-US" b="0" u="none" dirty="0">
                <a:latin typeface="Arial Narrow" panose="020B0606020202030204" pitchFamily="34" charset="0"/>
              </a:rPr>
              <a:t>=  a  +  </a:t>
            </a:r>
            <a:r>
              <a:rPr lang="en-US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b="0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k</a:t>
            </a:r>
            <a:r>
              <a:rPr lang="en-US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b  </a:t>
            </a:r>
            <a:br>
              <a:rPr lang="en-US" b="0" u="none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en-US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defTabSz="762000"/>
            <a:endParaRPr lang="en-US" b="0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defTabSz="762000"/>
            <a:r>
              <a:rPr lang="en-US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Then:    </a:t>
            </a:r>
            <a:r>
              <a:rPr lang="en-US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 mod p  =  a + b   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C5D4F33E-9B63-4A2C-82A3-8824F919F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39" y="327056"/>
            <a:ext cx="9317272" cy="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Hardware Complexity of Modular Multipliers with Special Primes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="" xmlns:a16="http://schemas.microsoft.com/office/drawing/2014/main" id="{54E36A37-4E4E-48B6-89C4-A8485A1F2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53" y="4439499"/>
            <a:ext cx="6397496" cy="191039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defPPr>
              <a:defRPr lang="de-DE"/>
            </a:defPPr>
            <a:lvl1pPr defTabSz="762000">
              <a:defRPr sz="1800" u="none">
                <a:latin typeface="Arial Narrow" panose="020B0606020202030204" pitchFamily="34" charset="0"/>
              </a:defRPr>
            </a:lvl1pPr>
          </a:lstStyle>
          <a:p>
            <a:r>
              <a:rPr lang="en-US" sz="2000" u="sng" dirty="0"/>
              <a:t>The modular product of  </a:t>
            </a:r>
            <a:r>
              <a:rPr lang="en-US" sz="2000" u="sng" dirty="0">
                <a:solidFill>
                  <a:srgbClr val="000000"/>
                </a:solidFill>
              </a:rPr>
              <a:t>X</a:t>
            </a:r>
            <a:r>
              <a:rPr lang="en-US" sz="2000" u="sng" baseline="-25000" dirty="0">
                <a:solidFill>
                  <a:srgbClr val="000000"/>
                </a:solidFill>
              </a:rPr>
              <a:t>1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u="sng" dirty="0">
                <a:solidFill>
                  <a:srgbClr val="000000"/>
                </a:solidFill>
                <a:latin typeface="Arial" charset="0"/>
              </a:rPr>
              <a:t>•</a:t>
            </a:r>
            <a:r>
              <a:rPr lang="en-US" sz="2000" u="sng" dirty="0">
                <a:solidFill>
                  <a:srgbClr val="000000"/>
                </a:solidFill>
              </a:rPr>
              <a:t> X</a:t>
            </a:r>
            <a:r>
              <a:rPr lang="en-US" sz="2000" u="sng" baseline="-25000" dirty="0">
                <a:solidFill>
                  <a:srgbClr val="000000"/>
                </a:solidFill>
              </a:rPr>
              <a:t>2</a:t>
            </a:r>
            <a:r>
              <a:rPr lang="en-US" sz="2000" u="sng" dirty="0">
                <a:solidFill>
                  <a:srgbClr val="000000"/>
                </a:solidFill>
              </a:rPr>
              <a:t>  </a:t>
            </a:r>
            <a:r>
              <a:rPr lang="en-US" sz="2000" u="sng" dirty="0" smtClean="0">
                <a:solidFill>
                  <a:srgbClr val="000000"/>
                </a:solidFill>
              </a:rPr>
              <a:t>  (whereX</a:t>
            </a:r>
            <a:r>
              <a:rPr lang="en-US" sz="2000" u="sng" baseline="-25000" dirty="0" smtClean="0">
                <a:solidFill>
                  <a:srgbClr val="000000"/>
                </a:solidFill>
              </a:rPr>
              <a:t>1</a:t>
            </a:r>
            <a:r>
              <a:rPr lang="en-US" sz="2000" u="sng" dirty="0" smtClean="0">
                <a:solidFill>
                  <a:srgbClr val="000000"/>
                </a:solidFill>
              </a:rPr>
              <a:t>, X</a:t>
            </a:r>
            <a:r>
              <a:rPr lang="en-US" sz="2000" u="sng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u="sng" dirty="0" smtClean="0">
                <a:solidFill>
                  <a:srgbClr val="000000"/>
                </a:solidFill>
              </a:rPr>
              <a:t> are k-bits </a:t>
            </a:r>
            <a:r>
              <a:rPr lang="en-US" sz="2000" u="sng" dirty="0">
                <a:solidFill>
                  <a:srgbClr val="000000"/>
                </a:solidFill>
              </a:rPr>
              <a:t>each)</a:t>
            </a:r>
            <a:r>
              <a:rPr lang="en-US" sz="2000" u="sng" dirty="0"/>
              <a:t>:</a:t>
            </a:r>
          </a:p>
          <a:p>
            <a:endParaRPr lang="en-US" b="0" dirty="0"/>
          </a:p>
          <a:p>
            <a:r>
              <a:rPr lang="en-US" sz="2000" b="0" dirty="0"/>
              <a:t>  If   X</a:t>
            </a:r>
            <a:r>
              <a:rPr lang="en-US" sz="2000" b="0" baseline="-25000" dirty="0"/>
              <a:t>1</a:t>
            </a:r>
            <a:r>
              <a:rPr lang="en-US" sz="2000" b="0" dirty="0"/>
              <a:t> • X</a:t>
            </a:r>
            <a:r>
              <a:rPr lang="en-US" sz="2000" b="0" baseline="-25000" dirty="0"/>
              <a:t>2</a:t>
            </a:r>
            <a:r>
              <a:rPr lang="en-US" sz="2000" b="0" dirty="0"/>
              <a:t>  =  A + 2</a:t>
            </a:r>
            <a:r>
              <a:rPr lang="en-US" sz="2000" b="0" baseline="30000" dirty="0"/>
              <a:t>k</a:t>
            </a:r>
            <a:r>
              <a:rPr lang="en-US" sz="2000" b="0" dirty="0"/>
              <a:t> B  ( the product has 2k-bits)</a:t>
            </a:r>
          </a:p>
          <a:p>
            <a:r>
              <a:rPr lang="en-US" sz="2000" b="0" dirty="0"/>
              <a:t>   </a:t>
            </a:r>
          </a:p>
          <a:p>
            <a:r>
              <a:rPr lang="en-US" sz="2000" b="0" dirty="0"/>
              <a:t>  Then   </a:t>
            </a:r>
            <a:r>
              <a:rPr lang="en-US" sz="2000" dirty="0"/>
              <a:t>( X</a:t>
            </a:r>
            <a:r>
              <a:rPr lang="en-US" sz="2000" baseline="-25000" dirty="0"/>
              <a:t>1</a:t>
            </a:r>
            <a:r>
              <a:rPr lang="en-US" sz="2000" dirty="0"/>
              <a:t> X</a:t>
            </a:r>
            <a:r>
              <a:rPr lang="en-US" sz="2000" baseline="-25000" dirty="0"/>
              <a:t>2</a:t>
            </a:r>
            <a:r>
              <a:rPr lang="en-US" sz="2000" dirty="0"/>
              <a:t> ) mod p  =  A + B</a:t>
            </a:r>
          </a:p>
          <a:p>
            <a:r>
              <a:rPr lang="en-US" b="0" dirty="0"/>
              <a:t>  </a:t>
            </a:r>
            <a:r>
              <a:rPr lang="en-US" b="0" u="sng" dirty="0"/>
              <a:t>No need for division to compute the remainder modulo </a:t>
            </a:r>
            <a:r>
              <a:rPr lang="en-US" sz="2000" b="0" u="sng" dirty="0">
                <a:solidFill>
                  <a:srgbClr val="000000"/>
                </a:solidFill>
              </a:rPr>
              <a:t>p = 2</a:t>
            </a:r>
            <a:r>
              <a:rPr lang="en-US" sz="2000" b="0" u="sng" baseline="30000" dirty="0">
                <a:solidFill>
                  <a:srgbClr val="000000"/>
                </a:solidFill>
              </a:rPr>
              <a:t>k </a:t>
            </a:r>
            <a:r>
              <a:rPr lang="en-US" sz="2000" b="0" u="sng" dirty="0">
                <a:solidFill>
                  <a:srgbClr val="000000"/>
                </a:solidFill>
              </a:rPr>
              <a:t>-1 </a:t>
            </a:r>
            <a:endParaRPr lang="en-US" b="0" u="sng" dirty="0"/>
          </a:p>
        </p:txBody>
      </p:sp>
      <p:grpSp>
        <p:nvGrpSpPr>
          <p:cNvPr id="23" name="Gruppieren 22">
            <a:extLst>
              <a:ext uri="{FF2B5EF4-FFF2-40B4-BE49-F238E27FC236}">
                <a16:creationId xmlns="" xmlns:a16="http://schemas.microsoft.com/office/drawing/2014/main" id="{E30055AF-77AB-4273-8854-1FE315DBEC59}"/>
              </a:ext>
            </a:extLst>
          </p:cNvPr>
          <p:cNvGrpSpPr/>
          <p:nvPr/>
        </p:nvGrpSpPr>
        <p:grpSpPr>
          <a:xfrm>
            <a:off x="5604814" y="2110827"/>
            <a:ext cx="1483667" cy="2044841"/>
            <a:chOff x="5256783" y="2296964"/>
            <a:chExt cx="1774511" cy="2441366"/>
          </a:xfrm>
        </p:grpSpPr>
        <p:sp>
          <p:nvSpPr>
            <p:cNvPr id="56" name="Rechteck 55">
              <a:extLst>
                <a:ext uri="{FF2B5EF4-FFF2-40B4-BE49-F238E27FC236}">
                  <a16:creationId xmlns="" xmlns:a16="http://schemas.microsoft.com/office/drawing/2014/main" id="{47F16C8E-59FF-48BA-8A64-E5BA844364B2}"/>
                </a:ext>
              </a:extLst>
            </p:cNvPr>
            <p:cNvSpPr/>
            <p:nvPr/>
          </p:nvSpPr>
          <p:spPr bwMode="auto">
            <a:xfrm>
              <a:off x="5289223" y="2898752"/>
              <a:ext cx="1351681" cy="995788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="" xmlns:a16="http://schemas.microsoft.com/office/drawing/2014/main" id="{B3E55EA3-292B-47F0-B130-26B99479B563}"/>
                </a:ext>
              </a:extLst>
            </p:cNvPr>
            <p:cNvSpPr/>
            <p:nvPr/>
          </p:nvSpPr>
          <p:spPr bwMode="auto">
            <a:xfrm>
              <a:off x="5673247" y="3170766"/>
              <a:ext cx="597098" cy="623723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="" xmlns:a16="http://schemas.microsoft.com/office/drawing/2014/main" id="{7518C95D-12D7-47B2-832A-4E2CC6D9BF38}"/>
                </a:ext>
              </a:extLst>
            </p:cNvPr>
            <p:cNvSpPr txBox="1"/>
            <p:nvPr/>
          </p:nvSpPr>
          <p:spPr>
            <a:xfrm>
              <a:off x="5801740" y="3259119"/>
              <a:ext cx="371106" cy="698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de-DE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*</a:t>
              </a:r>
              <a:endParaRPr lang="de-DE" sz="3200" dirty="0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="" xmlns:a16="http://schemas.microsoft.com/office/drawing/2014/main" id="{73FE93CC-816A-49F1-A6B5-C2D99242167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32891" y="2648821"/>
              <a:ext cx="245036" cy="62685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Gerade Verbindung mit Pfeil 12">
              <a:extLst>
                <a:ext uri="{FF2B5EF4-FFF2-40B4-BE49-F238E27FC236}">
                  <a16:creationId xmlns="" xmlns:a16="http://schemas.microsoft.com/office/drawing/2014/main" id="{78720F64-BFE1-4C16-BCBA-0C3AB663F8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16912" y="2648821"/>
              <a:ext cx="299083" cy="59733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6" name="Gerade Verbindung mit Pfeil 15">
              <a:extLst>
                <a:ext uri="{FF2B5EF4-FFF2-40B4-BE49-F238E27FC236}">
                  <a16:creationId xmlns="" xmlns:a16="http://schemas.microsoft.com/office/drawing/2014/main" id="{735982E9-330B-4BF4-B081-FFA2A75E99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89900" y="3766686"/>
              <a:ext cx="12833" cy="63817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2" name="Text Box 8">
              <a:extLst>
                <a:ext uri="{FF2B5EF4-FFF2-40B4-BE49-F238E27FC236}">
                  <a16:creationId xmlns="" xmlns:a16="http://schemas.microsoft.com/office/drawing/2014/main" id="{6D86C5B8-C8D2-4909-82FB-80F4893EB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6811" y="2296964"/>
              <a:ext cx="1372563" cy="37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40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X</a:t>
              </a:r>
              <a:r>
                <a:rPr lang="en-US" sz="1400" u="none" baseline="-25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</a:t>
              </a:r>
              <a:r>
                <a:rPr lang="en-US" sz="140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              X</a:t>
              </a:r>
              <a:r>
                <a:rPr lang="en-US" sz="1400" u="none" baseline="-25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</a:t>
              </a:r>
              <a:endParaRPr lang="en-US" sz="1400" u="none" dirty="0">
                <a:latin typeface="Arial Narrow" panose="020B0606020202030204" pitchFamily="34" charset="0"/>
              </a:endParaRPr>
            </a:p>
          </p:txBody>
        </p:sp>
        <p:sp>
          <p:nvSpPr>
            <p:cNvPr id="53" name="Text Box 8">
              <a:extLst>
                <a:ext uri="{FF2B5EF4-FFF2-40B4-BE49-F238E27FC236}">
                  <a16:creationId xmlns="" xmlns:a16="http://schemas.microsoft.com/office/drawing/2014/main" id="{D835697F-0399-4810-A160-2B6559091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6783" y="4368267"/>
              <a:ext cx="1774511" cy="37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40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X</a:t>
              </a:r>
              <a:r>
                <a:rPr lang="en-US" sz="1400" u="none" baseline="-25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</a:t>
              </a:r>
              <a:r>
                <a:rPr lang="en-US" sz="140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X</a:t>
              </a:r>
              <a:r>
                <a:rPr lang="en-US" sz="1400" u="none" baseline="-25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40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 mod (2</a:t>
              </a:r>
              <a:r>
                <a:rPr lang="en-US" sz="1400" u="none" baseline="30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</a:t>
              </a:r>
              <a:r>
                <a:rPr lang="en-US" sz="140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−1) </a:t>
              </a:r>
              <a:endParaRPr lang="en-US" sz="1400" u="none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Text Box 8">
            <a:extLst>
              <a:ext uri="{FF2B5EF4-FFF2-40B4-BE49-F238E27FC236}">
                <a16:creationId xmlns="" xmlns:a16="http://schemas.microsoft.com/office/drawing/2014/main" id="{C935B30B-FFF6-4F96-8E06-449E4F139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309" y="1136079"/>
            <a:ext cx="3881334" cy="52540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defPPr>
              <a:defRPr lang="de-DE"/>
            </a:defPPr>
            <a:lvl1pPr defTabSz="762000">
              <a:defRPr sz="1800" u="none">
                <a:latin typeface="Arial Narrow" panose="020B0606020202030204" pitchFamily="34" charset="0"/>
              </a:defRPr>
            </a:lvl1pPr>
          </a:lstStyle>
          <a:p>
            <a:r>
              <a:rPr lang="en-US" sz="2800" u="sng" dirty="0"/>
              <a:t>Hardware implementation</a:t>
            </a:r>
            <a:endParaRPr lang="en-US" sz="2800" dirty="0"/>
          </a:p>
        </p:txBody>
      </p:sp>
      <p:grpSp>
        <p:nvGrpSpPr>
          <p:cNvPr id="24" name="Gruppieren 23">
            <a:extLst>
              <a:ext uri="{FF2B5EF4-FFF2-40B4-BE49-F238E27FC236}">
                <a16:creationId xmlns="" xmlns:a16="http://schemas.microsoft.com/office/drawing/2014/main" id="{FBD44B7A-0114-4FD2-9C6C-645B65A212A5}"/>
              </a:ext>
            </a:extLst>
          </p:cNvPr>
          <p:cNvGrpSpPr/>
          <p:nvPr/>
        </p:nvGrpSpPr>
        <p:grpSpPr>
          <a:xfrm>
            <a:off x="6844066" y="1673824"/>
            <a:ext cx="2952901" cy="4650223"/>
            <a:chOff x="6844066" y="1673824"/>
            <a:chExt cx="2952901" cy="4650223"/>
          </a:xfrm>
        </p:grpSpPr>
        <p:sp>
          <p:nvSpPr>
            <p:cNvPr id="54" name="Pfeil: nach rechts 53">
              <a:extLst>
                <a:ext uri="{FF2B5EF4-FFF2-40B4-BE49-F238E27FC236}">
                  <a16:creationId xmlns="" xmlns:a16="http://schemas.microsoft.com/office/drawing/2014/main" id="{FBBD35EA-C588-44A2-9F18-0DB9F8BBD8D2}"/>
                </a:ext>
              </a:extLst>
            </p:cNvPr>
            <p:cNvSpPr/>
            <p:nvPr/>
          </p:nvSpPr>
          <p:spPr bwMode="auto">
            <a:xfrm rot="879175">
              <a:off x="6844066" y="3182413"/>
              <a:ext cx="417767" cy="249327"/>
            </a:xfrm>
            <a:prstGeom prst="right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="" xmlns:a16="http://schemas.microsoft.com/office/drawing/2014/main" id="{200AE5EA-B47A-43E5-A4D4-DC2760134E43}"/>
                </a:ext>
              </a:extLst>
            </p:cNvPr>
            <p:cNvGrpSpPr/>
            <p:nvPr/>
          </p:nvGrpSpPr>
          <p:grpSpPr>
            <a:xfrm>
              <a:off x="7345015" y="1673824"/>
              <a:ext cx="2451952" cy="4650223"/>
              <a:chOff x="7345015" y="1673824"/>
              <a:chExt cx="2451952" cy="4650223"/>
            </a:xfrm>
          </p:grpSpPr>
          <p:sp>
            <p:nvSpPr>
              <p:cNvPr id="57" name="Rechteck 56">
                <a:extLst>
                  <a:ext uri="{FF2B5EF4-FFF2-40B4-BE49-F238E27FC236}">
                    <a16:creationId xmlns="" xmlns:a16="http://schemas.microsoft.com/office/drawing/2014/main" id="{69DEC527-B489-4DA5-AC10-E185273866E3}"/>
                  </a:ext>
                </a:extLst>
              </p:cNvPr>
              <p:cNvSpPr/>
              <p:nvPr/>
            </p:nvSpPr>
            <p:spPr bwMode="auto">
              <a:xfrm>
                <a:off x="7345015" y="2528194"/>
                <a:ext cx="2396613" cy="3166150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="" xmlns:a16="http://schemas.microsoft.com/office/drawing/2014/main" id="{A07C3ECD-EB94-49D1-A7AB-621F8466E998}"/>
                  </a:ext>
                </a:extLst>
              </p:cNvPr>
              <p:cNvSpPr/>
              <p:nvPr/>
            </p:nvSpPr>
            <p:spPr bwMode="auto">
              <a:xfrm>
                <a:off x="8194680" y="2791369"/>
                <a:ext cx="597098" cy="56569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</a:p>
            </p:txBody>
          </p:sp>
          <p:cxnSp>
            <p:nvCxnSpPr>
              <p:cNvPr id="21" name="Gerade Verbindung mit Pfeil 20">
                <a:extLst>
                  <a:ext uri="{FF2B5EF4-FFF2-40B4-BE49-F238E27FC236}">
                    <a16:creationId xmlns="" xmlns:a16="http://schemas.microsoft.com/office/drawing/2014/main" id="{8361FCCF-7FCF-4E69-92CC-94EB1C184151}"/>
                  </a:ext>
                </a:extLst>
              </p:cNvPr>
              <p:cNvCxnSpPr>
                <a:cxnSpLocks/>
                <a:endCxn id="20" idx="7"/>
              </p:cNvCxnSpPr>
              <p:nvPr/>
            </p:nvCxnSpPr>
            <p:spPr bwMode="auto">
              <a:xfrm flipH="1">
                <a:off x="8704335" y="2327045"/>
                <a:ext cx="400247" cy="5471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" name="Gerade Verbindung mit Pfeil 21">
                <a:extLst>
                  <a:ext uri="{FF2B5EF4-FFF2-40B4-BE49-F238E27FC236}">
                    <a16:creationId xmlns="" xmlns:a16="http://schemas.microsoft.com/office/drawing/2014/main" id="{CEADB932-A7A9-4817-B0B6-7B6AF5B43E80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 bwMode="auto">
              <a:xfrm>
                <a:off x="8037063" y="2346716"/>
                <a:ext cx="245060" cy="527497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7" name="Textfeld 26">
                <a:extLst>
                  <a:ext uri="{FF2B5EF4-FFF2-40B4-BE49-F238E27FC236}">
                    <a16:creationId xmlns="" xmlns:a16="http://schemas.microsoft.com/office/drawing/2014/main" id="{45BC92C8-ACFC-4562-8A32-33770AD1291C}"/>
                  </a:ext>
                </a:extLst>
              </p:cNvPr>
              <p:cNvSpPr txBox="1"/>
              <p:nvPr/>
            </p:nvSpPr>
            <p:spPr>
              <a:xfrm>
                <a:off x="8330596" y="2548160"/>
                <a:ext cx="37110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de-DE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.</a:t>
                </a:r>
                <a:endParaRPr lang="de-DE" sz="4400" dirty="0"/>
              </a:p>
            </p:txBody>
          </p:sp>
          <p:cxnSp>
            <p:nvCxnSpPr>
              <p:cNvPr id="28" name="Gerade Verbindung mit Pfeil 27">
                <a:extLst>
                  <a:ext uri="{FF2B5EF4-FFF2-40B4-BE49-F238E27FC236}">
                    <a16:creationId xmlns="" xmlns:a16="http://schemas.microsoft.com/office/drawing/2014/main" id="{EA153C8D-1E27-4BDB-B852-CD75588746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09731" y="3343614"/>
                <a:ext cx="12833" cy="63817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9" name="Rechteck 28">
                <a:extLst>
                  <a:ext uri="{FF2B5EF4-FFF2-40B4-BE49-F238E27FC236}">
                    <a16:creationId xmlns="" xmlns:a16="http://schemas.microsoft.com/office/drawing/2014/main" id="{E56DF158-A267-45C7-A411-2CAE43CEA0E0}"/>
                  </a:ext>
                </a:extLst>
              </p:cNvPr>
              <p:cNvSpPr/>
              <p:nvPr/>
            </p:nvSpPr>
            <p:spPr bwMode="auto">
              <a:xfrm>
                <a:off x="8524225" y="4018837"/>
                <a:ext cx="936104" cy="22441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="" xmlns:a16="http://schemas.microsoft.com/office/drawing/2014/main" id="{0D780D36-092E-456B-BD22-5391D2351040}"/>
                  </a:ext>
                </a:extLst>
              </p:cNvPr>
              <p:cNvSpPr/>
              <p:nvPr/>
            </p:nvSpPr>
            <p:spPr bwMode="auto">
              <a:xfrm>
                <a:off x="7571933" y="4018837"/>
                <a:ext cx="936104" cy="224419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b="1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Gerade Verbindung mit Pfeil 30">
                <a:extLst>
                  <a:ext uri="{FF2B5EF4-FFF2-40B4-BE49-F238E27FC236}">
                    <a16:creationId xmlns="" xmlns:a16="http://schemas.microsoft.com/office/drawing/2014/main" id="{3E8F40D3-1EB9-43F8-9240-180F8F015BFA}"/>
                  </a:ext>
                </a:extLst>
              </p:cNvPr>
              <p:cNvCxnSpPr>
                <a:cxnSpLocks/>
                <a:endCxn id="32" idx="7"/>
              </p:cNvCxnSpPr>
              <p:nvPr/>
            </p:nvCxnSpPr>
            <p:spPr bwMode="auto">
              <a:xfrm flipH="1">
                <a:off x="8734662" y="4239463"/>
                <a:ext cx="212468" cy="659442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32" name="Ellipse 31">
                <a:extLst>
                  <a:ext uri="{FF2B5EF4-FFF2-40B4-BE49-F238E27FC236}">
                    <a16:creationId xmlns="" xmlns:a16="http://schemas.microsoft.com/office/drawing/2014/main" id="{4932D6FD-0606-412D-B299-6E2B6EE57582}"/>
                  </a:ext>
                </a:extLst>
              </p:cNvPr>
              <p:cNvSpPr/>
              <p:nvPr/>
            </p:nvSpPr>
            <p:spPr bwMode="auto">
              <a:xfrm>
                <a:off x="8245516" y="4816061"/>
                <a:ext cx="573070" cy="565697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="" xmlns:a16="http://schemas.microsoft.com/office/drawing/2014/main" id="{FFC318A6-6FC7-46F4-9107-EB6B269A1C86}"/>
                  </a:ext>
                </a:extLst>
              </p:cNvPr>
              <p:cNvSpPr txBox="1"/>
              <p:nvPr/>
            </p:nvSpPr>
            <p:spPr>
              <a:xfrm>
                <a:off x="8308218" y="4766423"/>
                <a:ext cx="37110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de-DE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+</a:t>
                </a:r>
                <a:endParaRPr lang="de-DE" sz="3600" dirty="0"/>
              </a:p>
            </p:txBody>
          </p:sp>
          <p:sp>
            <p:nvSpPr>
              <p:cNvPr id="35" name="Text Box 8">
                <a:extLst>
                  <a:ext uri="{FF2B5EF4-FFF2-40B4-BE49-F238E27FC236}">
                    <a16:creationId xmlns="" xmlns:a16="http://schemas.microsoft.com/office/drawing/2014/main" id="{D5E01D82-4CFB-44FB-BF44-64A4BDCB90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90067" y="1693495"/>
                <a:ext cx="731662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k-bits</a:t>
                </a:r>
              </a:p>
            </p:txBody>
          </p:sp>
          <p:sp>
            <p:nvSpPr>
              <p:cNvPr id="36" name="Text Box 8">
                <a:extLst>
                  <a:ext uri="{FF2B5EF4-FFF2-40B4-BE49-F238E27FC236}">
                    <a16:creationId xmlns="" xmlns:a16="http://schemas.microsoft.com/office/drawing/2014/main" id="{42D96F06-502B-4757-BD6C-64582AAD5C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2876" y="1673824"/>
                <a:ext cx="731662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k-bits</a:t>
                </a:r>
              </a:p>
            </p:txBody>
          </p:sp>
          <p:grpSp>
            <p:nvGrpSpPr>
              <p:cNvPr id="39" name="Gruppieren 38">
                <a:extLst>
                  <a:ext uri="{FF2B5EF4-FFF2-40B4-BE49-F238E27FC236}">
                    <a16:creationId xmlns="" xmlns:a16="http://schemas.microsoft.com/office/drawing/2014/main" id="{2DC85DC9-AE97-4282-A542-BD89D56B8E21}"/>
                  </a:ext>
                </a:extLst>
              </p:cNvPr>
              <p:cNvGrpSpPr/>
              <p:nvPr/>
            </p:nvGrpSpPr>
            <p:grpSpPr>
              <a:xfrm>
                <a:off x="7549267" y="2002246"/>
                <a:ext cx="1047486" cy="352800"/>
                <a:chOff x="7697912" y="1926275"/>
                <a:chExt cx="1047486" cy="352800"/>
              </a:xfrm>
            </p:grpSpPr>
            <p:sp>
              <p:nvSpPr>
                <p:cNvPr id="19" name="Rechteck 18">
                  <a:extLst>
                    <a:ext uri="{FF2B5EF4-FFF2-40B4-BE49-F238E27FC236}">
                      <a16:creationId xmlns="" xmlns:a16="http://schemas.microsoft.com/office/drawing/2014/main" id="{CBB8AAAE-E6F1-40E5-92E9-532B8D4FB618}"/>
                    </a:ext>
                  </a:extLst>
                </p:cNvPr>
                <p:cNvSpPr/>
                <p:nvPr/>
              </p:nvSpPr>
              <p:spPr bwMode="auto">
                <a:xfrm>
                  <a:off x="7697912" y="1938340"/>
                  <a:ext cx="905488" cy="34073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Text Box 8">
                  <a:extLst>
                    <a:ext uri="{FF2B5EF4-FFF2-40B4-BE49-F238E27FC236}">
                      <a16:creationId xmlns="" xmlns:a16="http://schemas.microsoft.com/office/drawing/2014/main" id="{BB4DF86D-D5CB-41EA-8687-104B44CD84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13736" y="1926275"/>
                  <a:ext cx="731662" cy="3407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0000" tIns="46800" rIns="90000" bIns="46800" anchor="ctr">
                  <a:spAutoFit/>
                </a:bodyPr>
                <a:lstStyle/>
                <a:p>
                  <a:pPr defTabSz="762000"/>
                  <a:r>
                    <a:rPr lang="en-US" sz="1600" u="none" dirty="0">
                      <a:latin typeface="Arial Narrow" panose="020B0606020202030204" pitchFamily="34" charset="0"/>
                    </a:rPr>
                    <a:t>X</a:t>
                  </a:r>
                  <a:r>
                    <a:rPr lang="en-US" sz="1600" u="none" baseline="-25000" dirty="0">
                      <a:latin typeface="Arial Narrow" panose="020B060602020203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="" xmlns:a16="http://schemas.microsoft.com/office/drawing/2014/main" id="{562E22E9-1330-45D9-A8A4-4728A39853D7}"/>
                  </a:ext>
                </a:extLst>
              </p:cNvPr>
              <p:cNvGrpSpPr/>
              <p:nvPr/>
            </p:nvGrpSpPr>
            <p:grpSpPr>
              <a:xfrm>
                <a:off x="8640267" y="1982463"/>
                <a:ext cx="1047486" cy="352800"/>
                <a:chOff x="7697912" y="1926275"/>
                <a:chExt cx="1047486" cy="352800"/>
              </a:xfrm>
            </p:grpSpPr>
            <p:sp>
              <p:nvSpPr>
                <p:cNvPr id="41" name="Rechteck 40">
                  <a:extLst>
                    <a:ext uri="{FF2B5EF4-FFF2-40B4-BE49-F238E27FC236}">
                      <a16:creationId xmlns="" xmlns:a16="http://schemas.microsoft.com/office/drawing/2014/main" id="{4C931E07-57BB-4B6F-99DD-C52AAB574B42}"/>
                    </a:ext>
                  </a:extLst>
                </p:cNvPr>
                <p:cNvSpPr/>
                <p:nvPr/>
              </p:nvSpPr>
              <p:spPr bwMode="auto">
                <a:xfrm>
                  <a:off x="7697912" y="1938340"/>
                  <a:ext cx="905488" cy="340735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Text Box 8">
                  <a:extLst>
                    <a:ext uri="{FF2B5EF4-FFF2-40B4-BE49-F238E27FC236}">
                      <a16:creationId xmlns="" xmlns:a16="http://schemas.microsoft.com/office/drawing/2014/main" id="{0E7DD3B2-47D8-4388-91FE-3552F663CF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13736" y="1926275"/>
                  <a:ext cx="731662" cy="3407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90000" tIns="46800" rIns="90000" bIns="46800" anchor="ctr">
                  <a:spAutoFit/>
                </a:bodyPr>
                <a:lstStyle/>
                <a:p>
                  <a:pPr defTabSz="762000"/>
                  <a:r>
                    <a:rPr lang="en-US" sz="1600" u="none" dirty="0">
                      <a:latin typeface="Arial Narrow" panose="020B0606020202030204" pitchFamily="34" charset="0"/>
                    </a:rPr>
                    <a:t>X</a:t>
                  </a:r>
                  <a:r>
                    <a:rPr lang="en-US" sz="1600" u="none" baseline="-25000" dirty="0">
                      <a:latin typeface="Arial Narrow" panose="020B0606020202030204" pitchFamily="34" charset="0"/>
                    </a:rPr>
                    <a:t>2</a:t>
                  </a:r>
                </a:p>
              </p:txBody>
            </p:sp>
          </p:grpSp>
          <p:sp>
            <p:nvSpPr>
              <p:cNvPr id="43" name="Text Box 8">
                <a:extLst>
                  <a:ext uri="{FF2B5EF4-FFF2-40B4-BE49-F238E27FC236}">
                    <a16:creationId xmlns="" xmlns:a16="http://schemas.microsoft.com/office/drawing/2014/main" id="{C3547F32-85C3-49AF-B348-9E2571D6D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33490" y="3324917"/>
                <a:ext cx="731662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2k-bits</a:t>
                </a:r>
              </a:p>
            </p:txBody>
          </p:sp>
          <p:cxnSp>
            <p:nvCxnSpPr>
              <p:cNvPr id="44" name="Gerade Verbindung mit Pfeil 43">
                <a:extLst>
                  <a:ext uri="{FF2B5EF4-FFF2-40B4-BE49-F238E27FC236}">
                    <a16:creationId xmlns="" xmlns:a16="http://schemas.microsoft.com/office/drawing/2014/main" id="{700E7361-F9E9-4B3D-A221-BBEA29FCF3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068684" y="4246112"/>
                <a:ext cx="287629" cy="643684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0" name="Gerade Verbindung mit Pfeil 49">
                <a:extLst>
                  <a:ext uri="{FF2B5EF4-FFF2-40B4-BE49-F238E27FC236}">
                    <a16:creationId xmlns="" xmlns:a16="http://schemas.microsoft.com/office/drawing/2014/main" id="{A007451F-4C3D-4E52-8431-8FE3E891C6B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8564243" y="5375255"/>
                <a:ext cx="12833" cy="63817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51" name="Text Box 8">
                <a:extLst>
                  <a:ext uri="{FF2B5EF4-FFF2-40B4-BE49-F238E27FC236}">
                    <a16:creationId xmlns="" xmlns:a16="http://schemas.microsoft.com/office/drawing/2014/main" id="{CD1099E2-F557-48F0-AAC3-AFF89936D3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93105" y="5983312"/>
                <a:ext cx="1773075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X</a:t>
                </a:r>
                <a:r>
                  <a:rPr lang="en-US" sz="1600" u="none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1</a:t>
                </a:r>
                <a:r>
                  <a:rPr lang="en-US" sz="1600" u="none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X</a:t>
                </a:r>
                <a:r>
                  <a:rPr lang="en-US" sz="1600" u="none" baseline="-25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2</a:t>
                </a:r>
                <a:r>
                  <a:rPr lang="en-US" sz="1600" u="none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 mod (2</a:t>
                </a:r>
                <a:r>
                  <a:rPr lang="en-US" sz="1600" u="none" baseline="30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k</a:t>
                </a:r>
                <a:r>
                  <a:rPr lang="en-US" sz="1600" u="none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−1) </a:t>
                </a:r>
                <a:endParaRPr lang="en-US" sz="1600" u="none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9" name="Text Box 8">
                <a:extLst>
                  <a:ext uri="{FF2B5EF4-FFF2-40B4-BE49-F238E27FC236}">
                    <a16:creationId xmlns="" xmlns:a16="http://schemas.microsoft.com/office/drawing/2014/main" id="{45C5697D-8675-4AD2-80E2-0BDA7F40E8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30718" y="2756657"/>
                <a:ext cx="958753" cy="586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k-bits</a:t>
                </a:r>
              </a:p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multiplier</a:t>
                </a:r>
              </a:p>
            </p:txBody>
          </p:sp>
          <p:sp>
            <p:nvSpPr>
              <p:cNvPr id="61" name="Text Box 8">
                <a:extLst>
                  <a:ext uri="{FF2B5EF4-FFF2-40B4-BE49-F238E27FC236}">
                    <a16:creationId xmlns="" xmlns:a16="http://schemas.microsoft.com/office/drawing/2014/main" id="{E4886AF4-A3D1-4FBC-8A33-62947EB898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10084" y="3752338"/>
                <a:ext cx="731662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k-bits</a:t>
                </a:r>
              </a:p>
            </p:txBody>
          </p:sp>
          <p:sp>
            <p:nvSpPr>
              <p:cNvPr id="62" name="Text Box 8">
                <a:extLst>
                  <a:ext uri="{FF2B5EF4-FFF2-40B4-BE49-F238E27FC236}">
                    <a16:creationId xmlns="" xmlns:a16="http://schemas.microsoft.com/office/drawing/2014/main" id="{69CAAF1F-945F-4485-BB2F-C7AB3BDCB5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8280" y="3730373"/>
                <a:ext cx="731662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k-bits</a:t>
                </a:r>
              </a:p>
            </p:txBody>
          </p:sp>
          <p:sp>
            <p:nvSpPr>
              <p:cNvPr id="65" name="Text Box 8">
                <a:extLst>
                  <a:ext uri="{FF2B5EF4-FFF2-40B4-BE49-F238E27FC236}">
                    <a16:creationId xmlns="" xmlns:a16="http://schemas.microsoft.com/office/drawing/2014/main" id="{330F69AF-C9DE-4CF2-83C6-FAAC1F275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38214" y="4790639"/>
                <a:ext cx="958753" cy="586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k-bits</a:t>
                </a:r>
              </a:p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adder</a:t>
                </a:r>
              </a:p>
            </p:txBody>
          </p:sp>
          <p:sp>
            <p:nvSpPr>
              <p:cNvPr id="60" name="Text Box 8">
                <a:extLst>
                  <a:ext uri="{FF2B5EF4-FFF2-40B4-BE49-F238E27FC236}">
                    <a16:creationId xmlns="" xmlns:a16="http://schemas.microsoft.com/office/drawing/2014/main" id="{078EE9C5-2A74-4983-B2A1-FA155A17B0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8976" y="3954620"/>
                <a:ext cx="321813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63" name="Text Box 8">
                <a:extLst>
                  <a:ext uri="{FF2B5EF4-FFF2-40B4-BE49-F238E27FC236}">
                    <a16:creationId xmlns="" xmlns:a16="http://schemas.microsoft.com/office/drawing/2014/main" id="{7FE74FA0-326A-4546-9AE6-8EF02753B1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9188" y="3967051"/>
                <a:ext cx="550043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latin typeface="Arial Narrow" panose="020B0606020202030204" pitchFamily="34" charset="0"/>
                  </a:rPr>
                  <a:t>2</a:t>
                </a:r>
                <a:r>
                  <a:rPr lang="en-US" sz="1600" u="none" baseline="30000" dirty="0">
                    <a:latin typeface="Arial Narrow" panose="020B0606020202030204" pitchFamily="34" charset="0"/>
                  </a:rPr>
                  <a:t>k </a:t>
                </a:r>
                <a:r>
                  <a:rPr lang="en-US" sz="1600" u="none" dirty="0">
                    <a:latin typeface="Arial Narrow" panose="020B0606020202030204" pitchFamily="34" charset="0"/>
                  </a:rPr>
                  <a:t>B</a:t>
                </a:r>
              </a:p>
            </p:txBody>
          </p:sp>
          <p:sp>
            <p:nvSpPr>
              <p:cNvPr id="64" name="Text Box 8">
                <a:extLst>
                  <a:ext uri="{FF2B5EF4-FFF2-40B4-BE49-F238E27FC236}">
                    <a16:creationId xmlns="" xmlns:a16="http://schemas.microsoft.com/office/drawing/2014/main" id="{4A0477B9-17A5-480B-A4D7-7A5B12A80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3321" y="5338549"/>
                <a:ext cx="1173511" cy="3407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 anchor="ctr">
                <a:spAutoFit/>
              </a:bodyPr>
              <a:lstStyle/>
              <a:p>
                <a:pPr defTabSz="762000"/>
                <a:r>
                  <a:rPr lang="en-US" sz="1600" u="none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mod (2</a:t>
                </a:r>
                <a:r>
                  <a:rPr lang="en-US" sz="1600" u="none" baseline="30000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k</a:t>
                </a:r>
                <a:r>
                  <a:rPr lang="en-US" sz="1600" u="none" dirty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−1) </a:t>
                </a:r>
                <a:endParaRPr lang="en-US" sz="1600" u="none" dirty="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66" name="Text Box 8">
            <a:extLst>
              <a:ext uri="{FF2B5EF4-FFF2-40B4-BE49-F238E27FC236}">
                <a16:creationId xmlns="" xmlns:a16="http://schemas.microsoft.com/office/drawing/2014/main" id="{33CCF14C-FF8E-4CED-AC33-C65AF7EAF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39" y="934933"/>
            <a:ext cx="6142890" cy="40229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defPPr>
              <a:defRPr lang="de-DE"/>
            </a:defPPr>
            <a:lvl1pPr defTabSz="762000">
              <a:defRPr sz="1800" u="none">
                <a:latin typeface="Arial Narrow" panose="020B0606020202030204" pitchFamily="34" charset="0"/>
              </a:defRPr>
            </a:lvl1pPr>
          </a:lstStyle>
          <a:p>
            <a:r>
              <a:rPr lang="en-US" sz="2000" u="sng" dirty="0"/>
              <a:t>Example when using </a:t>
            </a:r>
            <a:r>
              <a:rPr lang="en-US" sz="2000" u="sng" dirty="0" err="1"/>
              <a:t>Mersenn</a:t>
            </a:r>
            <a:r>
              <a:rPr lang="en-US" sz="2000" u="sng" dirty="0"/>
              <a:t> </a:t>
            </a:r>
            <a:r>
              <a:rPr lang="en-US" sz="2000" u="sng" dirty="0" smtClean="0"/>
              <a:t>prime as modulus:</a:t>
            </a:r>
            <a:endParaRPr lang="en-US" sz="2000" dirty="0"/>
          </a:p>
        </p:txBody>
      </p:sp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F479D88E-212A-4EFD-972F-56C349557B02}"/>
              </a:ext>
            </a:extLst>
          </p:cNvPr>
          <p:cNvGrpSpPr/>
          <p:nvPr/>
        </p:nvGrpSpPr>
        <p:grpSpPr>
          <a:xfrm>
            <a:off x="3008564" y="2689302"/>
            <a:ext cx="1458657" cy="1271230"/>
            <a:chOff x="2987865" y="2999933"/>
            <a:chExt cx="1458657" cy="1271230"/>
          </a:xfrm>
        </p:grpSpPr>
        <p:sp>
          <p:nvSpPr>
            <p:cNvPr id="2" name="Rechteck 1">
              <a:extLst>
                <a:ext uri="{FF2B5EF4-FFF2-40B4-BE49-F238E27FC236}">
                  <a16:creationId xmlns="" xmlns:a16="http://schemas.microsoft.com/office/drawing/2014/main" id="{B32CFFEF-E2D4-4AD4-98AC-BFE3F3CE84D3}"/>
                </a:ext>
              </a:extLst>
            </p:cNvPr>
            <p:cNvSpPr/>
            <p:nvPr/>
          </p:nvSpPr>
          <p:spPr bwMode="auto">
            <a:xfrm>
              <a:off x="2987865" y="3418261"/>
              <a:ext cx="731645" cy="4022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</a:p>
          </p:txBody>
        </p:sp>
        <p:sp>
          <p:nvSpPr>
            <p:cNvPr id="46" name="Text Box 8">
              <a:extLst>
                <a:ext uri="{FF2B5EF4-FFF2-40B4-BE49-F238E27FC236}">
                  <a16:creationId xmlns="" xmlns:a16="http://schemas.microsoft.com/office/drawing/2014/main" id="{46D58954-1DC2-43C4-A340-08F240EDD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1119" y="2999933"/>
              <a:ext cx="731662" cy="340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defTabSz="762000"/>
              <a:r>
                <a:rPr lang="en-US" sz="1600" u="none" dirty="0">
                  <a:latin typeface="Arial Narrow" panose="020B0606020202030204" pitchFamily="34" charset="0"/>
                </a:rPr>
                <a:t>k-bits</a:t>
              </a:r>
            </a:p>
          </p:txBody>
        </p:sp>
        <p:sp>
          <p:nvSpPr>
            <p:cNvPr id="47" name="Rechteck 46">
              <a:extLst>
                <a:ext uri="{FF2B5EF4-FFF2-40B4-BE49-F238E27FC236}">
                  <a16:creationId xmlns="" xmlns:a16="http://schemas.microsoft.com/office/drawing/2014/main" id="{B7FC220E-1092-4016-BD7A-140DD0607C0A}"/>
                </a:ext>
              </a:extLst>
            </p:cNvPr>
            <p:cNvSpPr/>
            <p:nvPr/>
          </p:nvSpPr>
          <p:spPr bwMode="auto">
            <a:xfrm>
              <a:off x="3714877" y="3416564"/>
              <a:ext cx="731645" cy="40229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</a:t>
              </a:r>
              <a:r>
                <a:rPr kumimoji="0" lang="de-DE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k </a:t>
              </a:r>
              <a:r>
                <a:rPr kumimoji="0" lang="de-DE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         </a:t>
              </a:r>
            </a:p>
          </p:txBody>
        </p:sp>
        <p:cxnSp>
          <p:nvCxnSpPr>
            <p:cNvPr id="10" name="Gerade Verbindung mit Pfeil 9">
              <a:extLst>
                <a:ext uri="{FF2B5EF4-FFF2-40B4-BE49-F238E27FC236}">
                  <a16:creationId xmlns="" xmlns:a16="http://schemas.microsoft.com/office/drawing/2014/main" id="{BFB89DDA-8B62-43CF-8844-570E7CA22216}"/>
                </a:ext>
              </a:extLst>
            </p:cNvPr>
            <p:cNvCxnSpPr/>
            <p:nvPr/>
          </p:nvCxnSpPr>
          <p:spPr bwMode="auto">
            <a:xfrm>
              <a:off x="2987865" y="3340668"/>
              <a:ext cx="707203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49" name="Gerade Verbindung mit Pfeil 48">
              <a:extLst>
                <a:ext uri="{FF2B5EF4-FFF2-40B4-BE49-F238E27FC236}">
                  <a16:creationId xmlns="" xmlns:a16="http://schemas.microsoft.com/office/drawing/2014/main" id="{1E14BD24-9537-4B70-87CC-97695B5D4C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87865" y="4071108"/>
              <a:ext cx="1458657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58" name="Textfeld 57">
              <a:extLst>
                <a:ext uri="{FF2B5EF4-FFF2-40B4-BE49-F238E27FC236}">
                  <a16:creationId xmlns="" xmlns:a16="http://schemas.microsoft.com/office/drawing/2014/main" id="{F5D37A39-2123-47A0-B554-4158E0C6AF06}"/>
                </a:ext>
              </a:extLst>
            </p:cNvPr>
            <p:cNvSpPr txBox="1"/>
            <p:nvPr/>
          </p:nvSpPr>
          <p:spPr>
            <a:xfrm>
              <a:off x="3605574" y="3871053"/>
              <a:ext cx="38182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charset="0"/>
                </a:rPr>
                <a:t>X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818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1904727" y="98719"/>
            <a:ext cx="6560106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</a:rPr>
              <a:t>Special Practically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Arial Narrow" panose="020B0606020202030204" pitchFamily="34" charset="0"/>
              </a:rPr>
              <a:t>Standardized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 Narrow" panose="020B0606020202030204" pitchFamily="34" charset="0"/>
              </a:rPr>
              <a:t>Primes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765762E2-099C-486D-A11C-76EA1F8C6F8F}"/>
              </a:ext>
            </a:extLst>
          </p:cNvPr>
          <p:cNvSpPr txBox="1"/>
          <p:nvPr/>
        </p:nvSpPr>
        <p:spPr>
          <a:xfrm>
            <a:off x="851156" y="1073666"/>
            <a:ext cx="9009179" cy="236988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The five NIST primes are:</a:t>
            </a:r>
          </a:p>
          <a:p>
            <a:r>
              <a:rPr lang="en-US" i="1" u="none" dirty="0">
                <a:effectLst/>
                <a:latin typeface="Arial Narrow" panose="020B0606020202030204" pitchFamily="34" charset="0"/>
              </a:rPr>
              <a:t>p</a:t>
            </a:r>
            <a:r>
              <a:rPr lang="en-US" i="1" u="none" baseline="-25000" dirty="0">
                <a:effectLst/>
                <a:latin typeface="Arial Narrow" panose="020B0606020202030204" pitchFamily="34" charset="0"/>
              </a:rPr>
              <a:t>192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=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192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64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1 			p</a:t>
            </a:r>
            <a:r>
              <a:rPr lang="en-US" i="1" u="none" baseline="-25000" dirty="0">
                <a:effectLst/>
                <a:latin typeface="Arial Narrow" panose="020B0606020202030204" pitchFamily="34" charset="0"/>
              </a:rPr>
              <a:t>224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=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224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96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+ 1</a:t>
            </a:r>
          </a:p>
          <a:p>
            <a:pPr>
              <a:spcAft>
                <a:spcPts val="600"/>
              </a:spcAft>
            </a:pPr>
            <a:r>
              <a:rPr lang="en-US" i="1" u="none" dirty="0">
                <a:effectLst/>
                <a:latin typeface="Arial Narrow" panose="020B0606020202030204" pitchFamily="34" charset="0"/>
              </a:rPr>
              <a:t>p</a:t>
            </a:r>
            <a:r>
              <a:rPr lang="en-US" i="1" u="none" baseline="-25000" dirty="0">
                <a:effectLst/>
                <a:latin typeface="Arial Narrow" panose="020B0606020202030204" pitchFamily="34" charset="0"/>
              </a:rPr>
              <a:t>256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=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256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244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+ 2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192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+ 2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96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1		p</a:t>
            </a:r>
            <a:r>
              <a:rPr lang="en-US" i="1" u="none" baseline="-25000" dirty="0">
                <a:effectLst/>
                <a:latin typeface="Arial Narrow" panose="020B0606020202030204" pitchFamily="34" charset="0"/>
              </a:rPr>
              <a:t>384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=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384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128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96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+ 2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32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1</a:t>
            </a:r>
            <a:br>
              <a:rPr lang="en-US" i="1" u="none" dirty="0">
                <a:effectLst/>
                <a:latin typeface="Arial Narrow" panose="020B0606020202030204" pitchFamily="34" charset="0"/>
              </a:rPr>
            </a:br>
            <a:r>
              <a:rPr lang="en-US" i="1" u="none" dirty="0">
                <a:effectLst/>
                <a:latin typeface="Arial Narrow" panose="020B0606020202030204" pitchFamily="34" charset="0"/>
              </a:rPr>
              <a:t>p</a:t>
            </a:r>
            <a:r>
              <a:rPr lang="en-US" i="1" u="none" baseline="-25000" dirty="0">
                <a:effectLst/>
                <a:latin typeface="Arial Narrow" panose="020B0606020202030204" pitchFamily="34" charset="0"/>
              </a:rPr>
              <a:t>521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= 2</a:t>
            </a:r>
            <a:r>
              <a:rPr lang="en-US" i="1" u="none" baseline="30000" dirty="0">
                <a:effectLst/>
                <a:latin typeface="Arial Narrow" panose="020B0606020202030204" pitchFamily="34" charset="0"/>
              </a:rPr>
              <a:t>521</a:t>
            </a:r>
            <a:r>
              <a:rPr lang="en-US" i="1" u="none" dirty="0">
                <a:effectLst/>
                <a:latin typeface="Arial Narrow" panose="020B0606020202030204" pitchFamily="34" charset="0"/>
              </a:rPr>
              <a:t> –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The largest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prime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521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, is a Mersenne prime, and the rest are generalized Mersenne primes.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Except for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p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521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, the exponents of 2 in the NIST primes are all </a:t>
            </a:r>
            <a:r>
              <a:rPr kumimoji="0" lang="en-US" sz="18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multiples of 32 or 64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This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leads to efficient tricks for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arithmetic modulo </a:t>
            </a: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such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primes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executed on 32-bit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or 64-bit </a:t>
            </a:r>
            <a:r>
              <a:rPr lang="en-US" sz="18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computers.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2C29962-C41F-49F0-8BF4-287A9C2CF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156" y="4769475"/>
            <a:ext cx="9009179" cy="156966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Golden primes and </a:t>
            </a:r>
            <a:r>
              <a:rPr kumimoji="0" lang="de-DE" altLang="de-DE" sz="2400" b="1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Goldilocks</a:t>
            </a:r>
            <a:r>
              <a:rPr kumimoji="0" lang="de-DE" altLang="de-DE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2400" b="1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for</a:t>
            </a:r>
            <a:r>
              <a:rPr kumimoji="0" lang="de-DE" altLang="de-DE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2400" b="1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Elliptic-Curve</a:t>
            </a:r>
            <a:r>
              <a:rPr kumimoji="0" lang="de-DE" altLang="de-DE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de-DE" altLang="de-DE" sz="2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systems</a:t>
            </a:r>
            <a:r>
              <a:rPr lang="de-DE" altLang="de-DE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kumimoji="0" lang="de-DE" altLang="de-DE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ED448</a:t>
            </a:r>
            <a:r>
              <a:rPr kumimoji="0" lang="de-DE" altLang="de-DE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:</a:t>
            </a:r>
            <a:r>
              <a:rPr kumimoji="0" lang="de-DE" altLang="de-DE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endParaRPr kumimoji="0" lang="de-DE" altLang="de-DE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(</a:t>
            </a:r>
            <a:r>
              <a:rPr kumimoji="0" lang="de-DE" altLang="de-DE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by</a:t>
            </a: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Mike Hamburg) </a:t>
            </a:r>
            <a:r>
              <a:rPr kumimoji="0" lang="de-DE" altLang="de-DE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/>
            </a:r>
            <a:br>
              <a:rPr kumimoji="0" lang="de-DE" altLang="de-DE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</a:br>
            <a:r>
              <a:rPr lang="de-DE" altLang="de-DE" sz="1800" b="0" u="none" dirty="0">
                <a:latin typeface="Arial Narrow" panose="020B0606020202030204" pitchFamily="34" charset="0"/>
              </a:rPr>
              <a:t>The prime in 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this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 </a:t>
            </a:r>
            <a:r>
              <a:rPr lang="de-DE" altLang="de-DE" sz="1800" b="0" u="none" dirty="0" err="1">
                <a:latin typeface="Arial Narrow" panose="020B0606020202030204" pitchFamily="34" charset="0"/>
              </a:rPr>
              <a:t>case</a:t>
            </a:r>
            <a:r>
              <a:rPr lang="de-DE" altLang="de-DE" sz="1800" b="0" u="none" dirty="0">
                <a:latin typeface="Arial Narrow" panose="020B0606020202030204" pitchFamily="34" charset="0"/>
              </a:rPr>
              <a:t> is </a:t>
            </a:r>
            <a:r>
              <a:rPr kumimoji="0" lang="de-DE" altLang="de-DE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p = 2</a:t>
            </a:r>
            <a:r>
              <a:rPr kumimoji="0" lang="de-DE" altLang="de-DE" sz="180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448</a:t>
            </a:r>
            <a:r>
              <a:rPr kumimoji="0" lang="de-DE" altLang="de-DE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– 2</a:t>
            </a:r>
            <a:r>
              <a:rPr kumimoji="0" lang="de-DE" altLang="de-DE" sz="180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224</a:t>
            </a:r>
            <a:r>
              <a:rPr kumimoji="0" lang="de-DE" altLang="de-DE" sz="18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– 1 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called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“</a:t>
            </a:r>
            <a:r>
              <a:rPr kumimoji="0" lang="de-DE" altLang="de-DE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Goldilocks</a:t>
            </a: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” prime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.  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In </a:t>
            </a:r>
            <a:r>
              <a:rPr kumimoji="0" lang="de-DE" altLang="de-DE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form</a:t>
            </a:r>
            <a:r>
              <a:rPr kumimoji="0" lang="de-DE" altLang="de-DE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de-DE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p =</a:t>
            </a:r>
            <a:r>
              <a:rPr kumimoji="0" lang="de-DE" altLang="de-DE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 φ² – φ –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where</a:t>
            </a:r>
            <a:r>
              <a: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φ=</a:t>
            </a: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</a:t>
            </a:r>
            <a:r>
              <a:rPr kumimoji="0" lang="de-DE" alt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224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. The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middle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term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2</a:t>
            </a:r>
            <a:r>
              <a:rPr kumimoji="0" lang="de-DE" altLang="de-D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224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is just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right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size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.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Because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224 = 32*7 = 28*8 = 56*4,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this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prime </a:t>
            </a:r>
            <a:r>
              <a:rPr kumimoji="0" lang="de-DE" altLang="de-DE" sz="18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supports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fast </a:t>
            </a:r>
            <a:r>
              <a:rPr kumimoji="0" lang="de-DE" altLang="de-DE" sz="18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arithmetic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in </a:t>
            </a:r>
            <a:r>
              <a:rPr kumimoji="0" lang="de-DE" altLang="de-DE" sz="18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radix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2</a:t>
            </a:r>
            <a:r>
              <a:rPr kumimoji="0" lang="de-DE" altLang="de-DE" sz="1800" b="0" i="0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28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or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2</a:t>
            </a:r>
            <a:r>
              <a:rPr kumimoji="0" lang="de-DE" altLang="de-DE" sz="1800" b="0" i="0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32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(on 32-bit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machines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) </a:t>
            </a:r>
            <a:r>
              <a:rPr kumimoji="0" lang="de-DE" altLang="de-DE" sz="18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or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2</a:t>
            </a:r>
            <a:r>
              <a:rPr kumimoji="0" lang="de-DE" altLang="de-DE" sz="1800" b="0" i="0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56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(on 64-bit </a:t>
            </a:r>
            <a:r>
              <a:rPr kumimoji="0" lang="de-DE" altLang="de-DE" sz="18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machines</a:t>
            </a:r>
            <a:r>
              <a:rPr kumimoji="0" lang="de-DE" altLang="de-DE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).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CBB3EA62-139F-4F0D-BF08-FF5737E3C804}"/>
              </a:ext>
            </a:extLst>
          </p:cNvPr>
          <p:cNvSpPr txBox="1"/>
          <p:nvPr/>
        </p:nvSpPr>
        <p:spPr>
          <a:xfrm>
            <a:off x="851156" y="3588287"/>
            <a:ext cx="9009179" cy="10772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secp256k1 is </a:t>
            </a:r>
            <a:r>
              <a:rPr lang="de-DE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used</a:t>
            </a:r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for</a:t>
            </a:r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Bitcoin </a:t>
            </a:r>
            <a:r>
              <a:rPr lang="de-DE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operating</a:t>
            </a:r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over</a:t>
            </a:r>
            <a:r>
              <a:rPr lang="de-DE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 GF(</a:t>
            </a:r>
            <a:r>
              <a:rPr kumimoji="0" lang="de-DE" sz="24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p)</a:t>
            </a:r>
            <a:endParaRPr lang="de-DE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de-DE" b="0" i="1" u="none" dirty="0">
                <a:latin typeface="Arial Narrow" panose="020B0606020202030204" pitchFamily="34" charset="0"/>
              </a:rPr>
              <a:t>Where p</a:t>
            </a:r>
            <a:r>
              <a:rPr lang="de-DE" b="0" u="none" dirty="0">
                <a:latin typeface="Arial Narrow" panose="020B0606020202030204" pitchFamily="34" charset="0"/>
              </a:rPr>
              <a:t> = </a:t>
            </a:r>
            <a:r>
              <a:rPr lang="de-DE" sz="1600" b="0" u="none" dirty="0">
                <a:latin typeface="Arial Narrow" panose="020B0606020202030204" pitchFamily="34" charset="0"/>
              </a:rPr>
              <a:t>FFFFFFFF </a:t>
            </a:r>
            <a:r>
              <a:rPr lang="de-DE" sz="1600" b="0" u="none" dirty="0" err="1">
                <a:latin typeface="Arial Narrow" panose="020B0606020202030204" pitchFamily="34" charset="0"/>
              </a:rPr>
              <a:t>FFFFFFFF</a:t>
            </a:r>
            <a:r>
              <a:rPr lang="de-DE" sz="1600" b="0" u="none" dirty="0">
                <a:latin typeface="Arial Narrow" panose="020B0606020202030204" pitchFamily="34" charset="0"/>
              </a:rPr>
              <a:t> </a:t>
            </a:r>
            <a:r>
              <a:rPr lang="de-DE" sz="1600" b="0" u="none" dirty="0" err="1">
                <a:latin typeface="Arial Narrow" panose="020B0606020202030204" pitchFamily="34" charset="0"/>
              </a:rPr>
              <a:t>FFFFFFFF</a:t>
            </a:r>
            <a:r>
              <a:rPr lang="de-DE" sz="1600" b="0" u="none" dirty="0">
                <a:latin typeface="Arial Narrow" panose="020B0606020202030204" pitchFamily="34" charset="0"/>
              </a:rPr>
              <a:t> </a:t>
            </a:r>
            <a:r>
              <a:rPr lang="de-DE" sz="1600" b="0" u="none" dirty="0" err="1">
                <a:latin typeface="Arial Narrow" panose="020B0606020202030204" pitchFamily="34" charset="0"/>
              </a:rPr>
              <a:t>FFFFFFFF</a:t>
            </a:r>
            <a:r>
              <a:rPr lang="de-DE" sz="1600" b="0" u="none" dirty="0">
                <a:latin typeface="Arial Narrow" panose="020B0606020202030204" pitchFamily="34" charset="0"/>
              </a:rPr>
              <a:t> </a:t>
            </a:r>
            <a:r>
              <a:rPr lang="de-DE" sz="1600" b="0" u="none" dirty="0" err="1">
                <a:latin typeface="Arial Narrow" panose="020B0606020202030204" pitchFamily="34" charset="0"/>
              </a:rPr>
              <a:t>FFFFFFFF</a:t>
            </a:r>
            <a:r>
              <a:rPr lang="de-DE" sz="1600" b="0" u="none" dirty="0">
                <a:latin typeface="Arial Narrow" panose="020B0606020202030204" pitchFamily="34" charset="0"/>
              </a:rPr>
              <a:t> </a:t>
            </a:r>
            <a:r>
              <a:rPr lang="de-DE" sz="1600" b="0" u="none" dirty="0" err="1">
                <a:latin typeface="Arial Narrow" panose="020B0606020202030204" pitchFamily="34" charset="0"/>
              </a:rPr>
              <a:t>FFFFFFFF</a:t>
            </a:r>
            <a:r>
              <a:rPr lang="de-DE" sz="1600" b="0" u="none" dirty="0">
                <a:latin typeface="Arial Narrow" panose="020B0606020202030204" pitchFamily="34" charset="0"/>
              </a:rPr>
              <a:t> FFFFFFFE FFFFFC2F (in HEX)</a:t>
            </a:r>
            <a:endParaRPr lang="de-DE" b="0" u="none" dirty="0">
              <a:latin typeface="Arial Narrow" panose="020B0606020202030204" pitchFamily="34" charset="0"/>
            </a:endParaRPr>
          </a:p>
          <a:p>
            <a:r>
              <a:rPr kumimoji="0" lang="de-DE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p </a:t>
            </a:r>
            <a:r>
              <a:rPr lang="de-DE" i="1" u="none" dirty="0">
                <a:latin typeface="Arial Narrow" panose="020B0606020202030204" pitchFamily="34" charset="0"/>
              </a:rPr>
              <a:t>= 2</a:t>
            </a:r>
            <a:r>
              <a:rPr lang="de-DE" i="1" u="none" baseline="30000" dirty="0">
                <a:latin typeface="Arial Narrow" panose="020B0606020202030204" pitchFamily="34" charset="0"/>
              </a:rPr>
              <a:t>256</a:t>
            </a:r>
            <a:r>
              <a:rPr lang="de-DE" i="1" u="none" dirty="0">
                <a:latin typeface="Arial Narrow" panose="020B0606020202030204" pitchFamily="34" charset="0"/>
              </a:rPr>
              <a:t> - 2</a:t>
            </a:r>
            <a:r>
              <a:rPr lang="de-DE" i="1" u="none" baseline="30000" dirty="0">
                <a:latin typeface="Arial Narrow" panose="020B0606020202030204" pitchFamily="34" charset="0"/>
              </a:rPr>
              <a:t>32</a:t>
            </a:r>
            <a:r>
              <a:rPr lang="de-DE" i="1" u="none" dirty="0">
                <a:latin typeface="Arial Narrow" panose="020B0606020202030204" pitchFamily="34" charset="0"/>
              </a:rPr>
              <a:t> - 2</a:t>
            </a:r>
            <a:r>
              <a:rPr lang="de-DE" i="1" u="none" baseline="30000" dirty="0">
                <a:latin typeface="Arial Narrow" panose="020B0606020202030204" pitchFamily="34" charset="0"/>
              </a:rPr>
              <a:t>9</a:t>
            </a:r>
            <a:r>
              <a:rPr lang="de-DE" i="1" u="none" dirty="0">
                <a:latin typeface="Arial Narrow" panose="020B0606020202030204" pitchFamily="34" charset="0"/>
              </a:rPr>
              <a:t> - 2</a:t>
            </a:r>
            <a:r>
              <a:rPr lang="de-DE" i="1" u="none" baseline="30000" dirty="0">
                <a:latin typeface="Arial Narrow" panose="020B0606020202030204" pitchFamily="34" charset="0"/>
              </a:rPr>
              <a:t>8</a:t>
            </a:r>
            <a:r>
              <a:rPr lang="de-DE" i="1" u="none" dirty="0">
                <a:latin typeface="Arial Narrow" panose="020B0606020202030204" pitchFamily="34" charset="0"/>
              </a:rPr>
              <a:t> - 2</a:t>
            </a:r>
            <a:r>
              <a:rPr lang="de-DE" i="1" u="none" baseline="30000" dirty="0">
                <a:latin typeface="Arial Narrow" panose="020B0606020202030204" pitchFamily="34" charset="0"/>
              </a:rPr>
              <a:t>7</a:t>
            </a:r>
            <a:r>
              <a:rPr lang="de-DE" i="1" u="none" dirty="0">
                <a:latin typeface="Arial Narrow" panose="020B0606020202030204" pitchFamily="34" charset="0"/>
              </a:rPr>
              <a:t> - 2</a:t>
            </a:r>
            <a:r>
              <a:rPr lang="de-DE" i="1" u="none" baseline="30000" dirty="0">
                <a:latin typeface="Arial Narrow" panose="020B0606020202030204" pitchFamily="34" charset="0"/>
              </a:rPr>
              <a:t>6</a:t>
            </a:r>
            <a:r>
              <a:rPr lang="de-DE" i="1" u="none" dirty="0">
                <a:latin typeface="Arial Narrow" panose="020B0606020202030204" pitchFamily="34" charset="0"/>
              </a:rPr>
              <a:t> - 2</a:t>
            </a:r>
            <a:r>
              <a:rPr lang="de-DE" i="1" u="none" baseline="30000" dirty="0">
                <a:latin typeface="Arial Narrow" panose="020B0606020202030204" pitchFamily="34" charset="0"/>
              </a:rPr>
              <a:t>4</a:t>
            </a:r>
            <a:r>
              <a:rPr lang="de-DE" i="1" u="none" dirty="0">
                <a:latin typeface="Arial Narrow" panose="020B0606020202030204" pitchFamily="34" charset="0"/>
              </a:rPr>
              <a:t> - 1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52327" y="678016"/>
            <a:ext cx="8430257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!!!! Primes represent still a big scientific mystery  with serious impact on </a:t>
            </a:r>
            <a:r>
              <a:rPr lang="en-GB" sz="1400" dirty="0" err="1" smtClean="0">
                <a:solidFill>
                  <a:srgbClr val="FF0000"/>
                </a:solidFill>
              </a:rPr>
              <a:t>mdern</a:t>
            </a:r>
            <a:r>
              <a:rPr lang="en-GB" sz="1400" dirty="0" smtClean="0">
                <a:solidFill>
                  <a:srgbClr val="FF0000"/>
                </a:solidFill>
              </a:rPr>
              <a:t> </a:t>
            </a:r>
            <a:r>
              <a:rPr lang="en-GB" sz="1400" dirty="0" err="1" smtClean="0">
                <a:solidFill>
                  <a:srgbClr val="FF0000"/>
                </a:solidFill>
              </a:rPr>
              <a:t>everday’s</a:t>
            </a:r>
            <a:r>
              <a:rPr lang="en-GB" sz="1400" dirty="0" smtClean="0">
                <a:solidFill>
                  <a:srgbClr val="FF0000"/>
                </a:solidFill>
              </a:rPr>
              <a:t> life!!!!!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0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1471418" y="169553"/>
            <a:ext cx="6806969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Modular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Multiplication Complexity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515F5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for ED448  modulus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52C29962-C41F-49F0-8BF4-287A9C2CF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95" y="681227"/>
            <a:ext cx="8021215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alt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Golden primes and Goldilocks for Elliptic-Curve ED448</a:t>
            </a:r>
            <a:r>
              <a:rPr kumimoji="0" lang="en-US" alt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:</a:t>
            </a:r>
            <a:r>
              <a:rPr kumimoji="0" lang="en-US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(by Mike Hamburg) </a:t>
            </a:r>
            <a:r>
              <a:rPr kumimoji="0" lang="en-US" alt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kumimoji="0" lang="en-US" alt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The prime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p = 2</a:t>
            </a:r>
            <a:r>
              <a:rPr kumimoji="0" lang="en-US" altLang="de-DE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448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– 2</a:t>
            </a:r>
            <a:r>
              <a:rPr kumimoji="0" lang="en-US" altLang="de-DE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224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– 1 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is used as modulus in GF(</a:t>
            </a:r>
            <a:r>
              <a:rPr lang="en-US" altLang="de-DE" sz="180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p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).  Where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p =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 φ² – φ – 1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and φ=</a:t>
            </a: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</a:t>
            </a:r>
            <a:r>
              <a:rPr kumimoji="0" lang="en-US" alt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224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255086BB-EE22-46A8-8057-0F83E565B3D6}"/>
              </a:ext>
            </a:extLst>
          </p:cNvPr>
          <p:cNvSpPr txBox="1"/>
          <p:nvPr/>
        </p:nvSpPr>
        <p:spPr>
          <a:xfrm>
            <a:off x="803338" y="1363833"/>
            <a:ext cx="7200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As p  is the modulus,  p =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 φ² – φ – 1 = 0    therefore =&gt;   </a:t>
            </a:r>
            <a:r>
              <a:rPr kumimoji="0" lang="en-US" altLang="de-DE" sz="16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φ² = φ + 1   </a:t>
            </a:r>
            <a:r>
              <a:rPr kumimoji="0" lang="en-US" alt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and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φ=</a:t>
            </a: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</a:t>
            </a:r>
            <a:r>
              <a:rPr kumimoji="0" lang="en-US" altLang="de-DE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224   </a:t>
            </a:r>
            <a:endParaRPr kumimoji="0" lang="en-US" altLang="de-DE" sz="1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BC71A2F0-9194-4621-8607-9FF556281DEF}"/>
              </a:ext>
            </a:extLst>
          </p:cNvPr>
          <p:cNvSpPr txBox="1"/>
          <p:nvPr/>
        </p:nvSpPr>
        <p:spPr>
          <a:xfrm>
            <a:off x="824856" y="1673953"/>
            <a:ext cx="7591488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X</a:t>
            </a:r>
            <a:r>
              <a:rPr kumimoji="0" lang="en-US" altLang="de-DE" sz="16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1  </a:t>
            </a:r>
            <a:r>
              <a:rPr kumimoji="0" lang="en-US" altLang="de-DE" sz="1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and  </a:t>
            </a:r>
            <a:r>
              <a:rPr kumimoji="0" lang="en-US" alt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X</a:t>
            </a:r>
            <a:r>
              <a:rPr kumimoji="0" lang="en-US" altLang="de-DE" sz="16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   </a:t>
            </a:r>
            <a:r>
              <a:rPr kumimoji="0" lang="en-US" altLang="de-DE" sz="1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are two integers each having 448-bits and can be describes as follows:</a:t>
            </a:r>
            <a:endParaRPr kumimoji="0" lang="en-US" altLang="de-DE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1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= (a + 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φb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)  a and b are two 224-bits integers,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= (c + 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φd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)  c and d are two 224-bits integers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0E7A4847-011D-4A68-AA1E-AD61AF881E71}"/>
              </a:ext>
            </a:extLst>
          </p:cNvPr>
          <p:cNvSpPr txBox="1"/>
          <p:nvPr/>
        </p:nvSpPr>
        <p:spPr>
          <a:xfrm>
            <a:off x="792287" y="3414096"/>
            <a:ext cx="8824913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The product  of the two 442-bit integers 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1 </a:t>
            </a:r>
            <a:r>
              <a:rPr kumimoji="0" lang="en-US" altLang="de-DE" sz="1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•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2   </a:t>
            </a:r>
            <a:r>
              <a:rPr kumimoji="0" lang="en-US" altLang="de-DE" sz="1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mod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p 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can be computed as follows: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1 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•  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 </a:t>
            </a:r>
            <a:r>
              <a:rPr kumimoji="0" lang="en-US" altLang="de-DE" sz="18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=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(a + </a:t>
            </a:r>
            <a:r>
              <a:rPr kumimoji="0" lang="en-US" alt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φ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)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•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(c + </a:t>
            </a:r>
            <a:r>
              <a:rPr kumimoji="0" lang="en-US" altLang="de-DE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d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φ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)  = ac + (ad +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bc</a:t>
            </a:r>
            <a:r>
              <a:rPr lang="en-US" altLang="de-DE" sz="1800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φ + bd φ</a:t>
            </a:r>
            <a:r>
              <a:rPr kumimoji="0" lang="en-US" altLang="de-DE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800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    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1 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•  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lang="en-US" altLang="de-DE" sz="1800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mod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p</a:t>
            </a:r>
            <a:r>
              <a:rPr lang="en-US" altLang="de-DE" sz="1800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	≡ 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ac + (ad +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bc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) φ + bd φ</a:t>
            </a:r>
            <a:r>
              <a:rPr kumimoji="0" lang="en-US" altLang="de-DE" sz="18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mod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p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		≡ ac + (ad +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bc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) φ + bd (φ + 1)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		≡ ac + bd +  (ad + 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bc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+ bd) φ</a:t>
            </a:r>
            <a:endParaRPr lang="en-US" altLang="de-DE" sz="1800" i="1" u="none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		≡ ac + bd +  (ad + 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bc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+ bd +ac-ac) 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             		≡ ac + bd +  (ad + </a:t>
            </a:r>
            <a:r>
              <a:rPr kumimoji="0" lang="en-US" altLang="de-DE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bc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+ bd + ac - ac) 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800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       </a:t>
            </a:r>
            <a:r>
              <a:rPr kumimoji="0" lang="en-US" altLang="de-DE" sz="1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altLang="de-DE" sz="180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1  </a:t>
            </a:r>
            <a:r>
              <a:rPr kumimoji="0" lang="en-US" altLang="de-DE" sz="1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•  X</a:t>
            </a:r>
            <a:r>
              <a:rPr kumimoji="0" lang="en-US" altLang="de-DE" sz="180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altLang="de-DE" sz="1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mod p ≡ (ac + bd ) +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φ </a:t>
            </a:r>
            <a:r>
              <a:rPr kumimoji="0" lang="en-US" altLang="de-DE" sz="1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[ (a + b) (c + d) – ac ]</a:t>
            </a:r>
            <a:endParaRPr kumimoji="0" lang="en-US" altLang="de-DE" sz="1800" i="1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F0B9CEAA-184B-4928-8683-CF98A926920B}"/>
              </a:ext>
            </a:extLst>
          </p:cNvPr>
          <p:cNvSpPr txBox="1"/>
          <p:nvPr/>
        </p:nvSpPr>
        <p:spPr>
          <a:xfrm>
            <a:off x="1584375" y="6050985"/>
            <a:ext cx="85689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Complexity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:  </a:t>
            </a:r>
            <a:r>
              <a:rPr kumimoji="0" lang="en-US" altLang="de-DE" sz="18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four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224-bits multiplications and </a:t>
            </a:r>
            <a:r>
              <a:rPr kumimoji="0" lang="en-US" altLang="de-DE" sz="1800" b="1" i="1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four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224-bit additions/subtractions  </a:t>
            </a:r>
            <a:endParaRPr kumimoji="0" lang="en-US" altLang="de-DE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DD7254AB-0905-4854-8BE9-9B3CAE6153BE}"/>
              </a:ext>
            </a:extLst>
          </p:cNvPr>
          <p:cNvCxnSpPr>
            <a:cxnSpLocks/>
          </p:cNvCxnSpPr>
          <p:nvPr/>
        </p:nvCxnSpPr>
        <p:spPr bwMode="auto">
          <a:xfrm flipH="1">
            <a:off x="2952527" y="5706642"/>
            <a:ext cx="216024" cy="37409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6" name="Gerade Verbindung mit Pfeil 15">
            <a:extLst>
              <a:ext uri="{FF2B5EF4-FFF2-40B4-BE49-F238E27FC236}">
                <a16:creationId xmlns="" xmlns:a16="http://schemas.microsoft.com/office/drawing/2014/main" id="{08F7AE0C-0D3A-4297-8BA3-86273E18972D}"/>
              </a:ext>
            </a:extLst>
          </p:cNvPr>
          <p:cNvCxnSpPr>
            <a:cxnSpLocks/>
          </p:cNvCxnSpPr>
          <p:nvPr/>
        </p:nvCxnSpPr>
        <p:spPr bwMode="auto">
          <a:xfrm flipH="1">
            <a:off x="3060539" y="5706641"/>
            <a:ext cx="544216" cy="34434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3" name="Gerade Verbindung mit Pfeil 22">
            <a:extLst>
              <a:ext uri="{FF2B5EF4-FFF2-40B4-BE49-F238E27FC236}">
                <a16:creationId xmlns="" xmlns:a16="http://schemas.microsoft.com/office/drawing/2014/main" id="{6C338A6B-D4C0-412A-A128-8077D8FBB773}"/>
              </a:ext>
            </a:extLst>
          </p:cNvPr>
          <p:cNvCxnSpPr>
            <a:cxnSpLocks/>
          </p:cNvCxnSpPr>
          <p:nvPr/>
        </p:nvCxnSpPr>
        <p:spPr bwMode="auto">
          <a:xfrm flipH="1">
            <a:off x="3168551" y="5721519"/>
            <a:ext cx="1768352" cy="35922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5" name="Gerade Verbindung mit Pfeil 24">
            <a:extLst>
              <a:ext uri="{FF2B5EF4-FFF2-40B4-BE49-F238E27FC236}">
                <a16:creationId xmlns="" xmlns:a16="http://schemas.microsoft.com/office/drawing/2014/main" id="{087A3150-D47C-4D60-864E-EB8C68A60B3E}"/>
              </a:ext>
            </a:extLst>
          </p:cNvPr>
          <p:cNvCxnSpPr>
            <a:cxnSpLocks/>
          </p:cNvCxnSpPr>
          <p:nvPr/>
        </p:nvCxnSpPr>
        <p:spPr bwMode="auto">
          <a:xfrm flipH="1">
            <a:off x="3276563" y="5706640"/>
            <a:ext cx="2524436" cy="38897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7" name="Gerade Verbindung mit Pfeil 26">
            <a:extLst>
              <a:ext uri="{FF2B5EF4-FFF2-40B4-BE49-F238E27FC236}">
                <a16:creationId xmlns="" xmlns:a16="http://schemas.microsoft.com/office/drawing/2014/main" id="{28B4FE7A-E096-4A37-9B97-5B5E55682D43}"/>
              </a:ext>
            </a:extLst>
          </p:cNvPr>
          <p:cNvCxnSpPr>
            <a:cxnSpLocks/>
          </p:cNvCxnSpPr>
          <p:nvPr/>
        </p:nvCxnSpPr>
        <p:spPr bwMode="auto">
          <a:xfrm>
            <a:off x="3332647" y="5721519"/>
            <a:ext cx="2575906" cy="41714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9" name="Gerade Verbindung mit Pfeil 28">
            <a:extLst>
              <a:ext uri="{FF2B5EF4-FFF2-40B4-BE49-F238E27FC236}">
                <a16:creationId xmlns="" xmlns:a16="http://schemas.microsoft.com/office/drawing/2014/main" id="{14CF5DC9-3A60-416B-9B4B-3B57B4F9BCFC}"/>
              </a:ext>
            </a:extLst>
          </p:cNvPr>
          <p:cNvCxnSpPr>
            <a:cxnSpLocks/>
          </p:cNvCxnSpPr>
          <p:nvPr/>
        </p:nvCxnSpPr>
        <p:spPr bwMode="auto">
          <a:xfrm>
            <a:off x="5567150" y="5671989"/>
            <a:ext cx="534617" cy="43850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5" name="Gerade Verbindung mit Pfeil 34">
            <a:extLst>
              <a:ext uri="{FF2B5EF4-FFF2-40B4-BE49-F238E27FC236}">
                <a16:creationId xmlns="" xmlns:a16="http://schemas.microsoft.com/office/drawing/2014/main" id="{960843C6-FDB5-4CA1-8118-93F74AB0AB3B}"/>
              </a:ext>
            </a:extLst>
          </p:cNvPr>
          <p:cNvCxnSpPr>
            <a:cxnSpLocks/>
          </p:cNvCxnSpPr>
          <p:nvPr/>
        </p:nvCxnSpPr>
        <p:spPr bwMode="auto">
          <a:xfrm>
            <a:off x="4536703" y="5718247"/>
            <a:ext cx="1450927" cy="41364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7" name="Gerade Verbindung mit Pfeil 36">
            <a:extLst>
              <a:ext uri="{FF2B5EF4-FFF2-40B4-BE49-F238E27FC236}">
                <a16:creationId xmlns="" xmlns:a16="http://schemas.microsoft.com/office/drawing/2014/main" id="{50EB7496-EDEB-46DC-A544-D45A7840AD52}"/>
              </a:ext>
            </a:extLst>
          </p:cNvPr>
          <p:cNvCxnSpPr>
            <a:cxnSpLocks/>
            <a:endCxn id="12" idx="0"/>
          </p:cNvCxnSpPr>
          <p:nvPr/>
        </p:nvCxnSpPr>
        <p:spPr bwMode="auto">
          <a:xfrm>
            <a:off x="5152927" y="5694305"/>
            <a:ext cx="715924" cy="35668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Rechteck 38">
            <a:extLst>
              <a:ext uri="{FF2B5EF4-FFF2-40B4-BE49-F238E27FC236}">
                <a16:creationId xmlns="" xmlns:a16="http://schemas.microsoft.com/office/drawing/2014/main" id="{6CAB1940-C29A-401B-8F1F-616E41D72799}"/>
              </a:ext>
            </a:extLst>
          </p:cNvPr>
          <p:cNvSpPr/>
          <p:nvPr/>
        </p:nvSpPr>
        <p:spPr bwMode="auto">
          <a:xfrm>
            <a:off x="5184775" y="2251439"/>
            <a:ext cx="731645" cy="3407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40" name="Text Box 8">
            <a:extLst>
              <a:ext uri="{FF2B5EF4-FFF2-40B4-BE49-F238E27FC236}">
                <a16:creationId xmlns="" xmlns:a16="http://schemas.microsoft.com/office/drawing/2014/main" id="{2D17CBD3-0A29-4DB5-93DE-39EF3CA0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742" y="1910697"/>
            <a:ext cx="1130882" cy="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100" b="0" i="1" u="none" dirty="0">
                <a:latin typeface="Arial Narrow" panose="020B0606020202030204" pitchFamily="34" charset="0"/>
              </a:rPr>
              <a:t>224-bits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="" xmlns:a16="http://schemas.microsoft.com/office/drawing/2014/main" id="{1996E2D8-92B1-407D-9172-87BFF46C1F4D}"/>
              </a:ext>
            </a:extLst>
          </p:cNvPr>
          <p:cNvSpPr/>
          <p:nvPr/>
        </p:nvSpPr>
        <p:spPr bwMode="auto">
          <a:xfrm>
            <a:off x="5911787" y="2253984"/>
            <a:ext cx="755972" cy="3407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altLang="de-DE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224 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b         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="" xmlns:a16="http://schemas.microsoft.com/office/drawing/2014/main" id="{B2CCC9DE-3A1D-4FA7-8425-472F6ABD71B3}"/>
              </a:ext>
            </a:extLst>
          </p:cNvPr>
          <p:cNvCxnSpPr>
            <a:cxnSpLocks/>
          </p:cNvCxnSpPr>
          <p:nvPr/>
        </p:nvCxnSpPr>
        <p:spPr bwMode="auto">
          <a:xfrm>
            <a:off x="5184775" y="2143068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3" name="Gerade Verbindung mit Pfeil 42">
            <a:extLst>
              <a:ext uri="{FF2B5EF4-FFF2-40B4-BE49-F238E27FC236}">
                <a16:creationId xmlns="" xmlns:a16="http://schemas.microsoft.com/office/drawing/2014/main" id="{A1380AF1-7DD0-4F8A-923A-7924C46FD641}"/>
              </a:ext>
            </a:extLst>
          </p:cNvPr>
          <p:cNvCxnSpPr>
            <a:cxnSpLocks/>
          </p:cNvCxnSpPr>
          <p:nvPr/>
        </p:nvCxnSpPr>
        <p:spPr bwMode="auto">
          <a:xfrm>
            <a:off x="5960556" y="2153081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6" name="Text Box 8">
            <a:extLst>
              <a:ext uri="{FF2B5EF4-FFF2-40B4-BE49-F238E27FC236}">
                <a16:creationId xmlns="" xmlns:a16="http://schemas.microsoft.com/office/drawing/2014/main" id="{8BDDB317-EAFE-4505-8DCA-12F919C2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2883" y="1918114"/>
            <a:ext cx="1130882" cy="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100" b="0" i="1" u="none" dirty="0">
                <a:latin typeface="Arial Narrow" panose="020B0606020202030204" pitchFamily="34" charset="0"/>
              </a:rPr>
              <a:t>224-bits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="" xmlns:a16="http://schemas.microsoft.com/office/drawing/2014/main" id="{EB492644-90DF-48A6-9A09-42DEB4B9C5A4}"/>
              </a:ext>
            </a:extLst>
          </p:cNvPr>
          <p:cNvSpPr/>
          <p:nvPr/>
        </p:nvSpPr>
        <p:spPr bwMode="auto">
          <a:xfrm>
            <a:off x="5192861" y="3000616"/>
            <a:ext cx="731645" cy="3407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="" xmlns:a16="http://schemas.microsoft.com/office/drawing/2014/main" id="{895A3F1F-0B97-4582-A9AE-D4920494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828" y="2659874"/>
            <a:ext cx="1130882" cy="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100" b="0" i="1" u="none" dirty="0">
                <a:latin typeface="Arial Narrow" panose="020B0606020202030204" pitchFamily="34" charset="0"/>
              </a:rPr>
              <a:t>224-bits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="" xmlns:a16="http://schemas.microsoft.com/office/drawing/2014/main" id="{0F82B6F1-40EE-45A2-89F4-E51B32FFAAF1}"/>
              </a:ext>
            </a:extLst>
          </p:cNvPr>
          <p:cNvSpPr/>
          <p:nvPr/>
        </p:nvSpPr>
        <p:spPr bwMode="auto">
          <a:xfrm>
            <a:off x="5919873" y="3003161"/>
            <a:ext cx="755972" cy="34073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altLang="de-DE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altLang="de-DE" sz="1600" u="none" baseline="30000" dirty="0">
                <a:solidFill>
                  <a:srgbClr val="000000"/>
                </a:solidFill>
                <a:latin typeface="Arial Narrow" panose="020B0606020202030204" pitchFamily="34" charset="0"/>
              </a:rPr>
              <a:t>224</a:t>
            </a:r>
            <a:r>
              <a:rPr lang="en-US" altLang="de-DE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d         </a:t>
            </a:r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="" xmlns:a16="http://schemas.microsoft.com/office/drawing/2014/main" id="{EA94F35A-1229-4C7B-9BE8-D4FCD5A875A4}"/>
              </a:ext>
            </a:extLst>
          </p:cNvPr>
          <p:cNvCxnSpPr>
            <a:cxnSpLocks/>
          </p:cNvCxnSpPr>
          <p:nvPr/>
        </p:nvCxnSpPr>
        <p:spPr bwMode="auto">
          <a:xfrm>
            <a:off x="5192861" y="2892245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1" name="Gerade Verbindung mit Pfeil 50">
            <a:extLst>
              <a:ext uri="{FF2B5EF4-FFF2-40B4-BE49-F238E27FC236}">
                <a16:creationId xmlns="" xmlns:a16="http://schemas.microsoft.com/office/drawing/2014/main" id="{E99311D5-77BB-4DF2-92EA-0DBBB486C390}"/>
              </a:ext>
            </a:extLst>
          </p:cNvPr>
          <p:cNvCxnSpPr>
            <a:cxnSpLocks/>
          </p:cNvCxnSpPr>
          <p:nvPr/>
        </p:nvCxnSpPr>
        <p:spPr bwMode="auto">
          <a:xfrm>
            <a:off x="5968642" y="2902258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2" name="Text Box 8">
            <a:extLst>
              <a:ext uri="{FF2B5EF4-FFF2-40B4-BE49-F238E27FC236}">
                <a16:creationId xmlns="" xmlns:a16="http://schemas.microsoft.com/office/drawing/2014/main" id="{6CAAAD19-CE65-433D-9AC4-E10E03E9D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382" y="2678513"/>
            <a:ext cx="1130882" cy="2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100" b="0" i="1" u="none" dirty="0">
                <a:latin typeface="Arial Narrow" panose="020B0606020202030204" pitchFamily="34" charset="0"/>
              </a:rPr>
              <a:t>224-bits</a:t>
            </a:r>
          </a:p>
        </p:txBody>
      </p:sp>
    </p:spTree>
    <p:extLst>
      <p:ext uri="{BB962C8B-B14F-4D97-AF65-F5344CB8AC3E}">
        <p14:creationId xmlns:p14="http://schemas.microsoft.com/office/powerpoint/2010/main" val="9187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  <p:bldP spid="12" grpId="0"/>
      <p:bldP spid="39" grpId="0" animBg="1"/>
      <p:bldP spid="40" grpId="0"/>
      <p:bldP spid="41" grpId="0" animBg="1"/>
      <p:bldP spid="46" grpId="0"/>
      <p:bldP spid="47" grpId="0" animBg="1"/>
      <p:bldP spid="48" grpId="0"/>
      <p:bldP spid="49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C0F52CD1-21D0-4B9F-AAFA-8217735A7B76}"/>
              </a:ext>
            </a:extLst>
          </p:cNvPr>
          <p:cNvSpPr txBox="1"/>
          <p:nvPr/>
        </p:nvSpPr>
        <p:spPr>
          <a:xfrm>
            <a:off x="648271" y="1010543"/>
            <a:ext cx="8543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Constructing a computation structure for: 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1 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•  X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 mod p  ≡  (ac + bd ) + φ [ (a + b) (c + d) – ac ]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D53B829A-34A1-446B-8573-E7E0CF828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53" y="218588"/>
            <a:ext cx="8703300" cy="73866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Example</a:t>
            </a: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: Tricky ED448 Modular Multiplier Construction:</a:t>
            </a:r>
            <a:r>
              <a:rPr kumimoji="0" lang="en-US" altLang="de-DE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(by Mike Hamburg) </a:t>
            </a:r>
            <a:r>
              <a:rPr kumimoji="0" lang="en-US" alt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/>
            </a:r>
            <a:br>
              <a:rPr kumimoji="0" lang="en-US" altLang="de-DE" sz="1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</a:b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The prime 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p = 2</a:t>
            </a:r>
            <a:r>
              <a:rPr kumimoji="0" lang="en-US" altLang="de-DE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448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– 2</a:t>
            </a:r>
            <a:r>
              <a:rPr kumimoji="0" lang="en-US" altLang="de-DE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224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– 1 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is used as modulus.  Where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p =</a:t>
            </a:r>
            <a:r>
              <a:rPr kumimoji="0" lang="en-US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 φ² – φ – 1 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and φ=</a:t>
            </a:r>
            <a:r>
              <a:rPr kumimoji="0" lang="en-US" alt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</a:t>
            </a:r>
            <a:r>
              <a:rPr kumimoji="0" lang="en-US" altLang="de-DE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224</a:t>
            </a:r>
            <a:r>
              <a:rPr kumimoji="0" lang="en-US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1044246F-0D06-49BB-9996-953FCCBEB67A}"/>
              </a:ext>
            </a:extLst>
          </p:cNvPr>
          <p:cNvSpPr/>
          <p:nvPr/>
        </p:nvSpPr>
        <p:spPr bwMode="auto">
          <a:xfrm>
            <a:off x="1018134" y="3824174"/>
            <a:ext cx="605799" cy="56569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2B355384-26DE-427A-8371-3B14716B81BC}"/>
              </a:ext>
            </a:extLst>
          </p:cNvPr>
          <p:cNvSpPr txBox="1"/>
          <p:nvPr/>
        </p:nvSpPr>
        <p:spPr>
          <a:xfrm>
            <a:off x="1148499" y="3883515"/>
            <a:ext cx="376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</a:t>
            </a:r>
            <a:endParaRPr lang="en-US" sz="3600" dirty="0"/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="" xmlns:a16="http://schemas.microsoft.com/office/drawing/2014/main" id="{820A390D-1CF2-42B7-B4C0-5FD7F291A1B0}"/>
              </a:ext>
            </a:extLst>
          </p:cNvPr>
          <p:cNvCxnSpPr>
            <a:cxnSpLocks/>
          </p:cNvCxnSpPr>
          <p:nvPr/>
        </p:nvCxnSpPr>
        <p:spPr bwMode="auto">
          <a:xfrm flipH="1">
            <a:off x="1484476" y="3273217"/>
            <a:ext cx="248607" cy="62685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Gerade Verbindung mit Pfeil 9">
            <a:extLst>
              <a:ext uri="{FF2B5EF4-FFF2-40B4-BE49-F238E27FC236}">
                <a16:creationId xmlns="" xmlns:a16="http://schemas.microsoft.com/office/drawing/2014/main" id="{C5CA7B27-E41F-4EB5-A569-63E1E73603BF}"/>
              </a:ext>
            </a:extLst>
          </p:cNvPr>
          <p:cNvCxnSpPr>
            <a:cxnSpLocks/>
          </p:cNvCxnSpPr>
          <p:nvPr/>
        </p:nvCxnSpPr>
        <p:spPr bwMode="auto">
          <a:xfrm>
            <a:off x="859521" y="3273217"/>
            <a:ext cx="303441" cy="5973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Gerade Verbindung mit Pfeil 10">
            <a:extLst>
              <a:ext uri="{FF2B5EF4-FFF2-40B4-BE49-F238E27FC236}">
                <a16:creationId xmlns="" xmlns:a16="http://schemas.microsoft.com/office/drawing/2014/main" id="{8426FEA3-661C-4433-BC2D-42BC76AE0F6D}"/>
              </a:ext>
            </a:extLst>
          </p:cNvPr>
          <p:cNvCxnSpPr>
            <a:cxnSpLocks/>
          </p:cNvCxnSpPr>
          <p:nvPr/>
        </p:nvCxnSpPr>
        <p:spPr bwMode="auto">
          <a:xfrm>
            <a:off x="1339401" y="4391082"/>
            <a:ext cx="13020" cy="63817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 Box 8">
            <a:extLst>
              <a:ext uri="{FF2B5EF4-FFF2-40B4-BE49-F238E27FC236}">
                <a16:creationId xmlns="" xmlns:a16="http://schemas.microsoft.com/office/drawing/2014/main" id="{ED860B60-52E2-4C41-A42D-FD020AB5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94" y="2936024"/>
            <a:ext cx="1392563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sz="160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              X</a:t>
            </a:r>
            <a:r>
              <a:rPr lang="en-US" sz="160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endParaRPr lang="en-US" sz="1600" u="none" dirty="0">
              <a:latin typeface="Arial Narrow" panose="020B0606020202030204" pitchFamily="34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06A59D80-E91B-4821-AEB0-0FA2EBFE2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78" y="4988482"/>
            <a:ext cx="223460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4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sz="140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en-US" sz="14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X</a:t>
            </a:r>
            <a:r>
              <a:rPr lang="en-US" sz="140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4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mod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(</a:t>
            </a:r>
            <a:r>
              <a:rPr kumimoji="0" lang="en-US" alt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</a:t>
            </a:r>
            <a:r>
              <a:rPr kumimoji="0" lang="en-US" altLang="de-DE" sz="16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448</a:t>
            </a:r>
            <a:r>
              <a:rPr kumimoji="0" lang="en-US" alt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– 2</a:t>
            </a:r>
            <a:r>
              <a:rPr kumimoji="0" lang="en-US" altLang="de-DE" sz="16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224</a:t>
            </a:r>
            <a:r>
              <a:rPr kumimoji="0" lang="en-US" alt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– 1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) </a:t>
            </a:r>
            <a:endParaRPr lang="en-US" sz="1400" u="none" dirty="0">
              <a:latin typeface="Arial Narrow" panose="020B0606020202030204" pitchFamily="34" charset="0"/>
            </a:endParaRPr>
          </a:p>
        </p:txBody>
      </p:sp>
      <p:sp>
        <p:nvSpPr>
          <p:cNvPr id="95" name="Text Box 8">
            <a:extLst>
              <a:ext uri="{FF2B5EF4-FFF2-40B4-BE49-F238E27FC236}">
                <a16:creationId xmlns="" xmlns:a16="http://schemas.microsoft.com/office/drawing/2014/main" id="{BD344DC2-338A-4EB7-8D51-84B67B80C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221" y="6084221"/>
            <a:ext cx="2560791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sz="160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X</a:t>
            </a:r>
            <a:r>
              <a:rPr lang="en-US" sz="160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2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 mod (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r>
              <a:rPr kumimoji="0" lang="en-US" altLang="de-DE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448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– 2</a:t>
            </a:r>
            <a:r>
              <a:rPr kumimoji="0" lang="en-US" altLang="de-DE" sz="1800" b="1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224</a:t>
            </a:r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– 1 </a:t>
            </a:r>
            <a:r>
              <a:rPr lang="en-US" sz="160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) </a:t>
            </a:r>
            <a:endParaRPr lang="en-US" sz="1600" u="none" dirty="0">
              <a:latin typeface="Arial Narrow" panose="020B0606020202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EEA01334-E036-4829-B3BC-922EBC737933}"/>
              </a:ext>
            </a:extLst>
          </p:cNvPr>
          <p:cNvSpPr/>
          <p:nvPr/>
        </p:nvSpPr>
        <p:spPr bwMode="auto">
          <a:xfrm>
            <a:off x="3325263" y="2765862"/>
            <a:ext cx="731645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="" xmlns:a16="http://schemas.microsoft.com/office/drawing/2014/main" id="{C136BEB7-D3D1-43EE-8459-15919DE8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145" y="2386463"/>
            <a:ext cx="113088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400" b="0" i="1" u="none" dirty="0">
                <a:latin typeface="Arial Narrow" panose="020B0606020202030204" pitchFamily="34" charset="0"/>
              </a:rPr>
              <a:t>224-bits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99DE3E48-6711-4670-BE53-398E477EDBE8}"/>
              </a:ext>
            </a:extLst>
          </p:cNvPr>
          <p:cNvSpPr/>
          <p:nvPr/>
        </p:nvSpPr>
        <p:spPr bwMode="auto">
          <a:xfrm>
            <a:off x="4052275" y="2764165"/>
            <a:ext cx="731645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         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="" xmlns:a16="http://schemas.microsoft.com/office/drawing/2014/main" id="{0DBFCAE5-660B-47ED-80A9-B1C2262EAB7A}"/>
              </a:ext>
            </a:extLst>
          </p:cNvPr>
          <p:cNvCxnSpPr/>
          <p:nvPr/>
        </p:nvCxnSpPr>
        <p:spPr bwMode="auto">
          <a:xfrm>
            <a:off x="3325263" y="2688269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" name="Gerade Verbindung mit Pfeil 18">
            <a:extLst>
              <a:ext uri="{FF2B5EF4-FFF2-40B4-BE49-F238E27FC236}">
                <a16:creationId xmlns="" xmlns:a16="http://schemas.microsoft.com/office/drawing/2014/main" id="{A1FBE0B5-2440-4045-85E1-13752BB47437}"/>
              </a:ext>
            </a:extLst>
          </p:cNvPr>
          <p:cNvCxnSpPr>
            <a:cxnSpLocks/>
          </p:cNvCxnSpPr>
          <p:nvPr/>
        </p:nvCxnSpPr>
        <p:spPr bwMode="auto">
          <a:xfrm>
            <a:off x="3287215" y="2266234"/>
            <a:ext cx="14586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7D76F71B-CD35-4219-A988-7A168BE18BE5}"/>
              </a:ext>
            </a:extLst>
          </p:cNvPr>
          <p:cNvSpPr txBox="1"/>
          <p:nvPr/>
        </p:nvSpPr>
        <p:spPr>
          <a:xfrm>
            <a:off x="3829319" y="2018655"/>
            <a:ext cx="47512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sz="200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1</a:t>
            </a:r>
            <a:endParaRPr lang="en-US" i="1" baseline="-25000" dirty="0"/>
          </a:p>
        </p:txBody>
      </p:sp>
      <p:sp>
        <p:nvSpPr>
          <p:cNvPr id="21" name="Text Box 8">
            <a:extLst>
              <a:ext uri="{FF2B5EF4-FFF2-40B4-BE49-F238E27FC236}">
                <a16:creationId xmlns="" xmlns:a16="http://schemas.microsoft.com/office/drawing/2014/main" id="{0D6C8711-DF14-4E1B-859F-D716C24B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044" y="2405675"/>
            <a:ext cx="113088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400" b="0" i="1" u="none" dirty="0">
                <a:latin typeface="Arial Narrow" panose="020B0606020202030204" pitchFamily="34" charset="0"/>
              </a:rPr>
              <a:t>224-bits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="" xmlns:a16="http://schemas.microsoft.com/office/drawing/2014/main" id="{E16CE7A4-4DAB-4A59-BB2D-9305CB8D5830}"/>
              </a:ext>
            </a:extLst>
          </p:cNvPr>
          <p:cNvCxnSpPr/>
          <p:nvPr/>
        </p:nvCxnSpPr>
        <p:spPr bwMode="auto">
          <a:xfrm>
            <a:off x="4101044" y="2698282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2" name="Rechteck 51">
            <a:extLst>
              <a:ext uri="{FF2B5EF4-FFF2-40B4-BE49-F238E27FC236}">
                <a16:creationId xmlns="" xmlns:a16="http://schemas.microsoft.com/office/drawing/2014/main" id="{08E68FAE-8EF6-4D04-9751-BE377E3AB990}"/>
              </a:ext>
            </a:extLst>
          </p:cNvPr>
          <p:cNvSpPr/>
          <p:nvPr/>
        </p:nvSpPr>
        <p:spPr bwMode="auto">
          <a:xfrm>
            <a:off x="3369399" y="5176200"/>
            <a:ext cx="731645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u="none" dirty="0"/>
              <a:t>m</a:t>
            </a:r>
            <a:r>
              <a:rPr lang="en-US" i="1" u="none" baseline="-25000" dirty="0"/>
              <a:t>1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="" xmlns:a16="http://schemas.microsoft.com/office/drawing/2014/main" id="{01D5019A-5821-4912-A9EB-46258E7A12D7}"/>
              </a:ext>
            </a:extLst>
          </p:cNvPr>
          <p:cNvSpPr/>
          <p:nvPr/>
        </p:nvSpPr>
        <p:spPr bwMode="auto">
          <a:xfrm>
            <a:off x="5109370" y="2765862"/>
            <a:ext cx="731645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25" name="Text Box 8">
            <a:extLst>
              <a:ext uri="{FF2B5EF4-FFF2-40B4-BE49-F238E27FC236}">
                <a16:creationId xmlns="" xmlns:a16="http://schemas.microsoft.com/office/drawing/2014/main" id="{B29DDBCF-AF7F-4B51-B6BA-B55318E57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3030" y="2405675"/>
            <a:ext cx="113088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400" b="0" i="1" u="none" dirty="0">
                <a:latin typeface="Arial Narrow" panose="020B0606020202030204" pitchFamily="34" charset="0"/>
              </a:rPr>
              <a:t>224-bits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="" xmlns:a16="http://schemas.microsoft.com/office/drawing/2014/main" id="{0509879D-326D-4EA8-9F50-A89050CE18D5}"/>
              </a:ext>
            </a:extLst>
          </p:cNvPr>
          <p:cNvSpPr/>
          <p:nvPr/>
        </p:nvSpPr>
        <p:spPr bwMode="auto">
          <a:xfrm>
            <a:off x="5836382" y="2764165"/>
            <a:ext cx="731645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         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="" xmlns:a16="http://schemas.microsoft.com/office/drawing/2014/main" id="{C6834857-C735-42EB-8D50-7DC88D633EEF}"/>
              </a:ext>
            </a:extLst>
          </p:cNvPr>
          <p:cNvCxnSpPr/>
          <p:nvPr/>
        </p:nvCxnSpPr>
        <p:spPr bwMode="auto">
          <a:xfrm>
            <a:off x="5109370" y="2688269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8" name="Gerade Verbindung mit Pfeil 27">
            <a:extLst>
              <a:ext uri="{FF2B5EF4-FFF2-40B4-BE49-F238E27FC236}">
                <a16:creationId xmlns="" xmlns:a16="http://schemas.microsoft.com/office/drawing/2014/main" id="{E8C733FD-9A87-40F7-B4C0-B9FC967FB647}"/>
              </a:ext>
            </a:extLst>
          </p:cNvPr>
          <p:cNvCxnSpPr>
            <a:cxnSpLocks/>
          </p:cNvCxnSpPr>
          <p:nvPr/>
        </p:nvCxnSpPr>
        <p:spPr bwMode="auto">
          <a:xfrm>
            <a:off x="5071322" y="2266234"/>
            <a:ext cx="1458657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9" name="Textfeld 28">
            <a:extLst>
              <a:ext uri="{FF2B5EF4-FFF2-40B4-BE49-F238E27FC236}">
                <a16:creationId xmlns="" xmlns:a16="http://schemas.microsoft.com/office/drawing/2014/main" id="{86DA5756-93C6-40AA-9ADF-CC2858D468B5}"/>
              </a:ext>
            </a:extLst>
          </p:cNvPr>
          <p:cNvSpPr txBox="1"/>
          <p:nvPr/>
        </p:nvSpPr>
        <p:spPr>
          <a:xfrm>
            <a:off x="5613426" y="2018655"/>
            <a:ext cx="47512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X</a:t>
            </a:r>
            <a:r>
              <a:rPr kumimoji="0" lang="en-US" sz="200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endParaRPr lang="en-US" i="1" baseline="-25000" dirty="0"/>
          </a:p>
        </p:txBody>
      </p:sp>
      <p:sp>
        <p:nvSpPr>
          <p:cNvPr id="30" name="Text Box 8">
            <a:extLst>
              <a:ext uri="{FF2B5EF4-FFF2-40B4-BE49-F238E27FC236}">
                <a16:creationId xmlns="" xmlns:a16="http://schemas.microsoft.com/office/drawing/2014/main" id="{40856F5D-39E2-4A49-B7D7-540AC42A8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626" y="2405856"/>
            <a:ext cx="113088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400" b="0" i="1" u="none" dirty="0">
                <a:latin typeface="Arial Narrow" panose="020B0606020202030204" pitchFamily="34" charset="0"/>
              </a:rPr>
              <a:t>224-bits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="" xmlns:a16="http://schemas.microsoft.com/office/drawing/2014/main" id="{475075F9-C645-4F52-8E92-C3930F12DF4A}"/>
              </a:ext>
            </a:extLst>
          </p:cNvPr>
          <p:cNvCxnSpPr/>
          <p:nvPr/>
        </p:nvCxnSpPr>
        <p:spPr bwMode="auto">
          <a:xfrm>
            <a:off x="5885151" y="2698282"/>
            <a:ext cx="707203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BFC06728-B1E5-4B00-AC84-76B219A4155D}"/>
              </a:ext>
            </a:extLst>
          </p:cNvPr>
          <p:cNvSpPr/>
          <p:nvPr/>
        </p:nvSpPr>
        <p:spPr bwMode="auto">
          <a:xfrm>
            <a:off x="3507081" y="3716016"/>
            <a:ext cx="409959" cy="43585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•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9D681917-68F8-4486-95FA-3204C809BD59}"/>
              </a:ext>
            </a:extLst>
          </p:cNvPr>
          <p:cNvSpPr/>
          <p:nvPr/>
        </p:nvSpPr>
        <p:spPr bwMode="auto">
          <a:xfrm>
            <a:off x="4200421" y="3953588"/>
            <a:ext cx="409959" cy="43585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•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="" xmlns:a16="http://schemas.microsoft.com/office/drawing/2014/main" id="{6390AAC1-0E39-4C51-9AFF-7D0BD6ABC56D}"/>
              </a:ext>
            </a:extLst>
          </p:cNvPr>
          <p:cNvCxnSpPr>
            <a:cxnSpLocks/>
            <a:stCxn id="15" idx="2"/>
            <a:endCxn id="32" idx="0"/>
          </p:cNvCxnSpPr>
          <p:nvPr/>
        </p:nvCxnSpPr>
        <p:spPr bwMode="auto">
          <a:xfrm>
            <a:off x="3691086" y="3168153"/>
            <a:ext cx="20975" cy="54786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6" name="Gerade Verbindung mit Pfeil 35">
            <a:extLst>
              <a:ext uri="{FF2B5EF4-FFF2-40B4-BE49-F238E27FC236}">
                <a16:creationId xmlns="" xmlns:a16="http://schemas.microsoft.com/office/drawing/2014/main" id="{F0F51557-591B-4DF1-95E7-4C26E050C547}"/>
              </a:ext>
            </a:extLst>
          </p:cNvPr>
          <p:cNvCxnSpPr>
            <a:cxnSpLocks/>
            <a:stCxn id="24" idx="2"/>
            <a:endCxn id="32" idx="6"/>
          </p:cNvCxnSpPr>
          <p:nvPr/>
        </p:nvCxnSpPr>
        <p:spPr bwMode="auto">
          <a:xfrm flipH="1">
            <a:off x="3917040" y="3168153"/>
            <a:ext cx="1558153" cy="76579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9" name="Gerade Verbindung mit Pfeil 38">
            <a:extLst>
              <a:ext uri="{FF2B5EF4-FFF2-40B4-BE49-F238E27FC236}">
                <a16:creationId xmlns="" xmlns:a16="http://schemas.microsoft.com/office/drawing/2014/main" id="{5FB4C51F-C961-44D0-984C-DCB718EB4537}"/>
              </a:ext>
            </a:extLst>
          </p:cNvPr>
          <p:cNvCxnSpPr>
            <a:cxnSpLocks/>
            <a:stCxn id="17" idx="2"/>
            <a:endCxn id="33" idx="0"/>
          </p:cNvCxnSpPr>
          <p:nvPr/>
        </p:nvCxnSpPr>
        <p:spPr bwMode="auto">
          <a:xfrm flipH="1">
            <a:off x="4405401" y="3166456"/>
            <a:ext cx="12697" cy="7871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1" name="Gerade Verbindung mit Pfeil 40">
            <a:extLst>
              <a:ext uri="{FF2B5EF4-FFF2-40B4-BE49-F238E27FC236}">
                <a16:creationId xmlns="" xmlns:a16="http://schemas.microsoft.com/office/drawing/2014/main" id="{3E40E2D7-92FB-46EC-AC2C-8EDAC31E63A9}"/>
              </a:ext>
            </a:extLst>
          </p:cNvPr>
          <p:cNvCxnSpPr>
            <a:cxnSpLocks/>
            <a:stCxn id="26" idx="2"/>
            <a:endCxn id="33" idx="7"/>
          </p:cNvCxnSpPr>
          <p:nvPr/>
        </p:nvCxnSpPr>
        <p:spPr bwMode="auto">
          <a:xfrm flipH="1">
            <a:off x="4550343" y="3166456"/>
            <a:ext cx="1651862" cy="85096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1" name="Rechteck 50">
            <a:extLst>
              <a:ext uri="{FF2B5EF4-FFF2-40B4-BE49-F238E27FC236}">
                <a16:creationId xmlns="" xmlns:a16="http://schemas.microsoft.com/office/drawing/2014/main" id="{C9618B87-CE30-48F8-B6C2-8202022E16C4}"/>
              </a:ext>
            </a:extLst>
          </p:cNvPr>
          <p:cNvSpPr/>
          <p:nvPr/>
        </p:nvSpPr>
        <p:spPr bwMode="auto">
          <a:xfrm>
            <a:off x="3572987" y="4482295"/>
            <a:ext cx="330838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/>
              <a:t>+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="" xmlns:a16="http://schemas.microsoft.com/office/drawing/2014/main" id="{53EB7A93-AEF2-4FB4-929A-AC9CDDDBE687}"/>
              </a:ext>
            </a:extLst>
          </p:cNvPr>
          <p:cNvCxnSpPr>
            <a:cxnSpLocks/>
          </p:cNvCxnSpPr>
          <p:nvPr/>
        </p:nvCxnSpPr>
        <p:spPr bwMode="auto">
          <a:xfrm>
            <a:off x="3735221" y="4897299"/>
            <a:ext cx="16837" cy="297385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5" name="Gerade Verbindung mit Pfeil 54">
            <a:extLst>
              <a:ext uri="{FF2B5EF4-FFF2-40B4-BE49-F238E27FC236}">
                <a16:creationId xmlns="" xmlns:a16="http://schemas.microsoft.com/office/drawing/2014/main" id="{00448698-F727-4C7C-B762-637E34ADCF3D}"/>
              </a:ext>
            </a:extLst>
          </p:cNvPr>
          <p:cNvCxnSpPr>
            <a:cxnSpLocks/>
          </p:cNvCxnSpPr>
          <p:nvPr/>
        </p:nvCxnSpPr>
        <p:spPr bwMode="auto">
          <a:xfrm>
            <a:off x="3712060" y="4161047"/>
            <a:ext cx="0" cy="31207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Gerade Verbindung mit Pfeil 56">
            <a:extLst>
              <a:ext uri="{FF2B5EF4-FFF2-40B4-BE49-F238E27FC236}">
                <a16:creationId xmlns="" xmlns:a16="http://schemas.microsoft.com/office/drawing/2014/main" id="{11495F06-57D9-4D4D-8826-4012D7649EBF}"/>
              </a:ext>
            </a:extLst>
          </p:cNvPr>
          <p:cNvCxnSpPr>
            <a:cxnSpLocks/>
            <a:stCxn id="33" idx="3"/>
          </p:cNvCxnSpPr>
          <p:nvPr/>
        </p:nvCxnSpPr>
        <p:spPr bwMode="auto">
          <a:xfrm flipH="1">
            <a:off x="3910586" y="4325617"/>
            <a:ext cx="349872" cy="38071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Rechteck 60">
            <a:extLst>
              <a:ext uri="{FF2B5EF4-FFF2-40B4-BE49-F238E27FC236}">
                <a16:creationId xmlns="" xmlns:a16="http://schemas.microsoft.com/office/drawing/2014/main" id="{FB52B67E-C109-41DD-9E34-5BE42E2C6494}"/>
              </a:ext>
            </a:extLst>
          </p:cNvPr>
          <p:cNvSpPr/>
          <p:nvPr/>
        </p:nvSpPr>
        <p:spPr bwMode="auto">
          <a:xfrm>
            <a:off x="5365140" y="3825556"/>
            <a:ext cx="330838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/>
              <a:t>+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="" xmlns:a16="http://schemas.microsoft.com/office/drawing/2014/main" id="{57C64C9E-00E2-430B-B313-9B6F97D47A8B}"/>
              </a:ext>
            </a:extLst>
          </p:cNvPr>
          <p:cNvSpPr/>
          <p:nvPr/>
        </p:nvSpPr>
        <p:spPr bwMode="auto">
          <a:xfrm>
            <a:off x="6103122" y="3816272"/>
            <a:ext cx="330838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/>
              <a:t>+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="" xmlns:a16="http://schemas.microsoft.com/office/drawing/2014/main" id="{13726BFD-AA90-45B8-A6AB-6F575D89D903}"/>
              </a:ext>
            </a:extLst>
          </p:cNvPr>
          <p:cNvCxnSpPr>
            <a:cxnSpLocks/>
            <a:stCxn id="15" idx="2"/>
            <a:endCxn id="61" idx="1"/>
          </p:cNvCxnSpPr>
          <p:nvPr/>
        </p:nvCxnSpPr>
        <p:spPr bwMode="auto">
          <a:xfrm>
            <a:off x="3691086" y="3168153"/>
            <a:ext cx="1674054" cy="85854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5" name="Gerade Verbindung mit Pfeil 64">
            <a:extLst>
              <a:ext uri="{FF2B5EF4-FFF2-40B4-BE49-F238E27FC236}">
                <a16:creationId xmlns="" xmlns:a16="http://schemas.microsoft.com/office/drawing/2014/main" id="{94A5C9AA-D8FD-44B7-BA58-AD128C18F99E}"/>
              </a:ext>
            </a:extLst>
          </p:cNvPr>
          <p:cNvCxnSpPr>
            <a:cxnSpLocks/>
            <a:stCxn id="17" idx="2"/>
            <a:endCxn id="61" idx="0"/>
          </p:cNvCxnSpPr>
          <p:nvPr/>
        </p:nvCxnSpPr>
        <p:spPr bwMode="auto">
          <a:xfrm>
            <a:off x="4418098" y="3166456"/>
            <a:ext cx="1112461" cy="6591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7" name="Gerade Verbindung mit Pfeil 66">
            <a:extLst>
              <a:ext uri="{FF2B5EF4-FFF2-40B4-BE49-F238E27FC236}">
                <a16:creationId xmlns="" xmlns:a16="http://schemas.microsoft.com/office/drawing/2014/main" id="{A3DDA412-166F-4728-A7C7-144499034DBA}"/>
              </a:ext>
            </a:extLst>
          </p:cNvPr>
          <p:cNvCxnSpPr>
            <a:cxnSpLocks/>
            <a:stCxn id="24" idx="2"/>
          </p:cNvCxnSpPr>
          <p:nvPr/>
        </p:nvCxnSpPr>
        <p:spPr bwMode="auto">
          <a:xfrm>
            <a:off x="5475193" y="3168153"/>
            <a:ext cx="594341" cy="84008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Gerade Verbindung mit Pfeil 69">
            <a:extLst>
              <a:ext uri="{FF2B5EF4-FFF2-40B4-BE49-F238E27FC236}">
                <a16:creationId xmlns="" xmlns:a16="http://schemas.microsoft.com/office/drawing/2014/main" id="{2FB0B009-877E-4F5C-87C9-0188C730F4E8}"/>
              </a:ext>
            </a:extLst>
          </p:cNvPr>
          <p:cNvCxnSpPr>
            <a:cxnSpLocks/>
            <a:stCxn id="26" idx="2"/>
            <a:endCxn id="62" idx="0"/>
          </p:cNvCxnSpPr>
          <p:nvPr/>
        </p:nvCxnSpPr>
        <p:spPr bwMode="auto">
          <a:xfrm>
            <a:off x="6202205" y="3166456"/>
            <a:ext cx="66336" cy="64981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72" name="Ellipse 71">
            <a:extLst>
              <a:ext uri="{FF2B5EF4-FFF2-40B4-BE49-F238E27FC236}">
                <a16:creationId xmlns="" xmlns:a16="http://schemas.microsoft.com/office/drawing/2014/main" id="{03940F0E-427C-493D-A363-E5368EC69D78}"/>
              </a:ext>
            </a:extLst>
          </p:cNvPr>
          <p:cNvSpPr/>
          <p:nvPr/>
        </p:nvSpPr>
        <p:spPr bwMode="auto">
          <a:xfrm>
            <a:off x="5729566" y="4432520"/>
            <a:ext cx="409959" cy="43585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•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="" xmlns:a16="http://schemas.microsoft.com/office/drawing/2014/main" id="{F12F8FD9-24EE-40CF-BC4B-1E39ED006630}"/>
              </a:ext>
            </a:extLst>
          </p:cNvPr>
          <p:cNvSpPr/>
          <p:nvPr/>
        </p:nvSpPr>
        <p:spPr bwMode="auto">
          <a:xfrm>
            <a:off x="5060834" y="4698899"/>
            <a:ext cx="330838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none" dirty="0"/>
              <a:t>+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="" xmlns:a16="http://schemas.microsoft.com/office/drawing/2014/main" id="{6C9B48C7-2791-4AD9-B6F4-0378E979AABF}"/>
              </a:ext>
            </a:extLst>
          </p:cNvPr>
          <p:cNvSpPr/>
          <p:nvPr/>
        </p:nvSpPr>
        <p:spPr bwMode="auto">
          <a:xfrm>
            <a:off x="4107895" y="5176199"/>
            <a:ext cx="731645" cy="402291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u="none" dirty="0"/>
              <a:t>m</a:t>
            </a:r>
            <a:r>
              <a:rPr lang="en-US" i="1" u="none" baseline="-25000" dirty="0"/>
              <a:t>2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    </a:t>
            </a:r>
          </a:p>
        </p:txBody>
      </p:sp>
      <p:cxnSp>
        <p:nvCxnSpPr>
          <p:cNvPr id="80" name="Gerade Verbindung mit Pfeil 79">
            <a:extLst>
              <a:ext uri="{FF2B5EF4-FFF2-40B4-BE49-F238E27FC236}">
                <a16:creationId xmlns="" xmlns:a16="http://schemas.microsoft.com/office/drawing/2014/main" id="{728A6500-9F1B-438A-912D-56B9EA93C682}"/>
              </a:ext>
            </a:extLst>
          </p:cNvPr>
          <p:cNvCxnSpPr>
            <a:cxnSpLocks/>
            <a:stCxn id="61" idx="2"/>
            <a:endCxn id="72" idx="1"/>
          </p:cNvCxnSpPr>
          <p:nvPr/>
        </p:nvCxnSpPr>
        <p:spPr bwMode="auto">
          <a:xfrm>
            <a:off x="5530559" y="4227847"/>
            <a:ext cx="259044" cy="26850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2" name="Gerade Verbindung mit Pfeil 81">
            <a:extLst>
              <a:ext uri="{FF2B5EF4-FFF2-40B4-BE49-F238E27FC236}">
                <a16:creationId xmlns="" xmlns:a16="http://schemas.microsoft.com/office/drawing/2014/main" id="{5D661810-8A93-4B5F-9152-22245F10BC5B}"/>
              </a:ext>
            </a:extLst>
          </p:cNvPr>
          <p:cNvCxnSpPr>
            <a:cxnSpLocks/>
            <a:endCxn id="72" idx="7"/>
          </p:cNvCxnSpPr>
          <p:nvPr/>
        </p:nvCxnSpPr>
        <p:spPr bwMode="auto">
          <a:xfrm flipH="1">
            <a:off x="6079488" y="4211063"/>
            <a:ext cx="192794" cy="285287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88" name="Ellipse 87">
            <a:extLst>
              <a:ext uri="{FF2B5EF4-FFF2-40B4-BE49-F238E27FC236}">
                <a16:creationId xmlns="" xmlns:a16="http://schemas.microsoft.com/office/drawing/2014/main" id="{2B2CD74A-322F-4884-A257-F34AB7D04FAC}"/>
              </a:ext>
            </a:extLst>
          </p:cNvPr>
          <p:cNvSpPr/>
          <p:nvPr/>
        </p:nvSpPr>
        <p:spPr bwMode="auto">
          <a:xfrm>
            <a:off x="6268541" y="4740340"/>
            <a:ext cx="409959" cy="43585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•</a:t>
            </a:r>
          </a:p>
        </p:txBody>
      </p:sp>
      <p:sp>
        <p:nvSpPr>
          <p:cNvPr id="90" name="Freihandform: Form 89">
            <a:extLst>
              <a:ext uri="{FF2B5EF4-FFF2-40B4-BE49-F238E27FC236}">
                <a16:creationId xmlns="" xmlns:a16="http://schemas.microsoft.com/office/drawing/2014/main" id="{02C78BC9-6E85-46CC-B713-5A815A803A83}"/>
              </a:ext>
            </a:extLst>
          </p:cNvPr>
          <p:cNvSpPr/>
          <p:nvPr/>
        </p:nvSpPr>
        <p:spPr bwMode="auto">
          <a:xfrm>
            <a:off x="3691086" y="3166290"/>
            <a:ext cx="3336934" cy="1590269"/>
          </a:xfrm>
          <a:custGeom>
            <a:avLst/>
            <a:gdLst>
              <a:gd name="connsiteX0" fmla="*/ 0 w 3493536"/>
              <a:gd name="connsiteY0" fmla="*/ 0 h 1682885"/>
              <a:gd name="connsiteX1" fmla="*/ 535022 w 3493536"/>
              <a:gd name="connsiteY1" fmla="*/ 175098 h 1682885"/>
              <a:gd name="connsiteX2" fmla="*/ 1653702 w 3493536"/>
              <a:gd name="connsiteY2" fmla="*/ 214009 h 1682885"/>
              <a:gd name="connsiteX3" fmla="*/ 3005847 w 3493536"/>
              <a:gd name="connsiteY3" fmla="*/ 194553 h 1682885"/>
              <a:gd name="connsiteX4" fmla="*/ 3492230 w 3493536"/>
              <a:gd name="connsiteY4" fmla="*/ 680936 h 1682885"/>
              <a:gd name="connsiteX5" fmla="*/ 2889115 w 3493536"/>
              <a:gd name="connsiteY5" fmla="*/ 1682885 h 168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3536" h="1682885">
                <a:moveTo>
                  <a:pt x="0" y="0"/>
                </a:moveTo>
                <a:cubicBezTo>
                  <a:pt x="129702" y="69715"/>
                  <a:pt x="259405" y="139430"/>
                  <a:pt x="535022" y="175098"/>
                </a:cubicBezTo>
                <a:cubicBezTo>
                  <a:pt x="810639" y="210766"/>
                  <a:pt x="1653702" y="214009"/>
                  <a:pt x="1653702" y="214009"/>
                </a:cubicBezTo>
                <a:cubicBezTo>
                  <a:pt x="2065506" y="217251"/>
                  <a:pt x="2699426" y="116732"/>
                  <a:pt x="3005847" y="194553"/>
                </a:cubicBezTo>
                <a:cubicBezTo>
                  <a:pt x="3312268" y="272374"/>
                  <a:pt x="3511685" y="432881"/>
                  <a:pt x="3492230" y="680936"/>
                </a:cubicBezTo>
                <a:cubicBezTo>
                  <a:pt x="3472775" y="928991"/>
                  <a:pt x="3180945" y="1305938"/>
                  <a:pt x="2889115" y="1682885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Freihandform: Form 90">
            <a:extLst>
              <a:ext uri="{FF2B5EF4-FFF2-40B4-BE49-F238E27FC236}">
                <a16:creationId xmlns="" xmlns:a16="http://schemas.microsoft.com/office/drawing/2014/main" id="{D1C771B8-CD1D-45E4-9C36-3EF0AADA8330}"/>
              </a:ext>
            </a:extLst>
          </p:cNvPr>
          <p:cNvSpPr/>
          <p:nvPr/>
        </p:nvSpPr>
        <p:spPr bwMode="auto">
          <a:xfrm>
            <a:off x="5475193" y="3155433"/>
            <a:ext cx="2041188" cy="1692566"/>
          </a:xfrm>
          <a:custGeom>
            <a:avLst/>
            <a:gdLst>
              <a:gd name="connsiteX0" fmla="*/ 0 w 1980866"/>
              <a:gd name="connsiteY0" fmla="*/ 0 h 1712068"/>
              <a:gd name="connsiteX1" fmla="*/ 282102 w 1980866"/>
              <a:gd name="connsiteY1" fmla="*/ 116731 h 1712068"/>
              <a:gd name="connsiteX2" fmla="*/ 1459149 w 1980866"/>
              <a:gd name="connsiteY2" fmla="*/ 136187 h 1712068"/>
              <a:gd name="connsiteX3" fmla="*/ 1974715 w 1980866"/>
              <a:gd name="connsiteY3" fmla="*/ 583659 h 1712068"/>
              <a:gd name="connsiteX4" fmla="*/ 1147864 w 1980866"/>
              <a:gd name="connsiteY4" fmla="*/ 1712068 h 171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0866" h="1712068">
                <a:moveTo>
                  <a:pt x="0" y="0"/>
                </a:moveTo>
                <a:cubicBezTo>
                  <a:pt x="19455" y="47016"/>
                  <a:pt x="38911" y="94033"/>
                  <a:pt x="282102" y="116731"/>
                </a:cubicBezTo>
                <a:cubicBezTo>
                  <a:pt x="525294" y="139429"/>
                  <a:pt x="1177047" y="58366"/>
                  <a:pt x="1459149" y="136187"/>
                </a:cubicBezTo>
                <a:cubicBezTo>
                  <a:pt x="1741251" y="214008"/>
                  <a:pt x="2026596" y="321012"/>
                  <a:pt x="1974715" y="583659"/>
                </a:cubicBezTo>
                <a:cubicBezTo>
                  <a:pt x="1922834" y="846306"/>
                  <a:pt x="1305128" y="1524000"/>
                  <a:pt x="1147864" y="171206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Freihandform: Form 91">
            <a:extLst>
              <a:ext uri="{FF2B5EF4-FFF2-40B4-BE49-F238E27FC236}">
                <a16:creationId xmlns="" xmlns:a16="http://schemas.microsoft.com/office/drawing/2014/main" id="{E921E35C-E9D6-48FC-A722-A4FED061786B}"/>
              </a:ext>
            </a:extLst>
          </p:cNvPr>
          <p:cNvSpPr/>
          <p:nvPr/>
        </p:nvSpPr>
        <p:spPr bwMode="auto">
          <a:xfrm>
            <a:off x="5217466" y="4467285"/>
            <a:ext cx="567690" cy="380714"/>
          </a:xfrm>
          <a:custGeom>
            <a:avLst/>
            <a:gdLst>
              <a:gd name="connsiteX0" fmla="*/ 570515 w 570515"/>
              <a:gd name="connsiteY0" fmla="*/ 450892 h 485525"/>
              <a:gd name="connsiteX1" fmla="*/ 395418 w 570515"/>
              <a:gd name="connsiteY1" fmla="*/ 450892 h 485525"/>
              <a:gd name="connsiteX2" fmla="*/ 278686 w 570515"/>
              <a:gd name="connsiteY2" fmla="*/ 90969 h 485525"/>
              <a:gd name="connsiteX3" fmla="*/ 35494 w 570515"/>
              <a:gd name="connsiteY3" fmla="*/ 13148 h 485525"/>
              <a:gd name="connsiteX4" fmla="*/ 6311 w 570515"/>
              <a:gd name="connsiteY4" fmla="*/ 304977 h 48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515" h="485525">
                <a:moveTo>
                  <a:pt x="570515" y="450892"/>
                </a:moveTo>
                <a:cubicBezTo>
                  <a:pt x="507285" y="480885"/>
                  <a:pt x="444056" y="510879"/>
                  <a:pt x="395418" y="450892"/>
                </a:cubicBezTo>
                <a:cubicBezTo>
                  <a:pt x="346780" y="390905"/>
                  <a:pt x="338673" y="163926"/>
                  <a:pt x="278686" y="90969"/>
                </a:cubicBezTo>
                <a:cubicBezTo>
                  <a:pt x="218699" y="18012"/>
                  <a:pt x="80890" y="-22520"/>
                  <a:pt x="35494" y="13148"/>
                </a:cubicBezTo>
                <a:cubicBezTo>
                  <a:pt x="-9902" y="48816"/>
                  <a:pt x="-1796" y="176896"/>
                  <a:pt x="6311" y="304977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Freihandform: Form 92">
            <a:extLst>
              <a:ext uri="{FF2B5EF4-FFF2-40B4-BE49-F238E27FC236}">
                <a16:creationId xmlns="" xmlns:a16="http://schemas.microsoft.com/office/drawing/2014/main" id="{22B1CAB3-9491-406A-83B0-2B07E391E845}"/>
              </a:ext>
            </a:extLst>
          </p:cNvPr>
          <p:cNvSpPr/>
          <p:nvPr/>
        </p:nvSpPr>
        <p:spPr bwMode="auto">
          <a:xfrm>
            <a:off x="5402963" y="4911452"/>
            <a:ext cx="931804" cy="196365"/>
          </a:xfrm>
          <a:custGeom>
            <a:avLst/>
            <a:gdLst>
              <a:gd name="connsiteX0" fmla="*/ 904672 w 904672"/>
              <a:gd name="connsiteY0" fmla="*/ 214009 h 214009"/>
              <a:gd name="connsiteX1" fmla="*/ 428017 w 904672"/>
              <a:gd name="connsiteY1" fmla="*/ 145915 h 214009"/>
              <a:gd name="connsiteX2" fmla="*/ 233464 w 904672"/>
              <a:gd name="connsiteY2" fmla="*/ 58366 h 214009"/>
              <a:gd name="connsiteX3" fmla="*/ 0 w 904672"/>
              <a:gd name="connsiteY3" fmla="*/ 0 h 2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672" h="214009">
                <a:moveTo>
                  <a:pt x="904672" y="214009"/>
                </a:moveTo>
                <a:cubicBezTo>
                  <a:pt x="722278" y="192932"/>
                  <a:pt x="539885" y="171855"/>
                  <a:pt x="428017" y="145915"/>
                </a:cubicBezTo>
                <a:cubicBezTo>
                  <a:pt x="316149" y="119975"/>
                  <a:pt x="304800" y="82685"/>
                  <a:pt x="233464" y="58366"/>
                </a:cubicBezTo>
                <a:cubicBezTo>
                  <a:pt x="162128" y="34047"/>
                  <a:pt x="81064" y="17023"/>
                  <a:pt x="0" y="0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94" name="Freihandform: Form 93">
            <a:extLst>
              <a:ext uri="{FF2B5EF4-FFF2-40B4-BE49-F238E27FC236}">
                <a16:creationId xmlns="" xmlns:a16="http://schemas.microsoft.com/office/drawing/2014/main" id="{3D6AF56E-82F6-4B2B-8BA7-0786D96F200E}"/>
              </a:ext>
            </a:extLst>
          </p:cNvPr>
          <p:cNvSpPr/>
          <p:nvPr/>
        </p:nvSpPr>
        <p:spPr bwMode="auto">
          <a:xfrm>
            <a:off x="4435812" y="4756559"/>
            <a:ext cx="635509" cy="402291"/>
          </a:xfrm>
          <a:custGeom>
            <a:avLst/>
            <a:gdLst>
              <a:gd name="connsiteX0" fmla="*/ 651753 w 651753"/>
              <a:gd name="connsiteY0" fmla="*/ 158194 h 440296"/>
              <a:gd name="connsiteX1" fmla="*/ 214008 w 651753"/>
              <a:gd name="connsiteY1" fmla="*/ 12279 h 440296"/>
              <a:gd name="connsiteX2" fmla="*/ 0 w 651753"/>
              <a:gd name="connsiteY2" fmla="*/ 440296 h 440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753" h="440296">
                <a:moveTo>
                  <a:pt x="651753" y="158194"/>
                </a:moveTo>
                <a:cubicBezTo>
                  <a:pt x="487193" y="61728"/>
                  <a:pt x="322633" y="-34738"/>
                  <a:pt x="214008" y="12279"/>
                </a:cubicBezTo>
                <a:cubicBezTo>
                  <a:pt x="105382" y="59296"/>
                  <a:pt x="52691" y="249796"/>
                  <a:pt x="0" y="440296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Geschweifte Klammer links 95">
            <a:extLst>
              <a:ext uri="{FF2B5EF4-FFF2-40B4-BE49-F238E27FC236}">
                <a16:creationId xmlns="" xmlns:a16="http://schemas.microsoft.com/office/drawing/2014/main" id="{B33D6355-8E84-4938-9990-D603CDC57DA6}"/>
              </a:ext>
            </a:extLst>
          </p:cNvPr>
          <p:cNvSpPr/>
          <p:nvPr/>
        </p:nvSpPr>
        <p:spPr bwMode="auto">
          <a:xfrm rot="16200000">
            <a:off x="3830127" y="5181066"/>
            <a:ext cx="520819" cy="1435424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Text Box 8">
            <a:extLst>
              <a:ext uri="{FF2B5EF4-FFF2-40B4-BE49-F238E27FC236}">
                <a16:creationId xmlns="" xmlns:a16="http://schemas.microsoft.com/office/drawing/2014/main" id="{33E5A5FF-D4CE-4BF3-8170-B2CAD5459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714" y="5564029"/>
            <a:ext cx="113088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/>
            <a:r>
              <a:rPr lang="en-US" sz="1400" b="0" i="1" u="none" dirty="0">
                <a:latin typeface="Arial Narrow" panose="020B0606020202030204" pitchFamily="34" charset="0"/>
              </a:rPr>
              <a:t>448-bits</a:t>
            </a:r>
          </a:p>
        </p:txBody>
      </p:sp>
      <p:sp>
        <p:nvSpPr>
          <p:cNvPr id="99" name="Pfeil: nach rechts 98">
            <a:extLst>
              <a:ext uri="{FF2B5EF4-FFF2-40B4-BE49-F238E27FC236}">
                <a16:creationId xmlns="" xmlns:a16="http://schemas.microsoft.com/office/drawing/2014/main" id="{360FC64E-EE8C-4276-8156-86980801CAE3}"/>
              </a:ext>
            </a:extLst>
          </p:cNvPr>
          <p:cNvSpPr/>
          <p:nvPr/>
        </p:nvSpPr>
        <p:spPr bwMode="auto">
          <a:xfrm>
            <a:off x="1989756" y="4032937"/>
            <a:ext cx="900954" cy="332233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="" xmlns:a16="http://schemas.microsoft.com/office/drawing/2014/main" id="{3EC9264C-4D6F-4158-8C67-3F99F1B45412}"/>
              </a:ext>
            </a:extLst>
          </p:cNvPr>
          <p:cNvSpPr/>
          <p:nvPr/>
        </p:nvSpPr>
        <p:spPr bwMode="auto">
          <a:xfrm>
            <a:off x="3118000" y="2415541"/>
            <a:ext cx="4489007" cy="359434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Geschweifte Klammer links 102">
            <a:extLst>
              <a:ext uri="{FF2B5EF4-FFF2-40B4-BE49-F238E27FC236}">
                <a16:creationId xmlns="" xmlns:a16="http://schemas.microsoft.com/office/drawing/2014/main" id="{7816AA04-0C8F-455D-B8F6-7A214CA68A69}"/>
              </a:ext>
            </a:extLst>
          </p:cNvPr>
          <p:cNvSpPr/>
          <p:nvPr/>
        </p:nvSpPr>
        <p:spPr bwMode="auto">
          <a:xfrm rot="16200000">
            <a:off x="6199023" y="1170356"/>
            <a:ext cx="260424" cy="714876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="" xmlns:a16="http://schemas.microsoft.com/office/drawing/2014/main" id="{99ED33C8-9A5B-486F-A3A4-4CC666F101FF}"/>
              </a:ext>
            </a:extLst>
          </p:cNvPr>
          <p:cNvSpPr txBox="1"/>
          <p:nvPr/>
        </p:nvSpPr>
        <p:spPr>
          <a:xfrm>
            <a:off x="6183147" y="1583374"/>
            <a:ext cx="47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1</a:t>
            </a:r>
            <a:endParaRPr lang="en-US" dirty="0"/>
          </a:p>
        </p:txBody>
      </p:sp>
      <p:sp>
        <p:nvSpPr>
          <p:cNvPr id="105" name="Geschweifte Klammer links 104">
            <a:extLst>
              <a:ext uri="{FF2B5EF4-FFF2-40B4-BE49-F238E27FC236}">
                <a16:creationId xmlns="" xmlns:a16="http://schemas.microsoft.com/office/drawing/2014/main" id="{675EB31E-1701-4DDE-82DA-FB6B78FF0AB6}"/>
              </a:ext>
            </a:extLst>
          </p:cNvPr>
          <p:cNvSpPr/>
          <p:nvPr/>
        </p:nvSpPr>
        <p:spPr bwMode="auto">
          <a:xfrm rot="16200000">
            <a:off x="7931934" y="667231"/>
            <a:ext cx="369332" cy="1757478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Textfeld 105">
            <a:extLst>
              <a:ext uri="{FF2B5EF4-FFF2-40B4-BE49-F238E27FC236}">
                <a16:creationId xmlns="" xmlns:a16="http://schemas.microsoft.com/office/drawing/2014/main" id="{6CCAA4E4-CD19-4FD1-BDB4-98CD1797A40A}"/>
              </a:ext>
            </a:extLst>
          </p:cNvPr>
          <p:cNvSpPr txBox="1"/>
          <p:nvPr/>
        </p:nvSpPr>
        <p:spPr>
          <a:xfrm>
            <a:off x="7924336" y="1649285"/>
            <a:ext cx="47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m</a:t>
            </a:r>
            <a:r>
              <a:rPr kumimoji="0" lang="en-US" altLang="de-DE" sz="18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  <a:endParaRPr lang="en-US" dirty="0"/>
          </a:p>
        </p:txBody>
      </p:sp>
      <p:sp>
        <p:nvSpPr>
          <p:cNvPr id="107" name="Textfeld 106">
            <a:extLst>
              <a:ext uri="{FF2B5EF4-FFF2-40B4-BE49-F238E27FC236}">
                <a16:creationId xmlns="" xmlns:a16="http://schemas.microsoft.com/office/drawing/2014/main" id="{1960960D-E2B7-4E6E-9815-36A806176ECE}"/>
              </a:ext>
            </a:extLst>
          </p:cNvPr>
          <p:cNvSpPr txBox="1"/>
          <p:nvPr/>
        </p:nvSpPr>
        <p:spPr>
          <a:xfrm>
            <a:off x="5408482" y="4793350"/>
            <a:ext cx="475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de-DE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/>
      <p:bldP spid="12" grpId="0"/>
      <p:bldP spid="13" grpId="0"/>
      <p:bldP spid="95" grpId="0"/>
      <p:bldP spid="15" grpId="0" animBg="1"/>
      <p:bldP spid="16" grpId="0"/>
      <p:bldP spid="17" grpId="0" animBg="1"/>
      <p:bldP spid="20" grpId="0" animBg="1"/>
      <p:bldP spid="21" grpId="0"/>
      <p:bldP spid="52" grpId="0" animBg="1"/>
      <p:bldP spid="24" grpId="0" animBg="1"/>
      <p:bldP spid="25" grpId="0"/>
      <p:bldP spid="26" grpId="0" animBg="1"/>
      <p:bldP spid="29" grpId="0" animBg="1"/>
      <p:bldP spid="30" grpId="0"/>
      <p:bldP spid="32" grpId="0" animBg="1"/>
      <p:bldP spid="33" grpId="0" animBg="1"/>
      <p:bldP spid="51" grpId="0" animBg="1"/>
      <p:bldP spid="61" grpId="0" animBg="1"/>
      <p:bldP spid="62" grpId="0" animBg="1"/>
      <p:bldP spid="72" grpId="0" animBg="1"/>
      <p:bldP spid="73" grpId="0" animBg="1"/>
      <p:bldP spid="79" grpId="0" animBg="1"/>
      <p:bldP spid="88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8" grpId="0"/>
      <p:bldP spid="99" grpId="0" animBg="1"/>
      <p:bldP spid="100" grpId="0" animBg="1"/>
      <p:bldP spid="103" grpId="0" animBg="1"/>
      <p:bldP spid="104" grpId="0"/>
      <p:bldP spid="105" grpId="0" animBg="1"/>
      <p:bldP spid="106" grpId="0"/>
      <p:bldP spid="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2" name="Text Box 2"/>
          <p:cNvSpPr txBox="1">
            <a:spLocks noChangeArrowheads="1"/>
          </p:cNvSpPr>
          <p:nvPr/>
        </p:nvSpPr>
        <p:spPr bwMode="auto">
          <a:xfrm>
            <a:off x="1008063" y="2451100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n-US" altLang="de-DE" sz="2400" u="none" dirty="0">
                <a:solidFill>
                  <a:srgbClr val="FB63C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</a:t>
            </a:r>
            <a:r>
              <a:rPr lang="en-US" altLang="de-DE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Euclidean Algorithm, Remainder</a:t>
            </a:r>
            <a:endParaRPr lang="en-GB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defTabSz="762000" eaLnBrk="0" hangingPunct="0">
              <a:defRPr/>
            </a:pPr>
            <a:r>
              <a:rPr lang="en-GB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Greatest Common Divisor (</a:t>
            </a:r>
            <a:r>
              <a:rPr lang="en-US" altLang="ar-SA" sz="2400" u="none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gcd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)</a:t>
            </a:r>
          </a:p>
          <a:p>
            <a:pPr defTabSz="762000" eaLnBrk="0" hangingPunct="0">
              <a:buFontTx/>
              <a:buChar char="•"/>
              <a:defRPr/>
            </a:pPr>
            <a:endParaRPr lang="en-GB" altLang="ar-SA" sz="2400" b="0" u="none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GB" altLang="ar-SA" sz="24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</a:t>
            </a:r>
            <a:r>
              <a:rPr lang="de-DE" altLang="ar-SA" sz="2400" b="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Group Theory, Rings, Finite Fields</a:t>
            </a:r>
            <a:endParaRPr lang="en-GB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defRPr/>
            </a:pPr>
            <a:r>
              <a:rPr lang="en-GB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  </a:t>
            </a: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Element’s Order, Euler Theorem</a:t>
            </a:r>
          </a:p>
          <a:p>
            <a:pPr defTabSz="762000" eaLnBrk="0" hangingPunct="0">
              <a:buFontTx/>
              <a:buChar char="•"/>
              <a:defRPr/>
            </a:pPr>
            <a:endParaRPr lang="en-US" altLang="ar-SA" sz="2400" u="none" dirty="0">
              <a:solidFill>
                <a:srgbClr val="FB63C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US" altLang="ar-SA" sz="24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 Prime Numbers</a:t>
            </a:r>
          </a:p>
          <a:p>
            <a:pPr defTabSz="762000" eaLnBrk="0" hangingPunct="0">
              <a:defRPr/>
            </a:pPr>
            <a:r>
              <a:rPr lang="en-US" altLang="ar-SA" sz="24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</a:t>
            </a:r>
            <a:r>
              <a:rPr lang="en-US" altLang="ar-SA" sz="24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</a:t>
            </a:r>
            <a:r>
              <a:rPr lang="en-US" altLang="ar-SA" sz="24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</a:t>
            </a:r>
            <a:r>
              <a:rPr lang="en-US" altLang="ar-SA" sz="24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Prime Number Generation</a:t>
            </a:r>
          </a:p>
          <a:p>
            <a:pPr defTabSz="762000" eaLnBrk="0" hangingPunct="0">
              <a:buFontTx/>
              <a:buChar char="•"/>
              <a:defRPr/>
            </a:pPr>
            <a:endParaRPr lang="en-US" altLang="ar-SA" sz="240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US" altLang="ar-SA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 (Arabic)" charset="-78"/>
              </a:rPr>
              <a:t>  Extension Fields</a:t>
            </a:r>
            <a:endParaRPr lang="en-GB" altLang="ar-SA" sz="2400" b="0" u="none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 (Arabic)" charset="-78"/>
            </a:endParaRPr>
          </a:p>
        </p:txBody>
      </p:sp>
      <p:sp>
        <p:nvSpPr>
          <p:cNvPr id="1372163" name="Text Box 3"/>
          <p:cNvSpPr txBox="1">
            <a:spLocks noChangeArrowheads="1"/>
          </p:cNvSpPr>
          <p:nvPr/>
        </p:nvSpPr>
        <p:spPr bwMode="auto">
          <a:xfrm>
            <a:off x="1152525" y="1874838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defRPr/>
            </a:pPr>
            <a:r>
              <a:rPr lang="en-GB" altLang="ar-SA" sz="2800" dirty="0">
                <a:latin typeface="Arial" charset="0"/>
                <a:cs typeface="Times New Roman (Arabic)" charset="-78"/>
              </a:rPr>
              <a:t>Outlines</a:t>
            </a:r>
            <a:endParaRPr lang="en-GB" altLang="ar-SA" sz="2800" u="none" dirty="0">
              <a:latin typeface="Arial" charset="0"/>
              <a:cs typeface="Times New Roman (Arabic)" charset="-78"/>
            </a:endParaRPr>
          </a:p>
        </p:txBody>
      </p:sp>
      <p:sp>
        <p:nvSpPr>
          <p:cNvPr id="1372164" name="Text Box 4"/>
          <p:cNvSpPr txBox="1">
            <a:spLocks noChangeArrowheads="1"/>
          </p:cNvSpPr>
          <p:nvPr/>
        </p:nvSpPr>
        <p:spPr bwMode="auto">
          <a:xfrm>
            <a:off x="1512888" y="506413"/>
            <a:ext cx="68564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en-029" sz="40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Mathematical Background</a:t>
            </a:r>
            <a:endParaRPr lang="en-029" sz="28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029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In Discrete Mathematics, Number Theory</a:t>
            </a:r>
            <a:endParaRPr lang="en-JM" sz="28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7993063" y="2738438"/>
            <a:ext cx="87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part 1</a:t>
            </a:r>
            <a:endParaRPr lang="en-GB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8026400" y="3756025"/>
            <a:ext cx="871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part 2</a:t>
            </a:r>
            <a:endParaRPr lang="en-GB"/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7993063" y="4827588"/>
            <a:ext cx="87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part 3</a:t>
            </a:r>
            <a:endParaRPr lang="en-GB"/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7993063" y="5762625"/>
            <a:ext cx="87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/>
              <a:t>part 4</a:t>
            </a:r>
            <a:endParaRPr lang="en-GB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7645400" y="2659063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7637463" y="3671888"/>
            <a:ext cx="7937" cy="693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H="1">
            <a:off x="7645400" y="4757738"/>
            <a:ext cx="4763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7645400" y="58737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Text Box 2"/>
          <p:cNvSpPr txBox="1">
            <a:spLocks noChangeArrowheads="1"/>
          </p:cNvSpPr>
          <p:nvPr/>
        </p:nvSpPr>
        <p:spPr bwMode="auto">
          <a:xfrm>
            <a:off x="1558647" y="208001"/>
            <a:ext cx="7190087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Prime </a:t>
            </a:r>
            <a:r>
              <a:rPr lang="en-US" sz="36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Numbers</a:t>
            </a:r>
            <a:endParaRPr lang="en-US" sz="36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US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Primes are necessary to generate finite fields (GF)</a:t>
            </a:r>
          </a:p>
        </p:txBody>
      </p:sp>
      <p:sp>
        <p:nvSpPr>
          <p:cNvPr id="1587224" name="Rectangle 3"/>
          <p:cNvSpPr>
            <a:spLocks noChangeArrowheads="1"/>
          </p:cNvSpPr>
          <p:nvPr/>
        </p:nvSpPr>
        <p:spPr bwMode="auto">
          <a:xfrm>
            <a:off x="4532313" y="3292475"/>
            <a:ext cx="1036955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587226" name="Rectangle 6"/>
          <p:cNvSpPr>
            <a:spLocks noChangeArrowheads="1"/>
          </p:cNvSpPr>
          <p:nvPr/>
        </p:nvSpPr>
        <p:spPr bwMode="auto">
          <a:xfrm>
            <a:off x="3894138" y="3392488"/>
            <a:ext cx="1036955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endParaRPr lang="de-DE" dirty="0"/>
          </a:p>
        </p:txBody>
      </p:sp>
      <p:graphicFrame>
        <p:nvGraphicFramePr>
          <p:cNvPr id="137421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779090"/>
              </p:ext>
            </p:extLst>
          </p:nvPr>
        </p:nvGraphicFramePr>
        <p:xfrm>
          <a:off x="2448471" y="5763071"/>
          <a:ext cx="48006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4" imgW="2578100" imgH="419100" progId="Equation.3">
                  <p:embed/>
                </p:oleObj>
              </mc:Choice>
              <mc:Fallback>
                <p:oleObj r:id="rId4" imgW="2578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471" y="5763071"/>
                        <a:ext cx="4800600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27" name="Text Box 8"/>
          <p:cNvSpPr txBox="1">
            <a:spLocks noChangeArrowheads="1"/>
          </p:cNvSpPr>
          <p:nvPr/>
        </p:nvSpPr>
        <p:spPr bwMode="auto">
          <a:xfrm>
            <a:off x="927443" y="1359116"/>
            <a:ext cx="5606320" cy="617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1800" u="none" dirty="0"/>
              <a:t>Prime numbers like :    </a:t>
            </a:r>
            <a:r>
              <a:rPr lang="en-US" sz="1800" u="none" dirty="0">
                <a:solidFill>
                  <a:srgbClr val="FF0000"/>
                </a:solidFill>
              </a:rPr>
              <a:t>2</a:t>
            </a:r>
            <a:r>
              <a:rPr lang="en-US" sz="1800" u="none" dirty="0"/>
              <a:t>, 3, 5, 7, …..13 ,17 ,19 </a:t>
            </a:r>
            <a:r>
              <a:rPr lang="en-US" sz="1800" u="none" dirty="0" smtClean="0"/>
              <a:t>….. </a:t>
            </a:r>
            <a:br>
              <a:rPr lang="en-US" sz="1800" u="none" dirty="0" smtClean="0"/>
            </a:br>
            <a:r>
              <a:rPr lang="en-US" sz="1600" u="none" dirty="0" smtClean="0"/>
              <a:t>A prime only divisible by 1 or itself</a:t>
            </a:r>
            <a:endParaRPr lang="en-GB" sz="1600" u="none" dirty="0"/>
          </a:p>
        </p:txBody>
      </p:sp>
      <p:graphicFrame>
        <p:nvGraphicFramePr>
          <p:cNvPr id="137421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862621"/>
              </p:ext>
            </p:extLst>
          </p:nvPr>
        </p:nvGraphicFramePr>
        <p:xfrm>
          <a:off x="5715833" y="2782608"/>
          <a:ext cx="2565286" cy="748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Formel" r:id="rId6" imgW="1435100" imgH="419100" progId="Equation.3">
                  <p:embed/>
                </p:oleObj>
              </mc:Choice>
              <mc:Fallback>
                <p:oleObj name="Formel" r:id="rId6" imgW="1435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833" y="2782608"/>
                        <a:ext cx="2565286" cy="74812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rgbClr val="00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4219" name="Text Box 11"/>
          <p:cNvSpPr txBox="1">
            <a:spLocks noChangeArrowheads="1"/>
          </p:cNvSpPr>
          <p:nvPr/>
        </p:nvSpPr>
        <p:spPr bwMode="auto">
          <a:xfrm>
            <a:off x="864294" y="5042991"/>
            <a:ext cx="7627258" cy="1633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>
              <a:spcBef>
                <a:spcPts val="600"/>
              </a:spcBef>
            </a:pPr>
            <a:r>
              <a:rPr lang="de-DE" dirty="0">
                <a:latin typeface="Arial Narrow" pitchFamily="34" charset="0"/>
                <a:cs typeface="Times New Roman" pitchFamily="18" charset="0"/>
              </a:rPr>
              <a:t>Example</a:t>
            </a:r>
            <a:r>
              <a:rPr lang="de-DE" b="0" u="none" dirty="0">
                <a:latin typeface="Arial Narrow" pitchFamily="34" charset="0"/>
                <a:cs typeface="Times New Roman" pitchFamily="18" charset="0"/>
              </a:rPr>
              <a:t>: The </a:t>
            </a:r>
            <a:r>
              <a:rPr lang="de-DE" b="0" u="none" dirty="0" err="1">
                <a:latin typeface="Arial Narrow" pitchFamily="34" charset="0"/>
                <a:cs typeface="Times New Roman" pitchFamily="18" charset="0"/>
              </a:rPr>
              <a:t>probability</a:t>
            </a:r>
            <a:r>
              <a:rPr lang="de-DE" b="0" u="none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de-DE" b="0" u="none" dirty="0" err="1">
                <a:latin typeface="Arial Narrow" pitchFamily="34" charset="0"/>
                <a:cs typeface="Times New Roman" pitchFamily="18" charset="0"/>
              </a:rPr>
              <a:t>that</a:t>
            </a:r>
            <a:r>
              <a:rPr lang="de-DE" b="0" u="none" dirty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de-DE" b="0" u="none" dirty="0" err="1">
                <a:latin typeface="Arial Narrow" pitchFamily="34" charset="0"/>
                <a:cs typeface="Times New Roman" pitchFamily="18" charset="0"/>
              </a:rPr>
              <a:t>randomly</a:t>
            </a:r>
            <a:r>
              <a:rPr lang="de-DE" b="0" u="none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de-DE" b="0" u="none" dirty="0" err="1">
                <a:latin typeface="Arial Narrow" pitchFamily="34" charset="0"/>
                <a:cs typeface="Times New Roman" pitchFamily="18" charset="0"/>
              </a:rPr>
              <a:t>picked</a:t>
            </a:r>
            <a:r>
              <a:rPr lang="de-DE" b="0" u="none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de-DE" b="0" u="none" dirty="0" err="1">
                <a:latin typeface="Arial Narrow" pitchFamily="34" charset="0"/>
                <a:cs typeface="Times New Roman" pitchFamily="18" charset="0"/>
              </a:rPr>
              <a:t>up</a:t>
            </a:r>
            <a:r>
              <a:rPr lang="de-DE" b="0" u="none" dirty="0">
                <a:latin typeface="Arial Narrow" pitchFamily="34" charset="0"/>
                <a:cs typeface="Times New Roman" pitchFamily="18" charset="0"/>
              </a:rPr>
              <a:t> integer  r is a prime </a:t>
            </a:r>
            <a:r>
              <a:rPr lang="de-DE" b="0" u="none" dirty="0" err="1">
                <a:latin typeface="Arial Narrow" pitchFamily="34" charset="0"/>
                <a:cs typeface="Times New Roman" pitchFamily="18" charset="0"/>
              </a:rPr>
              <a:t>number</a:t>
            </a:r>
            <a:endParaRPr lang="de-DE" b="0" u="none" dirty="0">
              <a:latin typeface="Arial Narrow" pitchFamily="34" charset="0"/>
              <a:cs typeface="Times New Roman" pitchFamily="18" charset="0"/>
            </a:endParaRPr>
          </a:p>
          <a:p>
            <a:pPr defTabSz="762000" eaLnBrk="0" hangingPunct="0"/>
            <a:r>
              <a:rPr lang="de-DE" b="0" u="none" dirty="0" err="1">
                <a:latin typeface="Arial Narrow" pitchFamily="34" charset="0"/>
                <a:cs typeface="Times New Roman" pitchFamily="18" charset="0"/>
              </a:rPr>
              <a:t>for</a:t>
            </a:r>
            <a:r>
              <a:rPr lang="de-DE" u="none" dirty="0">
                <a:latin typeface="Arial Narrow" pitchFamily="34" charset="0"/>
                <a:cs typeface="Times New Roman" pitchFamily="18" charset="0"/>
              </a:rPr>
              <a:t> 1 </a:t>
            </a:r>
            <a:r>
              <a:rPr lang="de-DE" u="non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de-DE" u="none" dirty="0">
                <a:latin typeface="Arial Narrow" pitchFamily="34" charset="0"/>
                <a:cs typeface="Times New Roman" pitchFamily="18" charset="0"/>
              </a:rPr>
              <a:t> r </a:t>
            </a:r>
            <a:r>
              <a:rPr lang="de-DE" u="non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</a:t>
            </a:r>
            <a:r>
              <a:rPr lang="de-DE" u="none" dirty="0">
                <a:latin typeface="Arial Narrow" pitchFamily="34" charset="0"/>
                <a:cs typeface="Times New Roman" pitchFamily="18" charset="0"/>
              </a:rPr>
              <a:t> n= </a:t>
            </a:r>
            <a:r>
              <a:rPr lang="de-DE" u="none" dirty="0" smtClean="0">
                <a:latin typeface="Arial Narrow" pitchFamily="34" charset="0"/>
                <a:cs typeface="Times New Roman" pitchFamily="18" charset="0"/>
              </a:rPr>
              <a:t>10</a:t>
            </a:r>
            <a:r>
              <a:rPr lang="de-DE" u="none" baseline="30000" dirty="0" smtClean="0">
                <a:latin typeface="Arial Narrow" pitchFamily="34" charset="0"/>
                <a:cs typeface="Times New Roman" pitchFamily="18" charset="0"/>
              </a:rPr>
              <a:t>100  </a:t>
            </a:r>
            <a:r>
              <a:rPr lang="de-DE" u="none" dirty="0" err="1" smtClean="0">
                <a:latin typeface="Arial Narrow" pitchFamily="34" charset="0"/>
                <a:cs typeface="Times New Roman" pitchFamily="18" charset="0"/>
              </a:rPr>
              <a:t>is</a:t>
            </a:r>
            <a:r>
              <a:rPr lang="de-DE" u="none" dirty="0" smtClean="0">
                <a:latin typeface="Arial Narrow" pitchFamily="34" charset="0"/>
                <a:cs typeface="Times New Roman" pitchFamily="18" charset="0"/>
              </a:rPr>
              <a:t>:</a:t>
            </a:r>
            <a:endParaRPr lang="de-DE" u="none" dirty="0">
              <a:latin typeface="Arial Narrow" pitchFamily="34" charset="0"/>
              <a:cs typeface="Times New Roman" pitchFamily="18" charset="0"/>
            </a:endParaRPr>
          </a:p>
          <a:p>
            <a:pPr defTabSz="762000" eaLnBrk="0" hangingPunct="0"/>
            <a:endParaRPr lang="de-DE" u="none" dirty="0">
              <a:latin typeface="Arial Narrow" pitchFamily="34" charset="0"/>
              <a:cs typeface="Times New Roman" pitchFamily="18" charset="0"/>
            </a:endParaRPr>
          </a:p>
          <a:p>
            <a:pPr defTabSz="762000" eaLnBrk="0" hangingPunct="0"/>
            <a:r>
              <a:rPr lang="de-DE" u="none" dirty="0">
                <a:latin typeface="Arial Narrow" pitchFamily="34" charset="0"/>
                <a:cs typeface="Times New Roman" pitchFamily="18" charset="0"/>
              </a:rPr>
              <a:t>P</a:t>
            </a:r>
            <a:r>
              <a:rPr lang="de-DE" u="none" baseline="-25000" dirty="0">
                <a:latin typeface="Arial Narrow" pitchFamily="34" charset="0"/>
                <a:cs typeface="Times New Roman" pitchFamily="18" charset="0"/>
              </a:rPr>
              <a:t>r</a:t>
            </a:r>
            <a:r>
              <a:rPr lang="de-DE" u="none" dirty="0">
                <a:latin typeface="Arial Narrow" pitchFamily="34" charset="0"/>
                <a:cs typeface="Times New Roman" pitchFamily="18" charset="0"/>
              </a:rPr>
              <a:t>(r = prime) </a:t>
            </a:r>
            <a:r>
              <a:rPr lang="de-DE" u="none" dirty="0" smtClean="0">
                <a:latin typeface="Arial Narrow" pitchFamily="34" charset="0"/>
                <a:cs typeface="Times New Roman" pitchFamily="18" charset="0"/>
              </a:rPr>
              <a:t>=</a:t>
            </a:r>
            <a:endParaRPr lang="en-GB" u="none" dirty="0">
              <a:latin typeface="Arial Narrow" pitchFamily="34" charset="0"/>
            </a:endParaRPr>
          </a:p>
          <a:p>
            <a:pPr defTabSz="762000" eaLnBrk="0" hangingPunct="0"/>
            <a:endParaRPr lang="en-US" u="none" dirty="0">
              <a:latin typeface="Arial Narrow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="" xmlns:a16="http://schemas.microsoft.com/office/drawing/2014/main" id="{84942C68-C464-46A4-98EC-F4360A051503}"/>
              </a:ext>
            </a:extLst>
          </p:cNvPr>
          <p:cNvGrpSpPr/>
          <p:nvPr/>
        </p:nvGrpSpPr>
        <p:grpSpPr>
          <a:xfrm>
            <a:off x="864294" y="1976850"/>
            <a:ext cx="9505255" cy="2741393"/>
            <a:chOff x="1306631" y="2018655"/>
            <a:chExt cx="8996954" cy="2741393"/>
          </a:xfrm>
        </p:grpSpPr>
        <p:sp>
          <p:nvSpPr>
            <p:cNvPr id="1374213" name="Text Box 5"/>
            <p:cNvSpPr txBox="1">
              <a:spLocks noChangeArrowheads="1"/>
            </p:cNvSpPr>
            <p:nvPr/>
          </p:nvSpPr>
          <p:spPr bwMode="auto">
            <a:xfrm>
              <a:off x="1306631" y="2018655"/>
              <a:ext cx="8996954" cy="27413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defTabSz="762000" eaLnBrk="0" hangingPunct="0"/>
              <a:r>
                <a:rPr lang="en-US" dirty="0">
                  <a:latin typeface="Arial Narrow" pitchFamily="34" charset="0"/>
                </a:rPr>
                <a:t>How many primes do exist </a:t>
              </a:r>
              <a:r>
                <a:rPr lang="en-US" dirty="0" smtClean="0">
                  <a:latin typeface="Arial Narrow" pitchFamily="34" charset="0"/>
                </a:rPr>
                <a:t>between </a:t>
              </a:r>
              <a:r>
                <a:rPr lang="en-US" i="1" dirty="0" smtClean="0">
                  <a:latin typeface="Arial Narrow" pitchFamily="34" charset="0"/>
                </a:rPr>
                <a:t>1</a:t>
              </a:r>
              <a:r>
                <a:rPr lang="en-US" dirty="0" smtClean="0">
                  <a:latin typeface="Arial Narrow" pitchFamily="34" charset="0"/>
                </a:rPr>
                <a:t> and </a:t>
              </a:r>
              <a:r>
                <a:rPr lang="en-US" i="1" dirty="0" smtClean="0">
                  <a:latin typeface="Arial Narrow" pitchFamily="34" charset="0"/>
                </a:rPr>
                <a:t>n</a:t>
              </a:r>
              <a:r>
                <a:rPr lang="en-US" dirty="0">
                  <a:latin typeface="Arial Narrow" pitchFamily="34" charset="0"/>
                </a:rPr>
                <a:t>?</a:t>
              </a:r>
            </a:p>
            <a:p>
              <a:pPr defTabSz="762000" eaLnBrk="0" hangingPunct="0"/>
              <a:r>
                <a:rPr lang="en-US" u="none" dirty="0">
                  <a:latin typeface="Arial Narrow" pitchFamily="34" charset="0"/>
                </a:rPr>
                <a:t>The number of such primes </a:t>
              </a:r>
              <a:r>
                <a:rPr lang="en-US" u="none" dirty="0">
                  <a:latin typeface="Arial Narrow" pitchFamily="34" charset="0"/>
                  <a:sym typeface="Symbol" pitchFamily="18" charset="2"/>
                </a:rPr>
                <a:t>(n) is found to be approximated by:</a:t>
              </a:r>
              <a:endParaRPr lang="en-US" u="none" dirty="0">
                <a:latin typeface="Arial Narrow" pitchFamily="34" charset="0"/>
              </a:endParaRPr>
            </a:p>
            <a:p>
              <a:pPr defTabSz="762000" eaLnBrk="0" hangingPunct="0"/>
              <a:r>
                <a:rPr lang="de-DE" sz="1800" u="none" dirty="0" smtClean="0">
                  <a:latin typeface="Arial Narrow" pitchFamily="34" charset="0"/>
                  <a:cs typeface="Times New Roman" pitchFamily="18" charset="0"/>
                </a:rPr>
                <a:t/>
              </a:r>
              <a:br>
                <a:rPr lang="de-DE" sz="1800" u="none" dirty="0" smtClean="0">
                  <a:latin typeface="Arial Narrow" pitchFamily="34" charset="0"/>
                  <a:cs typeface="Times New Roman" pitchFamily="18" charset="0"/>
                </a:rPr>
              </a:br>
              <a:r>
                <a:rPr lang="de-DE" sz="1800" u="none" dirty="0" smtClean="0">
                  <a:latin typeface="Arial Narrow" pitchFamily="34" charset="0"/>
                  <a:cs typeface="Times New Roman" pitchFamily="18" charset="0"/>
                </a:rPr>
                <a:t>(</a:t>
              </a:r>
              <a:r>
                <a:rPr lang="de-DE" sz="1800" u="none" dirty="0" err="1">
                  <a:latin typeface="Arial Narrow" pitchFamily="34" charset="0"/>
                  <a:cs typeface="Times New Roman" pitchFamily="18" charset="0"/>
                </a:rPr>
                <a:t>Tchebycheff</a:t>
              </a:r>
              <a:r>
                <a:rPr lang="en-GB" sz="1800" u="none" dirty="0">
                  <a:latin typeface="Arial Narrow" pitchFamily="34" charset="0"/>
                </a:rPr>
                <a:t> </a:t>
              </a:r>
              <a:r>
                <a:rPr lang="en-US" sz="1800" u="none" dirty="0">
                  <a:latin typeface="Arial Narrow" pitchFamily="34" charset="0"/>
                </a:rPr>
                <a:t>Theorem</a:t>
              </a:r>
              <a:r>
                <a:rPr lang="en-US" sz="1800" u="none" dirty="0" smtClean="0">
                  <a:latin typeface="Arial Narrow" pitchFamily="34" charset="0"/>
                </a:rPr>
                <a:t>)</a:t>
              </a:r>
            </a:p>
            <a:p>
              <a:pPr defTabSz="762000" eaLnBrk="0" hangingPunct="0"/>
              <a:r>
                <a:rPr lang="en-US" sz="1600" b="0" u="none" dirty="0" smtClean="0">
                  <a:latin typeface="Arial Narrow" pitchFamily="34" charset="0"/>
                </a:rPr>
                <a:t>(First indicated by Gauss without proof)</a:t>
              </a:r>
              <a:endParaRPr lang="en-US" sz="1600" b="0" u="none" dirty="0">
                <a:latin typeface="Arial Narrow" pitchFamily="34" charset="0"/>
              </a:endParaRPr>
            </a:p>
            <a:p>
              <a:pPr defTabSz="762000" eaLnBrk="0" hangingPunct="0"/>
              <a:r>
                <a:rPr lang="de-DE" b="0" u="none" dirty="0" smtClean="0">
                  <a:latin typeface="Arial Narrow" pitchFamily="34" charset="0"/>
                  <a:cs typeface="Times New Roman" pitchFamily="18" charset="0"/>
                </a:rPr>
                <a:t/>
              </a:r>
              <a:br>
                <a:rPr lang="de-DE" b="0" u="none" dirty="0" smtClean="0">
                  <a:latin typeface="Arial Narrow" pitchFamily="34" charset="0"/>
                  <a:cs typeface="Times New Roman" pitchFamily="18" charset="0"/>
                </a:rPr>
              </a:br>
              <a:r>
                <a:rPr lang="de-DE" b="0" u="none" dirty="0" err="1" smtClean="0">
                  <a:latin typeface="Arial Narrow" pitchFamily="34" charset="0"/>
                  <a:cs typeface="Times New Roman" pitchFamily="18" charset="0"/>
                </a:rPr>
                <a:t>Where</a:t>
              </a:r>
              <a:r>
                <a:rPr lang="de-DE" b="0" u="none" dirty="0" smtClean="0">
                  <a:latin typeface="Arial Narrow" pitchFamily="34" charset="0"/>
                  <a:cs typeface="Times New Roman" pitchFamily="18" charset="0"/>
                </a:rPr>
                <a:t>; </a:t>
              </a:r>
              <a:r>
                <a:rPr lang="de-DE" i="1" u="none" dirty="0" err="1" smtClean="0">
                  <a:latin typeface="Arial Narrow" pitchFamily="34" charset="0"/>
                  <a:cs typeface="Times New Roman" pitchFamily="18" charset="0"/>
                </a:rPr>
                <a:t>ln</a:t>
              </a:r>
              <a:r>
                <a:rPr lang="de-DE" i="1" u="none" dirty="0" smtClean="0">
                  <a:latin typeface="Arial Narrow" pitchFamily="34" charset="0"/>
                  <a:cs typeface="Times New Roman" pitchFamily="18" charset="0"/>
                </a:rPr>
                <a:t> =</a:t>
              </a:r>
              <a:r>
                <a:rPr lang="de-DE" i="1" u="none" dirty="0" err="1">
                  <a:latin typeface="Arial Narrow" pitchFamily="34" charset="0"/>
                  <a:cs typeface="Times New Roman" pitchFamily="18" charset="0"/>
                </a:rPr>
                <a:t>log</a:t>
              </a:r>
              <a:r>
                <a:rPr lang="de-DE" i="1" u="none" baseline="-25000" dirty="0" err="1">
                  <a:latin typeface="Arial Narrow" pitchFamily="34" charset="0"/>
                  <a:cs typeface="Times New Roman" pitchFamily="18" charset="0"/>
                </a:rPr>
                <a:t>e</a:t>
              </a:r>
              <a:r>
                <a:rPr lang="de-DE" u="none" dirty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u="none" dirty="0" smtClean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u="none" dirty="0" err="1" smtClean="0">
                  <a:latin typeface="Arial Narrow" pitchFamily="34" charset="0"/>
                  <a:cs typeface="Times New Roman" pitchFamily="18" charset="0"/>
                </a:rPr>
                <a:t>js</a:t>
              </a:r>
              <a:r>
                <a:rPr lang="de-DE" u="none" dirty="0" smtClean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sz="1800" u="none" dirty="0" err="1" smtClean="0">
                  <a:latin typeface="Arial Narrow" pitchFamily="34" charset="0"/>
                  <a:cs typeface="Times New Roman" pitchFamily="18" charset="0"/>
                </a:rPr>
                <a:t>the</a:t>
              </a:r>
              <a:r>
                <a:rPr lang="de-DE" sz="1800" u="none" dirty="0" smtClean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sz="1800" dirty="0" err="1" smtClean="0">
                  <a:latin typeface="Arial Narrow" pitchFamily="34" charset="0"/>
                  <a:cs typeface="Times New Roman" pitchFamily="18" charset="0"/>
                </a:rPr>
                <a:t>natural</a:t>
              </a:r>
              <a:r>
                <a:rPr lang="de-DE" sz="1800" dirty="0" smtClean="0">
                  <a:latin typeface="Arial Narrow" pitchFamily="34" charset="0"/>
                  <a:cs typeface="Times New Roman" pitchFamily="18" charset="0"/>
                </a:rPr>
                <a:t> </a:t>
              </a:r>
              <a:r>
                <a:rPr lang="de-DE" sz="1800" dirty="0" err="1" smtClean="0">
                  <a:latin typeface="Arial Narrow" pitchFamily="34" charset="0"/>
                  <a:cs typeface="Times New Roman" pitchFamily="18" charset="0"/>
                </a:rPr>
                <a:t>logarithm</a:t>
              </a:r>
              <a:r>
                <a:rPr lang="de-DE" b="0" u="none" dirty="0" smtClean="0">
                  <a:latin typeface="Arial Narrow" pitchFamily="34" charset="0"/>
                  <a:cs typeface="Times New Roman" pitchFamily="18" charset="0"/>
                </a:rPr>
                <a:t>, </a:t>
              </a:r>
              <a:r>
                <a:rPr lang="en-GB" sz="1800" b="0" i="1" u="none" dirty="0" smtClean="0"/>
                <a:t>e = </a:t>
              </a:r>
              <a:r>
                <a:rPr lang="en-GB" sz="1800" b="0" i="1" u="none" dirty="0"/>
                <a:t>∑ 1/n!  (for n=1 to ∞</a:t>
              </a:r>
              <a:r>
                <a:rPr lang="en-GB" sz="1800" b="0" i="1" u="none" dirty="0" smtClean="0"/>
                <a:t>) = 2.718.. (</a:t>
              </a:r>
              <a:r>
                <a:rPr lang="en-GB" sz="1800" i="1" u="none" dirty="0" smtClean="0"/>
                <a:t>Euler’s number)</a:t>
              </a:r>
            </a:p>
            <a:p>
              <a:pPr defTabSz="762000" eaLnBrk="0" hangingPunct="0"/>
              <a:endParaRPr lang="en-GB" i="1" u="none" dirty="0"/>
            </a:p>
            <a:p>
              <a:pPr defTabSz="762000" eaLnBrk="0" hangingPunct="0"/>
              <a:r>
                <a:rPr lang="en-GB" i="1" u="none" dirty="0" smtClean="0"/>
                <a:t>Or </a:t>
              </a:r>
              <a:endParaRPr lang="en-GB" i="1" u="none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C8D3A58E-E7C6-47DC-BB83-A88FC6C0B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82" y="4194376"/>
              <a:ext cx="3865425" cy="565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1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137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7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7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4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4F253697-2CA6-4FC9-B7ED-9BA6BF818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2" y="1785303"/>
            <a:ext cx="8927906" cy="4513949"/>
          </a:xfrm>
          <a:prstGeom prst="rect">
            <a:avLst/>
          </a:prstGeom>
        </p:spPr>
      </p:pic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3528591" y="1328103"/>
            <a:ext cx="3143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defTabSz="762000" eaLnBrk="0" hangingPunct="0">
              <a:defRPr/>
            </a:pP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List of Primes up to 4483</a:t>
            </a:r>
            <a:endParaRPr lang="en-US" sz="1600" dirty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588234" name="Rectangle 5"/>
          <p:cNvSpPr>
            <a:spLocks noChangeArrowheads="1"/>
          </p:cNvSpPr>
          <p:nvPr/>
        </p:nvSpPr>
        <p:spPr bwMode="auto">
          <a:xfrm>
            <a:off x="609600" y="1371600"/>
            <a:ext cx="9220200" cy="502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376262" name="Text Box 6"/>
          <p:cNvSpPr txBox="1">
            <a:spLocks noChangeArrowheads="1"/>
          </p:cNvSpPr>
          <p:nvPr/>
        </p:nvSpPr>
        <p:spPr bwMode="auto">
          <a:xfrm>
            <a:off x="2792412" y="113967"/>
            <a:ext cx="478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defRPr/>
            </a:pPr>
            <a:r>
              <a:rPr lang="en-US" sz="40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Sample prime numbers</a:t>
            </a:r>
            <a:endParaRPr lang="en-US" sz="4000" b="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5088917" y="2134339"/>
            <a:ext cx="400273" cy="1440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8929191" y="2157257"/>
            <a:ext cx="400273" cy="14401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7A12ED0A-9479-4583-A693-D0DC0D9C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989" y="841114"/>
            <a:ext cx="962748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 eaLnBrk="0" hangingPunct="0">
              <a:tabLst>
                <a:tab pos="7086600" algn="l"/>
              </a:tabLst>
            </a:pPr>
            <a:r>
              <a:rPr lang="en-US" dirty="0">
                <a:latin typeface="Arial Narrow" pitchFamily="34" charset="0"/>
              </a:rPr>
              <a:t>To get a provably prime </a:t>
            </a:r>
            <a:r>
              <a:rPr lang="en-US" dirty="0" smtClean="0">
                <a:latin typeface="Arial Narrow" pitchFamily="34" charset="0"/>
              </a:rPr>
              <a:t>p, needs exhaustive factorization of </a:t>
            </a:r>
            <a:r>
              <a:rPr lang="en-US" dirty="0">
                <a:latin typeface="Arial Narrow" pitchFamily="34" charset="0"/>
              </a:rPr>
              <a:t>p : </a:t>
            </a:r>
            <a:r>
              <a:rPr lang="en-US" i="1" dirty="0">
                <a:latin typeface="Arial Narrow" pitchFamily="34" charset="0"/>
              </a:rPr>
              <a:t>Worst case complexity </a:t>
            </a:r>
            <a:r>
              <a:rPr lang="en-US" i="1" dirty="0" smtClean="0">
                <a:latin typeface="Arial Narrow" pitchFamily="34" charset="0"/>
              </a:rPr>
              <a:t>≈O( </a:t>
            </a:r>
            <a:r>
              <a:rPr lang="en-US" i="1" dirty="0">
                <a:latin typeface="Arial Narrow" pitchFamily="34" charset="0"/>
              </a:rPr>
              <a:t>√ </a:t>
            </a:r>
            <a:r>
              <a:rPr lang="en-US" i="1" dirty="0" smtClean="0">
                <a:solidFill>
                  <a:schemeClr val="tx2"/>
                </a:solidFill>
                <a:latin typeface="Arial Narrow" pitchFamily="34" charset="0"/>
              </a:rPr>
              <a:t>p)</a:t>
            </a:r>
            <a:endParaRPr lang="en-US" i="1" dirty="0">
              <a:solidFill>
                <a:schemeClr val="tx2"/>
              </a:solidFill>
              <a:latin typeface="Arial Narrow" pitchFamily="34" charset="0"/>
            </a:endParaRPr>
          </a:p>
          <a:p>
            <a:pPr defTabSz="762000" eaLnBrk="0" hangingPunct="0">
              <a:buFontTx/>
              <a:buChar char="•"/>
            </a:pPr>
            <a:endParaRPr lang="en-US" sz="12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1555898" y="337345"/>
            <a:ext cx="6975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defRPr/>
            </a:pPr>
            <a:r>
              <a:rPr lang="en-GB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How to Find Probably-Primes ?</a:t>
            </a:r>
            <a:endParaRPr lang="de-DE" sz="4400" b="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92322" name="Rectangle 3"/>
          <p:cNvSpPr>
            <a:spLocks noChangeArrowheads="1"/>
          </p:cNvSpPr>
          <p:nvPr/>
        </p:nvSpPr>
        <p:spPr bwMode="auto">
          <a:xfrm>
            <a:off x="4753124" y="2171303"/>
            <a:ext cx="3432175" cy="83820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1592323" name="Text Box 4"/>
          <p:cNvSpPr txBox="1">
            <a:spLocks noChangeArrowheads="1"/>
          </p:cNvSpPr>
          <p:nvPr/>
        </p:nvSpPr>
        <p:spPr bwMode="auto">
          <a:xfrm>
            <a:off x="5221436" y="2163365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/>
            <a:r>
              <a:rPr lang="de-DE" sz="2400" u="none">
                <a:solidFill>
                  <a:schemeClr val="hlink"/>
                </a:solidFill>
                <a:latin typeface="Arial Narrow" pitchFamily="34" charset="0"/>
                <a:sym typeface="Symbol" pitchFamily="18" charset="2"/>
              </a:rPr>
              <a:t>p-1</a:t>
            </a:r>
            <a:endParaRPr lang="en-GB" sz="2400" u="none">
              <a:solidFill>
                <a:schemeClr val="hlink"/>
              </a:solidFill>
              <a:latin typeface="Arial Narrow" pitchFamily="34" charset="0"/>
            </a:endParaRPr>
          </a:p>
        </p:txBody>
      </p:sp>
      <p:sp>
        <p:nvSpPr>
          <p:cNvPr id="1592324" name="Text Box 5"/>
          <p:cNvSpPr txBox="1">
            <a:spLocks noChangeArrowheads="1"/>
          </p:cNvSpPr>
          <p:nvPr/>
        </p:nvSpPr>
        <p:spPr bwMode="auto">
          <a:xfrm>
            <a:off x="5043636" y="2331640"/>
            <a:ext cx="3165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 eaLnBrk="0" hangingPunct="0"/>
            <a:r>
              <a:rPr lang="de-DE" sz="2800" i="1" u="none" dirty="0">
                <a:solidFill>
                  <a:schemeClr val="hlink"/>
                </a:solidFill>
                <a:latin typeface="Arial Narrow" pitchFamily="34" charset="0"/>
              </a:rPr>
              <a:t>b         </a:t>
            </a:r>
            <a:r>
              <a:rPr lang="de-DE" sz="2800" u="none" dirty="0">
                <a:solidFill>
                  <a:schemeClr val="hlink"/>
                </a:solidFill>
                <a:latin typeface="Arial Narrow" pitchFamily="34" charset="0"/>
              </a:rPr>
              <a:t>=  1</a:t>
            </a:r>
            <a:r>
              <a:rPr lang="de-DE" sz="2400" u="none" dirty="0">
                <a:solidFill>
                  <a:schemeClr val="hlink"/>
                </a:solidFill>
                <a:latin typeface="Arial Narrow" pitchFamily="34" charset="0"/>
              </a:rPr>
              <a:t>         (mod p)</a:t>
            </a:r>
            <a:r>
              <a:rPr lang="en-GB" sz="1400" u="none" dirty="0">
                <a:latin typeface="Arial Narrow" pitchFamily="34" charset="0"/>
              </a:rPr>
              <a:t> </a:t>
            </a:r>
          </a:p>
        </p:txBody>
      </p:sp>
      <p:sp>
        <p:nvSpPr>
          <p:cNvPr id="1592325" name="Text Box 6"/>
          <p:cNvSpPr txBox="1">
            <a:spLocks noChangeArrowheads="1"/>
          </p:cNvSpPr>
          <p:nvPr/>
        </p:nvSpPr>
        <p:spPr bwMode="auto">
          <a:xfrm>
            <a:off x="2269740" y="3704626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GB" sz="1200" u="none">
                <a:latin typeface="Arial Narrow" pitchFamily="34" charset="0"/>
              </a:rPr>
              <a:t>   </a:t>
            </a:r>
          </a:p>
        </p:txBody>
      </p:sp>
      <p:sp>
        <p:nvSpPr>
          <p:cNvPr id="1592326" name="Text Box 7"/>
          <p:cNvSpPr txBox="1">
            <a:spLocks noChangeArrowheads="1"/>
          </p:cNvSpPr>
          <p:nvPr/>
        </p:nvSpPr>
        <p:spPr bwMode="auto">
          <a:xfrm>
            <a:off x="666232" y="2103200"/>
            <a:ext cx="3357307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de-DE" sz="2400" u="none" dirty="0">
                <a:latin typeface="Arial Narrow" pitchFamily="34" charset="0"/>
              </a:rPr>
              <a:t> </a:t>
            </a:r>
            <a:r>
              <a:rPr lang="de-DE" sz="2400" u="none" dirty="0" err="1">
                <a:latin typeface="Arial Narrow" pitchFamily="34" charset="0"/>
              </a:rPr>
              <a:t>If</a:t>
            </a:r>
            <a:r>
              <a:rPr lang="de-DE" sz="2400" u="none" dirty="0">
                <a:latin typeface="Arial Narrow" pitchFamily="34" charset="0"/>
              </a:rPr>
              <a:t> p </a:t>
            </a:r>
            <a:r>
              <a:rPr lang="de-DE" sz="2400" u="none" dirty="0" err="1">
                <a:latin typeface="Arial Narrow" pitchFamily="34" charset="0"/>
              </a:rPr>
              <a:t>is</a:t>
            </a:r>
            <a:r>
              <a:rPr lang="de-DE" sz="2400" u="none" dirty="0">
                <a:latin typeface="Arial Narrow" pitchFamily="34" charset="0"/>
              </a:rPr>
              <a:t> a prime </a:t>
            </a:r>
            <a:r>
              <a:rPr lang="de-DE" sz="2400" u="none" dirty="0" err="1">
                <a:latin typeface="Arial Narrow" pitchFamily="34" charset="0"/>
              </a:rPr>
              <a:t>number</a:t>
            </a:r>
            <a:r>
              <a:rPr lang="de-DE" sz="2400" u="none" dirty="0">
                <a:latin typeface="Arial Narrow" pitchFamily="34" charset="0"/>
              </a:rPr>
              <a:t> </a:t>
            </a:r>
          </a:p>
          <a:p>
            <a:pPr defTabSz="762000" eaLnBrk="0" hangingPunct="0"/>
            <a:r>
              <a:rPr lang="de-DE" sz="2400" u="none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     </a:t>
            </a:r>
            <a:r>
              <a:rPr lang="de-DE" sz="2400" u="none" dirty="0" err="1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then</a:t>
            </a:r>
            <a:r>
              <a:rPr lang="de-DE" sz="2400" u="none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de-DE" sz="2400" u="none" dirty="0" err="1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for</a:t>
            </a:r>
            <a:r>
              <a:rPr lang="de-DE" sz="2400" u="none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de-DE" sz="2400" u="none" dirty="0" err="1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any</a:t>
            </a:r>
            <a:r>
              <a:rPr lang="de-DE" sz="2400" u="none" dirty="0">
                <a:solidFill>
                  <a:schemeClr val="hlink"/>
                </a:solidFill>
                <a:latin typeface="Arial Narrow" pitchFamily="34" charset="0"/>
                <a:sym typeface="Symbol" pitchFamily="18" charset="2"/>
              </a:rPr>
              <a:t>    1 </a:t>
            </a:r>
            <a:r>
              <a:rPr lang="de-DE" sz="2400" dirty="0">
                <a:solidFill>
                  <a:schemeClr val="hlink"/>
                </a:solidFill>
                <a:latin typeface="Arial Narrow" pitchFamily="34" charset="0"/>
                <a:sym typeface="Symbol" pitchFamily="18" charset="2"/>
              </a:rPr>
              <a:t>&lt;</a:t>
            </a:r>
            <a:r>
              <a:rPr lang="de-DE" sz="2400" u="none" dirty="0">
                <a:solidFill>
                  <a:schemeClr val="hlink"/>
                </a:solidFill>
                <a:latin typeface="Arial Narrow" pitchFamily="34" charset="0"/>
                <a:sym typeface="Symbol" pitchFamily="18" charset="2"/>
              </a:rPr>
              <a:t> b &lt; p </a:t>
            </a:r>
            <a:endParaRPr lang="en-GB" sz="1400" u="none" dirty="0">
              <a:latin typeface="Arial Narrow" pitchFamily="34" charset="0"/>
            </a:endParaRPr>
          </a:p>
        </p:txBody>
      </p:sp>
      <p:sp>
        <p:nvSpPr>
          <p:cNvPr id="1592327" name="Text Box 8"/>
          <p:cNvSpPr txBox="1">
            <a:spLocks noChangeArrowheads="1"/>
          </p:cNvSpPr>
          <p:nvPr/>
        </p:nvSpPr>
        <p:spPr bwMode="auto">
          <a:xfrm>
            <a:off x="792287" y="1390793"/>
            <a:ext cx="37306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 eaLnBrk="0" hangingPunct="0"/>
            <a:r>
              <a:rPr lang="de-DE" sz="2400" dirty="0" err="1">
                <a:latin typeface="Arial Narrow" pitchFamily="34" charset="0"/>
              </a:rPr>
              <a:t>Based</a:t>
            </a:r>
            <a:r>
              <a:rPr lang="de-DE" sz="2400" dirty="0">
                <a:latin typeface="Arial Narrow" pitchFamily="34" charset="0"/>
              </a:rPr>
              <a:t> on: </a:t>
            </a:r>
            <a:r>
              <a:rPr lang="de-DE" sz="2400" dirty="0" err="1">
                <a:solidFill>
                  <a:srgbClr val="023DD0"/>
                </a:solidFill>
                <a:latin typeface="Arial Narrow" pitchFamily="34" charset="0"/>
              </a:rPr>
              <a:t>Fermat´s</a:t>
            </a:r>
            <a:r>
              <a:rPr lang="de-DE" sz="2400" dirty="0">
                <a:solidFill>
                  <a:srgbClr val="023DD0"/>
                </a:solidFill>
                <a:latin typeface="Arial Narrow" pitchFamily="34" charset="0"/>
              </a:rPr>
              <a:t> Theorem</a:t>
            </a:r>
            <a:r>
              <a:rPr lang="de-DE" sz="2400" dirty="0">
                <a:latin typeface="Arial Narrow" pitchFamily="34" charset="0"/>
              </a:rPr>
              <a:t> </a:t>
            </a:r>
          </a:p>
          <a:p>
            <a:pPr defTabSz="762000" eaLnBrk="0" hangingPunct="0">
              <a:buFontTx/>
              <a:buChar char="•"/>
            </a:pPr>
            <a:endParaRPr lang="en-GB" sz="1400" dirty="0">
              <a:latin typeface="Arial Narrow" pitchFamily="34" charset="0"/>
            </a:endParaRPr>
          </a:p>
        </p:txBody>
      </p:sp>
      <p:sp>
        <p:nvSpPr>
          <p:cNvPr id="1592328" name="Text Box 9"/>
          <p:cNvSpPr txBox="1">
            <a:spLocks noChangeArrowheads="1"/>
          </p:cNvSpPr>
          <p:nvPr/>
        </p:nvSpPr>
        <p:spPr bwMode="auto">
          <a:xfrm>
            <a:off x="572400" y="3193342"/>
            <a:ext cx="9258424" cy="157184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de-DE" sz="2400" u="none" dirty="0">
                <a:latin typeface="Arial Narrow" pitchFamily="34" charset="0"/>
              </a:rPr>
              <a:t> </a:t>
            </a:r>
            <a:r>
              <a:rPr lang="en-GB" sz="2400" i="1" dirty="0">
                <a:latin typeface="Arial Narrow" pitchFamily="34" charset="0"/>
              </a:rPr>
              <a:t>Primality test:</a:t>
            </a:r>
            <a:r>
              <a:rPr lang="en-GB" sz="2400" u="none" dirty="0">
                <a:latin typeface="Arial Narrow" pitchFamily="34" charset="0"/>
              </a:rPr>
              <a:t>  If an integer m fulfils Fermat theorem condition for some</a:t>
            </a:r>
            <a:br>
              <a:rPr lang="en-GB" sz="2400" u="none" dirty="0">
                <a:latin typeface="Arial Narrow" pitchFamily="34" charset="0"/>
              </a:rPr>
            </a:br>
            <a:r>
              <a:rPr lang="en-GB" sz="2400" u="none" dirty="0">
                <a:latin typeface="Arial Narrow" pitchFamily="34" charset="0"/>
              </a:rPr>
              <a:t>                            random integer </a:t>
            </a:r>
            <a:r>
              <a:rPr lang="en-GB" sz="2400" u="none" dirty="0">
                <a:solidFill>
                  <a:schemeClr val="hlink"/>
                </a:solidFill>
                <a:latin typeface="Arial Narrow" pitchFamily="34" charset="0"/>
              </a:rPr>
              <a:t>b</a:t>
            </a:r>
            <a:r>
              <a:rPr lang="de-DE" sz="2400" u="none" dirty="0">
                <a:solidFill>
                  <a:schemeClr val="hlink"/>
                </a:solidFill>
                <a:latin typeface="Arial Narrow" pitchFamily="34" charset="0"/>
              </a:rPr>
              <a:t>,</a:t>
            </a:r>
            <a:r>
              <a:rPr lang="en-GB" sz="2400" u="none" dirty="0">
                <a:latin typeface="Arial Narrow" pitchFamily="34" charset="0"/>
              </a:rPr>
              <a:t> </a:t>
            </a:r>
          </a:p>
          <a:p>
            <a:pPr defTabSz="762000" eaLnBrk="0" hangingPunct="0"/>
            <a:endParaRPr lang="en-GB" sz="2400" u="none" dirty="0">
              <a:latin typeface="Arial Narrow" pitchFamily="34" charset="0"/>
            </a:endParaRPr>
          </a:p>
          <a:p>
            <a:pPr defTabSz="762000" eaLnBrk="0" hangingPunct="0"/>
            <a:r>
              <a:rPr lang="en-GB" sz="2400" u="none" dirty="0">
                <a:latin typeface="Arial Narrow" pitchFamily="34" charset="0"/>
              </a:rPr>
              <a:t>                            then m is called a </a:t>
            </a:r>
            <a:r>
              <a:rPr lang="en-GB" sz="2400" i="1" dirty="0">
                <a:solidFill>
                  <a:schemeClr val="hlink"/>
                </a:solidFill>
                <a:latin typeface="Arial Narrow" pitchFamily="34" charset="0"/>
              </a:rPr>
              <a:t>pseudoprime</a:t>
            </a:r>
            <a:r>
              <a:rPr lang="en-GB" sz="2400" u="none" dirty="0">
                <a:latin typeface="Arial Narrow" pitchFamily="34" charset="0"/>
              </a:rPr>
              <a:t> to the base </a:t>
            </a:r>
            <a:r>
              <a:rPr lang="en-GB" sz="2400" u="none" dirty="0">
                <a:solidFill>
                  <a:schemeClr val="hlink"/>
                </a:solidFill>
                <a:latin typeface="Arial Narrow" pitchFamily="34" charset="0"/>
              </a:rPr>
              <a:t>b.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53124" y="3908320"/>
            <a:ext cx="4096291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defTabSz="762000" eaLnBrk="0" hangingPunct="0"/>
            <a:r>
              <a:rPr lang="de-DE" sz="2400" i="1" u="none" dirty="0" err="1">
                <a:latin typeface="Arial Narrow" pitchFamily="34" charset="0"/>
              </a:rPr>
              <a:t>That</a:t>
            </a:r>
            <a:r>
              <a:rPr lang="de-DE" sz="2400" i="1" u="none" dirty="0">
                <a:latin typeface="Arial Narrow" pitchFamily="34" charset="0"/>
              </a:rPr>
              <a:t> is;  </a:t>
            </a:r>
            <a:r>
              <a:rPr lang="de-DE" sz="2400" i="1" u="none" dirty="0" err="1">
                <a:latin typeface="Arial Narrow" pitchFamily="34" charset="0"/>
              </a:rPr>
              <a:t>if</a:t>
            </a:r>
            <a:r>
              <a:rPr lang="de-DE" sz="2400" i="1" u="none" dirty="0">
                <a:latin typeface="Arial Narrow" pitchFamily="34" charset="0"/>
              </a:rPr>
              <a:t>  </a:t>
            </a:r>
            <a:r>
              <a:rPr lang="de-DE" sz="2400" i="1" u="none" dirty="0">
                <a:solidFill>
                  <a:srgbClr val="FF0000"/>
                </a:solidFill>
                <a:latin typeface="Arial Narrow" pitchFamily="34" charset="0"/>
              </a:rPr>
              <a:t>b</a:t>
            </a:r>
            <a:r>
              <a:rPr lang="de-DE" sz="2400" i="1" u="none" baseline="30000" dirty="0">
                <a:latin typeface="Arial Narrow" pitchFamily="34" charset="0"/>
              </a:rPr>
              <a:t>m-1</a:t>
            </a:r>
            <a:r>
              <a:rPr lang="de-DE" sz="2400" i="1" u="none" dirty="0">
                <a:latin typeface="Arial Narrow" pitchFamily="34" charset="0"/>
              </a:rPr>
              <a:t>   </a:t>
            </a:r>
            <a:r>
              <a:rPr lang="de-DE" sz="2400" u="none" dirty="0">
                <a:latin typeface="Arial Narrow" pitchFamily="34" charset="0"/>
              </a:rPr>
              <a:t>=  1     (mod m)</a:t>
            </a:r>
            <a:r>
              <a:rPr lang="en-GB" sz="2400" u="none" dirty="0">
                <a:latin typeface="Arial Narrow" pitchFamily="34" charset="0"/>
              </a:rPr>
              <a:t> 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086BBA39-F643-4B3A-8BC4-41BA66CC6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85" y="4856525"/>
            <a:ext cx="9185102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en-US" sz="2400" b="0" u="none" dirty="0">
                <a:latin typeface="Arial Narrow" pitchFamily="34" charset="0"/>
              </a:rPr>
              <a:t> The probability that </a:t>
            </a:r>
            <a:r>
              <a:rPr lang="en-US" sz="2400" i="1" dirty="0">
                <a:latin typeface="Arial Narrow" pitchFamily="34" charset="0"/>
              </a:rPr>
              <a:t>m is not a prime</a:t>
            </a:r>
            <a:r>
              <a:rPr lang="en-US" sz="2400" i="1" u="none" dirty="0">
                <a:latin typeface="Arial Narrow" pitchFamily="34" charset="0"/>
              </a:rPr>
              <a:t> </a:t>
            </a:r>
            <a:r>
              <a:rPr lang="en-US" sz="2400" b="0" u="none" dirty="0">
                <a:latin typeface="Arial Narrow" pitchFamily="34" charset="0"/>
              </a:rPr>
              <a:t>is ≈ </a:t>
            </a:r>
            <a:r>
              <a:rPr lang="en-US" sz="2400" u="none" dirty="0">
                <a:latin typeface="Arial Narrow" pitchFamily="34" charset="0"/>
              </a:rPr>
              <a:t>2</a:t>
            </a:r>
            <a:r>
              <a:rPr lang="en-US" sz="2400" u="none" baseline="30000" dirty="0">
                <a:latin typeface="Arial Narrow" pitchFamily="34" charset="0"/>
              </a:rPr>
              <a:t>-1</a:t>
            </a:r>
            <a:r>
              <a:rPr lang="en-US" sz="2400" b="0" u="none" baseline="30000" dirty="0">
                <a:latin typeface="Arial Narrow" pitchFamily="34" charset="0"/>
              </a:rPr>
              <a:t/>
            </a:r>
            <a:br>
              <a:rPr lang="en-US" sz="2400" b="0" u="none" baseline="30000" dirty="0">
                <a:latin typeface="Arial Narrow" pitchFamily="34" charset="0"/>
              </a:rPr>
            </a:br>
            <a:r>
              <a:rPr lang="en-US" sz="2400" b="0" u="none" dirty="0">
                <a:latin typeface="Arial Narrow" pitchFamily="34" charset="0"/>
              </a:rPr>
              <a:t>   Therefore,  for </a:t>
            </a:r>
            <a:r>
              <a:rPr lang="en-US" sz="2400" i="1" u="none" dirty="0">
                <a:latin typeface="Arial Narrow" pitchFamily="34" charset="0"/>
              </a:rPr>
              <a:t>t</a:t>
            </a:r>
            <a:r>
              <a:rPr lang="en-US" sz="2400" b="0" u="none" dirty="0">
                <a:latin typeface="Arial Narrow" pitchFamily="34" charset="0"/>
              </a:rPr>
              <a:t>  such successful random tests, this </a:t>
            </a:r>
            <a:r>
              <a:rPr lang="en-US" sz="2400" u="none" dirty="0">
                <a:latin typeface="Arial Narrow" pitchFamily="34" charset="0"/>
              </a:rPr>
              <a:t>probability is ≈  </a:t>
            </a:r>
            <a:r>
              <a:rPr lang="en-US" sz="2400" i="1" u="none" dirty="0">
                <a:latin typeface="Arial Narrow" pitchFamily="34" charset="0"/>
              </a:rPr>
              <a:t>2 </a:t>
            </a:r>
            <a:r>
              <a:rPr lang="en-US" sz="2400" i="1" u="none" baseline="30000" dirty="0">
                <a:latin typeface="Arial Narrow" pitchFamily="34" charset="0"/>
              </a:rPr>
              <a:t>-t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="" xmlns:a16="http://schemas.microsoft.com/office/drawing/2014/main" id="{1846A6A8-4857-4F1C-B937-99AF83AC3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00" y="5689703"/>
            <a:ext cx="9633112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en-GB" sz="2400" u="none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400" u="none" dirty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en-GB" sz="2400" i="1" dirty="0">
                <a:solidFill>
                  <a:schemeClr val="tx2"/>
                </a:solidFill>
                <a:latin typeface="Arial Narrow" pitchFamily="34" charset="0"/>
              </a:rPr>
              <a:t>Miller test</a:t>
            </a:r>
            <a:r>
              <a:rPr lang="en-GB" sz="2400" u="none" dirty="0">
                <a:solidFill>
                  <a:schemeClr val="tx2"/>
                </a:solidFill>
                <a:latin typeface="Arial Narrow" pitchFamily="34" charset="0"/>
              </a:rPr>
              <a:t> : </a:t>
            </a:r>
            <a:r>
              <a:rPr lang="en-GB" sz="2400" b="0" u="none" dirty="0">
                <a:solidFill>
                  <a:schemeClr val="tx2"/>
                </a:solidFill>
                <a:latin typeface="Arial Narrow" pitchFamily="34" charset="0"/>
              </a:rPr>
              <a:t>an improved test used to check </a:t>
            </a:r>
            <a:r>
              <a:rPr lang="en-GB" sz="2400" b="0" u="none" dirty="0" smtClean="0">
                <a:solidFill>
                  <a:schemeClr val="tx2"/>
                </a:solidFill>
                <a:latin typeface="Arial Narrow" pitchFamily="34" charset="0"/>
              </a:rPr>
              <a:t>“pseudo-primality”</a:t>
            </a:r>
          </a:p>
          <a:p>
            <a:pPr defTabSz="762000" eaLnBrk="0" hangingPunct="0"/>
            <a:r>
              <a:rPr lang="en-GB" sz="2400" b="0" u="none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400" b="0" u="none" dirty="0" smtClean="0">
                <a:solidFill>
                  <a:schemeClr val="tx2"/>
                </a:solidFill>
                <a:latin typeface="Arial Narrow" pitchFamily="34" charset="0"/>
              </a:rPr>
              <a:t>                      </a:t>
            </a:r>
            <a:r>
              <a:rPr lang="en-GB" sz="2400" b="0" u="none" dirty="0">
                <a:solidFill>
                  <a:schemeClr val="tx2"/>
                </a:solidFill>
                <a:latin typeface="Arial Narrow" pitchFamily="34" charset="0"/>
              </a:rPr>
              <a:t>based on Fermat theorem</a:t>
            </a:r>
            <a:endParaRPr lang="en-GB" sz="1400" b="0" u="none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322" grpId="0" animBg="1"/>
      <p:bldP spid="1592323" grpId="0"/>
      <p:bldP spid="1592324" grpId="0"/>
      <p:bldP spid="1592325" grpId="0"/>
      <p:bldP spid="1592326" grpId="0"/>
      <p:bldP spid="1592327" grpId="0"/>
      <p:bldP spid="1592328" grpId="0" animBg="1"/>
      <p:bldP spid="13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69" name="Rectangle 2"/>
          <p:cNvSpPr>
            <a:spLocks noChangeArrowheads="1"/>
          </p:cNvSpPr>
          <p:nvPr/>
        </p:nvSpPr>
        <p:spPr bwMode="auto">
          <a:xfrm>
            <a:off x="2044700" y="1012825"/>
            <a:ext cx="827088" cy="165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594370" name="Line 3"/>
          <p:cNvSpPr>
            <a:spLocks noChangeShapeType="1"/>
          </p:cNvSpPr>
          <p:nvPr/>
        </p:nvSpPr>
        <p:spPr bwMode="auto">
          <a:xfrm flipH="1">
            <a:off x="2695575" y="1030288"/>
            <a:ext cx="85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1" name="Line 4"/>
          <p:cNvSpPr>
            <a:spLocks noChangeShapeType="1"/>
          </p:cNvSpPr>
          <p:nvPr/>
        </p:nvSpPr>
        <p:spPr bwMode="auto">
          <a:xfrm>
            <a:off x="2738438" y="1030288"/>
            <a:ext cx="1587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2" name="Line 5"/>
          <p:cNvSpPr>
            <a:spLocks noChangeShapeType="1"/>
          </p:cNvSpPr>
          <p:nvPr/>
        </p:nvSpPr>
        <p:spPr bwMode="auto">
          <a:xfrm flipH="1" flipV="1">
            <a:off x="2584450" y="1096963"/>
            <a:ext cx="6667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3" name="Freeform 6"/>
          <p:cNvSpPr>
            <a:spLocks/>
          </p:cNvSpPr>
          <p:nvPr/>
        </p:nvSpPr>
        <p:spPr bwMode="auto">
          <a:xfrm>
            <a:off x="2562225" y="1030288"/>
            <a:ext cx="88900" cy="133350"/>
          </a:xfrm>
          <a:custGeom>
            <a:avLst/>
            <a:gdLst>
              <a:gd name="T0" fmla="*/ 0 w 56"/>
              <a:gd name="T1" fmla="*/ 105846574 h 84"/>
              <a:gd name="T2" fmla="*/ 105846583 w 56"/>
              <a:gd name="T3" fmla="*/ 105846574 h 84"/>
              <a:gd name="T4" fmla="*/ 141128761 w 56"/>
              <a:gd name="T5" fmla="*/ 70564374 h 84"/>
              <a:gd name="T6" fmla="*/ 141128761 w 56"/>
              <a:gd name="T7" fmla="*/ 37801549 h 84"/>
              <a:gd name="T8" fmla="*/ 105846583 w 56"/>
              <a:gd name="T9" fmla="*/ 0 h 84"/>
              <a:gd name="T10" fmla="*/ 0 w 56"/>
              <a:gd name="T11" fmla="*/ 0 h 84"/>
              <a:gd name="T12" fmla="*/ 0 w 56"/>
              <a:gd name="T13" fmla="*/ 211693147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"/>
              <a:gd name="T22" fmla="*/ 0 h 84"/>
              <a:gd name="T23" fmla="*/ 56 w 56"/>
              <a:gd name="T24" fmla="*/ 84 h 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" h="84">
                <a:moveTo>
                  <a:pt x="0" y="42"/>
                </a:moveTo>
                <a:lnTo>
                  <a:pt x="42" y="42"/>
                </a:lnTo>
                <a:lnTo>
                  <a:pt x="56" y="28"/>
                </a:lnTo>
                <a:lnTo>
                  <a:pt x="56" y="15"/>
                </a:lnTo>
                <a:lnTo>
                  <a:pt x="42" y="0"/>
                </a:lnTo>
                <a:lnTo>
                  <a:pt x="0" y="0"/>
                </a:lnTo>
                <a:lnTo>
                  <a:pt x="0" y="8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4" name="Freeform 7"/>
          <p:cNvSpPr>
            <a:spLocks/>
          </p:cNvSpPr>
          <p:nvPr/>
        </p:nvSpPr>
        <p:spPr bwMode="auto">
          <a:xfrm>
            <a:off x="2430463" y="1030288"/>
            <a:ext cx="87312" cy="133350"/>
          </a:xfrm>
          <a:custGeom>
            <a:avLst/>
            <a:gdLst>
              <a:gd name="T0" fmla="*/ 138607017 w 55"/>
              <a:gd name="T1" fmla="*/ 211693147 h 84"/>
              <a:gd name="T2" fmla="*/ 138607017 w 55"/>
              <a:gd name="T3" fmla="*/ 138607799 h 84"/>
              <a:gd name="T4" fmla="*/ 0 w 55"/>
              <a:gd name="T5" fmla="*/ 138607799 h 84"/>
              <a:gd name="T6" fmla="*/ 70563976 w 55"/>
              <a:gd name="T7" fmla="*/ 0 h 84"/>
              <a:gd name="T8" fmla="*/ 138607017 w 55"/>
              <a:gd name="T9" fmla="*/ 138607799 h 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5"/>
              <a:gd name="T16" fmla="*/ 0 h 84"/>
              <a:gd name="T17" fmla="*/ 55 w 55"/>
              <a:gd name="T18" fmla="*/ 84 h 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5" h="84">
                <a:moveTo>
                  <a:pt x="55" y="84"/>
                </a:moveTo>
                <a:lnTo>
                  <a:pt x="55" y="55"/>
                </a:lnTo>
                <a:lnTo>
                  <a:pt x="0" y="55"/>
                </a:lnTo>
                <a:lnTo>
                  <a:pt x="28" y="0"/>
                </a:lnTo>
                <a:lnTo>
                  <a:pt x="55" y="5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5" name="Line 8"/>
          <p:cNvSpPr>
            <a:spLocks noChangeShapeType="1"/>
          </p:cNvSpPr>
          <p:nvPr/>
        </p:nvSpPr>
        <p:spPr bwMode="auto">
          <a:xfrm>
            <a:off x="2430463" y="1117600"/>
            <a:ext cx="1587" cy="46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6" name="Line 9"/>
          <p:cNvSpPr>
            <a:spLocks noChangeShapeType="1"/>
          </p:cNvSpPr>
          <p:nvPr/>
        </p:nvSpPr>
        <p:spPr bwMode="auto">
          <a:xfrm flipV="1">
            <a:off x="2341563" y="1030288"/>
            <a:ext cx="1587" cy="133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7" name="Line 10"/>
          <p:cNvSpPr>
            <a:spLocks noChangeShapeType="1"/>
          </p:cNvSpPr>
          <p:nvPr/>
        </p:nvSpPr>
        <p:spPr bwMode="auto">
          <a:xfrm>
            <a:off x="2298700" y="1030288"/>
            <a:ext cx="873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8" name="Line 11"/>
          <p:cNvSpPr>
            <a:spLocks noChangeShapeType="1"/>
          </p:cNvSpPr>
          <p:nvPr/>
        </p:nvSpPr>
        <p:spPr bwMode="auto">
          <a:xfrm>
            <a:off x="2232025" y="1030288"/>
            <a:ext cx="22225" cy="23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79" name="Freeform 12"/>
          <p:cNvSpPr>
            <a:spLocks/>
          </p:cNvSpPr>
          <p:nvPr/>
        </p:nvSpPr>
        <p:spPr bwMode="auto">
          <a:xfrm>
            <a:off x="2165350" y="1030288"/>
            <a:ext cx="88900" cy="133350"/>
          </a:xfrm>
          <a:custGeom>
            <a:avLst/>
            <a:gdLst>
              <a:gd name="T0" fmla="*/ 105846583 w 56"/>
              <a:gd name="T1" fmla="*/ 0 h 84"/>
              <a:gd name="T2" fmla="*/ 35282190 w 56"/>
              <a:gd name="T3" fmla="*/ 0 h 84"/>
              <a:gd name="T4" fmla="*/ 0 w 56"/>
              <a:gd name="T5" fmla="*/ 37801549 h 84"/>
              <a:gd name="T6" fmla="*/ 141128761 w 56"/>
              <a:gd name="T7" fmla="*/ 176410923 h 84"/>
              <a:gd name="T8" fmla="*/ 105846583 w 56"/>
              <a:gd name="T9" fmla="*/ 211693147 h 84"/>
              <a:gd name="T10" fmla="*/ 35282190 w 56"/>
              <a:gd name="T11" fmla="*/ 211693147 h 84"/>
              <a:gd name="T12" fmla="*/ 0 w 56"/>
              <a:gd name="T13" fmla="*/ 176410923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"/>
              <a:gd name="T22" fmla="*/ 0 h 84"/>
              <a:gd name="T23" fmla="*/ 56 w 56"/>
              <a:gd name="T24" fmla="*/ 84 h 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" h="84">
                <a:moveTo>
                  <a:pt x="42" y="0"/>
                </a:moveTo>
                <a:lnTo>
                  <a:pt x="14" y="0"/>
                </a:lnTo>
                <a:lnTo>
                  <a:pt x="0" y="15"/>
                </a:lnTo>
                <a:lnTo>
                  <a:pt x="56" y="70"/>
                </a:lnTo>
                <a:lnTo>
                  <a:pt x="42" y="84"/>
                </a:lnTo>
                <a:lnTo>
                  <a:pt x="14" y="84"/>
                </a:lnTo>
                <a:lnTo>
                  <a:pt x="0" y="7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0" name="Rectangle 13"/>
          <p:cNvSpPr>
            <a:spLocks noChangeArrowheads="1"/>
          </p:cNvSpPr>
          <p:nvPr/>
        </p:nvSpPr>
        <p:spPr bwMode="auto">
          <a:xfrm>
            <a:off x="958850" y="1838325"/>
            <a:ext cx="3144838" cy="331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594381" name="Line 14"/>
          <p:cNvSpPr>
            <a:spLocks noChangeShapeType="1"/>
          </p:cNvSpPr>
          <p:nvPr/>
        </p:nvSpPr>
        <p:spPr bwMode="auto">
          <a:xfrm>
            <a:off x="1125538" y="2335213"/>
            <a:ext cx="2809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2" name="Rectangle 15"/>
          <p:cNvSpPr>
            <a:spLocks noChangeArrowheads="1"/>
          </p:cNvSpPr>
          <p:nvPr/>
        </p:nvSpPr>
        <p:spPr bwMode="auto">
          <a:xfrm>
            <a:off x="1125538" y="2335213"/>
            <a:ext cx="2809875" cy="165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594383" name="Freeform 16"/>
          <p:cNvSpPr>
            <a:spLocks/>
          </p:cNvSpPr>
          <p:nvPr/>
        </p:nvSpPr>
        <p:spPr bwMode="auto">
          <a:xfrm>
            <a:off x="1995488" y="2660650"/>
            <a:ext cx="1198562" cy="177800"/>
          </a:xfrm>
          <a:custGeom>
            <a:avLst/>
            <a:gdLst>
              <a:gd name="T0" fmla="*/ 50403100 w 755"/>
              <a:gd name="T1" fmla="*/ 32762828 h 112"/>
              <a:gd name="T2" fmla="*/ 32761226 w 755"/>
              <a:gd name="T3" fmla="*/ 47883762 h 112"/>
              <a:gd name="T4" fmla="*/ 22680602 w 755"/>
              <a:gd name="T5" fmla="*/ 68045019 h 112"/>
              <a:gd name="T6" fmla="*/ 10080621 w 755"/>
              <a:gd name="T7" fmla="*/ 88206263 h 112"/>
              <a:gd name="T8" fmla="*/ 5040310 w 755"/>
              <a:gd name="T9" fmla="*/ 108367533 h 112"/>
              <a:gd name="T10" fmla="*/ 0 w 755"/>
              <a:gd name="T11" fmla="*/ 131048139 h 112"/>
              <a:gd name="T12" fmla="*/ 0 w 755"/>
              <a:gd name="T13" fmla="*/ 151209383 h 112"/>
              <a:gd name="T14" fmla="*/ 5040310 w 755"/>
              <a:gd name="T15" fmla="*/ 173891577 h 112"/>
              <a:gd name="T16" fmla="*/ 10080621 w 755"/>
              <a:gd name="T17" fmla="*/ 196572184 h 112"/>
              <a:gd name="T18" fmla="*/ 22680602 w 755"/>
              <a:gd name="T19" fmla="*/ 214214116 h 112"/>
              <a:gd name="T20" fmla="*/ 32761226 w 755"/>
              <a:gd name="T21" fmla="*/ 229335049 h 112"/>
              <a:gd name="T22" fmla="*/ 50403100 w 755"/>
              <a:gd name="T23" fmla="*/ 246975344 h 112"/>
              <a:gd name="T24" fmla="*/ 68043399 w 755"/>
              <a:gd name="T25" fmla="*/ 259576916 h 112"/>
              <a:gd name="T26" fmla="*/ 85685274 w 755"/>
              <a:gd name="T27" fmla="*/ 269657538 h 112"/>
              <a:gd name="T28" fmla="*/ 108365894 w 755"/>
              <a:gd name="T29" fmla="*/ 274697849 h 112"/>
              <a:gd name="T30" fmla="*/ 126007769 w 755"/>
              <a:gd name="T31" fmla="*/ 282257522 h 112"/>
              <a:gd name="T32" fmla="*/ 151209313 w 755"/>
              <a:gd name="T33" fmla="*/ 282257522 h 112"/>
              <a:gd name="T34" fmla="*/ 173889908 w 755"/>
              <a:gd name="T35" fmla="*/ 279738160 h 112"/>
              <a:gd name="T36" fmla="*/ 194051143 w 755"/>
              <a:gd name="T37" fmla="*/ 269657538 h 112"/>
              <a:gd name="T38" fmla="*/ 1766628223 w 755"/>
              <a:gd name="T39" fmla="*/ 269657538 h 112"/>
              <a:gd name="T40" fmla="*/ 1791829767 w 755"/>
              <a:gd name="T41" fmla="*/ 269657538 h 112"/>
              <a:gd name="T42" fmla="*/ 1809471641 w 755"/>
              <a:gd name="T43" fmla="*/ 264617227 h 112"/>
              <a:gd name="T44" fmla="*/ 1829632876 w 755"/>
              <a:gd name="T45" fmla="*/ 259576916 h 112"/>
              <a:gd name="T46" fmla="*/ 1847273163 w 755"/>
              <a:gd name="T47" fmla="*/ 246975344 h 112"/>
              <a:gd name="T48" fmla="*/ 1862394090 w 755"/>
              <a:gd name="T49" fmla="*/ 231854411 h 112"/>
              <a:gd name="T50" fmla="*/ 1877515016 w 755"/>
              <a:gd name="T51" fmla="*/ 219254427 h 112"/>
              <a:gd name="T52" fmla="*/ 1887595633 w 755"/>
              <a:gd name="T53" fmla="*/ 201612495 h 112"/>
              <a:gd name="T54" fmla="*/ 1895156890 w 755"/>
              <a:gd name="T55" fmla="*/ 178931888 h 112"/>
              <a:gd name="T56" fmla="*/ 1902716560 w 755"/>
              <a:gd name="T57" fmla="*/ 161290006 h 112"/>
              <a:gd name="T58" fmla="*/ 1902716560 w 755"/>
              <a:gd name="T59" fmla="*/ 138609399 h 112"/>
              <a:gd name="T60" fmla="*/ 1902716560 w 755"/>
              <a:gd name="T61" fmla="*/ 118448155 h 112"/>
              <a:gd name="T62" fmla="*/ 1895156890 w 755"/>
              <a:gd name="T63" fmla="*/ 98286886 h 112"/>
              <a:gd name="T64" fmla="*/ 1887595633 w 755"/>
              <a:gd name="T65" fmla="*/ 78124054 h 112"/>
              <a:gd name="T66" fmla="*/ 1877515016 w 755"/>
              <a:gd name="T67" fmla="*/ 63004708 h 112"/>
              <a:gd name="T68" fmla="*/ 1862394090 w 755"/>
              <a:gd name="T69" fmla="*/ 45362813 h 112"/>
              <a:gd name="T70" fmla="*/ 1847273163 w 755"/>
              <a:gd name="T71" fmla="*/ 32762828 h 112"/>
              <a:gd name="T72" fmla="*/ 1829632876 w 755"/>
              <a:gd name="T73" fmla="*/ 22682200 h 112"/>
              <a:gd name="T74" fmla="*/ 1809471641 w 755"/>
              <a:gd name="T75" fmla="*/ 15120940 h 112"/>
              <a:gd name="T76" fmla="*/ 1791829767 w 755"/>
              <a:gd name="T77" fmla="*/ 7561264 h 112"/>
              <a:gd name="T78" fmla="*/ 1766628223 w 755"/>
              <a:gd name="T79" fmla="*/ 7561264 h 112"/>
              <a:gd name="T80" fmla="*/ 194051143 w 755"/>
              <a:gd name="T81" fmla="*/ 7561264 h 112"/>
              <a:gd name="T82" fmla="*/ 173889908 w 755"/>
              <a:gd name="T83" fmla="*/ 2520950 h 112"/>
              <a:gd name="T84" fmla="*/ 151209313 w 755"/>
              <a:gd name="T85" fmla="*/ 0 h 112"/>
              <a:gd name="T86" fmla="*/ 126007769 w 755"/>
              <a:gd name="T87" fmla="*/ 0 h 112"/>
              <a:gd name="T88" fmla="*/ 108365894 w 755"/>
              <a:gd name="T89" fmla="*/ 2520950 h 112"/>
              <a:gd name="T90" fmla="*/ 85685274 w 755"/>
              <a:gd name="T91" fmla="*/ 7561264 h 112"/>
              <a:gd name="T92" fmla="*/ 68043399 w 755"/>
              <a:gd name="T93" fmla="*/ 20161251 h 11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55"/>
              <a:gd name="T142" fmla="*/ 0 h 112"/>
              <a:gd name="T143" fmla="*/ 755 w 755"/>
              <a:gd name="T144" fmla="*/ 112 h 11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55" h="112">
                <a:moveTo>
                  <a:pt x="20" y="13"/>
                </a:moveTo>
                <a:lnTo>
                  <a:pt x="13" y="19"/>
                </a:lnTo>
                <a:lnTo>
                  <a:pt x="9" y="27"/>
                </a:lnTo>
                <a:lnTo>
                  <a:pt x="4" y="35"/>
                </a:lnTo>
                <a:lnTo>
                  <a:pt x="2" y="43"/>
                </a:lnTo>
                <a:lnTo>
                  <a:pt x="0" y="52"/>
                </a:lnTo>
                <a:lnTo>
                  <a:pt x="0" y="60"/>
                </a:lnTo>
                <a:lnTo>
                  <a:pt x="2" y="69"/>
                </a:lnTo>
                <a:lnTo>
                  <a:pt x="4" y="78"/>
                </a:lnTo>
                <a:lnTo>
                  <a:pt x="9" y="85"/>
                </a:lnTo>
                <a:lnTo>
                  <a:pt x="13" y="91"/>
                </a:lnTo>
                <a:lnTo>
                  <a:pt x="20" y="98"/>
                </a:lnTo>
                <a:lnTo>
                  <a:pt x="27" y="103"/>
                </a:lnTo>
                <a:lnTo>
                  <a:pt x="34" y="107"/>
                </a:lnTo>
                <a:lnTo>
                  <a:pt x="43" y="109"/>
                </a:lnTo>
                <a:lnTo>
                  <a:pt x="50" y="112"/>
                </a:lnTo>
                <a:lnTo>
                  <a:pt x="60" y="112"/>
                </a:lnTo>
                <a:lnTo>
                  <a:pt x="69" y="111"/>
                </a:lnTo>
                <a:lnTo>
                  <a:pt x="77" y="107"/>
                </a:lnTo>
                <a:lnTo>
                  <a:pt x="701" y="107"/>
                </a:lnTo>
                <a:lnTo>
                  <a:pt x="711" y="107"/>
                </a:lnTo>
                <a:lnTo>
                  <a:pt x="718" y="105"/>
                </a:lnTo>
                <a:lnTo>
                  <a:pt x="726" y="103"/>
                </a:lnTo>
                <a:lnTo>
                  <a:pt x="733" y="98"/>
                </a:lnTo>
                <a:lnTo>
                  <a:pt x="739" y="92"/>
                </a:lnTo>
                <a:lnTo>
                  <a:pt x="745" y="87"/>
                </a:lnTo>
                <a:lnTo>
                  <a:pt x="749" y="80"/>
                </a:lnTo>
                <a:lnTo>
                  <a:pt x="752" y="71"/>
                </a:lnTo>
                <a:lnTo>
                  <a:pt x="755" y="64"/>
                </a:lnTo>
                <a:lnTo>
                  <a:pt x="755" y="55"/>
                </a:lnTo>
                <a:lnTo>
                  <a:pt x="755" y="47"/>
                </a:lnTo>
                <a:lnTo>
                  <a:pt x="752" y="39"/>
                </a:lnTo>
                <a:lnTo>
                  <a:pt x="749" y="31"/>
                </a:lnTo>
                <a:lnTo>
                  <a:pt x="745" y="25"/>
                </a:lnTo>
                <a:lnTo>
                  <a:pt x="739" y="18"/>
                </a:lnTo>
                <a:lnTo>
                  <a:pt x="733" y="13"/>
                </a:lnTo>
                <a:lnTo>
                  <a:pt x="726" y="9"/>
                </a:lnTo>
                <a:lnTo>
                  <a:pt x="718" y="6"/>
                </a:lnTo>
                <a:lnTo>
                  <a:pt x="711" y="3"/>
                </a:lnTo>
                <a:lnTo>
                  <a:pt x="701" y="3"/>
                </a:lnTo>
                <a:lnTo>
                  <a:pt x="77" y="3"/>
                </a:lnTo>
                <a:lnTo>
                  <a:pt x="69" y="1"/>
                </a:lnTo>
                <a:lnTo>
                  <a:pt x="60" y="0"/>
                </a:lnTo>
                <a:lnTo>
                  <a:pt x="50" y="0"/>
                </a:lnTo>
                <a:lnTo>
                  <a:pt x="43" y="1"/>
                </a:lnTo>
                <a:lnTo>
                  <a:pt x="34" y="3"/>
                </a:lnTo>
                <a:lnTo>
                  <a:pt x="27" y="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4" name="Line 17"/>
          <p:cNvSpPr>
            <a:spLocks noChangeShapeType="1"/>
          </p:cNvSpPr>
          <p:nvPr/>
        </p:nvSpPr>
        <p:spPr bwMode="auto">
          <a:xfrm flipH="1">
            <a:off x="2027238" y="2673350"/>
            <a:ext cx="11112" cy="7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5" name="Freeform 18"/>
          <p:cNvSpPr>
            <a:spLocks/>
          </p:cNvSpPr>
          <p:nvPr/>
        </p:nvSpPr>
        <p:spPr bwMode="auto">
          <a:xfrm>
            <a:off x="1827213" y="3486150"/>
            <a:ext cx="1535112" cy="177800"/>
          </a:xfrm>
          <a:custGeom>
            <a:avLst/>
            <a:gdLst>
              <a:gd name="T0" fmla="*/ 196572123 w 967"/>
              <a:gd name="T1" fmla="*/ 10080625 h 112"/>
              <a:gd name="T2" fmla="*/ 2147483647 w 967"/>
              <a:gd name="T3" fmla="*/ 10080625 h 112"/>
              <a:gd name="T4" fmla="*/ 2147483647 w 967"/>
              <a:gd name="T5" fmla="*/ 10080625 h 112"/>
              <a:gd name="T6" fmla="*/ 2147483647 w 967"/>
              <a:gd name="T7" fmla="*/ 15120940 h 112"/>
              <a:gd name="T8" fmla="*/ 2147483647 w 967"/>
              <a:gd name="T9" fmla="*/ 20161251 h 112"/>
              <a:gd name="T10" fmla="*/ 2147483647 w 967"/>
              <a:gd name="T11" fmla="*/ 32762828 h 112"/>
              <a:gd name="T12" fmla="*/ 2147483647 w 967"/>
              <a:gd name="T13" fmla="*/ 42843451 h 112"/>
              <a:gd name="T14" fmla="*/ 2147483647 w 967"/>
              <a:gd name="T15" fmla="*/ 57964397 h 112"/>
              <a:gd name="T16" fmla="*/ 2147483647 w 967"/>
              <a:gd name="T17" fmla="*/ 75604692 h 112"/>
              <a:gd name="T18" fmla="*/ 2147483647 w 967"/>
              <a:gd name="T19" fmla="*/ 93246574 h 112"/>
              <a:gd name="T20" fmla="*/ 2147483647 w 967"/>
              <a:gd name="T21" fmla="*/ 113407844 h 112"/>
              <a:gd name="T22" fmla="*/ 2147483647 w 967"/>
              <a:gd name="T23" fmla="*/ 131048139 h 112"/>
              <a:gd name="T24" fmla="*/ 2147483647 w 967"/>
              <a:gd name="T25" fmla="*/ 151209383 h 112"/>
              <a:gd name="T26" fmla="*/ 2147483647 w 967"/>
              <a:gd name="T27" fmla="*/ 171370628 h 112"/>
              <a:gd name="T28" fmla="*/ 2147483647 w 967"/>
              <a:gd name="T29" fmla="*/ 191531872 h 112"/>
              <a:gd name="T30" fmla="*/ 2147483647 w 967"/>
              <a:gd name="T31" fmla="*/ 209173805 h 112"/>
              <a:gd name="T32" fmla="*/ 2147483647 w 967"/>
              <a:gd name="T33" fmla="*/ 226814100 h 112"/>
              <a:gd name="T34" fmla="*/ 2147483647 w 967"/>
              <a:gd name="T35" fmla="*/ 239415671 h 112"/>
              <a:gd name="T36" fmla="*/ 2147483647 w 967"/>
              <a:gd name="T37" fmla="*/ 252015656 h 112"/>
              <a:gd name="T38" fmla="*/ 2147483647 w 967"/>
              <a:gd name="T39" fmla="*/ 264617227 h 112"/>
              <a:gd name="T40" fmla="*/ 2147483647 w 967"/>
              <a:gd name="T41" fmla="*/ 269657538 h 112"/>
              <a:gd name="T42" fmla="*/ 2147483647 w 967"/>
              <a:gd name="T43" fmla="*/ 272176900 h 112"/>
              <a:gd name="T44" fmla="*/ 2147483647 w 967"/>
              <a:gd name="T45" fmla="*/ 274697849 h 112"/>
              <a:gd name="T46" fmla="*/ 196572123 w 967"/>
              <a:gd name="T47" fmla="*/ 274697849 h 112"/>
              <a:gd name="T48" fmla="*/ 176410885 w 967"/>
              <a:gd name="T49" fmla="*/ 279738160 h 112"/>
              <a:gd name="T50" fmla="*/ 153728698 w 967"/>
              <a:gd name="T51" fmla="*/ 282257522 h 112"/>
              <a:gd name="T52" fmla="*/ 131048099 w 967"/>
              <a:gd name="T53" fmla="*/ 282257522 h 112"/>
              <a:gd name="T54" fmla="*/ 110886860 w 967"/>
              <a:gd name="T55" fmla="*/ 279738160 h 112"/>
              <a:gd name="T56" fmla="*/ 88204649 w 967"/>
              <a:gd name="T57" fmla="*/ 274697849 h 112"/>
              <a:gd name="T58" fmla="*/ 68043410 w 967"/>
              <a:gd name="T59" fmla="*/ 264617227 h 112"/>
              <a:gd name="T60" fmla="*/ 50403108 w 967"/>
              <a:gd name="T61" fmla="*/ 252015656 h 112"/>
              <a:gd name="T62" fmla="*/ 35282180 w 967"/>
              <a:gd name="T63" fmla="*/ 234375360 h 112"/>
              <a:gd name="T64" fmla="*/ 20161245 w 967"/>
              <a:gd name="T65" fmla="*/ 216733478 h 112"/>
              <a:gd name="T66" fmla="*/ 12599983 w 967"/>
              <a:gd name="T67" fmla="*/ 194052822 h 112"/>
              <a:gd name="T68" fmla="*/ 2519362 w 967"/>
              <a:gd name="T69" fmla="*/ 173891577 h 112"/>
              <a:gd name="T70" fmla="*/ 0 w 967"/>
              <a:gd name="T71" fmla="*/ 151209383 h 112"/>
              <a:gd name="T72" fmla="*/ 0 w 967"/>
              <a:gd name="T73" fmla="*/ 131048139 h 112"/>
              <a:gd name="T74" fmla="*/ 2519362 w 967"/>
              <a:gd name="T75" fmla="*/ 108367533 h 112"/>
              <a:gd name="T76" fmla="*/ 12599983 w 967"/>
              <a:gd name="T77" fmla="*/ 85685314 h 112"/>
              <a:gd name="T78" fmla="*/ 20161245 w 967"/>
              <a:gd name="T79" fmla="*/ 65524069 h 112"/>
              <a:gd name="T80" fmla="*/ 35282180 w 967"/>
              <a:gd name="T81" fmla="*/ 50403124 h 112"/>
              <a:gd name="T82" fmla="*/ 50403108 w 967"/>
              <a:gd name="T83" fmla="*/ 32762828 h 112"/>
              <a:gd name="T84" fmla="*/ 68043410 w 967"/>
              <a:gd name="T85" fmla="*/ 20161251 h 112"/>
              <a:gd name="T86" fmla="*/ 88204649 w 967"/>
              <a:gd name="T87" fmla="*/ 10080625 h 112"/>
              <a:gd name="T88" fmla="*/ 110886860 w 967"/>
              <a:gd name="T89" fmla="*/ 5040313 h 112"/>
              <a:gd name="T90" fmla="*/ 131048099 w 967"/>
              <a:gd name="T91" fmla="*/ 0 h 112"/>
              <a:gd name="T92" fmla="*/ 153728698 w 967"/>
              <a:gd name="T93" fmla="*/ 0 h 112"/>
              <a:gd name="T94" fmla="*/ 176410885 w 967"/>
              <a:gd name="T95" fmla="*/ 5040313 h 112"/>
              <a:gd name="T96" fmla="*/ 196572123 w 967"/>
              <a:gd name="T97" fmla="*/ 10080625 h 11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67"/>
              <a:gd name="T148" fmla="*/ 0 h 112"/>
              <a:gd name="T149" fmla="*/ 967 w 967"/>
              <a:gd name="T150" fmla="*/ 112 h 11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67" h="112">
                <a:moveTo>
                  <a:pt x="78" y="4"/>
                </a:moveTo>
                <a:lnTo>
                  <a:pt x="913" y="4"/>
                </a:lnTo>
                <a:lnTo>
                  <a:pt x="921" y="4"/>
                </a:lnTo>
                <a:lnTo>
                  <a:pt x="927" y="6"/>
                </a:lnTo>
                <a:lnTo>
                  <a:pt x="935" y="8"/>
                </a:lnTo>
                <a:lnTo>
                  <a:pt x="942" y="13"/>
                </a:lnTo>
                <a:lnTo>
                  <a:pt x="949" y="17"/>
                </a:lnTo>
                <a:lnTo>
                  <a:pt x="955" y="23"/>
                </a:lnTo>
                <a:lnTo>
                  <a:pt x="960" y="30"/>
                </a:lnTo>
                <a:lnTo>
                  <a:pt x="964" y="37"/>
                </a:lnTo>
                <a:lnTo>
                  <a:pt x="966" y="45"/>
                </a:lnTo>
                <a:lnTo>
                  <a:pt x="967" y="52"/>
                </a:lnTo>
                <a:lnTo>
                  <a:pt x="967" y="60"/>
                </a:lnTo>
                <a:lnTo>
                  <a:pt x="966" y="68"/>
                </a:lnTo>
                <a:lnTo>
                  <a:pt x="964" y="76"/>
                </a:lnTo>
                <a:lnTo>
                  <a:pt x="960" y="83"/>
                </a:lnTo>
                <a:lnTo>
                  <a:pt x="955" y="90"/>
                </a:lnTo>
                <a:lnTo>
                  <a:pt x="949" y="95"/>
                </a:lnTo>
                <a:lnTo>
                  <a:pt x="942" y="100"/>
                </a:lnTo>
                <a:lnTo>
                  <a:pt x="935" y="105"/>
                </a:lnTo>
                <a:lnTo>
                  <a:pt x="927" y="107"/>
                </a:lnTo>
                <a:lnTo>
                  <a:pt x="921" y="108"/>
                </a:lnTo>
                <a:lnTo>
                  <a:pt x="913" y="109"/>
                </a:lnTo>
                <a:lnTo>
                  <a:pt x="78" y="109"/>
                </a:lnTo>
                <a:lnTo>
                  <a:pt x="70" y="111"/>
                </a:lnTo>
                <a:lnTo>
                  <a:pt x="61" y="112"/>
                </a:lnTo>
                <a:lnTo>
                  <a:pt x="52" y="112"/>
                </a:lnTo>
                <a:lnTo>
                  <a:pt x="44" y="111"/>
                </a:lnTo>
                <a:lnTo>
                  <a:pt x="35" y="109"/>
                </a:lnTo>
                <a:lnTo>
                  <a:pt x="27" y="105"/>
                </a:lnTo>
                <a:lnTo>
                  <a:pt x="20" y="100"/>
                </a:lnTo>
                <a:lnTo>
                  <a:pt x="14" y="93"/>
                </a:lnTo>
                <a:lnTo>
                  <a:pt x="8" y="86"/>
                </a:lnTo>
                <a:lnTo>
                  <a:pt x="5" y="77"/>
                </a:lnTo>
                <a:lnTo>
                  <a:pt x="1" y="69"/>
                </a:lnTo>
                <a:lnTo>
                  <a:pt x="0" y="60"/>
                </a:lnTo>
                <a:lnTo>
                  <a:pt x="0" y="52"/>
                </a:lnTo>
                <a:lnTo>
                  <a:pt x="1" y="43"/>
                </a:lnTo>
                <a:lnTo>
                  <a:pt x="5" y="34"/>
                </a:lnTo>
                <a:lnTo>
                  <a:pt x="8" y="26"/>
                </a:lnTo>
                <a:lnTo>
                  <a:pt x="14" y="20"/>
                </a:lnTo>
                <a:lnTo>
                  <a:pt x="20" y="13"/>
                </a:lnTo>
                <a:lnTo>
                  <a:pt x="27" y="8"/>
                </a:lnTo>
                <a:lnTo>
                  <a:pt x="35" y="4"/>
                </a:lnTo>
                <a:lnTo>
                  <a:pt x="44" y="2"/>
                </a:lnTo>
                <a:lnTo>
                  <a:pt x="52" y="0"/>
                </a:lnTo>
                <a:lnTo>
                  <a:pt x="61" y="0"/>
                </a:lnTo>
                <a:lnTo>
                  <a:pt x="70" y="2"/>
                </a:lnTo>
                <a:lnTo>
                  <a:pt x="78" y="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6" name="Freeform 19"/>
          <p:cNvSpPr>
            <a:spLocks/>
          </p:cNvSpPr>
          <p:nvPr/>
        </p:nvSpPr>
        <p:spPr bwMode="auto">
          <a:xfrm>
            <a:off x="2011363" y="3832225"/>
            <a:ext cx="1182687" cy="158750"/>
          </a:xfrm>
          <a:custGeom>
            <a:avLst/>
            <a:gdLst>
              <a:gd name="T0" fmla="*/ 47882151 w 745"/>
              <a:gd name="T1" fmla="*/ 12601574 h 100"/>
              <a:gd name="T2" fmla="*/ 32761225 w 745"/>
              <a:gd name="T3" fmla="*/ 30241878 h 100"/>
              <a:gd name="T4" fmla="*/ 20161241 w 745"/>
              <a:gd name="T5" fmla="*/ 47883760 h 100"/>
              <a:gd name="T6" fmla="*/ 10080621 w 745"/>
              <a:gd name="T7" fmla="*/ 65524067 h 100"/>
              <a:gd name="T8" fmla="*/ 5040310 w 745"/>
              <a:gd name="T9" fmla="*/ 85685311 h 100"/>
              <a:gd name="T10" fmla="*/ 0 w 745"/>
              <a:gd name="T11" fmla="*/ 108367529 h 100"/>
              <a:gd name="T12" fmla="*/ 0 w 745"/>
              <a:gd name="T13" fmla="*/ 128527185 h 100"/>
              <a:gd name="T14" fmla="*/ 5040310 w 745"/>
              <a:gd name="T15" fmla="*/ 148688429 h 100"/>
              <a:gd name="T16" fmla="*/ 10080621 w 745"/>
              <a:gd name="T17" fmla="*/ 171370622 h 100"/>
              <a:gd name="T18" fmla="*/ 20161241 w 745"/>
              <a:gd name="T19" fmla="*/ 191531866 h 100"/>
              <a:gd name="T20" fmla="*/ 32761225 w 745"/>
              <a:gd name="T21" fmla="*/ 206652799 h 100"/>
              <a:gd name="T22" fmla="*/ 47882151 w 745"/>
              <a:gd name="T23" fmla="*/ 221773782 h 100"/>
              <a:gd name="T24" fmla="*/ 65524038 w 745"/>
              <a:gd name="T25" fmla="*/ 234375353 h 100"/>
              <a:gd name="T26" fmla="*/ 85685273 w 745"/>
              <a:gd name="T27" fmla="*/ 244455975 h 100"/>
              <a:gd name="T28" fmla="*/ 105846533 w 745"/>
              <a:gd name="T29" fmla="*/ 249496286 h 100"/>
              <a:gd name="T30" fmla="*/ 126007768 w 745"/>
              <a:gd name="T31" fmla="*/ 252015647 h 100"/>
              <a:gd name="T32" fmla="*/ 148688363 w 745"/>
              <a:gd name="T33" fmla="*/ 252015647 h 100"/>
              <a:gd name="T34" fmla="*/ 168849598 w 745"/>
              <a:gd name="T35" fmla="*/ 249496286 h 100"/>
              <a:gd name="T36" fmla="*/ 1746466971 w 745"/>
              <a:gd name="T37" fmla="*/ 249496286 h 100"/>
              <a:gd name="T38" fmla="*/ 1766628205 w 745"/>
              <a:gd name="T39" fmla="*/ 246975336 h 100"/>
              <a:gd name="T40" fmla="*/ 1784270080 w 745"/>
              <a:gd name="T41" fmla="*/ 244455975 h 100"/>
              <a:gd name="T42" fmla="*/ 1804431315 w 745"/>
              <a:gd name="T43" fmla="*/ 236894714 h 100"/>
              <a:gd name="T44" fmla="*/ 1822071601 w 745"/>
              <a:gd name="T45" fmla="*/ 224294731 h 100"/>
              <a:gd name="T46" fmla="*/ 1837192527 w 745"/>
              <a:gd name="T47" fmla="*/ 211693160 h 100"/>
              <a:gd name="T48" fmla="*/ 1852313454 w 745"/>
              <a:gd name="T49" fmla="*/ 196572177 h 100"/>
              <a:gd name="T50" fmla="*/ 1862394071 w 745"/>
              <a:gd name="T51" fmla="*/ 176410933 h 100"/>
              <a:gd name="T52" fmla="*/ 1869955328 w 745"/>
              <a:gd name="T53" fmla="*/ 158769051 h 100"/>
              <a:gd name="T54" fmla="*/ 1877514997 w 745"/>
              <a:gd name="T55" fmla="*/ 138607807 h 100"/>
              <a:gd name="T56" fmla="*/ 1877514997 w 745"/>
              <a:gd name="T57" fmla="*/ 115927202 h 100"/>
              <a:gd name="T58" fmla="*/ 1877514997 w 745"/>
              <a:gd name="T59" fmla="*/ 95765933 h 100"/>
              <a:gd name="T60" fmla="*/ 1869955328 w 745"/>
              <a:gd name="T61" fmla="*/ 75604689 h 100"/>
              <a:gd name="T62" fmla="*/ 1862394071 w 745"/>
              <a:gd name="T63" fmla="*/ 55443445 h 100"/>
              <a:gd name="T64" fmla="*/ 1852313454 w 745"/>
              <a:gd name="T65" fmla="*/ 40322500 h 100"/>
              <a:gd name="T66" fmla="*/ 1837192527 w 745"/>
              <a:gd name="T67" fmla="*/ 25201561 h 100"/>
              <a:gd name="T68" fmla="*/ 1822071601 w 745"/>
              <a:gd name="T69" fmla="*/ 10080625 h 100"/>
              <a:gd name="T70" fmla="*/ 1804431315 w 745"/>
              <a:gd name="T71" fmla="*/ 0 h 1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45"/>
              <a:gd name="T109" fmla="*/ 0 h 100"/>
              <a:gd name="T110" fmla="*/ 745 w 745"/>
              <a:gd name="T111" fmla="*/ 100 h 1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45" h="100">
                <a:moveTo>
                  <a:pt x="19" y="5"/>
                </a:moveTo>
                <a:lnTo>
                  <a:pt x="13" y="12"/>
                </a:lnTo>
                <a:lnTo>
                  <a:pt x="8" y="19"/>
                </a:lnTo>
                <a:lnTo>
                  <a:pt x="4" y="26"/>
                </a:lnTo>
                <a:lnTo>
                  <a:pt x="2" y="34"/>
                </a:lnTo>
                <a:lnTo>
                  <a:pt x="0" y="43"/>
                </a:lnTo>
                <a:lnTo>
                  <a:pt x="0" y="51"/>
                </a:lnTo>
                <a:lnTo>
                  <a:pt x="2" y="59"/>
                </a:lnTo>
                <a:lnTo>
                  <a:pt x="4" y="68"/>
                </a:lnTo>
                <a:lnTo>
                  <a:pt x="8" y="76"/>
                </a:lnTo>
                <a:lnTo>
                  <a:pt x="13" y="82"/>
                </a:lnTo>
                <a:lnTo>
                  <a:pt x="19" y="88"/>
                </a:lnTo>
                <a:lnTo>
                  <a:pt x="26" y="93"/>
                </a:lnTo>
                <a:lnTo>
                  <a:pt x="34" y="97"/>
                </a:lnTo>
                <a:lnTo>
                  <a:pt x="42" y="99"/>
                </a:lnTo>
                <a:lnTo>
                  <a:pt x="50" y="100"/>
                </a:lnTo>
                <a:lnTo>
                  <a:pt x="59" y="100"/>
                </a:lnTo>
                <a:lnTo>
                  <a:pt x="67" y="99"/>
                </a:lnTo>
                <a:lnTo>
                  <a:pt x="693" y="99"/>
                </a:lnTo>
                <a:lnTo>
                  <a:pt x="701" y="98"/>
                </a:lnTo>
                <a:lnTo>
                  <a:pt x="708" y="97"/>
                </a:lnTo>
                <a:lnTo>
                  <a:pt x="716" y="94"/>
                </a:lnTo>
                <a:lnTo>
                  <a:pt x="723" y="89"/>
                </a:lnTo>
                <a:lnTo>
                  <a:pt x="729" y="84"/>
                </a:lnTo>
                <a:lnTo>
                  <a:pt x="735" y="78"/>
                </a:lnTo>
                <a:lnTo>
                  <a:pt x="739" y="70"/>
                </a:lnTo>
                <a:lnTo>
                  <a:pt x="742" y="63"/>
                </a:lnTo>
                <a:lnTo>
                  <a:pt x="745" y="55"/>
                </a:lnTo>
                <a:lnTo>
                  <a:pt x="745" y="46"/>
                </a:lnTo>
                <a:lnTo>
                  <a:pt x="745" y="38"/>
                </a:lnTo>
                <a:lnTo>
                  <a:pt x="742" y="30"/>
                </a:lnTo>
                <a:lnTo>
                  <a:pt x="739" y="22"/>
                </a:lnTo>
                <a:lnTo>
                  <a:pt x="735" y="16"/>
                </a:lnTo>
                <a:lnTo>
                  <a:pt x="729" y="10"/>
                </a:lnTo>
                <a:lnTo>
                  <a:pt x="723" y="4"/>
                </a:lnTo>
                <a:lnTo>
                  <a:pt x="71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7" name="Freeform 20"/>
          <p:cNvSpPr>
            <a:spLocks/>
          </p:cNvSpPr>
          <p:nvPr/>
        </p:nvSpPr>
        <p:spPr bwMode="auto">
          <a:xfrm>
            <a:off x="3124200" y="3824288"/>
            <a:ext cx="23813" cy="7937"/>
          </a:xfrm>
          <a:custGeom>
            <a:avLst/>
            <a:gdLst>
              <a:gd name="T0" fmla="*/ 37803934 w 15"/>
              <a:gd name="T1" fmla="*/ 12599192 h 5"/>
              <a:gd name="T2" fmla="*/ 17642260 w 15"/>
              <a:gd name="T3" fmla="*/ 2519204 h 5"/>
              <a:gd name="T4" fmla="*/ 0 w 15"/>
              <a:gd name="T5" fmla="*/ 0 h 5"/>
              <a:gd name="T6" fmla="*/ 0 60000 65536"/>
              <a:gd name="T7" fmla="*/ 0 60000 65536"/>
              <a:gd name="T8" fmla="*/ 0 60000 65536"/>
              <a:gd name="T9" fmla="*/ 0 w 15"/>
              <a:gd name="T10" fmla="*/ 0 h 5"/>
              <a:gd name="T11" fmla="*/ 15 w 15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" h="5">
                <a:moveTo>
                  <a:pt x="15" y="5"/>
                </a:moveTo>
                <a:lnTo>
                  <a:pt x="7" y="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8" name="Freeform 21"/>
          <p:cNvSpPr>
            <a:spLocks/>
          </p:cNvSpPr>
          <p:nvPr/>
        </p:nvSpPr>
        <p:spPr bwMode="auto">
          <a:xfrm>
            <a:off x="2041525" y="3821113"/>
            <a:ext cx="1082675" cy="19050"/>
          </a:xfrm>
          <a:custGeom>
            <a:avLst/>
            <a:gdLst>
              <a:gd name="T0" fmla="*/ 1718746741 w 682"/>
              <a:gd name="T1" fmla="*/ 5040312 h 12"/>
              <a:gd name="T2" fmla="*/ 1698585498 w 682"/>
              <a:gd name="T3" fmla="*/ 5040312 h 12"/>
              <a:gd name="T4" fmla="*/ 120967506 w 682"/>
              <a:gd name="T5" fmla="*/ 5040312 h 12"/>
              <a:gd name="T6" fmla="*/ 100806239 w 682"/>
              <a:gd name="T7" fmla="*/ 0 h 12"/>
              <a:gd name="T8" fmla="*/ 78124047 w 682"/>
              <a:gd name="T9" fmla="*/ 0 h 12"/>
              <a:gd name="T10" fmla="*/ 57962804 w 682"/>
              <a:gd name="T11" fmla="*/ 2520950 h 12"/>
              <a:gd name="T12" fmla="*/ 37801549 w 682"/>
              <a:gd name="T13" fmla="*/ 7561263 h 12"/>
              <a:gd name="T14" fmla="*/ 17640300 w 682"/>
              <a:gd name="T15" fmla="*/ 20161250 h 12"/>
              <a:gd name="T16" fmla="*/ 0 w 682"/>
              <a:gd name="T17" fmla="*/ 30241878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2"/>
              <a:gd name="T28" fmla="*/ 0 h 12"/>
              <a:gd name="T29" fmla="*/ 682 w 68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2" h="12">
                <a:moveTo>
                  <a:pt x="682" y="2"/>
                </a:moveTo>
                <a:lnTo>
                  <a:pt x="674" y="2"/>
                </a:lnTo>
                <a:lnTo>
                  <a:pt x="48" y="2"/>
                </a:lnTo>
                <a:lnTo>
                  <a:pt x="40" y="0"/>
                </a:lnTo>
                <a:lnTo>
                  <a:pt x="31" y="0"/>
                </a:lnTo>
                <a:lnTo>
                  <a:pt x="23" y="1"/>
                </a:lnTo>
                <a:lnTo>
                  <a:pt x="15" y="3"/>
                </a:lnTo>
                <a:lnTo>
                  <a:pt x="7" y="8"/>
                </a:lnTo>
                <a:lnTo>
                  <a:pt x="0" y="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89" name="Freeform 22"/>
          <p:cNvSpPr>
            <a:spLocks/>
          </p:cNvSpPr>
          <p:nvPr/>
        </p:nvSpPr>
        <p:spPr bwMode="auto">
          <a:xfrm>
            <a:off x="1785938" y="4156075"/>
            <a:ext cx="1654175" cy="495300"/>
          </a:xfrm>
          <a:custGeom>
            <a:avLst/>
            <a:gdLst>
              <a:gd name="T0" fmla="*/ 0 w 1042"/>
              <a:gd name="T1" fmla="*/ 0 h 312"/>
              <a:gd name="T2" fmla="*/ 2147483647 w 1042"/>
              <a:gd name="T3" fmla="*/ 0 h 312"/>
              <a:gd name="T4" fmla="*/ 2147483647 w 1042"/>
              <a:gd name="T5" fmla="*/ 524192493 h 312"/>
              <a:gd name="T6" fmla="*/ 2147483647 w 1042"/>
              <a:gd name="T7" fmla="*/ 786288641 h 312"/>
              <a:gd name="T8" fmla="*/ 0 w 1042"/>
              <a:gd name="T9" fmla="*/ 786288641 h 312"/>
              <a:gd name="T10" fmla="*/ 0 w 1042"/>
              <a:gd name="T11" fmla="*/ 0 h 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2"/>
              <a:gd name="T19" fmla="*/ 0 h 312"/>
              <a:gd name="T20" fmla="*/ 1042 w 1042"/>
              <a:gd name="T21" fmla="*/ 312 h 3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2" h="312">
                <a:moveTo>
                  <a:pt x="0" y="0"/>
                </a:moveTo>
                <a:lnTo>
                  <a:pt x="1042" y="0"/>
                </a:lnTo>
                <a:lnTo>
                  <a:pt x="1042" y="208"/>
                </a:lnTo>
                <a:lnTo>
                  <a:pt x="1042" y="312"/>
                </a:lnTo>
                <a:lnTo>
                  <a:pt x="0" y="312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0" name="Freeform 23"/>
          <p:cNvSpPr>
            <a:spLocks/>
          </p:cNvSpPr>
          <p:nvPr/>
        </p:nvSpPr>
        <p:spPr bwMode="auto">
          <a:xfrm>
            <a:off x="2613025" y="5145088"/>
            <a:ext cx="1984375" cy="733425"/>
          </a:xfrm>
          <a:custGeom>
            <a:avLst/>
            <a:gdLst>
              <a:gd name="T0" fmla="*/ 0 w 1250"/>
              <a:gd name="T1" fmla="*/ 0 h 462"/>
              <a:gd name="T2" fmla="*/ 2147483647 w 1250"/>
              <a:gd name="T3" fmla="*/ 0 h 462"/>
              <a:gd name="T4" fmla="*/ 2147483647 w 1250"/>
              <a:gd name="T5" fmla="*/ 1053425431 h 462"/>
              <a:gd name="T6" fmla="*/ 2147483647 w 1250"/>
              <a:gd name="T7" fmla="*/ 1078626987 h 462"/>
              <a:gd name="T8" fmla="*/ 2147483647 w 1250"/>
              <a:gd name="T9" fmla="*/ 1098788232 h 462"/>
              <a:gd name="T10" fmla="*/ 2147483647 w 1250"/>
              <a:gd name="T11" fmla="*/ 1118949476 h 462"/>
              <a:gd name="T12" fmla="*/ 2147483647 w 1250"/>
              <a:gd name="T13" fmla="*/ 1136591359 h 462"/>
              <a:gd name="T14" fmla="*/ 2147483647 w 1250"/>
              <a:gd name="T15" fmla="*/ 1146671981 h 462"/>
              <a:gd name="T16" fmla="*/ 2147483647 w 1250"/>
              <a:gd name="T17" fmla="*/ 1159271966 h 462"/>
              <a:gd name="T18" fmla="*/ 2147483647 w 1250"/>
              <a:gd name="T19" fmla="*/ 1161792915 h 462"/>
              <a:gd name="T20" fmla="*/ 2147483647 w 1250"/>
              <a:gd name="T21" fmla="*/ 1164312277 h 462"/>
              <a:gd name="T22" fmla="*/ 2147483647 w 1250"/>
              <a:gd name="T23" fmla="*/ 1164312277 h 462"/>
              <a:gd name="T24" fmla="*/ 2147483647 w 1250"/>
              <a:gd name="T25" fmla="*/ 1159271966 h 462"/>
              <a:gd name="T26" fmla="*/ 2114410268 w 1250"/>
              <a:gd name="T27" fmla="*/ 1149191343 h 462"/>
              <a:gd name="T28" fmla="*/ 2021165317 w 1250"/>
              <a:gd name="T29" fmla="*/ 1139110721 h 462"/>
              <a:gd name="T30" fmla="*/ 1922878468 w 1250"/>
              <a:gd name="T31" fmla="*/ 1123989787 h 462"/>
              <a:gd name="T32" fmla="*/ 1832152878 w 1250"/>
              <a:gd name="T33" fmla="*/ 1106349492 h 462"/>
              <a:gd name="T34" fmla="*/ 1736386978 w 1250"/>
              <a:gd name="T35" fmla="*/ 1083667298 h 462"/>
              <a:gd name="T36" fmla="*/ 1645660992 w 1250"/>
              <a:gd name="T37" fmla="*/ 1058465742 h 4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50"/>
              <a:gd name="T58" fmla="*/ 0 h 462"/>
              <a:gd name="T59" fmla="*/ 1250 w 1250"/>
              <a:gd name="T60" fmla="*/ 462 h 4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50" h="462">
                <a:moveTo>
                  <a:pt x="0" y="0"/>
                </a:moveTo>
                <a:lnTo>
                  <a:pt x="1250" y="0"/>
                </a:lnTo>
                <a:lnTo>
                  <a:pt x="1250" y="418"/>
                </a:lnTo>
                <a:lnTo>
                  <a:pt x="1214" y="428"/>
                </a:lnTo>
                <a:lnTo>
                  <a:pt x="1177" y="436"/>
                </a:lnTo>
                <a:lnTo>
                  <a:pt x="1140" y="444"/>
                </a:lnTo>
                <a:lnTo>
                  <a:pt x="1103" y="451"/>
                </a:lnTo>
                <a:lnTo>
                  <a:pt x="1065" y="455"/>
                </a:lnTo>
                <a:lnTo>
                  <a:pt x="1028" y="460"/>
                </a:lnTo>
                <a:lnTo>
                  <a:pt x="990" y="461"/>
                </a:lnTo>
                <a:lnTo>
                  <a:pt x="952" y="462"/>
                </a:lnTo>
                <a:lnTo>
                  <a:pt x="915" y="462"/>
                </a:lnTo>
                <a:lnTo>
                  <a:pt x="876" y="460"/>
                </a:lnTo>
                <a:lnTo>
                  <a:pt x="839" y="456"/>
                </a:lnTo>
                <a:lnTo>
                  <a:pt x="802" y="452"/>
                </a:lnTo>
                <a:lnTo>
                  <a:pt x="763" y="446"/>
                </a:lnTo>
                <a:lnTo>
                  <a:pt x="727" y="439"/>
                </a:lnTo>
                <a:lnTo>
                  <a:pt x="689" y="430"/>
                </a:lnTo>
                <a:lnTo>
                  <a:pt x="653" y="42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1" name="Freeform 24"/>
          <p:cNvSpPr>
            <a:spLocks/>
          </p:cNvSpPr>
          <p:nvPr/>
        </p:nvSpPr>
        <p:spPr bwMode="auto">
          <a:xfrm>
            <a:off x="2795588" y="5727700"/>
            <a:ext cx="868362" cy="84138"/>
          </a:xfrm>
          <a:custGeom>
            <a:avLst/>
            <a:gdLst>
              <a:gd name="T0" fmla="*/ 1378523663 w 547"/>
              <a:gd name="T1" fmla="*/ 133569880 h 53"/>
              <a:gd name="T2" fmla="*/ 1285277183 w 547"/>
              <a:gd name="T3" fmla="*/ 105847211 h 53"/>
              <a:gd name="T4" fmla="*/ 1186991984 w 547"/>
              <a:gd name="T5" fmla="*/ 80645481 h 53"/>
              <a:gd name="T6" fmla="*/ 1091226144 w 547"/>
              <a:gd name="T7" fmla="*/ 57964740 h 53"/>
              <a:gd name="T8" fmla="*/ 992940944 w 547"/>
              <a:gd name="T9" fmla="*/ 40322740 h 53"/>
              <a:gd name="T10" fmla="*/ 894654157 w 547"/>
              <a:gd name="T11" fmla="*/ 25201711 h 53"/>
              <a:gd name="T12" fmla="*/ 793847812 w 547"/>
              <a:gd name="T13" fmla="*/ 15121029 h 53"/>
              <a:gd name="T14" fmla="*/ 698081972 w 547"/>
              <a:gd name="T15" fmla="*/ 2520965 h 53"/>
              <a:gd name="T16" fmla="*/ 597275825 w 547"/>
              <a:gd name="T17" fmla="*/ 2520965 h 53"/>
              <a:gd name="T18" fmla="*/ 496469678 w 547"/>
              <a:gd name="T19" fmla="*/ 0 h 53"/>
              <a:gd name="T20" fmla="*/ 398184380 w 547"/>
              <a:gd name="T21" fmla="*/ 2520965 h 53"/>
              <a:gd name="T22" fmla="*/ 297378233 w 547"/>
              <a:gd name="T23" fmla="*/ 12601649 h 53"/>
              <a:gd name="T24" fmla="*/ 199091396 w 547"/>
              <a:gd name="T25" fmla="*/ 20161370 h 53"/>
              <a:gd name="T26" fmla="*/ 100806172 w 547"/>
              <a:gd name="T27" fmla="*/ 35282399 h 53"/>
              <a:gd name="T28" fmla="*/ 0 w 547"/>
              <a:gd name="T29" fmla="*/ 55443776 h 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7"/>
              <a:gd name="T46" fmla="*/ 0 h 53"/>
              <a:gd name="T47" fmla="*/ 547 w 547"/>
              <a:gd name="T48" fmla="*/ 53 h 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7" h="53">
                <a:moveTo>
                  <a:pt x="547" y="53"/>
                </a:moveTo>
                <a:lnTo>
                  <a:pt x="510" y="42"/>
                </a:lnTo>
                <a:lnTo>
                  <a:pt x="471" y="32"/>
                </a:lnTo>
                <a:lnTo>
                  <a:pt x="433" y="23"/>
                </a:lnTo>
                <a:lnTo>
                  <a:pt x="394" y="16"/>
                </a:lnTo>
                <a:lnTo>
                  <a:pt x="355" y="10"/>
                </a:lnTo>
                <a:lnTo>
                  <a:pt x="315" y="6"/>
                </a:lnTo>
                <a:lnTo>
                  <a:pt x="277" y="1"/>
                </a:lnTo>
                <a:lnTo>
                  <a:pt x="237" y="1"/>
                </a:lnTo>
                <a:lnTo>
                  <a:pt x="197" y="0"/>
                </a:lnTo>
                <a:lnTo>
                  <a:pt x="158" y="1"/>
                </a:lnTo>
                <a:lnTo>
                  <a:pt x="118" y="5"/>
                </a:lnTo>
                <a:lnTo>
                  <a:pt x="79" y="8"/>
                </a:lnTo>
                <a:lnTo>
                  <a:pt x="40" y="14"/>
                </a:lnTo>
                <a:lnTo>
                  <a:pt x="0" y="2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2" name="Freeform 25"/>
          <p:cNvSpPr>
            <a:spLocks/>
          </p:cNvSpPr>
          <p:nvPr/>
        </p:nvSpPr>
        <p:spPr bwMode="auto">
          <a:xfrm>
            <a:off x="2613025" y="5145088"/>
            <a:ext cx="182563" cy="663575"/>
          </a:xfrm>
          <a:custGeom>
            <a:avLst/>
            <a:gdLst>
              <a:gd name="T0" fmla="*/ 289819579 w 115"/>
              <a:gd name="T1" fmla="*/ 980341686 h 418"/>
              <a:gd name="T2" fmla="*/ 194053355 w 115"/>
              <a:gd name="T3" fmla="*/ 997981980 h 418"/>
              <a:gd name="T4" fmla="*/ 98287155 w 115"/>
              <a:gd name="T5" fmla="*/ 1025704485 h 418"/>
              <a:gd name="T6" fmla="*/ 0 w 115"/>
              <a:gd name="T7" fmla="*/ 1053425402 h 418"/>
              <a:gd name="T8" fmla="*/ 0 w 115"/>
              <a:gd name="T9" fmla="*/ 0 h 4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418"/>
              <a:gd name="T17" fmla="*/ 115 w 115"/>
              <a:gd name="T18" fmla="*/ 418 h 4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418">
                <a:moveTo>
                  <a:pt x="115" y="389"/>
                </a:moveTo>
                <a:lnTo>
                  <a:pt x="77" y="396"/>
                </a:lnTo>
                <a:lnTo>
                  <a:pt x="39" y="407"/>
                </a:lnTo>
                <a:lnTo>
                  <a:pt x="0" y="418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3" name="Line 26"/>
          <p:cNvSpPr>
            <a:spLocks noChangeShapeType="1"/>
          </p:cNvSpPr>
          <p:nvPr/>
        </p:nvSpPr>
        <p:spPr bwMode="auto">
          <a:xfrm>
            <a:off x="3276600" y="6138863"/>
            <a:ext cx="4937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4" name="Line 27"/>
          <p:cNvSpPr>
            <a:spLocks noChangeShapeType="1"/>
          </p:cNvSpPr>
          <p:nvPr/>
        </p:nvSpPr>
        <p:spPr bwMode="auto">
          <a:xfrm flipH="1">
            <a:off x="3276600" y="6303963"/>
            <a:ext cx="4937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5" name="Freeform 28"/>
          <p:cNvSpPr>
            <a:spLocks/>
          </p:cNvSpPr>
          <p:nvPr/>
        </p:nvSpPr>
        <p:spPr bwMode="auto">
          <a:xfrm>
            <a:off x="3770313" y="6138863"/>
            <a:ext cx="92075" cy="165100"/>
          </a:xfrm>
          <a:custGeom>
            <a:avLst/>
            <a:gdLst>
              <a:gd name="T0" fmla="*/ 0 w 58"/>
              <a:gd name="T1" fmla="*/ 262096272 h 104"/>
              <a:gd name="T2" fmla="*/ 22682200 w 58"/>
              <a:gd name="T3" fmla="*/ 262096272 h 104"/>
              <a:gd name="T4" fmla="*/ 42843451 w 58"/>
              <a:gd name="T5" fmla="*/ 259576911 h 104"/>
              <a:gd name="T6" fmla="*/ 63004708 w 58"/>
              <a:gd name="T7" fmla="*/ 254536600 h 104"/>
              <a:gd name="T8" fmla="*/ 80645004 w 58"/>
              <a:gd name="T9" fmla="*/ 241935028 h 104"/>
              <a:gd name="T10" fmla="*/ 100806248 w 58"/>
              <a:gd name="T11" fmla="*/ 231854406 h 104"/>
              <a:gd name="T12" fmla="*/ 113407845 w 58"/>
              <a:gd name="T13" fmla="*/ 216733473 h 104"/>
              <a:gd name="T14" fmla="*/ 126007829 w 58"/>
              <a:gd name="T15" fmla="*/ 201612490 h 104"/>
              <a:gd name="T16" fmla="*/ 136088451 w 58"/>
              <a:gd name="T17" fmla="*/ 183972196 h 104"/>
              <a:gd name="T18" fmla="*/ 143649712 w 58"/>
              <a:gd name="T19" fmla="*/ 163810952 h 104"/>
              <a:gd name="T20" fmla="*/ 146169074 w 58"/>
              <a:gd name="T21" fmla="*/ 141128758 h 104"/>
              <a:gd name="T22" fmla="*/ 146169074 w 58"/>
              <a:gd name="T23" fmla="*/ 120967514 h 104"/>
              <a:gd name="T24" fmla="*/ 143649712 w 58"/>
              <a:gd name="T25" fmla="*/ 100806245 h 104"/>
              <a:gd name="T26" fmla="*/ 136088451 w 58"/>
              <a:gd name="T27" fmla="*/ 80645001 h 104"/>
              <a:gd name="T28" fmla="*/ 126007829 w 58"/>
              <a:gd name="T29" fmla="*/ 60483757 h 104"/>
              <a:gd name="T30" fmla="*/ 113407845 w 58"/>
              <a:gd name="T31" fmla="*/ 42843450 h 104"/>
              <a:gd name="T32" fmla="*/ 100806248 w 58"/>
              <a:gd name="T33" fmla="*/ 30241879 h 104"/>
              <a:gd name="T34" fmla="*/ 80645004 w 58"/>
              <a:gd name="T35" fmla="*/ 17640301 h 104"/>
              <a:gd name="T36" fmla="*/ 63004708 w 58"/>
              <a:gd name="T37" fmla="*/ 10080625 h 104"/>
              <a:gd name="T38" fmla="*/ 42843451 w 58"/>
              <a:gd name="T39" fmla="*/ 2520950 h 104"/>
              <a:gd name="T40" fmla="*/ 22682200 w 58"/>
              <a:gd name="T41" fmla="*/ 0 h 104"/>
              <a:gd name="T42" fmla="*/ 0 w 58"/>
              <a:gd name="T43" fmla="*/ 0 h 1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8"/>
              <a:gd name="T67" fmla="*/ 0 h 104"/>
              <a:gd name="T68" fmla="*/ 58 w 58"/>
              <a:gd name="T69" fmla="*/ 104 h 10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8" h="104">
                <a:moveTo>
                  <a:pt x="0" y="104"/>
                </a:moveTo>
                <a:lnTo>
                  <a:pt x="9" y="104"/>
                </a:lnTo>
                <a:lnTo>
                  <a:pt x="17" y="103"/>
                </a:lnTo>
                <a:lnTo>
                  <a:pt x="25" y="101"/>
                </a:lnTo>
                <a:lnTo>
                  <a:pt x="32" y="96"/>
                </a:lnTo>
                <a:lnTo>
                  <a:pt x="40" y="92"/>
                </a:lnTo>
                <a:lnTo>
                  <a:pt x="45" y="86"/>
                </a:lnTo>
                <a:lnTo>
                  <a:pt x="50" y="80"/>
                </a:lnTo>
                <a:lnTo>
                  <a:pt x="54" y="73"/>
                </a:lnTo>
                <a:lnTo>
                  <a:pt x="57" y="65"/>
                </a:lnTo>
                <a:lnTo>
                  <a:pt x="58" y="56"/>
                </a:lnTo>
                <a:lnTo>
                  <a:pt x="58" y="48"/>
                </a:lnTo>
                <a:lnTo>
                  <a:pt x="57" y="40"/>
                </a:lnTo>
                <a:lnTo>
                  <a:pt x="54" y="32"/>
                </a:lnTo>
                <a:lnTo>
                  <a:pt x="50" y="24"/>
                </a:lnTo>
                <a:lnTo>
                  <a:pt x="45" y="17"/>
                </a:lnTo>
                <a:lnTo>
                  <a:pt x="40" y="12"/>
                </a:lnTo>
                <a:lnTo>
                  <a:pt x="32" y="7"/>
                </a:lnTo>
                <a:lnTo>
                  <a:pt x="25" y="4"/>
                </a:lnTo>
                <a:lnTo>
                  <a:pt x="17" y="1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6" name="Freeform 29"/>
          <p:cNvSpPr>
            <a:spLocks/>
          </p:cNvSpPr>
          <p:nvPr/>
        </p:nvSpPr>
        <p:spPr bwMode="auto">
          <a:xfrm>
            <a:off x="3162300" y="6134100"/>
            <a:ext cx="122238" cy="173038"/>
          </a:xfrm>
          <a:custGeom>
            <a:avLst/>
            <a:gdLst>
              <a:gd name="T0" fmla="*/ 181451970 w 77"/>
              <a:gd name="T1" fmla="*/ 7561285 h 109"/>
              <a:gd name="T2" fmla="*/ 158771274 w 77"/>
              <a:gd name="T3" fmla="*/ 2520957 h 109"/>
              <a:gd name="T4" fmla="*/ 138609949 w 77"/>
              <a:gd name="T5" fmla="*/ 0 h 109"/>
              <a:gd name="T6" fmla="*/ 115927665 w 77"/>
              <a:gd name="T7" fmla="*/ 0 h 109"/>
              <a:gd name="T8" fmla="*/ 95766316 w 77"/>
              <a:gd name="T9" fmla="*/ 7561285 h 109"/>
              <a:gd name="T10" fmla="*/ 75604992 w 77"/>
              <a:gd name="T11" fmla="*/ 15120983 h 109"/>
              <a:gd name="T12" fmla="*/ 57964626 w 77"/>
              <a:gd name="T13" fmla="*/ 25201634 h 109"/>
              <a:gd name="T14" fmla="*/ 40322661 w 77"/>
              <a:gd name="T15" fmla="*/ 40322618 h 109"/>
              <a:gd name="T16" fmla="*/ 27722627 w 77"/>
              <a:gd name="T17" fmla="*/ 52924238 h 109"/>
              <a:gd name="T18" fmla="*/ 15121000 w 77"/>
              <a:gd name="T19" fmla="*/ 73085541 h 109"/>
              <a:gd name="T20" fmla="*/ 7561294 w 77"/>
              <a:gd name="T21" fmla="*/ 93246843 h 109"/>
              <a:gd name="T22" fmla="*/ 0 w 77"/>
              <a:gd name="T23" fmla="*/ 113408171 h 109"/>
              <a:gd name="T24" fmla="*/ 0 w 77"/>
              <a:gd name="T25" fmla="*/ 133569473 h 109"/>
              <a:gd name="T26" fmla="*/ 0 w 77"/>
              <a:gd name="T27" fmla="*/ 156250145 h 109"/>
              <a:gd name="T28" fmla="*/ 7561294 w 77"/>
              <a:gd name="T29" fmla="*/ 176411447 h 109"/>
              <a:gd name="T30" fmla="*/ 15121000 w 77"/>
              <a:gd name="T31" fmla="*/ 196572750 h 109"/>
              <a:gd name="T32" fmla="*/ 25201662 w 77"/>
              <a:gd name="T33" fmla="*/ 216734102 h 109"/>
              <a:gd name="T34" fmla="*/ 37803290 w 77"/>
              <a:gd name="T35" fmla="*/ 231855079 h 109"/>
              <a:gd name="T36" fmla="*/ 52924295 w 77"/>
              <a:gd name="T37" fmla="*/ 244456687 h 109"/>
              <a:gd name="T38" fmla="*/ 73085620 w 77"/>
              <a:gd name="T39" fmla="*/ 257056708 h 109"/>
              <a:gd name="T40" fmla="*/ 90725985 w 77"/>
              <a:gd name="T41" fmla="*/ 264617990 h 109"/>
              <a:gd name="T42" fmla="*/ 113408294 w 77"/>
              <a:gd name="T43" fmla="*/ 269658315 h 109"/>
              <a:gd name="T44" fmla="*/ 133569618 w 77"/>
              <a:gd name="T45" fmla="*/ 274698641 h 109"/>
              <a:gd name="T46" fmla="*/ 151209983 w 77"/>
              <a:gd name="T47" fmla="*/ 269658315 h 109"/>
              <a:gd name="T48" fmla="*/ 176411639 w 77"/>
              <a:gd name="T49" fmla="*/ 267137359 h 109"/>
              <a:gd name="T50" fmla="*/ 194053591 w 77"/>
              <a:gd name="T51" fmla="*/ 259577664 h 10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7"/>
              <a:gd name="T79" fmla="*/ 0 h 109"/>
              <a:gd name="T80" fmla="*/ 77 w 77"/>
              <a:gd name="T81" fmla="*/ 109 h 10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7" h="109">
                <a:moveTo>
                  <a:pt x="72" y="3"/>
                </a:moveTo>
                <a:lnTo>
                  <a:pt x="63" y="1"/>
                </a:lnTo>
                <a:lnTo>
                  <a:pt x="55" y="0"/>
                </a:lnTo>
                <a:lnTo>
                  <a:pt x="46" y="0"/>
                </a:lnTo>
                <a:lnTo>
                  <a:pt x="38" y="3"/>
                </a:lnTo>
                <a:lnTo>
                  <a:pt x="30" y="6"/>
                </a:lnTo>
                <a:lnTo>
                  <a:pt x="23" y="10"/>
                </a:lnTo>
                <a:lnTo>
                  <a:pt x="16" y="16"/>
                </a:lnTo>
                <a:lnTo>
                  <a:pt x="11" y="21"/>
                </a:lnTo>
                <a:lnTo>
                  <a:pt x="6" y="29"/>
                </a:lnTo>
                <a:lnTo>
                  <a:pt x="3" y="37"/>
                </a:lnTo>
                <a:lnTo>
                  <a:pt x="0" y="45"/>
                </a:lnTo>
                <a:lnTo>
                  <a:pt x="0" y="53"/>
                </a:lnTo>
                <a:lnTo>
                  <a:pt x="0" y="62"/>
                </a:lnTo>
                <a:lnTo>
                  <a:pt x="3" y="70"/>
                </a:lnTo>
                <a:lnTo>
                  <a:pt x="6" y="78"/>
                </a:lnTo>
                <a:lnTo>
                  <a:pt x="10" y="86"/>
                </a:lnTo>
                <a:lnTo>
                  <a:pt x="15" y="92"/>
                </a:lnTo>
                <a:lnTo>
                  <a:pt x="21" y="97"/>
                </a:lnTo>
                <a:lnTo>
                  <a:pt x="29" y="102"/>
                </a:lnTo>
                <a:lnTo>
                  <a:pt x="36" y="105"/>
                </a:lnTo>
                <a:lnTo>
                  <a:pt x="45" y="107"/>
                </a:lnTo>
                <a:lnTo>
                  <a:pt x="53" y="109"/>
                </a:lnTo>
                <a:lnTo>
                  <a:pt x="60" y="107"/>
                </a:lnTo>
                <a:lnTo>
                  <a:pt x="70" y="106"/>
                </a:lnTo>
                <a:lnTo>
                  <a:pt x="77" y="10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7" name="Freeform 30"/>
          <p:cNvSpPr>
            <a:spLocks/>
          </p:cNvSpPr>
          <p:nvPr/>
        </p:nvSpPr>
        <p:spPr bwMode="auto">
          <a:xfrm>
            <a:off x="4830763" y="4814888"/>
            <a:ext cx="684212" cy="166687"/>
          </a:xfrm>
          <a:custGeom>
            <a:avLst/>
            <a:gdLst>
              <a:gd name="T0" fmla="*/ 40322472 w 431"/>
              <a:gd name="T1" fmla="*/ 229332770 h 105"/>
              <a:gd name="T2" fmla="*/ 55443406 w 431"/>
              <a:gd name="T3" fmla="*/ 241934303 h 105"/>
              <a:gd name="T4" fmla="*/ 75604636 w 431"/>
              <a:gd name="T5" fmla="*/ 252014895 h 105"/>
              <a:gd name="T6" fmla="*/ 90725558 w 431"/>
              <a:gd name="T7" fmla="*/ 259574545 h 105"/>
              <a:gd name="T8" fmla="*/ 113406172 w 431"/>
              <a:gd name="T9" fmla="*/ 264614841 h 105"/>
              <a:gd name="T10" fmla="*/ 133567402 w 431"/>
              <a:gd name="T11" fmla="*/ 264614841 h 105"/>
              <a:gd name="T12" fmla="*/ 153728631 w 431"/>
              <a:gd name="T13" fmla="*/ 264614841 h 105"/>
              <a:gd name="T14" fmla="*/ 680441696 w 431"/>
              <a:gd name="T15" fmla="*/ 264614841 h 105"/>
              <a:gd name="T16" fmla="*/ 942537879 w 431"/>
              <a:gd name="T17" fmla="*/ 264614841 h 105"/>
              <a:gd name="T18" fmla="*/ 965218468 w 431"/>
              <a:gd name="T19" fmla="*/ 264614841 h 105"/>
              <a:gd name="T20" fmla="*/ 985379698 w 431"/>
              <a:gd name="T21" fmla="*/ 262095487 h 105"/>
              <a:gd name="T22" fmla="*/ 1005540927 w 431"/>
              <a:gd name="T23" fmla="*/ 254534249 h 105"/>
              <a:gd name="T24" fmla="*/ 1020661849 w 431"/>
              <a:gd name="T25" fmla="*/ 244453657 h 105"/>
              <a:gd name="T26" fmla="*/ 1040823079 w 431"/>
              <a:gd name="T27" fmla="*/ 234373066 h 105"/>
              <a:gd name="T28" fmla="*/ 1055944001 w 431"/>
              <a:gd name="T29" fmla="*/ 219252178 h 105"/>
              <a:gd name="T30" fmla="*/ 1066024616 w 431"/>
              <a:gd name="T31" fmla="*/ 201611886 h 105"/>
              <a:gd name="T32" fmla="*/ 1076105231 w 431"/>
              <a:gd name="T33" fmla="*/ 186490999 h 105"/>
              <a:gd name="T34" fmla="*/ 1083666486 w 431"/>
              <a:gd name="T35" fmla="*/ 161289519 h 105"/>
              <a:gd name="T36" fmla="*/ 1086185845 w 431"/>
              <a:gd name="T37" fmla="*/ 143647689 h 105"/>
              <a:gd name="T38" fmla="*/ 1086185845 w 431"/>
              <a:gd name="T39" fmla="*/ 123486506 h 105"/>
              <a:gd name="T40" fmla="*/ 1083666486 w 431"/>
              <a:gd name="T41" fmla="*/ 103325297 h 105"/>
              <a:gd name="T42" fmla="*/ 1076105231 w 431"/>
              <a:gd name="T43" fmla="*/ 83164114 h 105"/>
              <a:gd name="T44" fmla="*/ 1066024616 w 431"/>
              <a:gd name="T45" fmla="*/ 63002930 h 105"/>
              <a:gd name="T46" fmla="*/ 1055944001 w 431"/>
              <a:gd name="T47" fmla="*/ 45362676 h 105"/>
              <a:gd name="T48" fmla="*/ 1040823079 w 431"/>
              <a:gd name="T49" fmla="*/ 30241788 h 105"/>
              <a:gd name="T50" fmla="*/ 1020661849 w 431"/>
              <a:gd name="T51" fmla="*/ 20161190 h 105"/>
              <a:gd name="T52" fmla="*/ 1005540927 w 431"/>
              <a:gd name="T53" fmla="*/ 10080595 h 105"/>
              <a:gd name="T54" fmla="*/ 985379698 w 431"/>
              <a:gd name="T55" fmla="*/ 5040297 h 105"/>
              <a:gd name="T56" fmla="*/ 965218468 w 431"/>
              <a:gd name="T57" fmla="*/ 0 h 105"/>
              <a:gd name="T58" fmla="*/ 942537879 w 431"/>
              <a:gd name="T59" fmla="*/ 2519355 h 105"/>
              <a:gd name="T60" fmla="*/ 680441696 w 431"/>
              <a:gd name="T61" fmla="*/ 2519355 h 105"/>
              <a:gd name="T62" fmla="*/ 153728631 w 431"/>
              <a:gd name="T63" fmla="*/ 2519355 h 105"/>
              <a:gd name="T64" fmla="*/ 133567402 w 431"/>
              <a:gd name="T65" fmla="*/ 0 h 105"/>
              <a:gd name="T66" fmla="*/ 113406172 w 431"/>
              <a:gd name="T67" fmla="*/ 0 h 105"/>
              <a:gd name="T68" fmla="*/ 90725558 w 431"/>
              <a:gd name="T69" fmla="*/ 5040297 h 105"/>
              <a:gd name="T70" fmla="*/ 75604636 w 431"/>
              <a:gd name="T71" fmla="*/ 15120894 h 105"/>
              <a:gd name="T72" fmla="*/ 55443406 w 431"/>
              <a:gd name="T73" fmla="*/ 22680544 h 105"/>
              <a:gd name="T74" fmla="*/ 40322472 w 431"/>
              <a:gd name="T75" fmla="*/ 37801438 h 105"/>
              <a:gd name="T76" fmla="*/ 25201543 w 431"/>
              <a:gd name="T77" fmla="*/ 52922338 h 105"/>
              <a:gd name="T78" fmla="*/ 15120928 w 431"/>
              <a:gd name="T79" fmla="*/ 70564168 h 105"/>
              <a:gd name="T80" fmla="*/ 5040309 w 431"/>
              <a:gd name="T81" fmla="*/ 90725351 h 105"/>
              <a:gd name="T82" fmla="*/ 0 w 431"/>
              <a:gd name="T83" fmla="*/ 110886560 h 105"/>
              <a:gd name="T84" fmla="*/ 0 w 431"/>
              <a:gd name="T85" fmla="*/ 133567098 h 105"/>
              <a:gd name="T86" fmla="*/ 0 w 431"/>
              <a:gd name="T87" fmla="*/ 153728281 h 105"/>
              <a:gd name="T88" fmla="*/ 5040309 w 431"/>
              <a:gd name="T89" fmla="*/ 173889465 h 105"/>
              <a:gd name="T90" fmla="*/ 15120928 w 431"/>
              <a:gd name="T91" fmla="*/ 194050649 h 105"/>
              <a:gd name="T92" fmla="*/ 25201543 w 431"/>
              <a:gd name="T93" fmla="*/ 211692528 h 105"/>
              <a:gd name="T94" fmla="*/ 40322472 w 431"/>
              <a:gd name="T95" fmla="*/ 229332770 h 10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31"/>
              <a:gd name="T145" fmla="*/ 0 h 105"/>
              <a:gd name="T146" fmla="*/ 431 w 431"/>
              <a:gd name="T147" fmla="*/ 105 h 105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31" h="105">
                <a:moveTo>
                  <a:pt x="16" y="91"/>
                </a:moveTo>
                <a:lnTo>
                  <a:pt x="22" y="96"/>
                </a:lnTo>
                <a:lnTo>
                  <a:pt x="30" y="100"/>
                </a:lnTo>
                <a:lnTo>
                  <a:pt x="36" y="103"/>
                </a:lnTo>
                <a:lnTo>
                  <a:pt x="45" y="105"/>
                </a:lnTo>
                <a:lnTo>
                  <a:pt x="53" y="105"/>
                </a:lnTo>
                <a:lnTo>
                  <a:pt x="61" y="105"/>
                </a:lnTo>
                <a:lnTo>
                  <a:pt x="270" y="105"/>
                </a:lnTo>
                <a:lnTo>
                  <a:pt x="374" y="105"/>
                </a:lnTo>
                <a:lnTo>
                  <a:pt x="383" y="105"/>
                </a:lnTo>
                <a:lnTo>
                  <a:pt x="391" y="104"/>
                </a:lnTo>
                <a:lnTo>
                  <a:pt x="399" y="101"/>
                </a:lnTo>
                <a:lnTo>
                  <a:pt x="405" y="97"/>
                </a:lnTo>
                <a:lnTo>
                  <a:pt x="413" y="93"/>
                </a:lnTo>
                <a:lnTo>
                  <a:pt x="419" y="87"/>
                </a:lnTo>
                <a:lnTo>
                  <a:pt x="423" y="80"/>
                </a:lnTo>
                <a:lnTo>
                  <a:pt x="427" y="74"/>
                </a:lnTo>
                <a:lnTo>
                  <a:pt x="430" y="64"/>
                </a:lnTo>
                <a:lnTo>
                  <a:pt x="431" y="57"/>
                </a:lnTo>
                <a:lnTo>
                  <a:pt x="431" y="49"/>
                </a:lnTo>
                <a:lnTo>
                  <a:pt x="430" y="41"/>
                </a:lnTo>
                <a:lnTo>
                  <a:pt x="427" y="33"/>
                </a:lnTo>
                <a:lnTo>
                  <a:pt x="423" y="25"/>
                </a:lnTo>
                <a:lnTo>
                  <a:pt x="419" y="18"/>
                </a:lnTo>
                <a:lnTo>
                  <a:pt x="413" y="12"/>
                </a:lnTo>
                <a:lnTo>
                  <a:pt x="405" y="8"/>
                </a:lnTo>
                <a:lnTo>
                  <a:pt x="399" y="4"/>
                </a:lnTo>
                <a:lnTo>
                  <a:pt x="391" y="2"/>
                </a:lnTo>
                <a:lnTo>
                  <a:pt x="383" y="0"/>
                </a:lnTo>
                <a:lnTo>
                  <a:pt x="374" y="1"/>
                </a:lnTo>
                <a:lnTo>
                  <a:pt x="270" y="1"/>
                </a:lnTo>
                <a:lnTo>
                  <a:pt x="61" y="1"/>
                </a:lnTo>
                <a:lnTo>
                  <a:pt x="53" y="0"/>
                </a:lnTo>
                <a:lnTo>
                  <a:pt x="45" y="0"/>
                </a:lnTo>
                <a:lnTo>
                  <a:pt x="36" y="2"/>
                </a:lnTo>
                <a:lnTo>
                  <a:pt x="30" y="6"/>
                </a:lnTo>
                <a:lnTo>
                  <a:pt x="22" y="9"/>
                </a:lnTo>
                <a:lnTo>
                  <a:pt x="16" y="15"/>
                </a:lnTo>
                <a:lnTo>
                  <a:pt x="10" y="21"/>
                </a:lnTo>
                <a:lnTo>
                  <a:pt x="6" y="28"/>
                </a:lnTo>
                <a:lnTo>
                  <a:pt x="2" y="36"/>
                </a:lnTo>
                <a:lnTo>
                  <a:pt x="0" y="44"/>
                </a:lnTo>
                <a:lnTo>
                  <a:pt x="0" y="53"/>
                </a:lnTo>
                <a:lnTo>
                  <a:pt x="0" y="61"/>
                </a:lnTo>
                <a:lnTo>
                  <a:pt x="2" y="69"/>
                </a:lnTo>
                <a:lnTo>
                  <a:pt x="6" y="77"/>
                </a:lnTo>
                <a:lnTo>
                  <a:pt x="10" y="84"/>
                </a:lnTo>
                <a:lnTo>
                  <a:pt x="16" y="9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8" name="Line 31"/>
          <p:cNvSpPr>
            <a:spLocks noChangeShapeType="1"/>
          </p:cNvSpPr>
          <p:nvPr/>
        </p:nvSpPr>
        <p:spPr bwMode="auto">
          <a:xfrm>
            <a:off x="4927600" y="4816475"/>
            <a:ext cx="165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399" name="Freeform 32"/>
          <p:cNvSpPr>
            <a:spLocks/>
          </p:cNvSpPr>
          <p:nvPr/>
        </p:nvSpPr>
        <p:spPr bwMode="auto">
          <a:xfrm>
            <a:off x="4938713" y="4425950"/>
            <a:ext cx="152400" cy="52388"/>
          </a:xfrm>
          <a:custGeom>
            <a:avLst/>
            <a:gdLst>
              <a:gd name="T0" fmla="*/ 241935022 w 96"/>
              <a:gd name="T1" fmla="*/ 83166730 h 33"/>
              <a:gd name="T2" fmla="*/ 181451242 w 96"/>
              <a:gd name="T3" fmla="*/ 57964939 h 33"/>
              <a:gd name="T4" fmla="*/ 123486873 w 96"/>
              <a:gd name="T5" fmla="*/ 37803493 h 33"/>
              <a:gd name="T6" fmla="*/ 63003117 w 96"/>
              <a:gd name="T7" fmla="*/ 17642054 h 33"/>
              <a:gd name="T8" fmla="*/ 0 w 96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33"/>
              <a:gd name="T17" fmla="*/ 96 w 96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33">
                <a:moveTo>
                  <a:pt x="96" y="33"/>
                </a:moveTo>
                <a:lnTo>
                  <a:pt x="72" y="23"/>
                </a:lnTo>
                <a:lnTo>
                  <a:pt x="49" y="15"/>
                </a:lnTo>
                <a:lnTo>
                  <a:pt x="25" y="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0" name="Freeform 33"/>
          <p:cNvSpPr>
            <a:spLocks/>
          </p:cNvSpPr>
          <p:nvPr/>
        </p:nvSpPr>
        <p:spPr bwMode="auto">
          <a:xfrm>
            <a:off x="4432300" y="3824288"/>
            <a:ext cx="1487488" cy="661987"/>
          </a:xfrm>
          <a:custGeom>
            <a:avLst/>
            <a:gdLst>
              <a:gd name="T0" fmla="*/ 803930897 w 937"/>
              <a:gd name="T1" fmla="*/ 955137821 h 417"/>
              <a:gd name="T2" fmla="*/ 740926192 w 937"/>
              <a:gd name="T3" fmla="*/ 945057206 h 417"/>
              <a:gd name="T4" fmla="*/ 680442437 w 937"/>
              <a:gd name="T5" fmla="*/ 937497539 h 417"/>
              <a:gd name="T6" fmla="*/ 614918370 w 937"/>
              <a:gd name="T7" fmla="*/ 929936285 h 417"/>
              <a:gd name="T8" fmla="*/ 551915253 w 937"/>
              <a:gd name="T9" fmla="*/ 927416925 h 417"/>
              <a:gd name="T10" fmla="*/ 488910548 w 937"/>
              <a:gd name="T11" fmla="*/ 927416925 h 417"/>
              <a:gd name="T12" fmla="*/ 428426793 w 937"/>
              <a:gd name="T13" fmla="*/ 929936285 h 417"/>
              <a:gd name="T14" fmla="*/ 362902627 w 937"/>
              <a:gd name="T15" fmla="*/ 940016899 h 417"/>
              <a:gd name="T16" fmla="*/ 302418872 w 937"/>
              <a:gd name="T17" fmla="*/ 950097514 h 417"/>
              <a:gd name="T18" fmla="*/ 239415755 w 937"/>
              <a:gd name="T19" fmla="*/ 965218435 h 417"/>
              <a:gd name="T20" fmla="*/ 176411000 w 937"/>
              <a:gd name="T21" fmla="*/ 977819997 h 417"/>
              <a:gd name="T22" fmla="*/ 118448196 w 937"/>
              <a:gd name="T23" fmla="*/ 997981226 h 417"/>
              <a:gd name="T24" fmla="*/ 60483779 w 937"/>
              <a:gd name="T25" fmla="*/ 1020661815 h 417"/>
              <a:gd name="T26" fmla="*/ 0 w 937"/>
              <a:gd name="T27" fmla="*/ 1050903658 h 417"/>
              <a:gd name="T28" fmla="*/ 0 w 937"/>
              <a:gd name="T29" fmla="*/ 0 h 417"/>
              <a:gd name="T30" fmla="*/ 2099291902 w 937"/>
              <a:gd name="T31" fmla="*/ 0 h 417"/>
              <a:gd name="T32" fmla="*/ 2147483647 w 937"/>
              <a:gd name="T33" fmla="*/ 0 h 417"/>
              <a:gd name="T34" fmla="*/ 2147483647 w 937"/>
              <a:gd name="T35" fmla="*/ 1050903658 h 4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37"/>
              <a:gd name="T55" fmla="*/ 0 h 417"/>
              <a:gd name="T56" fmla="*/ 937 w 937"/>
              <a:gd name="T57" fmla="*/ 417 h 41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37" h="417">
                <a:moveTo>
                  <a:pt x="319" y="379"/>
                </a:moveTo>
                <a:lnTo>
                  <a:pt x="294" y="375"/>
                </a:lnTo>
                <a:lnTo>
                  <a:pt x="270" y="372"/>
                </a:lnTo>
                <a:lnTo>
                  <a:pt x="244" y="369"/>
                </a:lnTo>
                <a:lnTo>
                  <a:pt x="219" y="368"/>
                </a:lnTo>
                <a:lnTo>
                  <a:pt x="194" y="368"/>
                </a:lnTo>
                <a:lnTo>
                  <a:pt x="170" y="369"/>
                </a:lnTo>
                <a:lnTo>
                  <a:pt x="144" y="373"/>
                </a:lnTo>
                <a:lnTo>
                  <a:pt x="120" y="377"/>
                </a:lnTo>
                <a:lnTo>
                  <a:pt x="95" y="383"/>
                </a:lnTo>
                <a:lnTo>
                  <a:pt x="70" y="388"/>
                </a:lnTo>
                <a:lnTo>
                  <a:pt x="47" y="396"/>
                </a:lnTo>
                <a:lnTo>
                  <a:pt x="24" y="405"/>
                </a:lnTo>
                <a:lnTo>
                  <a:pt x="0" y="417"/>
                </a:lnTo>
                <a:lnTo>
                  <a:pt x="0" y="0"/>
                </a:lnTo>
                <a:lnTo>
                  <a:pt x="833" y="0"/>
                </a:lnTo>
                <a:lnTo>
                  <a:pt x="937" y="0"/>
                </a:lnTo>
                <a:lnTo>
                  <a:pt x="937" y="41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1" name="Freeform 34"/>
          <p:cNvSpPr>
            <a:spLocks/>
          </p:cNvSpPr>
          <p:nvPr/>
        </p:nvSpPr>
        <p:spPr bwMode="auto">
          <a:xfrm>
            <a:off x="5091113" y="4478338"/>
            <a:ext cx="831850" cy="163512"/>
          </a:xfrm>
          <a:custGeom>
            <a:avLst/>
            <a:gdLst>
              <a:gd name="T0" fmla="*/ 1320561657 w 524"/>
              <a:gd name="T1" fmla="*/ 25201484 h 103"/>
              <a:gd name="T2" fmla="*/ 1275198865 w 524"/>
              <a:gd name="T3" fmla="*/ 63002926 h 103"/>
              <a:gd name="T4" fmla="*/ 1232355435 w 524"/>
              <a:gd name="T5" fmla="*/ 98284995 h 103"/>
              <a:gd name="T6" fmla="*/ 1184473283 w 524"/>
              <a:gd name="T7" fmla="*/ 126007439 h 103"/>
              <a:gd name="T8" fmla="*/ 1136589542 w 524"/>
              <a:gd name="T9" fmla="*/ 153728271 h 103"/>
              <a:gd name="T10" fmla="*/ 1083667079 w 524"/>
              <a:gd name="T11" fmla="*/ 176410395 h 103"/>
              <a:gd name="T12" fmla="*/ 1033263978 w 524"/>
              <a:gd name="T13" fmla="*/ 201611873 h 103"/>
              <a:gd name="T14" fmla="*/ 980339928 w 524"/>
              <a:gd name="T15" fmla="*/ 216732810 h 103"/>
              <a:gd name="T16" fmla="*/ 924896516 w 524"/>
              <a:gd name="T17" fmla="*/ 234373051 h 103"/>
              <a:gd name="T18" fmla="*/ 866933743 w 524"/>
              <a:gd name="T19" fmla="*/ 246974583 h 103"/>
              <a:gd name="T20" fmla="*/ 814009494 w 524"/>
              <a:gd name="T21" fmla="*/ 254534233 h 103"/>
              <a:gd name="T22" fmla="*/ 756046721 w 524"/>
              <a:gd name="T23" fmla="*/ 257055175 h 103"/>
              <a:gd name="T24" fmla="*/ 700603310 w 524"/>
              <a:gd name="T25" fmla="*/ 259574529 h 103"/>
              <a:gd name="T26" fmla="*/ 642638949 w 524"/>
              <a:gd name="T27" fmla="*/ 257055175 h 103"/>
              <a:gd name="T28" fmla="*/ 584676176 w 524"/>
              <a:gd name="T29" fmla="*/ 254534233 h 103"/>
              <a:gd name="T30" fmla="*/ 529232764 w 524"/>
              <a:gd name="T31" fmla="*/ 246974583 h 103"/>
              <a:gd name="T32" fmla="*/ 473789353 w 524"/>
              <a:gd name="T33" fmla="*/ 231853697 h 103"/>
              <a:gd name="T34" fmla="*/ 420865302 w 524"/>
              <a:gd name="T35" fmla="*/ 216732810 h 103"/>
              <a:gd name="T36" fmla="*/ 365421791 w 524"/>
              <a:gd name="T37" fmla="*/ 196571578 h 103"/>
              <a:gd name="T38" fmla="*/ 315018690 w 524"/>
              <a:gd name="T39" fmla="*/ 176410395 h 103"/>
              <a:gd name="T40" fmla="*/ 262096227 w 524"/>
              <a:gd name="T41" fmla="*/ 151208917 h 103"/>
              <a:gd name="T42" fmla="*/ 214212487 w 524"/>
              <a:gd name="T43" fmla="*/ 123486498 h 103"/>
              <a:gd name="T44" fmla="*/ 166330285 w 524"/>
              <a:gd name="T45" fmla="*/ 90725345 h 103"/>
              <a:gd name="T46" fmla="*/ 110886873 w 524"/>
              <a:gd name="T47" fmla="*/ 60483572 h 103"/>
              <a:gd name="T48" fmla="*/ 57962798 w 524"/>
              <a:gd name="T49" fmla="*/ 30241786 h 103"/>
              <a:gd name="T50" fmla="*/ 0 w 524"/>
              <a:gd name="T51" fmla="*/ 0 h 10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24"/>
              <a:gd name="T79" fmla="*/ 0 h 103"/>
              <a:gd name="T80" fmla="*/ 524 w 524"/>
              <a:gd name="T81" fmla="*/ 103 h 10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24" h="103">
                <a:moveTo>
                  <a:pt x="524" y="10"/>
                </a:moveTo>
                <a:lnTo>
                  <a:pt x="506" y="25"/>
                </a:lnTo>
                <a:lnTo>
                  <a:pt x="489" y="39"/>
                </a:lnTo>
                <a:lnTo>
                  <a:pt x="470" y="50"/>
                </a:lnTo>
                <a:lnTo>
                  <a:pt x="451" y="61"/>
                </a:lnTo>
                <a:lnTo>
                  <a:pt x="430" y="70"/>
                </a:lnTo>
                <a:lnTo>
                  <a:pt x="410" y="80"/>
                </a:lnTo>
                <a:lnTo>
                  <a:pt x="389" y="86"/>
                </a:lnTo>
                <a:lnTo>
                  <a:pt x="367" y="93"/>
                </a:lnTo>
                <a:lnTo>
                  <a:pt x="344" y="98"/>
                </a:lnTo>
                <a:lnTo>
                  <a:pt x="323" y="101"/>
                </a:lnTo>
                <a:lnTo>
                  <a:pt x="300" y="102"/>
                </a:lnTo>
                <a:lnTo>
                  <a:pt x="278" y="103"/>
                </a:lnTo>
                <a:lnTo>
                  <a:pt x="255" y="102"/>
                </a:lnTo>
                <a:lnTo>
                  <a:pt x="232" y="101"/>
                </a:lnTo>
                <a:lnTo>
                  <a:pt x="210" y="98"/>
                </a:lnTo>
                <a:lnTo>
                  <a:pt x="188" y="92"/>
                </a:lnTo>
                <a:lnTo>
                  <a:pt x="167" y="86"/>
                </a:lnTo>
                <a:lnTo>
                  <a:pt x="145" y="78"/>
                </a:lnTo>
                <a:lnTo>
                  <a:pt x="125" y="70"/>
                </a:lnTo>
                <a:lnTo>
                  <a:pt x="104" y="60"/>
                </a:lnTo>
                <a:lnTo>
                  <a:pt x="85" y="49"/>
                </a:lnTo>
                <a:lnTo>
                  <a:pt x="66" y="36"/>
                </a:lnTo>
                <a:lnTo>
                  <a:pt x="44" y="24"/>
                </a:lnTo>
                <a:lnTo>
                  <a:pt x="23" y="1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2" name="Line 35"/>
          <p:cNvSpPr>
            <a:spLocks noChangeShapeType="1"/>
          </p:cNvSpPr>
          <p:nvPr/>
        </p:nvSpPr>
        <p:spPr bwMode="auto">
          <a:xfrm>
            <a:off x="5099050" y="4856163"/>
            <a:ext cx="650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3" name="Line 36"/>
          <p:cNvSpPr>
            <a:spLocks noChangeShapeType="1"/>
          </p:cNvSpPr>
          <p:nvPr/>
        </p:nvSpPr>
        <p:spPr bwMode="auto">
          <a:xfrm>
            <a:off x="5130800" y="4856163"/>
            <a:ext cx="1588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4" name="Rectangle 37"/>
          <p:cNvSpPr>
            <a:spLocks noChangeArrowheads="1"/>
          </p:cNvSpPr>
          <p:nvPr/>
        </p:nvSpPr>
        <p:spPr bwMode="auto">
          <a:xfrm>
            <a:off x="5197475" y="4856163"/>
            <a:ext cx="65088" cy="9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594405" name="Freeform 38"/>
          <p:cNvSpPr>
            <a:spLocks/>
          </p:cNvSpPr>
          <p:nvPr/>
        </p:nvSpPr>
        <p:spPr bwMode="auto">
          <a:xfrm>
            <a:off x="5295900" y="4856163"/>
            <a:ext cx="66675" cy="98425"/>
          </a:xfrm>
          <a:custGeom>
            <a:avLst/>
            <a:gdLst>
              <a:gd name="T0" fmla="*/ 0 w 42"/>
              <a:gd name="T1" fmla="*/ 156249699 h 62"/>
              <a:gd name="T2" fmla="*/ 0 w 42"/>
              <a:gd name="T3" fmla="*/ 0 h 62"/>
              <a:gd name="T4" fmla="*/ 78124046 w 42"/>
              <a:gd name="T5" fmla="*/ 0 h 62"/>
              <a:gd name="T6" fmla="*/ 105846574 w 42"/>
              <a:gd name="T7" fmla="*/ 25201562 h 62"/>
              <a:gd name="T8" fmla="*/ 105846574 w 42"/>
              <a:gd name="T9" fmla="*/ 55443449 h 62"/>
              <a:gd name="T10" fmla="*/ 78124046 w 42"/>
              <a:gd name="T11" fmla="*/ 80645005 h 62"/>
              <a:gd name="T12" fmla="*/ 0 w 42"/>
              <a:gd name="T13" fmla="*/ 80645005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62"/>
              <a:gd name="T23" fmla="*/ 42 w 42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62">
                <a:moveTo>
                  <a:pt x="0" y="62"/>
                </a:moveTo>
                <a:lnTo>
                  <a:pt x="0" y="0"/>
                </a:lnTo>
                <a:lnTo>
                  <a:pt x="31" y="0"/>
                </a:lnTo>
                <a:lnTo>
                  <a:pt x="42" y="10"/>
                </a:lnTo>
                <a:lnTo>
                  <a:pt x="42" y="22"/>
                </a:lnTo>
                <a:lnTo>
                  <a:pt x="31" y="32"/>
                </a:lnTo>
                <a:lnTo>
                  <a:pt x="0" y="3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6" name="Freeform 39"/>
          <p:cNvSpPr>
            <a:spLocks/>
          </p:cNvSpPr>
          <p:nvPr/>
        </p:nvSpPr>
        <p:spPr bwMode="auto">
          <a:xfrm>
            <a:off x="4997450" y="4856163"/>
            <a:ext cx="66675" cy="82550"/>
          </a:xfrm>
          <a:custGeom>
            <a:avLst/>
            <a:gdLst>
              <a:gd name="T0" fmla="*/ 105846574 w 42"/>
              <a:gd name="T1" fmla="*/ 131048136 h 52"/>
              <a:gd name="T2" fmla="*/ 0 w 42"/>
              <a:gd name="T3" fmla="*/ 25201561 h 52"/>
              <a:gd name="T4" fmla="*/ 30241876 w 42"/>
              <a:gd name="T5" fmla="*/ 0 h 52"/>
              <a:gd name="T6" fmla="*/ 80644996 w 42"/>
              <a:gd name="T7" fmla="*/ 0 h 52"/>
              <a:gd name="T8" fmla="*/ 105846574 w 42"/>
              <a:gd name="T9" fmla="*/ 25201561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52"/>
              <a:gd name="T17" fmla="*/ 42 w 42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52">
                <a:moveTo>
                  <a:pt x="42" y="52"/>
                </a:moveTo>
                <a:lnTo>
                  <a:pt x="0" y="10"/>
                </a:lnTo>
                <a:lnTo>
                  <a:pt x="12" y="0"/>
                </a:lnTo>
                <a:lnTo>
                  <a:pt x="32" y="0"/>
                </a:lnTo>
                <a:lnTo>
                  <a:pt x="42" y="1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7" name="Freeform 40"/>
          <p:cNvSpPr>
            <a:spLocks/>
          </p:cNvSpPr>
          <p:nvPr/>
        </p:nvSpPr>
        <p:spPr bwMode="auto">
          <a:xfrm>
            <a:off x="4997450" y="4938713"/>
            <a:ext cx="66675" cy="15875"/>
          </a:xfrm>
          <a:custGeom>
            <a:avLst/>
            <a:gdLst>
              <a:gd name="T0" fmla="*/ 105846574 w 42"/>
              <a:gd name="T1" fmla="*/ 0 h 10"/>
              <a:gd name="T2" fmla="*/ 80644996 w 42"/>
              <a:gd name="T3" fmla="*/ 25201559 h 10"/>
              <a:gd name="T4" fmla="*/ 30241876 w 42"/>
              <a:gd name="T5" fmla="*/ 25201559 h 10"/>
              <a:gd name="T6" fmla="*/ 0 w 42"/>
              <a:gd name="T7" fmla="*/ 0 h 10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10"/>
              <a:gd name="T14" fmla="*/ 42 w 4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10">
                <a:moveTo>
                  <a:pt x="42" y="0"/>
                </a:moveTo>
                <a:lnTo>
                  <a:pt x="32" y="10"/>
                </a:lnTo>
                <a:lnTo>
                  <a:pt x="12" y="1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8" name="Freeform 41"/>
          <p:cNvSpPr>
            <a:spLocks/>
          </p:cNvSpPr>
          <p:nvPr/>
        </p:nvSpPr>
        <p:spPr bwMode="auto">
          <a:xfrm>
            <a:off x="3629025" y="6176963"/>
            <a:ext cx="63500" cy="50800"/>
          </a:xfrm>
          <a:custGeom>
            <a:avLst/>
            <a:gdLst>
              <a:gd name="T0" fmla="*/ 75604683 w 40"/>
              <a:gd name="T1" fmla="*/ 0 h 32"/>
              <a:gd name="T2" fmla="*/ 100806236 w 40"/>
              <a:gd name="T3" fmla="*/ 25201557 h 32"/>
              <a:gd name="T4" fmla="*/ 100806236 w 40"/>
              <a:gd name="T5" fmla="*/ 55443436 h 32"/>
              <a:gd name="T6" fmla="*/ 75604683 w 40"/>
              <a:gd name="T7" fmla="*/ 80644986 h 32"/>
              <a:gd name="T8" fmla="*/ 0 w 40"/>
              <a:gd name="T9" fmla="*/ 8064498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2"/>
              <a:gd name="T17" fmla="*/ 40 w 40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2">
                <a:moveTo>
                  <a:pt x="30" y="0"/>
                </a:moveTo>
                <a:lnTo>
                  <a:pt x="40" y="10"/>
                </a:lnTo>
                <a:lnTo>
                  <a:pt x="40" y="22"/>
                </a:lnTo>
                <a:lnTo>
                  <a:pt x="30" y="32"/>
                </a:lnTo>
                <a:lnTo>
                  <a:pt x="0" y="3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09" name="Freeform 42"/>
          <p:cNvSpPr>
            <a:spLocks/>
          </p:cNvSpPr>
          <p:nvPr/>
        </p:nvSpPr>
        <p:spPr bwMode="auto">
          <a:xfrm>
            <a:off x="3629025" y="6176963"/>
            <a:ext cx="47625" cy="98425"/>
          </a:xfrm>
          <a:custGeom>
            <a:avLst/>
            <a:gdLst>
              <a:gd name="T0" fmla="*/ 0 w 30"/>
              <a:gd name="T1" fmla="*/ 156249699 h 62"/>
              <a:gd name="T2" fmla="*/ 0 w 30"/>
              <a:gd name="T3" fmla="*/ 0 h 62"/>
              <a:gd name="T4" fmla="*/ 75604693 w 30"/>
              <a:gd name="T5" fmla="*/ 0 h 62"/>
              <a:gd name="T6" fmla="*/ 0 60000 65536"/>
              <a:gd name="T7" fmla="*/ 0 60000 65536"/>
              <a:gd name="T8" fmla="*/ 0 60000 65536"/>
              <a:gd name="T9" fmla="*/ 0 w 30"/>
              <a:gd name="T10" fmla="*/ 0 h 62"/>
              <a:gd name="T11" fmla="*/ 30 w 30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62">
                <a:moveTo>
                  <a:pt x="0" y="62"/>
                </a:moveTo>
                <a:lnTo>
                  <a:pt x="0" y="0"/>
                </a:lnTo>
                <a:lnTo>
                  <a:pt x="3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0" name="Rectangle 43"/>
          <p:cNvSpPr>
            <a:spLocks noChangeArrowheads="1"/>
          </p:cNvSpPr>
          <p:nvPr/>
        </p:nvSpPr>
        <p:spPr bwMode="auto">
          <a:xfrm>
            <a:off x="3527425" y="6176963"/>
            <a:ext cx="68263" cy="98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594411" name="Line 44"/>
          <p:cNvSpPr>
            <a:spLocks noChangeShapeType="1"/>
          </p:cNvSpPr>
          <p:nvPr/>
        </p:nvSpPr>
        <p:spPr bwMode="auto">
          <a:xfrm flipH="1">
            <a:off x="3429000" y="61769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2" name="Line 45"/>
          <p:cNvSpPr>
            <a:spLocks noChangeShapeType="1"/>
          </p:cNvSpPr>
          <p:nvPr/>
        </p:nvSpPr>
        <p:spPr bwMode="auto">
          <a:xfrm>
            <a:off x="3460750" y="6176963"/>
            <a:ext cx="1588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3" name="Freeform 46"/>
          <p:cNvSpPr>
            <a:spLocks/>
          </p:cNvSpPr>
          <p:nvPr/>
        </p:nvSpPr>
        <p:spPr bwMode="auto">
          <a:xfrm>
            <a:off x="3330575" y="6176963"/>
            <a:ext cx="66675" cy="98425"/>
          </a:xfrm>
          <a:custGeom>
            <a:avLst/>
            <a:gdLst>
              <a:gd name="T0" fmla="*/ 75604685 w 42"/>
              <a:gd name="T1" fmla="*/ 156249699 h 62"/>
              <a:gd name="T2" fmla="*/ 105846574 w 42"/>
              <a:gd name="T3" fmla="*/ 131048142 h 62"/>
              <a:gd name="T4" fmla="*/ 0 w 42"/>
              <a:gd name="T5" fmla="*/ 25201562 h 62"/>
              <a:gd name="T6" fmla="*/ 27720927 w 42"/>
              <a:gd name="T7" fmla="*/ 0 h 62"/>
              <a:gd name="T8" fmla="*/ 75604685 w 42"/>
              <a:gd name="T9" fmla="*/ 0 h 62"/>
              <a:gd name="T10" fmla="*/ 105846574 w 42"/>
              <a:gd name="T11" fmla="*/ 25201562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62"/>
              <a:gd name="T20" fmla="*/ 42 w 42"/>
              <a:gd name="T21" fmla="*/ 62 h 6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62">
                <a:moveTo>
                  <a:pt x="30" y="62"/>
                </a:moveTo>
                <a:lnTo>
                  <a:pt x="42" y="52"/>
                </a:lnTo>
                <a:lnTo>
                  <a:pt x="0" y="10"/>
                </a:lnTo>
                <a:lnTo>
                  <a:pt x="11" y="0"/>
                </a:lnTo>
                <a:lnTo>
                  <a:pt x="30" y="0"/>
                </a:lnTo>
                <a:lnTo>
                  <a:pt x="42" y="1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4" name="Freeform 47"/>
          <p:cNvSpPr>
            <a:spLocks/>
          </p:cNvSpPr>
          <p:nvPr/>
        </p:nvSpPr>
        <p:spPr bwMode="auto">
          <a:xfrm>
            <a:off x="3330575" y="6259513"/>
            <a:ext cx="47625" cy="15875"/>
          </a:xfrm>
          <a:custGeom>
            <a:avLst/>
            <a:gdLst>
              <a:gd name="T0" fmla="*/ 75604693 w 30"/>
              <a:gd name="T1" fmla="*/ 25201559 h 10"/>
              <a:gd name="T2" fmla="*/ 27722518 w 30"/>
              <a:gd name="T3" fmla="*/ 25201559 h 10"/>
              <a:gd name="T4" fmla="*/ 0 w 30"/>
              <a:gd name="T5" fmla="*/ 0 h 10"/>
              <a:gd name="T6" fmla="*/ 0 60000 65536"/>
              <a:gd name="T7" fmla="*/ 0 60000 65536"/>
              <a:gd name="T8" fmla="*/ 0 60000 65536"/>
              <a:gd name="T9" fmla="*/ 0 w 30"/>
              <a:gd name="T10" fmla="*/ 0 h 10"/>
              <a:gd name="T11" fmla="*/ 30 w 3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10">
                <a:moveTo>
                  <a:pt x="30" y="10"/>
                </a:moveTo>
                <a:lnTo>
                  <a:pt x="11" y="1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5" name="Freeform 48"/>
          <p:cNvSpPr>
            <a:spLocks/>
          </p:cNvSpPr>
          <p:nvPr/>
        </p:nvSpPr>
        <p:spPr bwMode="auto">
          <a:xfrm>
            <a:off x="2735263" y="3903663"/>
            <a:ext cx="65087" cy="66675"/>
          </a:xfrm>
          <a:custGeom>
            <a:avLst/>
            <a:gdLst>
              <a:gd name="T0" fmla="*/ 78123446 w 41"/>
              <a:gd name="T1" fmla="*/ 105846574 h 42"/>
              <a:gd name="T2" fmla="*/ 103324805 w 41"/>
              <a:gd name="T3" fmla="*/ 80644996 h 42"/>
              <a:gd name="T4" fmla="*/ 78123446 w 41"/>
              <a:gd name="T5" fmla="*/ 55443442 h 42"/>
              <a:gd name="T6" fmla="*/ 25201366 w 41"/>
              <a:gd name="T7" fmla="*/ 55443442 h 42"/>
              <a:gd name="T8" fmla="*/ 0 w 41"/>
              <a:gd name="T9" fmla="*/ 27720927 h 42"/>
              <a:gd name="T10" fmla="*/ 25201366 w 41"/>
              <a:gd name="T11" fmla="*/ 0 h 42"/>
              <a:gd name="T12" fmla="*/ 103324805 w 41"/>
              <a:gd name="T13" fmla="*/ 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42"/>
              <a:gd name="T23" fmla="*/ 41 w 4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42">
                <a:moveTo>
                  <a:pt x="31" y="42"/>
                </a:moveTo>
                <a:lnTo>
                  <a:pt x="41" y="32"/>
                </a:lnTo>
                <a:lnTo>
                  <a:pt x="31" y="22"/>
                </a:lnTo>
                <a:lnTo>
                  <a:pt x="10" y="22"/>
                </a:lnTo>
                <a:lnTo>
                  <a:pt x="0" y="11"/>
                </a:lnTo>
                <a:lnTo>
                  <a:pt x="10" y="0"/>
                </a:lnTo>
                <a:lnTo>
                  <a:pt x="41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6" name="Line 49"/>
          <p:cNvSpPr>
            <a:spLocks noChangeShapeType="1"/>
          </p:cNvSpPr>
          <p:nvPr/>
        </p:nvSpPr>
        <p:spPr bwMode="auto">
          <a:xfrm flipH="1">
            <a:off x="2735263" y="3970338"/>
            <a:ext cx="492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7" name="Line 50"/>
          <p:cNvSpPr>
            <a:spLocks noChangeShapeType="1"/>
          </p:cNvSpPr>
          <p:nvPr/>
        </p:nvSpPr>
        <p:spPr bwMode="auto">
          <a:xfrm flipH="1">
            <a:off x="2535238" y="393858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8" name="Line 51"/>
          <p:cNvSpPr>
            <a:spLocks noChangeShapeType="1"/>
          </p:cNvSpPr>
          <p:nvPr/>
        </p:nvSpPr>
        <p:spPr bwMode="auto">
          <a:xfrm>
            <a:off x="2535238" y="39036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19" name="Line 52"/>
          <p:cNvSpPr>
            <a:spLocks noChangeShapeType="1"/>
          </p:cNvSpPr>
          <p:nvPr/>
        </p:nvSpPr>
        <p:spPr bwMode="auto">
          <a:xfrm flipV="1">
            <a:off x="2405063" y="3887788"/>
            <a:ext cx="1587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0" name="Line 53"/>
          <p:cNvSpPr>
            <a:spLocks noChangeShapeType="1"/>
          </p:cNvSpPr>
          <p:nvPr/>
        </p:nvSpPr>
        <p:spPr bwMode="auto">
          <a:xfrm>
            <a:off x="2405063" y="3921125"/>
            <a:ext cx="1587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1" name="Line 54"/>
          <p:cNvSpPr>
            <a:spLocks noChangeShapeType="1"/>
          </p:cNvSpPr>
          <p:nvPr/>
        </p:nvSpPr>
        <p:spPr bwMode="auto">
          <a:xfrm flipH="1">
            <a:off x="2297113" y="362267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2" name="Line 55"/>
          <p:cNvSpPr>
            <a:spLocks noChangeShapeType="1"/>
          </p:cNvSpPr>
          <p:nvPr/>
        </p:nvSpPr>
        <p:spPr bwMode="auto">
          <a:xfrm>
            <a:off x="2297113" y="35893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3" name="Line 56"/>
          <p:cNvSpPr>
            <a:spLocks noChangeShapeType="1"/>
          </p:cNvSpPr>
          <p:nvPr/>
        </p:nvSpPr>
        <p:spPr bwMode="auto">
          <a:xfrm>
            <a:off x="2493963" y="3589338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4" name="Freeform 57"/>
          <p:cNvSpPr>
            <a:spLocks/>
          </p:cNvSpPr>
          <p:nvPr/>
        </p:nvSpPr>
        <p:spPr bwMode="auto">
          <a:xfrm>
            <a:off x="2493963" y="3589338"/>
            <a:ext cx="34925" cy="33337"/>
          </a:xfrm>
          <a:custGeom>
            <a:avLst/>
            <a:gdLst>
              <a:gd name="T0" fmla="*/ 0 w 22"/>
              <a:gd name="T1" fmla="*/ 25201182 h 21"/>
              <a:gd name="T2" fmla="*/ 25201560 w 22"/>
              <a:gd name="T3" fmla="*/ 0 h 21"/>
              <a:gd name="T4" fmla="*/ 55443443 w 22"/>
              <a:gd name="T5" fmla="*/ 25201182 h 21"/>
              <a:gd name="T6" fmla="*/ 55443443 w 22"/>
              <a:gd name="T7" fmla="*/ 52921699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0"/>
                </a:moveTo>
                <a:lnTo>
                  <a:pt x="10" y="0"/>
                </a:lnTo>
                <a:lnTo>
                  <a:pt x="22" y="10"/>
                </a:lnTo>
                <a:lnTo>
                  <a:pt x="22" y="2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5" name="Freeform 58"/>
          <p:cNvSpPr>
            <a:spLocks/>
          </p:cNvSpPr>
          <p:nvPr/>
        </p:nvSpPr>
        <p:spPr bwMode="auto">
          <a:xfrm>
            <a:off x="2528888" y="3589338"/>
            <a:ext cx="31750" cy="66675"/>
          </a:xfrm>
          <a:custGeom>
            <a:avLst/>
            <a:gdLst>
              <a:gd name="T0" fmla="*/ 0 w 20"/>
              <a:gd name="T1" fmla="*/ 25201560 h 42"/>
              <a:gd name="T2" fmla="*/ 25201559 w 20"/>
              <a:gd name="T3" fmla="*/ 0 h 42"/>
              <a:gd name="T4" fmla="*/ 50403118 w 20"/>
              <a:gd name="T5" fmla="*/ 25201560 h 42"/>
              <a:gd name="T6" fmla="*/ 50403118 w 20"/>
              <a:gd name="T7" fmla="*/ 105846574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42"/>
              <a:gd name="T14" fmla="*/ 20 w 20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42">
                <a:moveTo>
                  <a:pt x="0" y="10"/>
                </a:moveTo>
                <a:lnTo>
                  <a:pt x="10" y="0"/>
                </a:lnTo>
                <a:lnTo>
                  <a:pt x="20" y="10"/>
                </a:lnTo>
                <a:lnTo>
                  <a:pt x="2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6" name="Line 59"/>
          <p:cNvSpPr>
            <a:spLocks noChangeShapeType="1"/>
          </p:cNvSpPr>
          <p:nvPr/>
        </p:nvSpPr>
        <p:spPr bwMode="auto">
          <a:xfrm>
            <a:off x="2692400" y="3605213"/>
            <a:ext cx="682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7" name="Freeform 60"/>
          <p:cNvSpPr>
            <a:spLocks/>
          </p:cNvSpPr>
          <p:nvPr/>
        </p:nvSpPr>
        <p:spPr bwMode="auto">
          <a:xfrm>
            <a:off x="2890838" y="3557588"/>
            <a:ext cx="17462" cy="98425"/>
          </a:xfrm>
          <a:custGeom>
            <a:avLst/>
            <a:gdLst>
              <a:gd name="T0" fmla="*/ 0 w 11"/>
              <a:gd name="T1" fmla="*/ 25201562 h 62"/>
              <a:gd name="T2" fmla="*/ 27720134 w 11"/>
              <a:gd name="T3" fmla="*/ 0 h 62"/>
              <a:gd name="T4" fmla="*/ 27720134 w 11"/>
              <a:gd name="T5" fmla="*/ 156249699 h 62"/>
              <a:gd name="T6" fmla="*/ 0 60000 65536"/>
              <a:gd name="T7" fmla="*/ 0 60000 65536"/>
              <a:gd name="T8" fmla="*/ 0 60000 65536"/>
              <a:gd name="T9" fmla="*/ 0 w 11"/>
              <a:gd name="T10" fmla="*/ 0 h 62"/>
              <a:gd name="T11" fmla="*/ 11 w 11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62">
                <a:moveTo>
                  <a:pt x="0" y="10"/>
                </a:moveTo>
                <a:lnTo>
                  <a:pt x="11" y="0"/>
                </a:lnTo>
                <a:lnTo>
                  <a:pt x="11" y="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8" name="Line 61"/>
          <p:cNvSpPr>
            <a:spLocks noChangeShapeType="1"/>
          </p:cNvSpPr>
          <p:nvPr/>
        </p:nvSpPr>
        <p:spPr bwMode="auto">
          <a:xfrm flipV="1">
            <a:off x="3089275" y="3640138"/>
            <a:ext cx="1588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29" name="Freeform 62"/>
          <p:cNvSpPr>
            <a:spLocks/>
          </p:cNvSpPr>
          <p:nvPr/>
        </p:nvSpPr>
        <p:spPr bwMode="auto">
          <a:xfrm>
            <a:off x="3057525" y="3557588"/>
            <a:ext cx="49213" cy="65087"/>
          </a:xfrm>
          <a:custGeom>
            <a:avLst/>
            <a:gdLst>
              <a:gd name="T0" fmla="*/ 50403637 w 31"/>
              <a:gd name="T1" fmla="*/ 103324805 h 41"/>
              <a:gd name="T2" fmla="*/ 50403637 w 31"/>
              <a:gd name="T3" fmla="*/ 75604103 h 41"/>
              <a:gd name="T4" fmla="*/ 78126437 w 31"/>
              <a:gd name="T5" fmla="*/ 50402731 h 41"/>
              <a:gd name="T6" fmla="*/ 78126437 w 31"/>
              <a:gd name="T7" fmla="*/ 25201366 h 41"/>
              <a:gd name="T8" fmla="*/ 50403637 w 31"/>
              <a:gd name="T9" fmla="*/ 0 h 41"/>
              <a:gd name="T10" fmla="*/ 25201819 w 31"/>
              <a:gd name="T11" fmla="*/ 0 h 41"/>
              <a:gd name="T12" fmla="*/ 0 w 31"/>
              <a:gd name="T13" fmla="*/ 25201366 h 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41"/>
              <a:gd name="T23" fmla="*/ 31 w 31"/>
              <a:gd name="T24" fmla="*/ 41 h 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41">
                <a:moveTo>
                  <a:pt x="20" y="41"/>
                </a:moveTo>
                <a:lnTo>
                  <a:pt x="20" y="30"/>
                </a:lnTo>
                <a:lnTo>
                  <a:pt x="31" y="20"/>
                </a:lnTo>
                <a:lnTo>
                  <a:pt x="31" y="10"/>
                </a:lnTo>
                <a:lnTo>
                  <a:pt x="20" y="0"/>
                </a:lnTo>
                <a:lnTo>
                  <a:pt x="10" y="0"/>
                </a:lnTo>
                <a:lnTo>
                  <a:pt x="0" y="1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0" name="Rectangle 63"/>
          <p:cNvSpPr>
            <a:spLocks noChangeArrowheads="1"/>
          </p:cNvSpPr>
          <p:nvPr/>
        </p:nvSpPr>
        <p:spPr bwMode="auto">
          <a:xfrm>
            <a:off x="2117725" y="2997200"/>
            <a:ext cx="993775" cy="163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594431" name="Line 64"/>
          <p:cNvSpPr>
            <a:spLocks noChangeShapeType="1"/>
          </p:cNvSpPr>
          <p:nvPr/>
        </p:nvSpPr>
        <p:spPr bwMode="auto">
          <a:xfrm flipH="1">
            <a:off x="2849563" y="3132138"/>
            <a:ext cx="333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2" name="Freeform 65"/>
          <p:cNvSpPr>
            <a:spLocks/>
          </p:cNvSpPr>
          <p:nvPr/>
        </p:nvSpPr>
        <p:spPr bwMode="auto">
          <a:xfrm>
            <a:off x="2849563" y="3032125"/>
            <a:ext cx="17462" cy="100013"/>
          </a:xfrm>
          <a:custGeom>
            <a:avLst/>
            <a:gdLst>
              <a:gd name="T0" fmla="*/ 27720134 w 11"/>
              <a:gd name="T1" fmla="*/ 158771442 h 63"/>
              <a:gd name="T2" fmla="*/ 27720134 w 11"/>
              <a:gd name="T3" fmla="*/ 0 h 63"/>
              <a:gd name="T4" fmla="*/ 0 w 11"/>
              <a:gd name="T5" fmla="*/ 27722657 h 63"/>
              <a:gd name="T6" fmla="*/ 0 60000 65536"/>
              <a:gd name="T7" fmla="*/ 0 60000 65536"/>
              <a:gd name="T8" fmla="*/ 0 60000 65536"/>
              <a:gd name="T9" fmla="*/ 0 w 11"/>
              <a:gd name="T10" fmla="*/ 0 h 63"/>
              <a:gd name="T11" fmla="*/ 11 w 1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63">
                <a:moveTo>
                  <a:pt x="11" y="63"/>
                </a:moveTo>
                <a:lnTo>
                  <a:pt x="11" y="0"/>
                </a:lnTo>
                <a:lnTo>
                  <a:pt x="0" y="1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3" name="Freeform 66"/>
          <p:cNvSpPr>
            <a:spLocks/>
          </p:cNvSpPr>
          <p:nvPr/>
        </p:nvSpPr>
        <p:spPr bwMode="auto">
          <a:xfrm>
            <a:off x="2474913" y="3060700"/>
            <a:ext cx="206375" cy="52388"/>
          </a:xfrm>
          <a:custGeom>
            <a:avLst/>
            <a:gdLst>
              <a:gd name="T0" fmla="*/ 327620258 w 130"/>
              <a:gd name="T1" fmla="*/ 40322879 h 33"/>
              <a:gd name="T2" fmla="*/ 103325589 w 130"/>
              <a:gd name="T3" fmla="*/ 40322879 h 33"/>
              <a:gd name="T4" fmla="*/ 103325589 w 130"/>
              <a:gd name="T5" fmla="*/ 42843852 h 33"/>
              <a:gd name="T6" fmla="*/ 103325589 w 130"/>
              <a:gd name="T7" fmla="*/ 50403595 h 33"/>
              <a:gd name="T8" fmla="*/ 25201557 w 130"/>
              <a:gd name="T9" fmla="*/ 50403595 h 33"/>
              <a:gd name="T10" fmla="*/ 45362804 w 130"/>
              <a:gd name="T11" fmla="*/ 60484324 h 33"/>
              <a:gd name="T12" fmla="*/ 103325589 w 130"/>
              <a:gd name="T13" fmla="*/ 60484324 h 33"/>
              <a:gd name="T14" fmla="*/ 103325589 w 130"/>
              <a:gd name="T15" fmla="*/ 68045655 h 33"/>
              <a:gd name="T16" fmla="*/ 68043418 w 130"/>
              <a:gd name="T17" fmla="*/ 68045655 h 33"/>
              <a:gd name="T18" fmla="*/ 88204658 w 130"/>
              <a:gd name="T19" fmla="*/ 78126372 h 33"/>
              <a:gd name="T20" fmla="*/ 103325589 w 130"/>
              <a:gd name="T21" fmla="*/ 78126372 h 33"/>
              <a:gd name="T22" fmla="*/ 103325589 w 130"/>
              <a:gd name="T23" fmla="*/ 83166730 h 33"/>
              <a:gd name="T24" fmla="*/ 0 w 130"/>
              <a:gd name="T25" fmla="*/ 40322879 h 33"/>
              <a:gd name="T26" fmla="*/ 103325589 w 130"/>
              <a:gd name="T27" fmla="*/ 0 h 33"/>
              <a:gd name="T28" fmla="*/ 103325589 w 130"/>
              <a:gd name="T29" fmla="*/ 83166730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0"/>
              <a:gd name="T46" fmla="*/ 0 h 33"/>
              <a:gd name="T47" fmla="*/ 130 w 130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0" h="33">
                <a:moveTo>
                  <a:pt x="130" y="16"/>
                </a:moveTo>
                <a:lnTo>
                  <a:pt x="41" y="16"/>
                </a:lnTo>
                <a:lnTo>
                  <a:pt x="41" y="17"/>
                </a:lnTo>
                <a:lnTo>
                  <a:pt x="41" y="20"/>
                </a:lnTo>
                <a:lnTo>
                  <a:pt x="10" y="20"/>
                </a:lnTo>
                <a:lnTo>
                  <a:pt x="18" y="24"/>
                </a:lnTo>
                <a:lnTo>
                  <a:pt x="41" y="24"/>
                </a:lnTo>
                <a:lnTo>
                  <a:pt x="41" y="27"/>
                </a:lnTo>
                <a:lnTo>
                  <a:pt x="27" y="27"/>
                </a:lnTo>
                <a:lnTo>
                  <a:pt x="35" y="31"/>
                </a:lnTo>
                <a:lnTo>
                  <a:pt x="41" y="31"/>
                </a:lnTo>
                <a:lnTo>
                  <a:pt x="41" y="33"/>
                </a:lnTo>
                <a:lnTo>
                  <a:pt x="0" y="16"/>
                </a:lnTo>
                <a:lnTo>
                  <a:pt x="41" y="0"/>
                </a:lnTo>
                <a:lnTo>
                  <a:pt x="41" y="3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4" name="Line 67"/>
          <p:cNvSpPr>
            <a:spLocks noChangeShapeType="1"/>
          </p:cNvSpPr>
          <p:nvPr/>
        </p:nvSpPr>
        <p:spPr bwMode="auto">
          <a:xfrm flipH="1">
            <a:off x="2476500" y="3087688"/>
            <a:ext cx="635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5" name="Freeform 68"/>
          <p:cNvSpPr>
            <a:spLocks/>
          </p:cNvSpPr>
          <p:nvPr/>
        </p:nvSpPr>
        <p:spPr bwMode="auto">
          <a:xfrm>
            <a:off x="2486025" y="3065463"/>
            <a:ext cx="53975" cy="17462"/>
          </a:xfrm>
          <a:custGeom>
            <a:avLst/>
            <a:gdLst>
              <a:gd name="T0" fmla="*/ 0 w 34"/>
              <a:gd name="T1" fmla="*/ 27720134 h 11"/>
              <a:gd name="T2" fmla="*/ 85685299 w 34"/>
              <a:gd name="T3" fmla="*/ 27720134 h 11"/>
              <a:gd name="T4" fmla="*/ 85685299 w 34"/>
              <a:gd name="T5" fmla="*/ 17639795 h 11"/>
              <a:gd name="T6" fmla="*/ 20161247 w 34"/>
              <a:gd name="T7" fmla="*/ 17639795 h 11"/>
              <a:gd name="T8" fmla="*/ 42843443 w 34"/>
              <a:gd name="T9" fmla="*/ 10080336 h 11"/>
              <a:gd name="T10" fmla="*/ 85685299 w 34"/>
              <a:gd name="T11" fmla="*/ 10080336 h 11"/>
              <a:gd name="T12" fmla="*/ 85685299 w 34"/>
              <a:gd name="T13" fmla="*/ 0 h 11"/>
              <a:gd name="T14" fmla="*/ 65524058 w 34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"/>
              <a:gd name="T25" fmla="*/ 0 h 11"/>
              <a:gd name="T26" fmla="*/ 34 w 34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" h="11">
                <a:moveTo>
                  <a:pt x="0" y="11"/>
                </a:moveTo>
                <a:lnTo>
                  <a:pt x="34" y="11"/>
                </a:lnTo>
                <a:lnTo>
                  <a:pt x="34" y="7"/>
                </a:lnTo>
                <a:lnTo>
                  <a:pt x="8" y="7"/>
                </a:lnTo>
                <a:lnTo>
                  <a:pt x="17" y="4"/>
                </a:lnTo>
                <a:lnTo>
                  <a:pt x="34" y="4"/>
                </a:lnTo>
                <a:lnTo>
                  <a:pt x="34" y="0"/>
                </a:lnTo>
                <a:lnTo>
                  <a:pt x="26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6" name="Line 69"/>
          <p:cNvSpPr>
            <a:spLocks noChangeShapeType="1"/>
          </p:cNvSpPr>
          <p:nvPr/>
        </p:nvSpPr>
        <p:spPr bwMode="auto">
          <a:xfrm flipV="1">
            <a:off x="2319338" y="3049588"/>
            <a:ext cx="1587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7" name="Line 70"/>
          <p:cNvSpPr>
            <a:spLocks noChangeShapeType="1"/>
          </p:cNvSpPr>
          <p:nvPr/>
        </p:nvSpPr>
        <p:spPr bwMode="auto">
          <a:xfrm>
            <a:off x="2319338" y="3082925"/>
            <a:ext cx="1587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8" name="Line 71"/>
          <p:cNvSpPr>
            <a:spLocks noChangeShapeType="1"/>
          </p:cNvSpPr>
          <p:nvPr/>
        </p:nvSpPr>
        <p:spPr bwMode="auto">
          <a:xfrm flipV="1">
            <a:off x="2284413" y="2697163"/>
            <a:ext cx="47625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39" name="Line 72"/>
          <p:cNvSpPr>
            <a:spLocks noChangeShapeType="1"/>
          </p:cNvSpPr>
          <p:nvPr/>
        </p:nvSpPr>
        <p:spPr bwMode="auto">
          <a:xfrm>
            <a:off x="2233613" y="2697163"/>
            <a:ext cx="50800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0" name="Line 73"/>
          <p:cNvSpPr>
            <a:spLocks noChangeShapeType="1"/>
          </p:cNvSpPr>
          <p:nvPr/>
        </p:nvSpPr>
        <p:spPr bwMode="auto">
          <a:xfrm>
            <a:off x="2465388" y="2763838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1" name="Line 74"/>
          <p:cNvSpPr>
            <a:spLocks noChangeShapeType="1"/>
          </p:cNvSpPr>
          <p:nvPr/>
        </p:nvSpPr>
        <p:spPr bwMode="auto">
          <a:xfrm flipH="1">
            <a:off x="2465388" y="273050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2" name="Freeform 75"/>
          <p:cNvSpPr>
            <a:spLocks/>
          </p:cNvSpPr>
          <p:nvPr/>
        </p:nvSpPr>
        <p:spPr bwMode="auto">
          <a:xfrm>
            <a:off x="2665413" y="2697163"/>
            <a:ext cx="15875" cy="100012"/>
          </a:xfrm>
          <a:custGeom>
            <a:avLst/>
            <a:gdLst>
              <a:gd name="T0" fmla="*/ 0 w 10"/>
              <a:gd name="T1" fmla="*/ 27720792 h 63"/>
              <a:gd name="T2" fmla="*/ 25201559 w 10"/>
              <a:gd name="T3" fmla="*/ 0 h 63"/>
              <a:gd name="T4" fmla="*/ 25201559 w 10"/>
              <a:gd name="T5" fmla="*/ 158768267 h 63"/>
              <a:gd name="T6" fmla="*/ 0 60000 65536"/>
              <a:gd name="T7" fmla="*/ 0 60000 65536"/>
              <a:gd name="T8" fmla="*/ 0 60000 65536"/>
              <a:gd name="T9" fmla="*/ 0 w 10"/>
              <a:gd name="T10" fmla="*/ 0 h 63"/>
              <a:gd name="T11" fmla="*/ 10 w 10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63">
                <a:moveTo>
                  <a:pt x="0" y="11"/>
                </a:moveTo>
                <a:lnTo>
                  <a:pt x="10" y="0"/>
                </a:lnTo>
                <a:lnTo>
                  <a:pt x="10" y="6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3" name="Line 76"/>
          <p:cNvSpPr>
            <a:spLocks noChangeShapeType="1"/>
          </p:cNvSpPr>
          <p:nvPr/>
        </p:nvSpPr>
        <p:spPr bwMode="auto">
          <a:xfrm>
            <a:off x="2665413" y="2797175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4" name="Line 77"/>
          <p:cNvSpPr>
            <a:spLocks noChangeShapeType="1"/>
          </p:cNvSpPr>
          <p:nvPr/>
        </p:nvSpPr>
        <p:spPr bwMode="auto">
          <a:xfrm flipV="1">
            <a:off x="2862263" y="2781300"/>
            <a:ext cx="1587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5" name="Freeform 78"/>
          <p:cNvSpPr>
            <a:spLocks/>
          </p:cNvSpPr>
          <p:nvPr/>
        </p:nvSpPr>
        <p:spPr bwMode="auto">
          <a:xfrm>
            <a:off x="2830513" y="2697163"/>
            <a:ext cx="49212" cy="66675"/>
          </a:xfrm>
          <a:custGeom>
            <a:avLst/>
            <a:gdLst>
              <a:gd name="T0" fmla="*/ 50402613 w 31"/>
              <a:gd name="T1" fmla="*/ 105846574 h 42"/>
              <a:gd name="T2" fmla="*/ 50402613 w 31"/>
              <a:gd name="T3" fmla="*/ 80644996 h 42"/>
              <a:gd name="T4" fmla="*/ 78123262 w 31"/>
              <a:gd name="T5" fmla="*/ 52924081 h 42"/>
              <a:gd name="T6" fmla="*/ 78123262 w 31"/>
              <a:gd name="T7" fmla="*/ 27720927 h 42"/>
              <a:gd name="T8" fmla="*/ 50402613 w 31"/>
              <a:gd name="T9" fmla="*/ 0 h 42"/>
              <a:gd name="T10" fmla="*/ 25201306 w 31"/>
              <a:gd name="T11" fmla="*/ 0 h 42"/>
              <a:gd name="T12" fmla="*/ 0 w 31"/>
              <a:gd name="T13" fmla="*/ 2772092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1"/>
              <a:gd name="T22" fmla="*/ 0 h 42"/>
              <a:gd name="T23" fmla="*/ 31 w 31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1" h="42">
                <a:moveTo>
                  <a:pt x="20" y="42"/>
                </a:moveTo>
                <a:lnTo>
                  <a:pt x="20" y="32"/>
                </a:lnTo>
                <a:lnTo>
                  <a:pt x="31" y="21"/>
                </a:lnTo>
                <a:lnTo>
                  <a:pt x="31" y="11"/>
                </a:lnTo>
                <a:lnTo>
                  <a:pt x="20" y="0"/>
                </a:lnTo>
                <a:lnTo>
                  <a:pt x="10" y="0"/>
                </a:lnTo>
                <a:lnTo>
                  <a:pt x="0" y="1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6" name="Line 79"/>
          <p:cNvSpPr>
            <a:spLocks noChangeShapeType="1"/>
          </p:cNvSpPr>
          <p:nvPr/>
        </p:nvSpPr>
        <p:spPr bwMode="auto">
          <a:xfrm flipV="1">
            <a:off x="3001963" y="2443163"/>
            <a:ext cx="1587" cy="42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7" name="Freeform 80"/>
          <p:cNvSpPr>
            <a:spLocks/>
          </p:cNvSpPr>
          <p:nvPr/>
        </p:nvSpPr>
        <p:spPr bwMode="auto">
          <a:xfrm>
            <a:off x="3001963" y="2443163"/>
            <a:ext cx="22225" cy="20637"/>
          </a:xfrm>
          <a:custGeom>
            <a:avLst/>
            <a:gdLst>
              <a:gd name="T0" fmla="*/ 0 w 14"/>
              <a:gd name="T1" fmla="*/ 15120573 h 13"/>
              <a:gd name="T2" fmla="*/ 15120940 w 14"/>
              <a:gd name="T3" fmla="*/ 0 h 13"/>
              <a:gd name="T4" fmla="*/ 35282190 w 14"/>
              <a:gd name="T5" fmla="*/ 15120573 h 13"/>
              <a:gd name="T6" fmla="*/ 35282190 w 14"/>
              <a:gd name="T7" fmla="*/ 32760447 h 13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13"/>
              <a:gd name="T14" fmla="*/ 14 w 14"/>
              <a:gd name="T15" fmla="*/ 13 h 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13">
                <a:moveTo>
                  <a:pt x="0" y="6"/>
                </a:moveTo>
                <a:lnTo>
                  <a:pt x="6" y="0"/>
                </a:lnTo>
                <a:lnTo>
                  <a:pt x="14" y="6"/>
                </a:lnTo>
                <a:lnTo>
                  <a:pt x="14" y="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8" name="Freeform 81"/>
          <p:cNvSpPr>
            <a:spLocks/>
          </p:cNvSpPr>
          <p:nvPr/>
        </p:nvSpPr>
        <p:spPr bwMode="auto">
          <a:xfrm>
            <a:off x="3024188" y="2443163"/>
            <a:ext cx="22225" cy="42862"/>
          </a:xfrm>
          <a:custGeom>
            <a:avLst/>
            <a:gdLst>
              <a:gd name="T0" fmla="*/ 0 w 14"/>
              <a:gd name="T1" fmla="*/ 15120763 h 27"/>
              <a:gd name="T2" fmla="*/ 17641889 w 14"/>
              <a:gd name="T3" fmla="*/ 0 h 27"/>
              <a:gd name="T4" fmla="*/ 35282190 w 14"/>
              <a:gd name="T5" fmla="*/ 15120763 h 27"/>
              <a:gd name="T6" fmla="*/ 35282190 w 14"/>
              <a:gd name="T7" fmla="*/ 68042637 h 27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27"/>
              <a:gd name="T14" fmla="*/ 14 w 14"/>
              <a:gd name="T15" fmla="*/ 27 h 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27">
                <a:moveTo>
                  <a:pt x="0" y="6"/>
                </a:moveTo>
                <a:lnTo>
                  <a:pt x="7" y="0"/>
                </a:lnTo>
                <a:lnTo>
                  <a:pt x="14" y="6"/>
                </a:lnTo>
                <a:lnTo>
                  <a:pt x="14" y="2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49" name="Freeform 82"/>
          <p:cNvSpPr>
            <a:spLocks/>
          </p:cNvSpPr>
          <p:nvPr/>
        </p:nvSpPr>
        <p:spPr bwMode="auto">
          <a:xfrm>
            <a:off x="3278188" y="2347913"/>
            <a:ext cx="44450" cy="66675"/>
          </a:xfrm>
          <a:custGeom>
            <a:avLst/>
            <a:gdLst>
              <a:gd name="T0" fmla="*/ 0 w 28"/>
              <a:gd name="T1" fmla="*/ 88206255 h 42"/>
              <a:gd name="T2" fmla="*/ 0 w 28"/>
              <a:gd name="T3" fmla="*/ 15120938 h 42"/>
              <a:gd name="T4" fmla="*/ 17641889 w 28"/>
              <a:gd name="T5" fmla="*/ 0 h 42"/>
              <a:gd name="T6" fmla="*/ 52924085 w 28"/>
              <a:gd name="T7" fmla="*/ 0 h 42"/>
              <a:gd name="T8" fmla="*/ 70564381 w 28"/>
              <a:gd name="T9" fmla="*/ 15120938 h 42"/>
              <a:gd name="T10" fmla="*/ 70564381 w 28"/>
              <a:gd name="T11" fmla="*/ 70564374 h 42"/>
              <a:gd name="T12" fmla="*/ 52924085 w 28"/>
              <a:gd name="T13" fmla="*/ 88206255 h 42"/>
              <a:gd name="T14" fmla="*/ 70564381 w 28"/>
              <a:gd name="T15" fmla="*/ 105846574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42"/>
              <a:gd name="T26" fmla="*/ 28 w 28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42">
                <a:moveTo>
                  <a:pt x="0" y="35"/>
                </a:moveTo>
                <a:lnTo>
                  <a:pt x="0" y="6"/>
                </a:lnTo>
                <a:lnTo>
                  <a:pt x="7" y="0"/>
                </a:lnTo>
                <a:lnTo>
                  <a:pt x="21" y="0"/>
                </a:lnTo>
                <a:lnTo>
                  <a:pt x="28" y="6"/>
                </a:lnTo>
                <a:lnTo>
                  <a:pt x="28" y="28"/>
                </a:lnTo>
                <a:lnTo>
                  <a:pt x="21" y="35"/>
                </a:lnTo>
                <a:lnTo>
                  <a:pt x="28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0" name="Freeform 83"/>
          <p:cNvSpPr>
            <a:spLocks/>
          </p:cNvSpPr>
          <p:nvPr/>
        </p:nvSpPr>
        <p:spPr bwMode="auto">
          <a:xfrm>
            <a:off x="3278188" y="2403475"/>
            <a:ext cx="33337" cy="11113"/>
          </a:xfrm>
          <a:custGeom>
            <a:avLst/>
            <a:gdLst>
              <a:gd name="T0" fmla="*/ 52921699 w 21"/>
              <a:gd name="T1" fmla="*/ 0 h 7"/>
              <a:gd name="T2" fmla="*/ 32760747 w 21"/>
              <a:gd name="T3" fmla="*/ 17642683 h 7"/>
              <a:gd name="T4" fmla="*/ 20160946 w 21"/>
              <a:gd name="T5" fmla="*/ 17642683 h 7"/>
              <a:gd name="T6" fmla="*/ 0 w 21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7"/>
              <a:gd name="T14" fmla="*/ 21 w 21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7">
                <a:moveTo>
                  <a:pt x="21" y="0"/>
                </a:moveTo>
                <a:lnTo>
                  <a:pt x="13" y="7"/>
                </a:lnTo>
                <a:lnTo>
                  <a:pt x="8" y="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1" name="Line 84"/>
          <p:cNvSpPr>
            <a:spLocks noChangeShapeType="1"/>
          </p:cNvSpPr>
          <p:nvPr/>
        </p:nvSpPr>
        <p:spPr bwMode="auto">
          <a:xfrm flipH="1" flipV="1">
            <a:off x="3298825" y="2392363"/>
            <a:ext cx="12700" cy="111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2" name="Line 85"/>
          <p:cNvSpPr>
            <a:spLocks noChangeShapeType="1"/>
          </p:cNvSpPr>
          <p:nvPr/>
        </p:nvSpPr>
        <p:spPr bwMode="auto">
          <a:xfrm flipV="1">
            <a:off x="2509838" y="2189163"/>
            <a:ext cx="1587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3" name="Line 86"/>
          <p:cNvSpPr>
            <a:spLocks noChangeShapeType="1"/>
          </p:cNvSpPr>
          <p:nvPr/>
        </p:nvSpPr>
        <p:spPr bwMode="auto">
          <a:xfrm>
            <a:off x="2532063" y="2270125"/>
            <a:ext cx="1587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4" name="Freeform 87"/>
          <p:cNvSpPr>
            <a:spLocks/>
          </p:cNvSpPr>
          <p:nvPr/>
        </p:nvSpPr>
        <p:spPr bwMode="auto">
          <a:xfrm>
            <a:off x="2516188" y="2270125"/>
            <a:ext cx="15875" cy="53975"/>
          </a:xfrm>
          <a:custGeom>
            <a:avLst/>
            <a:gdLst>
              <a:gd name="T0" fmla="*/ 25201559 w 10"/>
              <a:gd name="T1" fmla="*/ 0 h 34"/>
              <a:gd name="T2" fmla="*/ 17640299 w 10"/>
              <a:gd name="T3" fmla="*/ 0 h 34"/>
              <a:gd name="T4" fmla="*/ 17640299 w 10"/>
              <a:gd name="T5" fmla="*/ 42843443 h 34"/>
              <a:gd name="T6" fmla="*/ 7559675 w 10"/>
              <a:gd name="T7" fmla="*/ 65524058 h 34"/>
              <a:gd name="T8" fmla="*/ 7559675 w 10"/>
              <a:gd name="T9" fmla="*/ 0 h 34"/>
              <a:gd name="T10" fmla="*/ 0 w 10"/>
              <a:gd name="T11" fmla="*/ 0 h 34"/>
              <a:gd name="T12" fmla="*/ 0 w 10"/>
              <a:gd name="T13" fmla="*/ 85685299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34"/>
              <a:gd name="T23" fmla="*/ 10 w 10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34">
                <a:moveTo>
                  <a:pt x="10" y="0"/>
                </a:moveTo>
                <a:lnTo>
                  <a:pt x="7" y="0"/>
                </a:lnTo>
                <a:lnTo>
                  <a:pt x="7" y="17"/>
                </a:lnTo>
                <a:lnTo>
                  <a:pt x="3" y="26"/>
                </a:lnTo>
                <a:lnTo>
                  <a:pt x="3" y="0"/>
                </a:ln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5" name="Freeform 88"/>
          <p:cNvSpPr>
            <a:spLocks/>
          </p:cNvSpPr>
          <p:nvPr/>
        </p:nvSpPr>
        <p:spPr bwMode="auto">
          <a:xfrm>
            <a:off x="2489200" y="2270125"/>
            <a:ext cx="20638" cy="63500"/>
          </a:xfrm>
          <a:custGeom>
            <a:avLst/>
            <a:gdLst>
              <a:gd name="T0" fmla="*/ 32763622 w 13"/>
              <a:gd name="T1" fmla="*/ 100806236 h 40"/>
              <a:gd name="T2" fmla="*/ 32763622 w 13"/>
              <a:gd name="T3" fmla="*/ 0 h 40"/>
              <a:gd name="T4" fmla="*/ 25202172 w 13"/>
              <a:gd name="T5" fmla="*/ 0 h 40"/>
              <a:gd name="T6" fmla="*/ 25202172 w 13"/>
              <a:gd name="T7" fmla="*/ 80644994 h 40"/>
              <a:gd name="T8" fmla="*/ 17642316 w 13"/>
              <a:gd name="T9" fmla="*/ 57962803 h 40"/>
              <a:gd name="T10" fmla="*/ 17642316 w 13"/>
              <a:gd name="T11" fmla="*/ 0 h 40"/>
              <a:gd name="T12" fmla="*/ 7561447 w 13"/>
              <a:gd name="T13" fmla="*/ 0 h 40"/>
              <a:gd name="T14" fmla="*/ 7561447 w 13"/>
              <a:gd name="T15" fmla="*/ 37801548 h 40"/>
              <a:gd name="T16" fmla="*/ 0 w 13"/>
              <a:gd name="T17" fmla="*/ 15120938 h 40"/>
              <a:gd name="T18" fmla="*/ 0 w 13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40"/>
              <a:gd name="T32" fmla="*/ 13 w 13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40">
                <a:moveTo>
                  <a:pt x="13" y="40"/>
                </a:moveTo>
                <a:lnTo>
                  <a:pt x="13" y="0"/>
                </a:lnTo>
                <a:lnTo>
                  <a:pt x="10" y="0"/>
                </a:lnTo>
                <a:lnTo>
                  <a:pt x="10" y="32"/>
                </a:lnTo>
                <a:lnTo>
                  <a:pt x="7" y="23"/>
                </a:lnTo>
                <a:lnTo>
                  <a:pt x="7" y="0"/>
                </a:lnTo>
                <a:lnTo>
                  <a:pt x="3" y="0"/>
                </a:lnTo>
                <a:lnTo>
                  <a:pt x="3" y="15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6" name="Freeform 89"/>
          <p:cNvSpPr>
            <a:spLocks/>
          </p:cNvSpPr>
          <p:nvPr/>
        </p:nvSpPr>
        <p:spPr bwMode="auto">
          <a:xfrm>
            <a:off x="2486025" y="2270125"/>
            <a:ext cx="50800" cy="65088"/>
          </a:xfrm>
          <a:custGeom>
            <a:avLst/>
            <a:gdLst>
              <a:gd name="T0" fmla="*/ 80644986 w 32"/>
              <a:gd name="T1" fmla="*/ 0 h 41"/>
              <a:gd name="T2" fmla="*/ 37801544 w 32"/>
              <a:gd name="T3" fmla="*/ 103327980 h 41"/>
              <a:gd name="T4" fmla="*/ 0 w 32"/>
              <a:gd name="T5" fmla="*/ 0 h 41"/>
              <a:gd name="T6" fmla="*/ 80644986 w 32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41"/>
              <a:gd name="T14" fmla="*/ 32 w 32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41">
                <a:moveTo>
                  <a:pt x="32" y="0"/>
                </a:moveTo>
                <a:lnTo>
                  <a:pt x="15" y="41"/>
                </a:lnTo>
                <a:lnTo>
                  <a:pt x="0" y="0"/>
                </a:lnTo>
                <a:lnTo>
                  <a:pt x="32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7" name="Line 90"/>
          <p:cNvSpPr>
            <a:spLocks noChangeShapeType="1"/>
          </p:cNvSpPr>
          <p:nvPr/>
        </p:nvSpPr>
        <p:spPr bwMode="auto">
          <a:xfrm>
            <a:off x="2541588" y="2503488"/>
            <a:ext cx="1587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8" name="Line 91"/>
          <p:cNvSpPr>
            <a:spLocks noChangeShapeType="1"/>
          </p:cNvSpPr>
          <p:nvPr/>
        </p:nvSpPr>
        <p:spPr bwMode="auto">
          <a:xfrm>
            <a:off x="2562225" y="2605088"/>
            <a:ext cx="1588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59" name="Freeform 92"/>
          <p:cNvSpPr>
            <a:spLocks/>
          </p:cNvSpPr>
          <p:nvPr/>
        </p:nvSpPr>
        <p:spPr bwMode="auto">
          <a:xfrm>
            <a:off x="2546350" y="2605088"/>
            <a:ext cx="15875" cy="53975"/>
          </a:xfrm>
          <a:custGeom>
            <a:avLst/>
            <a:gdLst>
              <a:gd name="T0" fmla="*/ 25201559 w 10"/>
              <a:gd name="T1" fmla="*/ 0 h 34"/>
              <a:gd name="T2" fmla="*/ 17640299 w 10"/>
              <a:gd name="T3" fmla="*/ 0 h 34"/>
              <a:gd name="T4" fmla="*/ 17640299 w 10"/>
              <a:gd name="T5" fmla="*/ 42843443 h 34"/>
              <a:gd name="T6" fmla="*/ 10080624 w 10"/>
              <a:gd name="T7" fmla="*/ 65524058 h 34"/>
              <a:gd name="T8" fmla="*/ 10080624 w 10"/>
              <a:gd name="T9" fmla="*/ 0 h 34"/>
              <a:gd name="T10" fmla="*/ 0 w 10"/>
              <a:gd name="T11" fmla="*/ 0 h 34"/>
              <a:gd name="T12" fmla="*/ 0 w 10"/>
              <a:gd name="T13" fmla="*/ 85685299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34"/>
              <a:gd name="T23" fmla="*/ 10 w 10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34">
                <a:moveTo>
                  <a:pt x="10" y="0"/>
                </a:moveTo>
                <a:lnTo>
                  <a:pt x="7" y="0"/>
                </a:lnTo>
                <a:lnTo>
                  <a:pt x="7" y="17"/>
                </a:lnTo>
                <a:lnTo>
                  <a:pt x="4" y="26"/>
                </a:lnTo>
                <a:lnTo>
                  <a:pt x="4" y="0"/>
                </a:ln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0" name="Freeform 93"/>
          <p:cNvSpPr>
            <a:spLocks/>
          </p:cNvSpPr>
          <p:nvPr/>
        </p:nvSpPr>
        <p:spPr bwMode="auto">
          <a:xfrm>
            <a:off x="2519363" y="2605088"/>
            <a:ext cx="22225" cy="63500"/>
          </a:xfrm>
          <a:custGeom>
            <a:avLst/>
            <a:gdLst>
              <a:gd name="T0" fmla="*/ 35282190 w 14"/>
              <a:gd name="T1" fmla="*/ 100806236 h 40"/>
              <a:gd name="T2" fmla="*/ 35282190 w 14"/>
              <a:gd name="T3" fmla="*/ 0 h 40"/>
              <a:gd name="T4" fmla="*/ 25201562 w 14"/>
              <a:gd name="T5" fmla="*/ 0 h 40"/>
              <a:gd name="T6" fmla="*/ 25201562 w 14"/>
              <a:gd name="T7" fmla="*/ 80644994 h 40"/>
              <a:gd name="T8" fmla="*/ 17641889 w 14"/>
              <a:gd name="T9" fmla="*/ 57962803 h 40"/>
              <a:gd name="T10" fmla="*/ 17641889 w 14"/>
              <a:gd name="T11" fmla="*/ 0 h 40"/>
              <a:gd name="T12" fmla="*/ 10080625 w 14"/>
              <a:gd name="T13" fmla="*/ 0 h 40"/>
              <a:gd name="T14" fmla="*/ 10080625 w 14"/>
              <a:gd name="T15" fmla="*/ 37801548 h 40"/>
              <a:gd name="T16" fmla="*/ 0 w 14"/>
              <a:gd name="T17" fmla="*/ 15120938 h 40"/>
              <a:gd name="T18" fmla="*/ 0 w 14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40"/>
              <a:gd name="T32" fmla="*/ 14 w 14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40">
                <a:moveTo>
                  <a:pt x="14" y="40"/>
                </a:moveTo>
                <a:lnTo>
                  <a:pt x="14" y="0"/>
                </a:lnTo>
                <a:lnTo>
                  <a:pt x="10" y="0"/>
                </a:lnTo>
                <a:lnTo>
                  <a:pt x="10" y="32"/>
                </a:lnTo>
                <a:lnTo>
                  <a:pt x="7" y="23"/>
                </a:lnTo>
                <a:lnTo>
                  <a:pt x="7" y="0"/>
                </a:lnTo>
                <a:lnTo>
                  <a:pt x="4" y="0"/>
                </a:lnTo>
                <a:lnTo>
                  <a:pt x="4" y="15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1" name="Freeform 94"/>
          <p:cNvSpPr>
            <a:spLocks/>
          </p:cNvSpPr>
          <p:nvPr/>
        </p:nvSpPr>
        <p:spPr bwMode="auto">
          <a:xfrm>
            <a:off x="2514600" y="2605088"/>
            <a:ext cx="53975" cy="65087"/>
          </a:xfrm>
          <a:custGeom>
            <a:avLst/>
            <a:gdLst>
              <a:gd name="T0" fmla="*/ 85685299 w 34"/>
              <a:gd name="T1" fmla="*/ 0 h 41"/>
              <a:gd name="T2" fmla="*/ 42843443 w 34"/>
              <a:gd name="T3" fmla="*/ 103324805 h 41"/>
              <a:gd name="T4" fmla="*/ 0 w 34"/>
              <a:gd name="T5" fmla="*/ 0 h 41"/>
              <a:gd name="T6" fmla="*/ 85685299 w 34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41"/>
              <a:gd name="T14" fmla="*/ 34 w 34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41">
                <a:moveTo>
                  <a:pt x="34" y="0"/>
                </a:moveTo>
                <a:lnTo>
                  <a:pt x="17" y="41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2" name="Line 95"/>
          <p:cNvSpPr>
            <a:spLocks noChangeShapeType="1"/>
          </p:cNvSpPr>
          <p:nvPr/>
        </p:nvSpPr>
        <p:spPr bwMode="auto">
          <a:xfrm>
            <a:off x="2541588" y="2838450"/>
            <a:ext cx="1587" cy="80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3" name="Line 96"/>
          <p:cNvSpPr>
            <a:spLocks noChangeShapeType="1"/>
          </p:cNvSpPr>
          <p:nvPr/>
        </p:nvSpPr>
        <p:spPr bwMode="auto">
          <a:xfrm>
            <a:off x="2562225" y="2919413"/>
            <a:ext cx="1588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4" name="Freeform 97"/>
          <p:cNvSpPr>
            <a:spLocks/>
          </p:cNvSpPr>
          <p:nvPr/>
        </p:nvSpPr>
        <p:spPr bwMode="auto">
          <a:xfrm>
            <a:off x="2546350" y="2919413"/>
            <a:ext cx="15875" cy="53975"/>
          </a:xfrm>
          <a:custGeom>
            <a:avLst/>
            <a:gdLst>
              <a:gd name="T0" fmla="*/ 25201559 w 10"/>
              <a:gd name="T1" fmla="*/ 0 h 34"/>
              <a:gd name="T2" fmla="*/ 17640299 w 10"/>
              <a:gd name="T3" fmla="*/ 0 h 34"/>
              <a:gd name="T4" fmla="*/ 17640299 w 10"/>
              <a:gd name="T5" fmla="*/ 42843443 h 34"/>
              <a:gd name="T6" fmla="*/ 10080624 w 10"/>
              <a:gd name="T7" fmla="*/ 65524058 h 34"/>
              <a:gd name="T8" fmla="*/ 10080624 w 10"/>
              <a:gd name="T9" fmla="*/ 0 h 34"/>
              <a:gd name="T10" fmla="*/ 0 w 10"/>
              <a:gd name="T11" fmla="*/ 0 h 34"/>
              <a:gd name="T12" fmla="*/ 0 w 10"/>
              <a:gd name="T13" fmla="*/ 85685299 h 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34"/>
              <a:gd name="T23" fmla="*/ 10 w 10"/>
              <a:gd name="T24" fmla="*/ 34 h 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34">
                <a:moveTo>
                  <a:pt x="10" y="0"/>
                </a:moveTo>
                <a:lnTo>
                  <a:pt x="7" y="0"/>
                </a:lnTo>
                <a:lnTo>
                  <a:pt x="7" y="17"/>
                </a:lnTo>
                <a:lnTo>
                  <a:pt x="4" y="26"/>
                </a:lnTo>
                <a:lnTo>
                  <a:pt x="4" y="0"/>
                </a:lnTo>
                <a:lnTo>
                  <a:pt x="0" y="0"/>
                </a:lnTo>
                <a:lnTo>
                  <a:pt x="0" y="3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5" name="Freeform 98"/>
          <p:cNvSpPr>
            <a:spLocks/>
          </p:cNvSpPr>
          <p:nvPr/>
        </p:nvSpPr>
        <p:spPr bwMode="auto">
          <a:xfrm>
            <a:off x="2519363" y="2919413"/>
            <a:ext cx="22225" cy="63500"/>
          </a:xfrm>
          <a:custGeom>
            <a:avLst/>
            <a:gdLst>
              <a:gd name="T0" fmla="*/ 35282190 w 14"/>
              <a:gd name="T1" fmla="*/ 100806236 h 40"/>
              <a:gd name="T2" fmla="*/ 35282190 w 14"/>
              <a:gd name="T3" fmla="*/ 0 h 40"/>
              <a:gd name="T4" fmla="*/ 25201562 w 14"/>
              <a:gd name="T5" fmla="*/ 0 h 40"/>
              <a:gd name="T6" fmla="*/ 25201562 w 14"/>
              <a:gd name="T7" fmla="*/ 80644994 h 40"/>
              <a:gd name="T8" fmla="*/ 17641889 w 14"/>
              <a:gd name="T9" fmla="*/ 57962803 h 40"/>
              <a:gd name="T10" fmla="*/ 17641889 w 14"/>
              <a:gd name="T11" fmla="*/ 0 h 40"/>
              <a:gd name="T12" fmla="*/ 10080625 w 14"/>
              <a:gd name="T13" fmla="*/ 0 h 40"/>
              <a:gd name="T14" fmla="*/ 10080625 w 14"/>
              <a:gd name="T15" fmla="*/ 40322497 h 40"/>
              <a:gd name="T16" fmla="*/ 0 w 14"/>
              <a:gd name="T17" fmla="*/ 15120938 h 40"/>
              <a:gd name="T18" fmla="*/ 0 w 14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40"/>
              <a:gd name="T32" fmla="*/ 14 w 14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40">
                <a:moveTo>
                  <a:pt x="14" y="40"/>
                </a:moveTo>
                <a:lnTo>
                  <a:pt x="14" y="0"/>
                </a:lnTo>
                <a:lnTo>
                  <a:pt x="10" y="0"/>
                </a:lnTo>
                <a:lnTo>
                  <a:pt x="10" y="32"/>
                </a:lnTo>
                <a:lnTo>
                  <a:pt x="7" y="23"/>
                </a:lnTo>
                <a:lnTo>
                  <a:pt x="7" y="0"/>
                </a:lnTo>
                <a:lnTo>
                  <a:pt x="4" y="0"/>
                </a:lnTo>
                <a:lnTo>
                  <a:pt x="4" y="16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6" name="Freeform 99"/>
          <p:cNvSpPr>
            <a:spLocks/>
          </p:cNvSpPr>
          <p:nvPr/>
        </p:nvSpPr>
        <p:spPr bwMode="auto">
          <a:xfrm>
            <a:off x="2514600" y="2919413"/>
            <a:ext cx="53975" cy="66675"/>
          </a:xfrm>
          <a:custGeom>
            <a:avLst/>
            <a:gdLst>
              <a:gd name="T0" fmla="*/ 85685299 w 34"/>
              <a:gd name="T1" fmla="*/ 0 h 42"/>
              <a:gd name="T2" fmla="*/ 42843443 w 34"/>
              <a:gd name="T3" fmla="*/ 105846574 h 42"/>
              <a:gd name="T4" fmla="*/ 0 w 34"/>
              <a:gd name="T5" fmla="*/ 0 h 42"/>
              <a:gd name="T6" fmla="*/ 85685299 w 34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42"/>
              <a:gd name="T14" fmla="*/ 34 w 34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42">
                <a:moveTo>
                  <a:pt x="34" y="0"/>
                </a:moveTo>
                <a:lnTo>
                  <a:pt x="17" y="42"/>
                </a:lnTo>
                <a:lnTo>
                  <a:pt x="0" y="0"/>
                </a:lnTo>
                <a:lnTo>
                  <a:pt x="34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7" name="Line 100"/>
          <p:cNvSpPr>
            <a:spLocks noChangeShapeType="1"/>
          </p:cNvSpPr>
          <p:nvPr/>
        </p:nvSpPr>
        <p:spPr bwMode="auto">
          <a:xfrm>
            <a:off x="2527300" y="3173413"/>
            <a:ext cx="1588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8" name="Line 101"/>
          <p:cNvSpPr>
            <a:spLocks noChangeShapeType="1"/>
          </p:cNvSpPr>
          <p:nvPr/>
        </p:nvSpPr>
        <p:spPr bwMode="auto">
          <a:xfrm>
            <a:off x="2546350" y="3233738"/>
            <a:ext cx="1588" cy="14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69" name="Freeform 102"/>
          <p:cNvSpPr>
            <a:spLocks/>
          </p:cNvSpPr>
          <p:nvPr/>
        </p:nvSpPr>
        <p:spPr bwMode="auto">
          <a:xfrm>
            <a:off x="2530475" y="3233738"/>
            <a:ext cx="15875" cy="55562"/>
          </a:xfrm>
          <a:custGeom>
            <a:avLst/>
            <a:gdLst>
              <a:gd name="T0" fmla="*/ 25201559 w 10"/>
              <a:gd name="T1" fmla="*/ 0 h 35"/>
              <a:gd name="T2" fmla="*/ 17640299 w 10"/>
              <a:gd name="T3" fmla="*/ 0 h 35"/>
              <a:gd name="T4" fmla="*/ 17640299 w 10"/>
              <a:gd name="T5" fmla="*/ 42841471 h 35"/>
              <a:gd name="T6" fmla="*/ 7559675 w 10"/>
              <a:gd name="T7" fmla="*/ 65523469 h 35"/>
              <a:gd name="T8" fmla="*/ 7559675 w 10"/>
              <a:gd name="T9" fmla="*/ 0 h 35"/>
              <a:gd name="T10" fmla="*/ 0 w 10"/>
              <a:gd name="T11" fmla="*/ 0 h 35"/>
              <a:gd name="T12" fmla="*/ 0 w 10"/>
              <a:gd name="T13" fmla="*/ 88203868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35"/>
              <a:gd name="T23" fmla="*/ 10 w 10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35">
                <a:moveTo>
                  <a:pt x="10" y="0"/>
                </a:moveTo>
                <a:lnTo>
                  <a:pt x="7" y="0"/>
                </a:lnTo>
                <a:lnTo>
                  <a:pt x="7" y="17"/>
                </a:lnTo>
                <a:lnTo>
                  <a:pt x="3" y="26"/>
                </a:lnTo>
                <a:lnTo>
                  <a:pt x="3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0" name="Freeform 103"/>
          <p:cNvSpPr>
            <a:spLocks/>
          </p:cNvSpPr>
          <p:nvPr/>
        </p:nvSpPr>
        <p:spPr bwMode="auto">
          <a:xfrm>
            <a:off x="2503488" y="3233738"/>
            <a:ext cx="22225" cy="65087"/>
          </a:xfrm>
          <a:custGeom>
            <a:avLst/>
            <a:gdLst>
              <a:gd name="T0" fmla="*/ 35282190 w 14"/>
              <a:gd name="T1" fmla="*/ 103324805 h 41"/>
              <a:gd name="T2" fmla="*/ 35282190 w 14"/>
              <a:gd name="T3" fmla="*/ 0 h 41"/>
              <a:gd name="T4" fmla="*/ 25201562 w 14"/>
              <a:gd name="T5" fmla="*/ 0 h 41"/>
              <a:gd name="T6" fmla="*/ 25201562 w 14"/>
              <a:gd name="T7" fmla="*/ 78123446 h 41"/>
              <a:gd name="T8" fmla="*/ 17641889 w 14"/>
              <a:gd name="T9" fmla="*/ 60483288 h 41"/>
              <a:gd name="T10" fmla="*/ 17641889 w 14"/>
              <a:gd name="T11" fmla="*/ 0 h 41"/>
              <a:gd name="T12" fmla="*/ 7561264 w 14"/>
              <a:gd name="T13" fmla="*/ 0 h 41"/>
              <a:gd name="T14" fmla="*/ 7561264 w 14"/>
              <a:gd name="T15" fmla="*/ 35281916 h 41"/>
              <a:gd name="T16" fmla="*/ 0 w 14"/>
              <a:gd name="T17" fmla="*/ 12599889 h 41"/>
              <a:gd name="T18" fmla="*/ 0 w 14"/>
              <a:gd name="T19" fmla="*/ 0 h 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41"/>
              <a:gd name="T32" fmla="*/ 14 w 14"/>
              <a:gd name="T33" fmla="*/ 41 h 4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41">
                <a:moveTo>
                  <a:pt x="14" y="41"/>
                </a:moveTo>
                <a:lnTo>
                  <a:pt x="14" y="0"/>
                </a:lnTo>
                <a:lnTo>
                  <a:pt x="10" y="0"/>
                </a:lnTo>
                <a:lnTo>
                  <a:pt x="10" y="31"/>
                </a:lnTo>
                <a:lnTo>
                  <a:pt x="7" y="24"/>
                </a:lnTo>
                <a:lnTo>
                  <a:pt x="7" y="0"/>
                </a:lnTo>
                <a:lnTo>
                  <a:pt x="3" y="0"/>
                </a:lnTo>
                <a:lnTo>
                  <a:pt x="3" y="14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1" name="Freeform 104"/>
          <p:cNvSpPr>
            <a:spLocks/>
          </p:cNvSpPr>
          <p:nvPr/>
        </p:nvSpPr>
        <p:spPr bwMode="auto">
          <a:xfrm>
            <a:off x="2500313" y="3233738"/>
            <a:ext cx="52387" cy="66675"/>
          </a:xfrm>
          <a:custGeom>
            <a:avLst/>
            <a:gdLst>
              <a:gd name="T0" fmla="*/ 83163555 w 33"/>
              <a:gd name="T1" fmla="*/ 0 h 42"/>
              <a:gd name="T2" fmla="*/ 42841446 w 33"/>
              <a:gd name="T3" fmla="*/ 105846574 h 42"/>
              <a:gd name="T4" fmla="*/ 0 w 33"/>
              <a:gd name="T5" fmla="*/ 0 h 42"/>
              <a:gd name="T6" fmla="*/ 83163555 w 33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42"/>
              <a:gd name="T14" fmla="*/ 33 w 33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42">
                <a:moveTo>
                  <a:pt x="33" y="0"/>
                </a:moveTo>
                <a:lnTo>
                  <a:pt x="17" y="42"/>
                </a:lnTo>
                <a:lnTo>
                  <a:pt x="0" y="0"/>
                </a:lnTo>
                <a:lnTo>
                  <a:pt x="3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2" name="Line 105"/>
          <p:cNvSpPr>
            <a:spLocks noChangeShapeType="1"/>
          </p:cNvSpPr>
          <p:nvPr/>
        </p:nvSpPr>
        <p:spPr bwMode="auto">
          <a:xfrm>
            <a:off x="2527300" y="3321050"/>
            <a:ext cx="1588" cy="122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3" name="Line 106"/>
          <p:cNvSpPr>
            <a:spLocks noChangeShapeType="1"/>
          </p:cNvSpPr>
          <p:nvPr/>
        </p:nvSpPr>
        <p:spPr bwMode="auto">
          <a:xfrm>
            <a:off x="2546350" y="3443288"/>
            <a:ext cx="1588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4" name="Freeform 107"/>
          <p:cNvSpPr>
            <a:spLocks/>
          </p:cNvSpPr>
          <p:nvPr/>
        </p:nvSpPr>
        <p:spPr bwMode="auto">
          <a:xfrm>
            <a:off x="2530475" y="3443288"/>
            <a:ext cx="15875" cy="55562"/>
          </a:xfrm>
          <a:custGeom>
            <a:avLst/>
            <a:gdLst>
              <a:gd name="T0" fmla="*/ 25201559 w 10"/>
              <a:gd name="T1" fmla="*/ 0 h 35"/>
              <a:gd name="T2" fmla="*/ 17640299 w 10"/>
              <a:gd name="T3" fmla="*/ 0 h 35"/>
              <a:gd name="T4" fmla="*/ 17640299 w 10"/>
              <a:gd name="T5" fmla="*/ 42841471 h 35"/>
              <a:gd name="T6" fmla="*/ 7559675 w 10"/>
              <a:gd name="T7" fmla="*/ 65523469 h 35"/>
              <a:gd name="T8" fmla="*/ 7559675 w 10"/>
              <a:gd name="T9" fmla="*/ 0 h 35"/>
              <a:gd name="T10" fmla="*/ 0 w 10"/>
              <a:gd name="T11" fmla="*/ 0 h 35"/>
              <a:gd name="T12" fmla="*/ 0 w 10"/>
              <a:gd name="T13" fmla="*/ 88203868 h 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35"/>
              <a:gd name="T23" fmla="*/ 10 w 10"/>
              <a:gd name="T24" fmla="*/ 35 h 3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35">
                <a:moveTo>
                  <a:pt x="10" y="0"/>
                </a:moveTo>
                <a:lnTo>
                  <a:pt x="7" y="0"/>
                </a:lnTo>
                <a:lnTo>
                  <a:pt x="7" y="17"/>
                </a:lnTo>
                <a:lnTo>
                  <a:pt x="3" y="26"/>
                </a:lnTo>
                <a:lnTo>
                  <a:pt x="3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5" name="Freeform 108"/>
          <p:cNvSpPr>
            <a:spLocks/>
          </p:cNvSpPr>
          <p:nvPr/>
        </p:nvSpPr>
        <p:spPr bwMode="auto">
          <a:xfrm>
            <a:off x="2503488" y="3443288"/>
            <a:ext cx="22225" cy="63500"/>
          </a:xfrm>
          <a:custGeom>
            <a:avLst/>
            <a:gdLst>
              <a:gd name="T0" fmla="*/ 35282190 w 14"/>
              <a:gd name="T1" fmla="*/ 100806236 h 40"/>
              <a:gd name="T2" fmla="*/ 35282190 w 14"/>
              <a:gd name="T3" fmla="*/ 0 h 40"/>
              <a:gd name="T4" fmla="*/ 25201562 w 14"/>
              <a:gd name="T5" fmla="*/ 0 h 40"/>
              <a:gd name="T6" fmla="*/ 25201562 w 14"/>
              <a:gd name="T7" fmla="*/ 78124045 h 40"/>
              <a:gd name="T8" fmla="*/ 17641889 w 14"/>
              <a:gd name="T9" fmla="*/ 57962803 h 40"/>
              <a:gd name="T10" fmla="*/ 17641889 w 14"/>
              <a:gd name="T11" fmla="*/ 0 h 40"/>
              <a:gd name="T12" fmla="*/ 7561264 w 14"/>
              <a:gd name="T13" fmla="*/ 0 h 40"/>
              <a:gd name="T14" fmla="*/ 7561264 w 14"/>
              <a:gd name="T15" fmla="*/ 35282186 h 40"/>
              <a:gd name="T16" fmla="*/ 0 w 14"/>
              <a:gd name="T17" fmla="*/ 15120938 h 40"/>
              <a:gd name="T18" fmla="*/ 0 w 14"/>
              <a:gd name="T19" fmla="*/ 0 h 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40"/>
              <a:gd name="T32" fmla="*/ 14 w 14"/>
              <a:gd name="T33" fmla="*/ 40 h 4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40">
                <a:moveTo>
                  <a:pt x="14" y="40"/>
                </a:moveTo>
                <a:lnTo>
                  <a:pt x="14" y="0"/>
                </a:lnTo>
                <a:lnTo>
                  <a:pt x="10" y="0"/>
                </a:lnTo>
                <a:lnTo>
                  <a:pt x="10" y="31"/>
                </a:lnTo>
                <a:lnTo>
                  <a:pt x="7" y="23"/>
                </a:lnTo>
                <a:lnTo>
                  <a:pt x="7" y="0"/>
                </a:lnTo>
                <a:lnTo>
                  <a:pt x="3" y="0"/>
                </a:lnTo>
                <a:lnTo>
                  <a:pt x="3" y="14"/>
                </a:lnTo>
                <a:lnTo>
                  <a:pt x="0" y="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6" name="Freeform 109"/>
          <p:cNvSpPr>
            <a:spLocks/>
          </p:cNvSpPr>
          <p:nvPr/>
        </p:nvSpPr>
        <p:spPr bwMode="auto">
          <a:xfrm>
            <a:off x="2500313" y="3443288"/>
            <a:ext cx="52387" cy="66675"/>
          </a:xfrm>
          <a:custGeom>
            <a:avLst/>
            <a:gdLst>
              <a:gd name="T0" fmla="*/ 83163555 w 33"/>
              <a:gd name="T1" fmla="*/ 0 h 42"/>
              <a:gd name="T2" fmla="*/ 42841446 w 33"/>
              <a:gd name="T3" fmla="*/ 105846574 h 42"/>
              <a:gd name="T4" fmla="*/ 0 w 33"/>
              <a:gd name="T5" fmla="*/ 0 h 42"/>
              <a:gd name="T6" fmla="*/ 83163555 w 33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42"/>
              <a:gd name="T14" fmla="*/ 33 w 33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42">
                <a:moveTo>
                  <a:pt x="33" y="0"/>
                </a:moveTo>
                <a:lnTo>
                  <a:pt x="17" y="42"/>
                </a:lnTo>
                <a:lnTo>
                  <a:pt x="0" y="0"/>
                </a:lnTo>
                <a:lnTo>
                  <a:pt x="33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7" name="Freeform 110"/>
          <p:cNvSpPr>
            <a:spLocks/>
          </p:cNvSpPr>
          <p:nvPr/>
        </p:nvSpPr>
        <p:spPr bwMode="auto">
          <a:xfrm>
            <a:off x="2097088" y="3589338"/>
            <a:ext cx="66675" cy="66675"/>
          </a:xfrm>
          <a:custGeom>
            <a:avLst/>
            <a:gdLst>
              <a:gd name="T0" fmla="*/ 105846574 w 42"/>
              <a:gd name="T1" fmla="*/ 0 h 42"/>
              <a:gd name="T2" fmla="*/ 55443442 w 42"/>
              <a:gd name="T3" fmla="*/ 105846574 h 42"/>
              <a:gd name="T4" fmla="*/ 0 w 42"/>
              <a:gd name="T5" fmla="*/ 0 h 42"/>
              <a:gd name="T6" fmla="*/ 0 60000 65536"/>
              <a:gd name="T7" fmla="*/ 0 60000 65536"/>
              <a:gd name="T8" fmla="*/ 0 60000 65536"/>
              <a:gd name="T9" fmla="*/ 0 w 42"/>
              <a:gd name="T10" fmla="*/ 0 h 42"/>
              <a:gd name="T11" fmla="*/ 42 w 42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" h="42">
                <a:moveTo>
                  <a:pt x="42" y="0"/>
                </a:moveTo>
                <a:lnTo>
                  <a:pt x="22" y="4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8" name="Freeform 111"/>
          <p:cNvSpPr>
            <a:spLocks/>
          </p:cNvSpPr>
          <p:nvPr/>
        </p:nvSpPr>
        <p:spPr bwMode="auto">
          <a:xfrm>
            <a:off x="2033588" y="4208463"/>
            <a:ext cx="100012" cy="101600"/>
          </a:xfrm>
          <a:custGeom>
            <a:avLst/>
            <a:gdLst>
              <a:gd name="T0" fmla="*/ 158768267 w 63"/>
              <a:gd name="T1" fmla="*/ 0 h 64"/>
              <a:gd name="T2" fmla="*/ 78123665 w 63"/>
              <a:gd name="T3" fmla="*/ 161289973 h 64"/>
              <a:gd name="T4" fmla="*/ 0 w 63"/>
              <a:gd name="T5" fmla="*/ 0 h 64"/>
              <a:gd name="T6" fmla="*/ 0 60000 65536"/>
              <a:gd name="T7" fmla="*/ 0 60000 65536"/>
              <a:gd name="T8" fmla="*/ 0 60000 65536"/>
              <a:gd name="T9" fmla="*/ 0 w 63"/>
              <a:gd name="T10" fmla="*/ 0 h 64"/>
              <a:gd name="T11" fmla="*/ 63 w 63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" h="64">
                <a:moveTo>
                  <a:pt x="63" y="0"/>
                </a:moveTo>
                <a:lnTo>
                  <a:pt x="31" y="6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79" name="Freeform 112"/>
          <p:cNvSpPr>
            <a:spLocks/>
          </p:cNvSpPr>
          <p:nvPr/>
        </p:nvSpPr>
        <p:spPr bwMode="auto">
          <a:xfrm>
            <a:off x="2328863" y="4219575"/>
            <a:ext cx="66675" cy="53975"/>
          </a:xfrm>
          <a:custGeom>
            <a:avLst/>
            <a:gdLst>
              <a:gd name="T0" fmla="*/ 0 w 42"/>
              <a:gd name="T1" fmla="*/ 42843443 h 34"/>
              <a:gd name="T2" fmla="*/ 105846574 w 42"/>
              <a:gd name="T3" fmla="*/ 0 h 34"/>
              <a:gd name="T4" fmla="*/ 105846574 w 42"/>
              <a:gd name="T5" fmla="*/ 85685299 h 34"/>
              <a:gd name="T6" fmla="*/ 0 w 42"/>
              <a:gd name="T7" fmla="*/ 42843443 h 34"/>
              <a:gd name="T8" fmla="*/ 2520950 w 42"/>
              <a:gd name="T9" fmla="*/ 42843443 h 34"/>
              <a:gd name="T10" fmla="*/ 105846574 w 42"/>
              <a:gd name="T11" fmla="*/ 42843443 h 34"/>
              <a:gd name="T12" fmla="*/ 105846574 w 42"/>
              <a:gd name="T13" fmla="*/ 52922489 h 34"/>
              <a:gd name="T14" fmla="*/ 22682198 w 42"/>
              <a:gd name="T15" fmla="*/ 52922489 h 34"/>
              <a:gd name="T16" fmla="*/ 45362808 w 42"/>
              <a:gd name="T17" fmla="*/ 60483748 h 34"/>
              <a:gd name="T18" fmla="*/ 105846574 w 42"/>
              <a:gd name="T19" fmla="*/ 60483748 h 34"/>
              <a:gd name="T20" fmla="*/ 105846574 w 42"/>
              <a:gd name="T21" fmla="*/ 68043419 h 34"/>
              <a:gd name="T22" fmla="*/ 68043425 w 42"/>
              <a:gd name="T23" fmla="*/ 68043419 h 34"/>
              <a:gd name="T24" fmla="*/ 88206255 w 42"/>
              <a:gd name="T25" fmla="*/ 78124040 h 34"/>
              <a:gd name="T26" fmla="*/ 105846574 w 42"/>
              <a:gd name="T27" fmla="*/ 78124040 h 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34"/>
              <a:gd name="T44" fmla="*/ 42 w 42"/>
              <a:gd name="T45" fmla="*/ 34 h 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34">
                <a:moveTo>
                  <a:pt x="0" y="17"/>
                </a:moveTo>
                <a:lnTo>
                  <a:pt x="42" y="0"/>
                </a:lnTo>
                <a:lnTo>
                  <a:pt x="42" y="34"/>
                </a:lnTo>
                <a:lnTo>
                  <a:pt x="0" y="17"/>
                </a:lnTo>
                <a:lnTo>
                  <a:pt x="1" y="17"/>
                </a:lnTo>
                <a:lnTo>
                  <a:pt x="42" y="17"/>
                </a:lnTo>
                <a:lnTo>
                  <a:pt x="42" y="21"/>
                </a:lnTo>
                <a:lnTo>
                  <a:pt x="9" y="21"/>
                </a:lnTo>
                <a:lnTo>
                  <a:pt x="18" y="24"/>
                </a:lnTo>
                <a:lnTo>
                  <a:pt x="42" y="24"/>
                </a:lnTo>
                <a:lnTo>
                  <a:pt x="42" y="27"/>
                </a:lnTo>
                <a:lnTo>
                  <a:pt x="27" y="27"/>
                </a:lnTo>
                <a:lnTo>
                  <a:pt x="35" y="31"/>
                </a:lnTo>
                <a:lnTo>
                  <a:pt x="42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0" name="Line 113"/>
          <p:cNvSpPr>
            <a:spLocks noChangeShapeType="1"/>
          </p:cNvSpPr>
          <p:nvPr/>
        </p:nvSpPr>
        <p:spPr bwMode="auto">
          <a:xfrm>
            <a:off x="2395538" y="4246563"/>
            <a:ext cx="123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1" name="Freeform 114"/>
          <p:cNvSpPr>
            <a:spLocks/>
          </p:cNvSpPr>
          <p:nvPr/>
        </p:nvSpPr>
        <p:spPr bwMode="auto">
          <a:xfrm>
            <a:off x="2541588" y="4092575"/>
            <a:ext cx="26987" cy="66675"/>
          </a:xfrm>
          <a:custGeom>
            <a:avLst/>
            <a:gdLst>
              <a:gd name="T0" fmla="*/ 0 w 17"/>
              <a:gd name="T1" fmla="*/ 105846574 h 42"/>
              <a:gd name="T2" fmla="*/ 42841062 w 17"/>
              <a:gd name="T3" fmla="*/ 0 h 42"/>
              <a:gd name="T4" fmla="*/ 32760628 w 17"/>
              <a:gd name="T5" fmla="*/ 0 h 42"/>
              <a:gd name="T6" fmla="*/ 25201090 w 17"/>
              <a:gd name="T7" fmla="*/ 0 h 42"/>
              <a:gd name="T8" fmla="*/ 25201090 w 17"/>
              <a:gd name="T9" fmla="*/ 45362808 h 42"/>
              <a:gd name="T10" fmla="*/ 17639971 w 17"/>
              <a:gd name="T11" fmla="*/ 65524063 h 42"/>
              <a:gd name="T12" fmla="*/ 17639971 w 17"/>
              <a:gd name="T13" fmla="*/ 0 h 42"/>
              <a:gd name="T14" fmla="*/ 7559535 w 17"/>
              <a:gd name="T15" fmla="*/ 0 h 42"/>
              <a:gd name="T16" fmla="*/ 7559535 w 17"/>
              <a:gd name="T17" fmla="*/ 85685306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2"/>
              <a:gd name="T29" fmla="*/ 17 w 17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2">
                <a:moveTo>
                  <a:pt x="0" y="42"/>
                </a:moveTo>
                <a:lnTo>
                  <a:pt x="17" y="0"/>
                </a:lnTo>
                <a:lnTo>
                  <a:pt x="13" y="0"/>
                </a:lnTo>
                <a:lnTo>
                  <a:pt x="10" y="0"/>
                </a:lnTo>
                <a:lnTo>
                  <a:pt x="10" y="18"/>
                </a:lnTo>
                <a:lnTo>
                  <a:pt x="7" y="26"/>
                </a:lnTo>
                <a:lnTo>
                  <a:pt x="7" y="0"/>
                </a:lnTo>
                <a:lnTo>
                  <a:pt x="3" y="0"/>
                </a:lnTo>
                <a:lnTo>
                  <a:pt x="3" y="3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2" name="Freeform 115"/>
          <p:cNvSpPr>
            <a:spLocks/>
          </p:cNvSpPr>
          <p:nvPr/>
        </p:nvSpPr>
        <p:spPr bwMode="auto">
          <a:xfrm>
            <a:off x="2514600" y="4092575"/>
            <a:ext cx="53975" cy="52388"/>
          </a:xfrm>
          <a:custGeom>
            <a:avLst/>
            <a:gdLst>
              <a:gd name="T0" fmla="*/ 32761235 w 34"/>
              <a:gd name="T1" fmla="*/ 83166730 h 33"/>
              <a:gd name="T2" fmla="*/ 25201557 w 34"/>
              <a:gd name="T3" fmla="*/ 60484324 h 33"/>
              <a:gd name="T4" fmla="*/ 25201557 w 34"/>
              <a:gd name="T5" fmla="*/ 0 h 33"/>
              <a:gd name="T6" fmla="*/ 17640298 w 34"/>
              <a:gd name="T7" fmla="*/ 0 h 33"/>
              <a:gd name="T8" fmla="*/ 17640298 w 34"/>
              <a:gd name="T9" fmla="*/ 40322879 h 33"/>
              <a:gd name="T10" fmla="*/ 7559675 w 34"/>
              <a:gd name="T11" fmla="*/ 20161439 h 33"/>
              <a:gd name="T12" fmla="*/ 7559675 w 34"/>
              <a:gd name="T13" fmla="*/ 0 h 33"/>
              <a:gd name="T14" fmla="*/ 0 w 34"/>
              <a:gd name="T15" fmla="*/ 0 h 33"/>
              <a:gd name="T16" fmla="*/ 85685299 w 34"/>
              <a:gd name="T17" fmla="*/ 0 h 33"/>
              <a:gd name="T18" fmla="*/ 75604678 w 34"/>
              <a:gd name="T19" fmla="*/ 0 h 33"/>
              <a:gd name="T20" fmla="*/ 75604678 w 34"/>
              <a:gd name="T21" fmla="*/ 22682412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33"/>
              <a:gd name="T35" fmla="*/ 34 w 34"/>
              <a:gd name="T36" fmla="*/ 33 h 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33">
                <a:moveTo>
                  <a:pt x="13" y="33"/>
                </a:moveTo>
                <a:lnTo>
                  <a:pt x="10" y="24"/>
                </a:lnTo>
                <a:lnTo>
                  <a:pt x="10" y="0"/>
                </a:lnTo>
                <a:lnTo>
                  <a:pt x="7" y="0"/>
                </a:lnTo>
                <a:lnTo>
                  <a:pt x="7" y="16"/>
                </a:lnTo>
                <a:lnTo>
                  <a:pt x="3" y="8"/>
                </a:lnTo>
                <a:lnTo>
                  <a:pt x="3" y="0"/>
                </a:lnTo>
                <a:lnTo>
                  <a:pt x="0" y="0"/>
                </a:lnTo>
                <a:lnTo>
                  <a:pt x="34" y="0"/>
                </a:lnTo>
                <a:lnTo>
                  <a:pt x="30" y="0"/>
                </a:lnTo>
                <a:lnTo>
                  <a:pt x="30" y="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3" name="Line 116"/>
          <p:cNvSpPr>
            <a:spLocks noChangeShapeType="1"/>
          </p:cNvSpPr>
          <p:nvPr/>
        </p:nvSpPr>
        <p:spPr bwMode="auto">
          <a:xfrm flipV="1">
            <a:off x="2541588" y="3990975"/>
            <a:ext cx="1587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4" name="Freeform 117"/>
          <p:cNvSpPr>
            <a:spLocks/>
          </p:cNvSpPr>
          <p:nvPr/>
        </p:nvSpPr>
        <p:spPr bwMode="auto">
          <a:xfrm>
            <a:off x="2535238" y="4092575"/>
            <a:ext cx="6350" cy="52388"/>
          </a:xfrm>
          <a:custGeom>
            <a:avLst/>
            <a:gdLst>
              <a:gd name="T0" fmla="*/ 10080623 w 4"/>
              <a:gd name="T1" fmla="*/ 0 h 33"/>
              <a:gd name="T2" fmla="*/ 0 w 4"/>
              <a:gd name="T3" fmla="*/ 0 h 33"/>
              <a:gd name="T4" fmla="*/ 0 w 4"/>
              <a:gd name="T5" fmla="*/ 83166730 h 33"/>
              <a:gd name="T6" fmla="*/ 0 60000 65536"/>
              <a:gd name="T7" fmla="*/ 0 60000 65536"/>
              <a:gd name="T8" fmla="*/ 0 60000 65536"/>
              <a:gd name="T9" fmla="*/ 0 w 4"/>
              <a:gd name="T10" fmla="*/ 0 h 33"/>
              <a:gd name="T11" fmla="*/ 4 w 4"/>
              <a:gd name="T12" fmla="*/ 33 h 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33">
                <a:moveTo>
                  <a:pt x="4" y="0"/>
                </a:moveTo>
                <a:lnTo>
                  <a:pt x="0" y="0"/>
                </a:lnTo>
                <a:lnTo>
                  <a:pt x="0" y="3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5" name="Line 118"/>
          <p:cNvSpPr>
            <a:spLocks noChangeShapeType="1"/>
          </p:cNvSpPr>
          <p:nvPr/>
        </p:nvSpPr>
        <p:spPr bwMode="auto">
          <a:xfrm flipV="1">
            <a:off x="2541588" y="4092575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6" name="Line 119"/>
          <p:cNvSpPr>
            <a:spLocks noChangeShapeType="1"/>
          </p:cNvSpPr>
          <p:nvPr/>
        </p:nvSpPr>
        <p:spPr bwMode="auto">
          <a:xfrm>
            <a:off x="2514600" y="4092575"/>
            <a:ext cx="269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7" name="Freeform 120"/>
          <p:cNvSpPr>
            <a:spLocks/>
          </p:cNvSpPr>
          <p:nvPr/>
        </p:nvSpPr>
        <p:spPr bwMode="auto">
          <a:xfrm>
            <a:off x="2662238" y="4208463"/>
            <a:ext cx="65087" cy="50800"/>
          </a:xfrm>
          <a:custGeom>
            <a:avLst/>
            <a:gdLst>
              <a:gd name="T0" fmla="*/ 0 w 41"/>
              <a:gd name="T1" fmla="*/ 0 h 32"/>
              <a:gd name="T2" fmla="*/ 78123446 w 41"/>
              <a:gd name="T3" fmla="*/ 0 h 32"/>
              <a:gd name="T4" fmla="*/ 103324805 w 41"/>
              <a:gd name="T5" fmla="*/ 27720924 h 32"/>
              <a:gd name="T6" fmla="*/ 103324805 w 41"/>
              <a:gd name="T7" fmla="*/ 55443436 h 32"/>
              <a:gd name="T8" fmla="*/ 78123446 w 41"/>
              <a:gd name="T9" fmla="*/ 80644986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2"/>
              <a:gd name="T17" fmla="*/ 41 w 41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2">
                <a:moveTo>
                  <a:pt x="0" y="0"/>
                </a:moveTo>
                <a:lnTo>
                  <a:pt x="31" y="0"/>
                </a:lnTo>
                <a:lnTo>
                  <a:pt x="41" y="11"/>
                </a:lnTo>
                <a:lnTo>
                  <a:pt x="41" y="22"/>
                </a:lnTo>
                <a:lnTo>
                  <a:pt x="31" y="3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8" name="Line 121"/>
          <p:cNvSpPr>
            <a:spLocks noChangeShapeType="1"/>
          </p:cNvSpPr>
          <p:nvPr/>
        </p:nvSpPr>
        <p:spPr bwMode="auto">
          <a:xfrm flipH="1">
            <a:off x="2662238" y="4259263"/>
            <a:ext cx="492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89" name="Line 122"/>
          <p:cNvSpPr>
            <a:spLocks noChangeShapeType="1"/>
          </p:cNvSpPr>
          <p:nvPr/>
        </p:nvSpPr>
        <p:spPr bwMode="auto">
          <a:xfrm>
            <a:off x="2678113" y="4259263"/>
            <a:ext cx="4921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0" name="Freeform 123"/>
          <p:cNvSpPr>
            <a:spLocks/>
          </p:cNvSpPr>
          <p:nvPr/>
        </p:nvSpPr>
        <p:spPr bwMode="auto">
          <a:xfrm>
            <a:off x="2738438" y="4295775"/>
            <a:ext cx="34925" cy="33338"/>
          </a:xfrm>
          <a:custGeom>
            <a:avLst/>
            <a:gdLst>
              <a:gd name="T0" fmla="*/ 0 w 22"/>
              <a:gd name="T1" fmla="*/ 27722931 h 21"/>
              <a:gd name="T2" fmla="*/ 30241877 w 22"/>
              <a:gd name="T3" fmla="*/ 0 h 21"/>
              <a:gd name="T4" fmla="*/ 55443443 w 22"/>
              <a:gd name="T5" fmla="*/ 27722931 h 21"/>
              <a:gd name="T6" fmla="*/ 55443443 w 22"/>
              <a:gd name="T7" fmla="*/ 52924874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21"/>
              <a:gd name="T14" fmla="*/ 22 w 2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21">
                <a:moveTo>
                  <a:pt x="0" y="11"/>
                </a:moveTo>
                <a:lnTo>
                  <a:pt x="12" y="0"/>
                </a:lnTo>
                <a:lnTo>
                  <a:pt x="22" y="11"/>
                </a:lnTo>
                <a:lnTo>
                  <a:pt x="22" y="2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1" name="Freeform 124"/>
          <p:cNvSpPr>
            <a:spLocks/>
          </p:cNvSpPr>
          <p:nvPr/>
        </p:nvSpPr>
        <p:spPr bwMode="auto">
          <a:xfrm>
            <a:off x="2773363" y="4295775"/>
            <a:ext cx="31750" cy="66675"/>
          </a:xfrm>
          <a:custGeom>
            <a:avLst/>
            <a:gdLst>
              <a:gd name="T0" fmla="*/ 0 w 20"/>
              <a:gd name="T1" fmla="*/ 27720927 h 42"/>
              <a:gd name="T2" fmla="*/ 25201559 w 20"/>
              <a:gd name="T3" fmla="*/ 0 h 42"/>
              <a:gd name="T4" fmla="*/ 50403118 w 20"/>
              <a:gd name="T5" fmla="*/ 27720927 h 42"/>
              <a:gd name="T6" fmla="*/ 50403118 w 20"/>
              <a:gd name="T7" fmla="*/ 105846574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42"/>
              <a:gd name="T14" fmla="*/ 20 w 20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42">
                <a:moveTo>
                  <a:pt x="0" y="11"/>
                </a:moveTo>
                <a:lnTo>
                  <a:pt x="10" y="0"/>
                </a:lnTo>
                <a:lnTo>
                  <a:pt x="20" y="11"/>
                </a:lnTo>
                <a:lnTo>
                  <a:pt x="2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2" name="Line 125"/>
          <p:cNvSpPr>
            <a:spLocks noChangeShapeType="1"/>
          </p:cNvSpPr>
          <p:nvPr/>
        </p:nvSpPr>
        <p:spPr bwMode="auto">
          <a:xfrm flipV="1">
            <a:off x="2738438" y="4295775"/>
            <a:ext cx="1587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3" name="Line 126"/>
          <p:cNvSpPr>
            <a:spLocks noChangeShapeType="1"/>
          </p:cNvSpPr>
          <p:nvPr/>
        </p:nvSpPr>
        <p:spPr bwMode="auto">
          <a:xfrm flipV="1">
            <a:off x="2662238" y="4208463"/>
            <a:ext cx="1587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4" name="Freeform 127"/>
          <p:cNvSpPr>
            <a:spLocks/>
          </p:cNvSpPr>
          <p:nvPr/>
        </p:nvSpPr>
        <p:spPr bwMode="auto">
          <a:xfrm>
            <a:off x="2860675" y="4208463"/>
            <a:ext cx="33338" cy="101600"/>
          </a:xfrm>
          <a:custGeom>
            <a:avLst/>
            <a:gdLst>
              <a:gd name="T0" fmla="*/ 52924874 w 21"/>
              <a:gd name="T1" fmla="*/ 0 h 64"/>
              <a:gd name="T2" fmla="*/ 0 w 21"/>
              <a:gd name="T3" fmla="*/ 55443436 h 64"/>
              <a:gd name="T4" fmla="*/ 0 w 21"/>
              <a:gd name="T5" fmla="*/ 105846562 h 64"/>
              <a:gd name="T6" fmla="*/ 52924874 w 21"/>
              <a:gd name="T7" fmla="*/ 161289973 h 64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64"/>
              <a:gd name="T14" fmla="*/ 21 w 21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64">
                <a:moveTo>
                  <a:pt x="21" y="0"/>
                </a:moveTo>
                <a:lnTo>
                  <a:pt x="0" y="22"/>
                </a:lnTo>
                <a:lnTo>
                  <a:pt x="0" y="42"/>
                </a:lnTo>
                <a:lnTo>
                  <a:pt x="21" y="6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5" name="Line 128"/>
          <p:cNvSpPr>
            <a:spLocks noChangeShapeType="1"/>
          </p:cNvSpPr>
          <p:nvPr/>
        </p:nvSpPr>
        <p:spPr bwMode="auto">
          <a:xfrm flipV="1">
            <a:off x="2976563" y="4208463"/>
            <a:ext cx="47625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6" name="Line 129"/>
          <p:cNvSpPr>
            <a:spLocks noChangeShapeType="1"/>
          </p:cNvSpPr>
          <p:nvPr/>
        </p:nvSpPr>
        <p:spPr bwMode="auto">
          <a:xfrm>
            <a:off x="2925763" y="4208463"/>
            <a:ext cx="50800" cy="10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7" name="Line 130"/>
          <p:cNvSpPr>
            <a:spLocks noChangeShapeType="1"/>
          </p:cNvSpPr>
          <p:nvPr/>
        </p:nvSpPr>
        <p:spPr bwMode="auto">
          <a:xfrm>
            <a:off x="2976563" y="4487863"/>
            <a:ext cx="1587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8" name="Line 131"/>
          <p:cNvSpPr>
            <a:spLocks noChangeShapeType="1"/>
          </p:cNvSpPr>
          <p:nvPr/>
        </p:nvSpPr>
        <p:spPr bwMode="auto">
          <a:xfrm flipH="1">
            <a:off x="2960688" y="4587875"/>
            <a:ext cx="3333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499" name="Line 132"/>
          <p:cNvSpPr>
            <a:spLocks noChangeShapeType="1"/>
          </p:cNvSpPr>
          <p:nvPr/>
        </p:nvSpPr>
        <p:spPr bwMode="auto">
          <a:xfrm flipV="1">
            <a:off x="2960688" y="4487863"/>
            <a:ext cx="1587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0" name="Line 133"/>
          <p:cNvSpPr>
            <a:spLocks noChangeShapeType="1"/>
          </p:cNvSpPr>
          <p:nvPr/>
        </p:nvSpPr>
        <p:spPr bwMode="auto">
          <a:xfrm flipH="1">
            <a:off x="2760663" y="45386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1" name="Line 134"/>
          <p:cNvSpPr>
            <a:spLocks noChangeShapeType="1"/>
          </p:cNvSpPr>
          <p:nvPr/>
        </p:nvSpPr>
        <p:spPr bwMode="auto">
          <a:xfrm flipV="1">
            <a:off x="2794000" y="4503738"/>
            <a:ext cx="1588" cy="68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2" name="Line 135"/>
          <p:cNvSpPr>
            <a:spLocks noChangeShapeType="1"/>
          </p:cNvSpPr>
          <p:nvPr/>
        </p:nvSpPr>
        <p:spPr bwMode="auto">
          <a:xfrm>
            <a:off x="2628900" y="4503738"/>
            <a:ext cx="1588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3" name="Line 136"/>
          <p:cNvSpPr>
            <a:spLocks noChangeShapeType="1"/>
          </p:cNvSpPr>
          <p:nvPr/>
        </p:nvSpPr>
        <p:spPr bwMode="auto">
          <a:xfrm>
            <a:off x="2628900" y="4538663"/>
            <a:ext cx="1588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4" name="Freeform 137"/>
          <p:cNvSpPr>
            <a:spLocks/>
          </p:cNvSpPr>
          <p:nvPr/>
        </p:nvSpPr>
        <p:spPr bwMode="auto">
          <a:xfrm>
            <a:off x="2587625" y="4651375"/>
            <a:ext cx="52388" cy="165100"/>
          </a:xfrm>
          <a:custGeom>
            <a:avLst/>
            <a:gdLst>
              <a:gd name="T0" fmla="*/ 40322879 w 33"/>
              <a:gd name="T1" fmla="*/ 0 h 104"/>
              <a:gd name="T2" fmla="*/ 40322879 w 33"/>
              <a:gd name="T3" fmla="*/ 156249691 h 104"/>
              <a:gd name="T4" fmla="*/ 32763135 w 33"/>
              <a:gd name="T5" fmla="*/ 156249691 h 104"/>
              <a:gd name="T6" fmla="*/ 32763135 w 33"/>
              <a:gd name="T7" fmla="*/ 236894717 h 104"/>
              <a:gd name="T8" fmla="*/ 22682412 w 33"/>
              <a:gd name="T9" fmla="*/ 216733473 h 104"/>
              <a:gd name="T10" fmla="*/ 22682412 w 33"/>
              <a:gd name="T11" fmla="*/ 156249691 h 104"/>
              <a:gd name="T12" fmla="*/ 15121081 w 33"/>
              <a:gd name="T13" fmla="*/ 156249691 h 104"/>
              <a:gd name="T14" fmla="*/ 15121081 w 33"/>
              <a:gd name="T15" fmla="*/ 194052818 h 104"/>
              <a:gd name="T16" fmla="*/ 5040360 w 33"/>
              <a:gd name="T17" fmla="*/ 173891574 h 104"/>
              <a:gd name="T18" fmla="*/ 5040360 w 33"/>
              <a:gd name="T19" fmla="*/ 156249691 h 104"/>
              <a:gd name="T20" fmla="*/ 0 w 33"/>
              <a:gd name="T21" fmla="*/ 156249691 h 104"/>
              <a:gd name="T22" fmla="*/ 83166730 w 33"/>
              <a:gd name="T23" fmla="*/ 156249691 h 104"/>
              <a:gd name="T24" fmla="*/ 40322879 w 33"/>
              <a:gd name="T25" fmla="*/ 262096272 h 104"/>
              <a:gd name="T26" fmla="*/ 0 w 33"/>
              <a:gd name="T27" fmla="*/ 156249691 h 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104"/>
              <a:gd name="T44" fmla="*/ 33 w 33"/>
              <a:gd name="T45" fmla="*/ 104 h 10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104">
                <a:moveTo>
                  <a:pt x="16" y="0"/>
                </a:moveTo>
                <a:lnTo>
                  <a:pt x="16" y="62"/>
                </a:lnTo>
                <a:lnTo>
                  <a:pt x="13" y="62"/>
                </a:lnTo>
                <a:lnTo>
                  <a:pt x="13" y="94"/>
                </a:lnTo>
                <a:lnTo>
                  <a:pt x="9" y="86"/>
                </a:lnTo>
                <a:lnTo>
                  <a:pt x="9" y="62"/>
                </a:lnTo>
                <a:lnTo>
                  <a:pt x="6" y="62"/>
                </a:lnTo>
                <a:lnTo>
                  <a:pt x="6" y="77"/>
                </a:lnTo>
                <a:lnTo>
                  <a:pt x="2" y="69"/>
                </a:lnTo>
                <a:lnTo>
                  <a:pt x="2" y="62"/>
                </a:lnTo>
                <a:lnTo>
                  <a:pt x="0" y="62"/>
                </a:lnTo>
                <a:lnTo>
                  <a:pt x="33" y="62"/>
                </a:lnTo>
                <a:lnTo>
                  <a:pt x="16" y="104"/>
                </a:lnTo>
                <a:lnTo>
                  <a:pt x="0" y="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5" name="Freeform 138"/>
          <p:cNvSpPr>
            <a:spLocks/>
          </p:cNvSpPr>
          <p:nvPr/>
        </p:nvSpPr>
        <p:spPr bwMode="auto">
          <a:xfrm>
            <a:off x="938213" y="3989388"/>
            <a:ext cx="1674812" cy="992187"/>
          </a:xfrm>
          <a:custGeom>
            <a:avLst/>
            <a:gdLst>
              <a:gd name="T0" fmla="*/ 2147483647 w 1055"/>
              <a:gd name="T1" fmla="*/ 1207153367 h 625"/>
              <a:gd name="T2" fmla="*/ 2147483647 w 1055"/>
              <a:gd name="T3" fmla="*/ 1310480475 h 625"/>
              <a:gd name="T4" fmla="*/ 2147483647 w 1055"/>
              <a:gd name="T5" fmla="*/ 1312999835 h 625"/>
              <a:gd name="T6" fmla="*/ 2147483647 w 1055"/>
              <a:gd name="T7" fmla="*/ 1575095850 h 625"/>
              <a:gd name="T8" fmla="*/ 32761225 w 1055"/>
              <a:gd name="T9" fmla="*/ 1575095850 h 625"/>
              <a:gd name="T10" fmla="*/ 32761225 w 1055"/>
              <a:gd name="T11" fmla="*/ 103325545 h 625"/>
              <a:gd name="T12" fmla="*/ 32761225 w 1055"/>
              <a:gd name="T13" fmla="*/ 103325545 h 625"/>
              <a:gd name="T14" fmla="*/ 32761225 w 1055"/>
              <a:gd name="T15" fmla="*/ 0 h 625"/>
              <a:gd name="T16" fmla="*/ 25201550 w 1055"/>
              <a:gd name="T17" fmla="*/ 22680598 h 625"/>
              <a:gd name="T18" fmla="*/ 25201550 w 1055"/>
              <a:gd name="T19" fmla="*/ 103325545 h 625"/>
              <a:gd name="T20" fmla="*/ 17640293 w 1055"/>
              <a:gd name="T21" fmla="*/ 103325545 h 625"/>
              <a:gd name="T22" fmla="*/ 17640293 w 1055"/>
              <a:gd name="T23" fmla="*/ 45362784 h 625"/>
              <a:gd name="T24" fmla="*/ 7559672 w 1055"/>
              <a:gd name="T25" fmla="*/ 65524029 h 625"/>
              <a:gd name="T26" fmla="*/ 7559672 w 1055"/>
              <a:gd name="T27" fmla="*/ 103325545 h 625"/>
              <a:gd name="T28" fmla="*/ 0 w 1055"/>
              <a:gd name="T29" fmla="*/ 103325545 h 625"/>
              <a:gd name="T30" fmla="*/ 0 w 1055"/>
              <a:gd name="T31" fmla="*/ 88204621 h 6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055"/>
              <a:gd name="T49" fmla="*/ 0 h 625"/>
              <a:gd name="T50" fmla="*/ 1055 w 1055"/>
              <a:gd name="T51" fmla="*/ 625 h 6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055" h="625">
                <a:moveTo>
                  <a:pt x="1055" y="479"/>
                </a:moveTo>
                <a:lnTo>
                  <a:pt x="1055" y="520"/>
                </a:lnTo>
                <a:lnTo>
                  <a:pt x="1055" y="521"/>
                </a:lnTo>
                <a:lnTo>
                  <a:pt x="1055" y="625"/>
                </a:lnTo>
                <a:lnTo>
                  <a:pt x="13" y="625"/>
                </a:lnTo>
                <a:lnTo>
                  <a:pt x="13" y="41"/>
                </a:lnTo>
                <a:lnTo>
                  <a:pt x="13" y="0"/>
                </a:lnTo>
                <a:lnTo>
                  <a:pt x="10" y="9"/>
                </a:lnTo>
                <a:lnTo>
                  <a:pt x="10" y="41"/>
                </a:lnTo>
                <a:lnTo>
                  <a:pt x="7" y="41"/>
                </a:lnTo>
                <a:lnTo>
                  <a:pt x="7" y="18"/>
                </a:lnTo>
                <a:lnTo>
                  <a:pt x="3" y="26"/>
                </a:lnTo>
                <a:lnTo>
                  <a:pt x="3" y="41"/>
                </a:lnTo>
                <a:lnTo>
                  <a:pt x="0" y="41"/>
                </a:lnTo>
                <a:lnTo>
                  <a:pt x="0" y="3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6" name="Freeform 139"/>
          <p:cNvSpPr>
            <a:spLocks/>
          </p:cNvSpPr>
          <p:nvPr/>
        </p:nvSpPr>
        <p:spPr bwMode="auto">
          <a:xfrm>
            <a:off x="935038" y="3989388"/>
            <a:ext cx="50800" cy="65087"/>
          </a:xfrm>
          <a:custGeom>
            <a:avLst/>
            <a:gdLst>
              <a:gd name="T0" fmla="*/ 0 w 32"/>
              <a:gd name="T1" fmla="*/ 103324805 h 41"/>
              <a:gd name="T2" fmla="*/ 37801544 w 32"/>
              <a:gd name="T3" fmla="*/ 0 h 41"/>
              <a:gd name="T4" fmla="*/ 80644986 w 32"/>
              <a:gd name="T5" fmla="*/ 103324805 h 41"/>
              <a:gd name="T6" fmla="*/ 0 w 32"/>
              <a:gd name="T7" fmla="*/ 103324805 h 41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41"/>
              <a:gd name="T14" fmla="*/ 32 w 32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41">
                <a:moveTo>
                  <a:pt x="0" y="41"/>
                </a:moveTo>
                <a:lnTo>
                  <a:pt x="15" y="0"/>
                </a:lnTo>
                <a:lnTo>
                  <a:pt x="32" y="41"/>
                </a:lnTo>
                <a:lnTo>
                  <a:pt x="0" y="4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7" name="Freeform 140"/>
          <p:cNvSpPr>
            <a:spLocks/>
          </p:cNvSpPr>
          <p:nvPr/>
        </p:nvSpPr>
        <p:spPr bwMode="auto">
          <a:xfrm>
            <a:off x="958850" y="4000500"/>
            <a:ext cx="22225" cy="53975"/>
          </a:xfrm>
          <a:custGeom>
            <a:avLst/>
            <a:gdLst>
              <a:gd name="T0" fmla="*/ 0 w 14"/>
              <a:gd name="T1" fmla="*/ 85685299 h 34"/>
              <a:gd name="T2" fmla="*/ 10080625 w 14"/>
              <a:gd name="T3" fmla="*/ 85685299 h 34"/>
              <a:gd name="T4" fmla="*/ 10080625 w 14"/>
              <a:gd name="T5" fmla="*/ 0 h 34"/>
              <a:gd name="T6" fmla="*/ 17641889 w 14"/>
              <a:gd name="T7" fmla="*/ 22680609 h 34"/>
              <a:gd name="T8" fmla="*/ 17641889 w 14"/>
              <a:gd name="T9" fmla="*/ 85685299 h 34"/>
              <a:gd name="T10" fmla="*/ 27722517 w 14"/>
              <a:gd name="T11" fmla="*/ 85685299 h 34"/>
              <a:gd name="T12" fmla="*/ 27722517 w 14"/>
              <a:gd name="T13" fmla="*/ 42843443 h 34"/>
              <a:gd name="T14" fmla="*/ 35282190 w 14"/>
              <a:gd name="T15" fmla="*/ 65524058 h 34"/>
              <a:gd name="T16" fmla="*/ 35282190 w 14"/>
              <a:gd name="T17" fmla="*/ 85685299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34"/>
              <a:gd name="T29" fmla="*/ 14 w 14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34">
                <a:moveTo>
                  <a:pt x="0" y="34"/>
                </a:moveTo>
                <a:lnTo>
                  <a:pt x="4" y="34"/>
                </a:lnTo>
                <a:lnTo>
                  <a:pt x="4" y="0"/>
                </a:lnTo>
                <a:lnTo>
                  <a:pt x="7" y="9"/>
                </a:lnTo>
                <a:lnTo>
                  <a:pt x="7" y="34"/>
                </a:lnTo>
                <a:lnTo>
                  <a:pt x="11" y="34"/>
                </a:lnTo>
                <a:lnTo>
                  <a:pt x="11" y="17"/>
                </a:lnTo>
                <a:lnTo>
                  <a:pt x="14" y="26"/>
                </a:lnTo>
                <a:lnTo>
                  <a:pt x="14" y="3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8" name="Freeform 141"/>
          <p:cNvSpPr>
            <a:spLocks/>
          </p:cNvSpPr>
          <p:nvPr/>
        </p:nvSpPr>
        <p:spPr bwMode="auto">
          <a:xfrm>
            <a:off x="949325" y="3300413"/>
            <a:ext cx="1576388" cy="9525"/>
          </a:xfrm>
          <a:custGeom>
            <a:avLst/>
            <a:gdLst>
              <a:gd name="T0" fmla="*/ 0 w 993"/>
              <a:gd name="T1" fmla="*/ 0 h 6"/>
              <a:gd name="T2" fmla="*/ 2147483647 w 993"/>
              <a:gd name="T3" fmla="*/ 0 h 6"/>
              <a:gd name="T4" fmla="*/ 2147483647 w 993"/>
              <a:gd name="T5" fmla="*/ 0 h 6"/>
              <a:gd name="T6" fmla="*/ 2147483647 w 993"/>
              <a:gd name="T7" fmla="*/ 7561263 h 6"/>
              <a:gd name="T8" fmla="*/ 2147483647 w 993"/>
              <a:gd name="T9" fmla="*/ 7561263 h 6"/>
              <a:gd name="T10" fmla="*/ 2147483647 w 993"/>
              <a:gd name="T11" fmla="*/ 15120939 h 6"/>
              <a:gd name="T12" fmla="*/ 2147483647 w 993"/>
              <a:gd name="T13" fmla="*/ 15120939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3"/>
              <a:gd name="T22" fmla="*/ 0 h 6"/>
              <a:gd name="T23" fmla="*/ 993 w 99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3" h="6">
                <a:moveTo>
                  <a:pt x="0" y="0"/>
                </a:moveTo>
                <a:lnTo>
                  <a:pt x="952" y="0"/>
                </a:lnTo>
                <a:lnTo>
                  <a:pt x="993" y="0"/>
                </a:lnTo>
                <a:lnTo>
                  <a:pt x="983" y="3"/>
                </a:lnTo>
                <a:lnTo>
                  <a:pt x="952" y="3"/>
                </a:lnTo>
                <a:lnTo>
                  <a:pt x="952" y="6"/>
                </a:lnTo>
                <a:lnTo>
                  <a:pt x="976" y="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09" name="Freeform 142"/>
          <p:cNvSpPr>
            <a:spLocks/>
          </p:cNvSpPr>
          <p:nvPr/>
        </p:nvSpPr>
        <p:spPr bwMode="auto">
          <a:xfrm>
            <a:off x="2460625" y="3309938"/>
            <a:ext cx="38100" cy="11112"/>
          </a:xfrm>
          <a:custGeom>
            <a:avLst/>
            <a:gdLst>
              <a:gd name="T0" fmla="*/ 60483756 w 24"/>
              <a:gd name="T1" fmla="*/ 0 h 7"/>
              <a:gd name="T2" fmla="*/ 40322500 w 24"/>
              <a:gd name="T3" fmla="*/ 10080172 h 7"/>
              <a:gd name="T4" fmla="*/ 0 w 24"/>
              <a:gd name="T5" fmla="*/ 10080172 h 7"/>
              <a:gd name="T6" fmla="*/ 0 w 24"/>
              <a:gd name="T7" fmla="*/ 17639508 h 7"/>
              <a:gd name="T8" fmla="*/ 17640301 w 24"/>
              <a:gd name="T9" fmla="*/ 17639508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7"/>
              <a:gd name="T17" fmla="*/ 24 w 2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7">
                <a:moveTo>
                  <a:pt x="24" y="0"/>
                </a:moveTo>
                <a:lnTo>
                  <a:pt x="16" y="4"/>
                </a:lnTo>
                <a:lnTo>
                  <a:pt x="0" y="4"/>
                </a:lnTo>
                <a:lnTo>
                  <a:pt x="0" y="7"/>
                </a:lnTo>
                <a:lnTo>
                  <a:pt x="7" y="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0" name="Freeform 143"/>
          <p:cNvSpPr>
            <a:spLocks/>
          </p:cNvSpPr>
          <p:nvPr/>
        </p:nvSpPr>
        <p:spPr bwMode="auto">
          <a:xfrm>
            <a:off x="2460625" y="3273425"/>
            <a:ext cx="66675" cy="53975"/>
          </a:xfrm>
          <a:custGeom>
            <a:avLst/>
            <a:gdLst>
              <a:gd name="T0" fmla="*/ 0 w 42"/>
              <a:gd name="T1" fmla="*/ 85685299 h 34"/>
              <a:gd name="T2" fmla="*/ 0 w 42"/>
              <a:gd name="T3" fmla="*/ 0 h 34"/>
              <a:gd name="T4" fmla="*/ 105846574 w 42"/>
              <a:gd name="T5" fmla="*/ 42843443 h 34"/>
              <a:gd name="T6" fmla="*/ 0 w 42"/>
              <a:gd name="T7" fmla="*/ 85685299 h 34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4"/>
              <a:gd name="T14" fmla="*/ 42 w 42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4">
                <a:moveTo>
                  <a:pt x="0" y="34"/>
                </a:moveTo>
                <a:lnTo>
                  <a:pt x="0" y="0"/>
                </a:lnTo>
                <a:lnTo>
                  <a:pt x="42" y="17"/>
                </a:lnTo>
                <a:lnTo>
                  <a:pt x="0" y="34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1" name="Freeform 144"/>
          <p:cNvSpPr>
            <a:spLocks/>
          </p:cNvSpPr>
          <p:nvPr/>
        </p:nvSpPr>
        <p:spPr bwMode="auto">
          <a:xfrm>
            <a:off x="2460625" y="3278188"/>
            <a:ext cx="53975" cy="22225"/>
          </a:xfrm>
          <a:custGeom>
            <a:avLst/>
            <a:gdLst>
              <a:gd name="T0" fmla="*/ 0 w 34"/>
              <a:gd name="T1" fmla="*/ 35282190 h 14"/>
              <a:gd name="T2" fmla="*/ 0 w 34"/>
              <a:gd name="T3" fmla="*/ 25201562 h 14"/>
              <a:gd name="T4" fmla="*/ 85685299 w 34"/>
              <a:gd name="T5" fmla="*/ 25201562 h 14"/>
              <a:gd name="T6" fmla="*/ 63003109 w 34"/>
              <a:gd name="T7" fmla="*/ 17641889 h 14"/>
              <a:gd name="T8" fmla="*/ 0 w 34"/>
              <a:gd name="T9" fmla="*/ 17641889 h 14"/>
              <a:gd name="T10" fmla="*/ 0 w 34"/>
              <a:gd name="T11" fmla="*/ 7561264 h 14"/>
              <a:gd name="T12" fmla="*/ 42843443 w 34"/>
              <a:gd name="T13" fmla="*/ 7561264 h 14"/>
              <a:gd name="T14" fmla="*/ 20161247 w 34"/>
              <a:gd name="T15" fmla="*/ 0 h 14"/>
              <a:gd name="T16" fmla="*/ 0 w 34"/>
              <a:gd name="T17" fmla="*/ 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14"/>
              <a:gd name="T29" fmla="*/ 34 w 34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14">
                <a:moveTo>
                  <a:pt x="0" y="14"/>
                </a:moveTo>
                <a:lnTo>
                  <a:pt x="0" y="10"/>
                </a:lnTo>
                <a:lnTo>
                  <a:pt x="34" y="10"/>
                </a:lnTo>
                <a:lnTo>
                  <a:pt x="25" y="7"/>
                </a:lnTo>
                <a:lnTo>
                  <a:pt x="0" y="7"/>
                </a:lnTo>
                <a:lnTo>
                  <a:pt x="0" y="3"/>
                </a:lnTo>
                <a:lnTo>
                  <a:pt x="17" y="3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2" name="Freeform 145"/>
          <p:cNvSpPr>
            <a:spLocks/>
          </p:cNvSpPr>
          <p:nvPr/>
        </p:nvSpPr>
        <p:spPr bwMode="auto">
          <a:xfrm>
            <a:off x="2500313" y="3757613"/>
            <a:ext cx="52387" cy="66675"/>
          </a:xfrm>
          <a:custGeom>
            <a:avLst/>
            <a:gdLst>
              <a:gd name="T0" fmla="*/ 0 w 33"/>
              <a:gd name="T1" fmla="*/ 0 h 42"/>
              <a:gd name="T2" fmla="*/ 83163555 w 33"/>
              <a:gd name="T3" fmla="*/ 0 h 42"/>
              <a:gd name="T4" fmla="*/ 42841446 w 33"/>
              <a:gd name="T5" fmla="*/ 105846574 h 42"/>
              <a:gd name="T6" fmla="*/ 0 w 33"/>
              <a:gd name="T7" fmla="*/ 0 h 42"/>
              <a:gd name="T8" fmla="*/ 5040264 w 33"/>
              <a:gd name="T9" fmla="*/ 0 h 42"/>
              <a:gd name="T10" fmla="*/ 5040264 w 33"/>
              <a:gd name="T11" fmla="*/ 15120938 h 42"/>
              <a:gd name="T12" fmla="*/ 12599865 w 33"/>
              <a:gd name="T13" fmla="*/ 37801549 h 42"/>
              <a:gd name="T14" fmla="*/ 12599865 w 33"/>
              <a:gd name="T15" fmla="*/ 0 h 42"/>
              <a:gd name="T16" fmla="*/ 22680392 w 33"/>
              <a:gd name="T17" fmla="*/ 0 h 42"/>
              <a:gd name="T18" fmla="*/ 22680392 w 33"/>
              <a:gd name="T19" fmla="*/ 57962804 h 42"/>
              <a:gd name="T20" fmla="*/ 30241585 w 33"/>
              <a:gd name="T21" fmla="*/ 80644996 h 42"/>
              <a:gd name="T22" fmla="*/ 30241585 w 33"/>
              <a:gd name="T23" fmla="*/ 0 h 42"/>
              <a:gd name="T24" fmla="*/ 40322109 w 33"/>
              <a:gd name="T25" fmla="*/ 0 h 42"/>
              <a:gd name="T26" fmla="*/ 40322109 w 33"/>
              <a:gd name="T27" fmla="*/ 100806238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"/>
              <a:gd name="T43" fmla="*/ 0 h 42"/>
              <a:gd name="T44" fmla="*/ 33 w 33"/>
              <a:gd name="T45" fmla="*/ 42 h 4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" h="42">
                <a:moveTo>
                  <a:pt x="0" y="0"/>
                </a:moveTo>
                <a:lnTo>
                  <a:pt x="33" y="0"/>
                </a:lnTo>
                <a:lnTo>
                  <a:pt x="17" y="42"/>
                </a:lnTo>
                <a:lnTo>
                  <a:pt x="0" y="0"/>
                </a:lnTo>
                <a:lnTo>
                  <a:pt x="2" y="0"/>
                </a:lnTo>
                <a:lnTo>
                  <a:pt x="2" y="6"/>
                </a:lnTo>
                <a:lnTo>
                  <a:pt x="5" y="15"/>
                </a:lnTo>
                <a:lnTo>
                  <a:pt x="5" y="0"/>
                </a:lnTo>
                <a:lnTo>
                  <a:pt x="9" y="0"/>
                </a:lnTo>
                <a:lnTo>
                  <a:pt x="9" y="23"/>
                </a:lnTo>
                <a:lnTo>
                  <a:pt x="12" y="32"/>
                </a:lnTo>
                <a:lnTo>
                  <a:pt x="12" y="0"/>
                </a:lnTo>
                <a:lnTo>
                  <a:pt x="16" y="0"/>
                </a:lnTo>
                <a:lnTo>
                  <a:pt x="16" y="4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3" name="Freeform 146"/>
          <p:cNvSpPr>
            <a:spLocks/>
          </p:cNvSpPr>
          <p:nvPr/>
        </p:nvSpPr>
        <p:spPr bwMode="auto">
          <a:xfrm>
            <a:off x="2530475" y="3757613"/>
            <a:ext cx="15875" cy="53975"/>
          </a:xfrm>
          <a:custGeom>
            <a:avLst/>
            <a:gdLst>
              <a:gd name="T0" fmla="*/ 0 w 10"/>
              <a:gd name="T1" fmla="*/ 85685299 h 34"/>
              <a:gd name="T2" fmla="*/ 0 w 10"/>
              <a:gd name="T3" fmla="*/ 0 h 34"/>
              <a:gd name="T4" fmla="*/ 7559675 w 10"/>
              <a:gd name="T5" fmla="*/ 0 h 34"/>
              <a:gd name="T6" fmla="*/ 7559675 w 10"/>
              <a:gd name="T7" fmla="*/ 65524058 h 34"/>
              <a:gd name="T8" fmla="*/ 17640299 w 10"/>
              <a:gd name="T9" fmla="*/ 42843443 h 34"/>
              <a:gd name="T10" fmla="*/ 17640299 w 10"/>
              <a:gd name="T11" fmla="*/ 0 h 34"/>
              <a:gd name="T12" fmla="*/ 25201559 w 10"/>
              <a:gd name="T13" fmla="*/ 0 h 34"/>
              <a:gd name="T14" fmla="*/ 25201559 w 10"/>
              <a:gd name="T15" fmla="*/ 22680609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34"/>
              <a:gd name="T26" fmla="*/ 10 w 10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34">
                <a:moveTo>
                  <a:pt x="0" y="34"/>
                </a:moveTo>
                <a:lnTo>
                  <a:pt x="0" y="0"/>
                </a:lnTo>
                <a:lnTo>
                  <a:pt x="3" y="0"/>
                </a:lnTo>
                <a:lnTo>
                  <a:pt x="3" y="26"/>
                </a:lnTo>
                <a:lnTo>
                  <a:pt x="7" y="17"/>
                </a:lnTo>
                <a:lnTo>
                  <a:pt x="7" y="0"/>
                </a:lnTo>
                <a:lnTo>
                  <a:pt x="10" y="0"/>
                </a:lnTo>
                <a:lnTo>
                  <a:pt x="10" y="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4" name="Freeform 147"/>
          <p:cNvSpPr>
            <a:spLocks/>
          </p:cNvSpPr>
          <p:nvPr/>
        </p:nvSpPr>
        <p:spPr bwMode="auto">
          <a:xfrm>
            <a:off x="2341563" y="4225925"/>
            <a:ext cx="53975" cy="15875"/>
          </a:xfrm>
          <a:custGeom>
            <a:avLst/>
            <a:gdLst>
              <a:gd name="T0" fmla="*/ 85685299 w 34"/>
              <a:gd name="T1" fmla="*/ 0 h 10"/>
              <a:gd name="T2" fmla="*/ 85685299 w 34"/>
              <a:gd name="T3" fmla="*/ 7559675 h 10"/>
              <a:gd name="T4" fmla="*/ 42843443 w 34"/>
              <a:gd name="T5" fmla="*/ 7559675 h 10"/>
              <a:gd name="T6" fmla="*/ 22680609 w 34"/>
              <a:gd name="T7" fmla="*/ 15120938 h 10"/>
              <a:gd name="T8" fmla="*/ 85685299 w 34"/>
              <a:gd name="T9" fmla="*/ 15120938 h 10"/>
              <a:gd name="T10" fmla="*/ 85685299 w 34"/>
              <a:gd name="T11" fmla="*/ 25201559 h 10"/>
              <a:gd name="T12" fmla="*/ 0 w 34"/>
              <a:gd name="T13" fmla="*/ 25201559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10"/>
              <a:gd name="T23" fmla="*/ 34 w 3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10">
                <a:moveTo>
                  <a:pt x="34" y="0"/>
                </a:moveTo>
                <a:lnTo>
                  <a:pt x="34" y="3"/>
                </a:lnTo>
                <a:lnTo>
                  <a:pt x="17" y="3"/>
                </a:lnTo>
                <a:lnTo>
                  <a:pt x="9" y="6"/>
                </a:lnTo>
                <a:lnTo>
                  <a:pt x="34" y="6"/>
                </a:lnTo>
                <a:lnTo>
                  <a:pt x="34" y="10"/>
                </a:lnTo>
                <a:lnTo>
                  <a:pt x="0" y="1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5" name="Line 148"/>
          <p:cNvSpPr>
            <a:spLocks noChangeShapeType="1"/>
          </p:cNvSpPr>
          <p:nvPr/>
        </p:nvSpPr>
        <p:spPr bwMode="auto">
          <a:xfrm>
            <a:off x="2381250" y="4225925"/>
            <a:ext cx="142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6" name="Line 149"/>
          <p:cNvSpPr>
            <a:spLocks noChangeShapeType="1"/>
          </p:cNvSpPr>
          <p:nvPr/>
        </p:nvSpPr>
        <p:spPr bwMode="auto">
          <a:xfrm>
            <a:off x="2200275" y="4503738"/>
            <a:ext cx="1588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7" name="Line 150"/>
          <p:cNvSpPr>
            <a:spLocks noChangeShapeType="1"/>
          </p:cNvSpPr>
          <p:nvPr/>
        </p:nvSpPr>
        <p:spPr bwMode="auto">
          <a:xfrm>
            <a:off x="2200275" y="4538663"/>
            <a:ext cx="1588" cy="49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8" name="Line 151"/>
          <p:cNvSpPr>
            <a:spLocks noChangeShapeType="1"/>
          </p:cNvSpPr>
          <p:nvPr/>
        </p:nvSpPr>
        <p:spPr bwMode="auto">
          <a:xfrm>
            <a:off x="2617788" y="4749800"/>
            <a:ext cx="1587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19" name="Freeform 152"/>
          <p:cNvSpPr>
            <a:spLocks/>
          </p:cNvSpPr>
          <p:nvPr/>
        </p:nvSpPr>
        <p:spPr bwMode="auto">
          <a:xfrm>
            <a:off x="2617788" y="4749800"/>
            <a:ext cx="6350" cy="41275"/>
          </a:xfrm>
          <a:custGeom>
            <a:avLst/>
            <a:gdLst>
              <a:gd name="T0" fmla="*/ 10080623 w 4"/>
              <a:gd name="T1" fmla="*/ 65524068 h 26"/>
              <a:gd name="T2" fmla="*/ 10080623 w 4"/>
              <a:gd name="T3" fmla="*/ 0 h 26"/>
              <a:gd name="T4" fmla="*/ 0 w 4"/>
              <a:gd name="T5" fmla="*/ 0 h 26"/>
              <a:gd name="T6" fmla="*/ 0 60000 65536"/>
              <a:gd name="T7" fmla="*/ 0 60000 65536"/>
              <a:gd name="T8" fmla="*/ 0 60000 65536"/>
              <a:gd name="T9" fmla="*/ 0 w 4"/>
              <a:gd name="T10" fmla="*/ 0 h 26"/>
              <a:gd name="T11" fmla="*/ 4 w 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6">
                <a:moveTo>
                  <a:pt x="4" y="26"/>
                </a:move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0" name="Freeform 153"/>
          <p:cNvSpPr>
            <a:spLocks/>
          </p:cNvSpPr>
          <p:nvPr/>
        </p:nvSpPr>
        <p:spPr bwMode="auto">
          <a:xfrm>
            <a:off x="2624138" y="4749800"/>
            <a:ext cx="4762" cy="41275"/>
          </a:xfrm>
          <a:custGeom>
            <a:avLst/>
            <a:gdLst>
              <a:gd name="T0" fmla="*/ 7558882 w 3"/>
              <a:gd name="T1" fmla="*/ 0 h 26"/>
              <a:gd name="T2" fmla="*/ 7558882 w 3"/>
              <a:gd name="T3" fmla="*/ 42843450 h 26"/>
              <a:gd name="T4" fmla="*/ 0 w 3"/>
              <a:gd name="T5" fmla="*/ 65524068 h 26"/>
              <a:gd name="T6" fmla="*/ 0 60000 65536"/>
              <a:gd name="T7" fmla="*/ 0 60000 65536"/>
              <a:gd name="T8" fmla="*/ 0 60000 65536"/>
              <a:gd name="T9" fmla="*/ 0 w 3"/>
              <a:gd name="T10" fmla="*/ 0 h 26"/>
              <a:gd name="T11" fmla="*/ 3 w 3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6">
                <a:moveTo>
                  <a:pt x="3" y="0"/>
                </a:moveTo>
                <a:lnTo>
                  <a:pt x="3" y="17"/>
                </a:lnTo>
                <a:lnTo>
                  <a:pt x="0" y="2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1" name="Freeform 154"/>
          <p:cNvSpPr>
            <a:spLocks/>
          </p:cNvSpPr>
          <p:nvPr/>
        </p:nvSpPr>
        <p:spPr bwMode="auto">
          <a:xfrm>
            <a:off x="2628900" y="4749800"/>
            <a:ext cx="6350" cy="14288"/>
          </a:xfrm>
          <a:custGeom>
            <a:avLst/>
            <a:gdLst>
              <a:gd name="T0" fmla="*/ 10080623 w 4"/>
              <a:gd name="T1" fmla="*/ 22682990 h 9"/>
              <a:gd name="T2" fmla="*/ 10080623 w 4"/>
              <a:gd name="T3" fmla="*/ 0 h 9"/>
              <a:gd name="T4" fmla="*/ 0 w 4"/>
              <a:gd name="T5" fmla="*/ 0 h 9"/>
              <a:gd name="T6" fmla="*/ 0 60000 65536"/>
              <a:gd name="T7" fmla="*/ 0 60000 65536"/>
              <a:gd name="T8" fmla="*/ 0 60000 65536"/>
              <a:gd name="T9" fmla="*/ 0 w 4"/>
              <a:gd name="T10" fmla="*/ 0 h 9"/>
              <a:gd name="T11" fmla="*/ 4 w 4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9">
                <a:moveTo>
                  <a:pt x="4" y="9"/>
                </a:move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2" name="Freeform 155"/>
          <p:cNvSpPr>
            <a:spLocks/>
          </p:cNvSpPr>
          <p:nvPr/>
        </p:nvSpPr>
        <p:spPr bwMode="auto">
          <a:xfrm>
            <a:off x="3157538" y="4208463"/>
            <a:ext cx="34925" cy="101600"/>
          </a:xfrm>
          <a:custGeom>
            <a:avLst/>
            <a:gdLst>
              <a:gd name="T0" fmla="*/ 0 w 22"/>
              <a:gd name="T1" fmla="*/ 161289973 h 64"/>
              <a:gd name="T2" fmla="*/ 55443443 w 22"/>
              <a:gd name="T3" fmla="*/ 105846562 h 64"/>
              <a:gd name="T4" fmla="*/ 55443443 w 22"/>
              <a:gd name="T5" fmla="*/ 55443436 h 64"/>
              <a:gd name="T6" fmla="*/ 0 w 22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64"/>
              <a:gd name="T14" fmla="*/ 22 w 22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64">
                <a:moveTo>
                  <a:pt x="0" y="64"/>
                </a:moveTo>
                <a:lnTo>
                  <a:pt x="22" y="42"/>
                </a:lnTo>
                <a:lnTo>
                  <a:pt x="22" y="2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3" name="Line 156"/>
          <p:cNvSpPr>
            <a:spLocks noChangeShapeType="1"/>
          </p:cNvSpPr>
          <p:nvPr/>
        </p:nvSpPr>
        <p:spPr bwMode="auto">
          <a:xfrm>
            <a:off x="3179763" y="3906838"/>
            <a:ext cx="482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4" name="Freeform 157"/>
          <p:cNvSpPr>
            <a:spLocks/>
          </p:cNvSpPr>
          <p:nvPr/>
        </p:nvSpPr>
        <p:spPr bwMode="auto">
          <a:xfrm>
            <a:off x="3665538" y="3906838"/>
            <a:ext cx="53975" cy="1258887"/>
          </a:xfrm>
          <a:custGeom>
            <a:avLst/>
            <a:gdLst>
              <a:gd name="T0" fmla="*/ 42843443 w 34"/>
              <a:gd name="T1" fmla="*/ 0 h 793"/>
              <a:gd name="T2" fmla="*/ 42843443 w 34"/>
              <a:gd name="T3" fmla="*/ 1892636009 h 793"/>
              <a:gd name="T4" fmla="*/ 42843443 w 34"/>
              <a:gd name="T5" fmla="*/ 1892636009 h 793"/>
              <a:gd name="T6" fmla="*/ 35282184 w 34"/>
              <a:gd name="T7" fmla="*/ 1892636009 h 793"/>
              <a:gd name="T8" fmla="*/ 35282184 w 34"/>
              <a:gd name="T9" fmla="*/ 1975801901 h 793"/>
              <a:gd name="T10" fmla="*/ 27720925 w 34"/>
              <a:gd name="T11" fmla="*/ 1955640665 h 793"/>
              <a:gd name="T12" fmla="*/ 27720925 w 34"/>
              <a:gd name="T13" fmla="*/ 1892636009 h 793"/>
              <a:gd name="T14" fmla="*/ 17640298 w 34"/>
              <a:gd name="T15" fmla="*/ 1892636009 h 793"/>
              <a:gd name="T16" fmla="*/ 17640298 w 34"/>
              <a:gd name="T17" fmla="*/ 1932958481 h 793"/>
              <a:gd name="T18" fmla="*/ 10080624 w 34"/>
              <a:gd name="T19" fmla="*/ 1910277884 h 793"/>
              <a:gd name="T20" fmla="*/ 10080624 w 34"/>
              <a:gd name="T21" fmla="*/ 1892636009 h 793"/>
              <a:gd name="T22" fmla="*/ 0 w 34"/>
              <a:gd name="T23" fmla="*/ 1892636009 h 793"/>
              <a:gd name="T24" fmla="*/ 85685299 w 34"/>
              <a:gd name="T25" fmla="*/ 1892636009 h 793"/>
              <a:gd name="T26" fmla="*/ 42843443 w 34"/>
              <a:gd name="T27" fmla="*/ 1998482497 h 793"/>
              <a:gd name="T28" fmla="*/ 0 w 34"/>
              <a:gd name="T29" fmla="*/ 1892636009 h 79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793"/>
              <a:gd name="T47" fmla="*/ 34 w 34"/>
              <a:gd name="T48" fmla="*/ 793 h 79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793">
                <a:moveTo>
                  <a:pt x="17" y="0"/>
                </a:moveTo>
                <a:lnTo>
                  <a:pt x="17" y="751"/>
                </a:lnTo>
                <a:lnTo>
                  <a:pt x="14" y="751"/>
                </a:lnTo>
                <a:lnTo>
                  <a:pt x="14" y="784"/>
                </a:lnTo>
                <a:lnTo>
                  <a:pt x="11" y="776"/>
                </a:lnTo>
                <a:lnTo>
                  <a:pt x="11" y="751"/>
                </a:lnTo>
                <a:lnTo>
                  <a:pt x="7" y="751"/>
                </a:lnTo>
                <a:lnTo>
                  <a:pt x="7" y="767"/>
                </a:lnTo>
                <a:lnTo>
                  <a:pt x="4" y="758"/>
                </a:lnTo>
                <a:lnTo>
                  <a:pt x="4" y="751"/>
                </a:lnTo>
                <a:lnTo>
                  <a:pt x="0" y="751"/>
                </a:lnTo>
                <a:lnTo>
                  <a:pt x="34" y="751"/>
                </a:lnTo>
                <a:lnTo>
                  <a:pt x="17" y="793"/>
                </a:lnTo>
                <a:lnTo>
                  <a:pt x="0" y="75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5" name="Line 158"/>
          <p:cNvSpPr>
            <a:spLocks noChangeShapeType="1"/>
          </p:cNvSpPr>
          <p:nvPr/>
        </p:nvSpPr>
        <p:spPr bwMode="auto">
          <a:xfrm>
            <a:off x="3692525" y="5099050"/>
            <a:ext cx="1588" cy="6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6" name="Freeform 159"/>
          <p:cNvSpPr>
            <a:spLocks/>
          </p:cNvSpPr>
          <p:nvPr/>
        </p:nvSpPr>
        <p:spPr bwMode="auto">
          <a:xfrm>
            <a:off x="3698875" y="5099050"/>
            <a:ext cx="15875" cy="53975"/>
          </a:xfrm>
          <a:custGeom>
            <a:avLst/>
            <a:gdLst>
              <a:gd name="T0" fmla="*/ 0 w 10"/>
              <a:gd name="T1" fmla="*/ 85685299 h 34"/>
              <a:gd name="T2" fmla="*/ 0 w 10"/>
              <a:gd name="T3" fmla="*/ 0 h 34"/>
              <a:gd name="T4" fmla="*/ 7559675 w 10"/>
              <a:gd name="T5" fmla="*/ 0 h 34"/>
              <a:gd name="T6" fmla="*/ 7559675 w 10"/>
              <a:gd name="T7" fmla="*/ 65524058 h 34"/>
              <a:gd name="T8" fmla="*/ 17640299 w 10"/>
              <a:gd name="T9" fmla="*/ 42843443 h 34"/>
              <a:gd name="T10" fmla="*/ 17640299 w 10"/>
              <a:gd name="T11" fmla="*/ 0 h 34"/>
              <a:gd name="T12" fmla="*/ 25201559 w 10"/>
              <a:gd name="T13" fmla="*/ 0 h 34"/>
              <a:gd name="T14" fmla="*/ 25201559 w 10"/>
              <a:gd name="T15" fmla="*/ 22680609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34"/>
              <a:gd name="T26" fmla="*/ 10 w 10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34">
                <a:moveTo>
                  <a:pt x="0" y="34"/>
                </a:moveTo>
                <a:lnTo>
                  <a:pt x="0" y="0"/>
                </a:lnTo>
                <a:lnTo>
                  <a:pt x="3" y="0"/>
                </a:lnTo>
                <a:lnTo>
                  <a:pt x="3" y="26"/>
                </a:lnTo>
                <a:lnTo>
                  <a:pt x="7" y="17"/>
                </a:lnTo>
                <a:lnTo>
                  <a:pt x="7" y="0"/>
                </a:lnTo>
                <a:lnTo>
                  <a:pt x="10" y="0"/>
                </a:lnTo>
                <a:lnTo>
                  <a:pt x="10" y="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7" name="Freeform 160"/>
          <p:cNvSpPr>
            <a:spLocks/>
          </p:cNvSpPr>
          <p:nvPr/>
        </p:nvSpPr>
        <p:spPr bwMode="auto">
          <a:xfrm>
            <a:off x="3324225" y="3881438"/>
            <a:ext cx="66675" cy="52387"/>
          </a:xfrm>
          <a:custGeom>
            <a:avLst/>
            <a:gdLst>
              <a:gd name="T0" fmla="*/ 105846574 w 42"/>
              <a:gd name="T1" fmla="*/ 40322109 h 33"/>
              <a:gd name="T2" fmla="*/ 0 w 42"/>
              <a:gd name="T3" fmla="*/ 83163555 h 33"/>
              <a:gd name="T4" fmla="*/ 0 w 42"/>
              <a:gd name="T5" fmla="*/ 0 h 33"/>
              <a:gd name="T6" fmla="*/ 105846574 w 42"/>
              <a:gd name="T7" fmla="*/ 40322109 h 33"/>
              <a:gd name="T8" fmla="*/ 100806238 w 42"/>
              <a:gd name="T9" fmla="*/ 42841446 h 33"/>
              <a:gd name="T10" fmla="*/ 80644996 w 42"/>
              <a:gd name="T11" fmla="*/ 52921983 h 33"/>
              <a:gd name="T12" fmla="*/ 0 w 42"/>
              <a:gd name="T13" fmla="*/ 52921983 h 33"/>
              <a:gd name="T14" fmla="*/ 0 w 42"/>
              <a:gd name="T15" fmla="*/ 60483170 h 33"/>
              <a:gd name="T16" fmla="*/ 57962804 w 42"/>
              <a:gd name="T17" fmla="*/ 60483170 h 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"/>
              <a:gd name="T28" fmla="*/ 0 h 33"/>
              <a:gd name="T29" fmla="*/ 42 w 42"/>
              <a:gd name="T30" fmla="*/ 33 h 3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" h="33">
                <a:moveTo>
                  <a:pt x="42" y="16"/>
                </a:moveTo>
                <a:lnTo>
                  <a:pt x="0" y="33"/>
                </a:lnTo>
                <a:lnTo>
                  <a:pt x="0" y="0"/>
                </a:lnTo>
                <a:lnTo>
                  <a:pt x="42" y="16"/>
                </a:lnTo>
                <a:lnTo>
                  <a:pt x="40" y="17"/>
                </a:lnTo>
                <a:lnTo>
                  <a:pt x="32" y="21"/>
                </a:lnTo>
                <a:lnTo>
                  <a:pt x="0" y="21"/>
                </a:lnTo>
                <a:lnTo>
                  <a:pt x="0" y="24"/>
                </a:lnTo>
                <a:lnTo>
                  <a:pt x="23" y="2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8" name="Freeform 161"/>
          <p:cNvSpPr>
            <a:spLocks/>
          </p:cNvSpPr>
          <p:nvPr/>
        </p:nvSpPr>
        <p:spPr bwMode="auto">
          <a:xfrm>
            <a:off x="3324225" y="3919538"/>
            <a:ext cx="36513" cy="6350"/>
          </a:xfrm>
          <a:custGeom>
            <a:avLst/>
            <a:gdLst>
              <a:gd name="T0" fmla="*/ 57965187 w 23"/>
              <a:gd name="T1" fmla="*/ 0 h 4"/>
              <a:gd name="T2" fmla="*/ 37803655 w 23"/>
              <a:gd name="T3" fmla="*/ 10080623 h 4"/>
              <a:gd name="T4" fmla="*/ 0 w 23"/>
              <a:gd name="T5" fmla="*/ 10080623 h 4"/>
              <a:gd name="T6" fmla="*/ 0 60000 65536"/>
              <a:gd name="T7" fmla="*/ 0 60000 65536"/>
              <a:gd name="T8" fmla="*/ 0 60000 65536"/>
              <a:gd name="T9" fmla="*/ 0 w 23"/>
              <a:gd name="T10" fmla="*/ 0 h 4"/>
              <a:gd name="T11" fmla="*/ 23 w 23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" h="4">
                <a:moveTo>
                  <a:pt x="23" y="0"/>
                </a:moveTo>
                <a:lnTo>
                  <a:pt x="15" y="4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29" name="Line 162"/>
          <p:cNvSpPr>
            <a:spLocks noChangeShapeType="1"/>
          </p:cNvSpPr>
          <p:nvPr/>
        </p:nvSpPr>
        <p:spPr bwMode="auto">
          <a:xfrm>
            <a:off x="3324225" y="3908425"/>
            <a:ext cx="635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0" name="Freeform 163"/>
          <p:cNvSpPr>
            <a:spLocks/>
          </p:cNvSpPr>
          <p:nvPr/>
        </p:nvSpPr>
        <p:spPr bwMode="auto">
          <a:xfrm>
            <a:off x="3179763" y="3903663"/>
            <a:ext cx="200025" cy="4762"/>
          </a:xfrm>
          <a:custGeom>
            <a:avLst/>
            <a:gdLst>
              <a:gd name="T0" fmla="*/ 317539710 w 126"/>
              <a:gd name="T1" fmla="*/ 0 h 3"/>
              <a:gd name="T2" fmla="*/ 229335056 w 126"/>
              <a:gd name="T3" fmla="*/ 0 h 3"/>
              <a:gd name="T4" fmla="*/ 229335056 w 126"/>
              <a:gd name="T5" fmla="*/ 7558882 h 3"/>
              <a:gd name="T6" fmla="*/ 229335056 w 126"/>
              <a:gd name="T7" fmla="*/ 5039783 h 3"/>
              <a:gd name="T8" fmla="*/ 0 w 126"/>
              <a:gd name="T9" fmla="*/ 503978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3"/>
              <a:gd name="T17" fmla="*/ 126 w 12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3">
                <a:moveTo>
                  <a:pt x="126" y="0"/>
                </a:moveTo>
                <a:lnTo>
                  <a:pt x="91" y="0"/>
                </a:lnTo>
                <a:lnTo>
                  <a:pt x="91" y="3"/>
                </a:lnTo>
                <a:lnTo>
                  <a:pt x="91" y="2"/>
                </a:lnTo>
                <a:lnTo>
                  <a:pt x="0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1" name="Freeform 164"/>
          <p:cNvSpPr>
            <a:spLocks/>
          </p:cNvSpPr>
          <p:nvPr/>
        </p:nvSpPr>
        <p:spPr bwMode="auto">
          <a:xfrm>
            <a:off x="3324225" y="3895725"/>
            <a:ext cx="55563" cy="7938"/>
          </a:xfrm>
          <a:custGeom>
            <a:avLst/>
            <a:gdLst>
              <a:gd name="T0" fmla="*/ 0 w 35"/>
              <a:gd name="T1" fmla="*/ 0 h 5"/>
              <a:gd name="T2" fmla="*/ 65524648 w 35"/>
              <a:gd name="T3" fmla="*/ 0 h 5"/>
              <a:gd name="T4" fmla="*/ 88207043 w 35"/>
              <a:gd name="T5" fmla="*/ 12602367 h 5"/>
              <a:gd name="T6" fmla="*/ 0 60000 65536"/>
              <a:gd name="T7" fmla="*/ 0 60000 65536"/>
              <a:gd name="T8" fmla="*/ 0 60000 65536"/>
              <a:gd name="T9" fmla="*/ 0 w 35"/>
              <a:gd name="T10" fmla="*/ 0 h 5"/>
              <a:gd name="T11" fmla="*/ 35 w 35"/>
              <a:gd name="T12" fmla="*/ 5 h 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" h="5">
                <a:moveTo>
                  <a:pt x="0" y="0"/>
                </a:moveTo>
                <a:lnTo>
                  <a:pt x="26" y="0"/>
                </a:lnTo>
                <a:lnTo>
                  <a:pt x="35" y="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2" name="Freeform 165"/>
          <p:cNvSpPr>
            <a:spLocks/>
          </p:cNvSpPr>
          <p:nvPr/>
        </p:nvSpPr>
        <p:spPr bwMode="auto">
          <a:xfrm>
            <a:off x="3324225" y="3892550"/>
            <a:ext cx="26988" cy="3175"/>
          </a:xfrm>
          <a:custGeom>
            <a:avLst/>
            <a:gdLst>
              <a:gd name="T0" fmla="*/ 42844237 w 17"/>
              <a:gd name="T1" fmla="*/ 0 h 2"/>
              <a:gd name="T2" fmla="*/ 0 w 17"/>
              <a:gd name="T3" fmla="*/ 0 h 2"/>
              <a:gd name="T4" fmla="*/ 0 w 17"/>
              <a:gd name="T5" fmla="*/ 5040312 h 2"/>
              <a:gd name="T6" fmla="*/ 0 60000 65536"/>
              <a:gd name="T7" fmla="*/ 0 60000 65536"/>
              <a:gd name="T8" fmla="*/ 0 60000 65536"/>
              <a:gd name="T9" fmla="*/ 0 w 17"/>
              <a:gd name="T10" fmla="*/ 0 h 2"/>
              <a:gd name="T11" fmla="*/ 17 w 17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">
                <a:moveTo>
                  <a:pt x="17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3" name="Freeform 166"/>
          <p:cNvSpPr>
            <a:spLocks/>
          </p:cNvSpPr>
          <p:nvPr/>
        </p:nvSpPr>
        <p:spPr bwMode="auto">
          <a:xfrm>
            <a:off x="3324225" y="3887788"/>
            <a:ext cx="26988" cy="4762"/>
          </a:xfrm>
          <a:custGeom>
            <a:avLst/>
            <a:gdLst>
              <a:gd name="T0" fmla="*/ 0 w 17"/>
              <a:gd name="T1" fmla="*/ 0 h 3"/>
              <a:gd name="T2" fmla="*/ 22682616 w 17"/>
              <a:gd name="T3" fmla="*/ 0 h 3"/>
              <a:gd name="T4" fmla="*/ 42844237 w 17"/>
              <a:gd name="T5" fmla="*/ 7558882 h 3"/>
              <a:gd name="T6" fmla="*/ 0 60000 65536"/>
              <a:gd name="T7" fmla="*/ 0 60000 65536"/>
              <a:gd name="T8" fmla="*/ 0 60000 65536"/>
              <a:gd name="T9" fmla="*/ 0 w 17"/>
              <a:gd name="T10" fmla="*/ 0 h 3"/>
              <a:gd name="T11" fmla="*/ 17 w 1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3">
                <a:moveTo>
                  <a:pt x="0" y="0"/>
                </a:moveTo>
                <a:lnTo>
                  <a:pt x="9" y="0"/>
                </a:lnTo>
                <a:lnTo>
                  <a:pt x="17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4" name="Freeform 167"/>
          <p:cNvSpPr>
            <a:spLocks/>
          </p:cNvSpPr>
          <p:nvPr/>
        </p:nvSpPr>
        <p:spPr bwMode="auto">
          <a:xfrm>
            <a:off x="3414713" y="2728913"/>
            <a:ext cx="68262" cy="52387"/>
          </a:xfrm>
          <a:custGeom>
            <a:avLst/>
            <a:gdLst>
              <a:gd name="T0" fmla="*/ 0 w 43"/>
              <a:gd name="T1" fmla="*/ 83163555 h 33"/>
              <a:gd name="T2" fmla="*/ 0 w 43"/>
              <a:gd name="T3" fmla="*/ 0 h 33"/>
              <a:gd name="T4" fmla="*/ 108365142 w 43"/>
              <a:gd name="T5" fmla="*/ 42841446 h 33"/>
              <a:gd name="T6" fmla="*/ 0 w 43"/>
              <a:gd name="T7" fmla="*/ 83163555 h 33"/>
              <a:gd name="T8" fmla="*/ 0 w 43"/>
              <a:gd name="T9" fmla="*/ 75603956 h 33"/>
              <a:gd name="T10" fmla="*/ 17640171 w 43"/>
              <a:gd name="T11" fmla="*/ 75603956 h 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3"/>
              <a:gd name="T19" fmla="*/ 0 h 33"/>
              <a:gd name="T20" fmla="*/ 43 w 43"/>
              <a:gd name="T21" fmla="*/ 33 h 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3" h="33">
                <a:moveTo>
                  <a:pt x="0" y="33"/>
                </a:moveTo>
                <a:lnTo>
                  <a:pt x="0" y="0"/>
                </a:lnTo>
                <a:lnTo>
                  <a:pt x="43" y="17"/>
                </a:lnTo>
                <a:lnTo>
                  <a:pt x="0" y="33"/>
                </a:lnTo>
                <a:lnTo>
                  <a:pt x="0" y="30"/>
                </a:lnTo>
                <a:lnTo>
                  <a:pt x="7" y="3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5" name="Freeform 168"/>
          <p:cNvSpPr>
            <a:spLocks/>
          </p:cNvSpPr>
          <p:nvPr/>
        </p:nvSpPr>
        <p:spPr bwMode="auto">
          <a:xfrm>
            <a:off x="3414713" y="2760663"/>
            <a:ext cx="38100" cy="15875"/>
          </a:xfrm>
          <a:custGeom>
            <a:avLst/>
            <a:gdLst>
              <a:gd name="T0" fmla="*/ 0 w 24"/>
              <a:gd name="T1" fmla="*/ 25201559 h 10"/>
              <a:gd name="T2" fmla="*/ 0 w 24"/>
              <a:gd name="T3" fmla="*/ 17640299 h 10"/>
              <a:gd name="T4" fmla="*/ 40322500 w 24"/>
              <a:gd name="T5" fmla="*/ 17640299 h 10"/>
              <a:gd name="T6" fmla="*/ 60483756 w 24"/>
              <a:gd name="T7" fmla="*/ 7559675 h 10"/>
              <a:gd name="T8" fmla="*/ 0 w 24"/>
              <a:gd name="T9" fmla="*/ 7559675 h 10"/>
              <a:gd name="T10" fmla="*/ 0 w 24"/>
              <a:gd name="T11" fmla="*/ 0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10"/>
              <a:gd name="T20" fmla="*/ 24 w 24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10">
                <a:moveTo>
                  <a:pt x="0" y="10"/>
                </a:moveTo>
                <a:lnTo>
                  <a:pt x="0" y="7"/>
                </a:lnTo>
                <a:lnTo>
                  <a:pt x="16" y="7"/>
                </a:lnTo>
                <a:lnTo>
                  <a:pt x="24" y="3"/>
                </a:ln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6" name="Freeform 169"/>
          <p:cNvSpPr>
            <a:spLocks/>
          </p:cNvSpPr>
          <p:nvPr/>
        </p:nvSpPr>
        <p:spPr bwMode="auto">
          <a:xfrm>
            <a:off x="3414713" y="2733675"/>
            <a:ext cx="65087" cy="26988"/>
          </a:xfrm>
          <a:custGeom>
            <a:avLst/>
            <a:gdLst>
              <a:gd name="T0" fmla="*/ 0 w 41"/>
              <a:gd name="T1" fmla="*/ 42844237 h 17"/>
              <a:gd name="T2" fmla="*/ 83163717 w 41"/>
              <a:gd name="T3" fmla="*/ 42844237 h 17"/>
              <a:gd name="T4" fmla="*/ 103324805 w 41"/>
              <a:gd name="T5" fmla="*/ 35282838 h 17"/>
              <a:gd name="T6" fmla="*/ 0 w 41"/>
              <a:gd name="T7" fmla="*/ 35282838 h 17"/>
              <a:gd name="T8" fmla="*/ 0 w 41"/>
              <a:gd name="T9" fmla="*/ 25202024 h 17"/>
              <a:gd name="T10" fmla="*/ 88203989 w 41"/>
              <a:gd name="T11" fmla="*/ 25202024 h 17"/>
              <a:gd name="T12" fmla="*/ 65523560 w 41"/>
              <a:gd name="T13" fmla="*/ 17642213 h 17"/>
              <a:gd name="T14" fmla="*/ 0 w 41"/>
              <a:gd name="T15" fmla="*/ 17642213 h 17"/>
              <a:gd name="T16" fmla="*/ 0 w 41"/>
              <a:gd name="T17" fmla="*/ 7561402 h 17"/>
              <a:gd name="T18" fmla="*/ 45362460 w 41"/>
              <a:gd name="T19" fmla="*/ 7561402 h 17"/>
              <a:gd name="T20" fmla="*/ 22680436 w 41"/>
              <a:gd name="T21" fmla="*/ 0 h 17"/>
              <a:gd name="T22" fmla="*/ 0 w 41"/>
              <a:gd name="T23" fmla="*/ 0 h 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17"/>
              <a:gd name="T38" fmla="*/ 41 w 41"/>
              <a:gd name="T39" fmla="*/ 17 h 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17">
                <a:moveTo>
                  <a:pt x="0" y="17"/>
                </a:moveTo>
                <a:lnTo>
                  <a:pt x="33" y="17"/>
                </a:lnTo>
                <a:lnTo>
                  <a:pt x="41" y="14"/>
                </a:lnTo>
                <a:lnTo>
                  <a:pt x="0" y="14"/>
                </a:lnTo>
                <a:lnTo>
                  <a:pt x="0" y="10"/>
                </a:lnTo>
                <a:lnTo>
                  <a:pt x="35" y="10"/>
                </a:lnTo>
                <a:lnTo>
                  <a:pt x="26" y="7"/>
                </a:lnTo>
                <a:lnTo>
                  <a:pt x="0" y="7"/>
                </a:lnTo>
                <a:lnTo>
                  <a:pt x="0" y="3"/>
                </a:lnTo>
                <a:lnTo>
                  <a:pt x="18" y="3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7" name="Line 170"/>
          <p:cNvSpPr>
            <a:spLocks noChangeShapeType="1"/>
          </p:cNvSpPr>
          <p:nvPr/>
        </p:nvSpPr>
        <p:spPr bwMode="auto">
          <a:xfrm flipH="1">
            <a:off x="3162300" y="2755900"/>
            <a:ext cx="254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8" name="Freeform 171"/>
          <p:cNvSpPr>
            <a:spLocks/>
          </p:cNvSpPr>
          <p:nvPr/>
        </p:nvSpPr>
        <p:spPr bwMode="auto">
          <a:xfrm>
            <a:off x="3482975" y="2755900"/>
            <a:ext cx="1636713" cy="822325"/>
          </a:xfrm>
          <a:custGeom>
            <a:avLst/>
            <a:gdLst>
              <a:gd name="T0" fmla="*/ 0 w 1031"/>
              <a:gd name="T1" fmla="*/ 0 h 518"/>
              <a:gd name="T2" fmla="*/ 2147483647 w 1031"/>
              <a:gd name="T3" fmla="*/ 0 h 518"/>
              <a:gd name="T4" fmla="*/ 2147483647 w 1031"/>
              <a:gd name="T5" fmla="*/ 0 h 518"/>
              <a:gd name="T6" fmla="*/ 2147483647 w 1031"/>
              <a:gd name="T7" fmla="*/ 1222274808 h 518"/>
              <a:gd name="T8" fmla="*/ 2147483647 w 1031"/>
              <a:gd name="T9" fmla="*/ 1222274808 h 518"/>
              <a:gd name="T10" fmla="*/ 2147483647 w 1031"/>
              <a:gd name="T11" fmla="*/ 1222274808 h 518"/>
              <a:gd name="T12" fmla="*/ 2147483647 w 1031"/>
              <a:gd name="T13" fmla="*/ 1305440719 h 518"/>
              <a:gd name="T14" fmla="*/ 2147483647 w 1031"/>
              <a:gd name="T15" fmla="*/ 1282758530 h 518"/>
              <a:gd name="T16" fmla="*/ 2147483647 w 1031"/>
              <a:gd name="T17" fmla="*/ 1222274808 h 518"/>
              <a:gd name="T18" fmla="*/ 2147483647 w 1031"/>
              <a:gd name="T19" fmla="*/ 1222274808 h 518"/>
              <a:gd name="T20" fmla="*/ 2147483647 w 1031"/>
              <a:gd name="T21" fmla="*/ 1262597289 h 5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31"/>
              <a:gd name="T34" fmla="*/ 0 h 518"/>
              <a:gd name="T35" fmla="*/ 1031 w 1031"/>
              <a:gd name="T36" fmla="*/ 518 h 5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31" h="518">
                <a:moveTo>
                  <a:pt x="0" y="0"/>
                </a:moveTo>
                <a:lnTo>
                  <a:pt x="1031" y="0"/>
                </a:lnTo>
                <a:lnTo>
                  <a:pt x="1021" y="0"/>
                </a:lnTo>
                <a:lnTo>
                  <a:pt x="1021" y="485"/>
                </a:lnTo>
                <a:lnTo>
                  <a:pt x="1018" y="485"/>
                </a:lnTo>
                <a:lnTo>
                  <a:pt x="1018" y="518"/>
                </a:lnTo>
                <a:lnTo>
                  <a:pt x="1014" y="509"/>
                </a:lnTo>
                <a:lnTo>
                  <a:pt x="1014" y="485"/>
                </a:lnTo>
                <a:lnTo>
                  <a:pt x="1011" y="485"/>
                </a:lnTo>
                <a:lnTo>
                  <a:pt x="1011" y="50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39" name="Freeform 172"/>
          <p:cNvSpPr>
            <a:spLocks/>
          </p:cNvSpPr>
          <p:nvPr/>
        </p:nvSpPr>
        <p:spPr bwMode="auto">
          <a:xfrm>
            <a:off x="5076825" y="3525838"/>
            <a:ext cx="53975" cy="66675"/>
          </a:xfrm>
          <a:custGeom>
            <a:avLst/>
            <a:gdLst>
              <a:gd name="T0" fmla="*/ 17640298 w 34"/>
              <a:gd name="T1" fmla="*/ 40322498 h 42"/>
              <a:gd name="T2" fmla="*/ 10080624 w 34"/>
              <a:gd name="T3" fmla="*/ 17640300 h 42"/>
              <a:gd name="T4" fmla="*/ 10080624 w 34"/>
              <a:gd name="T5" fmla="*/ 0 h 42"/>
              <a:gd name="T6" fmla="*/ 0 w 34"/>
              <a:gd name="T7" fmla="*/ 0 h 42"/>
              <a:gd name="T8" fmla="*/ 85685299 w 34"/>
              <a:gd name="T9" fmla="*/ 0 h 42"/>
              <a:gd name="T10" fmla="*/ 42843443 w 34"/>
              <a:gd name="T11" fmla="*/ 105846574 h 42"/>
              <a:gd name="T12" fmla="*/ 0 w 34"/>
              <a:gd name="T13" fmla="*/ 0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4"/>
              <a:gd name="T22" fmla="*/ 0 h 42"/>
              <a:gd name="T23" fmla="*/ 34 w 34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4" h="42">
                <a:moveTo>
                  <a:pt x="7" y="16"/>
                </a:moveTo>
                <a:lnTo>
                  <a:pt x="4" y="7"/>
                </a:lnTo>
                <a:lnTo>
                  <a:pt x="4" y="0"/>
                </a:lnTo>
                <a:lnTo>
                  <a:pt x="0" y="0"/>
                </a:lnTo>
                <a:lnTo>
                  <a:pt x="34" y="0"/>
                </a:lnTo>
                <a:lnTo>
                  <a:pt x="17" y="4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0" name="Freeform 173"/>
          <p:cNvSpPr>
            <a:spLocks/>
          </p:cNvSpPr>
          <p:nvPr/>
        </p:nvSpPr>
        <p:spPr bwMode="auto">
          <a:xfrm>
            <a:off x="5103813" y="3525838"/>
            <a:ext cx="1587" cy="298450"/>
          </a:xfrm>
          <a:custGeom>
            <a:avLst/>
            <a:gdLst>
              <a:gd name="T0" fmla="*/ 0 w 1587"/>
              <a:gd name="T1" fmla="*/ 0 h 188"/>
              <a:gd name="T2" fmla="*/ 0 w 1587"/>
              <a:gd name="T3" fmla="*/ 105846578 h 188"/>
              <a:gd name="T4" fmla="*/ 0 w 1587"/>
              <a:gd name="T5" fmla="*/ 105846578 h 188"/>
              <a:gd name="T6" fmla="*/ 0 w 1587"/>
              <a:gd name="T7" fmla="*/ 473789420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587"/>
              <a:gd name="T13" fmla="*/ 0 h 188"/>
              <a:gd name="T14" fmla="*/ 1587 w 1587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7" h="188">
                <a:moveTo>
                  <a:pt x="0" y="0"/>
                </a:moveTo>
                <a:lnTo>
                  <a:pt x="0" y="42"/>
                </a:lnTo>
                <a:lnTo>
                  <a:pt x="0" y="18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1" name="Line 174"/>
          <p:cNvSpPr>
            <a:spLocks noChangeShapeType="1"/>
          </p:cNvSpPr>
          <p:nvPr/>
        </p:nvSpPr>
        <p:spPr bwMode="auto">
          <a:xfrm flipH="1">
            <a:off x="3968750" y="3592513"/>
            <a:ext cx="11350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2" name="Freeform 175"/>
          <p:cNvSpPr>
            <a:spLocks/>
          </p:cNvSpPr>
          <p:nvPr/>
        </p:nvSpPr>
        <p:spPr bwMode="auto">
          <a:xfrm>
            <a:off x="3916363" y="3590925"/>
            <a:ext cx="58737" cy="22225"/>
          </a:xfrm>
          <a:custGeom>
            <a:avLst/>
            <a:gdLst>
              <a:gd name="T0" fmla="*/ 93244180 w 37"/>
              <a:gd name="T1" fmla="*/ 0 h 14"/>
              <a:gd name="T2" fmla="*/ 0 w 37"/>
              <a:gd name="T3" fmla="*/ 0 h 14"/>
              <a:gd name="T4" fmla="*/ 0 w 37"/>
              <a:gd name="T5" fmla="*/ 7561264 h 14"/>
              <a:gd name="T6" fmla="*/ 93244180 w 37"/>
              <a:gd name="T7" fmla="*/ 7561264 h 14"/>
              <a:gd name="T8" fmla="*/ 70563770 w 37"/>
              <a:gd name="T9" fmla="*/ 15120940 h 14"/>
              <a:gd name="T10" fmla="*/ 0 w 37"/>
              <a:gd name="T11" fmla="*/ 15120940 h 14"/>
              <a:gd name="T12" fmla="*/ 0 w 37"/>
              <a:gd name="T13" fmla="*/ 22682200 h 14"/>
              <a:gd name="T14" fmla="*/ 45362420 w 37"/>
              <a:gd name="T15" fmla="*/ 22682200 h 14"/>
              <a:gd name="T16" fmla="*/ 25201344 w 37"/>
              <a:gd name="T17" fmla="*/ 35282190 h 14"/>
              <a:gd name="T18" fmla="*/ 0 w 37"/>
              <a:gd name="T19" fmla="*/ 35282190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"/>
              <a:gd name="T31" fmla="*/ 0 h 14"/>
              <a:gd name="T32" fmla="*/ 37 w 37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" h="14">
                <a:moveTo>
                  <a:pt x="37" y="0"/>
                </a:moveTo>
                <a:lnTo>
                  <a:pt x="0" y="0"/>
                </a:lnTo>
                <a:lnTo>
                  <a:pt x="0" y="3"/>
                </a:lnTo>
                <a:lnTo>
                  <a:pt x="37" y="3"/>
                </a:lnTo>
                <a:lnTo>
                  <a:pt x="28" y="6"/>
                </a:lnTo>
                <a:lnTo>
                  <a:pt x="0" y="6"/>
                </a:lnTo>
                <a:lnTo>
                  <a:pt x="0" y="9"/>
                </a:lnTo>
                <a:lnTo>
                  <a:pt x="18" y="9"/>
                </a:lnTo>
                <a:lnTo>
                  <a:pt x="10" y="14"/>
                </a:lnTo>
                <a:lnTo>
                  <a:pt x="0" y="1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3" name="Freeform 176"/>
          <p:cNvSpPr>
            <a:spLocks/>
          </p:cNvSpPr>
          <p:nvPr/>
        </p:nvSpPr>
        <p:spPr bwMode="auto">
          <a:xfrm>
            <a:off x="3916363" y="3568700"/>
            <a:ext cx="66675" cy="49213"/>
          </a:xfrm>
          <a:custGeom>
            <a:avLst/>
            <a:gdLst>
              <a:gd name="T0" fmla="*/ 0 w 42"/>
              <a:gd name="T1" fmla="*/ 78126437 h 31"/>
              <a:gd name="T2" fmla="*/ 0 w 42"/>
              <a:gd name="T3" fmla="*/ 0 h 31"/>
              <a:gd name="T4" fmla="*/ 105846574 w 42"/>
              <a:gd name="T5" fmla="*/ 37803525 h 31"/>
              <a:gd name="T6" fmla="*/ 0 w 42"/>
              <a:gd name="T7" fmla="*/ 7812643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1"/>
              <a:gd name="T14" fmla="*/ 42 w 4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1">
                <a:moveTo>
                  <a:pt x="0" y="31"/>
                </a:moveTo>
                <a:lnTo>
                  <a:pt x="0" y="0"/>
                </a:lnTo>
                <a:lnTo>
                  <a:pt x="42" y="15"/>
                </a:lnTo>
                <a:lnTo>
                  <a:pt x="0" y="3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4" name="Line 177"/>
          <p:cNvSpPr>
            <a:spLocks noChangeShapeType="1"/>
          </p:cNvSpPr>
          <p:nvPr/>
        </p:nvSpPr>
        <p:spPr bwMode="auto">
          <a:xfrm flipH="1">
            <a:off x="3360738" y="3592513"/>
            <a:ext cx="5556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5" name="Freeform 178"/>
          <p:cNvSpPr>
            <a:spLocks/>
          </p:cNvSpPr>
          <p:nvPr/>
        </p:nvSpPr>
        <p:spPr bwMode="auto">
          <a:xfrm>
            <a:off x="3916363" y="3584575"/>
            <a:ext cx="58737" cy="6350"/>
          </a:xfrm>
          <a:custGeom>
            <a:avLst/>
            <a:gdLst>
              <a:gd name="T0" fmla="*/ 0 w 37"/>
              <a:gd name="T1" fmla="*/ 0 h 4"/>
              <a:gd name="T2" fmla="*/ 68042843 w 37"/>
              <a:gd name="T3" fmla="*/ 0 h 4"/>
              <a:gd name="T4" fmla="*/ 93244180 w 37"/>
              <a:gd name="T5" fmla="*/ 10080623 h 4"/>
              <a:gd name="T6" fmla="*/ 0 60000 65536"/>
              <a:gd name="T7" fmla="*/ 0 60000 65536"/>
              <a:gd name="T8" fmla="*/ 0 60000 65536"/>
              <a:gd name="T9" fmla="*/ 0 w 37"/>
              <a:gd name="T10" fmla="*/ 0 h 4"/>
              <a:gd name="T11" fmla="*/ 37 w 37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">
                <a:moveTo>
                  <a:pt x="0" y="0"/>
                </a:moveTo>
                <a:lnTo>
                  <a:pt x="27" y="0"/>
                </a:lnTo>
                <a:lnTo>
                  <a:pt x="37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6" name="Freeform 179"/>
          <p:cNvSpPr>
            <a:spLocks/>
          </p:cNvSpPr>
          <p:nvPr/>
        </p:nvSpPr>
        <p:spPr bwMode="auto">
          <a:xfrm>
            <a:off x="3916363" y="3578225"/>
            <a:ext cx="28575" cy="6350"/>
          </a:xfrm>
          <a:custGeom>
            <a:avLst/>
            <a:gdLst>
              <a:gd name="T0" fmla="*/ 45362806 w 18"/>
              <a:gd name="T1" fmla="*/ 0 h 4"/>
              <a:gd name="T2" fmla="*/ 0 w 18"/>
              <a:gd name="T3" fmla="*/ 0 h 4"/>
              <a:gd name="T4" fmla="*/ 0 w 18"/>
              <a:gd name="T5" fmla="*/ 10080623 h 4"/>
              <a:gd name="T6" fmla="*/ 0 60000 65536"/>
              <a:gd name="T7" fmla="*/ 0 60000 65536"/>
              <a:gd name="T8" fmla="*/ 0 60000 65536"/>
              <a:gd name="T9" fmla="*/ 0 w 18"/>
              <a:gd name="T10" fmla="*/ 0 h 4"/>
              <a:gd name="T11" fmla="*/ 18 w 18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4">
                <a:moveTo>
                  <a:pt x="18" y="0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7" name="Freeform 180"/>
          <p:cNvSpPr>
            <a:spLocks/>
          </p:cNvSpPr>
          <p:nvPr/>
        </p:nvSpPr>
        <p:spPr bwMode="auto">
          <a:xfrm>
            <a:off x="3916363" y="3573463"/>
            <a:ext cx="28575" cy="4762"/>
          </a:xfrm>
          <a:custGeom>
            <a:avLst/>
            <a:gdLst>
              <a:gd name="T0" fmla="*/ 0 w 18"/>
              <a:gd name="T1" fmla="*/ 0 h 3"/>
              <a:gd name="T2" fmla="*/ 22682197 w 18"/>
              <a:gd name="T3" fmla="*/ 0 h 3"/>
              <a:gd name="T4" fmla="*/ 45362806 w 18"/>
              <a:gd name="T5" fmla="*/ 7558882 h 3"/>
              <a:gd name="T6" fmla="*/ 0 60000 65536"/>
              <a:gd name="T7" fmla="*/ 0 60000 65536"/>
              <a:gd name="T8" fmla="*/ 0 60000 65536"/>
              <a:gd name="T9" fmla="*/ 0 w 18"/>
              <a:gd name="T10" fmla="*/ 0 h 3"/>
              <a:gd name="T11" fmla="*/ 18 w 18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3">
                <a:moveTo>
                  <a:pt x="0" y="0"/>
                </a:moveTo>
                <a:lnTo>
                  <a:pt x="9" y="0"/>
                </a:lnTo>
                <a:lnTo>
                  <a:pt x="18" y="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8" name="Freeform 181"/>
          <p:cNvSpPr>
            <a:spLocks/>
          </p:cNvSpPr>
          <p:nvPr/>
        </p:nvSpPr>
        <p:spPr bwMode="auto">
          <a:xfrm>
            <a:off x="5110163" y="3525838"/>
            <a:ext cx="15875" cy="53975"/>
          </a:xfrm>
          <a:custGeom>
            <a:avLst/>
            <a:gdLst>
              <a:gd name="T0" fmla="*/ 0 w 10"/>
              <a:gd name="T1" fmla="*/ 85685299 h 34"/>
              <a:gd name="T2" fmla="*/ 0 w 10"/>
              <a:gd name="T3" fmla="*/ 0 h 34"/>
              <a:gd name="T4" fmla="*/ 7559675 w 10"/>
              <a:gd name="T5" fmla="*/ 0 h 34"/>
              <a:gd name="T6" fmla="*/ 7559675 w 10"/>
              <a:gd name="T7" fmla="*/ 65524058 h 34"/>
              <a:gd name="T8" fmla="*/ 15120938 w 10"/>
              <a:gd name="T9" fmla="*/ 42843443 h 34"/>
              <a:gd name="T10" fmla="*/ 15120938 w 10"/>
              <a:gd name="T11" fmla="*/ 0 h 34"/>
              <a:gd name="T12" fmla="*/ 25201559 w 10"/>
              <a:gd name="T13" fmla="*/ 0 h 34"/>
              <a:gd name="T14" fmla="*/ 25201559 w 10"/>
              <a:gd name="T15" fmla="*/ 22680609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34"/>
              <a:gd name="T26" fmla="*/ 10 w 10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34">
                <a:moveTo>
                  <a:pt x="0" y="34"/>
                </a:moveTo>
                <a:lnTo>
                  <a:pt x="0" y="0"/>
                </a:lnTo>
                <a:lnTo>
                  <a:pt x="3" y="0"/>
                </a:lnTo>
                <a:lnTo>
                  <a:pt x="3" y="26"/>
                </a:lnTo>
                <a:lnTo>
                  <a:pt x="6" y="17"/>
                </a:lnTo>
                <a:lnTo>
                  <a:pt x="6" y="0"/>
                </a:lnTo>
                <a:lnTo>
                  <a:pt x="10" y="0"/>
                </a:lnTo>
                <a:lnTo>
                  <a:pt x="10" y="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49" name="Freeform 182"/>
          <p:cNvSpPr>
            <a:spLocks/>
          </p:cNvSpPr>
          <p:nvPr/>
        </p:nvSpPr>
        <p:spPr bwMode="auto">
          <a:xfrm>
            <a:off x="5168900" y="4557713"/>
            <a:ext cx="12700" cy="276225"/>
          </a:xfrm>
          <a:custGeom>
            <a:avLst/>
            <a:gdLst>
              <a:gd name="T0" fmla="*/ 20161247 w 8"/>
              <a:gd name="T1" fmla="*/ 0 h 174"/>
              <a:gd name="T2" fmla="*/ 20161247 w 8"/>
              <a:gd name="T3" fmla="*/ 360383110 h 174"/>
              <a:gd name="T4" fmla="*/ 17640298 w 8"/>
              <a:gd name="T5" fmla="*/ 360383110 h 174"/>
              <a:gd name="T6" fmla="*/ 7559674 w 8"/>
              <a:gd name="T7" fmla="*/ 360383110 h 174"/>
              <a:gd name="T8" fmla="*/ 7559674 w 8"/>
              <a:gd name="T9" fmla="*/ 438507232 h 174"/>
              <a:gd name="T10" fmla="*/ 0 w 8"/>
              <a:gd name="T11" fmla="*/ 418345989 h 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74"/>
              <a:gd name="T20" fmla="*/ 8 w 8"/>
              <a:gd name="T21" fmla="*/ 174 h 1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74">
                <a:moveTo>
                  <a:pt x="8" y="0"/>
                </a:moveTo>
                <a:lnTo>
                  <a:pt x="8" y="143"/>
                </a:lnTo>
                <a:lnTo>
                  <a:pt x="7" y="143"/>
                </a:lnTo>
                <a:lnTo>
                  <a:pt x="3" y="143"/>
                </a:lnTo>
                <a:lnTo>
                  <a:pt x="3" y="174"/>
                </a:lnTo>
                <a:lnTo>
                  <a:pt x="0" y="16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0" name="Freeform 183"/>
          <p:cNvSpPr>
            <a:spLocks/>
          </p:cNvSpPr>
          <p:nvPr/>
        </p:nvSpPr>
        <p:spPr bwMode="auto">
          <a:xfrm>
            <a:off x="5154613" y="4784725"/>
            <a:ext cx="52387" cy="66675"/>
          </a:xfrm>
          <a:custGeom>
            <a:avLst/>
            <a:gdLst>
              <a:gd name="T0" fmla="*/ 22680392 w 33"/>
              <a:gd name="T1" fmla="*/ 57962804 h 42"/>
              <a:gd name="T2" fmla="*/ 22680392 w 33"/>
              <a:gd name="T3" fmla="*/ 0 h 42"/>
              <a:gd name="T4" fmla="*/ 15120792 w 33"/>
              <a:gd name="T5" fmla="*/ 0 h 42"/>
              <a:gd name="T6" fmla="*/ 15120792 w 33"/>
              <a:gd name="T7" fmla="*/ 35282187 h 42"/>
              <a:gd name="T8" fmla="*/ 5040264 w 33"/>
              <a:gd name="T9" fmla="*/ 17640300 h 42"/>
              <a:gd name="T10" fmla="*/ 5040264 w 33"/>
              <a:gd name="T11" fmla="*/ 0 h 42"/>
              <a:gd name="T12" fmla="*/ 0 w 33"/>
              <a:gd name="T13" fmla="*/ 0 h 42"/>
              <a:gd name="T14" fmla="*/ 83163555 w 33"/>
              <a:gd name="T15" fmla="*/ 0 h 42"/>
              <a:gd name="T16" fmla="*/ 42841446 w 33"/>
              <a:gd name="T17" fmla="*/ 105846574 h 42"/>
              <a:gd name="T18" fmla="*/ 0 w 33"/>
              <a:gd name="T19" fmla="*/ 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"/>
              <a:gd name="T31" fmla="*/ 0 h 42"/>
              <a:gd name="T32" fmla="*/ 33 w 33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" h="42">
                <a:moveTo>
                  <a:pt x="9" y="23"/>
                </a:moveTo>
                <a:lnTo>
                  <a:pt x="9" y="0"/>
                </a:lnTo>
                <a:lnTo>
                  <a:pt x="6" y="0"/>
                </a:lnTo>
                <a:lnTo>
                  <a:pt x="6" y="14"/>
                </a:lnTo>
                <a:lnTo>
                  <a:pt x="2" y="7"/>
                </a:lnTo>
                <a:lnTo>
                  <a:pt x="2" y="0"/>
                </a:lnTo>
                <a:lnTo>
                  <a:pt x="0" y="0"/>
                </a:lnTo>
                <a:lnTo>
                  <a:pt x="33" y="0"/>
                </a:lnTo>
                <a:lnTo>
                  <a:pt x="17" y="42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1" name="Line 184"/>
          <p:cNvSpPr>
            <a:spLocks noChangeShapeType="1"/>
          </p:cNvSpPr>
          <p:nvPr/>
        </p:nvSpPr>
        <p:spPr bwMode="auto">
          <a:xfrm>
            <a:off x="5180013" y="4784725"/>
            <a:ext cx="1587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2" name="Freeform 185"/>
          <p:cNvSpPr>
            <a:spLocks/>
          </p:cNvSpPr>
          <p:nvPr/>
        </p:nvSpPr>
        <p:spPr bwMode="auto">
          <a:xfrm>
            <a:off x="5184775" y="4784725"/>
            <a:ext cx="15875" cy="55563"/>
          </a:xfrm>
          <a:custGeom>
            <a:avLst/>
            <a:gdLst>
              <a:gd name="T0" fmla="*/ 0 w 10"/>
              <a:gd name="T1" fmla="*/ 88207043 h 35"/>
              <a:gd name="T2" fmla="*/ 0 w 10"/>
              <a:gd name="T3" fmla="*/ 0 h 35"/>
              <a:gd name="T4" fmla="*/ 10080624 w 10"/>
              <a:gd name="T5" fmla="*/ 0 h 35"/>
              <a:gd name="T6" fmla="*/ 10080624 w 10"/>
              <a:gd name="T7" fmla="*/ 65524648 h 35"/>
              <a:gd name="T8" fmla="*/ 17640299 w 10"/>
              <a:gd name="T9" fmla="*/ 45363213 h 35"/>
              <a:gd name="T10" fmla="*/ 17640299 w 10"/>
              <a:gd name="T11" fmla="*/ 0 h 35"/>
              <a:gd name="T12" fmla="*/ 25201559 w 10"/>
              <a:gd name="T13" fmla="*/ 0 h 35"/>
              <a:gd name="T14" fmla="*/ 25201559 w 10"/>
              <a:gd name="T15" fmla="*/ 22682400 h 3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35"/>
              <a:gd name="T26" fmla="*/ 10 w 10"/>
              <a:gd name="T27" fmla="*/ 35 h 3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35">
                <a:moveTo>
                  <a:pt x="0" y="35"/>
                </a:moveTo>
                <a:lnTo>
                  <a:pt x="0" y="0"/>
                </a:lnTo>
                <a:lnTo>
                  <a:pt x="4" y="0"/>
                </a:lnTo>
                <a:lnTo>
                  <a:pt x="4" y="26"/>
                </a:lnTo>
                <a:lnTo>
                  <a:pt x="7" y="18"/>
                </a:lnTo>
                <a:lnTo>
                  <a:pt x="7" y="0"/>
                </a:lnTo>
                <a:lnTo>
                  <a:pt x="10" y="0"/>
                </a:lnTo>
                <a:lnTo>
                  <a:pt x="10" y="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3" name="Freeform 186"/>
          <p:cNvSpPr>
            <a:spLocks/>
          </p:cNvSpPr>
          <p:nvPr/>
        </p:nvSpPr>
        <p:spPr bwMode="auto">
          <a:xfrm>
            <a:off x="5918200" y="4486275"/>
            <a:ext cx="1588" cy="11113"/>
          </a:xfrm>
          <a:custGeom>
            <a:avLst/>
            <a:gdLst>
              <a:gd name="T0" fmla="*/ 0 w 1"/>
              <a:gd name="T1" fmla="*/ 17642683 h 7"/>
              <a:gd name="T2" fmla="*/ 2521744 w 1"/>
              <a:gd name="T3" fmla="*/ 0 h 7"/>
              <a:gd name="T4" fmla="*/ 2521744 w 1"/>
              <a:gd name="T5" fmla="*/ 7561604 h 7"/>
              <a:gd name="T6" fmla="*/ 2521744 w 1"/>
              <a:gd name="T7" fmla="*/ 12602142 h 7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7"/>
              <a:gd name="T14" fmla="*/ 1 w 1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7">
                <a:moveTo>
                  <a:pt x="0" y="7"/>
                </a:moveTo>
                <a:lnTo>
                  <a:pt x="1" y="0"/>
                </a:lnTo>
                <a:lnTo>
                  <a:pt x="1" y="3"/>
                </a:lnTo>
                <a:lnTo>
                  <a:pt x="1" y="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4" name="Freeform 187"/>
          <p:cNvSpPr>
            <a:spLocks/>
          </p:cNvSpPr>
          <p:nvPr/>
        </p:nvSpPr>
        <p:spPr bwMode="auto">
          <a:xfrm>
            <a:off x="3055938" y="4192588"/>
            <a:ext cx="42862" cy="66675"/>
          </a:xfrm>
          <a:custGeom>
            <a:avLst/>
            <a:gdLst>
              <a:gd name="T0" fmla="*/ 68042637 w 27"/>
              <a:gd name="T1" fmla="*/ 105846574 h 42"/>
              <a:gd name="T2" fmla="*/ 0 w 27"/>
              <a:gd name="T3" fmla="*/ 105846574 h 42"/>
              <a:gd name="T4" fmla="*/ 0 w 27"/>
              <a:gd name="T5" fmla="*/ 73083736 h 42"/>
              <a:gd name="T6" fmla="*/ 15120763 w 27"/>
              <a:gd name="T7" fmla="*/ 55443442 h 42"/>
              <a:gd name="T8" fmla="*/ 50402535 w 27"/>
              <a:gd name="T9" fmla="*/ 55443442 h 42"/>
              <a:gd name="T10" fmla="*/ 68042637 w 27"/>
              <a:gd name="T11" fmla="*/ 37801549 h 42"/>
              <a:gd name="T12" fmla="*/ 68042637 w 27"/>
              <a:gd name="T13" fmla="*/ 17640300 h 42"/>
              <a:gd name="T14" fmla="*/ 50402535 w 27"/>
              <a:gd name="T15" fmla="*/ 0 h 42"/>
              <a:gd name="T16" fmla="*/ 15120763 w 27"/>
              <a:gd name="T17" fmla="*/ 0 h 42"/>
              <a:gd name="T18" fmla="*/ 0 w 27"/>
              <a:gd name="T19" fmla="*/ 17640300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42"/>
              <a:gd name="T32" fmla="*/ 27 w 27"/>
              <a:gd name="T33" fmla="*/ 42 h 4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42">
                <a:moveTo>
                  <a:pt x="27" y="42"/>
                </a:moveTo>
                <a:lnTo>
                  <a:pt x="0" y="42"/>
                </a:lnTo>
                <a:lnTo>
                  <a:pt x="0" y="29"/>
                </a:lnTo>
                <a:lnTo>
                  <a:pt x="6" y="22"/>
                </a:lnTo>
                <a:lnTo>
                  <a:pt x="20" y="22"/>
                </a:lnTo>
                <a:lnTo>
                  <a:pt x="27" y="15"/>
                </a:lnTo>
                <a:lnTo>
                  <a:pt x="27" y="7"/>
                </a:lnTo>
                <a:lnTo>
                  <a:pt x="20" y="0"/>
                </a:lnTo>
                <a:lnTo>
                  <a:pt x="6" y="0"/>
                </a:lnTo>
                <a:lnTo>
                  <a:pt x="0" y="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5" name="Freeform 188"/>
          <p:cNvSpPr>
            <a:spLocks/>
          </p:cNvSpPr>
          <p:nvPr/>
        </p:nvSpPr>
        <p:spPr bwMode="auto">
          <a:xfrm>
            <a:off x="2363788" y="4545013"/>
            <a:ext cx="139700" cy="20637"/>
          </a:xfrm>
          <a:custGeom>
            <a:avLst/>
            <a:gdLst>
              <a:gd name="T0" fmla="*/ 221773772 w 88"/>
              <a:gd name="T1" fmla="*/ 0 h 13"/>
              <a:gd name="T2" fmla="*/ 73083737 w 88"/>
              <a:gd name="T3" fmla="*/ 0 h 13"/>
              <a:gd name="T4" fmla="*/ 73083737 w 88"/>
              <a:gd name="T5" fmla="*/ 5040190 h 13"/>
              <a:gd name="T6" fmla="*/ 73083737 w 88"/>
              <a:gd name="T7" fmla="*/ 12599682 h 13"/>
              <a:gd name="T8" fmla="*/ 0 w 88"/>
              <a:gd name="T9" fmla="*/ 12599682 h 13"/>
              <a:gd name="T10" fmla="*/ 22682198 w 88"/>
              <a:gd name="T11" fmla="*/ 20160762 h 13"/>
              <a:gd name="T12" fmla="*/ 73083737 w 88"/>
              <a:gd name="T13" fmla="*/ 20160762 h 13"/>
              <a:gd name="T14" fmla="*/ 73083737 w 88"/>
              <a:gd name="T15" fmla="*/ 32760447 h 13"/>
              <a:gd name="T16" fmla="*/ 45362809 w 88"/>
              <a:gd name="T17" fmla="*/ 3276044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"/>
              <a:gd name="T28" fmla="*/ 0 h 13"/>
              <a:gd name="T29" fmla="*/ 88 w 88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" h="13">
                <a:moveTo>
                  <a:pt x="88" y="0"/>
                </a:moveTo>
                <a:lnTo>
                  <a:pt x="29" y="0"/>
                </a:lnTo>
                <a:lnTo>
                  <a:pt x="29" y="2"/>
                </a:lnTo>
                <a:lnTo>
                  <a:pt x="29" y="5"/>
                </a:lnTo>
                <a:lnTo>
                  <a:pt x="0" y="5"/>
                </a:lnTo>
                <a:lnTo>
                  <a:pt x="9" y="8"/>
                </a:lnTo>
                <a:lnTo>
                  <a:pt x="29" y="8"/>
                </a:lnTo>
                <a:lnTo>
                  <a:pt x="29" y="13"/>
                </a:lnTo>
                <a:lnTo>
                  <a:pt x="18" y="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6" name="Freeform 189"/>
          <p:cNvSpPr>
            <a:spLocks/>
          </p:cNvSpPr>
          <p:nvPr/>
        </p:nvSpPr>
        <p:spPr bwMode="auto">
          <a:xfrm>
            <a:off x="2343150" y="4521200"/>
            <a:ext cx="66675" cy="49213"/>
          </a:xfrm>
          <a:custGeom>
            <a:avLst/>
            <a:gdLst>
              <a:gd name="T0" fmla="*/ 105846574 w 42"/>
              <a:gd name="T1" fmla="*/ 78126437 h 31"/>
              <a:gd name="T2" fmla="*/ 0 w 42"/>
              <a:gd name="T3" fmla="*/ 37803525 h 31"/>
              <a:gd name="T4" fmla="*/ 105846574 w 42"/>
              <a:gd name="T5" fmla="*/ 0 h 31"/>
              <a:gd name="T6" fmla="*/ 105846574 w 42"/>
              <a:gd name="T7" fmla="*/ 78126437 h 31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1"/>
              <a:gd name="T14" fmla="*/ 42 w 42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1">
                <a:moveTo>
                  <a:pt x="42" y="31"/>
                </a:moveTo>
                <a:lnTo>
                  <a:pt x="0" y="15"/>
                </a:lnTo>
                <a:lnTo>
                  <a:pt x="42" y="0"/>
                </a:lnTo>
                <a:lnTo>
                  <a:pt x="42" y="3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7" name="Line 190"/>
          <p:cNvSpPr>
            <a:spLocks noChangeShapeType="1"/>
          </p:cNvSpPr>
          <p:nvPr/>
        </p:nvSpPr>
        <p:spPr bwMode="auto">
          <a:xfrm flipH="1">
            <a:off x="2349500" y="4548188"/>
            <a:ext cx="603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8" name="Freeform 191"/>
          <p:cNvSpPr>
            <a:spLocks/>
          </p:cNvSpPr>
          <p:nvPr/>
        </p:nvSpPr>
        <p:spPr bwMode="auto">
          <a:xfrm>
            <a:off x="2351088" y="4525963"/>
            <a:ext cx="58737" cy="17462"/>
          </a:xfrm>
          <a:custGeom>
            <a:avLst/>
            <a:gdLst>
              <a:gd name="T0" fmla="*/ 0 w 37"/>
              <a:gd name="T1" fmla="*/ 27720134 h 11"/>
              <a:gd name="T2" fmla="*/ 93244180 w 37"/>
              <a:gd name="T3" fmla="*/ 27720134 h 11"/>
              <a:gd name="T4" fmla="*/ 93244180 w 37"/>
              <a:gd name="T5" fmla="*/ 20160672 h 11"/>
              <a:gd name="T6" fmla="*/ 25201344 w 37"/>
              <a:gd name="T7" fmla="*/ 20160672 h 11"/>
              <a:gd name="T8" fmla="*/ 47881760 w 37"/>
              <a:gd name="T9" fmla="*/ 7559459 h 11"/>
              <a:gd name="T10" fmla="*/ 93244180 w 37"/>
              <a:gd name="T11" fmla="*/ 7559459 h 11"/>
              <a:gd name="T12" fmla="*/ 93244180 w 37"/>
              <a:gd name="T13" fmla="*/ 0 h 11"/>
              <a:gd name="T14" fmla="*/ 70563770 w 37"/>
              <a:gd name="T15" fmla="*/ 0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"/>
              <a:gd name="T25" fmla="*/ 0 h 11"/>
              <a:gd name="T26" fmla="*/ 37 w 37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" h="11">
                <a:moveTo>
                  <a:pt x="0" y="11"/>
                </a:moveTo>
                <a:lnTo>
                  <a:pt x="37" y="11"/>
                </a:lnTo>
                <a:lnTo>
                  <a:pt x="37" y="8"/>
                </a:lnTo>
                <a:lnTo>
                  <a:pt x="10" y="8"/>
                </a:lnTo>
                <a:lnTo>
                  <a:pt x="19" y="3"/>
                </a:lnTo>
                <a:lnTo>
                  <a:pt x="37" y="3"/>
                </a:lnTo>
                <a:lnTo>
                  <a:pt x="37" y="0"/>
                </a:lnTo>
                <a:lnTo>
                  <a:pt x="2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59" name="Line 192"/>
          <p:cNvSpPr>
            <a:spLocks noChangeShapeType="1"/>
          </p:cNvSpPr>
          <p:nvPr/>
        </p:nvSpPr>
        <p:spPr bwMode="auto">
          <a:xfrm flipV="1">
            <a:off x="2522538" y="3660775"/>
            <a:ext cx="1587" cy="936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0" name="Freeform 193"/>
          <p:cNvSpPr>
            <a:spLocks/>
          </p:cNvSpPr>
          <p:nvPr/>
        </p:nvSpPr>
        <p:spPr bwMode="auto">
          <a:xfrm>
            <a:off x="2486025" y="1785938"/>
            <a:ext cx="50800" cy="66675"/>
          </a:xfrm>
          <a:custGeom>
            <a:avLst/>
            <a:gdLst>
              <a:gd name="T0" fmla="*/ 37801544 w 32"/>
              <a:gd name="T1" fmla="*/ 105846574 h 42"/>
              <a:gd name="T2" fmla="*/ 0 w 32"/>
              <a:gd name="T3" fmla="*/ 0 h 42"/>
              <a:gd name="T4" fmla="*/ 80644986 w 32"/>
              <a:gd name="T5" fmla="*/ 0 h 42"/>
              <a:gd name="T6" fmla="*/ 37801544 w 32"/>
              <a:gd name="T7" fmla="*/ 105846574 h 42"/>
              <a:gd name="T8" fmla="*/ 37801544 w 32"/>
              <a:gd name="T9" fmla="*/ 103327187 h 42"/>
              <a:gd name="T10" fmla="*/ 37801544 w 32"/>
              <a:gd name="T11" fmla="*/ 0 h 42"/>
              <a:gd name="T12" fmla="*/ 30241873 w 32"/>
              <a:gd name="T13" fmla="*/ 0 h 42"/>
              <a:gd name="T14" fmla="*/ 30241873 w 32"/>
              <a:gd name="T15" fmla="*/ 80644996 h 42"/>
              <a:gd name="T16" fmla="*/ 22680608 w 32"/>
              <a:gd name="T17" fmla="*/ 60483753 h 42"/>
              <a:gd name="T18" fmla="*/ 22680608 w 32"/>
              <a:gd name="T19" fmla="*/ 0 h 42"/>
              <a:gd name="T20" fmla="*/ 12599985 w 32"/>
              <a:gd name="T21" fmla="*/ 0 h 42"/>
              <a:gd name="T22" fmla="*/ 12599985 w 32"/>
              <a:gd name="T23" fmla="*/ 37801549 h 42"/>
              <a:gd name="T24" fmla="*/ 5040312 w 32"/>
              <a:gd name="T25" fmla="*/ 17640300 h 42"/>
              <a:gd name="T26" fmla="*/ 5040312 w 32"/>
              <a:gd name="T27" fmla="*/ 0 h 4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"/>
              <a:gd name="T43" fmla="*/ 0 h 42"/>
              <a:gd name="T44" fmla="*/ 32 w 32"/>
              <a:gd name="T45" fmla="*/ 42 h 4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" h="42">
                <a:moveTo>
                  <a:pt x="15" y="42"/>
                </a:moveTo>
                <a:lnTo>
                  <a:pt x="0" y="0"/>
                </a:lnTo>
                <a:lnTo>
                  <a:pt x="32" y="0"/>
                </a:lnTo>
                <a:lnTo>
                  <a:pt x="15" y="42"/>
                </a:lnTo>
                <a:lnTo>
                  <a:pt x="15" y="41"/>
                </a:lnTo>
                <a:lnTo>
                  <a:pt x="15" y="0"/>
                </a:lnTo>
                <a:lnTo>
                  <a:pt x="12" y="0"/>
                </a:lnTo>
                <a:lnTo>
                  <a:pt x="12" y="32"/>
                </a:lnTo>
                <a:lnTo>
                  <a:pt x="9" y="24"/>
                </a:lnTo>
                <a:lnTo>
                  <a:pt x="9" y="0"/>
                </a:lnTo>
                <a:lnTo>
                  <a:pt x="5" y="0"/>
                </a:lnTo>
                <a:lnTo>
                  <a:pt x="5" y="15"/>
                </a:lnTo>
                <a:lnTo>
                  <a:pt x="2" y="7"/>
                </a:lnTo>
                <a:lnTo>
                  <a:pt x="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1" name="Line 194"/>
          <p:cNvSpPr>
            <a:spLocks noChangeShapeType="1"/>
          </p:cNvSpPr>
          <p:nvPr/>
        </p:nvSpPr>
        <p:spPr bwMode="auto">
          <a:xfrm flipV="1">
            <a:off x="2509838" y="1685925"/>
            <a:ext cx="1587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2" name="Line 195"/>
          <p:cNvSpPr>
            <a:spLocks noChangeShapeType="1"/>
          </p:cNvSpPr>
          <p:nvPr/>
        </p:nvSpPr>
        <p:spPr bwMode="auto">
          <a:xfrm>
            <a:off x="2516188" y="1785938"/>
            <a:ext cx="1587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3" name="Freeform 196"/>
          <p:cNvSpPr>
            <a:spLocks/>
          </p:cNvSpPr>
          <p:nvPr/>
        </p:nvSpPr>
        <p:spPr bwMode="auto">
          <a:xfrm>
            <a:off x="2516188" y="1785938"/>
            <a:ext cx="4762" cy="44450"/>
          </a:xfrm>
          <a:custGeom>
            <a:avLst/>
            <a:gdLst>
              <a:gd name="T0" fmla="*/ 7558882 w 3"/>
              <a:gd name="T1" fmla="*/ 70564381 h 28"/>
              <a:gd name="T2" fmla="*/ 7558882 w 3"/>
              <a:gd name="T3" fmla="*/ 0 h 28"/>
              <a:gd name="T4" fmla="*/ 0 w 3"/>
              <a:gd name="T5" fmla="*/ 0 h 28"/>
              <a:gd name="T6" fmla="*/ 0 60000 65536"/>
              <a:gd name="T7" fmla="*/ 0 60000 65536"/>
              <a:gd name="T8" fmla="*/ 0 60000 65536"/>
              <a:gd name="T9" fmla="*/ 0 w 3"/>
              <a:gd name="T10" fmla="*/ 0 h 28"/>
              <a:gd name="T11" fmla="*/ 3 w 3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8">
                <a:moveTo>
                  <a:pt x="3" y="28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4" name="Freeform 197"/>
          <p:cNvSpPr>
            <a:spLocks/>
          </p:cNvSpPr>
          <p:nvPr/>
        </p:nvSpPr>
        <p:spPr bwMode="auto">
          <a:xfrm>
            <a:off x="2520950" y="1785938"/>
            <a:ext cx="6350" cy="44450"/>
          </a:xfrm>
          <a:custGeom>
            <a:avLst/>
            <a:gdLst>
              <a:gd name="T0" fmla="*/ 10080623 w 4"/>
              <a:gd name="T1" fmla="*/ 0 h 28"/>
              <a:gd name="T2" fmla="*/ 10080623 w 4"/>
              <a:gd name="T3" fmla="*/ 47883762 h 28"/>
              <a:gd name="T4" fmla="*/ 0 w 4"/>
              <a:gd name="T5" fmla="*/ 70564381 h 28"/>
              <a:gd name="T6" fmla="*/ 0 60000 65536"/>
              <a:gd name="T7" fmla="*/ 0 60000 65536"/>
              <a:gd name="T8" fmla="*/ 0 60000 65536"/>
              <a:gd name="T9" fmla="*/ 0 w 4"/>
              <a:gd name="T10" fmla="*/ 0 h 28"/>
              <a:gd name="T11" fmla="*/ 4 w 4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8">
                <a:moveTo>
                  <a:pt x="4" y="0"/>
                </a:moveTo>
                <a:lnTo>
                  <a:pt x="4" y="19"/>
                </a:lnTo>
                <a:lnTo>
                  <a:pt x="0" y="2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5" name="Freeform 198"/>
          <p:cNvSpPr>
            <a:spLocks/>
          </p:cNvSpPr>
          <p:nvPr/>
        </p:nvSpPr>
        <p:spPr bwMode="auto">
          <a:xfrm>
            <a:off x="2527300" y="1785938"/>
            <a:ext cx="4763" cy="15875"/>
          </a:xfrm>
          <a:custGeom>
            <a:avLst/>
            <a:gdLst>
              <a:gd name="T0" fmla="*/ 7562057 w 3"/>
              <a:gd name="T1" fmla="*/ 25201559 h 10"/>
              <a:gd name="T2" fmla="*/ 7562057 w 3"/>
              <a:gd name="T3" fmla="*/ 0 h 10"/>
              <a:gd name="T4" fmla="*/ 0 w 3"/>
              <a:gd name="T5" fmla="*/ 0 h 10"/>
              <a:gd name="T6" fmla="*/ 0 60000 65536"/>
              <a:gd name="T7" fmla="*/ 0 60000 65536"/>
              <a:gd name="T8" fmla="*/ 0 60000 65536"/>
              <a:gd name="T9" fmla="*/ 0 w 3"/>
              <a:gd name="T10" fmla="*/ 0 h 10"/>
              <a:gd name="T11" fmla="*/ 3 w 3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0">
                <a:moveTo>
                  <a:pt x="3" y="10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6" name="Line 199"/>
          <p:cNvSpPr>
            <a:spLocks noChangeShapeType="1"/>
          </p:cNvSpPr>
          <p:nvPr/>
        </p:nvSpPr>
        <p:spPr bwMode="auto">
          <a:xfrm flipV="1">
            <a:off x="1755775" y="1409700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7" name="Freeform 200"/>
          <p:cNvSpPr>
            <a:spLocks/>
          </p:cNvSpPr>
          <p:nvPr/>
        </p:nvSpPr>
        <p:spPr bwMode="auto">
          <a:xfrm>
            <a:off x="1755775" y="1409700"/>
            <a:ext cx="33338" cy="33338"/>
          </a:xfrm>
          <a:custGeom>
            <a:avLst/>
            <a:gdLst>
              <a:gd name="T0" fmla="*/ 0 w 21"/>
              <a:gd name="T1" fmla="*/ 27722931 h 21"/>
              <a:gd name="T2" fmla="*/ 25201938 w 21"/>
              <a:gd name="T3" fmla="*/ 0 h 21"/>
              <a:gd name="T4" fmla="*/ 52924874 w 21"/>
              <a:gd name="T5" fmla="*/ 27722931 h 21"/>
              <a:gd name="T6" fmla="*/ 52924874 w 21"/>
              <a:gd name="T7" fmla="*/ 52924874 h 21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21"/>
              <a:gd name="T14" fmla="*/ 21 w 21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21">
                <a:moveTo>
                  <a:pt x="0" y="11"/>
                </a:moveTo>
                <a:lnTo>
                  <a:pt x="10" y="0"/>
                </a:lnTo>
                <a:lnTo>
                  <a:pt x="21" y="11"/>
                </a:lnTo>
                <a:lnTo>
                  <a:pt x="21" y="2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8" name="Freeform 201"/>
          <p:cNvSpPr>
            <a:spLocks/>
          </p:cNvSpPr>
          <p:nvPr/>
        </p:nvSpPr>
        <p:spPr bwMode="auto">
          <a:xfrm>
            <a:off x="1787525" y="1409700"/>
            <a:ext cx="34925" cy="66675"/>
          </a:xfrm>
          <a:custGeom>
            <a:avLst/>
            <a:gdLst>
              <a:gd name="T0" fmla="*/ 0 w 22"/>
              <a:gd name="T1" fmla="*/ 27720927 h 42"/>
              <a:gd name="T2" fmla="*/ 30241877 w 22"/>
              <a:gd name="T3" fmla="*/ 0 h 42"/>
              <a:gd name="T4" fmla="*/ 55443443 w 22"/>
              <a:gd name="T5" fmla="*/ 27720927 h 42"/>
              <a:gd name="T6" fmla="*/ 55443443 w 22"/>
              <a:gd name="T7" fmla="*/ 105846574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42"/>
              <a:gd name="T14" fmla="*/ 22 w 2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42">
                <a:moveTo>
                  <a:pt x="0" y="11"/>
                </a:moveTo>
                <a:lnTo>
                  <a:pt x="12" y="0"/>
                </a:lnTo>
                <a:lnTo>
                  <a:pt x="22" y="11"/>
                </a:lnTo>
                <a:lnTo>
                  <a:pt x="22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69" name="Freeform 202"/>
          <p:cNvSpPr>
            <a:spLocks/>
          </p:cNvSpPr>
          <p:nvPr/>
        </p:nvSpPr>
        <p:spPr bwMode="auto">
          <a:xfrm>
            <a:off x="1838325" y="1458913"/>
            <a:ext cx="15875" cy="33337"/>
          </a:xfrm>
          <a:custGeom>
            <a:avLst/>
            <a:gdLst>
              <a:gd name="T0" fmla="*/ 0 w 10"/>
              <a:gd name="T1" fmla="*/ 52921699 h 21"/>
              <a:gd name="T2" fmla="*/ 25201559 w 10"/>
              <a:gd name="T3" fmla="*/ 27720512 h 21"/>
              <a:gd name="T4" fmla="*/ 25201559 w 10"/>
              <a:gd name="T5" fmla="*/ 0 h 21"/>
              <a:gd name="T6" fmla="*/ 0 60000 65536"/>
              <a:gd name="T7" fmla="*/ 0 60000 65536"/>
              <a:gd name="T8" fmla="*/ 0 60000 65536"/>
              <a:gd name="T9" fmla="*/ 0 w 10"/>
              <a:gd name="T10" fmla="*/ 0 h 21"/>
              <a:gd name="T11" fmla="*/ 10 w 10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21">
                <a:moveTo>
                  <a:pt x="0" y="21"/>
                </a:moveTo>
                <a:lnTo>
                  <a:pt x="10" y="11"/>
                </a:lnTo>
                <a:lnTo>
                  <a:pt x="1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0" name="Freeform 203"/>
          <p:cNvSpPr>
            <a:spLocks/>
          </p:cNvSpPr>
          <p:nvPr/>
        </p:nvSpPr>
        <p:spPr bwMode="auto">
          <a:xfrm>
            <a:off x="1985963" y="1409700"/>
            <a:ext cx="68262" cy="66675"/>
          </a:xfrm>
          <a:custGeom>
            <a:avLst/>
            <a:gdLst>
              <a:gd name="T0" fmla="*/ 0 w 43"/>
              <a:gd name="T1" fmla="*/ 52924081 h 42"/>
              <a:gd name="T2" fmla="*/ 52922106 w 43"/>
              <a:gd name="T3" fmla="*/ 0 h 42"/>
              <a:gd name="T4" fmla="*/ 80644405 w 43"/>
              <a:gd name="T5" fmla="*/ 0 h 42"/>
              <a:gd name="T6" fmla="*/ 108365142 w 43"/>
              <a:gd name="T7" fmla="*/ 27720927 h 42"/>
              <a:gd name="T8" fmla="*/ 108365142 w 43"/>
              <a:gd name="T9" fmla="*/ 78124046 h 42"/>
              <a:gd name="T10" fmla="*/ 80644405 w 43"/>
              <a:gd name="T11" fmla="*/ 105846574 h 42"/>
              <a:gd name="T12" fmla="*/ 52922106 w 43"/>
              <a:gd name="T13" fmla="*/ 105846574 h 42"/>
              <a:gd name="T14" fmla="*/ 0 w 43"/>
              <a:gd name="T15" fmla="*/ 52924081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"/>
              <a:gd name="T25" fmla="*/ 0 h 42"/>
              <a:gd name="T26" fmla="*/ 43 w 43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" h="42">
                <a:moveTo>
                  <a:pt x="0" y="21"/>
                </a:moveTo>
                <a:lnTo>
                  <a:pt x="21" y="0"/>
                </a:lnTo>
                <a:lnTo>
                  <a:pt x="32" y="0"/>
                </a:lnTo>
                <a:lnTo>
                  <a:pt x="43" y="11"/>
                </a:lnTo>
                <a:lnTo>
                  <a:pt x="43" y="31"/>
                </a:lnTo>
                <a:lnTo>
                  <a:pt x="32" y="42"/>
                </a:lnTo>
                <a:lnTo>
                  <a:pt x="21" y="42"/>
                </a:lnTo>
                <a:lnTo>
                  <a:pt x="0" y="2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1" name="Line 204"/>
          <p:cNvSpPr>
            <a:spLocks noChangeShapeType="1"/>
          </p:cNvSpPr>
          <p:nvPr/>
        </p:nvSpPr>
        <p:spPr bwMode="auto">
          <a:xfrm flipV="1">
            <a:off x="1985963" y="1376363"/>
            <a:ext cx="1587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2" name="Freeform 205"/>
          <p:cNvSpPr>
            <a:spLocks/>
          </p:cNvSpPr>
          <p:nvPr/>
        </p:nvSpPr>
        <p:spPr bwMode="auto">
          <a:xfrm>
            <a:off x="2489200" y="1284288"/>
            <a:ext cx="50800" cy="65087"/>
          </a:xfrm>
          <a:custGeom>
            <a:avLst/>
            <a:gdLst>
              <a:gd name="T0" fmla="*/ 40322493 w 32"/>
              <a:gd name="T1" fmla="*/ 103324805 h 41"/>
              <a:gd name="T2" fmla="*/ 0 w 32"/>
              <a:gd name="T3" fmla="*/ 0 h 41"/>
              <a:gd name="T4" fmla="*/ 80644986 w 32"/>
              <a:gd name="T5" fmla="*/ 0 h 41"/>
              <a:gd name="T6" fmla="*/ 40322493 w 32"/>
              <a:gd name="T7" fmla="*/ 103324805 h 41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41"/>
              <a:gd name="T14" fmla="*/ 32 w 32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41">
                <a:moveTo>
                  <a:pt x="16" y="41"/>
                </a:moveTo>
                <a:lnTo>
                  <a:pt x="0" y="0"/>
                </a:lnTo>
                <a:lnTo>
                  <a:pt x="32" y="0"/>
                </a:lnTo>
                <a:lnTo>
                  <a:pt x="16" y="4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3" name="Freeform 206"/>
          <p:cNvSpPr>
            <a:spLocks/>
          </p:cNvSpPr>
          <p:nvPr/>
        </p:nvSpPr>
        <p:spPr bwMode="auto">
          <a:xfrm>
            <a:off x="2495550" y="1284288"/>
            <a:ext cx="17463" cy="60325"/>
          </a:xfrm>
          <a:custGeom>
            <a:avLst/>
            <a:gdLst>
              <a:gd name="T0" fmla="*/ 27723309 w 11"/>
              <a:gd name="T1" fmla="*/ 95765924 h 38"/>
              <a:gd name="T2" fmla="*/ 27723309 w 11"/>
              <a:gd name="T3" fmla="*/ 0 h 38"/>
              <a:gd name="T4" fmla="*/ 17642393 w 11"/>
              <a:gd name="T5" fmla="*/ 0 h 38"/>
              <a:gd name="T6" fmla="*/ 17642393 w 11"/>
              <a:gd name="T7" fmla="*/ 73083733 h 38"/>
              <a:gd name="T8" fmla="*/ 10080913 w 11"/>
              <a:gd name="T9" fmla="*/ 47883756 h 38"/>
              <a:gd name="T10" fmla="*/ 10080913 w 11"/>
              <a:gd name="T11" fmla="*/ 0 h 38"/>
              <a:gd name="T12" fmla="*/ 0 w 11"/>
              <a:gd name="T13" fmla="*/ 0 h 38"/>
              <a:gd name="T14" fmla="*/ 0 w 11"/>
              <a:gd name="T15" fmla="*/ 27720926 h 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38"/>
              <a:gd name="T26" fmla="*/ 11 w 11"/>
              <a:gd name="T27" fmla="*/ 38 h 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38">
                <a:moveTo>
                  <a:pt x="11" y="38"/>
                </a:moveTo>
                <a:lnTo>
                  <a:pt x="11" y="0"/>
                </a:lnTo>
                <a:lnTo>
                  <a:pt x="7" y="0"/>
                </a:lnTo>
                <a:lnTo>
                  <a:pt x="7" y="29"/>
                </a:lnTo>
                <a:lnTo>
                  <a:pt x="4" y="19"/>
                </a:lnTo>
                <a:lnTo>
                  <a:pt x="4" y="0"/>
                </a:lnTo>
                <a:lnTo>
                  <a:pt x="0" y="0"/>
                </a:lnTo>
                <a:lnTo>
                  <a:pt x="0" y="1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4" name="Line 207"/>
          <p:cNvSpPr>
            <a:spLocks noChangeShapeType="1"/>
          </p:cNvSpPr>
          <p:nvPr/>
        </p:nvSpPr>
        <p:spPr bwMode="auto">
          <a:xfrm flipV="1">
            <a:off x="2514600" y="1185863"/>
            <a:ext cx="1588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5" name="Line 208"/>
          <p:cNvSpPr>
            <a:spLocks noChangeShapeType="1"/>
          </p:cNvSpPr>
          <p:nvPr/>
        </p:nvSpPr>
        <p:spPr bwMode="auto">
          <a:xfrm>
            <a:off x="2517775" y="1284288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6" name="Freeform 209"/>
          <p:cNvSpPr>
            <a:spLocks/>
          </p:cNvSpPr>
          <p:nvPr/>
        </p:nvSpPr>
        <p:spPr bwMode="auto">
          <a:xfrm>
            <a:off x="2517775" y="1284288"/>
            <a:ext cx="4763" cy="42862"/>
          </a:xfrm>
          <a:custGeom>
            <a:avLst/>
            <a:gdLst>
              <a:gd name="T0" fmla="*/ 7562057 w 3"/>
              <a:gd name="T1" fmla="*/ 68042637 h 27"/>
              <a:gd name="T2" fmla="*/ 7562057 w 3"/>
              <a:gd name="T3" fmla="*/ 0 h 27"/>
              <a:gd name="T4" fmla="*/ 0 w 3"/>
              <a:gd name="T5" fmla="*/ 0 h 27"/>
              <a:gd name="T6" fmla="*/ 0 60000 65536"/>
              <a:gd name="T7" fmla="*/ 0 60000 65536"/>
              <a:gd name="T8" fmla="*/ 0 60000 65536"/>
              <a:gd name="T9" fmla="*/ 0 w 3"/>
              <a:gd name="T10" fmla="*/ 0 h 27"/>
              <a:gd name="T11" fmla="*/ 3 w 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7">
                <a:moveTo>
                  <a:pt x="3" y="27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7" name="Freeform 210"/>
          <p:cNvSpPr>
            <a:spLocks/>
          </p:cNvSpPr>
          <p:nvPr/>
        </p:nvSpPr>
        <p:spPr bwMode="auto">
          <a:xfrm>
            <a:off x="2522538" y="1284288"/>
            <a:ext cx="6350" cy="42862"/>
          </a:xfrm>
          <a:custGeom>
            <a:avLst/>
            <a:gdLst>
              <a:gd name="T0" fmla="*/ 10080623 w 4"/>
              <a:gd name="T1" fmla="*/ 0 h 27"/>
              <a:gd name="T2" fmla="*/ 10080623 w 4"/>
              <a:gd name="T3" fmla="*/ 47881615 h 27"/>
              <a:gd name="T4" fmla="*/ 0 w 4"/>
              <a:gd name="T5" fmla="*/ 68042637 h 27"/>
              <a:gd name="T6" fmla="*/ 0 60000 65536"/>
              <a:gd name="T7" fmla="*/ 0 60000 65536"/>
              <a:gd name="T8" fmla="*/ 0 60000 65536"/>
              <a:gd name="T9" fmla="*/ 0 w 4"/>
              <a:gd name="T10" fmla="*/ 0 h 27"/>
              <a:gd name="T11" fmla="*/ 4 w 4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7">
                <a:moveTo>
                  <a:pt x="4" y="0"/>
                </a:moveTo>
                <a:lnTo>
                  <a:pt x="4" y="19"/>
                </a:lnTo>
                <a:lnTo>
                  <a:pt x="0" y="27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8" name="Freeform 211"/>
          <p:cNvSpPr>
            <a:spLocks/>
          </p:cNvSpPr>
          <p:nvPr/>
        </p:nvSpPr>
        <p:spPr bwMode="auto">
          <a:xfrm>
            <a:off x="2528888" y="1284288"/>
            <a:ext cx="4762" cy="14287"/>
          </a:xfrm>
          <a:custGeom>
            <a:avLst/>
            <a:gdLst>
              <a:gd name="T0" fmla="*/ 7558882 w 3"/>
              <a:gd name="T1" fmla="*/ 22679815 h 9"/>
              <a:gd name="T2" fmla="*/ 7558882 w 3"/>
              <a:gd name="T3" fmla="*/ 0 h 9"/>
              <a:gd name="T4" fmla="*/ 0 w 3"/>
              <a:gd name="T5" fmla="*/ 0 h 9"/>
              <a:gd name="T6" fmla="*/ 0 60000 65536"/>
              <a:gd name="T7" fmla="*/ 0 60000 65536"/>
              <a:gd name="T8" fmla="*/ 0 60000 65536"/>
              <a:gd name="T9" fmla="*/ 0 w 3"/>
              <a:gd name="T10" fmla="*/ 0 h 9"/>
              <a:gd name="T11" fmla="*/ 3 w 3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9">
                <a:moveTo>
                  <a:pt x="3" y="9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79" name="Freeform 212"/>
          <p:cNvSpPr>
            <a:spLocks/>
          </p:cNvSpPr>
          <p:nvPr/>
        </p:nvSpPr>
        <p:spPr bwMode="auto">
          <a:xfrm>
            <a:off x="2479675" y="2376488"/>
            <a:ext cx="101600" cy="98425"/>
          </a:xfrm>
          <a:custGeom>
            <a:avLst/>
            <a:gdLst>
              <a:gd name="T0" fmla="*/ 0 w 64"/>
              <a:gd name="T1" fmla="*/ 0 h 62"/>
              <a:gd name="T2" fmla="*/ 80644986 w 64"/>
              <a:gd name="T3" fmla="*/ 156249699 h 62"/>
              <a:gd name="T4" fmla="*/ 161289973 w 64"/>
              <a:gd name="T5" fmla="*/ 0 h 62"/>
              <a:gd name="T6" fmla="*/ 0 60000 65536"/>
              <a:gd name="T7" fmla="*/ 0 60000 65536"/>
              <a:gd name="T8" fmla="*/ 0 60000 65536"/>
              <a:gd name="T9" fmla="*/ 0 w 64"/>
              <a:gd name="T10" fmla="*/ 0 h 62"/>
              <a:gd name="T11" fmla="*/ 64 w 64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62">
                <a:moveTo>
                  <a:pt x="0" y="0"/>
                </a:moveTo>
                <a:lnTo>
                  <a:pt x="32" y="62"/>
                </a:lnTo>
                <a:lnTo>
                  <a:pt x="64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0" name="Line 213"/>
          <p:cNvSpPr>
            <a:spLocks noChangeShapeType="1"/>
          </p:cNvSpPr>
          <p:nvPr/>
        </p:nvSpPr>
        <p:spPr bwMode="auto">
          <a:xfrm>
            <a:off x="2711450" y="2409825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1" name="Line 214"/>
          <p:cNvSpPr>
            <a:spLocks noChangeShapeType="1"/>
          </p:cNvSpPr>
          <p:nvPr/>
        </p:nvSpPr>
        <p:spPr bwMode="auto">
          <a:xfrm flipH="1">
            <a:off x="2711450" y="2443163"/>
            <a:ext cx="666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2" name="Freeform 215"/>
          <p:cNvSpPr>
            <a:spLocks/>
          </p:cNvSpPr>
          <p:nvPr/>
        </p:nvSpPr>
        <p:spPr bwMode="auto">
          <a:xfrm>
            <a:off x="2911475" y="2376488"/>
            <a:ext cx="65088" cy="98425"/>
          </a:xfrm>
          <a:custGeom>
            <a:avLst/>
            <a:gdLst>
              <a:gd name="T0" fmla="*/ 0 w 41"/>
              <a:gd name="T1" fmla="*/ 78125643 h 62"/>
              <a:gd name="T2" fmla="*/ 78126233 w 41"/>
              <a:gd name="T3" fmla="*/ 78125643 h 62"/>
              <a:gd name="T4" fmla="*/ 103327980 w 41"/>
              <a:gd name="T5" fmla="*/ 52924087 h 62"/>
              <a:gd name="T6" fmla="*/ 103327980 w 41"/>
              <a:gd name="T7" fmla="*/ 25201562 h 62"/>
              <a:gd name="T8" fmla="*/ 78126233 w 41"/>
              <a:gd name="T9" fmla="*/ 0 h 62"/>
              <a:gd name="T10" fmla="*/ 0 w 41"/>
              <a:gd name="T11" fmla="*/ 0 h 62"/>
              <a:gd name="T12" fmla="*/ 0 w 41"/>
              <a:gd name="T13" fmla="*/ 156249699 h 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"/>
              <a:gd name="T22" fmla="*/ 0 h 62"/>
              <a:gd name="T23" fmla="*/ 41 w 41"/>
              <a:gd name="T24" fmla="*/ 62 h 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" h="62">
                <a:moveTo>
                  <a:pt x="0" y="31"/>
                </a:moveTo>
                <a:lnTo>
                  <a:pt x="31" y="31"/>
                </a:lnTo>
                <a:lnTo>
                  <a:pt x="41" y="21"/>
                </a:lnTo>
                <a:lnTo>
                  <a:pt x="41" y="10"/>
                </a:lnTo>
                <a:lnTo>
                  <a:pt x="31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3" name="Line 216"/>
          <p:cNvSpPr>
            <a:spLocks noChangeShapeType="1"/>
          </p:cNvSpPr>
          <p:nvPr/>
        </p:nvSpPr>
        <p:spPr bwMode="auto">
          <a:xfrm>
            <a:off x="2927350" y="2425700"/>
            <a:ext cx="49213" cy="49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4" name="Line 217"/>
          <p:cNvSpPr>
            <a:spLocks noChangeShapeType="1"/>
          </p:cNvSpPr>
          <p:nvPr/>
        </p:nvSpPr>
        <p:spPr bwMode="auto">
          <a:xfrm>
            <a:off x="3108325" y="2443163"/>
            <a:ext cx="33338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5" name="Line 218"/>
          <p:cNvSpPr>
            <a:spLocks noChangeShapeType="1"/>
          </p:cNvSpPr>
          <p:nvPr/>
        </p:nvSpPr>
        <p:spPr bwMode="auto">
          <a:xfrm flipV="1">
            <a:off x="3175000" y="2376488"/>
            <a:ext cx="1588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6" name="Freeform 219"/>
          <p:cNvSpPr>
            <a:spLocks/>
          </p:cNvSpPr>
          <p:nvPr/>
        </p:nvSpPr>
        <p:spPr bwMode="auto">
          <a:xfrm>
            <a:off x="3108325" y="2376488"/>
            <a:ext cx="33338" cy="66675"/>
          </a:xfrm>
          <a:custGeom>
            <a:avLst/>
            <a:gdLst>
              <a:gd name="T0" fmla="*/ 52924874 w 21"/>
              <a:gd name="T1" fmla="*/ 0 h 42"/>
              <a:gd name="T2" fmla="*/ 0 w 21"/>
              <a:gd name="T3" fmla="*/ 52924081 h 42"/>
              <a:gd name="T4" fmla="*/ 0 w 21"/>
              <a:gd name="T5" fmla="*/ 105846574 h 42"/>
              <a:gd name="T6" fmla="*/ 0 60000 65536"/>
              <a:gd name="T7" fmla="*/ 0 60000 65536"/>
              <a:gd name="T8" fmla="*/ 0 60000 65536"/>
              <a:gd name="T9" fmla="*/ 0 w 21"/>
              <a:gd name="T10" fmla="*/ 0 h 42"/>
              <a:gd name="T11" fmla="*/ 21 w 21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" h="42">
                <a:moveTo>
                  <a:pt x="21" y="0"/>
                </a:moveTo>
                <a:lnTo>
                  <a:pt x="0" y="21"/>
                </a:lnTo>
                <a:lnTo>
                  <a:pt x="0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7" name="Freeform 220"/>
          <p:cNvSpPr>
            <a:spLocks/>
          </p:cNvSpPr>
          <p:nvPr/>
        </p:nvSpPr>
        <p:spPr bwMode="auto">
          <a:xfrm>
            <a:off x="3175000" y="2409825"/>
            <a:ext cx="65088" cy="65088"/>
          </a:xfrm>
          <a:custGeom>
            <a:avLst/>
            <a:gdLst>
              <a:gd name="T0" fmla="*/ 0 w 41"/>
              <a:gd name="T1" fmla="*/ 52924487 h 41"/>
              <a:gd name="T2" fmla="*/ 52924487 w 41"/>
              <a:gd name="T3" fmla="*/ 0 h 41"/>
              <a:gd name="T4" fmla="*/ 78126233 w 41"/>
              <a:gd name="T5" fmla="*/ 0 h 41"/>
              <a:gd name="T6" fmla="*/ 103327980 w 41"/>
              <a:gd name="T7" fmla="*/ 25201753 h 41"/>
              <a:gd name="T8" fmla="*/ 103327980 w 41"/>
              <a:gd name="T9" fmla="*/ 78126233 h 41"/>
              <a:gd name="T10" fmla="*/ 78126233 w 41"/>
              <a:gd name="T11" fmla="*/ 103327980 h 41"/>
              <a:gd name="T12" fmla="*/ 52924487 w 41"/>
              <a:gd name="T13" fmla="*/ 103327980 h 41"/>
              <a:gd name="T14" fmla="*/ 0 w 41"/>
              <a:gd name="T15" fmla="*/ 52924487 h 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"/>
              <a:gd name="T25" fmla="*/ 0 h 41"/>
              <a:gd name="T26" fmla="*/ 41 w 41"/>
              <a:gd name="T27" fmla="*/ 41 h 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" h="41">
                <a:moveTo>
                  <a:pt x="0" y="21"/>
                </a:moveTo>
                <a:lnTo>
                  <a:pt x="21" y="0"/>
                </a:lnTo>
                <a:lnTo>
                  <a:pt x="31" y="0"/>
                </a:lnTo>
                <a:lnTo>
                  <a:pt x="41" y="10"/>
                </a:lnTo>
                <a:lnTo>
                  <a:pt x="41" y="31"/>
                </a:lnTo>
                <a:lnTo>
                  <a:pt x="31" y="41"/>
                </a:lnTo>
                <a:lnTo>
                  <a:pt x="21" y="41"/>
                </a:lnTo>
                <a:lnTo>
                  <a:pt x="0" y="21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8" name="Line 221"/>
          <p:cNvSpPr>
            <a:spLocks noChangeShapeType="1"/>
          </p:cNvSpPr>
          <p:nvPr/>
        </p:nvSpPr>
        <p:spPr bwMode="auto">
          <a:xfrm flipH="1">
            <a:off x="3375025" y="2441575"/>
            <a:ext cx="31750" cy="33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89" name="Freeform 222"/>
          <p:cNvSpPr>
            <a:spLocks/>
          </p:cNvSpPr>
          <p:nvPr/>
        </p:nvSpPr>
        <p:spPr bwMode="auto">
          <a:xfrm>
            <a:off x="3375025" y="2376488"/>
            <a:ext cx="31750" cy="65087"/>
          </a:xfrm>
          <a:custGeom>
            <a:avLst/>
            <a:gdLst>
              <a:gd name="T0" fmla="*/ 50403118 w 20"/>
              <a:gd name="T1" fmla="*/ 103324805 h 41"/>
              <a:gd name="T2" fmla="*/ 50403118 w 20"/>
              <a:gd name="T3" fmla="*/ 50402731 h 41"/>
              <a:gd name="T4" fmla="*/ 0 w 20"/>
              <a:gd name="T5" fmla="*/ 0 h 41"/>
              <a:gd name="T6" fmla="*/ 0 60000 65536"/>
              <a:gd name="T7" fmla="*/ 0 60000 65536"/>
              <a:gd name="T8" fmla="*/ 0 60000 65536"/>
              <a:gd name="T9" fmla="*/ 0 w 20"/>
              <a:gd name="T10" fmla="*/ 0 h 41"/>
              <a:gd name="T11" fmla="*/ 20 w 20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41">
                <a:moveTo>
                  <a:pt x="20" y="41"/>
                </a:moveTo>
                <a:lnTo>
                  <a:pt x="20" y="2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0" name="Freeform 223"/>
          <p:cNvSpPr>
            <a:spLocks/>
          </p:cNvSpPr>
          <p:nvPr/>
        </p:nvSpPr>
        <p:spPr bwMode="auto">
          <a:xfrm>
            <a:off x="3495675" y="5784850"/>
            <a:ext cx="17463" cy="336550"/>
          </a:xfrm>
          <a:custGeom>
            <a:avLst/>
            <a:gdLst>
              <a:gd name="T0" fmla="*/ 27723309 w 11"/>
              <a:gd name="T1" fmla="*/ 0 h 212"/>
              <a:gd name="T2" fmla="*/ 27723309 w 11"/>
              <a:gd name="T3" fmla="*/ 463708815 h 212"/>
              <a:gd name="T4" fmla="*/ 27723309 w 11"/>
              <a:gd name="T5" fmla="*/ 463708815 h 212"/>
              <a:gd name="T6" fmla="*/ 17642393 w 11"/>
              <a:gd name="T7" fmla="*/ 463708815 h 212"/>
              <a:gd name="T8" fmla="*/ 17642393 w 11"/>
              <a:gd name="T9" fmla="*/ 534273170 h 212"/>
              <a:gd name="T10" fmla="*/ 7561479 w 11"/>
              <a:gd name="T11" fmla="*/ 511592564 h 212"/>
              <a:gd name="T12" fmla="*/ 7561479 w 11"/>
              <a:gd name="T13" fmla="*/ 463708815 h 212"/>
              <a:gd name="T14" fmla="*/ 0 w 11"/>
              <a:gd name="T15" fmla="*/ 463708815 h 212"/>
              <a:gd name="T16" fmla="*/ 0 w 11"/>
              <a:gd name="T17" fmla="*/ 491431319 h 2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212"/>
              <a:gd name="T29" fmla="*/ 11 w 11"/>
              <a:gd name="T30" fmla="*/ 212 h 2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212">
                <a:moveTo>
                  <a:pt x="11" y="0"/>
                </a:moveTo>
                <a:lnTo>
                  <a:pt x="11" y="184"/>
                </a:lnTo>
                <a:lnTo>
                  <a:pt x="7" y="184"/>
                </a:lnTo>
                <a:lnTo>
                  <a:pt x="7" y="212"/>
                </a:lnTo>
                <a:lnTo>
                  <a:pt x="3" y="203"/>
                </a:lnTo>
                <a:lnTo>
                  <a:pt x="3" y="184"/>
                </a:lnTo>
                <a:lnTo>
                  <a:pt x="0" y="184"/>
                </a:lnTo>
                <a:lnTo>
                  <a:pt x="0" y="19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1" name="Freeform 224"/>
          <p:cNvSpPr>
            <a:spLocks/>
          </p:cNvSpPr>
          <p:nvPr/>
        </p:nvSpPr>
        <p:spPr bwMode="auto">
          <a:xfrm>
            <a:off x="3489325" y="6076950"/>
            <a:ext cx="50800" cy="66675"/>
          </a:xfrm>
          <a:custGeom>
            <a:avLst/>
            <a:gdLst>
              <a:gd name="T0" fmla="*/ 0 w 32"/>
              <a:gd name="T1" fmla="*/ 0 h 42"/>
              <a:gd name="T2" fmla="*/ 80644986 w 32"/>
              <a:gd name="T3" fmla="*/ 0 h 42"/>
              <a:gd name="T4" fmla="*/ 40322493 w 32"/>
              <a:gd name="T5" fmla="*/ 105846574 h 42"/>
              <a:gd name="T6" fmla="*/ 0 w 3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32"/>
              <a:gd name="T13" fmla="*/ 0 h 42"/>
              <a:gd name="T14" fmla="*/ 32 w 3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" h="42">
                <a:moveTo>
                  <a:pt x="0" y="0"/>
                </a:moveTo>
                <a:lnTo>
                  <a:pt x="32" y="0"/>
                </a:lnTo>
                <a:lnTo>
                  <a:pt x="16" y="42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2" name="Line 225"/>
          <p:cNvSpPr>
            <a:spLocks noChangeShapeType="1"/>
          </p:cNvSpPr>
          <p:nvPr/>
        </p:nvSpPr>
        <p:spPr bwMode="auto">
          <a:xfrm>
            <a:off x="3513138" y="6076950"/>
            <a:ext cx="158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3" name="Freeform 226"/>
          <p:cNvSpPr>
            <a:spLocks/>
          </p:cNvSpPr>
          <p:nvPr/>
        </p:nvSpPr>
        <p:spPr bwMode="auto">
          <a:xfrm>
            <a:off x="3519488" y="6076950"/>
            <a:ext cx="15875" cy="57150"/>
          </a:xfrm>
          <a:custGeom>
            <a:avLst/>
            <a:gdLst>
              <a:gd name="T0" fmla="*/ 0 w 10"/>
              <a:gd name="T1" fmla="*/ 90725611 h 36"/>
              <a:gd name="T2" fmla="*/ 0 w 10"/>
              <a:gd name="T3" fmla="*/ 0 h 36"/>
              <a:gd name="T4" fmla="*/ 7559675 w 10"/>
              <a:gd name="T5" fmla="*/ 0 h 36"/>
              <a:gd name="T6" fmla="*/ 7559675 w 10"/>
              <a:gd name="T7" fmla="*/ 68043421 h 36"/>
              <a:gd name="T8" fmla="*/ 12601573 w 10"/>
              <a:gd name="T9" fmla="*/ 45362806 h 36"/>
              <a:gd name="T10" fmla="*/ 12601573 w 10"/>
              <a:gd name="T11" fmla="*/ 0 h 36"/>
              <a:gd name="T12" fmla="*/ 25201559 w 10"/>
              <a:gd name="T13" fmla="*/ 0 h 36"/>
              <a:gd name="T14" fmla="*/ 25201559 w 10"/>
              <a:gd name="T15" fmla="*/ 22682197 h 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36"/>
              <a:gd name="T26" fmla="*/ 10 w 10"/>
              <a:gd name="T27" fmla="*/ 36 h 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36">
                <a:moveTo>
                  <a:pt x="0" y="36"/>
                </a:moveTo>
                <a:lnTo>
                  <a:pt x="0" y="0"/>
                </a:lnTo>
                <a:lnTo>
                  <a:pt x="3" y="0"/>
                </a:lnTo>
                <a:lnTo>
                  <a:pt x="3" y="27"/>
                </a:lnTo>
                <a:lnTo>
                  <a:pt x="5" y="18"/>
                </a:lnTo>
                <a:lnTo>
                  <a:pt x="5" y="0"/>
                </a:lnTo>
                <a:lnTo>
                  <a:pt x="10" y="0"/>
                </a:lnTo>
                <a:lnTo>
                  <a:pt x="10" y="9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4" name="Line 227"/>
          <p:cNvSpPr>
            <a:spLocks noChangeShapeType="1"/>
          </p:cNvSpPr>
          <p:nvPr/>
        </p:nvSpPr>
        <p:spPr bwMode="auto">
          <a:xfrm flipH="1">
            <a:off x="1196975" y="4121150"/>
            <a:ext cx="31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5" name="Freeform 228"/>
          <p:cNvSpPr>
            <a:spLocks/>
          </p:cNvSpPr>
          <p:nvPr/>
        </p:nvSpPr>
        <p:spPr bwMode="auto">
          <a:xfrm>
            <a:off x="957263" y="3302000"/>
            <a:ext cx="1587" cy="687388"/>
          </a:xfrm>
          <a:custGeom>
            <a:avLst/>
            <a:gdLst>
              <a:gd name="T0" fmla="*/ 2518569 w 1"/>
              <a:gd name="T1" fmla="*/ 1091229333 h 433"/>
              <a:gd name="T2" fmla="*/ 2518569 w 1"/>
              <a:gd name="T3" fmla="*/ 40322530 h 433"/>
              <a:gd name="T4" fmla="*/ 0 w 1"/>
              <a:gd name="T5" fmla="*/ 40322530 h 433"/>
              <a:gd name="T6" fmla="*/ 0 w 1"/>
              <a:gd name="T7" fmla="*/ 0 h 433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433"/>
              <a:gd name="T14" fmla="*/ 1 w 1"/>
              <a:gd name="T15" fmla="*/ 433 h 4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433">
                <a:moveTo>
                  <a:pt x="1" y="433"/>
                </a:moveTo>
                <a:lnTo>
                  <a:pt x="1" y="16"/>
                </a:lnTo>
                <a:lnTo>
                  <a:pt x="0" y="1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6" name="Line 229"/>
          <p:cNvSpPr>
            <a:spLocks noChangeShapeType="1"/>
          </p:cNvSpPr>
          <p:nvPr/>
        </p:nvSpPr>
        <p:spPr bwMode="auto">
          <a:xfrm flipV="1">
            <a:off x="2152650" y="1565275"/>
            <a:ext cx="1588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7" name="Freeform 230"/>
          <p:cNvSpPr>
            <a:spLocks/>
          </p:cNvSpPr>
          <p:nvPr/>
        </p:nvSpPr>
        <p:spPr bwMode="auto">
          <a:xfrm>
            <a:off x="2168525" y="1565275"/>
            <a:ext cx="17463" cy="33338"/>
          </a:xfrm>
          <a:custGeom>
            <a:avLst/>
            <a:gdLst>
              <a:gd name="T0" fmla="*/ 0 w 11"/>
              <a:gd name="T1" fmla="*/ 0 h 21"/>
              <a:gd name="T2" fmla="*/ 27723309 w 11"/>
              <a:gd name="T3" fmla="*/ 25201938 h 21"/>
              <a:gd name="T4" fmla="*/ 27723309 w 11"/>
              <a:gd name="T5" fmla="*/ 52924874 h 21"/>
              <a:gd name="T6" fmla="*/ 0 60000 65536"/>
              <a:gd name="T7" fmla="*/ 0 60000 65536"/>
              <a:gd name="T8" fmla="*/ 0 60000 65536"/>
              <a:gd name="T9" fmla="*/ 0 w 11"/>
              <a:gd name="T10" fmla="*/ 0 h 21"/>
              <a:gd name="T11" fmla="*/ 11 w 11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1">
                <a:moveTo>
                  <a:pt x="0" y="0"/>
                </a:moveTo>
                <a:lnTo>
                  <a:pt x="11" y="10"/>
                </a:lnTo>
                <a:lnTo>
                  <a:pt x="11" y="2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8" name="Freeform 231"/>
          <p:cNvSpPr>
            <a:spLocks/>
          </p:cNvSpPr>
          <p:nvPr/>
        </p:nvSpPr>
        <p:spPr bwMode="auto">
          <a:xfrm>
            <a:off x="2185988" y="1565275"/>
            <a:ext cx="33337" cy="66675"/>
          </a:xfrm>
          <a:custGeom>
            <a:avLst/>
            <a:gdLst>
              <a:gd name="T0" fmla="*/ 0 w 21"/>
              <a:gd name="T1" fmla="*/ 25201560 h 42"/>
              <a:gd name="T2" fmla="*/ 25201182 w 21"/>
              <a:gd name="T3" fmla="*/ 0 h 42"/>
              <a:gd name="T4" fmla="*/ 52921699 w 21"/>
              <a:gd name="T5" fmla="*/ 25201560 h 42"/>
              <a:gd name="T6" fmla="*/ 52921699 w 21"/>
              <a:gd name="T7" fmla="*/ 105846574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42"/>
              <a:gd name="T14" fmla="*/ 21 w 2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42">
                <a:moveTo>
                  <a:pt x="0" y="10"/>
                </a:moveTo>
                <a:lnTo>
                  <a:pt x="10" y="0"/>
                </a:lnTo>
                <a:lnTo>
                  <a:pt x="21" y="10"/>
                </a:lnTo>
                <a:lnTo>
                  <a:pt x="21" y="4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599" name="Line 232"/>
          <p:cNvSpPr>
            <a:spLocks noChangeShapeType="1"/>
          </p:cNvSpPr>
          <p:nvPr/>
        </p:nvSpPr>
        <p:spPr bwMode="auto">
          <a:xfrm>
            <a:off x="2251075" y="1581150"/>
            <a:ext cx="666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0" name="Freeform 233"/>
          <p:cNvSpPr>
            <a:spLocks/>
          </p:cNvSpPr>
          <p:nvPr/>
        </p:nvSpPr>
        <p:spPr bwMode="auto">
          <a:xfrm>
            <a:off x="2351088" y="1531938"/>
            <a:ext cx="17462" cy="100012"/>
          </a:xfrm>
          <a:custGeom>
            <a:avLst/>
            <a:gdLst>
              <a:gd name="T0" fmla="*/ 0 w 11"/>
              <a:gd name="T1" fmla="*/ 27720792 h 63"/>
              <a:gd name="T2" fmla="*/ 27720134 w 11"/>
              <a:gd name="T3" fmla="*/ 0 h 63"/>
              <a:gd name="T4" fmla="*/ 27720134 w 11"/>
              <a:gd name="T5" fmla="*/ 158768267 h 63"/>
              <a:gd name="T6" fmla="*/ 0 60000 65536"/>
              <a:gd name="T7" fmla="*/ 0 60000 65536"/>
              <a:gd name="T8" fmla="*/ 0 60000 65536"/>
              <a:gd name="T9" fmla="*/ 0 w 11"/>
              <a:gd name="T10" fmla="*/ 0 h 63"/>
              <a:gd name="T11" fmla="*/ 11 w 11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63">
                <a:moveTo>
                  <a:pt x="0" y="11"/>
                </a:moveTo>
                <a:lnTo>
                  <a:pt x="11" y="0"/>
                </a:lnTo>
                <a:lnTo>
                  <a:pt x="11" y="6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1" name="Line 234"/>
          <p:cNvSpPr>
            <a:spLocks noChangeShapeType="1"/>
          </p:cNvSpPr>
          <p:nvPr/>
        </p:nvSpPr>
        <p:spPr bwMode="auto">
          <a:xfrm flipH="1">
            <a:off x="2351088" y="1631950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2" name="Line 235"/>
          <p:cNvSpPr>
            <a:spLocks noChangeShapeType="1"/>
          </p:cNvSpPr>
          <p:nvPr/>
        </p:nvSpPr>
        <p:spPr bwMode="auto">
          <a:xfrm flipH="1">
            <a:off x="2398713" y="1631950"/>
            <a:ext cx="19050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3" name="Line 236"/>
          <p:cNvSpPr>
            <a:spLocks noChangeShapeType="1"/>
          </p:cNvSpPr>
          <p:nvPr/>
        </p:nvSpPr>
        <p:spPr bwMode="auto">
          <a:xfrm flipV="1">
            <a:off x="2417763" y="1614488"/>
            <a:ext cx="1587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4" name="Line 237"/>
          <p:cNvSpPr>
            <a:spLocks noChangeShapeType="1"/>
          </p:cNvSpPr>
          <p:nvPr/>
        </p:nvSpPr>
        <p:spPr bwMode="auto">
          <a:xfrm flipH="1">
            <a:off x="2152650" y="1565275"/>
            <a:ext cx="15875" cy="15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5" name="Freeform 238"/>
          <p:cNvSpPr>
            <a:spLocks/>
          </p:cNvSpPr>
          <p:nvPr/>
        </p:nvSpPr>
        <p:spPr bwMode="auto">
          <a:xfrm>
            <a:off x="1995488" y="1538288"/>
            <a:ext cx="74612" cy="84137"/>
          </a:xfrm>
          <a:custGeom>
            <a:avLst/>
            <a:gdLst>
              <a:gd name="T0" fmla="*/ 118445767 w 47"/>
              <a:gd name="T1" fmla="*/ 133566705 h 53"/>
              <a:gd name="T2" fmla="*/ 0 w 47"/>
              <a:gd name="T3" fmla="*/ 65523679 h 53"/>
              <a:gd name="T4" fmla="*/ 118445767 w 47"/>
              <a:gd name="T5" fmla="*/ 0 h 53"/>
              <a:gd name="T6" fmla="*/ 0 60000 65536"/>
              <a:gd name="T7" fmla="*/ 0 60000 65536"/>
              <a:gd name="T8" fmla="*/ 0 60000 65536"/>
              <a:gd name="T9" fmla="*/ 0 w 47"/>
              <a:gd name="T10" fmla="*/ 0 h 53"/>
              <a:gd name="T11" fmla="*/ 47 w 47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" h="53">
                <a:moveTo>
                  <a:pt x="47" y="53"/>
                </a:moveTo>
                <a:lnTo>
                  <a:pt x="0" y="26"/>
                </a:lnTo>
                <a:lnTo>
                  <a:pt x="47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6" name="Freeform 239"/>
          <p:cNvSpPr>
            <a:spLocks/>
          </p:cNvSpPr>
          <p:nvPr/>
        </p:nvSpPr>
        <p:spPr bwMode="auto">
          <a:xfrm>
            <a:off x="1854200" y="1565275"/>
            <a:ext cx="66675" cy="66675"/>
          </a:xfrm>
          <a:custGeom>
            <a:avLst/>
            <a:gdLst>
              <a:gd name="T0" fmla="*/ 80644996 w 42"/>
              <a:gd name="T1" fmla="*/ 0 h 42"/>
              <a:gd name="T2" fmla="*/ 105846574 w 42"/>
              <a:gd name="T3" fmla="*/ 25201560 h 42"/>
              <a:gd name="T4" fmla="*/ 105846574 w 42"/>
              <a:gd name="T5" fmla="*/ 78124046 h 42"/>
              <a:gd name="T6" fmla="*/ 80644996 w 42"/>
              <a:gd name="T7" fmla="*/ 105846574 h 42"/>
              <a:gd name="T8" fmla="*/ 55443442 w 42"/>
              <a:gd name="T9" fmla="*/ 105846574 h 42"/>
              <a:gd name="T10" fmla="*/ 0 w 42"/>
              <a:gd name="T11" fmla="*/ 52924081 h 42"/>
              <a:gd name="T12" fmla="*/ 55443442 w 42"/>
              <a:gd name="T13" fmla="*/ 0 h 42"/>
              <a:gd name="T14" fmla="*/ 80644996 w 42"/>
              <a:gd name="T15" fmla="*/ 0 h 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2"/>
              <a:gd name="T26" fmla="*/ 42 w 42"/>
              <a:gd name="T27" fmla="*/ 42 h 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2">
                <a:moveTo>
                  <a:pt x="32" y="0"/>
                </a:moveTo>
                <a:lnTo>
                  <a:pt x="42" y="10"/>
                </a:lnTo>
                <a:lnTo>
                  <a:pt x="42" y="31"/>
                </a:lnTo>
                <a:lnTo>
                  <a:pt x="32" y="42"/>
                </a:lnTo>
                <a:lnTo>
                  <a:pt x="22" y="42"/>
                </a:lnTo>
                <a:lnTo>
                  <a:pt x="0" y="21"/>
                </a:lnTo>
                <a:lnTo>
                  <a:pt x="22" y="0"/>
                </a:lnTo>
                <a:lnTo>
                  <a:pt x="32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7" name="Line 240"/>
          <p:cNvSpPr>
            <a:spLocks noChangeShapeType="1"/>
          </p:cNvSpPr>
          <p:nvPr/>
        </p:nvSpPr>
        <p:spPr bwMode="auto">
          <a:xfrm>
            <a:off x="1854200" y="1531938"/>
            <a:ext cx="1588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8" name="Line 241"/>
          <p:cNvSpPr>
            <a:spLocks noChangeShapeType="1"/>
          </p:cNvSpPr>
          <p:nvPr/>
        </p:nvSpPr>
        <p:spPr bwMode="auto">
          <a:xfrm flipH="1">
            <a:off x="1687513" y="1622425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09" name="Line 242"/>
          <p:cNvSpPr>
            <a:spLocks noChangeShapeType="1"/>
          </p:cNvSpPr>
          <p:nvPr/>
        </p:nvSpPr>
        <p:spPr bwMode="auto">
          <a:xfrm>
            <a:off x="1687513" y="1600200"/>
            <a:ext cx="762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10" name="Freeform 243"/>
          <p:cNvSpPr>
            <a:spLocks/>
          </p:cNvSpPr>
          <p:nvPr/>
        </p:nvSpPr>
        <p:spPr bwMode="auto">
          <a:xfrm>
            <a:off x="1687513" y="1524000"/>
            <a:ext cx="76200" cy="65088"/>
          </a:xfrm>
          <a:custGeom>
            <a:avLst/>
            <a:gdLst>
              <a:gd name="T0" fmla="*/ 120967511 w 48"/>
              <a:gd name="T1" fmla="*/ 103327980 h 41"/>
              <a:gd name="T2" fmla="*/ 0 w 48"/>
              <a:gd name="T3" fmla="*/ 52924487 h 41"/>
              <a:gd name="T4" fmla="*/ 120967511 w 48"/>
              <a:gd name="T5" fmla="*/ 0 h 41"/>
              <a:gd name="T6" fmla="*/ 0 60000 65536"/>
              <a:gd name="T7" fmla="*/ 0 60000 65536"/>
              <a:gd name="T8" fmla="*/ 0 60000 65536"/>
              <a:gd name="T9" fmla="*/ 0 w 48"/>
              <a:gd name="T10" fmla="*/ 0 h 41"/>
              <a:gd name="T11" fmla="*/ 48 w 48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1">
                <a:moveTo>
                  <a:pt x="48" y="41"/>
                </a:moveTo>
                <a:lnTo>
                  <a:pt x="0" y="21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11" name="Freeform 244"/>
          <p:cNvSpPr>
            <a:spLocks/>
          </p:cNvSpPr>
          <p:nvPr/>
        </p:nvSpPr>
        <p:spPr bwMode="auto">
          <a:xfrm>
            <a:off x="1555750" y="1531938"/>
            <a:ext cx="66675" cy="100012"/>
          </a:xfrm>
          <a:custGeom>
            <a:avLst/>
            <a:gdLst>
              <a:gd name="T0" fmla="*/ 80644996 w 42"/>
              <a:gd name="T1" fmla="*/ 0 h 63"/>
              <a:gd name="T2" fmla="*/ 105846574 w 42"/>
              <a:gd name="T3" fmla="*/ 27720792 h 63"/>
              <a:gd name="T4" fmla="*/ 105846574 w 42"/>
              <a:gd name="T5" fmla="*/ 52922235 h 63"/>
              <a:gd name="T6" fmla="*/ 80644996 w 42"/>
              <a:gd name="T7" fmla="*/ 78123665 h 63"/>
              <a:gd name="T8" fmla="*/ 30241876 w 42"/>
              <a:gd name="T9" fmla="*/ 78123665 h 63"/>
              <a:gd name="T10" fmla="*/ 0 w 42"/>
              <a:gd name="T11" fmla="*/ 105846057 h 63"/>
              <a:gd name="T12" fmla="*/ 0 w 42"/>
              <a:gd name="T13" fmla="*/ 158768267 h 63"/>
              <a:gd name="T14" fmla="*/ 105846574 w 42"/>
              <a:gd name="T15" fmla="*/ 158768267 h 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63"/>
              <a:gd name="T26" fmla="*/ 42 w 42"/>
              <a:gd name="T27" fmla="*/ 63 h 6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63">
                <a:moveTo>
                  <a:pt x="32" y="0"/>
                </a:moveTo>
                <a:lnTo>
                  <a:pt x="42" y="11"/>
                </a:lnTo>
                <a:lnTo>
                  <a:pt x="42" y="21"/>
                </a:lnTo>
                <a:lnTo>
                  <a:pt x="32" y="31"/>
                </a:lnTo>
                <a:lnTo>
                  <a:pt x="12" y="31"/>
                </a:lnTo>
                <a:lnTo>
                  <a:pt x="0" y="42"/>
                </a:lnTo>
                <a:lnTo>
                  <a:pt x="0" y="63"/>
                </a:lnTo>
                <a:lnTo>
                  <a:pt x="42" y="6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12" name="Freeform 245"/>
          <p:cNvSpPr>
            <a:spLocks/>
          </p:cNvSpPr>
          <p:nvPr/>
        </p:nvSpPr>
        <p:spPr bwMode="auto">
          <a:xfrm>
            <a:off x="1492250" y="1531938"/>
            <a:ext cx="31750" cy="100012"/>
          </a:xfrm>
          <a:custGeom>
            <a:avLst/>
            <a:gdLst>
              <a:gd name="T0" fmla="*/ 50403118 w 20"/>
              <a:gd name="T1" fmla="*/ 158768267 h 63"/>
              <a:gd name="T2" fmla="*/ 0 w 20"/>
              <a:gd name="T3" fmla="*/ 105846057 h 63"/>
              <a:gd name="T4" fmla="*/ 0 w 20"/>
              <a:gd name="T5" fmla="*/ 52922235 h 63"/>
              <a:gd name="T6" fmla="*/ 50403118 w 2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63"/>
              <a:gd name="T14" fmla="*/ 20 w 2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63">
                <a:moveTo>
                  <a:pt x="20" y="63"/>
                </a:moveTo>
                <a:lnTo>
                  <a:pt x="0" y="42"/>
                </a:lnTo>
                <a:lnTo>
                  <a:pt x="0" y="21"/>
                </a:lnTo>
                <a:lnTo>
                  <a:pt x="2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13" name="Line 246"/>
          <p:cNvSpPr>
            <a:spLocks noChangeShapeType="1"/>
          </p:cNvSpPr>
          <p:nvPr/>
        </p:nvSpPr>
        <p:spPr bwMode="auto">
          <a:xfrm>
            <a:off x="1571625" y="1531938"/>
            <a:ext cx="349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14" name="Line 247"/>
          <p:cNvSpPr>
            <a:spLocks noChangeShapeType="1"/>
          </p:cNvSpPr>
          <p:nvPr/>
        </p:nvSpPr>
        <p:spPr bwMode="auto">
          <a:xfrm flipH="1">
            <a:off x="1555750" y="1531938"/>
            <a:ext cx="15875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594615" name="Freeform 248"/>
          <p:cNvSpPr>
            <a:spLocks/>
          </p:cNvSpPr>
          <p:nvPr/>
        </p:nvSpPr>
        <p:spPr bwMode="auto">
          <a:xfrm>
            <a:off x="1271588" y="1287463"/>
            <a:ext cx="2481262" cy="430212"/>
          </a:xfrm>
          <a:custGeom>
            <a:avLst/>
            <a:gdLst>
              <a:gd name="T0" fmla="*/ 0 w 1563"/>
              <a:gd name="T1" fmla="*/ 682960647 h 271"/>
              <a:gd name="T2" fmla="*/ 2147483647 w 1563"/>
              <a:gd name="T3" fmla="*/ 682960647 h 271"/>
              <a:gd name="T4" fmla="*/ 2147483647 w 1563"/>
              <a:gd name="T5" fmla="*/ 0 h 271"/>
              <a:gd name="T6" fmla="*/ 342741173 w 1563"/>
              <a:gd name="T7" fmla="*/ 0 h 271"/>
              <a:gd name="T8" fmla="*/ 0 w 1563"/>
              <a:gd name="T9" fmla="*/ 342740796 h 271"/>
              <a:gd name="T10" fmla="*/ 0 w 1563"/>
              <a:gd name="T11" fmla="*/ 682960647 h 2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3"/>
              <a:gd name="T19" fmla="*/ 0 h 271"/>
              <a:gd name="T20" fmla="*/ 1563 w 1563"/>
              <a:gd name="T21" fmla="*/ 271 h 2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3" h="271">
                <a:moveTo>
                  <a:pt x="0" y="271"/>
                </a:moveTo>
                <a:lnTo>
                  <a:pt x="1563" y="271"/>
                </a:lnTo>
                <a:lnTo>
                  <a:pt x="1563" y="0"/>
                </a:lnTo>
                <a:lnTo>
                  <a:pt x="136" y="0"/>
                </a:lnTo>
                <a:lnTo>
                  <a:pt x="0" y="136"/>
                </a:lnTo>
                <a:lnTo>
                  <a:pt x="0" y="271"/>
                </a:lnTo>
                <a:close/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80601" name="Text Box 249"/>
          <p:cNvSpPr txBox="1">
            <a:spLocks noChangeArrowheads="1"/>
          </p:cNvSpPr>
          <p:nvPr/>
        </p:nvSpPr>
        <p:spPr bwMode="auto">
          <a:xfrm>
            <a:off x="4548029" y="371288"/>
            <a:ext cx="5058093" cy="1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defRPr/>
            </a:pPr>
            <a:r>
              <a:rPr lang="en-GB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How to Find </a:t>
            </a:r>
            <a:r>
              <a:rPr lang="en-GB" sz="3200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Probable</a:t>
            </a:r>
            <a:r>
              <a:rPr lang="en-GB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Primes</a:t>
            </a:r>
            <a:r>
              <a:rPr lang="de-DE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?</a:t>
            </a:r>
          </a:p>
          <a:p>
            <a:pPr algn="ctr" defTabSz="762000" eaLnBrk="0" hangingPunct="0">
              <a:defRPr/>
            </a:pPr>
            <a:endParaRPr lang="en-GB" sz="32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de-DE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Use </a:t>
            </a:r>
            <a:r>
              <a:rPr lang="en-GB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Miller Test</a:t>
            </a:r>
            <a:endParaRPr lang="de-DE" sz="28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de-DE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Widespread</a:t>
            </a:r>
            <a:r>
              <a:rPr lang="de-DE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de-DE" u="none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faster</a:t>
            </a:r>
            <a:r>
              <a:rPr lang="de-DE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de-DE" u="none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primality</a:t>
            </a:r>
            <a:r>
              <a:rPr lang="de-DE" u="none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de-DE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test</a:t>
            </a:r>
            <a:r>
              <a:rPr lang="de-DE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de-DE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algorithm</a:t>
            </a:r>
            <a:endParaRPr lang="de-DE" sz="3200" b="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94617" name="Text Box 250"/>
          <p:cNvSpPr txBox="1">
            <a:spLocks noChangeArrowheads="1"/>
          </p:cNvSpPr>
          <p:nvPr/>
        </p:nvSpPr>
        <p:spPr bwMode="auto">
          <a:xfrm>
            <a:off x="2590800" y="1447800"/>
            <a:ext cx="65881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 dirty="0"/>
              <a:t>m </a:t>
            </a:r>
            <a:r>
              <a:rPr lang="de-DE" sz="1000" b="0" u="none" dirty="0" err="1"/>
              <a:t>is</a:t>
            </a:r>
            <a:r>
              <a:rPr lang="de-DE" sz="1000" b="0" u="none" dirty="0"/>
              <a:t> </a:t>
            </a:r>
            <a:r>
              <a:rPr lang="de-DE" sz="1000" b="0" u="none" dirty="0" err="1"/>
              <a:t>odd</a:t>
            </a:r>
            <a:endParaRPr lang="en-GB" sz="1000" b="0" u="none" dirty="0"/>
          </a:p>
        </p:txBody>
      </p:sp>
      <p:sp>
        <p:nvSpPr>
          <p:cNvPr id="1594618" name="Text Box 251"/>
          <p:cNvSpPr txBox="1">
            <a:spLocks noChangeArrowheads="1"/>
          </p:cNvSpPr>
          <p:nvPr/>
        </p:nvSpPr>
        <p:spPr bwMode="auto">
          <a:xfrm>
            <a:off x="1752600" y="1828800"/>
            <a:ext cx="1802394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 dirty="0" smtClean="0"/>
              <a:t>Search </a:t>
            </a:r>
            <a:r>
              <a:rPr lang="de-DE" sz="1000" b="0" u="none" dirty="0" err="1"/>
              <a:t>for</a:t>
            </a:r>
            <a:r>
              <a:rPr lang="de-DE" sz="1000" b="0" u="none" dirty="0"/>
              <a:t> s </a:t>
            </a:r>
            <a:r>
              <a:rPr lang="de-DE" sz="1000" b="0" u="none" dirty="0" err="1"/>
              <a:t>and</a:t>
            </a:r>
            <a:r>
              <a:rPr lang="de-DE" sz="1000" b="0" u="none" dirty="0"/>
              <a:t> Q such </a:t>
            </a:r>
            <a:r>
              <a:rPr lang="de-DE" sz="1000" b="0" u="none" dirty="0" err="1"/>
              <a:t>that</a:t>
            </a:r>
            <a:endParaRPr lang="de-DE" sz="1000" b="0" u="none" dirty="0"/>
          </a:p>
          <a:p>
            <a:pPr defTabSz="762000" eaLnBrk="0" hangingPunct="0"/>
            <a:r>
              <a:rPr lang="de-DE" sz="1000" b="0" u="none" dirty="0"/>
              <a:t>m-1= 2</a:t>
            </a:r>
            <a:r>
              <a:rPr lang="de-DE" sz="1000" b="0" u="none" baseline="30000" dirty="0"/>
              <a:t>s</a:t>
            </a:r>
            <a:r>
              <a:rPr lang="de-DE" sz="1000" b="0" u="none" dirty="0"/>
              <a:t> Q, Q </a:t>
            </a:r>
            <a:r>
              <a:rPr lang="de-DE" sz="1000" b="0" u="none" dirty="0" err="1"/>
              <a:t>is</a:t>
            </a:r>
            <a:r>
              <a:rPr lang="de-DE" sz="1000" b="0" u="none" dirty="0"/>
              <a:t> </a:t>
            </a:r>
            <a:r>
              <a:rPr lang="de-DE" sz="1000" b="0" u="none" dirty="0" err="1"/>
              <a:t>odd</a:t>
            </a:r>
            <a:endParaRPr lang="en-GB" sz="1000" b="0" u="none" dirty="0"/>
          </a:p>
        </p:txBody>
      </p:sp>
      <p:sp>
        <p:nvSpPr>
          <p:cNvPr id="1594619" name="Text Box 252"/>
          <p:cNvSpPr txBox="1">
            <a:spLocks noChangeArrowheads="1"/>
          </p:cNvSpPr>
          <p:nvPr/>
        </p:nvSpPr>
        <p:spPr bwMode="auto">
          <a:xfrm>
            <a:off x="1524000" y="2308225"/>
            <a:ext cx="6937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/>
              <a:t>Compute</a:t>
            </a:r>
            <a:endParaRPr lang="en-GB" sz="1000" b="0" u="none"/>
          </a:p>
        </p:txBody>
      </p:sp>
      <p:sp>
        <p:nvSpPr>
          <p:cNvPr id="1594620" name="Text Box 253"/>
          <p:cNvSpPr txBox="1">
            <a:spLocks noChangeArrowheads="1"/>
          </p:cNvSpPr>
          <p:nvPr/>
        </p:nvSpPr>
        <p:spPr bwMode="auto">
          <a:xfrm>
            <a:off x="3810000" y="2543175"/>
            <a:ext cx="377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/>
              <a:t>yes</a:t>
            </a:r>
            <a:endParaRPr lang="en-GB" sz="1000" b="0" u="none"/>
          </a:p>
        </p:txBody>
      </p:sp>
      <p:sp>
        <p:nvSpPr>
          <p:cNvPr id="1594621" name="Text Box 254"/>
          <p:cNvSpPr txBox="1">
            <a:spLocks noChangeArrowheads="1"/>
          </p:cNvSpPr>
          <p:nvPr/>
        </p:nvSpPr>
        <p:spPr bwMode="auto">
          <a:xfrm>
            <a:off x="2524125" y="2771775"/>
            <a:ext cx="3206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/>
              <a:t>no</a:t>
            </a:r>
            <a:endParaRPr lang="en-GB" sz="1000" b="0" u="none"/>
          </a:p>
        </p:txBody>
      </p:sp>
      <p:sp>
        <p:nvSpPr>
          <p:cNvPr id="1594622" name="Text Box 255"/>
          <p:cNvSpPr txBox="1">
            <a:spLocks noChangeArrowheads="1"/>
          </p:cNvSpPr>
          <p:nvPr/>
        </p:nvSpPr>
        <p:spPr bwMode="auto">
          <a:xfrm>
            <a:off x="3429000" y="3352800"/>
            <a:ext cx="377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/>
              <a:t>yes</a:t>
            </a:r>
            <a:endParaRPr lang="en-GB" sz="1000" b="0" u="none"/>
          </a:p>
        </p:txBody>
      </p:sp>
      <p:sp>
        <p:nvSpPr>
          <p:cNvPr id="1594623" name="Text Box 256"/>
          <p:cNvSpPr txBox="1">
            <a:spLocks noChangeArrowheads="1"/>
          </p:cNvSpPr>
          <p:nvPr/>
        </p:nvSpPr>
        <p:spPr bwMode="auto">
          <a:xfrm>
            <a:off x="2505075" y="3590925"/>
            <a:ext cx="3206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/>
              <a:t>no</a:t>
            </a:r>
            <a:endParaRPr lang="en-GB" sz="1000" b="0" u="none"/>
          </a:p>
        </p:txBody>
      </p:sp>
      <p:sp>
        <p:nvSpPr>
          <p:cNvPr id="1594624" name="Text Box 257"/>
          <p:cNvSpPr txBox="1">
            <a:spLocks noChangeArrowheads="1"/>
          </p:cNvSpPr>
          <p:nvPr/>
        </p:nvSpPr>
        <p:spPr bwMode="auto">
          <a:xfrm>
            <a:off x="2527300" y="3946525"/>
            <a:ext cx="3206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/>
              <a:t>no</a:t>
            </a:r>
            <a:endParaRPr lang="en-GB" sz="1000" b="0" u="none"/>
          </a:p>
        </p:txBody>
      </p:sp>
      <p:sp>
        <p:nvSpPr>
          <p:cNvPr id="1594625" name="Text Box 258"/>
          <p:cNvSpPr txBox="1">
            <a:spLocks noChangeArrowheads="1"/>
          </p:cNvSpPr>
          <p:nvPr/>
        </p:nvSpPr>
        <p:spPr bwMode="auto">
          <a:xfrm>
            <a:off x="3333750" y="3698875"/>
            <a:ext cx="377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000" b="0" u="none"/>
              <a:t>yes</a:t>
            </a:r>
            <a:endParaRPr lang="en-GB" sz="1000" b="0" u="none"/>
          </a:p>
        </p:txBody>
      </p:sp>
      <p:sp>
        <p:nvSpPr>
          <p:cNvPr id="1594626" name="Text Box 259"/>
          <p:cNvSpPr txBox="1">
            <a:spLocks noChangeArrowheads="1"/>
          </p:cNvSpPr>
          <p:nvPr/>
        </p:nvSpPr>
        <p:spPr bwMode="auto">
          <a:xfrm>
            <a:off x="4572000" y="3838575"/>
            <a:ext cx="13716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/>
            <a:r>
              <a:rPr lang="de-DE" sz="1000" u="none"/>
              <a:t>m is a strong pseudoprime</a:t>
            </a:r>
          </a:p>
          <a:p>
            <a:pPr defTabSz="762000" eaLnBrk="0" hangingPunct="0"/>
            <a:r>
              <a:rPr lang="de-DE" sz="1000" u="none"/>
              <a:t>for the base b</a:t>
            </a:r>
            <a:endParaRPr lang="en-GB" sz="1000" u="none"/>
          </a:p>
        </p:txBody>
      </p:sp>
      <p:sp>
        <p:nvSpPr>
          <p:cNvPr id="1594627" name="Text Box 260"/>
          <p:cNvSpPr txBox="1">
            <a:spLocks noChangeArrowheads="1"/>
          </p:cNvSpPr>
          <p:nvPr/>
        </p:nvSpPr>
        <p:spPr bwMode="auto">
          <a:xfrm>
            <a:off x="2971800" y="5257800"/>
            <a:ext cx="1371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/>
            <a:r>
              <a:rPr lang="de-DE" sz="1000" u="none"/>
              <a:t>m is not a prime</a:t>
            </a:r>
            <a:endParaRPr lang="en-GB" sz="1000" u="none"/>
          </a:p>
        </p:txBody>
      </p:sp>
      <p:sp>
        <p:nvSpPr>
          <p:cNvPr id="1594628" name="Line 261"/>
          <p:cNvSpPr>
            <a:spLocks noChangeShapeType="1"/>
          </p:cNvSpPr>
          <p:nvPr/>
        </p:nvSpPr>
        <p:spPr bwMode="auto">
          <a:xfrm flipH="1">
            <a:off x="4406900" y="1529236"/>
            <a:ext cx="136525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594629" name="Text Box 262"/>
          <p:cNvSpPr txBox="1">
            <a:spLocks noChangeArrowheads="1"/>
          </p:cNvSpPr>
          <p:nvPr/>
        </p:nvSpPr>
        <p:spPr bwMode="auto">
          <a:xfrm>
            <a:off x="6337300" y="4467225"/>
            <a:ext cx="3600450" cy="1203325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GB" sz="1800" i="1" dirty="0">
                <a:solidFill>
                  <a:schemeClr val="tx2"/>
                </a:solidFill>
                <a:latin typeface="Arial Narrow" pitchFamily="34" charset="0"/>
              </a:rPr>
              <a:t>Miller test</a:t>
            </a:r>
            <a:r>
              <a:rPr lang="en-GB" sz="1800" u="none" dirty="0">
                <a:solidFill>
                  <a:schemeClr val="tx2"/>
                </a:solidFill>
                <a:latin typeface="Arial Narrow" pitchFamily="34" charset="0"/>
              </a:rPr>
              <a:t> based on Fermat theorem. For </a:t>
            </a:r>
            <a:r>
              <a:rPr lang="en-GB" sz="1800" u="none" dirty="0">
                <a:solidFill>
                  <a:schemeClr val="hlink"/>
                </a:solidFill>
                <a:latin typeface="Arial Narrow" pitchFamily="34" charset="0"/>
              </a:rPr>
              <a:t>t </a:t>
            </a:r>
            <a:r>
              <a:rPr lang="en-GB" sz="1800" u="none" dirty="0">
                <a:solidFill>
                  <a:schemeClr val="tx2"/>
                </a:solidFill>
                <a:latin typeface="Arial Narrow" pitchFamily="34" charset="0"/>
              </a:rPr>
              <a:t>independent random </a:t>
            </a:r>
            <a:r>
              <a:rPr lang="en-GB" sz="1800" u="none" dirty="0" smtClean="0">
                <a:solidFill>
                  <a:schemeClr val="tx2"/>
                </a:solidFill>
                <a:latin typeface="Arial Narrow" pitchFamily="34" charset="0"/>
              </a:rPr>
              <a:t>choices </a:t>
            </a:r>
            <a:r>
              <a:rPr lang="en-GB" sz="1800" u="none" dirty="0">
                <a:solidFill>
                  <a:schemeClr val="tx2"/>
                </a:solidFill>
                <a:latin typeface="Arial Narrow" pitchFamily="34" charset="0"/>
              </a:rPr>
              <a:t>of</a:t>
            </a:r>
          </a:p>
          <a:p>
            <a:pPr eaLnBrk="0" hangingPunct="0"/>
            <a:r>
              <a:rPr lang="en-GB" sz="1800" u="none" dirty="0">
                <a:solidFill>
                  <a:schemeClr val="hlink"/>
                </a:solidFill>
                <a:latin typeface="Arial Narrow" pitchFamily="34" charset="0"/>
              </a:rPr>
              <a:t>b</a:t>
            </a:r>
            <a:r>
              <a:rPr lang="en-GB" sz="1800" u="none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1800" u="none" dirty="0" smtClean="0">
                <a:solidFill>
                  <a:schemeClr val="tx2"/>
                </a:solidFill>
                <a:latin typeface="Arial Narrow" pitchFamily="34" charset="0"/>
              </a:rPr>
              <a:t>and successful tests, the </a:t>
            </a:r>
            <a:r>
              <a:rPr lang="en-GB" sz="1800" u="none" dirty="0">
                <a:solidFill>
                  <a:schemeClr val="tx2"/>
                </a:solidFill>
                <a:latin typeface="Arial Narrow" pitchFamily="34" charset="0"/>
              </a:rPr>
              <a:t>probability that m is not a prime is roughly   </a:t>
            </a:r>
            <a:r>
              <a:rPr lang="en-GB" sz="1800" dirty="0">
                <a:solidFill>
                  <a:schemeClr val="hlink"/>
                </a:solidFill>
                <a:latin typeface="Arial Narrow" pitchFamily="34" charset="0"/>
              </a:rPr>
              <a:t>&lt;</a:t>
            </a:r>
            <a:r>
              <a:rPr lang="en-GB" sz="1800" u="none" dirty="0">
                <a:solidFill>
                  <a:schemeClr val="hlink"/>
                </a:solidFill>
                <a:latin typeface="Arial Narrow" pitchFamily="34" charset="0"/>
              </a:rPr>
              <a:t> </a:t>
            </a:r>
            <a:r>
              <a:rPr lang="en-CA" sz="1600" i="1" u="none" dirty="0">
                <a:solidFill>
                  <a:schemeClr val="hlink"/>
                </a:solidFill>
                <a:latin typeface="Arial Narrow" pitchFamily="34" charset="0"/>
              </a:rPr>
              <a:t>4</a:t>
            </a:r>
            <a:r>
              <a:rPr lang="en-CA" sz="1600" i="1" u="none" baseline="30000" dirty="0">
                <a:solidFill>
                  <a:schemeClr val="hlink"/>
                </a:solidFill>
                <a:latin typeface="Arial Narrow" pitchFamily="34" charset="0"/>
              </a:rPr>
              <a:t>-t</a:t>
            </a:r>
            <a:endParaRPr lang="en-GB" sz="1600" i="1" u="none" baseline="30000" dirty="0">
              <a:solidFill>
                <a:schemeClr val="hlin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3" name="Text Box 3"/>
          <p:cNvSpPr txBox="1">
            <a:spLocks noChangeArrowheads="1"/>
          </p:cNvSpPr>
          <p:nvPr/>
        </p:nvSpPr>
        <p:spPr bwMode="auto">
          <a:xfrm>
            <a:off x="1990261" y="164357"/>
            <a:ext cx="5777842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How to Find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Provably</a:t>
            </a:r>
            <a:r>
              <a:rPr lang="en-US" sz="3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-Primes ?</a:t>
            </a:r>
          </a:p>
          <a:p>
            <a:pPr algn="ctr" defTabSz="762000" eaLnBrk="0" hangingPunct="0">
              <a:defRPr/>
            </a:pPr>
            <a:r>
              <a:rPr lang="en-US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Based on </a:t>
            </a:r>
            <a:r>
              <a:rPr lang="en-US" sz="2800" i="1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Pocklington´s Theorem (1916)</a:t>
            </a:r>
            <a:endParaRPr lang="en-US" sz="3600" b="0" i="1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999915" y="4538935"/>
            <a:ext cx="9023922" cy="20642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1600" dirty="0">
                <a:latin typeface="Arial Narrow" pitchFamily="34" charset="0"/>
              </a:rPr>
              <a:t>Example:</a:t>
            </a:r>
            <a:r>
              <a:rPr lang="en-US" sz="1600" u="none" dirty="0">
                <a:latin typeface="Arial Narrow" pitchFamily="34" charset="0"/>
              </a:rPr>
              <a:t>   n =  2  ( </a:t>
            </a:r>
            <a:r>
              <a:rPr lang="en-US" sz="1600" u="none" dirty="0">
                <a:solidFill>
                  <a:schemeClr val="hlink"/>
                </a:solidFill>
                <a:latin typeface="Arial Narrow" pitchFamily="34" charset="0"/>
              </a:rPr>
              <a:t>3 • 11 </a:t>
            </a:r>
            <a:r>
              <a:rPr lang="en-US" sz="1600" u="none" dirty="0">
                <a:latin typeface="Arial Narrow" pitchFamily="34" charset="0"/>
              </a:rPr>
              <a:t>) + 1 = </a:t>
            </a:r>
            <a:r>
              <a:rPr lang="en-US" sz="1600" u="none" dirty="0">
                <a:solidFill>
                  <a:schemeClr val="hlink"/>
                </a:solidFill>
                <a:latin typeface="Arial Narrow" pitchFamily="34" charset="0"/>
              </a:rPr>
              <a:t>67</a:t>
            </a:r>
            <a:r>
              <a:rPr lang="en-US" sz="1600" u="none" dirty="0">
                <a:latin typeface="Arial Narrow" pitchFamily="34" charset="0"/>
              </a:rPr>
              <a:t>,       F = 3 x 11   and     R=2.        Is 67 a prime?</a:t>
            </a:r>
          </a:p>
          <a:p>
            <a:pPr defTabSz="762000" eaLnBrk="0" hangingPunct="0"/>
            <a:r>
              <a:rPr lang="en-US" sz="1600" dirty="0">
                <a:latin typeface="Arial Narrow" pitchFamily="34" charset="0"/>
              </a:rPr>
              <a:t>Proof: </a:t>
            </a:r>
            <a:r>
              <a:rPr lang="en-US" sz="1600" u="none" dirty="0">
                <a:latin typeface="Arial Narrow" pitchFamily="34" charset="0"/>
              </a:rPr>
              <a:t>   select a=2       ( 1 &lt; a &lt; 67 )</a:t>
            </a:r>
          </a:p>
          <a:p>
            <a:pPr defTabSz="762000" eaLnBrk="0" hangingPunct="0"/>
            <a:r>
              <a:rPr lang="en-US" sz="1600" u="none" dirty="0">
                <a:solidFill>
                  <a:srgbClr val="000000"/>
                </a:solidFill>
                <a:latin typeface="Arial Narrow" pitchFamily="34" charset="0"/>
              </a:rPr>
              <a:t>1.      </a:t>
            </a:r>
            <a:r>
              <a:rPr lang="en-US" sz="16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US" sz="1600" u="none" baseline="30000" dirty="0">
                <a:solidFill>
                  <a:srgbClr val="000000"/>
                </a:solidFill>
                <a:latin typeface="Arial Narrow" pitchFamily="34" charset="0"/>
              </a:rPr>
              <a:t>67-1</a:t>
            </a:r>
            <a:r>
              <a:rPr lang="en-US" sz="1600" u="none" dirty="0">
                <a:solidFill>
                  <a:srgbClr val="000000"/>
                </a:solidFill>
                <a:latin typeface="Arial Narrow" pitchFamily="34" charset="0"/>
              </a:rPr>
              <a:t>  = 1  mod 67 ( or in Z</a:t>
            </a:r>
            <a:r>
              <a:rPr lang="en-US" sz="1600" u="none" baseline="-25000" dirty="0">
                <a:solidFill>
                  <a:srgbClr val="000000"/>
                </a:solidFill>
                <a:latin typeface="Arial Narrow" pitchFamily="34" charset="0"/>
              </a:rPr>
              <a:t>67 </a:t>
            </a:r>
            <a:r>
              <a:rPr lang="en-US" sz="1600" u="none" dirty="0">
                <a:solidFill>
                  <a:srgbClr val="000000"/>
                </a:solidFill>
                <a:latin typeface="Arial Narrow" pitchFamily="34" charset="0"/>
              </a:rPr>
              <a:t> )   is true</a:t>
            </a:r>
            <a:endParaRPr lang="en-US" sz="1600" u="none" dirty="0">
              <a:latin typeface="Arial Narrow" pitchFamily="34" charset="0"/>
            </a:endParaRPr>
          </a:p>
          <a:p>
            <a:pPr defTabSz="762000" eaLnBrk="0" hangingPunct="0"/>
            <a:r>
              <a:rPr lang="en-US" sz="1600" u="none" dirty="0">
                <a:latin typeface="Arial Narrow" pitchFamily="34" charset="0"/>
              </a:rPr>
              <a:t>2.     </a:t>
            </a:r>
            <a:r>
              <a:rPr lang="en-US" sz="1600" u="none" dirty="0" err="1">
                <a:latin typeface="Arial Narrow" pitchFamily="34" charset="0"/>
              </a:rPr>
              <a:t>gcd</a:t>
            </a:r>
            <a:r>
              <a:rPr lang="en-US" sz="1600" u="none" dirty="0">
                <a:latin typeface="Arial Narrow" pitchFamily="34" charset="0"/>
              </a:rPr>
              <a:t> ( </a:t>
            </a:r>
            <a:r>
              <a:rPr lang="en-US" sz="16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US" sz="1600" u="none" dirty="0">
                <a:latin typeface="Arial Narrow" pitchFamily="34" charset="0"/>
              </a:rPr>
              <a:t> </a:t>
            </a:r>
            <a:r>
              <a:rPr lang="en-US" sz="1600" u="none" baseline="30000" dirty="0">
                <a:latin typeface="Arial Narrow" pitchFamily="34" charset="0"/>
              </a:rPr>
              <a:t>(67-1)/ 3</a:t>
            </a:r>
            <a:r>
              <a:rPr lang="en-US" sz="1600" u="none" dirty="0">
                <a:latin typeface="Arial Narrow" pitchFamily="34" charset="0"/>
              </a:rPr>
              <a:t> –1 , 67 ) = </a:t>
            </a:r>
            <a:r>
              <a:rPr lang="en-US" sz="1600" u="none" dirty="0" err="1">
                <a:latin typeface="Arial Narrow" pitchFamily="34" charset="0"/>
              </a:rPr>
              <a:t>gcd</a:t>
            </a:r>
            <a:r>
              <a:rPr lang="en-US" sz="1600" u="none" dirty="0">
                <a:latin typeface="Arial Narrow" pitchFamily="34" charset="0"/>
              </a:rPr>
              <a:t> ( </a:t>
            </a:r>
            <a:r>
              <a:rPr lang="en-US" sz="16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US" sz="1600" u="none" baseline="30000" dirty="0">
                <a:latin typeface="Arial Narrow" pitchFamily="34" charset="0"/>
              </a:rPr>
              <a:t>22</a:t>
            </a:r>
            <a:r>
              <a:rPr lang="en-US" sz="1600" u="none" dirty="0">
                <a:latin typeface="Arial Narrow" pitchFamily="34" charset="0"/>
              </a:rPr>
              <a:t> –1 , 67 ) = 1  is true    (selecting a=2)</a:t>
            </a:r>
          </a:p>
          <a:p>
            <a:pPr defTabSz="762000" eaLnBrk="0" hangingPunct="0"/>
            <a:r>
              <a:rPr lang="en-US" sz="1600" u="none" dirty="0">
                <a:latin typeface="Arial Narrow" pitchFamily="34" charset="0"/>
              </a:rPr>
              <a:t>        </a:t>
            </a:r>
            <a:r>
              <a:rPr lang="en-US" sz="1600" u="none" dirty="0" err="1">
                <a:latin typeface="Arial Narrow" pitchFamily="34" charset="0"/>
              </a:rPr>
              <a:t>gcd</a:t>
            </a:r>
            <a:r>
              <a:rPr lang="en-US" sz="1600" u="none" dirty="0">
                <a:latin typeface="Arial Narrow" pitchFamily="34" charset="0"/>
              </a:rPr>
              <a:t> ( </a:t>
            </a:r>
            <a:r>
              <a:rPr lang="en-US" sz="16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US" sz="1600" u="none" dirty="0">
                <a:latin typeface="Arial Narrow" pitchFamily="34" charset="0"/>
              </a:rPr>
              <a:t> </a:t>
            </a:r>
            <a:r>
              <a:rPr lang="en-US" sz="1600" u="none" baseline="30000" dirty="0">
                <a:latin typeface="Arial Narrow" pitchFamily="34" charset="0"/>
              </a:rPr>
              <a:t>(67-1)/ 11</a:t>
            </a:r>
            <a:r>
              <a:rPr lang="en-US" sz="1600" u="none" dirty="0">
                <a:latin typeface="Arial Narrow" pitchFamily="34" charset="0"/>
              </a:rPr>
              <a:t> –1, 67 ) = </a:t>
            </a:r>
            <a:r>
              <a:rPr lang="en-US" sz="1600" u="none" dirty="0" err="1">
                <a:latin typeface="Arial Narrow" pitchFamily="34" charset="0"/>
              </a:rPr>
              <a:t>gcd</a:t>
            </a:r>
            <a:r>
              <a:rPr lang="en-US" sz="1600" u="none" dirty="0">
                <a:latin typeface="Arial Narrow" pitchFamily="34" charset="0"/>
              </a:rPr>
              <a:t> ( </a:t>
            </a:r>
            <a:r>
              <a:rPr lang="en-US" sz="1600" u="none" dirty="0">
                <a:solidFill>
                  <a:srgbClr val="1515F5"/>
                </a:solidFill>
                <a:latin typeface="Arial Narrow" pitchFamily="34" charset="0"/>
              </a:rPr>
              <a:t>2</a:t>
            </a:r>
            <a:r>
              <a:rPr lang="en-US" sz="1600" u="none" baseline="30000" dirty="0">
                <a:latin typeface="Arial Narrow" pitchFamily="34" charset="0"/>
              </a:rPr>
              <a:t>6</a:t>
            </a:r>
            <a:r>
              <a:rPr lang="en-US" sz="1600" u="none" dirty="0">
                <a:latin typeface="Arial Narrow" pitchFamily="34" charset="0"/>
              </a:rPr>
              <a:t> –1 , 67 ) = 1   is true</a:t>
            </a:r>
          </a:p>
          <a:p>
            <a:pPr defTabSz="762000" eaLnBrk="0" hangingPunct="0"/>
            <a:r>
              <a:rPr lang="en-US" sz="1600" u="none" dirty="0">
                <a:latin typeface="Arial Narrow" pitchFamily="34" charset="0"/>
              </a:rPr>
              <a:t>3.</a:t>
            </a:r>
            <a:r>
              <a:rPr lang="en-US" sz="1600" u="none" baseline="-25000" dirty="0">
                <a:latin typeface="Arial Narrow" pitchFamily="34" charset="0"/>
              </a:rPr>
              <a:t>        </a:t>
            </a:r>
            <a:r>
              <a:rPr lang="en-US" sz="1600" u="none" dirty="0">
                <a:latin typeface="Arial Narrow" pitchFamily="34" charset="0"/>
              </a:rPr>
              <a:t>F = 3 x 11 &gt; </a:t>
            </a:r>
            <a:r>
              <a:rPr lang="en-US" sz="1600" u="none" dirty="0">
                <a:latin typeface="Arial Narrow" pitchFamily="34" charset="0"/>
                <a:sym typeface="Symbol" pitchFamily="18" charset="2"/>
              </a:rPr>
              <a:t></a:t>
            </a:r>
            <a:r>
              <a:rPr lang="en-US" sz="1600" u="none" dirty="0">
                <a:latin typeface="Arial Narrow" pitchFamily="34" charset="0"/>
              </a:rPr>
              <a:t>67   =&gt;    33 &gt; 8.18  is true   =&gt; 67 is prime</a:t>
            </a:r>
          </a:p>
          <a:p>
            <a:pPr defTabSz="762000" eaLnBrk="0" hangingPunct="0"/>
            <a:r>
              <a:rPr lang="en-US" sz="1600" u="none" dirty="0">
                <a:latin typeface="Arial Narrow" pitchFamily="34" charset="0"/>
              </a:rPr>
              <a:t>By selecting  </a:t>
            </a:r>
            <a:r>
              <a:rPr lang="en-US" sz="1600" dirty="0">
                <a:solidFill>
                  <a:srgbClr val="1515F5"/>
                </a:solidFill>
                <a:latin typeface="Arial Narrow" pitchFamily="34" charset="0"/>
              </a:rPr>
              <a:t>R=3</a:t>
            </a:r>
            <a:r>
              <a:rPr lang="en-US" sz="1600" u="none" dirty="0">
                <a:latin typeface="Arial Narrow" pitchFamily="34" charset="0"/>
              </a:rPr>
              <a:t>  =&gt;  n = 3 (3x11) +1 = 100. Is 100 a prime?.  </a:t>
            </a:r>
          </a:p>
          <a:p>
            <a:pPr defTabSz="762000" eaLnBrk="0" hangingPunct="0"/>
            <a:r>
              <a:rPr lang="en-US" sz="1600" u="none" dirty="0">
                <a:latin typeface="Arial Narrow" pitchFamily="34" charset="0"/>
              </a:rPr>
              <a:t>Check: condition 1: 2</a:t>
            </a:r>
            <a:r>
              <a:rPr lang="en-US" sz="1600" u="none" baseline="30000" dirty="0">
                <a:latin typeface="Arial Narrow" pitchFamily="34" charset="0"/>
              </a:rPr>
              <a:t>100-1</a:t>
            </a:r>
            <a:r>
              <a:rPr lang="en-US" sz="1600" u="none" dirty="0">
                <a:latin typeface="Arial Narrow" pitchFamily="34" charset="0"/>
              </a:rPr>
              <a:t> = 2</a:t>
            </a:r>
            <a:r>
              <a:rPr lang="en-US" sz="1600" u="none" baseline="30000" dirty="0">
                <a:latin typeface="Arial Narrow" pitchFamily="34" charset="0"/>
              </a:rPr>
              <a:t>99</a:t>
            </a:r>
            <a:r>
              <a:rPr lang="en-US" sz="1600" u="none" dirty="0">
                <a:latin typeface="Arial Narrow" pitchFamily="34" charset="0"/>
              </a:rPr>
              <a:t> =88 </a:t>
            </a:r>
            <a:r>
              <a:rPr lang="en-US" sz="1600" u="none" dirty="0">
                <a:latin typeface="Arial Narrow" pitchFamily="34" charset="0"/>
                <a:sym typeface="Symbol" pitchFamily="18" charset="2"/>
              </a:rPr>
              <a:t></a:t>
            </a:r>
            <a:r>
              <a:rPr lang="en-US" sz="1600" u="none" dirty="0">
                <a:latin typeface="Arial Narrow" pitchFamily="34" charset="0"/>
              </a:rPr>
              <a:t> 1 (mod 100)  is not  true,  condition 2 : is not true       =&gt; 100 is not a prime !</a:t>
            </a: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936303" y="1227564"/>
            <a:ext cx="8784976" cy="25924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Arial Narrow" pitchFamily="34" charset="0"/>
                <a:ea typeface="+mj-ea"/>
                <a:cs typeface="+mj-cs"/>
              </a:rPr>
              <a:t>Pocklington’s Theorem </a:t>
            </a:r>
            <a:endParaRPr kumimoji="0" lang="en-US" sz="240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Let 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n = 1 + F R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and let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 = q</a:t>
            </a:r>
            <a:r>
              <a:rPr kumimoji="0" lang="en-US" sz="240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1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...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q</a:t>
            </a:r>
            <a:r>
              <a:rPr kumimoji="0" lang="en-US" sz="360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</a:t>
            </a:r>
            <a:r>
              <a:rPr kumimoji="0" lang="en-US" sz="360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be the distinct prime factors of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If there exists an integer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such that </a:t>
            </a:r>
            <a:r>
              <a:rPr kumimoji="0" lang="en-US" sz="240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all the following three conditions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hold,</a:t>
            </a:r>
          </a:p>
          <a:p>
            <a:pPr lvl="0" algn="l" fontAlgn="auto">
              <a:spcAft>
                <a:spcPts val="0"/>
              </a:spcAft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</a:rPr>
              <a:t>     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1.  a</a:t>
            </a:r>
            <a:r>
              <a:rPr kumimoji="0" lang="en-US" sz="240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n</a:t>
            </a:r>
            <a:r>
              <a:rPr lang="en-US" sz="2400" i="1" u="none" baseline="30000" dirty="0">
                <a:solidFill>
                  <a:srgbClr val="FF0000"/>
                </a:solidFill>
                <a:latin typeface="Arial Narrow" pitchFamily="34" charset="0"/>
              </a:rPr>
              <a:t>-1</a:t>
            </a:r>
            <a:r>
              <a:rPr lang="en-US" sz="2400" i="1" u="none" dirty="0">
                <a:solidFill>
                  <a:srgbClr val="FF0000"/>
                </a:solidFill>
                <a:latin typeface="Arial Narrow" pitchFamily="34" charset="0"/>
              </a:rPr>
              <a:t> ≡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1 (mod n) </a:t>
            </a:r>
          </a:p>
          <a:p>
            <a:pPr lvl="0" algn="l" fontAlgn="auto">
              <a:spcAft>
                <a:spcPts val="0"/>
              </a:spcAft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      2. for all </a:t>
            </a:r>
            <a:r>
              <a:rPr lang="en-US" sz="2400" i="1" u="none" dirty="0">
                <a:solidFill>
                  <a:srgbClr val="FF0000"/>
                </a:solidFill>
                <a:latin typeface="Arial Narrow" pitchFamily="34" charset="0"/>
              </a:rPr>
              <a:t>q</a:t>
            </a:r>
            <a:r>
              <a:rPr lang="en-US" sz="2400" i="1" u="none" baseline="-25000" dirty="0">
                <a:solidFill>
                  <a:srgbClr val="FF0000"/>
                </a:solidFill>
                <a:latin typeface="Arial Narrow" pitchFamily="34" charset="0"/>
              </a:rPr>
              <a:t>i</a:t>
            </a:r>
            <a:r>
              <a:rPr lang="en-US" sz="2400" i="1" u="none" dirty="0">
                <a:solidFill>
                  <a:srgbClr val="FF0000"/>
                </a:solidFill>
                <a:latin typeface="Arial Narrow" pitchFamily="34" charset="0"/>
              </a:rPr>
              <a:t> s where i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= 1 .. t,    </a:t>
            </a:r>
            <a:r>
              <a:rPr kumimoji="0" lang="en-US" sz="240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gcd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 (a</a:t>
            </a:r>
            <a:r>
              <a:rPr kumimoji="0" lang="en-US" sz="2400" i="1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(n-1)/qi 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- 1, n) = 1,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i="1" u="none" dirty="0">
                <a:solidFill>
                  <a:srgbClr val="FF0000"/>
                </a:solidFill>
                <a:latin typeface="Arial Narrow" pitchFamily="34" charset="0"/>
              </a:rPr>
              <a:t>      3. if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  F &gt;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sym typeface="Symbol"/>
              </a:rPr>
              <a:t>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</a:rPr>
              <a:t> n,                                                    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/>
            </a:r>
            <a:b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then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rPr>
              <a:t> is prime.</a:t>
            </a:r>
          </a:p>
        </p:txBody>
      </p:sp>
      <p:sp>
        <p:nvSpPr>
          <p:cNvPr id="5" name="Titel 1">
            <a:extLst>
              <a:ext uri="{FF2B5EF4-FFF2-40B4-BE49-F238E27FC236}">
                <a16:creationId xmlns="" xmlns:a16="http://schemas.microsoft.com/office/drawing/2014/main" id="{D5345158-0C7D-4348-826E-4BA613F78644}"/>
              </a:ext>
            </a:extLst>
          </p:cNvPr>
          <p:cNvSpPr txBox="1">
            <a:spLocks/>
          </p:cNvSpPr>
          <p:nvPr/>
        </p:nvSpPr>
        <p:spPr>
          <a:xfrm>
            <a:off x="947068" y="3864691"/>
            <a:ext cx="8505020" cy="468383"/>
          </a:xfrm>
          <a:prstGeom prst="rect">
            <a:avLst/>
          </a:prstGeom>
          <a:solidFill>
            <a:srgbClr val="FFFFEF"/>
          </a:solidFill>
          <a:ln>
            <a:solidFill>
              <a:schemeClr val="tx1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The probability that a randomly selected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satisfies Pocklington’s Theorem is  (1 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  <a:sym typeface="Symbol"/>
              </a:rPr>
              <a:t>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1/qi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10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Text Box 2"/>
          <p:cNvSpPr txBox="1">
            <a:spLocks noChangeArrowheads="1"/>
          </p:cNvSpPr>
          <p:nvPr/>
        </p:nvSpPr>
        <p:spPr bwMode="auto">
          <a:xfrm>
            <a:off x="1018337" y="345779"/>
            <a:ext cx="3287223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defRPr/>
            </a:pPr>
            <a:r>
              <a:rPr lang="en-US" sz="2400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Setting up GF(67) Algebra</a:t>
            </a:r>
          </a:p>
        </p:txBody>
      </p:sp>
      <p:sp>
        <p:nvSpPr>
          <p:cNvPr id="1598466" name="Text Box 3"/>
          <p:cNvSpPr txBox="1">
            <a:spLocks noChangeArrowheads="1"/>
          </p:cNvSpPr>
          <p:nvPr/>
        </p:nvSpPr>
        <p:spPr bwMode="auto">
          <a:xfrm>
            <a:off x="1132682" y="806450"/>
            <a:ext cx="18335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1600" dirty="0">
                <a:latin typeface="Arial Narrow" pitchFamily="34" charset="0"/>
              </a:rPr>
              <a:t>Some facts in GF(67)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48271" y="1034547"/>
            <a:ext cx="8921750" cy="349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marL="457200" indent="-457200" defTabSz="762000" eaLnBrk="0" hangingPunct="0">
              <a:buFontTx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Number of invertible elements in GF(67) is Euler function 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</a:t>
            </a:r>
            <a:r>
              <a:rPr lang="en-US" sz="1800" u="none" dirty="0">
                <a:latin typeface="Arial Narrow" pitchFamily="34" charset="0"/>
              </a:rPr>
              <a:t>(67) = (67-1)=66 = 2.3.11</a:t>
            </a:r>
          </a:p>
          <a:p>
            <a:pPr marL="457200" indent="-457200" defTabSz="762000" eaLnBrk="0" hangingPunct="0">
              <a:buFontTx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The possible multiplicative orders in GF(67) are the divisors of 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66</a:t>
            </a:r>
            <a:r>
              <a:rPr lang="en-US" sz="1800" b="0" u="none" dirty="0">
                <a:latin typeface="Arial Narrow" pitchFamily="34" charset="0"/>
              </a:rPr>
              <a:t>  namely </a:t>
            </a:r>
            <a:r>
              <a:rPr lang="en-US" sz="1800" u="none" dirty="0">
                <a:solidFill>
                  <a:schemeClr val="accent2"/>
                </a:solidFill>
                <a:latin typeface="Arial Narrow" pitchFamily="34" charset="0"/>
              </a:rPr>
              <a:t>1, 2, 3, </a:t>
            </a:r>
            <a:r>
              <a:rPr lang="en-US" sz="1800" u="none" dirty="0" smtClean="0">
                <a:solidFill>
                  <a:schemeClr val="accent2"/>
                </a:solidFill>
                <a:latin typeface="Arial Narrow" pitchFamily="34" charset="0"/>
              </a:rPr>
              <a:t>6,11,22,33,66</a:t>
            </a:r>
            <a:br>
              <a:rPr lang="en-US" sz="1800" u="none" dirty="0" smtClean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en-US" sz="1800" u="none" dirty="0" smtClean="0">
                <a:solidFill>
                  <a:srgbClr val="FF0000"/>
                </a:solidFill>
                <a:latin typeface="Arial Narrow" pitchFamily="34" charset="0"/>
              </a:rPr>
              <a:t>Notice: Prime factors of 66 are known when constructing the prime 67 =  2 x (3 x 11)  + 1</a:t>
            </a:r>
            <a:endParaRPr lang="en-US" sz="1800" u="none" dirty="0">
              <a:solidFill>
                <a:srgbClr val="FF0000"/>
              </a:solidFill>
              <a:latin typeface="Arial Narrow" pitchFamily="34" charset="0"/>
            </a:endParaRPr>
          </a:p>
          <a:p>
            <a:pPr marL="457200" indent="-457200" defTabSz="762000" eaLnBrk="0" hangingPunct="0">
              <a:buFontTx/>
              <a:buAutoNum type="arabicPeriod"/>
            </a:pPr>
            <a:r>
              <a:rPr lang="en-US" sz="1800" b="0" u="none" dirty="0">
                <a:latin typeface="Arial Narrow" pitchFamily="34" charset="0"/>
              </a:rPr>
              <a:t>Number of elements with order 1 is 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</a:t>
            </a:r>
            <a:r>
              <a:rPr lang="en-US" sz="1800" u="none" dirty="0">
                <a:latin typeface="Arial Narrow" pitchFamily="34" charset="0"/>
              </a:rPr>
              <a:t>(1) = 1</a:t>
            </a:r>
            <a:endParaRPr lang="en-US" sz="1800" b="0" u="none" dirty="0">
              <a:latin typeface="Arial Narrow" pitchFamily="34" charset="0"/>
            </a:endParaRPr>
          </a:p>
          <a:p>
            <a:pPr marL="457200" indent="-457200" defTabSz="762000" eaLnBrk="0" hangingPunct="0"/>
            <a:r>
              <a:rPr lang="en-US" sz="1800" b="0" u="none" dirty="0">
                <a:latin typeface="Arial Narrow" pitchFamily="34" charset="0"/>
              </a:rPr>
              <a:t>         Number of elements with order 33 is 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</a:t>
            </a:r>
            <a:r>
              <a:rPr lang="en-US" sz="1800" u="none" dirty="0">
                <a:latin typeface="Arial Narrow" pitchFamily="34" charset="0"/>
              </a:rPr>
              <a:t>(33) = 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</a:t>
            </a:r>
            <a:r>
              <a:rPr lang="en-US" sz="1800" u="none" dirty="0">
                <a:latin typeface="Arial Narrow" pitchFamily="34" charset="0"/>
              </a:rPr>
              <a:t>(3x11)=(3-1) (11-1)= 20</a:t>
            </a:r>
          </a:p>
          <a:p>
            <a:pPr marL="457200" indent="-457200" defTabSz="762000" eaLnBrk="0" hangingPunct="0">
              <a:spcAft>
                <a:spcPts val="600"/>
              </a:spcAft>
            </a:pPr>
            <a:r>
              <a:rPr lang="en-US" sz="1800" b="0" u="none" dirty="0">
                <a:latin typeface="Arial Narrow" pitchFamily="34" charset="0"/>
              </a:rPr>
              <a:t>         Number of elements with order 66 is 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</a:t>
            </a:r>
            <a:r>
              <a:rPr lang="en-US" sz="1800" u="none" dirty="0">
                <a:latin typeface="Arial Narrow" pitchFamily="34" charset="0"/>
              </a:rPr>
              <a:t>(66) = 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</a:t>
            </a:r>
            <a:r>
              <a:rPr lang="en-US" sz="1800" u="none" dirty="0">
                <a:latin typeface="Arial Narrow" pitchFamily="34" charset="0"/>
              </a:rPr>
              <a:t>(2x3x11)=(2-1)(3-1)(11-1)= 20</a:t>
            </a:r>
          </a:p>
          <a:p>
            <a:pPr marL="457200" indent="-457200" defTabSz="762000" eaLnBrk="0" hangingPunct="0">
              <a:buFontTx/>
              <a:buAutoNum type="arabicPeriod" startAt="4"/>
            </a:pPr>
            <a:r>
              <a:rPr lang="en-US" sz="1800" dirty="0" smtClean="0">
                <a:latin typeface="Arial Narrow" pitchFamily="34" charset="0"/>
              </a:rPr>
              <a:t>Example: order </a:t>
            </a:r>
            <a:r>
              <a:rPr lang="en-US" sz="1800" dirty="0">
                <a:latin typeface="Arial Narrow" pitchFamily="34" charset="0"/>
              </a:rPr>
              <a:t>of 11:</a:t>
            </a:r>
            <a:r>
              <a:rPr lang="en-US" sz="1800" u="none" dirty="0">
                <a:latin typeface="Arial Narrow" pitchFamily="34" charset="0"/>
              </a:rPr>
              <a:t> </a:t>
            </a:r>
            <a:r>
              <a:rPr lang="en-US" sz="1800" u="none" dirty="0" smtClean="0">
                <a:latin typeface="Arial Narrow" pitchFamily="34" charset="0"/>
              </a:rPr>
              <a:t> 11</a:t>
            </a:r>
            <a:r>
              <a:rPr lang="en-US" sz="1800" u="none" baseline="30000" dirty="0" smtClean="0">
                <a:solidFill>
                  <a:schemeClr val="accent2"/>
                </a:solidFill>
                <a:latin typeface="Arial Narrow" pitchFamily="34" charset="0"/>
              </a:rPr>
              <a:t>1</a:t>
            </a:r>
            <a:r>
              <a:rPr lang="en-US" sz="1800" b="0" u="none" baseline="30000" dirty="0" smtClean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= 11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</a:t>
            </a:r>
            <a:r>
              <a:rPr lang="en-US" sz="1800" b="0" u="none" dirty="0">
                <a:latin typeface="Arial Narrow" pitchFamily="34" charset="0"/>
              </a:rPr>
              <a:t>1, </a:t>
            </a:r>
            <a:r>
              <a:rPr lang="en-US" sz="1800" u="none" dirty="0">
                <a:latin typeface="Arial Narrow" pitchFamily="34" charset="0"/>
              </a:rPr>
              <a:t>11</a:t>
            </a:r>
            <a:r>
              <a:rPr lang="en-US" sz="1800" u="none" baseline="30000" dirty="0">
                <a:solidFill>
                  <a:schemeClr val="accent2"/>
                </a:solidFill>
                <a:latin typeface="Arial Narrow" pitchFamily="34" charset="0"/>
              </a:rPr>
              <a:t>2</a:t>
            </a:r>
            <a:r>
              <a:rPr lang="en-US" sz="1800" b="0" u="none" baseline="30000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= -13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</a:t>
            </a:r>
            <a:r>
              <a:rPr lang="en-US" sz="1800" b="0" u="none" dirty="0">
                <a:latin typeface="Arial Narrow" pitchFamily="34" charset="0"/>
              </a:rPr>
              <a:t>1, </a:t>
            </a:r>
            <a:r>
              <a:rPr lang="en-US" sz="1800" u="none" dirty="0">
                <a:latin typeface="Arial Narrow" pitchFamily="34" charset="0"/>
              </a:rPr>
              <a:t>11</a:t>
            </a:r>
            <a:r>
              <a:rPr lang="en-US" sz="1800" u="none" baseline="30000" dirty="0">
                <a:solidFill>
                  <a:schemeClr val="accent2"/>
                </a:solidFill>
                <a:latin typeface="Arial Narrow" pitchFamily="34" charset="0"/>
              </a:rPr>
              <a:t>3</a:t>
            </a:r>
            <a:r>
              <a:rPr lang="en-US" sz="1800" b="0" u="none" baseline="30000" dirty="0">
                <a:latin typeface="Arial Narrow" pitchFamily="34" charset="0"/>
              </a:rPr>
              <a:t> </a:t>
            </a:r>
            <a:r>
              <a:rPr lang="en-US" sz="1800" b="0" u="none" dirty="0">
                <a:latin typeface="Arial Narrow" pitchFamily="34" charset="0"/>
              </a:rPr>
              <a:t>=-9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1</a:t>
            </a:r>
            <a:r>
              <a:rPr lang="en-US" sz="1800" b="0" u="none" dirty="0">
                <a:latin typeface="Arial Narrow" pitchFamily="34" charset="0"/>
              </a:rPr>
              <a:t>, </a:t>
            </a:r>
            <a:r>
              <a:rPr lang="en-US" sz="1800" u="none" dirty="0">
                <a:latin typeface="Arial Narrow" pitchFamily="34" charset="0"/>
              </a:rPr>
              <a:t>11</a:t>
            </a:r>
            <a:r>
              <a:rPr lang="en-US" sz="1800" u="none" baseline="30000" dirty="0">
                <a:solidFill>
                  <a:schemeClr val="accent2"/>
                </a:solidFill>
                <a:latin typeface="Arial Narrow" pitchFamily="34" charset="0"/>
              </a:rPr>
              <a:t>6</a:t>
            </a:r>
            <a:r>
              <a:rPr lang="en-US" sz="1800" b="0" u="none" dirty="0">
                <a:latin typeface="Arial Narrow" pitchFamily="34" charset="0"/>
              </a:rPr>
              <a:t>=14, </a:t>
            </a:r>
            <a:r>
              <a:rPr lang="en-US" sz="1800" u="none" dirty="0">
                <a:latin typeface="Arial Narrow" pitchFamily="34" charset="0"/>
              </a:rPr>
              <a:t>11</a:t>
            </a:r>
            <a:r>
              <a:rPr lang="en-US" sz="1800" u="none" baseline="30000" dirty="0">
                <a:solidFill>
                  <a:schemeClr val="accent2"/>
                </a:solidFill>
                <a:latin typeface="Arial Narrow" pitchFamily="34" charset="0"/>
              </a:rPr>
              <a:t>11</a:t>
            </a:r>
            <a:r>
              <a:rPr lang="en-US" sz="1800" b="0" u="none" dirty="0">
                <a:latin typeface="Arial Narrow" pitchFamily="34" charset="0"/>
              </a:rPr>
              <a:t>=30, </a:t>
            </a:r>
            <a:r>
              <a:rPr lang="en-US" sz="1800" u="none" dirty="0">
                <a:latin typeface="Arial Narrow" pitchFamily="34" charset="0"/>
              </a:rPr>
              <a:t>11</a:t>
            </a:r>
            <a:r>
              <a:rPr lang="en-US" sz="1800" u="none" baseline="30000" dirty="0">
                <a:solidFill>
                  <a:schemeClr val="accent2"/>
                </a:solidFill>
                <a:latin typeface="Arial Narrow" pitchFamily="34" charset="0"/>
              </a:rPr>
              <a:t>22</a:t>
            </a:r>
            <a:r>
              <a:rPr lang="en-US" sz="1800" b="0" u="none" dirty="0">
                <a:latin typeface="Arial Narrow" pitchFamily="34" charset="0"/>
              </a:rPr>
              <a:t>=29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 1</a:t>
            </a:r>
            <a:r>
              <a:rPr lang="en-US" sz="1800" b="0" u="none" dirty="0">
                <a:latin typeface="Arial Narrow" pitchFamily="34" charset="0"/>
              </a:rPr>
              <a:t>, </a:t>
            </a:r>
          </a:p>
          <a:p>
            <a:pPr marL="457200" indent="-457200" defTabSz="762000" eaLnBrk="0" hangingPunct="0"/>
            <a:r>
              <a:rPr lang="en-US" sz="1800" u="none" dirty="0">
                <a:latin typeface="Arial Narrow" pitchFamily="34" charset="0"/>
              </a:rPr>
              <a:t>                            </a:t>
            </a:r>
            <a:r>
              <a:rPr lang="en-US" sz="1800" u="none" dirty="0" smtClean="0">
                <a:latin typeface="Arial Narrow" pitchFamily="34" charset="0"/>
              </a:rPr>
              <a:t>                   </a:t>
            </a:r>
            <a:r>
              <a:rPr lang="en-US" sz="1800" u="none" dirty="0">
                <a:latin typeface="Arial Narrow" pitchFamily="34" charset="0"/>
              </a:rPr>
              <a:t>11</a:t>
            </a:r>
            <a:r>
              <a:rPr lang="en-US" sz="1800" u="none" baseline="30000" dirty="0">
                <a:solidFill>
                  <a:schemeClr val="accent2"/>
                </a:solidFill>
                <a:latin typeface="Arial Narrow" pitchFamily="34" charset="0"/>
              </a:rPr>
              <a:t>33</a:t>
            </a:r>
            <a:r>
              <a:rPr lang="en-US" sz="1800" b="0" u="none" dirty="0">
                <a:latin typeface="Arial Narrow" pitchFamily="34" charset="0"/>
              </a:rPr>
              <a:t>=29x11=-1 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1</a:t>
            </a:r>
            <a:r>
              <a:rPr lang="en-US" sz="1800" b="0" u="none" dirty="0">
                <a:latin typeface="Arial Narrow" pitchFamily="34" charset="0"/>
              </a:rPr>
              <a:t>  </a:t>
            </a:r>
            <a:r>
              <a:rPr lang="en-US" sz="1800" u="none" dirty="0">
                <a:latin typeface="Arial Narrow" pitchFamily="34" charset="0"/>
              </a:rPr>
              <a:t>=&gt;</a:t>
            </a:r>
            <a:r>
              <a:rPr lang="en-US" sz="1800" b="0" u="none" dirty="0">
                <a:latin typeface="Arial Narrow" pitchFamily="34" charset="0"/>
              </a:rPr>
              <a:t>   </a:t>
            </a:r>
            <a:r>
              <a:rPr lang="en-US" sz="1800" u="none" dirty="0">
                <a:latin typeface="Arial Narrow" pitchFamily="34" charset="0"/>
              </a:rPr>
              <a:t>order of 11 is 66.</a:t>
            </a:r>
          </a:p>
          <a:p>
            <a:pPr marL="457200" indent="-457200" defTabSz="762000" eaLnBrk="0" hangingPunct="0"/>
            <a:r>
              <a:rPr lang="en-US" sz="1800" b="0" u="none" dirty="0">
                <a:latin typeface="Arial Narrow" pitchFamily="34" charset="0"/>
              </a:rPr>
              <a:t>         Now we know that the order of  </a:t>
            </a:r>
            <a:r>
              <a:rPr lang="en-US" sz="1800" b="0" u="none" dirty="0">
                <a:solidFill>
                  <a:schemeClr val="hlink"/>
                </a:solidFill>
                <a:latin typeface="Arial Narrow" pitchFamily="34" charset="0"/>
                <a:sym typeface="Symbol" pitchFamily="18" charset="2"/>
              </a:rPr>
              <a:t>11</a:t>
            </a:r>
            <a:r>
              <a:rPr lang="en-US" sz="1800" b="0" u="none" dirty="0">
                <a:latin typeface="Arial Narrow" pitchFamily="34" charset="0"/>
              </a:rPr>
              <a:t>  is  </a:t>
            </a:r>
            <a:r>
              <a:rPr lang="en-US" sz="1800" b="0" u="none" dirty="0">
                <a:solidFill>
                  <a:schemeClr val="hlink"/>
                </a:solidFill>
                <a:latin typeface="Arial Narrow" pitchFamily="34" charset="0"/>
              </a:rPr>
              <a:t>66</a:t>
            </a:r>
            <a:r>
              <a:rPr lang="en-US" sz="1800" b="0" u="none" dirty="0">
                <a:latin typeface="Arial Narrow" pitchFamily="34" charset="0"/>
              </a:rPr>
              <a:t>  , thus  </a:t>
            </a:r>
            <a:r>
              <a:rPr lang="en-US" sz="1800" u="none" dirty="0" err="1">
                <a:solidFill>
                  <a:schemeClr val="hlink"/>
                </a:solidFill>
                <a:latin typeface="Arial Narrow" pitchFamily="34" charset="0"/>
              </a:rPr>
              <a:t>Ord</a:t>
            </a:r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</a:rPr>
              <a:t> (</a:t>
            </a:r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  <a:sym typeface="Symbol" pitchFamily="18" charset="2"/>
              </a:rPr>
              <a:t>11</a:t>
            </a:r>
            <a:r>
              <a:rPr lang="en-US" sz="1800" u="none" baseline="30000" dirty="0">
                <a:solidFill>
                  <a:schemeClr val="hlink"/>
                </a:solidFill>
                <a:latin typeface="Arial Narrow" pitchFamily="34" charset="0"/>
              </a:rPr>
              <a:t>i</a:t>
            </a:r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</a:rPr>
              <a:t> ) = 66 / </a:t>
            </a:r>
            <a:r>
              <a:rPr lang="en-US" sz="1800" u="none" dirty="0" err="1">
                <a:solidFill>
                  <a:schemeClr val="hlink"/>
                </a:solidFill>
                <a:latin typeface="Arial Narrow" pitchFamily="34" charset="0"/>
              </a:rPr>
              <a:t>gcd</a:t>
            </a:r>
            <a:r>
              <a:rPr lang="en-US" sz="1800" u="none" dirty="0">
                <a:solidFill>
                  <a:schemeClr val="hlink"/>
                </a:solidFill>
                <a:latin typeface="Arial Narrow" pitchFamily="34" charset="0"/>
              </a:rPr>
              <a:t> (66,i)</a:t>
            </a:r>
            <a:r>
              <a:rPr lang="en-US" sz="1800" u="none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.</a:t>
            </a:r>
            <a:r>
              <a:rPr lang="en-US" sz="1800" b="0" u="none" dirty="0">
                <a:solidFill>
                  <a:schemeClr val="tx2"/>
                </a:solidFill>
                <a:latin typeface="Arial Narrow" pitchFamily="34" charset="0"/>
                <a:sym typeface="Symbol" pitchFamily="18" charset="2"/>
              </a:rPr>
              <a:t> </a:t>
            </a:r>
          </a:p>
          <a:p>
            <a:pPr marL="457200" indent="-457200" defTabSz="762000" eaLnBrk="0" hangingPunct="0"/>
            <a:r>
              <a:rPr lang="en-US" sz="1800" b="0" u="none" dirty="0">
                <a:latin typeface="Arial Narrow" pitchFamily="34" charset="0"/>
              </a:rPr>
              <a:t>         by selecting i=2 =&gt; order [ 11</a:t>
            </a:r>
            <a:r>
              <a:rPr lang="en-US" sz="1800" b="0" u="none" baseline="30000" dirty="0">
                <a:latin typeface="Arial Narrow" pitchFamily="34" charset="0"/>
              </a:rPr>
              <a:t>2</a:t>
            </a:r>
            <a:r>
              <a:rPr lang="en-US" sz="1800" b="0" u="none" dirty="0">
                <a:latin typeface="Arial Narrow" pitchFamily="34" charset="0"/>
              </a:rPr>
              <a:t>=54 ]= 66/2=33. </a:t>
            </a:r>
          </a:p>
          <a:p>
            <a:pPr marL="457200" indent="-457200" defTabSz="762000" eaLnBrk="0" hangingPunct="0"/>
            <a:r>
              <a:rPr lang="en-US" sz="1800" b="0" u="none" dirty="0">
                <a:latin typeface="Arial Narrow" pitchFamily="34" charset="0"/>
              </a:rPr>
              <a:t>         by selecting i=5 =&gt; order [11</a:t>
            </a:r>
            <a:r>
              <a:rPr lang="en-US" sz="1800" b="0" u="none" baseline="30000" dirty="0">
                <a:latin typeface="Arial Narrow" pitchFamily="34" charset="0"/>
              </a:rPr>
              <a:t>5</a:t>
            </a:r>
            <a:r>
              <a:rPr lang="en-US" sz="1800" b="0" u="none" dirty="0">
                <a:latin typeface="Arial Narrow" pitchFamily="34" charset="0"/>
              </a:rPr>
              <a:t>=50]=66/1=66.</a:t>
            </a:r>
          </a:p>
          <a:p>
            <a:pPr marL="457200" indent="-457200" defTabSz="762000" eaLnBrk="0" hangingPunct="0"/>
            <a:r>
              <a:rPr lang="en-US" sz="1800" b="0" u="none" dirty="0">
                <a:latin typeface="Arial Narrow" pitchFamily="34" charset="0"/>
              </a:rPr>
              <a:t>         by selecting i=6 =&gt; order [11</a:t>
            </a:r>
            <a:r>
              <a:rPr lang="en-US" sz="1800" b="0" u="none" baseline="30000" dirty="0">
                <a:latin typeface="Arial Narrow" pitchFamily="34" charset="0"/>
              </a:rPr>
              <a:t>6</a:t>
            </a:r>
            <a:r>
              <a:rPr lang="en-US" sz="1800" b="0" u="none" dirty="0">
                <a:latin typeface="Arial Narrow" pitchFamily="34" charset="0"/>
              </a:rPr>
              <a:t> =14]= 66/6=11.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1139825" y="4987850"/>
            <a:ext cx="7789863" cy="9525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336675" y="50815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1462088" y="51831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1946275" y="50815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2071688" y="51831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2590800" y="50815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2716213" y="51831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3254375" y="50815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3379788" y="51831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3970338" y="50815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4095750" y="518311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4705350" y="50815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b</a:t>
            </a:r>
            <a:endParaRPr lang="en-US"/>
          </a:p>
        </p:txBody>
      </p:sp>
      <p:sp>
        <p:nvSpPr>
          <p:cNvPr id="9233" name="Rectangle 18"/>
          <p:cNvSpPr>
            <a:spLocks noChangeArrowheads="1"/>
          </p:cNvSpPr>
          <p:nvPr/>
        </p:nvSpPr>
        <p:spPr bwMode="auto">
          <a:xfrm>
            <a:off x="4830763" y="5183113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5672138" y="5081513"/>
            <a:ext cx="120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q</a:t>
            </a:r>
            <a:endParaRPr lang="en-US"/>
          </a:p>
        </p:txBody>
      </p:sp>
      <p:sp>
        <p:nvSpPr>
          <p:cNvPr id="9235" name="Rectangle 20"/>
          <p:cNvSpPr>
            <a:spLocks noChangeArrowheads="1"/>
          </p:cNvSpPr>
          <p:nvPr/>
        </p:nvSpPr>
        <p:spPr bwMode="auto">
          <a:xfrm>
            <a:off x="6424613" y="5081513"/>
            <a:ext cx="714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6873875" y="5081513"/>
            <a:ext cx="11795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computation</a:t>
            </a:r>
            <a:endParaRPr lang="en-US"/>
          </a:p>
        </p:txBody>
      </p:sp>
      <p:sp>
        <p:nvSpPr>
          <p:cNvPr id="9237" name="Rectangle 22"/>
          <p:cNvSpPr>
            <a:spLocks noChangeArrowheads="1"/>
          </p:cNvSpPr>
          <p:nvPr/>
        </p:nvSpPr>
        <p:spPr bwMode="auto">
          <a:xfrm>
            <a:off x="1265238" y="5502200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67</a:t>
            </a:r>
            <a:endParaRPr lang="en-US"/>
          </a:p>
        </p:txBody>
      </p: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2035175" y="5530775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31</a:t>
            </a:r>
            <a:endParaRPr lang="en-US"/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2627313" y="55022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 dirty="0">
                <a:solidFill>
                  <a:srgbClr val="000000"/>
                </a:solidFill>
              </a:rPr>
              <a:t>1</a:t>
            </a:r>
            <a:endParaRPr lang="en-US" dirty="0"/>
          </a:p>
        </p:txBody>
      </p:sp>
      <p:sp>
        <p:nvSpPr>
          <p:cNvPr id="9240" name="Rectangle 25"/>
          <p:cNvSpPr>
            <a:spLocks noChangeArrowheads="1"/>
          </p:cNvSpPr>
          <p:nvPr/>
        </p:nvSpPr>
        <p:spPr bwMode="auto">
          <a:xfrm>
            <a:off x="3308350" y="55022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9241" name="Rectangle 26"/>
          <p:cNvSpPr>
            <a:spLocks noChangeArrowheads="1"/>
          </p:cNvSpPr>
          <p:nvPr/>
        </p:nvSpPr>
        <p:spPr bwMode="auto">
          <a:xfrm>
            <a:off x="4024313" y="55022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9242" name="Rectangle 27"/>
          <p:cNvSpPr>
            <a:spLocks noChangeArrowheads="1"/>
          </p:cNvSpPr>
          <p:nvPr/>
        </p:nvSpPr>
        <p:spPr bwMode="auto">
          <a:xfrm>
            <a:off x="4759325" y="55022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5672138" y="55022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9244" name="Rectangle 29"/>
          <p:cNvSpPr>
            <a:spLocks noChangeArrowheads="1"/>
          </p:cNvSpPr>
          <p:nvPr/>
        </p:nvSpPr>
        <p:spPr bwMode="auto">
          <a:xfrm>
            <a:off x="6335713" y="5502200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9245" name="Rectangle 30"/>
          <p:cNvSpPr>
            <a:spLocks noChangeArrowheads="1"/>
          </p:cNvSpPr>
          <p:nvPr/>
        </p:nvSpPr>
        <p:spPr bwMode="auto">
          <a:xfrm>
            <a:off x="6873875" y="5502200"/>
            <a:ext cx="1517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67/31 =2 + 5/67</a:t>
            </a:r>
            <a:endParaRPr lang="en-US"/>
          </a:p>
        </p:txBody>
      </p:sp>
      <p:sp>
        <p:nvSpPr>
          <p:cNvPr id="9246" name="Rectangle 31"/>
          <p:cNvSpPr>
            <a:spLocks noChangeArrowheads="1"/>
          </p:cNvSpPr>
          <p:nvPr/>
        </p:nvSpPr>
        <p:spPr bwMode="auto">
          <a:xfrm>
            <a:off x="1265238" y="5905425"/>
            <a:ext cx="241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31</a:t>
            </a:r>
            <a:endParaRPr lang="en-US"/>
          </a:p>
        </p:txBody>
      </p:sp>
      <p:sp>
        <p:nvSpPr>
          <p:cNvPr id="9247" name="Rectangle 32"/>
          <p:cNvSpPr>
            <a:spLocks noChangeArrowheads="1"/>
          </p:cNvSpPr>
          <p:nvPr/>
        </p:nvSpPr>
        <p:spPr bwMode="auto">
          <a:xfrm>
            <a:off x="1928813" y="5905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9248" name="Rectangle 33"/>
          <p:cNvSpPr>
            <a:spLocks noChangeArrowheads="1"/>
          </p:cNvSpPr>
          <p:nvPr/>
        </p:nvSpPr>
        <p:spPr bwMode="auto">
          <a:xfrm>
            <a:off x="2627313" y="5905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9249" name="Rectangle 34"/>
          <p:cNvSpPr>
            <a:spLocks noChangeArrowheads="1"/>
          </p:cNvSpPr>
          <p:nvPr/>
        </p:nvSpPr>
        <p:spPr bwMode="auto">
          <a:xfrm>
            <a:off x="3308350" y="5905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50" name="Rectangle 35"/>
          <p:cNvSpPr>
            <a:spLocks noChangeArrowheads="1"/>
          </p:cNvSpPr>
          <p:nvPr/>
        </p:nvSpPr>
        <p:spPr bwMode="auto">
          <a:xfrm>
            <a:off x="4024313" y="5905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51" name="Rectangle 36"/>
          <p:cNvSpPr>
            <a:spLocks noChangeArrowheads="1"/>
          </p:cNvSpPr>
          <p:nvPr/>
        </p:nvSpPr>
        <p:spPr bwMode="auto">
          <a:xfrm>
            <a:off x="4625975" y="5860975"/>
            <a:ext cx="414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sz="1300" b="0" u="none">
                <a:solidFill>
                  <a:srgbClr val="000000"/>
                </a:solidFill>
              </a:rPr>
              <a:t>0-2x1</a:t>
            </a:r>
          </a:p>
          <a:p>
            <a:pPr algn="ctr" defTabSz="762000" eaLnBrk="0" hangingPunct="0"/>
            <a:r>
              <a:rPr lang="en-US" sz="1300" b="0" u="none">
                <a:solidFill>
                  <a:srgbClr val="000000"/>
                </a:solidFill>
              </a:rPr>
              <a:t>-2</a:t>
            </a:r>
            <a:endParaRPr lang="en-US" sz="1600"/>
          </a:p>
        </p:txBody>
      </p:sp>
      <p:sp>
        <p:nvSpPr>
          <p:cNvPr id="9252" name="Rectangle 37"/>
          <p:cNvSpPr>
            <a:spLocks noChangeArrowheads="1"/>
          </p:cNvSpPr>
          <p:nvPr/>
        </p:nvSpPr>
        <p:spPr bwMode="auto">
          <a:xfrm>
            <a:off x="5672138" y="5905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9253" name="Rectangle 38"/>
          <p:cNvSpPr>
            <a:spLocks noChangeArrowheads="1"/>
          </p:cNvSpPr>
          <p:nvPr/>
        </p:nvSpPr>
        <p:spPr bwMode="auto">
          <a:xfrm>
            <a:off x="6407150" y="590542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54" name="Line 39"/>
          <p:cNvSpPr>
            <a:spLocks noChangeShapeType="1"/>
          </p:cNvSpPr>
          <p:nvPr/>
        </p:nvSpPr>
        <p:spPr bwMode="auto">
          <a:xfrm>
            <a:off x="1157288" y="5838750"/>
            <a:ext cx="57308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55" name="Rectangle 40"/>
          <p:cNvSpPr>
            <a:spLocks noChangeArrowheads="1"/>
          </p:cNvSpPr>
          <p:nvPr/>
        </p:nvSpPr>
        <p:spPr bwMode="auto">
          <a:xfrm>
            <a:off x="1157288" y="5838750"/>
            <a:ext cx="573087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56" name="Line 41"/>
          <p:cNvSpPr>
            <a:spLocks noChangeShapeType="1"/>
          </p:cNvSpPr>
          <p:nvPr/>
        </p:nvSpPr>
        <p:spPr bwMode="auto">
          <a:xfrm>
            <a:off x="1749425" y="5838750"/>
            <a:ext cx="608013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57" name="Rectangle 42"/>
          <p:cNvSpPr>
            <a:spLocks noChangeArrowheads="1"/>
          </p:cNvSpPr>
          <p:nvPr/>
        </p:nvSpPr>
        <p:spPr bwMode="auto">
          <a:xfrm>
            <a:off x="1749425" y="5838750"/>
            <a:ext cx="608013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58" name="Line 43"/>
          <p:cNvSpPr>
            <a:spLocks noChangeShapeType="1"/>
          </p:cNvSpPr>
          <p:nvPr/>
        </p:nvSpPr>
        <p:spPr bwMode="auto">
          <a:xfrm>
            <a:off x="2376488" y="5838750"/>
            <a:ext cx="627062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59" name="Rectangle 44"/>
          <p:cNvSpPr>
            <a:spLocks noChangeArrowheads="1"/>
          </p:cNvSpPr>
          <p:nvPr/>
        </p:nvSpPr>
        <p:spPr bwMode="auto">
          <a:xfrm>
            <a:off x="2376488" y="5838750"/>
            <a:ext cx="627062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60" name="Line 45"/>
          <p:cNvSpPr>
            <a:spLocks noChangeShapeType="1"/>
          </p:cNvSpPr>
          <p:nvPr/>
        </p:nvSpPr>
        <p:spPr bwMode="auto">
          <a:xfrm>
            <a:off x="3021013" y="5838750"/>
            <a:ext cx="68103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61" name="Rectangle 46"/>
          <p:cNvSpPr>
            <a:spLocks noChangeArrowheads="1"/>
          </p:cNvSpPr>
          <p:nvPr/>
        </p:nvSpPr>
        <p:spPr bwMode="auto">
          <a:xfrm>
            <a:off x="3021013" y="5838750"/>
            <a:ext cx="681037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62" name="Line 47"/>
          <p:cNvSpPr>
            <a:spLocks noChangeShapeType="1"/>
          </p:cNvSpPr>
          <p:nvPr/>
        </p:nvSpPr>
        <p:spPr bwMode="auto">
          <a:xfrm>
            <a:off x="3719513" y="5838750"/>
            <a:ext cx="717550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63" name="Rectangle 48"/>
          <p:cNvSpPr>
            <a:spLocks noChangeArrowheads="1"/>
          </p:cNvSpPr>
          <p:nvPr/>
        </p:nvSpPr>
        <p:spPr bwMode="auto">
          <a:xfrm>
            <a:off x="3719513" y="5838750"/>
            <a:ext cx="717550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64" name="Line 49"/>
          <p:cNvSpPr>
            <a:spLocks noChangeShapeType="1"/>
          </p:cNvSpPr>
          <p:nvPr/>
        </p:nvSpPr>
        <p:spPr bwMode="auto">
          <a:xfrm>
            <a:off x="4454525" y="5838750"/>
            <a:ext cx="715963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65" name="Rectangle 50"/>
          <p:cNvSpPr>
            <a:spLocks noChangeArrowheads="1"/>
          </p:cNvSpPr>
          <p:nvPr/>
        </p:nvSpPr>
        <p:spPr bwMode="auto">
          <a:xfrm>
            <a:off x="4454525" y="5838750"/>
            <a:ext cx="715963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66" name="Line 51"/>
          <p:cNvSpPr>
            <a:spLocks noChangeShapeType="1"/>
          </p:cNvSpPr>
          <p:nvPr/>
        </p:nvSpPr>
        <p:spPr bwMode="auto">
          <a:xfrm>
            <a:off x="5380038" y="5838750"/>
            <a:ext cx="160337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67" name="Rectangle 52"/>
          <p:cNvSpPr>
            <a:spLocks noChangeArrowheads="1"/>
          </p:cNvSpPr>
          <p:nvPr/>
        </p:nvSpPr>
        <p:spPr bwMode="auto">
          <a:xfrm>
            <a:off x="5380038" y="5838750"/>
            <a:ext cx="160337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68" name="Line 53"/>
          <p:cNvSpPr>
            <a:spLocks noChangeShapeType="1"/>
          </p:cNvSpPr>
          <p:nvPr/>
        </p:nvSpPr>
        <p:spPr bwMode="auto">
          <a:xfrm>
            <a:off x="5368925" y="5838750"/>
            <a:ext cx="715963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69" name="Rectangle 54"/>
          <p:cNvSpPr>
            <a:spLocks noChangeArrowheads="1"/>
          </p:cNvSpPr>
          <p:nvPr/>
        </p:nvSpPr>
        <p:spPr bwMode="auto">
          <a:xfrm>
            <a:off x="5368925" y="5838750"/>
            <a:ext cx="715963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70" name="Line 55"/>
          <p:cNvSpPr>
            <a:spLocks noChangeShapeType="1"/>
          </p:cNvSpPr>
          <p:nvPr/>
        </p:nvSpPr>
        <p:spPr bwMode="auto">
          <a:xfrm>
            <a:off x="6102350" y="5838750"/>
            <a:ext cx="717550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71" name="Rectangle 56"/>
          <p:cNvSpPr>
            <a:spLocks noChangeArrowheads="1"/>
          </p:cNvSpPr>
          <p:nvPr/>
        </p:nvSpPr>
        <p:spPr bwMode="auto">
          <a:xfrm>
            <a:off x="6102350" y="5838750"/>
            <a:ext cx="717550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72" name="Line 57"/>
          <p:cNvSpPr>
            <a:spLocks noChangeShapeType="1"/>
          </p:cNvSpPr>
          <p:nvPr/>
        </p:nvSpPr>
        <p:spPr bwMode="auto">
          <a:xfrm flipV="1">
            <a:off x="6837363" y="5832400"/>
            <a:ext cx="2092325" cy="635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73" name="Line 59"/>
          <p:cNvSpPr>
            <a:spLocks noChangeShapeType="1"/>
          </p:cNvSpPr>
          <p:nvPr/>
        </p:nvSpPr>
        <p:spPr bwMode="auto">
          <a:xfrm>
            <a:off x="1730375" y="5014838"/>
            <a:ext cx="0" cy="1582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74" name="Rectangle 60"/>
          <p:cNvSpPr>
            <a:spLocks noChangeArrowheads="1"/>
          </p:cNvSpPr>
          <p:nvPr/>
        </p:nvSpPr>
        <p:spPr bwMode="auto">
          <a:xfrm>
            <a:off x="1730375" y="5014838"/>
            <a:ext cx="19050" cy="12620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75" name="Line 63"/>
          <p:cNvSpPr>
            <a:spLocks noChangeShapeType="1"/>
          </p:cNvSpPr>
          <p:nvPr/>
        </p:nvSpPr>
        <p:spPr bwMode="auto">
          <a:xfrm>
            <a:off x="1157288" y="5435525"/>
            <a:ext cx="7772400" cy="95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76" name="Line 68"/>
          <p:cNvSpPr>
            <a:spLocks noChangeShapeType="1"/>
          </p:cNvSpPr>
          <p:nvPr/>
        </p:nvSpPr>
        <p:spPr bwMode="auto">
          <a:xfrm flipH="1">
            <a:off x="1501775" y="5683175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9277" name="Rectangle 69"/>
          <p:cNvSpPr>
            <a:spLocks noChangeArrowheads="1"/>
          </p:cNvSpPr>
          <p:nvPr/>
        </p:nvSpPr>
        <p:spPr bwMode="auto">
          <a:xfrm>
            <a:off x="6911975" y="5881613"/>
            <a:ext cx="12160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31/5= 6 +1/5</a:t>
            </a:r>
            <a:endParaRPr lang="en-US"/>
          </a:p>
        </p:txBody>
      </p:sp>
      <p:sp>
        <p:nvSpPr>
          <p:cNvPr id="9278" name="Rectangle 70"/>
          <p:cNvSpPr>
            <a:spLocks noChangeArrowheads="1"/>
          </p:cNvSpPr>
          <p:nvPr/>
        </p:nvSpPr>
        <p:spPr bwMode="auto">
          <a:xfrm>
            <a:off x="1247775" y="630547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9279" name="Rectangle 71"/>
          <p:cNvSpPr>
            <a:spLocks noChangeArrowheads="1"/>
          </p:cNvSpPr>
          <p:nvPr/>
        </p:nvSpPr>
        <p:spPr bwMode="auto">
          <a:xfrm>
            <a:off x="1911350" y="630547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80" name="Rectangle 72"/>
          <p:cNvSpPr>
            <a:spLocks noChangeArrowheads="1"/>
          </p:cNvSpPr>
          <p:nvPr/>
        </p:nvSpPr>
        <p:spPr bwMode="auto">
          <a:xfrm>
            <a:off x="2609850" y="630547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9281" name="Rectangle 73"/>
          <p:cNvSpPr>
            <a:spLocks noChangeArrowheads="1"/>
          </p:cNvSpPr>
          <p:nvPr/>
        </p:nvSpPr>
        <p:spPr bwMode="auto">
          <a:xfrm>
            <a:off x="3290888" y="6305475"/>
            <a:ext cx="1920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-2</a:t>
            </a:r>
            <a:endParaRPr lang="en-US"/>
          </a:p>
        </p:txBody>
      </p:sp>
      <p:sp>
        <p:nvSpPr>
          <p:cNvPr id="9282" name="Rectangle 74"/>
          <p:cNvSpPr>
            <a:spLocks noChangeArrowheads="1"/>
          </p:cNvSpPr>
          <p:nvPr/>
        </p:nvSpPr>
        <p:spPr bwMode="auto">
          <a:xfrm>
            <a:off x="3863975" y="6235625"/>
            <a:ext cx="6096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762000" eaLnBrk="0" hangingPunct="0"/>
            <a:r>
              <a:rPr lang="en-US" sz="1300" b="0" u="none">
                <a:solidFill>
                  <a:srgbClr val="000000"/>
                </a:solidFill>
              </a:rPr>
              <a:t>---</a:t>
            </a:r>
            <a:endParaRPr lang="en-US" sz="1600">
              <a:solidFill>
                <a:schemeClr val="hlink"/>
              </a:solidFill>
            </a:endParaRPr>
          </a:p>
        </p:txBody>
      </p:sp>
      <p:sp>
        <p:nvSpPr>
          <p:cNvPr id="1384523" name="Rectangle 75"/>
          <p:cNvSpPr>
            <a:spLocks noChangeArrowheads="1"/>
          </p:cNvSpPr>
          <p:nvPr/>
        </p:nvSpPr>
        <p:spPr bwMode="auto">
          <a:xfrm>
            <a:off x="4645025" y="6207050"/>
            <a:ext cx="469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>
              <a:defRPr/>
            </a:pPr>
            <a:r>
              <a:rPr lang="en-US" sz="1300" b="0" u="none">
                <a:solidFill>
                  <a:srgbClr val="000000"/>
                </a:solidFill>
                <a:cs typeface="+mn-cs"/>
              </a:rPr>
              <a:t>1-6x-2</a:t>
            </a:r>
          </a:p>
          <a:p>
            <a:pPr algn="ctr" defTabSz="762000" eaLnBrk="0" hangingPunct="0">
              <a:defRPr/>
            </a:pPr>
            <a:r>
              <a:rPr lang="en-US" sz="15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13</a:t>
            </a:r>
            <a:endParaRPr lang="en-US" sz="15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9284" name="Rectangle 76"/>
          <p:cNvSpPr>
            <a:spLocks noChangeArrowheads="1"/>
          </p:cNvSpPr>
          <p:nvPr/>
        </p:nvSpPr>
        <p:spPr bwMode="auto">
          <a:xfrm>
            <a:off x="5654675" y="630547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9285" name="Rectangle 77"/>
          <p:cNvSpPr>
            <a:spLocks noChangeArrowheads="1"/>
          </p:cNvSpPr>
          <p:nvPr/>
        </p:nvSpPr>
        <p:spPr bwMode="auto">
          <a:xfrm>
            <a:off x="6389688" y="6305475"/>
            <a:ext cx="1206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9286" name="Line 78"/>
          <p:cNvSpPr>
            <a:spLocks noChangeShapeType="1"/>
          </p:cNvSpPr>
          <p:nvPr/>
        </p:nvSpPr>
        <p:spPr bwMode="auto">
          <a:xfrm>
            <a:off x="1139825" y="6238800"/>
            <a:ext cx="57308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87" name="Rectangle 79"/>
          <p:cNvSpPr>
            <a:spLocks noChangeArrowheads="1"/>
          </p:cNvSpPr>
          <p:nvPr/>
        </p:nvSpPr>
        <p:spPr bwMode="auto">
          <a:xfrm>
            <a:off x="1139825" y="6238800"/>
            <a:ext cx="573088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88" name="Line 80"/>
          <p:cNvSpPr>
            <a:spLocks noChangeShapeType="1"/>
          </p:cNvSpPr>
          <p:nvPr/>
        </p:nvSpPr>
        <p:spPr bwMode="auto">
          <a:xfrm>
            <a:off x="1731963" y="6238800"/>
            <a:ext cx="608012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89" name="Rectangle 81"/>
          <p:cNvSpPr>
            <a:spLocks noChangeArrowheads="1"/>
          </p:cNvSpPr>
          <p:nvPr/>
        </p:nvSpPr>
        <p:spPr bwMode="auto">
          <a:xfrm>
            <a:off x="1731963" y="6238800"/>
            <a:ext cx="608012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90" name="Line 82"/>
          <p:cNvSpPr>
            <a:spLocks noChangeShapeType="1"/>
          </p:cNvSpPr>
          <p:nvPr/>
        </p:nvSpPr>
        <p:spPr bwMode="auto">
          <a:xfrm>
            <a:off x="2359025" y="6238800"/>
            <a:ext cx="627063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91" name="Rectangle 83"/>
          <p:cNvSpPr>
            <a:spLocks noChangeArrowheads="1"/>
          </p:cNvSpPr>
          <p:nvPr/>
        </p:nvSpPr>
        <p:spPr bwMode="auto">
          <a:xfrm>
            <a:off x="2359025" y="6238800"/>
            <a:ext cx="627063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92" name="Line 84"/>
          <p:cNvSpPr>
            <a:spLocks noChangeShapeType="1"/>
          </p:cNvSpPr>
          <p:nvPr/>
        </p:nvSpPr>
        <p:spPr bwMode="auto">
          <a:xfrm>
            <a:off x="3003550" y="6238800"/>
            <a:ext cx="68103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93" name="Rectangle 85"/>
          <p:cNvSpPr>
            <a:spLocks noChangeArrowheads="1"/>
          </p:cNvSpPr>
          <p:nvPr/>
        </p:nvSpPr>
        <p:spPr bwMode="auto">
          <a:xfrm>
            <a:off x="3003550" y="6238800"/>
            <a:ext cx="681038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94" name="Line 86"/>
          <p:cNvSpPr>
            <a:spLocks noChangeShapeType="1"/>
          </p:cNvSpPr>
          <p:nvPr/>
        </p:nvSpPr>
        <p:spPr bwMode="auto">
          <a:xfrm>
            <a:off x="3702050" y="6238800"/>
            <a:ext cx="717550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95" name="Rectangle 87"/>
          <p:cNvSpPr>
            <a:spLocks noChangeArrowheads="1"/>
          </p:cNvSpPr>
          <p:nvPr/>
        </p:nvSpPr>
        <p:spPr bwMode="auto">
          <a:xfrm>
            <a:off x="3702050" y="6238800"/>
            <a:ext cx="717550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96" name="Line 88"/>
          <p:cNvSpPr>
            <a:spLocks noChangeShapeType="1"/>
          </p:cNvSpPr>
          <p:nvPr/>
        </p:nvSpPr>
        <p:spPr bwMode="auto">
          <a:xfrm>
            <a:off x="4437063" y="6238800"/>
            <a:ext cx="715962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97" name="Rectangle 89"/>
          <p:cNvSpPr>
            <a:spLocks noChangeArrowheads="1"/>
          </p:cNvSpPr>
          <p:nvPr/>
        </p:nvSpPr>
        <p:spPr bwMode="auto">
          <a:xfrm>
            <a:off x="4437063" y="6238800"/>
            <a:ext cx="715962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298" name="Line 90"/>
          <p:cNvSpPr>
            <a:spLocks noChangeShapeType="1"/>
          </p:cNvSpPr>
          <p:nvPr/>
        </p:nvSpPr>
        <p:spPr bwMode="auto">
          <a:xfrm>
            <a:off x="5362575" y="6238800"/>
            <a:ext cx="160338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99" name="Rectangle 91"/>
          <p:cNvSpPr>
            <a:spLocks noChangeArrowheads="1"/>
          </p:cNvSpPr>
          <p:nvPr/>
        </p:nvSpPr>
        <p:spPr bwMode="auto">
          <a:xfrm>
            <a:off x="5362575" y="6238800"/>
            <a:ext cx="160338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300" name="Line 92"/>
          <p:cNvSpPr>
            <a:spLocks noChangeShapeType="1"/>
          </p:cNvSpPr>
          <p:nvPr/>
        </p:nvSpPr>
        <p:spPr bwMode="auto">
          <a:xfrm>
            <a:off x="5351463" y="6238800"/>
            <a:ext cx="715962" cy="1588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01" name="Rectangle 93"/>
          <p:cNvSpPr>
            <a:spLocks noChangeArrowheads="1"/>
          </p:cNvSpPr>
          <p:nvPr/>
        </p:nvSpPr>
        <p:spPr bwMode="auto">
          <a:xfrm>
            <a:off x="5351463" y="6238800"/>
            <a:ext cx="715962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302" name="Line 94"/>
          <p:cNvSpPr>
            <a:spLocks noChangeShapeType="1"/>
          </p:cNvSpPr>
          <p:nvPr/>
        </p:nvSpPr>
        <p:spPr bwMode="auto">
          <a:xfrm flipV="1">
            <a:off x="6084888" y="6226100"/>
            <a:ext cx="2874962" cy="12700"/>
          </a:xfrm>
          <a:prstGeom prst="line">
            <a:avLst/>
          </a:prstGeom>
          <a:noFill/>
          <a:ln w="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03" name="Rectangle 95"/>
          <p:cNvSpPr>
            <a:spLocks noChangeArrowheads="1"/>
          </p:cNvSpPr>
          <p:nvPr/>
        </p:nvSpPr>
        <p:spPr bwMode="auto">
          <a:xfrm>
            <a:off x="6084888" y="6238800"/>
            <a:ext cx="717550" cy="174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9304" name="Line 100"/>
          <p:cNvSpPr>
            <a:spLocks noChangeShapeType="1"/>
          </p:cNvSpPr>
          <p:nvPr/>
        </p:nvSpPr>
        <p:spPr bwMode="auto">
          <a:xfrm flipH="1">
            <a:off x="1484313" y="6083225"/>
            <a:ext cx="304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9305" name="Rectangle 101"/>
          <p:cNvSpPr>
            <a:spLocks noChangeArrowheads="1"/>
          </p:cNvSpPr>
          <p:nvPr/>
        </p:nvSpPr>
        <p:spPr bwMode="auto">
          <a:xfrm>
            <a:off x="6911975" y="6322938"/>
            <a:ext cx="10350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700" b="0" u="none">
                <a:solidFill>
                  <a:srgbClr val="000000"/>
                </a:solidFill>
              </a:rPr>
              <a:t>5/1=5+ 0/1</a:t>
            </a:r>
            <a:endParaRPr lang="en-US"/>
          </a:p>
        </p:txBody>
      </p:sp>
      <p:sp>
        <p:nvSpPr>
          <p:cNvPr id="9306" name="Line 102"/>
          <p:cNvSpPr>
            <a:spLocks noChangeShapeType="1"/>
          </p:cNvSpPr>
          <p:nvPr/>
        </p:nvSpPr>
        <p:spPr bwMode="auto">
          <a:xfrm>
            <a:off x="23399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07" name="Line 103"/>
          <p:cNvSpPr>
            <a:spLocks noChangeShapeType="1"/>
          </p:cNvSpPr>
          <p:nvPr/>
        </p:nvSpPr>
        <p:spPr bwMode="auto">
          <a:xfrm>
            <a:off x="30257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08" name="Line 104"/>
          <p:cNvSpPr>
            <a:spLocks noChangeShapeType="1"/>
          </p:cNvSpPr>
          <p:nvPr/>
        </p:nvSpPr>
        <p:spPr bwMode="auto">
          <a:xfrm>
            <a:off x="37115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09" name="Line 105"/>
          <p:cNvSpPr>
            <a:spLocks noChangeShapeType="1"/>
          </p:cNvSpPr>
          <p:nvPr/>
        </p:nvSpPr>
        <p:spPr bwMode="auto">
          <a:xfrm>
            <a:off x="43973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0" name="Line 106"/>
          <p:cNvSpPr>
            <a:spLocks noChangeShapeType="1"/>
          </p:cNvSpPr>
          <p:nvPr/>
        </p:nvSpPr>
        <p:spPr bwMode="auto">
          <a:xfrm>
            <a:off x="52736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1" name="Line 107"/>
          <p:cNvSpPr>
            <a:spLocks noChangeShapeType="1"/>
          </p:cNvSpPr>
          <p:nvPr/>
        </p:nvSpPr>
        <p:spPr bwMode="auto">
          <a:xfrm>
            <a:off x="53498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2" name="Line 108"/>
          <p:cNvSpPr>
            <a:spLocks noChangeShapeType="1"/>
          </p:cNvSpPr>
          <p:nvPr/>
        </p:nvSpPr>
        <p:spPr bwMode="auto">
          <a:xfrm>
            <a:off x="60737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3" name="Line 109"/>
          <p:cNvSpPr>
            <a:spLocks noChangeShapeType="1"/>
          </p:cNvSpPr>
          <p:nvPr/>
        </p:nvSpPr>
        <p:spPr bwMode="auto">
          <a:xfrm>
            <a:off x="67595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4" name="Line 110"/>
          <p:cNvSpPr>
            <a:spLocks noChangeShapeType="1"/>
          </p:cNvSpPr>
          <p:nvPr/>
        </p:nvSpPr>
        <p:spPr bwMode="auto">
          <a:xfrm>
            <a:off x="8929688" y="5040238"/>
            <a:ext cx="0" cy="1582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5" name="Line 111"/>
          <p:cNvSpPr>
            <a:spLocks noChangeShapeType="1"/>
          </p:cNvSpPr>
          <p:nvPr/>
        </p:nvSpPr>
        <p:spPr bwMode="auto">
          <a:xfrm>
            <a:off x="1120775" y="4997375"/>
            <a:ext cx="0" cy="15827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6" name="Oval 112"/>
          <p:cNvSpPr>
            <a:spLocks noChangeArrowheads="1"/>
          </p:cNvSpPr>
          <p:nvPr/>
        </p:nvSpPr>
        <p:spPr bwMode="auto">
          <a:xfrm>
            <a:off x="1806575" y="629277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9317" name="Text Box 113"/>
          <p:cNvSpPr txBox="1">
            <a:spLocks noChangeArrowheads="1"/>
          </p:cNvSpPr>
          <p:nvPr/>
        </p:nvSpPr>
        <p:spPr bwMode="auto">
          <a:xfrm>
            <a:off x="3673475" y="4687813"/>
            <a:ext cx="6715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1400" u="none"/>
              <a:t>a</a:t>
            </a:r>
            <a:r>
              <a:rPr lang="en-US" sz="1400" u="none" baseline="-25000"/>
              <a:t>1</a:t>
            </a:r>
            <a:r>
              <a:rPr lang="en-US" sz="1400" u="none"/>
              <a:t>-qa</a:t>
            </a:r>
            <a:r>
              <a:rPr lang="en-US" sz="1400" u="none" baseline="-25000"/>
              <a:t>2</a:t>
            </a:r>
            <a:endParaRPr lang="en-US" sz="1400" u="none"/>
          </a:p>
        </p:txBody>
      </p:sp>
      <p:sp>
        <p:nvSpPr>
          <p:cNvPr id="9318" name="Text Box 114"/>
          <p:cNvSpPr txBox="1">
            <a:spLocks noChangeArrowheads="1"/>
          </p:cNvSpPr>
          <p:nvPr/>
        </p:nvSpPr>
        <p:spPr bwMode="auto">
          <a:xfrm>
            <a:off x="4473575" y="4698925"/>
            <a:ext cx="9906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/>
            <a:r>
              <a:rPr lang="en-US" sz="1400" u="none"/>
              <a:t>b</a:t>
            </a:r>
            <a:r>
              <a:rPr lang="en-US" sz="1400" u="none" baseline="-25000"/>
              <a:t>1</a:t>
            </a:r>
            <a:r>
              <a:rPr lang="en-US" sz="1400" u="none"/>
              <a:t>-qb</a:t>
            </a:r>
            <a:r>
              <a:rPr lang="en-US" sz="1400" u="none" baseline="-25000"/>
              <a:t>2</a:t>
            </a:r>
            <a:endParaRPr lang="en-US" sz="1400" u="none"/>
          </a:p>
        </p:txBody>
      </p:sp>
      <p:sp>
        <p:nvSpPr>
          <p:cNvPr id="9319" name="Line 115"/>
          <p:cNvSpPr>
            <a:spLocks noChangeShapeType="1"/>
          </p:cNvSpPr>
          <p:nvPr/>
        </p:nvSpPr>
        <p:spPr bwMode="auto">
          <a:xfrm>
            <a:off x="1106488" y="6613450"/>
            <a:ext cx="7823200" cy="11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9320" name="Text Box 116"/>
          <p:cNvSpPr txBox="1">
            <a:spLocks noChangeArrowheads="1"/>
          </p:cNvSpPr>
          <p:nvPr/>
        </p:nvSpPr>
        <p:spPr bwMode="auto">
          <a:xfrm>
            <a:off x="1080319" y="4599470"/>
            <a:ext cx="2655192" cy="37151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800" b="0" u="none" dirty="0" err="1">
                <a:latin typeface="Arial Narrow" pitchFamily="34" charset="0"/>
                <a:sym typeface="Symbol" pitchFamily="18" charset="2"/>
              </a:rPr>
              <a:t>Mult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. Inv of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 31</a:t>
            </a:r>
            <a:r>
              <a:rPr lang="en-US" sz="1800" b="0" u="none" dirty="0">
                <a:latin typeface="Arial Narrow" pitchFamily="34" charset="0"/>
                <a:sym typeface="Symbol" pitchFamily="18" charset="2"/>
              </a:rPr>
              <a:t> in GF( </a:t>
            </a:r>
            <a:r>
              <a:rPr lang="en-US" sz="1800" u="none" dirty="0">
                <a:latin typeface="Arial Narrow" pitchFamily="34" charset="0"/>
                <a:sym typeface="Symbol" pitchFamily="18" charset="2"/>
              </a:rPr>
              <a:t>67) =13</a:t>
            </a:r>
            <a:endParaRPr lang="de-DE" sz="1800" u="none" dirty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9321" name="Oval 117"/>
          <p:cNvSpPr>
            <a:spLocks noChangeArrowheads="1"/>
          </p:cNvSpPr>
          <p:nvPr/>
        </p:nvSpPr>
        <p:spPr bwMode="auto">
          <a:xfrm>
            <a:off x="4735513" y="639437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7649170" y="1920484"/>
            <a:ext cx="2205394" cy="970939"/>
            <a:chOff x="7649170" y="1920484"/>
            <a:chExt cx="2205394" cy="970939"/>
          </a:xfrm>
        </p:grpSpPr>
        <p:sp>
          <p:nvSpPr>
            <p:cNvPr id="2" name="Rechteck 1"/>
            <p:cNvSpPr/>
            <p:nvPr/>
          </p:nvSpPr>
          <p:spPr>
            <a:xfrm>
              <a:off x="8625060" y="2491313"/>
              <a:ext cx="122950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u="none" dirty="0">
                  <a:latin typeface="Arial Narrow" pitchFamily="34" charset="0"/>
                </a:rPr>
                <a:t>66 = 2.3.11</a:t>
              </a:r>
              <a:endParaRPr lang="de-DE" dirty="0"/>
            </a:p>
          </p:txBody>
        </p:sp>
        <p:cxnSp>
          <p:nvCxnSpPr>
            <p:cNvPr id="4" name="Gerade Verbindung mit Pfeil 3"/>
            <p:cNvCxnSpPr/>
            <p:nvPr/>
          </p:nvCxnSpPr>
          <p:spPr bwMode="auto">
            <a:xfrm>
              <a:off x="8128000" y="2200357"/>
              <a:ext cx="529629" cy="49101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Geschweifte Klammer links 5"/>
            <p:cNvSpPr/>
            <p:nvPr/>
          </p:nvSpPr>
          <p:spPr bwMode="auto">
            <a:xfrm rot="16200000">
              <a:off x="8013463" y="1556191"/>
              <a:ext cx="279873" cy="1008459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47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7" grpId="0"/>
      <p:bldP spid="9238" grpId="0"/>
      <p:bldP spid="9239" grpId="0"/>
      <p:bldP spid="9240" grpId="0"/>
      <p:bldP spid="9241" grpId="0"/>
      <p:bldP spid="9242" grpId="0"/>
      <p:bldP spid="9243" grpId="0"/>
      <p:bldP spid="9244" grpId="0"/>
      <p:bldP spid="9245" grpId="0"/>
      <p:bldP spid="9246" grpId="0"/>
      <p:bldP spid="9247" grpId="0"/>
      <p:bldP spid="9248" grpId="0"/>
      <p:bldP spid="9249" grpId="0"/>
      <p:bldP spid="9250" grpId="0"/>
      <p:bldP spid="9251" grpId="0"/>
      <p:bldP spid="9252" grpId="0"/>
      <p:bldP spid="9253" grpId="0"/>
      <p:bldP spid="9254" grpId="0" animBg="1"/>
      <p:bldP spid="9255" grpId="0" animBg="1"/>
      <p:bldP spid="9256" grpId="0" animBg="1"/>
      <p:bldP spid="9257" grpId="0" animBg="1"/>
      <p:bldP spid="9258" grpId="0" animBg="1"/>
      <p:bldP spid="9259" grpId="0" animBg="1"/>
      <p:bldP spid="9260" grpId="0" animBg="1"/>
      <p:bldP spid="9261" grpId="0" animBg="1"/>
      <p:bldP spid="9262" grpId="0" animBg="1"/>
      <p:bldP spid="9263" grpId="0" animBg="1"/>
      <p:bldP spid="9264" grpId="0" animBg="1"/>
      <p:bldP spid="9265" grpId="0" animBg="1"/>
      <p:bldP spid="9266" grpId="0" animBg="1"/>
      <p:bldP spid="9267" grpId="0" animBg="1"/>
      <p:bldP spid="9268" grpId="0" animBg="1"/>
      <p:bldP spid="9269" grpId="0" animBg="1"/>
      <p:bldP spid="9270" grpId="0" animBg="1"/>
      <p:bldP spid="9271" grpId="0" animBg="1"/>
      <p:bldP spid="9272" grpId="0" animBg="1"/>
      <p:bldP spid="9273" grpId="0" animBg="1"/>
      <p:bldP spid="9274" grpId="0" animBg="1"/>
      <p:bldP spid="9275" grpId="0" animBg="1"/>
      <p:bldP spid="9276" grpId="0" animBg="1"/>
      <p:bldP spid="9277" grpId="0"/>
      <p:bldP spid="9278" grpId="0"/>
      <p:bldP spid="9279" grpId="0"/>
      <p:bldP spid="9280" grpId="0"/>
      <p:bldP spid="9281" grpId="0"/>
      <p:bldP spid="9282" grpId="0"/>
      <p:bldP spid="1384523" grpId="0"/>
      <p:bldP spid="9284" grpId="0"/>
      <p:bldP spid="9285" grpId="0"/>
      <p:bldP spid="9286" grpId="0" animBg="1"/>
      <p:bldP spid="9287" grpId="0" animBg="1"/>
      <p:bldP spid="9288" grpId="0" animBg="1"/>
      <p:bldP spid="9289" grpId="0" animBg="1"/>
      <p:bldP spid="9290" grpId="0" animBg="1"/>
      <p:bldP spid="9291" grpId="0" animBg="1"/>
      <p:bldP spid="9292" grpId="0" animBg="1"/>
      <p:bldP spid="9293" grpId="0" animBg="1"/>
      <p:bldP spid="9294" grpId="0" animBg="1"/>
      <p:bldP spid="9295" grpId="0" animBg="1"/>
      <p:bldP spid="9296" grpId="0" animBg="1"/>
      <p:bldP spid="9297" grpId="0" animBg="1"/>
      <p:bldP spid="9298" grpId="0" animBg="1"/>
      <p:bldP spid="9299" grpId="0" animBg="1"/>
      <p:bldP spid="9300" grpId="0" animBg="1"/>
      <p:bldP spid="9301" grpId="0" animBg="1"/>
      <p:bldP spid="9302" grpId="0" animBg="1"/>
      <p:bldP spid="9303" grpId="0" animBg="1"/>
      <p:bldP spid="9304" grpId="0" animBg="1"/>
      <p:bldP spid="9305" grpId="0"/>
      <p:bldP spid="9306" grpId="0" animBg="1"/>
      <p:bldP spid="9307" grpId="0" animBg="1"/>
      <p:bldP spid="9308" grpId="0" animBg="1"/>
      <p:bldP spid="9309" grpId="0" animBg="1"/>
      <p:bldP spid="9310" grpId="0" animBg="1"/>
      <p:bldP spid="9311" grpId="0" animBg="1"/>
      <p:bldP spid="9312" grpId="0" animBg="1"/>
      <p:bldP spid="9313" grpId="0" animBg="1"/>
      <p:bldP spid="9314" grpId="0" animBg="1"/>
      <p:bldP spid="9315" grpId="0" animBg="1"/>
      <p:bldP spid="9316" grpId="0" animBg="1"/>
      <p:bldP spid="9317" grpId="0"/>
      <p:bldP spid="9318" grpId="0"/>
      <p:bldP spid="9319" grpId="0" animBg="1"/>
      <p:bldP spid="9320" grpId="0" animBg="1"/>
      <p:bldP spid="9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6" name="Text Box 2"/>
          <p:cNvSpPr txBox="1">
            <a:spLocks noChangeArrowheads="1"/>
          </p:cNvSpPr>
          <p:nvPr/>
        </p:nvSpPr>
        <p:spPr bwMode="auto">
          <a:xfrm>
            <a:off x="2899130" y="251793"/>
            <a:ext cx="4575588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anose="020B0606020202030204" pitchFamily="34" charset="0"/>
              </a:rPr>
              <a:t>Special Useful Primes</a:t>
            </a:r>
            <a:endParaRPr kumimoji="0" lang="en-US" sz="4000" b="0" i="0" u="none" strike="noStrike" kern="1200" cap="none" spc="0" normalizeH="0" baseline="0" dirty="0">
              <a:ln>
                <a:noFill/>
              </a:ln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92326" name="Text Box 7"/>
          <p:cNvSpPr txBox="1">
            <a:spLocks noChangeArrowheads="1"/>
          </p:cNvSpPr>
          <p:nvPr/>
        </p:nvSpPr>
        <p:spPr bwMode="auto">
          <a:xfrm>
            <a:off x="780247" y="1345572"/>
            <a:ext cx="8466443" cy="141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A prime number p is said to be a </a:t>
            </a:r>
            <a:r>
              <a:rPr lang="en-US" sz="2400" b="0" dirty="0">
                <a:solidFill>
                  <a:srgbClr val="000000"/>
                </a:solidFill>
                <a:latin typeface="Arial Narrow" panose="020B0606020202030204" pitchFamily="34" charset="0"/>
              </a:rPr>
              <a:t>strong prime 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if (p-1)  has a large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prime 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factor q,  in best case  p -1 = </a:t>
            </a:r>
            <a:r>
              <a:rPr lang="en-US" sz="2400" b="0" u="none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2q    (that is p=2q+1)</a:t>
            </a:r>
            <a:endParaRPr kumimoji="0" lang="en-US" sz="2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Example</a:t>
            </a:r>
            <a:r>
              <a:rPr lang="en-US" sz="2400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:   p=23,   p-1 = 22 = 2 x 11,  that is q=11.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592327" name="Text Box 8"/>
          <p:cNvSpPr txBox="1">
            <a:spLocks noChangeArrowheads="1"/>
          </p:cNvSpPr>
          <p:nvPr/>
        </p:nvSpPr>
        <p:spPr bwMode="auto">
          <a:xfrm>
            <a:off x="780247" y="948011"/>
            <a:ext cx="1906589" cy="67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Strong Primes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1" i="0" u="sng" strike="noStrike" kern="120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DFFBFB41-E8AB-4286-BB1C-72AF4F62CB99}"/>
              </a:ext>
            </a:extLst>
          </p:cNvPr>
          <p:cNvGrpSpPr/>
          <p:nvPr/>
        </p:nvGrpSpPr>
        <p:grpSpPr>
          <a:xfrm>
            <a:off x="837540" y="2666727"/>
            <a:ext cx="8694470" cy="1824810"/>
            <a:chOff x="837540" y="2858141"/>
            <a:chExt cx="8694470" cy="1824810"/>
          </a:xfrm>
        </p:grpSpPr>
        <p:sp>
          <p:nvSpPr>
            <p:cNvPr id="11" name="Text Box 7">
              <a:extLst>
                <a:ext uri="{FF2B5EF4-FFF2-40B4-BE49-F238E27FC236}">
                  <a16:creationId xmlns="" xmlns:a16="http://schemas.microsoft.com/office/drawing/2014/main" id="{ABCE5A80-9A3D-4FE0-99F0-75D32CB95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7284" y="3634330"/>
              <a:ext cx="8466443" cy="104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Are primes having the form  2</a:t>
              </a:r>
              <a:r>
                <a:rPr lang="en-US" sz="2400" b="0" u="none" baseline="30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-1   in binary form k 1‘s  1111…1111</a:t>
              </a:r>
            </a:p>
            <a:p>
              <a:pPr lvl="0" defTabSz="762000" eaLnBrk="0" hangingPunct="0"/>
              <a:r>
                <a:rPr lang="en-US" sz="24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Known Primes 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for k= 2, 3, 5, 7, 13, 17 ….. 82 589 933 (status 2018)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2" name="Text Box 8">
              <a:extLst>
                <a:ext uri="{FF2B5EF4-FFF2-40B4-BE49-F238E27FC236}">
                  <a16:creationId xmlns="" xmlns:a16="http://schemas.microsoft.com/office/drawing/2014/main" id="{7D2EC2AE-52D4-4CFC-93A2-BAD8D73B2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40" y="3152357"/>
              <a:ext cx="2134215" cy="67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Mersenn</a:t>
              </a:r>
              <a:r>
                <a:rPr kumimoji="0" lang="en-US" sz="2400" b="1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Primes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400" b="1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" name="Geschweifte Klammer rechts 1">
              <a:extLst>
                <a:ext uri="{FF2B5EF4-FFF2-40B4-BE49-F238E27FC236}">
                  <a16:creationId xmlns="" xmlns:a16="http://schemas.microsoft.com/office/drawing/2014/main" id="{46D635AE-0B66-4743-A069-93A93C131BFC}"/>
                </a:ext>
              </a:extLst>
            </p:cNvPr>
            <p:cNvSpPr/>
            <p:nvPr/>
          </p:nvSpPr>
          <p:spPr bwMode="auto">
            <a:xfrm rot="16200000">
              <a:off x="7469381" y="2900984"/>
              <a:ext cx="435586" cy="1174017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14" name="Text Box 8">
              <a:extLst>
                <a:ext uri="{FF2B5EF4-FFF2-40B4-BE49-F238E27FC236}">
                  <a16:creationId xmlns="" xmlns:a16="http://schemas.microsoft.com/office/drawing/2014/main" id="{1FD2D0A1-9EEA-4129-8AB8-F6251F9394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0166" y="2858141"/>
              <a:ext cx="1068219" cy="586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 time 1‘s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0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="" xmlns:a16="http://schemas.microsoft.com/office/drawing/2014/main" id="{B0406ED7-AF94-494F-90E2-DF4162B078D0}"/>
                </a:ext>
              </a:extLst>
            </p:cNvPr>
            <p:cNvSpPr/>
            <p:nvPr/>
          </p:nvSpPr>
          <p:spPr bwMode="auto">
            <a:xfrm>
              <a:off x="845542" y="2878657"/>
              <a:ext cx="8686468" cy="180429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="" xmlns:a16="http://schemas.microsoft.com/office/drawing/2014/main" id="{EC1B060B-D2C9-4E93-A1EF-3A1D3FBE1E5A}"/>
              </a:ext>
            </a:extLst>
          </p:cNvPr>
          <p:cNvGrpSpPr/>
          <p:nvPr/>
        </p:nvGrpSpPr>
        <p:grpSpPr>
          <a:xfrm>
            <a:off x="837540" y="4680769"/>
            <a:ext cx="8686468" cy="1856138"/>
            <a:chOff x="837540" y="4680769"/>
            <a:chExt cx="8686468" cy="1856138"/>
          </a:xfrm>
        </p:grpSpPr>
        <p:sp>
          <p:nvSpPr>
            <p:cNvPr id="15" name="Text Box 7">
              <a:extLst>
                <a:ext uri="{FF2B5EF4-FFF2-40B4-BE49-F238E27FC236}">
                  <a16:creationId xmlns="" xmlns:a16="http://schemas.microsoft.com/office/drawing/2014/main" id="{3AD3A3A4-ABEA-44CA-8C02-A19D176591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540" y="5488286"/>
              <a:ext cx="8466443" cy="1048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Are primes with practical importance known for k= 0, 1, 2, 4, 8, 16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2400" b="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Example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: (2</a:t>
              </a:r>
              <a:r>
                <a:rPr lang="en-US" sz="2400" b="0" u="none" baseline="300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16</a:t>
              </a:r>
              <a:r>
                <a:rPr lang="en-US" sz="2400" b="0" u="none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 +1) is a prime used in practical crypto-systems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sz="14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6" name="Text Box 8">
              <a:extLst>
                <a:ext uri="{FF2B5EF4-FFF2-40B4-BE49-F238E27FC236}">
                  <a16:creationId xmlns="" xmlns:a16="http://schemas.microsoft.com/office/drawing/2014/main" id="{7ECFDEAC-52FD-4658-A407-44B07C706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542" y="5110533"/>
              <a:ext cx="8155657" cy="4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Primes in the form  2</a:t>
              </a:r>
              <a:r>
                <a:rPr kumimoji="0" lang="en-US" sz="2400" b="1" i="0" u="sng" strike="noStrike" kern="1200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</a:t>
              </a:r>
              <a:r>
                <a:rPr kumimoji="0" lang="en-US" sz="2400" b="1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+ 1    </a:t>
              </a:r>
              <a:r>
                <a:rPr kumimoji="0" lang="en-US" sz="2400" b="0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in binary form  10000 … </a:t>
              </a:r>
              <a:r>
                <a:rPr kumimoji="0" lang="en-US" sz="2400" b="0" i="0" u="none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0001,</a:t>
              </a:r>
              <a:r>
                <a:rPr kumimoji="0" lang="en-US" sz="2400" b="0" i="0" u="none" strike="noStrike" kern="120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</a:t>
              </a:r>
              <a:r>
                <a:rPr kumimoji="0" lang="en-US" sz="2400" b="0" i="1" u="none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(k+1 bits)   </a:t>
              </a:r>
              <a:endParaRPr kumimoji="0" lang="en-US" sz="2400" b="0" i="1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="" xmlns:a16="http://schemas.microsoft.com/office/drawing/2014/main" id="{1419EA22-C086-4C6A-8D42-2C36F81A8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8213" y="4682951"/>
              <a:ext cx="1361570" cy="586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sng" strike="noStrike" kern="120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k-1 </a:t>
              </a:r>
              <a:r>
                <a:rPr kumimoji="0" lang="en-US" b="0" i="0" u="sng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time 0‘s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1200" b="0" i="0" u="sng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20" name="Geschweifte Klammer rechts 19">
              <a:extLst>
                <a:ext uri="{FF2B5EF4-FFF2-40B4-BE49-F238E27FC236}">
                  <a16:creationId xmlns="" xmlns:a16="http://schemas.microsoft.com/office/drawing/2014/main" id="{522CB04C-FA73-48E1-B7DA-3E3CFFB7D236}"/>
                </a:ext>
              </a:extLst>
            </p:cNvPr>
            <p:cNvSpPr/>
            <p:nvPr/>
          </p:nvSpPr>
          <p:spPr bwMode="auto">
            <a:xfrm rot="16200000">
              <a:off x="6640009" y="4446453"/>
              <a:ext cx="117979" cy="1361570"/>
            </a:xfrm>
            <a:prstGeom prst="righ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="" xmlns:a16="http://schemas.microsoft.com/office/drawing/2014/main" id="{A2E6DEEA-C775-4402-A179-7CCA9AA66D08}"/>
                </a:ext>
              </a:extLst>
            </p:cNvPr>
            <p:cNvSpPr/>
            <p:nvPr/>
          </p:nvSpPr>
          <p:spPr bwMode="auto">
            <a:xfrm>
              <a:off x="837540" y="4680769"/>
              <a:ext cx="8686468" cy="1658821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07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sch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c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c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1642</Words>
  <Application>Microsoft Office PowerPoint</Application>
  <PresentationFormat>Benutzerdefiniert</PresentationFormat>
  <Paragraphs>324</Paragraphs>
  <Slides>15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bosch</vt:lpstr>
      <vt:lpstr>Equation.3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sander</dc:creator>
  <cp:lastModifiedBy>Wael Adi</cp:lastModifiedBy>
  <cp:revision>734</cp:revision>
  <cp:lastPrinted>2015-11-05T16:59:30Z</cp:lastPrinted>
  <dcterms:created xsi:type="dcterms:W3CDTF">1996-03-01T13:14:56Z</dcterms:created>
  <dcterms:modified xsi:type="dcterms:W3CDTF">2023-03-22T00:55:40Z</dcterms:modified>
</cp:coreProperties>
</file>