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91" r:id="rId19"/>
    <p:sldId id="292" r:id="rId20"/>
    <p:sldId id="293" r:id="rId21"/>
  </p:sldIdLst>
  <p:sldSz cx="10369550" cy="7205663"/>
  <p:notesSz cx="6781800" cy="99187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u="sng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936">
          <p15:clr>
            <a:srgbClr val="A4A3A4"/>
          </p15:clr>
        </p15:guide>
        <p15:guide id="2" pos="6048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5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A6D"/>
    <a:srgbClr val="FFEBEB"/>
    <a:srgbClr val="FFFF66"/>
    <a:srgbClr val="89FF89"/>
    <a:srgbClr val="FFFFE5"/>
    <a:srgbClr val="FFFFEF"/>
    <a:srgbClr val="1515F5"/>
    <a:srgbClr val="FFB3FF"/>
    <a:srgbClr val="FF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>
        <p:scale>
          <a:sx n="60" d="100"/>
          <a:sy n="60" d="100"/>
        </p:scale>
        <p:origin x="-570" y="-150"/>
      </p:cViewPr>
      <p:guideLst>
        <p:guide orient="horz" pos="3936"/>
        <p:guide pos="60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706" y="-90"/>
      </p:cViewPr>
      <p:guideLst>
        <p:guide orient="horz" pos="3125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938"/>
            <a:ext cx="2938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793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8800"/>
            <a:ext cx="29384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48800"/>
            <a:ext cx="29384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fld id="{236A4C79-1143-4E0C-9799-8EDDA49FAD29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788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7938"/>
            <a:ext cx="29384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3338" y="7938"/>
            <a:ext cx="29384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t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3846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defTabSz="760413">
              <a:defRPr sz="1000" b="0" i="1" u="none"/>
            </a:lvl1pPr>
          </a:lstStyle>
          <a:p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3338" y="9448800"/>
            <a:ext cx="2938462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17" tIns="0" rIns="19017" bIns="0" numCol="1" anchor="b" anchorCtr="0" compatLnSpc="1">
            <a:prstTxWarp prst="textNoShape">
              <a:avLst/>
            </a:prstTxWarp>
          </a:bodyPr>
          <a:lstStyle>
            <a:lvl1pPr algn="r" defTabSz="760413">
              <a:defRPr sz="1000" b="0" i="1" u="none"/>
            </a:lvl1pPr>
          </a:lstStyle>
          <a:p>
            <a:fld id="{FA21CDB3-DDC7-4AA1-A7F1-339EFE3E5039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24400"/>
            <a:ext cx="4972050" cy="448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30" tIns="45964" rIns="91930" bIns="459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Klicken Sie, um die Formate des Vorlagentextes zu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05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71488" y="568325"/>
            <a:ext cx="5834062" cy="40544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620961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48E12A-2E29-47A5-9CF5-A3444E75AFBC}" type="slidenum">
              <a:rPr lang="en-GB"/>
              <a:pPr/>
              <a:t>1</a:t>
            </a:fld>
            <a:endParaRPr lang="en-GB"/>
          </a:p>
        </p:txBody>
      </p:sp>
      <p:sp>
        <p:nvSpPr>
          <p:cNvPr id="119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377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799" indent="-285693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2768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99875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6983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090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198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8305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5412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ED9E2D86-602C-4563-B606-F071AF0C5966}" type="slidenum">
              <a:rPr lang="en-GB" sz="1000" b="0" u="none"/>
              <a:pPr/>
              <a:t>10</a:t>
            </a:fld>
            <a:endParaRPr lang="en-GB" sz="1000" b="0" u="none"/>
          </a:p>
        </p:txBody>
      </p:sp>
      <p:sp>
        <p:nvSpPr>
          <p:cNvPr id="1483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3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582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799" indent="-285693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2768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99875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6983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090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198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8305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5412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28731F85-63E9-417B-95CE-14375CE1163D}" type="slidenum">
              <a:rPr lang="en-GB" sz="1000" b="0" u="none"/>
              <a:pPr/>
              <a:t>11</a:t>
            </a:fld>
            <a:endParaRPr lang="en-GB" sz="1000" b="0" u="none"/>
          </a:p>
        </p:txBody>
      </p:sp>
      <p:sp>
        <p:nvSpPr>
          <p:cNvPr id="1485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5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889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799" indent="-285693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2768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99875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6983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090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198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8305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5412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25A3ED78-3CEF-4626-9DE2-FE93BF83A08A}" type="slidenum">
              <a:rPr lang="en-GB" sz="1000" b="0" u="none"/>
              <a:pPr/>
              <a:t>12</a:t>
            </a:fld>
            <a:endParaRPr lang="en-GB" sz="1000" b="0" u="none"/>
          </a:p>
        </p:txBody>
      </p:sp>
      <p:sp>
        <p:nvSpPr>
          <p:cNvPr id="1488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8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708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799" indent="-285693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2768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99875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6983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090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198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8305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5412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16DA26D4-960A-40A1-ADFF-4D0069EC2299}" type="slidenum">
              <a:rPr lang="en-GB" sz="1000" b="0" u="none"/>
              <a:pPr/>
              <a:t>13</a:t>
            </a:fld>
            <a:endParaRPr lang="en-GB" sz="1000" b="0" u="none"/>
          </a:p>
        </p:txBody>
      </p:sp>
      <p:sp>
        <p:nvSpPr>
          <p:cNvPr id="1497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7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196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799" indent="-285693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2768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99875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6983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090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198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8305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5412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D454F496-1807-42B7-BEA0-FCBA543CF652}" type="slidenum">
              <a:rPr lang="en-GB" sz="1000" b="0" u="none"/>
              <a:pPr/>
              <a:t>14</a:t>
            </a:fld>
            <a:endParaRPr lang="en-GB" sz="1000" b="0" u="none"/>
          </a:p>
        </p:txBody>
      </p:sp>
      <p:sp>
        <p:nvSpPr>
          <p:cNvPr id="1491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1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401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799" indent="-285693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2768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99875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6983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090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198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8305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5412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5A8434AF-5CE1-4F86-BD1E-813351CA68D2}" type="slidenum">
              <a:rPr lang="en-GB" sz="1000" b="0" u="none"/>
              <a:pPr/>
              <a:t>15</a:t>
            </a:fld>
            <a:endParaRPr lang="en-GB" sz="1000" b="0" u="none"/>
          </a:p>
        </p:txBody>
      </p:sp>
      <p:sp>
        <p:nvSpPr>
          <p:cNvPr id="149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4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913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799" indent="-285693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2768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99875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6983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090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198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8305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5412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EBCB2ECA-08DE-41CB-B9CE-E8ACEDEE3D9D}" type="slidenum">
              <a:rPr lang="en-GB" sz="1000" b="0" u="none"/>
              <a:pPr/>
              <a:t>16</a:t>
            </a:fld>
            <a:endParaRPr lang="en-GB" sz="1000" b="0" u="none"/>
          </a:p>
        </p:txBody>
      </p:sp>
      <p:sp>
        <p:nvSpPr>
          <p:cNvPr id="149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9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118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799" indent="-285693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2768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99875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6983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090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198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8305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5412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7DD6D7D6-02A9-4719-9127-CE77FA213F0D}" type="slidenum">
              <a:rPr lang="en-GB" sz="1000" b="0" u="none"/>
              <a:pPr/>
              <a:t>17</a:t>
            </a:fld>
            <a:endParaRPr lang="en-GB" sz="1000" b="0" u="none"/>
          </a:p>
        </p:txBody>
      </p:sp>
      <p:sp>
        <p:nvSpPr>
          <p:cNvPr id="150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1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23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799" indent="-285693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2768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99875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6983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090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198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8305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5412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F96D282F-5C93-41A4-B1D3-C695E3040766}" type="slidenum">
              <a:rPr lang="en-GB" sz="1000" b="0" u="none"/>
              <a:pPr/>
              <a:t>18</a:t>
            </a:fld>
            <a:endParaRPr lang="en-GB" sz="1000" b="0" u="none"/>
          </a:p>
        </p:txBody>
      </p:sp>
      <p:sp>
        <p:nvSpPr>
          <p:cNvPr id="150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3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28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799" indent="-285693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2768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99875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6983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090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198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8305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5412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5AEB13C8-355C-4BED-9C7A-E973626707A5}" type="slidenum">
              <a:rPr lang="en-GB" sz="1000" b="0" u="none"/>
              <a:pPr/>
              <a:t>19</a:t>
            </a:fld>
            <a:endParaRPr lang="en-GB" sz="1000" b="0" u="none"/>
          </a:p>
        </p:txBody>
      </p:sp>
      <p:sp>
        <p:nvSpPr>
          <p:cNvPr id="150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799" indent="-285693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2768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99875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6983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090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198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8305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5412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7806F1DF-80B5-454F-9F9F-DD1401B68C6F}" type="slidenum">
              <a:rPr lang="en-GB" sz="1000" b="0" u="none"/>
              <a:pPr/>
              <a:t>2</a:t>
            </a:fld>
            <a:endParaRPr lang="en-GB" sz="1000" b="0" u="none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033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873" indent="-285721" defTabSz="76033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2882" indent="-228577" defTabSz="76033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035" indent="-228577" defTabSz="76033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188" indent="-228577" defTabSz="76033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341" indent="-228577" defTabSz="76033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494" indent="-228577" defTabSz="76033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8646" indent="-228577" defTabSz="76033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5800" indent="-228577" defTabSz="76033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2394DE7B-B05E-492F-9B5C-143B1007AE5B}" type="slidenum">
              <a:rPr lang="en-GB" altLang="de-DE" sz="1000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GB" altLang="de-DE" sz="1000">
              <a:solidFill>
                <a:prstClr val="black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799" indent="-285693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2768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99875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6983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090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198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8305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5412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F45C5FB4-2902-490B-8709-8E26EA542D5B}" type="slidenum">
              <a:rPr lang="en-GB" sz="1000" b="0" u="none"/>
              <a:pPr/>
              <a:t>3</a:t>
            </a:fld>
            <a:endParaRPr lang="en-GB" sz="1000" b="0" u="none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2753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799" indent="-285693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2768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99875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6983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090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198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8305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5412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C1F05795-7562-4FBE-9716-0C85878C0C4C}" type="slidenum">
              <a:rPr lang="en-GB" sz="1000" b="0" u="none"/>
              <a:pPr/>
              <a:t>4</a:t>
            </a:fld>
            <a:endParaRPr lang="en-GB" sz="1000" b="0" u="none"/>
          </a:p>
        </p:txBody>
      </p:sp>
      <p:sp>
        <p:nvSpPr>
          <p:cNvPr id="148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2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094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799" indent="-285693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2768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99875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6983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090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198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8305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5412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1D741C04-703C-43E5-9ED1-41A2F5112712}" type="slidenum">
              <a:rPr lang="en-GB" sz="1000" b="0" u="none"/>
              <a:pPr/>
              <a:t>5</a:t>
            </a:fld>
            <a:endParaRPr lang="en-GB" sz="1000" b="0" u="none"/>
          </a:p>
        </p:txBody>
      </p:sp>
      <p:sp>
        <p:nvSpPr>
          <p:cNvPr id="149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0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61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799" indent="-285693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2768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99875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6983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090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198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8305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5412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590A1D4D-916A-4200-B954-FD03EA84648C}" type="slidenum">
              <a:rPr lang="en-GB" sz="1000" b="0" u="none"/>
              <a:pPr/>
              <a:t>6</a:t>
            </a:fld>
            <a:endParaRPr lang="en-GB" sz="1000" b="0" u="none"/>
          </a:p>
        </p:txBody>
      </p:sp>
      <p:sp>
        <p:nvSpPr>
          <p:cNvPr id="147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6609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799" indent="-285693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2768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99875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6983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090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198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8305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5412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E80CF854-687F-4BEF-96D2-37A3554FA1DA}" type="slidenum">
              <a:rPr lang="en-GB" sz="1000" b="0" u="none"/>
              <a:pPr/>
              <a:t>7</a:t>
            </a:fld>
            <a:endParaRPr lang="en-GB" sz="1000" b="0" u="none"/>
          </a:p>
        </p:txBody>
      </p:sp>
      <p:sp>
        <p:nvSpPr>
          <p:cNvPr id="1476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6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865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799" indent="-285693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2768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99875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6983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090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198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8305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5412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3CA430F9-3A9B-449E-AE20-ECF553131204}" type="slidenum">
              <a:rPr lang="en-GB" sz="1000" b="0" u="none"/>
              <a:pPr/>
              <a:t>8</a:t>
            </a:fld>
            <a:endParaRPr lang="en-GB" sz="1000" b="0" u="none"/>
          </a:p>
        </p:txBody>
      </p:sp>
      <p:sp>
        <p:nvSpPr>
          <p:cNvPr id="1478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8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0705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799" indent="-285693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2768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99875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6983" indent="-228554" defTabSz="760259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090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198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8305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5412" indent="-228554" defTabSz="760259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1A2FECAD-5F67-40C3-B645-1DE82CD5ABBB}" type="slidenum">
              <a:rPr lang="en-GB" sz="1000" b="0" u="none"/>
              <a:pPr/>
              <a:t>9</a:t>
            </a:fld>
            <a:endParaRPr lang="en-GB" sz="1000" b="0" u="none"/>
          </a:p>
        </p:txBody>
      </p:sp>
      <p:sp>
        <p:nvSpPr>
          <p:cNvPr id="148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0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7440613" y="6683375"/>
            <a:ext cx="23574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13331" tIns="55794" rIns="113331" bIns="55794">
            <a:spAutoFit/>
          </a:bodyPr>
          <a:lstStyle/>
          <a:p>
            <a:pPr algn="r" defTabSz="938213"/>
            <a:r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t>Page :  </a:t>
            </a:r>
            <a:fld id="{86C36744-7167-400A-AFA1-1FC68E718614}" type="slidenum"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pPr algn="r" defTabSz="938213"/>
              <a:t>‹Nr.›</a:t>
            </a:fld>
            <a:endParaRPr lang="en-GB" sz="1200" u="none">
              <a:solidFill>
                <a:srgbClr val="000000"/>
              </a:solidFill>
              <a:latin typeface="Arial Narrow" pitchFamily="34" charset="0"/>
            </a:endParaRPr>
          </a:p>
          <a:p>
            <a:pPr defTabSz="938213"/>
            <a:r>
              <a:rPr lang="en-GB" sz="1200" u="none">
                <a:solidFill>
                  <a:srgbClr val="000000"/>
                </a:solidFill>
                <a:latin typeface="Arial Narrow" pitchFamily="34" charset="0"/>
              </a:rPr>
              <a:t>                               </a:t>
            </a: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11780838" y="6867525"/>
            <a:ext cx="654050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13331" tIns="55794" rIns="113331" bIns="55794">
            <a:spAutoFit/>
          </a:bodyPr>
          <a:lstStyle/>
          <a:p>
            <a:pPr algn="r" defTabSz="938213"/>
            <a:r>
              <a:rPr lang="en-GB" sz="700" b="0" u="none">
                <a:solidFill>
                  <a:srgbClr val="000000"/>
                </a:solidFill>
              </a:rPr>
              <a:t>bfolieq.drw</a:t>
            </a:r>
          </a:p>
        </p:txBody>
      </p:sp>
      <p:sp>
        <p:nvSpPr>
          <p:cNvPr id="1045" name="Line 21"/>
          <p:cNvSpPr>
            <a:spLocks noChangeShapeType="1"/>
          </p:cNvSpPr>
          <p:nvPr/>
        </p:nvSpPr>
        <p:spPr bwMode="auto">
          <a:xfrm flipV="1">
            <a:off x="885411" y="6710891"/>
            <a:ext cx="8763000" cy="6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/>
          </a:p>
        </p:txBody>
      </p:sp>
      <p:sp>
        <p:nvSpPr>
          <p:cNvPr id="1050" name="Text Box 26"/>
          <p:cNvSpPr txBox="1">
            <a:spLocks noChangeArrowheads="1"/>
          </p:cNvSpPr>
          <p:nvPr userDrawn="1"/>
        </p:nvSpPr>
        <p:spPr bwMode="auto">
          <a:xfrm>
            <a:off x="1152525" y="4683125"/>
            <a:ext cx="5111750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endParaRPr lang="en-GB" sz="1000" i="1" u="none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sz="10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sldNum="0" hdr="0"/>
  <p:txStyles>
    <p:titleStyle>
      <a:lvl1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2pPr>
      <a:lvl3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3pPr>
      <a:lvl4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4pPr>
      <a:lvl5pPr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5pPr>
      <a:lvl6pPr marL="4572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6pPr>
      <a:lvl7pPr marL="9144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7pPr>
      <a:lvl8pPr marL="13716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8pPr>
      <a:lvl9pPr marL="1828800" algn="ctr" defTabSz="836613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rial" charset="0"/>
        </a:defRPr>
      </a:lvl9pPr>
    </p:titleStyle>
    <p:bodyStyle>
      <a:lvl1pPr marL="376238" indent="-376238" algn="l" defTabSz="836613" rtl="0" eaLnBrk="0" fontAlgn="base" hangingPunct="0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15975" indent="-314325" algn="l" defTabSz="836613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557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</a:defRPr>
      </a:lvl3pPr>
      <a:lvl4pPr marL="1757363" indent="-250825" algn="l" defTabSz="836613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590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5pPr>
      <a:lvl6pPr marL="27162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6pPr>
      <a:lvl7pPr marL="31734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7pPr>
      <a:lvl8pPr marL="36306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8pPr>
      <a:lvl9pPr marL="4087813" indent="-250825" algn="l" defTabSz="836613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0.emf"/><Relationship Id="rId4" Type="http://schemas.openxmlformats.org/officeDocument/2006/relationships/package" Target="../embeddings/Microsoft_Excel_Worksheet1.xlsx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81" name="Text Box 153"/>
          <p:cNvSpPr txBox="1">
            <a:spLocks noChangeArrowheads="1"/>
          </p:cNvSpPr>
          <p:nvPr/>
        </p:nvSpPr>
        <p:spPr bwMode="auto">
          <a:xfrm>
            <a:off x="725862" y="362471"/>
            <a:ext cx="8917826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defTabSz="762000"/>
            <a: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5400" u="none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Introduction to Cryptology</a:t>
            </a:r>
            <a:endParaRPr lang="en-US" sz="4400" u="none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762000"/>
            <a:endParaRPr lang="en-US" sz="2800" u="none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de-DE" dirty="0"/>
          </a:p>
          <a:p>
            <a:pPr algn="ctr" defTabSz="762000"/>
            <a:endParaRPr lang="en-US" sz="2400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r>
              <a:rPr lang="en-US" sz="1600" i="1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07.03.2023</a:t>
            </a:r>
            <a:r>
              <a:rPr lang="en-US" sz="160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, </a:t>
            </a:r>
            <a:r>
              <a:rPr lang="en-US" sz="1600" i="1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v4</a:t>
            </a:r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defTabSz="762000"/>
            <a:endParaRPr lang="en-US" sz="1600" i="1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334EC32A-76BE-6E4A-033C-DCE85F1EE848}"/>
              </a:ext>
            </a:extLst>
          </p:cNvPr>
          <p:cNvSpPr txBox="1">
            <a:spLocks/>
          </p:cNvSpPr>
          <p:nvPr/>
        </p:nvSpPr>
        <p:spPr>
          <a:xfrm>
            <a:off x="740793" y="2450703"/>
            <a:ext cx="9144000" cy="26499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762000" fontAlgn="auto">
              <a:spcAft>
                <a:spcPts val="0"/>
              </a:spcAft>
            </a:pPr>
            <a:r>
              <a:rPr lang="en-GB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Lecture-</a:t>
            </a:r>
            <a:r>
              <a:rPr lang="tr-TR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02</a:t>
            </a:r>
            <a:endParaRPr lang="en-GB" u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defTabSz="762000" fontAlgn="auto">
              <a:spcAft>
                <a:spcPts val="0"/>
              </a:spcAft>
            </a:pPr>
            <a:r>
              <a:rPr lang="en-GB" sz="28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Mathematical Background for Cryptography: </a:t>
            </a:r>
          </a:p>
          <a:p>
            <a:pPr defTabSz="762000" fontAlgn="auto">
              <a:spcAft>
                <a:spcPts val="0"/>
              </a:spcAft>
            </a:pPr>
            <a:r>
              <a:rPr lang="en-GB" sz="28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Modular Arithmetic and </a:t>
            </a:r>
            <a:r>
              <a:rPr lang="en-GB" sz="2800" u="none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gcd</a:t>
            </a:r>
            <a:endParaRPr lang="en-GB" sz="2800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0486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3105298"/>
              </p:ext>
            </p:extLst>
          </p:nvPr>
        </p:nvGraphicFramePr>
        <p:xfrm>
          <a:off x="1439863" y="1658938"/>
          <a:ext cx="3267075" cy="426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Grafik" r:id="rId4" imgW="2113280" imgH="2677160" progId="Word.Picture.8">
                  <p:embed/>
                </p:oleObj>
              </mc:Choice>
              <mc:Fallback>
                <p:oleObj name="Grafik" r:id="rId4" imgW="2113280" imgH="267716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9863" y="1658938"/>
                        <a:ext cx="3267075" cy="426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6499" name="Text Box 3"/>
          <p:cNvSpPr txBox="1">
            <a:spLocks noChangeArrowheads="1"/>
          </p:cNvSpPr>
          <p:nvPr/>
        </p:nvSpPr>
        <p:spPr bwMode="auto">
          <a:xfrm>
            <a:off x="1188838" y="394924"/>
            <a:ext cx="7036199" cy="702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46800" rIns="90000" bIns="46800" anchor="b" anchorCtr="1"/>
          <a:lstStyle/>
          <a:p>
            <a:pPr marL="1143000" algn="ctr" defTabSz="762000" eaLnBrk="0" hangingPunct="0">
              <a:tabLst>
                <a:tab pos="2578100" algn="l"/>
              </a:tabLst>
              <a:defRPr/>
            </a:pPr>
            <a:r>
              <a:rPr lang="en-AU" sz="4800" dirty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  <a:cs typeface="+mn-cs"/>
              </a:rPr>
              <a:t>Euclidean </a:t>
            </a:r>
            <a:r>
              <a:rPr lang="en-AU" sz="4800" dirty="0" err="1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gcd</a:t>
            </a:r>
            <a:r>
              <a:rPr lang="en-AU" sz="4800" dirty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 Algorithm</a:t>
            </a:r>
          </a:p>
        </p:txBody>
      </p:sp>
      <p:graphicFrame>
        <p:nvGraphicFramePr>
          <p:cNvPr id="1470487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0883308"/>
              </p:ext>
            </p:extLst>
          </p:nvPr>
        </p:nvGraphicFramePr>
        <p:xfrm>
          <a:off x="5074626" y="2511422"/>
          <a:ext cx="5145488" cy="1537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Dokument" r:id="rId6" imgW="5974080" imgH="1488440" progId="Word.Document.8">
                  <p:embed/>
                </p:oleObj>
              </mc:Choice>
              <mc:Fallback>
                <p:oleObj name="Dokument" r:id="rId6" imgW="5974080" imgH="14884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4626" y="2511422"/>
                        <a:ext cx="5145488" cy="15375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0489" name="Text Box 5"/>
          <p:cNvSpPr txBox="1">
            <a:spLocks noChangeArrowheads="1"/>
          </p:cNvSpPr>
          <p:nvPr/>
        </p:nvSpPr>
        <p:spPr bwMode="auto">
          <a:xfrm>
            <a:off x="5254509" y="4857051"/>
            <a:ext cx="4469044" cy="1785104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de-DE" dirty="0">
                <a:latin typeface="Arial Narrow" pitchFamily="34" charset="0"/>
              </a:rPr>
              <a:t>Time </a:t>
            </a:r>
            <a:r>
              <a:rPr lang="de-DE" dirty="0" err="1">
                <a:latin typeface="Arial Narrow" pitchFamily="34" charset="0"/>
              </a:rPr>
              <a:t>Complexity</a:t>
            </a:r>
            <a:r>
              <a:rPr lang="de-DE" u="none" dirty="0">
                <a:latin typeface="Arial Narrow" pitchFamily="34" charset="0"/>
              </a:rPr>
              <a:t>:  &lt;  </a:t>
            </a:r>
            <a:r>
              <a:rPr lang="de-DE" u="none" dirty="0" err="1">
                <a:latin typeface="Arial Narrow" pitchFamily="34" charset="0"/>
              </a:rPr>
              <a:t>lo</a:t>
            </a:r>
            <a:r>
              <a:rPr lang="en-GB" u="none" dirty="0">
                <a:latin typeface="Arial Narrow" pitchFamily="34" charset="0"/>
                <a:sym typeface="Symbol" pitchFamily="18" charset="2"/>
              </a:rPr>
              <a:t>g</a:t>
            </a:r>
            <a:r>
              <a:rPr lang="en-GB" u="none" baseline="-25000" dirty="0">
                <a:latin typeface="Arial Narrow" pitchFamily="34" charset="0"/>
              </a:rPr>
              <a:t>2</a:t>
            </a:r>
            <a:r>
              <a:rPr lang="de-DE" u="none" dirty="0">
                <a:latin typeface="Arial Narrow" pitchFamily="34" charset="0"/>
              </a:rPr>
              <a:t> n + 1   </a:t>
            </a:r>
            <a:r>
              <a:rPr lang="de-DE" u="none" dirty="0" err="1">
                <a:latin typeface="Arial Narrow" pitchFamily="34" charset="0"/>
              </a:rPr>
              <a:t>operations</a:t>
            </a:r>
            <a:endParaRPr lang="de-DE" u="none" dirty="0">
              <a:latin typeface="Arial Narrow" pitchFamily="34" charset="0"/>
            </a:endParaRPr>
          </a:p>
          <a:p>
            <a:r>
              <a:rPr lang="de-DE" u="none" dirty="0">
                <a:latin typeface="Arial Narrow" pitchFamily="34" charset="0"/>
              </a:rPr>
              <a:t>n = Max [n</a:t>
            </a:r>
            <a:r>
              <a:rPr lang="de-DE" u="none" baseline="-25000" dirty="0">
                <a:latin typeface="Arial Narrow" pitchFamily="34" charset="0"/>
              </a:rPr>
              <a:t>1</a:t>
            </a:r>
            <a:r>
              <a:rPr lang="de-DE" u="none" dirty="0">
                <a:latin typeface="Arial Narrow" pitchFamily="34" charset="0"/>
              </a:rPr>
              <a:t>, n</a:t>
            </a:r>
            <a:r>
              <a:rPr lang="de-DE" u="none" baseline="-25000" dirty="0">
                <a:latin typeface="Arial Narrow" pitchFamily="34" charset="0"/>
              </a:rPr>
              <a:t>2</a:t>
            </a:r>
            <a:r>
              <a:rPr lang="de-DE" u="none" dirty="0">
                <a:latin typeface="Arial Narrow" pitchFamily="34" charset="0"/>
              </a:rPr>
              <a:t>] </a:t>
            </a:r>
          </a:p>
          <a:p>
            <a:r>
              <a:rPr lang="de-DE" dirty="0" err="1">
                <a:latin typeface="Arial Narrow" pitchFamily="34" charset="0"/>
              </a:rPr>
              <a:t>Example</a:t>
            </a:r>
            <a:r>
              <a:rPr lang="de-DE" u="none" dirty="0">
                <a:latin typeface="Arial Narrow" pitchFamily="34" charset="0"/>
              </a:rPr>
              <a:t>: </a:t>
            </a:r>
            <a:r>
              <a:rPr lang="de-DE" u="none" dirty="0" err="1">
                <a:latin typeface="Arial Narrow" pitchFamily="34" charset="0"/>
              </a:rPr>
              <a:t>for</a:t>
            </a:r>
            <a:r>
              <a:rPr lang="de-DE" u="none" dirty="0">
                <a:latin typeface="Arial Narrow" pitchFamily="34" charset="0"/>
              </a:rPr>
              <a:t> 1000 </a:t>
            </a:r>
            <a:r>
              <a:rPr lang="de-DE" u="none" dirty="0" err="1">
                <a:latin typeface="Arial Narrow" pitchFamily="34" charset="0"/>
              </a:rPr>
              <a:t>bit</a:t>
            </a:r>
            <a:r>
              <a:rPr lang="de-DE" u="none" dirty="0">
                <a:latin typeface="Arial Narrow" pitchFamily="34" charset="0"/>
              </a:rPr>
              <a:t> </a:t>
            </a:r>
            <a:r>
              <a:rPr lang="de-DE" u="none" dirty="0" err="1">
                <a:latin typeface="Arial Narrow" pitchFamily="34" charset="0"/>
              </a:rPr>
              <a:t>integers</a:t>
            </a:r>
            <a:r>
              <a:rPr lang="de-DE" u="none" dirty="0">
                <a:latin typeface="Arial Narrow" pitchFamily="34" charset="0"/>
              </a:rPr>
              <a:t>, at </a:t>
            </a:r>
            <a:r>
              <a:rPr lang="de-DE" u="none" dirty="0" err="1">
                <a:latin typeface="Arial Narrow" pitchFamily="34" charset="0"/>
              </a:rPr>
              <a:t>most</a:t>
            </a:r>
            <a:r>
              <a:rPr lang="de-DE" u="none" dirty="0">
                <a:latin typeface="Arial Narrow" pitchFamily="34" charset="0"/>
              </a:rPr>
              <a:t> </a:t>
            </a:r>
            <a:br>
              <a:rPr lang="de-DE" u="none" dirty="0">
                <a:latin typeface="Arial Narrow" pitchFamily="34" charset="0"/>
              </a:rPr>
            </a:br>
            <a:r>
              <a:rPr lang="de-DE" u="none" dirty="0">
                <a:latin typeface="Arial Narrow" pitchFamily="34" charset="0"/>
              </a:rPr>
              <a:t>1000 </a:t>
            </a:r>
            <a:r>
              <a:rPr lang="de-DE" u="none" dirty="0" err="1">
                <a:latin typeface="Arial Narrow" pitchFamily="34" charset="0"/>
              </a:rPr>
              <a:t>steps</a:t>
            </a:r>
            <a:r>
              <a:rPr lang="de-DE" u="none" dirty="0">
                <a:latin typeface="Arial Narrow" pitchFamily="34" charset="0"/>
              </a:rPr>
              <a:t> (</a:t>
            </a:r>
            <a:r>
              <a:rPr lang="de-DE" u="none" dirty="0" err="1">
                <a:latin typeface="Arial Narrow" pitchFamily="34" charset="0"/>
              </a:rPr>
              <a:t>divisions</a:t>
            </a:r>
            <a:r>
              <a:rPr lang="de-DE" u="none" dirty="0">
                <a:latin typeface="Arial Narrow" pitchFamily="34" charset="0"/>
              </a:rPr>
              <a:t>) </a:t>
            </a:r>
            <a:r>
              <a:rPr lang="de-DE" u="none" dirty="0" err="1">
                <a:latin typeface="Arial Narrow" pitchFamily="34" charset="0"/>
              </a:rPr>
              <a:t>are</a:t>
            </a:r>
            <a:r>
              <a:rPr lang="de-DE" u="none" dirty="0">
                <a:latin typeface="Arial Narrow" pitchFamily="34" charset="0"/>
              </a:rPr>
              <a:t> </a:t>
            </a:r>
            <a:r>
              <a:rPr lang="de-DE" u="none" dirty="0" err="1">
                <a:latin typeface="Arial Narrow" pitchFamily="34" charset="0"/>
              </a:rPr>
              <a:t>required</a:t>
            </a:r>
            <a:r>
              <a:rPr lang="de-DE" u="none" dirty="0">
                <a:latin typeface="Arial Narrow" pitchFamily="34" charset="0"/>
              </a:rPr>
              <a:t> </a:t>
            </a:r>
            <a:br>
              <a:rPr lang="de-DE" u="none" dirty="0">
                <a:latin typeface="Arial Narrow" pitchFamily="34" charset="0"/>
              </a:rPr>
            </a:br>
            <a:r>
              <a:rPr lang="de-DE" u="none" dirty="0" err="1">
                <a:latin typeface="Arial Narrow" pitchFamily="34" charset="0"/>
              </a:rPr>
              <a:t>to</a:t>
            </a:r>
            <a:r>
              <a:rPr lang="de-DE" u="none" dirty="0">
                <a:latin typeface="Arial Narrow" pitchFamily="34" charset="0"/>
              </a:rPr>
              <a:t> </a:t>
            </a:r>
            <a:r>
              <a:rPr lang="de-DE" u="none" dirty="0" err="1">
                <a:latin typeface="Arial Narrow" pitchFamily="34" charset="0"/>
              </a:rPr>
              <a:t>compute</a:t>
            </a:r>
            <a:r>
              <a:rPr lang="de-DE" u="none" dirty="0">
                <a:latin typeface="Arial Narrow" pitchFamily="34" charset="0"/>
              </a:rPr>
              <a:t> </a:t>
            </a:r>
            <a:r>
              <a:rPr lang="de-DE" u="none" dirty="0" err="1">
                <a:latin typeface="Arial Narrow" pitchFamily="34" charset="0"/>
              </a:rPr>
              <a:t>the</a:t>
            </a:r>
            <a:r>
              <a:rPr lang="de-DE" u="none" dirty="0">
                <a:latin typeface="Arial Narrow" pitchFamily="34" charset="0"/>
              </a:rPr>
              <a:t> </a:t>
            </a:r>
            <a:r>
              <a:rPr lang="de-DE" u="none" dirty="0" err="1">
                <a:latin typeface="Arial Narrow" pitchFamily="34" charset="0"/>
              </a:rPr>
              <a:t>gcd</a:t>
            </a:r>
            <a:endParaRPr lang="de-DE" u="none" dirty="0">
              <a:latin typeface="Arial Narrow" pitchFamily="34" charset="0"/>
            </a:endParaRPr>
          </a:p>
          <a:p>
            <a:endParaRPr lang="de-DE" sz="1000" u="none" dirty="0">
              <a:latin typeface="Arial Narrow" pitchFamily="34" charset="0"/>
            </a:endParaRPr>
          </a:p>
        </p:txBody>
      </p:sp>
      <p:sp>
        <p:nvSpPr>
          <p:cNvPr id="1470490" name="Text Box 6"/>
          <p:cNvSpPr txBox="1">
            <a:spLocks noChangeArrowheads="1"/>
          </p:cNvSpPr>
          <p:nvPr/>
        </p:nvSpPr>
        <p:spPr bwMode="auto">
          <a:xfrm>
            <a:off x="5657638" y="1730375"/>
            <a:ext cx="1305463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2400">
                <a:latin typeface="Arial Narrow" pitchFamily="34" charset="0"/>
              </a:rPr>
              <a:t>Example:</a:t>
            </a:r>
            <a:endParaRPr lang="en-GB" sz="2400">
              <a:latin typeface="Arial Narrow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ED064E1B-39BD-438E-AEE5-F995852F68A5}"/>
              </a:ext>
            </a:extLst>
          </p:cNvPr>
          <p:cNvCxnSpPr/>
          <p:nvPr/>
        </p:nvCxnSpPr>
        <p:spPr bwMode="auto">
          <a:xfrm>
            <a:off x="4706938" y="4419600"/>
            <a:ext cx="0" cy="494327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2" name="Gruppieren 1">
            <a:extLst>
              <a:ext uri="{FF2B5EF4-FFF2-40B4-BE49-F238E27FC236}">
                <a16:creationId xmlns:a16="http://schemas.microsoft.com/office/drawing/2014/main" xmlns="" id="{95E03251-2B9B-4F6B-9D78-B50CAC61A0DB}"/>
              </a:ext>
            </a:extLst>
          </p:cNvPr>
          <p:cNvGrpSpPr/>
          <p:nvPr/>
        </p:nvGrpSpPr>
        <p:grpSpPr>
          <a:xfrm>
            <a:off x="3609609" y="2193993"/>
            <a:ext cx="2439262" cy="861774"/>
            <a:chOff x="3609609" y="2193993"/>
            <a:chExt cx="2439262" cy="861774"/>
          </a:xfrm>
        </p:grpSpPr>
        <p:sp>
          <p:nvSpPr>
            <p:cNvPr id="12" name="Text Box 5">
              <a:extLst>
                <a:ext uri="{FF2B5EF4-FFF2-40B4-BE49-F238E27FC236}">
                  <a16:creationId xmlns:a16="http://schemas.microsoft.com/office/drawing/2014/main" xmlns="" id="{ACF0C32A-448F-4419-A788-6D49DBF462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9609" y="2193993"/>
              <a:ext cx="1797287" cy="861774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defTabSz="762000" eaLnBrk="0" hangingPunct="0"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defTabSz="762000" eaLnBrk="0" hangingPunct="0"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defTabSz="762000" eaLnBrk="0" hangingPunct="0"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defTabSz="762000" eaLnBrk="0" hangingPunct="0"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762000" eaLnBrk="0" hangingPunct="0"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NZ" b="0" u="none" dirty="0">
                  <a:latin typeface="Arial Narrow" pitchFamily="34" charset="0"/>
                </a:rPr>
                <a:t>Put </a:t>
              </a:r>
              <a:r>
                <a:rPr lang="en-NZ" b="0" u="none" dirty="0" smtClean="0">
                  <a:latin typeface="Arial Narrow" pitchFamily="34" charset="0"/>
                </a:rPr>
                <a:t>larger </a:t>
              </a:r>
              <a:r>
                <a:rPr lang="en-NZ" b="0" u="none" dirty="0">
                  <a:latin typeface="Arial Narrow" pitchFamily="34" charset="0"/>
                </a:rPr>
                <a:t>integer</a:t>
              </a:r>
            </a:p>
            <a:p>
              <a:r>
                <a:rPr lang="en-NZ" b="0" u="none" dirty="0">
                  <a:latin typeface="Arial Narrow" pitchFamily="34" charset="0"/>
                </a:rPr>
                <a:t> on the  left side</a:t>
              </a:r>
            </a:p>
            <a:p>
              <a:endParaRPr lang="en-NZ" sz="1000" b="0" u="none" dirty="0">
                <a:latin typeface="Arial Narrow" pitchFamily="34" charset="0"/>
              </a:endParaRPr>
            </a:p>
          </p:txBody>
        </p:sp>
        <p:cxnSp>
          <p:nvCxnSpPr>
            <p:cNvPr id="4" name="Gerade Verbindung mit Pfeil 3">
              <a:extLst>
                <a:ext uri="{FF2B5EF4-FFF2-40B4-BE49-F238E27FC236}">
                  <a16:creationId xmlns:a16="http://schemas.microsoft.com/office/drawing/2014/main" xmlns="" id="{033CFD19-E8FD-443E-B38A-1F9459C929A9}"/>
                </a:ext>
              </a:extLst>
            </p:cNvPr>
            <p:cNvCxnSpPr/>
            <p:nvPr/>
          </p:nvCxnSpPr>
          <p:spPr bwMode="auto">
            <a:xfrm>
              <a:off x="5230005" y="2701429"/>
              <a:ext cx="818866" cy="237488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6" name="Gruppieren 5">
            <a:extLst>
              <a:ext uri="{FF2B5EF4-FFF2-40B4-BE49-F238E27FC236}">
                <a16:creationId xmlns:a16="http://schemas.microsoft.com/office/drawing/2014/main" xmlns="" id="{F9826A24-434D-424D-95F0-0F74DD52E5E3}"/>
              </a:ext>
            </a:extLst>
          </p:cNvPr>
          <p:cNvGrpSpPr/>
          <p:nvPr/>
        </p:nvGrpSpPr>
        <p:grpSpPr>
          <a:xfrm>
            <a:off x="8462075" y="1626053"/>
            <a:ext cx="1404289" cy="1312864"/>
            <a:chOff x="8462075" y="1626053"/>
            <a:chExt cx="1404289" cy="1312864"/>
          </a:xfrm>
        </p:grpSpPr>
        <p:sp>
          <p:nvSpPr>
            <p:cNvPr id="15" name="Text Box 5">
              <a:extLst>
                <a:ext uri="{FF2B5EF4-FFF2-40B4-BE49-F238E27FC236}">
                  <a16:creationId xmlns:a16="http://schemas.microsoft.com/office/drawing/2014/main" xmlns="" id="{172658E1-6BFA-4F20-BE0F-C251D8DC2F4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1349" y="1626053"/>
              <a:ext cx="1225015" cy="1169551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defTabSz="762000" eaLnBrk="0" hangingPunct="0"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defTabSz="762000" eaLnBrk="0" hangingPunct="0"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defTabSz="762000" eaLnBrk="0" hangingPunct="0"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defTabSz="762000" eaLnBrk="0" hangingPunct="0"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762000" eaLnBrk="0" hangingPunct="0"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NZ" b="0" u="none" dirty="0">
                  <a:latin typeface="Arial Narrow" pitchFamily="34" charset="0"/>
                </a:rPr>
                <a:t>Remainder</a:t>
              </a:r>
            </a:p>
            <a:p>
              <a:r>
                <a:rPr lang="en-NZ" b="0" u="none" dirty="0" smtClean="0">
                  <a:latin typeface="Arial Narrow" pitchFamily="34" charset="0"/>
                </a:rPr>
                <a:t>of </a:t>
              </a:r>
              <a:r>
                <a:rPr lang="en-NZ" b="0" u="none" dirty="0">
                  <a:latin typeface="Arial Narrow" pitchFamily="34" charset="0"/>
                </a:rPr>
                <a:t>dividing</a:t>
              </a:r>
            </a:p>
            <a:p>
              <a:r>
                <a:rPr lang="en-NZ" b="0" u="none" dirty="0">
                  <a:latin typeface="Arial Narrow" pitchFamily="34" charset="0"/>
                </a:rPr>
                <a:t>132 by 108</a:t>
              </a:r>
            </a:p>
            <a:p>
              <a:endParaRPr lang="en-NZ" sz="1000" b="0" u="none" dirty="0">
                <a:latin typeface="Arial Narrow" pitchFamily="34" charset="0"/>
              </a:endParaRPr>
            </a:p>
          </p:txBody>
        </p:sp>
        <p:sp>
          <p:nvSpPr>
            <p:cNvPr id="5" name="Freihandform: Form 4">
              <a:extLst>
                <a:ext uri="{FF2B5EF4-FFF2-40B4-BE49-F238E27FC236}">
                  <a16:creationId xmlns:a16="http://schemas.microsoft.com/office/drawing/2014/main" xmlns="" id="{557015F9-C242-469F-9FA2-04AE5BABC712}"/>
                </a:ext>
              </a:extLst>
            </p:cNvPr>
            <p:cNvSpPr/>
            <p:nvPr/>
          </p:nvSpPr>
          <p:spPr bwMode="auto">
            <a:xfrm>
              <a:off x="8462075" y="2536626"/>
              <a:ext cx="539124" cy="402291"/>
            </a:xfrm>
            <a:custGeom>
              <a:avLst/>
              <a:gdLst>
                <a:gd name="connsiteX0" fmla="*/ 743918 w 762393"/>
                <a:gd name="connsiteY0" fmla="*/ 0 h 299108"/>
                <a:gd name="connsiteX1" fmla="*/ 666427 w 762393"/>
                <a:gd name="connsiteY1" fmla="*/ 278969 h 299108"/>
                <a:gd name="connsiteX2" fmla="*/ 0 w 762393"/>
                <a:gd name="connsiteY2" fmla="*/ 294468 h 2991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62393" h="299108">
                  <a:moveTo>
                    <a:pt x="743918" y="0"/>
                  </a:moveTo>
                  <a:cubicBezTo>
                    <a:pt x="767165" y="114945"/>
                    <a:pt x="790413" y="229891"/>
                    <a:pt x="666427" y="278969"/>
                  </a:cubicBezTo>
                  <a:cubicBezTo>
                    <a:pt x="542441" y="328047"/>
                    <a:pt x="105905" y="268638"/>
                    <a:pt x="0" y="294468"/>
                  </a:cubicBezTo>
                </a:path>
              </a:pathLst>
            </a:cu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2000" b="1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endParaRPr>
            </a:p>
          </p:txBody>
        </p:sp>
      </p:grpSp>
      <p:grpSp>
        <p:nvGrpSpPr>
          <p:cNvPr id="7" name="Gruppieren 6">
            <a:extLst>
              <a:ext uri="{FF2B5EF4-FFF2-40B4-BE49-F238E27FC236}">
                <a16:creationId xmlns:a16="http://schemas.microsoft.com/office/drawing/2014/main" xmlns="" id="{6CCBD9C5-E247-49A5-8FA4-0943B149F6DD}"/>
              </a:ext>
            </a:extLst>
          </p:cNvPr>
          <p:cNvGrpSpPr/>
          <p:nvPr/>
        </p:nvGrpSpPr>
        <p:grpSpPr>
          <a:xfrm>
            <a:off x="6919700" y="3400785"/>
            <a:ext cx="1680566" cy="1344906"/>
            <a:chOff x="6919700" y="3400785"/>
            <a:chExt cx="1680566" cy="1344906"/>
          </a:xfrm>
        </p:grpSpPr>
        <p:sp>
          <p:nvSpPr>
            <p:cNvPr id="1470491" name="Oval 7"/>
            <p:cNvSpPr>
              <a:spLocks noChangeArrowheads="1"/>
            </p:cNvSpPr>
            <p:nvPr/>
          </p:nvSpPr>
          <p:spPr bwMode="auto">
            <a:xfrm>
              <a:off x="7922260" y="3400785"/>
              <a:ext cx="557338" cy="565697"/>
            </a:xfrm>
            <a:prstGeom prst="ellips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90000" tIns="46800" rIns="90000" bIns="46800" anchor="ctr">
              <a:spAutoFit/>
            </a:bodyPr>
            <a:lstStyle/>
            <a:p>
              <a:pPr eaLnBrk="0" hangingPunct="0"/>
              <a:endParaRPr lang="en-US">
                <a:latin typeface="Arial Narrow" panose="020B0606020202030204" pitchFamily="34" charset="0"/>
              </a:endParaRPr>
            </a:p>
          </p:txBody>
        </p:sp>
        <p:sp>
          <p:nvSpPr>
            <p:cNvPr id="1470492" name="Oval 8"/>
            <p:cNvSpPr>
              <a:spLocks noChangeArrowheads="1"/>
            </p:cNvSpPr>
            <p:nvPr/>
          </p:nvSpPr>
          <p:spPr bwMode="auto">
            <a:xfrm>
              <a:off x="7035332" y="3412074"/>
              <a:ext cx="525930" cy="565697"/>
            </a:xfrm>
            <a:prstGeom prst="ellips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90000" tIns="46800" rIns="90000" bIns="46800" anchor="ctr">
              <a:spAutoFit/>
            </a:bodyPr>
            <a:lstStyle/>
            <a:p>
              <a:pPr eaLnBrk="0" hangingPunct="0"/>
              <a:endParaRPr lang="en-US">
                <a:latin typeface="Arial Narrow" panose="020B0606020202030204" pitchFamily="34" charset="0"/>
              </a:endParaRPr>
            </a:p>
          </p:txBody>
        </p:sp>
        <p:sp>
          <p:nvSpPr>
            <p:cNvPr id="1470493" name="Line 9"/>
            <p:cNvSpPr>
              <a:spLocks noChangeShapeType="1"/>
            </p:cNvSpPr>
            <p:nvPr/>
          </p:nvSpPr>
          <p:spPr bwMode="auto">
            <a:xfrm>
              <a:off x="7298297" y="3896078"/>
              <a:ext cx="0" cy="53340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>
                <a:latin typeface="Arial Narrow" panose="020B0606020202030204" pitchFamily="34" charset="0"/>
              </a:endParaRPr>
            </a:p>
          </p:txBody>
        </p:sp>
        <p:sp>
          <p:nvSpPr>
            <p:cNvPr id="1470494" name="Text Box 10"/>
            <p:cNvSpPr txBox="1">
              <a:spLocks noChangeArrowheads="1"/>
            </p:cNvSpPr>
            <p:nvPr/>
          </p:nvSpPr>
          <p:spPr bwMode="auto">
            <a:xfrm>
              <a:off x="6919700" y="4343400"/>
              <a:ext cx="1680566" cy="402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762000" eaLnBrk="0" hangingPunct="0"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defTabSz="762000" eaLnBrk="0" hangingPunct="0"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defTabSz="762000" eaLnBrk="0" hangingPunct="0"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defTabSz="762000" eaLnBrk="0" hangingPunct="0"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762000" eaLnBrk="0" hangingPunct="0"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dirty="0" err="1">
                  <a:solidFill>
                    <a:schemeClr val="hlink"/>
                  </a:solidFill>
                  <a:latin typeface="Arial Narrow" pitchFamily="34" charset="0"/>
                </a:rPr>
                <a:t>gcd</a:t>
              </a:r>
              <a:r>
                <a:rPr lang="en-US" dirty="0">
                  <a:solidFill>
                    <a:schemeClr val="hlink"/>
                  </a:solidFill>
                  <a:latin typeface="Arial Narrow" pitchFamily="34" charset="0"/>
                </a:rPr>
                <a:t> when r = 0</a:t>
              </a:r>
              <a:endParaRPr lang="en-GB" dirty="0">
                <a:solidFill>
                  <a:schemeClr val="hlink"/>
                </a:solidFill>
                <a:latin typeface="Arial Narrow" pitchFamily="34" charset="0"/>
              </a:endParaRPr>
            </a:p>
          </p:txBody>
        </p:sp>
        <p:cxnSp>
          <p:nvCxnSpPr>
            <p:cNvPr id="17" name="Gerade Verbindung mit Pfeil 16">
              <a:extLst>
                <a:ext uri="{FF2B5EF4-FFF2-40B4-BE49-F238E27FC236}">
                  <a16:creationId xmlns:a16="http://schemas.microsoft.com/office/drawing/2014/main" xmlns="" id="{D6FB2E7A-298F-4261-9918-0D2C85AEDD3F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8207747" y="4000060"/>
              <a:ext cx="34580" cy="386541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38368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048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8546" name="Text Box 2"/>
          <p:cNvSpPr txBox="1">
            <a:spLocks noChangeArrowheads="1"/>
          </p:cNvSpPr>
          <p:nvPr/>
        </p:nvSpPr>
        <p:spPr bwMode="auto">
          <a:xfrm>
            <a:off x="-381000" y="506487"/>
            <a:ext cx="107505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524000" lvl="2" defTabSz="762000" eaLnBrk="0" hangingPunct="0">
              <a:tabLst>
                <a:tab pos="2578100" algn="l"/>
              </a:tabLst>
              <a:defRPr/>
            </a:pPr>
            <a:r>
              <a:rPr lang="en-US" sz="2800" dirty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Stein`s improvement  for the Euclidean </a:t>
            </a:r>
            <a:r>
              <a:rPr lang="en-US" sz="2800" dirty="0" err="1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gcd</a:t>
            </a:r>
            <a:r>
              <a:rPr lang="en-US" sz="2800" dirty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 Algorithm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158259" y="2447578"/>
            <a:ext cx="8923059" cy="23105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>
            <a:spAutoFit/>
          </a:bodyPr>
          <a:lstStyle>
            <a:lvl1pPr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2400" b="0" u="none" dirty="0">
                <a:solidFill>
                  <a:srgbClr val="000000"/>
                </a:solidFill>
                <a:latin typeface="Arial Narrow" pitchFamily="34" charset="0"/>
              </a:rPr>
              <a:t>1.  n</a:t>
            </a:r>
            <a:r>
              <a:rPr lang="en-US" sz="2400" b="0" u="none" baseline="-25000" dirty="0">
                <a:solidFill>
                  <a:srgbClr val="000000"/>
                </a:solidFill>
                <a:latin typeface="Arial Narrow" pitchFamily="34" charset="0"/>
              </a:rPr>
              <a:t>1   </a:t>
            </a:r>
            <a:r>
              <a:rPr lang="en-US" sz="2400" b="0" u="none" dirty="0">
                <a:solidFill>
                  <a:srgbClr val="000000"/>
                </a:solidFill>
                <a:latin typeface="Arial Narrow" pitchFamily="34" charset="0"/>
              </a:rPr>
              <a:t>and  n</a:t>
            </a:r>
            <a:r>
              <a:rPr lang="en-US" sz="2400" b="0" u="none" baseline="-25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2400" b="0" u="none" dirty="0">
                <a:latin typeface="Arial Narrow" pitchFamily="34" charset="0"/>
              </a:rPr>
              <a:t> are even: →  </a:t>
            </a:r>
            <a:r>
              <a:rPr lang="en-US" sz="2400" u="none" dirty="0" err="1">
                <a:solidFill>
                  <a:srgbClr val="000000"/>
                </a:solidFill>
                <a:latin typeface="Arial Narrow" pitchFamily="34" charset="0"/>
              </a:rPr>
              <a:t>gcd</a:t>
            </a:r>
            <a:r>
              <a:rPr lang="en-US" sz="2400" u="none" dirty="0">
                <a:solidFill>
                  <a:srgbClr val="000000"/>
                </a:solidFill>
                <a:latin typeface="Arial Narrow" pitchFamily="34" charset="0"/>
              </a:rPr>
              <a:t> (n</a:t>
            </a:r>
            <a:r>
              <a:rPr lang="en-US" sz="2400" u="none" baseline="-25000" dirty="0">
                <a:solidFill>
                  <a:srgbClr val="000000"/>
                </a:solidFill>
                <a:latin typeface="Arial Narrow" pitchFamily="34" charset="0"/>
              </a:rPr>
              <a:t>1</a:t>
            </a:r>
            <a:r>
              <a:rPr lang="en-US" sz="2400" u="none" dirty="0">
                <a:solidFill>
                  <a:srgbClr val="000000"/>
                </a:solidFill>
                <a:latin typeface="Arial Narrow" pitchFamily="34" charset="0"/>
              </a:rPr>
              <a:t> , n</a:t>
            </a:r>
            <a:r>
              <a:rPr lang="en-US" sz="2400" u="none" baseline="-25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2400" u="none" dirty="0">
                <a:solidFill>
                  <a:srgbClr val="000000"/>
                </a:solidFill>
                <a:latin typeface="Arial Narrow" pitchFamily="34" charset="0"/>
              </a:rPr>
              <a:t>)   =   </a:t>
            </a:r>
            <a:r>
              <a:rPr lang="en-US" sz="2400" u="none" dirty="0">
                <a:latin typeface="Arial Narrow" pitchFamily="34" charset="0"/>
              </a:rPr>
              <a:t>2 . </a:t>
            </a:r>
            <a:r>
              <a:rPr lang="en-US" sz="2400" u="none" dirty="0" err="1">
                <a:solidFill>
                  <a:srgbClr val="000000"/>
                </a:solidFill>
                <a:latin typeface="Arial Narrow" pitchFamily="34" charset="0"/>
              </a:rPr>
              <a:t>gcd</a:t>
            </a:r>
            <a:r>
              <a:rPr lang="en-US" sz="2400" u="none" dirty="0">
                <a:solidFill>
                  <a:srgbClr val="000000"/>
                </a:solidFill>
                <a:latin typeface="Arial Narrow" pitchFamily="34" charset="0"/>
              </a:rPr>
              <a:t> ( n</a:t>
            </a:r>
            <a:r>
              <a:rPr lang="en-US" sz="2400" u="none" baseline="-25000" dirty="0">
                <a:solidFill>
                  <a:srgbClr val="000000"/>
                </a:solidFill>
                <a:latin typeface="Arial Narrow" pitchFamily="34" charset="0"/>
              </a:rPr>
              <a:t>1 </a:t>
            </a:r>
            <a:r>
              <a:rPr lang="en-US" sz="2400" u="none" dirty="0">
                <a:solidFill>
                  <a:srgbClr val="000000"/>
                </a:solidFill>
                <a:latin typeface="Arial Narrow" pitchFamily="34" charset="0"/>
              </a:rPr>
              <a:t>/2 , n</a:t>
            </a:r>
            <a:r>
              <a:rPr lang="en-US" sz="2400" u="none" baseline="-25000" dirty="0">
                <a:solidFill>
                  <a:srgbClr val="000000"/>
                </a:solidFill>
                <a:latin typeface="Arial Narrow" pitchFamily="34" charset="0"/>
              </a:rPr>
              <a:t>2 </a:t>
            </a:r>
            <a:r>
              <a:rPr lang="en-US" sz="2400" u="none" dirty="0">
                <a:solidFill>
                  <a:srgbClr val="000000"/>
                </a:solidFill>
                <a:latin typeface="Arial Narrow" pitchFamily="34" charset="0"/>
              </a:rPr>
              <a:t>/2 )</a:t>
            </a:r>
            <a:r>
              <a:rPr lang="en-US" sz="2400" u="none" dirty="0">
                <a:latin typeface="Arial Narrow" pitchFamily="34" charset="0"/>
              </a:rPr>
              <a:t>	</a:t>
            </a:r>
          </a:p>
          <a:p>
            <a:endParaRPr lang="en-US" sz="2400" b="0" u="none" dirty="0">
              <a:latin typeface="Arial Narrow" pitchFamily="34" charset="0"/>
            </a:endParaRPr>
          </a:p>
          <a:p>
            <a:r>
              <a:rPr lang="en-US" sz="2400" b="0" u="none" dirty="0">
                <a:solidFill>
                  <a:srgbClr val="000000"/>
                </a:solidFill>
                <a:latin typeface="Arial Narrow" pitchFamily="34" charset="0"/>
              </a:rPr>
              <a:t>2.  n</a:t>
            </a:r>
            <a:r>
              <a:rPr lang="en-US" sz="2400" b="0" u="none" baseline="-25000" dirty="0">
                <a:solidFill>
                  <a:srgbClr val="000000"/>
                </a:solidFill>
                <a:latin typeface="Arial Narrow" pitchFamily="34" charset="0"/>
              </a:rPr>
              <a:t>1 </a:t>
            </a:r>
            <a:r>
              <a:rPr lang="en-US" sz="2400" b="0" u="none" dirty="0">
                <a:solidFill>
                  <a:srgbClr val="000000"/>
                </a:solidFill>
                <a:latin typeface="Arial Narrow" pitchFamily="34" charset="0"/>
              </a:rPr>
              <a:t>even,  n</a:t>
            </a:r>
            <a:r>
              <a:rPr lang="en-US" sz="2400" b="0" u="none" baseline="-25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2400" b="0" u="none" dirty="0">
                <a:latin typeface="Arial Narrow" pitchFamily="34" charset="0"/>
              </a:rPr>
              <a:t> odd : 	   </a:t>
            </a:r>
            <a:r>
              <a:rPr lang="en-US" sz="2400" b="0" u="none" dirty="0">
                <a:solidFill>
                  <a:srgbClr val="000000"/>
                </a:solidFill>
                <a:latin typeface="Arial Narrow" pitchFamily="34" charset="0"/>
              </a:rPr>
              <a:t>→</a:t>
            </a:r>
            <a:r>
              <a:rPr lang="en-US" sz="2400" b="0" u="none" dirty="0">
                <a:latin typeface="Arial Narrow" pitchFamily="34" charset="0"/>
              </a:rPr>
              <a:t>    </a:t>
            </a:r>
            <a:r>
              <a:rPr lang="en-US" sz="2400" u="none" dirty="0" err="1">
                <a:solidFill>
                  <a:srgbClr val="000000"/>
                </a:solidFill>
                <a:latin typeface="Arial Narrow" pitchFamily="34" charset="0"/>
              </a:rPr>
              <a:t>gcd</a:t>
            </a:r>
            <a:r>
              <a:rPr lang="en-US" sz="2400" u="none" dirty="0">
                <a:solidFill>
                  <a:srgbClr val="000000"/>
                </a:solidFill>
                <a:latin typeface="Arial Narrow" pitchFamily="34" charset="0"/>
              </a:rPr>
              <a:t> (n</a:t>
            </a:r>
            <a:r>
              <a:rPr lang="en-US" sz="2400" u="none" baseline="-25000" dirty="0">
                <a:solidFill>
                  <a:srgbClr val="000000"/>
                </a:solidFill>
                <a:latin typeface="Arial Narrow" pitchFamily="34" charset="0"/>
              </a:rPr>
              <a:t>1</a:t>
            </a:r>
            <a:r>
              <a:rPr lang="en-US" sz="2400" u="none" dirty="0">
                <a:solidFill>
                  <a:srgbClr val="000000"/>
                </a:solidFill>
                <a:latin typeface="Arial Narrow" pitchFamily="34" charset="0"/>
              </a:rPr>
              <a:t> , n</a:t>
            </a:r>
            <a:r>
              <a:rPr lang="en-US" sz="2400" u="none" baseline="-25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2400" u="none" dirty="0">
                <a:solidFill>
                  <a:srgbClr val="000000"/>
                </a:solidFill>
                <a:latin typeface="Arial Narrow" pitchFamily="34" charset="0"/>
              </a:rPr>
              <a:t>)     =        </a:t>
            </a:r>
            <a:r>
              <a:rPr lang="en-US" sz="2400" u="none" dirty="0" err="1">
                <a:solidFill>
                  <a:srgbClr val="000000"/>
                </a:solidFill>
                <a:latin typeface="Arial Narrow" pitchFamily="34" charset="0"/>
              </a:rPr>
              <a:t>gcd</a:t>
            </a:r>
            <a:r>
              <a:rPr lang="en-US" sz="2400" u="none" dirty="0">
                <a:solidFill>
                  <a:srgbClr val="000000"/>
                </a:solidFill>
                <a:latin typeface="Arial Narrow" pitchFamily="34" charset="0"/>
              </a:rPr>
              <a:t>    ( n</a:t>
            </a:r>
            <a:r>
              <a:rPr lang="en-US" sz="2400" u="none" baseline="-25000" dirty="0">
                <a:solidFill>
                  <a:srgbClr val="000000"/>
                </a:solidFill>
                <a:latin typeface="Arial Narrow" pitchFamily="34" charset="0"/>
              </a:rPr>
              <a:t>1 </a:t>
            </a:r>
            <a:r>
              <a:rPr lang="en-US" sz="2400" u="none" dirty="0">
                <a:solidFill>
                  <a:srgbClr val="000000"/>
                </a:solidFill>
                <a:latin typeface="Arial Narrow" pitchFamily="34" charset="0"/>
              </a:rPr>
              <a:t>/2 ,   n</a:t>
            </a:r>
            <a:r>
              <a:rPr lang="en-US" sz="2400" u="none" baseline="-25000" dirty="0">
                <a:solidFill>
                  <a:srgbClr val="000000"/>
                </a:solidFill>
                <a:latin typeface="Arial Narrow" pitchFamily="34" charset="0"/>
              </a:rPr>
              <a:t>2   </a:t>
            </a:r>
            <a:r>
              <a:rPr lang="en-US" sz="2400" u="none" dirty="0">
                <a:solidFill>
                  <a:srgbClr val="000000"/>
                </a:solidFill>
                <a:latin typeface="Arial Narrow" pitchFamily="34" charset="0"/>
              </a:rPr>
              <a:t>)</a:t>
            </a:r>
            <a:endParaRPr lang="en-US" sz="2400" u="none" dirty="0">
              <a:latin typeface="Arial Narrow" pitchFamily="34" charset="0"/>
            </a:endParaRPr>
          </a:p>
          <a:p>
            <a:r>
              <a:rPr lang="en-US" sz="2400" b="0" u="none" dirty="0">
                <a:solidFill>
                  <a:srgbClr val="000000"/>
                </a:solidFill>
                <a:latin typeface="Arial Narrow" pitchFamily="34" charset="0"/>
              </a:rPr>
              <a:t>3.  n</a:t>
            </a:r>
            <a:r>
              <a:rPr lang="en-US" sz="2400" b="0" u="none" baseline="-25000" dirty="0">
                <a:solidFill>
                  <a:srgbClr val="000000"/>
                </a:solidFill>
                <a:latin typeface="Arial Narrow" pitchFamily="34" charset="0"/>
              </a:rPr>
              <a:t>1  </a:t>
            </a:r>
            <a:r>
              <a:rPr lang="en-US" sz="2400" b="0" u="none" dirty="0">
                <a:solidFill>
                  <a:srgbClr val="000000"/>
                </a:solidFill>
                <a:latin typeface="Arial Narrow" pitchFamily="34" charset="0"/>
              </a:rPr>
              <a:t>odd,  n</a:t>
            </a:r>
            <a:r>
              <a:rPr lang="en-US" sz="2400" b="0" u="none" baseline="-25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2400" b="0" u="none" dirty="0">
                <a:solidFill>
                  <a:srgbClr val="000000"/>
                </a:solidFill>
                <a:latin typeface="Arial Narrow" pitchFamily="34" charset="0"/>
              </a:rPr>
              <a:t> even :              →    </a:t>
            </a:r>
            <a:r>
              <a:rPr lang="en-US" sz="2400" u="none" dirty="0" err="1">
                <a:solidFill>
                  <a:srgbClr val="000000"/>
                </a:solidFill>
                <a:latin typeface="Arial Narrow" pitchFamily="34" charset="0"/>
              </a:rPr>
              <a:t>gcd</a:t>
            </a:r>
            <a:r>
              <a:rPr lang="en-US" sz="2400" u="none" dirty="0">
                <a:solidFill>
                  <a:srgbClr val="000000"/>
                </a:solidFill>
                <a:latin typeface="Arial Narrow" pitchFamily="34" charset="0"/>
              </a:rPr>
              <a:t> (n</a:t>
            </a:r>
            <a:r>
              <a:rPr lang="en-US" sz="2400" u="none" baseline="-25000" dirty="0">
                <a:solidFill>
                  <a:srgbClr val="000000"/>
                </a:solidFill>
                <a:latin typeface="Arial Narrow" pitchFamily="34" charset="0"/>
              </a:rPr>
              <a:t>1</a:t>
            </a:r>
            <a:r>
              <a:rPr lang="en-US" sz="2400" u="none" dirty="0">
                <a:solidFill>
                  <a:srgbClr val="000000"/>
                </a:solidFill>
                <a:latin typeface="Arial Narrow" pitchFamily="34" charset="0"/>
              </a:rPr>
              <a:t> , n</a:t>
            </a:r>
            <a:r>
              <a:rPr lang="en-US" sz="2400" u="none" baseline="-25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2400" u="none" dirty="0">
                <a:solidFill>
                  <a:srgbClr val="000000"/>
                </a:solidFill>
                <a:latin typeface="Arial Narrow" pitchFamily="34" charset="0"/>
              </a:rPr>
              <a:t>)     =        </a:t>
            </a:r>
            <a:r>
              <a:rPr lang="en-US" sz="2400" u="none" dirty="0" err="1">
                <a:solidFill>
                  <a:srgbClr val="000000"/>
                </a:solidFill>
                <a:latin typeface="Arial Narrow" pitchFamily="34" charset="0"/>
              </a:rPr>
              <a:t>gcd</a:t>
            </a:r>
            <a:r>
              <a:rPr lang="en-US" sz="2400" u="none" dirty="0">
                <a:solidFill>
                  <a:srgbClr val="000000"/>
                </a:solidFill>
                <a:latin typeface="Arial Narrow" pitchFamily="34" charset="0"/>
              </a:rPr>
              <a:t>    ( n</a:t>
            </a:r>
            <a:r>
              <a:rPr lang="en-US" sz="2400" u="none" baseline="-25000" dirty="0">
                <a:solidFill>
                  <a:srgbClr val="000000"/>
                </a:solidFill>
                <a:latin typeface="Arial Narrow" pitchFamily="34" charset="0"/>
              </a:rPr>
              <a:t>1 </a:t>
            </a:r>
            <a:r>
              <a:rPr lang="en-US" sz="2400" u="none" dirty="0">
                <a:solidFill>
                  <a:srgbClr val="000000"/>
                </a:solidFill>
                <a:latin typeface="Arial Narrow" pitchFamily="34" charset="0"/>
              </a:rPr>
              <a:t>,   n</a:t>
            </a:r>
            <a:r>
              <a:rPr lang="en-US" sz="2400" u="none" baseline="-25000" dirty="0">
                <a:solidFill>
                  <a:srgbClr val="000000"/>
                </a:solidFill>
                <a:latin typeface="Arial Narrow" pitchFamily="34" charset="0"/>
              </a:rPr>
              <a:t>2 </a:t>
            </a:r>
            <a:r>
              <a:rPr lang="en-US" sz="2400" u="none" dirty="0">
                <a:solidFill>
                  <a:srgbClr val="000000"/>
                </a:solidFill>
                <a:latin typeface="Arial Narrow" pitchFamily="34" charset="0"/>
              </a:rPr>
              <a:t>/2 )</a:t>
            </a:r>
          </a:p>
          <a:p>
            <a:endParaRPr lang="en-US" sz="2400" u="none" dirty="0">
              <a:latin typeface="Arial Narrow" pitchFamily="34" charset="0"/>
            </a:endParaRPr>
          </a:p>
          <a:p>
            <a:r>
              <a:rPr lang="en-US" sz="2400" b="0" u="none" dirty="0">
                <a:solidFill>
                  <a:srgbClr val="000000"/>
                </a:solidFill>
                <a:latin typeface="Arial Narrow" pitchFamily="34" charset="0"/>
              </a:rPr>
              <a:t>4.  n</a:t>
            </a:r>
            <a:r>
              <a:rPr lang="en-US" sz="2400" b="0" u="none" baseline="-25000" dirty="0">
                <a:solidFill>
                  <a:srgbClr val="000000"/>
                </a:solidFill>
                <a:latin typeface="Arial Narrow" pitchFamily="34" charset="0"/>
              </a:rPr>
              <a:t>1   </a:t>
            </a:r>
            <a:r>
              <a:rPr lang="en-US" sz="2400" b="0" u="none" dirty="0">
                <a:solidFill>
                  <a:srgbClr val="000000"/>
                </a:solidFill>
                <a:latin typeface="Arial Narrow" pitchFamily="34" charset="0"/>
              </a:rPr>
              <a:t>and  n</a:t>
            </a:r>
            <a:r>
              <a:rPr lang="en-US" sz="2400" b="0" u="none" baseline="-25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2400" b="0" u="none" dirty="0">
                <a:latin typeface="Arial Narrow" pitchFamily="34" charset="0"/>
              </a:rPr>
              <a:t>  are odd: </a:t>
            </a:r>
            <a:r>
              <a:rPr lang="en-US" sz="2400" b="0" u="none" dirty="0">
                <a:solidFill>
                  <a:srgbClr val="000000"/>
                </a:solidFill>
                <a:latin typeface="Arial Narrow" pitchFamily="34" charset="0"/>
              </a:rPr>
              <a:t>→</a:t>
            </a:r>
            <a:r>
              <a:rPr lang="en-US" sz="2400" b="0" u="none" dirty="0">
                <a:latin typeface="Arial Narrow" pitchFamily="34" charset="0"/>
              </a:rPr>
              <a:t>  </a:t>
            </a:r>
            <a:r>
              <a:rPr lang="en-US" sz="2400" u="none" dirty="0" err="1">
                <a:solidFill>
                  <a:srgbClr val="000000"/>
                </a:solidFill>
                <a:latin typeface="Arial Narrow" pitchFamily="34" charset="0"/>
              </a:rPr>
              <a:t>gcd</a:t>
            </a:r>
            <a:r>
              <a:rPr lang="en-US" sz="2400" u="none" dirty="0">
                <a:solidFill>
                  <a:srgbClr val="000000"/>
                </a:solidFill>
                <a:latin typeface="Arial Narrow" pitchFamily="34" charset="0"/>
              </a:rPr>
              <a:t> (n</a:t>
            </a:r>
            <a:r>
              <a:rPr lang="en-US" sz="2400" u="none" baseline="-25000" dirty="0">
                <a:solidFill>
                  <a:srgbClr val="000000"/>
                </a:solidFill>
                <a:latin typeface="Arial Narrow" pitchFamily="34" charset="0"/>
              </a:rPr>
              <a:t>1</a:t>
            </a:r>
            <a:r>
              <a:rPr lang="en-US" sz="2400" u="none" dirty="0">
                <a:solidFill>
                  <a:srgbClr val="000000"/>
                </a:solidFill>
                <a:latin typeface="Arial Narrow" pitchFamily="34" charset="0"/>
              </a:rPr>
              <a:t> , n</a:t>
            </a:r>
            <a:r>
              <a:rPr lang="en-US" sz="2400" u="none" baseline="-25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2400" u="none" dirty="0">
                <a:solidFill>
                  <a:srgbClr val="000000"/>
                </a:solidFill>
                <a:latin typeface="Arial Narrow" pitchFamily="34" charset="0"/>
              </a:rPr>
              <a:t>)   = </a:t>
            </a:r>
            <a:r>
              <a:rPr lang="en-US" sz="2400" u="none" dirty="0">
                <a:latin typeface="Arial Narrow" pitchFamily="34" charset="0"/>
              </a:rPr>
              <a:t>       </a:t>
            </a:r>
            <a:r>
              <a:rPr lang="en-US" sz="2400" u="none" dirty="0" err="1">
                <a:solidFill>
                  <a:srgbClr val="000000"/>
                </a:solidFill>
                <a:latin typeface="Arial Narrow" pitchFamily="34" charset="0"/>
              </a:rPr>
              <a:t>gcd</a:t>
            </a:r>
            <a:r>
              <a:rPr lang="en-US" sz="2400" u="none" dirty="0">
                <a:solidFill>
                  <a:srgbClr val="000000"/>
                </a:solidFill>
                <a:latin typeface="Arial Narrow" pitchFamily="34" charset="0"/>
              </a:rPr>
              <a:t>   [  (n</a:t>
            </a:r>
            <a:r>
              <a:rPr lang="en-US" sz="2400" u="none" baseline="-25000" dirty="0">
                <a:solidFill>
                  <a:srgbClr val="000000"/>
                </a:solidFill>
                <a:latin typeface="Arial Narrow" pitchFamily="34" charset="0"/>
              </a:rPr>
              <a:t>1</a:t>
            </a:r>
            <a:r>
              <a:rPr lang="en-US" sz="2400" u="none" dirty="0">
                <a:solidFill>
                  <a:srgbClr val="000000"/>
                </a:solidFill>
                <a:latin typeface="Arial Narrow" pitchFamily="34" charset="0"/>
              </a:rPr>
              <a:t>-n</a:t>
            </a:r>
            <a:r>
              <a:rPr lang="en-US" sz="2400" u="none" baseline="-25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2400" u="none" dirty="0">
                <a:solidFill>
                  <a:srgbClr val="000000"/>
                </a:solidFill>
                <a:latin typeface="Arial Narrow" pitchFamily="34" charset="0"/>
              </a:rPr>
              <a:t>)</a:t>
            </a:r>
            <a:r>
              <a:rPr lang="en-US" sz="2400" u="none" baseline="-250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sz="2400" u="none" dirty="0">
                <a:solidFill>
                  <a:srgbClr val="000000"/>
                </a:solidFill>
                <a:latin typeface="Arial Narrow" pitchFamily="34" charset="0"/>
              </a:rPr>
              <a:t>/2 ,  n</a:t>
            </a:r>
            <a:r>
              <a:rPr lang="en-US" sz="2400" u="none" baseline="-25000" dirty="0">
                <a:solidFill>
                  <a:srgbClr val="000000"/>
                </a:solidFill>
                <a:latin typeface="Arial Narrow" pitchFamily="34" charset="0"/>
              </a:rPr>
              <a:t>2   </a:t>
            </a:r>
            <a:r>
              <a:rPr lang="en-US" sz="2400" u="none" dirty="0">
                <a:solidFill>
                  <a:srgbClr val="000000"/>
                </a:solidFill>
                <a:latin typeface="Arial Narrow" pitchFamily="34" charset="0"/>
              </a:rPr>
              <a:t>]</a:t>
            </a:r>
            <a:r>
              <a:rPr lang="en-US" sz="2400" b="0" u="none" dirty="0">
                <a:latin typeface="Arial Narrow" pitchFamily="34" charset="0"/>
              </a:rPr>
              <a:t>	</a:t>
            </a:r>
            <a:endParaRPr lang="en-US" sz="2400" u="none" dirty="0">
              <a:latin typeface="Arial Narrow" pitchFamily="34" charset="0"/>
            </a:endParaRPr>
          </a:p>
        </p:txBody>
      </p:sp>
      <p:sp>
        <p:nvSpPr>
          <p:cNvPr id="4" name="Text Box 7">
            <a:extLst>
              <a:ext uri="{FF2B5EF4-FFF2-40B4-BE49-F238E27FC236}">
                <a16:creationId xmlns:a16="http://schemas.microsoft.com/office/drawing/2014/main" xmlns="" id="{C72F1776-B219-4B89-B264-4DA6DDCF3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8311" y="1556011"/>
            <a:ext cx="7460995" cy="467180"/>
          </a:xfrm>
          <a:prstGeom prst="rect">
            <a:avLst/>
          </a:prstGeom>
          <a:noFill/>
          <a:ln w="12700">
            <a:noFill/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 u="none" dirty="0">
                <a:latin typeface="Arial Narrow" pitchFamily="34" charset="0"/>
              </a:rPr>
              <a:t>   There are 4 cases for n</a:t>
            </a:r>
            <a:r>
              <a:rPr lang="en-US" sz="2400" u="none" baseline="-25000" dirty="0">
                <a:latin typeface="Arial Narrow" pitchFamily="34" charset="0"/>
              </a:rPr>
              <a:t>1</a:t>
            </a:r>
            <a:r>
              <a:rPr lang="en-US" sz="2400" u="none" dirty="0">
                <a:latin typeface="Arial Narrow" pitchFamily="34" charset="0"/>
              </a:rPr>
              <a:t> and n</a:t>
            </a:r>
            <a:r>
              <a:rPr lang="en-US" sz="2400" u="none" baseline="-25000" dirty="0">
                <a:latin typeface="Arial Narrow" pitchFamily="34" charset="0"/>
              </a:rPr>
              <a:t>2</a:t>
            </a:r>
            <a:r>
              <a:rPr lang="en-US" sz="2400" u="none" dirty="0">
                <a:latin typeface="Arial Narrow" pitchFamily="34" charset="0"/>
              </a:rPr>
              <a:t> being even or odd integers:</a:t>
            </a:r>
          </a:p>
        </p:txBody>
      </p:sp>
      <p:sp>
        <p:nvSpPr>
          <p:cNvPr id="5" name="Text Box 7">
            <a:extLst>
              <a:ext uri="{FF2B5EF4-FFF2-40B4-BE49-F238E27FC236}">
                <a16:creationId xmlns:a16="http://schemas.microsoft.com/office/drawing/2014/main" xmlns="" id="{429A44C2-3ECD-448B-A5C6-5E3B9C415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8349" y="5009797"/>
            <a:ext cx="8694937" cy="1313309"/>
          </a:xfrm>
          <a:prstGeom prst="rect">
            <a:avLst/>
          </a:prstGeom>
          <a:noFill/>
          <a:ln w="12700">
            <a:noFill/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 b="0" u="none" dirty="0">
                <a:latin typeface="Arial Narrow" pitchFamily="34" charset="0"/>
              </a:rPr>
              <a:t>This simplifies the Euclidian algorithm to avoid real division operations as dividing an even integer by 2 is just a single bit right-shift </a:t>
            </a:r>
            <a:r>
              <a:rPr lang="en-US" sz="2400" b="0" u="none" dirty="0" smtClean="0">
                <a:latin typeface="Arial Narrow" pitchFamily="34" charset="0"/>
              </a:rPr>
              <a:t>(skip LSB). </a:t>
            </a:r>
            <a:r>
              <a:rPr lang="en-US" sz="2400" b="0" dirty="0">
                <a:latin typeface="Arial Narrow" pitchFamily="34" charset="0"/>
              </a:rPr>
              <a:t>Example</a:t>
            </a:r>
            <a:r>
              <a:rPr lang="en-US" sz="2400" b="0" u="none" dirty="0">
                <a:latin typeface="Arial Narrow" pitchFamily="34" charset="0"/>
              </a:rPr>
              <a:t>: 6/2=3   in binary form   110/2 = 011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xmlns="" id="{C72F1776-B219-4B89-B264-4DA6DDCF30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3777" y="1029707"/>
            <a:ext cx="7868157" cy="433068"/>
          </a:xfrm>
          <a:prstGeom prst="rect">
            <a:avLst/>
          </a:prstGeom>
          <a:noFill/>
          <a:ln w="12700">
            <a:noFill/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i="1" u="none" dirty="0" err="1" smtClean="0">
                <a:latin typeface="Arial Narrow" pitchFamily="34" charset="0"/>
              </a:rPr>
              <a:t>karl</a:t>
            </a:r>
            <a:r>
              <a:rPr lang="en-US" i="1" u="none" dirty="0" smtClean="0">
                <a:latin typeface="Arial Narrow" pitchFamily="34" charset="0"/>
              </a:rPr>
              <a:t> Stein  </a:t>
            </a:r>
            <a:r>
              <a:rPr lang="en-US" b="0" i="1" u="none" dirty="0" smtClean="0">
                <a:latin typeface="Arial Narrow" pitchFamily="34" charset="0"/>
              </a:rPr>
              <a:t>Prof.</a:t>
            </a:r>
            <a:r>
              <a:rPr lang="en-US" i="1" u="none" dirty="0" smtClean="0">
                <a:latin typeface="Arial Narrow" pitchFamily="34" charset="0"/>
              </a:rPr>
              <a:t> </a:t>
            </a:r>
            <a:r>
              <a:rPr lang="en-US" b="0" i="1" u="none" dirty="0" err="1" smtClean="0">
                <a:latin typeface="Arial Narrow" pitchFamily="34" charset="0"/>
              </a:rPr>
              <a:t>Univ</a:t>
            </a:r>
            <a:r>
              <a:rPr lang="en-US" b="0" i="1" u="none" dirty="0" smtClean="0">
                <a:latin typeface="Arial Narrow" pitchFamily="34" charset="0"/>
              </a:rPr>
              <a:t> LMU </a:t>
            </a:r>
            <a:r>
              <a:rPr lang="en-US" b="0" i="1" u="none" dirty="0" err="1" smtClean="0">
                <a:latin typeface="Arial Narrow" pitchFamily="34" charset="0"/>
              </a:rPr>
              <a:t>München</a:t>
            </a:r>
            <a:r>
              <a:rPr lang="en-US" b="0" i="1" u="none" dirty="0" smtClean="0">
                <a:latin typeface="Arial Narrow" pitchFamily="34" charset="0"/>
              </a:rPr>
              <a:t>  (1913-2000). Mathematician</a:t>
            </a:r>
            <a:r>
              <a:rPr lang="en-US" b="0" i="1" u="none" smtClean="0">
                <a:latin typeface="Arial Narrow" pitchFamily="34" charset="0"/>
              </a:rPr>
              <a:t>, Cryptographer)</a:t>
            </a:r>
            <a:endParaRPr lang="en-US" b="0" i="1" u="none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658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501" name="Text Box 2"/>
          <p:cNvSpPr txBox="1">
            <a:spLocks noChangeArrowheads="1"/>
          </p:cNvSpPr>
          <p:nvPr/>
        </p:nvSpPr>
        <p:spPr bwMode="auto">
          <a:xfrm>
            <a:off x="6214043" y="4178895"/>
            <a:ext cx="3600794" cy="1015663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de-DE" b="0" dirty="0"/>
              <a:t>Time </a:t>
            </a:r>
            <a:r>
              <a:rPr lang="de-DE" b="0" dirty="0" err="1"/>
              <a:t>Complexity</a:t>
            </a:r>
            <a:r>
              <a:rPr lang="de-DE" b="0" u="none" dirty="0"/>
              <a:t>:  &lt; </a:t>
            </a:r>
            <a:r>
              <a:rPr lang="de-DE" b="0" u="none" dirty="0" err="1"/>
              <a:t>lo</a:t>
            </a:r>
            <a:r>
              <a:rPr lang="en-GB" b="0" u="none" dirty="0">
                <a:sym typeface="Symbol" pitchFamily="18" charset="2"/>
              </a:rPr>
              <a:t>g</a:t>
            </a:r>
            <a:r>
              <a:rPr lang="en-GB" b="0" u="none" baseline="-25000" dirty="0"/>
              <a:t>2</a:t>
            </a:r>
            <a:r>
              <a:rPr lang="de-DE" b="0" u="none" dirty="0"/>
              <a:t> n + 1</a:t>
            </a:r>
          </a:p>
          <a:p>
            <a:r>
              <a:rPr lang="de-DE" b="0" u="none" dirty="0" err="1"/>
              <a:t>Iterations</a:t>
            </a:r>
            <a:r>
              <a:rPr lang="de-DE" b="0" u="none" dirty="0"/>
              <a:t> (</a:t>
            </a:r>
            <a:r>
              <a:rPr lang="de-DE" b="0" u="none" dirty="0" err="1"/>
              <a:t>substraction+shift</a:t>
            </a:r>
            <a:r>
              <a:rPr lang="de-DE" b="0" u="none" dirty="0"/>
              <a:t>)</a:t>
            </a:r>
          </a:p>
          <a:p>
            <a:r>
              <a:rPr lang="de-DE" b="0" u="none" dirty="0"/>
              <a:t>n = Max [n</a:t>
            </a:r>
            <a:r>
              <a:rPr lang="de-DE" b="0" u="none" baseline="-25000" dirty="0"/>
              <a:t>1</a:t>
            </a:r>
            <a:r>
              <a:rPr lang="de-DE" b="0" u="none" dirty="0"/>
              <a:t>, n</a:t>
            </a:r>
            <a:r>
              <a:rPr lang="de-DE" b="0" u="none" baseline="-25000" dirty="0"/>
              <a:t>2</a:t>
            </a:r>
            <a:r>
              <a:rPr lang="de-DE" b="0" u="none" dirty="0"/>
              <a:t>] </a:t>
            </a:r>
            <a:endParaRPr lang="de-DE" u="none" dirty="0">
              <a:latin typeface="Bookman Old Style" pitchFamily="18" charset="0"/>
            </a:endParaRPr>
          </a:p>
        </p:txBody>
      </p:sp>
      <p:graphicFrame>
        <p:nvGraphicFramePr>
          <p:cNvPr id="147150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8018008"/>
              </p:ext>
            </p:extLst>
          </p:nvPr>
        </p:nvGraphicFramePr>
        <p:xfrm>
          <a:off x="1103313" y="1135063"/>
          <a:ext cx="5108575" cy="522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Picture" r:id="rId4" imgW="3169440" imgH="3243600" progId="Word.Picture.8">
                  <p:embed/>
                </p:oleObj>
              </mc:Choice>
              <mc:Fallback>
                <p:oleObj name="Picture" r:id="rId4" imgW="3169440" imgH="32436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313" y="1135063"/>
                        <a:ext cx="5108575" cy="522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0596" name="Text Box 4"/>
          <p:cNvSpPr txBox="1">
            <a:spLocks noChangeArrowheads="1"/>
          </p:cNvSpPr>
          <p:nvPr/>
        </p:nvSpPr>
        <p:spPr bwMode="auto">
          <a:xfrm>
            <a:off x="532296" y="248028"/>
            <a:ext cx="8785653" cy="586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defTabSz="762000" eaLnBrk="0" hangingPunct="0">
              <a:defRPr/>
            </a:pPr>
            <a:r>
              <a:rPr lang="en-AU" sz="3200" u="none" dirty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Stein’s Improvement  for the Euclidean </a:t>
            </a:r>
            <a:r>
              <a:rPr lang="en-AU" sz="3200" u="none" dirty="0" err="1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gcd</a:t>
            </a:r>
            <a:r>
              <a:rPr lang="en-AU" sz="3200" u="none" dirty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 Algorithm</a:t>
            </a:r>
            <a:endParaRPr lang="de-DE" sz="3200" u="none" dirty="0">
              <a:solidFill>
                <a:srgbClr val="0239C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3600599" y="5640615"/>
            <a:ext cx="412292" cy="216000"/>
          </a:xfrm>
          <a:prstGeom prst="rect">
            <a:avLst/>
          </a:prstGeom>
          <a:solidFill>
            <a:schemeClr val="bg1"/>
          </a:solidFill>
          <a:ln w="9525">
            <a:noFill/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>
            <a:lvl1pPr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de-DE" sz="1050" b="0" u="none" dirty="0" err="1"/>
              <a:t>gcd</a:t>
            </a:r>
            <a:endParaRPr lang="de-DE" sz="1050" u="none" dirty="0">
              <a:latin typeface="Bookman Old Style" pitchFamily="18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184775" y="5624268"/>
            <a:ext cx="528598" cy="26161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square">
            <a:spAutoFit/>
          </a:bodyPr>
          <a:lstStyle>
            <a:lvl1pPr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de-DE" sz="1100" b="0" u="none" dirty="0" err="1"/>
              <a:t>gcd</a:t>
            </a:r>
            <a:endParaRPr lang="de-DE" sz="1100" u="none" dirty="0">
              <a:latin typeface="Bookman Old Style" pitchFamily="18" charset="0"/>
            </a:endParaRPr>
          </a:p>
        </p:txBody>
      </p:sp>
      <p:sp>
        <p:nvSpPr>
          <p:cNvPr id="2" name="Rechteck 1"/>
          <p:cNvSpPr/>
          <p:nvPr/>
        </p:nvSpPr>
        <p:spPr bwMode="auto">
          <a:xfrm>
            <a:off x="2880519" y="1720581"/>
            <a:ext cx="1029465" cy="21602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1" i="0" u="sng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hteck 7"/>
          <p:cNvSpPr/>
          <p:nvPr/>
        </p:nvSpPr>
        <p:spPr bwMode="auto">
          <a:xfrm>
            <a:off x="1512367" y="2728853"/>
            <a:ext cx="2376264" cy="180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Bothe n</a:t>
            </a:r>
            <a:r>
              <a:rPr kumimoji="0" lang="en-US" sz="11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1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 and n</a:t>
            </a:r>
            <a:r>
              <a:rPr kumimoji="0" lang="en-US" sz="11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2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 odd?</a:t>
            </a:r>
            <a:endParaRPr kumimoji="0" lang="de-DE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9" name="Rechteck 8"/>
          <p:cNvSpPr/>
          <p:nvPr/>
        </p:nvSpPr>
        <p:spPr bwMode="auto">
          <a:xfrm>
            <a:off x="2156428" y="3186827"/>
            <a:ext cx="728102" cy="180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n</a:t>
            </a:r>
            <a:r>
              <a:rPr kumimoji="0" lang="en-US" sz="11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2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 even?</a:t>
            </a:r>
            <a:endParaRPr kumimoji="0" lang="de-DE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0" name="Rechteck 9"/>
          <p:cNvSpPr/>
          <p:nvPr/>
        </p:nvSpPr>
        <p:spPr bwMode="auto">
          <a:xfrm>
            <a:off x="2576443" y="2957362"/>
            <a:ext cx="360040" cy="144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no</a:t>
            </a:r>
            <a:endParaRPr kumimoji="0" lang="de-DE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1" name="Rechteck 10"/>
          <p:cNvSpPr/>
          <p:nvPr/>
        </p:nvSpPr>
        <p:spPr bwMode="auto">
          <a:xfrm>
            <a:off x="3096543" y="3097244"/>
            <a:ext cx="360040" cy="144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yes</a:t>
            </a:r>
            <a:endParaRPr kumimoji="0" lang="de-DE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2" name="Rechteck 11"/>
          <p:cNvSpPr/>
          <p:nvPr/>
        </p:nvSpPr>
        <p:spPr bwMode="auto">
          <a:xfrm>
            <a:off x="2576443" y="4382886"/>
            <a:ext cx="360040" cy="144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no</a:t>
            </a:r>
            <a:endParaRPr kumimoji="0" lang="de-DE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3" name="Rechteck 12"/>
          <p:cNvSpPr/>
          <p:nvPr/>
        </p:nvSpPr>
        <p:spPr bwMode="auto">
          <a:xfrm>
            <a:off x="2576443" y="3406162"/>
            <a:ext cx="360040" cy="144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no</a:t>
            </a:r>
            <a:endParaRPr kumimoji="0" lang="de-DE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4" name="Rechteck 13"/>
          <p:cNvSpPr/>
          <p:nvPr/>
        </p:nvSpPr>
        <p:spPr bwMode="auto">
          <a:xfrm>
            <a:off x="3096543" y="4055688"/>
            <a:ext cx="360040" cy="144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yes</a:t>
            </a:r>
            <a:endParaRPr kumimoji="0" lang="de-DE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5" name="Rechteck 14"/>
          <p:cNvSpPr/>
          <p:nvPr/>
        </p:nvSpPr>
        <p:spPr bwMode="auto">
          <a:xfrm>
            <a:off x="4452192" y="2636986"/>
            <a:ext cx="360040" cy="144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yes</a:t>
            </a:r>
            <a:endParaRPr kumimoji="0" lang="de-DE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6" name="Rechteck 15"/>
          <p:cNvSpPr/>
          <p:nvPr/>
        </p:nvSpPr>
        <p:spPr bwMode="auto">
          <a:xfrm>
            <a:off x="3169026" y="5568615"/>
            <a:ext cx="360040" cy="144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yes</a:t>
            </a:r>
            <a:endParaRPr kumimoji="0" lang="de-DE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7" name="Rechteck 16"/>
          <p:cNvSpPr/>
          <p:nvPr/>
        </p:nvSpPr>
        <p:spPr bwMode="auto">
          <a:xfrm>
            <a:off x="3169026" y="4526886"/>
            <a:ext cx="360040" cy="144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yes</a:t>
            </a:r>
            <a:endParaRPr kumimoji="0" lang="de-DE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8" name="Rechteck 17"/>
          <p:cNvSpPr/>
          <p:nvPr/>
        </p:nvSpPr>
        <p:spPr bwMode="auto">
          <a:xfrm>
            <a:off x="2090067" y="4898975"/>
            <a:ext cx="360040" cy="144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no</a:t>
            </a:r>
            <a:endParaRPr kumimoji="0" lang="de-DE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9" name="Rechteck 18"/>
          <p:cNvSpPr/>
          <p:nvPr/>
        </p:nvSpPr>
        <p:spPr bwMode="auto">
          <a:xfrm>
            <a:off x="1584375" y="5552268"/>
            <a:ext cx="360040" cy="144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no</a:t>
            </a:r>
            <a:endParaRPr kumimoji="0" lang="de-DE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04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549" name="Text Box 2"/>
          <p:cNvSpPr txBox="1">
            <a:spLocks noChangeArrowheads="1"/>
          </p:cNvSpPr>
          <p:nvPr/>
        </p:nvSpPr>
        <p:spPr bwMode="auto">
          <a:xfrm>
            <a:off x="792287" y="1082551"/>
            <a:ext cx="6931706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endParaRPr lang="de-DE" sz="2800" b="0" u="none" dirty="0">
              <a:latin typeface="Arial Narrow" panose="020B0606020202030204" pitchFamily="34" charset="0"/>
            </a:endParaRPr>
          </a:p>
          <a:p>
            <a:pPr lvl="2"/>
            <a:r>
              <a:rPr lang="de-DE" sz="2800" b="0" u="none" dirty="0" err="1">
                <a:latin typeface="Arial Narrow" panose="020B0606020202030204" pitchFamily="34" charset="0"/>
              </a:rPr>
              <a:t>gcd</a:t>
            </a:r>
            <a:r>
              <a:rPr lang="de-DE" sz="2800" b="0" u="none" dirty="0">
                <a:latin typeface="Arial Narrow" panose="020B0606020202030204" pitchFamily="34" charset="0"/>
              </a:rPr>
              <a:t> (t</a:t>
            </a:r>
            <a:r>
              <a:rPr lang="de-DE" sz="2800" u="none" baseline="30000" dirty="0">
                <a:solidFill>
                  <a:schemeClr val="hlink"/>
                </a:solidFill>
                <a:latin typeface="Arial Narrow" panose="020B0606020202030204" pitchFamily="34" charset="0"/>
              </a:rPr>
              <a:t>n</a:t>
            </a:r>
            <a:r>
              <a:rPr lang="de-DE" sz="2800" b="0" u="none" dirty="0">
                <a:latin typeface="Arial Narrow" panose="020B0606020202030204" pitchFamily="34" charset="0"/>
              </a:rPr>
              <a:t>-1, t</a:t>
            </a:r>
            <a:r>
              <a:rPr lang="de-DE" sz="2800" u="none" baseline="30000" dirty="0">
                <a:solidFill>
                  <a:schemeClr val="hlink"/>
                </a:solidFill>
                <a:latin typeface="Arial Narrow" panose="020B0606020202030204" pitchFamily="34" charset="0"/>
              </a:rPr>
              <a:t>m</a:t>
            </a:r>
            <a:r>
              <a:rPr lang="de-DE" sz="2800" b="0" u="none" dirty="0">
                <a:latin typeface="Arial Narrow" panose="020B0606020202030204" pitchFamily="34" charset="0"/>
              </a:rPr>
              <a:t>-1)  =   t </a:t>
            </a:r>
            <a:r>
              <a:rPr lang="de-DE" sz="2800" u="none" baseline="30000" dirty="0" err="1">
                <a:solidFill>
                  <a:schemeClr val="hlink"/>
                </a:solidFill>
                <a:latin typeface="Arial Narrow" panose="020B0606020202030204" pitchFamily="34" charset="0"/>
              </a:rPr>
              <a:t>gcd</a:t>
            </a:r>
            <a:r>
              <a:rPr lang="de-DE" sz="2800" u="none" baseline="30000" dirty="0">
                <a:solidFill>
                  <a:schemeClr val="hlink"/>
                </a:solidFill>
                <a:latin typeface="Arial Narrow" panose="020B0606020202030204" pitchFamily="34" charset="0"/>
              </a:rPr>
              <a:t> (n, m)</a:t>
            </a:r>
            <a:r>
              <a:rPr lang="de-DE" sz="2800" b="0" u="none" baseline="30000" dirty="0">
                <a:latin typeface="Arial Narrow" panose="020B0606020202030204" pitchFamily="34" charset="0"/>
              </a:rPr>
              <a:t>   </a:t>
            </a:r>
            <a:r>
              <a:rPr lang="de-DE" sz="2800" b="0" u="none" dirty="0">
                <a:latin typeface="Arial Narrow" panose="020B0606020202030204" pitchFamily="34" charset="0"/>
              </a:rPr>
              <a:t>- 1</a:t>
            </a:r>
          </a:p>
          <a:p>
            <a:pPr lvl="2"/>
            <a:endParaRPr lang="de-DE" sz="2800" b="0" u="none" dirty="0">
              <a:latin typeface="Arial Narrow" panose="020B0606020202030204" pitchFamily="34" charset="0"/>
            </a:endParaRPr>
          </a:p>
          <a:p>
            <a:pPr lvl="2"/>
            <a:r>
              <a:rPr lang="de-DE" sz="2800" b="0" dirty="0" err="1">
                <a:latin typeface="Arial Narrow" panose="020B0606020202030204" pitchFamily="34" charset="0"/>
              </a:rPr>
              <a:t>Examples</a:t>
            </a:r>
            <a:r>
              <a:rPr lang="de-DE" sz="2800" b="0" dirty="0">
                <a:latin typeface="Arial Narrow" panose="020B0606020202030204" pitchFamily="34" charset="0"/>
              </a:rPr>
              <a:t>:</a:t>
            </a:r>
            <a:r>
              <a:rPr lang="de-DE" sz="2800" b="0" u="none" dirty="0">
                <a:latin typeface="Arial Narrow" panose="020B0606020202030204" pitchFamily="34" charset="0"/>
              </a:rPr>
              <a:t> </a:t>
            </a:r>
          </a:p>
          <a:p>
            <a:pPr lvl="2"/>
            <a:r>
              <a:rPr lang="de-DE" sz="2800" b="0" u="none" dirty="0" err="1">
                <a:latin typeface="Arial Narrow" panose="020B0606020202030204" pitchFamily="34" charset="0"/>
              </a:rPr>
              <a:t>gcd</a:t>
            </a:r>
            <a:r>
              <a:rPr lang="de-DE" sz="2800" b="0" u="none" dirty="0">
                <a:latin typeface="Arial Narrow" panose="020B0606020202030204" pitchFamily="34" charset="0"/>
              </a:rPr>
              <a:t>(2</a:t>
            </a:r>
            <a:r>
              <a:rPr lang="de-DE" sz="2800" b="0" u="none" baseline="30000" dirty="0">
                <a:latin typeface="Arial Narrow" panose="020B0606020202030204" pitchFamily="34" charset="0"/>
              </a:rPr>
              <a:t>15</a:t>
            </a:r>
            <a:r>
              <a:rPr lang="de-DE" sz="2800" b="0" u="none" dirty="0">
                <a:latin typeface="Arial Narrow" panose="020B0606020202030204" pitchFamily="34" charset="0"/>
              </a:rPr>
              <a:t>-1, 2</a:t>
            </a:r>
            <a:r>
              <a:rPr lang="de-DE" sz="2800" b="0" u="none" baseline="30000" dirty="0">
                <a:latin typeface="Arial Narrow" panose="020B0606020202030204" pitchFamily="34" charset="0"/>
              </a:rPr>
              <a:t>20</a:t>
            </a:r>
            <a:r>
              <a:rPr lang="de-DE" sz="2800" b="0" u="none" dirty="0">
                <a:latin typeface="Arial Narrow" panose="020B0606020202030204" pitchFamily="34" charset="0"/>
              </a:rPr>
              <a:t>-1) = 2 </a:t>
            </a:r>
            <a:r>
              <a:rPr lang="de-DE" sz="2800" b="0" u="none" baseline="30000" dirty="0" err="1">
                <a:latin typeface="Arial Narrow" panose="020B0606020202030204" pitchFamily="34" charset="0"/>
              </a:rPr>
              <a:t>gcd</a:t>
            </a:r>
            <a:r>
              <a:rPr lang="de-DE" sz="2800" b="0" u="none" baseline="30000" dirty="0">
                <a:latin typeface="Arial Narrow" panose="020B0606020202030204" pitchFamily="34" charset="0"/>
              </a:rPr>
              <a:t>(15,20)</a:t>
            </a:r>
            <a:r>
              <a:rPr lang="de-DE" sz="2800" b="0" u="none" dirty="0">
                <a:latin typeface="Arial Narrow" panose="020B0606020202030204" pitchFamily="34" charset="0"/>
              </a:rPr>
              <a:t> - 1 = 2</a:t>
            </a:r>
            <a:r>
              <a:rPr lang="de-DE" sz="2800" b="0" u="none" baseline="30000" dirty="0">
                <a:latin typeface="Arial Narrow" panose="020B0606020202030204" pitchFamily="34" charset="0"/>
              </a:rPr>
              <a:t>5</a:t>
            </a:r>
            <a:r>
              <a:rPr lang="de-DE" sz="2800" b="0" u="none" dirty="0">
                <a:latin typeface="Arial Narrow" panose="020B0606020202030204" pitchFamily="34" charset="0"/>
              </a:rPr>
              <a:t>-1 = 31</a:t>
            </a:r>
          </a:p>
          <a:p>
            <a:pPr lvl="2"/>
            <a:r>
              <a:rPr lang="de-DE" sz="2800" b="0" u="none" dirty="0" err="1">
                <a:latin typeface="Arial Narrow" panose="020B0606020202030204" pitchFamily="34" charset="0"/>
              </a:rPr>
              <a:t>gcd</a:t>
            </a:r>
            <a:r>
              <a:rPr lang="de-DE" sz="2800" b="0" u="none" dirty="0">
                <a:latin typeface="Arial Narrow" panose="020B0606020202030204" pitchFamily="34" charset="0"/>
              </a:rPr>
              <a:t>[ (x + y)</a:t>
            </a:r>
            <a:r>
              <a:rPr lang="de-DE" sz="2800" b="0" u="none" baseline="30000" dirty="0">
                <a:latin typeface="Arial Narrow" panose="020B0606020202030204" pitchFamily="34" charset="0"/>
              </a:rPr>
              <a:t>15</a:t>
            </a:r>
            <a:r>
              <a:rPr lang="de-DE" sz="2800" b="0" u="none" dirty="0">
                <a:latin typeface="Arial Narrow" panose="020B0606020202030204" pitchFamily="34" charset="0"/>
              </a:rPr>
              <a:t>-1, (x + y)</a:t>
            </a:r>
            <a:r>
              <a:rPr lang="de-DE" sz="2800" b="0" u="none" baseline="30000" dirty="0">
                <a:latin typeface="Arial Narrow" panose="020B0606020202030204" pitchFamily="34" charset="0"/>
              </a:rPr>
              <a:t>20</a:t>
            </a:r>
            <a:r>
              <a:rPr lang="de-DE" sz="2800" b="0" u="none" dirty="0">
                <a:latin typeface="Arial Narrow" panose="020B0606020202030204" pitchFamily="34" charset="0"/>
              </a:rPr>
              <a:t>-1 ] = (x + y)</a:t>
            </a:r>
            <a:r>
              <a:rPr lang="de-DE" sz="2800" b="0" u="none" baseline="30000" dirty="0">
                <a:latin typeface="Arial Narrow" panose="020B0606020202030204" pitchFamily="34" charset="0"/>
              </a:rPr>
              <a:t>5</a:t>
            </a:r>
            <a:r>
              <a:rPr lang="de-DE" sz="2800" b="0" u="none" dirty="0">
                <a:latin typeface="Arial Narrow" panose="020B0606020202030204" pitchFamily="34" charset="0"/>
              </a:rPr>
              <a:t>-1</a:t>
            </a:r>
          </a:p>
        </p:txBody>
      </p:sp>
      <p:graphicFrame>
        <p:nvGraphicFramePr>
          <p:cNvPr id="147354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0644074"/>
              </p:ext>
            </p:extLst>
          </p:nvPr>
        </p:nvGraphicFramePr>
        <p:xfrm>
          <a:off x="2028341" y="4922072"/>
          <a:ext cx="6312868" cy="7859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Formel" r:id="rId4" imgW="2844800" imgH="355600" progId="Equation.3">
                  <p:embed/>
                </p:oleObj>
              </mc:Choice>
              <mc:Fallback>
                <p:oleObj name="Formel" r:id="rId4" imgW="28448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8341" y="4922072"/>
                        <a:ext cx="6312868" cy="785921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chemeClr val="tx1"/>
                        </a:solidFill>
                        <a:prstDash val="dash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6740" name="Text Box 4"/>
          <p:cNvSpPr txBox="1">
            <a:spLocks noChangeArrowheads="1"/>
          </p:cNvSpPr>
          <p:nvPr/>
        </p:nvSpPr>
        <p:spPr bwMode="auto">
          <a:xfrm>
            <a:off x="2400300" y="389499"/>
            <a:ext cx="556895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defTabSz="762000" eaLnBrk="0" hangingPunct="0">
              <a:defRPr/>
            </a:pPr>
            <a:r>
              <a:rPr lang="en-AU" sz="4800" dirty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Special </a:t>
            </a:r>
            <a:r>
              <a:rPr lang="en-AU" sz="4800" dirty="0" err="1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gcd</a:t>
            </a:r>
            <a:r>
              <a:rPr lang="en-AU" sz="4800" dirty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 Properties</a:t>
            </a:r>
            <a:endParaRPr lang="de-DE" sz="4800" dirty="0">
              <a:solidFill>
                <a:srgbClr val="0239C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0DB7679E-2DD9-4D4B-9201-4E5091D51BFB}"/>
              </a:ext>
            </a:extLst>
          </p:cNvPr>
          <p:cNvSpPr txBox="1"/>
          <p:nvPr/>
        </p:nvSpPr>
        <p:spPr>
          <a:xfrm>
            <a:off x="1008311" y="4350726"/>
            <a:ext cx="621631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marR="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more </a:t>
            </a:r>
            <a:r>
              <a:rPr kumimoji="0" lang="de-DE" sz="2800" b="0" i="0" u="sng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general</a:t>
            </a: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256380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7252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8201248"/>
              </p:ext>
            </p:extLst>
          </p:nvPr>
        </p:nvGraphicFramePr>
        <p:xfrm>
          <a:off x="794293" y="506487"/>
          <a:ext cx="4517482" cy="6562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Dokument" r:id="rId4" imgW="2880360" imgH="5251704" progId="Word.Document.8">
                  <p:embed/>
                </p:oleObj>
              </mc:Choice>
              <mc:Fallback>
                <p:oleObj name="Dokument" r:id="rId4" imgW="2880360" imgH="52517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293" y="506487"/>
                        <a:ext cx="4517482" cy="65626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2643" name="Text Box 3"/>
          <p:cNvSpPr txBox="1">
            <a:spLocks noChangeArrowheads="1"/>
          </p:cNvSpPr>
          <p:nvPr/>
        </p:nvSpPr>
        <p:spPr bwMode="auto">
          <a:xfrm>
            <a:off x="3673475" y="381000"/>
            <a:ext cx="56959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defTabSz="762000" eaLnBrk="0" hangingPunct="0">
              <a:defRPr/>
            </a:pPr>
            <a:r>
              <a:rPr lang="en-AU" sz="320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Extended Euclidean gcd Algorithm</a:t>
            </a:r>
            <a:endParaRPr lang="de-DE" sz="3200">
              <a:solidFill>
                <a:srgbClr val="0239C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472526" name="Text Box 4"/>
          <p:cNvSpPr txBox="1">
            <a:spLocks noChangeArrowheads="1"/>
          </p:cNvSpPr>
          <p:nvPr/>
        </p:nvSpPr>
        <p:spPr bwMode="auto">
          <a:xfrm>
            <a:off x="4662085" y="2449389"/>
            <a:ext cx="5303055" cy="52322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de-DE" sz="2800" u="none" dirty="0" err="1"/>
              <a:t>gcd</a:t>
            </a:r>
            <a:r>
              <a:rPr lang="de-DE" sz="2800" u="none" dirty="0"/>
              <a:t> (</a:t>
            </a:r>
            <a:r>
              <a:rPr lang="en-GB" sz="2800" u="none" dirty="0">
                <a:solidFill>
                  <a:srgbClr val="000000"/>
                </a:solidFill>
              </a:rPr>
              <a:t>n</a:t>
            </a:r>
            <a:r>
              <a:rPr lang="en-GB" sz="2800" u="none" baseline="-25000" dirty="0">
                <a:solidFill>
                  <a:srgbClr val="000000"/>
                </a:solidFill>
              </a:rPr>
              <a:t>1</a:t>
            </a:r>
            <a:r>
              <a:rPr lang="en-GB" sz="2800" u="none" dirty="0">
                <a:solidFill>
                  <a:srgbClr val="000000"/>
                </a:solidFill>
              </a:rPr>
              <a:t> , n</a:t>
            </a:r>
            <a:r>
              <a:rPr lang="en-GB" sz="2800" u="none" baseline="-25000" dirty="0">
                <a:solidFill>
                  <a:srgbClr val="000000"/>
                </a:solidFill>
              </a:rPr>
              <a:t>2</a:t>
            </a:r>
            <a:r>
              <a:rPr lang="de-DE" sz="2800" u="none" dirty="0"/>
              <a:t>) =   </a:t>
            </a:r>
            <a:r>
              <a:rPr lang="de-DE" sz="2800" u="none" dirty="0">
                <a:solidFill>
                  <a:schemeClr val="hlink"/>
                </a:solidFill>
              </a:rPr>
              <a:t>a</a:t>
            </a:r>
            <a:r>
              <a:rPr lang="de-DE" sz="2800" u="none" dirty="0"/>
              <a:t> . </a:t>
            </a:r>
            <a:r>
              <a:rPr lang="en-GB" sz="2800" u="none" dirty="0">
                <a:solidFill>
                  <a:srgbClr val="000000"/>
                </a:solidFill>
              </a:rPr>
              <a:t>n</a:t>
            </a:r>
            <a:r>
              <a:rPr lang="en-GB" sz="2800" u="none" baseline="-25000" dirty="0">
                <a:solidFill>
                  <a:srgbClr val="000000"/>
                </a:solidFill>
              </a:rPr>
              <a:t>1</a:t>
            </a:r>
            <a:r>
              <a:rPr lang="de-DE" sz="2800" u="none" dirty="0"/>
              <a:t>   +   </a:t>
            </a:r>
            <a:r>
              <a:rPr lang="de-DE" sz="2800" u="none" dirty="0">
                <a:solidFill>
                  <a:schemeClr val="hlink"/>
                </a:solidFill>
              </a:rPr>
              <a:t>b</a:t>
            </a:r>
            <a:r>
              <a:rPr lang="de-DE" sz="2800" u="none" dirty="0"/>
              <a:t> . </a:t>
            </a:r>
            <a:r>
              <a:rPr lang="en-GB" sz="2800" u="none" dirty="0">
                <a:solidFill>
                  <a:srgbClr val="000000"/>
                </a:solidFill>
              </a:rPr>
              <a:t>n</a:t>
            </a:r>
            <a:r>
              <a:rPr lang="en-GB" sz="2800" u="none" baseline="-25000" dirty="0">
                <a:solidFill>
                  <a:srgbClr val="000000"/>
                </a:solidFill>
              </a:rPr>
              <a:t>2</a:t>
            </a:r>
            <a:endParaRPr lang="de-DE" sz="2800" u="none" baseline="-25000" dirty="0">
              <a:solidFill>
                <a:srgbClr val="000000"/>
              </a:solidFill>
            </a:endParaRPr>
          </a:p>
        </p:txBody>
      </p:sp>
      <p:sp>
        <p:nvSpPr>
          <p:cNvPr id="1472527" name="Line 5"/>
          <p:cNvSpPr>
            <a:spLocks noChangeShapeType="1"/>
          </p:cNvSpPr>
          <p:nvPr/>
        </p:nvSpPr>
        <p:spPr bwMode="auto">
          <a:xfrm flipV="1">
            <a:off x="5105400" y="2971800"/>
            <a:ext cx="2208213" cy="1525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1472528" name="Line 6"/>
          <p:cNvSpPr>
            <a:spLocks noChangeShapeType="1"/>
          </p:cNvSpPr>
          <p:nvPr/>
        </p:nvSpPr>
        <p:spPr bwMode="auto">
          <a:xfrm flipV="1">
            <a:off x="5105400" y="2971800"/>
            <a:ext cx="3754035" cy="1830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US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xmlns="" id="{B8D57D0C-ED1F-49D6-BC8E-E62A45EF8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6623" y="1326803"/>
            <a:ext cx="5941050" cy="400110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de-DE" u="none" dirty="0" err="1"/>
              <a:t>gcd</a:t>
            </a:r>
            <a:r>
              <a:rPr lang="de-DE" u="none" dirty="0"/>
              <a:t> (n</a:t>
            </a:r>
            <a:r>
              <a:rPr lang="de-DE" u="none" baseline="-25000" dirty="0"/>
              <a:t>1</a:t>
            </a:r>
            <a:r>
              <a:rPr lang="de-DE" u="none" dirty="0"/>
              <a:t>,n</a:t>
            </a:r>
            <a:r>
              <a:rPr lang="de-DE" u="none" baseline="-25000" dirty="0"/>
              <a:t>2</a:t>
            </a:r>
            <a:r>
              <a:rPr lang="de-DE" u="none" dirty="0"/>
              <a:t>):  </a:t>
            </a:r>
            <a:r>
              <a:rPr lang="de-DE" u="none" dirty="0" err="1"/>
              <a:t>is</a:t>
            </a:r>
            <a:r>
              <a:rPr lang="de-DE" u="none" dirty="0"/>
              <a:t> a linear </a:t>
            </a:r>
            <a:r>
              <a:rPr lang="de-DE" u="none" dirty="0" err="1"/>
              <a:t>combination</a:t>
            </a:r>
            <a:r>
              <a:rPr lang="de-DE" u="none" dirty="0"/>
              <a:t> </a:t>
            </a:r>
            <a:r>
              <a:rPr lang="de-DE" u="none" dirty="0" err="1"/>
              <a:t>of</a:t>
            </a:r>
            <a:r>
              <a:rPr lang="de-DE" u="none" dirty="0"/>
              <a:t> n</a:t>
            </a:r>
            <a:r>
              <a:rPr lang="de-DE" u="none" baseline="-25000" dirty="0"/>
              <a:t>1</a:t>
            </a:r>
            <a:r>
              <a:rPr lang="de-DE" u="none" dirty="0"/>
              <a:t> and n</a:t>
            </a:r>
            <a:r>
              <a:rPr lang="de-DE" u="none" baseline="-25000" dirty="0"/>
              <a:t>2</a:t>
            </a:r>
            <a:endParaRPr lang="de-DE" u="none" baseline="-25000" dirty="0">
              <a:solidFill>
                <a:srgbClr val="000000"/>
              </a:solidFill>
            </a:endParaRPr>
          </a:p>
        </p:txBody>
      </p:sp>
      <p:sp>
        <p:nvSpPr>
          <p:cNvPr id="8" name="Rechteck 7"/>
          <p:cNvSpPr/>
          <p:nvPr/>
        </p:nvSpPr>
        <p:spPr bwMode="auto">
          <a:xfrm>
            <a:off x="2304455" y="3626594"/>
            <a:ext cx="504056" cy="216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no</a:t>
            </a:r>
            <a:endParaRPr kumimoji="0" lang="de-DE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9" name="Rechteck 8"/>
          <p:cNvSpPr/>
          <p:nvPr/>
        </p:nvSpPr>
        <p:spPr bwMode="auto">
          <a:xfrm>
            <a:off x="2601639" y="3132642"/>
            <a:ext cx="576064" cy="216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yes</a:t>
            </a:r>
            <a:endParaRPr kumimoji="0" lang="de-DE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0" name="Rechteck 9"/>
          <p:cNvSpPr/>
          <p:nvPr/>
        </p:nvSpPr>
        <p:spPr bwMode="auto">
          <a:xfrm>
            <a:off x="4072971" y="3886994"/>
            <a:ext cx="576064" cy="27918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GCD</a:t>
            </a:r>
            <a:endParaRPr kumimoji="0" lang="de-DE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1" name="Rechteck 10"/>
          <p:cNvSpPr/>
          <p:nvPr/>
        </p:nvSpPr>
        <p:spPr bwMode="auto">
          <a:xfrm>
            <a:off x="4108599" y="5132991"/>
            <a:ext cx="504000" cy="180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GCD</a:t>
            </a:r>
            <a:endParaRPr kumimoji="0" lang="de-DE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2" name="Rechteck 11"/>
          <p:cNvSpPr/>
          <p:nvPr/>
        </p:nvSpPr>
        <p:spPr bwMode="auto">
          <a:xfrm>
            <a:off x="4158084" y="5713481"/>
            <a:ext cx="947315" cy="25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END</a:t>
            </a:r>
            <a:endParaRPr kumimoji="0" lang="de-DE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3" name="Rechteck 12"/>
          <p:cNvSpPr/>
          <p:nvPr/>
        </p:nvSpPr>
        <p:spPr bwMode="auto">
          <a:xfrm>
            <a:off x="2052491" y="1047623"/>
            <a:ext cx="1044052" cy="25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Where    n</a:t>
            </a:r>
            <a:r>
              <a:rPr kumimoji="0" lang="en-US" sz="120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2</a:t>
            </a:r>
            <a:r>
              <a:rPr kumimoji="0" lang="en-US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&gt;0</a:t>
            </a:r>
            <a:endParaRPr kumimoji="0" lang="de-DE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48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2993" name="Text Box 2"/>
          <p:cNvSpPr txBox="1">
            <a:spLocks noChangeArrowheads="1"/>
          </p:cNvSpPr>
          <p:nvPr/>
        </p:nvSpPr>
        <p:spPr bwMode="auto">
          <a:xfrm>
            <a:off x="1143000" y="4908550"/>
            <a:ext cx="6019212" cy="127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715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de-DE" sz="2400" b="0" u="none" dirty="0"/>
              <a:t>gcd (156, 117)	=  </a:t>
            </a:r>
            <a:r>
              <a:rPr lang="de-DE" sz="2400" b="0" u="none" dirty="0">
                <a:solidFill>
                  <a:schemeClr val="hlink"/>
                </a:solidFill>
              </a:rPr>
              <a:t>a</a:t>
            </a:r>
            <a:r>
              <a:rPr lang="de-DE" sz="2400" b="0" u="none" dirty="0"/>
              <a:t> . 156 + </a:t>
            </a:r>
            <a:r>
              <a:rPr lang="de-DE" sz="2400" b="0" u="none" dirty="0">
                <a:solidFill>
                  <a:schemeClr val="hlink"/>
                </a:solidFill>
              </a:rPr>
              <a:t>b</a:t>
            </a:r>
            <a:r>
              <a:rPr lang="de-DE" sz="2400" b="0" u="none" dirty="0"/>
              <a:t> . 117</a:t>
            </a:r>
          </a:p>
          <a:p>
            <a:pPr lvl="1">
              <a:spcAft>
                <a:spcPts val="600"/>
              </a:spcAft>
            </a:pPr>
            <a:r>
              <a:rPr lang="de-DE" sz="2400" b="0" u="none" dirty="0"/>
              <a:t>                     = </a:t>
            </a:r>
            <a:r>
              <a:rPr lang="de-DE" sz="2400" b="0" u="none" dirty="0">
                <a:solidFill>
                  <a:schemeClr val="hlink"/>
                </a:solidFill>
              </a:rPr>
              <a:t>1</a:t>
            </a:r>
            <a:r>
              <a:rPr lang="de-DE" sz="2400" b="0" u="none" dirty="0"/>
              <a:t> . 156 + </a:t>
            </a:r>
            <a:r>
              <a:rPr lang="de-DE" sz="2400" b="0" u="none" dirty="0">
                <a:solidFill>
                  <a:schemeClr val="hlink"/>
                </a:solidFill>
              </a:rPr>
              <a:t>(-1)</a:t>
            </a:r>
            <a:r>
              <a:rPr lang="de-DE" sz="2400" b="0" u="none" dirty="0"/>
              <a:t> . 117 = 39</a:t>
            </a:r>
          </a:p>
          <a:p>
            <a:pPr lvl="1">
              <a:spcAft>
                <a:spcPts val="600"/>
              </a:spcAft>
            </a:pPr>
            <a:r>
              <a:rPr lang="de-DE" sz="2400" b="0" u="none" dirty="0"/>
              <a:t>	                   =&gt; </a:t>
            </a:r>
            <a:r>
              <a:rPr lang="de-DE" sz="2400" b="0" u="none" dirty="0">
                <a:solidFill>
                  <a:schemeClr val="hlink"/>
                </a:solidFill>
              </a:rPr>
              <a:t>a = 1</a:t>
            </a:r>
            <a:r>
              <a:rPr lang="de-DE" sz="2400" b="0" u="none" dirty="0"/>
              <a:t> ,    </a:t>
            </a:r>
            <a:r>
              <a:rPr lang="de-DE" sz="2400" b="0" u="none" dirty="0">
                <a:solidFill>
                  <a:schemeClr val="hlink"/>
                </a:solidFill>
              </a:rPr>
              <a:t>b = -1</a:t>
            </a:r>
          </a:p>
        </p:txBody>
      </p:sp>
      <p:sp>
        <p:nvSpPr>
          <p:cNvPr id="1492994" name="Line 3"/>
          <p:cNvSpPr>
            <a:spLocks noChangeShapeType="1"/>
          </p:cNvSpPr>
          <p:nvPr/>
        </p:nvSpPr>
        <p:spPr bwMode="auto">
          <a:xfrm>
            <a:off x="1085850" y="2971800"/>
            <a:ext cx="8151813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2995" name="Rectangle 4"/>
          <p:cNvSpPr>
            <a:spLocks noChangeArrowheads="1"/>
          </p:cNvSpPr>
          <p:nvPr/>
        </p:nvSpPr>
        <p:spPr bwMode="auto">
          <a:xfrm>
            <a:off x="1085850" y="2971800"/>
            <a:ext cx="8636000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2996" name="Line 5"/>
          <p:cNvSpPr>
            <a:spLocks noChangeShapeType="1"/>
          </p:cNvSpPr>
          <p:nvPr/>
        </p:nvSpPr>
        <p:spPr bwMode="auto">
          <a:xfrm>
            <a:off x="1085850" y="2971800"/>
            <a:ext cx="1588" cy="1262063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2997" name="Rectangle 6"/>
          <p:cNvSpPr>
            <a:spLocks noChangeArrowheads="1"/>
          </p:cNvSpPr>
          <p:nvPr/>
        </p:nvSpPr>
        <p:spPr bwMode="auto">
          <a:xfrm>
            <a:off x="1085850" y="2971800"/>
            <a:ext cx="17463" cy="12620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2998" name="Rectangle 7"/>
          <p:cNvSpPr>
            <a:spLocks noChangeArrowheads="1"/>
          </p:cNvSpPr>
          <p:nvPr/>
        </p:nvSpPr>
        <p:spPr bwMode="auto">
          <a:xfrm>
            <a:off x="1282700" y="3055938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n</a:t>
            </a:r>
            <a:endParaRPr lang="en-GB"/>
          </a:p>
        </p:txBody>
      </p:sp>
      <p:sp>
        <p:nvSpPr>
          <p:cNvPr id="1492999" name="Rectangle 8"/>
          <p:cNvSpPr>
            <a:spLocks noChangeArrowheads="1"/>
          </p:cNvSpPr>
          <p:nvPr/>
        </p:nvSpPr>
        <p:spPr bwMode="auto">
          <a:xfrm>
            <a:off x="1408113" y="3157538"/>
            <a:ext cx="841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200" b="0" u="none">
                <a:solidFill>
                  <a:srgbClr val="000000"/>
                </a:solidFill>
              </a:rPr>
              <a:t>1</a:t>
            </a:r>
            <a:endParaRPr lang="en-GB"/>
          </a:p>
        </p:txBody>
      </p:sp>
      <p:sp>
        <p:nvSpPr>
          <p:cNvPr id="1493000" name="Rectangle 9"/>
          <p:cNvSpPr>
            <a:spLocks noChangeArrowheads="1"/>
          </p:cNvSpPr>
          <p:nvPr/>
        </p:nvSpPr>
        <p:spPr bwMode="auto">
          <a:xfrm>
            <a:off x="1892300" y="3055938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n</a:t>
            </a:r>
            <a:endParaRPr lang="en-GB"/>
          </a:p>
        </p:txBody>
      </p:sp>
      <p:sp>
        <p:nvSpPr>
          <p:cNvPr id="1493001" name="Rectangle 10"/>
          <p:cNvSpPr>
            <a:spLocks noChangeArrowheads="1"/>
          </p:cNvSpPr>
          <p:nvPr/>
        </p:nvSpPr>
        <p:spPr bwMode="auto">
          <a:xfrm>
            <a:off x="2017713" y="3157538"/>
            <a:ext cx="841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200" b="0" u="none">
                <a:solidFill>
                  <a:srgbClr val="000000"/>
                </a:solidFill>
              </a:rPr>
              <a:t>2</a:t>
            </a:r>
            <a:endParaRPr lang="en-GB"/>
          </a:p>
        </p:txBody>
      </p:sp>
      <p:sp>
        <p:nvSpPr>
          <p:cNvPr id="1493002" name="Rectangle 11"/>
          <p:cNvSpPr>
            <a:spLocks noChangeArrowheads="1"/>
          </p:cNvSpPr>
          <p:nvPr/>
        </p:nvSpPr>
        <p:spPr bwMode="auto">
          <a:xfrm>
            <a:off x="2536825" y="3055938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a</a:t>
            </a:r>
            <a:endParaRPr lang="en-GB"/>
          </a:p>
        </p:txBody>
      </p:sp>
      <p:sp>
        <p:nvSpPr>
          <p:cNvPr id="1493003" name="Rectangle 12"/>
          <p:cNvSpPr>
            <a:spLocks noChangeArrowheads="1"/>
          </p:cNvSpPr>
          <p:nvPr/>
        </p:nvSpPr>
        <p:spPr bwMode="auto">
          <a:xfrm>
            <a:off x="2662238" y="3157538"/>
            <a:ext cx="841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200" b="0" u="none">
                <a:solidFill>
                  <a:srgbClr val="000000"/>
                </a:solidFill>
              </a:rPr>
              <a:t>1</a:t>
            </a:r>
            <a:endParaRPr lang="en-GB"/>
          </a:p>
        </p:txBody>
      </p:sp>
      <p:sp>
        <p:nvSpPr>
          <p:cNvPr id="1493004" name="Rectangle 13"/>
          <p:cNvSpPr>
            <a:spLocks noChangeArrowheads="1"/>
          </p:cNvSpPr>
          <p:nvPr/>
        </p:nvSpPr>
        <p:spPr bwMode="auto">
          <a:xfrm>
            <a:off x="3200400" y="3055938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b</a:t>
            </a:r>
            <a:endParaRPr lang="en-GB"/>
          </a:p>
        </p:txBody>
      </p:sp>
      <p:sp>
        <p:nvSpPr>
          <p:cNvPr id="1493005" name="Rectangle 14"/>
          <p:cNvSpPr>
            <a:spLocks noChangeArrowheads="1"/>
          </p:cNvSpPr>
          <p:nvPr/>
        </p:nvSpPr>
        <p:spPr bwMode="auto">
          <a:xfrm>
            <a:off x="3325813" y="3157538"/>
            <a:ext cx="841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200" b="0" u="none">
                <a:solidFill>
                  <a:srgbClr val="000000"/>
                </a:solidFill>
              </a:rPr>
              <a:t>1</a:t>
            </a:r>
            <a:endParaRPr lang="en-GB"/>
          </a:p>
        </p:txBody>
      </p:sp>
      <p:sp>
        <p:nvSpPr>
          <p:cNvPr id="1493006" name="Rectangle 15"/>
          <p:cNvSpPr>
            <a:spLocks noChangeArrowheads="1"/>
          </p:cNvSpPr>
          <p:nvPr/>
        </p:nvSpPr>
        <p:spPr bwMode="auto">
          <a:xfrm>
            <a:off x="3916363" y="3055938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a</a:t>
            </a:r>
            <a:endParaRPr lang="en-GB"/>
          </a:p>
        </p:txBody>
      </p:sp>
      <p:sp>
        <p:nvSpPr>
          <p:cNvPr id="1493007" name="Rectangle 16"/>
          <p:cNvSpPr>
            <a:spLocks noChangeArrowheads="1"/>
          </p:cNvSpPr>
          <p:nvPr/>
        </p:nvSpPr>
        <p:spPr bwMode="auto">
          <a:xfrm>
            <a:off x="4041775" y="3157538"/>
            <a:ext cx="841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200" b="0" u="none">
                <a:solidFill>
                  <a:srgbClr val="000000"/>
                </a:solidFill>
              </a:rPr>
              <a:t>2</a:t>
            </a:r>
            <a:endParaRPr lang="en-GB"/>
          </a:p>
        </p:txBody>
      </p:sp>
      <p:sp>
        <p:nvSpPr>
          <p:cNvPr id="1493008" name="Rectangle 17"/>
          <p:cNvSpPr>
            <a:spLocks noChangeArrowheads="1"/>
          </p:cNvSpPr>
          <p:nvPr/>
        </p:nvSpPr>
        <p:spPr bwMode="auto">
          <a:xfrm>
            <a:off x="4651375" y="3055938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b</a:t>
            </a:r>
            <a:endParaRPr lang="en-GB"/>
          </a:p>
        </p:txBody>
      </p:sp>
      <p:sp>
        <p:nvSpPr>
          <p:cNvPr id="1493009" name="Rectangle 18"/>
          <p:cNvSpPr>
            <a:spLocks noChangeArrowheads="1"/>
          </p:cNvSpPr>
          <p:nvPr/>
        </p:nvSpPr>
        <p:spPr bwMode="auto">
          <a:xfrm>
            <a:off x="4776788" y="3157538"/>
            <a:ext cx="841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200" b="0" u="none">
                <a:solidFill>
                  <a:srgbClr val="000000"/>
                </a:solidFill>
              </a:rPr>
              <a:t>2</a:t>
            </a:r>
            <a:endParaRPr lang="en-GB"/>
          </a:p>
        </p:txBody>
      </p:sp>
      <p:sp>
        <p:nvSpPr>
          <p:cNvPr id="1493010" name="Rectangle 19"/>
          <p:cNvSpPr>
            <a:spLocks noChangeArrowheads="1"/>
          </p:cNvSpPr>
          <p:nvPr/>
        </p:nvSpPr>
        <p:spPr bwMode="auto">
          <a:xfrm>
            <a:off x="5618163" y="3055938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q</a:t>
            </a:r>
            <a:endParaRPr lang="en-GB"/>
          </a:p>
        </p:txBody>
      </p:sp>
      <p:sp>
        <p:nvSpPr>
          <p:cNvPr id="1493011" name="Rectangle 20"/>
          <p:cNvSpPr>
            <a:spLocks noChangeArrowheads="1"/>
          </p:cNvSpPr>
          <p:nvPr/>
        </p:nvSpPr>
        <p:spPr bwMode="auto">
          <a:xfrm>
            <a:off x="6370638" y="3055938"/>
            <a:ext cx="71437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r</a:t>
            </a:r>
            <a:endParaRPr lang="en-GB"/>
          </a:p>
        </p:txBody>
      </p:sp>
      <p:sp>
        <p:nvSpPr>
          <p:cNvPr id="1493012" name="Rectangle 21"/>
          <p:cNvSpPr>
            <a:spLocks noChangeArrowheads="1"/>
          </p:cNvSpPr>
          <p:nvPr/>
        </p:nvSpPr>
        <p:spPr bwMode="auto">
          <a:xfrm>
            <a:off x="6819900" y="3055938"/>
            <a:ext cx="117951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computation</a:t>
            </a:r>
            <a:endParaRPr lang="en-GB"/>
          </a:p>
        </p:txBody>
      </p:sp>
      <p:sp>
        <p:nvSpPr>
          <p:cNvPr id="1493013" name="Rectangle 22"/>
          <p:cNvSpPr>
            <a:spLocks noChangeArrowheads="1"/>
          </p:cNvSpPr>
          <p:nvPr/>
        </p:nvSpPr>
        <p:spPr bwMode="auto">
          <a:xfrm>
            <a:off x="1211263" y="3476625"/>
            <a:ext cx="3619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156</a:t>
            </a:r>
            <a:endParaRPr lang="en-GB"/>
          </a:p>
        </p:txBody>
      </p:sp>
      <p:sp>
        <p:nvSpPr>
          <p:cNvPr id="1493014" name="Rectangle 23"/>
          <p:cNvSpPr>
            <a:spLocks noChangeArrowheads="1"/>
          </p:cNvSpPr>
          <p:nvPr/>
        </p:nvSpPr>
        <p:spPr bwMode="auto">
          <a:xfrm>
            <a:off x="1820863" y="3476625"/>
            <a:ext cx="3619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117</a:t>
            </a:r>
            <a:endParaRPr lang="en-GB"/>
          </a:p>
        </p:txBody>
      </p:sp>
      <p:sp>
        <p:nvSpPr>
          <p:cNvPr id="1493015" name="Rectangle 24"/>
          <p:cNvSpPr>
            <a:spLocks noChangeArrowheads="1"/>
          </p:cNvSpPr>
          <p:nvPr/>
        </p:nvSpPr>
        <p:spPr bwMode="auto">
          <a:xfrm>
            <a:off x="2573338" y="347662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1</a:t>
            </a:r>
            <a:endParaRPr lang="en-GB"/>
          </a:p>
        </p:txBody>
      </p:sp>
      <p:sp>
        <p:nvSpPr>
          <p:cNvPr id="1493016" name="Rectangle 25"/>
          <p:cNvSpPr>
            <a:spLocks noChangeArrowheads="1"/>
          </p:cNvSpPr>
          <p:nvPr/>
        </p:nvSpPr>
        <p:spPr bwMode="auto">
          <a:xfrm>
            <a:off x="3254375" y="347662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0</a:t>
            </a:r>
            <a:endParaRPr lang="en-GB"/>
          </a:p>
        </p:txBody>
      </p:sp>
      <p:sp>
        <p:nvSpPr>
          <p:cNvPr id="1493017" name="Rectangle 26"/>
          <p:cNvSpPr>
            <a:spLocks noChangeArrowheads="1"/>
          </p:cNvSpPr>
          <p:nvPr/>
        </p:nvSpPr>
        <p:spPr bwMode="auto">
          <a:xfrm>
            <a:off x="3970338" y="347662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0</a:t>
            </a:r>
            <a:endParaRPr lang="en-GB"/>
          </a:p>
        </p:txBody>
      </p:sp>
      <p:sp>
        <p:nvSpPr>
          <p:cNvPr id="1493018" name="Rectangle 27"/>
          <p:cNvSpPr>
            <a:spLocks noChangeArrowheads="1"/>
          </p:cNvSpPr>
          <p:nvPr/>
        </p:nvSpPr>
        <p:spPr bwMode="auto">
          <a:xfrm>
            <a:off x="4705350" y="347662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1</a:t>
            </a:r>
            <a:endParaRPr lang="en-GB"/>
          </a:p>
        </p:txBody>
      </p:sp>
      <p:sp>
        <p:nvSpPr>
          <p:cNvPr id="1493019" name="Rectangle 28"/>
          <p:cNvSpPr>
            <a:spLocks noChangeArrowheads="1"/>
          </p:cNvSpPr>
          <p:nvPr/>
        </p:nvSpPr>
        <p:spPr bwMode="auto">
          <a:xfrm>
            <a:off x="5618163" y="347662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1</a:t>
            </a:r>
            <a:endParaRPr lang="en-GB"/>
          </a:p>
        </p:txBody>
      </p:sp>
      <p:sp>
        <p:nvSpPr>
          <p:cNvPr id="1493020" name="Rectangle 29"/>
          <p:cNvSpPr>
            <a:spLocks noChangeArrowheads="1"/>
          </p:cNvSpPr>
          <p:nvPr/>
        </p:nvSpPr>
        <p:spPr bwMode="auto">
          <a:xfrm>
            <a:off x="6281738" y="3476625"/>
            <a:ext cx="2413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39</a:t>
            </a:r>
            <a:endParaRPr lang="en-GB"/>
          </a:p>
        </p:txBody>
      </p:sp>
      <p:sp>
        <p:nvSpPr>
          <p:cNvPr id="1493021" name="Rectangle 30"/>
          <p:cNvSpPr>
            <a:spLocks noChangeArrowheads="1"/>
          </p:cNvSpPr>
          <p:nvPr/>
        </p:nvSpPr>
        <p:spPr bwMode="auto">
          <a:xfrm>
            <a:off x="6819900" y="3476625"/>
            <a:ext cx="18796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156/117=1+ 39/117</a:t>
            </a:r>
            <a:endParaRPr lang="en-GB"/>
          </a:p>
        </p:txBody>
      </p:sp>
      <p:sp>
        <p:nvSpPr>
          <p:cNvPr id="1493022" name="Rectangle 31"/>
          <p:cNvSpPr>
            <a:spLocks noChangeArrowheads="1"/>
          </p:cNvSpPr>
          <p:nvPr/>
        </p:nvSpPr>
        <p:spPr bwMode="auto">
          <a:xfrm>
            <a:off x="1211263" y="3879850"/>
            <a:ext cx="3619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117</a:t>
            </a:r>
            <a:endParaRPr lang="en-GB"/>
          </a:p>
        </p:txBody>
      </p:sp>
      <p:sp>
        <p:nvSpPr>
          <p:cNvPr id="1493023" name="Rectangle 32"/>
          <p:cNvSpPr>
            <a:spLocks noChangeArrowheads="1"/>
          </p:cNvSpPr>
          <p:nvPr/>
        </p:nvSpPr>
        <p:spPr bwMode="auto">
          <a:xfrm>
            <a:off x="1874838" y="3879850"/>
            <a:ext cx="2413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39</a:t>
            </a:r>
            <a:endParaRPr lang="en-GB"/>
          </a:p>
        </p:txBody>
      </p:sp>
      <p:sp>
        <p:nvSpPr>
          <p:cNvPr id="1493024" name="Rectangle 33"/>
          <p:cNvSpPr>
            <a:spLocks noChangeArrowheads="1"/>
          </p:cNvSpPr>
          <p:nvPr/>
        </p:nvSpPr>
        <p:spPr bwMode="auto">
          <a:xfrm>
            <a:off x="2573338" y="387985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0</a:t>
            </a:r>
            <a:endParaRPr lang="en-GB"/>
          </a:p>
        </p:txBody>
      </p:sp>
      <p:sp>
        <p:nvSpPr>
          <p:cNvPr id="1493025" name="Rectangle 34"/>
          <p:cNvSpPr>
            <a:spLocks noChangeArrowheads="1"/>
          </p:cNvSpPr>
          <p:nvPr/>
        </p:nvSpPr>
        <p:spPr bwMode="auto">
          <a:xfrm>
            <a:off x="3254375" y="387985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1</a:t>
            </a:r>
            <a:endParaRPr lang="en-GB"/>
          </a:p>
        </p:txBody>
      </p:sp>
      <p:sp>
        <p:nvSpPr>
          <p:cNvPr id="1493026" name="Rectangle 35"/>
          <p:cNvSpPr>
            <a:spLocks noChangeArrowheads="1"/>
          </p:cNvSpPr>
          <p:nvPr/>
        </p:nvSpPr>
        <p:spPr bwMode="auto">
          <a:xfrm>
            <a:off x="3970338" y="387985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1</a:t>
            </a:r>
            <a:endParaRPr lang="en-GB"/>
          </a:p>
        </p:txBody>
      </p:sp>
      <p:sp>
        <p:nvSpPr>
          <p:cNvPr id="1493027" name="Rectangle 36"/>
          <p:cNvSpPr>
            <a:spLocks noChangeArrowheads="1"/>
          </p:cNvSpPr>
          <p:nvPr/>
        </p:nvSpPr>
        <p:spPr bwMode="auto">
          <a:xfrm>
            <a:off x="4668838" y="3879850"/>
            <a:ext cx="1920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-1</a:t>
            </a:r>
            <a:endParaRPr lang="en-GB"/>
          </a:p>
        </p:txBody>
      </p:sp>
      <p:sp>
        <p:nvSpPr>
          <p:cNvPr id="1493028" name="Rectangle 37"/>
          <p:cNvSpPr>
            <a:spLocks noChangeArrowheads="1"/>
          </p:cNvSpPr>
          <p:nvPr/>
        </p:nvSpPr>
        <p:spPr bwMode="auto">
          <a:xfrm>
            <a:off x="5618163" y="387985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3</a:t>
            </a:r>
            <a:endParaRPr lang="en-GB"/>
          </a:p>
        </p:txBody>
      </p:sp>
      <p:sp>
        <p:nvSpPr>
          <p:cNvPr id="1493029" name="Rectangle 38"/>
          <p:cNvSpPr>
            <a:spLocks noChangeArrowheads="1"/>
          </p:cNvSpPr>
          <p:nvPr/>
        </p:nvSpPr>
        <p:spPr bwMode="auto">
          <a:xfrm>
            <a:off x="6353175" y="387985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0</a:t>
            </a:r>
            <a:endParaRPr lang="en-GB"/>
          </a:p>
        </p:txBody>
      </p:sp>
      <p:sp>
        <p:nvSpPr>
          <p:cNvPr id="1493030" name="Rectangle 39"/>
          <p:cNvSpPr>
            <a:spLocks noChangeArrowheads="1"/>
          </p:cNvSpPr>
          <p:nvPr/>
        </p:nvSpPr>
        <p:spPr bwMode="auto">
          <a:xfrm>
            <a:off x="1066800" y="2971800"/>
            <a:ext cx="17463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3031" name="Rectangle 40"/>
          <p:cNvSpPr>
            <a:spLocks noChangeArrowheads="1"/>
          </p:cNvSpPr>
          <p:nvPr/>
        </p:nvSpPr>
        <p:spPr bwMode="auto">
          <a:xfrm>
            <a:off x="1657350" y="2971800"/>
            <a:ext cx="19050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3032" name="Rectangle 41"/>
          <p:cNvSpPr>
            <a:spLocks noChangeArrowheads="1"/>
          </p:cNvSpPr>
          <p:nvPr/>
        </p:nvSpPr>
        <p:spPr bwMode="auto">
          <a:xfrm>
            <a:off x="2284413" y="2971800"/>
            <a:ext cx="19050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3033" name="Rectangle 42"/>
          <p:cNvSpPr>
            <a:spLocks noChangeArrowheads="1"/>
          </p:cNvSpPr>
          <p:nvPr/>
        </p:nvSpPr>
        <p:spPr bwMode="auto">
          <a:xfrm>
            <a:off x="2930525" y="2971800"/>
            <a:ext cx="17463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3034" name="Rectangle 43"/>
          <p:cNvSpPr>
            <a:spLocks noChangeArrowheads="1"/>
          </p:cNvSpPr>
          <p:nvPr/>
        </p:nvSpPr>
        <p:spPr bwMode="auto">
          <a:xfrm>
            <a:off x="3629025" y="2971800"/>
            <a:ext cx="17463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3035" name="Rectangle 44"/>
          <p:cNvSpPr>
            <a:spLocks noChangeArrowheads="1"/>
          </p:cNvSpPr>
          <p:nvPr/>
        </p:nvSpPr>
        <p:spPr bwMode="auto">
          <a:xfrm>
            <a:off x="4364038" y="2971800"/>
            <a:ext cx="17462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3036" name="Rectangle 45"/>
          <p:cNvSpPr>
            <a:spLocks noChangeArrowheads="1"/>
          </p:cNvSpPr>
          <p:nvPr/>
        </p:nvSpPr>
        <p:spPr bwMode="auto">
          <a:xfrm>
            <a:off x="5097463" y="2971800"/>
            <a:ext cx="19050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3037" name="Rectangle 46"/>
          <p:cNvSpPr>
            <a:spLocks noChangeArrowheads="1"/>
          </p:cNvSpPr>
          <p:nvPr/>
        </p:nvSpPr>
        <p:spPr bwMode="auto">
          <a:xfrm>
            <a:off x="5276850" y="2971800"/>
            <a:ext cx="19050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3038" name="Rectangle 47"/>
          <p:cNvSpPr>
            <a:spLocks noChangeArrowheads="1"/>
          </p:cNvSpPr>
          <p:nvPr/>
        </p:nvSpPr>
        <p:spPr bwMode="auto">
          <a:xfrm>
            <a:off x="6011863" y="2971800"/>
            <a:ext cx="17462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3039" name="Rectangle 48"/>
          <p:cNvSpPr>
            <a:spLocks noChangeArrowheads="1"/>
          </p:cNvSpPr>
          <p:nvPr/>
        </p:nvSpPr>
        <p:spPr bwMode="auto">
          <a:xfrm>
            <a:off x="6746875" y="2971800"/>
            <a:ext cx="17463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3040" name="Rectangle 49"/>
          <p:cNvSpPr>
            <a:spLocks noChangeArrowheads="1"/>
          </p:cNvSpPr>
          <p:nvPr/>
        </p:nvSpPr>
        <p:spPr bwMode="auto">
          <a:xfrm>
            <a:off x="9685338" y="2971800"/>
            <a:ext cx="17462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3041" name="Line 50"/>
          <p:cNvSpPr>
            <a:spLocks noChangeShapeType="1"/>
          </p:cNvSpPr>
          <p:nvPr/>
        </p:nvSpPr>
        <p:spPr bwMode="auto">
          <a:xfrm>
            <a:off x="1103313" y="3813175"/>
            <a:ext cx="573087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3042" name="Rectangle 51"/>
          <p:cNvSpPr>
            <a:spLocks noChangeArrowheads="1"/>
          </p:cNvSpPr>
          <p:nvPr/>
        </p:nvSpPr>
        <p:spPr bwMode="auto">
          <a:xfrm>
            <a:off x="1103313" y="3813175"/>
            <a:ext cx="573087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3043" name="Line 52"/>
          <p:cNvSpPr>
            <a:spLocks noChangeShapeType="1"/>
          </p:cNvSpPr>
          <p:nvPr/>
        </p:nvSpPr>
        <p:spPr bwMode="auto">
          <a:xfrm>
            <a:off x="1695450" y="3813175"/>
            <a:ext cx="608013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3044" name="Rectangle 53"/>
          <p:cNvSpPr>
            <a:spLocks noChangeArrowheads="1"/>
          </p:cNvSpPr>
          <p:nvPr/>
        </p:nvSpPr>
        <p:spPr bwMode="auto">
          <a:xfrm>
            <a:off x="1695450" y="3813175"/>
            <a:ext cx="608013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3045" name="Line 54"/>
          <p:cNvSpPr>
            <a:spLocks noChangeShapeType="1"/>
          </p:cNvSpPr>
          <p:nvPr/>
        </p:nvSpPr>
        <p:spPr bwMode="auto">
          <a:xfrm>
            <a:off x="2322513" y="3813175"/>
            <a:ext cx="627062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3046" name="Rectangle 55"/>
          <p:cNvSpPr>
            <a:spLocks noChangeArrowheads="1"/>
          </p:cNvSpPr>
          <p:nvPr/>
        </p:nvSpPr>
        <p:spPr bwMode="auto">
          <a:xfrm>
            <a:off x="2322513" y="3813175"/>
            <a:ext cx="627062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3047" name="Line 56"/>
          <p:cNvSpPr>
            <a:spLocks noChangeShapeType="1"/>
          </p:cNvSpPr>
          <p:nvPr/>
        </p:nvSpPr>
        <p:spPr bwMode="auto">
          <a:xfrm>
            <a:off x="2967038" y="3813175"/>
            <a:ext cx="681037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3048" name="Rectangle 57"/>
          <p:cNvSpPr>
            <a:spLocks noChangeArrowheads="1"/>
          </p:cNvSpPr>
          <p:nvPr/>
        </p:nvSpPr>
        <p:spPr bwMode="auto">
          <a:xfrm>
            <a:off x="2967038" y="3813175"/>
            <a:ext cx="681037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3049" name="Line 58"/>
          <p:cNvSpPr>
            <a:spLocks noChangeShapeType="1"/>
          </p:cNvSpPr>
          <p:nvPr/>
        </p:nvSpPr>
        <p:spPr bwMode="auto">
          <a:xfrm>
            <a:off x="3665538" y="3813175"/>
            <a:ext cx="717550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3050" name="Rectangle 59"/>
          <p:cNvSpPr>
            <a:spLocks noChangeArrowheads="1"/>
          </p:cNvSpPr>
          <p:nvPr/>
        </p:nvSpPr>
        <p:spPr bwMode="auto">
          <a:xfrm>
            <a:off x="3665538" y="3813175"/>
            <a:ext cx="717550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3051" name="Line 60"/>
          <p:cNvSpPr>
            <a:spLocks noChangeShapeType="1"/>
          </p:cNvSpPr>
          <p:nvPr/>
        </p:nvSpPr>
        <p:spPr bwMode="auto">
          <a:xfrm>
            <a:off x="4400550" y="3813175"/>
            <a:ext cx="715963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3052" name="Rectangle 61"/>
          <p:cNvSpPr>
            <a:spLocks noChangeArrowheads="1"/>
          </p:cNvSpPr>
          <p:nvPr/>
        </p:nvSpPr>
        <p:spPr bwMode="auto">
          <a:xfrm>
            <a:off x="4400550" y="3813175"/>
            <a:ext cx="715963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3053" name="Line 62"/>
          <p:cNvSpPr>
            <a:spLocks noChangeShapeType="1"/>
          </p:cNvSpPr>
          <p:nvPr/>
        </p:nvSpPr>
        <p:spPr bwMode="auto">
          <a:xfrm>
            <a:off x="5135563" y="3813175"/>
            <a:ext cx="160337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3054" name="Rectangle 63"/>
          <p:cNvSpPr>
            <a:spLocks noChangeArrowheads="1"/>
          </p:cNvSpPr>
          <p:nvPr/>
        </p:nvSpPr>
        <p:spPr bwMode="auto">
          <a:xfrm>
            <a:off x="5135563" y="3813175"/>
            <a:ext cx="160337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3055" name="Line 64"/>
          <p:cNvSpPr>
            <a:spLocks noChangeShapeType="1"/>
          </p:cNvSpPr>
          <p:nvPr/>
        </p:nvSpPr>
        <p:spPr bwMode="auto">
          <a:xfrm>
            <a:off x="5314950" y="3813175"/>
            <a:ext cx="715963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3056" name="Rectangle 65"/>
          <p:cNvSpPr>
            <a:spLocks noChangeArrowheads="1"/>
          </p:cNvSpPr>
          <p:nvPr/>
        </p:nvSpPr>
        <p:spPr bwMode="auto">
          <a:xfrm>
            <a:off x="5314950" y="3813175"/>
            <a:ext cx="715963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3057" name="Line 66"/>
          <p:cNvSpPr>
            <a:spLocks noChangeShapeType="1"/>
          </p:cNvSpPr>
          <p:nvPr/>
        </p:nvSpPr>
        <p:spPr bwMode="auto">
          <a:xfrm>
            <a:off x="6048375" y="3813175"/>
            <a:ext cx="717550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3058" name="Rectangle 67"/>
          <p:cNvSpPr>
            <a:spLocks noChangeArrowheads="1"/>
          </p:cNvSpPr>
          <p:nvPr/>
        </p:nvSpPr>
        <p:spPr bwMode="auto">
          <a:xfrm>
            <a:off x="6048375" y="3813175"/>
            <a:ext cx="717550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3059" name="Line 68"/>
          <p:cNvSpPr>
            <a:spLocks noChangeShapeType="1"/>
          </p:cNvSpPr>
          <p:nvPr/>
        </p:nvSpPr>
        <p:spPr bwMode="auto">
          <a:xfrm>
            <a:off x="6783388" y="3813175"/>
            <a:ext cx="2454275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3060" name="Rectangle 69"/>
          <p:cNvSpPr>
            <a:spLocks noChangeArrowheads="1"/>
          </p:cNvSpPr>
          <p:nvPr/>
        </p:nvSpPr>
        <p:spPr bwMode="auto">
          <a:xfrm>
            <a:off x="6783388" y="3813175"/>
            <a:ext cx="2921000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3061" name="Line 70"/>
          <p:cNvSpPr>
            <a:spLocks noChangeShapeType="1"/>
          </p:cNvSpPr>
          <p:nvPr/>
        </p:nvSpPr>
        <p:spPr bwMode="auto">
          <a:xfrm>
            <a:off x="1085850" y="2971800"/>
            <a:ext cx="1588" cy="12620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3062" name="Rectangle 71"/>
          <p:cNvSpPr>
            <a:spLocks noChangeArrowheads="1"/>
          </p:cNvSpPr>
          <p:nvPr/>
        </p:nvSpPr>
        <p:spPr bwMode="auto">
          <a:xfrm>
            <a:off x="1085850" y="2971800"/>
            <a:ext cx="17463" cy="127952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3063" name="Line 72"/>
          <p:cNvSpPr>
            <a:spLocks noChangeShapeType="1"/>
          </p:cNvSpPr>
          <p:nvPr/>
        </p:nvSpPr>
        <p:spPr bwMode="auto">
          <a:xfrm>
            <a:off x="1676400" y="2989263"/>
            <a:ext cx="1588" cy="12446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3064" name="Rectangle 73"/>
          <p:cNvSpPr>
            <a:spLocks noChangeArrowheads="1"/>
          </p:cNvSpPr>
          <p:nvPr/>
        </p:nvSpPr>
        <p:spPr bwMode="auto">
          <a:xfrm>
            <a:off x="1676400" y="2989263"/>
            <a:ext cx="19050" cy="12620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3065" name="Line 74"/>
          <p:cNvSpPr>
            <a:spLocks noChangeShapeType="1"/>
          </p:cNvSpPr>
          <p:nvPr/>
        </p:nvSpPr>
        <p:spPr bwMode="auto">
          <a:xfrm>
            <a:off x="2303463" y="2989263"/>
            <a:ext cx="1587" cy="12446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3066" name="Rectangle 75"/>
          <p:cNvSpPr>
            <a:spLocks noChangeArrowheads="1"/>
          </p:cNvSpPr>
          <p:nvPr/>
        </p:nvSpPr>
        <p:spPr bwMode="auto">
          <a:xfrm>
            <a:off x="2303463" y="2989263"/>
            <a:ext cx="19050" cy="12620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3067" name="Line 76"/>
          <p:cNvSpPr>
            <a:spLocks noChangeShapeType="1"/>
          </p:cNvSpPr>
          <p:nvPr/>
        </p:nvSpPr>
        <p:spPr bwMode="auto">
          <a:xfrm>
            <a:off x="2949575" y="2989263"/>
            <a:ext cx="1588" cy="12446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3068" name="Rectangle 77"/>
          <p:cNvSpPr>
            <a:spLocks noChangeArrowheads="1"/>
          </p:cNvSpPr>
          <p:nvPr/>
        </p:nvSpPr>
        <p:spPr bwMode="auto">
          <a:xfrm>
            <a:off x="2949575" y="2989263"/>
            <a:ext cx="17463" cy="12620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3069" name="Line 78"/>
          <p:cNvSpPr>
            <a:spLocks noChangeShapeType="1"/>
          </p:cNvSpPr>
          <p:nvPr/>
        </p:nvSpPr>
        <p:spPr bwMode="auto">
          <a:xfrm>
            <a:off x="3648075" y="2989263"/>
            <a:ext cx="1588" cy="12446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3070" name="Rectangle 79"/>
          <p:cNvSpPr>
            <a:spLocks noChangeArrowheads="1"/>
          </p:cNvSpPr>
          <p:nvPr/>
        </p:nvSpPr>
        <p:spPr bwMode="auto">
          <a:xfrm>
            <a:off x="3648075" y="2989263"/>
            <a:ext cx="17463" cy="12620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3071" name="Line 80"/>
          <p:cNvSpPr>
            <a:spLocks noChangeShapeType="1"/>
          </p:cNvSpPr>
          <p:nvPr/>
        </p:nvSpPr>
        <p:spPr bwMode="auto">
          <a:xfrm>
            <a:off x="4383088" y="2989263"/>
            <a:ext cx="1587" cy="12446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3072" name="Rectangle 81"/>
          <p:cNvSpPr>
            <a:spLocks noChangeArrowheads="1"/>
          </p:cNvSpPr>
          <p:nvPr/>
        </p:nvSpPr>
        <p:spPr bwMode="auto">
          <a:xfrm>
            <a:off x="4383088" y="2989263"/>
            <a:ext cx="17462" cy="12620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3073" name="Line 82"/>
          <p:cNvSpPr>
            <a:spLocks noChangeShapeType="1"/>
          </p:cNvSpPr>
          <p:nvPr/>
        </p:nvSpPr>
        <p:spPr bwMode="auto">
          <a:xfrm>
            <a:off x="5116513" y="2989263"/>
            <a:ext cx="1587" cy="12446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3074" name="Rectangle 83"/>
          <p:cNvSpPr>
            <a:spLocks noChangeArrowheads="1"/>
          </p:cNvSpPr>
          <p:nvPr/>
        </p:nvSpPr>
        <p:spPr bwMode="auto">
          <a:xfrm>
            <a:off x="5116513" y="2989263"/>
            <a:ext cx="19050" cy="12620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3075" name="Rectangle 84"/>
          <p:cNvSpPr>
            <a:spLocks noChangeArrowheads="1"/>
          </p:cNvSpPr>
          <p:nvPr/>
        </p:nvSpPr>
        <p:spPr bwMode="auto">
          <a:xfrm>
            <a:off x="5200650" y="2971800"/>
            <a:ext cx="19050" cy="12620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3076" name="Line 85"/>
          <p:cNvSpPr>
            <a:spLocks noChangeShapeType="1"/>
          </p:cNvSpPr>
          <p:nvPr/>
        </p:nvSpPr>
        <p:spPr bwMode="auto">
          <a:xfrm>
            <a:off x="6030913" y="2989263"/>
            <a:ext cx="1587" cy="12446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3077" name="Rectangle 86"/>
          <p:cNvSpPr>
            <a:spLocks noChangeArrowheads="1"/>
          </p:cNvSpPr>
          <p:nvPr/>
        </p:nvSpPr>
        <p:spPr bwMode="auto">
          <a:xfrm>
            <a:off x="6030913" y="2989263"/>
            <a:ext cx="17462" cy="12620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3078" name="Line 87"/>
          <p:cNvSpPr>
            <a:spLocks noChangeShapeType="1"/>
          </p:cNvSpPr>
          <p:nvPr/>
        </p:nvSpPr>
        <p:spPr bwMode="auto">
          <a:xfrm>
            <a:off x="6765925" y="2989263"/>
            <a:ext cx="1588" cy="12446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3079" name="Rectangle 88"/>
          <p:cNvSpPr>
            <a:spLocks noChangeArrowheads="1"/>
          </p:cNvSpPr>
          <p:nvPr/>
        </p:nvSpPr>
        <p:spPr bwMode="auto">
          <a:xfrm>
            <a:off x="6765925" y="2989263"/>
            <a:ext cx="17463" cy="12620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3080" name="Line 89"/>
          <p:cNvSpPr>
            <a:spLocks noChangeShapeType="1"/>
          </p:cNvSpPr>
          <p:nvPr/>
        </p:nvSpPr>
        <p:spPr bwMode="auto">
          <a:xfrm>
            <a:off x="9704388" y="2989263"/>
            <a:ext cx="1587" cy="12620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3081" name="Rectangle 90"/>
          <p:cNvSpPr>
            <a:spLocks noChangeArrowheads="1"/>
          </p:cNvSpPr>
          <p:nvPr/>
        </p:nvSpPr>
        <p:spPr bwMode="auto">
          <a:xfrm>
            <a:off x="9704388" y="2989263"/>
            <a:ext cx="17462" cy="12620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3082" name="Line 91"/>
          <p:cNvSpPr>
            <a:spLocks noChangeShapeType="1"/>
          </p:cNvSpPr>
          <p:nvPr/>
        </p:nvSpPr>
        <p:spPr bwMode="auto">
          <a:xfrm>
            <a:off x="1103313" y="2971800"/>
            <a:ext cx="8134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3083" name="Rectangle 92"/>
          <p:cNvSpPr>
            <a:spLocks noChangeArrowheads="1"/>
          </p:cNvSpPr>
          <p:nvPr/>
        </p:nvSpPr>
        <p:spPr bwMode="auto">
          <a:xfrm>
            <a:off x="1103313" y="2971800"/>
            <a:ext cx="8636000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3084" name="Line 93"/>
          <p:cNvSpPr>
            <a:spLocks noChangeShapeType="1"/>
          </p:cNvSpPr>
          <p:nvPr/>
        </p:nvSpPr>
        <p:spPr bwMode="auto">
          <a:xfrm>
            <a:off x="1103313" y="3409950"/>
            <a:ext cx="8134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3085" name="Rectangle 94"/>
          <p:cNvSpPr>
            <a:spLocks noChangeArrowheads="1"/>
          </p:cNvSpPr>
          <p:nvPr/>
        </p:nvSpPr>
        <p:spPr bwMode="auto">
          <a:xfrm>
            <a:off x="1103313" y="3409950"/>
            <a:ext cx="8636000" cy="158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3086" name="Line 95"/>
          <p:cNvSpPr>
            <a:spLocks noChangeShapeType="1"/>
          </p:cNvSpPr>
          <p:nvPr/>
        </p:nvSpPr>
        <p:spPr bwMode="auto">
          <a:xfrm>
            <a:off x="9721850" y="3813175"/>
            <a:ext cx="17463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3087" name="Rectangle 96"/>
          <p:cNvSpPr>
            <a:spLocks noChangeArrowheads="1"/>
          </p:cNvSpPr>
          <p:nvPr/>
        </p:nvSpPr>
        <p:spPr bwMode="auto">
          <a:xfrm>
            <a:off x="9721850" y="3813175"/>
            <a:ext cx="17463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3088" name="Line 97"/>
          <p:cNvSpPr>
            <a:spLocks noChangeShapeType="1"/>
          </p:cNvSpPr>
          <p:nvPr/>
        </p:nvSpPr>
        <p:spPr bwMode="auto">
          <a:xfrm>
            <a:off x="1103313" y="4216400"/>
            <a:ext cx="8134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3089" name="Rectangle 98"/>
          <p:cNvSpPr>
            <a:spLocks noChangeArrowheads="1"/>
          </p:cNvSpPr>
          <p:nvPr/>
        </p:nvSpPr>
        <p:spPr bwMode="auto">
          <a:xfrm>
            <a:off x="1103313" y="4216400"/>
            <a:ext cx="8636000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3090" name="Text Box 99"/>
          <p:cNvSpPr txBox="1">
            <a:spLocks noChangeArrowheads="1"/>
          </p:cNvSpPr>
          <p:nvPr/>
        </p:nvSpPr>
        <p:spPr bwMode="auto">
          <a:xfrm>
            <a:off x="2362200" y="1752600"/>
            <a:ext cx="68056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de-DE" sz="2400" b="0" u="none"/>
              <a:t>gcd (</a:t>
            </a:r>
            <a:r>
              <a:rPr lang="en-GB" sz="2400" b="0" u="none">
                <a:solidFill>
                  <a:srgbClr val="000000"/>
                </a:solidFill>
              </a:rPr>
              <a:t>n</a:t>
            </a:r>
            <a:r>
              <a:rPr lang="en-GB" sz="2400" b="0" u="none" baseline="-25000">
                <a:solidFill>
                  <a:srgbClr val="000000"/>
                </a:solidFill>
              </a:rPr>
              <a:t>1</a:t>
            </a:r>
            <a:r>
              <a:rPr lang="en-GB" sz="2400" b="0" u="none">
                <a:solidFill>
                  <a:srgbClr val="000000"/>
                </a:solidFill>
              </a:rPr>
              <a:t> , n</a:t>
            </a:r>
            <a:r>
              <a:rPr lang="en-GB" sz="2400" b="0" u="none" baseline="-25000">
                <a:solidFill>
                  <a:srgbClr val="000000"/>
                </a:solidFill>
              </a:rPr>
              <a:t>2</a:t>
            </a:r>
            <a:r>
              <a:rPr lang="de-DE" sz="2400" b="0" u="none"/>
              <a:t>) =   </a:t>
            </a:r>
            <a:r>
              <a:rPr lang="de-DE" sz="2400" b="0" u="none">
                <a:solidFill>
                  <a:schemeClr val="hlink"/>
                </a:solidFill>
              </a:rPr>
              <a:t>a</a:t>
            </a:r>
            <a:r>
              <a:rPr lang="de-DE" sz="2400" b="0" u="none"/>
              <a:t> . </a:t>
            </a:r>
            <a:r>
              <a:rPr lang="en-GB" sz="2400" b="0" u="none">
                <a:solidFill>
                  <a:srgbClr val="000000"/>
                </a:solidFill>
              </a:rPr>
              <a:t>n</a:t>
            </a:r>
            <a:r>
              <a:rPr lang="en-GB" sz="2400" b="0" u="none" baseline="-25000">
                <a:solidFill>
                  <a:srgbClr val="000000"/>
                </a:solidFill>
              </a:rPr>
              <a:t>1</a:t>
            </a:r>
            <a:r>
              <a:rPr lang="de-DE" sz="2400" b="0" u="none"/>
              <a:t>   +   </a:t>
            </a:r>
            <a:r>
              <a:rPr lang="de-DE" sz="2400" b="0" u="none">
                <a:solidFill>
                  <a:schemeClr val="hlink"/>
                </a:solidFill>
              </a:rPr>
              <a:t>b</a:t>
            </a:r>
            <a:r>
              <a:rPr lang="de-DE" sz="2400" b="0" u="none"/>
              <a:t> . </a:t>
            </a:r>
            <a:r>
              <a:rPr lang="en-US" sz="2400" b="0" u="none">
                <a:solidFill>
                  <a:srgbClr val="000000"/>
                </a:solidFill>
              </a:rPr>
              <a:t>n</a:t>
            </a:r>
            <a:r>
              <a:rPr lang="en-GB" sz="2400" b="0" u="none" baseline="-25000">
                <a:solidFill>
                  <a:srgbClr val="000000"/>
                </a:solidFill>
              </a:rPr>
              <a:t>2</a:t>
            </a:r>
            <a:endParaRPr lang="en-US" sz="2400" b="0" u="none" baseline="-25000">
              <a:solidFill>
                <a:srgbClr val="000000"/>
              </a:solidFill>
            </a:endParaRPr>
          </a:p>
          <a:p>
            <a:r>
              <a:rPr lang="en-US" sz="2400" b="0" u="none">
                <a:solidFill>
                  <a:srgbClr val="000000"/>
                </a:solidFill>
              </a:rPr>
              <a:t>gcd (156, 117) = </a:t>
            </a:r>
            <a:r>
              <a:rPr lang="en-US" sz="2400" b="0" u="none">
                <a:solidFill>
                  <a:schemeClr val="hlink"/>
                </a:solidFill>
              </a:rPr>
              <a:t>a</a:t>
            </a:r>
            <a:r>
              <a:rPr lang="en-US" sz="2400" b="0" u="none">
                <a:solidFill>
                  <a:srgbClr val="000000"/>
                </a:solidFill>
              </a:rPr>
              <a:t> 156  + </a:t>
            </a:r>
            <a:r>
              <a:rPr lang="en-US" sz="2400" b="0" u="none">
                <a:solidFill>
                  <a:schemeClr val="hlink"/>
                </a:solidFill>
              </a:rPr>
              <a:t>b</a:t>
            </a:r>
            <a:r>
              <a:rPr lang="en-US" sz="2400" b="0" u="none">
                <a:solidFill>
                  <a:srgbClr val="000000"/>
                </a:solidFill>
              </a:rPr>
              <a:t> 117         find </a:t>
            </a:r>
            <a:r>
              <a:rPr lang="en-US" sz="2400" b="0" u="none">
                <a:solidFill>
                  <a:schemeClr val="hlink"/>
                </a:solidFill>
              </a:rPr>
              <a:t>a</a:t>
            </a:r>
            <a:r>
              <a:rPr lang="en-US" sz="2400" b="0" u="none">
                <a:solidFill>
                  <a:srgbClr val="000000"/>
                </a:solidFill>
              </a:rPr>
              <a:t> and </a:t>
            </a:r>
            <a:r>
              <a:rPr lang="en-US" sz="2400" b="0" u="none">
                <a:solidFill>
                  <a:schemeClr val="hlink"/>
                </a:solidFill>
              </a:rPr>
              <a:t>b</a:t>
            </a:r>
            <a:endParaRPr lang="de-DE" sz="2400" b="0" u="none">
              <a:solidFill>
                <a:schemeClr val="hlink"/>
              </a:solidFill>
            </a:endParaRPr>
          </a:p>
        </p:txBody>
      </p:sp>
      <p:sp>
        <p:nvSpPr>
          <p:cNvPr id="1493091" name="Line 100"/>
          <p:cNvSpPr>
            <a:spLocks noChangeShapeType="1"/>
          </p:cNvSpPr>
          <p:nvPr/>
        </p:nvSpPr>
        <p:spPr bwMode="auto">
          <a:xfrm flipH="1">
            <a:off x="3962400" y="4162425"/>
            <a:ext cx="152400" cy="86677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3092" name="Line 101"/>
          <p:cNvSpPr>
            <a:spLocks noChangeShapeType="1"/>
          </p:cNvSpPr>
          <p:nvPr/>
        </p:nvSpPr>
        <p:spPr bwMode="auto">
          <a:xfrm>
            <a:off x="4800600" y="4162425"/>
            <a:ext cx="381000" cy="79057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4790" name="Text Box 102"/>
          <p:cNvSpPr txBox="1">
            <a:spLocks noChangeArrowheads="1"/>
          </p:cNvSpPr>
          <p:nvPr/>
        </p:nvSpPr>
        <p:spPr bwMode="auto">
          <a:xfrm>
            <a:off x="950913" y="1066800"/>
            <a:ext cx="67040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defTabSz="762000" eaLnBrk="0" hangingPunct="0">
              <a:defRPr/>
            </a:pPr>
            <a:r>
              <a:rPr lang="en-AU" sz="280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Example 1 :</a:t>
            </a:r>
            <a:r>
              <a:rPr lang="en-AU" sz="2800" u="none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 Extended Euclidean gcd Algorithm</a:t>
            </a:r>
            <a:endParaRPr lang="de-DE" sz="2800">
              <a:solidFill>
                <a:srgbClr val="0239C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493094" name="Text Box 103"/>
          <p:cNvSpPr txBox="1">
            <a:spLocks noChangeArrowheads="1"/>
          </p:cNvSpPr>
          <p:nvPr/>
        </p:nvSpPr>
        <p:spPr bwMode="auto">
          <a:xfrm>
            <a:off x="1828800" y="4267200"/>
            <a:ext cx="19923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de-DE" sz="1600" u="none"/>
              <a:t>a</a:t>
            </a:r>
            <a:r>
              <a:rPr lang="de-DE" sz="1600" u="none" baseline="-25000"/>
              <a:t>1</a:t>
            </a:r>
            <a:r>
              <a:rPr lang="de-DE" sz="1600" u="none"/>
              <a:t>-qa</a:t>
            </a:r>
            <a:r>
              <a:rPr lang="de-DE" sz="1600" u="none" baseline="-25000"/>
              <a:t>2 </a:t>
            </a:r>
            <a:r>
              <a:rPr lang="de-DE" sz="1600" u="none"/>
              <a:t>= 1 –1 x 0 =1</a:t>
            </a:r>
            <a:endParaRPr lang="en-GB" sz="1600" u="none"/>
          </a:p>
        </p:txBody>
      </p:sp>
      <p:sp>
        <p:nvSpPr>
          <p:cNvPr id="1493095" name="Text Box 104"/>
          <p:cNvSpPr txBox="1">
            <a:spLocks noChangeArrowheads="1"/>
          </p:cNvSpPr>
          <p:nvPr/>
        </p:nvSpPr>
        <p:spPr bwMode="auto">
          <a:xfrm>
            <a:off x="5410200" y="4341813"/>
            <a:ext cx="312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de-DE" sz="1600" u="none"/>
              <a:t>b</a:t>
            </a:r>
            <a:r>
              <a:rPr lang="de-DE" sz="1600" u="none" baseline="-25000"/>
              <a:t>1</a:t>
            </a:r>
            <a:r>
              <a:rPr lang="de-DE" sz="1600" u="none"/>
              <a:t>-qb</a:t>
            </a:r>
            <a:r>
              <a:rPr lang="de-DE" sz="1600" u="none" baseline="-25000"/>
              <a:t>2 </a:t>
            </a:r>
            <a:r>
              <a:rPr lang="de-DE" sz="1600" u="none"/>
              <a:t>= 0 – 1 x 1 = -1</a:t>
            </a:r>
            <a:endParaRPr lang="en-GB" sz="1600" u="none"/>
          </a:p>
        </p:txBody>
      </p:sp>
      <p:sp>
        <p:nvSpPr>
          <p:cNvPr id="1493096" name="Line 105"/>
          <p:cNvSpPr>
            <a:spLocks noChangeShapeType="1"/>
          </p:cNvSpPr>
          <p:nvPr/>
        </p:nvSpPr>
        <p:spPr bwMode="auto">
          <a:xfrm flipH="1" flipV="1">
            <a:off x="4953000" y="4038600"/>
            <a:ext cx="533400" cy="4556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493097" name="Line 106"/>
          <p:cNvSpPr>
            <a:spLocks noChangeShapeType="1"/>
          </p:cNvSpPr>
          <p:nvPr/>
        </p:nvSpPr>
        <p:spPr bwMode="auto">
          <a:xfrm flipV="1">
            <a:off x="3600450" y="4114800"/>
            <a:ext cx="285750" cy="2270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493098" name="Line 107"/>
          <p:cNvSpPr>
            <a:spLocks noChangeShapeType="1"/>
          </p:cNvSpPr>
          <p:nvPr/>
        </p:nvSpPr>
        <p:spPr bwMode="auto">
          <a:xfrm flipH="1">
            <a:off x="1447800" y="36576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493099" name="Oval 108"/>
          <p:cNvSpPr>
            <a:spLocks noChangeArrowheads="1"/>
          </p:cNvSpPr>
          <p:nvPr/>
        </p:nvSpPr>
        <p:spPr bwMode="auto">
          <a:xfrm>
            <a:off x="1771650" y="3848100"/>
            <a:ext cx="3810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493100" name="Text Box 109"/>
          <p:cNvSpPr txBox="1">
            <a:spLocks noChangeArrowheads="1"/>
          </p:cNvSpPr>
          <p:nvPr/>
        </p:nvSpPr>
        <p:spPr bwMode="auto">
          <a:xfrm>
            <a:off x="519113" y="4430713"/>
            <a:ext cx="633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gcd</a:t>
            </a:r>
            <a:endParaRPr lang="en-GB"/>
          </a:p>
        </p:txBody>
      </p:sp>
      <p:sp>
        <p:nvSpPr>
          <p:cNvPr id="1493101" name="Line 110"/>
          <p:cNvSpPr>
            <a:spLocks noChangeShapeType="1"/>
          </p:cNvSpPr>
          <p:nvPr/>
        </p:nvSpPr>
        <p:spPr bwMode="auto">
          <a:xfrm flipV="1">
            <a:off x="1143000" y="41148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493102" name="Line 111"/>
          <p:cNvSpPr>
            <a:spLocks noChangeShapeType="1"/>
          </p:cNvSpPr>
          <p:nvPr/>
        </p:nvSpPr>
        <p:spPr bwMode="auto">
          <a:xfrm flipH="1">
            <a:off x="2808288" y="3603625"/>
            <a:ext cx="1008062" cy="358775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493103" name="Line 112"/>
          <p:cNvSpPr>
            <a:spLocks noChangeShapeType="1"/>
          </p:cNvSpPr>
          <p:nvPr/>
        </p:nvSpPr>
        <p:spPr bwMode="auto">
          <a:xfrm flipH="1">
            <a:off x="3455988" y="3603625"/>
            <a:ext cx="1223962" cy="431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5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8113" name="Text Box 2"/>
          <p:cNvSpPr txBox="1">
            <a:spLocks noChangeArrowheads="1"/>
          </p:cNvSpPr>
          <p:nvPr/>
        </p:nvSpPr>
        <p:spPr bwMode="auto">
          <a:xfrm>
            <a:off x="1828800" y="4953000"/>
            <a:ext cx="5758308" cy="12772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715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de-DE" sz="2400" b="0" u="none" dirty="0"/>
              <a:t>gcd (38, 7)	=  </a:t>
            </a:r>
            <a:r>
              <a:rPr lang="de-DE" sz="2400" b="0" u="none" dirty="0">
                <a:solidFill>
                  <a:schemeClr val="hlink"/>
                </a:solidFill>
              </a:rPr>
              <a:t>a</a:t>
            </a:r>
            <a:r>
              <a:rPr lang="de-DE" sz="2400" b="0" u="none" dirty="0"/>
              <a:t> . 38 + </a:t>
            </a:r>
            <a:r>
              <a:rPr lang="de-DE" sz="2400" b="0" u="none" dirty="0">
                <a:solidFill>
                  <a:schemeClr val="hlink"/>
                </a:solidFill>
              </a:rPr>
              <a:t>b</a:t>
            </a:r>
            <a:r>
              <a:rPr lang="de-DE" sz="2400" b="0" u="none" dirty="0"/>
              <a:t> . 7</a:t>
            </a:r>
          </a:p>
          <a:p>
            <a:pPr lvl="1">
              <a:spcAft>
                <a:spcPts val="600"/>
              </a:spcAft>
            </a:pPr>
            <a:r>
              <a:rPr lang="de-DE" sz="2400" b="0" u="none" dirty="0"/>
              <a:t>            = </a:t>
            </a:r>
            <a:r>
              <a:rPr lang="de-DE" sz="2400" b="0" u="none" dirty="0">
                <a:solidFill>
                  <a:schemeClr val="hlink"/>
                </a:solidFill>
              </a:rPr>
              <a:t>-2</a:t>
            </a:r>
            <a:r>
              <a:rPr lang="de-DE" sz="2400" b="0" u="none" dirty="0"/>
              <a:t> . 38 + </a:t>
            </a:r>
            <a:r>
              <a:rPr lang="de-DE" sz="2400" b="0" u="none">
                <a:solidFill>
                  <a:schemeClr val="hlink"/>
                </a:solidFill>
              </a:rPr>
              <a:t>11</a:t>
            </a:r>
            <a:r>
              <a:rPr lang="de-DE" sz="2400" b="0" u="none"/>
              <a:t> . </a:t>
            </a:r>
            <a:r>
              <a:rPr lang="de-DE" sz="2400" b="0" u="none" dirty="0"/>
              <a:t>7  = 1</a:t>
            </a:r>
          </a:p>
          <a:p>
            <a:pPr lvl="1">
              <a:spcAft>
                <a:spcPts val="600"/>
              </a:spcAft>
            </a:pPr>
            <a:r>
              <a:rPr lang="de-DE" sz="2400" b="0" u="none" dirty="0"/>
              <a:t>Check!      -76   + 77   =1                   </a:t>
            </a:r>
            <a:endParaRPr lang="de-DE" sz="2400" b="0" u="none" dirty="0">
              <a:solidFill>
                <a:schemeClr val="hlink"/>
              </a:solidFill>
            </a:endParaRPr>
          </a:p>
        </p:txBody>
      </p:sp>
      <p:sp>
        <p:nvSpPr>
          <p:cNvPr id="1498114" name="Line 3"/>
          <p:cNvSpPr>
            <a:spLocks noChangeShapeType="1"/>
          </p:cNvSpPr>
          <p:nvPr/>
        </p:nvSpPr>
        <p:spPr bwMode="auto">
          <a:xfrm>
            <a:off x="1085850" y="2971800"/>
            <a:ext cx="8151813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8115" name="Rectangle 4"/>
          <p:cNvSpPr>
            <a:spLocks noChangeArrowheads="1"/>
          </p:cNvSpPr>
          <p:nvPr/>
        </p:nvSpPr>
        <p:spPr bwMode="auto">
          <a:xfrm>
            <a:off x="1085850" y="2971800"/>
            <a:ext cx="8636000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8116" name="Rectangle 5"/>
          <p:cNvSpPr>
            <a:spLocks noChangeArrowheads="1"/>
          </p:cNvSpPr>
          <p:nvPr/>
        </p:nvSpPr>
        <p:spPr bwMode="auto">
          <a:xfrm>
            <a:off x="1282700" y="3055938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n</a:t>
            </a:r>
            <a:endParaRPr lang="en-GB"/>
          </a:p>
        </p:txBody>
      </p:sp>
      <p:sp>
        <p:nvSpPr>
          <p:cNvPr id="1498117" name="Rectangle 6"/>
          <p:cNvSpPr>
            <a:spLocks noChangeArrowheads="1"/>
          </p:cNvSpPr>
          <p:nvPr/>
        </p:nvSpPr>
        <p:spPr bwMode="auto">
          <a:xfrm>
            <a:off x="1408113" y="3157538"/>
            <a:ext cx="841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200" b="0" u="none">
                <a:solidFill>
                  <a:srgbClr val="000000"/>
                </a:solidFill>
              </a:rPr>
              <a:t>1</a:t>
            </a:r>
            <a:endParaRPr lang="en-GB"/>
          </a:p>
        </p:txBody>
      </p:sp>
      <p:sp>
        <p:nvSpPr>
          <p:cNvPr id="1498118" name="Rectangle 7"/>
          <p:cNvSpPr>
            <a:spLocks noChangeArrowheads="1"/>
          </p:cNvSpPr>
          <p:nvPr/>
        </p:nvSpPr>
        <p:spPr bwMode="auto">
          <a:xfrm>
            <a:off x="1892300" y="3055938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n</a:t>
            </a:r>
            <a:endParaRPr lang="en-GB"/>
          </a:p>
        </p:txBody>
      </p:sp>
      <p:sp>
        <p:nvSpPr>
          <p:cNvPr id="1498119" name="Rectangle 8"/>
          <p:cNvSpPr>
            <a:spLocks noChangeArrowheads="1"/>
          </p:cNvSpPr>
          <p:nvPr/>
        </p:nvSpPr>
        <p:spPr bwMode="auto">
          <a:xfrm>
            <a:off x="2017713" y="3157538"/>
            <a:ext cx="841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200" b="0" u="none">
                <a:solidFill>
                  <a:srgbClr val="000000"/>
                </a:solidFill>
              </a:rPr>
              <a:t>2</a:t>
            </a:r>
            <a:endParaRPr lang="en-GB"/>
          </a:p>
        </p:txBody>
      </p:sp>
      <p:sp>
        <p:nvSpPr>
          <p:cNvPr id="1498120" name="Rectangle 9"/>
          <p:cNvSpPr>
            <a:spLocks noChangeArrowheads="1"/>
          </p:cNvSpPr>
          <p:nvPr/>
        </p:nvSpPr>
        <p:spPr bwMode="auto">
          <a:xfrm>
            <a:off x="2536825" y="3055938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a</a:t>
            </a:r>
            <a:endParaRPr lang="en-GB"/>
          </a:p>
        </p:txBody>
      </p:sp>
      <p:sp>
        <p:nvSpPr>
          <p:cNvPr id="1498121" name="Rectangle 10"/>
          <p:cNvSpPr>
            <a:spLocks noChangeArrowheads="1"/>
          </p:cNvSpPr>
          <p:nvPr/>
        </p:nvSpPr>
        <p:spPr bwMode="auto">
          <a:xfrm>
            <a:off x="2662238" y="3157538"/>
            <a:ext cx="841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200" b="0" u="none">
                <a:solidFill>
                  <a:srgbClr val="000000"/>
                </a:solidFill>
              </a:rPr>
              <a:t>1</a:t>
            </a:r>
            <a:endParaRPr lang="en-GB"/>
          </a:p>
        </p:txBody>
      </p:sp>
      <p:sp>
        <p:nvSpPr>
          <p:cNvPr id="1498122" name="Rectangle 11"/>
          <p:cNvSpPr>
            <a:spLocks noChangeArrowheads="1"/>
          </p:cNvSpPr>
          <p:nvPr/>
        </p:nvSpPr>
        <p:spPr bwMode="auto">
          <a:xfrm>
            <a:off x="3200400" y="3055938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b</a:t>
            </a:r>
            <a:endParaRPr lang="en-GB"/>
          </a:p>
        </p:txBody>
      </p:sp>
      <p:sp>
        <p:nvSpPr>
          <p:cNvPr id="1498123" name="Rectangle 12"/>
          <p:cNvSpPr>
            <a:spLocks noChangeArrowheads="1"/>
          </p:cNvSpPr>
          <p:nvPr/>
        </p:nvSpPr>
        <p:spPr bwMode="auto">
          <a:xfrm>
            <a:off x="3325813" y="3157538"/>
            <a:ext cx="841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200" b="0" u="none">
                <a:solidFill>
                  <a:srgbClr val="000000"/>
                </a:solidFill>
              </a:rPr>
              <a:t>1</a:t>
            </a:r>
            <a:endParaRPr lang="en-GB"/>
          </a:p>
        </p:txBody>
      </p:sp>
      <p:sp>
        <p:nvSpPr>
          <p:cNvPr id="1498124" name="Rectangle 13"/>
          <p:cNvSpPr>
            <a:spLocks noChangeArrowheads="1"/>
          </p:cNvSpPr>
          <p:nvPr/>
        </p:nvSpPr>
        <p:spPr bwMode="auto">
          <a:xfrm>
            <a:off x="3916363" y="3055938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a</a:t>
            </a:r>
            <a:endParaRPr lang="en-GB"/>
          </a:p>
        </p:txBody>
      </p:sp>
      <p:sp>
        <p:nvSpPr>
          <p:cNvPr id="1498125" name="Rectangle 14"/>
          <p:cNvSpPr>
            <a:spLocks noChangeArrowheads="1"/>
          </p:cNvSpPr>
          <p:nvPr/>
        </p:nvSpPr>
        <p:spPr bwMode="auto">
          <a:xfrm>
            <a:off x="4041775" y="3157538"/>
            <a:ext cx="841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200" b="0" u="none">
                <a:solidFill>
                  <a:srgbClr val="000000"/>
                </a:solidFill>
              </a:rPr>
              <a:t>2</a:t>
            </a:r>
            <a:endParaRPr lang="en-GB"/>
          </a:p>
        </p:txBody>
      </p:sp>
      <p:sp>
        <p:nvSpPr>
          <p:cNvPr id="1498126" name="Rectangle 15"/>
          <p:cNvSpPr>
            <a:spLocks noChangeArrowheads="1"/>
          </p:cNvSpPr>
          <p:nvPr/>
        </p:nvSpPr>
        <p:spPr bwMode="auto">
          <a:xfrm>
            <a:off x="4651375" y="3055938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b</a:t>
            </a:r>
            <a:endParaRPr lang="en-GB"/>
          </a:p>
        </p:txBody>
      </p:sp>
      <p:sp>
        <p:nvSpPr>
          <p:cNvPr id="1498127" name="Rectangle 16"/>
          <p:cNvSpPr>
            <a:spLocks noChangeArrowheads="1"/>
          </p:cNvSpPr>
          <p:nvPr/>
        </p:nvSpPr>
        <p:spPr bwMode="auto">
          <a:xfrm>
            <a:off x="4776788" y="3157538"/>
            <a:ext cx="841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200" b="0" u="none">
                <a:solidFill>
                  <a:srgbClr val="000000"/>
                </a:solidFill>
              </a:rPr>
              <a:t>2</a:t>
            </a:r>
            <a:endParaRPr lang="en-GB"/>
          </a:p>
        </p:txBody>
      </p:sp>
      <p:sp>
        <p:nvSpPr>
          <p:cNvPr id="1498128" name="Rectangle 17"/>
          <p:cNvSpPr>
            <a:spLocks noChangeArrowheads="1"/>
          </p:cNvSpPr>
          <p:nvPr/>
        </p:nvSpPr>
        <p:spPr bwMode="auto">
          <a:xfrm>
            <a:off x="5618163" y="3055938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q</a:t>
            </a:r>
            <a:endParaRPr lang="en-GB"/>
          </a:p>
        </p:txBody>
      </p:sp>
      <p:sp>
        <p:nvSpPr>
          <p:cNvPr id="1498129" name="Rectangle 18"/>
          <p:cNvSpPr>
            <a:spLocks noChangeArrowheads="1"/>
          </p:cNvSpPr>
          <p:nvPr/>
        </p:nvSpPr>
        <p:spPr bwMode="auto">
          <a:xfrm>
            <a:off x="6370638" y="3055938"/>
            <a:ext cx="71437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r</a:t>
            </a:r>
            <a:endParaRPr lang="en-GB"/>
          </a:p>
        </p:txBody>
      </p:sp>
      <p:sp>
        <p:nvSpPr>
          <p:cNvPr id="1498130" name="Rectangle 19"/>
          <p:cNvSpPr>
            <a:spLocks noChangeArrowheads="1"/>
          </p:cNvSpPr>
          <p:nvPr/>
        </p:nvSpPr>
        <p:spPr bwMode="auto">
          <a:xfrm>
            <a:off x="6819900" y="3055938"/>
            <a:ext cx="117951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computation</a:t>
            </a:r>
            <a:endParaRPr lang="en-GB"/>
          </a:p>
        </p:txBody>
      </p:sp>
      <p:sp>
        <p:nvSpPr>
          <p:cNvPr id="1498131" name="Rectangle 20"/>
          <p:cNvSpPr>
            <a:spLocks noChangeArrowheads="1"/>
          </p:cNvSpPr>
          <p:nvPr/>
        </p:nvSpPr>
        <p:spPr bwMode="auto">
          <a:xfrm>
            <a:off x="1211263" y="3476625"/>
            <a:ext cx="2413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US" sz="1700" b="0" u="none">
                <a:solidFill>
                  <a:srgbClr val="000000"/>
                </a:solidFill>
              </a:rPr>
              <a:t>38</a:t>
            </a:r>
            <a:endParaRPr lang="en-GB"/>
          </a:p>
        </p:txBody>
      </p:sp>
      <p:sp>
        <p:nvSpPr>
          <p:cNvPr id="1498132" name="Rectangle 21"/>
          <p:cNvSpPr>
            <a:spLocks noChangeArrowheads="1"/>
          </p:cNvSpPr>
          <p:nvPr/>
        </p:nvSpPr>
        <p:spPr bwMode="auto">
          <a:xfrm>
            <a:off x="1981200" y="350520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US" sz="1700" b="0" u="none">
                <a:solidFill>
                  <a:srgbClr val="000000"/>
                </a:solidFill>
              </a:rPr>
              <a:t>7</a:t>
            </a:r>
            <a:endParaRPr lang="en-GB"/>
          </a:p>
        </p:txBody>
      </p:sp>
      <p:sp>
        <p:nvSpPr>
          <p:cNvPr id="1498133" name="Rectangle 22"/>
          <p:cNvSpPr>
            <a:spLocks noChangeArrowheads="1"/>
          </p:cNvSpPr>
          <p:nvPr/>
        </p:nvSpPr>
        <p:spPr bwMode="auto">
          <a:xfrm>
            <a:off x="2573338" y="347662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1</a:t>
            </a:r>
            <a:endParaRPr lang="en-GB"/>
          </a:p>
        </p:txBody>
      </p:sp>
      <p:sp>
        <p:nvSpPr>
          <p:cNvPr id="1498134" name="Rectangle 23"/>
          <p:cNvSpPr>
            <a:spLocks noChangeArrowheads="1"/>
          </p:cNvSpPr>
          <p:nvPr/>
        </p:nvSpPr>
        <p:spPr bwMode="auto">
          <a:xfrm>
            <a:off x="3254375" y="347662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0</a:t>
            </a:r>
            <a:endParaRPr lang="en-GB"/>
          </a:p>
        </p:txBody>
      </p:sp>
      <p:sp>
        <p:nvSpPr>
          <p:cNvPr id="1498135" name="Rectangle 24"/>
          <p:cNvSpPr>
            <a:spLocks noChangeArrowheads="1"/>
          </p:cNvSpPr>
          <p:nvPr/>
        </p:nvSpPr>
        <p:spPr bwMode="auto">
          <a:xfrm>
            <a:off x="3970338" y="347662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0</a:t>
            </a:r>
            <a:endParaRPr lang="en-GB"/>
          </a:p>
        </p:txBody>
      </p:sp>
      <p:sp>
        <p:nvSpPr>
          <p:cNvPr id="1498136" name="Rectangle 25"/>
          <p:cNvSpPr>
            <a:spLocks noChangeArrowheads="1"/>
          </p:cNvSpPr>
          <p:nvPr/>
        </p:nvSpPr>
        <p:spPr bwMode="auto">
          <a:xfrm>
            <a:off x="4705350" y="347662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1</a:t>
            </a:r>
            <a:endParaRPr lang="en-GB"/>
          </a:p>
        </p:txBody>
      </p:sp>
      <p:sp>
        <p:nvSpPr>
          <p:cNvPr id="1498137" name="Rectangle 26"/>
          <p:cNvSpPr>
            <a:spLocks noChangeArrowheads="1"/>
          </p:cNvSpPr>
          <p:nvPr/>
        </p:nvSpPr>
        <p:spPr bwMode="auto">
          <a:xfrm>
            <a:off x="5618163" y="347662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US" sz="1700" b="0" u="none">
                <a:solidFill>
                  <a:srgbClr val="000000"/>
                </a:solidFill>
              </a:rPr>
              <a:t>5</a:t>
            </a:r>
            <a:endParaRPr lang="en-GB"/>
          </a:p>
        </p:txBody>
      </p:sp>
      <p:sp>
        <p:nvSpPr>
          <p:cNvPr id="1498138" name="Rectangle 27"/>
          <p:cNvSpPr>
            <a:spLocks noChangeArrowheads="1"/>
          </p:cNvSpPr>
          <p:nvPr/>
        </p:nvSpPr>
        <p:spPr bwMode="auto">
          <a:xfrm>
            <a:off x="6281738" y="347662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US" sz="1700" b="0" u="none">
                <a:solidFill>
                  <a:srgbClr val="000000"/>
                </a:solidFill>
              </a:rPr>
              <a:t>3</a:t>
            </a:r>
            <a:endParaRPr lang="en-GB"/>
          </a:p>
        </p:txBody>
      </p:sp>
      <p:sp>
        <p:nvSpPr>
          <p:cNvPr id="1498139" name="Rectangle 28"/>
          <p:cNvSpPr>
            <a:spLocks noChangeArrowheads="1"/>
          </p:cNvSpPr>
          <p:nvPr/>
        </p:nvSpPr>
        <p:spPr bwMode="auto">
          <a:xfrm>
            <a:off x="6819900" y="3476625"/>
            <a:ext cx="12763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US" sz="1700" b="0" u="none">
                <a:solidFill>
                  <a:srgbClr val="000000"/>
                </a:solidFill>
              </a:rPr>
              <a:t>38/7</a:t>
            </a:r>
            <a:r>
              <a:rPr lang="en-GB" sz="1700" b="0" u="none">
                <a:solidFill>
                  <a:srgbClr val="000000"/>
                </a:solidFill>
              </a:rPr>
              <a:t>=</a:t>
            </a:r>
            <a:r>
              <a:rPr lang="en-US" sz="1700" b="0" u="none">
                <a:solidFill>
                  <a:srgbClr val="000000"/>
                </a:solidFill>
              </a:rPr>
              <a:t>5</a:t>
            </a:r>
            <a:r>
              <a:rPr lang="en-GB" sz="1700" b="0" u="none">
                <a:solidFill>
                  <a:srgbClr val="000000"/>
                </a:solidFill>
              </a:rPr>
              <a:t>+ </a:t>
            </a:r>
            <a:r>
              <a:rPr lang="en-US" sz="1700" b="0" u="none">
                <a:solidFill>
                  <a:srgbClr val="000000"/>
                </a:solidFill>
              </a:rPr>
              <a:t>3/38</a:t>
            </a:r>
            <a:endParaRPr lang="en-GB"/>
          </a:p>
        </p:txBody>
      </p:sp>
      <p:sp>
        <p:nvSpPr>
          <p:cNvPr id="1498140" name="Rectangle 29"/>
          <p:cNvSpPr>
            <a:spLocks noChangeArrowheads="1"/>
          </p:cNvSpPr>
          <p:nvPr/>
        </p:nvSpPr>
        <p:spPr bwMode="auto">
          <a:xfrm>
            <a:off x="1211263" y="387985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US" sz="1700" b="0" u="none">
                <a:solidFill>
                  <a:srgbClr val="000000"/>
                </a:solidFill>
              </a:rPr>
              <a:t>7</a:t>
            </a:r>
            <a:endParaRPr lang="en-GB"/>
          </a:p>
        </p:txBody>
      </p:sp>
      <p:sp>
        <p:nvSpPr>
          <p:cNvPr id="1498141" name="Rectangle 30"/>
          <p:cNvSpPr>
            <a:spLocks noChangeArrowheads="1"/>
          </p:cNvSpPr>
          <p:nvPr/>
        </p:nvSpPr>
        <p:spPr bwMode="auto">
          <a:xfrm>
            <a:off x="1874838" y="387985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US" sz="1700" b="0" u="none">
                <a:solidFill>
                  <a:srgbClr val="000000"/>
                </a:solidFill>
              </a:rPr>
              <a:t>3</a:t>
            </a:r>
            <a:endParaRPr lang="en-GB"/>
          </a:p>
        </p:txBody>
      </p:sp>
      <p:sp>
        <p:nvSpPr>
          <p:cNvPr id="1498142" name="Rectangle 31"/>
          <p:cNvSpPr>
            <a:spLocks noChangeArrowheads="1"/>
          </p:cNvSpPr>
          <p:nvPr/>
        </p:nvSpPr>
        <p:spPr bwMode="auto">
          <a:xfrm>
            <a:off x="2573338" y="387985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0</a:t>
            </a:r>
            <a:endParaRPr lang="en-GB"/>
          </a:p>
        </p:txBody>
      </p:sp>
      <p:sp>
        <p:nvSpPr>
          <p:cNvPr id="1498143" name="Rectangle 32"/>
          <p:cNvSpPr>
            <a:spLocks noChangeArrowheads="1"/>
          </p:cNvSpPr>
          <p:nvPr/>
        </p:nvSpPr>
        <p:spPr bwMode="auto">
          <a:xfrm>
            <a:off x="3254375" y="387985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1</a:t>
            </a:r>
            <a:endParaRPr lang="en-GB"/>
          </a:p>
        </p:txBody>
      </p:sp>
      <p:sp>
        <p:nvSpPr>
          <p:cNvPr id="1498144" name="Rectangle 33"/>
          <p:cNvSpPr>
            <a:spLocks noChangeArrowheads="1"/>
          </p:cNvSpPr>
          <p:nvPr/>
        </p:nvSpPr>
        <p:spPr bwMode="auto">
          <a:xfrm>
            <a:off x="3970338" y="387985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1</a:t>
            </a:r>
            <a:endParaRPr lang="en-GB"/>
          </a:p>
        </p:txBody>
      </p:sp>
      <p:sp>
        <p:nvSpPr>
          <p:cNvPr id="1498145" name="Rectangle 34"/>
          <p:cNvSpPr>
            <a:spLocks noChangeArrowheads="1"/>
          </p:cNvSpPr>
          <p:nvPr/>
        </p:nvSpPr>
        <p:spPr bwMode="auto">
          <a:xfrm>
            <a:off x="4668838" y="3879850"/>
            <a:ext cx="1920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-</a:t>
            </a:r>
            <a:r>
              <a:rPr lang="en-US" sz="1700" b="0" u="none">
                <a:solidFill>
                  <a:srgbClr val="000000"/>
                </a:solidFill>
              </a:rPr>
              <a:t>5</a:t>
            </a:r>
            <a:endParaRPr lang="en-GB"/>
          </a:p>
        </p:txBody>
      </p:sp>
      <p:sp>
        <p:nvSpPr>
          <p:cNvPr id="1498146" name="Rectangle 35"/>
          <p:cNvSpPr>
            <a:spLocks noChangeArrowheads="1"/>
          </p:cNvSpPr>
          <p:nvPr/>
        </p:nvSpPr>
        <p:spPr bwMode="auto">
          <a:xfrm>
            <a:off x="5618163" y="387985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US" sz="1700" b="0" u="none">
                <a:solidFill>
                  <a:srgbClr val="000000"/>
                </a:solidFill>
              </a:rPr>
              <a:t>2</a:t>
            </a:r>
            <a:endParaRPr lang="en-GB"/>
          </a:p>
        </p:txBody>
      </p:sp>
      <p:sp>
        <p:nvSpPr>
          <p:cNvPr id="1498147" name="Rectangle 36"/>
          <p:cNvSpPr>
            <a:spLocks noChangeArrowheads="1"/>
          </p:cNvSpPr>
          <p:nvPr/>
        </p:nvSpPr>
        <p:spPr bwMode="auto">
          <a:xfrm>
            <a:off x="6353175" y="387985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US" sz="1700" b="0" u="none">
                <a:solidFill>
                  <a:srgbClr val="000000"/>
                </a:solidFill>
              </a:rPr>
              <a:t>1</a:t>
            </a:r>
            <a:endParaRPr lang="en-GB"/>
          </a:p>
        </p:txBody>
      </p:sp>
      <p:sp>
        <p:nvSpPr>
          <p:cNvPr id="1498148" name="Rectangle 37"/>
          <p:cNvSpPr>
            <a:spLocks noChangeArrowheads="1"/>
          </p:cNvSpPr>
          <p:nvPr/>
        </p:nvSpPr>
        <p:spPr bwMode="auto">
          <a:xfrm>
            <a:off x="1066800" y="2971800"/>
            <a:ext cx="17463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8149" name="Rectangle 38"/>
          <p:cNvSpPr>
            <a:spLocks noChangeArrowheads="1"/>
          </p:cNvSpPr>
          <p:nvPr/>
        </p:nvSpPr>
        <p:spPr bwMode="auto">
          <a:xfrm>
            <a:off x="1657350" y="2971800"/>
            <a:ext cx="19050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8150" name="Rectangle 39"/>
          <p:cNvSpPr>
            <a:spLocks noChangeArrowheads="1"/>
          </p:cNvSpPr>
          <p:nvPr/>
        </p:nvSpPr>
        <p:spPr bwMode="auto">
          <a:xfrm>
            <a:off x="2284413" y="2971800"/>
            <a:ext cx="19050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8151" name="Rectangle 40"/>
          <p:cNvSpPr>
            <a:spLocks noChangeArrowheads="1"/>
          </p:cNvSpPr>
          <p:nvPr/>
        </p:nvSpPr>
        <p:spPr bwMode="auto">
          <a:xfrm>
            <a:off x="2930525" y="2971800"/>
            <a:ext cx="17463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8152" name="Rectangle 41"/>
          <p:cNvSpPr>
            <a:spLocks noChangeArrowheads="1"/>
          </p:cNvSpPr>
          <p:nvPr/>
        </p:nvSpPr>
        <p:spPr bwMode="auto">
          <a:xfrm>
            <a:off x="3629025" y="2971800"/>
            <a:ext cx="17463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8153" name="Rectangle 42"/>
          <p:cNvSpPr>
            <a:spLocks noChangeArrowheads="1"/>
          </p:cNvSpPr>
          <p:nvPr/>
        </p:nvSpPr>
        <p:spPr bwMode="auto">
          <a:xfrm>
            <a:off x="4364038" y="2971800"/>
            <a:ext cx="17462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8154" name="Rectangle 43"/>
          <p:cNvSpPr>
            <a:spLocks noChangeArrowheads="1"/>
          </p:cNvSpPr>
          <p:nvPr/>
        </p:nvSpPr>
        <p:spPr bwMode="auto">
          <a:xfrm>
            <a:off x="5097463" y="2971800"/>
            <a:ext cx="19050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8155" name="Rectangle 44"/>
          <p:cNvSpPr>
            <a:spLocks noChangeArrowheads="1"/>
          </p:cNvSpPr>
          <p:nvPr/>
        </p:nvSpPr>
        <p:spPr bwMode="auto">
          <a:xfrm>
            <a:off x="5276850" y="2971800"/>
            <a:ext cx="19050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8156" name="Rectangle 45"/>
          <p:cNvSpPr>
            <a:spLocks noChangeArrowheads="1"/>
          </p:cNvSpPr>
          <p:nvPr/>
        </p:nvSpPr>
        <p:spPr bwMode="auto">
          <a:xfrm>
            <a:off x="6011863" y="2971800"/>
            <a:ext cx="17462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8157" name="Rectangle 46"/>
          <p:cNvSpPr>
            <a:spLocks noChangeArrowheads="1"/>
          </p:cNvSpPr>
          <p:nvPr/>
        </p:nvSpPr>
        <p:spPr bwMode="auto">
          <a:xfrm>
            <a:off x="6746875" y="2971800"/>
            <a:ext cx="17463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8158" name="Rectangle 47"/>
          <p:cNvSpPr>
            <a:spLocks noChangeArrowheads="1"/>
          </p:cNvSpPr>
          <p:nvPr/>
        </p:nvSpPr>
        <p:spPr bwMode="auto">
          <a:xfrm>
            <a:off x="9685338" y="2971800"/>
            <a:ext cx="17462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8159" name="Line 48"/>
          <p:cNvSpPr>
            <a:spLocks noChangeShapeType="1"/>
          </p:cNvSpPr>
          <p:nvPr/>
        </p:nvSpPr>
        <p:spPr bwMode="auto">
          <a:xfrm>
            <a:off x="1103313" y="3813175"/>
            <a:ext cx="573087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8160" name="Rectangle 49"/>
          <p:cNvSpPr>
            <a:spLocks noChangeArrowheads="1"/>
          </p:cNvSpPr>
          <p:nvPr/>
        </p:nvSpPr>
        <p:spPr bwMode="auto">
          <a:xfrm>
            <a:off x="1103313" y="3813175"/>
            <a:ext cx="573087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8161" name="Line 50"/>
          <p:cNvSpPr>
            <a:spLocks noChangeShapeType="1"/>
          </p:cNvSpPr>
          <p:nvPr/>
        </p:nvSpPr>
        <p:spPr bwMode="auto">
          <a:xfrm>
            <a:off x="1695450" y="3813175"/>
            <a:ext cx="608013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8162" name="Rectangle 51"/>
          <p:cNvSpPr>
            <a:spLocks noChangeArrowheads="1"/>
          </p:cNvSpPr>
          <p:nvPr/>
        </p:nvSpPr>
        <p:spPr bwMode="auto">
          <a:xfrm>
            <a:off x="1695450" y="3813175"/>
            <a:ext cx="608013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8163" name="Line 52"/>
          <p:cNvSpPr>
            <a:spLocks noChangeShapeType="1"/>
          </p:cNvSpPr>
          <p:nvPr/>
        </p:nvSpPr>
        <p:spPr bwMode="auto">
          <a:xfrm>
            <a:off x="2322513" y="3813175"/>
            <a:ext cx="627062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8164" name="Rectangle 53"/>
          <p:cNvSpPr>
            <a:spLocks noChangeArrowheads="1"/>
          </p:cNvSpPr>
          <p:nvPr/>
        </p:nvSpPr>
        <p:spPr bwMode="auto">
          <a:xfrm>
            <a:off x="2322513" y="3813175"/>
            <a:ext cx="627062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8165" name="Line 54"/>
          <p:cNvSpPr>
            <a:spLocks noChangeShapeType="1"/>
          </p:cNvSpPr>
          <p:nvPr/>
        </p:nvSpPr>
        <p:spPr bwMode="auto">
          <a:xfrm>
            <a:off x="2967038" y="3813175"/>
            <a:ext cx="681037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8166" name="Rectangle 55"/>
          <p:cNvSpPr>
            <a:spLocks noChangeArrowheads="1"/>
          </p:cNvSpPr>
          <p:nvPr/>
        </p:nvSpPr>
        <p:spPr bwMode="auto">
          <a:xfrm>
            <a:off x="2967038" y="3813175"/>
            <a:ext cx="681037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8167" name="Line 56"/>
          <p:cNvSpPr>
            <a:spLocks noChangeShapeType="1"/>
          </p:cNvSpPr>
          <p:nvPr/>
        </p:nvSpPr>
        <p:spPr bwMode="auto">
          <a:xfrm>
            <a:off x="3665538" y="3813175"/>
            <a:ext cx="717550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8168" name="Rectangle 57"/>
          <p:cNvSpPr>
            <a:spLocks noChangeArrowheads="1"/>
          </p:cNvSpPr>
          <p:nvPr/>
        </p:nvSpPr>
        <p:spPr bwMode="auto">
          <a:xfrm>
            <a:off x="3665538" y="3813175"/>
            <a:ext cx="717550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8169" name="Line 58"/>
          <p:cNvSpPr>
            <a:spLocks noChangeShapeType="1"/>
          </p:cNvSpPr>
          <p:nvPr/>
        </p:nvSpPr>
        <p:spPr bwMode="auto">
          <a:xfrm>
            <a:off x="4400550" y="3813175"/>
            <a:ext cx="715963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8170" name="Rectangle 59"/>
          <p:cNvSpPr>
            <a:spLocks noChangeArrowheads="1"/>
          </p:cNvSpPr>
          <p:nvPr/>
        </p:nvSpPr>
        <p:spPr bwMode="auto">
          <a:xfrm>
            <a:off x="4400550" y="3813175"/>
            <a:ext cx="715963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8171" name="Line 60"/>
          <p:cNvSpPr>
            <a:spLocks noChangeShapeType="1"/>
          </p:cNvSpPr>
          <p:nvPr/>
        </p:nvSpPr>
        <p:spPr bwMode="auto">
          <a:xfrm>
            <a:off x="5326063" y="3813175"/>
            <a:ext cx="160337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8172" name="Rectangle 61"/>
          <p:cNvSpPr>
            <a:spLocks noChangeArrowheads="1"/>
          </p:cNvSpPr>
          <p:nvPr/>
        </p:nvSpPr>
        <p:spPr bwMode="auto">
          <a:xfrm>
            <a:off x="5326063" y="3813175"/>
            <a:ext cx="160337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8173" name="Line 62"/>
          <p:cNvSpPr>
            <a:spLocks noChangeShapeType="1"/>
          </p:cNvSpPr>
          <p:nvPr/>
        </p:nvSpPr>
        <p:spPr bwMode="auto">
          <a:xfrm>
            <a:off x="5314950" y="3813175"/>
            <a:ext cx="715963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8174" name="Rectangle 63"/>
          <p:cNvSpPr>
            <a:spLocks noChangeArrowheads="1"/>
          </p:cNvSpPr>
          <p:nvPr/>
        </p:nvSpPr>
        <p:spPr bwMode="auto">
          <a:xfrm>
            <a:off x="5314950" y="3813175"/>
            <a:ext cx="715963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8175" name="Line 64"/>
          <p:cNvSpPr>
            <a:spLocks noChangeShapeType="1"/>
          </p:cNvSpPr>
          <p:nvPr/>
        </p:nvSpPr>
        <p:spPr bwMode="auto">
          <a:xfrm>
            <a:off x="6048375" y="3813175"/>
            <a:ext cx="717550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8176" name="Rectangle 65"/>
          <p:cNvSpPr>
            <a:spLocks noChangeArrowheads="1"/>
          </p:cNvSpPr>
          <p:nvPr/>
        </p:nvSpPr>
        <p:spPr bwMode="auto">
          <a:xfrm>
            <a:off x="6048375" y="3813175"/>
            <a:ext cx="717550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8177" name="Line 66"/>
          <p:cNvSpPr>
            <a:spLocks noChangeShapeType="1"/>
          </p:cNvSpPr>
          <p:nvPr/>
        </p:nvSpPr>
        <p:spPr bwMode="auto">
          <a:xfrm>
            <a:off x="6783388" y="3813175"/>
            <a:ext cx="2454275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8178" name="Rectangle 67"/>
          <p:cNvSpPr>
            <a:spLocks noChangeArrowheads="1"/>
          </p:cNvSpPr>
          <p:nvPr/>
        </p:nvSpPr>
        <p:spPr bwMode="auto">
          <a:xfrm>
            <a:off x="6783388" y="3813175"/>
            <a:ext cx="2921000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8179" name="Line 68"/>
          <p:cNvSpPr>
            <a:spLocks noChangeShapeType="1"/>
          </p:cNvSpPr>
          <p:nvPr/>
        </p:nvSpPr>
        <p:spPr bwMode="auto">
          <a:xfrm>
            <a:off x="1676400" y="2989263"/>
            <a:ext cx="0" cy="15827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8180" name="Rectangle 69"/>
          <p:cNvSpPr>
            <a:spLocks noChangeArrowheads="1"/>
          </p:cNvSpPr>
          <p:nvPr/>
        </p:nvSpPr>
        <p:spPr bwMode="auto">
          <a:xfrm>
            <a:off x="1676400" y="2989263"/>
            <a:ext cx="19050" cy="12620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8181" name="Line 70"/>
          <p:cNvSpPr>
            <a:spLocks noChangeShapeType="1"/>
          </p:cNvSpPr>
          <p:nvPr/>
        </p:nvSpPr>
        <p:spPr bwMode="auto">
          <a:xfrm>
            <a:off x="1103313" y="2971800"/>
            <a:ext cx="8134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8182" name="Rectangle 71"/>
          <p:cNvSpPr>
            <a:spLocks noChangeArrowheads="1"/>
          </p:cNvSpPr>
          <p:nvPr/>
        </p:nvSpPr>
        <p:spPr bwMode="auto">
          <a:xfrm>
            <a:off x="1103313" y="2971800"/>
            <a:ext cx="8636000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8183" name="Line 72"/>
          <p:cNvSpPr>
            <a:spLocks noChangeShapeType="1"/>
          </p:cNvSpPr>
          <p:nvPr/>
        </p:nvSpPr>
        <p:spPr bwMode="auto">
          <a:xfrm>
            <a:off x="1103313" y="3409950"/>
            <a:ext cx="8134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8184" name="Rectangle 73"/>
          <p:cNvSpPr>
            <a:spLocks noChangeArrowheads="1"/>
          </p:cNvSpPr>
          <p:nvPr/>
        </p:nvSpPr>
        <p:spPr bwMode="auto">
          <a:xfrm>
            <a:off x="1103313" y="3409950"/>
            <a:ext cx="8636000" cy="158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8185" name="Line 74"/>
          <p:cNvSpPr>
            <a:spLocks noChangeShapeType="1"/>
          </p:cNvSpPr>
          <p:nvPr/>
        </p:nvSpPr>
        <p:spPr bwMode="auto">
          <a:xfrm>
            <a:off x="9721850" y="3813175"/>
            <a:ext cx="17463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8186" name="Rectangle 75"/>
          <p:cNvSpPr>
            <a:spLocks noChangeArrowheads="1"/>
          </p:cNvSpPr>
          <p:nvPr/>
        </p:nvSpPr>
        <p:spPr bwMode="auto">
          <a:xfrm>
            <a:off x="9721850" y="3813175"/>
            <a:ext cx="17463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8187" name="Line 76"/>
          <p:cNvSpPr>
            <a:spLocks noChangeShapeType="1"/>
          </p:cNvSpPr>
          <p:nvPr/>
        </p:nvSpPr>
        <p:spPr bwMode="auto">
          <a:xfrm>
            <a:off x="1103313" y="4216400"/>
            <a:ext cx="8134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8188" name="Rectangle 77"/>
          <p:cNvSpPr>
            <a:spLocks noChangeArrowheads="1"/>
          </p:cNvSpPr>
          <p:nvPr/>
        </p:nvSpPr>
        <p:spPr bwMode="auto">
          <a:xfrm>
            <a:off x="1103313" y="4216400"/>
            <a:ext cx="8636000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8189" name="Text Box 78"/>
          <p:cNvSpPr txBox="1">
            <a:spLocks noChangeArrowheads="1"/>
          </p:cNvSpPr>
          <p:nvPr/>
        </p:nvSpPr>
        <p:spPr bwMode="auto">
          <a:xfrm>
            <a:off x="1219200" y="1447800"/>
            <a:ext cx="79184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endParaRPr lang="en-US" sz="2400" b="0" u="none" baseline="-25000">
              <a:solidFill>
                <a:srgbClr val="000000"/>
              </a:solidFill>
            </a:endParaRPr>
          </a:p>
          <a:p>
            <a:r>
              <a:rPr lang="en-US" sz="2400" b="0" u="none">
                <a:solidFill>
                  <a:srgbClr val="000000"/>
                </a:solidFill>
              </a:rPr>
              <a:t>Compute     gcd (38, 7) = </a:t>
            </a:r>
            <a:r>
              <a:rPr lang="en-US" sz="2400" b="0" u="none">
                <a:solidFill>
                  <a:schemeClr val="hlink"/>
                </a:solidFill>
              </a:rPr>
              <a:t>a</a:t>
            </a:r>
            <a:r>
              <a:rPr lang="en-US" sz="2400" b="0" u="none">
                <a:solidFill>
                  <a:srgbClr val="000000"/>
                </a:solidFill>
              </a:rPr>
              <a:t> x 38  + </a:t>
            </a:r>
            <a:r>
              <a:rPr lang="en-US" sz="2400" b="0" u="none">
                <a:solidFill>
                  <a:schemeClr val="hlink"/>
                </a:solidFill>
              </a:rPr>
              <a:t>b</a:t>
            </a:r>
            <a:r>
              <a:rPr lang="en-US" sz="2400" b="0" u="none">
                <a:solidFill>
                  <a:srgbClr val="000000"/>
                </a:solidFill>
              </a:rPr>
              <a:t> x 7         find </a:t>
            </a:r>
            <a:r>
              <a:rPr lang="en-US" sz="2400" b="0" u="none">
                <a:solidFill>
                  <a:schemeClr val="hlink"/>
                </a:solidFill>
              </a:rPr>
              <a:t>a</a:t>
            </a:r>
            <a:r>
              <a:rPr lang="en-US" sz="2400" b="0" u="none">
                <a:solidFill>
                  <a:srgbClr val="000000"/>
                </a:solidFill>
              </a:rPr>
              <a:t> and </a:t>
            </a:r>
            <a:r>
              <a:rPr lang="en-US" sz="2400" b="0" u="none">
                <a:solidFill>
                  <a:schemeClr val="hlink"/>
                </a:solidFill>
              </a:rPr>
              <a:t>b</a:t>
            </a:r>
            <a:endParaRPr lang="de-DE" sz="2400" b="0" u="none">
              <a:solidFill>
                <a:schemeClr val="hlink"/>
              </a:solidFill>
            </a:endParaRPr>
          </a:p>
        </p:txBody>
      </p:sp>
      <p:sp>
        <p:nvSpPr>
          <p:cNvPr id="1498190" name="Line 79"/>
          <p:cNvSpPr>
            <a:spLocks noChangeShapeType="1"/>
          </p:cNvSpPr>
          <p:nvPr/>
        </p:nvSpPr>
        <p:spPr bwMode="auto">
          <a:xfrm flipH="1">
            <a:off x="3886200" y="4572000"/>
            <a:ext cx="76200" cy="457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98191" name="Line 80"/>
          <p:cNvSpPr>
            <a:spLocks noChangeShapeType="1"/>
          </p:cNvSpPr>
          <p:nvPr/>
        </p:nvSpPr>
        <p:spPr bwMode="auto">
          <a:xfrm>
            <a:off x="4800600" y="4572000"/>
            <a:ext cx="152400" cy="4572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8865" name="Text Box 81"/>
          <p:cNvSpPr txBox="1">
            <a:spLocks noChangeArrowheads="1"/>
          </p:cNvSpPr>
          <p:nvPr/>
        </p:nvSpPr>
        <p:spPr bwMode="auto">
          <a:xfrm>
            <a:off x="800100" y="434975"/>
            <a:ext cx="67040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defTabSz="762000" eaLnBrk="0" hangingPunct="0">
              <a:defRPr/>
            </a:pPr>
            <a:r>
              <a:rPr lang="en-AU" sz="280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Example 2 :</a:t>
            </a:r>
            <a:r>
              <a:rPr lang="en-AU" sz="2800" u="none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 Extended Euclidean gcd Algorithm</a:t>
            </a:r>
          </a:p>
          <a:p>
            <a:pPr algn="ctr" defTabSz="762000" eaLnBrk="0" hangingPunct="0">
              <a:defRPr/>
            </a:pPr>
            <a:r>
              <a:rPr lang="en-AU" sz="2800" u="none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         </a:t>
            </a:r>
            <a:r>
              <a:rPr lang="de-DE" sz="2400" b="0" u="none">
                <a:latin typeface="Arial" charset="0"/>
                <a:cs typeface="+mn-cs"/>
              </a:rPr>
              <a:t>gcd (</a:t>
            </a:r>
            <a:r>
              <a:rPr lang="en-GB" sz="2400" b="0" u="none">
                <a:solidFill>
                  <a:srgbClr val="000000"/>
                </a:solidFill>
                <a:latin typeface="Arial" charset="0"/>
                <a:cs typeface="+mn-cs"/>
              </a:rPr>
              <a:t>n</a:t>
            </a:r>
            <a:r>
              <a:rPr lang="en-GB" sz="2400" b="0" u="none" baseline="-25000">
                <a:solidFill>
                  <a:srgbClr val="000000"/>
                </a:solidFill>
                <a:latin typeface="Arial" charset="0"/>
                <a:cs typeface="+mn-cs"/>
              </a:rPr>
              <a:t>1</a:t>
            </a:r>
            <a:r>
              <a:rPr lang="en-GB" sz="2400" b="0" u="none">
                <a:solidFill>
                  <a:srgbClr val="000000"/>
                </a:solidFill>
                <a:latin typeface="Arial" charset="0"/>
                <a:cs typeface="+mn-cs"/>
              </a:rPr>
              <a:t> , n</a:t>
            </a:r>
            <a:r>
              <a:rPr lang="en-GB" sz="2400" b="0" u="none" baseline="-25000">
                <a:solidFill>
                  <a:srgbClr val="000000"/>
                </a:solidFill>
                <a:latin typeface="Arial" charset="0"/>
                <a:cs typeface="+mn-cs"/>
              </a:rPr>
              <a:t>2</a:t>
            </a:r>
            <a:r>
              <a:rPr lang="de-DE" sz="2400" b="0" u="none">
                <a:latin typeface="Arial" charset="0"/>
                <a:cs typeface="+mn-cs"/>
              </a:rPr>
              <a:t>) =   </a:t>
            </a:r>
            <a:r>
              <a:rPr lang="de-DE" sz="2400" b="0" u="none">
                <a:solidFill>
                  <a:schemeClr val="hlink"/>
                </a:solidFill>
                <a:latin typeface="Arial" charset="0"/>
                <a:cs typeface="+mn-cs"/>
              </a:rPr>
              <a:t>a</a:t>
            </a:r>
            <a:r>
              <a:rPr lang="de-DE" sz="2400" b="0" u="none">
                <a:latin typeface="Arial" charset="0"/>
                <a:cs typeface="+mn-cs"/>
              </a:rPr>
              <a:t> . </a:t>
            </a:r>
            <a:r>
              <a:rPr lang="en-GB" sz="2400" b="0" u="none">
                <a:solidFill>
                  <a:srgbClr val="000000"/>
                </a:solidFill>
                <a:latin typeface="Arial" charset="0"/>
                <a:cs typeface="+mn-cs"/>
              </a:rPr>
              <a:t>n</a:t>
            </a:r>
            <a:r>
              <a:rPr lang="en-GB" sz="2400" b="0" u="none" baseline="-25000">
                <a:solidFill>
                  <a:srgbClr val="000000"/>
                </a:solidFill>
                <a:latin typeface="Arial" charset="0"/>
                <a:cs typeface="+mn-cs"/>
              </a:rPr>
              <a:t>1</a:t>
            </a:r>
            <a:r>
              <a:rPr lang="de-DE" sz="2400" b="0" u="none">
                <a:latin typeface="Arial" charset="0"/>
                <a:cs typeface="+mn-cs"/>
              </a:rPr>
              <a:t>  +  </a:t>
            </a:r>
            <a:r>
              <a:rPr lang="de-DE" sz="2400" b="0" u="none">
                <a:solidFill>
                  <a:schemeClr val="hlink"/>
                </a:solidFill>
                <a:latin typeface="Arial" charset="0"/>
                <a:cs typeface="+mn-cs"/>
              </a:rPr>
              <a:t>b</a:t>
            </a:r>
            <a:r>
              <a:rPr lang="de-DE" sz="2400" b="0" u="none">
                <a:latin typeface="Arial" charset="0"/>
                <a:cs typeface="+mn-cs"/>
              </a:rPr>
              <a:t> . </a:t>
            </a:r>
            <a:r>
              <a:rPr lang="en-US" sz="2400" b="0" u="none">
                <a:solidFill>
                  <a:srgbClr val="000000"/>
                </a:solidFill>
                <a:latin typeface="Arial" charset="0"/>
                <a:cs typeface="+mn-cs"/>
              </a:rPr>
              <a:t>n</a:t>
            </a:r>
            <a:r>
              <a:rPr lang="en-GB" sz="2400" b="0" u="none" baseline="-25000">
                <a:solidFill>
                  <a:srgbClr val="000000"/>
                </a:solidFill>
                <a:latin typeface="Arial" charset="0"/>
                <a:cs typeface="+mn-cs"/>
              </a:rPr>
              <a:t>2</a:t>
            </a:r>
            <a:endParaRPr lang="de-DE" sz="2800">
              <a:solidFill>
                <a:srgbClr val="0239C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498193" name="Text Box 82"/>
          <p:cNvSpPr txBox="1">
            <a:spLocks noChangeArrowheads="1"/>
          </p:cNvSpPr>
          <p:nvPr/>
        </p:nvSpPr>
        <p:spPr bwMode="auto">
          <a:xfrm>
            <a:off x="3505200" y="2286000"/>
            <a:ext cx="19923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de-DE" sz="1600" u="none"/>
              <a:t>a</a:t>
            </a:r>
            <a:r>
              <a:rPr lang="de-DE" sz="1600" u="none" baseline="-25000"/>
              <a:t>1</a:t>
            </a:r>
            <a:r>
              <a:rPr lang="de-DE" sz="1600" u="none"/>
              <a:t>-qa</a:t>
            </a:r>
            <a:r>
              <a:rPr lang="de-DE" sz="1600" u="none" baseline="-25000"/>
              <a:t>2 </a:t>
            </a:r>
            <a:r>
              <a:rPr lang="de-DE" sz="1600" u="none"/>
              <a:t>= 1 –5 x 0 =1</a:t>
            </a:r>
            <a:endParaRPr lang="en-GB" sz="1600" u="none"/>
          </a:p>
        </p:txBody>
      </p:sp>
      <p:sp>
        <p:nvSpPr>
          <p:cNvPr id="1498194" name="Text Box 83"/>
          <p:cNvSpPr txBox="1">
            <a:spLocks noChangeArrowheads="1"/>
          </p:cNvSpPr>
          <p:nvPr/>
        </p:nvSpPr>
        <p:spPr bwMode="auto">
          <a:xfrm>
            <a:off x="4572000" y="2590800"/>
            <a:ext cx="312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de-DE" sz="1600" u="none"/>
              <a:t>b</a:t>
            </a:r>
            <a:r>
              <a:rPr lang="de-DE" sz="1600" u="none" baseline="-25000"/>
              <a:t>1</a:t>
            </a:r>
            <a:r>
              <a:rPr lang="de-DE" sz="1600" u="none"/>
              <a:t>-qb</a:t>
            </a:r>
            <a:r>
              <a:rPr lang="de-DE" sz="1600" u="none" baseline="-25000"/>
              <a:t>2 </a:t>
            </a:r>
            <a:r>
              <a:rPr lang="de-DE" sz="1600" u="none"/>
              <a:t>= 0 – 5 x 1 = -5</a:t>
            </a:r>
            <a:endParaRPr lang="en-GB" sz="1600" u="none"/>
          </a:p>
        </p:txBody>
      </p:sp>
      <p:sp>
        <p:nvSpPr>
          <p:cNvPr id="1498195" name="Line 84"/>
          <p:cNvSpPr>
            <a:spLocks noChangeShapeType="1"/>
          </p:cNvSpPr>
          <p:nvPr/>
        </p:nvSpPr>
        <p:spPr bwMode="auto">
          <a:xfrm flipH="1">
            <a:off x="1447800" y="365760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498196" name="Rectangle 85"/>
          <p:cNvSpPr>
            <a:spLocks noChangeArrowheads="1"/>
          </p:cNvSpPr>
          <p:nvPr/>
        </p:nvSpPr>
        <p:spPr bwMode="auto">
          <a:xfrm>
            <a:off x="6858000" y="3856038"/>
            <a:ext cx="10350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US" sz="1700" b="0" u="none">
                <a:solidFill>
                  <a:srgbClr val="000000"/>
                </a:solidFill>
              </a:rPr>
              <a:t>7/3</a:t>
            </a:r>
            <a:r>
              <a:rPr lang="en-GB" sz="1700" b="0" u="none">
                <a:solidFill>
                  <a:srgbClr val="000000"/>
                </a:solidFill>
              </a:rPr>
              <a:t>=</a:t>
            </a:r>
            <a:r>
              <a:rPr lang="en-US" sz="1700" b="0" u="none">
                <a:solidFill>
                  <a:schemeClr val="accent2"/>
                </a:solidFill>
              </a:rPr>
              <a:t>2</a:t>
            </a:r>
            <a:r>
              <a:rPr lang="en-GB" sz="1700" b="0" u="none">
                <a:solidFill>
                  <a:srgbClr val="000000"/>
                </a:solidFill>
              </a:rPr>
              <a:t>+ </a:t>
            </a:r>
            <a:r>
              <a:rPr lang="en-US" sz="1700" b="0" u="none">
                <a:solidFill>
                  <a:schemeClr val="accent2"/>
                </a:solidFill>
              </a:rPr>
              <a:t>1</a:t>
            </a:r>
            <a:r>
              <a:rPr lang="en-US" sz="1700" b="0" u="none">
                <a:solidFill>
                  <a:srgbClr val="000000"/>
                </a:solidFill>
              </a:rPr>
              <a:t>/7</a:t>
            </a:r>
            <a:endParaRPr lang="en-GB"/>
          </a:p>
        </p:txBody>
      </p:sp>
      <p:sp>
        <p:nvSpPr>
          <p:cNvPr id="1498197" name="Rectangle 86"/>
          <p:cNvSpPr>
            <a:spLocks noChangeArrowheads="1"/>
          </p:cNvSpPr>
          <p:nvPr/>
        </p:nvSpPr>
        <p:spPr bwMode="auto">
          <a:xfrm>
            <a:off x="1193800" y="427990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US" sz="1700" b="0" u="none">
                <a:solidFill>
                  <a:srgbClr val="000000"/>
                </a:solidFill>
              </a:rPr>
              <a:t>3</a:t>
            </a:r>
            <a:endParaRPr lang="en-GB"/>
          </a:p>
        </p:txBody>
      </p:sp>
      <p:sp>
        <p:nvSpPr>
          <p:cNvPr id="1498198" name="Rectangle 87"/>
          <p:cNvSpPr>
            <a:spLocks noChangeArrowheads="1"/>
          </p:cNvSpPr>
          <p:nvPr/>
        </p:nvSpPr>
        <p:spPr bwMode="auto">
          <a:xfrm>
            <a:off x="1857375" y="427990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US" sz="1700" b="0" u="none">
                <a:solidFill>
                  <a:srgbClr val="000000"/>
                </a:solidFill>
              </a:rPr>
              <a:t>1</a:t>
            </a:r>
            <a:endParaRPr lang="en-GB"/>
          </a:p>
        </p:txBody>
      </p:sp>
      <p:sp>
        <p:nvSpPr>
          <p:cNvPr id="1498199" name="Rectangle 88"/>
          <p:cNvSpPr>
            <a:spLocks noChangeArrowheads="1"/>
          </p:cNvSpPr>
          <p:nvPr/>
        </p:nvSpPr>
        <p:spPr bwMode="auto">
          <a:xfrm>
            <a:off x="2555875" y="427990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US" sz="1700" b="0" u="none">
                <a:solidFill>
                  <a:srgbClr val="000000"/>
                </a:solidFill>
              </a:rPr>
              <a:t>1</a:t>
            </a:r>
            <a:endParaRPr lang="en-GB"/>
          </a:p>
        </p:txBody>
      </p:sp>
      <p:sp>
        <p:nvSpPr>
          <p:cNvPr id="1498200" name="Rectangle 89"/>
          <p:cNvSpPr>
            <a:spLocks noChangeArrowheads="1"/>
          </p:cNvSpPr>
          <p:nvPr/>
        </p:nvSpPr>
        <p:spPr bwMode="auto">
          <a:xfrm>
            <a:off x="3236913" y="4279900"/>
            <a:ext cx="1920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US" sz="1700" b="0" u="none">
                <a:solidFill>
                  <a:srgbClr val="000000"/>
                </a:solidFill>
              </a:rPr>
              <a:t>-5</a:t>
            </a:r>
            <a:endParaRPr lang="en-GB"/>
          </a:p>
        </p:txBody>
      </p:sp>
      <p:sp>
        <p:nvSpPr>
          <p:cNvPr id="1498201" name="Rectangle 90"/>
          <p:cNvSpPr>
            <a:spLocks noChangeArrowheads="1"/>
          </p:cNvSpPr>
          <p:nvPr/>
        </p:nvSpPr>
        <p:spPr bwMode="auto">
          <a:xfrm>
            <a:off x="3810000" y="4210050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defTabSz="762000" eaLnBrk="0" hangingPunct="0"/>
            <a:r>
              <a:rPr lang="en-US" sz="1300" b="0" u="none">
                <a:solidFill>
                  <a:srgbClr val="000000"/>
                </a:solidFill>
              </a:rPr>
              <a:t>0-2x1</a:t>
            </a:r>
          </a:p>
          <a:p>
            <a:pPr algn="ctr" defTabSz="762000" eaLnBrk="0" hangingPunct="0"/>
            <a:r>
              <a:rPr lang="en-US" sz="1300" u="none">
                <a:solidFill>
                  <a:schemeClr val="hlink"/>
                </a:solidFill>
              </a:rPr>
              <a:t>-2</a:t>
            </a:r>
            <a:endParaRPr lang="en-GB" sz="1600">
              <a:solidFill>
                <a:schemeClr val="hlink"/>
              </a:solidFill>
            </a:endParaRPr>
          </a:p>
        </p:txBody>
      </p:sp>
      <p:sp>
        <p:nvSpPr>
          <p:cNvPr id="1498202" name="Rectangle 91"/>
          <p:cNvSpPr>
            <a:spLocks noChangeArrowheads="1"/>
          </p:cNvSpPr>
          <p:nvPr/>
        </p:nvSpPr>
        <p:spPr bwMode="auto">
          <a:xfrm>
            <a:off x="4591050" y="4229100"/>
            <a:ext cx="430213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defTabSz="762000" eaLnBrk="0" hangingPunct="0"/>
            <a:r>
              <a:rPr lang="en-US" sz="1200" b="0" u="none">
                <a:solidFill>
                  <a:srgbClr val="000000"/>
                </a:solidFill>
              </a:rPr>
              <a:t>1-2x-5</a:t>
            </a:r>
          </a:p>
          <a:p>
            <a:pPr algn="ctr" defTabSz="762000" eaLnBrk="0" hangingPunct="0"/>
            <a:r>
              <a:rPr lang="en-US" sz="1200" u="none">
                <a:solidFill>
                  <a:schemeClr val="hlink"/>
                </a:solidFill>
              </a:rPr>
              <a:t>11</a:t>
            </a:r>
            <a:endParaRPr lang="en-GB" sz="1400">
              <a:solidFill>
                <a:schemeClr val="hlink"/>
              </a:solidFill>
            </a:endParaRPr>
          </a:p>
        </p:txBody>
      </p:sp>
      <p:sp>
        <p:nvSpPr>
          <p:cNvPr id="1498203" name="Rectangle 92"/>
          <p:cNvSpPr>
            <a:spLocks noChangeArrowheads="1"/>
          </p:cNvSpPr>
          <p:nvPr/>
        </p:nvSpPr>
        <p:spPr bwMode="auto">
          <a:xfrm>
            <a:off x="5600700" y="427990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US" sz="1700" b="0" u="none">
                <a:solidFill>
                  <a:srgbClr val="000000"/>
                </a:solidFill>
              </a:rPr>
              <a:t>3</a:t>
            </a:r>
            <a:endParaRPr lang="en-GB"/>
          </a:p>
        </p:txBody>
      </p:sp>
      <p:sp>
        <p:nvSpPr>
          <p:cNvPr id="1498204" name="Rectangle 93"/>
          <p:cNvSpPr>
            <a:spLocks noChangeArrowheads="1"/>
          </p:cNvSpPr>
          <p:nvPr/>
        </p:nvSpPr>
        <p:spPr bwMode="auto">
          <a:xfrm>
            <a:off x="6335713" y="427990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US" sz="1700" b="0" u="none">
                <a:solidFill>
                  <a:srgbClr val="000000"/>
                </a:solidFill>
              </a:rPr>
              <a:t>0</a:t>
            </a:r>
            <a:endParaRPr lang="en-GB"/>
          </a:p>
        </p:txBody>
      </p:sp>
      <p:sp>
        <p:nvSpPr>
          <p:cNvPr id="1498205" name="Line 94"/>
          <p:cNvSpPr>
            <a:spLocks noChangeShapeType="1"/>
          </p:cNvSpPr>
          <p:nvPr/>
        </p:nvSpPr>
        <p:spPr bwMode="auto">
          <a:xfrm>
            <a:off x="1085850" y="4213225"/>
            <a:ext cx="57308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8206" name="Rectangle 95"/>
          <p:cNvSpPr>
            <a:spLocks noChangeArrowheads="1"/>
          </p:cNvSpPr>
          <p:nvPr/>
        </p:nvSpPr>
        <p:spPr bwMode="auto">
          <a:xfrm>
            <a:off x="1085850" y="4213225"/>
            <a:ext cx="573088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8207" name="Line 96"/>
          <p:cNvSpPr>
            <a:spLocks noChangeShapeType="1"/>
          </p:cNvSpPr>
          <p:nvPr/>
        </p:nvSpPr>
        <p:spPr bwMode="auto">
          <a:xfrm>
            <a:off x="1677988" y="4213225"/>
            <a:ext cx="608012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8208" name="Rectangle 97"/>
          <p:cNvSpPr>
            <a:spLocks noChangeArrowheads="1"/>
          </p:cNvSpPr>
          <p:nvPr/>
        </p:nvSpPr>
        <p:spPr bwMode="auto">
          <a:xfrm>
            <a:off x="1677988" y="4213225"/>
            <a:ext cx="608012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8209" name="Line 98"/>
          <p:cNvSpPr>
            <a:spLocks noChangeShapeType="1"/>
          </p:cNvSpPr>
          <p:nvPr/>
        </p:nvSpPr>
        <p:spPr bwMode="auto">
          <a:xfrm>
            <a:off x="2305050" y="4213225"/>
            <a:ext cx="627063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8210" name="Rectangle 99"/>
          <p:cNvSpPr>
            <a:spLocks noChangeArrowheads="1"/>
          </p:cNvSpPr>
          <p:nvPr/>
        </p:nvSpPr>
        <p:spPr bwMode="auto">
          <a:xfrm>
            <a:off x="2305050" y="4213225"/>
            <a:ext cx="627063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8211" name="Line 100"/>
          <p:cNvSpPr>
            <a:spLocks noChangeShapeType="1"/>
          </p:cNvSpPr>
          <p:nvPr/>
        </p:nvSpPr>
        <p:spPr bwMode="auto">
          <a:xfrm>
            <a:off x="2949575" y="4213225"/>
            <a:ext cx="68103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8212" name="Rectangle 101"/>
          <p:cNvSpPr>
            <a:spLocks noChangeArrowheads="1"/>
          </p:cNvSpPr>
          <p:nvPr/>
        </p:nvSpPr>
        <p:spPr bwMode="auto">
          <a:xfrm>
            <a:off x="2949575" y="4213225"/>
            <a:ext cx="681038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8213" name="Line 102"/>
          <p:cNvSpPr>
            <a:spLocks noChangeShapeType="1"/>
          </p:cNvSpPr>
          <p:nvPr/>
        </p:nvSpPr>
        <p:spPr bwMode="auto">
          <a:xfrm>
            <a:off x="3648075" y="4213225"/>
            <a:ext cx="717550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8214" name="Rectangle 103"/>
          <p:cNvSpPr>
            <a:spLocks noChangeArrowheads="1"/>
          </p:cNvSpPr>
          <p:nvPr/>
        </p:nvSpPr>
        <p:spPr bwMode="auto">
          <a:xfrm>
            <a:off x="3648075" y="4213225"/>
            <a:ext cx="717550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8215" name="Line 104"/>
          <p:cNvSpPr>
            <a:spLocks noChangeShapeType="1"/>
          </p:cNvSpPr>
          <p:nvPr/>
        </p:nvSpPr>
        <p:spPr bwMode="auto">
          <a:xfrm>
            <a:off x="4383088" y="4213225"/>
            <a:ext cx="715962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8216" name="Rectangle 105"/>
          <p:cNvSpPr>
            <a:spLocks noChangeArrowheads="1"/>
          </p:cNvSpPr>
          <p:nvPr/>
        </p:nvSpPr>
        <p:spPr bwMode="auto">
          <a:xfrm>
            <a:off x="4383088" y="4213225"/>
            <a:ext cx="715962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8217" name="Line 106"/>
          <p:cNvSpPr>
            <a:spLocks noChangeShapeType="1"/>
          </p:cNvSpPr>
          <p:nvPr/>
        </p:nvSpPr>
        <p:spPr bwMode="auto">
          <a:xfrm>
            <a:off x="5308600" y="4213225"/>
            <a:ext cx="16033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8218" name="Rectangle 107"/>
          <p:cNvSpPr>
            <a:spLocks noChangeArrowheads="1"/>
          </p:cNvSpPr>
          <p:nvPr/>
        </p:nvSpPr>
        <p:spPr bwMode="auto">
          <a:xfrm>
            <a:off x="5308600" y="4213225"/>
            <a:ext cx="160338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8219" name="Line 108"/>
          <p:cNvSpPr>
            <a:spLocks noChangeShapeType="1"/>
          </p:cNvSpPr>
          <p:nvPr/>
        </p:nvSpPr>
        <p:spPr bwMode="auto">
          <a:xfrm>
            <a:off x="5297488" y="4213225"/>
            <a:ext cx="715962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8220" name="Rectangle 109"/>
          <p:cNvSpPr>
            <a:spLocks noChangeArrowheads="1"/>
          </p:cNvSpPr>
          <p:nvPr/>
        </p:nvSpPr>
        <p:spPr bwMode="auto">
          <a:xfrm>
            <a:off x="5297488" y="4213225"/>
            <a:ext cx="715962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8221" name="Line 110"/>
          <p:cNvSpPr>
            <a:spLocks noChangeShapeType="1"/>
          </p:cNvSpPr>
          <p:nvPr/>
        </p:nvSpPr>
        <p:spPr bwMode="auto">
          <a:xfrm>
            <a:off x="6030913" y="4213225"/>
            <a:ext cx="717550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8222" name="Rectangle 111"/>
          <p:cNvSpPr>
            <a:spLocks noChangeArrowheads="1"/>
          </p:cNvSpPr>
          <p:nvPr/>
        </p:nvSpPr>
        <p:spPr bwMode="auto">
          <a:xfrm>
            <a:off x="6030913" y="4213225"/>
            <a:ext cx="717550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8223" name="Line 112"/>
          <p:cNvSpPr>
            <a:spLocks noChangeShapeType="1"/>
          </p:cNvSpPr>
          <p:nvPr/>
        </p:nvSpPr>
        <p:spPr bwMode="auto">
          <a:xfrm>
            <a:off x="6765925" y="4213225"/>
            <a:ext cx="2454275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8224" name="Rectangle 113"/>
          <p:cNvSpPr>
            <a:spLocks noChangeArrowheads="1"/>
          </p:cNvSpPr>
          <p:nvPr/>
        </p:nvSpPr>
        <p:spPr bwMode="auto">
          <a:xfrm>
            <a:off x="6765925" y="4213225"/>
            <a:ext cx="2921000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8225" name="Line 114"/>
          <p:cNvSpPr>
            <a:spLocks noChangeShapeType="1"/>
          </p:cNvSpPr>
          <p:nvPr/>
        </p:nvSpPr>
        <p:spPr bwMode="auto">
          <a:xfrm>
            <a:off x="9704388" y="4213225"/>
            <a:ext cx="17462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8226" name="Rectangle 115"/>
          <p:cNvSpPr>
            <a:spLocks noChangeArrowheads="1"/>
          </p:cNvSpPr>
          <p:nvPr/>
        </p:nvSpPr>
        <p:spPr bwMode="auto">
          <a:xfrm>
            <a:off x="9704388" y="4213225"/>
            <a:ext cx="17462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8227" name="Rectangle 116"/>
          <p:cNvSpPr>
            <a:spLocks noChangeArrowheads="1"/>
          </p:cNvSpPr>
          <p:nvPr/>
        </p:nvSpPr>
        <p:spPr bwMode="auto">
          <a:xfrm>
            <a:off x="1085850" y="4578350"/>
            <a:ext cx="8636000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498228" name="Line 117"/>
          <p:cNvSpPr>
            <a:spLocks noChangeShapeType="1"/>
          </p:cNvSpPr>
          <p:nvPr/>
        </p:nvSpPr>
        <p:spPr bwMode="auto">
          <a:xfrm flipH="1">
            <a:off x="1430338" y="4057650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498229" name="Rectangle 118"/>
          <p:cNvSpPr>
            <a:spLocks noChangeArrowheads="1"/>
          </p:cNvSpPr>
          <p:nvPr/>
        </p:nvSpPr>
        <p:spPr bwMode="auto">
          <a:xfrm>
            <a:off x="6840538" y="4256088"/>
            <a:ext cx="10350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US" sz="1700" b="0" u="none">
                <a:solidFill>
                  <a:srgbClr val="000000"/>
                </a:solidFill>
              </a:rPr>
              <a:t>3/1</a:t>
            </a:r>
            <a:r>
              <a:rPr lang="en-GB" sz="1700" b="0" u="none">
                <a:solidFill>
                  <a:srgbClr val="000000"/>
                </a:solidFill>
              </a:rPr>
              <a:t>=</a:t>
            </a:r>
            <a:r>
              <a:rPr lang="en-US" sz="1700" b="0" u="none">
                <a:solidFill>
                  <a:srgbClr val="000000"/>
                </a:solidFill>
              </a:rPr>
              <a:t>3</a:t>
            </a:r>
            <a:r>
              <a:rPr lang="en-GB" sz="1700" b="0" u="none">
                <a:solidFill>
                  <a:srgbClr val="000000"/>
                </a:solidFill>
              </a:rPr>
              <a:t>+ </a:t>
            </a:r>
            <a:r>
              <a:rPr lang="en-US" sz="1700" b="0" u="none">
                <a:solidFill>
                  <a:srgbClr val="000000"/>
                </a:solidFill>
              </a:rPr>
              <a:t>0/3</a:t>
            </a:r>
            <a:endParaRPr lang="en-GB"/>
          </a:p>
        </p:txBody>
      </p:sp>
      <p:sp>
        <p:nvSpPr>
          <p:cNvPr id="1498230" name="Line 119"/>
          <p:cNvSpPr>
            <a:spLocks noChangeShapeType="1"/>
          </p:cNvSpPr>
          <p:nvPr/>
        </p:nvSpPr>
        <p:spPr bwMode="auto">
          <a:xfrm>
            <a:off x="2286000" y="2971800"/>
            <a:ext cx="0" cy="15827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8231" name="Line 120"/>
          <p:cNvSpPr>
            <a:spLocks noChangeShapeType="1"/>
          </p:cNvSpPr>
          <p:nvPr/>
        </p:nvSpPr>
        <p:spPr bwMode="auto">
          <a:xfrm>
            <a:off x="2971800" y="2971800"/>
            <a:ext cx="0" cy="15827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8232" name="Line 121"/>
          <p:cNvSpPr>
            <a:spLocks noChangeShapeType="1"/>
          </p:cNvSpPr>
          <p:nvPr/>
        </p:nvSpPr>
        <p:spPr bwMode="auto">
          <a:xfrm>
            <a:off x="3657600" y="2971800"/>
            <a:ext cx="0" cy="15827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8233" name="Line 122"/>
          <p:cNvSpPr>
            <a:spLocks noChangeShapeType="1"/>
          </p:cNvSpPr>
          <p:nvPr/>
        </p:nvSpPr>
        <p:spPr bwMode="auto">
          <a:xfrm>
            <a:off x="4343400" y="2971800"/>
            <a:ext cx="0" cy="15827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8234" name="Line 123"/>
          <p:cNvSpPr>
            <a:spLocks noChangeShapeType="1"/>
          </p:cNvSpPr>
          <p:nvPr/>
        </p:nvSpPr>
        <p:spPr bwMode="auto">
          <a:xfrm>
            <a:off x="5219700" y="2971800"/>
            <a:ext cx="0" cy="15827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8235" name="Line 124"/>
          <p:cNvSpPr>
            <a:spLocks noChangeShapeType="1"/>
          </p:cNvSpPr>
          <p:nvPr/>
        </p:nvSpPr>
        <p:spPr bwMode="auto">
          <a:xfrm>
            <a:off x="5295900" y="2971800"/>
            <a:ext cx="0" cy="15827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8236" name="Line 125"/>
          <p:cNvSpPr>
            <a:spLocks noChangeShapeType="1"/>
          </p:cNvSpPr>
          <p:nvPr/>
        </p:nvSpPr>
        <p:spPr bwMode="auto">
          <a:xfrm>
            <a:off x="6019800" y="2971800"/>
            <a:ext cx="0" cy="15827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8237" name="Line 126"/>
          <p:cNvSpPr>
            <a:spLocks noChangeShapeType="1"/>
          </p:cNvSpPr>
          <p:nvPr/>
        </p:nvSpPr>
        <p:spPr bwMode="auto">
          <a:xfrm>
            <a:off x="6705600" y="2971800"/>
            <a:ext cx="0" cy="15827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8238" name="Line 127"/>
          <p:cNvSpPr>
            <a:spLocks noChangeShapeType="1"/>
          </p:cNvSpPr>
          <p:nvPr/>
        </p:nvSpPr>
        <p:spPr bwMode="auto">
          <a:xfrm>
            <a:off x="9677400" y="2971800"/>
            <a:ext cx="0" cy="15827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8239" name="Line 128"/>
          <p:cNvSpPr>
            <a:spLocks noChangeShapeType="1"/>
          </p:cNvSpPr>
          <p:nvPr/>
        </p:nvSpPr>
        <p:spPr bwMode="auto">
          <a:xfrm>
            <a:off x="1066800" y="2971800"/>
            <a:ext cx="0" cy="15827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8240" name="Line 129"/>
          <p:cNvSpPr>
            <a:spLocks noChangeShapeType="1"/>
          </p:cNvSpPr>
          <p:nvPr/>
        </p:nvSpPr>
        <p:spPr bwMode="auto">
          <a:xfrm flipH="1">
            <a:off x="4953000" y="28956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498241" name="Line 130"/>
          <p:cNvSpPr>
            <a:spLocks noChangeShapeType="1"/>
          </p:cNvSpPr>
          <p:nvPr/>
        </p:nvSpPr>
        <p:spPr bwMode="auto">
          <a:xfrm>
            <a:off x="3886200" y="2590800"/>
            <a:ext cx="0" cy="1371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498242" name="Oval 131"/>
          <p:cNvSpPr>
            <a:spLocks noChangeArrowheads="1"/>
          </p:cNvSpPr>
          <p:nvPr/>
        </p:nvSpPr>
        <p:spPr bwMode="auto">
          <a:xfrm>
            <a:off x="1752600" y="4267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498243" name="Text Box 132"/>
          <p:cNvSpPr txBox="1">
            <a:spLocks noChangeArrowheads="1"/>
          </p:cNvSpPr>
          <p:nvPr/>
        </p:nvSpPr>
        <p:spPr bwMode="auto">
          <a:xfrm>
            <a:off x="2232025" y="4568825"/>
            <a:ext cx="633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gcd</a:t>
            </a:r>
            <a:endParaRPr lang="en-GB"/>
          </a:p>
        </p:txBody>
      </p:sp>
      <p:sp>
        <p:nvSpPr>
          <p:cNvPr id="1498244" name="Line 133"/>
          <p:cNvSpPr>
            <a:spLocks noChangeShapeType="1"/>
          </p:cNvSpPr>
          <p:nvPr/>
        </p:nvSpPr>
        <p:spPr bwMode="auto">
          <a:xfrm flipH="1" flipV="1">
            <a:off x="2057400" y="4495800"/>
            <a:ext cx="228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76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0835" name="Text Box 3"/>
          <p:cNvSpPr txBox="1">
            <a:spLocks noChangeArrowheads="1"/>
          </p:cNvSpPr>
          <p:nvPr/>
        </p:nvSpPr>
        <p:spPr bwMode="auto">
          <a:xfrm>
            <a:off x="556381" y="494160"/>
            <a:ext cx="9577263" cy="6388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 anchor="ctr">
            <a:spAutoFit/>
          </a:bodyPr>
          <a:lstStyle>
            <a:lvl1pPr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i="1" dirty="0">
                <a:latin typeface="Arial Narrow" pitchFamily="34" charset="0"/>
              </a:rPr>
              <a:t>Definition: </a:t>
            </a:r>
            <a:r>
              <a:rPr lang="en-US" i="1" u="none" dirty="0">
                <a:latin typeface="Arial Narrow" pitchFamily="34" charset="0"/>
              </a:rPr>
              <a:t>If an integer is invertible under multiplication modulo m, then it is called a </a:t>
            </a:r>
            <a:r>
              <a:rPr lang="en-US" sz="2400" i="1" dirty="0">
                <a:solidFill>
                  <a:schemeClr val="hlink"/>
                </a:solidFill>
                <a:latin typeface="Arial Narrow" pitchFamily="34" charset="0"/>
              </a:rPr>
              <a:t>unit</a:t>
            </a:r>
            <a:r>
              <a:rPr lang="en-US" sz="2800" i="1" dirty="0">
                <a:solidFill>
                  <a:schemeClr val="hlink"/>
                </a:solidFill>
                <a:latin typeface="Arial Narrow" pitchFamily="34" charset="0"/>
              </a:rPr>
              <a:t> </a:t>
            </a:r>
          </a:p>
          <a:p>
            <a:r>
              <a:rPr lang="en-US" sz="1800" i="1" dirty="0">
                <a:latin typeface="Arial Narrow" pitchFamily="34" charset="0"/>
              </a:rPr>
              <a:t>Example</a:t>
            </a:r>
            <a:r>
              <a:rPr lang="en-US" sz="1800" i="1" u="none" dirty="0">
                <a:latin typeface="Arial Narrow" pitchFamily="34" charset="0"/>
              </a:rPr>
              <a:t>:  2 x 3 = 6 = 1</a:t>
            </a:r>
            <a:r>
              <a:rPr lang="en-US" sz="1800" i="1" u="none" dirty="0">
                <a:solidFill>
                  <a:srgbClr val="000000"/>
                </a:solidFill>
                <a:latin typeface="Arial Narrow" pitchFamily="34" charset="0"/>
              </a:rPr>
              <a:t>    (mod  5)</a:t>
            </a:r>
            <a:endParaRPr lang="en-US" sz="1800" i="1" u="none" dirty="0">
              <a:latin typeface="Arial Narrow" pitchFamily="34" charset="0"/>
            </a:endParaRPr>
          </a:p>
          <a:p>
            <a:r>
              <a:rPr lang="en-US" sz="1800" i="1" u="none" dirty="0">
                <a:latin typeface="Arial Narrow" pitchFamily="34" charset="0"/>
              </a:rPr>
              <a:t>                    says that  :        3</a:t>
            </a:r>
            <a:r>
              <a:rPr lang="en-US" sz="1800" i="1" u="none" baseline="30000" dirty="0">
                <a:latin typeface="Arial Narrow" pitchFamily="34" charset="0"/>
              </a:rPr>
              <a:t> </a:t>
            </a:r>
            <a:r>
              <a:rPr lang="en-US" sz="1800" i="1" u="none" dirty="0">
                <a:latin typeface="Arial Narrow" pitchFamily="34" charset="0"/>
              </a:rPr>
              <a:t>is the multiplicative inverse of  2  modulo 5</a:t>
            </a:r>
            <a:r>
              <a:rPr lang="en-US" sz="1800" i="1" u="none" dirty="0">
                <a:solidFill>
                  <a:srgbClr val="000000"/>
                </a:solidFill>
                <a:latin typeface="Arial Narrow" pitchFamily="34" charset="0"/>
              </a:rPr>
              <a:t>    (2</a:t>
            </a:r>
            <a:r>
              <a:rPr lang="en-US" sz="1800" i="1" u="none" baseline="30000" dirty="0">
                <a:solidFill>
                  <a:srgbClr val="000000"/>
                </a:solidFill>
                <a:latin typeface="Arial Narrow" pitchFamily="34" charset="0"/>
              </a:rPr>
              <a:t>-1</a:t>
            </a:r>
            <a:r>
              <a:rPr lang="en-US" sz="1800" i="1" u="none" dirty="0">
                <a:solidFill>
                  <a:srgbClr val="000000"/>
                </a:solidFill>
                <a:latin typeface="Arial Narrow" pitchFamily="34" charset="0"/>
              </a:rPr>
              <a:t>=3)</a:t>
            </a:r>
            <a:endParaRPr lang="en-US" sz="1800" i="1" u="none" dirty="0">
              <a:latin typeface="Arial Narrow" pitchFamily="34" charset="0"/>
            </a:endParaRPr>
          </a:p>
          <a:p>
            <a:pPr lvl="0" defTabSz="914400" eaLnBrk="1" hangingPunct="1"/>
            <a:r>
              <a:rPr lang="en-US" sz="1800" i="1" u="none" dirty="0">
                <a:latin typeface="Arial Narrow" pitchFamily="34" charset="0"/>
              </a:rPr>
              <a:t>                                          or </a:t>
            </a:r>
            <a:r>
              <a:rPr lang="en-US" sz="1800" i="1" u="none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sz="1800" i="1" u="none" baseline="30000" dirty="0">
                <a:solidFill>
                  <a:srgbClr val="000000"/>
                </a:solidFill>
                <a:latin typeface="Arial Narrow" pitchFamily="34" charset="0"/>
              </a:rPr>
              <a:t>  </a:t>
            </a:r>
            <a:r>
              <a:rPr lang="en-US" sz="1800" i="1" u="none" dirty="0">
                <a:solidFill>
                  <a:srgbClr val="000000"/>
                </a:solidFill>
                <a:latin typeface="Arial Narrow" pitchFamily="34" charset="0"/>
              </a:rPr>
              <a:t>is the multiplicative inverse of  3 modulo 5    (3</a:t>
            </a:r>
            <a:r>
              <a:rPr lang="en-US" sz="1800" i="1" u="none" baseline="30000" dirty="0">
                <a:solidFill>
                  <a:srgbClr val="000000"/>
                </a:solidFill>
                <a:latin typeface="Arial Narrow" pitchFamily="34" charset="0"/>
              </a:rPr>
              <a:t>-1</a:t>
            </a:r>
            <a:r>
              <a:rPr lang="en-US" sz="1800" i="1" u="none" dirty="0">
                <a:solidFill>
                  <a:srgbClr val="000000"/>
                </a:solidFill>
                <a:latin typeface="Arial Narrow" pitchFamily="34" charset="0"/>
              </a:rPr>
              <a:t>=2)</a:t>
            </a:r>
          </a:p>
          <a:p>
            <a:r>
              <a:rPr lang="en-US" dirty="0">
                <a:solidFill>
                  <a:srgbClr val="023DD0"/>
                </a:solidFill>
                <a:latin typeface="Arial Narrow" pitchFamily="34" charset="0"/>
              </a:rPr>
              <a:t>Fundamental Theorem of </a:t>
            </a:r>
            <a:r>
              <a:rPr lang="en-US" dirty="0">
                <a:solidFill>
                  <a:schemeClr val="hlink"/>
                </a:solidFill>
                <a:latin typeface="Arial Narrow" pitchFamily="34" charset="0"/>
              </a:rPr>
              <a:t>units</a:t>
            </a:r>
            <a:r>
              <a:rPr lang="en-US" dirty="0">
                <a:solidFill>
                  <a:srgbClr val="023DD0"/>
                </a:solidFill>
                <a:latin typeface="Arial Narrow" pitchFamily="34" charset="0"/>
              </a:rPr>
              <a:t>:</a:t>
            </a:r>
          </a:p>
          <a:p>
            <a:r>
              <a:rPr lang="en-US" b="0" u="none" dirty="0">
                <a:latin typeface="Arial Narrow" pitchFamily="34" charset="0"/>
              </a:rPr>
              <a:t>An integer  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</a:rPr>
              <a:t>u</a:t>
            </a:r>
            <a:r>
              <a:rPr lang="en-US" b="0" u="none" dirty="0">
                <a:latin typeface="Arial Narrow" pitchFamily="34" charset="0"/>
              </a:rPr>
              <a:t>  is a unit modulo m (or </a:t>
            </a:r>
            <a:r>
              <a:rPr lang="en-US" u="none" dirty="0">
                <a:solidFill>
                  <a:srgbClr val="FF0000"/>
                </a:solidFill>
                <a:latin typeface="Arial Narrow" pitchFamily="34" charset="0"/>
              </a:rPr>
              <a:t>u</a:t>
            </a:r>
            <a:r>
              <a:rPr lang="en-US" b="0" u="none" dirty="0">
                <a:latin typeface="Arial Narrow" pitchFamily="34" charset="0"/>
              </a:rPr>
              <a:t> has a </a:t>
            </a:r>
            <a:r>
              <a:rPr lang="en-US" i="1" u="none" dirty="0">
                <a:latin typeface="Arial Narrow" pitchFamily="34" charset="0"/>
              </a:rPr>
              <a:t>multiplicative inverse</a:t>
            </a:r>
            <a:r>
              <a:rPr lang="en-US" b="0" u="none" dirty="0">
                <a:latin typeface="Arial Narrow" pitchFamily="34" charset="0"/>
              </a:rPr>
              <a:t> </a:t>
            </a:r>
            <a:r>
              <a:rPr lang="en-US" u="none" dirty="0">
                <a:latin typeface="Arial Narrow" pitchFamily="34" charset="0"/>
              </a:rPr>
              <a:t>modulo m</a:t>
            </a:r>
            <a:r>
              <a:rPr lang="en-US" u="none" dirty="0">
                <a:solidFill>
                  <a:schemeClr val="tx2"/>
                </a:solidFill>
                <a:latin typeface="Arial Narrow" pitchFamily="34" charset="0"/>
              </a:rPr>
              <a:t>) </a:t>
            </a:r>
            <a:r>
              <a:rPr lang="en-US" b="0" u="none" dirty="0" err="1">
                <a:latin typeface="Arial Narrow" pitchFamily="34" charset="0"/>
              </a:rPr>
              <a:t>iff</a:t>
            </a:r>
            <a:r>
              <a:rPr lang="en-US" b="0" u="none" dirty="0">
                <a:latin typeface="Arial Narrow" pitchFamily="34" charset="0"/>
              </a:rPr>
              <a:t>  (if and only if):</a:t>
            </a:r>
          </a:p>
          <a:p>
            <a:r>
              <a:rPr lang="en-US" b="0" u="none" dirty="0">
                <a:latin typeface="Arial Narrow" pitchFamily="34" charset="0"/>
              </a:rPr>
              <a:t> 			      </a:t>
            </a:r>
            <a:r>
              <a:rPr lang="en-US" u="none" dirty="0" err="1">
                <a:solidFill>
                  <a:schemeClr val="hlink"/>
                </a:solidFill>
                <a:latin typeface="Arial Narrow" pitchFamily="34" charset="0"/>
              </a:rPr>
              <a:t>gcd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</a:rPr>
              <a:t> (m, u) = 1</a:t>
            </a:r>
            <a:endParaRPr lang="en-US" b="0" u="none" dirty="0">
              <a:latin typeface="Arial Narrow" pitchFamily="34" charset="0"/>
            </a:endParaRPr>
          </a:p>
          <a:p>
            <a:endParaRPr lang="en-US" dirty="0">
              <a:latin typeface="Arial Narrow" pitchFamily="34" charset="0"/>
            </a:endParaRPr>
          </a:p>
          <a:p>
            <a:r>
              <a:rPr lang="en-US" dirty="0">
                <a:latin typeface="Arial Narrow" pitchFamily="34" charset="0"/>
              </a:rPr>
              <a:t>Computing the multiplicative inverse:</a:t>
            </a:r>
            <a:r>
              <a:rPr lang="en-US" b="0" u="none" dirty="0">
                <a:latin typeface="Arial Narrow" pitchFamily="34" charset="0"/>
              </a:rPr>
              <a:t> 	If </a:t>
            </a:r>
            <a:r>
              <a:rPr lang="en-US" b="0" u="none" dirty="0" err="1">
                <a:latin typeface="Arial Narrow" pitchFamily="34" charset="0"/>
              </a:rPr>
              <a:t>gcd</a:t>
            </a:r>
            <a:r>
              <a:rPr lang="en-US" b="0" u="none" dirty="0">
                <a:latin typeface="Arial Narrow" pitchFamily="34" charset="0"/>
              </a:rPr>
              <a:t> (m, u) = 1  then     </a:t>
            </a:r>
            <a:r>
              <a:rPr lang="en-US" u="none" dirty="0" err="1">
                <a:latin typeface="Arial Narrow" pitchFamily="34" charset="0"/>
              </a:rPr>
              <a:t>a.m</a:t>
            </a:r>
            <a:r>
              <a:rPr lang="en-US" u="none" dirty="0">
                <a:latin typeface="Arial Narrow" pitchFamily="34" charset="0"/>
              </a:rPr>
              <a:t> + </a:t>
            </a:r>
            <a:r>
              <a:rPr lang="en-US" u="none" dirty="0" err="1">
                <a:latin typeface="Arial Narrow" pitchFamily="34" charset="0"/>
              </a:rPr>
              <a:t>b.u</a:t>
            </a:r>
            <a:r>
              <a:rPr lang="en-US" u="none" dirty="0">
                <a:latin typeface="Arial Narrow" pitchFamily="34" charset="0"/>
              </a:rPr>
              <a:t>  = 1</a:t>
            </a:r>
            <a:endParaRPr lang="en-US" b="0" u="none" dirty="0">
              <a:latin typeface="Arial Narrow" pitchFamily="34" charset="0"/>
            </a:endParaRPr>
          </a:p>
          <a:p>
            <a:r>
              <a:rPr lang="en-US" b="0" u="none" dirty="0" smtClean="0">
                <a:latin typeface="Arial Narrow" pitchFamily="34" charset="0"/>
              </a:rPr>
              <a:t>Taking the remainder modulo m of both sides:   </a:t>
            </a:r>
            <a:r>
              <a:rPr lang="en-US" b="0" i="1" u="none" dirty="0">
                <a:solidFill>
                  <a:srgbClr val="000000"/>
                </a:solidFill>
                <a:latin typeface="Arial Narrow" pitchFamily="34" charset="0"/>
              </a:rPr>
              <a:t>R</a:t>
            </a:r>
            <a:r>
              <a:rPr lang="en-US" sz="2400" b="0" i="1" u="none" baseline="-25000" dirty="0">
                <a:solidFill>
                  <a:srgbClr val="000000"/>
                </a:solidFill>
                <a:latin typeface="Arial Narrow" pitchFamily="34" charset="0"/>
              </a:rPr>
              <a:t>m </a:t>
            </a:r>
            <a:r>
              <a:rPr lang="en-US" b="0" u="none" dirty="0">
                <a:latin typeface="Arial Narrow" pitchFamily="34" charset="0"/>
              </a:rPr>
              <a:t>(a m + b u) = </a:t>
            </a:r>
            <a:r>
              <a:rPr lang="en-US" b="0" i="1" u="none" dirty="0">
                <a:solidFill>
                  <a:srgbClr val="000000"/>
                </a:solidFill>
                <a:latin typeface="Arial Narrow" pitchFamily="34" charset="0"/>
              </a:rPr>
              <a:t>R</a:t>
            </a:r>
            <a:r>
              <a:rPr lang="en-US" sz="2400" b="0" i="1" u="none" baseline="-25000" dirty="0">
                <a:solidFill>
                  <a:srgbClr val="000000"/>
                </a:solidFill>
                <a:latin typeface="Arial Narrow" pitchFamily="34" charset="0"/>
              </a:rPr>
              <a:t>m</a:t>
            </a:r>
            <a:r>
              <a:rPr lang="en-US" b="0" u="none" dirty="0">
                <a:latin typeface="Arial Narrow" pitchFamily="34" charset="0"/>
              </a:rPr>
              <a:t> (1) </a:t>
            </a:r>
          </a:p>
          <a:p>
            <a:r>
              <a:rPr lang="en-US" b="0" u="none" dirty="0">
                <a:latin typeface="Arial Narrow" pitchFamily="34" charset="0"/>
              </a:rPr>
              <a:t>	                                                      </a:t>
            </a:r>
            <a:r>
              <a:rPr lang="en-US" b="0" u="none" dirty="0" smtClean="0">
                <a:latin typeface="Arial Narrow" pitchFamily="34" charset="0"/>
              </a:rPr>
              <a:t>                 </a:t>
            </a:r>
            <a:r>
              <a:rPr lang="en-US" b="0" i="1" u="none" dirty="0" smtClean="0">
                <a:solidFill>
                  <a:srgbClr val="000000"/>
                </a:solidFill>
                <a:latin typeface="Arial Narrow" pitchFamily="34" charset="0"/>
              </a:rPr>
              <a:t>R</a:t>
            </a:r>
            <a:r>
              <a:rPr lang="en-US" sz="2400" b="0" i="1" u="none" baseline="-25000" dirty="0" smtClean="0">
                <a:solidFill>
                  <a:srgbClr val="000000"/>
                </a:solidFill>
                <a:latin typeface="Arial Narrow" pitchFamily="34" charset="0"/>
              </a:rPr>
              <a:t>m</a:t>
            </a:r>
            <a:r>
              <a:rPr lang="en-US" b="0" u="none" dirty="0" smtClean="0">
                <a:latin typeface="Arial Narrow" pitchFamily="34" charset="0"/>
              </a:rPr>
              <a:t> </a:t>
            </a:r>
            <a:r>
              <a:rPr lang="en-US" b="0" u="none" dirty="0">
                <a:latin typeface="Arial Narrow" pitchFamily="34" charset="0"/>
              </a:rPr>
              <a:t>(b . u) = 1  </a:t>
            </a:r>
            <a:endParaRPr lang="en-US" b="0" u="none" dirty="0" smtClean="0">
              <a:latin typeface="Arial Narrow" pitchFamily="34" charset="0"/>
            </a:endParaRPr>
          </a:p>
          <a:p>
            <a:r>
              <a:rPr lang="en-US" b="0" u="none" dirty="0">
                <a:latin typeface="Arial Narrow" pitchFamily="34" charset="0"/>
              </a:rPr>
              <a:t> </a:t>
            </a:r>
            <a:r>
              <a:rPr lang="en-US" b="0" u="none" dirty="0" smtClean="0">
                <a:latin typeface="Arial Narrow" pitchFamily="34" charset="0"/>
              </a:rPr>
              <a:t>                                                                       </a:t>
            </a:r>
            <a:r>
              <a:rPr lang="en-US" b="0" u="none" dirty="0" smtClean="0">
                <a:latin typeface="Arial Narrow" pitchFamily="34" charset="0"/>
              </a:rPr>
              <a:t>       or R</a:t>
            </a:r>
            <a:r>
              <a:rPr lang="en-US" b="0" u="none" baseline="-25000" dirty="0" smtClean="0">
                <a:latin typeface="Arial Narrow" pitchFamily="34" charset="0"/>
              </a:rPr>
              <a:t>m</a:t>
            </a:r>
            <a:r>
              <a:rPr lang="en-US" b="0" u="none" dirty="0" smtClean="0">
                <a:latin typeface="Arial Narrow" pitchFamily="34" charset="0"/>
              </a:rPr>
              <a:t> b • </a:t>
            </a:r>
            <a:r>
              <a:rPr lang="en-US" b="0" u="none" dirty="0" err="1" smtClean="0">
                <a:latin typeface="Arial Narrow" pitchFamily="34" charset="0"/>
              </a:rPr>
              <a:t>R</a:t>
            </a:r>
            <a:r>
              <a:rPr lang="en-US" b="0" u="none" baseline="-25000" dirty="0" err="1" smtClean="0">
                <a:latin typeface="Arial Narrow" pitchFamily="34" charset="0"/>
              </a:rPr>
              <a:t>m</a:t>
            </a:r>
            <a:r>
              <a:rPr lang="en-US" b="0" u="none" dirty="0" err="1" smtClean="0">
                <a:latin typeface="Arial Narrow" pitchFamily="34" charset="0"/>
              </a:rPr>
              <a:t>u</a:t>
            </a:r>
            <a:r>
              <a:rPr lang="en-US" b="0" u="none" dirty="0" smtClean="0">
                <a:latin typeface="Arial Narrow" pitchFamily="34" charset="0"/>
              </a:rPr>
              <a:t> =1    =&gt;     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</a:rPr>
              <a:t>u</a:t>
            </a:r>
            <a:r>
              <a:rPr lang="en-US" u="none" baseline="30000" dirty="0">
                <a:solidFill>
                  <a:schemeClr val="hlink"/>
                </a:solidFill>
                <a:latin typeface="Arial Narrow" pitchFamily="34" charset="0"/>
              </a:rPr>
              <a:t>-1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</a:rPr>
              <a:t> = </a:t>
            </a:r>
            <a:r>
              <a:rPr lang="en-US" sz="2400" i="1" u="none" dirty="0">
                <a:solidFill>
                  <a:schemeClr val="hlink"/>
                </a:solidFill>
                <a:latin typeface="Arial Narrow" pitchFamily="34" charset="0"/>
              </a:rPr>
              <a:t>R</a:t>
            </a:r>
            <a:r>
              <a:rPr lang="en-US" sz="2400" i="1" u="none" baseline="-25000" dirty="0">
                <a:solidFill>
                  <a:schemeClr val="hlink"/>
                </a:solidFill>
                <a:latin typeface="Arial Narrow" pitchFamily="34" charset="0"/>
              </a:rPr>
              <a:t>m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</a:rPr>
              <a:t> (b</a:t>
            </a:r>
            <a:r>
              <a:rPr lang="en-US" u="none" dirty="0" smtClean="0">
                <a:solidFill>
                  <a:schemeClr val="hlink"/>
                </a:solidFill>
                <a:latin typeface="Arial Narrow" pitchFamily="34" charset="0"/>
              </a:rPr>
              <a:t>)</a:t>
            </a:r>
          </a:p>
          <a:p>
            <a:r>
              <a:rPr lang="en-US" b="0" u="none" dirty="0" smtClean="0">
                <a:latin typeface="Arial Narrow" pitchFamily="34" charset="0"/>
              </a:rPr>
              <a:t>                                                                                                             or      </a:t>
            </a:r>
            <a:r>
              <a:rPr lang="en-US" u="none" dirty="0" smtClean="0">
                <a:solidFill>
                  <a:srgbClr val="FF0000"/>
                </a:solidFill>
                <a:latin typeface="Arial Narrow" pitchFamily="34" charset="0"/>
              </a:rPr>
              <a:t>u</a:t>
            </a:r>
            <a:r>
              <a:rPr lang="en-US" u="none" baseline="30000" dirty="0" smtClean="0">
                <a:solidFill>
                  <a:srgbClr val="FF0000"/>
                </a:solidFill>
                <a:latin typeface="Arial Narrow" pitchFamily="34" charset="0"/>
              </a:rPr>
              <a:t>-1</a:t>
            </a:r>
            <a:r>
              <a:rPr lang="en-US" u="none" dirty="0" smtClean="0">
                <a:solidFill>
                  <a:srgbClr val="FF0000"/>
                </a:solidFill>
                <a:latin typeface="Arial Narrow" pitchFamily="34" charset="0"/>
              </a:rPr>
              <a:t> =b   (mod m)</a:t>
            </a:r>
            <a:endParaRPr lang="en-US" u="none" dirty="0">
              <a:solidFill>
                <a:srgbClr val="FF0000"/>
              </a:solidFill>
              <a:latin typeface="Arial Narrow" pitchFamily="34" charset="0"/>
            </a:endParaRPr>
          </a:p>
          <a:p>
            <a:pPr>
              <a:spcBef>
                <a:spcPts val="600"/>
              </a:spcBef>
            </a:pPr>
            <a:r>
              <a:rPr lang="en-US" sz="1800" b="0" u="none" dirty="0">
                <a:latin typeface="Arial Narrow" pitchFamily="34" charset="0"/>
              </a:rPr>
              <a:t>That is the </a:t>
            </a:r>
            <a:r>
              <a:rPr lang="en-US" sz="1800" b="0" dirty="0">
                <a:latin typeface="Arial Narrow" pitchFamily="34" charset="0"/>
              </a:rPr>
              <a:t>multiplicative inverse of </a:t>
            </a:r>
            <a:r>
              <a:rPr lang="en-US" sz="1800" b="0" i="1" dirty="0">
                <a:latin typeface="Arial Narrow" pitchFamily="34" charset="0"/>
              </a:rPr>
              <a:t>u</a:t>
            </a:r>
            <a:r>
              <a:rPr lang="en-US" sz="1800" b="0" dirty="0">
                <a:latin typeface="Arial Narrow" pitchFamily="34" charset="0"/>
              </a:rPr>
              <a:t> </a:t>
            </a:r>
            <a:r>
              <a:rPr lang="en-US" sz="1800" b="0" i="1" dirty="0">
                <a:latin typeface="Arial Narrow" pitchFamily="34" charset="0"/>
              </a:rPr>
              <a:t>mod m </a:t>
            </a:r>
            <a:r>
              <a:rPr lang="en-US" sz="1800" b="0" u="none" dirty="0">
                <a:latin typeface="Arial Narrow" pitchFamily="34" charset="0"/>
              </a:rPr>
              <a:t>is the parameter </a:t>
            </a:r>
            <a:r>
              <a:rPr lang="en-US" sz="1800" b="0" i="1" dirty="0">
                <a:latin typeface="Arial Narrow" pitchFamily="34" charset="0"/>
              </a:rPr>
              <a:t>b mod m</a:t>
            </a:r>
            <a:r>
              <a:rPr lang="en-US" sz="1800" b="0" i="1" u="none" dirty="0">
                <a:latin typeface="Arial Narrow" pitchFamily="34" charset="0"/>
              </a:rPr>
              <a:t>  </a:t>
            </a:r>
            <a:r>
              <a:rPr lang="en-US" sz="1800" b="0" u="none" dirty="0">
                <a:latin typeface="Arial Narrow" pitchFamily="34" charset="0"/>
              </a:rPr>
              <a:t>in the extended Euclidian </a:t>
            </a:r>
            <a:r>
              <a:rPr lang="en-US" sz="1800" b="0" u="none" dirty="0" err="1">
                <a:latin typeface="Arial Narrow" pitchFamily="34" charset="0"/>
              </a:rPr>
              <a:t>gcd</a:t>
            </a:r>
            <a:r>
              <a:rPr lang="en-US" sz="1800" b="0" u="none" dirty="0">
                <a:latin typeface="Arial Narrow" pitchFamily="34" charset="0"/>
              </a:rPr>
              <a:t> Algorithm.</a:t>
            </a:r>
          </a:p>
          <a:p>
            <a:endParaRPr lang="en-US" dirty="0">
              <a:latin typeface="Arial Narrow" pitchFamily="34" charset="0"/>
            </a:endParaRPr>
          </a:p>
          <a:p>
            <a:r>
              <a:rPr lang="en-US" dirty="0">
                <a:latin typeface="Arial Narrow" pitchFamily="34" charset="0"/>
              </a:rPr>
              <a:t>Example:</a:t>
            </a:r>
            <a:r>
              <a:rPr lang="en-US" b="0" u="none" dirty="0">
                <a:latin typeface="Arial Narrow" pitchFamily="34" charset="0"/>
              </a:rPr>
              <a:t>	</a:t>
            </a:r>
            <a:r>
              <a:rPr lang="en-US" b="0" u="none" dirty="0" err="1">
                <a:latin typeface="Arial Narrow" pitchFamily="34" charset="0"/>
              </a:rPr>
              <a:t>gcd</a:t>
            </a:r>
            <a:r>
              <a:rPr lang="en-US" b="0" u="none" dirty="0">
                <a:latin typeface="Arial Narrow" pitchFamily="34" charset="0"/>
              </a:rPr>
              <a:t> (7, 3) = 1  =  </a:t>
            </a:r>
            <a:r>
              <a:rPr lang="en-US" u="none" dirty="0">
                <a:latin typeface="Arial Narrow" pitchFamily="34" charset="0"/>
              </a:rPr>
              <a:t>1 . 7 </a:t>
            </a:r>
            <a:r>
              <a:rPr lang="en-US" u="none" dirty="0" smtClean="0">
                <a:latin typeface="Arial Narrow" pitchFamily="34" charset="0"/>
              </a:rPr>
              <a:t> </a:t>
            </a:r>
            <a:r>
              <a:rPr lang="en-US" u="none" dirty="0" smtClean="0">
                <a:solidFill>
                  <a:srgbClr val="FF0000"/>
                </a:solidFill>
                <a:latin typeface="Arial Narrow" pitchFamily="34" charset="0"/>
              </a:rPr>
              <a:t>-  </a:t>
            </a:r>
            <a:r>
              <a:rPr lang="en-US" u="none" dirty="0">
                <a:solidFill>
                  <a:srgbClr val="FF0000"/>
                </a:solidFill>
                <a:latin typeface="Arial Narrow" pitchFamily="34" charset="0"/>
              </a:rPr>
              <a:t>2 </a:t>
            </a:r>
            <a:r>
              <a:rPr lang="en-US" u="none" dirty="0">
                <a:latin typeface="Arial Narrow" pitchFamily="34" charset="0"/>
              </a:rPr>
              <a:t>. </a:t>
            </a:r>
            <a:r>
              <a:rPr lang="en-US" u="none" dirty="0" smtClean="0">
                <a:latin typeface="Arial Narrow" pitchFamily="34" charset="0"/>
              </a:rPr>
              <a:t>3      </a:t>
            </a:r>
            <a:r>
              <a:rPr lang="en-US" b="0" i="1" u="none" dirty="0" smtClean="0">
                <a:latin typeface="Arial Narrow" pitchFamily="34" charset="0"/>
              </a:rPr>
              <a:t>(Extended Euclidian Algorithm)  </a:t>
            </a:r>
          </a:p>
          <a:p>
            <a:r>
              <a:rPr lang="en-US" b="0" u="none" dirty="0" smtClean="0">
                <a:latin typeface="Arial Narrow" pitchFamily="34" charset="0"/>
              </a:rPr>
              <a:t>		                    </a:t>
            </a:r>
            <a:r>
              <a:rPr lang="en-US" b="0" i="1" u="none" dirty="0" smtClean="0">
                <a:solidFill>
                  <a:srgbClr val="000000"/>
                </a:solidFill>
                <a:latin typeface="Arial Narrow" pitchFamily="34" charset="0"/>
              </a:rPr>
              <a:t>R</a:t>
            </a:r>
            <a:r>
              <a:rPr lang="en-US" sz="2400" b="0" i="1" u="none" baseline="-25000" dirty="0" smtClean="0">
                <a:solidFill>
                  <a:srgbClr val="000000"/>
                </a:solidFill>
                <a:latin typeface="Arial Narrow" pitchFamily="34" charset="0"/>
              </a:rPr>
              <a:t>7 </a:t>
            </a:r>
            <a:r>
              <a:rPr lang="en-US" b="0" u="none" dirty="0" smtClean="0">
                <a:latin typeface="Arial Narrow" pitchFamily="34" charset="0"/>
              </a:rPr>
              <a:t>(1 . 7  </a:t>
            </a:r>
            <a:r>
              <a:rPr lang="en-US" b="0" u="none" dirty="0" smtClean="0">
                <a:solidFill>
                  <a:srgbClr val="FF0000"/>
                </a:solidFill>
                <a:latin typeface="Arial Narrow" pitchFamily="34" charset="0"/>
              </a:rPr>
              <a:t>–  2 </a:t>
            </a:r>
            <a:r>
              <a:rPr lang="en-US" b="0" u="none" dirty="0" smtClean="0">
                <a:latin typeface="Arial Narrow" pitchFamily="34" charset="0"/>
              </a:rPr>
              <a:t>. 3) = 1</a:t>
            </a:r>
          </a:p>
          <a:p>
            <a:r>
              <a:rPr lang="en-US" b="0" u="none" dirty="0">
                <a:latin typeface="Arial Narrow" pitchFamily="34" charset="0"/>
              </a:rPr>
              <a:t>		                                </a:t>
            </a:r>
            <a:r>
              <a:rPr lang="en-US" b="0" i="1" u="none" dirty="0">
                <a:solidFill>
                  <a:srgbClr val="000000"/>
                </a:solidFill>
                <a:latin typeface="Arial Narrow" pitchFamily="34" charset="0"/>
              </a:rPr>
              <a:t>R</a:t>
            </a:r>
            <a:r>
              <a:rPr lang="en-US" sz="2400" b="0" i="1" u="none" baseline="-25000" dirty="0">
                <a:solidFill>
                  <a:srgbClr val="000000"/>
                </a:solidFill>
                <a:latin typeface="Arial Narrow" pitchFamily="34" charset="0"/>
              </a:rPr>
              <a:t>7 </a:t>
            </a:r>
            <a:r>
              <a:rPr lang="en-US" b="0" u="none" dirty="0">
                <a:latin typeface="Arial Narrow" pitchFamily="34" charset="0"/>
              </a:rPr>
              <a:t>(-2 . 3) = 1     =&gt; </a:t>
            </a:r>
            <a:r>
              <a:rPr lang="en-US" b="0" i="1" u="none" dirty="0">
                <a:solidFill>
                  <a:srgbClr val="000000"/>
                </a:solidFill>
                <a:latin typeface="Arial Narrow" pitchFamily="34" charset="0"/>
              </a:rPr>
              <a:t>R</a:t>
            </a:r>
            <a:r>
              <a:rPr lang="en-US" sz="2400" b="0" i="1" u="none" baseline="-25000" dirty="0">
                <a:solidFill>
                  <a:srgbClr val="000000"/>
                </a:solidFill>
                <a:latin typeface="Arial Narrow" pitchFamily="34" charset="0"/>
              </a:rPr>
              <a:t>7</a:t>
            </a:r>
            <a:r>
              <a:rPr lang="en-US" b="0" u="none" dirty="0">
                <a:latin typeface="Arial Narrow" pitchFamily="34" charset="0"/>
              </a:rPr>
              <a:t> (3</a:t>
            </a:r>
            <a:r>
              <a:rPr lang="en-US" b="0" u="none" baseline="30000" dirty="0">
                <a:latin typeface="Arial Narrow" pitchFamily="34" charset="0"/>
              </a:rPr>
              <a:t>-1</a:t>
            </a:r>
            <a:r>
              <a:rPr lang="en-US" b="0" u="none" dirty="0">
                <a:latin typeface="Arial Narrow" pitchFamily="34" charset="0"/>
              </a:rPr>
              <a:t>) = -</a:t>
            </a:r>
            <a:r>
              <a:rPr lang="en-US" b="0" u="none" dirty="0" smtClean="0">
                <a:latin typeface="Arial Narrow" pitchFamily="34" charset="0"/>
              </a:rPr>
              <a:t>2  or  </a:t>
            </a:r>
            <a:r>
              <a:rPr lang="en-US" b="0" u="none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US" b="0" u="none" dirty="0" smtClean="0">
                <a:latin typeface="Arial Narrow" pitchFamily="34" charset="0"/>
              </a:rPr>
              <a:t> </a:t>
            </a:r>
            <a:r>
              <a:rPr lang="en-US" b="0" u="none" dirty="0">
                <a:latin typeface="Arial Narrow" pitchFamily="34" charset="0"/>
              </a:rPr>
              <a:t>-</a:t>
            </a:r>
            <a:r>
              <a:rPr lang="en-US" b="0" u="none" dirty="0" smtClean="0">
                <a:latin typeface="Arial Narrow" pitchFamily="34" charset="0"/>
              </a:rPr>
              <a:t>2 = -2+7 = </a:t>
            </a:r>
            <a:r>
              <a:rPr lang="en-US" b="0" u="none" dirty="0">
                <a:latin typeface="Arial Narrow" pitchFamily="34" charset="0"/>
              </a:rPr>
              <a:t>5 </a:t>
            </a:r>
            <a:r>
              <a:rPr lang="en-US" b="0" u="none" dirty="0" smtClean="0">
                <a:latin typeface="Arial Narrow" pitchFamily="34" charset="0"/>
              </a:rPr>
              <a:t>   (mod 7)</a:t>
            </a:r>
            <a:endParaRPr lang="en-US" b="0" u="none" dirty="0">
              <a:latin typeface="Arial Narrow" pitchFamily="34" charset="0"/>
            </a:endParaRPr>
          </a:p>
          <a:p>
            <a:pPr lvl="0" defTabSz="914400"/>
            <a:r>
              <a:rPr lang="en-US" b="0" u="none" dirty="0">
                <a:latin typeface="Arial Narrow" pitchFamily="34" charset="0"/>
              </a:rPr>
              <a:t>                        </a:t>
            </a:r>
            <a:r>
              <a:rPr lang="en-US" b="0" u="none" dirty="0" smtClean="0">
                <a:latin typeface="Arial Narrow" pitchFamily="34" charset="0"/>
              </a:rPr>
              <a:t>That is    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</a:rPr>
              <a:t>3</a:t>
            </a:r>
            <a:r>
              <a:rPr lang="en-US" u="none" baseline="30000" dirty="0">
                <a:solidFill>
                  <a:schemeClr val="hlink"/>
                </a:solidFill>
                <a:latin typeface="Arial Narrow" pitchFamily="34" charset="0"/>
              </a:rPr>
              <a:t>-1</a:t>
            </a:r>
            <a:r>
              <a:rPr lang="en-US" u="none" dirty="0">
                <a:solidFill>
                  <a:schemeClr val="hlink"/>
                </a:solidFill>
                <a:latin typeface="Arial Narrow" pitchFamily="34" charset="0"/>
              </a:rPr>
              <a:t> = </a:t>
            </a:r>
            <a:r>
              <a:rPr lang="en-US" u="none" dirty="0" smtClean="0">
                <a:solidFill>
                  <a:schemeClr val="hlink"/>
                </a:solidFill>
                <a:latin typeface="Arial Narrow" pitchFamily="34" charset="0"/>
              </a:rPr>
              <a:t>-2= 5</a:t>
            </a:r>
            <a:r>
              <a:rPr lang="en-US" b="0" u="none" dirty="0" smtClean="0">
                <a:latin typeface="Arial Narrow" pitchFamily="34" charset="0"/>
              </a:rPr>
              <a:t>      </a:t>
            </a:r>
            <a:r>
              <a:rPr lang="en-US" b="0" dirty="0" smtClean="0">
                <a:latin typeface="Arial Narrow" pitchFamily="34" charset="0"/>
              </a:rPr>
              <a:t>Check</a:t>
            </a:r>
            <a:r>
              <a:rPr lang="en-US" b="0" u="none" dirty="0" smtClean="0">
                <a:latin typeface="Arial Narrow" pitchFamily="34" charset="0"/>
              </a:rPr>
              <a:t>:   </a:t>
            </a:r>
            <a:r>
              <a:rPr lang="en-US" b="0" u="none" dirty="0">
                <a:latin typeface="Arial Narrow" pitchFamily="34" charset="0"/>
              </a:rPr>
              <a:t>3 . </a:t>
            </a:r>
            <a:r>
              <a:rPr lang="en-US" b="0" u="none" dirty="0" smtClean="0">
                <a:solidFill>
                  <a:srgbClr val="FF0000"/>
                </a:solidFill>
                <a:latin typeface="Arial Narrow" pitchFamily="34" charset="0"/>
              </a:rPr>
              <a:t>-2 </a:t>
            </a:r>
            <a:r>
              <a:rPr lang="en-US" b="0" u="none" dirty="0">
                <a:latin typeface="Arial Narrow" pitchFamily="34" charset="0"/>
              </a:rPr>
              <a:t>= </a:t>
            </a:r>
            <a:r>
              <a:rPr lang="en-US" b="0" u="none" dirty="0" smtClean="0">
                <a:latin typeface="Arial Narrow" pitchFamily="34" charset="0"/>
              </a:rPr>
              <a:t>-6 </a:t>
            </a:r>
            <a:r>
              <a:rPr lang="en-US" b="0" u="none" dirty="0">
                <a:latin typeface="Arial Narrow" pitchFamily="34" charset="0"/>
              </a:rPr>
              <a:t>= 1   (mod 7</a:t>
            </a:r>
            <a:r>
              <a:rPr lang="en-US" b="0" u="none" dirty="0" smtClean="0">
                <a:latin typeface="Arial Narrow" pitchFamily="34" charset="0"/>
              </a:rPr>
              <a:t>)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</a:t>
            </a:r>
            <a:r>
              <a:rPr lang="en-US" b="0" u="none" dirty="0" smtClean="0">
                <a:solidFill>
                  <a:srgbClr val="000000"/>
                </a:solidFill>
                <a:latin typeface="Arial Narrow" pitchFamily="34" charset="0"/>
                <a:cs typeface="+mn-cs"/>
              </a:rPr>
              <a:t> or   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3 .</a:t>
            </a:r>
            <a:r>
              <a:rPr lang="en-US" b="0" u="none" dirty="0">
                <a:solidFill>
                  <a:srgbClr val="FF0000"/>
                </a:solidFill>
                <a:latin typeface="Arial Narrow" pitchFamily="34" charset="0"/>
                <a:cs typeface="+mn-cs"/>
              </a:rPr>
              <a:t> 5 </a:t>
            </a:r>
            <a:r>
              <a:rPr lang="en-US" b="0" u="none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= 15 = 1   (mod 7)</a:t>
            </a:r>
          </a:p>
          <a:p>
            <a:endParaRPr lang="en-US" b="0" u="none" dirty="0">
              <a:latin typeface="Arial Narrow" pitchFamily="34" charset="0"/>
            </a:endParaRPr>
          </a:p>
        </p:txBody>
      </p:sp>
      <p:sp>
        <p:nvSpPr>
          <p:cNvPr id="1500162" name="Rectangle 4"/>
          <p:cNvSpPr>
            <a:spLocks noChangeArrowheads="1"/>
          </p:cNvSpPr>
          <p:nvPr/>
        </p:nvSpPr>
        <p:spPr bwMode="auto">
          <a:xfrm>
            <a:off x="8921750" y="4438197"/>
            <a:ext cx="1066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eaLnBrk="0" hangingPunct="0"/>
            <a:endParaRPr lang="en-US"/>
          </a:p>
        </p:txBody>
      </p:sp>
      <p:sp>
        <p:nvSpPr>
          <p:cNvPr id="1500163" name="Rectangle 5"/>
          <p:cNvSpPr>
            <a:spLocks noChangeArrowheads="1"/>
          </p:cNvSpPr>
          <p:nvPr/>
        </p:nvSpPr>
        <p:spPr bwMode="auto">
          <a:xfrm>
            <a:off x="9599613" y="4315960"/>
            <a:ext cx="1066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eaLnBrk="0" hangingPunct="0"/>
            <a:endParaRPr lang="en-US"/>
          </a:p>
        </p:txBody>
      </p:sp>
      <p:sp>
        <p:nvSpPr>
          <p:cNvPr id="1400838" name="Text Box 6"/>
          <p:cNvSpPr txBox="1">
            <a:spLocks noChangeArrowheads="1"/>
          </p:cNvSpPr>
          <p:nvPr/>
        </p:nvSpPr>
        <p:spPr bwMode="auto">
          <a:xfrm>
            <a:off x="280738" y="215414"/>
            <a:ext cx="9318875" cy="586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defTabSz="762000" eaLnBrk="0" hangingPunct="0">
              <a:defRPr/>
            </a:pPr>
            <a:r>
              <a:rPr lang="en-AU" sz="3200" u="none" dirty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Extended “</a:t>
            </a:r>
            <a:r>
              <a:rPr lang="en-AU" sz="3200" u="none" dirty="0" err="1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gcd</a:t>
            </a:r>
            <a:r>
              <a:rPr lang="en-AU" sz="3200" u="none" dirty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”  and the Modular Multiplicative Inversion</a:t>
            </a:r>
            <a:endParaRPr lang="de-DE" sz="3200" u="none" dirty="0">
              <a:solidFill>
                <a:srgbClr val="0239C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400839" name="Rectangle 7"/>
          <p:cNvSpPr>
            <a:spLocks noChangeArrowheads="1"/>
          </p:cNvSpPr>
          <p:nvPr/>
        </p:nvSpPr>
        <p:spPr bwMode="auto">
          <a:xfrm>
            <a:off x="3052282" y="2436634"/>
            <a:ext cx="1831447" cy="3600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pPr eaLnBrk="0" hangingPunct="0"/>
            <a:endParaRPr lang="en-US"/>
          </a:p>
        </p:txBody>
      </p:sp>
      <p:sp>
        <p:nvSpPr>
          <p:cNvPr id="1400840" name="Rectangle 8"/>
          <p:cNvSpPr>
            <a:spLocks noChangeArrowheads="1"/>
          </p:cNvSpPr>
          <p:nvPr/>
        </p:nvSpPr>
        <p:spPr bwMode="auto">
          <a:xfrm>
            <a:off x="7363024" y="3975906"/>
            <a:ext cx="1296988" cy="37122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363023" y="4347133"/>
            <a:ext cx="1710183" cy="37122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eaLnBrk="0" hangingPunct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61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008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4008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4008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00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4008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4008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4008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008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4008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8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40083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400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83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40083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83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40083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83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140083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83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400835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0839" grpId="0" animBg="1"/>
      <p:bldP spid="1400840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2209" name="Text Box 2"/>
          <p:cNvSpPr txBox="1">
            <a:spLocks noChangeArrowheads="1"/>
          </p:cNvSpPr>
          <p:nvPr/>
        </p:nvSpPr>
        <p:spPr bwMode="auto">
          <a:xfrm>
            <a:off x="1524000" y="5334000"/>
            <a:ext cx="4867275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715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de-DE" b="0" u="none"/>
              <a:t>gcd (11,9)	=  </a:t>
            </a:r>
            <a:r>
              <a:rPr lang="de-DE" b="0" u="none">
                <a:solidFill>
                  <a:schemeClr val="hlink"/>
                </a:solidFill>
              </a:rPr>
              <a:t>a</a:t>
            </a:r>
            <a:r>
              <a:rPr lang="de-DE" b="0" u="none"/>
              <a:t> . 11 + </a:t>
            </a:r>
            <a:r>
              <a:rPr lang="de-DE" b="0" u="none">
                <a:solidFill>
                  <a:schemeClr val="hlink"/>
                </a:solidFill>
              </a:rPr>
              <a:t>b .</a:t>
            </a:r>
            <a:r>
              <a:rPr lang="de-DE" b="0" u="none"/>
              <a:t>  9</a:t>
            </a:r>
          </a:p>
          <a:p>
            <a:pPr lvl="1">
              <a:spcAft>
                <a:spcPts val="600"/>
              </a:spcAft>
            </a:pPr>
            <a:r>
              <a:rPr lang="de-DE" b="0" u="none"/>
              <a:t>              = </a:t>
            </a:r>
            <a:r>
              <a:rPr lang="de-DE" b="0" u="none">
                <a:solidFill>
                  <a:schemeClr val="hlink"/>
                </a:solidFill>
              </a:rPr>
              <a:t>-4</a:t>
            </a:r>
            <a:r>
              <a:rPr lang="de-DE" b="0" u="none"/>
              <a:t> . 11 + </a:t>
            </a:r>
            <a:r>
              <a:rPr lang="de-DE" b="0" u="none">
                <a:solidFill>
                  <a:schemeClr val="hlink"/>
                </a:solidFill>
              </a:rPr>
              <a:t>5</a:t>
            </a:r>
            <a:r>
              <a:rPr lang="de-DE" b="0" u="none"/>
              <a:t> . 9  = 1</a:t>
            </a:r>
          </a:p>
          <a:p>
            <a:pPr lvl="1">
              <a:spcAft>
                <a:spcPts val="600"/>
              </a:spcAft>
            </a:pPr>
            <a:r>
              <a:rPr lang="de-DE" b="0" u="none"/>
              <a:t>Check!      -44   + 45   =1                   </a:t>
            </a:r>
            <a:endParaRPr lang="de-DE" b="0" u="none">
              <a:solidFill>
                <a:schemeClr val="hlink"/>
              </a:solidFill>
            </a:endParaRPr>
          </a:p>
        </p:txBody>
      </p:sp>
      <p:sp>
        <p:nvSpPr>
          <p:cNvPr id="1502210" name="Line 3"/>
          <p:cNvSpPr>
            <a:spLocks noChangeShapeType="1"/>
          </p:cNvSpPr>
          <p:nvPr/>
        </p:nvSpPr>
        <p:spPr bwMode="auto">
          <a:xfrm>
            <a:off x="1085850" y="3292475"/>
            <a:ext cx="8151813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2211" name="Rectangle 4"/>
          <p:cNvSpPr>
            <a:spLocks noChangeArrowheads="1"/>
          </p:cNvSpPr>
          <p:nvPr/>
        </p:nvSpPr>
        <p:spPr bwMode="auto">
          <a:xfrm>
            <a:off x="1085850" y="3292475"/>
            <a:ext cx="8636000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02212" name="Rectangle 5"/>
          <p:cNvSpPr>
            <a:spLocks noChangeArrowheads="1"/>
          </p:cNvSpPr>
          <p:nvPr/>
        </p:nvSpPr>
        <p:spPr bwMode="auto">
          <a:xfrm>
            <a:off x="1282700" y="3376613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n</a:t>
            </a:r>
            <a:endParaRPr lang="en-GB"/>
          </a:p>
        </p:txBody>
      </p:sp>
      <p:sp>
        <p:nvSpPr>
          <p:cNvPr id="1502213" name="Rectangle 6"/>
          <p:cNvSpPr>
            <a:spLocks noChangeArrowheads="1"/>
          </p:cNvSpPr>
          <p:nvPr/>
        </p:nvSpPr>
        <p:spPr bwMode="auto">
          <a:xfrm>
            <a:off x="1408113" y="3478213"/>
            <a:ext cx="841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200" b="0" u="none">
                <a:solidFill>
                  <a:srgbClr val="000000"/>
                </a:solidFill>
              </a:rPr>
              <a:t>1</a:t>
            </a:r>
            <a:endParaRPr lang="en-GB"/>
          </a:p>
        </p:txBody>
      </p:sp>
      <p:sp>
        <p:nvSpPr>
          <p:cNvPr id="1502214" name="Rectangle 7"/>
          <p:cNvSpPr>
            <a:spLocks noChangeArrowheads="1"/>
          </p:cNvSpPr>
          <p:nvPr/>
        </p:nvSpPr>
        <p:spPr bwMode="auto">
          <a:xfrm>
            <a:off x="1892300" y="3376613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n</a:t>
            </a:r>
            <a:endParaRPr lang="en-GB"/>
          </a:p>
        </p:txBody>
      </p:sp>
      <p:sp>
        <p:nvSpPr>
          <p:cNvPr id="1502215" name="Rectangle 8"/>
          <p:cNvSpPr>
            <a:spLocks noChangeArrowheads="1"/>
          </p:cNvSpPr>
          <p:nvPr/>
        </p:nvSpPr>
        <p:spPr bwMode="auto">
          <a:xfrm>
            <a:off x="2017713" y="3478213"/>
            <a:ext cx="841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200" b="0" u="none">
                <a:solidFill>
                  <a:srgbClr val="000000"/>
                </a:solidFill>
              </a:rPr>
              <a:t>2</a:t>
            </a:r>
            <a:endParaRPr lang="en-GB"/>
          </a:p>
        </p:txBody>
      </p:sp>
      <p:sp>
        <p:nvSpPr>
          <p:cNvPr id="1502216" name="Rectangle 9"/>
          <p:cNvSpPr>
            <a:spLocks noChangeArrowheads="1"/>
          </p:cNvSpPr>
          <p:nvPr/>
        </p:nvSpPr>
        <p:spPr bwMode="auto">
          <a:xfrm>
            <a:off x="2536825" y="3376613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a</a:t>
            </a:r>
            <a:endParaRPr lang="en-GB"/>
          </a:p>
        </p:txBody>
      </p:sp>
      <p:sp>
        <p:nvSpPr>
          <p:cNvPr id="1502217" name="Rectangle 10"/>
          <p:cNvSpPr>
            <a:spLocks noChangeArrowheads="1"/>
          </p:cNvSpPr>
          <p:nvPr/>
        </p:nvSpPr>
        <p:spPr bwMode="auto">
          <a:xfrm>
            <a:off x="2662238" y="3478213"/>
            <a:ext cx="841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200" b="0" u="none">
                <a:solidFill>
                  <a:srgbClr val="000000"/>
                </a:solidFill>
              </a:rPr>
              <a:t>1</a:t>
            </a:r>
            <a:endParaRPr lang="en-GB"/>
          </a:p>
        </p:txBody>
      </p:sp>
      <p:sp>
        <p:nvSpPr>
          <p:cNvPr id="1502218" name="Rectangle 11"/>
          <p:cNvSpPr>
            <a:spLocks noChangeArrowheads="1"/>
          </p:cNvSpPr>
          <p:nvPr/>
        </p:nvSpPr>
        <p:spPr bwMode="auto">
          <a:xfrm>
            <a:off x="3200400" y="3376613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b</a:t>
            </a:r>
            <a:endParaRPr lang="en-GB"/>
          </a:p>
        </p:txBody>
      </p:sp>
      <p:sp>
        <p:nvSpPr>
          <p:cNvPr id="1502219" name="Rectangle 12"/>
          <p:cNvSpPr>
            <a:spLocks noChangeArrowheads="1"/>
          </p:cNvSpPr>
          <p:nvPr/>
        </p:nvSpPr>
        <p:spPr bwMode="auto">
          <a:xfrm>
            <a:off x="3325813" y="3478213"/>
            <a:ext cx="841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200" b="0" u="none">
                <a:solidFill>
                  <a:srgbClr val="000000"/>
                </a:solidFill>
              </a:rPr>
              <a:t>1</a:t>
            </a:r>
            <a:endParaRPr lang="en-GB"/>
          </a:p>
        </p:txBody>
      </p:sp>
      <p:sp>
        <p:nvSpPr>
          <p:cNvPr id="1502220" name="Rectangle 13"/>
          <p:cNvSpPr>
            <a:spLocks noChangeArrowheads="1"/>
          </p:cNvSpPr>
          <p:nvPr/>
        </p:nvSpPr>
        <p:spPr bwMode="auto">
          <a:xfrm>
            <a:off x="3916363" y="3376613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a</a:t>
            </a:r>
            <a:endParaRPr lang="en-GB"/>
          </a:p>
        </p:txBody>
      </p:sp>
      <p:sp>
        <p:nvSpPr>
          <p:cNvPr id="1502221" name="Rectangle 14"/>
          <p:cNvSpPr>
            <a:spLocks noChangeArrowheads="1"/>
          </p:cNvSpPr>
          <p:nvPr/>
        </p:nvSpPr>
        <p:spPr bwMode="auto">
          <a:xfrm>
            <a:off x="4041775" y="3478213"/>
            <a:ext cx="84138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200" b="0" u="none">
                <a:solidFill>
                  <a:srgbClr val="000000"/>
                </a:solidFill>
              </a:rPr>
              <a:t>2</a:t>
            </a:r>
            <a:endParaRPr lang="en-GB"/>
          </a:p>
        </p:txBody>
      </p:sp>
      <p:sp>
        <p:nvSpPr>
          <p:cNvPr id="1502222" name="Rectangle 15"/>
          <p:cNvSpPr>
            <a:spLocks noChangeArrowheads="1"/>
          </p:cNvSpPr>
          <p:nvPr/>
        </p:nvSpPr>
        <p:spPr bwMode="auto">
          <a:xfrm>
            <a:off x="4651375" y="3376613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b</a:t>
            </a:r>
            <a:endParaRPr lang="en-GB"/>
          </a:p>
        </p:txBody>
      </p:sp>
      <p:sp>
        <p:nvSpPr>
          <p:cNvPr id="1502223" name="Rectangle 16"/>
          <p:cNvSpPr>
            <a:spLocks noChangeArrowheads="1"/>
          </p:cNvSpPr>
          <p:nvPr/>
        </p:nvSpPr>
        <p:spPr bwMode="auto">
          <a:xfrm>
            <a:off x="4776788" y="3478213"/>
            <a:ext cx="84137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200" b="0" u="none">
                <a:solidFill>
                  <a:srgbClr val="000000"/>
                </a:solidFill>
              </a:rPr>
              <a:t>2</a:t>
            </a:r>
            <a:endParaRPr lang="en-GB"/>
          </a:p>
        </p:txBody>
      </p:sp>
      <p:sp>
        <p:nvSpPr>
          <p:cNvPr id="1502224" name="Rectangle 17"/>
          <p:cNvSpPr>
            <a:spLocks noChangeArrowheads="1"/>
          </p:cNvSpPr>
          <p:nvPr/>
        </p:nvSpPr>
        <p:spPr bwMode="auto">
          <a:xfrm>
            <a:off x="5618163" y="3376613"/>
            <a:ext cx="1206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q</a:t>
            </a:r>
            <a:endParaRPr lang="en-GB"/>
          </a:p>
        </p:txBody>
      </p:sp>
      <p:sp>
        <p:nvSpPr>
          <p:cNvPr id="1502225" name="Rectangle 18"/>
          <p:cNvSpPr>
            <a:spLocks noChangeArrowheads="1"/>
          </p:cNvSpPr>
          <p:nvPr/>
        </p:nvSpPr>
        <p:spPr bwMode="auto">
          <a:xfrm>
            <a:off x="6370638" y="3376613"/>
            <a:ext cx="71437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r</a:t>
            </a:r>
            <a:endParaRPr lang="en-GB"/>
          </a:p>
        </p:txBody>
      </p:sp>
      <p:sp>
        <p:nvSpPr>
          <p:cNvPr id="1502226" name="Rectangle 19"/>
          <p:cNvSpPr>
            <a:spLocks noChangeArrowheads="1"/>
          </p:cNvSpPr>
          <p:nvPr/>
        </p:nvSpPr>
        <p:spPr bwMode="auto">
          <a:xfrm>
            <a:off x="6819900" y="3376613"/>
            <a:ext cx="1179513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computation</a:t>
            </a:r>
            <a:endParaRPr lang="en-GB"/>
          </a:p>
        </p:txBody>
      </p:sp>
      <p:sp>
        <p:nvSpPr>
          <p:cNvPr id="1502227" name="Rectangle 20"/>
          <p:cNvSpPr>
            <a:spLocks noChangeArrowheads="1"/>
          </p:cNvSpPr>
          <p:nvPr/>
        </p:nvSpPr>
        <p:spPr bwMode="auto">
          <a:xfrm>
            <a:off x="1211263" y="3797300"/>
            <a:ext cx="24130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US" sz="1700" b="0" u="none">
                <a:solidFill>
                  <a:srgbClr val="000000"/>
                </a:solidFill>
              </a:rPr>
              <a:t>11</a:t>
            </a:r>
            <a:endParaRPr lang="en-GB"/>
          </a:p>
        </p:txBody>
      </p:sp>
      <p:sp>
        <p:nvSpPr>
          <p:cNvPr id="1502228" name="Rectangle 21"/>
          <p:cNvSpPr>
            <a:spLocks noChangeArrowheads="1"/>
          </p:cNvSpPr>
          <p:nvPr/>
        </p:nvSpPr>
        <p:spPr bwMode="auto">
          <a:xfrm>
            <a:off x="1981200" y="382587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US" sz="1700" b="0" u="none">
                <a:solidFill>
                  <a:srgbClr val="000000"/>
                </a:solidFill>
              </a:rPr>
              <a:t>9</a:t>
            </a:r>
            <a:endParaRPr lang="en-GB"/>
          </a:p>
        </p:txBody>
      </p:sp>
      <p:sp>
        <p:nvSpPr>
          <p:cNvPr id="1502229" name="Rectangle 22"/>
          <p:cNvSpPr>
            <a:spLocks noChangeArrowheads="1"/>
          </p:cNvSpPr>
          <p:nvPr/>
        </p:nvSpPr>
        <p:spPr bwMode="auto">
          <a:xfrm>
            <a:off x="2573338" y="379730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1</a:t>
            </a:r>
            <a:endParaRPr lang="en-GB"/>
          </a:p>
        </p:txBody>
      </p:sp>
      <p:sp>
        <p:nvSpPr>
          <p:cNvPr id="1502230" name="Rectangle 23"/>
          <p:cNvSpPr>
            <a:spLocks noChangeArrowheads="1"/>
          </p:cNvSpPr>
          <p:nvPr/>
        </p:nvSpPr>
        <p:spPr bwMode="auto">
          <a:xfrm>
            <a:off x="3254375" y="379730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0</a:t>
            </a:r>
            <a:endParaRPr lang="en-GB"/>
          </a:p>
        </p:txBody>
      </p:sp>
      <p:sp>
        <p:nvSpPr>
          <p:cNvPr id="1502231" name="Rectangle 24"/>
          <p:cNvSpPr>
            <a:spLocks noChangeArrowheads="1"/>
          </p:cNvSpPr>
          <p:nvPr/>
        </p:nvSpPr>
        <p:spPr bwMode="auto">
          <a:xfrm>
            <a:off x="3970338" y="379730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0</a:t>
            </a:r>
            <a:endParaRPr lang="en-GB"/>
          </a:p>
        </p:txBody>
      </p:sp>
      <p:sp>
        <p:nvSpPr>
          <p:cNvPr id="1502232" name="Rectangle 25"/>
          <p:cNvSpPr>
            <a:spLocks noChangeArrowheads="1"/>
          </p:cNvSpPr>
          <p:nvPr/>
        </p:nvSpPr>
        <p:spPr bwMode="auto">
          <a:xfrm>
            <a:off x="4705350" y="379730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1</a:t>
            </a:r>
            <a:endParaRPr lang="en-GB"/>
          </a:p>
        </p:txBody>
      </p:sp>
      <p:sp>
        <p:nvSpPr>
          <p:cNvPr id="1502233" name="Rectangle 26"/>
          <p:cNvSpPr>
            <a:spLocks noChangeArrowheads="1"/>
          </p:cNvSpPr>
          <p:nvPr/>
        </p:nvSpPr>
        <p:spPr bwMode="auto">
          <a:xfrm>
            <a:off x="5618163" y="379730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US" sz="1700" b="0" u="none">
                <a:solidFill>
                  <a:srgbClr val="000000"/>
                </a:solidFill>
              </a:rPr>
              <a:t>1</a:t>
            </a:r>
            <a:endParaRPr lang="en-GB"/>
          </a:p>
        </p:txBody>
      </p:sp>
      <p:sp>
        <p:nvSpPr>
          <p:cNvPr id="1502234" name="Rectangle 27"/>
          <p:cNvSpPr>
            <a:spLocks noChangeArrowheads="1"/>
          </p:cNvSpPr>
          <p:nvPr/>
        </p:nvSpPr>
        <p:spPr bwMode="auto">
          <a:xfrm>
            <a:off x="6281738" y="3797300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US" sz="1700" b="0" u="none">
                <a:solidFill>
                  <a:srgbClr val="000000"/>
                </a:solidFill>
              </a:rPr>
              <a:t>2</a:t>
            </a:r>
            <a:endParaRPr lang="en-GB"/>
          </a:p>
        </p:txBody>
      </p:sp>
      <p:sp>
        <p:nvSpPr>
          <p:cNvPr id="1502235" name="Rectangle 28"/>
          <p:cNvSpPr>
            <a:spLocks noChangeArrowheads="1"/>
          </p:cNvSpPr>
          <p:nvPr/>
        </p:nvSpPr>
        <p:spPr bwMode="auto">
          <a:xfrm>
            <a:off x="6819900" y="3797300"/>
            <a:ext cx="1457325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US" sz="1700" b="0" u="none">
                <a:solidFill>
                  <a:srgbClr val="000000"/>
                </a:solidFill>
              </a:rPr>
              <a:t>11/9 = 1 + 2/11</a:t>
            </a:r>
            <a:endParaRPr lang="en-GB"/>
          </a:p>
        </p:txBody>
      </p:sp>
      <p:sp>
        <p:nvSpPr>
          <p:cNvPr id="1502236" name="Rectangle 29"/>
          <p:cNvSpPr>
            <a:spLocks noChangeArrowheads="1"/>
          </p:cNvSpPr>
          <p:nvPr/>
        </p:nvSpPr>
        <p:spPr bwMode="auto">
          <a:xfrm>
            <a:off x="1211263" y="420052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US" sz="1700" b="0" u="none">
                <a:solidFill>
                  <a:srgbClr val="000000"/>
                </a:solidFill>
              </a:rPr>
              <a:t>9</a:t>
            </a:r>
            <a:endParaRPr lang="en-GB"/>
          </a:p>
        </p:txBody>
      </p:sp>
      <p:sp>
        <p:nvSpPr>
          <p:cNvPr id="1502237" name="Rectangle 30"/>
          <p:cNvSpPr>
            <a:spLocks noChangeArrowheads="1"/>
          </p:cNvSpPr>
          <p:nvPr/>
        </p:nvSpPr>
        <p:spPr bwMode="auto">
          <a:xfrm>
            <a:off x="1874838" y="420052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US" sz="1700" b="0" u="none">
                <a:solidFill>
                  <a:srgbClr val="000000"/>
                </a:solidFill>
              </a:rPr>
              <a:t>2</a:t>
            </a:r>
            <a:endParaRPr lang="en-GB"/>
          </a:p>
        </p:txBody>
      </p:sp>
      <p:sp>
        <p:nvSpPr>
          <p:cNvPr id="1502238" name="Rectangle 31"/>
          <p:cNvSpPr>
            <a:spLocks noChangeArrowheads="1"/>
          </p:cNvSpPr>
          <p:nvPr/>
        </p:nvSpPr>
        <p:spPr bwMode="auto">
          <a:xfrm>
            <a:off x="2573338" y="420052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0</a:t>
            </a:r>
            <a:endParaRPr lang="en-GB"/>
          </a:p>
        </p:txBody>
      </p:sp>
      <p:sp>
        <p:nvSpPr>
          <p:cNvPr id="1502239" name="Rectangle 32"/>
          <p:cNvSpPr>
            <a:spLocks noChangeArrowheads="1"/>
          </p:cNvSpPr>
          <p:nvPr/>
        </p:nvSpPr>
        <p:spPr bwMode="auto">
          <a:xfrm>
            <a:off x="3254375" y="420052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1</a:t>
            </a:r>
            <a:endParaRPr lang="en-GB"/>
          </a:p>
        </p:txBody>
      </p:sp>
      <p:sp>
        <p:nvSpPr>
          <p:cNvPr id="1502240" name="Rectangle 33"/>
          <p:cNvSpPr>
            <a:spLocks noChangeArrowheads="1"/>
          </p:cNvSpPr>
          <p:nvPr/>
        </p:nvSpPr>
        <p:spPr bwMode="auto">
          <a:xfrm>
            <a:off x="3970338" y="420052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GB" sz="1700" b="0" u="none">
                <a:solidFill>
                  <a:srgbClr val="000000"/>
                </a:solidFill>
              </a:rPr>
              <a:t>1</a:t>
            </a:r>
            <a:endParaRPr lang="en-GB"/>
          </a:p>
        </p:txBody>
      </p:sp>
      <p:sp>
        <p:nvSpPr>
          <p:cNvPr id="1502241" name="Rectangle 34"/>
          <p:cNvSpPr>
            <a:spLocks noChangeArrowheads="1"/>
          </p:cNvSpPr>
          <p:nvPr/>
        </p:nvSpPr>
        <p:spPr bwMode="auto">
          <a:xfrm>
            <a:off x="4572000" y="4156075"/>
            <a:ext cx="4143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defTabSz="762000" eaLnBrk="0" hangingPunct="0"/>
            <a:r>
              <a:rPr lang="en-US" sz="1300" b="0" u="none">
                <a:solidFill>
                  <a:srgbClr val="000000"/>
                </a:solidFill>
              </a:rPr>
              <a:t>0-1x1</a:t>
            </a:r>
          </a:p>
          <a:p>
            <a:pPr algn="ctr" defTabSz="762000" eaLnBrk="0" hangingPunct="0"/>
            <a:r>
              <a:rPr lang="en-US" sz="1300" b="0" u="none">
                <a:solidFill>
                  <a:srgbClr val="000000"/>
                </a:solidFill>
              </a:rPr>
              <a:t>-1</a:t>
            </a:r>
            <a:endParaRPr lang="en-GB" sz="1600"/>
          </a:p>
        </p:txBody>
      </p:sp>
      <p:sp>
        <p:nvSpPr>
          <p:cNvPr id="1502242" name="Rectangle 35"/>
          <p:cNvSpPr>
            <a:spLocks noChangeArrowheads="1"/>
          </p:cNvSpPr>
          <p:nvPr/>
        </p:nvSpPr>
        <p:spPr bwMode="auto">
          <a:xfrm>
            <a:off x="5618163" y="420052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US" sz="1700" b="0" u="none">
                <a:solidFill>
                  <a:srgbClr val="000000"/>
                </a:solidFill>
              </a:rPr>
              <a:t>4</a:t>
            </a:r>
            <a:endParaRPr lang="en-GB"/>
          </a:p>
        </p:txBody>
      </p:sp>
      <p:sp>
        <p:nvSpPr>
          <p:cNvPr id="1502243" name="Rectangle 36"/>
          <p:cNvSpPr>
            <a:spLocks noChangeArrowheads="1"/>
          </p:cNvSpPr>
          <p:nvPr/>
        </p:nvSpPr>
        <p:spPr bwMode="auto">
          <a:xfrm>
            <a:off x="6353175" y="420052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US" sz="1700" b="0" u="none">
                <a:solidFill>
                  <a:srgbClr val="000000"/>
                </a:solidFill>
              </a:rPr>
              <a:t>1</a:t>
            </a:r>
            <a:endParaRPr lang="en-GB"/>
          </a:p>
        </p:txBody>
      </p:sp>
      <p:sp>
        <p:nvSpPr>
          <p:cNvPr id="1502244" name="Rectangle 37"/>
          <p:cNvSpPr>
            <a:spLocks noChangeArrowheads="1"/>
          </p:cNvSpPr>
          <p:nvPr/>
        </p:nvSpPr>
        <p:spPr bwMode="auto">
          <a:xfrm>
            <a:off x="1066800" y="2971800"/>
            <a:ext cx="17463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02245" name="Rectangle 38"/>
          <p:cNvSpPr>
            <a:spLocks noChangeArrowheads="1"/>
          </p:cNvSpPr>
          <p:nvPr/>
        </p:nvSpPr>
        <p:spPr bwMode="auto">
          <a:xfrm>
            <a:off x="1657350" y="2971800"/>
            <a:ext cx="19050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02246" name="Rectangle 39"/>
          <p:cNvSpPr>
            <a:spLocks noChangeArrowheads="1"/>
          </p:cNvSpPr>
          <p:nvPr/>
        </p:nvSpPr>
        <p:spPr bwMode="auto">
          <a:xfrm>
            <a:off x="2284413" y="2971800"/>
            <a:ext cx="19050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02247" name="Rectangle 40"/>
          <p:cNvSpPr>
            <a:spLocks noChangeArrowheads="1"/>
          </p:cNvSpPr>
          <p:nvPr/>
        </p:nvSpPr>
        <p:spPr bwMode="auto">
          <a:xfrm>
            <a:off x="2930525" y="2971800"/>
            <a:ext cx="17463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02248" name="Rectangle 41"/>
          <p:cNvSpPr>
            <a:spLocks noChangeArrowheads="1"/>
          </p:cNvSpPr>
          <p:nvPr/>
        </p:nvSpPr>
        <p:spPr bwMode="auto">
          <a:xfrm>
            <a:off x="3629025" y="2971800"/>
            <a:ext cx="17463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02249" name="Rectangle 42"/>
          <p:cNvSpPr>
            <a:spLocks noChangeArrowheads="1"/>
          </p:cNvSpPr>
          <p:nvPr/>
        </p:nvSpPr>
        <p:spPr bwMode="auto">
          <a:xfrm>
            <a:off x="4364038" y="2971800"/>
            <a:ext cx="17462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02250" name="Rectangle 43"/>
          <p:cNvSpPr>
            <a:spLocks noChangeArrowheads="1"/>
          </p:cNvSpPr>
          <p:nvPr/>
        </p:nvSpPr>
        <p:spPr bwMode="auto">
          <a:xfrm>
            <a:off x="5097463" y="2971800"/>
            <a:ext cx="19050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02251" name="Rectangle 44"/>
          <p:cNvSpPr>
            <a:spLocks noChangeArrowheads="1"/>
          </p:cNvSpPr>
          <p:nvPr/>
        </p:nvSpPr>
        <p:spPr bwMode="auto">
          <a:xfrm>
            <a:off x="5276850" y="2971800"/>
            <a:ext cx="19050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02252" name="Rectangle 45"/>
          <p:cNvSpPr>
            <a:spLocks noChangeArrowheads="1"/>
          </p:cNvSpPr>
          <p:nvPr/>
        </p:nvSpPr>
        <p:spPr bwMode="auto">
          <a:xfrm>
            <a:off x="6011863" y="2971800"/>
            <a:ext cx="17462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02253" name="Rectangle 46"/>
          <p:cNvSpPr>
            <a:spLocks noChangeArrowheads="1"/>
          </p:cNvSpPr>
          <p:nvPr/>
        </p:nvSpPr>
        <p:spPr bwMode="auto">
          <a:xfrm>
            <a:off x="6746875" y="2971800"/>
            <a:ext cx="17463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02254" name="Rectangle 47"/>
          <p:cNvSpPr>
            <a:spLocks noChangeArrowheads="1"/>
          </p:cNvSpPr>
          <p:nvPr/>
        </p:nvSpPr>
        <p:spPr bwMode="auto">
          <a:xfrm>
            <a:off x="9685338" y="2971800"/>
            <a:ext cx="17462" cy="1588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02255" name="Line 48"/>
          <p:cNvSpPr>
            <a:spLocks noChangeShapeType="1"/>
          </p:cNvSpPr>
          <p:nvPr/>
        </p:nvSpPr>
        <p:spPr bwMode="auto">
          <a:xfrm>
            <a:off x="1103313" y="4133850"/>
            <a:ext cx="573087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2256" name="Rectangle 49"/>
          <p:cNvSpPr>
            <a:spLocks noChangeArrowheads="1"/>
          </p:cNvSpPr>
          <p:nvPr/>
        </p:nvSpPr>
        <p:spPr bwMode="auto">
          <a:xfrm>
            <a:off x="1103313" y="4133850"/>
            <a:ext cx="573087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02257" name="Line 50"/>
          <p:cNvSpPr>
            <a:spLocks noChangeShapeType="1"/>
          </p:cNvSpPr>
          <p:nvPr/>
        </p:nvSpPr>
        <p:spPr bwMode="auto">
          <a:xfrm>
            <a:off x="1695450" y="4133850"/>
            <a:ext cx="608013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2258" name="Rectangle 51"/>
          <p:cNvSpPr>
            <a:spLocks noChangeArrowheads="1"/>
          </p:cNvSpPr>
          <p:nvPr/>
        </p:nvSpPr>
        <p:spPr bwMode="auto">
          <a:xfrm>
            <a:off x="1695450" y="4133850"/>
            <a:ext cx="608013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02259" name="Line 52"/>
          <p:cNvSpPr>
            <a:spLocks noChangeShapeType="1"/>
          </p:cNvSpPr>
          <p:nvPr/>
        </p:nvSpPr>
        <p:spPr bwMode="auto">
          <a:xfrm>
            <a:off x="2322513" y="4133850"/>
            <a:ext cx="627062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2260" name="Rectangle 53"/>
          <p:cNvSpPr>
            <a:spLocks noChangeArrowheads="1"/>
          </p:cNvSpPr>
          <p:nvPr/>
        </p:nvSpPr>
        <p:spPr bwMode="auto">
          <a:xfrm>
            <a:off x="2322513" y="4133850"/>
            <a:ext cx="627062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02261" name="Line 54"/>
          <p:cNvSpPr>
            <a:spLocks noChangeShapeType="1"/>
          </p:cNvSpPr>
          <p:nvPr/>
        </p:nvSpPr>
        <p:spPr bwMode="auto">
          <a:xfrm>
            <a:off x="2967038" y="4133850"/>
            <a:ext cx="681037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2262" name="Rectangle 55"/>
          <p:cNvSpPr>
            <a:spLocks noChangeArrowheads="1"/>
          </p:cNvSpPr>
          <p:nvPr/>
        </p:nvSpPr>
        <p:spPr bwMode="auto">
          <a:xfrm>
            <a:off x="2967038" y="4133850"/>
            <a:ext cx="681037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02263" name="Line 56"/>
          <p:cNvSpPr>
            <a:spLocks noChangeShapeType="1"/>
          </p:cNvSpPr>
          <p:nvPr/>
        </p:nvSpPr>
        <p:spPr bwMode="auto">
          <a:xfrm>
            <a:off x="3665538" y="4133850"/>
            <a:ext cx="717550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2264" name="Rectangle 57"/>
          <p:cNvSpPr>
            <a:spLocks noChangeArrowheads="1"/>
          </p:cNvSpPr>
          <p:nvPr/>
        </p:nvSpPr>
        <p:spPr bwMode="auto">
          <a:xfrm>
            <a:off x="3665538" y="4133850"/>
            <a:ext cx="717550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02265" name="Line 58"/>
          <p:cNvSpPr>
            <a:spLocks noChangeShapeType="1"/>
          </p:cNvSpPr>
          <p:nvPr/>
        </p:nvSpPr>
        <p:spPr bwMode="auto">
          <a:xfrm>
            <a:off x="4400550" y="4133850"/>
            <a:ext cx="715963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2266" name="Rectangle 59"/>
          <p:cNvSpPr>
            <a:spLocks noChangeArrowheads="1"/>
          </p:cNvSpPr>
          <p:nvPr/>
        </p:nvSpPr>
        <p:spPr bwMode="auto">
          <a:xfrm>
            <a:off x="4400550" y="4133850"/>
            <a:ext cx="715963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02267" name="Line 60"/>
          <p:cNvSpPr>
            <a:spLocks noChangeShapeType="1"/>
          </p:cNvSpPr>
          <p:nvPr/>
        </p:nvSpPr>
        <p:spPr bwMode="auto">
          <a:xfrm>
            <a:off x="5326063" y="4133850"/>
            <a:ext cx="160337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2268" name="Rectangle 61"/>
          <p:cNvSpPr>
            <a:spLocks noChangeArrowheads="1"/>
          </p:cNvSpPr>
          <p:nvPr/>
        </p:nvSpPr>
        <p:spPr bwMode="auto">
          <a:xfrm>
            <a:off x="5326063" y="4133850"/>
            <a:ext cx="160337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02269" name="Line 62"/>
          <p:cNvSpPr>
            <a:spLocks noChangeShapeType="1"/>
          </p:cNvSpPr>
          <p:nvPr/>
        </p:nvSpPr>
        <p:spPr bwMode="auto">
          <a:xfrm>
            <a:off x="5314950" y="4133850"/>
            <a:ext cx="715963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2270" name="Rectangle 63"/>
          <p:cNvSpPr>
            <a:spLocks noChangeArrowheads="1"/>
          </p:cNvSpPr>
          <p:nvPr/>
        </p:nvSpPr>
        <p:spPr bwMode="auto">
          <a:xfrm>
            <a:off x="5314950" y="4133850"/>
            <a:ext cx="715963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02271" name="Line 64"/>
          <p:cNvSpPr>
            <a:spLocks noChangeShapeType="1"/>
          </p:cNvSpPr>
          <p:nvPr/>
        </p:nvSpPr>
        <p:spPr bwMode="auto">
          <a:xfrm>
            <a:off x="6048375" y="4133850"/>
            <a:ext cx="717550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2272" name="Rectangle 65"/>
          <p:cNvSpPr>
            <a:spLocks noChangeArrowheads="1"/>
          </p:cNvSpPr>
          <p:nvPr/>
        </p:nvSpPr>
        <p:spPr bwMode="auto">
          <a:xfrm>
            <a:off x="6048375" y="4133850"/>
            <a:ext cx="717550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02273" name="Line 66"/>
          <p:cNvSpPr>
            <a:spLocks noChangeShapeType="1"/>
          </p:cNvSpPr>
          <p:nvPr/>
        </p:nvSpPr>
        <p:spPr bwMode="auto">
          <a:xfrm>
            <a:off x="6783388" y="4133850"/>
            <a:ext cx="2454275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2274" name="Rectangle 67"/>
          <p:cNvSpPr>
            <a:spLocks noChangeArrowheads="1"/>
          </p:cNvSpPr>
          <p:nvPr/>
        </p:nvSpPr>
        <p:spPr bwMode="auto">
          <a:xfrm>
            <a:off x="6783388" y="4133850"/>
            <a:ext cx="2921000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02275" name="Line 68"/>
          <p:cNvSpPr>
            <a:spLocks noChangeShapeType="1"/>
          </p:cNvSpPr>
          <p:nvPr/>
        </p:nvSpPr>
        <p:spPr bwMode="auto">
          <a:xfrm>
            <a:off x="1676400" y="3309938"/>
            <a:ext cx="0" cy="15827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2276" name="Rectangle 69"/>
          <p:cNvSpPr>
            <a:spLocks noChangeArrowheads="1"/>
          </p:cNvSpPr>
          <p:nvPr/>
        </p:nvSpPr>
        <p:spPr bwMode="auto">
          <a:xfrm>
            <a:off x="1676400" y="3309938"/>
            <a:ext cx="19050" cy="1262062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02277" name="Line 70"/>
          <p:cNvSpPr>
            <a:spLocks noChangeShapeType="1"/>
          </p:cNvSpPr>
          <p:nvPr/>
        </p:nvSpPr>
        <p:spPr bwMode="auto">
          <a:xfrm>
            <a:off x="1103313" y="3292475"/>
            <a:ext cx="8134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2278" name="Rectangle 71"/>
          <p:cNvSpPr>
            <a:spLocks noChangeArrowheads="1"/>
          </p:cNvSpPr>
          <p:nvPr/>
        </p:nvSpPr>
        <p:spPr bwMode="auto">
          <a:xfrm>
            <a:off x="1103313" y="3292475"/>
            <a:ext cx="8636000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02279" name="Line 72"/>
          <p:cNvSpPr>
            <a:spLocks noChangeShapeType="1"/>
          </p:cNvSpPr>
          <p:nvPr/>
        </p:nvSpPr>
        <p:spPr bwMode="auto">
          <a:xfrm>
            <a:off x="1103313" y="3730625"/>
            <a:ext cx="8134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2280" name="Rectangle 73"/>
          <p:cNvSpPr>
            <a:spLocks noChangeArrowheads="1"/>
          </p:cNvSpPr>
          <p:nvPr/>
        </p:nvSpPr>
        <p:spPr bwMode="auto">
          <a:xfrm>
            <a:off x="1103313" y="3730625"/>
            <a:ext cx="8636000" cy="15875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02281" name="Line 74"/>
          <p:cNvSpPr>
            <a:spLocks noChangeShapeType="1"/>
          </p:cNvSpPr>
          <p:nvPr/>
        </p:nvSpPr>
        <p:spPr bwMode="auto">
          <a:xfrm>
            <a:off x="9721850" y="4133850"/>
            <a:ext cx="17463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2282" name="Rectangle 75"/>
          <p:cNvSpPr>
            <a:spLocks noChangeArrowheads="1"/>
          </p:cNvSpPr>
          <p:nvPr/>
        </p:nvSpPr>
        <p:spPr bwMode="auto">
          <a:xfrm>
            <a:off x="9721850" y="4133850"/>
            <a:ext cx="17463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02283" name="Line 76"/>
          <p:cNvSpPr>
            <a:spLocks noChangeShapeType="1"/>
          </p:cNvSpPr>
          <p:nvPr/>
        </p:nvSpPr>
        <p:spPr bwMode="auto">
          <a:xfrm>
            <a:off x="1103313" y="4537075"/>
            <a:ext cx="8134350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2284" name="Rectangle 77"/>
          <p:cNvSpPr>
            <a:spLocks noChangeArrowheads="1"/>
          </p:cNvSpPr>
          <p:nvPr/>
        </p:nvSpPr>
        <p:spPr bwMode="auto">
          <a:xfrm>
            <a:off x="1103313" y="4537075"/>
            <a:ext cx="8636000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02285" name="Text Box 78"/>
          <p:cNvSpPr txBox="1">
            <a:spLocks noChangeArrowheads="1"/>
          </p:cNvSpPr>
          <p:nvPr/>
        </p:nvSpPr>
        <p:spPr bwMode="auto">
          <a:xfrm>
            <a:off x="990600" y="1181100"/>
            <a:ext cx="7077835" cy="1528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endParaRPr lang="en-US" b="0" u="none" baseline="-25000" dirty="0">
              <a:solidFill>
                <a:srgbClr val="000000"/>
              </a:solidFill>
            </a:endParaRPr>
          </a:p>
          <a:p>
            <a:r>
              <a:rPr lang="en-US" b="0" dirty="0">
                <a:solidFill>
                  <a:srgbClr val="000000"/>
                </a:solidFill>
              </a:rPr>
              <a:t>Question</a:t>
            </a:r>
            <a:r>
              <a:rPr lang="en-US" b="0" u="none" dirty="0">
                <a:solidFill>
                  <a:srgbClr val="000000"/>
                </a:solidFill>
              </a:rPr>
              <a:t>: </a:t>
            </a:r>
            <a:r>
              <a:rPr lang="en-US" b="0" u="none" dirty="0" smtClean="0">
                <a:solidFill>
                  <a:srgbClr val="000000"/>
                </a:solidFill>
              </a:rPr>
              <a:t>Compute </a:t>
            </a:r>
            <a:r>
              <a:rPr lang="en-US" b="0" u="none" dirty="0">
                <a:solidFill>
                  <a:srgbClr val="000000"/>
                </a:solidFill>
              </a:rPr>
              <a:t>the multiplicative inverse of  </a:t>
            </a:r>
            <a:r>
              <a:rPr lang="en-US" u="none" dirty="0">
                <a:solidFill>
                  <a:srgbClr val="000000"/>
                </a:solidFill>
              </a:rPr>
              <a:t>9 </a:t>
            </a:r>
            <a:r>
              <a:rPr lang="en-US" b="0" u="none" dirty="0">
                <a:solidFill>
                  <a:srgbClr val="000000"/>
                </a:solidFill>
              </a:rPr>
              <a:t>modulo </a:t>
            </a:r>
            <a:r>
              <a:rPr lang="en-US" u="none" dirty="0">
                <a:solidFill>
                  <a:srgbClr val="000000"/>
                </a:solidFill>
              </a:rPr>
              <a:t>11</a:t>
            </a:r>
          </a:p>
          <a:p>
            <a:endParaRPr lang="en-US" u="none" dirty="0">
              <a:solidFill>
                <a:srgbClr val="000000"/>
              </a:solidFill>
            </a:endParaRPr>
          </a:p>
          <a:p>
            <a:r>
              <a:rPr lang="en-US" b="0" dirty="0">
                <a:solidFill>
                  <a:srgbClr val="000000"/>
                </a:solidFill>
              </a:rPr>
              <a:t>Solution:</a:t>
            </a:r>
            <a:r>
              <a:rPr lang="en-US" b="0" u="none" dirty="0">
                <a:solidFill>
                  <a:srgbClr val="000000"/>
                </a:solidFill>
              </a:rPr>
              <a:t> Compute     </a:t>
            </a:r>
            <a:r>
              <a:rPr lang="en-US" b="0" u="none" dirty="0" err="1">
                <a:solidFill>
                  <a:srgbClr val="000000"/>
                </a:solidFill>
              </a:rPr>
              <a:t>gcd</a:t>
            </a:r>
            <a:r>
              <a:rPr lang="en-US" b="0" u="none" dirty="0">
                <a:solidFill>
                  <a:srgbClr val="000000"/>
                </a:solidFill>
              </a:rPr>
              <a:t> (11, 9) = </a:t>
            </a:r>
            <a:r>
              <a:rPr lang="en-US" b="0" u="none" dirty="0">
                <a:solidFill>
                  <a:schemeClr val="hlink"/>
                </a:solidFill>
              </a:rPr>
              <a:t>a</a:t>
            </a:r>
            <a:r>
              <a:rPr lang="en-US" b="0" u="none" dirty="0">
                <a:solidFill>
                  <a:srgbClr val="000000"/>
                </a:solidFill>
              </a:rPr>
              <a:t> x 11  + </a:t>
            </a:r>
            <a:r>
              <a:rPr lang="en-US" b="0" u="none" dirty="0">
                <a:solidFill>
                  <a:schemeClr val="hlink"/>
                </a:solidFill>
              </a:rPr>
              <a:t>b</a:t>
            </a:r>
            <a:r>
              <a:rPr lang="en-US" b="0" u="none" dirty="0">
                <a:solidFill>
                  <a:srgbClr val="000000"/>
                </a:solidFill>
              </a:rPr>
              <a:t> x 9 = 1  </a:t>
            </a:r>
          </a:p>
          <a:p>
            <a:r>
              <a:rPr lang="en-US" b="0" u="none" dirty="0">
                <a:solidFill>
                  <a:srgbClr val="000000"/>
                </a:solidFill>
              </a:rPr>
              <a:t>               if </a:t>
            </a:r>
            <a:r>
              <a:rPr lang="en-US" b="0" u="none" dirty="0" err="1">
                <a:solidFill>
                  <a:srgbClr val="000000"/>
                </a:solidFill>
              </a:rPr>
              <a:t>gcd</a:t>
            </a:r>
            <a:r>
              <a:rPr lang="en-US" b="0" u="none" dirty="0">
                <a:solidFill>
                  <a:srgbClr val="000000"/>
                </a:solidFill>
              </a:rPr>
              <a:t>=1, then the inverse is </a:t>
            </a:r>
            <a:r>
              <a:rPr lang="en-US" u="none" dirty="0">
                <a:solidFill>
                  <a:srgbClr val="000000"/>
                </a:solidFill>
              </a:rPr>
              <a:t>b</a:t>
            </a:r>
            <a:endParaRPr lang="de-DE" u="none" dirty="0">
              <a:solidFill>
                <a:schemeClr val="hlink"/>
              </a:solidFill>
            </a:endParaRPr>
          </a:p>
        </p:txBody>
      </p:sp>
      <p:sp>
        <p:nvSpPr>
          <p:cNvPr id="1502286" name="Line 79"/>
          <p:cNvSpPr>
            <a:spLocks noChangeShapeType="1"/>
          </p:cNvSpPr>
          <p:nvPr/>
        </p:nvSpPr>
        <p:spPr bwMode="auto">
          <a:xfrm flipH="1">
            <a:off x="3581400" y="4876800"/>
            <a:ext cx="381000" cy="6096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2287" name="Line 80"/>
          <p:cNvSpPr>
            <a:spLocks noChangeShapeType="1"/>
          </p:cNvSpPr>
          <p:nvPr/>
        </p:nvSpPr>
        <p:spPr bwMode="auto">
          <a:xfrm flipH="1">
            <a:off x="4495800" y="4876800"/>
            <a:ext cx="152400" cy="533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02961" name="Text Box 81"/>
          <p:cNvSpPr txBox="1">
            <a:spLocks noChangeArrowheads="1"/>
          </p:cNvSpPr>
          <p:nvPr/>
        </p:nvSpPr>
        <p:spPr bwMode="auto">
          <a:xfrm>
            <a:off x="720725" y="361950"/>
            <a:ext cx="9113838" cy="88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defTabSz="762000" eaLnBrk="0" hangingPunct="0">
              <a:defRPr/>
            </a:pPr>
            <a:r>
              <a:rPr lang="en-US" sz="280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Example 3 :</a:t>
            </a:r>
            <a:r>
              <a:rPr lang="en-US" sz="2800" u="none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 Extended gcd Algorithem  and </a:t>
            </a:r>
            <a:r>
              <a:rPr lang="en-US" sz="280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Multiplicative Inverse</a:t>
            </a:r>
          </a:p>
          <a:p>
            <a:pPr defTabSz="762000" eaLnBrk="0" hangingPunct="0">
              <a:defRPr/>
            </a:pPr>
            <a:r>
              <a:rPr lang="en-US" sz="2400" u="none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                    gcd (</a:t>
            </a:r>
            <a:r>
              <a:rPr lang="en-US" sz="2400" u="none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n</a:t>
            </a:r>
            <a:r>
              <a:rPr lang="en-US" sz="2400" u="none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1</a:t>
            </a:r>
            <a:r>
              <a:rPr lang="en-US" sz="2400" u="none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 , n</a:t>
            </a:r>
            <a:r>
              <a:rPr lang="en-US" sz="2400" u="none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2</a:t>
            </a:r>
            <a:r>
              <a:rPr lang="en-US" sz="2400" u="none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) =   </a:t>
            </a:r>
            <a:r>
              <a:rPr lang="en-US" sz="2400" u="none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a</a:t>
            </a:r>
            <a:r>
              <a:rPr lang="en-US" sz="2400" u="none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 . </a:t>
            </a:r>
            <a:r>
              <a:rPr lang="en-US" sz="2400" u="none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n</a:t>
            </a:r>
            <a:r>
              <a:rPr lang="en-US" sz="2400" u="none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1</a:t>
            </a:r>
            <a:r>
              <a:rPr lang="en-US" sz="2400" u="none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  +  </a:t>
            </a:r>
            <a:r>
              <a:rPr lang="en-US" sz="2400" u="none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b</a:t>
            </a:r>
            <a:r>
              <a:rPr lang="en-US" sz="2400" u="none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 . </a:t>
            </a:r>
            <a:r>
              <a:rPr lang="en-US" sz="2400" u="none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n</a:t>
            </a:r>
            <a:r>
              <a:rPr lang="en-US" sz="2400" u="none" baseline="-25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2</a:t>
            </a:r>
            <a:endParaRPr lang="en-US" sz="2800">
              <a:solidFill>
                <a:srgbClr val="0239C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502289" name="Line 82"/>
          <p:cNvSpPr>
            <a:spLocks noChangeShapeType="1"/>
          </p:cNvSpPr>
          <p:nvPr/>
        </p:nvSpPr>
        <p:spPr bwMode="auto">
          <a:xfrm flipH="1">
            <a:off x="1447800" y="3978275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502290" name="Rectangle 83"/>
          <p:cNvSpPr>
            <a:spLocks noChangeArrowheads="1"/>
          </p:cNvSpPr>
          <p:nvPr/>
        </p:nvSpPr>
        <p:spPr bwMode="auto">
          <a:xfrm>
            <a:off x="6858000" y="4176713"/>
            <a:ext cx="1216025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US" sz="1700" b="0" u="none">
                <a:solidFill>
                  <a:srgbClr val="000000"/>
                </a:solidFill>
              </a:rPr>
              <a:t>9/2 = 4 + 1/2</a:t>
            </a:r>
            <a:endParaRPr lang="en-GB"/>
          </a:p>
        </p:txBody>
      </p:sp>
      <p:sp>
        <p:nvSpPr>
          <p:cNvPr id="1502291" name="Rectangle 84"/>
          <p:cNvSpPr>
            <a:spLocks noChangeArrowheads="1"/>
          </p:cNvSpPr>
          <p:nvPr/>
        </p:nvSpPr>
        <p:spPr bwMode="auto">
          <a:xfrm>
            <a:off x="1193800" y="460057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US" sz="1700" b="0" u="none">
                <a:solidFill>
                  <a:srgbClr val="000000"/>
                </a:solidFill>
              </a:rPr>
              <a:t>2</a:t>
            </a:r>
            <a:endParaRPr lang="en-GB"/>
          </a:p>
        </p:txBody>
      </p:sp>
      <p:sp>
        <p:nvSpPr>
          <p:cNvPr id="1502292" name="Rectangle 85"/>
          <p:cNvSpPr>
            <a:spLocks noChangeArrowheads="1"/>
          </p:cNvSpPr>
          <p:nvPr/>
        </p:nvSpPr>
        <p:spPr bwMode="auto">
          <a:xfrm>
            <a:off x="1857375" y="460057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US" sz="1700" b="0" u="none">
                <a:solidFill>
                  <a:srgbClr val="000000"/>
                </a:solidFill>
              </a:rPr>
              <a:t>1</a:t>
            </a:r>
            <a:endParaRPr lang="en-GB"/>
          </a:p>
        </p:txBody>
      </p:sp>
      <p:sp>
        <p:nvSpPr>
          <p:cNvPr id="1502293" name="Rectangle 86"/>
          <p:cNvSpPr>
            <a:spLocks noChangeArrowheads="1"/>
          </p:cNvSpPr>
          <p:nvPr/>
        </p:nvSpPr>
        <p:spPr bwMode="auto">
          <a:xfrm>
            <a:off x="2555875" y="460057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US" sz="1700" b="0" u="none">
                <a:solidFill>
                  <a:srgbClr val="000000"/>
                </a:solidFill>
              </a:rPr>
              <a:t>1</a:t>
            </a:r>
            <a:endParaRPr lang="en-GB"/>
          </a:p>
        </p:txBody>
      </p:sp>
      <p:sp>
        <p:nvSpPr>
          <p:cNvPr id="1502294" name="Rectangle 87"/>
          <p:cNvSpPr>
            <a:spLocks noChangeArrowheads="1"/>
          </p:cNvSpPr>
          <p:nvPr/>
        </p:nvSpPr>
        <p:spPr bwMode="auto">
          <a:xfrm>
            <a:off x="3236913" y="4600575"/>
            <a:ext cx="1920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US" sz="1700" b="0" u="none">
                <a:solidFill>
                  <a:srgbClr val="000000"/>
                </a:solidFill>
              </a:rPr>
              <a:t>-1</a:t>
            </a:r>
            <a:endParaRPr lang="en-GB"/>
          </a:p>
        </p:txBody>
      </p:sp>
      <p:sp>
        <p:nvSpPr>
          <p:cNvPr id="1502295" name="Rectangle 88"/>
          <p:cNvSpPr>
            <a:spLocks noChangeArrowheads="1"/>
          </p:cNvSpPr>
          <p:nvPr/>
        </p:nvSpPr>
        <p:spPr bwMode="auto">
          <a:xfrm>
            <a:off x="3810000" y="4530725"/>
            <a:ext cx="609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algn="ctr" defTabSz="762000" eaLnBrk="0" hangingPunct="0"/>
            <a:r>
              <a:rPr lang="en-US" sz="1300" b="0" u="none">
                <a:solidFill>
                  <a:srgbClr val="000000"/>
                </a:solidFill>
              </a:rPr>
              <a:t>0-4x1</a:t>
            </a:r>
          </a:p>
          <a:p>
            <a:pPr algn="ctr" defTabSz="762000" eaLnBrk="0" hangingPunct="0"/>
            <a:r>
              <a:rPr lang="en-US" sz="1300" u="none">
                <a:solidFill>
                  <a:schemeClr val="hlink"/>
                </a:solidFill>
              </a:rPr>
              <a:t>-4</a:t>
            </a:r>
            <a:endParaRPr lang="en-GB" sz="1600">
              <a:solidFill>
                <a:schemeClr val="hlink"/>
              </a:solidFill>
            </a:endParaRPr>
          </a:p>
        </p:txBody>
      </p:sp>
      <p:sp>
        <p:nvSpPr>
          <p:cNvPr id="1502296" name="Rectangle 89"/>
          <p:cNvSpPr>
            <a:spLocks noChangeArrowheads="1"/>
          </p:cNvSpPr>
          <p:nvPr/>
        </p:nvSpPr>
        <p:spPr bwMode="auto">
          <a:xfrm>
            <a:off x="4588756" y="4489097"/>
            <a:ext cx="474489" cy="446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 defTabSz="762000" eaLnBrk="0" hangingPunct="0"/>
            <a:r>
              <a:rPr lang="en-US" sz="1300" b="0" u="none" dirty="0">
                <a:solidFill>
                  <a:srgbClr val="000000"/>
                </a:solidFill>
              </a:rPr>
              <a:t>1-4x-1</a:t>
            </a:r>
          </a:p>
          <a:p>
            <a:pPr algn="ctr" defTabSz="762000" eaLnBrk="0" hangingPunct="0"/>
            <a:r>
              <a:rPr lang="en-US" sz="1600" u="none" dirty="0">
                <a:solidFill>
                  <a:srgbClr val="FF0000"/>
                </a:solidFill>
              </a:rPr>
              <a:t>5</a:t>
            </a:r>
            <a:endParaRPr lang="en-GB" sz="1600" dirty="0">
              <a:solidFill>
                <a:srgbClr val="FF0000"/>
              </a:solidFill>
            </a:endParaRPr>
          </a:p>
        </p:txBody>
      </p:sp>
      <p:sp>
        <p:nvSpPr>
          <p:cNvPr id="1502297" name="Rectangle 90"/>
          <p:cNvSpPr>
            <a:spLocks noChangeArrowheads="1"/>
          </p:cNvSpPr>
          <p:nvPr/>
        </p:nvSpPr>
        <p:spPr bwMode="auto">
          <a:xfrm>
            <a:off x="5600700" y="460057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US" sz="1700" b="0" u="none">
                <a:solidFill>
                  <a:srgbClr val="000000"/>
                </a:solidFill>
              </a:rPr>
              <a:t>2</a:t>
            </a:r>
            <a:endParaRPr lang="en-GB"/>
          </a:p>
        </p:txBody>
      </p:sp>
      <p:sp>
        <p:nvSpPr>
          <p:cNvPr id="1502298" name="Rectangle 91"/>
          <p:cNvSpPr>
            <a:spLocks noChangeArrowheads="1"/>
          </p:cNvSpPr>
          <p:nvPr/>
        </p:nvSpPr>
        <p:spPr bwMode="auto">
          <a:xfrm>
            <a:off x="6335713" y="4600575"/>
            <a:ext cx="120650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US" sz="1700" b="0" u="none">
                <a:solidFill>
                  <a:srgbClr val="000000"/>
                </a:solidFill>
              </a:rPr>
              <a:t>0</a:t>
            </a:r>
            <a:endParaRPr lang="en-GB"/>
          </a:p>
        </p:txBody>
      </p:sp>
      <p:sp>
        <p:nvSpPr>
          <p:cNvPr id="1502299" name="Line 92"/>
          <p:cNvSpPr>
            <a:spLocks noChangeShapeType="1"/>
          </p:cNvSpPr>
          <p:nvPr/>
        </p:nvSpPr>
        <p:spPr bwMode="auto">
          <a:xfrm>
            <a:off x="1085850" y="4533900"/>
            <a:ext cx="57308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2300" name="Rectangle 93"/>
          <p:cNvSpPr>
            <a:spLocks noChangeArrowheads="1"/>
          </p:cNvSpPr>
          <p:nvPr/>
        </p:nvSpPr>
        <p:spPr bwMode="auto">
          <a:xfrm>
            <a:off x="1085850" y="4533900"/>
            <a:ext cx="573088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02301" name="Line 94"/>
          <p:cNvSpPr>
            <a:spLocks noChangeShapeType="1"/>
          </p:cNvSpPr>
          <p:nvPr/>
        </p:nvSpPr>
        <p:spPr bwMode="auto">
          <a:xfrm>
            <a:off x="1677988" y="4533900"/>
            <a:ext cx="608012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2302" name="Rectangle 95"/>
          <p:cNvSpPr>
            <a:spLocks noChangeArrowheads="1"/>
          </p:cNvSpPr>
          <p:nvPr/>
        </p:nvSpPr>
        <p:spPr bwMode="auto">
          <a:xfrm>
            <a:off x="1677988" y="4533900"/>
            <a:ext cx="608012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02303" name="Line 96"/>
          <p:cNvSpPr>
            <a:spLocks noChangeShapeType="1"/>
          </p:cNvSpPr>
          <p:nvPr/>
        </p:nvSpPr>
        <p:spPr bwMode="auto">
          <a:xfrm>
            <a:off x="2305050" y="4533900"/>
            <a:ext cx="627063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2304" name="Rectangle 97"/>
          <p:cNvSpPr>
            <a:spLocks noChangeArrowheads="1"/>
          </p:cNvSpPr>
          <p:nvPr/>
        </p:nvSpPr>
        <p:spPr bwMode="auto">
          <a:xfrm>
            <a:off x="2305050" y="4533900"/>
            <a:ext cx="627063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02305" name="Line 98"/>
          <p:cNvSpPr>
            <a:spLocks noChangeShapeType="1"/>
          </p:cNvSpPr>
          <p:nvPr/>
        </p:nvSpPr>
        <p:spPr bwMode="auto">
          <a:xfrm>
            <a:off x="2949575" y="4533900"/>
            <a:ext cx="68103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2306" name="Rectangle 99"/>
          <p:cNvSpPr>
            <a:spLocks noChangeArrowheads="1"/>
          </p:cNvSpPr>
          <p:nvPr/>
        </p:nvSpPr>
        <p:spPr bwMode="auto">
          <a:xfrm>
            <a:off x="2949575" y="4533900"/>
            <a:ext cx="681038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02307" name="Line 100"/>
          <p:cNvSpPr>
            <a:spLocks noChangeShapeType="1"/>
          </p:cNvSpPr>
          <p:nvPr/>
        </p:nvSpPr>
        <p:spPr bwMode="auto">
          <a:xfrm>
            <a:off x="3648075" y="4533900"/>
            <a:ext cx="717550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2308" name="Rectangle 101"/>
          <p:cNvSpPr>
            <a:spLocks noChangeArrowheads="1"/>
          </p:cNvSpPr>
          <p:nvPr/>
        </p:nvSpPr>
        <p:spPr bwMode="auto">
          <a:xfrm>
            <a:off x="3648075" y="4533900"/>
            <a:ext cx="717550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02309" name="Line 102"/>
          <p:cNvSpPr>
            <a:spLocks noChangeShapeType="1"/>
          </p:cNvSpPr>
          <p:nvPr/>
        </p:nvSpPr>
        <p:spPr bwMode="auto">
          <a:xfrm>
            <a:off x="4383088" y="4533900"/>
            <a:ext cx="715962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2310" name="Rectangle 103"/>
          <p:cNvSpPr>
            <a:spLocks noChangeArrowheads="1"/>
          </p:cNvSpPr>
          <p:nvPr/>
        </p:nvSpPr>
        <p:spPr bwMode="auto">
          <a:xfrm>
            <a:off x="4383088" y="4533900"/>
            <a:ext cx="715962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02311" name="Line 104"/>
          <p:cNvSpPr>
            <a:spLocks noChangeShapeType="1"/>
          </p:cNvSpPr>
          <p:nvPr/>
        </p:nvSpPr>
        <p:spPr bwMode="auto">
          <a:xfrm>
            <a:off x="5308600" y="4533900"/>
            <a:ext cx="160338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2312" name="Rectangle 105"/>
          <p:cNvSpPr>
            <a:spLocks noChangeArrowheads="1"/>
          </p:cNvSpPr>
          <p:nvPr/>
        </p:nvSpPr>
        <p:spPr bwMode="auto">
          <a:xfrm>
            <a:off x="5308600" y="4533900"/>
            <a:ext cx="160338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02313" name="Line 106"/>
          <p:cNvSpPr>
            <a:spLocks noChangeShapeType="1"/>
          </p:cNvSpPr>
          <p:nvPr/>
        </p:nvSpPr>
        <p:spPr bwMode="auto">
          <a:xfrm>
            <a:off x="5297488" y="4533900"/>
            <a:ext cx="715962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2314" name="Rectangle 107"/>
          <p:cNvSpPr>
            <a:spLocks noChangeArrowheads="1"/>
          </p:cNvSpPr>
          <p:nvPr/>
        </p:nvSpPr>
        <p:spPr bwMode="auto">
          <a:xfrm>
            <a:off x="5297488" y="4533900"/>
            <a:ext cx="715962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02315" name="Line 108"/>
          <p:cNvSpPr>
            <a:spLocks noChangeShapeType="1"/>
          </p:cNvSpPr>
          <p:nvPr/>
        </p:nvSpPr>
        <p:spPr bwMode="auto">
          <a:xfrm>
            <a:off x="6030913" y="4533900"/>
            <a:ext cx="717550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2316" name="Rectangle 109"/>
          <p:cNvSpPr>
            <a:spLocks noChangeArrowheads="1"/>
          </p:cNvSpPr>
          <p:nvPr/>
        </p:nvSpPr>
        <p:spPr bwMode="auto">
          <a:xfrm>
            <a:off x="6030913" y="4533900"/>
            <a:ext cx="717550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02317" name="Line 110"/>
          <p:cNvSpPr>
            <a:spLocks noChangeShapeType="1"/>
          </p:cNvSpPr>
          <p:nvPr/>
        </p:nvSpPr>
        <p:spPr bwMode="auto">
          <a:xfrm>
            <a:off x="6765925" y="4533900"/>
            <a:ext cx="2454275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2318" name="Rectangle 111"/>
          <p:cNvSpPr>
            <a:spLocks noChangeArrowheads="1"/>
          </p:cNvSpPr>
          <p:nvPr/>
        </p:nvSpPr>
        <p:spPr bwMode="auto">
          <a:xfrm>
            <a:off x="6765925" y="4533900"/>
            <a:ext cx="2921000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02319" name="Line 112"/>
          <p:cNvSpPr>
            <a:spLocks noChangeShapeType="1"/>
          </p:cNvSpPr>
          <p:nvPr/>
        </p:nvSpPr>
        <p:spPr bwMode="auto">
          <a:xfrm>
            <a:off x="9704388" y="4533900"/>
            <a:ext cx="17462" cy="1588"/>
          </a:xfrm>
          <a:prstGeom prst="line">
            <a:avLst/>
          </a:prstGeom>
          <a:noFill/>
          <a:ln w="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2320" name="Rectangle 113"/>
          <p:cNvSpPr>
            <a:spLocks noChangeArrowheads="1"/>
          </p:cNvSpPr>
          <p:nvPr/>
        </p:nvSpPr>
        <p:spPr bwMode="auto">
          <a:xfrm>
            <a:off x="9704388" y="4533900"/>
            <a:ext cx="17462" cy="174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02321" name="Rectangle 114"/>
          <p:cNvSpPr>
            <a:spLocks noChangeArrowheads="1"/>
          </p:cNvSpPr>
          <p:nvPr/>
        </p:nvSpPr>
        <p:spPr bwMode="auto">
          <a:xfrm>
            <a:off x="1085850" y="4899025"/>
            <a:ext cx="8636000" cy="17463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502322" name="Line 115"/>
          <p:cNvSpPr>
            <a:spLocks noChangeShapeType="1"/>
          </p:cNvSpPr>
          <p:nvPr/>
        </p:nvSpPr>
        <p:spPr bwMode="auto">
          <a:xfrm flipH="1">
            <a:off x="1430338" y="4378325"/>
            <a:ext cx="3048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502323" name="Rectangle 116"/>
          <p:cNvSpPr>
            <a:spLocks noChangeArrowheads="1"/>
          </p:cNvSpPr>
          <p:nvPr/>
        </p:nvSpPr>
        <p:spPr bwMode="auto">
          <a:xfrm>
            <a:off x="6840538" y="4576763"/>
            <a:ext cx="1035050" cy="25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762000" eaLnBrk="0" hangingPunct="0"/>
            <a:r>
              <a:rPr lang="en-US" sz="1700" b="0" u="none">
                <a:solidFill>
                  <a:srgbClr val="000000"/>
                </a:solidFill>
              </a:rPr>
              <a:t>2/1</a:t>
            </a:r>
            <a:r>
              <a:rPr lang="en-GB" sz="1700" b="0" u="none">
                <a:solidFill>
                  <a:srgbClr val="000000"/>
                </a:solidFill>
              </a:rPr>
              <a:t>=</a:t>
            </a:r>
            <a:r>
              <a:rPr lang="en-US" sz="1700" b="0" u="none">
                <a:solidFill>
                  <a:srgbClr val="000000"/>
                </a:solidFill>
              </a:rPr>
              <a:t>2</a:t>
            </a:r>
            <a:r>
              <a:rPr lang="en-GB" sz="1700" b="0" u="none">
                <a:solidFill>
                  <a:srgbClr val="000000"/>
                </a:solidFill>
              </a:rPr>
              <a:t>+ </a:t>
            </a:r>
            <a:r>
              <a:rPr lang="en-US" sz="1700" b="0" u="none">
                <a:solidFill>
                  <a:srgbClr val="000000"/>
                </a:solidFill>
              </a:rPr>
              <a:t>0/1</a:t>
            </a:r>
            <a:endParaRPr lang="en-GB"/>
          </a:p>
        </p:txBody>
      </p:sp>
      <p:sp>
        <p:nvSpPr>
          <p:cNvPr id="1502324" name="Line 117"/>
          <p:cNvSpPr>
            <a:spLocks noChangeShapeType="1"/>
          </p:cNvSpPr>
          <p:nvPr/>
        </p:nvSpPr>
        <p:spPr bwMode="auto">
          <a:xfrm>
            <a:off x="2286000" y="3292475"/>
            <a:ext cx="0" cy="15827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2325" name="Line 118"/>
          <p:cNvSpPr>
            <a:spLocks noChangeShapeType="1"/>
          </p:cNvSpPr>
          <p:nvPr/>
        </p:nvSpPr>
        <p:spPr bwMode="auto">
          <a:xfrm>
            <a:off x="2971800" y="3292475"/>
            <a:ext cx="0" cy="15827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2326" name="Line 119"/>
          <p:cNvSpPr>
            <a:spLocks noChangeShapeType="1"/>
          </p:cNvSpPr>
          <p:nvPr/>
        </p:nvSpPr>
        <p:spPr bwMode="auto">
          <a:xfrm>
            <a:off x="3657600" y="3292475"/>
            <a:ext cx="0" cy="15827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2327" name="Line 120"/>
          <p:cNvSpPr>
            <a:spLocks noChangeShapeType="1"/>
          </p:cNvSpPr>
          <p:nvPr/>
        </p:nvSpPr>
        <p:spPr bwMode="auto">
          <a:xfrm>
            <a:off x="4343400" y="3292475"/>
            <a:ext cx="0" cy="15827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2328" name="Line 121"/>
          <p:cNvSpPr>
            <a:spLocks noChangeShapeType="1"/>
          </p:cNvSpPr>
          <p:nvPr/>
        </p:nvSpPr>
        <p:spPr bwMode="auto">
          <a:xfrm>
            <a:off x="5219700" y="3292475"/>
            <a:ext cx="0" cy="15827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2329" name="Line 122"/>
          <p:cNvSpPr>
            <a:spLocks noChangeShapeType="1"/>
          </p:cNvSpPr>
          <p:nvPr/>
        </p:nvSpPr>
        <p:spPr bwMode="auto">
          <a:xfrm>
            <a:off x="5295900" y="3292475"/>
            <a:ext cx="0" cy="15827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2330" name="Line 123"/>
          <p:cNvSpPr>
            <a:spLocks noChangeShapeType="1"/>
          </p:cNvSpPr>
          <p:nvPr/>
        </p:nvSpPr>
        <p:spPr bwMode="auto">
          <a:xfrm>
            <a:off x="6019800" y="3292475"/>
            <a:ext cx="0" cy="15827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2331" name="Line 124"/>
          <p:cNvSpPr>
            <a:spLocks noChangeShapeType="1"/>
          </p:cNvSpPr>
          <p:nvPr/>
        </p:nvSpPr>
        <p:spPr bwMode="auto">
          <a:xfrm>
            <a:off x="6705600" y="3292475"/>
            <a:ext cx="0" cy="15827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2332" name="Line 125"/>
          <p:cNvSpPr>
            <a:spLocks noChangeShapeType="1"/>
          </p:cNvSpPr>
          <p:nvPr/>
        </p:nvSpPr>
        <p:spPr bwMode="auto">
          <a:xfrm>
            <a:off x="9677400" y="3292475"/>
            <a:ext cx="0" cy="15827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2333" name="Line 126"/>
          <p:cNvSpPr>
            <a:spLocks noChangeShapeType="1"/>
          </p:cNvSpPr>
          <p:nvPr/>
        </p:nvSpPr>
        <p:spPr bwMode="auto">
          <a:xfrm>
            <a:off x="1066800" y="3292475"/>
            <a:ext cx="0" cy="15827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2334" name="Oval 127"/>
          <p:cNvSpPr>
            <a:spLocks noChangeArrowheads="1"/>
          </p:cNvSpPr>
          <p:nvPr/>
        </p:nvSpPr>
        <p:spPr bwMode="auto">
          <a:xfrm>
            <a:off x="1752600" y="4587875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1502335" name="Text Box 128"/>
          <p:cNvSpPr txBox="1">
            <a:spLocks noChangeArrowheads="1"/>
          </p:cNvSpPr>
          <p:nvPr/>
        </p:nvSpPr>
        <p:spPr bwMode="auto">
          <a:xfrm>
            <a:off x="2133600" y="4953000"/>
            <a:ext cx="590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b="0"/>
              <a:t>gcd</a:t>
            </a:r>
            <a:endParaRPr lang="en-GB" b="0"/>
          </a:p>
        </p:txBody>
      </p:sp>
      <p:sp>
        <p:nvSpPr>
          <p:cNvPr id="1502336" name="Line 129"/>
          <p:cNvSpPr>
            <a:spLocks noChangeShapeType="1"/>
          </p:cNvSpPr>
          <p:nvPr/>
        </p:nvSpPr>
        <p:spPr bwMode="auto">
          <a:xfrm flipH="1" flipV="1">
            <a:off x="2057400" y="4816475"/>
            <a:ext cx="228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502337" name="Text Box 130"/>
          <p:cNvSpPr txBox="1">
            <a:spLocks noChangeArrowheads="1"/>
          </p:cNvSpPr>
          <p:nvPr/>
        </p:nvSpPr>
        <p:spPr bwMode="auto">
          <a:xfrm>
            <a:off x="6581775" y="1803400"/>
            <a:ext cx="3365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u="none"/>
              <a:t>?</a:t>
            </a:r>
            <a:endParaRPr lang="en-GB" u="none"/>
          </a:p>
        </p:txBody>
      </p:sp>
      <p:sp>
        <p:nvSpPr>
          <p:cNvPr id="1502338" name="Text Box 131"/>
          <p:cNvSpPr txBox="1">
            <a:spLocks noChangeArrowheads="1"/>
          </p:cNvSpPr>
          <p:nvPr/>
        </p:nvSpPr>
        <p:spPr bwMode="auto">
          <a:xfrm>
            <a:off x="5867400" y="5607050"/>
            <a:ext cx="3850967" cy="925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sz="1600" u="none" dirty="0"/>
              <a:t>mod 11</a:t>
            </a:r>
            <a:r>
              <a:rPr lang="en-US" sz="1800" u="none" dirty="0"/>
              <a:t> =&gt; 0 + 5 x 9  = 1  (mod 11)  </a:t>
            </a:r>
          </a:p>
          <a:p>
            <a:r>
              <a:rPr lang="en-US" sz="1800" u="none" dirty="0"/>
              <a:t>             =&gt;  5 x 9 mod 11 =1</a:t>
            </a:r>
          </a:p>
          <a:p>
            <a:r>
              <a:rPr lang="en-US" sz="1800" u="none" dirty="0" smtClean="0"/>
              <a:t>That is </a:t>
            </a:r>
            <a:r>
              <a:rPr lang="en-US" sz="1800" u="none" dirty="0" smtClean="0">
                <a:solidFill>
                  <a:srgbClr val="FF0000"/>
                </a:solidFill>
              </a:rPr>
              <a:t>9</a:t>
            </a:r>
            <a:r>
              <a:rPr lang="en-US" sz="1800" u="none" baseline="30000" dirty="0" smtClean="0">
                <a:solidFill>
                  <a:srgbClr val="FF0000"/>
                </a:solidFill>
              </a:rPr>
              <a:t>-1</a:t>
            </a:r>
            <a:r>
              <a:rPr lang="en-US" sz="1800" u="none" dirty="0" smtClean="0"/>
              <a:t> </a:t>
            </a:r>
            <a:r>
              <a:rPr lang="en-US" sz="1800" u="none" dirty="0"/>
              <a:t>mod 11 = </a:t>
            </a:r>
            <a:r>
              <a:rPr lang="en-US" sz="1800" u="none" dirty="0">
                <a:solidFill>
                  <a:srgbClr val="FF0000"/>
                </a:solidFill>
              </a:rPr>
              <a:t>5</a:t>
            </a:r>
            <a:endParaRPr lang="en-GB" sz="1800" u="none" dirty="0">
              <a:solidFill>
                <a:srgbClr val="FF0000"/>
              </a:solidFill>
            </a:endParaRPr>
          </a:p>
        </p:txBody>
      </p:sp>
      <p:sp>
        <p:nvSpPr>
          <p:cNvPr id="1502339" name="Line 132"/>
          <p:cNvSpPr>
            <a:spLocks noChangeShapeType="1"/>
          </p:cNvSpPr>
          <p:nvPr/>
        </p:nvSpPr>
        <p:spPr bwMode="auto">
          <a:xfrm flipH="1">
            <a:off x="5486400" y="5791200"/>
            <a:ext cx="22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502340" name="Text Box 133"/>
          <p:cNvSpPr txBox="1">
            <a:spLocks noChangeArrowheads="1"/>
          </p:cNvSpPr>
          <p:nvPr/>
        </p:nvSpPr>
        <p:spPr bwMode="auto">
          <a:xfrm>
            <a:off x="3619500" y="2974975"/>
            <a:ext cx="7540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de-DE" sz="1600" u="none"/>
              <a:t>a</a:t>
            </a:r>
            <a:r>
              <a:rPr lang="de-DE" sz="1600" u="none" baseline="-25000"/>
              <a:t>1</a:t>
            </a:r>
            <a:r>
              <a:rPr lang="de-DE" sz="1600" u="none"/>
              <a:t>-qa</a:t>
            </a:r>
            <a:r>
              <a:rPr lang="de-DE" sz="1600" u="none" baseline="-25000"/>
              <a:t>2</a:t>
            </a:r>
            <a:endParaRPr lang="en-GB" sz="1600" u="none"/>
          </a:p>
        </p:txBody>
      </p:sp>
      <p:sp>
        <p:nvSpPr>
          <p:cNvPr id="1502341" name="Text Box 134"/>
          <p:cNvSpPr txBox="1">
            <a:spLocks noChangeArrowheads="1"/>
          </p:cNvSpPr>
          <p:nvPr/>
        </p:nvSpPr>
        <p:spPr bwMode="auto">
          <a:xfrm>
            <a:off x="4419600" y="2974975"/>
            <a:ext cx="990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de-DE" sz="1600" u="none"/>
              <a:t>b</a:t>
            </a:r>
            <a:r>
              <a:rPr lang="de-DE" sz="1600" u="none" baseline="-25000"/>
              <a:t>1</a:t>
            </a:r>
            <a:r>
              <a:rPr lang="de-DE" sz="1600" u="none"/>
              <a:t>-qb</a:t>
            </a:r>
            <a:r>
              <a:rPr lang="de-DE" sz="1600" u="none" baseline="-25000"/>
              <a:t>2</a:t>
            </a:r>
            <a:endParaRPr lang="en-GB" sz="1600" u="none"/>
          </a:p>
        </p:txBody>
      </p:sp>
      <p:sp>
        <p:nvSpPr>
          <p:cNvPr id="1502342" name="Line 135"/>
          <p:cNvSpPr>
            <a:spLocks noChangeShapeType="1"/>
          </p:cNvSpPr>
          <p:nvPr/>
        </p:nvSpPr>
        <p:spPr bwMode="auto">
          <a:xfrm flipH="1">
            <a:off x="2736850" y="3962400"/>
            <a:ext cx="1079500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502343" name="Line 136"/>
          <p:cNvSpPr>
            <a:spLocks noChangeShapeType="1"/>
          </p:cNvSpPr>
          <p:nvPr/>
        </p:nvSpPr>
        <p:spPr bwMode="auto">
          <a:xfrm flipH="1">
            <a:off x="3455988" y="3962400"/>
            <a:ext cx="1223962" cy="288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7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425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18" y="328260"/>
            <a:ext cx="5728102" cy="4746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04258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3155950"/>
            <a:ext cx="4859337" cy="331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04259" name="Line 4"/>
          <p:cNvSpPr>
            <a:spLocks noChangeShapeType="1"/>
          </p:cNvSpPr>
          <p:nvPr/>
        </p:nvSpPr>
        <p:spPr bwMode="auto">
          <a:xfrm>
            <a:off x="2464496" y="5037595"/>
            <a:ext cx="0" cy="576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504260" name="Line 5"/>
          <p:cNvSpPr>
            <a:spLocks noChangeShapeType="1"/>
          </p:cNvSpPr>
          <p:nvPr/>
        </p:nvSpPr>
        <p:spPr bwMode="auto">
          <a:xfrm>
            <a:off x="2481455" y="5609649"/>
            <a:ext cx="1633346" cy="420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504261" name="Line 6"/>
          <p:cNvSpPr>
            <a:spLocks noChangeShapeType="1"/>
          </p:cNvSpPr>
          <p:nvPr/>
        </p:nvSpPr>
        <p:spPr bwMode="auto">
          <a:xfrm flipV="1">
            <a:off x="4131759" y="3041649"/>
            <a:ext cx="2091" cy="256799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504262" name="Line 7"/>
          <p:cNvSpPr>
            <a:spLocks noChangeShapeType="1"/>
          </p:cNvSpPr>
          <p:nvPr/>
        </p:nvSpPr>
        <p:spPr bwMode="auto">
          <a:xfrm>
            <a:off x="4114800" y="3055938"/>
            <a:ext cx="2278063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504263" name="Line 8"/>
          <p:cNvSpPr>
            <a:spLocks noChangeShapeType="1"/>
          </p:cNvSpPr>
          <p:nvPr/>
        </p:nvSpPr>
        <p:spPr bwMode="auto">
          <a:xfrm>
            <a:off x="6392863" y="3055938"/>
            <a:ext cx="0" cy="2873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404937" name="Text Box 9"/>
          <p:cNvSpPr txBox="1">
            <a:spLocks noChangeArrowheads="1"/>
          </p:cNvSpPr>
          <p:nvPr/>
        </p:nvSpPr>
        <p:spPr bwMode="auto">
          <a:xfrm>
            <a:off x="4716703" y="402016"/>
            <a:ext cx="5040973" cy="95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defTabSz="762000" eaLnBrk="0" hangingPunct="0">
              <a:defRPr/>
            </a:pPr>
            <a:r>
              <a:rPr lang="en-US" sz="2800" u="none" dirty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Stein`s improvement  for the </a:t>
            </a:r>
          </a:p>
          <a:p>
            <a:pPr algn="ctr" defTabSz="762000" eaLnBrk="0" hangingPunct="0">
              <a:defRPr/>
            </a:pPr>
            <a:r>
              <a:rPr lang="en-US" sz="2800" u="none" dirty="0" smtClean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Extended </a:t>
            </a:r>
            <a:r>
              <a:rPr lang="en-US" sz="2800" u="none" dirty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Euclidean </a:t>
            </a:r>
            <a:r>
              <a:rPr lang="en-US" sz="2800" u="none" dirty="0" err="1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gcd</a:t>
            </a:r>
            <a:r>
              <a:rPr lang="en-US" sz="2800" u="none" dirty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 Algorithm</a:t>
            </a:r>
          </a:p>
        </p:txBody>
      </p:sp>
      <p:sp>
        <p:nvSpPr>
          <p:cNvPr id="1504265" name="Text Box 10"/>
          <p:cNvSpPr txBox="1">
            <a:spLocks noChangeArrowheads="1"/>
          </p:cNvSpPr>
          <p:nvPr/>
        </p:nvSpPr>
        <p:spPr bwMode="auto">
          <a:xfrm>
            <a:off x="863600" y="6267450"/>
            <a:ext cx="1895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de-DE" sz="900"/>
              <a:t>(Source: J. Massey ETH Zürich)</a:t>
            </a:r>
          </a:p>
        </p:txBody>
      </p:sp>
      <p:sp>
        <p:nvSpPr>
          <p:cNvPr id="11" name="Rechteck 10"/>
          <p:cNvSpPr/>
          <p:nvPr/>
        </p:nvSpPr>
        <p:spPr bwMode="auto">
          <a:xfrm>
            <a:off x="7777063" y="1901130"/>
            <a:ext cx="1475978" cy="740845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nein  = no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0" u="none" dirty="0" smtClean="0">
                <a:latin typeface="Arial Narrow" panose="020B0606020202030204" pitchFamily="34" charset="0"/>
              </a:rPr>
              <a:t>ja = yes</a:t>
            </a:r>
            <a:endParaRPr lang="de-DE" sz="1400" b="0" u="none" dirty="0">
              <a:latin typeface="Arial Narrow" panose="020B0606020202030204" pitchFamily="34" charset="0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gerade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  = even</a:t>
            </a:r>
          </a:p>
        </p:txBody>
      </p:sp>
      <p:sp>
        <p:nvSpPr>
          <p:cNvPr id="13" name="Rechteck 12"/>
          <p:cNvSpPr/>
          <p:nvPr/>
        </p:nvSpPr>
        <p:spPr bwMode="auto">
          <a:xfrm>
            <a:off x="1512367" y="2199553"/>
            <a:ext cx="1785761" cy="144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Bothe n</a:t>
            </a:r>
            <a:r>
              <a:rPr kumimoji="0" lang="en-US" sz="11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1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 and n</a:t>
            </a:r>
            <a:r>
              <a:rPr kumimoji="0" lang="en-US" sz="11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2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 odd?</a:t>
            </a:r>
            <a:endParaRPr kumimoji="0" lang="de-DE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  <p:sp>
        <p:nvSpPr>
          <p:cNvPr id="14" name="Rechteck 13"/>
          <p:cNvSpPr/>
          <p:nvPr/>
        </p:nvSpPr>
        <p:spPr bwMode="auto">
          <a:xfrm>
            <a:off x="2464496" y="1138996"/>
            <a:ext cx="684771" cy="1318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2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62" name="Text Box 2"/>
          <p:cNvSpPr txBox="1">
            <a:spLocks noChangeArrowheads="1"/>
          </p:cNvSpPr>
          <p:nvPr/>
        </p:nvSpPr>
        <p:spPr bwMode="auto">
          <a:xfrm>
            <a:off x="1008063" y="2451100"/>
            <a:ext cx="8001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 eaLnBrk="0" hangingPunct="0">
              <a:buFontTx/>
              <a:buChar char="•"/>
              <a:defRPr/>
            </a:pPr>
            <a:r>
              <a:rPr lang="en-US" altLang="de-DE" sz="24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Times New Roman (Arabic)" charset="-78"/>
              </a:rPr>
              <a:t>  Euclidean Algorithm, Remainder</a:t>
            </a:r>
            <a:endParaRPr lang="en-GB" altLang="ar-SA" sz="2400" u="none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Times New Roman (Arabic)" charset="-78"/>
            </a:endParaRPr>
          </a:p>
          <a:p>
            <a:pPr defTabSz="762000" eaLnBrk="0" hangingPunct="0">
              <a:defRPr/>
            </a:pPr>
            <a:r>
              <a:rPr lang="en-GB" altLang="ar-SA" sz="24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Times New Roman (Arabic)" charset="-78"/>
              </a:rPr>
              <a:t>   </a:t>
            </a:r>
            <a:r>
              <a:rPr lang="en-US" altLang="ar-SA" sz="24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Times New Roman (Arabic)" charset="-78"/>
              </a:rPr>
              <a:t>Greatest Common Divisor (</a:t>
            </a:r>
            <a:r>
              <a:rPr lang="en-US" altLang="ar-SA" sz="2400" u="none" dirty="0" err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Times New Roman (Arabic)" charset="-78"/>
              </a:rPr>
              <a:t>gcd</a:t>
            </a:r>
            <a:r>
              <a:rPr lang="en-US" altLang="ar-SA" sz="24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Times New Roman (Arabic)" charset="-78"/>
              </a:rPr>
              <a:t>)</a:t>
            </a:r>
          </a:p>
          <a:p>
            <a:pPr defTabSz="762000" eaLnBrk="0" hangingPunct="0">
              <a:buFontTx/>
              <a:buChar char="•"/>
              <a:defRPr/>
            </a:pPr>
            <a:endParaRPr lang="en-GB" altLang="ar-SA" sz="2400" b="0" u="none" dirty="0">
              <a:solidFill>
                <a:schemeClr val="accent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Times New Roman (Arabic)" charset="-78"/>
            </a:endParaRPr>
          </a:p>
          <a:p>
            <a:pPr defTabSz="762000" eaLnBrk="0" hangingPunct="0">
              <a:buFontTx/>
              <a:buChar char="•"/>
              <a:defRPr/>
            </a:pPr>
            <a:r>
              <a:rPr lang="en-GB" altLang="ar-SA" sz="2400" b="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Times New Roman (Arabic)" charset="-78"/>
              </a:rPr>
              <a:t> </a:t>
            </a:r>
            <a:r>
              <a:rPr lang="de-DE" altLang="ar-SA" sz="2400" b="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Times New Roman (Arabic)" charset="-78"/>
              </a:rPr>
              <a:t> </a:t>
            </a:r>
            <a:r>
              <a:rPr lang="en-US" altLang="ar-SA" sz="24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Times New Roman (Arabic)" charset="-78"/>
              </a:rPr>
              <a:t>Group Theory, Rings, Finite Fields</a:t>
            </a:r>
            <a:endParaRPr lang="en-GB" altLang="ar-SA" sz="2400" u="none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Times New Roman (Arabic)" charset="-78"/>
            </a:endParaRPr>
          </a:p>
          <a:p>
            <a:pPr defTabSz="762000" eaLnBrk="0" hangingPunct="0">
              <a:defRPr/>
            </a:pPr>
            <a:r>
              <a:rPr lang="en-GB" altLang="ar-SA" sz="24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Times New Roman (Arabic)" charset="-78"/>
              </a:rPr>
              <a:t>   </a:t>
            </a:r>
            <a:r>
              <a:rPr lang="en-US" altLang="ar-SA" sz="24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Times New Roman (Arabic)" charset="-78"/>
              </a:rPr>
              <a:t>Element’s Order, Euler Theorem</a:t>
            </a:r>
          </a:p>
          <a:p>
            <a:pPr defTabSz="762000" eaLnBrk="0" hangingPunct="0">
              <a:buFontTx/>
              <a:buChar char="•"/>
              <a:defRPr/>
            </a:pPr>
            <a:endParaRPr lang="en-US" altLang="ar-SA" sz="2400" u="none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Times New Roman (Arabic)" charset="-78"/>
            </a:endParaRPr>
          </a:p>
          <a:p>
            <a:pPr defTabSz="762000" eaLnBrk="0" hangingPunct="0">
              <a:buFontTx/>
              <a:buChar char="•"/>
              <a:defRPr/>
            </a:pPr>
            <a:r>
              <a:rPr lang="en-US" altLang="ar-SA" sz="24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Times New Roman (Arabic)" charset="-78"/>
              </a:rPr>
              <a:t>  Prime Numbers</a:t>
            </a:r>
          </a:p>
          <a:p>
            <a:pPr defTabSz="762000" eaLnBrk="0" hangingPunct="0">
              <a:buFontTx/>
              <a:buChar char="•"/>
              <a:defRPr/>
            </a:pPr>
            <a:r>
              <a:rPr lang="en-US" altLang="ar-SA" sz="24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Times New Roman (Arabic)" charset="-78"/>
              </a:rPr>
              <a:t>  Prime Number Generation</a:t>
            </a:r>
          </a:p>
          <a:p>
            <a:pPr defTabSz="762000" eaLnBrk="0" hangingPunct="0">
              <a:buFontTx/>
              <a:buChar char="•"/>
              <a:defRPr/>
            </a:pPr>
            <a:endParaRPr lang="en-US" altLang="ar-SA" sz="2400" u="none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Times New Roman (Arabic)" charset="-78"/>
            </a:endParaRPr>
          </a:p>
          <a:p>
            <a:pPr defTabSz="762000" eaLnBrk="0" hangingPunct="0">
              <a:buFontTx/>
              <a:buChar char="•"/>
              <a:defRPr/>
            </a:pPr>
            <a:r>
              <a:rPr lang="en-US" altLang="ar-SA" sz="24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Times New Roman (Arabic)" charset="-78"/>
              </a:rPr>
              <a:t>  Extension Fields</a:t>
            </a:r>
            <a:endParaRPr lang="en-GB" altLang="ar-SA" sz="2400" b="0" u="none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Times New Roman (Arabic)" charset="-78"/>
            </a:endParaRPr>
          </a:p>
        </p:txBody>
      </p:sp>
      <p:sp>
        <p:nvSpPr>
          <p:cNvPr id="1372163" name="Text Box 3"/>
          <p:cNvSpPr txBox="1">
            <a:spLocks noChangeArrowheads="1"/>
          </p:cNvSpPr>
          <p:nvPr/>
        </p:nvSpPr>
        <p:spPr bwMode="auto">
          <a:xfrm>
            <a:off x="1152525" y="1874838"/>
            <a:ext cx="5791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762000" eaLnBrk="0" hangingPunct="0">
              <a:defRPr/>
            </a:pPr>
            <a:r>
              <a:rPr lang="en-GB" altLang="ar-SA" sz="280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Times New Roman (Arabic)" charset="-78"/>
              </a:rPr>
              <a:t>Outlines</a:t>
            </a:r>
            <a:endParaRPr lang="en-GB" altLang="ar-SA" sz="2800" u="none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cs typeface="Times New Roman (Arabic)" charset="-78"/>
            </a:endParaRPr>
          </a:p>
        </p:txBody>
      </p:sp>
      <p:sp>
        <p:nvSpPr>
          <p:cNvPr id="1372164" name="Text Box 4"/>
          <p:cNvSpPr txBox="1">
            <a:spLocks noChangeArrowheads="1"/>
          </p:cNvSpPr>
          <p:nvPr/>
        </p:nvSpPr>
        <p:spPr bwMode="auto">
          <a:xfrm>
            <a:off x="1512888" y="506413"/>
            <a:ext cx="685641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defTabSz="762000" eaLnBrk="0" hangingPunct="0">
              <a:defRPr/>
            </a:pPr>
            <a:r>
              <a:rPr lang="en-029" sz="400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Mathematical Background</a:t>
            </a:r>
            <a:endParaRPr lang="en-029" sz="2800" u="none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  <a:p>
            <a:pPr algn="ctr" defTabSz="762000" eaLnBrk="0" hangingPunct="0">
              <a:defRPr/>
            </a:pPr>
            <a:r>
              <a:rPr lang="en-029" sz="2400" u="none" dirty="0" smtClean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Number Theory, Groups, Rings and Fields</a:t>
            </a:r>
            <a:endParaRPr lang="en-JM" sz="2800" u="none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30724" name="Text Box 5"/>
          <p:cNvSpPr txBox="1">
            <a:spLocks noChangeArrowheads="1"/>
          </p:cNvSpPr>
          <p:nvPr/>
        </p:nvSpPr>
        <p:spPr bwMode="auto">
          <a:xfrm>
            <a:off x="7993063" y="2738438"/>
            <a:ext cx="8715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part 1</a:t>
            </a:r>
            <a:endParaRPr lang="en-GB"/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8026400" y="3756025"/>
            <a:ext cx="8715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part 2</a:t>
            </a:r>
            <a:endParaRPr lang="en-GB"/>
          </a:p>
        </p:txBody>
      </p:sp>
      <p:sp>
        <p:nvSpPr>
          <p:cNvPr id="30726" name="Text Box 7"/>
          <p:cNvSpPr txBox="1">
            <a:spLocks noChangeArrowheads="1"/>
          </p:cNvSpPr>
          <p:nvPr/>
        </p:nvSpPr>
        <p:spPr bwMode="auto">
          <a:xfrm>
            <a:off x="7993063" y="4827588"/>
            <a:ext cx="8715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part 3</a:t>
            </a:r>
            <a:endParaRPr lang="en-GB"/>
          </a:p>
        </p:txBody>
      </p:sp>
      <p:sp>
        <p:nvSpPr>
          <p:cNvPr id="30727" name="Text Box 8"/>
          <p:cNvSpPr txBox="1">
            <a:spLocks noChangeArrowheads="1"/>
          </p:cNvSpPr>
          <p:nvPr/>
        </p:nvSpPr>
        <p:spPr bwMode="auto">
          <a:xfrm>
            <a:off x="7993063" y="5762625"/>
            <a:ext cx="8715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/>
              <a:t>part 4</a:t>
            </a:r>
            <a:endParaRPr lang="en-GB"/>
          </a:p>
        </p:txBody>
      </p:sp>
      <p:sp>
        <p:nvSpPr>
          <p:cNvPr id="30728" name="Line 9"/>
          <p:cNvSpPr>
            <a:spLocks noChangeShapeType="1"/>
          </p:cNvSpPr>
          <p:nvPr/>
        </p:nvSpPr>
        <p:spPr bwMode="auto">
          <a:xfrm>
            <a:off x="7645400" y="2659063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30729" name="Line 10"/>
          <p:cNvSpPr>
            <a:spLocks noChangeShapeType="1"/>
          </p:cNvSpPr>
          <p:nvPr/>
        </p:nvSpPr>
        <p:spPr bwMode="auto">
          <a:xfrm>
            <a:off x="7637463" y="3671888"/>
            <a:ext cx="7937" cy="693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30730" name="Line 11"/>
          <p:cNvSpPr>
            <a:spLocks noChangeShapeType="1"/>
          </p:cNvSpPr>
          <p:nvPr/>
        </p:nvSpPr>
        <p:spPr bwMode="auto">
          <a:xfrm flipH="1">
            <a:off x="7645400" y="4757738"/>
            <a:ext cx="4763" cy="622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30731" name="Line 12"/>
          <p:cNvSpPr>
            <a:spLocks noChangeShapeType="1"/>
          </p:cNvSpPr>
          <p:nvPr/>
        </p:nvSpPr>
        <p:spPr bwMode="auto">
          <a:xfrm>
            <a:off x="7645400" y="587375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9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510" name="Text Box 110"/>
          <p:cNvSpPr txBox="1">
            <a:spLocks noChangeArrowheads="1"/>
          </p:cNvSpPr>
          <p:nvPr/>
        </p:nvSpPr>
        <p:spPr bwMode="auto">
          <a:xfrm>
            <a:off x="539431" y="582301"/>
            <a:ext cx="5609527" cy="52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 defTabSz="762000" eaLnBrk="0" hangingPunct="0">
              <a:defRPr/>
            </a:pPr>
            <a:r>
              <a:rPr lang="en-AU" sz="2800" dirty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Extended </a:t>
            </a:r>
            <a:r>
              <a:rPr lang="en-AU" sz="2800" dirty="0" err="1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gcd</a:t>
            </a:r>
            <a:r>
              <a:rPr lang="en-AU" sz="2800" dirty="0">
                <a:solidFill>
                  <a:srgbClr val="0239C4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Arial" charset="0"/>
              </a:rPr>
              <a:t> Solution as Excel Sheet:</a:t>
            </a:r>
            <a:endParaRPr lang="de-DE" sz="2800" dirty="0">
              <a:solidFill>
                <a:srgbClr val="0239C4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Arial" charset="0"/>
            </a:endParaRPr>
          </a:p>
        </p:txBody>
      </p:sp>
      <p:cxnSp>
        <p:nvCxnSpPr>
          <p:cNvPr id="10247" name="Gerade Verbindung mit Pfeil 7"/>
          <p:cNvCxnSpPr>
            <a:cxnSpLocks noChangeShapeType="1"/>
          </p:cNvCxnSpPr>
          <p:nvPr/>
        </p:nvCxnSpPr>
        <p:spPr bwMode="auto">
          <a:xfrm flipH="1">
            <a:off x="3456583" y="3674839"/>
            <a:ext cx="1332112" cy="115212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8" name="Ellipse 8"/>
          <p:cNvSpPr>
            <a:spLocks noChangeArrowheads="1"/>
          </p:cNvSpPr>
          <p:nvPr/>
        </p:nvSpPr>
        <p:spPr bwMode="auto">
          <a:xfrm>
            <a:off x="4587114" y="3299252"/>
            <a:ext cx="360362" cy="287338"/>
          </a:xfrm>
          <a:prstGeom prst="ellipse">
            <a:avLst/>
          </a:prstGeom>
          <a:noFill/>
          <a:ln w="12700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5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de-DE" sz="200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510916"/>
              </p:ext>
            </p:extLst>
          </p:nvPr>
        </p:nvGraphicFramePr>
        <p:xfrm>
          <a:off x="565150" y="2019188"/>
          <a:ext cx="9153525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Arbeitsblatt" r:id="rId4" imgW="9153425" imgH="2448028" progId="Excel.Sheet.12">
                  <p:embed/>
                </p:oleObj>
              </mc:Choice>
              <mc:Fallback>
                <p:oleObj name="Arbeitsblatt" r:id="rId4" imgW="9153425" imgH="2448028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" y="2019188"/>
                        <a:ext cx="9153525" cy="244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88"/>
          <p:cNvSpPr txBox="1">
            <a:spLocks noChangeArrowheads="1"/>
          </p:cNvSpPr>
          <p:nvPr/>
        </p:nvSpPr>
        <p:spPr bwMode="auto">
          <a:xfrm>
            <a:off x="1126332" y="4826967"/>
            <a:ext cx="6912768" cy="1325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defTabSz="762000" eaLnBrk="0" hangingPunct="0">
              <a:defRPr sz="2000" b="1"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62000" eaLnBrk="0" hangingPunct="0">
              <a:defRPr sz="2000" b="1"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62000" eaLnBrk="0" hangingPunct="0">
              <a:defRPr sz="2000" b="1"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62000" eaLnBrk="0" hangingPunct="0">
              <a:defRPr sz="2000" b="1"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62000" eaLnBrk="0" hangingPunct="0">
              <a:defRPr sz="2000" b="1"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b="0" dirty="0">
                <a:solidFill>
                  <a:srgbClr val="000000"/>
                </a:solidFill>
              </a:rPr>
              <a:t>Check: </a:t>
            </a:r>
            <a:r>
              <a:rPr lang="en-US" b="0" u="none" dirty="0">
                <a:solidFill>
                  <a:srgbClr val="000000"/>
                </a:solidFill>
              </a:rPr>
              <a:t>     17 x - 55  = -155 = -155+156 =  1    mod 156</a:t>
            </a:r>
          </a:p>
          <a:p>
            <a:r>
              <a:rPr lang="en-US" b="0" u="none" dirty="0">
                <a:solidFill>
                  <a:srgbClr val="000000"/>
                </a:solidFill>
              </a:rPr>
              <a:t>                 Or 17</a:t>
            </a:r>
            <a:r>
              <a:rPr lang="en-US" b="0" u="none" baseline="30000" dirty="0">
                <a:solidFill>
                  <a:srgbClr val="000000"/>
                </a:solidFill>
              </a:rPr>
              <a:t>-1</a:t>
            </a:r>
            <a:r>
              <a:rPr lang="en-US" b="0" u="none" dirty="0">
                <a:solidFill>
                  <a:srgbClr val="000000"/>
                </a:solidFill>
              </a:rPr>
              <a:t>= -55 = -55 +156 = 101</a:t>
            </a:r>
          </a:p>
          <a:p>
            <a:endParaRPr lang="en-US" b="0" u="none" dirty="0">
              <a:solidFill>
                <a:srgbClr val="000000"/>
              </a:solidFill>
            </a:endParaRPr>
          </a:p>
          <a:p>
            <a:r>
              <a:rPr lang="en-US" b="0" dirty="0">
                <a:solidFill>
                  <a:srgbClr val="000000"/>
                </a:solidFill>
              </a:rPr>
              <a:t>Check</a:t>
            </a:r>
            <a:r>
              <a:rPr lang="en-US" b="0" u="none" dirty="0">
                <a:solidFill>
                  <a:srgbClr val="000000"/>
                </a:solidFill>
              </a:rPr>
              <a:t>:       17 x 101 = 1717 = 1 mod 156</a:t>
            </a:r>
          </a:p>
        </p:txBody>
      </p:sp>
      <p:sp>
        <p:nvSpPr>
          <p:cNvPr id="10" name="Text Box 88"/>
          <p:cNvSpPr txBox="1">
            <a:spLocks noChangeArrowheads="1"/>
          </p:cNvSpPr>
          <p:nvPr/>
        </p:nvSpPr>
        <p:spPr bwMode="auto">
          <a:xfrm>
            <a:off x="565150" y="1108652"/>
            <a:ext cx="8807450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762000" eaLnBrk="0" hangingPunct="0">
              <a:defRPr sz="2000" b="1" u="sng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62000" eaLnBrk="0" hangingPunct="0">
              <a:defRPr sz="2000" b="1" u="sng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62000" eaLnBrk="0" hangingPunct="0">
              <a:defRPr sz="2000" b="1" u="sng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62000" eaLnBrk="0" hangingPunct="0">
              <a:defRPr sz="2000" b="1" u="sng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62000" eaLnBrk="0" hangingPunct="0">
              <a:defRPr sz="2000" b="1" u="sng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2400" b="0" dirty="0">
                <a:solidFill>
                  <a:srgbClr val="000000"/>
                </a:solidFill>
              </a:rPr>
              <a:t>Solution:</a:t>
            </a:r>
            <a:r>
              <a:rPr lang="en-US" sz="2400" b="0" u="none" dirty="0">
                <a:solidFill>
                  <a:srgbClr val="000000"/>
                </a:solidFill>
              </a:rPr>
              <a:t> Compute     </a:t>
            </a:r>
            <a:r>
              <a:rPr lang="en-US" sz="2400" b="0" u="none" dirty="0" err="1">
                <a:solidFill>
                  <a:srgbClr val="000000"/>
                </a:solidFill>
              </a:rPr>
              <a:t>gcd</a:t>
            </a:r>
            <a:r>
              <a:rPr lang="en-US" sz="2400" b="0" u="none" dirty="0">
                <a:solidFill>
                  <a:srgbClr val="000000"/>
                </a:solidFill>
              </a:rPr>
              <a:t> (156, 17) = </a:t>
            </a:r>
            <a:r>
              <a:rPr lang="en-US" sz="2400" b="0" u="none" dirty="0">
                <a:solidFill>
                  <a:schemeClr val="hlink"/>
                </a:solidFill>
              </a:rPr>
              <a:t>a</a:t>
            </a:r>
            <a:r>
              <a:rPr lang="en-US" sz="2400" b="0" u="none" dirty="0">
                <a:solidFill>
                  <a:srgbClr val="000000"/>
                </a:solidFill>
              </a:rPr>
              <a:t> x 156  + </a:t>
            </a:r>
            <a:r>
              <a:rPr lang="en-US" sz="2400" b="0" u="none" dirty="0">
                <a:solidFill>
                  <a:schemeClr val="hlink"/>
                </a:solidFill>
              </a:rPr>
              <a:t>b</a:t>
            </a:r>
            <a:r>
              <a:rPr lang="en-US" sz="2400" b="0" u="none" dirty="0">
                <a:solidFill>
                  <a:srgbClr val="000000"/>
                </a:solidFill>
              </a:rPr>
              <a:t> x 17 = 1  </a:t>
            </a:r>
          </a:p>
          <a:p>
            <a:r>
              <a:rPr lang="en-US" sz="2400" b="0" u="none" dirty="0">
                <a:solidFill>
                  <a:srgbClr val="000000"/>
                </a:solidFill>
              </a:rPr>
              <a:t>               if </a:t>
            </a:r>
            <a:r>
              <a:rPr lang="en-US" sz="2400" b="0" u="none" dirty="0" err="1">
                <a:solidFill>
                  <a:srgbClr val="000000"/>
                </a:solidFill>
              </a:rPr>
              <a:t>gcd</a:t>
            </a:r>
            <a:r>
              <a:rPr lang="en-US" sz="2400" b="0" u="none" dirty="0">
                <a:solidFill>
                  <a:srgbClr val="000000"/>
                </a:solidFill>
              </a:rPr>
              <a:t>=1, then the inverse is </a:t>
            </a:r>
            <a:r>
              <a:rPr lang="en-US" sz="2400" u="none" dirty="0">
                <a:solidFill>
                  <a:srgbClr val="000000"/>
                </a:solidFill>
              </a:rPr>
              <a:t>b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5284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9028" name="Text Box 4"/>
          <p:cNvSpPr txBox="1">
            <a:spLocks noChangeArrowheads="1"/>
          </p:cNvSpPr>
          <p:nvPr/>
        </p:nvSpPr>
        <p:spPr bwMode="auto">
          <a:xfrm>
            <a:off x="720279" y="753001"/>
            <a:ext cx="5976664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762000" eaLnBrk="0" hangingPunct="0">
              <a:defRPr/>
            </a:pPr>
            <a:r>
              <a:rPr lang="en-029" sz="32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Deepest </a:t>
            </a:r>
            <a:r>
              <a:rPr lang="en-029" sz="44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thanks</a:t>
            </a:r>
          </a:p>
          <a:p>
            <a:pPr defTabSz="762000" eaLnBrk="0" hangingPunct="0">
              <a:defRPr/>
            </a:pPr>
            <a:r>
              <a:rPr lang="en-029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To </a:t>
            </a:r>
            <a:r>
              <a:rPr lang="en-029" sz="2800" u="none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James Massey</a:t>
            </a:r>
            <a:r>
              <a:rPr lang="en-029" sz="14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 </a:t>
            </a:r>
            <a:r>
              <a:rPr lang="en-029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(ETH Zürich).</a:t>
            </a:r>
          </a:p>
          <a:p>
            <a:pPr defTabSz="762000" eaLnBrk="0" hangingPunct="0">
              <a:defRPr/>
            </a:pPr>
            <a:r>
              <a:rPr lang="en-029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for allowing me to use his lecture slides in 1987. </a:t>
            </a:r>
          </a:p>
          <a:p>
            <a:pPr defTabSz="762000" eaLnBrk="0" hangingPunct="0">
              <a:defRPr/>
            </a:pPr>
            <a:endParaRPr lang="en-029" u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  <a:p>
            <a:pPr defTabSz="762000" eaLnBrk="0" hangingPunct="0">
              <a:defRPr/>
            </a:pPr>
            <a:r>
              <a:rPr lang="en-029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Many </a:t>
            </a:r>
            <a:r>
              <a:rPr lang="en-029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slides, especially those on mathematical fundamentals were inspired or used in modified forms in whole or in part from Jim Massey’s lecture </a:t>
            </a:r>
            <a:r>
              <a:rPr lang="en-029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slides.</a:t>
            </a:r>
          </a:p>
          <a:p>
            <a:pPr defTabSz="762000" eaLnBrk="0" hangingPunct="0">
              <a:defRPr/>
            </a:pPr>
            <a:endParaRPr lang="en-029" u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  <a:p>
            <a:pPr defTabSz="762000" eaLnBrk="0" hangingPunct="0">
              <a:defRPr/>
            </a:pPr>
            <a:r>
              <a:rPr lang="en-JM" sz="14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I had the pleasure and luck to be first introduced to this topic </a:t>
            </a:r>
            <a:endParaRPr lang="en-JM" sz="1400" u="none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  <a:p>
            <a:pPr defTabSz="762000" eaLnBrk="0" hangingPunct="0">
              <a:defRPr/>
            </a:pPr>
            <a:r>
              <a:rPr lang="en-JM" sz="14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by </a:t>
            </a:r>
            <a:r>
              <a:rPr lang="en-JM" sz="140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Jim Massey at the ETH Zurich in 1985</a:t>
            </a:r>
            <a:endParaRPr lang="en-JM" sz="1400" u="none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977" y="876708"/>
            <a:ext cx="1548226" cy="1861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7509556" y="2845881"/>
            <a:ext cx="1039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1934-2013</a:t>
            </a:r>
          </a:p>
        </p:txBody>
      </p:sp>
      <p:sp>
        <p:nvSpPr>
          <p:cNvPr id="5" name="Rechteck 4"/>
          <p:cNvSpPr/>
          <p:nvPr/>
        </p:nvSpPr>
        <p:spPr>
          <a:xfrm>
            <a:off x="6408911" y="3386807"/>
            <a:ext cx="367240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762000">
              <a:defRPr/>
            </a:pPr>
            <a:r>
              <a:rPr lang="en-029" i="1" u="none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James Massey </a:t>
            </a:r>
            <a:r>
              <a:rPr lang="en-029" i="1" u="none" dirty="0">
                <a:solidFill>
                  <a:srgbClr val="000000"/>
                </a:solidFill>
                <a:latin typeface="Arial Narrow" pitchFamily="34" charset="0"/>
              </a:rPr>
              <a:t>is </a:t>
            </a:r>
            <a:r>
              <a:rPr lang="en-029" i="1" u="none" dirty="0" smtClean="0">
                <a:solidFill>
                  <a:srgbClr val="000000"/>
                </a:solidFill>
                <a:latin typeface="Arial Narrow" pitchFamily="34" charset="0"/>
              </a:rPr>
              <a:t>a well </a:t>
            </a:r>
            <a:r>
              <a:rPr lang="en-029" i="1" u="none" dirty="0">
                <a:solidFill>
                  <a:srgbClr val="000000"/>
                </a:solidFill>
                <a:latin typeface="Arial Narrow" pitchFamily="34" charset="0"/>
              </a:rPr>
              <a:t>known coding theorist and cryptographer </a:t>
            </a:r>
          </a:p>
          <a:p>
            <a:pPr lvl="0" defTabSz="762000">
              <a:defRPr/>
            </a:pPr>
            <a:r>
              <a:rPr lang="en-029" i="1" u="none" dirty="0">
                <a:solidFill>
                  <a:srgbClr val="000000"/>
                </a:solidFill>
                <a:latin typeface="Arial Narrow" pitchFamily="34" charset="0"/>
              </a:rPr>
              <a:t>Having outstanding </a:t>
            </a:r>
            <a:r>
              <a:rPr lang="en-029" i="1" u="none" dirty="0" smtClean="0">
                <a:solidFill>
                  <a:srgbClr val="000000"/>
                </a:solidFill>
                <a:latin typeface="Arial Narrow" pitchFamily="34" charset="0"/>
              </a:rPr>
              <a:t> and major fundamental contributions </a:t>
            </a:r>
            <a:r>
              <a:rPr lang="en-029" i="1" u="none" dirty="0">
                <a:solidFill>
                  <a:srgbClr val="000000"/>
                </a:solidFill>
                <a:latin typeface="Arial Narrow" pitchFamily="34" charset="0"/>
              </a:rPr>
              <a:t>in the last 60 years in the theory and technology of coding and cryptography</a:t>
            </a:r>
            <a:r>
              <a:rPr lang="en-029" i="1" u="none" dirty="0" smtClean="0">
                <a:solidFill>
                  <a:srgbClr val="000000"/>
                </a:solidFill>
                <a:latin typeface="Arial Narrow" pitchFamily="34" charset="0"/>
              </a:rPr>
              <a:t>.</a:t>
            </a:r>
            <a:endParaRPr lang="en-029" i="1" u="none" dirty="0">
              <a:solidFill>
                <a:srgbClr val="00000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64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90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4210" name="Text Box 2"/>
          <p:cNvSpPr txBox="1">
            <a:spLocks noChangeArrowheads="1"/>
          </p:cNvSpPr>
          <p:nvPr/>
        </p:nvSpPr>
        <p:spPr bwMode="auto">
          <a:xfrm>
            <a:off x="1584375" y="210852"/>
            <a:ext cx="80648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762000" eaLnBrk="0" hangingPunct="0">
              <a:defRPr/>
            </a:pPr>
            <a:r>
              <a:rPr lang="en-029" sz="3200" u="none" dirty="0">
                <a:solidFill>
                  <a:srgbClr val="0E52F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Mathematical Background: in Number Theory</a:t>
            </a:r>
            <a:endParaRPr lang="en-JM" sz="3200" u="none" dirty="0">
              <a:solidFill>
                <a:srgbClr val="0E52F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</p:txBody>
      </p:sp>
      <p:sp>
        <p:nvSpPr>
          <p:cNvPr id="1469454" name="Text Box 3"/>
          <p:cNvSpPr txBox="1">
            <a:spLocks noChangeArrowheads="1"/>
          </p:cNvSpPr>
          <p:nvPr/>
        </p:nvSpPr>
        <p:spPr bwMode="auto">
          <a:xfrm>
            <a:off x="1041666" y="1621519"/>
            <a:ext cx="8895637" cy="16466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715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1">
              <a:spcBef>
                <a:spcPts val="1200"/>
              </a:spcBef>
              <a:spcAft>
                <a:spcPts val="300"/>
              </a:spcAft>
            </a:pPr>
            <a:r>
              <a:rPr lang="en-US" sz="2800" u="none" dirty="0">
                <a:latin typeface="Arial Narrow" pitchFamily="34" charset="0"/>
              </a:rPr>
              <a:t>Number sets of interest in cryptography</a:t>
            </a:r>
            <a:r>
              <a:rPr lang="en-US" sz="2800" i="1" u="none" dirty="0">
                <a:latin typeface="Arial Narrow" pitchFamily="34" charset="0"/>
              </a:rPr>
              <a:t>:</a:t>
            </a:r>
            <a:endParaRPr lang="en-US" sz="2800" u="none" dirty="0">
              <a:latin typeface="Arial Narrow" pitchFamily="34" charset="0"/>
            </a:endParaRPr>
          </a:p>
          <a:p>
            <a:pPr lvl="1">
              <a:spcBef>
                <a:spcPts val="1200"/>
              </a:spcBef>
              <a:spcAft>
                <a:spcPts val="300"/>
              </a:spcAft>
            </a:pPr>
            <a:r>
              <a:rPr lang="en-US" sz="2400" b="0" u="none" dirty="0">
                <a:latin typeface="Arial Narrow" pitchFamily="34" charset="0"/>
              </a:rPr>
              <a:t>- Natural numbers</a:t>
            </a:r>
            <a:r>
              <a:rPr lang="en-US" sz="2400" u="none" dirty="0">
                <a:latin typeface="Arial Narrow" pitchFamily="34" charset="0"/>
              </a:rPr>
              <a:t>   	    N   =    </a:t>
            </a:r>
            <a:r>
              <a:rPr lang="en-US" sz="2400" b="0" u="none" dirty="0">
                <a:solidFill>
                  <a:schemeClr val="hlink"/>
                </a:solidFill>
                <a:latin typeface="Arial Narrow" pitchFamily="34" charset="0"/>
              </a:rPr>
              <a:t>0</a:t>
            </a:r>
            <a:r>
              <a:rPr lang="en-US" sz="2400" b="0" u="none" dirty="0">
                <a:latin typeface="Arial Narrow" pitchFamily="34" charset="0"/>
              </a:rPr>
              <a:t>   1   2   3   .....</a:t>
            </a:r>
            <a:r>
              <a:rPr lang="en-US" sz="2400" u="none" dirty="0">
                <a:latin typeface="Arial Narrow" pitchFamily="34" charset="0"/>
              </a:rPr>
              <a:t>     </a:t>
            </a:r>
          </a:p>
          <a:p>
            <a:pPr lvl="1">
              <a:spcBef>
                <a:spcPts val="1200"/>
              </a:spcBef>
              <a:spcAft>
                <a:spcPts val="300"/>
              </a:spcAft>
            </a:pPr>
            <a:r>
              <a:rPr lang="en-US" sz="2400" b="0" u="none" dirty="0">
                <a:latin typeface="Arial Narrow" pitchFamily="34" charset="0"/>
              </a:rPr>
              <a:t>- Integers   set                  </a:t>
            </a:r>
            <a:r>
              <a:rPr lang="en-US" sz="2400" u="none" dirty="0">
                <a:latin typeface="Arial Narrow" pitchFamily="34" charset="0"/>
              </a:rPr>
              <a:t>Z    =  </a:t>
            </a:r>
            <a:r>
              <a:rPr lang="en-US" sz="2400" b="0" u="none" dirty="0">
                <a:latin typeface="Arial Narrow" pitchFamily="34" charset="0"/>
              </a:rPr>
              <a:t>.... -3   -2   -1   </a:t>
            </a:r>
            <a:r>
              <a:rPr lang="en-US" sz="2400" b="0" u="none" dirty="0">
                <a:solidFill>
                  <a:schemeClr val="hlink"/>
                </a:solidFill>
                <a:latin typeface="Arial Narrow" pitchFamily="34" charset="0"/>
              </a:rPr>
              <a:t>0</a:t>
            </a:r>
            <a:r>
              <a:rPr lang="en-US" sz="2400" b="0" u="none" dirty="0">
                <a:latin typeface="Arial Narrow" pitchFamily="34" charset="0"/>
              </a:rPr>
              <a:t>   1   2   3   ......</a:t>
            </a:r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xmlns="" id="{A5F78CE3-DBB4-4173-B854-C5EDCF79A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3441" y="5835079"/>
            <a:ext cx="83804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715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1">
              <a:spcBef>
                <a:spcPts val="1200"/>
              </a:spcBef>
              <a:spcAft>
                <a:spcPts val="300"/>
              </a:spcAft>
            </a:pPr>
            <a:r>
              <a:rPr lang="en-US" b="0" u="none" dirty="0">
                <a:latin typeface="Arial Narrow" pitchFamily="34" charset="0"/>
              </a:rPr>
              <a:t>Modern cryptosystems deploy intensively the above two number sets </a:t>
            </a:r>
            <a:r>
              <a:rPr lang="en-US" u="none" dirty="0">
                <a:latin typeface="Arial Narrow" pitchFamily="34" charset="0"/>
              </a:rPr>
              <a:t>N</a:t>
            </a:r>
            <a:r>
              <a:rPr lang="en-US" b="0" u="none" dirty="0">
                <a:latin typeface="Arial Narrow" pitchFamily="34" charset="0"/>
              </a:rPr>
              <a:t> and </a:t>
            </a:r>
            <a:r>
              <a:rPr lang="en-US" u="none" dirty="0">
                <a:latin typeface="Arial Narrow" pitchFamily="34" charset="0"/>
              </a:rPr>
              <a:t>Z </a:t>
            </a:r>
            <a:r>
              <a:rPr lang="en-US" b="0" u="none" dirty="0">
                <a:latin typeface="Arial Narrow" pitchFamily="34" charset="0"/>
              </a:rPr>
              <a:t>in representing data blocks.</a:t>
            </a:r>
            <a:endParaRPr lang="en-US" sz="1600" b="0" u="none" dirty="0">
              <a:latin typeface="Arial Narrow" pitchFamily="34" charset="0"/>
            </a:endParaRPr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xmlns="" id="{F279C177-7E14-4317-9AFE-E28011E27E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6642" y="893837"/>
            <a:ext cx="83804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5715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1">
              <a:spcBef>
                <a:spcPts val="1200"/>
              </a:spcBef>
              <a:spcAft>
                <a:spcPts val="300"/>
              </a:spcAft>
            </a:pPr>
            <a:r>
              <a:rPr lang="en-US" sz="1800" b="0" u="none" dirty="0">
                <a:latin typeface="Arial Narrow" pitchFamily="34" charset="0"/>
              </a:rPr>
              <a:t>In many modern cryptographic systems, data blocks are represented as integers. Therefore  integer algebra need to be introduced in the form of number theory:</a:t>
            </a:r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xmlns="" id="{C5CA1026-A2A8-45C4-896B-CE3395DC2A69}"/>
              </a:ext>
            </a:extLst>
          </p:cNvPr>
          <p:cNvGrpSpPr/>
          <p:nvPr/>
        </p:nvGrpSpPr>
        <p:grpSpPr>
          <a:xfrm>
            <a:off x="1011435" y="3191417"/>
            <a:ext cx="8895637" cy="2359941"/>
            <a:chOff x="1011435" y="3191417"/>
            <a:chExt cx="8895637" cy="2359941"/>
          </a:xfrm>
        </p:grpSpPr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1469452" name="Object 1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397224778"/>
                    </p:ext>
                  </p:extLst>
                </p:nvPr>
              </p:nvGraphicFramePr>
              <p:xfrm>
                <a:off x="3609385" y="4065621"/>
                <a:ext cx="1567995" cy="810635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042" name="Document" r:id="rId4" imgW="895867" imgH="473634" progId="Word.Document.8">
                        <p:embed/>
                      </p:oleObj>
                    </mc:Choice>
                    <mc:Fallback>
                      <p:oleObj name="Document" r:id="rId4" imgW="895867" imgH="473634" progId="Word.Document.8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609385" y="4065621"/>
                              <a:ext cx="1567995" cy="810635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1469452" name="Object 12"/>
                <p:cNvGraphicFramePr>
                  <a:graphicFrameLocks noChangeAspect="1"/>
                </p:cNvGraphicFramePr>
                <p:nvPr>
                  <p:extLst>
                    <p:ext uri="{D42A27DB-BD31-4B8C-83A1-F6EECF244321}">
                      <p14:modId xmlns:p14="http://schemas.microsoft.com/office/powerpoint/2010/main" val="1397224778"/>
                    </p:ext>
                  </p:extLst>
                </p:nvPr>
              </p:nvGraphicFramePr>
              <p:xfrm>
                <a:off x="3609385" y="4065621"/>
                <a:ext cx="1567995" cy="810635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1029" name="Document" r:id="rId6" imgW="895867" imgH="473634" progId="Word.Document.8">
                        <p:embed/>
                      </p:oleObj>
                    </mc:Choice>
                    <mc:Fallback>
                      <p:oleObj name="Document" r:id="rId6" imgW="895867" imgH="473634" progId="Word.Document.8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609385" y="4065621"/>
                              <a:ext cx="1567995" cy="810635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Text Box 3">
                  <a:extLst>
                    <a:ext uri="{FF2B5EF4-FFF2-40B4-BE49-F238E27FC236}">
                      <a16:creationId xmlns:a16="http://schemas.microsoft.com/office/drawing/2014/main" xmlns="" id="{413D0724-F776-4DA6-9358-A305764778E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011435" y="3191417"/>
                  <a:ext cx="8895637" cy="23599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 defTabSz="762000" eaLnBrk="0" hangingPunct="0">
                    <a:defRPr sz="2000" b="1" u="sng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571500" defTabSz="762000" eaLnBrk="0" hangingPunct="0">
                    <a:defRPr sz="2000" b="1" u="sng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defTabSz="762000" eaLnBrk="0" hangingPunct="0">
                    <a:defRPr sz="2000" b="1" u="sng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defTabSz="762000" eaLnBrk="0" hangingPunct="0">
                    <a:defRPr sz="2000" b="1" u="sng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defTabSz="762000" eaLnBrk="0" hangingPunct="0">
                    <a:defRPr sz="2000" b="1" u="sng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defTabSz="7620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 u="sng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defTabSz="7620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 u="sng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defTabSz="7620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 u="sng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defTabSz="7620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 u="sng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r>
                    <a:rPr lang="en-US" sz="2400" b="0" u="none" dirty="0" smtClean="0">
                      <a:latin typeface="Arial Narrow" pitchFamily="34" charset="0"/>
                    </a:rPr>
                    <a:t/>
                  </a:r>
                  <a:br>
                    <a:rPr lang="en-US" sz="2400" b="0" u="none" dirty="0" smtClean="0">
                      <a:latin typeface="Arial Narrow" pitchFamily="34" charset="0"/>
                    </a:rPr>
                  </a:br>
                  <a:r>
                    <a:rPr lang="en-US" sz="2400" b="0" u="none" dirty="0" smtClean="0">
                      <a:latin typeface="Arial Narrow" pitchFamily="34" charset="0"/>
                    </a:rPr>
                    <a:t>         - For any integer  n </a:t>
                  </a:r>
                  <a:r>
                    <a:rPr lang="en-US" sz="2400" b="0" u="none" dirty="0">
                      <a:latin typeface="Arial Narrow" pitchFamily="34" charset="0"/>
                      <a:sym typeface="Symbol" pitchFamily="18" charset="2"/>
                    </a:rPr>
                    <a:t></a:t>
                  </a:r>
                  <a:r>
                    <a:rPr lang="en-US" sz="2400" b="0" u="none" dirty="0">
                      <a:latin typeface="Arial Narrow" pitchFamily="34" charset="0"/>
                    </a:rPr>
                    <a:t> </a:t>
                  </a:r>
                  <a:r>
                    <a:rPr lang="en-US" sz="2400" u="none" dirty="0">
                      <a:latin typeface="Arial Narrow" pitchFamily="34" charset="0"/>
                    </a:rPr>
                    <a:t>N</a:t>
                  </a:r>
                  <a:r>
                    <a:rPr lang="en-US" sz="2400" b="0" u="none" dirty="0">
                      <a:latin typeface="Arial Narrow" pitchFamily="34" charset="0"/>
                    </a:rPr>
                    <a:t>  and n </a:t>
                  </a:r>
                  <a:r>
                    <a:rPr lang="en-US" sz="2400" u="none" dirty="0">
                      <a:solidFill>
                        <a:srgbClr val="000000"/>
                      </a:solidFill>
                      <a:latin typeface="Arial Narrow" pitchFamily="34" charset="0"/>
                    </a:rPr>
                    <a:t>&gt;1</a:t>
                  </a:r>
                  <a:r>
                    <a:rPr lang="en-US" sz="2400" b="0" u="none" dirty="0">
                      <a:latin typeface="Arial Narrow" pitchFamily="34" charset="0"/>
                    </a:rPr>
                    <a:t> </a:t>
                  </a:r>
                  <a:r>
                    <a:rPr lang="en-US" sz="2400" u="none" dirty="0">
                      <a:latin typeface="Arial Narrow" pitchFamily="34" charset="0"/>
                    </a:rPr>
                    <a:t>:</a:t>
                  </a:r>
                  <a:r>
                    <a:rPr lang="en-US" sz="2400" b="0" u="none" dirty="0">
                      <a:latin typeface="Arial Narrow" pitchFamily="34" charset="0"/>
                    </a:rPr>
                    <a:t> </a:t>
                  </a:r>
                </a:p>
                <a:p>
                  <a:endParaRPr lang="en-US" sz="2400" b="0" u="none" dirty="0">
                    <a:latin typeface="Arial Narrow" pitchFamily="34" charset="0"/>
                  </a:endParaRPr>
                </a:p>
                <a:p>
                  <a:r>
                    <a:rPr lang="en-US" sz="2400" b="0" u="none" dirty="0">
                      <a:latin typeface="Arial Narrow" pitchFamily="34" charset="0"/>
                    </a:rPr>
                    <a:t>		</a:t>
                  </a:r>
                  <a14:m>
                    <m:oMath xmlns:m="http://schemas.openxmlformats.org/officeDocument/2006/math">
                      <m:r>
                        <a:rPr lang="en-GB" sz="2800" i="1" u="none">
                          <a:solidFill>
                            <a:srgbClr val="2910E0"/>
                          </a:solidFill>
                          <a:latin typeface="Cambria Math"/>
                        </a:rPr>
                        <m:t> </m:t>
                      </m:r>
                    </m:oMath>
                  </a14:m>
                  <a:r>
                    <a:rPr lang="en-US" sz="2400" b="0" u="none" dirty="0">
                      <a:latin typeface="Arial Narrow" pitchFamily="34" charset="0"/>
                    </a:rPr>
                    <a:t>	</a:t>
                  </a:r>
                  <a:r>
                    <a:rPr lang="en-US" sz="2400" b="0" u="none" dirty="0" smtClean="0">
                      <a:latin typeface="Arial Narrow" pitchFamily="34" charset="0"/>
                    </a:rPr>
                    <a:t>                               where </a:t>
                  </a:r>
                  <a:r>
                    <a:rPr lang="en-US" sz="2400" b="0" u="none" dirty="0">
                      <a:latin typeface="Arial Narrow" pitchFamily="34" charset="0"/>
                    </a:rPr>
                    <a:t>all </a:t>
                  </a:r>
                  <a:r>
                    <a:rPr lang="en-US" sz="2400" b="0" u="none" dirty="0" smtClean="0">
                      <a:latin typeface="Arial Narrow" pitchFamily="34" charset="0"/>
                    </a:rPr>
                    <a:t> p</a:t>
                  </a:r>
                  <a:r>
                    <a:rPr lang="en-US" sz="2400" b="0" u="none" baseline="-25000" dirty="0" smtClean="0">
                      <a:latin typeface="Arial Narrow" pitchFamily="34" charset="0"/>
                    </a:rPr>
                    <a:t>i’</a:t>
                  </a:r>
                  <a:r>
                    <a:rPr lang="en-US" sz="2400" b="0" u="none" dirty="0" smtClean="0">
                      <a:latin typeface="Arial Narrow" pitchFamily="34" charset="0"/>
                    </a:rPr>
                    <a:t> ‘s are </a:t>
                  </a:r>
                  <a:r>
                    <a:rPr lang="en-US" sz="2400" b="0" u="none" dirty="0">
                      <a:latin typeface="Arial Narrow" pitchFamily="34" charset="0"/>
                    </a:rPr>
                    <a:t>prime </a:t>
                  </a:r>
                  <a:r>
                    <a:rPr lang="en-US" sz="2400" b="0" u="none" dirty="0" smtClean="0">
                      <a:latin typeface="Arial Narrow" pitchFamily="34" charset="0"/>
                    </a:rPr>
                    <a:t>factors of n</a:t>
                  </a:r>
                  <a:endParaRPr lang="en-US" sz="2400" b="0" u="none" dirty="0">
                    <a:latin typeface="Arial Narrow" pitchFamily="34" charset="0"/>
                  </a:endParaRPr>
                </a:p>
                <a:p>
                  <a:r>
                    <a:rPr lang="en-US" sz="2400" b="0" u="none" dirty="0">
                      <a:latin typeface="Arial Narrow" pitchFamily="34" charset="0"/>
                    </a:rPr>
                    <a:t>   </a:t>
                  </a:r>
                  <a:br>
                    <a:rPr lang="en-US" sz="2400" b="0" u="none" dirty="0">
                      <a:latin typeface="Arial Narrow" pitchFamily="34" charset="0"/>
                    </a:rPr>
                  </a:br>
                  <a:r>
                    <a:rPr lang="en-US" sz="2400" b="0" u="none" dirty="0">
                      <a:latin typeface="Arial Narrow" pitchFamily="34" charset="0"/>
                    </a:rPr>
                    <a:t>           </a:t>
                  </a:r>
                  <a:r>
                    <a:rPr lang="en-US" sz="2400" b="0" u="none" dirty="0" smtClean="0">
                      <a:latin typeface="Arial Narrow" pitchFamily="34" charset="0"/>
                    </a:rPr>
                    <a:t>             </a:t>
                  </a:r>
                  <a:r>
                    <a:rPr lang="en-US" sz="2400" b="0" u="none" dirty="0">
                      <a:latin typeface="Arial Narrow" pitchFamily="34" charset="0"/>
                    </a:rPr>
                    <a:t>r is the number of prime factors of n.</a:t>
                  </a:r>
                </a:p>
              </p:txBody>
            </p:sp>
          </mc:Choice>
          <mc:Fallback xmlns="">
            <p:sp>
              <p:nvSpPr>
                <p:cNvPr id="7" name="Text Box 3">
                  <a:extLst>
                    <a:ext uri="{FF2B5EF4-FFF2-40B4-BE49-F238E27FC236}">
                      <a16:creationId xmlns="" xmlns:a16="http://schemas.microsoft.com/office/drawing/2014/main" id="{413D0724-F776-4DA6-9358-A305764778E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11435" y="3191417"/>
                  <a:ext cx="8895637" cy="2359941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 b="-5168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00114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4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4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6258" name="Text Box 2"/>
          <p:cNvSpPr txBox="1">
            <a:spLocks noChangeArrowheads="1"/>
          </p:cNvSpPr>
          <p:nvPr/>
        </p:nvSpPr>
        <p:spPr bwMode="auto">
          <a:xfrm>
            <a:off x="967581" y="333224"/>
            <a:ext cx="8434388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58775" lvl="2" defTabSz="762000" eaLnBrk="0" hangingPunct="0">
              <a:defRPr/>
            </a:pPr>
            <a:r>
              <a:rPr lang="en-AU" sz="280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rPr>
              <a:t>Integer Algebra</a:t>
            </a:r>
            <a:r>
              <a:rPr lang="en-AU" sz="2800" u="none" dirty="0">
                <a:solidFill>
                  <a:srgbClr val="1515F5"/>
                </a:solidFill>
                <a:latin typeface="Arial Narrow" pitchFamily="34" charset="0"/>
                <a:cs typeface="+mn-cs"/>
              </a:rPr>
              <a:t>: Euclidean Division Theorem for Integers</a:t>
            </a:r>
          </a:p>
          <a:p>
            <a:pPr marL="358775" lvl="2" defTabSz="762000" eaLnBrk="0" hangingPunct="0">
              <a:defRPr/>
            </a:pPr>
            <a:endParaRPr lang="en-AU" sz="2400" b="0" u="none" dirty="0">
              <a:latin typeface="Arial Narrow" pitchFamily="34" charset="0"/>
              <a:cs typeface="+mn-cs"/>
            </a:endParaRPr>
          </a:p>
          <a:p>
            <a:pPr marL="358775" lvl="2" defTabSz="762000" eaLnBrk="0" hangingPunct="0">
              <a:defRPr/>
            </a:pPr>
            <a:r>
              <a:rPr lang="en-AU" sz="2400" b="0" u="none" dirty="0">
                <a:latin typeface="Arial Narrow" pitchFamily="34" charset="0"/>
                <a:cs typeface="+mn-cs"/>
              </a:rPr>
              <a:t>For any Integers n and d with d </a:t>
            </a:r>
            <a:r>
              <a:rPr lang="en-AU" sz="2400" b="0" u="none" dirty="0">
                <a:latin typeface="Arial Narrow" pitchFamily="34" charset="0"/>
                <a:cs typeface="+mn-cs"/>
                <a:sym typeface="Symbol" pitchFamily="18" charset="2"/>
              </a:rPr>
              <a:t></a:t>
            </a:r>
            <a:r>
              <a:rPr lang="en-AU" sz="2400" b="0" u="none" dirty="0">
                <a:latin typeface="Arial Narrow" pitchFamily="34" charset="0"/>
                <a:cs typeface="+mn-cs"/>
              </a:rPr>
              <a:t> 0  there is  q and r, such that:</a:t>
            </a:r>
          </a:p>
          <a:p>
            <a:pPr marL="358775" lvl="2" defTabSz="762000" eaLnBrk="0" hangingPunct="0">
              <a:defRPr/>
            </a:pPr>
            <a:endParaRPr lang="en-AU" sz="2400" b="0" u="none" dirty="0">
              <a:latin typeface="Arial Narrow" pitchFamily="34" charset="0"/>
              <a:cs typeface="+mn-cs"/>
            </a:endParaRPr>
          </a:p>
          <a:p>
            <a:pPr marL="358775" lvl="2" defTabSz="762000" eaLnBrk="0" hangingPunct="0">
              <a:defRPr/>
            </a:pPr>
            <a:r>
              <a:rPr lang="de-DE" sz="2400" b="0" u="none" dirty="0">
                <a:latin typeface="Arial Narrow" pitchFamily="34" charset="0"/>
                <a:cs typeface="+mn-cs"/>
              </a:rPr>
              <a:t>            	  n / d  =   q    +  r / d </a:t>
            </a:r>
            <a:endParaRPr lang="en-AU" sz="2400" b="0" u="none" dirty="0">
              <a:latin typeface="Arial Narrow" pitchFamily="34" charset="0"/>
              <a:cs typeface="+mn-cs"/>
              <a:sym typeface="Symbol" pitchFamily="18" charset="2"/>
            </a:endParaRPr>
          </a:p>
          <a:p>
            <a:pPr marL="358775" lvl="2" defTabSz="762000" eaLnBrk="0" hangingPunct="0">
              <a:defRPr/>
            </a:pPr>
            <a:r>
              <a:rPr lang="en-AU" sz="2400" b="0" u="none" dirty="0">
                <a:latin typeface="Arial Narrow" pitchFamily="34" charset="0"/>
                <a:cs typeface="+mn-cs"/>
              </a:rPr>
              <a:t>	               n     =  q d  +  r     where     </a:t>
            </a:r>
            <a:r>
              <a:rPr lang="en-AU" sz="2400" u="none" dirty="0">
                <a:latin typeface="Arial Narrow" pitchFamily="34" charset="0"/>
                <a:cs typeface="+mn-cs"/>
              </a:rPr>
              <a:t>0  </a:t>
            </a:r>
            <a:r>
              <a:rPr lang="en-AU" sz="2400" u="none" dirty="0">
                <a:latin typeface="Arial Narrow" pitchFamily="34" charset="0"/>
                <a:cs typeface="+mn-cs"/>
                <a:sym typeface="Symbol" pitchFamily="18" charset="2"/>
              </a:rPr>
              <a:t></a:t>
            </a:r>
            <a:r>
              <a:rPr lang="en-AU" sz="2400" u="none" dirty="0">
                <a:latin typeface="Arial Narrow" pitchFamily="34" charset="0"/>
                <a:cs typeface="+mn-cs"/>
              </a:rPr>
              <a:t>  r  &lt; </a:t>
            </a:r>
            <a:r>
              <a:rPr lang="en-AU" sz="2400" u="none" dirty="0">
                <a:latin typeface="Arial Narrow" pitchFamily="34" charset="0"/>
                <a:cs typeface="+mn-cs"/>
                <a:sym typeface="Symbol" pitchFamily="18" charset="2"/>
              </a:rPr>
              <a:t></a:t>
            </a:r>
            <a:r>
              <a:rPr lang="en-AU" sz="2400" u="none" dirty="0">
                <a:latin typeface="Arial Narrow" pitchFamily="34" charset="0"/>
                <a:cs typeface="+mn-cs"/>
              </a:rPr>
              <a:t>d</a:t>
            </a:r>
            <a:r>
              <a:rPr lang="en-AU" sz="2400" u="none" dirty="0">
                <a:latin typeface="Arial Narrow" pitchFamily="34" charset="0"/>
                <a:cs typeface="+mn-cs"/>
                <a:sym typeface="Symbol" pitchFamily="18" charset="2"/>
              </a:rPr>
              <a:t></a:t>
            </a:r>
          </a:p>
          <a:p>
            <a:pPr defTabSz="762000" eaLnBrk="0" hangingPunct="0">
              <a:defRPr/>
            </a:pPr>
            <a:r>
              <a:rPr lang="en-AU" sz="2400" b="0" u="none" dirty="0">
                <a:latin typeface="Arial Narrow" pitchFamily="34" charset="0"/>
                <a:cs typeface="+mn-cs"/>
                <a:sym typeface="Symbol" pitchFamily="18" charset="2"/>
              </a:rPr>
              <a:t>     </a:t>
            </a:r>
          </a:p>
          <a:p>
            <a:pPr defTabSz="762000" eaLnBrk="0" hangingPunct="0">
              <a:defRPr/>
            </a:pPr>
            <a:endParaRPr lang="en-AU" sz="2400" b="0" u="none" dirty="0">
              <a:latin typeface="Arial Narrow" pitchFamily="34" charset="0"/>
              <a:cs typeface="+mn-cs"/>
              <a:sym typeface="Symbol" pitchFamily="18" charset="2"/>
            </a:endParaRPr>
          </a:p>
          <a:p>
            <a:pPr defTabSz="762000" eaLnBrk="0" hangingPunct="0">
              <a:defRPr/>
            </a:pPr>
            <a:endParaRPr lang="de-DE" sz="2400" b="0" u="none" dirty="0">
              <a:latin typeface="Arial Narrow" pitchFamily="34" charset="0"/>
              <a:cs typeface="+mn-cs"/>
            </a:endParaRPr>
          </a:p>
          <a:p>
            <a:pPr defTabSz="762000" eaLnBrk="0" hangingPunct="0">
              <a:defRPr/>
            </a:pPr>
            <a:endParaRPr lang="de-DE" sz="2400" b="0" u="none" dirty="0">
              <a:latin typeface="Arial Narrow" pitchFamily="34" charset="0"/>
              <a:cs typeface="+mn-cs"/>
            </a:endParaRPr>
          </a:p>
          <a:p>
            <a:pPr defTabSz="762000" eaLnBrk="0" hangingPunct="0">
              <a:defRPr/>
            </a:pPr>
            <a:endParaRPr lang="de-DE" sz="2400" b="0" u="none" dirty="0">
              <a:latin typeface="Arial Narrow" pitchFamily="34" charset="0"/>
              <a:cs typeface="+mn-cs"/>
            </a:endParaRPr>
          </a:p>
          <a:p>
            <a:pPr defTabSz="762000" eaLnBrk="0" hangingPunct="0">
              <a:defRPr/>
            </a:pPr>
            <a:r>
              <a:rPr lang="de-DE" sz="2400" b="0" u="none" dirty="0">
                <a:latin typeface="Arial Narrow" pitchFamily="34" charset="0"/>
                <a:cs typeface="+mn-cs"/>
              </a:rPr>
              <a:t>	</a:t>
            </a:r>
            <a:endParaRPr lang="en-AU" sz="2400" b="0" u="none" dirty="0">
              <a:latin typeface="Arial Narrow" pitchFamily="34" charset="0"/>
              <a:cs typeface="+mn-cs"/>
              <a:sym typeface="Symbol" pitchFamily="18" charset="2"/>
            </a:endParaRPr>
          </a:p>
          <a:p>
            <a:pPr defTabSz="762000" eaLnBrk="0" hangingPunct="0">
              <a:defRPr/>
            </a:pPr>
            <a:r>
              <a:rPr lang="en-AU" sz="2400" b="0" u="none" dirty="0">
                <a:latin typeface="Arial Narrow" pitchFamily="34" charset="0"/>
                <a:cs typeface="+mn-cs"/>
                <a:sym typeface="Symbol" pitchFamily="18" charset="2"/>
              </a:rPr>
              <a:t>      </a:t>
            </a:r>
            <a:r>
              <a:rPr lang="en-AU" sz="2400" b="0" dirty="0">
                <a:latin typeface="Arial Narrow" pitchFamily="34" charset="0"/>
                <a:cs typeface="+mn-cs"/>
                <a:sym typeface="Symbol" pitchFamily="18" charset="2"/>
              </a:rPr>
              <a:t>Example:</a:t>
            </a:r>
            <a:r>
              <a:rPr lang="en-AU" sz="2400" b="0" u="none" dirty="0">
                <a:latin typeface="Arial Narrow" pitchFamily="34" charset="0"/>
                <a:cs typeface="+mn-cs"/>
                <a:sym typeface="Symbol" pitchFamily="18" charset="2"/>
              </a:rPr>
              <a:t>        13/5 =  2 + 3/5 	</a:t>
            </a:r>
          </a:p>
          <a:p>
            <a:pPr defTabSz="762000" eaLnBrk="0" hangingPunct="0">
              <a:defRPr/>
            </a:pPr>
            <a:r>
              <a:rPr lang="en-AU" sz="2400" b="0" u="none" dirty="0">
                <a:latin typeface="Arial Narrow" pitchFamily="34" charset="0"/>
                <a:cs typeface="+mn-cs"/>
                <a:sym typeface="Symbol" pitchFamily="18" charset="2"/>
              </a:rPr>
              <a:t>                    or       13   =  2 . 5  + 3</a:t>
            </a:r>
          </a:p>
        </p:txBody>
      </p:sp>
      <p:sp>
        <p:nvSpPr>
          <p:cNvPr id="1376261" name="Text Box 5"/>
          <p:cNvSpPr txBox="1">
            <a:spLocks noChangeArrowheads="1"/>
          </p:cNvSpPr>
          <p:nvPr/>
        </p:nvSpPr>
        <p:spPr bwMode="auto">
          <a:xfrm>
            <a:off x="2520479" y="5751069"/>
            <a:ext cx="4306285" cy="463846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AU" sz="2400" b="0" i="1" u="none" dirty="0">
                <a:latin typeface="Arial Narrow" pitchFamily="34" charset="0"/>
                <a:sym typeface="Symbol" pitchFamily="18" charset="2"/>
              </a:rPr>
              <a:t>In the remainder algebra  R</a:t>
            </a:r>
            <a:r>
              <a:rPr lang="de-DE" sz="2400" b="0" i="1" u="none" baseline="-25000" dirty="0">
                <a:latin typeface="Arial Narrow" pitchFamily="34" charset="0"/>
              </a:rPr>
              <a:t>5</a:t>
            </a:r>
            <a:r>
              <a:rPr lang="de-DE" sz="2400" b="0" i="1" u="none" dirty="0">
                <a:latin typeface="Arial Narrow" pitchFamily="34" charset="0"/>
              </a:rPr>
              <a:t> (13) = 3</a:t>
            </a:r>
            <a:endParaRPr lang="de-DE" dirty="0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xmlns="" id="{F6C97125-412D-42C3-92E5-C1667F908486}"/>
              </a:ext>
            </a:extLst>
          </p:cNvPr>
          <p:cNvGrpSpPr/>
          <p:nvPr/>
        </p:nvGrpSpPr>
        <p:grpSpPr>
          <a:xfrm>
            <a:off x="1080319" y="2773099"/>
            <a:ext cx="8434388" cy="1934103"/>
            <a:chOff x="1002695" y="2810826"/>
            <a:chExt cx="8434388" cy="1934103"/>
          </a:xfrm>
        </p:grpSpPr>
        <p:sp>
          <p:nvSpPr>
            <p:cNvPr id="1487874" name="Line 4"/>
            <p:cNvSpPr>
              <a:spLocks noChangeShapeType="1"/>
            </p:cNvSpPr>
            <p:nvPr/>
          </p:nvSpPr>
          <p:spPr bwMode="auto">
            <a:xfrm flipV="1">
              <a:off x="3744615" y="2810826"/>
              <a:ext cx="575940" cy="7629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en-US"/>
            </a:p>
          </p:txBody>
        </p:sp>
        <p:sp>
          <p:nvSpPr>
            <p:cNvPr id="5" name="Text Box 2">
              <a:extLst>
                <a:ext uri="{FF2B5EF4-FFF2-40B4-BE49-F238E27FC236}">
                  <a16:creationId xmlns:a16="http://schemas.microsoft.com/office/drawing/2014/main" xmlns="" id="{814680DE-6B75-46A5-A7E9-EB44F875C0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2695" y="3175269"/>
              <a:ext cx="8434388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58775" lvl="2" defTabSz="762000" eaLnBrk="0" hangingPunct="0">
                <a:defRPr/>
              </a:pPr>
              <a:r>
                <a:rPr lang="en-AU" sz="2400" b="0" u="none" dirty="0">
                  <a:latin typeface="Arial Narrow" pitchFamily="34" charset="0"/>
                  <a:cs typeface="+mn-cs"/>
                </a:rPr>
                <a:t>	</a:t>
              </a:r>
              <a:endParaRPr lang="en-AU" sz="2400" b="0" u="none" dirty="0">
                <a:latin typeface="Arial Narrow" pitchFamily="34" charset="0"/>
                <a:cs typeface="+mn-cs"/>
                <a:sym typeface="Symbol" pitchFamily="18" charset="2"/>
              </a:endParaRPr>
            </a:p>
            <a:p>
              <a:pPr defTabSz="762000" eaLnBrk="0" hangingPunct="0">
                <a:defRPr/>
              </a:pPr>
              <a:r>
                <a:rPr lang="en-AU" sz="2400" b="0" u="none" dirty="0">
                  <a:latin typeface="Arial Narrow" pitchFamily="34" charset="0"/>
                  <a:cs typeface="+mn-cs"/>
                  <a:sym typeface="Symbol" pitchFamily="18" charset="2"/>
                </a:rPr>
                <a:t>      We say:    R</a:t>
              </a:r>
              <a:r>
                <a:rPr lang="de-DE" sz="2400" b="0" u="none" baseline="-25000" dirty="0">
                  <a:latin typeface="Arial Narrow" pitchFamily="34" charset="0"/>
                  <a:cs typeface="+mn-cs"/>
                </a:rPr>
                <a:t>d</a:t>
              </a:r>
              <a:r>
                <a:rPr lang="de-DE" sz="2400" b="0" u="none" dirty="0">
                  <a:latin typeface="Arial Narrow" pitchFamily="34" charset="0"/>
                  <a:cs typeface="+mn-cs"/>
                </a:rPr>
                <a:t> (n) = r </a:t>
              </a:r>
              <a:r>
                <a:rPr lang="en-AU" sz="2400" b="0" i="1" u="none" dirty="0">
                  <a:latin typeface="Arial Narrow" pitchFamily="34" charset="0"/>
                  <a:cs typeface="+mn-cs"/>
                  <a:sym typeface="Symbol" pitchFamily="18" charset="2"/>
                </a:rPr>
                <a:t> ,        </a:t>
              </a:r>
              <a:r>
                <a:rPr lang="en-AU" sz="2400" i="1" u="none" dirty="0">
                  <a:solidFill>
                    <a:schemeClr val="hlink"/>
                  </a:solidFill>
                  <a:latin typeface="Arial Narrow" pitchFamily="34" charset="0"/>
                  <a:cs typeface="+mn-cs"/>
                  <a:sym typeface="Symbol" pitchFamily="18" charset="2"/>
                </a:rPr>
                <a:t>r</a:t>
              </a:r>
              <a:r>
                <a:rPr lang="en-AU" sz="2400" b="0" i="1" u="none" dirty="0">
                  <a:solidFill>
                    <a:schemeClr val="hlink"/>
                  </a:solidFill>
                  <a:latin typeface="Arial Narrow" pitchFamily="34" charset="0"/>
                  <a:cs typeface="+mn-cs"/>
                  <a:sym typeface="Symbol" pitchFamily="18" charset="2"/>
                </a:rPr>
                <a:t>  </a:t>
              </a:r>
              <a:r>
                <a:rPr lang="en-AU" sz="2400" b="0" i="1" u="none" dirty="0">
                  <a:latin typeface="Arial Narrow" pitchFamily="34" charset="0"/>
                  <a:cs typeface="+mn-cs"/>
                  <a:sym typeface="Symbol" pitchFamily="18" charset="2"/>
                </a:rPr>
                <a:t>is </a:t>
              </a:r>
              <a:r>
                <a:rPr lang="en-AU" sz="2400" i="1" dirty="0">
                  <a:latin typeface="Arial Narrow" pitchFamily="34" charset="0"/>
                  <a:cs typeface="+mn-cs"/>
                  <a:sym typeface="Symbol" pitchFamily="18" charset="2"/>
                </a:rPr>
                <a:t>Remainder</a:t>
              </a:r>
              <a:r>
                <a:rPr lang="en-AU" sz="2400" b="0" i="1" u="none" dirty="0">
                  <a:latin typeface="Arial Narrow" pitchFamily="34" charset="0"/>
                  <a:cs typeface="+mn-cs"/>
                  <a:sym typeface="Symbol" pitchFamily="18" charset="2"/>
                </a:rPr>
                <a:t> of </a:t>
              </a:r>
              <a:r>
                <a:rPr lang="en-AU" sz="2400" i="1" u="none" dirty="0">
                  <a:solidFill>
                    <a:schemeClr val="hlink"/>
                  </a:solidFill>
                  <a:latin typeface="Arial Narrow" pitchFamily="34" charset="0"/>
                  <a:cs typeface="+mn-cs"/>
                  <a:sym typeface="Symbol" pitchFamily="18" charset="2"/>
                </a:rPr>
                <a:t>n</a:t>
              </a:r>
              <a:r>
                <a:rPr lang="en-AU" sz="2400" b="0" i="1" u="none" dirty="0">
                  <a:latin typeface="Arial Narrow" pitchFamily="34" charset="0"/>
                  <a:cs typeface="+mn-cs"/>
                  <a:sym typeface="Symbol" pitchFamily="18" charset="2"/>
                </a:rPr>
                <a:t> modulo </a:t>
              </a:r>
              <a:r>
                <a:rPr lang="en-AU" sz="2400" i="1" u="none" dirty="0">
                  <a:solidFill>
                    <a:schemeClr val="hlink"/>
                  </a:solidFill>
                  <a:latin typeface="Arial Narrow" pitchFamily="34" charset="0"/>
                  <a:cs typeface="+mn-cs"/>
                  <a:sym typeface="Symbol" pitchFamily="18" charset="2"/>
                </a:rPr>
                <a:t>d</a:t>
              </a:r>
              <a:endParaRPr lang="en-AU" sz="2400" b="0" u="none" dirty="0">
                <a:solidFill>
                  <a:schemeClr val="hlink"/>
                </a:solidFill>
                <a:latin typeface="Arial Narrow" pitchFamily="34" charset="0"/>
                <a:cs typeface="+mn-cs"/>
                <a:sym typeface="Symbol" pitchFamily="18" charset="2"/>
              </a:endParaRPr>
            </a:p>
            <a:p>
              <a:pPr defTabSz="762000" eaLnBrk="0" hangingPunct="0">
                <a:defRPr/>
              </a:pPr>
              <a:endParaRPr lang="de-DE" sz="2400" b="0" u="none" dirty="0">
                <a:latin typeface="Arial Narrow" pitchFamily="34" charset="0"/>
                <a:cs typeface="+mn-cs"/>
              </a:endParaRPr>
            </a:p>
            <a:p>
              <a:pPr defTabSz="762000" eaLnBrk="0" hangingPunct="0">
                <a:defRPr/>
              </a:pPr>
              <a:r>
                <a:rPr lang="de-DE" sz="2400" b="0" u="none" dirty="0">
                  <a:latin typeface="Arial Narrow" pitchFamily="34" charset="0"/>
                  <a:cs typeface="+mn-cs"/>
                </a:rPr>
                <a:t>	</a:t>
              </a:r>
              <a:endParaRPr lang="en-AU" sz="2400" b="0" u="none" dirty="0">
                <a:latin typeface="Arial Narrow" pitchFamily="34" charset="0"/>
                <a:cs typeface="+mn-cs"/>
                <a:sym typeface="Symbol" pitchFamily="18" charset="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010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37625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37625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37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626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8306" name="Text Box 2"/>
          <p:cNvSpPr txBox="1">
            <a:spLocks noChangeArrowheads="1"/>
          </p:cNvSpPr>
          <p:nvPr/>
        </p:nvSpPr>
        <p:spPr bwMode="auto">
          <a:xfrm>
            <a:off x="1224335" y="361950"/>
            <a:ext cx="8497440" cy="336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defTabSz="762000" eaLnBrk="0" hangingPunct="0">
              <a:defRPr/>
            </a:pPr>
            <a:r>
              <a:rPr lang="de-DE" sz="1200" u="none" dirty="0">
                <a:latin typeface="Arial Narrow" pitchFamily="34" charset="0"/>
                <a:cs typeface="+mn-cs"/>
              </a:rPr>
              <a:t> </a:t>
            </a:r>
            <a:r>
              <a:rPr kumimoji="0" lang="en-AU" sz="2800" b="1" i="0" u="sng" strike="noStrike" kern="1200" cap="none" spc="0" normalizeH="0" baseline="0" noProof="0" dirty="0">
                <a:ln>
                  <a:noFill/>
                </a:ln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 Narrow" pitchFamily="34" charset="0"/>
                <a:ea typeface="+mn-ea"/>
                <a:cs typeface="Arial" pitchFamily="34" charset="0"/>
              </a:rPr>
              <a:t>Integer Algebra</a:t>
            </a:r>
            <a:r>
              <a:rPr kumimoji="0" lang="en-AU" sz="2800" b="1" i="0" u="none" strike="noStrike" kern="1200" cap="none" spc="0" normalizeH="0" baseline="0" noProof="0" dirty="0">
                <a:ln>
                  <a:noFill/>
                </a:ln>
                <a:solidFill>
                  <a:srgbClr val="1515F5"/>
                </a:solidFill>
                <a:effectLst/>
                <a:uLnTx/>
                <a:uFillTx/>
                <a:latin typeface="Arial Narrow" pitchFamily="34" charset="0"/>
                <a:ea typeface="+mn-ea"/>
                <a:cs typeface="Arial" pitchFamily="34" charset="0"/>
              </a:rPr>
              <a:t>: </a:t>
            </a:r>
            <a:r>
              <a:rPr lang="en-AU" sz="2800" u="none" dirty="0">
                <a:solidFill>
                  <a:srgbClr val="0239C4"/>
                </a:solidFill>
                <a:latin typeface="Arial Narrow" pitchFamily="34" charset="0"/>
                <a:cs typeface="+mn-cs"/>
              </a:rPr>
              <a:t>Some Rules </a:t>
            </a:r>
            <a:r>
              <a:rPr lang="en-AU" sz="2800" u="none" dirty="0" smtClean="0">
                <a:solidFill>
                  <a:srgbClr val="0239C4"/>
                </a:solidFill>
                <a:latin typeface="Arial Narrow" pitchFamily="34" charset="0"/>
                <a:cs typeface="+mn-cs"/>
              </a:rPr>
              <a:t>in </a:t>
            </a:r>
            <a:r>
              <a:rPr lang="en-AU" sz="2800" u="none" dirty="0">
                <a:solidFill>
                  <a:srgbClr val="0239C4"/>
                </a:solidFill>
                <a:latin typeface="Arial Narrow" pitchFamily="34" charset="0"/>
                <a:cs typeface="+mn-cs"/>
              </a:rPr>
              <a:t>the Remainder Arithmetic</a:t>
            </a:r>
          </a:p>
          <a:p>
            <a:pPr defTabSz="762000" eaLnBrk="0" hangingPunct="0">
              <a:defRPr/>
            </a:pPr>
            <a:endParaRPr lang="en-AU" sz="2800" dirty="0">
              <a:solidFill>
                <a:srgbClr val="0239C4"/>
              </a:solidFill>
              <a:latin typeface="Arial Narrow" pitchFamily="34" charset="0"/>
              <a:cs typeface="+mn-cs"/>
            </a:endParaRPr>
          </a:p>
          <a:p>
            <a:pPr defTabSz="762000" eaLnBrk="0" hangingPunct="0">
              <a:spcAft>
                <a:spcPts val="600"/>
              </a:spcAft>
              <a:defRPr/>
            </a:pPr>
            <a:r>
              <a:rPr lang="en-AU" sz="2800" dirty="0">
                <a:solidFill>
                  <a:srgbClr val="0239C4"/>
                </a:solidFill>
                <a:latin typeface="Arial Narrow" pitchFamily="34" charset="0"/>
                <a:cs typeface="+mn-cs"/>
              </a:rPr>
              <a:t>Superposition </a:t>
            </a:r>
            <a:r>
              <a:rPr lang="en-AU" sz="2800" dirty="0" smtClean="0">
                <a:solidFill>
                  <a:srgbClr val="0239C4"/>
                </a:solidFill>
                <a:latin typeface="Arial Narrow" pitchFamily="34" charset="0"/>
                <a:cs typeface="+mn-cs"/>
              </a:rPr>
              <a:t>Property (in linear systems):</a:t>
            </a:r>
            <a:endParaRPr lang="de-DE" sz="2400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+mn-cs"/>
            </a:endParaRPr>
          </a:p>
          <a:p>
            <a:pPr defTabSz="762000" eaLnBrk="0" hangingPunct="0">
              <a:defRPr/>
            </a:pPr>
            <a:r>
              <a:rPr lang="en-AU" sz="2400" u="none" dirty="0">
                <a:latin typeface="Arial Narrow" pitchFamily="34" charset="0"/>
                <a:cs typeface="+mn-cs"/>
                <a:sym typeface="Symbol" pitchFamily="18" charset="2"/>
              </a:rPr>
              <a:t>R</a:t>
            </a:r>
            <a:r>
              <a:rPr lang="de-DE" sz="2400" u="none" baseline="-25000" dirty="0">
                <a:latin typeface="Arial Narrow" pitchFamily="34" charset="0"/>
                <a:cs typeface="+mn-cs"/>
              </a:rPr>
              <a:t>d</a:t>
            </a:r>
            <a:r>
              <a:rPr lang="de-DE" sz="2400" u="none" dirty="0">
                <a:latin typeface="Arial Narrow" pitchFamily="34" charset="0"/>
                <a:cs typeface="+mn-cs"/>
              </a:rPr>
              <a:t>  (a + b ) = </a:t>
            </a:r>
            <a:r>
              <a:rPr lang="en-AU" sz="2400" u="none" dirty="0">
                <a:latin typeface="Arial Narrow" pitchFamily="34" charset="0"/>
                <a:cs typeface="+mn-cs"/>
                <a:sym typeface="Symbol" pitchFamily="18" charset="2"/>
              </a:rPr>
              <a:t>R</a:t>
            </a:r>
            <a:r>
              <a:rPr lang="de-DE" sz="2400" u="none" baseline="-25000" dirty="0">
                <a:latin typeface="Arial Narrow" pitchFamily="34" charset="0"/>
                <a:cs typeface="+mn-cs"/>
              </a:rPr>
              <a:t>d     </a:t>
            </a:r>
            <a:r>
              <a:rPr lang="de-DE" sz="2400" u="none" dirty="0">
                <a:latin typeface="Arial Narrow" pitchFamily="34" charset="0"/>
                <a:cs typeface="+mn-cs"/>
              </a:rPr>
              <a:t>[ </a:t>
            </a:r>
            <a:r>
              <a:rPr lang="en-AU" sz="2400" u="none" dirty="0">
                <a:latin typeface="Arial Narrow" pitchFamily="34" charset="0"/>
                <a:cs typeface="+mn-cs"/>
                <a:sym typeface="Symbol" pitchFamily="18" charset="2"/>
              </a:rPr>
              <a:t>R</a:t>
            </a:r>
            <a:r>
              <a:rPr lang="de-DE" sz="2400" u="none" baseline="-25000" dirty="0">
                <a:latin typeface="Arial Narrow" pitchFamily="34" charset="0"/>
                <a:cs typeface="+mn-cs"/>
              </a:rPr>
              <a:t>d</a:t>
            </a:r>
            <a:r>
              <a:rPr lang="de-DE" sz="2400" u="none" dirty="0">
                <a:latin typeface="Arial Narrow" pitchFamily="34" charset="0"/>
                <a:cs typeface="+mn-cs"/>
              </a:rPr>
              <a:t> (a) +  </a:t>
            </a:r>
            <a:r>
              <a:rPr lang="en-AU" sz="2400" u="none" dirty="0">
                <a:latin typeface="Arial Narrow" pitchFamily="34" charset="0"/>
                <a:cs typeface="+mn-cs"/>
                <a:sym typeface="Symbol" pitchFamily="18" charset="2"/>
              </a:rPr>
              <a:t>R</a:t>
            </a:r>
            <a:r>
              <a:rPr lang="de-DE" sz="2400" u="none" baseline="-25000" dirty="0">
                <a:latin typeface="Arial Narrow" pitchFamily="34" charset="0"/>
                <a:cs typeface="+mn-cs"/>
              </a:rPr>
              <a:t>d  </a:t>
            </a:r>
            <a:r>
              <a:rPr lang="de-DE" sz="2400" u="none" dirty="0">
                <a:latin typeface="Arial Narrow" pitchFamily="34" charset="0"/>
                <a:cs typeface="+mn-cs"/>
              </a:rPr>
              <a:t>(b) ]</a:t>
            </a:r>
          </a:p>
          <a:p>
            <a:pPr defTabSz="762000" eaLnBrk="0" hangingPunct="0">
              <a:defRPr/>
            </a:pPr>
            <a:endParaRPr lang="de-DE" sz="2400" u="none" dirty="0">
              <a:latin typeface="Arial Narrow" pitchFamily="34" charset="0"/>
              <a:cs typeface="+mn-cs"/>
            </a:endParaRPr>
          </a:p>
          <a:p>
            <a:pPr defTabSz="762000" eaLnBrk="0" hangingPunct="0">
              <a:defRPr/>
            </a:pPr>
            <a:r>
              <a:rPr lang="en-AU" sz="2400" u="none" dirty="0">
                <a:latin typeface="Arial Narrow" pitchFamily="34" charset="0"/>
                <a:cs typeface="+mn-cs"/>
                <a:sym typeface="Symbol" pitchFamily="18" charset="2"/>
              </a:rPr>
              <a:t>R</a:t>
            </a:r>
            <a:r>
              <a:rPr lang="de-DE" sz="2400" u="none" baseline="-25000" dirty="0">
                <a:latin typeface="Arial Narrow" pitchFamily="34" charset="0"/>
                <a:cs typeface="+mn-cs"/>
              </a:rPr>
              <a:t>d</a:t>
            </a:r>
            <a:r>
              <a:rPr lang="de-DE" sz="2400" u="none" dirty="0">
                <a:latin typeface="Arial Narrow" pitchFamily="34" charset="0"/>
                <a:cs typeface="+mn-cs"/>
              </a:rPr>
              <a:t>  (a . b )  = </a:t>
            </a:r>
            <a:r>
              <a:rPr lang="en-AU" sz="2400" u="none" dirty="0">
                <a:latin typeface="Arial Narrow" pitchFamily="34" charset="0"/>
                <a:cs typeface="+mn-cs"/>
                <a:sym typeface="Symbol" pitchFamily="18" charset="2"/>
              </a:rPr>
              <a:t>R</a:t>
            </a:r>
            <a:r>
              <a:rPr lang="de-DE" sz="2400" u="none" baseline="-25000" dirty="0">
                <a:latin typeface="Arial Narrow" pitchFamily="34" charset="0"/>
                <a:cs typeface="+mn-cs"/>
              </a:rPr>
              <a:t>d     </a:t>
            </a:r>
            <a:r>
              <a:rPr lang="de-DE" sz="2400" u="none" dirty="0">
                <a:latin typeface="Arial Narrow" pitchFamily="34" charset="0"/>
                <a:cs typeface="+mn-cs"/>
              </a:rPr>
              <a:t>[ </a:t>
            </a:r>
            <a:r>
              <a:rPr lang="en-AU" sz="2400" u="none" dirty="0">
                <a:latin typeface="Arial Narrow" pitchFamily="34" charset="0"/>
                <a:cs typeface="+mn-cs"/>
                <a:sym typeface="Symbol" pitchFamily="18" charset="2"/>
              </a:rPr>
              <a:t>R</a:t>
            </a:r>
            <a:r>
              <a:rPr lang="de-DE" sz="2400" u="none" baseline="-25000" dirty="0">
                <a:latin typeface="Arial Narrow" pitchFamily="34" charset="0"/>
                <a:cs typeface="+mn-cs"/>
              </a:rPr>
              <a:t>d</a:t>
            </a:r>
            <a:r>
              <a:rPr lang="de-DE" sz="2400" u="none" dirty="0">
                <a:latin typeface="Arial Narrow" pitchFamily="34" charset="0"/>
                <a:cs typeface="+mn-cs"/>
              </a:rPr>
              <a:t> (a) .  </a:t>
            </a:r>
            <a:r>
              <a:rPr lang="en-AU" sz="2400" u="none" dirty="0">
                <a:latin typeface="Arial Narrow" pitchFamily="34" charset="0"/>
                <a:cs typeface="+mn-cs"/>
                <a:sym typeface="Symbol" pitchFamily="18" charset="2"/>
              </a:rPr>
              <a:t>R</a:t>
            </a:r>
            <a:r>
              <a:rPr lang="de-DE" sz="2400" u="none" baseline="-25000" dirty="0">
                <a:latin typeface="Arial Narrow" pitchFamily="34" charset="0"/>
                <a:cs typeface="+mn-cs"/>
              </a:rPr>
              <a:t>d  </a:t>
            </a:r>
            <a:r>
              <a:rPr lang="de-DE" sz="2400" u="none" dirty="0">
                <a:latin typeface="Arial Narrow" pitchFamily="34" charset="0"/>
                <a:cs typeface="+mn-cs"/>
              </a:rPr>
              <a:t>(b)  ]</a:t>
            </a:r>
          </a:p>
          <a:p>
            <a:pPr defTabSz="762000" eaLnBrk="0" hangingPunct="0">
              <a:defRPr/>
            </a:pPr>
            <a:endParaRPr lang="en-AU" u="none" dirty="0">
              <a:latin typeface="Arial Narrow" pitchFamily="34" charset="0"/>
              <a:cs typeface="+mn-cs"/>
              <a:sym typeface="Symbol" pitchFamily="18" charset="2"/>
            </a:endParaRPr>
          </a:p>
          <a:p>
            <a:pPr defTabSz="762000" eaLnBrk="0" hangingPunct="0">
              <a:defRPr/>
            </a:pPr>
            <a:endParaRPr lang="en-AU" u="none" dirty="0">
              <a:latin typeface="Arial Narrow" pitchFamily="34" charset="0"/>
              <a:cs typeface="+mn-cs"/>
              <a:sym typeface="Symbol" pitchFamily="18" charset="2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68015" y="2410618"/>
            <a:ext cx="8077200" cy="2627313"/>
            <a:chOff x="851" y="1680"/>
            <a:chExt cx="5088" cy="1655"/>
          </a:xfrm>
        </p:grpSpPr>
        <p:sp>
          <p:nvSpPr>
            <p:cNvPr id="1496067" name="Freeform 3"/>
            <p:cNvSpPr>
              <a:spLocks/>
            </p:cNvSpPr>
            <p:nvPr/>
          </p:nvSpPr>
          <p:spPr bwMode="auto">
            <a:xfrm>
              <a:off x="2242" y="2125"/>
              <a:ext cx="1008" cy="288"/>
            </a:xfrm>
            <a:custGeom>
              <a:avLst/>
              <a:gdLst>
                <a:gd name="T0" fmla="*/ 0 w 1008"/>
                <a:gd name="T1" fmla="*/ 576 h 144"/>
                <a:gd name="T2" fmla="*/ 432 w 1008"/>
                <a:gd name="T3" fmla="*/ 0 h 144"/>
                <a:gd name="T4" fmla="*/ 1008 w 1008"/>
                <a:gd name="T5" fmla="*/ 576 h 144"/>
                <a:gd name="T6" fmla="*/ 0 60000 65536"/>
                <a:gd name="T7" fmla="*/ 0 60000 65536"/>
                <a:gd name="T8" fmla="*/ 0 60000 65536"/>
                <a:gd name="T9" fmla="*/ 0 w 1008"/>
                <a:gd name="T10" fmla="*/ 0 h 144"/>
                <a:gd name="T11" fmla="*/ 1008 w 1008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" h="144">
                  <a:moveTo>
                    <a:pt x="0" y="144"/>
                  </a:moveTo>
                  <a:cubicBezTo>
                    <a:pt x="132" y="72"/>
                    <a:pt x="264" y="0"/>
                    <a:pt x="432" y="0"/>
                  </a:cubicBezTo>
                  <a:cubicBezTo>
                    <a:pt x="600" y="0"/>
                    <a:pt x="804" y="72"/>
                    <a:pt x="1008" y="144"/>
                  </a:cubicBezTo>
                </a:path>
              </a:pathLst>
            </a:custGeom>
            <a:noFill/>
            <a:ln w="12700" cap="flat" cmpd="sng">
              <a:noFill/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496068" name="Freeform 4"/>
            <p:cNvSpPr>
              <a:spLocks/>
            </p:cNvSpPr>
            <p:nvPr/>
          </p:nvSpPr>
          <p:spPr bwMode="auto">
            <a:xfrm>
              <a:off x="2482" y="2077"/>
              <a:ext cx="1392" cy="384"/>
            </a:xfrm>
            <a:custGeom>
              <a:avLst/>
              <a:gdLst>
                <a:gd name="T0" fmla="*/ 0 w 1008"/>
                <a:gd name="T1" fmla="*/ 1024 h 144"/>
                <a:gd name="T2" fmla="*/ 824 w 1008"/>
                <a:gd name="T3" fmla="*/ 0 h 144"/>
                <a:gd name="T4" fmla="*/ 1922 w 1008"/>
                <a:gd name="T5" fmla="*/ 1024 h 144"/>
                <a:gd name="T6" fmla="*/ 0 60000 65536"/>
                <a:gd name="T7" fmla="*/ 0 60000 65536"/>
                <a:gd name="T8" fmla="*/ 0 60000 65536"/>
                <a:gd name="T9" fmla="*/ 0 w 1008"/>
                <a:gd name="T10" fmla="*/ 0 h 144"/>
                <a:gd name="T11" fmla="*/ 1008 w 1008"/>
                <a:gd name="T12" fmla="*/ 144 h 1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008" h="144">
                  <a:moveTo>
                    <a:pt x="0" y="144"/>
                  </a:moveTo>
                  <a:cubicBezTo>
                    <a:pt x="132" y="72"/>
                    <a:pt x="264" y="0"/>
                    <a:pt x="432" y="0"/>
                  </a:cubicBezTo>
                  <a:cubicBezTo>
                    <a:pt x="600" y="0"/>
                    <a:pt x="804" y="72"/>
                    <a:pt x="1008" y="144"/>
                  </a:cubicBezTo>
                </a:path>
              </a:pathLst>
            </a:custGeom>
            <a:noFill/>
            <a:ln w="12700" cap="flat" cmpd="sng">
              <a:noFill/>
              <a:prstDash val="solid"/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/>
            </a:p>
          </p:txBody>
        </p:sp>
        <p:sp>
          <p:nvSpPr>
            <p:cNvPr id="1378309" name="Text Box 5"/>
            <p:cNvSpPr txBox="1">
              <a:spLocks noChangeArrowheads="1"/>
            </p:cNvSpPr>
            <p:nvPr/>
          </p:nvSpPr>
          <p:spPr bwMode="auto">
            <a:xfrm>
              <a:off x="851" y="1680"/>
              <a:ext cx="5088" cy="1655"/>
            </a:xfrm>
            <a:prstGeom prst="rect">
              <a:avLst/>
            </a:prstGeom>
            <a:noFill/>
            <a:ln w="9525">
              <a:noFill/>
              <a:prstDash val="dash"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defTabSz="762000" eaLnBrk="0" hangingPunct="0">
                <a:defRPr/>
              </a:pPr>
              <a:endParaRPr lang="de-DE" sz="320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</a:endParaRPr>
            </a:p>
            <a:p>
              <a:pPr defTabSz="762000" eaLnBrk="0" hangingPunct="0">
                <a:defRPr/>
              </a:pPr>
              <a:r>
                <a:rPr lang="en-AU" dirty="0">
                  <a:latin typeface="Arial Narrow" pitchFamily="34" charset="0"/>
                  <a:cs typeface="+mn-cs"/>
                  <a:sym typeface="Symbol" pitchFamily="18" charset="2"/>
                </a:rPr>
                <a:t>Examples:</a:t>
              </a:r>
              <a:r>
                <a:rPr lang="en-AU" u="none" dirty="0">
                  <a:latin typeface="Arial Narrow" pitchFamily="34" charset="0"/>
                  <a:cs typeface="+mn-cs"/>
                </a:rPr>
                <a:t>			</a:t>
              </a:r>
            </a:p>
            <a:p>
              <a:pPr defTabSz="762000" eaLnBrk="0" hangingPunct="0">
                <a:defRPr/>
              </a:pPr>
              <a:r>
                <a:rPr lang="en-AU" u="none" dirty="0">
                  <a:latin typeface="Arial Narrow" pitchFamily="34" charset="0"/>
                  <a:cs typeface="+mn-cs"/>
                  <a:sym typeface="Symbol" pitchFamily="18" charset="2"/>
                </a:rPr>
                <a:t>		R</a:t>
              </a:r>
              <a:r>
                <a:rPr lang="de-DE" u="none" baseline="-25000" dirty="0">
                  <a:latin typeface="Arial Narrow" pitchFamily="34" charset="0"/>
                  <a:cs typeface="+mn-cs"/>
                </a:rPr>
                <a:t>5</a:t>
              </a:r>
              <a:r>
                <a:rPr lang="de-DE" u="none" dirty="0">
                  <a:latin typeface="Arial Narrow" pitchFamily="34" charset="0"/>
                  <a:cs typeface="+mn-cs"/>
                </a:rPr>
                <a:t>  (7 + 14 ) = </a:t>
              </a:r>
              <a:r>
                <a:rPr lang="en-AU" u="none" dirty="0">
                  <a:latin typeface="Arial Narrow" pitchFamily="34" charset="0"/>
                  <a:cs typeface="+mn-cs"/>
                  <a:sym typeface="Symbol" pitchFamily="18" charset="2"/>
                </a:rPr>
                <a:t>R</a:t>
              </a:r>
              <a:r>
                <a:rPr lang="de-DE" u="none" baseline="-25000" dirty="0">
                  <a:latin typeface="Arial Narrow" pitchFamily="34" charset="0"/>
                  <a:cs typeface="+mn-cs"/>
                </a:rPr>
                <a:t>5     </a:t>
              </a:r>
              <a:r>
                <a:rPr lang="de-DE" u="none" dirty="0">
                  <a:latin typeface="Arial Narrow" pitchFamily="34" charset="0"/>
                  <a:cs typeface="+mn-cs"/>
                </a:rPr>
                <a:t>[ </a:t>
              </a:r>
              <a:r>
                <a:rPr lang="en-AU" u="none" dirty="0">
                  <a:latin typeface="Arial Narrow" pitchFamily="34" charset="0"/>
                  <a:cs typeface="+mn-cs"/>
                  <a:sym typeface="Symbol" pitchFamily="18" charset="2"/>
                </a:rPr>
                <a:t>R</a:t>
              </a:r>
              <a:r>
                <a:rPr lang="de-DE" u="none" baseline="-25000" dirty="0">
                  <a:latin typeface="Arial Narrow" pitchFamily="34" charset="0"/>
                  <a:cs typeface="+mn-cs"/>
                </a:rPr>
                <a:t>5</a:t>
              </a:r>
              <a:r>
                <a:rPr lang="de-DE" u="none" dirty="0">
                  <a:latin typeface="Arial Narrow" pitchFamily="34" charset="0"/>
                  <a:cs typeface="+mn-cs"/>
                </a:rPr>
                <a:t> (7) +  </a:t>
              </a:r>
              <a:r>
                <a:rPr lang="en-AU" u="none" dirty="0">
                  <a:latin typeface="Arial Narrow" pitchFamily="34" charset="0"/>
                  <a:cs typeface="+mn-cs"/>
                  <a:sym typeface="Symbol" pitchFamily="18" charset="2"/>
                </a:rPr>
                <a:t>R</a:t>
              </a:r>
              <a:r>
                <a:rPr lang="de-DE" u="none" baseline="-25000" dirty="0">
                  <a:latin typeface="Arial Narrow" pitchFamily="34" charset="0"/>
                  <a:cs typeface="+mn-cs"/>
                </a:rPr>
                <a:t>5  </a:t>
              </a:r>
              <a:r>
                <a:rPr lang="de-DE" u="none" dirty="0">
                  <a:latin typeface="Arial Narrow" pitchFamily="34" charset="0"/>
                  <a:cs typeface="+mn-cs"/>
                </a:rPr>
                <a:t>(14) ]</a:t>
              </a:r>
            </a:p>
            <a:p>
              <a:pPr defTabSz="762000" eaLnBrk="0" hangingPunct="0">
                <a:defRPr/>
              </a:pPr>
              <a:r>
                <a:rPr lang="de-DE" u="none" dirty="0">
                  <a:latin typeface="Arial Narrow" pitchFamily="34" charset="0"/>
                  <a:cs typeface="+mn-cs"/>
                </a:rPr>
                <a:t>		                     = </a:t>
              </a:r>
              <a:r>
                <a:rPr lang="en-AU" u="none" dirty="0">
                  <a:latin typeface="Arial Narrow" pitchFamily="34" charset="0"/>
                  <a:cs typeface="+mn-cs"/>
                  <a:sym typeface="Symbol" pitchFamily="18" charset="2"/>
                </a:rPr>
                <a:t>R</a:t>
              </a:r>
              <a:r>
                <a:rPr lang="de-DE" u="none" baseline="-25000" dirty="0">
                  <a:latin typeface="Arial Narrow" pitchFamily="34" charset="0"/>
                  <a:cs typeface="+mn-cs"/>
                </a:rPr>
                <a:t>5     </a:t>
              </a:r>
              <a:r>
                <a:rPr lang="de-DE" u="none" dirty="0">
                  <a:latin typeface="Arial Narrow" pitchFamily="34" charset="0"/>
                  <a:cs typeface="+mn-cs"/>
                </a:rPr>
                <a:t>[ </a:t>
              </a:r>
              <a:r>
                <a:rPr lang="en-AU" u="none" dirty="0">
                  <a:latin typeface="Arial Narrow" pitchFamily="34" charset="0"/>
                  <a:cs typeface="+mn-cs"/>
                  <a:sym typeface="Symbol" pitchFamily="18" charset="2"/>
                </a:rPr>
                <a:t>2       </a:t>
              </a:r>
              <a:r>
                <a:rPr lang="de-DE" u="none" dirty="0">
                  <a:latin typeface="Arial Narrow" pitchFamily="34" charset="0"/>
                  <a:cs typeface="+mn-cs"/>
                </a:rPr>
                <a:t> +      </a:t>
              </a:r>
              <a:r>
                <a:rPr lang="en-AU" u="none" dirty="0">
                  <a:latin typeface="Arial Narrow" pitchFamily="34" charset="0"/>
                  <a:cs typeface="+mn-cs"/>
                  <a:sym typeface="Symbol" pitchFamily="18" charset="2"/>
                </a:rPr>
                <a:t>4</a:t>
              </a:r>
              <a:r>
                <a:rPr lang="de-DE" u="none" dirty="0">
                  <a:latin typeface="Arial Narrow" pitchFamily="34" charset="0"/>
                  <a:cs typeface="+mn-cs"/>
                </a:rPr>
                <a:t>       ]    = </a:t>
              </a:r>
              <a:r>
                <a:rPr lang="en-AU" u="none" dirty="0">
                  <a:latin typeface="Arial Narrow" pitchFamily="34" charset="0"/>
                  <a:cs typeface="+mn-cs"/>
                  <a:sym typeface="Symbol" pitchFamily="18" charset="2"/>
                </a:rPr>
                <a:t>R</a:t>
              </a:r>
              <a:r>
                <a:rPr lang="de-DE" u="none" baseline="-25000" dirty="0">
                  <a:latin typeface="Arial Narrow" pitchFamily="34" charset="0"/>
                  <a:cs typeface="+mn-cs"/>
                </a:rPr>
                <a:t>5  </a:t>
              </a:r>
              <a:r>
                <a:rPr lang="de-DE" u="none" dirty="0">
                  <a:latin typeface="Arial Narrow" pitchFamily="34" charset="0"/>
                  <a:cs typeface="+mn-cs"/>
                </a:rPr>
                <a:t>(6) = 1</a:t>
              </a:r>
              <a:endParaRPr lang="de-DE" sz="1200" u="none" dirty="0">
                <a:latin typeface="Arial Narrow" pitchFamily="34" charset="0"/>
                <a:cs typeface="+mn-cs"/>
              </a:endParaRPr>
            </a:p>
          </p:txBody>
        </p:sp>
      </p:grpSp>
      <p:sp>
        <p:nvSpPr>
          <p:cNvPr id="10" name="Text Box 5">
            <a:extLst>
              <a:ext uri="{FF2B5EF4-FFF2-40B4-BE49-F238E27FC236}">
                <a16:creationId xmlns:a16="http://schemas.microsoft.com/office/drawing/2014/main" xmlns="" id="{C50C4A58-E150-477D-A034-49D046F907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8015" y="3345656"/>
            <a:ext cx="8077200" cy="2859087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</p:spPr>
        <p:txBody>
          <a:bodyPr anchor="ctr"/>
          <a:lstStyle/>
          <a:p>
            <a:pPr defTabSz="762000" eaLnBrk="0" hangingPunct="0">
              <a:defRPr/>
            </a:pPr>
            <a:endParaRPr lang="de-DE" u="none" dirty="0">
              <a:latin typeface="Arial Narrow" pitchFamily="34" charset="0"/>
              <a:cs typeface="+mn-cs"/>
            </a:endParaRPr>
          </a:p>
          <a:p>
            <a:pPr defTabSz="762000" eaLnBrk="0" hangingPunct="0">
              <a:defRPr/>
            </a:pPr>
            <a:r>
              <a:rPr lang="en-AU" u="none" dirty="0">
                <a:latin typeface="Arial Narrow" pitchFamily="34" charset="0"/>
                <a:cs typeface="+mn-cs"/>
                <a:sym typeface="Symbol" pitchFamily="18" charset="2"/>
              </a:rPr>
              <a:t>		</a:t>
            </a:r>
          </a:p>
          <a:p>
            <a:pPr defTabSz="762000" eaLnBrk="0" hangingPunct="0">
              <a:defRPr/>
            </a:pPr>
            <a:endParaRPr lang="en-AU" u="none" dirty="0">
              <a:latin typeface="Arial Narrow" pitchFamily="34" charset="0"/>
              <a:cs typeface="+mn-cs"/>
              <a:sym typeface="Symbol" pitchFamily="18" charset="2"/>
            </a:endParaRPr>
          </a:p>
          <a:p>
            <a:pPr defTabSz="762000" eaLnBrk="0" hangingPunct="0">
              <a:defRPr/>
            </a:pPr>
            <a:r>
              <a:rPr lang="en-AU" u="none" dirty="0">
                <a:latin typeface="Arial Narrow" pitchFamily="34" charset="0"/>
                <a:cs typeface="+mn-cs"/>
                <a:sym typeface="Symbol" pitchFamily="18" charset="2"/>
              </a:rPr>
              <a:t>                           R</a:t>
            </a:r>
            <a:r>
              <a:rPr lang="de-DE" u="none" baseline="-25000" dirty="0">
                <a:latin typeface="Arial Narrow" pitchFamily="34" charset="0"/>
                <a:cs typeface="+mn-cs"/>
              </a:rPr>
              <a:t>5</a:t>
            </a:r>
            <a:r>
              <a:rPr lang="de-DE" u="none" dirty="0">
                <a:latin typeface="Arial Narrow" pitchFamily="34" charset="0"/>
                <a:cs typeface="+mn-cs"/>
              </a:rPr>
              <a:t>  (9 . 22 )   = </a:t>
            </a:r>
            <a:r>
              <a:rPr lang="en-AU" u="none" dirty="0">
                <a:latin typeface="Arial Narrow" pitchFamily="34" charset="0"/>
                <a:cs typeface="+mn-cs"/>
                <a:sym typeface="Symbol" pitchFamily="18" charset="2"/>
              </a:rPr>
              <a:t>R</a:t>
            </a:r>
            <a:r>
              <a:rPr lang="de-DE" u="none" baseline="-25000" dirty="0">
                <a:latin typeface="Arial Narrow" pitchFamily="34" charset="0"/>
                <a:cs typeface="+mn-cs"/>
              </a:rPr>
              <a:t>5     </a:t>
            </a:r>
            <a:r>
              <a:rPr lang="de-DE" u="none" dirty="0">
                <a:latin typeface="Arial Narrow" pitchFamily="34" charset="0"/>
                <a:cs typeface="+mn-cs"/>
              </a:rPr>
              <a:t>[ </a:t>
            </a:r>
            <a:r>
              <a:rPr lang="en-AU" u="none" dirty="0">
                <a:latin typeface="Arial Narrow" pitchFamily="34" charset="0"/>
                <a:cs typeface="+mn-cs"/>
                <a:sym typeface="Symbol" pitchFamily="18" charset="2"/>
              </a:rPr>
              <a:t>R</a:t>
            </a:r>
            <a:r>
              <a:rPr lang="de-DE" u="none" baseline="-25000" dirty="0">
                <a:latin typeface="Arial Narrow" pitchFamily="34" charset="0"/>
                <a:cs typeface="+mn-cs"/>
              </a:rPr>
              <a:t>5</a:t>
            </a:r>
            <a:r>
              <a:rPr lang="de-DE" u="none" dirty="0">
                <a:latin typeface="Arial Narrow" pitchFamily="34" charset="0"/>
                <a:cs typeface="+mn-cs"/>
              </a:rPr>
              <a:t> (9)  .  </a:t>
            </a:r>
            <a:r>
              <a:rPr lang="en-AU" u="none" dirty="0">
                <a:latin typeface="Arial Narrow" pitchFamily="34" charset="0"/>
                <a:cs typeface="+mn-cs"/>
                <a:sym typeface="Symbol" pitchFamily="18" charset="2"/>
              </a:rPr>
              <a:t>R</a:t>
            </a:r>
            <a:r>
              <a:rPr lang="de-DE" u="none" baseline="-25000" dirty="0">
                <a:latin typeface="Arial Narrow" pitchFamily="34" charset="0"/>
                <a:cs typeface="+mn-cs"/>
              </a:rPr>
              <a:t>5  </a:t>
            </a:r>
            <a:r>
              <a:rPr lang="de-DE" u="none" dirty="0">
                <a:latin typeface="Arial Narrow" pitchFamily="34" charset="0"/>
                <a:cs typeface="+mn-cs"/>
              </a:rPr>
              <a:t>(22) ]</a:t>
            </a:r>
          </a:p>
          <a:p>
            <a:pPr defTabSz="762000" eaLnBrk="0" hangingPunct="0">
              <a:defRPr/>
            </a:pPr>
            <a:r>
              <a:rPr lang="en-AU" u="none" dirty="0">
                <a:latin typeface="Arial Narrow" pitchFamily="34" charset="0"/>
                <a:cs typeface="+mn-cs"/>
              </a:rPr>
              <a:t>		                      </a:t>
            </a:r>
            <a:r>
              <a:rPr lang="de-DE" u="none" dirty="0">
                <a:latin typeface="Arial Narrow" pitchFamily="34" charset="0"/>
                <a:cs typeface="+mn-cs"/>
              </a:rPr>
              <a:t>= </a:t>
            </a:r>
            <a:r>
              <a:rPr lang="en-AU" u="none" dirty="0">
                <a:latin typeface="Arial Narrow" pitchFamily="34" charset="0"/>
                <a:cs typeface="+mn-cs"/>
                <a:sym typeface="Symbol" pitchFamily="18" charset="2"/>
              </a:rPr>
              <a:t>R</a:t>
            </a:r>
            <a:r>
              <a:rPr lang="de-DE" u="none" baseline="-25000" dirty="0">
                <a:latin typeface="Arial Narrow" pitchFamily="34" charset="0"/>
                <a:cs typeface="+mn-cs"/>
              </a:rPr>
              <a:t>5     </a:t>
            </a:r>
            <a:r>
              <a:rPr lang="de-DE" u="none" dirty="0">
                <a:latin typeface="Arial Narrow" pitchFamily="34" charset="0"/>
                <a:cs typeface="+mn-cs"/>
              </a:rPr>
              <a:t>[     </a:t>
            </a:r>
            <a:r>
              <a:rPr lang="en-AU" u="none" dirty="0">
                <a:latin typeface="Arial Narrow" pitchFamily="34" charset="0"/>
                <a:cs typeface="+mn-cs"/>
                <a:sym typeface="Symbol" pitchFamily="18" charset="2"/>
              </a:rPr>
              <a:t>4      </a:t>
            </a:r>
            <a:r>
              <a:rPr lang="de-DE" u="none" dirty="0">
                <a:latin typeface="Arial Narrow" pitchFamily="34" charset="0"/>
                <a:cs typeface="+mn-cs"/>
              </a:rPr>
              <a:t>.   </a:t>
            </a:r>
            <a:r>
              <a:rPr lang="en-AU" u="none" dirty="0">
                <a:latin typeface="Arial Narrow" pitchFamily="34" charset="0"/>
                <a:cs typeface="+mn-cs"/>
                <a:sym typeface="Symbol" pitchFamily="18" charset="2"/>
              </a:rPr>
              <a:t>2  </a:t>
            </a:r>
            <a:r>
              <a:rPr lang="de-DE" u="none" dirty="0">
                <a:latin typeface="Arial Narrow" pitchFamily="34" charset="0"/>
                <a:cs typeface="+mn-cs"/>
              </a:rPr>
              <a:t>       ]   = </a:t>
            </a:r>
            <a:r>
              <a:rPr lang="en-AU" u="none" dirty="0">
                <a:latin typeface="Arial Narrow" pitchFamily="34" charset="0"/>
                <a:cs typeface="+mn-cs"/>
                <a:sym typeface="Symbol" pitchFamily="18" charset="2"/>
              </a:rPr>
              <a:t>R</a:t>
            </a:r>
            <a:r>
              <a:rPr lang="de-DE" u="none" baseline="-25000" dirty="0">
                <a:latin typeface="Arial Narrow" pitchFamily="34" charset="0"/>
                <a:cs typeface="+mn-cs"/>
              </a:rPr>
              <a:t>5  </a:t>
            </a:r>
            <a:r>
              <a:rPr lang="de-DE" u="none" dirty="0">
                <a:latin typeface="Arial Narrow" pitchFamily="34" charset="0"/>
                <a:cs typeface="+mn-cs"/>
              </a:rPr>
              <a:t>(8) = 3</a:t>
            </a:r>
          </a:p>
        </p:txBody>
      </p:sp>
    </p:spTree>
    <p:extLst>
      <p:ext uri="{BB962C8B-B14F-4D97-AF65-F5344CB8AC3E}">
        <p14:creationId xmlns:p14="http://schemas.microsoft.com/office/powerpoint/2010/main" val="3667296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83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ieren 8"/>
          <p:cNvGrpSpPr/>
          <p:nvPr/>
        </p:nvGrpSpPr>
        <p:grpSpPr>
          <a:xfrm>
            <a:off x="857430" y="4176481"/>
            <a:ext cx="7930719" cy="1706850"/>
            <a:chOff x="857430" y="4176481"/>
            <a:chExt cx="7930719" cy="1706850"/>
          </a:xfrm>
        </p:grpSpPr>
        <p:sp>
          <p:nvSpPr>
            <p:cNvPr id="1475586" name="Rectangle 48"/>
            <p:cNvSpPr>
              <a:spLocks noChangeArrowheads="1"/>
            </p:cNvSpPr>
            <p:nvPr/>
          </p:nvSpPr>
          <p:spPr bwMode="auto">
            <a:xfrm>
              <a:off x="1330505" y="4454293"/>
              <a:ext cx="7937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/>
            </a:p>
          </p:txBody>
        </p:sp>
        <p:sp>
          <p:nvSpPr>
            <p:cNvPr id="1475587" name="Rectangle 53"/>
            <p:cNvSpPr>
              <a:spLocks noChangeArrowheads="1"/>
            </p:cNvSpPr>
            <p:nvPr/>
          </p:nvSpPr>
          <p:spPr bwMode="auto">
            <a:xfrm>
              <a:off x="2767192" y="4454293"/>
              <a:ext cx="7938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/>
            </a:p>
          </p:txBody>
        </p:sp>
        <p:sp>
          <p:nvSpPr>
            <p:cNvPr id="1475588" name="Rectangle 58"/>
            <p:cNvSpPr>
              <a:spLocks noChangeArrowheads="1"/>
            </p:cNvSpPr>
            <p:nvPr/>
          </p:nvSpPr>
          <p:spPr bwMode="auto">
            <a:xfrm>
              <a:off x="3314880" y="4454293"/>
              <a:ext cx="9525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/>
            </a:p>
          </p:txBody>
        </p:sp>
        <p:sp>
          <p:nvSpPr>
            <p:cNvPr id="1475589" name="Rectangle 63"/>
            <p:cNvSpPr>
              <a:spLocks noChangeArrowheads="1"/>
            </p:cNvSpPr>
            <p:nvPr/>
          </p:nvSpPr>
          <p:spPr bwMode="auto">
            <a:xfrm>
              <a:off x="3867330" y="4454293"/>
              <a:ext cx="7937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/>
            </a:p>
          </p:txBody>
        </p:sp>
        <p:sp>
          <p:nvSpPr>
            <p:cNvPr id="1475590" name="Rectangle 73"/>
            <p:cNvSpPr>
              <a:spLocks noChangeArrowheads="1"/>
            </p:cNvSpPr>
            <p:nvPr/>
          </p:nvSpPr>
          <p:spPr bwMode="auto">
            <a:xfrm>
              <a:off x="5075417" y="4454293"/>
              <a:ext cx="7938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/>
            </a:p>
          </p:txBody>
        </p:sp>
        <p:sp>
          <p:nvSpPr>
            <p:cNvPr id="1475600" name="Line 8"/>
            <p:cNvSpPr>
              <a:spLocks noChangeShapeType="1"/>
            </p:cNvSpPr>
            <p:nvPr/>
          </p:nvSpPr>
          <p:spPr bwMode="auto">
            <a:xfrm flipH="1">
              <a:off x="5789053" y="4663089"/>
              <a:ext cx="381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1475606" name="Rectangle 15"/>
            <p:cNvSpPr>
              <a:spLocks noChangeArrowheads="1"/>
            </p:cNvSpPr>
            <p:nvPr/>
          </p:nvSpPr>
          <p:spPr bwMode="auto">
            <a:xfrm>
              <a:off x="1016180" y="4178068"/>
              <a:ext cx="76944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r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07" name="Rectangle 16"/>
            <p:cNvSpPr>
              <a:spLocks noChangeArrowheads="1"/>
            </p:cNvSpPr>
            <p:nvPr/>
          </p:nvSpPr>
          <p:spPr bwMode="auto">
            <a:xfrm>
              <a:off x="1178105" y="4178068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08" name="Rectangle 17"/>
            <p:cNvSpPr>
              <a:spLocks noChangeArrowheads="1"/>
            </p:cNvSpPr>
            <p:nvPr/>
          </p:nvSpPr>
          <p:spPr bwMode="auto">
            <a:xfrm>
              <a:off x="1376542" y="4178068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09" name="Rectangle 18"/>
            <p:cNvSpPr>
              <a:spLocks noChangeArrowheads="1"/>
            </p:cNvSpPr>
            <p:nvPr/>
          </p:nvSpPr>
          <p:spPr bwMode="auto">
            <a:xfrm>
              <a:off x="3089455" y="4178068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10" name="Rectangle 19"/>
            <p:cNvSpPr>
              <a:spLocks noChangeArrowheads="1"/>
            </p:cNvSpPr>
            <p:nvPr/>
          </p:nvSpPr>
          <p:spPr bwMode="auto">
            <a:xfrm>
              <a:off x="3365680" y="4178068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11" name="Rectangle 20"/>
            <p:cNvSpPr>
              <a:spLocks noChangeArrowheads="1"/>
            </p:cNvSpPr>
            <p:nvPr/>
          </p:nvSpPr>
          <p:spPr bwMode="auto">
            <a:xfrm>
              <a:off x="3913367" y="4178068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12" name="Rectangle 21"/>
            <p:cNvSpPr>
              <a:spLocks noChangeArrowheads="1"/>
            </p:cNvSpPr>
            <p:nvPr/>
          </p:nvSpPr>
          <p:spPr bwMode="auto">
            <a:xfrm>
              <a:off x="4465817" y="4178068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13" name="Rectangle 22"/>
            <p:cNvSpPr>
              <a:spLocks noChangeArrowheads="1"/>
            </p:cNvSpPr>
            <p:nvPr/>
          </p:nvSpPr>
          <p:spPr bwMode="auto">
            <a:xfrm>
              <a:off x="5124630" y="4178068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14" name="Rectangle 23"/>
            <p:cNvSpPr>
              <a:spLocks noChangeArrowheads="1"/>
            </p:cNvSpPr>
            <p:nvPr/>
          </p:nvSpPr>
          <p:spPr bwMode="auto">
            <a:xfrm>
              <a:off x="5564367" y="4178068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15" name="Rectangle 24"/>
            <p:cNvSpPr>
              <a:spLocks noChangeArrowheads="1"/>
            </p:cNvSpPr>
            <p:nvPr/>
          </p:nvSpPr>
          <p:spPr bwMode="auto">
            <a:xfrm>
              <a:off x="1330505" y="4176481"/>
              <a:ext cx="7938" cy="27781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/>
            </a:p>
          </p:txBody>
        </p:sp>
        <p:sp>
          <p:nvSpPr>
            <p:cNvPr id="1475616" name="Line 25"/>
            <p:cNvSpPr>
              <a:spLocks noChangeShapeType="1"/>
            </p:cNvSpPr>
            <p:nvPr/>
          </p:nvSpPr>
          <p:spPr bwMode="auto">
            <a:xfrm>
              <a:off x="1330505" y="4176481"/>
              <a:ext cx="1588" cy="27781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75617" name="Rectangle 26"/>
            <p:cNvSpPr>
              <a:spLocks noChangeArrowheads="1"/>
            </p:cNvSpPr>
            <p:nvPr/>
          </p:nvSpPr>
          <p:spPr bwMode="auto">
            <a:xfrm>
              <a:off x="1033642" y="4465406"/>
              <a:ext cx="110608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0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18" name="Rectangle 27"/>
            <p:cNvSpPr>
              <a:spLocks noChangeArrowheads="1"/>
            </p:cNvSpPr>
            <p:nvPr/>
          </p:nvSpPr>
          <p:spPr bwMode="auto">
            <a:xfrm>
              <a:off x="1157467" y="4465406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19" name="Rectangle 28"/>
            <p:cNvSpPr>
              <a:spLocks noChangeArrowheads="1"/>
            </p:cNvSpPr>
            <p:nvPr/>
          </p:nvSpPr>
          <p:spPr bwMode="auto">
            <a:xfrm>
              <a:off x="1351104" y="4415360"/>
              <a:ext cx="16831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...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20" name="Rectangle 29"/>
            <p:cNvSpPr>
              <a:spLocks noChangeArrowheads="1"/>
            </p:cNvSpPr>
            <p:nvPr/>
          </p:nvSpPr>
          <p:spPr bwMode="auto">
            <a:xfrm>
              <a:off x="1614667" y="4465406"/>
              <a:ext cx="65724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-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21" name="Rectangle 30"/>
            <p:cNvSpPr>
              <a:spLocks noChangeArrowheads="1"/>
            </p:cNvSpPr>
            <p:nvPr/>
          </p:nvSpPr>
          <p:spPr bwMode="auto">
            <a:xfrm>
              <a:off x="1694042" y="4465406"/>
              <a:ext cx="221214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10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22" name="Rectangle 31"/>
            <p:cNvSpPr>
              <a:spLocks noChangeArrowheads="1"/>
            </p:cNvSpPr>
            <p:nvPr/>
          </p:nvSpPr>
          <p:spPr bwMode="auto">
            <a:xfrm>
              <a:off x="2186167" y="4465406"/>
              <a:ext cx="65724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-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23" name="Rectangle 32"/>
            <p:cNvSpPr>
              <a:spLocks noChangeArrowheads="1"/>
            </p:cNvSpPr>
            <p:nvPr/>
          </p:nvSpPr>
          <p:spPr bwMode="auto">
            <a:xfrm>
              <a:off x="2265542" y="4465406"/>
              <a:ext cx="110608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5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24" name="Rectangle 33"/>
            <p:cNvSpPr>
              <a:spLocks noChangeArrowheads="1"/>
            </p:cNvSpPr>
            <p:nvPr/>
          </p:nvSpPr>
          <p:spPr bwMode="auto">
            <a:xfrm>
              <a:off x="2389367" y="4465406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25" name="Rectangle 34"/>
            <p:cNvSpPr>
              <a:spLocks noChangeArrowheads="1"/>
            </p:cNvSpPr>
            <p:nvPr/>
          </p:nvSpPr>
          <p:spPr bwMode="auto">
            <a:xfrm>
              <a:off x="3027542" y="4465406"/>
              <a:ext cx="110608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0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26" name="Rectangle 35"/>
            <p:cNvSpPr>
              <a:spLocks noChangeArrowheads="1"/>
            </p:cNvSpPr>
            <p:nvPr/>
          </p:nvSpPr>
          <p:spPr bwMode="auto">
            <a:xfrm>
              <a:off x="3151367" y="4465406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27" name="Rectangle 36"/>
            <p:cNvSpPr>
              <a:spLocks noChangeArrowheads="1"/>
            </p:cNvSpPr>
            <p:nvPr/>
          </p:nvSpPr>
          <p:spPr bwMode="auto">
            <a:xfrm>
              <a:off x="3535542" y="4465406"/>
              <a:ext cx="110608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5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28" name="Rectangle 37"/>
            <p:cNvSpPr>
              <a:spLocks noChangeArrowheads="1"/>
            </p:cNvSpPr>
            <p:nvPr/>
          </p:nvSpPr>
          <p:spPr bwMode="auto">
            <a:xfrm>
              <a:off x="3659367" y="4465406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29" name="Rectangle 38"/>
            <p:cNvSpPr>
              <a:spLocks noChangeArrowheads="1"/>
            </p:cNvSpPr>
            <p:nvPr/>
          </p:nvSpPr>
          <p:spPr bwMode="auto">
            <a:xfrm>
              <a:off x="4022905" y="4465406"/>
              <a:ext cx="221214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10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30" name="Rectangle 39"/>
            <p:cNvSpPr>
              <a:spLocks noChangeArrowheads="1"/>
            </p:cNvSpPr>
            <p:nvPr/>
          </p:nvSpPr>
          <p:spPr bwMode="auto">
            <a:xfrm>
              <a:off x="4268967" y="4465406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31" name="Rectangle 40"/>
            <p:cNvSpPr>
              <a:spLocks noChangeArrowheads="1"/>
            </p:cNvSpPr>
            <p:nvPr/>
          </p:nvSpPr>
          <p:spPr bwMode="auto">
            <a:xfrm>
              <a:off x="4629330" y="4465406"/>
              <a:ext cx="221214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15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32" name="Rectangle 41"/>
            <p:cNvSpPr>
              <a:spLocks noChangeArrowheads="1"/>
            </p:cNvSpPr>
            <p:nvPr/>
          </p:nvSpPr>
          <p:spPr bwMode="auto">
            <a:xfrm>
              <a:off x="4875392" y="4465406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33" name="Rectangle 42"/>
            <p:cNvSpPr>
              <a:spLocks noChangeArrowheads="1"/>
            </p:cNvSpPr>
            <p:nvPr/>
          </p:nvSpPr>
          <p:spPr bwMode="auto">
            <a:xfrm>
              <a:off x="5178605" y="4465406"/>
              <a:ext cx="224420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....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34" name="Rectangle 43"/>
            <p:cNvSpPr>
              <a:spLocks noChangeArrowheads="1"/>
            </p:cNvSpPr>
            <p:nvPr/>
          </p:nvSpPr>
          <p:spPr bwMode="auto">
            <a:xfrm>
              <a:off x="5424667" y="4465406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35" name="Rectangle 44"/>
            <p:cNvSpPr>
              <a:spLocks noChangeArrowheads="1"/>
            </p:cNvSpPr>
            <p:nvPr/>
          </p:nvSpPr>
          <p:spPr bwMode="auto">
            <a:xfrm>
              <a:off x="6462191" y="4480068"/>
              <a:ext cx="2325958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Remainder Class (</a:t>
              </a:r>
              <a:r>
                <a:rPr lang="en-US" sz="1900" u="none" dirty="0" err="1" smtClean="0">
                  <a:solidFill>
                    <a:srgbClr val="000000"/>
                  </a:solidFill>
                  <a:latin typeface="Arial Narrow" pitchFamily="34" charset="0"/>
                </a:rPr>
                <a:t>coset</a:t>
              </a:r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)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36" name="Rectangle 45"/>
            <p:cNvSpPr>
              <a:spLocks noChangeArrowheads="1"/>
            </p:cNvSpPr>
            <p:nvPr/>
          </p:nvSpPr>
          <p:spPr bwMode="auto">
            <a:xfrm>
              <a:off x="7316967" y="4465406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37" name="Rectangle 46"/>
            <p:cNvSpPr>
              <a:spLocks noChangeArrowheads="1"/>
            </p:cNvSpPr>
            <p:nvPr/>
          </p:nvSpPr>
          <p:spPr bwMode="auto">
            <a:xfrm>
              <a:off x="857430" y="4454293"/>
              <a:ext cx="473075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/>
            </a:p>
          </p:txBody>
        </p:sp>
        <p:sp>
          <p:nvSpPr>
            <p:cNvPr id="1475638" name="Line 47"/>
            <p:cNvSpPr>
              <a:spLocks noChangeShapeType="1"/>
            </p:cNvSpPr>
            <p:nvPr/>
          </p:nvSpPr>
          <p:spPr bwMode="auto">
            <a:xfrm>
              <a:off x="857430" y="4454293"/>
              <a:ext cx="4730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75639" name="Line 49"/>
            <p:cNvSpPr>
              <a:spLocks noChangeShapeType="1"/>
            </p:cNvSpPr>
            <p:nvPr/>
          </p:nvSpPr>
          <p:spPr bwMode="auto">
            <a:xfrm>
              <a:off x="1330505" y="4454293"/>
              <a:ext cx="793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75640" name="Line 50"/>
            <p:cNvSpPr>
              <a:spLocks noChangeShapeType="1"/>
            </p:cNvSpPr>
            <p:nvPr/>
          </p:nvSpPr>
          <p:spPr bwMode="auto">
            <a:xfrm>
              <a:off x="1330505" y="4454293"/>
              <a:ext cx="1588" cy="9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75641" name="Rectangle 51"/>
            <p:cNvSpPr>
              <a:spLocks noChangeArrowheads="1"/>
            </p:cNvSpPr>
            <p:nvPr/>
          </p:nvSpPr>
          <p:spPr bwMode="auto">
            <a:xfrm>
              <a:off x="1338442" y="4454293"/>
              <a:ext cx="14287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/>
            </a:p>
          </p:txBody>
        </p:sp>
        <p:sp>
          <p:nvSpPr>
            <p:cNvPr id="1475642" name="Line 52"/>
            <p:cNvSpPr>
              <a:spLocks noChangeShapeType="1"/>
            </p:cNvSpPr>
            <p:nvPr/>
          </p:nvSpPr>
          <p:spPr bwMode="auto">
            <a:xfrm>
              <a:off x="1338442" y="4454293"/>
              <a:ext cx="1428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75643" name="Line 54"/>
            <p:cNvSpPr>
              <a:spLocks noChangeShapeType="1"/>
            </p:cNvSpPr>
            <p:nvPr/>
          </p:nvSpPr>
          <p:spPr bwMode="auto">
            <a:xfrm>
              <a:off x="2767192" y="4454293"/>
              <a:ext cx="793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75644" name="Line 55"/>
            <p:cNvSpPr>
              <a:spLocks noChangeShapeType="1"/>
            </p:cNvSpPr>
            <p:nvPr/>
          </p:nvSpPr>
          <p:spPr bwMode="auto">
            <a:xfrm>
              <a:off x="2767192" y="4454293"/>
              <a:ext cx="1588" cy="9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75645" name="Rectangle 56"/>
            <p:cNvSpPr>
              <a:spLocks noChangeArrowheads="1"/>
            </p:cNvSpPr>
            <p:nvPr/>
          </p:nvSpPr>
          <p:spPr bwMode="auto">
            <a:xfrm>
              <a:off x="2775130" y="4454293"/>
              <a:ext cx="5397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/>
            </a:p>
          </p:txBody>
        </p:sp>
        <p:sp>
          <p:nvSpPr>
            <p:cNvPr id="1475646" name="Line 57"/>
            <p:cNvSpPr>
              <a:spLocks noChangeShapeType="1"/>
            </p:cNvSpPr>
            <p:nvPr/>
          </p:nvSpPr>
          <p:spPr bwMode="auto">
            <a:xfrm>
              <a:off x="2775130" y="4454293"/>
              <a:ext cx="539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75647" name="Line 59"/>
            <p:cNvSpPr>
              <a:spLocks noChangeShapeType="1"/>
            </p:cNvSpPr>
            <p:nvPr/>
          </p:nvSpPr>
          <p:spPr bwMode="auto">
            <a:xfrm>
              <a:off x="3314880" y="4454293"/>
              <a:ext cx="95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75648" name="Line 60"/>
            <p:cNvSpPr>
              <a:spLocks noChangeShapeType="1"/>
            </p:cNvSpPr>
            <p:nvPr/>
          </p:nvSpPr>
          <p:spPr bwMode="auto">
            <a:xfrm>
              <a:off x="3314880" y="4454293"/>
              <a:ext cx="1588" cy="9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75649" name="Rectangle 61"/>
            <p:cNvSpPr>
              <a:spLocks noChangeArrowheads="1"/>
            </p:cNvSpPr>
            <p:nvPr/>
          </p:nvSpPr>
          <p:spPr bwMode="auto">
            <a:xfrm>
              <a:off x="3324405" y="4454293"/>
              <a:ext cx="542925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/>
            </a:p>
          </p:txBody>
        </p:sp>
        <p:sp>
          <p:nvSpPr>
            <p:cNvPr id="1475650" name="Line 62"/>
            <p:cNvSpPr>
              <a:spLocks noChangeShapeType="1"/>
            </p:cNvSpPr>
            <p:nvPr/>
          </p:nvSpPr>
          <p:spPr bwMode="auto">
            <a:xfrm>
              <a:off x="3324405" y="4454293"/>
              <a:ext cx="5429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75651" name="Line 64"/>
            <p:cNvSpPr>
              <a:spLocks noChangeShapeType="1"/>
            </p:cNvSpPr>
            <p:nvPr/>
          </p:nvSpPr>
          <p:spPr bwMode="auto">
            <a:xfrm>
              <a:off x="3867330" y="4454293"/>
              <a:ext cx="793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75652" name="Line 65"/>
            <p:cNvSpPr>
              <a:spLocks noChangeShapeType="1"/>
            </p:cNvSpPr>
            <p:nvPr/>
          </p:nvSpPr>
          <p:spPr bwMode="auto">
            <a:xfrm>
              <a:off x="3867330" y="4454293"/>
              <a:ext cx="1588" cy="9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75653" name="Rectangle 66"/>
            <p:cNvSpPr>
              <a:spLocks noChangeArrowheads="1"/>
            </p:cNvSpPr>
            <p:nvPr/>
          </p:nvSpPr>
          <p:spPr bwMode="auto">
            <a:xfrm>
              <a:off x="3875267" y="4454293"/>
              <a:ext cx="53975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/>
            </a:p>
          </p:txBody>
        </p:sp>
        <p:sp>
          <p:nvSpPr>
            <p:cNvPr id="1475654" name="Line 67"/>
            <p:cNvSpPr>
              <a:spLocks noChangeShapeType="1"/>
            </p:cNvSpPr>
            <p:nvPr/>
          </p:nvSpPr>
          <p:spPr bwMode="auto">
            <a:xfrm>
              <a:off x="3875267" y="4454293"/>
              <a:ext cx="53975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75655" name="Rectangle 68"/>
            <p:cNvSpPr>
              <a:spLocks noChangeArrowheads="1"/>
            </p:cNvSpPr>
            <p:nvPr/>
          </p:nvSpPr>
          <p:spPr bwMode="auto">
            <a:xfrm>
              <a:off x="4415017" y="4454293"/>
              <a:ext cx="9525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/>
            </a:p>
          </p:txBody>
        </p:sp>
        <p:sp>
          <p:nvSpPr>
            <p:cNvPr id="1475656" name="Line 69"/>
            <p:cNvSpPr>
              <a:spLocks noChangeShapeType="1"/>
            </p:cNvSpPr>
            <p:nvPr/>
          </p:nvSpPr>
          <p:spPr bwMode="auto">
            <a:xfrm>
              <a:off x="4415017" y="4454293"/>
              <a:ext cx="95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75657" name="Line 70"/>
            <p:cNvSpPr>
              <a:spLocks noChangeShapeType="1"/>
            </p:cNvSpPr>
            <p:nvPr/>
          </p:nvSpPr>
          <p:spPr bwMode="auto">
            <a:xfrm>
              <a:off x="4415017" y="4454293"/>
              <a:ext cx="1588" cy="9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75658" name="Rectangle 71"/>
            <p:cNvSpPr>
              <a:spLocks noChangeArrowheads="1"/>
            </p:cNvSpPr>
            <p:nvPr/>
          </p:nvSpPr>
          <p:spPr bwMode="auto">
            <a:xfrm>
              <a:off x="4424542" y="4454293"/>
              <a:ext cx="650875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/>
            </a:p>
          </p:txBody>
        </p:sp>
        <p:sp>
          <p:nvSpPr>
            <p:cNvPr id="1475659" name="Line 72"/>
            <p:cNvSpPr>
              <a:spLocks noChangeShapeType="1"/>
            </p:cNvSpPr>
            <p:nvPr/>
          </p:nvSpPr>
          <p:spPr bwMode="auto">
            <a:xfrm>
              <a:off x="4424542" y="4454293"/>
              <a:ext cx="65087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75660" name="Line 74"/>
            <p:cNvSpPr>
              <a:spLocks noChangeShapeType="1"/>
            </p:cNvSpPr>
            <p:nvPr/>
          </p:nvSpPr>
          <p:spPr bwMode="auto">
            <a:xfrm>
              <a:off x="5075417" y="4454293"/>
              <a:ext cx="793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75661" name="Line 75"/>
            <p:cNvSpPr>
              <a:spLocks noChangeShapeType="1"/>
            </p:cNvSpPr>
            <p:nvPr/>
          </p:nvSpPr>
          <p:spPr bwMode="auto">
            <a:xfrm>
              <a:off x="5075417" y="4454293"/>
              <a:ext cx="1588" cy="9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75662" name="Rectangle 76"/>
            <p:cNvSpPr>
              <a:spLocks noChangeArrowheads="1"/>
            </p:cNvSpPr>
            <p:nvPr/>
          </p:nvSpPr>
          <p:spPr bwMode="auto">
            <a:xfrm>
              <a:off x="5083355" y="4454293"/>
              <a:ext cx="431800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/>
            </a:p>
          </p:txBody>
        </p:sp>
        <p:sp>
          <p:nvSpPr>
            <p:cNvPr id="1475663" name="Line 77"/>
            <p:cNvSpPr>
              <a:spLocks noChangeShapeType="1"/>
            </p:cNvSpPr>
            <p:nvPr/>
          </p:nvSpPr>
          <p:spPr bwMode="auto">
            <a:xfrm>
              <a:off x="5083355" y="4454293"/>
              <a:ext cx="431800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75664" name="Rectangle 78"/>
            <p:cNvSpPr>
              <a:spLocks noChangeArrowheads="1"/>
            </p:cNvSpPr>
            <p:nvPr/>
          </p:nvSpPr>
          <p:spPr bwMode="auto">
            <a:xfrm>
              <a:off x="5515155" y="4454293"/>
              <a:ext cx="9525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/>
            </a:p>
          </p:txBody>
        </p:sp>
        <p:sp>
          <p:nvSpPr>
            <p:cNvPr id="1475665" name="Line 79"/>
            <p:cNvSpPr>
              <a:spLocks noChangeShapeType="1"/>
            </p:cNvSpPr>
            <p:nvPr/>
          </p:nvSpPr>
          <p:spPr bwMode="auto">
            <a:xfrm>
              <a:off x="5515155" y="4454293"/>
              <a:ext cx="9525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75666" name="Line 80"/>
            <p:cNvSpPr>
              <a:spLocks noChangeShapeType="1"/>
            </p:cNvSpPr>
            <p:nvPr/>
          </p:nvSpPr>
          <p:spPr bwMode="auto">
            <a:xfrm>
              <a:off x="5515155" y="4454293"/>
              <a:ext cx="1588" cy="952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75667" name="Rectangle 81"/>
            <p:cNvSpPr>
              <a:spLocks noChangeArrowheads="1"/>
            </p:cNvSpPr>
            <p:nvPr/>
          </p:nvSpPr>
          <p:spPr bwMode="auto">
            <a:xfrm>
              <a:off x="5524680" y="4454293"/>
              <a:ext cx="2522538" cy="952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/>
            </a:p>
          </p:txBody>
        </p:sp>
        <p:sp>
          <p:nvSpPr>
            <p:cNvPr id="1475668" name="Line 82"/>
            <p:cNvSpPr>
              <a:spLocks noChangeShapeType="1"/>
            </p:cNvSpPr>
            <p:nvPr/>
          </p:nvSpPr>
          <p:spPr bwMode="auto">
            <a:xfrm>
              <a:off x="5524680" y="4454293"/>
              <a:ext cx="2522538" cy="15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75669" name="Rectangle 83"/>
            <p:cNvSpPr>
              <a:spLocks noChangeArrowheads="1"/>
            </p:cNvSpPr>
            <p:nvPr/>
          </p:nvSpPr>
          <p:spPr bwMode="auto">
            <a:xfrm>
              <a:off x="1330505" y="4463818"/>
              <a:ext cx="7938" cy="2809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/>
            </a:p>
          </p:txBody>
        </p:sp>
        <p:sp>
          <p:nvSpPr>
            <p:cNvPr id="1475670" name="Line 84"/>
            <p:cNvSpPr>
              <a:spLocks noChangeShapeType="1"/>
            </p:cNvSpPr>
            <p:nvPr/>
          </p:nvSpPr>
          <p:spPr bwMode="auto">
            <a:xfrm>
              <a:off x="1330505" y="4463818"/>
              <a:ext cx="1588" cy="2809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75671" name="Rectangle 85"/>
            <p:cNvSpPr>
              <a:spLocks noChangeArrowheads="1"/>
            </p:cNvSpPr>
            <p:nvPr/>
          </p:nvSpPr>
          <p:spPr bwMode="auto">
            <a:xfrm>
              <a:off x="1033642" y="4746393"/>
              <a:ext cx="110608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1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72" name="Rectangle 86"/>
            <p:cNvSpPr>
              <a:spLocks noChangeArrowheads="1"/>
            </p:cNvSpPr>
            <p:nvPr/>
          </p:nvSpPr>
          <p:spPr bwMode="auto">
            <a:xfrm>
              <a:off x="1157467" y="4746393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73" name="Rectangle 87"/>
            <p:cNvSpPr>
              <a:spLocks noChangeArrowheads="1"/>
            </p:cNvSpPr>
            <p:nvPr/>
          </p:nvSpPr>
          <p:spPr bwMode="auto">
            <a:xfrm>
              <a:off x="1344051" y="4682951"/>
              <a:ext cx="16831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...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74" name="Rectangle 88"/>
            <p:cNvSpPr>
              <a:spLocks noChangeArrowheads="1"/>
            </p:cNvSpPr>
            <p:nvPr/>
          </p:nvSpPr>
          <p:spPr bwMode="auto">
            <a:xfrm>
              <a:off x="1646417" y="4746393"/>
              <a:ext cx="65724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-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75" name="Rectangle 89"/>
            <p:cNvSpPr>
              <a:spLocks noChangeArrowheads="1"/>
            </p:cNvSpPr>
            <p:nvPr/>
          </p:nvSpPr>
          <p:spPr bwMode="auto">
            <a:xfrm>
              <a:off x="1725792" y="4746393"/>
              <a:ext cx="110608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9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76" name="Rectangle 90"/>
            <p:cNvSpPr>
              <a:spLocks noChangeArrowheads="1"/>
            </p:cNvSpPr>
            <p:nvPr/>
          </p:nvSpPr>
          <p:spPr bwMode="auto">
            <a:xfrm>
              <a:off x="2157592" y="4746393"/>
              <a:ext cx="65724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-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77" name="Rectangle 91"/>
            <p:cNvSpPr>
              <a:spLocks noChangeArrowheads="1"/>
            </p:cNvSpPr>
            <p:nvPr/>
          </p:nvSpPr>
          <p:spPr bwMode="auto">
            <a:xfrm>
              <a:off x="2235380" y="4746393"/>
              <a:ext cx="110608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4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78" name="Rectangle 92"/>
            <p:cNvSpPr>
              <a:spLocks noChangeArrowheads="1"/>
            </p:cNvSpPr>
            <p:nvPr/>
          </p:nvSpPr>
          <p:spPr bwMode="auto">
            <a:xfrm>
              <a:off x="2359205" y="4746393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79" name="Rectangle 93"/>
            <p:cNvSpPr>
              <a:spLocks noChangeArrowheads="1"/>
            </p:cNvSpPr>
            <p:nvPr/>
          </p:nvSpPr>
          <p:spPr bwMode="auto">
            <a:xfrm>
              <a:off x="3027542" y="4746393"/>
              <a:ext cx="110608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1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80" name="Rectangle 94"/>
            <p:cNvSpPr>
              <a:spLocks noChangeArrowheads="1"/>
            </p:cNvSpPr>
            <p:nvPr/>
          </p:nvSpPr>
          <p:spPr bwMode="auto">
            <a:xfrm>
              <a:off x="3151367" y="4746393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81" name="Rectangle 95"/>
            <p:cNvSpPr>
              <a:spLocks noChangeArrowheads="1"/>
            </p:cNvSpPr>
            <p:nvPr/>
          </p:nvSpPr>
          <p:spPr bwMode="auto">
            <a:xfrm>
              <a:off x="3535542" y="4746393"/>
              <a:ext cx="110608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6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82" name="Rectangle 96"/>
            <p:cNvSpPr>
              <a:spLocks noChangeArrowheads="1"/>
            </p:cNvSpPr>
            <p:nvPr/>
          </p:nvSpPr>
          <p:spPr bwMode="auto">
            <a:xfrm>
              <a:off x="3659367" y="4746393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83" name="Rectangle 97"/>
            <p:cNvSpPr>
              <a:spLocks noChangeArrowheads="1"/>
            </p:cNvSpPr>
            <p:nvPr/>
          </p:nvSpPr>
          <p:spPr bwMode="auto">
            <a:xfrm>
              <a:off x="4022905" y="4746393"/>
              <a:ext cx="210250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11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84" name="Rectangle 98"/>
            <p:cNvSpPr>
              <a:spLocks noChangeArrowheads="1"/>
            </p:cNvSpPr>
            <p:nvPr/>
          </p:nvSpPr>
          <p:spPr bwMode="auto">
            <a:xfrm>
              <a:off x="4268967" y="4746393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85" name="Rectangle 99"/>
            <p:cNvSpPr>
              <a:spLocks noChangeArrowheads="1"/>
            </p:cNvSpPr>
            <p:nvPr/>
          </p:nvSpPr>
          <p:spPr bwMode="auto">
            <a:xfrm>
              <a:off x="4629330" y="4746393"/>
              <a:ext cx="221214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16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86" name="Rectangle 100"/>
            <p:cNvSpPr>
              <a:spLocks noChangeArrowheads="1"/>
            </p:cNvSpPr>
            <p:nvPr/>
          </p:nvSpPr>
          <p:spPr bwMode="auto">
            <a:xfrm>
              <a:off x="4875392" y="4746393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87" name="Rectangle 101"/>
            <p:cNvSpPr>
              <a:spLocks noChangeArrowheads="1"/>
            </p:cNvSpPr>
            <p:nvPr/>
          </p:nvSpPr>
          <p:spPr bwMode="auto">
            <a:xfrm>
              <a:off x="5178605" y="4746393"/>
              <a:ext cx="224420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....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88" name="Rectangle 102"/>
            <p:cNvSpPr>
              <a:spLocks noChangeArrowheads="1"/>
            </p:cNvSpPr>
            <p:nvPr/>
          </p:nvSpPr>
          <p:spPr bwMode="auto">
            <a:xfrm>
              <a:off x="5424667" y="4746393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89" name="Rectangle 103"/>
            <p:cNvSpPr>
              <a:spLocks noChangeArrowheads="1"/>
            </p:cNvSpPr>
            <p:nvPr/>
          </p:nvSpPr>
          <p:spPr bwMode="auto">
            <a:xfrm>
              <a:off x="6785155" y="4746393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90" name="Rectangle 104"/>
            <p:cNvSpPr>
              <a:spLocks noChangeArrowheads="1"/>
            </p:cNvSpPr>
            <p:nvPr/>
          </p:nvSpPr>
          <p:spPr bwMode="auto">
            <a:xfrm>
              <a:off x="1330505" y="4744806"/>
              <a:ext cx="7938" cy="2809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/>
            </a:p>
          </p:txBody>
        </p:sp>
        <p:sp>
          <p:nvSpPr>
            <p:cNvPr id="1475691" name="Line 105"/>
            <p:cNvSpPr>
              <a:spLocks noChangeShapeType="1"/>
            </p:cNvSpPr>
            <p:nvPr/>
          </p:nvSpPr>
          <p:spPr bwMode="auto">
            <a:xfrm>
              <a:off x="1330505" y="4744806"/>
              <a:ext cx="1588" cy="2809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75692" name="Rectangle 106"/>
            <p:cNvSpPr>
              <a:spLocks noChangeArrowheads="1"/>
            </p:cNvSpPr>
            <p:nvPr/>
          </p:nvSpPr>
          <p:spPr bwMode="auto">
            <a:xfrm>
              <a:off x="1033642" y="5027381"/>
              <a:ext cx="110608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2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93" name="Rectangle 107"/>
            <p:cNvSpPr>
              <a:spLocks noChangeArrowheads="1"/>
            </p:cNvSpPr>
            <p:nvPr/>
          </p:nvSpPr>
          <p:spPr bwMode="auto">
            <a:xfrm>
              <a:off x="1157467" y="5027381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94" name="Rectangle 108"/>
            <p:cNvSpPr>
              <a:spLocks noChangeArrowheads="1"/>
            </p:cNvSpPr>
            <p:nvPr/>
          </p:nvSpPr>
          <p:spPr bwMode="auto">
            <a:xfrm>
              <a:off x="1368351" y="4970983"/>
              <a:ext cx="16831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...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95" name="Rectangle 109"/>
            <p:cNvSpPr>
              <a:spLocks noChangeArrowheads="1"/>
            </p:cNvSpPr>
            <p:nvPr/>
          </p:nvSpPr>
          <p:spPr bwMode="auto">
            <a:xfrm>
              <a:off x="1676580" y="5027381"/>
              <a:ext cx="65724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-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96" name="Rectangle 110"/>
            <p:cNvSpPr>
              <a:spLocks noChangeArrowheads="1"/>
            </p:cNvSpPr>
            <p:nvPr/>
          </p:nvSpPr>
          <p:spPr bwMode="auto">
            <a:xfrm>
              <a:off x="1754367" y="5027381"/>
              <a:ext cx="391133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8    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97" name="Rectangle 111"/>
            <p:cNvSpPr>
              <a:spLocks noChangeArrowheads="1"/>
            </p:cNvSpPr>
            <p:nvPr/>
          </p:nvSpPr>
          <p:spPr bwMode="auto">
            <a:xfrm>
              <a:off x="2186167" y="5027381"/>
              <a:ext cx="65724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-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98" name="Rectangle 112"/>
            <p:cNvSpPr>
              <a:spLocks noChangeArrowheads="1"/>
            </p:cNvSpPr>
            <p:nvPr/>
          </p:nvSpPr>
          <p:spPr bwMode="auto">
            <a:xfrm>
              <a:off x="2265542" y="5027381"/>
              <a:ext cx="110608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3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699" name="Rectangle 113"/>
            <p:cNvSpPr>
              <a:spLocks noChangeArrowheads="1"/>
            </p:cNvSpPr>
            <p:nvPr/>
          </p:nvSpPr>
          <p:spPr bwMode="auto">
            <a:xfrm>
              <a:off x="2389367" y="5027381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00" name="Rectangle 114"/>
            <p:cNvSpPr>
              <a:spLocks noChangeArrowheads="1"/>
            </p:cNvSpPr>
            <p:nvPr/>
          </p:nvSpPr>
          <p:spPr bwMode="auto">
            <a:xfrm>
              <a:off x="3027542" y="5027381"/>
              <a:ext cx="110608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2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01" name="Rectangle 115"/>
            <p:cNvSpPr>
              <a:spLocks noChangeArrowheads="1"/>
            </p:cNvSpPr>
            <p:nvPr/>
          </p:nvSpPr>
          <p:spPr bwMode="auto">
            <a:xfrm>
              <a:off x="3151367" y="5027381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02" name="Rectangle 116"/>
            <p:cNvSpPr>
              <a:spLocks noChangeArrowheads="1"/>
            </p:cNvSpPr>
            <p:nvPr/>
          </p:nvSpPr>
          <p:spPr bwMode="auto">
            <a:xfrm>
              <a:off x="3535542" y="5027381"/>
              <a:ext cx="110608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7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03" name="Rectangle 117"/>
            <p:cNvSpPr>
              <a:spLocks noChangeArrowheads="1"/>
            </p:cNvSpPr>
            <p:nvPr/>
          </p:nvSpPr>
          <p:spPr bwMode="auto">
            <a:xfrm>
              <a:off x="3659367" y="5027381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04" name="Rectangle 118"/>
            <p:cNvSpPr>
              <a:spLocks noChangeArrowheads="1"/>
            </p:cNvSpPr>
            <p:nvPr/>
          </p:nvSpPr>
          <p:spPr bwMode="auto">
            <a:xfrm>
              <a:off x="4022905" y="5027381"/>
              <a:ext cx="221214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12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05" name="Rectangle 119"/>
            <p:cNvSpPr>
              <a:spLocks noChangeArrowheads="1"/>
            </p:cNvSpPr>
            <p:nvPr/>
          </p:nvSpPr>
          <p:spPr bwMode="auto">
            <a:xfrm>
              <a:off x="4268967" y="5027381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06" name="Rectangle 120"/>
            <p:cNvSpPr>
              <a:spLocks noChangeArrowheads="1"/>
            </p:cNvSpPr>
            <p:nvPr/>
          </p:nvSpPr>
          <p:spPr bwMode="auto">
            <a:xfrm>
              <a:off x="4629330" y="5027381"/>
              <a:ext cx="221214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17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07" name="Rectangle 121"/>
            <p:cNvSpPr>
              <a:spLocks noChangeArrowheads="1"/>
            </p:cNvSpPr>
            <p:nvPr/>
          </p:nvSpPr>
          <p:spPr bwMode="auto">
            <a:xfrm>
              <a:off x="4875392" y="5027381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08" name="Rectangle 122"/>
            <p:cNvSpPr>
              <a:spLocks noChangeArrowheads="1"/>
            </p:cNvSpPr>
            <p:nvPr/>
          </p:nvSpPr>
          <p:spPr bwMode="auto">
            <a:xfrm>
              <a:off x="5178605" y="5027381"/>
              <a:ext cx="224420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....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09" name="Rectangle 123"/>
            <p:cNvSpPr>
              <a:spLocks noChangeArrowheads="1"/>
            </p:cNvSpPr>
            <p:nvPr/>
          </p:nvSpPr>
          <p:spPr bwMode="auto">
            <a:xfrm>
              <a:off x="5424667" y="5027381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10" name="Rectangle 124"/>
            <p:cNvSpPr>
              <a:spLocks noChangeArrowheads="1"/>
            </p:cNvSpPr>
            <p:nvPr/>
          </p:nvSpPr>
          <p:spPr bwMode="auto">
            <a:xfrm>
              <a:off x="6785155" y="5027381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11" name="Rectangle 125"/>
            <p:cNvSpPr>
              <a:spLocks noChangeArrowheads="1"/>
            </p:cNvSpPr>
            <p:nvPr/>
          </p:nvSpPr>
          <p:spPr bwMode="auto">
            <a:xfrm>
              <a:off x="1330505" y="5025793"/>
              <a:ext cx="7938" cy="2809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/>
            </a:p>
          </p:txBody>
        </p:sp>
        <p:sp>
          <p:nvSpPr>
            <p:cNvPr id="1475712" name="Line 126"/>
            <p:cNvSpPr>
              <a:spLocks noChangeShapeType="1"/>
            </p:cNvSpPr>
            <p:nvPr/>
          </p:nvSpPr>
          <p:spPr bwMode="auto">
            <a:xfrm>
              <a:off x="1330505" y="5025793"/>
              <a:ext cx="1588" cy="2809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75713" name="Rectangle 127"/>
            <p:cNvSpPr>
              <a:spLocks noChangeArrowheads="1"/>
            </p:cNvSpPr>
            <p:nvPr/>
          </p:nvSpPr>
          <p:spPr bwMode="auto">
            <a:xfrm>
              <a:off x="1033642" y="5309956"/>
              <a:ext cx="110608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3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14" name="Rectangle 128"/>
            <p:cNvSpPr>
              <a:spLocks noChangeArrowheads="1"/>
            </p:cNvSpPr>
            <p:nvPr/>
          </p:nvSpPr>
          <p:spPr bwMode="auto">
            <a:xfrm>
              <a:off x="1157467" y="5309956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15" name="Rectangle 129"/>
            <p:cNvSpPr>
              <a:spLocks noChangeArrowheads="1"/>
            </p:cNvSpPr>
            <p:nvPr/>
          </p:nvSpPr>
          <p:spPr bwMode="auto">
            <a:xfrm>
              <a:off x="1368351" y="5259015"/>
              <a:ext cx="16831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...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16" name="Rectangle 130"/>
            <p:cNvSpPr>
              <a:spLocks noChangeArrowheads="1"/>
            </p:cNvSpPr>
            <p:nvPr/>
          </p:nvSpPr>
          <p:spPr bwMode="auto">
            <a:xfrm>
              <a:off x="1646417" y="5309956"/>
              <a:ext cx="65724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-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17" name="Rectangle 131"/>
            <p:cNvSpPr>
              <a:spLocks noChangeArrowheads="1"/>
            </p:cNvSpPr>
            <p:nvPr/>
          </p:nvSpPr>
          <p:spPr bwMode="auto">
            <a:xfrm>
              <a:off x="1725792" y="5309956"/>
              <a:ext cx="110608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7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18" name="Rectangle 132"/>
            <p:cNvSpPr>
              <a:spLocks noChangeArrowheads="1"/>
            </p:cNvSpPr>
            <p:nvPr/>
          </p:nvSpPr>
          <p:spPr bwMode="auto">
            <a:xfrm>
              <a:off x="2157592" y="5309956"/>
              <a:ext cx="65724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-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19" name="Rectangle 133"/>
            <p:cNvSpPr>
              <a:spLocks noChangeArrowheads="1"/>
            </p:cNvSpPr>
            <p:nvPr/>
          </p:nvSpPr>
          <p:spPr bwMode="auto">
            <a:xfrm>
              <a:off x="2235380" y="5309956"/>
              <a:ext cx="110608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2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20" name="Rectangle 134"/>
            <p:cNvSpPr>
              <a:spLocks noChangeArrowheads="1"/>
            </p:cNvSpPr>
            <p:nvPr/>
          </p:nvSpPr>
          <p:spPr bwMode="auto">
            <a:xfrm>
              <a:off x="2359205" y="5309956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21" name="Rectangle 135"/>
            <p:cNvSpPr>
              <a:spLocks noChangeArrowheads="1"/>
            </p:cNvSpPr>
            <p:nvPr/>
          </p:nvSpPr>
          <p:spPr bwMode="auto">
            <a:xfrm>
              <a:off x="3027542" y="5309956"/>
              <a:ext cx="110608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3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22" name="Rectangle 136"/>
            <p:cNvSpPr>
              <a:spLocks noChangeArrowheads="1"/>
            </p:cNvSpPr>
            <p:nvPr/>
          </p:nvSpPr>
          <p:spPr bwMode="auto">
            <a:xfrm>
              <a:off x="3151367" y="5309956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23" name="Rectangle 137"/>
            <p:cNvSpPr>
              <a:spLocks noChangeArrowheads="1"/>
            </p:cNvSpPr>
            <p:nvPr/>
          </p:nvSpPr>
          <p:spPr bwMode="auto">
            <a:xfrm>
              <a:off x="3535542" y="5309956"/>
              <a:ext cx="110608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8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24" name="Rectangle 138"/>
            <p:cNvSpPr>
              <a:spLocks noChangeArrowheads="1"/>
            </p:cNvSpPr>
            <p:nvPr/>
          </p:nvSpPr>
          <p:spPr bwMode="auto">
            <a:xfrm>
              <a:off x="3659367" y="5309956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25" name="Rectangle 139"/>
            <p:cNvSpPr>
              <a:spLocks noChangeArrowheads="1"/>
            </p:cNvSpPr>
            <p:nvPr/>
          </p:nvSpPr>
          <p:spPr bwMode="auto">
            <a:xfrm>
              <a:off x="4022905" y="5309956"/>
              <a:ext cx="221214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13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26" name="Rectangle 140"/>
            <p:cNvSpPr>
              <a:spLocks noChangeArrowheads="1"/>
            </p:cNvSpPr>
            <p:nvPr/>
          </p:nvSpPr>
          <p:spPr bwMode="auto">
            <a:xfrm>
              <a:off x="4268967" y="5309956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27" name="Rectangle 141"/>
            <p:cNvSpPr>
              <a:spLocks noChangeArrowheads="1"/>
            </p:cNvSpPr>
            <p:nvPr/>
          </p:nvSpPr>
          <p:spPr bwMode="auto">
            <a:xfrm>
              <a:off x="4629330" y="5309956"/>
              <a:ext cx="221214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18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28" name="Rectangle 142"/>
            <p:cNvSpPr>
              <a:spLocks noChangeArrowheads="1"/>
            </p:cNvSpPr>
            <p:nvPr/>
          </p:nvSpPr>
          <p:spPr bwMode="auto">
            <a:xfrm>
              <a:off x="4875392" y="5309956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29" name="Rectangle 143"/>
            <p:cNvSpPr>
              <a:spLocks noChangeArrowheads="1"/>
            </p:cNvSpPr>
            <p:nvPr/>
          </p:nvSpPr>
          <p:spPr bwMode="auto">
            <a:xfrm>
              <a:off x="5178605" y="5309956"/>
              <a:ext cx="224420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....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30" name="Rectangle 144"/>
            <p:cNvSpPr>
              <a:spLocks noChangeArrowheads="1"/>
            </p:cNvSpPr>
            <p:nvPr/>
          </p:nvSpPr>
          <p:spPr bwMode="auto">
            <a:xfrm>
              <a:off x="5424667" y="5309956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31" name="Rectangle 145"/>
            <p:cNvSpPr>
              <a:spLocks noChangeArrowheads="1"/>
            </p:cNvSpPr>
            <p:nvPr/>
          </p:nvSpPr>
          <p:spPr bwMode="auto">
            <a:xfrm>
              <a:off x="6785155" y="5309956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32" name="Rectangle 146"/>
            <p:cNvSpPr>
              <a:spLocks noChangeArrowheads="1"/>
            </p:cNvSpPr>
            <p:nvPr/>
          </p:nvSpPr>
          <p:spPr bwMode="auto">
            <a:xfrm>
              <a:off x="1330505" y="5306781"/>
              <a:ext cx="7938" cy="28098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/>
            </a:p>
          </p:txBody>
        </p:sp>
        <p:sp>
          <p:nvSpPr>
            <p:cNvPr id="1475733" name="Line 147"/>
            <p:cNvSpPr>
              <a:spLocks noChangeShapeType="1"/>
            </p:cNvSpPr>
            <p:nvPr/>
          </p:nvSpPr>
          <p:spPr bwMode="auto">
            <a:xfrm>
              <a:off x="1330505" y="5306781"/>
              <a:ext cx="1588" cy="28098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475734" name="Rectangle 148"/>
            <p:cNvSpPr>
              <a:spLocks noChangeArrowheads="1"/>
            </p:cNvSpPr>
            <p:nvPr/>
          </p:nvSpPr>
          <p:spPr bwMode="auto">
            <a:xfrm>
              <a:off x="1033642" y="5590943"/>
              <a:ext cx="110608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4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35" name="Rectangle 149"/>
            <p:cNvSpPr>
              <a:spLocks noChangeArrowheads="1"/>
            </p:cNvSpPr>
            <p:nvPr/>
          </p:nvSpPr>
          <p:spPr bwMode="auto">
            <a:xfrm>
              <a:off x="1157467" y="5590943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36" name="Rectangle 150"/>
            <p:cNvSpPr>
              <a:spLocks noChangeArrowheads="1"/>
            </p:cNvSpPr>
            <p:nvPr/>
          </p:nvSpPr>
          <p:spPr bwMode="auto">
            <a:xfrm>
              <a:off x="1368351" y="5547047"/>
              <a:ext cx="16831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...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37" name="Rectangle 151"/>
            <p:cNvSpPr>
              <a:spLocks noChangeArrowheads="1"/>
            </p:cNvSpPr>
            <p:nvPr/>
          </p:nvSpPr>
          <p:spPr bwMode="auto">
            <a:xfrm>
              <a:off x="1676580" y="5590943"/>
              <a:ext cx="65724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-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38" name="Rectangle 152"/>
            <p:cNvSpPr>
              <a:spLocks noChangeArrowheads="1"/>
            </p:cNvSpPr>
            <p:nvPr/>
          </p:nvSpPr>
          <p:spPr bwMode="auto">
            <a:xfrm>
              <a:off x="1754367" y="5590943"/>
              <a:ext cx="391133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6    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39" name="Rectangle 153"/>
            <p:cNvSpPr>
              <a:spLocks noChangeArrowheads="1"/>
            </p:cNvSpPr>
            <p:nvPr/>
          </p:nvSpPr>
          <p:spPr bwMode="auto">
            <a:xfrm>
              <a:off x="2186167" y="5590943"/>
              <a:ext cx="65724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-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40" name="Rectangle 154"/>
            <p:cNvSpPr>
              <a:spLocks noChangeArrowheads="1"/>
            </p:cNvSpPr>
            <p:nvPr/>
          </p:nvSpPr>
          <p:spPr bwMode="auto">
            <a:xfrm>
              <a:off x="2265542" y="5590943"/>
              <a:ext cx="110608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1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41" name="Rectangle 155"/>
            <p:cNvSpPr>
              <a:spLocks noChangeArrowheads="1"/>
            </p:cNvSpPr>
            <p:nvPr/>
          </p:nvSpPr>
          <p:spPr bwMode="auto">
            <a:xfrm>
              <a:off x="2389367" y="5590943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42" name="Rectangle 156"/>
            <p:cNvSpPr>
              <a:spLocks noChangeArrowheads="1"/>
            </p:cNvSpPr>
            <p:nvPr/>
          </p:nvSpPr>
          <p:spPr bwMode="auto">
            <a:xfrm>
              <a:off x="3027542" y="5590943"/>
              <a:ext cx="110608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4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43" name="Rectangle 157"/>
            <p:cNvSpPr>
              <a:spLocks noChangeArrowheads="1"/>
            </p:cNvSpPr>
            <p:nvPr/>
          </p:nvSpPr>
          <p:spPr bwMode="auto">
            <a:xfrm>
              <a:off x="3151367" y="5590943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44" name="Rectangle 158"/>
            <p:cNvSpPr>
              <a:spLocks noChangeArrowheads="1"/>
            </p:cNvSpPr>
            <p:nvPr/>
          </p:nvSpPr>
          <p:spPr bwMode="auto">
            <a:xfrm>
              <a:off x="3535542" y="5590943"/>
              <a:ext cx="110608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9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45" name="Rectangle 159"/>
            <p:cNvSpPr>
              <a:spLocks noChangeArrowheads="1"/>
            </p:cNvSpPr>
            <p:nvPr/>
          </p:nvSpPr>
          <p:spPr bwMode="auto">
            <a:xfrm>
              <a:off x="3659367" y="5590943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46" name="Rectangle 160"/>
            <p:cNvSpPr>
              <a:spLocks noChangeArrowheads="1"/>
            </p:cNvSpPr>
            <p:nvPr/>
          </p:nvSpPr>
          <p:spPr bwMode="auto">
            <a:xfrm>
              <a:off x="4022905" y="5590943"/>
              <a:ext cx="221214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14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47" name="Rectangle 161"/>
            <p:cNvSpPr>
              <a:spLocks noChangeArrowheads="1"/>
            </p:cNvSpPr>
            <p:nvPr/>
          </p:nvSpPr>
          <p:spPr bwMode="auto">
            <a:xfrm>
              <a:off x="4268967" y="5590943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48" name="Rectangle 162"/>
            <p:cNvSpPr>
              <a:spLocks noChangeArrowheads="1"/>
            </p:cNvSpPr>
            <p:nvPr/>
          </p:nvSpPr>
          <p:spPr bwMode="auto">
            <a:xfrm>
              <a:off x="4629330" y="5590943"/>
              <a:ext cx="221214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19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49" name="Rectangle 163"/>
            <p:cNvSpPr>
              <a:spLocks noChangeArrowheads="1"/>
            </p:cNvSpPr>
            <p:nvPr/>
          </p:nvSpPr>
          <p:spPr bwMode="auto">
            <a:xfrm>
              <a:off x="4875392" y="5590943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50" name="Rectangle 164"/>
            <p:cNvSpPr>
              <a:spLocks noChangeArrowheads="1"/>
            </p:cNvSpPr>
            <p:nvPr/>
          </p:nvSpPr>
          <p:spPr bwMode="auto">
            <a:xfrm>
              <a:off x="5178605" y="5590943"/>
              <a:ext cx="224420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....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51" name="Rectangle 165"/>
            <p:cNvSpPr>
              <a:spLocks noChangeArrowheads="1"/>
            </p:cNvSpPr>
            <p:nvPr/>
          </p:nvSpPr>
          <p:spPr bwMode="auto">
            <a:xfrm>
              <a:off x="5424667" y="5590943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52" name="Rectangle 166"/>
            <p:cNvSpPr>
              <a:spLocks noChangeArrowheads="1"/>
            </p:cNvSpPr>
            <p:nvPr/>
          </p:nvSpPr>
          <p:spPr bwMode="auto">
            <a:xfrm>
              <a:off x="6785155" y="5590943"/>
              <a:ext cx="56106" cy="292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900" u="none" dirty="0" smtClean="0">
                  <a:solidFill>
                    <a:srgbClr val="000000"/>
                  </a:solidFill>
                  <a:latin typeface="Arial Narrow" pitchFamily="34" charset="0"/>
                </a:rPr>
                <a:t> </a:t>
              </a:r>
              <a:endParaRPr lang="en-US" dirty="0">
                <a:latin typeface="Arial Narrow" pitchFamily="34" charset="0"/>
              </a:endParaRPr>
            </a:p>
          </p:txBody>
        </p:sp>
        <p:sp>
          <p:nvSpPr>
            <p:cNvPr id="1475753" name="Rectangle 167"/>
            <p:cNvSpPr>
              <a:spLocks noChangeArrowheads="1"/>
            </p:cNvSpPr>
            <p:nvPr/>
          </p:nvSpPr>
          <p:spPr bwMode="auto">
            <a:xfrm>
              <a:off x="1330505" y="5587768"/>
              <a:ext cx="7938" cy="28257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hangingPunct="0"/>
              <a:endParaRPr lang="en-US" dirty="0"/>
            </a:p>
          </p:txBody>
        </p:sp>
        <p:sp>
          <p:nvSpPr>
            <p:cNvPr id="1475754" name="Line 168"/>
            <p:cNvSpPr>
              <a:spLocks noChangeShapeType="1"/>
            </p:cNvSpPr>
            <p:nvPr/>
          </p:nvSpPr>
          <p:spPr bwMode="auto">
            <a:xfrm>
              <a:off x="1330505" y="5587768"/>
              <a:ext cx="1588" cy="28257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380355" name="Text Box 3"/>
          <p:cNvSpPr txBox="1">
            <a:spLocks noChangeArrowheads="1"/>
          </p:cNvSpPr>
          <p:nvPr/>
        </p:nvSpPr>
        <p:spPr bwMode="auto">
          <a:xfrm>
            <a:off x="738621" y="593741"/>
            <a:ext cx="8714286" cy="10486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defTabSz="762000" eaLnBrk="0" hangingPunct="0">
              <a:spcAft>
                <a:spcPts val="1200"/>
              </a:spcAft>
              <a:defRPr/>
            </a:pPr>
            <a:r>
              <a:rPr lang="en-US" sz="2800" b="0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  <a:sym typeface="Symbol" pitchFamily="18" charset="2"/>
              </a:rPr>
              <a:t>Equivalence Theorem:</a:t>
            </a:r>
            <a:r>
              <a:rPr lang="en-US" sz="2800" b="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  <a:sym typeface="Symbol" pitchFamily="18" charset="2"/>
              </a:rPr>
              <a:t>  </a:t>
            </a:r>
            <a:r>
              <a:rPr lang="en-US" sz="2800" b="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  <a:sym typeface="Symbol" pitchFamily="18" charset="2"/>
              </a:rPr>
              <a:t>In the </a:t>
            </a:r>
            <a:r>
              <a:rPr lang="en-US" sz="2800" b="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  <a:sym typeface="Symbol" pitchFamily="18" charset="2"/>
              </a:rPr>
              <a:t>integer remainder system </a:t>
            </a:r>
            <a:r>
              <a:rPr lang="en-US" sz="2800" b="0" u="none" dirty="0">
                <a:solidFill>
                  <a:srgbClr val="1515F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cs typeface="+mn-cs"/>
                <a:sym typeface="Symbol" pitchFamily="18" charset="2"/>
              </a:rPr>
              <a:t>modulo d</a:t>
            </a:r>
          </a:p>
          <a:p>
            <a:pPr defTabSz="762000" eaLnBrk="0" hangingPunct="0">
              <a:defRPr/>
            </a:pPr>
            <a:r>
              <a:rPr lang="en-US" sz="2400" u="none" dirty="0">
                <a:latin typeface="Arial Narrow" pitchFamily="34" charset="0"/>
                <a:cs typeface="+mn-cs"/>
                <a:sym typeface="Symbol" pitchFamily="18" charset="2"/>
              </a:rPr>
              <a:t>                      R</a:t>
            </a:r>
            <a:r>
              <a:rPr lang="en-US" sz="2400" u="none" baseline="-25000" dirty="0">
                <a:latin typeface="Arial Narrow" pitchFamily="34" charset="0"/>
                <a:cs typeface="+mn-cs"/>
              </a:rPr>
              <a:t>d </a:t>
            </a:r>
            <a:r>
              <a:rPr lang="en-US" sz="2400" u="none" dirty="0">
                <a:latin typeface="Arial Narrow" pitchFamily="34" charset="0"/>
                <a:cs typeface="+mn-cs"/>
              </a:rPr>
              <a:t>(n) </a:t>
            </a:r>
            <a:r>
              <a:rPr lang="en-US" sz="2400" u="none" dirty="0">
                <a:latin typeface="Arial Narrow" pitchFamily="34" charset="0"/>
                <a:cs typeface="+mn-cs"/>
                <a:sym typeface="Symbol" pitchFamily="18" charset="2"/>
              </a:rPr>
              <a:t>= R</a:t>
            </a:r>
            <a:r>
              <a:rPr lang="en-US" sz="2400" u="none" baseline="-25000" dirty="0">
                <a:latin typeface="Arial Narrow" pitchFamily="34" charset="0"/>
                <a:cs typeface="+mn-cs"/>
              </a:rPr>
              <a:t>d</a:t>
            </a:r>
            <a:r>
              <a:rPr lang="en-US" sz="2400" u="none" dirty="0">
                <a:latin typeface="Arial Narrow" pitchFamily="34" charset="0"/>
                <a:cs typeface="+mn-cs"/>
              </a:rPr>
              <a:t>  (n + </a:t>
            </a:r>
            <a:r>
              <a:rPr lang="en-US" sz="2400" u="none" dirty="0" err="1">
                <a:latin typeface="Arial Narrow" pitchFamily="34" charset="0"/>
                <a:cs typeface="+mn-cs"/>
              </a:rPr>
              <a:t>i</a:t>
            </a:r>
            <a:r>
              <a:rPr lang="en-US" sz="2400" u="none" dirty="0">
                <a:latin typeface="Arial Narrow" pitchFamily="34" charset="0"/>
                <a:cs typeface="+mn-cs"/>
              </a:rPr>
              <a:t> d )    where n, </a:t>
            </a:r>
            <a:r>
              <a:rPr lang="en-US" sz="2400" u="none" dirty="0" err="1">
                <a:latin typeface="Arial Narrow" pitchFamily="34" charset="0"/>
                <a:cs typeface="+mn-cs"/>
              </a:rPr>
              <a:t>i</a:t>
            </a:r>
            <a:r>
              <a:rPr lang="en-US" sz="2400" u="none" dirty="0">
                <a:latin typeface="Arial Narrow" pitchFamily="34" charset="0"/>
                <a:cs typeface="+mn-cs"/>
              </a:rPr>
              <a:t>  are any integers</a:t>
            </a:r>
          </a:p>
        </p:txBody>
      </p:sp>
      <p:sp>
        <p:nvSpPr>
          <p:cNvPr id="1475604" name="AutoShape 12"/>
          <p:cNvSpPr>
            <a:spLocks noChangeAspect="1" noChangeArrowheads="1" noTextEdit="1"/>
          </p:cNvSpPr>
          <p:nvPr/>
        </p:nvSpPr>
        <p:spPr bwMode="auto">
          <a:xfrm>
            <a:off x="889000" y="3767138"/>
            <a:ext cx="735330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75597" name="Text Box 5"/>
          <p:cNvSpPr txBox="1">
            <a:spLocks noChangeArrowheads="1"/>
          </p:cNvSpPr>
          <p:nvPr/>
        </p:nvSpPr>
        <p:spPr bwMode="auto">
          <a:xfrm>
            <a:off x="670688" y="3149949"/>
            <a:ext cx="8928100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239C4"/>
                </a:solidFill>
                <a:effectLst/>
                <a:uLnTx/>
                <a:uFillTx/>
                <a:latin typeface="Arial Narrow" pitchFamily="34" charset="0"/>
              </a:rPr>
              <a:t>The Standard Array of remainders in Z:</a:t>
            </a:r>
          </a:p>
          <a:p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 Narrow" pitchFamily="34" charset="0"/>
              </a:rPr>
              <a:t> </a:t>
            </a:r>
            <a:r>
              <a:rPr lang="en-US" b="0" u="none" dirty="0" smtClean="0">
                <a:latin typeface="Arial Narrow" pitchFamily="34" charset="0"/>
              </a:rPr>
              <a:t>Integers having the same remainder can be tabulated in the so called “Standard Array” or “</a:t>
            </a:r>
            <a:r>
              <a:rPr lang="en-US" b="0" u="none" dirty="0" err="1" smtClean="0">
                <a:latin typeface="Arial Narrow" pitchFamily="34" charset="0"/>
              </a:rPr>
              <a:t>Slepian</a:t>
            </a:r>
            <a:r>
              <a:rPr lang="en-US" b="0" u="none" dirty="0" smtClean="0">
                <a:latin typeface="Arial Narrow" pitchFamily="34" charset="0"/>
              </a:rPr>
              <a:t> Array”.  For </a:t>
            </a:r>
            <a:r>
              <a:rPr lang="en-US" i="1" u="none" dirty="0" smtClean="0">
                <a:latin typeface="Arial Narrow" pitchFamily="34" charset="0"/>
              </a:rPr>
              <a:t>d=5</a:t>
            </a:r>
            <a:r>
              <a:rPr lang="en-US" u="none" dirty="0" smtClean="0">
                <a:latin typeface="Arial Narrow" pitchFamily="34" charset="0"/>
              </a:rPr>
              <a:t>, </a:t>
            </a:r>
            <a:r>
              <a:rPr lang="en-US" b="0" u="none" dirty="0" smtClean="0">
                <a:latin typeface="Arial Narrow" pitchFamily="34" charset="0"/>
              </a:rPr>
              <a:t>the elements of  </a:t>
            </a:r>
            <a:r>
              <a:rPr lang="en-US" sz="2400" b="0" u="none" dirty="0" smtClean="0">
                <a:latin typeface="Arial Narrow" pitchFamily="34" charset="0"/>
              </a:rPr>
              <a:t>Z</a:t>
            </a:r>
            <a:r>
              <a:rPr lang="en-US" b="0" u="none" dirty="0" smtClean="0">
                <a:latin typeface="Arial Narrow" pitchFamily="34" charset="0"/>
              </a:rPr>
              <a:t>  can be ordered in a table having  </a:t>
            </a:r>
            <a:r>
              <a:rPr lang="en-US" i="1" u="none" dirty="0" smtClean="0">
                <a:latin typeface="Arial Narrow" pitchFamily="34" charset="0"/>
              </a:rPr>
              <a:t>5 </a:t>
            </a:r>
            <a:r>
              <a:rPr lang="en-US" i="1" u="none" dirty="0" err="1" smtClean="0">
                <a:latin typeface="Arial Narrow" pitchFamily="34" charset="0"/>
              </a:rPr>
              <a:t>cosets</a:t>
            </a:r>
            <a:r>
              <a:rPr lang="en-US" b="0" i="1" u="none" dirty="0" smtClean="0">
                <a:latin typeface="Arial Narrow" pitchFamily="34" charset="0"/>
              </a:rPr>
              <a:t>:</a:t>
            </a:r>
          </a:p>
          <a:p>
            <a:endParaRPr lang="en-US" sz="1800" b="0" u="none" dirty="0">
              <a:latin typeface="Arial Narrow" pitchFamily="34" charset="0"/>
            </a:endParaRPr>
          </a:p>
        </p:txBody>
      </p:sp>
      <p:sp>
        <p:nvSpPr>
          <p:cNvPr id="1475605" name="Rectangle 14"/>
          <p:cNvSpPr>
            <a:spLocks noChangeArrowheads="1"/>
          </p:cNvSpPr>
          <p:nvPr/>
        </p:nvSpPr>
        <p:spPr bwMode="auto">
          <a:xfrm>
            <a:off x="963792" y="3947881"/>
            <a:ext cx="35266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u="none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endParaRPr lang="en-US" dirty="0">
              <a:latin typeface="Arial Narrow" pitchFamily="34" charset="0"/>
            </a:endParaRPr>
          </a:p>
        </p:txBody>
      </p:sp>
      <p:grpSp>
        <p:nvGrpSpPr>
          <p:cNvPr id="3" name="Group 172"/>
          <p:cNvGrpSpPr>
            <a:grpSpLocks/>
          </p:cNvGrpSpPr>
          <p:nvPr/>
        </p:nvGrpSpPr>
        <p:grpSpPr bwMode="auto">
          <a:xfrm>
            <a:off x="748729" y="1591543"/>
            <a:ext cx="8999538" cy="1225550"/>
            <a:chOff x="499" y="1181"/>
            <a:chExt cx="5669" cy="772"/>
          </a:xfrm>
        </p:grpSpPr>
        <p:sp>
          <p:nvSpPr>
            <p:cNvPr id="1475594" name="Text Box 2"/>
            <p:cNvSpPr txBox="1">
              <a:spLocks noChangeArrowheads="1"/>
            </p:cNvSpPr>
            <p:nvPr/>
          </p:nvSpPr>
          <p:spPr bwMode="auto">
            <a:xfrm>
              <a:off x="499" y="1181"/>
              <a:ext cx="4772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defTabSz="762000" eaLnBrk="0" hangingPunct="0"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defTabSz="762000" eaLnBrk="0" hangingPunct="0"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defTabSz="762000" eaLnBrk="0" hangingPunct="0"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defTabSz="762000" eaLnBrk="0" hangingPunct="0"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762000" eaLnBrk="0" hangingPunct="0"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dirty="0" smtClean="0">
                  <a:solidFill>
                    <a:srgbClr val="0239C4"/>
                  </a:solidFill>
                  <a:latin typeface="Arial Narrow" pitchFamily="34" charset="0"/>
                </a:rPr>
                <a:t>Example: Remainders modulo 5 </a:t>
              </a:r>
              <a:r>
                <a:rPr lang="en-US" b="0" i="1" dirty="0" smtClean="0">
                  <a:latin typeface="Arial Narrow" pitchFamily="34" charset="0"/>
                </a:rPr>
                <a:t>(adding and </a:t>
              </a:r>
              <a:r>
                <a:rPr lang="en-US" b="0" i="1" dirty="0" err="1" smtClean="0">
                  <a:latin typeface="Arial Narrow" pitchFamily="34" charset="0"/>
                </a:rPr>
                <a:t>substracting</a:t>
              </a:r>
              <a:r>
                <a:rPr lang="en-US" b="0" i="1" dirty="0" smtClean="0">
                  <a:latin typeface="Arial Narrow" pitchFamily="34" charset="0"/>
                </a:rPr>
                <a:t> multiples of 5</a:t>
              </a:r>
              <a:r>
                <a:rPr lang="en-US" dirty="0" smtClean="0">
                  <a:solidFill>
                    <a:srgbClr val="0239C4"/>
                  </a:solidFill>
                  <a:latin typeface="Arial Narrow" pitchFamily="34" charset="0"/>
                </a:rPr>
                <a:t>):</a:t>
              </a:r>
              <a:endParaRPr lang="en-US" sz="1800" u="none" dirty="0" smtClean="0">
                <a:latin typeface="Arial Narrow" pitchFamily="34" charset="0"/>
              </a:endParaRPr>
            </a:p>
            <a:p>
              <a:r>
                <a:rPr lang="en-US" b="0" u="none" dirty="0" smtClean="0">
                  <a:latin typeface="Arial Narrow" pitchFamily="34" charset="0"/>
                  <a:sym typeface="Symbol" pitchFamily="18" charset="2"/>
                </a:rPr>
                <a:t>R</a:t>
              </a:r>
              <a:r>
                <a:rPr lang="en-US" b="0" u="none" baseline="-25000" dirty="0" smtClean="0">
                  <a:solidFill>
                    <a:schemeClr val="hlink"/>
                  </a:solidFill>
                  <a:latin typeface="Arial Narrow" pitchFamily="34" charset="0"/>
                </a:rPr>
                <a:t>5</a:t>
              </a:r>
              <a:r>
                <a:rPr lang="en-US" b="0" u="none" dirty="0" smtClean="0">
                  <a:latin typeface="Arial Narrow" pitchFamily="34" charset="0"/>
                </a:rPr>
                <a:t>  (7) = </a:t>
              </a:r>
              <a:r>
                <a:rPr lang="en-US" b="0" u="none" dirty="0" smtClean="0">
                  <a:latin typeface="Arial Narrow" pitchFamily="34" charset="0"/>
                  <a:sym typeface="Symbol" pitchFamily="18" charset="2"/>
                </a:rPr>
                <a:t>R</a:t>
              </a:r>
              <a:r>
                <a:rPr lang="en-US" b="0" u="none" baseline="-25000" dirty="0" smtClean="0">
                  <a:solidFill>
                    <a:schemeClr val="hlink"/>
                  </a:solidFill>
                  <a:latin typeface="Arial Narrow" pitchFamily="34" charset="0"/>
                </a:rPr>
                <a:t>5 </a:t>
              </a:r>
              <a:r>
                <a:rPr lang="en-US" b="0" u="none" baseline="-25000" dirty="0" smtClean="0">
                  <a:latin typeface="Arial Narrow" pitchFamily="34" charset="0"/>
                </a:rPr>
                <a:t>   </a:t>
              </a:r>
              <a:r>
                <a:rPr lang="en-US" b="0" u="none" dirty="0" smtClean="0">
                  <a:latin typeface="Arial Narrow" pitchFamily="34" charset="0"/>
                </a:rPr>
                <a:t>[7  +  3 x </a:t>
              </a:r>
              <a:r>
                <a:rPr lang="en-US" b="0" u="none" dirty="0" smtClean="0">
                  <a:solidFill>
                    <a:schemeClr val="hlink"/>
                  </a:solidFill>
                  <a:latin typeface="Arial Narrow" pitchFamily="34" charset="0"/>
                </a:rPr>
                <a:t>5</a:t>
              </a:r>
              <a:r>
                <a:rPr lang="en-US" b="0" u="none" dirty="0" smtClean="0">
                  <a:latin typeface="Arial Narrow" pitchFamily="34" charset="0"/>
                </a:rPr>
                <a:t> ]  = </a:t>
              </a:r>
              <a:r>
                <a:rPr lang="en-US" b="0" u="none" dirty="0" smtClean="0">
                  <a:latin typeface="Arial Narrow" pitchFamily="34" charset="0"/>
                  <a:sym typeface="Symbol" pitchFamily="18" charset="2"/>
                </a:rPr>
                <a:t>R</a:t>
              </a:r>
              <a:r>
                <a:rPr lang="en-US" b="0" u="none" baseline="-25000" dirty="0" smtClean="0">
                  <a:solidFill>
                    <a:schemeClr val="hlink"/>
                  </a:solidFill>
                  <a:latin typeface="Arial Narrow" pitchFamily="34" charset="0"/>
                </a:rPr>
                <a:t>5 </a:t>
              </a:r>
              <a:r>
                <a:rPr lang="en-US" b="0" u="none" baseline="-25000" dirty="0" smtClean="0">
                  <a:latin typeface="Arial Narrow" pitchFamily="34" charset="0"/>
                </a:rPr>
                <a:t>    </a:t>
              </a:r>
              <a:r>
                <a:rPr lang="en-US" b="0" u="none" dirty="0" smtClean="0">
                  <a:latin typeface="Arial Narrow" pitchFamily="34" charset="0"/>
                </a:rPr>
                <a:t>[22 ] = 2</a:t>
              </a:r>
            </a:p>
            <a:p>
              <a:r>
                <a:rPr lang="en-US" b="0" u="none" dirty="0" smtClean="0">
                  <a:latin typeface="Arial Narrow" pitchFamily="34" charset="0"/>
                  <a:sym typeface="Symbol" pitchFamily="18" charset="2"/>
                </a:rPr>
                <a:t>R</a:t>
              </a:r>
              <a:r>
                <a:rPr lang="en-US" b="0" u="none" baseline="-25000" dirty="0" smtClean="0">
                  <a:solidFill>
                    <a:schemeClr val="hlink"/>
                  </a:solidFill>
                  <a:latin typeface="Arial Narrow" pitchFamily="34" charset="0"/>
                </a:rPr>
                <a:t>5</a:t>
              </a:r>
              <a:r>
                <a:rPr lang="en-US" b="0" u="none" dirty="0" smtClean="0">
                  <a:latin typeface="Arial Narrow" pitchFamily="34" charset="0"/>
                </a:rPr>
                <a:t>  (7) = </a:t>
              </a:r>
              <a:r>
                <a:rPr lang="en-US" b="0" u="none" dirty="0" smtClean="0">
                  <a:latin typeface="Arial Narrow" pitchFamily="34" charset="0"/>
                  <a:sym typeface="Symbol" pitchFamily="18" charset="2"/>
                </a:rPr>
                <a:t>R</a:t>
              </a:r>
              <a:r>
                <a:rPr lang="en-US" b="0" u="none" baseline="-25000" dirty="0" smtClean="0">
                  <a:solidFill>
                    <a:schemeClr val="hlink"/>
                  </a:solidFill>
                  <a:latin typeface="Arial Narrow" pitchFamily="34" charset="0"/>
                </a:rPr>
                <a:t>5 </a:t>
              </a:r>
              <a:r>
                <a:rPr lang="en-US" b="0" u="none" baseline="-25000" dirty="0" smtClean="0">
                  <a:latin typeface="Arial Narrow" pitchFamily="34" charset="0"/>
                </a:rPr>
                <a:t>   </a:t>
              </a:r>
              <a:r>
                <a:rPr lang="en-US" b="0" u="none" dirty="0" smtClean="0">
                  <a:latin typeface="Arial Narrow" pitchFamily="34" charset="0"/>
                </a:rPr>
                <a:t>[7  +  -2 x </a:t>
              </a:r>
              <a:r>
                <a:rPr lang="en-US" b="0" u="none" dirty="0" smtClean="0">
                  <a:solidFill>
                    <a:schemeClr val="hlink"/>
                  </a:solidFill>
                  <a:latin typeface="Arial Narrow" pitchFamily="34" charset="0"/>
                </a:rPr>
                <a:t>5</a:t>
              </a:r>
              <a:r>
                <a:rPr lang="en-US" b="0" u="none" dirty="0" smtClean="0">
                  <a:latin typeface="Arial Narrow" pitchFamily="34" charset="0"/>
                </a:rPr>
                <a:t> ] = </a:t>
              </a:r>
              <a:r>
                <a:rPr lang="en-US" b="0" u="none" dirty="0" smtClean="0">
                  <a:latin typeface="Arial Narrow" pitchFamily="34" charset="0"/>
                  <a:sym typeface="Symbol" pitchFamily="18" charset="2"/>
                </a:rPr>
                <a:t>R</a:t>
              </a:r>
              <a:r>
                <a:rPr lang="en-US" b="0" u="none" baseline="-25000" dirty="0" smtClean="0">
                  <a:solidFill>
                    <a:schemeClr val="hlink"/>
                  </a:solidFill>
                  <a:latin typeface="Arial Narrow" pitchFamily="34" charset="0"/>
                </a:rPr>
                <a:t>5 </a:t>
              </a:r>
              <a:r>
                <a:rPr lang="en-US" b="0" u="none" baseline="-25000" dirty="0" smtClean="0">
                  <a:latin typeface="Arial Narrow" pitchFamily="34" charset="0"/>
                </a:rPr>
                <a:t>    </a:t>
              </a:r>
              <a:r>
                <a:rPr lang="en-US" b="0" u="none" dirty="0" smtClean="0">
                  <a:latin typeface="Arial Narrow" pitchFamily="34" charset="0"/>
                </a:rPr>
                <a:t>[-3 ] = 2</a:t>
              </a:r>
              <a:endParaRPr lang="en-US" b="0" u="none" dirty="0">
                <a:latin typeface="Arial Narrow" pitchFamily="34" charset="0"/>
              </a:endParaRPr>
            </a:p>
          </p:txBody>
        </p:sp>
        <p:sp>
          <p:nvSpPr>
            <p:cNvPr id="1380522" name="Text Box 170"/>
            <p:cNvSpPr txBox="1">
              <a:spLocks noChangeArrowheads="1"/>
            </p:cNvSpPr>
            <p:nvPr/>
          </p:nvSpPr>
          <p:spPr bwMode="auto">
            <a:xfrm>
              <a:off x="3493" y="1544"/>
              <a:ext cx="2675" cy="40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eaLnBrk="0" hangingPunct="0">
                <a:defRPr/>
              </a:pPr>
              <a:r>
                <a:rPr lang="en-US" sz="1800" u="none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+mn-cs"/>
                </a:rPr>
                <a:t>In this remainder algebra:  22 = -3 = 2</a:t>
              </a:r>
            </a:p>
            <a:p>
              <a:pPr eaLnBrk="0" hangingPunct="0">
                <a:defRPr/>
              </a:pPr>
              <a:r>
                <a:rPr lang="en-US" sz="1800" b="0" i="1" u="none" dirty="0" smtClean="0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(all are equivalent)</a:t>
              </a:r>
              <a:endParaRPr lang="en-US" sz="1800" b="0" i="1" u="none" dirty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1475596" name="Line 171"/>
            <p:cNvSpPr>
              <a:spLocks noChangeShapeType="1"/>
            </p:cNvSpPr>
            <p:nvPr/>
          </p:nvSpPr>
          <p:spPr bwMode="auto">
            <a:xfrm>
              <a:off x="3085" y="1680"/>
              <a:ext cx="31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0000" tIns="46800" rIns="90000" bIns="46800" anchor="ctr">
              <a:spAutoFit/>
            </a:bodyPr>
            <a:lstStyle/>
            <a:p>
              <a:endParaRPr lang="en-US" dirty="0"/>
            </a:p>
          </p:txBody>
        </p:sp>
      </p:grpSp>
      <p:grpSp>
        <p:nvGrpSpPr>
          <p:cNvPr id="8" name="Gruppieren 7"/>
          <p:cNvGrpSpPr/>
          <p:nvPr/>
        </p:nvGrpSpPr>
        <p:grpSpPr>
          <a:xfrm>
            <a:off x="1085606" y="5797529"/>
            <a:ext cx="3915435" cy="888753"/>
            <a:chOff x="1243002" y="5844731"/>
            <a:chExt cx="3915435" cy="888753"/>
          </a:xfrm>
        </p:grpSpPr>
        <p:sp>
          <p:nvSpPr>
            <p:cNvPr id="1475598" name="Text Box 6"/>
            <p:cNvSpPr txBox="1">
              <a:spLocks noChangeArrowheads="1"/>
            </p:cNvSpPr>
            <p:nvPr/>
          </p:nvSpPr>
          <p:spPr bwMode="auto">
            <a:xfrm>
              <a:off x="1995094" y="6146527"/>
              <a:ext cx="3163343" cy="5869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762000" eaLnBrk="0" hangingPunct="0"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defTabSz="762000" eaLnBrk="0" hangingPunct="0"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defTabSz="762000" eaLnBrk="0" hangingPunct="0"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defTabSz="762000" eaLnBrk="0" hangingPunct="0"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762000" eaLnBrk="0" hangingPunct="0"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sz="1600" u="none" dirty="0" err="1" smtClean="0">
                  <a:latin typeface="Arial Narrow" pitchFamily="34" charset="0"/>
                </a:rPr>
                <a:t>Coset</a:t>
              </a:r>
              <a:r>
                <a:rPr lang="en-US" sz="1600" u="none" dirty="0" smtClean="0">
                  <a:latin typeface="Arial Narrow" pitchFamily="34" charset="0"/>
                </a:rPr>
                <a:t> leader</a:t>
              </a:r>
              <a:br>
                <a:rPr lang="en-US" sz="1600" u="none" dirty="0" smtClean="0">
                  <a:latin typeface="Arial Narrow" pitchFamily="34" charset="0"/>
                </a:rPr>
              </a:br>
              <a:r>
                <a:rPr lang="en-US" sz="1600" u="none" dirty="0" err="1" smtClean="0">
                  <a:latin typeface="Arial Narrow" pitchFamily="34" charset="0"/>
                </a:rPr>
                <a:t>mallest</a:t>
              </a:r>
              <a:r>
                <a:rPr lang="en-US" sz="1600" u="none" dirty="0" smtClean="0">
                  <a:latin typeface="Arial Narrow" pitchFamily="34" charset="0"/>
                </a:rPr>
                <a:t> positive integer (Remainder)</a:t>
              </a:r>
              <a:endParaRPr lang="en-US" sz="1600" u="none" dirty="0">
                <a:latin typeface="Arial Narrow" pitchFamily="34" charset="0"/>
              </a:endParaRPr>
            </a:p>
          </p:txBody>
        </p:sp>
        <p:sp>
          <p:nvSpPr>
            <p:cNvPr id="1475599" name="Line 7"/>
            <p:cNvSpPr>
              <a:spLocks noChangeShapeType="1"/>
            </p:cNvSpPr>
            <p:nvPr/>
          </p:nvSpPr>
          <p:spPr bwMode="auto">
            <a:xfrm flipV="1">
              <a:off x="2817050" y="5844731"/>
              <a:ext cx="324215" cy="36215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>
              <a:spAutoFit/>
            </a:bodyPr>
            <a:lstStyle/>
            <a:p>
              <a:endParaRPr lang="en-US" dirty="0"/>
            </a:p>
          </p:txBody>
        </p:sp>
        <p:cxnSp>
          <p:nvCxnSpPr>
            <p:cNvPr id="1475593" name="Gerade Verbindung mit Pfeil 4"/>
            <p:cNvCxnSpPr>
              <a:cxnSpLocks noChangeShapeType="1"/>
              <a:stCxn id="1475599" idx="0"/>
            </p:cNvCxnSpPr>
            <p:nvPr/>
          </p:nvCxnSpPr>
          <p:spPr bwMode="auto">
            <a:xfrm flipH="1" flipV="1">
              <a:off x="1243002" y="5935271"/>
              <a:ext cx="1574048" cy="271615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7" name="Gruppieren 6"/>
          <p:cNvGrpSpPr/>
          <p:nvPr/>
        </p:nvGrpSpPr>
        <p:grpSpPr>
          <a:xfrm>
            <a:off x="811056" y="5335124"/>
            <a:ext cx="8838465" cy="1172472"/>
            <a:chOff x="954267" y="5248511"/>
            <a:chExt cx="8838465" cy="1172472"/>
          </a:xfrm>
        </p:grpSpPr>
        <p:sp>
          <p:nvSpPr>
            <p:cNvPr id="1475602" name="Text Box 10"/>
            <p:cNvSpPr txBox="1">
              <a:spLocks noChangeArrowheads="1"/>
            </p:cNvSpPr>
            <p:nvPr/>
          </p:nvSpPr>
          <p:spPr bwMode="auto">
            <a:xfrm>
              <a:off x="5656815" y="5710916"/>
              <a:ext cx="4135917" cy="7100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defTabSz="762000" eaLnBrk="0" hangingPunct="0"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defTabSz="762000" eaLnBrk="0" hangingPunct="0"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defTabSz="762000" eaLnBrk="0" hangingPunct="0"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defTabSz="762000" eaLnBrk="0" hangingPunct="0"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762000" eaLnBrk="0" hangingPunct="0"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76200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US" dirty="0" smtClean="0">
                  <a:solidFill>
                    <a:schemeClr val="hlink"/>
                  </a:solidFill>
                  <a:latin typeface="Arial Narrow" pitchFamily="34" charset="0"/>
                  <a:cs typeface="Times New Roman" pitchFamily="18" charset="0"/>
                </a:rPr>
                <a:t>Example </a:t>
              </a:r>
              <a:r>
                <a:rPr lang="en-US" b="0" dirty="0" smtClean="0">
                  <a:solidFill>
                    <a:schemeClr val="hlink"/>
                  </a:solidFill>
                  <a:latin typeface="Arial Narrow" pitchFamily="34" charset="0"/>
                  <a:cs typeface="Times New Roman" pitchFamily="18" charset="0"/>
                </a:rPr>
                <a:t>this </a:t>
              </a:r>
              <a:r>
                <a:rPr lang="en-US" b="0" dirty="0" err="1" smtClean="0">
                  <a:solidFill>
                    <a:schemeClr val="hlink"/>
                  </a:solidFill>
                  <a:latin typeface="Arial Narrow" pitchFamily="34" charset="0"/>
                  <a:cs typeface="Times New Roman" pitchFamily="18" charset="0"/>
                </a:rPr>
                <a:t>coset</a:t>
              </a:r>
              <a:r>
                <a:rPr lang="en-US" b="0" dirty="0" smtClean="0">
                  <a:solidFill>
                    <a:schemeClr val="hlink"/>
                  </a:solidFill>
                  <a:latin typeface="Arial Narrow" pitchFamily="34" charset="0"/>
                  <a:cs typeface="Times New Roman" pitchFamily="18" charset="0"/>
                </a:rPr>
                <a:t> is equivalent to</a:t>
              </a:r>
              <a:r>
                <a:rPr lang="en-US" dirty="0" smtClean="0">
                  <a:solidFill>
                    <a:schemeClr val="hlink"/>
                  </a:solidFill>
                  <a:latin typeface="Arial Narrow" pitchFamily="34" charset="0"/>
                  <a:cs typeface="Times New Roman" pitchFamily="18" charset="0"/>
                </a:rPr>
                <a:t> 3</a:t>
              </a:r>
            </a:p>
            <a:p>
              <a:r>
                <a:rPr lang="en-US" b="0" dirty="0" smtClean="0">
                  <a:solidFill>
                    <a:schemeClr val="hlink"/>
                  </a:solidFill>
                  <a:latin typeface="Arial Narrow" pitchFamily="34" charset="0"/>
                  <a:cs typeface="Times New Roman" pitchFamily="18" charset="0"/>
                </a:rPr>
                <a:t>We have a total of 5 such </a:t>
              </a:r>
              <a:r>
                <a:rPr lang="en-US" b="0" dirty="0" err="1" smtClean="0">
                  <a:solidFill>
                    <a:schemeClr val="hlink"/>
                  </a:solidFill>
                  <a:latin typeface="Arial Narrow" pitchFamily="34" charset="0"/>
                  <a:cs typeface="Times New Roman" pitchFamily="18" charset="0"/>
                </a:rPr>
                <a:t>cosets</a:t>
              </a:r>
              <a:r>
                <a:rPr lang="en-US" b="0" dirty="0" smtClean="0">
                  <a:solidFill>
                    <a:schemeClr val="hlink"/>
                  </a:solidFill>
                  <a:latin typeface="Arial Narrow" pitchFamily="34" charset="0"/>
                  <a:cs typeface="Times New Roman" pitchFamily="18" charset="0"/>
                </a:rPr>
                <a:t> modulo 5</a:t>
              </a:r>
              <a:endParaRPr lang="en-US" b="0" dirty="0">
                <a:solidFill>
                  <a:schemeClr val="hlink"/>
                </a:solidFill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1475603" name="Line 11"/>
            <p:cNvSpPr>
              <a:spLocks noChangeShapeType="1"/>
            </p:cNvSpPr>
            <p:nvPr/>
          </p:nvSpPr>
          <p:spPr bwMode="auto">
            <a:xfrm flipH="1" flipV="1">
              <a:off x="6602458" y="5463468"/>
              <a:ext cx="647401" cy="32297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square" lIns="90000" tIns="46800" rIns="90000" bIns="46800" anchor="ctr">
              <a:spAutoFit/>
            </a:bodyPr>
            <a:lstStyle/>
            <a:p>
              <a:endParaRPr lang="en-US" dirty="0"/>
            </a:p>
          </p:txBody>
        </p:sp>
        <p:sp>
          <p:nvSpPr>
            <p:cNvPr id="1475601" name="Rectangle 9"/>
            <p:cNvSpPr>
              <a:spLocks noChangeArrowheads="1"/>
            </p:cNvSpPr>
            <p:nvPr/>
          </p:nvSpPr>
          <p:spPr bwMode="auto">
            <a:xfrm>
              <a:off x="954267" y="5248511"/>
              <a:ext cx="7513904" cy="294623"/>
            </a:xfrm>
            <a:prstGeom prst="rect">
              <a:avLst/>
            </a:prstGeom>
            <a:noFill/>
            <a:ln w="12700">
              <a:solidFill>
                <a:schemeClr val="hlink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square" lIns="90000" tIns="46800" rIns="90000" bIns="46800" anchor="ctr">
              <a:spAutoFit/>
            </a:bodyPr>
            <a:lstStyle/>
            <a:p>
              <a:pPr eaLnBrk="0" hangingPunct="0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927759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5597" grpId="0"/>
      <p:bldP spid="147560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847392" y="506487"/>
            <a:ext cx="9233927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AU" sz="4400" u="none" dirty="0" err="1">
                <a:solidFill>
                  <a:schemeClr val="hlink"/>
                </a:solidFill>
                <a:latin typeface="Arial Narrow" pitchFamily="34" charset="0"/>
              </a:rPr>
              <a:t>gcd</a:t>
            </a:r>
            <a:r>
              <a:rPr lang="en-AU" sz="4400" b="0" u="none" dirty="0">
                <a:solidFill>
                  <a:srgbClr val="0239C4"/>
                </a:solidFill>
                <a:latin typeface="Arial Narrow" pitchFamily="34" charset="0"/>
              </a:rPr>
              <a:t>: the </a:t>
            </a:r>
            <a:r>
              <a:rPr lang="en-AU" sz="4400" u="none" dirty="0">
                <a:solidFill>
                  <a:schemeClr val="hlink"/>
                </a:solidFill>
                <a:latin typeface="Arial Narrow" pitchFamily="34" charset="0"/>
              </a:rPr>
              <a:t>g</a:t>
            </a:r>
            <a:r>
              <a:rPr lang="en-AU" sz="4400" b="0" u="none" dirty="0">
                <a:solidFill>
                  <a:srgbClr val="0239C4"/>
                </a:solidFill>
                <a:latin typeface="Arial Narrow" pitchFamily="34" charset="0"/>
              </a:rPr>
              <a:t>reatest </a:t>
            </a:r>
            <a:r>
              <a:rPr lang="en-AU" sz="4400" u="none" dirty="0">
                <a:solidFill>
                  <a:schemeClr val="hlink"/>
                </a:solidFill>
                <a:latin typeface="Arial Narrow" pitchFamily="34" charset="0"/>
              </a:rPr>
              <a:t>c</a:t>
            </a:r>
            <a:r>
              <a:rPr lang="en-AU" sz="4400" b="0" u="none" dirty="0">
                <a:solidFill>
                  <a:srgbClr val="0239C4"/>
                </a:solidFill>
                <a:latin typeface="Arial Narrow" pitchFamily="34" charset="0"/>
              </a:rPr>
              <a:t>ommon </a:t>
            </a:r>
            <a:r>
              <a:rPr lang="en-AU" sz="4400" u="none" dirty="0">
                <a:solidFill>
                  <a:schemeClr val="hlink"/>
                </a:solidFill>
                <a:latin typeface="Arial Narrow" pitchFamily="34" charset="0"/>
              </a:rPr>
              <a:t>d</a:t>
            </a:r>
            <a:r>
              <a:rPr lang="en-AU" sz="4400" b="0" u="none" dirty="0">
                <a:solidFill>
                  <a:srgbClr val="0239C4"/>
                </a:solidFill>
                <a:latin typeface="Arial Narrow" pitchFamily="34" charset="0"/>
              </a:rPr>
              <a:t>ivisor </a:t>
            </a:r>
            <a:r>
              <a:rPr lang="en-AU" sz="3200" b="0" u="none" dirty="0">
                <a:latin typeface="Arial Narrow" pitchFamily="34" charset="0"/>
              </a:rPr>
              <a:t>of Integers</a:t>
            </a:r>
            <a:endParaRPr lang="en-AU" sz="4400" b="0" dirty="0">
              <a:latin typeface="Arial Narrow" pitchFamily="34" charset="0"/>
            </a:endParaRPr>
          </a:p>
          <a:p>
            <a:endParaRPr lang="en-GB" sz="2400" b="0" i="1" u="none" dirty="0">
              <a:latin typeface="Arial Narrow" pitchFamily="34" charset="0"/>
            </a:endParaRPr>
          </a:p>
          <a:p>
            <a:r>
              <a:rPr lang="en-GB" sz="2400" b="0" i="1" u="none" dirty="0" err="1">
                <a:latin typeface="Arial Narrow" pitchFamily="34" charset="0"/>
              </a:rPr>
              <a:t>gcd</a:t>
            </a:r>
            <a:r>
              <a:rPr lang="en-GB" sz="2400" b="0" i="1" u="none" dirty="0">
                <a:latin typeface="Arial Narrow" pitchFamily="34" charset="0"/>
              </a:rPr>
              <a:t> (</a:t>
            </a:r>
            <a:r>
              <a:rPr lang="en-GB" sz="2400" b="0" i="1" u="none" dirty="0">
                <a:latin typeface="Arial Narrow" pitchFamily="34" charset="0"/>
                <a:sym typeface="Symbol" pitchFamily="18" charset="2"/>
              </a:rPr>
              <a:t>m</a:t>
            </a:r>
            <a:r>
              <a:rPr lang="en-GB" sz="2400" b="0" i="1" u="none" baseline="-25000" dirty="0">
                <a:latin typeface="Arial Narrow" pitchFamily="34" charset="0"/>
              </a:rPr>
              <a:t>1</a:t>
            </a:r>
            <a:r>
              <a:rPr lang="en-GB" sz="2400" b="0" i="1" u="none" dirty="0">
                <a:latin typeface="Arial Narrow" pitchFamily="34" charset="0"/>
              </a:rPr>
              <a:t> , </a:t>
            </a:r>
            <a:r>
              <a:rPr lang="en-GB" sz="2400" b="0" i="1" u="none" dirty="0">
                <a:latin typeface="Arial Narrow" pitchFamily="34" charset="0"/>
                <a:sym typeface="Symbol" pitchFamily="18" charset="2"/>
              </a:rPr>
              <a:t>m</a:t>
            </a:r>
            <a:r>
              <a:rPr lang="en-GB" sz="2400" b="0" i="1" u="none" baseline="-25000" dirty="0">
                <a:latin typeface="Arial Narrow" pitchFamily="34" charset="0"/>
              </a:rPr>
              <a:t>2</a:t>
            </a:r>
            <a:r>
              <a:rPr lang="en-GB" sz="2400" b="0" i="1" u="none" dirty="0">
                <a:latin typeface="Arial Narrow" pitchFamily="34" charset="0"/>
              </a:rPr>
              <a:t> .... </a:t>
            </a:r>
            <a:r>
              <a:rPr lang="en-GB" sz="2400" b="0" i="1" u="none" dirty="0" err="1">
                <a:latin typeface="Arial Narrow" pitchFamily="34" charset="0"/>
                <a:sym typeface="Symbol" pitchFamily="18" charset="2"/>
              </a:rPr>
              <a:t>m</a:t>
            </a:r>
            <a:r>
              <a:rPr lang="en-GB" sz="2400" b="0" i="1" u="none" baseline="-25000" dirty="0" err="1">
                <a:latin typeface="Arial Narrow" pitchFamily="34" charset="0"/>
              </a:rPr>
              <a:t>t</a:t>
            </a:r>
            <a:r>
              <a:rPr lang="en-GB" sz="2400" b="0" i="1" u="none" dirty="0">
                <a:latin typeface="Arial Narrow" pitchFamily="34" charset="0"/>
              </a:rPr>
              <a:t> ) is the greatest </a:t>
            </a:r>
            <a:r>
              <a:rPr lang="en-US" sz="2400" b="0" i="1" u="none" dirty="0">
                <a:latin typeface="Arial Narrow" pitchFamily="34" charset="0"/>
              </a:rPr>
              <a:t>positive </a:t>
            </a:r>
            <a:r>
              <a:rPr lang="en-GB" sz="2400" b="0" i="1" u="none" dirty="0">
                <a:latin typeface="Arial Narrow" pitchFamily="34" charset="0"/>
              </a:rPr>
              <a:t>integer</a:t>
            </a:r>
            <a:endParaRPr lang="en-US" sz="2400" b="0" i="1" u="none" dirty="0">
              <a:latin typeface="Arial Narrow" pitchFamily="34" charset="0"/>
            </a:endParaRPr>
          </a:p>
          <a:p>
            <a:r>
              <a:rPr lang="en-GB" sz="2400" b="0" i="1" u="none" dirty="0">
                <a:latin typeface="Arial Narrow" pitchFamily="34" charset="0"/>
              </a:rPr>
              <a:t>which divides </a:t>
            </a:r>
            <a:r>
              <a:rPr lang="en-GB" sz="2400" b="0" i="1" u="none" dirty="0">
                <a:latin typeface="Arial Narrow" pitchFamily="34" charset="0"/>
                <a:sym typeface="Symbol" pitchFamily="18" charset="2"/>
              </a:rPr>
              <a:t>m</a:t>
            </a:r>
            <a:r>
              <a:rPr lang="en-GB" sz="2400" b="0" i="1" u="none" baseline="-25000" dirty="0">
                <a:latin typeface="Arial Narrow" pitchFamily="34" charset="0"/>
              </a:rPr>
              <a:t>1</a:t>
            </a:r>
            <a:r>
              <a:rPr lang="en-GB" sz="2400" b="0" i="1" u="none" dirty="0">
                <a:latin typeface="Arial Narrow" pitchFamily="34" charset="0"/>
              </a:rPr>
              <a:t> , </a:t>
            </a:r>
            <a:r>
              <a:rPr lang="en-GB" sz="2400" b="0" i="1" u="none" dirty="0">
                <a:latin typeface="Arial Narrow" pitchFamily="34" charset="0"/>
                <a:sym typeface="Symbol" pitchFamily="18" charset="2"/>
              </a:rPr>
              <a:t>m</a:t>
            </a:r>
            <a:r>
              <a:rPr lang="en-GB" sz="2400" b="0" i="1" u="none" baseline="-25000" dirty="0">
                <a:latin typeface="Arial Narrow" pitchFamily="34" charset="0"/>
              </a:rPr>
              <a:t>2</a:t>
            </a:r>
            <a:r>
              <a:rPr lang="en-GB" sz="2400" b="0" i="1" u="none" dirty="0">
                <a:latin typeface="Arial Narrow" pitchFamily="34" charset="0"/>
              </a:rPr>
              <a:t> .... </a:t>
            </a:r>
            <a:r>
              <a:rPr lang="en-GB" sz="2400" b="0" i="1" u="none" dirty="0" err="1">
                <a:latin typeface="Arial Narrow" pitchFamily="34" charset="0"/>
                <a:sym typeface="Symbol" pitchFamily="18" charset="2"/>
              </a:rPr>
              <a:t>m</a:t>
            </a:r>
            <a:r>
              <a:rPr lang="en-GB" sz="2400" b="0" i="1" u="none" baseline="-25000" dirty="0" err="1">
                <a:latin typeface="Arial Narrow" pitchFamily="34" charset="0"/>
              </a:rPr>
              <a:t>t</a:t>
            </a:r>
            <a:r>
              <a:rPr lang="en-GB" sz="2400" b="0" i="1" u="none" dirty="0">
                <a:latin typeface="Arial Narrow" pitchFamily="34" charset="0"/>
              </a:rPr>
              <a:t> without remainder. </a:t>
            </a:r>
          </a:p>
          <a:p>
            <a:endParaRPr lang="en-GB" sz="2400" b="0" u="none" dirty="0">
              <a:latin typeface="Arial Narrow" pitchFamily="34" charset="0"/>
            </a:endParaRPr>
          </a:p>
          <a:p>
            <a:r>
              <a:rPr lang="en-GB" sz="2400" b="0" dirty="0">
                <a:solidFill>
                  <a:srgbClr val="1515F5"/>
                </a:solidFill>
                <a:latin typeface="Arial Narrow" pitchFamily="34" charset="0"/>
              </a:rPr>
              <a:t>Example:</a:t>
            </a:r>
            <a:r>
              <a:rPr lang="en-GB" sz="2400" b="0" u="none" dirty="0">
                <a:latin typeface="Arial Narrow" pitchFamily="34" charset="0"/>
              </a:rPr>
              <a:t>      </a:t>
            </a:r>
            <a:r>
              <a:rPr lang="en-GB" sz="2400" b="0" u="none" dirty="0" err="1">
                <a:latin typeface="Arial Narrow" pitchFamily="34" charset="0"/>
              </a:rPr>
              <a:t>gcd</a:t>
            </a:r>
            <a:r>
              <a:rPr lang="en-GB" sz="2400" b="0" u="none" dirty="0">
                <a:latin typeface="Arial Narrow" pitchFamily="34" charset="0"/>
              </a:rPr>
              <a:t> (</a:t>
            </a:r>
            <a:r>
              <a:rPr lang="en-GB" sz="2400" b="0" u="none" dirty="0">
                <a:latin typeface="Arial Narrow" pitchFamily="34" charset="0"/>
                <a:sym typeface="Symbol" pitchFamily="18" charset="2"/>
              </a:rPr>
              <a:t>15</a:t>
            </a:r>
            <a:r>
              <a:rPr lang="en-GB" sz="2400" b="0" u="none" dirty="0">
                <a:latin typeface="Arial Narrow" pitchFamily="34" charset="0"/>
              </a:rPr>
              <a:t>,5) = 5 </a:t>
            </a:r>
          </a:p>
          <a:p>
            <a:pPr lvl="2"/>
            <a:r>
              <a:rPr lang="en-GB" sz="2400" b="0" u="none" dirty="0">
                <a:solidFill>
                  <a:srgbClr val="000000"/>
                </a:solidFill>
                <a:latin typeface="Arial Narrow" pitchFamily="34" charset="0"/>
              </a:rPr>
              <a:t>     </a:t>
            </a:r>
            <a:r>
              <a:rPr lang="en-GB" sz="2400" b="0" u="none" dirty="0" err="1">
                <a:solidFill>
                  <a:srgbClr val="000000"/>
                </a:solidFill>
                <a:latin typeface="Arial Narrow" pitchFamily="34" charset="0"/>
              </a:rPr>
              <a:t>gcd</a:t>
            </a:r>
            <a:r>
              <a:rPr lang="en-GB" sz="2400" b="0" u="none" dirty="0">
                <a:solidFill>
                  <a:srgbClr val="000000"/>
                </a:solidFill>
                <a:latin typeface="Arial Narrow" pitchFamily="34" charset="0"/>
              </a:rPr>
              <a:t> (</a:t>
            </a:r>
            <a:r>
              <a:rPr lang="en-GB" sz="2400" b="0" u="none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15</a:t>
            </a:r>
            <a:r>
              <a:rPr lang="en-GB" sz="2400" b="0" u="none" dirty="0">
                <a:solidFill>
                  <a:srgbClr val="000000"/>
                </a:solidFill>
                <a:latin typeface="Arial Narrow" pitchFamily="34" charset="0"/>
              </a:rPr>
              <a:t>,9,27,12) = 3</a:t>
            </a:r>
            <a:endParaRPr lang="en-US" sz="2400" b="0" i="1" u="none" dirty="0">
              <a:latin typeface="Arial Narrow" pitchFamily="34" charset="0"/>
            </a:endParaRPr>
          </a:p>
          <a:p>
            <a:pPr lvl="2"/>
            <a:endParaRPr lang="en-GB" sz="2400" b="0" i="1" u="none" dirty="0">
              <a:latin typeface="Arial Narrow" pitchFamily="34" charset="0"/>
            </a:endParaRPr>
          </a:p>
          <a:p>
            <a:r>
              <a:rPr lang="en-GB" sz="2400" b="0" i="1" u="none" dirty="0">
                <a:latin typeface="Arial Narrow" pitchFamily="34" charset="0"/>
              </a:rPr>
              <a:t>If </a:t>
            </a:r>
            <a:r>
              <a:rPr lang="en-GB" sz="2400" b="0" i="1" u="none" dirty="0" err="1">
                <a:latin typeface="Arial Narrow" pitchFamily="34" charset="0"/>
              </a:rPr>
              <a:t>gcd</a:t>
            </a:r>
            <a:r>
              <a:rPr lang="en-GB" sz="2400" b="0" i="1" u="none" dirty="0">
                <a:latin typeface="Arial Narrow" pitchFamily="34" charset="0"/>
              </a:rPr>
              <a:t> (</a:t>
            </a:r>
            <a:r>
              <a:rPr lang="en-GB" sz="2400" b="0" i="1" u="none" dirty="0">
                <a:latin typeface="Arial Narrow" pitchFamily="34" charset="0"/>
                <a:sym typeface="Symbol" pitchFamily="18" charset="2"/>
              </a:rPr>
              <a:t>n</a:t>
            </a:r>
            <a:r>
              <a:rPr lang="en-GB" sz="2400" b="0" i="1" u="none" baseline="-25000" dirty="0">
                <a:latin typeface="Arial Narrow" pitchFamily="34" charset="0"/>
              </a:rPr>
              <a:t>1</a:t>
            </a:r>
            <a:r>
              <a:rPr lang="en-GB" sz="2400" b="0" i="1" u="none" dirty="0">
                <a:latin typeface="Arial Narrow" pitchFamily="34" charset="0"/>
              </a:rPr>
              <a:t> , </a:t>
            </a:r>
            <a:r>
              <a:rPr lang="en-GB" sz="2400" b="0" i="1" u="none" dirty="0">
                <a:latin typeface="Arial Narrow" pitchFamily="34" charset="0"/>
                <a:sym typeface="Symbol" pitchFamily="18" charset="2"/>
              </a:rPr>
              <a:t>n</a:t>
            </a:r>
            <a:r>
              <a:rPr lang="en-GB" sz="2400" b="0" i="1" u="none" baseline="-25000" dirty="0">
                <a:latin typeface="Arial Narrow" pitchFamily="34" charset="0"/>
              </a:rPr>
              <a:t>2</a:t>
            </a:r>
            <a:r>
              <a:rPr lang="en-GB" sz="2400" b="0" i="1" u="none" dirty="0">
                <a:latin typeface="Arial Narrow" pitchFamily="34" charset="0"/>
              </a:rPr>
              <a:t>) = 1, </a:t>
            </a:r>
            <a:r>
              <a:rPr lang="en-GB" sz="2400" b="0" i="1" u="none" dirty="0" smtClean="0">
                <a:latin typeface="Arial Narrow" pitchFamily="34" charset="0"/>
              </a:rPr>
              <a:t> </a:t>
            </a:r>
            <a:r>
              <a:rPr lang="en-GB" sz="2400" b="0" i="1" u="none" dirty="0">
                <a:latin typeface="Arial Narrow" pitchFamily="34" charset="0"/>
              </a:rPr>
              <a:t>then   </a:t>
            </a:r>
            <a:r>
              <a:rPr lang="en-GB" sz="2400" b="0" i="1" u="none" dirty="0">
                <a:latin typeface="Arial Narrow" pitchFamily="34" charset="0"/>
                <a:sym typeface="Symbol" pitchFamily="18" charset="2"/>
              </a:rPr>
              <a:t>n</a:t>
            </a:r>
            <a:r>
              <a:rPr lang="en-GB" sz="2400" b="0" i="1" u="none" baseline="-25000" dirty="0">
                <a:latin typeface="Arial Narrow" pitchFamily="34" charset="0"/>
              </a:rPr>
              <a:t>1</a:t>
            </a:r>
            <a:r>
              <a:rPr lang="en-GB" sz="2400" b="0" i="1" u="none" dirty="0">
                <a:latin typeface="Arial Narrow" pitchFamily="34" charset="0"/>
              </a:rPr>
              <a:t> , </a:t>
            </a:r>
            <a:r>
              <a:rPr lang="en-GB" sz="2400" b="0" i="1" u="none" dirty="0">
                <a:latin typeface="Arial Narrow" pitchFamily="34" charset="0"/>
                <a:sym typeface="Symbol" pitchFamily="18" charset="2"/>
              </a:rPr>
              <a:t>n</a:t>
            </a:r>
            <a:r>
              <a:rPr lang="en-GB" sz="2400" b="0" i="1" u="none" baseline="-25000" dirty="0">
                <a:latin typeface="Arial Narrow" pitchFamily="34" charset="0"/>
              </a:rPr>
              <a:t>2</a:t>
            </a:r>
            <a:r>
              <a:rPr lang="en-GB" sz="2400" b="0" i="1" u="none" dirty="0">
                <a:latin typeface="Arial Narrow" pitchFamily="34" charset="0"/>
              </a:rPr>
              <a:t> are called </a:t>
            </a:r>
            <a:r>
              <a:rPr lang="en-GB" sz="2400" i="1" dirty="0">
                <a:latin typeface="Arial Narrow" pitchFamily="34" charset="0"/>
              </a:rPr>
              <a:t>relatively prime</a:t>
            </a:r>
            <a:r>
              <a:rPr lang="en-US" sz="2400" i="1" dirty="0">
                <a:latin typeface="Arial Narrow" pitchFamily="34" charset="0"/>
              </a:rPr>
              <a:t> integers (</a:t>
            </a:r>
            <a:r>
              <a:rPr lang="en-US" sz="2400" i="1" dirty="0" err="1" smtClean="0">
                <a:latin typeface="Arial Narrow" pitchFamily="34" charset="0"/>
              </a:rPr>
              <a:t>coprimes</a:t>
            </a:r>
            <a:r>
              <a:rPr lang="en-US" sz="2400" i="1" dirty="0" smtClean="0">
                <a:latin typeface="Arial Narrow" pitchFamily="34" charset="0"/>
              </a:rPr>
              <a:t>)</a:t>
            </a:r>
            <a:endParaRPr lang="en-GB" sz="2400" i="1" dirty="0">
              <a:latin typeface="Arial Narrow" pitchFamily="34" charset="0"/>
            </a:endParaRPr>
          </a:p>
          <a:p>
            <a:endParaRPr lang="en-GB" sz="2400" b="0" i="1" dirty="0">
              <a:latin typeface="Arial Narrow" pitchFamily="34" charset="0"/>
            </a:endParaRPr>
          </a:p>
          <a:p>
            <a:endParaRPr lang="en-GB" sz="2400" b="0" i="1" dirty="0">
              <a:latin typeface="Arial Narrow" pitchFamily="34" charset="0"/>
            </a:endParaRPr>
          </a:p>
          <a:p>
            <a:r>
              <a:rPr lang="en-GB" sz="2400" b="0" dirty="0">
                <a:solidFill>
                  <a:srgbClr val="1515F5"/>
                </a:solidFill>
                <a:latin typeface="Arial Narrow" pitchFamily="34" charset="0"/>
              </a:rPr>
              <a:t>Example:</a:t>
            </a:r>
            <a:r>
              <a:rPr lang="en-GB" sz="2400" b="0" u="none" dirty="0">
                <a:latin typeface="Arial Narrow" pitchFamily="34" charset="0"/>
              </a:rPr>
              <a:t>      </a:t>
            </a:r>
            <a:r>
              <a:rPr lang="en-GB" sz="2400" b="0" u="none" dirty="0" err="1">
                <a:latin typeface="Arial Narrow" pitchFamily="34" charset="0"/>
              </a:rPr>
              <a:t>gcd</a:t>
            </a:r>
            <a:r>
              <a:rPr lang="en-GB" sz="2400" b="0" u="none" dirty="0">
                <a:latin typeface="Arial Narrow" pitchFamily="34" charset="0"/>
              </a:rPr>
              <a:t> (</a:t>
            </a:r>
            <a:r>
              <a:rPr lang="en-GB" sz="2400" b="0" u="none" dirty="0">
                <a:latin typeface="Arial Narrow" pitchFamily="34" charset="0"/>
                <a:sym typeface="Symbol" pitchFamily="18" charset="2"/>
              </a:rPr>
              <a:t>15</a:t>
            </a:r>
            <a:r>
              <a:rPr lang="en-GB" sz="2400" b="0" u="none" dirty="0">
                <a:latin typeface="Arial Narrow" pitchFamily="34" charset="0"/>
              </a:rPr>
              <a:t>,28) = 1    =&gt;    </a:t>
            </a:r>
            <a:r>
              <a:rPr lang="en-GB" sz="2400" b="0" u="none" dirty="0">
                <a:latin typeface="Arial Narrow" pitchFamily="34" charset="0"/>
                <a:sym typeface="Symbol" pitchFamily="18" charset="2"/>
              </a:rPr>
              <a:t>15</a:t>
            </a:r>
            <a:r>
              <a:rPr lang="en-GB" sz="2400" b="0" u="none" dirty="0">
                <a:latin typeface="Arial Narrow" pitchFamily="34" charset="0"/>
              </a:rPr>
              <a:t>, 28 are relatively prime or </a:t>
            </a:r>
            <a:r>
              <a:rPr lang="en-GB" sz="2400" b="0" u="none" dirty="0" err="1">
                <a:latin typeface="Arial Narrow" pitchFamily="34" charset="0"/>
              </a:rPr>
              <a:t>coprimes</a:t>
            </a:r>
            <a:endParaRPr lang="en-GB" sz="2400" b="0" u="none" dirty="0">
              <a:latin typeface="Arial Narrow" pitchFamily="34" charset="0"/>
            </a:endParaRPr>
          </a:p>
          <a:p>
            <a:endParaRPr lang="de-DE" sz="1400" u="none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35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684" name="Text Box 5"/>
          <p:cNvSpPr txBox="1">
            <a:spLocks noChangeArrowheads="1"/>
          </p:cNvSpPr>
          <p:nvPr/>
        </p:nvSpPr>
        <p:spPr bwMode="auto">
          <a:xfrm>
            <a:off x="863599" y="506413"/>
            <a:ext cx="6481415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7620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AU" sz="3600" dirty="0">
                <a:solidFill>
                  <a:srgbClr val="0239C4"/>
                </a:solidFill>
                <a:latin typeface="Arial Narrow" pitchFamily="34" charset="0"/>
              </a:rPr>
              <a:t>Properties of </a:t>
            </a:r>
            <a:r>
              <a:rPr lang="en-AU" sz="3600" dirty="0" err="1">
                <a:solidFill>
                  <a:srgbClr val="0239C4"/>
                </a:solidFill>
                <a:latin typeface="Arial Narrow" pitchFamily="34" charset="0"/>
              </a:rPr>
              <a:t>gcd</a:t>
            </a:r>
            <a:r>
              <a:rPr lang="en-AU" sz="3600" b="0" dirty="0">
                <a:solidFill>
                  <a:srgbClr val="0239C4"/>
                </a:solidFill>
                <a:latin typeface="Arial Narrow" pitchFamily="34" charset="0"/>
              </a:rPr>
              <a:t>:</a:t>
            </a:r>
          </a:p>
          <a:p>
            <a:r>
              <a:rPr lang="de-DE" u="none" dirty="0" err="1">
                <a:latin typeface="Arial Narrow" pitchFamily="34" charset="0"/>
              </a:rPr>
              <a:t>gcd</a:t>
            </a:r>
            <a:r>
              <a:rPr lang="de-DE" u="none" dirty="0">
                <a:latin typeface="Arial Narrow" pitchFamily="34" charset="0"/>
              </a:rPr>
              <a:t> (n, 0)      = n   (</a:t>
            </a:r>
            <a:r>
              <a:rPr lang="de-DE" u="none" dirty="0" err="1">
                <a:latin typeface="Arial Narrow" pitchFamily="34" charset="0"/>
              </a:rPr>
              <a:t>for</a:t>
            </a:r>
            <a:r>
              <a:rPr lang="de-DE" u="none" dirty="0">
                <a:latin typeface="Arial Narrow" pitchFamily="34" charset="0"/>
              </a:rPr>
              <a:t>  n  </a:t>
            </a:r>
            <a:r>
              <a:rPr lang="de-DE" u="none" dirty="0">
                <a:latin typeface="Arial Narrow" pitchFamily="34" charset="0"/>
                <a:sym typeface="Symbol" pitchFamily="18" charset="2"/>
              </a:rPr>
              <a:t></a:t>
            </a:r>
            <a:r>
              <a:rPr lang="de-DE" u="none" dirty="0">
                <a:latin typeface="Arial Narrow" pitchFamily="34" charset="0"/>
              </a:rPr>
              <a:t>  0) </a:t>
            </a:r>
          </a:p>
          <a:p>
            <a:r>
              <a:rPr lang="de-DE" u="none" dirty="0" err="1">
                <a:latin typeface="Arial Narrow" pitchFamily="34" charset="0"/>
              </a:rPr>
              <a:t>gcd</a:t>
            </a:r>
            <a:r>
              <a:rPr lang="de-DE" u="none" dirty="0">
                <a:latin typeface="Arial Narrow" pitchFamily="34" charset="0"/>
              </a:rPr>
              <a:t> (n, 0)      = ?  ,  </a:t>
            </a:r>
            <a:r>
              <a:rPr lang="de-DE" u="none" dirty="0" err="1">
                <a:solidFill>
                  <a:schemeClr val="hlink"/>
                </a:solidFill>
                <a:latin typeface="Arial Narrow" pitchFamily="34" charset="0"/>
              </a:rPr>
              <a:t>undefined</a:t>
            </a:r>
            <a:r>
              <a:rPr lang="de-DE" u="none" dirty="0">
                <a:solidFill>
                  <a:schemeClr val="hlink"/>
                </a:solidFill>
                <a:latin typeface="Arial Narrow" pitchFamily="34" charset="0"/>
              </a:rPr>
              <a:t> (</a:t>
            </a:r>
            <a:r>
              <a:rPr lang="de-DE" u="none" dirty="0" err="1">
                <a:solidFill>
                  <a:schemeClr val="hlink"/>
                </a:solidFill>
                <a:latin typeface="Arial Narrow" pitchFamily="34" charset="0"/>
              </a:rPr>
              <a:t>if</a:t>
            </a:r>
            <a:r>
              <a:rPr lang="de-DE" u="none" dirty="0">
                <a:solidFill>
                  <a:schemeClr val="hlink"/>
                </a:solidFill>
                <a:latin typeface="Arial Narrow" pitchFamily="34" charset="0"/>
              </a:rPr>
              <a:t>  n = 0)</a:t>
            </a:r>
            <a:r>
              <a:rPr lang="de-DE" u="none" dirty="0">
                <a:latin typeface="Arial Narrow" pitchFamily="34" charset="0"/>
              </a:rPr>
              <a:t> </a:t>
            </a:r>
          </a:p>
          <a:p>
            <a:r>
              <a:rPr lang="de-DE" u="none" dirty="0" err="1">
                <a:latin typeface="Arial Narrow" pitchFamily="34" charset="0"/>
              </a:rPr>
              <a:t>gcd</a:t>
            </a:r>
            <a:r>
              <a:rPr lang="de-DE" u="none" dirty="0">
                <a:latin typeface="Arial Narrow" pitchFamily="34" charset="0"/>
              </a:rPr>
              <a:t> (</a:t>
            </a:r>
            <a:r>
              <a:rPr lang="en-GB" u="none" dirty="0">
                <a:latin typeface="Arial Narrow" pitchFamily="34" charset="0"/>
                <a:sym typeface="Symbol" pitchFamily="18" charset="2"/>
              </a:rPr>
              <a:t>n</a:t>
            </a:r>
            <a:r>
              <a:rPr lang="en-GB" u="none" baseline="-25000" dirty="0">
                <a:latin typeface="Arial Narrow" pitchFamily="34" charset="0"/>
              </a:rPr>
              <a:t>1</a:t>
            </a:r>
            <a:r>
              <a:rPr lang="en-GB" u="none" dirty="0">
                <a:latin typeface="Arial Narrow" pitchFamily="34" charset="0"/>
              </a:rPr>
              <a:t> , </a:t>
            </a:r>
            <a:r>
              <a:rPr lang="en-GB" u="none" dirty="0">
                <a:latin typeface="Arial Narrow" pitchFamily="34" charset="0"/>
                <a:sym typeface="Symbol" pitchFamily="18" charset="2"/>
              </a:rPr>
              <a:t>n</a:t>
            </a:r>
            <a:r>
              <a:rPr lang="en-GB" u="none" baseline="-25000" dirty="0">
                <a:latin typeface="Arial Narrow" pitchFamily="34" charset="0"/>
              </a:rPr>
              <a:t>2</a:t>
            </a:r>
            <a:r>
              <a:rPr lang="de-DE" u="none" dirty="0">
                <a:latin typeface="Arial Narrow" pitchFamily="34" charset="0"/>
              </a:rPr>
              <a:t>)  = </a:t>
            </a:r>
            <a:r>
              <a:rPr lang="de-DE" u="none" dirty="0" err="1">
                <a:latin typeface="Arial Narrow" pitchFamily="34" charset="0"/>
              </a:rPr>
              <a:t>gcd</a:t>
            </a:r>
            <a:r>
              <a:rPr lang="de-DE" u="none" dirty="0">
                <a:latin typeface="Arial Narrow" pitchFamily="34" charset="0"/>
              </a:rPr>
              <a:t> (</a:t>
            </a:r>
            <a:r>
              <a:rPr lang="en-GB" u="none" dirty="0">
                <a:latin typeface="Arial Narrow" pitchFamily="34" charset="0"/>
                <a:sym typeface="Symbol" pitchFamily="18" charset="2"/>
              </a:rPr>
              <a:t>n</a:t>
            </a:r>
            <a:r>
              <a:rPr lang="en-GB" u="none" baseline="-25000" dirty="0">
                <a:latin typeface="Arial Narrow" pitchFamily="34" charset="0"/>
              </a:rPr>
              <a:t>2</a:t>
            </a:r>
            <a:r>
              <a:rPr lang="en-GB" u="none" dirty="0">
                <a:latin typeface="Arial Narrow" pitchFamily="34" charset="0"/>
              </a:rPr>
              <a:t> , </a:t>
            </a:r>
            <a:r>
              <a:rPr lang="en-GB" u="none" dirty="0">
                <a:latin typeface="Arial Narrow" pitchFamily="34" charset="0"/>
                <a:sym typeface="Symbol" pitchFamily="18" charset="2"/>
              </a:rPr>
              <a:t>n</a:t>
            </a:r>
            <a:r>
              <a:rPr lang="en-GB" u="none" baseline="-25000" dirty="0">
                <a:latin typeface="Arial Narrow" pitchFamily="34" charset="0"/>
              </a:rPr>
              <a:t>1</a:t>
            </a:r>
            <a:r>
              <a:rPr lang="de-DE" u="none" dirty="0">
                <a:latin typeface="Arial Narrow" pitchFamily="34" charset="0"/>
              </a:rPr>
              <a:t>)	</a:t>
            </a:r>
          </a:p>
          <a:p>
            <a:r>
              <a:rPr lang="de-DE" u="none" dirty="0" err="1">
                <a:latin typeface="Arial Narrow" pitchFamily="34" charset="0"/>
              </a:rPr>
              <a:t>gcd</a:t>
            </a:r>
            <a:r>
              <a:rPr lang="de-DE" u="none" dirty="0">
                <a:latin typeface="Arial Narrow" pitchFamily="34" charset="0"/>
              </a:rPr>
              <a:t> (</a:t>
            </a:r>
            <a:r>
              <a:rPr lang="en-GB" u="none" dirty="0">
                <a:latin typeface="Arial Narrow" pitchFamily="34" charset="0"/>
                <a:sym typeface="Symbol" pitchFamily="18" charset="2"/>
              </a:rPr>
              <a:t>n</a:t>
            </a:r>
            <a:r>
              <a:rPr lang="en-GB" u="none" baseline="-25000" dirty="0">
                <a:latin typeface="Arial Narrow" pitchFamily="34" charset="0"/>
              </a:rPr>
              <a:t>1</a:t>
            </a:r>
            <a:r>
              <a:rPr lang="en-GB" u="none" dirty="0">
                <a:latin typeface="Arial Narrow" pitchFamily="34" charset="0"/>
              </a:rPr>
              <a:t> , </a:t>
            </a:r>
            <a:r>
              <a:rPr lang="en-GB" u="none" dirty="0">
                <a:latin typeface="Arial Narrow" pitchFamily="34" charset="0"/>
                <a:sym typeface="Symbol" pitchFamily="18" charset="2"/>
              </a:rPr>
              <a:t>n</a:t>
            </a:r>
            <a:r>
              <a:rPr lang="en-GB" u="none" baseline="-25000" dirty="0">
                <a:latin typeface="Arial Narrow" pitchFamily="34" charset="0"/>
              </a:rPr>
              <a:t>2</a:t>
            </a:r>
            <a:r>
              <a:rPr lang="de-DE" u="none" dirty="0">
                <a:latin typeface="Arial Narrow" pitchFamily="34" charset="0"/>
              </a:rPr>
              <a:t>)  = </a:t>
            </a:r>
            <a:r>
              <a:rPr lang="de-DE" u="none" dirty="0" err="1">
                <a:latin typeface="Arial Narrow" pitchFamily="34" charset="0"/>
              </a:rPr>
              <a:t>gcd</a:t>
            </a:r>
            <a:r>
              <a:rPr lang="de-DE" u="none" dirty="0">
                <a:latin typeface="Arial Narrow" pitchFamily="34" charset="0"/>
              </a:rPr>
              <a:t> ( </a:t>
            </a:r>
            <a:r>
              <a:rPr lang="de-DE" dirty="0">
                <a:latin typeface="Arial Narrow" pitchFamily="34" charset="0"/>
              </a:rPr>
              <a:t>+</a:t>
            </a:r>
            <a:r>
              <a:rPr lang="de-DE" u="none" dirty="0">
                <a:latin typeface="Arial Narrow" pitchFamily="34" charset="0"/>
              </a:rPr>
              <a:t> </a:t>
            </a:r>
            <a:r>
              <a:rPr lang="en-GB" u="none" dirty="0">
                <a:latin typeface="Arial Narrow" pitchFamily="34" charset="0"/>
                <a:sym typeface="Symbol" pitchFamily="18" charset="2"/>
              </a:rPr>
              <a:t>n</a:t>
            </a:r>
            <a:r>
              <a:rPr lang="en-GB" u="none" baseline="-25000" dirty="0">
                <a:latin typeface="Arial Narrow" pitchFamily="34" charset="0"/>
              </a:rPr>
              <a:t>1</a:t>
            </a:r>
            <a:r>
              <a:rPr lang="en-GB" u="none" dirty="0">
                <a:latin typeface="Arial Narrow" pitchFamily="34" charset="0"/>
              </a:rPr>
              <a:t> , </a:t>
            </a:r>
            <a:r>
              <a:rPr lang="en-GB" dirty="0">
                <a:latin typeface="Arial Narrow" pitchFamily="34" charset="0"/>
              </a:rPr>
              <a:t>+</a:t>
            </a:r>
            <a:r>
              <a:rPr lang="en-GB" u="none" dirty="0">
                <a:latin typeface="Arial Narrow" pitchFamily="34" charset="0"/>
              </a:rPr>
              <a:t> </a:t>
            </a:r>
            <a:r>
              <a:rPr lang="en-GB" u="none" dirty="0">
                <a:latin typeface="Arial Narrow" pitchFamily="34" charset="0"/>
                <a:sym typeface="Symbol" pitchFamily="18" charset="2"/>
              </a:rPr>
              <a:t>n</a:t>
            </a:r>
            <a:r>
              <a:rPr lang="en-GB" u="none" baseline="-25000" dirty="0">
                <a:latin typeface="Arial Narrow" pitchFamily="34" charset="0"/>
              </a:rPr>
              <a:t>2</a:t>
            </a:r>
            <a:r>
              <a:rPr lang="de-DE" u="none" dirty="0">
                <a:latin typeface="Arial Narrow" pitchFamily="34" charset="0"/>
              </a:rPr>
              <a:t>)</a:t>
            </a:r>
          </a:p>
        </p:txBody>
      </p:sp>
      <p:sp>
        <p:nvSpPr>
          <p:cNvPr id="1384455" name="Text Box 7"/>
          <p:cNvSpPr txBox="1">
            <a:spLocks noChangeArrowheads="1"/>
          </p:cNvSpPr>
          <p:nvPr/>
        </p:nvSpPr>
        <p:spPr bwMode="auto">
          <a:xfrm>
            <a:off x="920288" y="4423012"/>
            <a:ext cx="8440951" cy="1082220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de-DE" dirty="0" err="1">
                <a:latin typeface="Arial Narrow" pitchFamily="34" charset="0"/>
              </a:rPr>
              <a:t>Examples</a:t>
            </a:r>
            <a:r>
              <a:rPr lang="de-DE" dirty="0">
                <a:latin typeface="Arial Narrow" pitchFamily="34" charset="0"/>
              </a:rPr>
              <a:t>:</a:t>
            </a:r>
            <a:r>
              <a:rPr lang="de-DE" u="none" dirty="0">
                <a:latin typeface="Arial Narrow" pitchFamily="34" charset="0"/>
              </a:rPr>
              <a:t>   </a:t>
            </a:r>
            <a:br>
              <a:rPr lang="de-DE" u="none" dirty="0">
                <a:latin typeface="Arial Narrow" pitchFamily="34" charset="0"/>
              </a:rPr>
            </a:br>
            <a:r>
              <a:rPr lang="de-DE" u="none" dirty="0">
                <a:latin typeface="Arial Narrow" pitchFamily="34" charset="0"/>
              </a:rPr>
              <a:t> </a:t>
            </a:r>
            <a:r>
              <a:rPr lang="de-DE" u="none" dirty="0" err="1">
                <a:latin typeface="Arial Narrow" pitchFamily="34" charset="0"/>
              </a:rPr>
              <a:t>gcd</a:t>
            </a:r>
            <a:r>
              <a:rPr lang="de-DE" u="none" dirty="0">
                <a:latin typeface="Arial Narrow" pitchFamily="34" charset="0"/>
              </a:rPr>
              <a:t> (15, 10) = </a:t>
            </a:r>
            <a:r>
              <a:rPr lang="de-DE" u="none" dirty="0" err="1">
                <a:latin typeface="Arial Narrow" pitchFamily="34" charset="0"/>
              </a:rPr>
              <a:t>gcd</a:t>
            </a:r>
            <a:r>
              <a:rPr lang="de-DE" u="none" dirty="0">
                <a:latin typeface="Arial Narrow" pitchFamily="34" charset="0"/>
              </a:rPr>
              <a:t> (  15+10  , 10 ) = </a:t>
            </a:r>
            <a:r>
              <a:rPr lang="de-DE" u="none" dirty="0" err="1">
                <a:latin typeface="Arial Narrow" pitchFamily="34" charset="0"/>
              </a:rPr>
              <a:t>gcd</a:t>
            </a:r>
            <a:r>
              <a:rPr lang="de-DE" u="none" dirty="0">
                <a:latin typeface="Arial Narrow" pitchFamily="34" charset="0"/>
              </a:rPr>
              <a:t> ( 15-10 , 10 )</a:t>
            </a:r>
          </a:p>
          <a:p>
            <a:pPr>
              <a:lnSpc>
                <a:spcPct val="110000"/>
              </a:lnSpc>
            </a:pPr>
            <a:r>
              <a:rPr lang="de-DE" u="none" dirty="0">
                <a:latin typeface="Arial Narrow" pitchFamily="34" charset="0"/>
              </a:rPr>
              <a:t>                      = </a:t>
            </a:r>
            <a:r>
              <a:rPr lang="de-DE" u="none" dirty="0" err="1">
                <a:latin typeface="Arial Narrow" pitchFamily="34" charset="0"/>
              </a:rPr>
              <a:t>gcd</a:t>
            </a:r>
            <a:r>
              <a:rPr lang="de-DE" u="none" dirty="0">
                <a:latin typeface="Arial Narrow" pitchFamily="34" charset="0"/>
              </a:rPr>
              <a:t> ( 15 – 2x10 , 10 ) = </a:t>
            </a:r>
            <a:r>
              <a:rPr lang="de-DE" u="none" dirty="0" err="1">
                <a:latin typeface="Arial Narrow" pitchFamily="34" charset="0"/>
              </a:rPr>
              <a:t>gcd</a:t>
            </a:r>
            <a:r>
              <a:rPr lang="de-DE" u="none" dirty="0">
                <a:latin typeface="Arial Narrow" pitchFamily="34" charset="0"/>
              </a:rPr>
              <a:t> (-5,10)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xmlns="" id="{F882B62D-1D7D-4C71-8D34-4AD92E8EEB1D}"/>
              </a:ext>
            </a:extLst>
          </p:cNvPr>
          <p:cNvGrpSpPr/>
          <p:nvPr/>
        </p:nvGrpSpPr>
        <p:grpSpPr>
          <a:xfrm>
            <a:off x="863600" y="2593975"/>
            <a:ext cx="5684867" cy="1698625"/>
            <a:chOff x="863600" y="2593975"/>
            <a:chExt cx="5684867" cy="1698625"/>
          </a:xfrm>
        </p:grpSpPr>
        <p:sp>
          <p:nvSpPr>
            <p:cNvPr id="1384450" name="Rectangle 2"/>
            <p:cNvSpPr>
              <a:spLocks noChangeArrowheads="1"/>
            </p:cNvSpPr>
            <p:nvPr/>
          </p:nvSpPr>
          <p:spPr bwMode="auto">
            <a:xfrm>
              <a:off x="2232025" y="3170238"/>
              <a:ext cx="4248150" cy="4572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384451" name="Rectangle 3"/>
            <p:cNvSpPr>
              <a:spLocks noChangeArrowheads="1"/>
            </p:cNvSpPr>
            <p:nvPr/>
          </p:nvSpPr>
          <p:spPr bwMode="auto">
            <a:xfrm>
              <a:off x="2232025" y="3789363"/>
              <a:ext cx="4248150" cy="5032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en-US"/>
            </a:p>
          </p:txBody>
        </p:sp>
        <p:sp>
          <p:nvSpPr>
            <p:cNvPr id="1384454" name="Text Box 6"/>
            <p:cNvSpPr txBox="1">
              <a:spLocks noChangeArrowheads="1"/>
            </p:cNvSpPr>
            <p:nvPr/>
          </p:nvSpPr>
          <p:spPr bwMode="auto">
            <a:xfrm>
              <a:off x="863600" y="2593975"/>
              <a:ext cx="5684867" cy="1637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 eaLnBrk="0" hangingPunct="0"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r>
                <a:rPr lang="en-029" sz="2400" dirty="0">
                  <a:latin typeface="Arial Narrow" pitchFamily="34" charset="0"/>
                </a:rPr>
                <a:t>The fundamental property of </a:t>
              </a:r>
              <a:r>
                <a:rPr lang="en-029" sz="2400" dirty="0" err="1">
                  <a:latin typeface="Arial Narrow" pitchFamily="34" charset="0"/>
                </a:rPr>
                <a:t>gcd</a:t>
              </a:r>
              <a:r>
                <a:rPr lang="en-029" sz="2400" dirty="0">
                  <a:latin typeface="Arial Narrow" pitchFamily="34" charset="0"/>
                </a:rPr>
                <a:t>:</a:t>
              </a:r>
              <a:endParaRPr lang="en-029" sz="1600" b="0" u="none" dirty="0">
                <a:latin typeface="Arial Narrow" pitchFamily="34" charset="0"/>
              </a:endParaRPr>
            </a:p>
            <a:p>
              <a:endParaRPr lang="de-DE" sz="1600" b="0" u="none" dirty="0">
                <a:latin typeface="Arial Narrow" pitchFamily="34" charset="0"/>
              </a:endParaRPr>
            </a:p>
            <a:p>
              <a:r>
                <a:rPr lang="de-DE" u="none" dirty="0">
                  <a:latin typeface="Arial Narrow" pitchFamily="34" charset="0"/>
                </a:rPr>
                <a:t>		</a:t>
              </a:r>
              <a:r>
                <a:rPr lang="de-DE" u="none" dirty="0" err="1">
                  <a:latin typeface="Arial Narrow" pitchFamily="34" charset="0"/>
                </a:rPr>
                <a:t>gcd</a:t>
              </a:r>
              <a:r>
                <a:rPr lang="de-DE" u="none" dirty="0">
                  <a:latin typeface="Arial Narrow" pitchFamily="34" charset="0"/>
                </a:rPr>
                <a:t> (</a:t>
              </a:r>
              <a:r>
                <a:rPr lang="en-GB" u="none" dirty="0">
                  <a:latin typeface="Arial Narrow" pitchFamily="34" charset="0"/>
                  <a:sym typeface="Symbol" pitchFamily="18" charset="2"/>
                </a:rPr>
                <a:t>n</a:t>
              </a:r>
              <a:r>
                <a:rPr lang="en-GB" u="none" baseline="-25000" dirty="0">
                  <a:latin typeface="Arial Narrow" pitchFamily="34" charset="0"/>
                </a:rPr>
                <a:t>1</a:t>
              </a:r>
              <a:r>
                <a:rPr lang="en-GB" u="none" dirty="0">
                  <a:latin typeface="Arial Narrow" pitchFamily="34" charset="0"/>
                </a:rPr>
                <a:t> , </a:t>
              </a:r>
              <a:r>
                <a:rPr lang="en-GB" u="none" dirty="0">
                  <a:latin typeface="Arial Narrow" pitchFamily="34" charset="0"/>
                  <a:sym typeface="Symbol" pitchFamily="18" charset="2"/>
                </a:rPr>
                <a:t>n</a:t>
              </a:r>
              <a:r>
                <a:rPr lang="en-GB" u="none" baseline="-25000" dirty="0">
                  <a:latin typeface="Arial Narrow" pitchFamily="34" charset="0"/>
                </a:rPr>
                <a:t>2</a:t>
              </a:r>
              <a:r>
                <a:rPr lang="de-DE" u="none" dirty="0">
                  <a:latin typeface="Arial Narrow" pitchFamily="34" charset="0"/>
                </a:rPr>
                <a:t>)  =  </a:t>
              </a:r>
              <a:r>
                <a:rPr lang="de-DE" u="none" dirty="0" err="1">
                  <a:latin typeface="Arial Narrow" pitchFamily="34" charset="0"/>
                </a:rPr>
                <a:t>gcd</a:t>
              </a:r>
              <a:r>
                <a:rPr lang="de-DE" u="none" dirty="0">
                  <a:latin typeface="Arial Narrow" pitchFamily="34" charset="0"/>
                </a:rPr>
                <a:t>  (  </a:t>
              </a:r>
              <a:r>
                <a:rPr lang="en-GB" u="none" dirty="0">
                  <a:solidFill>
                    <a:schemeClr val="hlink"/>
                  </a:solidFill>
                  <a:latin typeface="Arial Narrow" pitchFamily="34" charset="0"/>
                  <a:sym typeface="Symbol" pitchFamily="18" charset="2"/>
                </a:rPr>
                <a:t>n</a:t>
              </a:r>
              <a:r>
                <a:rPr lang="en-GB" u="none" baseline="-25000" dirty="0">
                  <a:solidFill>
                    <a:schemeClr val="hlink"/>
                  </a:solidFill>
                  <a:latin typeface="Arial Narrow" pitchFamily="34" charset="0"/>
                </a:rPr>
                <a:t>1</a:t>
              </a:r>
              <a:r>
                <a:rPr lang="en-GB" u="none" dirty="0">
                  <a:solidFill>
                    <a:schemeClr val="hlink"/>
                  </a:solidFill>
                  <a:latin typeface="Arial Narrow" pitchFamily="34" charset="0"/>
                </a:rPr>
                <a:t> + </a:t>
              </a:r>
              <a:r>
                <a:rPr lang="en-GB" u="none" dirty="0" err="1">
                  <a:solidFill>
                    <a:schemeClr val="hlink"/>
                  </a:solidFill>
                  <a:latin typeface="Arial Narrow" pitchFamily="34" charset="0"/>
                </a:rPr>
                <a:t>i</a:t>
              </a:r>
              <a:r>
                <a:rPr lang="en-GB" u="none" dirty="0">
                  <a:solidFill>
                    <a:schemeClr val="hlink"/>
                  </a:solidFill>
                  <a:latin typeface="Arial Narrow" pitchFamily="34" charset="0"/>
                </a:rPr>
                <a:t> </a:t>
              </a:r>
              <a:r>
                <a:rPr lang="en-GB" u="none" dirty="0">
                  <a:solidFill>
                    <a:schemeClr val="hlink"/>
                  </a:solidFill>
                  <a:latin typeface="Arial Narrow" pitchFamily="34" charset="0"/>
                  <a:sym typeface="Symbol" pitchFamily="18" charset="2"/>
                </a:rPr>
                <a:t>n</a:t>
              </a:r>
              <a:r>
                <a:rPr lang="en-GB" u="none" baseline="-25000" dirty="0">
                  <a:solidFill>
                    <a:schemeClr val="hlink"/>
                  </a:solidFill>
                  <a:latin typeface="Arial Narrow" pitchFamily="34" charset="0"/>
                </a:rPr>
                <a:t>2</a:t>
              </a:r>
              <a:r>
                <a:rPr lang="en-GB" u="none" baseline="-25000" dirty="0">
                  <a:latin typeface="Arial Narrow" pitchFamily="34" charset="0"/>
                </a:rPr>
                <a:t> </a:t>
              </a:r>
              <a:r>
                <a:rPr lang="en-GB" u="none" dirty="0">
                  <a:latin typeface="Arial Narrow" pitchFamily="34" charset="0"/>
                </a:rPr>
                <a:t> ,  </a:t>
              </a:r>
              <a:r>
                <a:rPr lang="en-GB" u="none" dirty="0">
                  <a:latin typeface="Arial Narrow" pitchFamily="34" charset="0"/>
                  <a:sym typeface="Symbol" pitchFamily="18" charset="2"/>
                </a:rPr>
                <a:t>n</a:t>
              </a:r>
              <a:r>
                <a:rPr lang="en-GB" u="none" baseline="-25000" dirty="0">
                  <a:latin typeface="Arial Narrow" pitchFamily="34" charset="0"/>
                </a:rPr>
                <a:t>2    </a:t>
              </a:r>
              <a:r>
                <a:rPr lang="de-DE" u="none" dirty="0">
                  <a:latin typeface="Arial Narrow" pitchFamily="34" charset="0"/>
                </a:rPr>
                <a:t>)</a:t>
              </a:r>
            </a:p>
            <a:p>
              <a:endParaRPr lang="de-DE" u="none" dirty="0">
                <a:latin typeface="Arial Narrow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de-DE" u="none" dirty="0">
                  <a:latin typeface="Arial Narrow" pitchFamily="34" charset="0"/>
                </a:rPr>
                <a:t>	</a:t>
              </a:r>
              <a:r>
                <a:rPr lang="de-DE" u="none" dirty="0" err="1">
                  <a:latin typeface="Arial Narrow" pitchFamily="34" charset="0"/>
                </a:rPr>
                <a:t>or</a:t>
              </a:r>
              <a:r>
                <a:rPr lang="de-DE" u="none" dirty="0">
                  <a:latin typeface="Arial Narrow" pitchFamily="34" charset="0"/>
                </a:rPr>
                <a:t>         </a:t>
              </a:r>
              <a:r>
                <a:rPr lang="de-DE" u="none" dirty="0" err="1">
                  <a:latin typeface="Arial Narrow" pitchFamily="34" charset="0"/>
                </a:rPr>
                <a:t>gcd</a:t>
              </a:r>
              <a:r>
                <a:rPr lang="de-DE" u="none" dirty="0">
                  <a:latin typeface="Arial Narrow" pitchFamily="34" charset="0"/>
                </a:rPr>
                <a:t> (</a:t>
              </a:r>
              <a:r>
                <a:rPr lang="en-GB" u="none" dirty="0">
                  <a:latin typeface="Arial Narrow" pitchFamily="34" charset="0"/>
                  <a:sym typeface="Symbol" pitchFamily="18" charset="2"/>
                </a:rPr>
                <a:t>n</a:t>
              </a:r>
              <a:r>
                <a:rPr lang="en-GB" u="none" baseline="-25000" dirty="0">
                  <a:latin typeface="Arial Narrow" pitchFamily="34" charset="0"/>
                </a:rPr>
                <a:t>1</a:t>
              </a:r>
              <a:r>
                <a:rPr lang="en-GB" u="none" dirty="0">
                  <a:latin typeface="Arial Narrow" pitchFamily="34" charset="0"/>
                </a:rPr>
                <a:t> , </a:t>
              </a:r>
              <a:r>
                <a:rPr lang="en-GB" u="none" dirty="0">
                  <a:latin typeface="Arial Narrow" pitchFamily="34" charset="0"/>
                  <a:sym typeface="Symbol" pitchFamily="18" charset="2"/>
                </a:rPr>
                <a:t>n</a:t>
              </a:r>
              <a:r>
                <a:rPr lang="en-GB" u="none" baseline="-25000" dirty="0">
                  <a:latin typeface="Arial Narrow" pitchFamily="34" charset="0"/>
                </a:rPr>
                <a:t>2</a:t>
              </a:r>
              <a:r>
                <a:rPr lang="de-DE" u="none" dirty="0">
                  <a:latin typeface="Arial Narrow" pitchFamily="34" charset="0"/>
                </a:rPr>
                <a:t>)  =   </a:t>
              </a:r>
              <a:r>
                <a:rPr lang="de-DE" u="none" dirty="0" err="1">
                  <a:latin typeface="Arial Narrow" pitchFamily="34" charset="0"/>
                </a:rPr>
                <a:t>gcd</a:t>
              </a:r>
              <a:r>
                <a:rPr lang="de-DE" u="none" dirty="0">
                  <a:latin typeface="Arial Narrow" pitchFamily="34" charset="0"/>
                </a:rPr>
                <a:t>  (  </a:t>
              </a:r>
              <a:r>
                <a:rPr lang="en-GB" u="none" dirty="0">
                  <a:solidFill>
                    <a:srgbClr val="0033CC"/>
                  </a:solidFill>
                  <a:latin typeface="Arial Narrow" pitchFamily="34" charset="0"/>
                  <a:sym typeface="Symbol" pitchFamily="18" charset="2"/>
                </a:rPr>
                <a:t>R</a:t>
              </a:r>
              <a:r>
                <a:rPr lang="en-GB" u="none" baseline="-25000" dirty="0">
                  <a:solidFill>
                    <a:srgbClr val="0033CC"/>
                  </a:solidFill>
                  <a:latin typeface="Arial Narrow" pitchFamily="34" charset="0"/>
                </a:rPr>
                <a:t>n</a:t>
              </a:r>
              <a:r>
                <a:rPr lang="en-GB" u="none" dirty="0">
                  <a:solidFill>
                    <a:srgbClr val="0033CC"/>
                  </a:solidFill>
                  <a:latin typeface="Arial Narrow" pitchFamily="34" charset="0"/>
                </a:rPr>
                <a:t>  ( </a:t>
              </a:r>
              <a:r>
                <a:rPr lang="en-GB" u="none" dirty="0">
                  <a:solidFill>
                    <a:srgbClr val="0033CC"/>
                  </a:solidFill>
                  <a:latin typeface="Arial Narrow" pitchFamily="34" charset="0"/>
                  <a:sym typeface="Symbol" pitchFamily="18" charset="2"/>
                </a:rPr>
                <a:t>n</a:t>
              </a:r>
              <a:r>
                <a:rPr lang="en-GB" u="none" baseline="-25000" dirty="0">
                  <a:solidFill>
                    <a:srgbClr val="0033CC"/>
                  </a:solidFill>
                  <a:latin typeface="Arial Narrow" pitchFamily="34" charset="0"/>
                </a:rPr>
                <a:t>1</a:t>
              </a:r>
              <a:r>
                <a:rPr lang="en-GB" u="none" dirty="0">
                  <a:solidFill>
                    <a:srgbClr val="0033CC"/>
                  </a:solidFill>
                  <a:latin typeface="Arial Narrow" pitchFamily="34" charset="0"/>
                </a:rPr>
                <a:t>)</a:t>
              </a:r>
              <a:r>
                <a:rPr lang="en-GB" u="none" dirty="0">
                  <a:latin typeface="Arial Narrow" pitchFamily="34" charset="0"/>
                </a:rPr>
                <a:t>  ,  </a:t>
              </a:r>
              <a:r>
                <a:rPr lang="en-GB" u="none" dirty="0">
                  <a:solidFill>
                    <a:srgbClr val="0033CC"/>
                  </a:solidFill>
                  <a:latin typeface="Arial Narrow" pitchFamily="34" charset="0"/>
                </a:rPr>
                <a:t> </a:t>
              </a:r>
              <a:r>
                <a:rPr lang="en-GB" u="none" dirty="0">
                  <a:solidFill>
                    <a:srgbClr val="0033CC"/>
                  </a:solidFill>
                  <a:latin typeface="Arial Narrow" pitchFamily="34" charset="0"/>
                  <a:sym typeface="Symbol" pitchFamily="18" charset="2"/>
                </a:rPr>
                <a:t>n</a:t>
              </a:r>
              <a:r>
                <a:rPr lang="en-GB" u="none" baseline="-25000" dirty="0">
                  <a:solidFill>
                    <a:srgbClr val="0033CC"/>
                  </a:solidFill>
                  <a:latin typeface="Arial Narrow" pitchFamily="34" charset="0"/>
                </a:rPr>
                <a:t>2</a:t>
              </a:r>
              <a:r>
                <a:rPr lang="en-GB" u="none" baseline="-25000" dirty="0">
                  <a:latin typeface="Arial Narrow" pitchFamily="34" charset="0"/>
                </a:rPr>
                <a:t>  </a:t>
              </a:r>
              <a:r>
                <a:rPr lang="de-DE" u="none" dirty="0">
                  <a:latin typeface="Arial Narrow" pitchFamily="34" charset="0"/>
                </a:rPr>
                <a:t>)</a:t>
              </a:r>
              <a:endParaRPr lang="de-DE" dirty="0"/>
            </a:p>
          </p:txBody>
        </p:sp>
        <p:sp>
          <p:nvSpPr>
            <p:cNvPr id="9" name="Textfeld 8">
              <a:extLst>
                <a:ext uri="{FF2B5EF4-FFF2-40B4-BE49-F238E27FC236}">
                  <a16:creationId xmlns:a16="http://schemas.microsoft.com/office/drawing/2014/main" xmlns="" id="{497A8692-5222-452A-8471-9FD9A3304B03}"/>
                </a:ext>
              </a:extLst>
            </p:cNvPr>
            <p:cNvSpPr txBox="1"/>
            <p:nvPr/>
          </p:nvSpPr>
          <p:spPr>
            <a:xfrm>
              <a:off x="4968716" y="3876491"/>
              <a:ext cx="493189" cy="4001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kumimoji="0" lang="en-GB" sz="2000" b="1" i="0" u="none" strike="noStrike" kern="1200" cap="none" spc="0" normalizeH="0" baseline="-25000" noProof="0" dirty="0">
                  <a:ln>
                    <a:noFill/>
                  </a:ln>
                  <a:solidFill>
                    <a:srgbClr val="0033CC"/>
                  </a:solidFill>
                  <a:effectLst/>
                  <a:uLnTx/>
                  <a:uFillTx/>
                  <a:latin typeface="Arial Narrow" pitchFamily="34" charset="0"/>
                  <a:ea typeface="+mn-ea"/>
                  <a:cs typeface="Arial" pitchFamily="34" charset="0"/>
                </a:rPr>
                <a:t>2</a:t>
              </a:r>
              <a:endParaRPr lang="de-DE" dirty="0"/>
            </a:p>
          </p:txBody>
        </p:sp>
      </p:grpSp>
      <p:sp>
        <p:nvSpPr>
          <p:cNvPr id="10" name="Text Box 7">
            <a:extLst>
              <a:ext uri="{FF2B5EF4-FFF2-40B4-BE49-F238E27FC236}">
                <a16:creationId xmlns:a16="http://schemas.microsoft.com/office/drawing/2014/main" xmlns="" id="{D1CF8011-F5F3-47CE-BD35-84E1F06FC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288" y="5704405"/>
            <a:ext cx="9083234" cy="405112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 u="sng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de-DE" u="none" dirty="0">
                <a:latin typeface="Arial Narrow" pitchFamily="34" charset="0"/>
              </a:rPr>
              <a:t>   </a:t>
            </a:r>
            <a:r>
              <a:rPr lang="de-DE" u="none" dirty="0" err="1">
                <a:latin typeface="Arial Narrow" pitchFamily="34" charset="0"/>
              </a:rPr>
              <a:t>Or</a:t>
            </a:r>
            <a:r>
              <a:rPr lang="de-DE" u="none" dirty="0">
                <a:latin typeface="Arial Narrow" pitchFamily="34" charset="0"/>
              </a:rPr>
              <a:t>   </a:t>
            </a:r>
            <a:r>
              <a:rPr lang="de-DE" u="none" dirty="0" err="1">
                <a:latin typeface="Arial Narrow" pitchFamily="34" charset="0"/>
              </a:rPr>
              <a:t>gcd</a:t>
            </a:r>
            <a:r>
              <a:rPr lang="de-DE" u="none" dirty="0">
                <a:latin typeface="Arial Narrow" pitchFamily="34" charset="0"/>
              </a:rPr>
              <a:t> (15, 10)  = </a:t>
            </a:r>
            <a:r>
              <a:rPr lang="de-DE" u="none" dirty="0" err="1">
                <a:latin typeface="Arial Narrow" pitchFamily="34" charset="0"/>
              </a:rPr>
              <a:t>gcd</a:t>
            </a:r>
            <a:r>
              <a:rPr lang="de-DE" u="none" dirty="0">
                <a:latin typeface="Arial Narrow" pitchFamily="34" charset="0"/>
              </a:rPr>
              <a:t> ( R</a:t>
            </a:r>
            <a:r>
              <a:rPr lang="de-DE" u="none" baseline="-25000" dirty="0">
                <a:latin typeface="Arial Narrow" pitchFamily="34" charset="0"/>
              </a:rPr>
              <a:t>10</a:t>
            </a:r>
            <a:r>
              <a:rPr lang="de-DE" u="none" dirty="0">
                <a:latin typeface="Arial Narrow" pitchFamily="34" charset="0"/>
              </a:rPr>
              <a:t>(15) , 10 ) = </a:t>
            </a:r>
            <a:r>
              <a:rPr lang="de-DE" u="none" dirty="0" err="1">
                <a:latin typeface="Arial Narrow" pitchFamily="34" charset="0"/>
              </a:rPr>
              <a:t>gcd</a:t>
            </a:r>
            <a:r>
              <a:rPr lang="de-DE" u="none" dirty="0">
                <a:latin typeface="Arial Narrow" pitchFamily="34" charset="0"/>
              </a:rPr>
              <a:t> ( 5 , 10 ) = </a:t>
            </a:r>
            <a:r>
              <a:rPr lang="de-DE" u="none" dirty="0" err="1">
                <a:latin typeface="Arial Narrow" pitchFamily="34" charset="0"/>
              </a:rPr>
              <a:t>gcd</a:t>
            </a:r>
            <a:r>
              <a:rPr lang="de-DE" u="none" dirty="0">
                <a:latin typeface="Arial Narrow" pitchFamily="34" charset="0"/>
              </a:rPr>
              <a:t> ( 5 , R</a:t>
            </a:r>
            <a:r>
              <a:rPr lang="de-DE" u="none" baseline="-25000" dirty="0">
                <a:latin typeface="Arial Narrow" pitchFamily="34" charset="0"/>
              </a:rPr>
              <a:t>5</a:t>
            </a:r>
            <a:r>
              <a:rPr lang="de-DE" u="none" dirty="0">
                <a:latin typeface="Arial Narrow" pitchFamily="34" charset="0"/>
              </a:rPr>
              <a:t> (10)  )  = </a:t>
            </a:r>
            <a:r>
              <a:rPr lang="de-DE" u="none" dirty="0" err="1">
                <a:latin typeface="Arial Narrow" pitchFamily="34" charset="0"/>
              </a:rPr>
              <a:t>gcd</a:t>
            </a:r>
            <a:r>
              <a:rPr lang="de-DE" u="none" dirty="0">
                <a:latin typeface="Arial Narrow" pitchFamily="34" charset="0"/>
              </a:rPr>
              <a:t> (5 , 0 ) = 5</a:t>
            </a:r>
          </a:p>
        </p:txBody>
      </p:sp>
    </p:spTree>
    <p:extLst>
      <p:ext uri="{BB962C8B-B14F-4D97-AF65-F5344CB8AC3E}">
        <p14:creationId xmlns:p14="http://schemas.microsoft.com/office/powerpoint/2010/main" val="253150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38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4455" grpId="0" animBg="1"/>
      <p:bldP spid="10" grpId="0" animBg="1"/>
    </p:bldLst>
  </p:timing>
</p:sld>
</file>

<file path=ppt/theme/theme1.xml><?xml version="1.0" encoding="utf-8"?>
<a:theme xmlns:a="http://schemas.openxmlformats.org/drawingml/2006/main" name="bosch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osc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0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osch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sch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sch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1</Pages>
  <Words>1695</Words>
  <Application>Microsoft Office PowerPoint</Application>
  <PresentationFormat>Benutzerdefiniert</PresentationFormat>
  <Paragraphs>496</Paragraphs>
  <Slides>20</Slides>
  <Notes>20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6</vt:i4>
      </vt:variant>
      <vt:variant>
        <vt:lpstr>Folientitel</vt:lpstr>
      </vt:variant>
      <vt:variant>
        <vt:i4>20</vt:i4>
      </vt:variant>
    </vt:vector>
  </HeadingPairs>
  <TitlesOfParts>
    <vt:vector size="27" baseType="lpstr">
      <vt:lpstr>bosch</vt:lpstr>
      <vt:lpstr>Document</vt:lpstr>
      <vt:lpstr>Grafik</vt:lpstr>
      <vt:lpstr>Dokument</vt:lpstr>
      <vt:lpstr>Picture</vt:lpstr>
      <vt:lpstr>Formel</vt:lpstr>
      <vt:lpstr>Arbeitsblatt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</dc:title>
  <dc:creator>sander</dc:creator>
  <cp:lastModifiedBy>Wael Adi</cp:lastModifiedBy>
  <cp:revision>661</cp:revision>
  <cp:lastPrinted>2015-11-05T16:59:30Z</cp:lastPrinted>
  <dcterms:created xsi:type="dcterms:W3CDTF">1996-03-01T13:14:56Z</dcterms:created>
  <dcterms:modified xsi:type="dcterms:W3CDTF">2023-03-07T20:36:24Z</dcterms:modified>
</cp:coreProperties>
</file>