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4" r:id="rId2"/>
    <p:sldId id="275" r:id="rId3"/>
    <p:sldId id="277" r:id="rId4"/>
    <p:sldId id="278" r:id="rId5"/>
    <p:sldId id="279" r:id="rId6"/>
    <p:sldId id="280" r:id="rId7"/>
    <p:sldId id="281" r:id="rId8"/>
    <p:sldId id="307" r:id="rId9"/>
    <p:sldId id="282" r:id="rId10"/>
    <p:sldId id="283" r:id="rId11"/>
    <p:sldId id="284" r:id="rId12"/>
    <p:sldId id="285" r:id="rId13"/>
    <p:sldId id="287" r:id="rId14"/>
    <p:sldId id="290" r:id="rId15"/>
    <p:sldId id="288" r:id="rId16"/>
    <p:sldId id="289" r:id="rId17"/>
    <p:sldId id="291" r:id="rId18"/>
    <p:sldId id="293" r:id="rId19"/>
    <p:sldId id="294" r:id="rId20"/>
    <p:sldId id="295" r:id="rId21"/>
    <p:sldId id="296" r:id="rId22"/>
    <p:sldId id="297" r:id="rId23"/>
    <p:sldId id="298" r:id="rId24"/>
    <p:sldId id="302" r:id="rId25"/>
    <p:sldId id="305" r:id="rId26"/>
    <p:sldId id="306" r:id="rId27"/>
    <p:sldId id="301" r:id="rId28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A6D"/>
    <a:srgbClr val="FFEBEB"/>
    <a:srgbClr val="FFFF66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3" d="100"/>
          <a:sy n="63" d="100"/>
        </p:scale>
        <p:origin x="1296" y="60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3.xml"/><Relationship Id="rId3" Type="http://schemas.openxmlformats.org/officeDocument/2006/relationships/slide" Target="slides/slide14.xml"/><Relationship Id="rId7" Type="http://schemas.openxmlformats.org/officeDocument/2006/relationships/slide" Target="slides/slide20.xml"/><Relationship Id="rId2" Type="http://schemas.openxmlformats.org/officeDocument/2006/relationships/slide" Target="slides/slide10.xml"/><Relationship Id="rId1" Type="http://schemas.openxmlformats.org/officeDocument/2006/relationships/slide" Target="slides/slide5.xml"/><Relationship Id="rId6" Type="http://schemas.openxmlformats.org/officeDocument/2006/relationships/slide" Target="slides/slide17.xml"/><Relationship Id="rId5" Type="http://schemas.openxmlformats.org/officeDocument/2006/relationships/slide" Target="slides/slide16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CE5E4-0C19-441D-A734-E110206B08B5}" type="slidenum">
              <a:rPr lang="en-GB"/>
              <a:pPr/>
              <a:t>10</a:t>
            </a:fld>
            <a:endParaRPr lang="en-GB"/>
          </a:p>
        </p:txBody>
      </p:sp>
      <p:sp>
        <p:nvSpPr>
          <p:cNvPr id="129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03FFA-0A2E-45EE-AF89-BB5E95D32F58}" type="slidenum">
              <a:rPr lang="en-GB"/>
              <a:pPr/>
              <a:t>11</a:t>
            </a:fld>
            <a:endParaRPr lang="en-GB"/>
          </a:p>
        </p:txBody>
      </p:sp>
      <p:sp>
        <p:nvSpPr>
          <p:cNvPr id="129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3075" y="569913"/>
            <a:ext cx="5834063" cy="4054475"/>
          </a:xfrm>
          <a:ln/>
        </p:spPr>
      </p:sp>
      <p:sp>
        <p:nvSpPr>
          <p:cNvPr id="129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24400"/>
            <a:ext cx="4972050" cy="4487863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DBD12-4947-4568-B614-0B5129B4F1EB}" type="slidenum">
              <a:rPr lang="en-GB"/>
              <a:pPr/>
              <a:t>12</a:t>
            </a:fld>
            <a:endParaRPr lang="en-GB"/>
          </a:p>
        </p:txBody>
      </p:sp>
      <p:sp>
        <p:nvSpPr>
          <p:cNvPr id="129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3075" y="569913"/>
            <a:ext cx="5834063" cy="4054475"/>
          </a:xfrm>
          <a:ln/>
        </p:spPr>
      </p:sp>
      <p:sp>
        <p:nvSpPr>
          <p:cNvPr id="129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24400"/>
            <a:ext cx="4972050" cy="4487863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3375A-7838-4D71-A956-6C35D093DBA3}" type="slidenum">
              <a:rPr lang="en-GB"/>
              <a:pPr/>
              <a:t>13</a:t>
            </a:fld>
            <a:endParaRPr lang="en-GB"/>
          </a:p>
        </p:txBody>
      </p:sp>
      <p:sp>
        <p:nvSpPr>
          <p:cNvPr id="133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39D18-9F9E-4220-8CE2-07FDEA685E74}" type="slidenum">
              <a:rPr lang="en-GB"/>
              <a:pPr/>
              <a:t>14</a:t>
            </a:fld>
            <a:endParaRPr lang="en-GB"/>
          </a:p>
        </p:txBody>
      </p:sp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9E440-6EDD-4F4C-8677-0E1E605B51F6}" type="slidenum">
              <a:rPr lang="en-GB"/>
              <a:pPr/>
              <a:t>15</a:t>
            </a:fld>
            <a:endParaRPr lang="en-GB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EE33B-565A-4D00-BC93-AC625F24F69D}" type="slidenum">
              <a:rPr lang="en-GB"/>
              <a:pPr/>
              <a:t>16</a:t>
            </a:fld>
            <a:endParaRPr lang="en-GB"/>
          </a:p>
        </p:txBody>
      </p:sp>
      <p:sp>
        <p:nvSpPr>
          <p:cNvPr id="133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8DB6F-A691-4F56-B377-D19B73A94F1E}" type="slidenum">
              <a:rPr lang="en-GB"/>
              <a:pPr/>
              <a:t>17</a:t>
            </a:fld>
            <a:endParaRPr lang="en-GB"/>
          </a:p>
        </p:txBody>
      </p:sp>
      <p:sp>
        <p:nvSpPr>
          <p:cNvPr id="134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F41B9-227D-4520-B8FD-1DEE19BF723F}" type="slidenum">
              <a:rPr lang="en-GB"/>
              <a:pPr/>
              <a:t>18</a:t>
            </a:fld>
            <a:endParaRPr lang="en-GB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0615F-5B68-4CC2-B4A2-015C50C8FEEB}" type="slidenum">
              <a:rPr lang="en-GB"/>
              <a:pPr/>
              <a:t>19</a:t>
            </a:fld>
            <a:endParaRPr lang="en-GB"/>
          </a:p>
        </p:txBody>
      </p:sp>
      <p:sp>
        <p:nvSpPr>
          <p:cNvPr id="13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E3A7F-630F-4F15-87A1-38FCEF359D5E}" type="slidenum">
              <a:rPr lang="en-GB"/>
              <a:pPr/>
              <a:t>2</a:t>
            </a:fld>
            <a:endParaRPr lang="en-GB"/>
          </a:p>
        </p:txBody>
      </p:sp>
      <p:sp>
        <p:nvSpPr>
          <p:cNvPr id="126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F3E8C-5D95-4395-8C07-11D644169CD7}" type="slidenum">
              <a:rPr lang="en-GB"/>
              <a:pPr/>
              <a:t>20</a:t>
            </a:fld>
            <a:endParaRPr lang="en-GB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562FA-2A46-4503-A8D2-9A26AEA0DF5D}" type="slidenum">
              <a:rPr lang="en-GB"/>
              <a:pPr/>
              <a:t>21</a:t>
            </a:fld>
            <a:endParaRPr lang="en-GB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B828B-6EEC-4E42-BA34-E479BBC6E7E0}" type="slidenum">
              <a:rPr lang="en-GB"/>
              <a:pPr/>
              <a:t>22</a:t>
            </a:fld>
            <a:endParaRPr lang="en-GB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594CA-3CE6-48F8-A371-F5E35AC6AA2C}" type="slidenum">
              <a:rPr lang="en-GB"/>
              <a:pPr/>
              <a:t>23</a:t>
            </a:fld>
            <a:endParaRPr lang="en-GB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B828B-6EEC-4E42-BA34-E479BBC6E7E0}" type="slidenum">
              <a:rPr lang="en-GB"/>
              <a:pPr/>
              <a:t>24</a:t>
            </a:fld>
            <a:endParaRPr lang="en-GB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7"/>
          <p:cNvSpPr txBox="1">
            <a:spLocks noGrp="1" noChangeArrowheads="1"/>
          </p:cNvSpPr>
          <p:nvPr/>
        </p:nvSpPr>
        <p:spPr bwMode="auto">
          <a:xfrm>
            <a:off x="3842818" y="9423304"/>
            <a:ext cx="2938982" cy="49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23" tIns="47711" rIns="95423" bIns="47711" anchor="b"/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0951A7FC-7C52-4945-9590-282A4D1AC5D3}" type="slidenum">
              <a:rPr lang="de-DE" sz="1300" b="0" u="none">
                <a:solidFill>
                  <a:prstClr val="black"/>
                </a:solidFill>
              </a:rPr>
              <a:pPr algn="r"/>
              <a:t>25</a:t>
            </a:fld>
            <a:endParaRPr lang="de-DE" sz="1300" b="0" u="none">
              <a:solidFill>
                <a:prstClr val="black"/>
              </a:solidFill>
            </a:endParaRPr>
          </a:p>
        </p:txBody>
      </p:sp>
      <p:sp>
        <p:nvSpPr>
          <p:cNvPr id="265218" name="Rectangle 7"/>
          <p:cNvSpPr txBox="1">
            <a:spLocks noGrp="1" noChangeArrowheads="1"/>
          </p:cNvSpPr>
          <p:nvPr/>
        </p:nvSpPr>
        <p:spPr bwMode="auto">
          <a:xfrm>
            <a:off x="3842818" y="9423304"/>
            <a:ext cx="2938982" cy="49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23" tIns="47711" rIns="95423" bIns="47711" anchor="b"/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DC8B2750-C96B-455F-8CCF-715D32F289E2}" type="slidenum">
              <a:rPr lang="de-DE" sz="1300" b="0" u="none">
                <a:solidFill>
                  <a:prstClr val="black"/>
                </a:solidFill>
              </a:rPr>
              <a:pPr algn="r"/>
              <a:t>25</a:t>
            </a:fld>
            <a:endParaRPr lang="de-DE" sz="1300" b="0" u="none">
              <a:solidFill>
                <a:prstClr val="black"/>
              </a:solidFill>
            </a:endParaRPr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49875" cy="3717925"/>
          </a:xfrm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77" y="4710883"/>
            <a:ext cx="5426047" cy="4463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7"/>
          <p:cNvSpPr txBox="1">
            <a:spLocks noGrp="1" noChangeArrowheads="1"/>
          </p:cNvSpPr>
          <p:nvPr/>
        </p:nvSpPr>
        <p:spPr bwMode="auto">
          <a:xfrm>
            <a:off x="3842818" y="9423304"/>
            <a:ext cx="2938982" cy="49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23" tIns="47711" rIns="95423" bIns="47711" anchor="b"/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0951A7FC-7C52-4945-9590-282A4D1AC5D3}" type="slidenum">
              <a:rPr lang="de-DE" sz="1300" b="0" u="none">
                <a:solidFill>
                  <a:prstClr val="black"/>
                </a:solidFill>
              </a:rPr>
              <a:pPr algn="r"/>
              <a:t>26</a:t>
            </a:fld>
            <a:endParaRPr lang="de-DE" sz="1300" b="0" u="none">
              <a:solidFill>
                <a:prstClr val="black"/>
              </a:solidFill>
            </a:endParaRPr>
          </a:p>
        </p:txBody>
      </p:sp>
      <p:sp>
        <p:nvSpPr>
          <p:cNvPr id="265218" name="Rectangle 7"/>
          <p:cNvSpPr txBox="1">
            <a:spLocks noGrp="1" noChangeArrowheads="1"/>
          </p:cNvSpPr>
          <p:nvPr/>
        </p:nvSpPr>
        <p:spPr bwMode="auto">
          <a:xfrm>
            <a:off x="3842818" y="9423304"/>
            <a:ext cx="2938982" cy="49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23" tIns="47711" rIns="95423" bIns="47711" anchor="b"/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/>
            <a:fld id="{DC8B2750-C96B-455F-8CCF-715D32F289E2}" type="slidenum">
              <a:rPr lang="de-DE" sz="1300" b="0" u="none">
                <a:solidFill>
                  <a:prstClr val="black"/>
                </a:solidFill>
              </a:rPr>
              <a:pPr algn="r"/>
              <a:t>26</a:t>
            </a:fld>
            <a:endParaRPr lang="de-DE" sz="1300" b="0" u="none">
              <a:solidFill>
                <a:prstClr val="black"/>
              </a:solidFill>
            </a:endParaRPr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49875" cy="3717925"/>
          </a:xfrm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77" y="4710883"/>
            <a:ext cx="5426047" cy="4463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D0DAA-AC0B-442A-9095-8D3FC75AA294}" type="slidenum">
              <a:rPr lang="en-GB"/>
              <a:pPr/>
              <a:t>27</a:t>
            </a:fld>
            <a:endParaRPr lang="en-GB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3F20B-B21C-49DF-903B-3DB2F38B4D87}" type="slidenum">
              <a:rPr lang="en-GB"/>
              <a:pPr/>
              <a:t>3</a:t>
            </a:fld>
            <a:endParaRPr lang="en-GB"/>
          </a:p>
        </p:txBody>
      </p:sp>
      <p:sp>
        <p:nvSpPr>
          <p:cNvPr id="126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DE039-C285-443D-BD30-7AA0AF86FCCB}" type="slidenum">
              <a:rPr lang="en-GB"/>
              <a:pPr/>
              <a:t>4</a:t>
            </a:fld>
            <a:endParaRPr lang="en-GB"/>
          </a:p>
        </p:txBody>
      </p:sp>
      <p:sp>
        <p:nvSpPr>
          <p:cNvPr id="127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038B7-D8D4-45BC-8F97-C3B1CCB297C1}" type="slidenum">
              <a:rPr lang="en-GB"/>
              <a:pPr/>
              <a:t>5</a:t>
            </a:fld>
            <a:endParaRPr lang="en-GB"/>
          </a:p>
        </p:txBody>
      </p:sp>
      <p:sp>
        <p:nvSpPr>
          <p:cNvPr id="127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83AC8-97D6-4008-A437-A8F396809A30}" type="slidenum">
              <a:rPr lang="en-GB"/>
              <a:pPr/>
              <a:t>6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5844E-6C76-44BF-8BFE-A2EDBD3DA523}" type="slidenum">
              <a:rPr lang="en-GB"/>
              <a:pPr/>
              <a:t>7</a:t>
            </a:fld>
            <a:endParaRPr lang="en-GB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7D646-DA6D-4D81-900E-B85D8BE53282}" type="slidenum">
              <a:rPr lang="en-GB"/>
              <a:pPr/>
              <a:t>8</a:t>
            </a:fld>
            <a:endParaRPr lang="en-GB"/>
          </a:p>
        </p:txBody>
      </p:sp>
      <p:sp>
        <p:nvSpPr>
          <p:cNvPr id="129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03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7D646-DA6D-4D81-900E-B85D8BE53282}" type="slidenum">
              <a:rPr lang="en-GB"/>
              <a:pPr/>
              <a:t>9</a:t>
            </a:fld>
            <a:endParaRPr lang="en-GB"/>
          </a:p>
        </p:txBody>
      </p:sp>
      <p:sp>
        <p:nvSpPr>
          <p:cNvPr id="129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‹#›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4.wav"/><Relationship Id="rId7" Type="http://schemas.openxmlformats.org/officeDocument/2006/relationships/audio" Target="../media/audio7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5.wav"/><Relationship Id="rId9" Type="http://schemas.openxmlformats.org/officeDocument/2006/relationships/audio" Target="../media/audio8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md.edu/~waa/414-F11/IntroToCrypt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mazon.com/exec/obidos/search-handle-url/index=books&amp;field-author-exact=Scott%20A.%20Vanstone&amp;rank=-relevance,+availability,-daterank/102-2852955-4794568" TargetMode="External"/><Relationship Id="rId5" Type="http://schemas.openxmlformats.org/officeDocument/2006/relationships/hyperlink" Target="http://www.amazon.com/exec/obidos/search-handle-url/index=books&amp;field-author-exact=Paul%20C.%20Van%20Oorschot&amp;rank=-relevance,+availability,-daterank/102-2852955-4794568" TargetMode="External"/><Relationship Id="rId4" Type="http://schemas.openxmlformats.org/officeDocument/2006/relationships/hyperlink" Target="http://www.amazon.com/exec/obidos/search-handle-url/index=books&amp;field-author-exact=Alfred%20J.%20Menezes&amp;rank=-relevance,+availability,-daterank/102-2852955-4794568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9.wav"/><Relationship Id="rId7" Type="http://schemas.openxmlformats.org/officeDocument/2006/relationships/audio" Target="../media/audio7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0.wav"/><Relationship Id="rId5" Type="http://schemas.openxmlformats.org/officeDocument/2006/relationships/audio" Target="../media/audio6.wav"/><Relationship Id="rId4" Type="http://schemas.openxmlformats.org/officeDocument/2006/relationships/audio" Target="../media/audio4.wav"/><Relationship Id="rId9" Type="http://schemas.openxmlformats.org/officeDocument/2006/relationships/audio" Target="../media/audio8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d/d4/RNA-codons.png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25862" y="362471"/>
            <a:ext cx="8917826" cy="5729593"/>
            <a:chOff x="848929" y="938535"/>
            <a:chExt cx="8917826" cy="5729593"/>
          </a:xfrm>
        </p:grpSpPr>
        <p:sp>
          <p:nvSpPr>
            <p:cNvPr id="48281" name="Text Box 153"/>
            <p:cNvSpPr txBox="1">
              <a:spLocks noChangeArrowheads="1"/>
            </p:cNvSpPr>
            <p:nvPr/>
          </p:nvSpPr>
          <p:spPr bwMode="auto">
            <a:xfrm>
              <a:off x="848929" y="938535"/>
              <a:ext cx="8917826" cy="452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br>
                <a:rPr lang="en-US" sz="5400" u="none" dirty="0">
                  <a:solidFill>
                    <a:srgbClr val="FC012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5400" u="none" dirty="0">
                  <a:solidFill>
                    <a:srgbClr val="FC012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Introduction to Cryptology</a:t>
              </a:r>
              <a:endParaRPr lang="en-US" sz="4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defTabSz="762000"/>
              <a:endParaRPr lang="en-US" sz="28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defTabSz="762000"/>
              <a:endParaRPr lang="de-DE" dirty="0"/>
            </a:p>
            <a:p>
              <a:pPr algn="ctr" defTabSz="762000"/>
              <a:endParaRPr lang="de-DE" dirty="0"/>
            </a:p>
            <a:p>
              <a:pPr algn="ctr" defTabSz="762000"/>
              <a:endParaRPr lang="de-DE" dirty="0"/>
            </a:p>
            <a:p>
              <a:pPr algn="ctr" defTabSz="762000"/>
              <a:endParaRPr lang="de-DE" dirty="0"/>
            </a:p>
            <a:p>
              <a:pPr algn="ctr" defTabSz="762000"/>
              <a:endParaRPr lang="en-US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  <a:p>
              <a:pPr algn="ctr" defTabSz="762000"/>
              <a:endPara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  <a:p>
              <a:pPr algn="ctr" defTabSz="762000"/>
              <a:r>
                <a:rPr lang="en-US" sz="1600" i="1" u="none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28.02.2023, v2</a:t>
              </a:r>
            </a:p>
            <a:p>
              <a:pPr algn="ctr" defTabSz="762000"/>
              <a:endPara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2" name="Rechteck 1"/>
            <p:cNvSpPr/>
            <p:nvPr/>
          </p:nvSpPr>
          <p:spPr>
            <a:xfrm>
              <a:off x="6390094" y="5504733"/>
              <a:ext cx="22763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762000"/>
              <a:r>
                <a:rPr lang="en-GB" sz="1800" i="1" u="none" dirty="0">
                  <a:solidFill>
                    <a:srgbClr val="000000"/>
                  </a:solidFill>
                  <a:latin typeface="Arial Narrow" pitchFamily="34" charset="0"/>
                </a:rPr>
                <a:t>Prof. </a:t>
              </a:r>
              <a:r>
                <a:rPr lang="en-GB" sz="1800" i="1" u="none" dirty="0" err="1">
                  <a:solidFill>
                    <a:srgbClr val="000000"/>
                  </a:solidFill>
                  <a:latin typeface="Arial Narrow" pitchFamily="34" charset="0"/>
                </a:rPr>
                <a:t>Nizamettin</a:t>
              </a:r>
              <a:r>
                <a:rPr lang="en-GB" sz="1800" i="1" u="none" dirty="0">
                  <a:solidFill>
                    <a:srgbClr val="000000"/>
                  </a:solidFill>
                  <a:latin typeface="Arial Narrow" pitchFamily="34" charset="0"/>
                </a:rPr>
                <a:t>  Aydin</a:t>
              </a:r>
            </a:p>
            <a:p>
              <a:pPr lvl="0" algn="ctr" defTabSz="762000"/>
              <a:r>
                <a:rPr lang="en-GB" sz="1800" b="0" i="1" u="none" dirty="0" err="1">
                  <a:solidFill>
                    <a:srgbClr val="000000"/>
                  </a:solidFill>
                  <a:latin typeface="Arial Narrow" pitchFamily="34" charset="0"/>
                </a:rPr>
                <a:t>Yıldız</a:t>
              </a:r>
              <a:r>
                <a:rPr lang="en-GB" sz="1800" b="0" i="1" u="none" dirty="0">
                  <a:solidFill>
                    <a:srgbClr val="000000"/>
                  </a:solidFill>
                  <a:latin typeface="Arial Narrow" pitchFamily="34" charset="0"/>
                </a:rPr>
                <a:t> Teknik </a:t>
              </a:r>
              <a:r>
                <a:rPr lang="en-GB" sz="1800" b="0" i="1" u="none" dirty="0" err="1">
                  <a:solidFill>
                    <a:srgbClr val="000000"/>
                  </a:solidFill>
                  <a:latin typeface="Arial Narrow" pitchFamily="34" charset="0"/>
                </a:rPr>
                <a:t>Üniversitesi</a:t>
              </a:r>
              <a:endParaRPr lang="en-GB" sz="1800" b="0" i="1" u="none" dirty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1804872" y="5467799"/>
              <a:ext cx="3313599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762000"/>
              <a:r>
                <a:rPr lang="en-GB" sz="1800" i="1" u="none" dirty="0">
                  <a:solidFill>
                    <a:srgbClr val="000000"/>
                  </a:solidFill>
                  <a:latin typeface="Arial Narrow" pitchFamily="34" charset="0"/>
                </a:rPr>
                <a:t>Prof. Wael Adi</a:t>
              </a:r>
            </a:p>
            <a:p>
              <a:pPr lvl="0" algn="ctr" defTabSz="762000"/>
              <a:r>
                <a:rPr lang="en-GB" sz="1800" b="0" i="1" u="none" dirty="0">
                  <a:solidFill>
                    <a:srgbClr val="000000"/>
                  </a:solidFill>
                  <a:latin typeface="Arial Narrow" pitchFamily="34" charset="0"/>
                </a:rPr>
                <a:t>Technical University of Braunschweig</a:t>
              </a:r>
            </a:p>
            <a:p>
              <a:pPr lvl="0" algn="ctr" defTabSz="762000"/>
              <a:r>
                <a:rPr lang="en-GB" sz="1800" b="0" i="1" u="none" dirty="0">
                  <a:solidFill>
                    <a:srgbClr val="000000"/>
                  </a:solidFill>
                  <a:latin typeface="Arial Narrow" pitchFamily="34" charset="0"/>
                </a:rPr>
                <a:t>Electrical Engineering Dept.</a:t>
              </a:r>
            </a:p>
            <a:p>
              <a:pPr lvl="0" algn="ctr" defTabSz="762000"/>
              <a:r>
                <a:rPr lang="en-GB" sz="1800" b="0" i="1" u="none" dirty="0">
                  <a:solidFill>
                    <a:srgbClr val="000000"/>
                  </a:solidFill>
                  <a:latin typeface="Arial Narrow" pitchFamily="34" charset="0"/>
                </a:rPr>
                <a:t>Computer Engineering</a:t>
              </a:r>
            </a:p>
          </p:txBody>
        </p:sp>
      </p:grpSp>
      <p:sp>
        <p:nvSpPr>
          <p:cNvPr id="48277" name="Text Box 149"/>
          <p:cNvSpPr txBox="1">
            <a:spLocks noChangeArrowheads="1"/>
          </p:cNvSpPr>
          <p:nvPr/>
        </p:nvSpPr>
        <p:spPr bwMode="auto">
          <a:xfrm>
            <a:off x="2565122" y="2738735"/>
            <a:ext cx="5266996" cy="14179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/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Lecture-01</a:t>
            </a:r>
          </a:p>
          <a:p>
            <a:pPr algn="ctr" defTabSz="762000"/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Introduction and Lecture’s Overview</a:t>
            </a:r>
            <a:endParaRPr lang="en-US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600" b="0" u="non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Rectangle 2"/>
          <p:cNvSpPr>
            <a:spLocks noChangeArrowheads="1"/>
          </p:cNvSpPr>
          <p:nvPr/>
        </p:nvSpPr>
        <p:spPr bwMode="auto">
          <a:xfrm>
            <a:off x="2667000" y="990600"/>
            <a:ext cx="5111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40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Secret Key Cryptography </a:t>
            </a:r>
          </a:p>
        </p:txBody>
      </p:sp>
      <p:sp>
        <p:nvSpPr>
          <p:cNvPr id="1294339" name="Freeform 3"/>
          <p:cNvSpPr>
            <a:spLocks/>
          </p:cNvSpPr>
          <p:nvPr/>
        </p:nvSpPr>
        <p:spPr bwMode="auto">
          <a:xfrm>
            <a:off x="3551238" y="2738438"/>
            <a:ext cx="2298700" cy="1928812"/>
          </a:xfrm>
          <a:custGeom>
            <a:avLst/>
            <a:gdLst/>
            <a:ahLst/>
            <a:cxnLst>
              <a:cxn ang="0">
                <a:pos x="562" y="0"/>
              </a:cxn>
              <a:cxn ang="0">
                <a:pos x="1449" y="0"/>
              </a:cxn>
              <a:cxn ang="0">
                <a:pos x="871" y="338"/>
              </a:cxn>
              <a:cxn ang="0">
                <a:pos x="0" y="338"/>
              </a:cxn>
              <a:cxn ang="0">
                <a:pos x="0" y="1214"/>
              </a:cxn>
              <a:cxn ang="0">
                <a:pos x="871" y="1214"/>
              </a:cxn>
              <a:cxn ang="0">
                <a:pos x="871" y="338"/>
              </a:cxn>
            </a:cxnLst>
            <a:rect l="0" t="0" r="r" b="b"/>
            <a:pathLst>
              <a:path w="1449" h="1214">
                <a:moveTo>
                  <a:pt x="562" y="0"/>
                </a:moveTo>
                <a:lnTo>
                  <a:pt x="1449" y="0"/>
                </a:lnTo>
                <a:lnTo>
                  <a:pt x="871" y="338"/>
                </a:lnTo>
                <a:lnTo>
                  <a:pt x="0" y="338"/>
                </a:lnTo>
                <a:lnTo>
                  <a:pt x="0" y="1214"/>
                </a:lnTo>
                <a:lnTo>
                  <a:pt x="871" y="1214"/>
                </a:lnTo>
                <a:lnTo>
                  <a:pt x="871" y="338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0" name="Line 4"/>
          <p:cNvSpPr>
            <a:spLocks noChangeShapeType="1"/>
          </p:cNvSpPr>
          <p:nvPr/>
        </p:nvSpPr>
        <p:spPr bwMode="auto">
          <a:xfrm flipH="1">
            <a:off x="3551238" y="2738438"/>
            <a:ext cx="892175" cy="536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1" name="Freeform 5"/>
          <p:cNvSpPr>
            <a:spLocks/>
          </p:cNvSpPr>
          <p:nvPr/>
        </p:nvSpPr>
        <p:spPr bwMode="auto">
          <a:xfrm>
            <a:off x="5268913" y="2955925"/>
            <a:ext cx="209550" cy="638175"/>
          </a:xfrm>
          <a:custGeom>
            <a:avLst/>
            <a:gdLst/>
            <a:ahLst/>
            <a:cxnLst>
              <a:cxn ang="0">
                <a:pos x="132" y="0"/>
              </a:cxn>
              <a:cxn ang="0">
                <a:pos x="132" y="321"/>
              </a:cxn>
              <a:cxn ang="0">
                <a:pos x="0" y="401"/>
              </a:cxn>
              <a:cxn ang="0">
                <a:pos x="0" y="63"/>
              </a:cxn>
            </a:cxnLst>
            <a:rect l="0" t="0" r="r" b="b"/>
            <a:pathLst>
              <a:path w="132" h="401">
                <a:moveTo>
                  <a:pt x="132" y="0"/>
                </a:moveTo>
                <a:lnTo>
                  <a:pt x="132" y="321"/>
                </a:lnTo>
                <a:lnTo>
                  <a:pt x="0" y="401"/>
                </a:lnTo>
                <a:lnTo>
                  <a:pt x="0" y="63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2" name="Freeform 6"/>
          <p:cNvSpPr>
            <a:spLocks noEditPoints="1"/>
          </p:cNvSpPr>
          <p:nvPr/>
        </p:nvSpPr>
        <p:spPr bwMode="auto">
          <a:xfrm>
            <a:off x="3724275" y="3657600"/>
            <a:ext cx="1063625" cy="636588"/>
          </a:xfrm>
          <a:custGeom>
            <a:avLst/>
            <a:gdLst/>
            <a:ahLst/>
            <a:cxnLst>
              <a:cxn ang="0">
                <a:pos x="0" y="103"/>
              </a:cxn>
              <a:cxn ang="0">
                <a:pos x="567" y="0"/>
              </a:cxn>
              <a:cxn ang="0">
                <a:pos x="670" y="298"/>
              </a:cxn>
              <a:cxn ang="0">
                <a:pos x="97" y="401"/>
              </a:cxn>
              <a:cxn ang="0">
                <a:pos x="0" y="103"/>
              </a:cxn>
              <a:cxn ang="0">
                <a:pos x="46" y="115"/>
              </a:cxn>
              <a:cxn ang="0">
                <a:pos x="349" y="246"/>
              </a:cxn>
              <a:cxn ang="0">
                <a:pos x="527" y="23"/>
              </a:cxn>
              <a:cxn ang="0">
                <a:pos x="46" y="115"/>
              </a:cxn>
              <a:cxn ang="0">
                <a:pos x="29" y="132"/>
              </a:cxn>
              <a:cxn ang="0">
                <a:pos x="109" y="367"/>
              </a:cxn>
              <a:cxn ang="0">
                <a:pos x="229" y="224"/>
              </a:cxn>
              <a:cxn ang="0">
                <a:pos x="29" y="132"/>
              </a:cxn>
              <a:cxn ang="0">
                <a:pos x="556" y="35"/>
              </a:cxn>
              <a:cxn ang="0">
                <a:pos x="435" y="183"/>
              </a:cxn>
              <a:cxn ang="0">
                <a:pos x="636" y="269"/>
              </a:cxn>
              <a:cxn ang="0">
                <a:pos x="556" y="35"/>
              </a:cxn>
              <a:cxn ang="0">
                <a:pos x="258" y="235"/>
              </a:cxn>
              <a:cxn ang="0">
                <a:pos x="138" y="378"/>
              </a:cxn>
              <a:cxn ang="0">
                <a:pos x="619" y="292"/>
              </a:cxn>
              <a:cxn ang="0">
                <a:pos x="418" y="201"/>
              </a:cxn>
              <a:cxn ang="0">
                <a:pos x="361" y="275"/>
              </a:cxn>
              <a:cxn ang="0">
                <a:pos x="258" y="235"/>
              </a:cxn>
            </a:cxnLst>
            <a:rect l="0" t="0" r="r" b="b"/>
            <a:pathLst>
              <a:path w="670" h="401">
                <a:moveTo>
                  <a:pt x="0" y="103"/>
                </a:moveTo>
                <a:lnTo>
                  <a:pt x="567" y="0"/>
                </a:lnTo>
                <a:lnTo>
                  <a:pt x="670" y="298"/>
                </a:lnTo>
                <a:lnTo>
                  <a:pt x="97" y="401"/>
                </a:lnTo>
                <a:lnTo>
                  <a:pt x="0" y="103"/>
                </a:lnTo>
                <a:close/>
                <a:moveTo>
                  <a:pt x="46" y="115"/>
                </a:moveTo>
                <a:lnTo>
                  <a:pt x="349" y="246"/>
                </a:lnTo>
                <a:lnTo>
                  <a:pt x="527" y="23"/>
                </a:lnTo>
                <a:lnTo>
                  <a:pt x="46" y="115"/>
                </a:lnTo>
                <a:close/>
                <a:moveTo>
                  <a:pt x="29" y="132"/>
                </a:moveTo>
                <a:lnTo>
                  <a:pt x="109" y="367"/>
                </a:lnTo>
                <a:lnTo>
                  <a:pt x="229" y="224"/>
                </a:lnTo>
                <a:lnTo>
                  <a:pt x="29" y="132"/>
                </a:lnTo>
                <a:close/>
                <a:moveTo>
                  <a:pt x="556" y="35"/>
                </a:moveTo>
                <a:lnTo>
                  <a:pt x="435" y="183"/>
                </a:lnTo>
                <a:lnTo>
                  <a:pt x="636" y="269"/>
                </a:lnTo>
                <a:lnTo>
                  <a:pt x="556" y="35"/>
                </a:lnTo>
                <a:close/>
                <a:moveTo>
                  <a:pt x="258" y="235"/>
                </a:moveTo>
                <a:lnTo>
                  <a:pt x="138" y="378"/>
                </a:lnTo>
                <a:lnTo>
                  <a:pt x="619" y="292"/>
                </a:lnTo>
                <a:lnTo>
                  <a:pt x="418" y="201"/>
                </a:lnTo>
                <a:lnTo>
                  <a:pt x="361" y="275"/>
                </a:lnTo>
                <a:lnTo>
                  <a:pt x="258" y="235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3" name="Freeform 7"/>
          <p:cNvSpPr>
            <a:spLocks/>
          </p:cNvSpPr>
          <p:nvPr/>
        </p:nvSpPr>
        <p:spPr bwMode="auto">
          <a:xfrm>
            <a:off x="3724275" y="3657600"/>
            <a:ext cx="1063625" cy="636588"/>
          </a:xfrm>
          <a:custGeom>
            <a:avLst/>
            <a:gdLst/>
            <a:ahLst/>
            <a:cxnLst>
              <a:cxn ang="0">
                <a:pos x="0" y="103"/>
              </a:cxn>
              <a:cxn ang="0">
                <a:pos x="567" y="0"/>
              </a:cxn>
              <a:cxn ang="0">
                <a:pos x="670" y="298"/>
              </a:cxn>
              <a:cxn ang="0">
                <a:pos x="97" y="401"/>
              </a:cxn>
              <a:cxn ang="0">
                <a:pos x="0" y="103"/>
              </a:cxn>
            </a:cxnLst>
            <a:rect l="0" t="0" r="r" b="b"/>
            <a:pathLst>
              <a:path w="670" h="401">
                <a:moveTo>
                  <a:pt x="0" y="103"/>
                </a:moveTo>
                <a:lnTo>
                  <a:pt x="567" y="0"/>
                </a:lnTo>
                <a:lnTo>
                  <a:pt x="670" y="298"/>
                </a:lnTo>
                <a:lnTo>
                  <a:pt x="97" y="401"/>
                </a:lnTo>
                <a:lnTo>
                  <a:pt x="0" y="103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4" name="Freeform 8"/>
          <p:cNvSpPr>
            <a:spLocks/>
          </p:cNvSpPr>
          <p:nvPr/>
        </p:nvSpPr>
        <p:spPr bwMode="auto">
          <a:xfrm>
            <a:off x="3797300" y="3694113"/>
            <a:ext cx="763588" cy="354012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303" y="223"/>
              </a:cxn>
              <a:cxn ang="0">
                <a:pos x="481" y="0"/>
              </a:cxn>
              <a:cxn ang="0">
                <a:pos x="0" y="92"/>
              </a:cxn>
            </a:cxnLst>
            <a:rect l="0" t="0" r="r" b="b"/>
            <a:pathLst>
              <a:path w="481" h="223">
                <a:moveTo>
                  <a:pt x="0" y="92"/>
                </a:moveTo>
                <a:lnTo>
                  <a:pt x="303" y="223"/>
                </a:lnTo>
                <a:lnTo>
                  <a:pt x="481" y="0"/>
                </a:lnTo>
                <a:lnTo>
                  <a:pt x="0" y="92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5" name="Freeform 9"/>
          <p:cNvSpPr>
            <a:spLocks/>
          </p:cNvSpPr>
          <p:nvPr/>
        </p:nvSpPr>
        <p:spPr bwMode="auto">
          <a:xfrm>
            <a:off x="3770313" y="3867150"/>
            <a:ext cx="317500" cy="373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" y="235"/>
              </a:cxn>
              <a:cxn ang="0">
                <a:pos x="200" y="92"/>
              </a:cxn>
              <a:cxn ang="0">
                <a:pos x="0" y="0"/>
              </a:cxn>
            </a:cxnLst>
            <a:rect l="0" t="0" r="r" b="b"/>
            <a:pathLst>
              <a:path w="200" h="235">
                <a:moveTo>
                  <a:pt x="0" y="0"/>
                </a:moveTo>
                <a:lnTo>
                  <a:pt x="80" y="235"/>
                </a:lnTo>
                <a:lnTo>
                  <a:pt x="200" y="92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6" name="Freeform 10"/>
          <p:cNvSpPr>
            <a:spLocks/>
          </p:cNvSpPr>
          <p:nvPr/>
        </p:nvSpPr>
        <p:spPr bwMode="auto">
          <a:xfrm>
            <a:off x="4414838" y="3713163"/>
            <a:ext cx="319087" cy="371475"/>
          </a:xfrm>
          <a:custGeom>
            <a:avLst/>
            <a:gdLst/>
            <a:ahLst/>
            <a:cxnLst>
              <a:cxn ang="0">
                <a:pos x="121" y="0"/>
              </a:cxn>
              <a:cxn ang="0">
                <a:pos x="0" y="148"/>
              </a:cxn>
              <a:cxn ang="0">
                <a:pos x="201" y="234"/>
              </a:cxn>
              <a:cxn ang="0">
                <a:pos x="121" y="0"/>
              </a:cxn>
            </a:cxnLst>
            <a:rect l="0" t="0" r="r" b="b"/>
            <a:pathLst>
              <a:path w="201" h="234">
                <a:moveTo>
                  <a:pt x="121" y="0"/>
                </a:moveTo>
                <a:lnTo>
                  <a:pt x="0" y="148"/>
                </a:lnTo>
                <a:lnTo>
                  <a:pt x="201" y="234"/>
                </a:lnTo>
                <a:lnTo>
                  <a:pt x="121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7" name="Freeform 11"/>
          <p:cNvSpPr>
            <a:spLocks/>
          </p:cNvSpPr>
          <p:nvPr/>
        </p:nvSpPr>
        <p:spPr bwMode="auto">
          <a:xfrm>
            <a:off x="3943350" y="3976688"/>
            <a:ext cx="763588" cy="280987"/>
          </a:xfrm>
          <a:custGeom>
            <a:avLst/>
            <a:gdLst/>
            <a:ahLst/>
            <a:cxnLst>
              <a:cxn ang="0">
                <a:pos x="120" y="34"/>
              </a:cxn>
              <a:cxn ang="0">
                <a:pos x="0" y="177"/>
              </a:cxn>
              <a:cxn ang="0">
                <a:pos x="481" y="91"/>
              </a:cxn>
              <a:cxn ang="0">
                <a:pos x="280" y="0"/>
              </a:cxn>
              <a:cxn ang="0">
                <a:pos x="223" y="74"/>
              </a:cxn>
              <a:cxn ang="0">
                <a:pos x="120" y="34"/>
              </a:cxn>
            </a:cxnLst>
            <a:rect l="0" t="0" r="r" b="b"/>
            <a:pathLst>
              <a:path w="481" h="177">
                <a:moveTo>
                  <a:pt x="120" y="34"/>
                </a:moveTo>
                <a:lnTo>
                  <a:pt x="0" y="177"/>
                </a:lnTo>
                <a:lnTo>
                  <a:pt x="481" y="91"/>
                </a:lnTo>
                <a:lnTo>
                  <a:pt x="280" y="0"/>
                </a:lnTo>
                <a:lnTo>
                  <a:pt x="223" y="74"/>
                </a:lnTo>
                <a:lnTo>
                  <a:pt x="120" y="34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8" name="Freeform 12"/>
          <p:cNvSpPr>
            <a:spLocks/>
          </p:cNvSpPr>
          <p:nvPr/>
        </p:nvSpPr>
        <p:spPr bwMode="auto">
          <a:xfrm>
            <a:off x="4151313" y="3776663"/>
            <a:ext cx="173037" cy="227012"/>
          </a:xfrm>
          <a:custGeom>
            <a:avLst/>
            <a:gdLst/>
            <a:ahLst/>
            <a:cxnLst>
              <a:cxn ang="0">
                <a:pos x="63" y="91"/>
              </a:cxn>
              <a:cxn ang="0">
                <a:pos x="58" y="97"/>
              </a:cxn>
              <a:cxn ang="0">
                <a:pos x="17" y="34"/>
              </a:cxn>
              <a:cxn ang="0">
                <a:pos x="40" y="131"/>
              </a:cxn>
              <a:cxn ang="0">
                <a:pos x="46" y="126"/>
              </a:cxn>
              <a:cxn ang="0">
                <a:pos x="52" y="126"/>
              </a:cxn>
              <a:cxn ang="0">
                <a:pos x="52" y="131"/>
              </a:cxn>
              <a:cxn ang="0">
                <a:pos x="29" y="143"/>
              </a:cxn>
              <a:cxn ang="0">
                <a:pos x="23" y="143"/>
              </a:cxn>
              <a:cxn ang="0">
                <a:pos x="23" y="137"/>
              </a:cxn>
              <a:cxn ang="0">
                <a:pos x="23" y="131"/>
              </a:cxn>
              <a:cxn ang="0">
                <a:pos x="29" y="131"/>
              </a:cxn>
              <a:cxn ang="0">
                <a:pos x="35" y="131"/>
              </a:cxn>
              <a:cxn ang="0">
                <a:pos x="12" y="40"/>
              </a:cxn>
              <a:cxn ang="0">
                <a:pos x="6" y="40"/>
              </a:cxn>
              <a:cxn ang="0">
                <a:pos x="0" y="40"/>
              </a:cxn>
              <a:cxn ang="0">
                <a:pos x="0" y="34"/>
              </a:cxn>
              <a:cxn ang="0">
                <a:pos x="6" y="34"/>
              </a:cxn>
              <a:cxn ang="0">
                <a:pos x="17" y="28"/>
              </a:cxn>
              <a:cxn ang="0">
                <a:pos x="58" y="86"/>
              </a:cxn>
              <a:cxn ang="0">
                <a:pos x="63" y="11"/>
              </a:cxn>
              <a:cxn ang="0">
                <a:pos x="80" y="5"/>
              </a:cxn>
              <a:cxn ang="0">
                <a:pos x="80" y="0"/>
              </a:cxn>
              <a:cxn ang="0">
                <a:pos x="80" y="5"/>
              </a:cxn>
              <a:cxn ang="0">
                <a:pos x="86" y="5"/>
              </a:cxn>
              <a:cxn ang="0">
                <a:pos x="80" y="5"/>
              </a:cxn>
              <a:cxn ang="0">
                <a:pos x="80" y="11"/>
              </a:cxn>
              <a:cxn ang="0">
                <a:pos x="75" y="11"/>
              </a:cxn>
              <a:cxn ang="0">
                <a:pos x="98" y="103"/>
              </a:cxn>
              <a:cxn ang="0">
                <a:pos x="103" y="103"/>
              </a:cxn>
              <a:cxn ang="0">
                <a:pos x="109" y="103"/>
              </a:cxn>
              <a:cxn ang="0">
                <a:pos x="109" y="108"/>
              </a:cxn>
              <a:cxn ang="0">
                <a:pos x="103" y="108"/>
              </a:cxn>
              <a:cxn ang="0">
                <a:pos x="86" y="120"/>
              </a:cxn>
              <a:cxn ang="0">
                <a:pos x="80" y="120"/>
              </a:cxn>
              <a:cxn ang="0">
                <a:pos x="80" y="114"/>
              </a:cxn>
              <a:cxn ang="0">
                <a:pos x="92" y="108"/>
              </a:cxn>
              <a:cxn ang="0">
                <a:pos x="69" y="17"/>
              </a:cxn>
              <a:cxn ang="0">
                <a:pos x="63" y="91"/>
              </a:cxn>
            </a:cxnLst>
            <a:rect l="0" t="0" r="r" b="b"/>
            <a:pathLst>
              <a:path w="109" h="143">
                <a:moveTo>
                  <a:pt x="63" y="91"/>
                </a:moveTo>
                <a:lnTo>
                  <a:pt x="58" y="97"/>
                </a:lnTo>
                <a:lnTo>
                  <a:pt x="17" y="34"/>
                </a:lnTo>
                <a:lnTo>
                  <a:pt x="40" y="131"/>
                </a:lnTo>
                <a:lnTo>
                  <a:pt x="46" y="126"/>
                </a:lnTo>
                <a:lnTo>
                  <a:pt x="52" y="126"/>
                </a:lnTo>
                <a:lnTo>
                  <a:pt x="52" y="131"/>
                </a:lnTo>
                <a:lnTo>
                  <a:pt x="29" y="143"/>
                </a:lnTo>
                <a:lnTo>
                  <a:pt x="23" y="143"/>
                </a:lnTo>
                <a:lnTo>
                  <a:pt x="23" y="137"/>
                </a:lnTo>
                <a:lnTo>
                  <a:pt x="23" y="131"/>
                </a:lnTo>
                <a:lnTo>
                  <a:pt x="29" y="131"/>
                </a:lnTo>
                <a:lnTo>
                  <a:pt x="35" y="131"/>
                </a:lnTo>
                <a:lnTo>
                  <a:pt x="12" y="40"/>
                </a:lnTo>
                <a:lnTo>
                  <a:pt x="6" y="40"/>
                </a:lnTo>
                <a:lnTo>
                  <a:pt x="0" y="40"/>
                </a:lnTo>
                <a:lnTo>
                  <a:pt x="0" y="34"/>
                </a:lnTo>
                <a:lnTo>
                  <a:pt x="6" y="34"/>
                </a:lnTo>
                <a:lnTo>
                  <a:pt x="17" y="28"/>
                </a:lnTo>
                <a:lnTo>
                  <a:pt x="58" y="86"/>
                </a:lnTo>
                <a:lnTo>
                  <a:pt x="63" y="11"/>
                </a:lnTo>
                <a:lnTo>
                  <a:pt x="80" y="5"/>
                </a:lnTo>
                <a:lnTo>
                  <a:pt x="80" y="0"/>
                </a:lnTo>
                <a:lnTo>
                  <a:pt x="80" y="5"/>
                </a:lnTo>
                <a:lnTo>
                  <a:pt x="86" y="5"/>
                </a:lnTo>
                <a:lnTo>
                  <a:pt x="80" y="5"/>
                </a:lnTo>
                <a:lnTo>
                  <a:pt x="80" y="11"/>
                </a:lnTo>
                <a:lnTo>
                  <a:pt x="75" y="11"/>
                </a:lnTo>
                <a:lnTo>
                  <a:pt x="98" y="103"/>
                </a:lnTo>
                <a:lnTo>
                  <a:pt x="103" y="103"/>
                </a:lnTo>
                <a:lnTo>
                  <a:pt x="109" y="103"/>
                </a:lnTo>
                <a:lnTo>
                  <a:pt x="109" y="108"/>
                </a:lnTo>
                <a:lnTo>
                  <a:pt x="103" y="108"/>
                </a:lnTo>
                <a:lnTo>
                  <a:pt x="86" y="120"/>
                </a:lnTo>
                <a:lnTo>
                  <a:pt x="80" y="120"/>
                </a:lnTo>
                <a:lnTo>
                  <a:pt x="80" y="114"/>
                </a:lnTo>
                <a:lnTo>
                  <a:pt x="92" y="108"/>
                </a:lnTo>
                <a:lnTo>
                  <a:pt x="69" y="17"/>
                </a:lnTo>
                <a:lnTo>
                  <a:pt x="63" y="91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49" name="Freeform 13"/>
          <p:cNvSpPr>
            <a:spLocks/>
          </p:cNvSpPr>
          <p:nvPr/>
        </p:nvSpPr>
        <p:spPr bwMode="auto">
          <a:xfrm>
            <a:off x="5313363" y="3119438"/>
            <a:ext cx="128587" cy="320675"/>
          </a:xfrm>
          <a:custGeom>
            <a:avLst/>
            <a:gdLst/>
            <a:ahLst/>
            <a:cxnLst>
              <a:cxn ang="0">
                <a:pos x="81" y="86"/>
              </a:cxn>
              <a:cxn ang="0">
                <a:pos x="81" y="115"/>
              </a:cxn>
              <a:cxn ang="0">
                <a:pos x="81" y="138"/>
              </a:cxn>
              <a:cxn ang="0">
                <a:pos x="81" y="155"/>
              </a:cxn>
              <a:cxn ang="0">
                <a:pos x="75" y="172"/>
              </a:cxn>
              <a:cxn ang="0">
                <a:pos x="69" y="184"/>
              </a:cxn>
              <a:cxn ang="0">
                <a:pos x="63" y="189"/>
              </a:cxn>
              <a:cxn ang="0">
                <a:pos x="58" y="195"/>
              </a:cxn>
              <a:cxn ang="0">
                <a:pos x="52" y="201"/>
              </a:cxn>
              <a:cxn ang="0">
                <a:pos x="41" y="201"/>
              </a:cxn>
              <a:cxn ang="0">
                <a:pos x="35" y="201"/>
              </a:cxn>
              <a:cxn ang="0">
                <a:pos x="29" y="201"/>
              </a:cxn>
              <a:cxn ang="0">
                <a:pos x="23" y="195"/>
              </a:cxn>
              <a:cxn ang="0">
                <a:pos x="18" y="189"/>
              </a:cxn>
              <a:cxn ang="0">
                <a:pos x="18" y="184"/>
              </a:cxn>
              <a:cxn ang="0">
                <a:pos x="12" y="178"/>
              </a:cxn>
              <a:cxn ang="0">
                <a:pos x="12" y="172"/>
              </a:cxn>
              <a:cxn ang="0">
                <a:pos x="12" y="166"/>
              </a:cxn>
              <a:cxn ang="0">
                <a:pos x="6" y="161"/>
              </a:cxn>
              <a:cxn ang="0">
                <a:pos x="6" y="155"/>
              </a:cxn>
              <a:cxn ang="0">
                <a:pos x="6" y="149"/>
              </a:cxn>
              <a:cxn ang="0">
                <a:pos x="6" y="143"/>
              </a:cxn>
              <a:cxn ang="0">
                <a:pos x="6" y="132"/>
              </a:cxn>
              <a:cxn ang="0">
                <a:pos x="0" y="126"/>
              </a:cxn>
              <a:cxn ang="0">
                <a:pos x="0" y="115"/>
              </a:cxn>
              <a:cxn ang="0">
                <a:pos x="0" y="86"/>
              </a:cxn>
              <a:cxn ang="0">
                <a:pos x="6" y="63"/>
              </a:cxn>
              <a:cxn ang="0">
                <a:pos x="6" y="46"/>
              </a:cxn>
              <a:cxn ang="0">
                <a:pos x="12" y="29"/>
              </a:cxn>
              <a:cxn ang="0">
                <a:pos x="18" y="17"/>
              </a:cxn>
              <a:cxn ang="0">
                <a:pos x="23" y="12"/>
              </a:cxn>
              <a:cxn ang="0">
                <a:pos x="29" y="6"/>
              </a:cxn>
              <a:cxn ang="0">
                <a:pos x="35" y="0"/>
              </a:cxn>
              <a:cxn ang="0">
                <a:pos x="41" y="0"/>
              </a:cxn>
              <a:cxn ang="0">
                <a:pos x="46" y="0"/>
              </a:cxn>
              <a:cxn ang="0">
                <a:pos x="52" y="0"/>
              </a:cxn>
              <a:cxn ang="0">
                <a:pos x="58" y="6"/>
              </a:cxn>
              <a:cxn ang="0">
                <a:pos x="63" y="6"/>
              </a:cxn>
              <a:cxn ang="0">
                <a:pos x="69" y="12"/>
              </a:cxn>
              <a:cxn ang="0">
                <a:pos x="69" y="17"/>
              </a:cxn>
              <a:cxn ang="0">
                <a:pos x="75" y="23"/>
              </a:cxn>
              <a:cxn ang="0">
                <a:pos x="75" y="29"/>
              </a:cxn>
              <a:cxn ang="0">
                <a:pos x="75" y="35"/>
              </a:cxn>
              <a:cxn ang="0">
                <a:pos x="75" y="40"/>
              </a:cxn>
              <a:cxn ang="0">
                <a:pos x="81" y="46"/>
              </a:cxn>
              <a:cxn ang="0">
                <a:pos x="81" y="52"/>
              </a:cxn>
              <a:cxn ang="0">
                <a:pos x="81" y="57"/>
              </a:cxn>
              <a:cxn ang="0">
                <a:pos x="81" y="69"/>
              </a:cxn>
              <a:cxn ang="0">
                <a:pos x="81" y="75"/>
              </a:cxn>
              <a:cxn ang="0">
                <a:pos x="81" y="86"/>
              </a:cxn>
            </a:cxnLst>
            <a:rect l="0" t="0" r="r" b="b"/>
            <a:pathLst>
              <a:path w="81" h="201">
                <a:moveTo>
                  <a:pt x="81" y="86"/>
                </a:moveTo>
                <a:lnTo>
                  <a:pt x="81" y="115"/>
                </a:lnTo>
                <a:lnTo>
                  <a:pt x="81" y="138"/>
                </a:lnTo>
                <a:lnTo>
                  <a:pt x="81" y="155"/>
                </a:lnTo>
                <a:lnTo>
                  <a:pt x="75" y="172"/>
                </a:lnTo>
                <a:lnTo>
                  <a:pt x="69" y="184"/>
                </a:lnTo>
                <a:lnTo>
                  <a:pt x="63" y="189"/>
                </a:lnTo>
                <a:lnTo>
                  <a:pt x="58" y="195"/>
                </a:lnTo>
                <a:lnTo>
                  <a:pt x="52" y="201"/>
                </a:lnTo>
                <a:lnTo>
                  <a:pt x="41" y="201"/>
                </a:lnTo>
                <a:lnTo>
                  <a:pt x="35" y="201"/>
                </a:lnTo>
                <a:lnTo>
                  <a:pt x="29" y="201"/>
                </a:lnTo>
                <a:lnTo>
                  <a:pt x="23" y="195"/>
                </a:lnTo>
                <a:lnTo>
                  <a:pt x="18" y="189"/>
                </a:lnTo>
                <a:lnTo>
                  <a:pt x="18" y="184"/>
                </a:lnTo>
                <a:lnTo>
                  <a:pt x="12" y="178"/>
                </a:lnTo>
                <a:lnTo>
                  <a:pt x="12" y="172"/>
                </a:lnTo>
                <a:lnTo>
                  <a:pt x="12" y="166"/>
                </a:lnTo>
                <a:lnTo>
                  <a:pt x="6" y="161"/>
                </a:lnTo>
                <a:lnTo>
                  <a:pt x="6" y="155"/>
                </a:lnTo>
                <a:lnTo>
                  <a:pt x="6" y="149"/>
                </a:lnTo>
                <a:lnTo>
                  <a:pt x="6" y="143"/>
                </a:lnTo>
                <a:lnTo>
                  <a:pt x="6" y="132"/>
                </a:lnTo>
                <a:lnTo>
                  <a:pt x="0" y="126"/>
                </a:lnTo>
                <a:lnTo>
                  <a:pt x="0" y="115"/>
                </a:lnTo>
                <a:lnTo>
                  <a:pt x="0" y="86"/>
                </a:lnTo>
                <a:lnTo>
                  <a:pt x="6" y="63"/>
                </a:lnTo>
                <a:lnTo>
                  <a:pt x="6" y="46"/>
                </a:lnTo>
                <a:lnTo>
                  <a:pt x="12" y="29"/>
                </a:lnTo>
                <a:lnTo>
                  <a:pt x="18" y="17"/>
                </a:lnTo>
                <a:lnTo>
                  <a:pt x="23" y="12"/>
                </a:lnTo>
                <a:lnTo>
                  <a:pt x="29" y="6"/>
                </a:lnTo>
                <a:lnTo>
                  <a:pt x="35" y="0"/>
                </a:lnTo>
                <a:lnTo>
                  <a:pt x="41" y="0"/>
                </a:lnTo>
                <a:lnTo>
                  <a:pt x="46" y="0"/>
                </a:lnTo>
                <a:lnTo>
                  <a:pt x="52" y="0"/>
                </a:lnTo>
                <a:lnTo>
                  <a:pt x="58" y="6"/>
                </a:lnTo>
                <a:lnTo>
                  <a:pt x="63" y="6"/>
                </a:lnTo>
                <a:lnTo>
                  <a:pt x="69" y="12"/>
                </a:lnTo>
                <a:lnTo>
                  <a:pt x="69" y="17"/>
                </a:lnTo>
                <a:lnTo>
                  <a:pt x="75" y="23"/>
                </a:lnTo>
                <a:lnTo>
                  <a:pt x="75" y="29"/>
                </a:lnTo>
                <a:lnTo>
                  <a:pt x="75" y="35"/>
                </a:lnTo>
                <a:lnTo>
                  <a:pt x="75" y="40"/>
                </a:lnTo>
                <a:lnTo>
                  <a:pt x="81" y="46"/>
                </a:lnTo>
                <a:lnTo>
                  <a:pt x="81" y="52"/>
                </a:lnTo>
                <a:lnTo>
                  <a:pt x="81" y="57"/>
                </a:lnTo>
                <a:lnTo>
                  <a:pt x="81" y="69"/>
                </a:lnTo>
                <a:lnTo>
                  <a:pt x="81" y="75"/>
                </a:lnTo>
                <a:lnTo>
                  <a:pt x="81" y="86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0" name="Freeform 14"/>
          <p:cNvSpPr>
            <a:spLocks/>
          </p:cNvSpPr>
          <p:nvPr/>
        </p:nvSpPr>
        <p:spPr bwMode="auto">
          <a:xfrm>
            <a:off x="5332413" y="3138488"/>
            <a:ext cx="100012" cy="282575"/>
          </a:xfrm>
          <a:custGeom>
            <a:avLst/>
            <a:gdLst/>
            <a:ahLst/>
            <a:cxnLst>
              <a:cxn ang="0">
                <a:pos x="63" y="74"/>
              </a:cxn>
              <a:cxn ang="0">
                <a:pos x="63" y="63"/>
              </a:cxn>
              <a:cxn ang="0">
                <a:pos x="63" y="57"/>
              </a:cxn>
              <a:cxn ang="0">
                <a:pos x="63" y="45"/>
              </a:cxn>
              <a:cxn ang="0">
                <a:pos x="57" y="40"/>
              </a:cxn>
              <a:cxn ang="0">
                <a:pos x="57" y="34"/>
              </a:cxn>
              <a:cxn ang="0">
                <a:pos x="57" y="23"/>
              </a:cxn>
              <a:cxn ang="0">
                <a:pos x="51" y="17"/>
              </a:cxn>
              <a:cxn ang="0">
                <a:pos x="51" y="11"/>
              </a:cxn>
              <a:cxn ang="0">
                <a:pos x="46" y="11"/>
              </a:cxn>
              <a:cxn ang="0">
                <a:pos x="46" y="5"/>
              </a:cxn>
              <a:cxn ang="0">
                <a:pos x="40" y="0"/>
              </a:cxn>
              <a:cxn ang="0">
                <a:pos x="34" y="0"/>
              </a:cxn>
              <a:cxn ang="0">
                <a:pos x="29" y="0"/>
              </a:cxn>
              <a:cxn ang="0">
                <a:pos x="23" y="0"/>
              </a:cxn>
              <a:cxn ang="0">
                <a:pos x="17" y="5"/>
              </a:cxn>
              <a:cxn ang="0">
                <a:pos x="11" y="11"/>
              </a:cxn>
              <a:cxn ang="0">
                <a:pos x="6" y="23"/>
              </a:cxn>
              <a:cxn ang="0">
                <a:pos x="6" y="34"/>
              </a:cxn>
              <a:cxn ang="0">
                <a:pos x="0" y="45"/>
              </a:cxn>
              <a:cxn ang="0">
                <a:pos x="0" y="57"/>
              </a:cxn>
              <a:cxn ang="0">
                <a:pos x="0" y="74"/>
              </a:cxn>
              <a:cxn ang="0">
                <a:pos x="0" y="103"/>
              </a:cxn>
              <a:cxn ang="0">
                <a:pos x="0" y="114"/>
              </a:cxn>
              <a:cxn ang="0">
                <a:pos x="0" y="120"/>
              </a:cxn>
              <a:cxn ang="0">
                <a:pos x="0" y="131"/>
              </a:cxn>
              <a:cxn ang="0">
                <a:pos x="0" y="137"/>
              </a:cxn>
              <a:cxn ang="0">
                <a:pos x="6" y="143"/>
              </a:cxn>
              <a:cxn ang="0">
                <a:pos x="6" y="154"/>
              </a:cxn>
              <a:cxn ang="0">
                <a:pos x="11" y="160"/>
              </a:cxn>
              <a:cxn ang="0">
                <a:pos x="11" y="166"/>
              </a:cxn>
              <a:cxn ang="0">
                <a:pos x="17" y="172"/>
              </a:cxn>
              <a:cxn ang="0">
                <a:pos x="23" y="177"/>
              </a:cxn>
              <a:cxn ang="0">
                <a:pos x="29" y="177"/>
              </a:cxn>
              <a:cxn ang="0">
                <a:pos x="40" y="177"/>
              </a:cxn>
              <a:cxn ang="0">
                <a:pos x="46" y="172"/>
              </a:cxn>
              <a:cxn ang="0">
                <a:pos x="51" y="166"/>
              </a:cxn>
              <a:cxn ang="0">
                <a:pos x="57" y="154"/>
              </a:cxn>
              <a:cxn ang="0">
                <a:pos x="57" y="143"/>
              </a:cxn>
              <a:cxn ang="0">
                <a:pos x="63" y="131"/>
              </a:cxn>
              <a:cxn ang="0">
                <a:pos x="63" y="120"/>
              </a:cxn>
              <a:cxn ang="0">
                <a:pos x="63" y="103"/>
              </a:cxn>
              <a:cxn ang="0">
                <a:pos x="63" y="74"/>
              </a:cxn>
            </a:cxnLst>
            <a:rect l="0" t="0" r="r" b="b"/>
            <a:pathLst>
              <a:path w="63" h="177">
                <a:moveTo>
                  <a:pt x="63" y="74"/>
                </a:moveTo>
                <a:lnTo>
                  <a:pt x="63" y="63"/>
                </a:lnTo>
                <a:lnTo>
                  <a:pt x="63" y="57"/>
                </a:lnTo>
                <a:lnTo>
                  <a:pt x="63" y="45"/>
                </a:lnTo>
                <a:lnTo>
                  <a:pt x="57" y="40"/>
                </a:lnTo>
                <a:lnTo>
                  <a:pt x="57" y="34"/>
                </a:lnTo>
                <a:lnTo>
                  <a:pt x="57" y="23"/>
                </a:lnTo>
                <a:lnTo>
                  <a:pt x="51" y="17"/>
                </a:lnTo>
                <a:lnTo>
                  <a:pt x="51" y="11"/>
                </a:lnTo>
                <a:lnTo>
                  <a:pt x="46" y="11"/>
                </a:lnTo>
                <a:lnTo>
                  <a:pt x="46" y="5"/>
                </a:lnTo>
                <a:lnTo>
                  <a:pt x="40" y="0"/>
                </a:lnTo>
                <a:lnTo>
                  <a:pt x="34" y="0"/>
                </a:lnTo>
                <a:lnTo>
                  <a:pt x="29" y="0"/>
                </a:lnTo>
                <a:lnTo>
                  <a:pt x="23" y="0"/>
                </a:lnTo>
                <a:lnTo>
                  <a:pt x="17" y="5"/>
                </a:lnTo>
                <a:lnTo>
                  <a:pt x="11" y="11"/>
                </a:lnTo>
                <a:lnTo>
                  <a:pt x="6" y="23"/>
                </a:lnTo>
                <a:lnTo>
                  <a:pt x="6" y="34"/>
                </a:lnTo>
                <a:lnTo>
                  <a:pt x="0" y="45"/>
                </a:lnTo>
                <a:lnTo>
                  <a:pt x="0" y="57"/>
                </a:lnTo>
                <a:lnTo>
                  <a:pt x="0" y="74"/>
                </a:lnTo>
                <a:lnTo>
                  <a:pt x="0" y="103"/>
                </a:lnTo>
                <a:lnTo>
                  <a:pt x="0" y="114"/>
                </a:lnTo>
                <a:lnTo>
                  <a:pt x="0" y="120"/>
                </a:lnTo>
                <a:lnTo>
                  <a:pt x="0" y="131"/>
                </a:lnTo>
                <a:lnTo>
                  <a:pt x="0" y="137"/>
                </a:lnTo>
                <a:lnTo>
                  <a:pt x="6" y="143"/>
                </a:lnTo>
                <a:lnTo>
                  <a:pt x="6" y="154"/>
                </a:lnTo>
                <a:lnTo>
                  <a:pt x="11" y="160"/>
                </a:lnTo>
                <a:lnTo>
                  <a:pt x="11" y="166"/>
                </a:lnTo>
                <a:lnTo>
                  <a:pt x="17" y="172"/>
                </a:lnTo>
                <a:lnTo>
                  <a:pt x="23" y="177"/>
                </a:lnTo>
                <a:lnTo>
                  <a:pt x="29" y="177"/>
                </a:lnTo>
                <a:lnTo>
                  <a:pt x="40" y="177"/>
                </a:lnTo>
                <a:lnTo>
                  <a:pt x="46" y="172"/>
                </a:lnTo>
                <a:lnTo>
                  <a:pt x="51" y="166"/>
                </a:lnTo>
                <a:lnTo>
                  <a:pt x="57" y="154"/>
                </a:lnTo>
                <a:lnTo>
                  <a:pt x="57" y="143"/>
                </a:lnTo>
                <a:lnTo>
                  <a:pt x="63" y="131"/>
                </a:lnTo>
                <a:lnTo>
                  <a:pt x="63" y="120"/>
                </a:lnTo>
                <a:lnTo>
                  <a:pt x="63" y="103"/>
                </a:lnTo>
                <a:lnTo>
                  <a:pt x="63" y="74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1" name="Freeform 15"/>
          <p:cNvSpPr>
            <a:spLocks/>
          </p:cNvSpPr>
          <p:nvPr/>
        </p:nvSpPr>
        <p:spPr bwMode="auto">
          <a:xfrm>
            <a:off x="5359400" y="3182938"/>
            <a:ext cx="246063" cy="184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3" y="0"/>
              </a:cxn>
              <a:cxn ang="0">
                <a:pos x="109" y="0"/>
              </a:cxn>
              <a:cxn ang="0">
                <a:pos x="115" y="0"/>
              </a:cxn>
              <a:cxn ang="0">
                <a:pos x="120" y="0"/>
              </a:cxn>
              <a:cxn ang="0">
                <a:pos x="126" y="6"/>
              </a:cxn>
              <a:cxn ang="0">
                <a:pos x="132" y="12"/>
              </a:cxn>
              <a:cxn ang="0">
                <a:pos x="138" y="17"/>
              </a:cxn>
              <a:cxn ang="0">
                <a:pos x="143" y="23"/>
              </a:cxn>
              <a:cxn ang="0">
                <a:pos x="149" y="29"/>
              </a:cxn>
              <a:cxn ang="0">
                <a:pos x="149" y="35"/>
              </a:cxn>
              <a:cxn ang="0">
                <a:pos x="155" y="40"/>
              </a:cxn>
              <a:cxn ang="0">
                <a:pos x="155" y="46"/>
              </a:cxn>
              <a:cxn ang="0">
                <a:pos x="155" y="58"/>
              </a:cxn>
              <a:cxn ang="0">
                <a:pos x="155" y="63"/>
              </a:cxn>
              <a:cxn ang="0">
                <a:pos x="155" y="75"/>
              </a:cxn>
              <a:cxn ang="0">
                <a:pos x="149" y="80"/>
              </a:cxn>
              <a:cxn ang="0">
                <a:pos x="149" y="86"/>
              </a:cxn>
              <a:cxn ang="0">
                <a:pos x="143" y="92"/>
              </a:cxn>
              <a:cxn ang="0">
                <a:pos x="138" y="98"/>
              </a:cxn>
              <a:cxn ang="0">
                <a:pos x="138" y="103"/>
              </a:cxn>
              <a:cxn ang="0">
                <a:pos x="132" y="109"/>
              </a:cxn>
              <a:cxn ang="0">
                <a:pos x="120" y="115"/>
              </a:cxn>
              <a:cxn ang="0">
                <a:pos x="115" y="115"/>
              </a:cxn>
              <a:cxn ang="0">
                <a:pos x="109" y="115"/>
              </a:cxn>
              <a:cxn ang="0">
                <a:pos x="103" y="115"/>
              </a:cxn>
              <a:cxn ang="0">
                <a:pos x="0" y="115"/>
              </a:cxn>
              <a:cxn ang="0">
                <a:pos x="0" y="103"/>
              </a:cxn>
              <a:cxn ang="0">
                <a:pos x="103" y="103"/>
              </a:cxn>
              <a:cxn ang="0">
                <a:pos x="109" y="103"/>
              </a:cxn>
              <a:cxn ang="0">
                <a:pos x="115" y="103"/>
              </a:cxn>
              <a:cxn ang="0">
                <a:pos x="120" y="103"/>
              </a:cxn>
              <a:cxn ang="0">
                <a:pos x="126" y="98"/>
              </a:cxn>
              <a:cxn ang="0">
                <a:pos x="132" y="92"/>
              </a:cxn>
              <a:cxn ang="0">
                <a:pos x="138" y="86"/>
              </a:cxn>
              <a:cxn ang="0">
                <a:pos x="138" y="80"/>
              </a:cxn>
              <a:cxn ang="0">
                <a:pos x="143" y="75"/>
              </a:cxn>
              <a:cxn ang="0">
                <a:pos x="143" y="69"/>
              </a:cxn>
              <a:cxn ang="0">
                <a:pos x="143" y="63"/>
              </a:cxn>
              <a:cxn ang="0">
                <a:pos x="143" y="58"/>
              </a:cxn>
              <a:cxn ang="0">
                <a:pos x="143" y="52"/>
              </a:cxn>
              <a:cxn ang="0">
                <a:pos x="143" y="46"/>
              </a:cxn>
              <a:cxn ang="0">
                <a:pos x="143" y="40"/>
              </a:cxn>
              <a:cxn ang="0">
                <a:pos x="138" y="35"/>
              </a:cxn>
              <a:cxn ang="0">
                <a:pos x="138" y="29"/>
              </a:cxn>
              <a:cxn ang="0">
                <a:pos x="132" y="23"/>
              </a:cxn>
              <a:cxn ang="0">
                <a:pos x="126" y="17"/>
              </a:cxn>
              <a:cxn ang="0">
                <a:pos x="120" y="17"/>
              </a:cxn>
              <a:cxn ang="0">
                <a:pos x="120" y="12"/>
              </a:cxn>
              <a:cxn ang="0">
                <a:pos x="115" y="12"/>
              </a:cxn>
              <a:cxn ang="0">
                <a:pos x="109" y="12"/>
              </a:cxn>
              <a:cxn ang="0">
                <a:pos x="103" y="12"/>
              </a:cxn>
              <a:cxn ang="0">
                <a:pos x="0" y="12"/>
              </a:cxn>
              <a:cxn ang="0">
                <a:pos x="0" y="0"/>
              </a:cxn>
            </a:cxnLst>
            <a:rect l="0" t="0" r="r" b="b"/>
            <a:pathLst>
              <a:path w="155" h="115">
                <a:moveTo>
                  <a:pt x="0" y="0"/>
                </a:moveTo>
                <a:lnTo>
                  <a:pt x="103" y="0"/>
                </a:lnTo>
                <a:lnTo>
                  <a:pt x="109" y="0"/>
                </a:lnTo>
                <a:lnTo>
                  <a:pt x="115" y="0"/>
                </a:lnTo>
                <a:lnTo>
                  <a:pt x="120" y="0"/>
                </a:lnTo>
                <a:lnTo>
                  <a:pt x="126" y="6"/>
                </a:lnTo>
                <a:lnTo>
                  <a:pt x="132" y="12"/>
                </a:lnTo>
                <a:lnTo>
                  <a:pt x="138" y="17"/>
                </a:lnTo>
                <a:lnTo>
                  <a:pt x="143" y="23"/>
                </a:lnTo>
                <a:lnTo>
                  <a:pt x="149" y="29"/>
                </a:lnTo>
                <a:lnTo>
                  <a:pt x="149" y="35"/>
                </a:lnTo>
                <a:lnTo>
                  <a:pt x="155" y="40"/>
                </a:lnTo>
                <a:lnTo>
                  <a:pt x="155" y="46"/>
                </a:lnTo>
                <a:lnTo>
                  <a:pt x="155" y="58"/>
                </a:lnTo>
                <a:lnTo>
                  <a:pt x="155" y="63"/>
                </a:lnTo>
                <a:lnTo>
                  <a:pt x="155" y="75"/>
                </a:lnTo>
                <a:lnTo>
                  <a:pt x="149" y="80"/>
                </a:lnTo>
                <a:lnTo>
                  <a:pt x="149" y="86"/>
                </a:lnTo>
                <a:lnTo>
                  <a:pt x="143" y="92"/>
                </a:lnTo>
                <a:lnTo>
                  <a:pt x="138" y="98"/>
                </a:lnTo>
                <a:lnTo>
                  <a:pt x="138" y="103"/>
                </a:lnTo>
                <a:lnTo>
                  <a:pt x="132" y="109"/>
                </a:lnTo>
                <a:lnTo>
                  <a:pt x="120" y="115"/>
                </a:lnTo>
                <a:lnTo>
                  <a:pt x="115" y="115"/>
                </a:lnTo>
                <a:lnTo>
                  <a:pt x="109" y="115"/>
                </a:lnTo>
                <a:lnTo>
                  <a:pt x="103" y="115"/>
                </a:lnTo>
                <a:lnTo>
                  <a:pt x="0" y="115"/>
                </a:lnTo>
                <a:lnTo>
                  <a:pt x="0" y="103"/>
                </a:lnTo>
                <a:lnTo>
                  <a:pt x="103" y="103"/>
                </a:lnTo>
                <a:lnTo>
                  <a:pt x="109" y="103"/>
                </a:lnTo>
                <a:lnTo>
                  <a:pt x="115" y="103"/>
                </a:lnTo>
                <a:lnTo>
                  <a:pt x="120" y="103"/>
                </a:lnTo>
                <a:lnTo>
                  <a:pt x="126" y="98"/>
                </a:lnTo>
                <a:lnTo>
                  <a:pt x="132" y="92"/>
                </a:lnTo>
                <a:lnTo>
                  <a:pt x="138" y="86"/>
                </a:lnTo>
                <a:lnTo>
                  <a:pt x="138" y="80"/>
                </a:lnTo>
                <a:lnTo>
                  <a:pt x="143" y="75"/>
                </a:lnTo>
                <a:lnTo>
                  <a:pt x="143" y="69"/>
                </a:lnTo>
                <a:lnTo>
                  <a:pt x="143" y="63"/>
                </a:lnTo>
                <a:lnTo>
                  <a:pt x="143" y="58"/>
                </a:lnTo>
                <a:lnTo>
                  <a:pt x="143" y="52"/>
                </a:lnTo>
                <a:lnTo>
                  <a:pt x="143" y="46"/>
                </a:lnTo>
                <a:lnTo>
                  <a:pt x="143" y="40"/>
                </a:lnTo>
                <a:lnTo>
                  <a:pt x="138" y="35"/>
                </a:lnTo>
                <a:lnTo>
                  <a:pt x="138" y="29"/>
                </a:lnTo>
                <a:lnTo>
                  <a:pt x="132" y="23"/>
                </a:lnTo>
                <a:lnTo>
                  <a:pt x="126" y="17"/>
                </a:lnTo>
                <a:lnTo>
                  <a:pt x="120" y="17"/>
                </a:lnTo>
                <a:lnTo>
                  <a:pt x="120" y="12"/>
                </a:lnTo>
                <a:lnTo>
                  <a:pt x="115" y="12"/>
                </a:lnTo>
                <a:lnTo>
                  <a:pt x="109" y="12"/>
                </a:lnTo>
                <a:lnTo>
                  <a:pt x="103" y="12"/>
                </a:lnTo>
                <a:lnTo>
                  <a:pt x="0" y="12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2" name="Freeform 16"/>
          <p:cNvSpPr>
            <a:spLocks/>
          </p:cNvSpPr>
          <p:nvPr/>
        </p:nvSpPr>
        <p:spPr bwMode="auto">
          <a:xfrm>
            <a:off x="5532438" y="2992438"/>
            <a:ext cx="609600" cy="947737"/>
          </a:xfrm>
          <a:custGeom>
            <a:avLst/>
            <a:gdLst/>
            <a:ahLst/>
            <a:cxnLst>
              <a:cxn ang="0">
                <a:pos x="229" y="596"/>
              </a:cxn>
              <a:cxn ang="0">
                <a:pos x="51" y="349"/>
              </a:cxn>
              <a:cxn ang="0">
                <a:pos x="34" y="327"/>
              </a:cxn>
              <a:cxn ang="0">
                <a:pos x="23" y="309"/>
              </a:cxn>
              <a:cxn ang="0">
                <a:pos x="17" y="286"/>
              </a:cxn>
              <a:cxn ang="0">
                <a:pos x="11" y="264"/>
              </a:cxn>
              <a:cxn ang="0">
                <a:pos x="6" y="235"/>
              </a:cxn>
              <a:cxn ang="0">
                <a:pos x="0" y="212"/>
              </a:cxn>
              <a:cxn ang="0">
                <a:pos x="0" y="189"/>
              </a:cxn>
              <a:cxn ang="0">
                <a:pos x="0" y="160"/>
              </a:cxn>
              <a:cxn ang="0">
                <a:pos x="6" y="137"/>
              </a:cxn>
              <a:cxn ang="0">
                <a:pos x="11" y="115"/>
              </a:cxn>
              <a:cxn ang="0">
                <a:pos x="17" y="92"/>
              </a:cxn>
              <a:cxn ang="0">
                <a:pos x="29" y="69"/>
              </a:cxn>
              <a:cxn ang="0">
                <a:pos x="40" y="52"/>
              </a:cxn>
              <a:cxn ang="0">
                <a:pos x="51" y="34"/>
              </a:cxn>
              <a:cxn ang="0">
                <a:pos x="69" y="23"/>
              </a:cxn>
              <a:cxn ang="0">
                <a:pos x="80" y="11"/>
              </a:cxn>
              <a:cxn ang="0">
                <a:pos x="97" y="6"/>
              </a:cxn>
              <a:cxn ang="0">
                <a:pos x="114" y="0"/>
              </a:cxn>
              <a:cxn ang="0">
                <a:pos x="126" y="0"/>
              </a:cxn>
              <a:cxn ang="0">
                <a:pos x="143" y="6"/>
              </a:cxn>
              <a:cxn ang="0">
                <a:pos x="160" y="11"/>
              </a:cxn>
              <a:cxn ang="0">
                <a:pos x="172" y="23"/>
              </a:cxn>
              <a:cxn ang="0">
                <a:pos x="189" y="34"/>
              </a:cxn>
              <a:cxn ang="0">
                <a:pos x="200" y="52"/>
              </a:cxn>
              <a:cxn ang="0">
                <a:pos x="384" y="304"/>
              </a:cxn>
              <a:cxn ang="0">
                <a:pos x="367" y="332"/>
              </a:cxn>
              <a:cxn ang="0">
                <a:pos x="189" y="86"/>
              </a:cxn>
              <a:cxn ang="0">
                <a:pos x="177" y="69"/>
              </a:cxn>
              <a:cxn ang="0">
                <a:pos x="166" y="57"/>
              </a:cxn>
              <a:cxn ang="0">
                <a:pos x="155" y="52"/>
              </a:cxn>
              <a:cxn ang="0">
                <a:pos x="137" y="46"/>
              </a:cxn>
              <a:cxn ang="0">
                <a:pos x="126" y="40"/>
              </a:cxn>
              <a:cxn ang="0">
                <a:pos x="114" y="40"/>
              </a:cxn>
              <a:cxn ang="0">
                <a:pos x="103" y="46"/>
              </a:cxn>
              <a:cxn ang="0">
                <a:pos x="92" y="46"/>
              </a:cxn>
              <a:cxn ang="0">
                <a:pos x="80" y="57"/>
              </a:cxn>
              <a:cxn ang="0">
                <a:pos x="69" y="69"/>
              </a:cxn>
              <a:cxn ang="0">
                <a:pos x="57" y="80"/>
              </a:cxn>
              <a:cxn ang="0">
                <a:pos x="51" y="97"/>
              </a:cxn>
              <a:cxn ang="0">
                <a:pos x="40" y="115"/>
              </a:cxn>
              <a:cxn ang="0">
                <a:pos x="34" y="132"/>
              </a:cxn>
              <a:cxn ang="0">
                <a:pos x="29" y="149"/>
              </a:cxn>
              <a:cxn ang="0">
                <a:pos x="29" y="172"/>
              </a:cxn>
              <a:cxn ang="0">
                <a:pos x="29" y="189"/>
              </a:cxn>
              <a:cxn ang="0">
                <a:pos x="29" y="212"/>
              </a:cxn>
              <a:cxn ang="0">
                <a:pos x="29" y="229"/>
              </a:cxn>
              <a:cxn ang="0">
                <a:pos x="34" y="246"/>
              </a:cxn>
              <a:cxn ang="0">
                <a:pos x="40" y="269"/>
              </a:cxn>
              <a:cxn ang="0">
                <a:pos x="46" y="286"/>
              </a:cxn>
              <a:cxn ang="0">
                <a:pos x="51" y="304"/>
              </a:cxn>
              <a:cxn ang="0">
                <a:pos x="63" y="321"/>
              </a:cxn>
              <a:cxn ang="0">
                <a:pos x="246" y="567"/>
              </a:cxn>
              <a:cxn ang="0">
                <a:pos x="229" y="596"/>
              </a:cxn>
            </a:cxnLst>
            <a:rect l="0" t="0" r="r" b="b"/>
            <a:pathLst>
              <a:path w="384" h="596">
                <a:moveTo>
                  <a:pt x="229" y="596"/>
                </a:moveTo>
                <a:lnTo>
                  <a:pt x="51" y="349"/>
                </a:lnTo>
                <a:lnTo>
                  <a:pt x="34" y="327"/>
                </a:lnTo>
                <a:lnTo>
                  <a:pt x="23" y="309"/>
                </a:lnTo>
                <a:lnTo>
                  <a:pt x="17" y="286"/>
                </a:lnTo>
                <a:lnTo>
                  <a:pt x="11" y="264"/>
                </a:lnTo>
                <a:lnTo>
                  <a:pt x="6" y="235"/>
                </a:lnTo>
                <a:lnTo>
                  <a:pt x="0" y="212"/>
                </a:lnTo>
                <a:lnTo>
                  <a:pt x="0" y="189"/>
                </a:lnTo>
                <a:lnTo>
                  <a:pt x="0" y="160"/>
                </a:lnTo>
                <a:lnTo>
                  <a:pt x="6" y="137"/>
                </a:lnTo>
                <a:lnTo>
                  <a:pt x="11" y="115"/>
                </a:lnTo>
                <a:lnTo>
                  <a:pt x="17" y="92"/>
                </a:lnTo>
                <a:lnTo>
                  <a:pt x="29" y="69"/>
                </a:lnTo>
                <a:lnTo>
                  <a:pt x="40" y="52"/>
                </a:lnTo>
                <a:lnTo>
                  <a:pt x="51" y="34"/>
                </a:lnTo>
                <a:lnTo>
                  <a:pt x="69" y="23"/>
                </a:lnTo>
                <a:lnTo>
                  <a:pt x="80" y="11"/>
                </a:lnTo>
                <a:lnTo>
                  <a:pt x="97" y="6"/>
                </a:lnTo>
                <a:lnTo>
                  <a:pt x="114" y="0"/>
                </a:lnTo>
                <a:lnTo>
                  <a:pt x="126" y="0"/>
                </a:lnTo>
                <a:lnTo>
                  <a:pt x="143" y="6"/>
                </a:lnTo>
                <a:lnTo>
                  <a:pt x="160" y="11"/>
                </a:lnTo>
                <a:lnTo>
                  <a:pt x="172" y="23"/>
                </a:lnTo>
                <a:lnTo>
                  <a:pt x="189" y="34"/>
                </a:lnTo>
                <a:lnTo>
                  <a:pt x="200" y="52"/>
                </a:lnTo>
                <a:lnTo>
                  <a:pt x="384" y="304"/>
                </a:lnTo>
                <a:lnTo>
                  <a:pt x="367" y="332"/>
                </a:lnTo>
                <a:lnTo>
                  <a:pt x="189" y="86"/>
                </a:lnTo>
                <a:lnTo>
                  <a:pt x="177" y="69"/>
                </a:lnTo>
                <a:lnTo>
                  <a:pt x="166" y="57"/>
                </a:lnTo>
                <a:lnTo>
                  <a:pt x="155" y="52"/>
                </a:lnTo>
                <a:lnTo>
                  <a:pt x="137" y="46"/>
                </a:lnTo>
                <a:lnTo>
                  <a:pt x="126" y="40"/>
                </a:lnTo>
                <a:lnTo>
                  <a:pt x="114" y="40"/>
                </a:lnTo>
                <a:lnTo>
                  <a:pt x="103" y="46"/>
                </a:lnTo>
                <a:lnTo>
                  <a:pt x="92" y="46"/>
                </a:lnTo>
                <a:lnTo>
                  <a:pt x="80" y="57"/>
                </a:lnTo>
                <a:lnTo>
                  <a:pt x="69" y="69"/>
                </a:lnTo>
                <a:lnTo>
                  <a:pt x="57" y="80"/>
                </a:lnTo>
                <a:lnTo>
                  <a:pt x="51" y="97"/>
                </a:lnTo>
                <a:lnTo>
                  <a:pt x="40" y="115"/>
                </a:lnTo>
                <a:lnTo>
                  <a:pt x="34" y="132"/>
                </a:lnTo>
                <a:lnTo>
                  <a:pt x="29" y="149"/>
                </a:lnTo>
                <a:lnTo>
                  <a:pt x="29" y="172"/>
                </a:lnTo>
                <a:lnTo>
                  <a:pt x="29" y="189"/>
                </a:lnTo>
                <a:lnTo>
                  <a:pt x="29" y="212"/>
                </a:lnTo>
                <a:lnTo>
                  <a:pt x="29" y="229"/>
                </a:lnTo>
                <a:lnTo>
                  <a:pt x="34" y="246"/>
                </a:lnTo>
                <a:lnTo>
                  <a:pt x="40" y="269"/>
                </a:lnTo>
                <a:lnTo>
                  <a:pt x="46" y="286"/>
                </a:lnTo>
                <a:lnTo>
                  <a:pt x="51" y="304"/>
                </a:lnTo>
                <a:lnTo>
                  <a:pt x="63" y="321"/>
                </a:lnTo>
                <a:lnTo>
                  <a:pt x="246" y="567"/>
                </a:lnTo>
                <a:lnTo>
                  <a:pt x="229" y="596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3" name="Freeform 17"/>
          <p:cNvSpPr>
            <a:spLocks/>
          </p:cNvSpPr>
          <p:nvPr/>
        </p:nvSpPr>
        <p:spPr bwMode="auto">
          <a:xfrm>
            <a:off x="5541963" y="3036888"/>
            <a:ext cx="609600" cy="947737"/>
          </a:xfrm>
          <a:custGeom>
            <a:avLst/>
            <a:gdLst/>
            <a:ahLst/>
            <a:cxnLst>
              <a:cxn ang="0">
                <a:pos x="229" y="596"/>
              </a:cxn>
              <a:cxn ang="0">
                <a:pos x="51" y="349"/>
              </a:cxn>
              <a:cxn ang="0">
                <a:pos x="34" y="327"/>
              </a:cxn>
              <a:cxn ang="0">
                <a:pos x="23" y="309"/>
              </a:cxn>
              <a:cxn ang="0">
                <a:pos x="17" y="286"/>
              </a:cxn>
              <a:cxn ang="0">
                <a:pos x="11" y="264"/>
              </a:cxn>
              <a:cxn ang="0">
                <a:pos x="6" y="235"/>
              </a:cxn>
              <a:cxn ang="0">
                <a:pos x="0" y="212"/>
              </a:cxn>
              <a:cxn ang="0">
                <a:pos x="0" y="189"/>
              </a:cxn>
              <a:cxn ang="0">
                <a:pos x="0" y="160"/>
              </a:cxn>
              <a:cxn ang="0">
                <a:pos x="6" y="137"/>
              </a:cxn>
              <a:cxn ang="0">
                <a:pos x="11" y="115"/>
              </a:cxn>
              <a:cxn ang="0">
                <a:pos x="17" y="92"/>
              </a:cxn>
              <a:cxn ang="0">
                <a:pos x="29" y="69"/>
              </a:cxn>
              <a:cxn ang="0">
                <a:pos x="40" y="52"/>
              </a:cxn>
              <a:cxn ang="0">
                <a:pos x="51" y="34"/>
              </a:cxn>
              <a:cxn ang="0">
                <a:pos x="69" y="23"/>
              </a:cxn>
              <a:cxn ang="0">
                <a:pos x="80" y="11"/>
              </a:cxn>
              <a:cxn ang="0">
                <a:pos x="97" y="6"/>
              </a:cxn>
              <a:cxn ang="0">
                <a:pos x="114" y="0"/>
              </a:cxn>
              <a:cxn ang="0">
                <a:pos x="126" y="0"/>
              </a:cxn>
              <a:cxn ang="0">
                <a:pos x="143" y="6"/>
              </a:cxn>
              <a:cxn ang="0">
                <a:pos x="160" y="11"/>
              </a:cxn>
              <a:cxn ang="0">
                <a:pos x="172" y="23"/>
              </a:cxn>
              <a:cxn ang="0">
                <a:pos x="189" y="34"/>
              </a:cxn>
              <a:cxn ang="0">
                <a:pos x="200" y="52"/>
              </a:cxn>
              <a:cxn ang="0">
                <a:pos x="384" y="304"/>
              </a:cxn>
              <a:cxn ang="0">
                <a:pos x="367" y="332"/>
              </a:cxn>
              <a:cxn ang="0">
                <a:pos x="189" y="86"/>
              </a:cxn>
              <a:cxn ang="0">
                <a:pos x="177" y="69"/>
              </a:cxn>
              <a:cxn ang="0">
                <a:pos x="166" y="57"/>
              </a:cxn>
              <a:cxn ang="0">
                <a:pos x="155" y="52"/>
              </a:cxn>
              <a:cxn ang="0">
                <a:pos x="137" y="46"/>
              </a:cxn>
              <a:cxn ang="0">
                <a:pos x="126" y="40"/>
              </a:cxn>
              <a:cxn ang="0">
                <a:pos x="114" y="40"/>
              </a:cxn>
              <a:cxn ang="0">
                <a:pos x="103" y="46"/>
              </a:cxn>
              <a:cxn ang="0">
                <a:pos x="92" y="46"/>
              </a:cxn>
              <a:cxn ang="0">
                <a:pos x="80" y="57"/>
              </a:cxn>
              <a:cxn ang="0">
                <a:pos x="69" y="69"/>
              </a:cxn>
              <a:cxn ang="0">
                <a:pos x="57" y="80"/>
              </a:cxn>
              <a:cxn ang="0">
                <a:pos x="51" y="97"/>
              </a:cxn>
              <a:cxn ang="0">
                <a:pos x="40" y="115"/>
              </a:cxn>
              <a:cxn ang="0">
                <a:pos x="34" y="132"/>
              </a:cxn>
              <a:cxn ang="0">
                <a:pos x="29" y="149"/>
              </a:cxn>
              <a:cxn ang="0">
                <a:pos x="29" y="172"/>
              </a:cxn>
              <a:cxn ang="0">
                <a:pos x="29" y="189"/>
              </a:cxn>
              <a:cxn ang="0">
                <a:pos x="29" y="212"/>
              </a:cxn>
              <a:cxn ang="0">
                <a:pos x="29" y="229"/>
              </a:cxn>
              <a:cxn ang="0">
                <a:pos x="34" y="246"/>
              </a:cxn>
              <a:cxn ang="0">
                <a:pos x="40" y="269"/>
              </a:cxn>
              <a:cxn ang="0">
                <a:pos x="46" y="286"/>
              </a:cxn>
              <a:cxn ang="0">
                <a:pos x="51" y="304"/>
              </a:cxn>
              <a:cxn ang="0">
                <a:pos x="63" y="321"/>
              </a:cxn>
              <a:cxn ang="0">
                <a:pos x="246" y="567"/>
              </a:cxn>
              <a:cxn ang="0">
                <a:pos x="229" y="596"/>
              </a:cxn>
            </a:cxnLst>
            <a:rect l="0" t="0" r="r" b="b"/>
            <a:pathLst>
              <a:path w="384" h="596">
                <a:moveTo>
                  <a:pt x="229" y="596"/>
                </a:moveTo>
                <a:lnTo>
                  <a:pt x="51" y="349"/>
                </a:lnTo>
                <a:lnTo>
                  <a:pt x="34" y="327"/>
                </a:lnTo>
                <a:lnTo>
                  <a:pt x="23" y="309"/>
                </a:lnTo>
                <a:lnTo>
                  <a:pt x="17" y="286"/>
                </a:lnTo>
                <a:lnTo>
                  <a:pt x="11" y="264"/>
                </a:lnTo>
                <a:lnTo>
                  <a:pt x="6" y="235"/>
                </a:lnTo>
                <a:lnTo>
                  <a:pt x="0" y="212"/>
                </a:lnTo>
                <a:lnTo>
                  <a:pt x="0" y="189"/>
                </a:lnTo>
                <a:lnTo>
                  <a:pt x="0" y="160"/>
                </a:lnTo>
                <a:lnTo>
                  <a:pt x="6" y="137"/>
                </a:lnTo>
                <a:lnTo>
                  <a:pt x="11" y="115"/>
                </a:lnTo>
                <a:lnTo>
                  <a:pt x="17" y="92"/>
                </a:lnTo>
                <a:lnTo>
                  <a:pt x="29" y="69"/>
                </a:lnTo>
                <a:lnTo>
                  <a:pt x="40" y="52"/>
                </a:lnTo>
                <a:lnTo>
                  <a:pt x="51" y="34"/>
                </a:lnTo>
                <a:lnTo>
                  <a:pt x="69" y="23"/>
                </a:lnTo>
                <a:lnTo>
                  <a:pt x="80" y="11"/>
                </a:lnTo>
                <a:lnTo>
                  <a:pt x="97" y="6"/>
                </a:lnTo>
                <a:lnTo>
                  <a:pt x="114" y="0"/>
                </a:lnTo>
                <a:lnTo>
                  <a:pt x="126" y="0"/>
                </a:lnTo>
                <a:lnTo>
                  <a:pt x="143" y="6"/>
                </a:lnTo>
                <a:lnTo>
                  <a:pt x="160" y="11"/>
                </a:lnTo>
                <a:lnTo>
                  <a:pt x="172" y="23"/>
                </a:lnTo>
                <a:lnTo>
                  <a:pt x="189" y="34"/>
                </a:lnTo>
                <a:lnTo>
                  <a:pt x="200" y="52"/>
                </a:lnTo>
                <a:lnTo>
                  <a:pt x="384" y="304"/>
                </a:lnTo>
                <a:lnTo>
                  <a:pt x="367" y="332"/>
                </a:lnTo>
                <a:lnTo>
                  <a:pt x="189" y="86"/>
                </a:lnTo>
                <a:lnTo>
                  <a:pt x="177" y="69"/>
                </a:lnTo>
                <a:lnTo>
                  <a:pt x="166" y="57"/>
                </a:lnTo>
                <a:lnTo>
                  <a:pt x="155" y="52"/>
                </a:lnTo>
                <a:lnTo>
                  <a:pt x="137" y="46"/>
                </a:lnTo>
                <a:lnTo>
                  <a:pt x="126" y="40"/>
                </a:lnTo>
                <a:lnTo>
                  <a:pt x="114" y="40"/>
                </a:lnTo>
                <a:lnTo>
                  <a:pt x="103" y="46"/>
                </a:lnTo>
                <a:lnTo>
                  <a:pt x="92" y="46"/>
                </a:lnTo>
                <a:lnTo>
                  <a:pt x="80" y="57"/>
                </a:lnTo>
                <a:lnTo>
                  <a:pt x="69" y="69"/>
                </a:lnTo>
                <a:lnTo>
                  <a:pt x="57" y="80"/>
                </a:lnTo>
                <a:lnTo>
                  <a:pt x="51" y="97"/>
                </a:lnTo>
                <a:lnTo>
                  <a:pt x="40" y="115"/>
                </a:lnTo>
                <a:lnTo>
                  <a:pt x="34" y="132"/>
                </a:lnTo>
                <a:lnTo>
                  <a:pt x="29" y="149"/>
                </a:lnTo>
                <a:lnTo>
                  <a:pt x="29" y="172"/>
                </a:lnTo>
                <a:lnTo>
                  <a:pt x="29" y="189"/>
                </a:lnTo>
                <a:lnTo>
                  <a:pt x="29" y="212"/>
                </a:lnTo>
                <a:lnTo>
                  <a:pt x="29" y="229"/>
                </a:lnTo>
                <a:lnTo>
                  <a:pt x="34" y="246"/>
                </a:lnTo>
                <a:lnTo>
                  <a:pt x="40" y="269"/>
                </a:lnTo>
                <a:lnTo>
                  <a:pt x="46" y="286"/>
                </a:lnTo>
                <a:lnTo>
                  <a:pt x="51" y="304"/>
                </a:lnTo>
                <a:lnTo>
                  <a:pt x="63" y="321"/>
                </a:lnTo>
                <a:lnTo>
                  <a:pt x="246" y="567"/>
                </a:lnTo>
                <a:lnTo>
                  <a:pt x="229" y="596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4" name="Line 18"/>
          <p:cNvSpPr>
            <a:spLocks noChangeShapeType="1"/>
          </p:cNvSpPr>
          <p:nvPr/>
        </p:nvSpPr>
        <p:spPr bwMode="auto">
          <a:xfrm flipV="1">
            <a:off x="5641975" y="3155950"/>
            <a:ext cx="200025" cy="3921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5" name="Line 19"/>
          <p:cNvSpPr>
            <a:spLocks noChangeShapeType="1"/>
          </p:cNvSpPr>
          <p:nvPr/>
        </p:nvSpPr>
        <p:spPr bwMode="auto">
          <a:xfrm flipV="1">
            <a:off x="5905500" y="3484563"/>
            <a:ext cx="227013" cy="4286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6" name="Freeform 20"/>
          <p:cNvSpPr>
            <a:spLocks/>
          </p:cNvSpPr>
          <p:nvPr/>
        </p:nvSpPr>
        <p:spPr bwMode="auto">
          <a:xfrm>
            <a:off x="5846763" y="3419475"/>
            <a:ext cx="207962" cy="319088"/>
          </a:xfrm>
          <a:custGeom>
            <a:avLst/>
            <a:gdLst/>
            <a:ahLst/>
            <a:cxnLst>
              <a:cxn ang="0">
                <a:pos x="97" y="201"/>
              </a:cxn>
              <a:cxn ang="0">
                <a:pos x="23" y="97"/>
              </a:cxn>
              <a:cxn ang="0">
                <a:pos x="17" y="92"/>
              </a:cxn>
              <a:cxn ang="0">
                <a:pos x="11" y="86"/>
              </a:cxn>
              <a:cxn ang="0">
                <a:pos x="11" y="75"/>
              </a:cxn>
              <a:cxn ang="0">
                <a:pos x="5" y="69"/>
              </a:cxn>
              <a:cxn ang="0">
                <a:pos x="0" y="57"/>
              </a:cxn>
              <a:cxn ang="0">
                <a:pos x="0" y="52"/>
              </a:cxn>
              <a:cxn ang="0">
                <a:pos x="0" y="40"/>
              </a:cxn>
              <a:cxn ang="0">
                <a:pos x="0" y="34"/>
              </a:cxn>
              <a:cxn ang="0">
                <a:pos x="0" y="29"/>
              </a:cxn>
              <a:cxn ang="0">
                <a:pos x="0" y="23"/>
              </a:cxn>
              <a:cxn ang="0">
                <a:pos x="0" y="17"/>
              </a:cxn>
              <a:cxn ang="0">
                <a:pos x="0" y="11"/>
              </a:cxn>
              <a:cxn ang="0">
                <a:pos x="5" y="6"/>
              </a:cxn>
              <a:cxn ang="0">
                <a:pos x="11" y="0"/>
              </a:cxn>
              <a:cxn ang="0">
                <a:pos x="17" y="0"/>
              </a:cxn>
              <a:cxn ang="0">
                <a:pos x="23" y="0"/>
              </a:cxn>
              <a:cxn ang="0">
                <a:pos x="28" y="0"/>
              </a:cxn>
              <a:cxn ang="0">
                <a:pos x="34" y="0"/>
              </a:cxn>
              <a:cxn ang="0">
                <a:pos x="40" y="6"/>
              </a:cxn>
              <a:cxn ang="0">
                <a:pos x="46" y="11"/>
              </a:cxn>
              <a:cxn ang="0">
                <a:pos x="51" y="17"/>
              </a:cxn>
              <a:cxn ang="0">
                <a:pos x="57" y="23"/>
              </a:cxn>
              <a:cxn ang="0">
                <a:pos x="57" y="29"/>
              </a:cxn>
              <a:cxn ang="0">
                <a:pos x="131" y="132"/>
              </a:cxn>
              <a:cxn ang="0">
                <a:pos x="131" y="138"/>
              </a:cxn>
              <a:cxn ang="0">
                <a:pos x="57" y="34"/>
              </a:cxn>
              <a:cxn ang="0">
                <a:pos x="51" y="29"/>
              </a:cxn>
              <a:cxn ang="0">
                <a:pos x="46" y="23"/>
              </a:cxn>
              <a:cxn ang="0">
                <a:pos x="40" y="23"/>
              </a:cxn>
              <a:cxn ang="0">
                <a:pos x="40" y="17"/>
              </a:cxn>
              <a:cxn ang="0">
                <a:pos x="34" y="17"/>
              </a:cxn>
              <a:cxn ang="0">
                <a:pos x="28" y="11"/>
              </a:cxn>
              <a:cxn ang="0">
                <a:pos x="23" y="11"/>
              </a:cxn>
              <a:cxn ang="0">
                <a:pos x="17" y="11"/>
              </a:cxn>
              <a:cxn ang="0">
                <a:pos x="11" y="17"/>
              </a:cxn>
              <a:cxn ang="0">
                <a:pos x="11" y="23"/>
              </a:cxn>
              <a:cxn ang="0">
                <a:pos x="5" y="23"/>
              </a:cxn>
              <a:cxn ang="0">
                <a:pos x="5" y="29"/>
              </a:cxn>
              <a:cxn ang="0">
                <a:pos x="5" y="34"/>
              </a:cxn>
              <a:cxn ang="0">
                <a:pos x="5" y="40"/>
              </a:cxn>
              <a:cxn ang="0">
                <a:pos x="5" y="46"/>
              </a:cxn>
              <a:cxn ang="0">
                <a:pos x="11" y="52"/>
              </a:cxn>
              <a:cxn ang="0">
                <a:pos x="11" y="57"/>
              </a:cxn>
              <a:cxn ang="0">
                <a:pos x="11" y="69"/>
              </a:cxn>
              <a:cxn ang="0">
                <a:pos x="17" y="75"/>
              </a:cxn>
              <a:cxn ang="0">
                <a:pos x="17" y="80"/>
              </a:cxn>
              <a:cxn ang="0">
                <a:pos x="23" y="86"/>
              </a:cxn>
              <a:cxn ang="0">
                <a:pos x="28" y="92"/>
              </a:cxn>
              <a:cxn ang="0">
                <a:pos x="97" y="195"/>
              </a:cxn>
              <a:cxn ang="0">
                <a:pos x="97" y="201"/>
              </a:cxn>
            </a:cxnLst>
            <a:rect l="0" t="0" r="r" b="b"/>
            <a:pathLst>
              <a:path w="131" h="201">
                <a:moveTo>
                  <a:pt x="97" y="201"/>
                </a:moveTo>
                <a:lnTo>
                  <a:pt x="23" y="97"/>
                </a:lnTo>
                <a:lnTo>
                  <a:pt x="17" y="92"/>
                </a:lnTo>
                <a:lnTo>
                  <a:pt x="11" y="86"/>
                </a:lnTo>
                <a:lnTo>
                  <a:pt x="11" y="75"/>
                </a:lnTo>
                <a:lnTo>
                  <a:pt x="5" y="69"/>
                </a:lnTo>
                <a:lnTo>
                  <a:pt x="0" y="57"/>
                </a:lnTo>
                <a:lnTo>
                  <a:pt x="0" y="52"/>
                </a:lnTo>
                <a:lnTo>
                  <a:pt x="0" y="40"/>
                </a:lnTo>
                <a:lnTo>
                  <a:pt x="0" y="34"/>
                </a:lnTo>
                <a:lnTo>
                  <a:pt x="0" y="29"/>
                </a:lnTo>
                <a:lnTo>
                  <a:pt x="0" y="23"/>
                </a:lnTo>
                <a:lnTo>
                  <a:pt x="0" y="17"/>
                </a:lnTo>
                <a:lnTo>
                  <a:pt x="0" y="11"/>
                </a:lnTo>
                <a:lnTo>
                  <a:pt x="5" y="6"/>
                </a:lnTo>
                <a:lnTo>
                  <a:pt x="11" y="0"/>
                </a:lnTo>
                <a:lnTo>
                  <a:pt x="17" y="0"/>
                </a:lnTo>
                <a:lnTo>
                  <a:pt x="23" y="0"/>
                </a:lnTo>
                <a:lnTo>
                  <a:pt x="28" y="0"/>
                </a:lnTo>
                <a:lnTo>
                  <a:pt x="34" y="0"/>
                </a:lnTo>
                <a:lnTo>
                  <a:pt x="40" y="6"/>
                </a:lnTo>
                <a:lnTo>
                  <a:pt x="46" y="11"/>
                </a:lnTo>
                <a:lnTo>
                  <a:pt x="51" y="17"/>
                </a:lnTo>
                <a:lnTo>
                  <a:pt x="57" y="23"/>
                </a:lnTo>
                <a:lnTo>
                  <a:pt x="57" y="29"/>
                </a:lnTo>
                <a:lnTo>
                  <a:pt x="131" y="132"/>
                </a:lnTo>
                <a:lnTo>
                  <a:pt x="131" y="138"/>
                </a:lnTo>
                <a:lnTo>
                  <a:pt x="57" y="34"/>
                </a:lnTo>
                <a:lnTo>
                  <a:pt x="51" y="29"/>
                </a:lnTo>
                <a:lnTo>
                  <a:pt x="46" y="23"/>
                </a:lnTo>
                <a:lnTo>
                  <a:pt x="40" y="23"/>
                </a:lnTo>
                <a:lnTo>
                  <a:pt x="40" y="17"/>
                </a:lnTo>
                <a:lnTo>
                  <a:pt x="34" y="17"/>
                </a:lnTo>
                <a:lnTo>
                  <a:pt x="28" y="11"/>
                </a:lnTo>
                <a:lnTo>
                  <a:pt x="23" y="11"/>
                </a:lnTo>
                <a:lnTo>
                  <a:pt x="17" y="11"/>
                </a:lnTo>
                <a:lnTo>
                  <a:pt x="11" y="17"/>
                </a:lnTo>
                <a:lnTo>
                  <a:pt x="11" y="23"/>
                </a:lnTo>
                <a:lnTo>
                  <a:pt x="5" y="23"/>
                </a:lnTo>
                <a:lnTo>
                  <a:pt x="5" y="29"/>
                </a:lnTo>
                <a:lnTo>
                  <a:pt x="5" y="34"/>
                </a:lnTo>
                <a:lnTo>
                  <a:pt x="5" y="40"/>
                </a:lnTo>
                <a:lnTo>
                  <a:pt x="5" y="46"/>
                </a:lnTo>
                <a:lnTo>
                  <a:pt x="11" y="52"/>
                </a:lnTo>
                <a:lnTo>
                  <a:pt x="11" y="57"/>
                </a:lnTo>
                <a:lnTo>
                  <a:pt x="11" y="69"/>
                </a:lnTo>
                <a:lnTo>
                  <a:pt x="17" y="75"/>
                </a:lnTo>
                <a:lnTo>
                  <a:pt x="17" y="80"/>
                </a:lnTo>
                <a:lnTo>
                  <a:pt x="23" y="86"/>
                </a:lnTo>
                <a:lnTo>
                  <a:pt x="28" y="92"/>
                </a:lnTo>
                <a:lnTo>
                  <a:pt x="97" y="195"/>
                </a:lnTo>
                <a:lnTo>
                  <a:pt x="97" y="201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7" name="Freeform 21"/>
          <p:cNvSpPr>
            <a:spLocks/>
          </p:cNvSpPr>
          <p:nvPr/>
        </p:nvSpPr>
        <p:spPr bwMode="auto">
          <a:xfrm>
            <a:off x="5846763" y="3419475"/>
            <a:ext cx="207962" cy="319088"/>
          </a:xfrm>
          <a:custGeom>
            <a:avLst/>
            <a:gdLst/>
            <a:ahLst/>
            <a:cxnLst>
              <a:cxn ang="0">
                <a:pos x="97" y="201"/>
              </a:cxn>
              <a:cxn ang="0">
                <a:pos x="23" y="97"/>
              </a:cxn>
              <a:cxn ang="0">
                <a:pos x="17" y="92"/>
              </a:cxn>
              <a:cxn ang="0">
                <a:pos x="11" y="86"/>
              </a:cxn>
              <a:cxn ang="0">
                <a:pos x="11" y="75"/>
              </a:cxn>
              <a:cxn ang="0">
                <a:pos x="5" y="69"/>
              </a:cxn>
              <a:cxn ang="0">
                <a:pos x="0" y="57"/>
              </a:cxn>
              <a:cxn ang="0">
                <a:pos x="0" y="52"/>
              </a:cxn>
              <a:cxn ang="0">
                <a:pos x="0" y="40"/>
              </a:cxn>
              <a:cxn ang="0">
                <a:pos x="0" y="34"/>
              </a:cxn>
              <a:cxn ang="0">
                <a:pos x="0" y="29"/>
              </a:cxn>
              <a:cxn ang="0">
                <a:pos x="0" y="23"/>
              </a:cxn>
              <a:cxn ang="0">
                <a:pos x="0" y="17"/>
              </a:cxn>
              <a:cxn ang="0">
                <a:pos x="0" y="11"/>
              </a:cxn>
              <a:cxn ang="0">
                <a:pos x="5" y="6"/>
              </a:cxn>
              <a:cxn ang="0">
                <a:pos x="11" y="0"/>
              </a:cxn>
              <a:cxn ang="0">
                <a:pos x="17" y="0"/>
              </a:cxn>
              <a:cxn ang="0">
                <a:pos x="23" y="0"/>
              </a:cxn>
              <a:cxn ang="0">
                <a:pos x="28" y="0"/>
              </a:cxn>
              <a:cxn ang="0">
                <a:pos x="34" y="0"/>
              </a:cxn>
              <a:cxn ang="0">
                <a:pos x="40" y="6"/>
              </a:cxn>
              <a:cxn ang="0">
                <a:pos x="46" y="11"/>
              </a:cxn>
              <a:cxn ang="0">
                <a:pos x="51" y="17"/>
              </a:cxn>
              <a:cxn ang="0">
                <a:pos x="57" y="23"/>
              </a:cxn>
              <a:cxn ang="0">
                <a:pos x="57" y="29"/>
              </a:cxn>
              <a:cxn ang="0">
                <a:pos x="131" y="132"/>
              </a:cxn>
              <a:cxn ang="0">
                <a:pos x="131" y="138"/>
              </a:cxn>
              <a:cxn ang="0">
                <a:pos x="57" y="34"/>
              </a:cxn>
              <a:cxn ang="0">
                <a:pos x="51" y="29"/>
              </a:cxn>
              <a:cxn ang="0">
                <a:pos x="46" y="23"/>
              </a:cxn>
              <a:cxn ang="0">
                <a:pos x="40" y="23"/>
              </a:cxn>
              <a:cxn ang="0">
                <a:pos x="40" y="17"/>
              </a:cxn>
              <a:cxn ang="0">
                <a:pos x="34" y="17"/>
              </a:cxn>
              <a:cxn ang="0">
                <a:pos x="28" y="11"/>
              </a:cxn>
              <a:cxn ang="0">
                <a:pos x="23" y="11"/>
              </a:cxn>
              <a:cxn ang="0">
                <a:pos x="17" y="11"/>
              </a:cxn>
              <a:cxn ang="0">
                <a:pos x="11" y="17"/>
              </a:cxn>
              <a:cxn ang="0">
                <a:pos x="11" y="23"/>
              </a:cxn>
              <a:cxn ang="0">
                <a:pos x="5" y="23"/>
              </a:cxn>
              <a:cxn ang="0">
                <a:pos x="5" y="29"/>
              </a:cxn>
              <a:cxn ang="0">
                <a:pos x="5" y="34"/>
              </a:cxn>
              <a:cxn ang="0">
                <a:pos x="5" y="40"/>
              </a:cxn>
              <a:cxn ang="0">
                <a:pos x="5" y="46"/>
              </a:cxn>
              <a:cxn ang="0">
                <a:pos x="11" y="52"/>
              </a:cxn>
              <a:cxn ang="0">
                <a:pos x="11" y="57"/>
              </a:cxn>
              <a:cxn ang="0">
                <a:pos x="11" y="69"/>
              </a:cxn>
              <a:cxn ang="0">
                <a:pos x="17" y="75"/>
              </a:cxn>
              <a:cxn ang="0">
                <a:pos x="17" y="80"/>
              </a:cxn>
              <a:cxn ang="0">
                <a:pos x="23" y="86"/>
              </a:cxn>
              <a:cxn ang="0">
                <a:pos x="28" y="92"/>
              </a:cxn>
              <a:cxn ang="0">
                <a:pos x="97" y="195"/>
              </a:cxn>
              <a:cxn ang="0">
                <a:pos x="97" y="201"/>
              </a:cxn>
            </a:cxnLst>
            <a:rect l="0" t="0" r="r" b="b"/>
            <a:pathLst>
              <a:path w="131" h="201">
                <a:moveTo>
                  <a:pt x="97" y="201"/>
                </a:moveTo>
                <a:lnTo>
                  <a:pt x="23" y="97"/>
                </a:lnTo>
                <a:lnTo>
                  <a:pt x="17" y="92"/>
                </a:lnTo>
                <a:lnTo>
                  <a:pt x="11" y="86"/>
                </a:lnTo>
                <a:lnTo>
                  <a:pt x="11" y="75"/>
                </a:lnTo>
                <a:lnTo>
                  <a:pt x="5" y="69"/>
                </a:lnTo>
                <a:lnTo>
                  <a:pt x="0" y="57"/>
                </a:lnTo>
                <a:lnTo>
                  <a:pt x="0" y="52"/>
                </a:lnTo>
                <a:lnTo>
                  <a:pt x="0" y="40"/>
                </a:lnTo>
                <a:lnTo>
                  <a:pt x="0" y="34"/>
                </a:lnTo>
                <a:lnTo>
                  <a:pt x="0" y="29"/>
                </a:lnTo>
                <a:lnTo>
                  <a:pt x="0" y="23"/>
                </a:lnTo>
                <a:lnTo>
                  <a:pt x="0" y="17"/>
                </a:lnTo>
                <a:lnTo>
                  <a:pt x="0" y="11"/>
                </a:lnTo>
                <a:lnTo>
                  <a:pt x="5" y="6"/>
                </a:lnTo>
                <a:lnTo>
                  <a:pt x="11" y="0"/>
                </a:lnTo>
                <a:lnTo>
                  <a:pt x="17" y="0"/>
                </a:lnTo>
                <a:lnTo>
                  <a:pt x="23" y="0"/>
                </a:lnTo>
                <a:lnTo>
                  <a:pt x="28" y="0"/>
                </a:lnTo>
                <a:lnTo>
                  <a:pt x="34" y="0"/>
                </a:lnTo>
                <a:lnTo>
                  <a:pt x="40" y="6"/>
                </a:lnTo>
                <a:lnTo>
                  <a:pt x="46" y="11"/>
                </a:lnTo>
                <a:lnTo>
                  <a:pt x="51" y="17"/>
                </a:lnTo>
                <a:lnTo>
                  <a:pt x="57" y="23"/>
                </a:lnTo>
                <a:lnTo>
                  <a:pt x="57" y="29"/>
                </a:lnTo>
                <a:lnTo>
                  <a:pt x="131" y="132"/>
                </a:lnTo>
                <a:lnTo>
                  <a:pt x="131" y="138"/>
                </a:lnTo>
                <a:lnTo>
                  <a:pt x="57" y="34"/>
                </a:lnTo>
                <a:lnTo>
                  <a:pt x="51" y="29"/>
                </a:lnTo>
                <a:lnTo>
                  <a:pt x="46" y="23"/>
                </a:lnTo>
                <a:lnTo>
                  <a:pt x="40" y="23"/>
                </a:lnTo>
                <a:lnTo>
                  <a:pt x="40" y="17"/>
                </a:lnTo>
                <a:lnTo>
                  <a:pt x="34" y="17"/>
                </a:lnTo>
                <a:lnTo>
                  <a:pt x="28" y="11"/>
                </a:lnTo>
                <a:lnTo>
                  <a:pt x="23" y="11"/>
                </a:lnTo>
                <a:lnTo>
                  <a:pt x="17" y="11"/>
                </a:lnTo>
                <a:lnTo>
                  <a:pt x="11" y="17"/>
                </a:lnTo>
                <a:lnTo>
                  <a:pt x="11" y="23"/>
                </a:lnTo>
                <a:lnTo>
                  <a:pt x="5" y="23"/>
                </a:lnTo>
                <a:lnTo>
                  <a:pt x="5" y="29"/>
                </a:lnTo>
                <a:lnTo>
                  <a:pt x="5" y="34"/>
                </a:lnTo>
                <a:lnTo>
                  <a:pt x="5" y="40"/>
                </a:lnTo>
                <a:lnTo>
                  <a:pt x="5" y="46"/>
                </a:lnTo>
                <a:lnTo>
                  <a:pt x="11" y="52"/>
                </a:lnTo>
                <a:lnTo>
                  <a:pt x="11" y="57"/>
                </a:lnTo>
                <a:lnTo>
                  <a:pt x="11" y="69"/>
                </a:lnTo>
                <a:lnTo>
                  <a:pt x="17" y="75"/>
                </a:lnTo>
                <a:lnTo>
                  <a:pt x="17" y="80"/>
                </a:lnTo>
                <a:lnTo>
                  <a:pt x="23" y="86"/>
                </a:lnTo>
                <a:lnTo>
                  <a:pt x="28" y="92"/>
                </a:lnTo>
                <a:lnTo>
                  <a:pt x="97" y="195"/>
                </a:lnTo>
                <a:lnTo>
                  <a:pt x="97" y="201"/>
                </a:lnTo>
              </a:path>
            </a:pathLst>
          </a:custGeom>
          <a:noFill/>
          <a:ln w="17463">
            <a:solidFill>
              <a:srgbClr val="FF4FB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8" name="Line 22"/>
          <p:cNvSpPr>
            <a:spLocks noChangeShapeType="1"/>
          </p:cNvSpPr>
          <p:nvPr/>
        </p:nvSpPr>
        <p:spPr bwMode="auto">
          <a:xfrm flipH="1">
            <a:off x="5999163" y="3648075"/>
            <a:ext cx="44450" cy="90488"/>
          </a:xfrm>
          <a:prstGeom prst="line">
            <a:avLst/>
          </a:prstGeom>
          <a:noFill/>
          <a:ln w="17463">
            <a:solidFill>
              <a:srgbClr val="FF33AB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59" name="Line 23"/>
          <p:cNvSpPr>
            <a:spLocks noChangeShapeType="1"/>
          </p:cNvSpPr>
          <p:nvPr/>
        </p:nvSpPr>
        <p:spPr bwMode="auto">
          <a:xfrm flipV="1">
            <a:off x="5641975" y="3155950"/>
            <a:ext cx="200025" cy="3921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0" name="Freeform 24"/>
          <p:cNvSpPr>
            <a:spLocks/>
          </p:cNvSpPr>
          <p:nvPr/>
        </p:nvSpPr>
        <p:spPr bwMode="auto">
          <a:xfrm>
            <a:off x="5678488" y="3182938"/>
            <a:ext cx="227012" cy="438150"/>
          </a:xfrm>
          <a:custGeom>
            <a:avLst/>
            <a:gdLst/>
            <a:ahLst/>
            <a:cxnLst>
              <a:cxn ang="0">
                <a:pos x="126" y="0"/>
              </a:cxn>
              <a:cxn ang="0">
                <a:pos x="143" y="0"/>
              </a:cxn>
              <a:cxn ang="0">
                <a:pos x="0" y="275"/>
              </a:cxn>
            </a:cxnLst>
            <a:rect l="0" t="0" r="r" b="b"/>
            <a:pathLst>
              <a:path w="143" h="275">
                <a:moveTo>
                  <a:pt x="126" y="0"/>
                </a:moveTo>
                <a:lnTo>
                  <a:pt x="143" y="0"/>
                </a:lnTo>
                <a:lnTo>
                  <a:pt x="0" y="275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1" name="Line 25"/>
          <p:cNvSpPr>
            <a:spLocks noChangeShapeType="1"/>
          </p:cNvSpPr>
          <p:nvPr/>
        </p:nvSpPr>
        <p:spPr bwMode="auto">
          <a:xfrm>
            <a:off x="5849938" y="2738438"/>
            <a:ext cx="1587" cy="3444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2" name="Freeform 26"/>
          <p:cNvSpPr>
            <a:spLocks/>
          </p:cNvSpPr>
          <p:nvPr/>
        </p:nvSpPr>
        <p:spPr bwMode="auto">
          <a:xfrm>
            <a:off x="4933950" y="3876675"/>
            <a:ext cx="915988" cy="790575"/>
          </a:xfrm>
          <a:custGeom>
            <a:avLst/>
            <a:gdLst/>
            <a:ahLst/>
            <a:cxnLst>
              <a:cxn ang="0">
                <a:pos x="578" y="0"/>
              </a:cxn>
              <a:cxn ang="0">
                <a:pos x="578" y="177"/>
              </a:cxn>
              <a:cxn ang="0">
                <a:pos x="0" y="498"/>
              </a:cxn>
            </a:cxnLst>
            <a:rect l="0" t="0" r="r" b="b"/>
            <a:pathLst>
              <a:path w="578" h="498">
                <a:moveTo>
                  <a:pt x="578" y="0"/>
                </a:moveTo>
                <a:lnTo>
                  <a:pt x="578" y="177"/>
                </a:lnTo>
                <a:lnTo>
                  <a:pt x="0" y="498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3" name="Freeform 27"/>
          <p:cNvSpPr>
            <a:spLocks/>
          </p:cNvSpPr>
          <p:nvPr/>
        </p:nvSpPr>
        <p:spPr bwMode="auto">
          <a:xfrm>
            <a:off x="6684963" y="3419475"/>
            <a:ext cx="319087" cy="390525"/>
          </a:xfrm>
          <a:custGeom>
            <a:avLst/>
            <a:gdLst/>
            <a:ahLst/>
            <a:cxnLst>
              <a:cxn ang="0">
                <a:pos x="86" y="0"/>
              </a:cxn>
              <a:cxn ang="0">
                <a:pos x="109" y="0"/>
              </a:cxn>
              <a:cxn ang="0">
                <a:pos x="126" y="0"/>
              </a:cxn>
              <a:cxn ang="0">
                <a:pos x="144" y="11"/>
              </a:cxn>
              <a:cxn ang="0">
                <a:pos x="161" y="17"/>
              </a:cxn>
              <a:cxn ang="0">
                <a:pos x="172" y="34"/>
              </a:cxn>
              <a:cxn ang="0">
                <a:pos x="184" y="51"/>
              </a:cxn>
              <a:cxn ang="0">
                <a:pos x="195" y="74"/>
              </a:cxn>
              <a:cxn ang="0">
                <a:pos x="201" y="97"/>
              </a:cxn>
              <a:cxn ang="0">
                <a:pos x="201" y="120"/>
              </a:cxn>
              <a:cxn ang="0">
                <a:pos x="201" y="149"/>
              </a:cxn>
              <a:cxn ang="0">
                <a:pos x="195" y="172"/>
              </a:cxn>
              <a:cxn ang="0">
                <a:pos x="184" y="189"/>
              </a:cxn>
              <a:cxn ang="0">
                <a:pos x="172" y="212"/>
              </a:cxn>
              <a:cxn ang="0">
                <a:pos x="161" y="223"/>
              </a:cxn>
              <a:cxn ang="0">
                <a:pos x="144" y="235"/>
              </a:cxn>
              <a:cxn ang="0">
                <a:pos x="126" y="241"/>
              </a:cxn>
              <a:cxn ang="0">
                <a:pos x="109" y="246"/>
              </a:cxn>
              <a:cxn ang="0">
                <a:pos x="86" y="246"/>
              </a:cxn>
              <a:cxn ang="0">
                <a:pos x="69" y="241"/>
              </a:cxn>
              <a:cxn ang="0">
                <a:pos x="52" y="235"/>
              </a:cxn>
              <a:cxn ang="0">
                <a:pos x="40" y="223"/>
              </a:cxn>
              <a:cxn ang="0">
                <a:pos x="23" y="212"/>
              </a:cxn>
              <a:cxn ang="0">
                <a:pos x="12" y="189"/>
              </a:cxn>
              <a:cxn ang="0">
                <a:pos x="6" y="172"/>
              </a:cxn>
              <a:cxn ang="0">
                <a:pos x="0" y="149"/>
              </a:cxn>
              <a:cxn ang="0">
                <a:pos x="0" y="126"/>
              </a:cxn>
              <a:cxn ang="0">
                <a:pos x="0" y="97"/>
              </a:cxn>
              <a:cxn ang="0">
                <a:pos x="6" y="74"/>
              </a:cxn>
              <a:cxn ang="0">
                <a:pos x="12" y="51"/>
              </a:cxn>
              <a:cxn ang="0">
                <a:pos x="23" y="34"/>
              </a:cxn>
              <a:cxn ang="0">
                <a:pos x="40" y="17"/>
              </a:cxn>
              <a:cxn ang="0">
                <a:pos x="52" y="11"/>
              </a:cxn>
              <a:cxn ang="0">
                <a:pos x="69" y="0"/>
              </a:cxn>
              <a:cxn ang="0">
                <a:pos x="86" y="0"/>
              </a:cxn>
            </a:cxnLst>
            <a:rect l="0" t="0" r="r" b="b"/>
            <a:pathLst>
              <a:path w="201" h="246">
                <a:moveTo>
                  <a:pt x="86" y="0"/>
                </a:moveTo>
                <a:lnTo>
                  <a:pt x="109" y="0"/>
                </a:lnTo>
                <a:lnTo>
                  <a:pt x="126" y="0"/>
                </a:lnTo>
                <a:lnTo>
                  <a:pt x="144" y="11"/>
                </a:lnTo>
                <a:lnTo>
                  <a:pt x="161" y="17"/>
                </a:lnTo>
                <a:lnTo>
                  <a:pt x="172" y="34"/>
                </a:lnTo>
                <a:lnTo>
                  <a:pt x="184" y="51"/>
                </a:lnTo>
                <a:lnTo>
                  <a:pt x="195" y="74"/>
                </a:lnTo>
                <a:lnTo>
                  <a:pt x="201" y="97"/>
                </a:lnTo>
                <a:lnTo>
                  <a:pt x="201" y="120"/>
                </a:lnTo>
                <a:lnTo>
                  <a:pt x="201" y="149"/>
                </a:lnTo>
                <a:lnTo>
                  <a:pt x="195" y="172"/>
                </a:lnTo>
                <a:lnTo>
                  <a:pt x="184" y="189"/>
                </a:lnTo>
                <a:lnTo>
                  <a:pt x="172" y="212"/>
                </a:lnTo>
                <a:lnTo>
                  <a:pt x="161" y="223"/>
                </a:lnTo>
                <a:lnTo>
                  <a:pt x="144" y="235"/>
                </a:lnTo>
                <a:lnTo>
                  <a:pt x="126" y="241"/>
                </a:lnTo>
                <a:lnTo>
                  <a:pt x="109" y="246"/>
                </a:lnTo>
                <a:lnTo>
                  <a:pt x="86" y="246"/>
                </a:lnTo>
                <a:lnTo>
                  <a:pt x="69" y="241"/>
                </a:lnTo>
                <a:lnTo>
                  <a:pt x="52" y="235"/>
                </a:lnTo>
                <a:lnTo>
                  <a:pt x="40" y="223"/>
                </a:lnTo>
                <a:lnTo>
                  <a:pt x="23" y="212"/>
                </a:lnTo>
                <a:lnTo>
                  <a:pt x="12" y="189"/>
                </a:lnTo>
                <a:lnTo>
                  <a:pt x="6" y="172"/>
                </a:lnTo>
                <a:lnTo>
                  <a:pt x="0" y="149"/>
                </a:lnTo>
                <a:lnTo>
                  <a:pt x="0" y="126"/>
                </a:lnTo>
                <a:lnTo>
                  <a:pt x="0" y="97"/>
                </a:lnTo>
                <a:lnTo>
                  <a:pt x="6" y="74"/>
                </a:lnTo>
                <a:lnTo>
                  <a:pt x="12" y="51"/>
                </a:lnTo>
                <a:lnTo>
                  <a:pt x="23" y="34"/>
                </a:lnTo>
                <a:lnTo>
                  <a:pt x="40" y="17"/>
                </a:lnTo>
                <a:lnTo>
                  <a:pt x="52" y="11"/>
                </a:lnTo>
                <a:lnTo>
                  <a:pt x="69" y="0"/>
                </a:lnTo>
                <a:lnTo>
                  <a:pt x="86" y="0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4" name="Freeform 28"/>
          <p:cNvSpPr>
            <a:spLocks/>
          </p:cNvSpPr>
          <p:nvPr/>
        </p:nvSpPr>
        <p:spPr bwMode="auto">
          <a:xfrm>
            <a:off x="6684963" y="3419475"/>
            <a:ext cx="319087" cy="390525"/>
          </a:xfrm>
          <a:custGeom>
            <a:avLst/>
            <a:gdLst/>
            <a:ahLst/>
            <a:cxnLst>
              <a:cxn ang="0">
                <a:pos x="86" y="0"/>
              </a:cxn>
              <a:cxn ang="0">
                <a:pos x="109" y="0"/>
              </a:cxn>
              <a:cxn ang="0">
                <a:pos x="126" y="0"/>
              </a:cxn>
              <a:cxn ang="0">
                <a:pos x="144" y="11"/>
              </a:cxn>
              <a:cxn ang="0">
                <a:pos x="161" y="17"/>
              </a:cxn>
              <a:cxn ang="0">
                <a:pos x="172" y="34"/>
              </a:cxn>
              <a:cxn ang="0">
                <a:pos x="184" y="51"/>
              </a:cxn>
              <a:cxn ang="0">
                <a:pos x="195" y="74"/>
              </a:cxn>
              <a:cxn ang="0">
                <a:pos x="201" y="97"/>
              </a:cxn>
              <a:cxn ang="0">
                <a:pos x="201" y="120"/>
              </a:cxn>
              <a:cxn ang="0">
                <a:pos x="201" y="149"/>
              </a:cxn>
              <a:cxn ang="0">
                <a:pos x="195" y="172"/>
              </a:cxn>
              <a:cxn ang="0">
                <a:pos x="184" y="189"/>
              </a:cxn>
              <a:cxn ang="0">
                <a:pos x="172" y="212"/>
              </a:cxn>
              <a:cxn ang="0">
                <a:pos x="161" y="223"/>
              </a:cxn>
              <a:cxn ang="0">
                <a:pos x="144" y="235"/>
              </a:cxn>
              <a:cxn ang="0">
                <a:pos x="126" y="241"/>
              </a:cxn>
              <a:cxn ang="0">
                <a:pos x="109" y="246"/>
              </a:cxn>
              <a:cxn ang="0">
                <a:pos x="86" y="246"/>
              </a:cxn>
              <a:cxn ang="0">
                <a:pos x="69" y="241"/>
              </a:cxn>
              <a:cxn ang="0">
                <a:pos x="52" y="235"/>
              </a:cxn>
              <a:cxn ang="0">
                <a:pos x="40" y="223"/>
              </a:cxn>
              <a:cxn ang="0">
                <a:pos x="23" y="212"/>
              </a:cxn>
              <a:cxn ang="0">
                <a:pos x="12" y="189"/>
              </a:cxn>
              <a:cxn ang="0">
                <a:pos x="6" y="172"/>
              </a:cxn>
              <a:cxn ang="0">
                <a:pos x="0" y="149"/>
              </a:cxn>
              <a:cxn ang="0">
                <a:pos x="0" y="126"/>
              </a:cxn>
              <a:cxn ang="0">
                <a:pos x="0" y="97"/>
              </a:cxn>
              <a:cxn ang="0">
                <a:pos x="6" y="74"/>
              </a:cxn>
              <a:cxn ang="0">
                <a:pos x="12" y="51"/>
              </a:cxn>
              <a:cxn ang="0">
                <a:pos x="23" y="34"/>
              </a:cxn>
              <a:cxn ang="0">
                <a:pos x="40" y="17"/>
              </a:cxn>
              <a:cxn ang="0">
                <a:pos x="52" y="11"/>
              </a:cxn>
              <a:cxn ang="0">
                <a:pos x="69" y="0"/>
              </a:cxn>
              <a:cxn ang="0">
                <a:pos x="86" y="0"/>
              </a:cxn>
            </a:cxnLst>
            <a:rect l="0" t="0" r="r" b="b"/>
            <a:pathLst>
              <a:path w="201" h="246">
                <a:moveTo>
                  <a:pt x="86" y="0"/>
                </a:moveTo>
                <a:lnTo>
                  <a:pt x="109" y="0"/>
                </a:lnTo>
                <a:lnTo>
                  <a:pt x="126" y="0"/>
                </a:lnTo>
                <a:lnTo>
                  <a:pt x="144" y="11"/>
                </a:lnTo>
                <a:lnTo>
                  <a:pt x="161" y="17"/>
                </a:lnTo>
                <a:lnTo>
                  <a:pt x="172" y="34"/>
                </a:lnTo>
                <a:lnTo>
                  <a:pt x="184" y="51"/>
                </a:lnTo>
                <a:lnTo>
                  <a:pt x="195" y="74"/>
                </a:lnTo>
                <a:lnTo>
                  <a:pt x="201" y="97"/>
                </a:lnTo>
                <a:lnTo>
                  <a:pt x="201" y="120"/>
                </a:lnTo>
                <a:lnTo>
                  <a:pt x="201" y="149"/>
                </a:lnTo>
                <a:lnTo>
                  <a:pt x="195" y="172"/>
                </a:lnTo>
                <a:lnTo>
                  <a:pt x="184" y="189"/>
                </a:lnTo>
                <a:lnTo>
                  <a:pt x="172" y="212"/>
                </a:lnTo>
                <a:lnTo>
                  <a:pt x="161" y="223"/>
                </a:lnTo>
                <a:lnTo>
                  <a:pt x="144" y="235"/>
                </a:lnTo>
                <a:lnTo>
                  <a:pt x="126" y="241"/>
                </a:lnTo>
                <a:lnTo>
                  <a:pt x="109" y="246"/>
                </a:lnTo>
                <a:lnTo>
                  <a:pt x="86" y="246"/>
                </a:lnTo>
                <a:lnTo>
                  <a:pt x="69" y="241"/>
                </a:lnTo>
                <a:lnTo>
                  <a:pt x="52" y="235"/>
                </a:lnTo>
                <a:lnTo>
                  <a:pt x="40" y="223"/>
                </a:lnTo>
                <a:lnTo>
                  <a:pt x="23" y="212"/>
                </a:lnTo>
                <a:lnTo>
                  <a:pt x="12" y="189"/>
                </a:lnTo>
                <a:lnTo>
                  <a:pt x="6" y="172"/>
                </a:lnTo>
                <a:lnTo>
                  <a:pt x="0" y="149"/>
                </a:lnTo>
                <a:lnTo>
                  <a:pt x="0" y="126"/>
                </a:lnTo>
                <a:lnTo>
                  <a:pt x="0" y="97"/>
                </a:lnTo>
                <a:lnTo>
                  <a:pt x="6" y="74"/>
                </a:lnTo>
                <a:lnTo>
                  <a:pt x="12" y="51"/>
                </a:lnTo>
                <a:lnTo>
                  <a:pt x="23" y="34"/>
                </a:lnTo>
                <a:lnTo>
                  <a:pt x="40" y="17"/>
                </a:lnTo>
                <a:lnTo>
                  <a:pt x="52" y="11"/>
                </a:lnTo>
                <a:lnTo>
                  <a:pt x="69" y="0"/>
                </a:lnTo>
                <a:lnTo>
                  <a:pt x="86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5" name="Rectangle 29"/>
          <p:cNvSpPr>
            <a:spLocks noChangeArrowheads="1"/>
          </p:cNvSpPr>
          <p:nvPr/>
        </p:nvSpPr>
        <p:spPr bwMode="auto">
          <a:xfrm>
            <a:off x="6194425" y="3546475"/>
            <a:ext cx="500063" cy="73025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6" name="Rectangle 30"/>
          <p:cNvSpPr>
            <a:spLocks noChangeArrowheads="1"/>
          </p:cNvSpPr>
          <p:nvPr/>
        </p:nvSpPr>
        <p:spPr bwMode="auto">
          <a:xfrm>
            <a:off x="6194425" y="3546475"/>
            <a:ext cx="500063" cy="73025"/>
          </a:xfrm>
          <a:prstGeom prst="rect">
            <a:avLst/>
          </a:prstGeom>
          <a:noFill/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7" name="Freeform 31"/>
          <p:cNvSpPr>
            <a:spLocks noEditPoints="1"/>
          </p:cNvSpPr>
          <p:nvPr/>
        </p:nvSpPr>
        <p:spPr bwMode="auto">
          <a:xfrm>
            <a:off x="6194425" y="3609975"/>
            <a:ext cx="173038" cy="155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0"/>
              </a:cxn>
              <a:cxn ang="0">
                <a:pos x="34" y="86"/>
              </a:cxn>
              <a:cxn ang="0">
                <a:pos x="29" y="92"/>
              </a:cxn>
              <a:cxn ang="0">
                <a:pos x="29" y="98"/>
              </a:cxn>
              <a:cxn ang="0">
                <a:pos x="23" y="98"/>
              </a:cxn>
              <a:cxn ang="0">
                <a:pos x="17" y="98"/>
              </a:cxn>
              <a:cxn ang="0">
                <a:pos x="17" y="92"/>
              </a:cxn>
              <a:cxn ang="0">
                <a:pos x="12" y="86"/>
              </a:cxn>
              <a:cxn ang="0">
                <a:pos x="0" y="0"/>
              </a:cxn>
              <a:cxn ang="0">
                <a:pos x="69" y="0"/>
              </a:cxn>
              <a:cxn ang="0">
                <a:pos x="109" y="0"/>
              </a:cxn>
              <a:cxn ang="0">
                <a:pos x="97" y="86"/>
              </a:cxn>
              <a:cxn ang="0">
                <a:pos x="97" y="92"/>
              </a:cxn>
              <a:cxn ang="0">
                <a:pos x="92" y="98"/>
              </a:cxn>
              <a:cxn ang="0">
                <a:pos x="86" y="98"/>
              </a:cxn>
              <a:cxn ang="0">
                <a:pos x="86" y="92"/>
              </a:cxn>
              <a:cxn ang="0">
                <a:pos x="80" y="92"/>
              </a:cxn>
              <a:cxn ang="0">
                <a:pos x="80" y="86"/>
              </a:cxn>
              <a:cxn ang="0">
                <a:pos x="69" y="0"/>
              </a:cxn>
            </a:cxnLst>
            <a:rect l="0" t="0" r="r" b="b"/>
            <a:pathLst>
              <a:path w="109" h="98">
                <a:moveTo>
                  <a:pt x="0" y="0"/>
                </a:moveTo>
                <a:lnTo>
                  <a:pt x="46" y="0"/>
                </a:lnTo>
                <a:lnTo>
                  <a:pt x="34" y="86"/>
                </a:lnTo>
                <a:lnTo>
                  <a:pt x="29" y="92"/>
                </a:lnTo>
                <a:lnTo>
                  <a:pt x="29" y="98"/>
                </a:lnTo>
                <a:lnTo>
                  <a:pt x="23" y="98"/>
                </a:lnTo>
                <a:lnTo>
                  <a:pt x="17" y="98"/>
                </a:lnTo>
                <a:lnTo>
                  <a:pt x="17" y="92"/>
                </a:lnTo>
                <a:lnTo>
                  <a:pt x="12" y="86"/>
                </a:lnTo>
                <a:lnTo>
                  <a:pt x="0" y="0"/>
                </a:lnTo>
                <a:close/>
                <a:moveTo>
                  <a:pt x="69" y="0"/>
                </a:moveTo>
                <a:lnTo>
                  <a:pt x="109" y="0"/>
                </a:lnTo>
                <a:lnTo>
                  <a:pt x="97" y="86"/>
                </a:lnTo>
                <a:lnTo>
                  <a:pt x="97" y="92"/>
                </a:lnTo>
                <a:lnTo>
                  <a:pt x="92" y="98"/>
                </a:lnTo>
                <a:lnTo>
                  <a:pt x="86" y="98"/>
                </a:lnTo>
                <a:lnTo>
                  <a:pt x="86" y="92"/>
                </a:lnTo>
                <a:lnTo>
                  <a:pt x="80" y="92"/>
                </a:lnTo>
                <a:lnTo>
                  <a:pt x="80" y="86"/>
                </a:lnTo>
                <a:lnTo>
                  <a:pt x="69" y="0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8" name="Freeform 32"/>
          <p:cNvSpPr>
            <a:spLocks/>
          </p:cNvSpPr>
          <p:nvPr/>
        </p:nvSpPr>
        <p:spPr bwMode="auto">
          <a:xfrm>
            <a:off x="6194425" y="3609975"/>
            <a:ext cx="73025" cy="155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0"/>
              </a:cxn>
              <a:cxn ang="0">
                <a:pos x="34" y="86"/>
              </a:cxn>
              <a:cxn ang="0">
                <a:pos x="29" y="92"/>
              </a:cxn>
              <a:cxn ang="0">
                <a:pos x="29" y="98"/>
              </a:cxn>
              <a:cxn ang="0">
                <a:pos x="23" y="98"/>
              </a:cxn>
              <a:cxn ang="0">
                <a:pos x="17" y="98"/>
              </a:cxn>
              <a:cxn ang="0">
                <a:pos x="17" y="92"/>
              </a:cxn>
              <a:cxn ang="0">
                <a:pos x="12" y="86"/>
              </a:cxn>
              <a:cxn ang="0">
                <a:pos x="0" y="0"/>
              </a:cxn>
            </a:cxnLst>
            <a:rect l="0" t="0" r="r" b="b"/>
            <a:pathLst>
              <a:path w="46" h="98">
                <a:moveTo>
                  <a:pt x="0" y="0"/>
                </a:moveTo>
                <a:lnTo>
                  <a:pt x="46" y="0"/>
                </a:lnTo>
                <a:lnTo>
                  <a:pt x="34" y="86"/>
                </a:lnTo>
                <a:lnTo>
                  <a:pt x="29" y="92"/>
                </a:lnTo>
                <a:lnTo>
                  <a:pt x="29" y="98"/>
                </a:lnTo>
                <a:lnTo>
                  <a:pt x="23" y="98"/>
                </a:lnTo>
                <a:lnTo>
                  <a:pt x="17" y="98"/>
                </a:lnTo>
                <a:lnTo>
                  <a:pt x="17" y="92"/>
                </a:lnTo>
                <a:lnTo>
                  <a:pt x="12" y="86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69" name="Freeform 33"/>
          <p:cNvSpPr>
            <a:spLocks/>
          </p:cNvSpPr>
          <p:nvPr/>
        </p:nvSpPr>
        <p:spPr bwMode="auto">
          <a:xfrm>
            <a:off x="6303963" y="3609975"/>
            <a:ext cx="63500" cy="155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" y="0"/>
              </a:cxn>
              <a:cxn ang="0">
                <a:pos x="28" y="86"/>
              </a:cxn>
              <a:cxn ang="0">
                <a:pos x="28" y="92"/>
              </a:cxn>
              <a:cxn ang="0">
                <a:pos x="23" y="98"/>
              </a:cxn>
              <a:cxn ang="0">
                <a:pos x="17" y="98"/>
              </a:cxn>
              <a:cxn ang="0">
                <a:pos x="17" y="92"/>
              </a:cxn>
              <a:cxn ang="0">
                <a:pos x="11" y="92"/>
              </a:cxn>
              <a:cxn ang="0">
                <a:pos x="11" y="86"/>
              </a:cxn>
              <a:cxn ang="0">
                <a:pos x="0" y="0"/>
              </a:cxn>
            </a:cxnLst>
            <a:rect l="0" t="0" r="r" b="b"/>
            <a:pathLst>
              <a:path w="40" h="98">
                <a:moveTo>
                  <a:pt x="0" y="0"/>
                </a:moveTo>
                <a:lnTo>
                  <a:pt x="40" y="0"/>
                </a:lnTo>
                <a:lnTo>
                  <a:pt x="28" y="86"/>
                </a:lnTo>
                <a:lnTo>
                  <a:pt x="28" y="92"/>
                </a:lnTo>
                <a:lnTo>
                  <a:pt x="23" y="98"/>
                </a:lnTo>
                <a:lnTo>
                  <a:pt x="17" y="98"/>
                </a:lnTo>
                <a:lnTo>
                  <a:pt x="17" y="92"/>
                </a:lnTo>
                <a:lnTo>
                  <a:pt x="11" y="92"/>
                </a:lnTo>
                <a:lnTo>
                  <a:pt x="11" y="86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70" name="Freeform 34"/>
          <p:cNvSpPr>
            <a:spLocks noEditPoints="1"/>
          </p:cNvSpPr>
          <p:nvPr/>
        </p:nvSpPr>
        <p:spPr bwMode="auto">
          <a:xfrm>
            <a:off x="6740525" y="3500438"/>
            <a:ext cx="207963" cy="236537"/>
          </a:xfrm>
          <a:custGeom>
            <a:avLst/>
            <a:gdLst/>
            <a:ahLst/>
            <a:cxnLst>
              <a:cxn ang="0">
                <a:pos x="131" y="86"/>
              </a:cxn>
              <a:cxn ang="0">
                <a:pos x="126" y="115"/>
              </a:cxn>
              <a:cxn ang="0">
                <a:pos x="114" y="132"/>
              </a:cxn>
              <a:cxn ang="0">
                <a:pos x="91" y="144"/>
              </a:cxn>
              <a:cxn ang="0">
                <a:pos x="68" y="149"/>
              </a:cxn>
              <a:cxn ang="0">
                <a:pos x="57" y="149"/>
              </a:cxn>
              <a:cxn ang="0">
                <a:pos x="46" y="144"/>
              </a:cxn>
              <a:cxn ang="0">
                <a:pos x="34" y="138"/>
              </a:cxn>
              <a:cxn ang="0">
                <a:pos x="28" y="132"/>
              </a:cxn>
              <a:cxn ang="0">
                <a:pos x="17" y="126"/>
              </a:cxn>
              <a:cxn ang="0">
                <a:pos x="11" y="121"/>
              </a:cxn>
              <a:cxn ang="0">
                <a:pos x="5" y="109"/>
              </a:cxn>
              <a:cxn ang="0">
                <a:pos x="5" y="98"/>
              </a:cxn>
              <a:cxn ang="0">
                <a:pos x="0" y="86"/>
              </a:cxn>
              <a:cxn ang="0">
                <a:pos x="5" y="46"/>
              </a:cxn>
              <a:cxn ang="0">
                <a:pos x="17" y="23"/>
              </a:cxn>
              <a:cxn ang="0">
                <a:pos x="34" y="6"/>
              </a:cxn>
              <a:cxn ang="0">
                <a:pos x="57" y="0"/>
              </a:cxn>
              <a:cxn ang="0">
                <a:pos x="74" y="0"/>
              </a:cxn>
              <a:cxn ang="0">
                <a:pos x="86" y="0"/>
              </a:cxn>
              <a:cxn ang="0">
                <a:pos x="97" y="0"/>
              </a:cxn>
              <a:cxn ang="0">
                <a:pos x="109" y="6"/>
              </a:cxn>
              <a:cxn ang="0">
                <a:pos x="114" y="12"/>
              </a:cxn>
              <a:cxn ang="0">
                <a:pos x="120" y="18"/>
              </a:cxn>
              <a:cxn ang="0">
                <a:pos x="126" y="29"/>
              </a:cxn>
              <a:cxn ang="0">
                <a:pos x="131" y="41"/>
              </a:cxn>
              <a:cxn ang="0">
                <a:pos x="131" y="52"/>
              </a:cxn>
              <a:cxn ang="0">
                <a:pos x="120" y="63"/>
              </a:cxn>
              <a:cxn ang="0">
                <a:pos x="120" y="46"/>
              </a:cxn>
              <a:cxn ang="0">
                <a:pos x="114" y="35"/>
              </a:cxn>
              <a:cxn ang="0">
                <a:pos x="109" y="23"/>
              </a:cxn>
              <a:cxn ang="0">
                <a:pos x="103" y="18"/>
              </a:cxn>
              <a:cxn ang="0">
                <a:pos x="97" y="12"/>
              </a:cxn>
              <a:cxn ang="0">
                <a:pos x="86" y="12"/>
              </a:cxn>
              <a:cxn ang="0">
                <a:pos x="74" y="6"/>
              </a:cxn>
              <a:cxn ang="0">
                <a:pos x="57" y="6"/>
              </a:cxn>
              <a:cxn ang="0">
                <a:pos x="40" y="18"/>
              </a:cxn>
              <a:cxn ang="0">
                <a:pos x="23" y="35"/>
              </a:cxn>
              <a:cxn ang="0">
                <a:pos x="17" y="52"/>
              </a:cxn>
              <a:cxn ang="0">
                <a:pos x="17" y="81"/>
              </a:cxn>
              <a:cxn ang="0">
                <a:pos x="17" y="98"/>
              </a:cxn>
              <a:cxn ang="0">
                <a:pos x="23" y="109"/>
              </a:cxn>
              <a:cxn ang="0">
                <a:pos x="28" y="121"/>
              </a:cxn>
              <a:cxn ang="0">
                <a:pos x="34" y="126"/>
              </a:cxn>
              <a:cxn ang="0">
                <a:pos x="40" y="132"/>
              </a:cxn>
              <a:cxn ang="0">
                <a:pos x="51" y="138"/>
              </a:cxn>
              <a:cxn ang="0">
                <a:pos x="63" y="138"/>
              </a:cxn>
              <a:cxn ang="0">
                <a:pos x="80" y="138"/>
              </a:cxn>
              <a:cxn ang="0">
                <a:pos x="97" y="126"/>
              </a:cxn>
              <a:cxn ang="0">
                <a:pos x="114" y="115"/>
              </a:cxn>
              <a:cxn ang="0">
                <a:pos x="120" y="92"/>
              </a:cxn>
              <a:cxn ang="0">
                <a:pos x="120" y="63"/>
              </a:cxn>
            </a:cxnLst>
            <a:rect l="0" t="0" r="r" b="b"/>
            <a:pathLst>
              <a:path w="131" h="149">
                <a:moveTo>
                  <a:pt x="131" y="63"/>
                </a:moveTo>
                <a:lnTo>
                  <a:pt x="131" y="86"/>
                </a:lnTo>
                <a:lnTo>
                  <a:pt x="131" y="98"/>
                </a:lnTo>
                <a:lnTo>
                  <a:pt x="126" y="115"/>
                </a:lnTo>
                <a:lnTo>
                  <a:pt x="120" y="126"/>
                </a:lnTo>
                <a:lnTo>
                  <a:pt x="114" y="132"/>
                </a:lnTo>
                <a:lnTo>
                  <a:pt x="103" y="138"/>
                </a:lnTo>
                <a:lnTo>
                  <a:pt x="91" y="144"/>
                </a:lnTo>
                <a:lnTo>
                  <a:pt x="80" y="149"/>
                </a:lnTo>
                <a:lnTo>
                  <a:pt x="68" y="149"/>
                </a:lnTo>
                <a:lnTo>
                  <a:pt x="63" y="149"/>
                </a:lnTo>
                <a:lnTo>
                  <a:pt x="57" y="149"/>
                </a:lnTo>
                <a:lnTo>
                  <a:pt x="51" y="144"/>
                </a:lnTo>
                <a:lnTo>
                  <a:pt x="46" y="144"/>
                </a:lnTo>
                <a:lnTo>
                  <a:pt x="40" y="144"/>
                </a:lnTo>
                <a:lnTo>
                  <a:pt x="34" y="138"/>
                </a:lnTo>
                <a:lnTo>
                  <a:pt x="28" y="138"/>
                </a:lnTo>
                <a:lnTo>
                  <a:pt x="28" y="132"/>
                </a:lnTo>
                <a:lnTo>
                  <a:pt x="23" y="132"/>
                </a:lnTo>
                <a:lnTo>
                  <a:pt x="17" y="126"/>
                </a:lnTo>
                <a:lnTo>
                  <a:pt x="17" y="121"/>
                </a:lnTo>
                <a:lnTo>
                  <a:pt x="11" y="121"/>
                </a:lnTo>
                <a:lnTo>
                  <a:pt x="11" y="115"/>
                </a:lnTo>
                <a:lnTo>
                  <a:pt x="5" y="109"/>
                </a:lnTo>
                <a:lnTo>
                  <a:pt x="5" y="104"/>
                </a:lnTo>
                <a:lnTo>
                  <a:pt x="5" y="98"/>
                </a:lnTo>
                <a:lnTo>
                  <a:pt x="5" y="92"/>
                </a:lnTo>
                <a:lnTo>
                  <a:pt x="0" y="86"/>
                </a:lnTo>
                <a:lnTo>
                  <a:pt x="0" y="63"/>
                </a:lnTo>
                <a:lnTo>
                  <a:pt x="5" y="46"/>
                </a:lnTo>
                <a:lnTo>
                  <a:pt x="5" y="35"/>
                </a:lnTo>
                <a:lnTo>
                  <a:pt x="17" y="23"/>
                </a:lnTo>
                <a:lnTo>
                  <a:pt x="23" y="12"/>
                </a:lnTo>
                <a:lnTo>
                  <a:pt x="34" y="6"/>
                </a:lnTo>
                <a:lnTo>
                  <a:pt x="46" y="0"/>
                </a:lnTo>
                <a:lnTo>
                  <a:pt x="57" y="0"/>
                </a:lnTo>
                <a:lnTo>
                  <a:pt x="68" y="0"/>
                </a:lnTo>
                <a:lnTo>
                  <a:pt x="74" y="0"/>
                </a:lnTo>
                <a:lnTo>
                  <a:pt x="80" y="0"/>
                </a:lnTo>
                <a:lnTo>
                  <a:pt x="86" y="0"/>
                </a:lnTo>
                <a:lnTo>
                  <a:pt x="91" y="0"/>
                </a:lnTo>
                <a:lnTo>
                  <a:pt x="97" y="0"/>
                </a:lnTo>
                <a:lnTo>
                  <a:pt x="103" y="6"/>
                </a:lnTo>
                <a:lnTo>
                  <a:pt x="109" y="6"/>
                </a:lnTo>
                <a:lnTo>
                  <a:pt x="109" y="12"/>
                </a:lnTo>
                <a:lnTo>
                  <a:pt x="114" y="12"/>
                </a:lnTo>
                <a:lnTo>
                  <a:pt x="114" y="18"/>
                </a:lnTo>
                <a:lnTo>
                  <a:pt x="120" y="18"/>
                </a:lnTo>
                <a:lnTo>
                  <a:pt x="120" y="23"/>
                </a:lnTo>
                <a:lnTo>
                  <a:pt x="126" y="29"/>
                </a:lnTo>
                <a:lnTo>
                  <a:pt x="131" y="35"/>
                </a:lnTo>
                <a:lnTo>
                  <a:pt x="131" y="41"/>
                </a:lnTo>
                <a:lnTo>
                  <a:pt x="131" y="46"/>
                </a:lnTo>
                <a:lnTo>
                  <a:pt x="131" y="52"/>
                </a:lnTo>
                <a:lnTo>
                  <a:pt x="131" y="63"/>
                </a:lnTo>
                <a:close/>
                <a:moveTo>
                  <a:pt x="120" y="63"/>
                </a:moveTo>
                <a:lnTo>
                  <a:pt x="120" y="58"/>
                </a:lnTo>
                <a:lnTo>
                  <a:pt x="120" y="46"/>
                </a:lnTo>
                <a:lnTo>
                  <a:pt x="114" y="41"/>
                </a:lnTo>
                <a:lnTo>
                  <a:pt x="114" y="35"/>
                </a:lnTo>
                <a:lnTo>
                  <a:pt x="114" y="29"/>
                </a:lnTo>
                <a:lnTo>
                  <a:pt x="109" y="23"/>
                </a:lnTo>
                <a:lnTo>
                  <a:pt x="103" y="23"/>
                </a:lnTo>
                <a:lnTo>
                  <a:pt x="103" y="18"/>
                </a:lnTo>
                <a:lnTo>
                  <a:pt x="97" y="18"/>
                </a:lnTo>
                <a:lnTo>
                  <a:pt x="97" y="12"/>
                </a:lnTo>
                <a:lnTo>
                  <a:pt x="91" y="12"/>
                </a:lnTo>
                <a:lnTo>
                  <a:pt x="86" y="12"/>
                </a:lnTo>
                <a:lnTo>
                  <a:pt x="80" y="6"/>
                </a:lnTo>
                <a:lnTo>
                  <a:pt x="74" y="6"/>
                </a:lnTo>
                <a:lnTo>
                  <a:pt x="68" y="6"/>
                </a:lnTo>
                <a:lnTo>
                  <a:pt x="57" y="6"/>
                </a:lnTo>
                <a:lnTo>
                  <a:pt x="46" y="12"/>
                </a:lnTo>
                <a:lnTo>
                  <a:pt x="40" y="18"/>
                </a:lnTo>
                <a:lnTo>
                  <a:pt x="28" y="23"/>
                </a:lnTo>
                <a:lnTo>
                  <a:pt x="23" y="35"/>
                </a:lnTo>
                <a:lnTo>
                  <a:pt x="17" y="41"/>
                </a:lnTo>
                <a:lnTo>
                  <a:pt x="17" y="52"/>
                </a:lnTo>
                <a:lnTo>
                  <a:pt x="17" y="63"/>
                </a:lnTo>
                <a:lnTo>
                  <a:pt x="17" y="81"/>
                </a:lnTo>
                <a:lnTo>
                  <a:pt x="17" y="92"/>
                </a:lnTo>
                <a:lnTo>
                  <a:pt x="17" y="98"/>
                </a:lnTo>
                <a:lnTo>
                  <a:pt x="17" y="104"/>
                </a:lnTo>
                <a:lnTo>
                  <a:pt x="23" y="109"/>
                </a:lnTo>
                <a:lnTo>
                  <a:pt x="23" y="115"/>
                </a:lnTo>
                <a:lnTo>
                  <a:pt x="28" y="121"/>
                </a:lnTo>
                <a:lnTo>
                  <a:pt x="34" y="121"/>
                </a:lnTo>
                <a:lnTo>
                  <a:pt x="34" y="126"/>
                </a:lnTo>
                <a:lnTo>
                  <a:pt x="40" y="126"/>
                </a:lnTo>
                <a:lnTo>
                  <a:pt x="40" y="132"/>
                </a:lnTo>
                <a:lnTo>
                  <a:pt x="46" y="132"/>
                </a:lnTo>
                <a:lnTo>
                  <a:pt x="51" y="138"/>
                </a:lnTo>
                <a:lnTo>
                  <a:pt x="57" y="138"/>
                </a:lnTo>
                <a:lnTo>
                  <a:pt x="63" y="138"/>
                </a:lnTo>
                <a:lnTo>
                  <a:pt x="68" y="138"/>
                </a:lnTo>
                <a:lnTo>
                  <a:pt x="80" y="138"/>
                </a:lnTo>
                <a:lnTo>
                  <a:pt x="91" y="132"/>
                </a:lnTo>
                <a:lnTo>
                  <a:pt x="97" y="126"/>
                </a:lnTo>
                <a:lnTo>
                  <a:pt x="109" y="121"/>
                </a:lnTo>
                <a:lnTo>
                  <a:pt x="114" y="115"/>
                </a:lnTo>
                <a:lnTo>
                  <a:pt x="114" y="104"/>
                </a:lnTo>
                <a:lnTo>
                  <a:pt x="120" y="92"/>
                </a:lnTo>
                <a:lnTo>
                  <a:pt x="120" y="81"/>
                </a:lnTo>
                <a:lnTo>
                  <a:pt x="120" y="63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71" name="Freeform 35"/>
          <p:cNvSpPr>
            <a:spLocks/>
          </p:cNvSpPr>
          <p:nvPr/>
        </p:nvSpPr>
        <p:spPr bwMode="auto">
          <a:xfrm>
            <a:off x="6740525" y="3500438"/>
            <a:ext cx="207963" cy="236537"/>
          </a:xfrm>
          <a:custGeom>
            <a:avLst/>
            <a:gdLst/>
            <a:ahLst/>
            <a:cxnLst>
              <a:cxn ang="0">
                <a:pos x="131" y="63"/>
              </a:cxn>
              <a:cxn ang="0">
                <a:pos x="131" y="86"/>
              </a:cxn>
              <a:cxn ang="0">
                <a:pos x="131" y="98"/>
              </a:cxn>
              <a:cxn ang="0">
                <a:pos x="126" y="115"/>
              </a:cxn>
              <a:cxn ang="0">
                <a:pos x="120" y="126"/>
              </a:cxn>
              <a:cxn ang="0">
                <a:pos x="114" y="132"/>
              </a:cxn>
              <a:cxn ang="0">
                <a:pos x="103" y="138"/>
              </a:cxn>
              <a:cxn ang="0">
                <a:pos x="91" y="144"/>
              </a:cxn>
              <a:cxn ang="0">
                <a:pos x="80" y="149"/>
              </a:cxn>
              <a:cxn ang="0">
                <a:pos x="68" y="149"/>
              </a:cxn>
              <a:cxn ang="0">
                <a:pos x="63" y="149"/>
              </a:cxn>
              <a:cxn ang="0">
                <a:pos x="57" y="149"/>
              </a:cxn>
              <a:cxn ang="0">
                <a:pos x="51" y="144"/>
              </a:cxn>
              <a:cxn ang="0">
                <a:pos x="46" y="144"/>
              </a:cxn>
              <a:cxn ang="0">
                <a:pos x="40" y="144"/>
              </a:cxn>
              <a:cxn ang="0">
                <a:pos x="34" y="138"/>
              </a:cxn>
              <a:cxn ang="0">
                <a:pos x="28" y="138"/>
              </a:cxn>
              <a:cxn ang="0">
                <a:pos x="28" y="132"/>
              </a:cxn>
              <a:cxn ang="0">
                <a:pos x="23" y="132"/>
              </a:cxn>
              <a:cxn ang="0">
                <a:pos x="17" y="126"/>
              </a:cxn>
              <a:cxn ang="0">
                <a:pos x="17" y="121"/>
              </a:cxn>
              <a:cxn ang="0">
                <a:pos x="11" y="121"/>
              </a:cxn>
              <a:cxn ang="0">
                <a:pos x="11" y="115"/>
              </a:cxn>
              <a:cxn ang="0">
                <a:pos x="5" y="109"/>
              </a:cxn>
              <a:cxn ang="0">
                <a:pos x="5" y="104"/>
              </a:cxn>
              <a:cxn ang="0">
                <a:pos x="5" y="98"/>
              </a:cxn>
              <a:cxn ang="0">
                <a:pos x="5" y="92"/>
              </a:cxn>
              <a:cxn ang="0">
                <a:pos x="0" y="86"/>
              </a:cxn>
              <a:cxn ang="0">
                <a:pos x="0" y="63"/>
              </a:cxn>
              <a:cxn ang="0">
                <a:pos x="5" y="46"/>
              </a:cxn>
              <a:cxn ang="0">
                <a:pos x="5" y="35"/>
              </a:cxn>
              <a:cxn ang="0">
                <a:pos x="17" y="23"/>
              </a:cxn>
              <a:cxn ang="0">
                <a:pos x="23" y="12"/>
              </a:cxn>
              <a:cxn ang="0">
                <a:pos x="34" y="6"/>
              </a:cxn>
              <a:cxn ang="0">
                <a:pos x="46" y="0"/>
              </a:cxn>
              <a:cxn ang="0">
                <a:pos x="57" y="0"/>
              </a:cxn>
              <a:cxn ang="0">
                <a:pos x="68" y="0"/>
              </a:cxn>
              <a:cxn ang="0">
                <a:pos x="74" y="0"/>
              </a:cxn>
              <a:cxn ang="0">
                <a:pos x="80" y="0"/>
              </a:cxn>
              <a:cxn ang="0">
                <a:pos x="86" y="0"/>
              </a:cxn>
              <a:cxn ang="0">
                <a:pos x="91" y="0"/>
              </a:cxn>
              <a:cxn ang="0">
                <a:pos x="97" y="0"/>
              </a:cxn>
              <a:cxn ang="0">
                <a:pos x="103" y="6"/>
              </a:cxn>
              <a:cxn ang="0">
                <a:pos x="109" y="6"/>
              </a:cxn>
              <a:cxn ang="0">
                <a:pos x="109" y="12"/>
              </a:cxn>
              <a:cxn ang="0">
                <a:pos x="114" y="12"/>
              </a:cxn>
              <a:cxn ang="0">
                <a:pos x="114" y="18"/>
              </a:cxn>
              <a:cxn ang="0">
                <a:pos x="120" y="18"/>
              </a:cxn>
              <a:cxn ang="0">
                <a:pos x="120" y="23"/>
              </a:cxn>
              <a:cxn ang="0">
                <a:pos x="126" y="29"/>
              </a:cxn>
              <a:cxn ang="0">
                <a:pos x="131" y="35"/>
              </a:cxn>
              <a:cxn ang="0">
                <a:pos x="131" y="41"/>
              </a:cxn>
              <a:cxn ang="0">
                <a:pos x="131" y="46"/>
              </a:cxn>
              <a:cxn ang="0">
                <a:pos x="131" y="52"/>
              </a:cxn>
              <a:cxn ang="0">
                <a:pos x="131" y="63"/>
              </a:cxn>
            </a:cxnLst>
            <a:rect l="0" t="0" r="r" b="b"/>
            <a:pathLst>
              <a:path w="131" h="149">
                <a:moveTo>
                  <a:pt x="131" y="63"/>
                </a:moveTo>
                <a:lnTo>
                  <a:pt x="131" y="86"/>
                </a:lnTo>
                <a:lnTo>
                  <a:pt x="131" y="98"/>
                </a:lnTo>
                <a:lnTo>
                  <a:pt x="126" y="115"/>
                </a:lnTo>
                <a:lnTo>
                  <a:pt x="120" y="126"/>
                </a:lnTo>
                <a:lnTo>
                  <a:pt x="114" y="132"/>
                </a:lnTo>
                <a:lnTo>
                  <a:pt x="103" y="138"/>
                </a:lnTo>
                <a:lnTo>
                  <a:pt x="91" y="144"/>
                </a:lnTo>
                <a:lnTo>
                  <a:pt x="80" y="149"/>
                </a:lnTo>
                <a:lnTo>
                  <a:pt x="68" y="149"/>
                </a:lnTo>
                <a:lnTo>
                  <a:pt x="63" y="149"/>
                </a:lnTo>
                <a:lnTo>
                  <a:pt x="57" y="149"/>
                </a:lnTo>
                <a:lnTo>
                  <a:pt x="51" y="144"/>
                </a:lnTo>
                <a:lnTo>
                  <a:pt x="46" y="144"/>
                </a:lnTo>
                <a:lnTo>
                  <a:pt x="40" y="144"/>
                </a:lnTo>
                <a:lnTo>
                  <a:pt x="34" y="138"/>
                </a:lnTo>
                <a:lnTo>
                  <a:pt x="28" y="138"/>
                </a:lnTo>
                <a:lnTo>
                  <a:pt x="28" y="132"/>
                </a:lnTo>
                <a:lnTo>
                  <a:pt x="23" y="132"/>
                </a:lnTo>
                <a:lnTo>
                  <a:pt x="17" y="126"/>
                </a:lnTo>
                <a:lnTo>
                  <a:pt x="17" y="121"/>
                </a:lnTo>
                <a:lnTo>
                  <a:pt x="11" y="121"/>
                </a:lnTo>
                <a:lnTo>
                  <a:pt x="11" y="115"/>
                </a:lnTo>
                <a:lnTo>
                  <a:pt x="5" y="109"/>
                </a:lnTo>
                <a:lnTo>
                  <a:pt x="5" y="104"/>
                </a:lnTo>
                <a:lnTo>
                  <a:pt x="5" y="98"/>
                </a:lnTo>
                <a:lnTo>
                  <a:pt x="5" y="92"/>
                </a:lnTo>
                <a:lnTo>
                  <a:pt x="0" y="86"/>
                </a:lnTo>
                <a:lnTo>
                  <a:pt x="0" y="63"/>
                </a:lnTo>
                <a:lnTo>
                  <a:pt x="5" y="46"/>
                </a:lnTo>
                <a:lnTo>
                  <a:pt x="5" y="35"/>
                </a:lnTo>
                <a:lnTo>
                  <a:pt x="17" y="23"/>
                </a:lnTo>
                <a:lnTo>
                  <a:pt x="23" y="12"/>
                </a:lnTo>
                <a:lnTo>
                  <a:pt x="34" y="6"/>
                </a:lnTo>
                <a:lnTo>
                  <a:pt x="46" y="0"/>
                </a:lnTo>
                <a:lnTo>
                  <a:pt x="57" y="0"/>
                </a:lnTo>
                <a:lnTo>
                  <a:pt x="68" y="0"/>
                </a:lnTo>
                <a:lnTo>
                  <a:pt x="74" y="0"/>
                </a:lnTo>
                <a:lnTo>
                  <a:pt x="80" y="0"/>
                </a:lnTo>
                <a:lnTo>
                  <a:pt x="86" y="0"/>
                </a:lnTo>
                <a:lnTo>
                  <a:pt x="91" y="0"/>
                </a:lnTo>
                <a:lnTo>
                  <a:pt x="97" y="0"/>
                </a:lnTo>
                <a:lnTo>
                  <a:pt x="103" y="6"/>
                </a:lnTo>
                <a:lnTo>
                  <a:pt x="109" y="6"/>
                </a:lnTo>
                <a:lnTo>
                  <a:pt x="109" y="12"/>
                </a:lnTo>
                <a:lnTo>
                  <a:pt x="114" y="12"/>
                </a:lnTo>
                <a:lnTo>
                  <a:pt x="114" y="18"/>
                </a:lnTo>
                <a:lnTo>
                  <a:pt x="120" y="18"/>
                </a:lnTo>
                <a:lnTo>
                  <a:pt x="120" y="23"/>
                </a:lnTo>
                <a:lnTo>
                  <a:pt x="126" y="29"/>
                </a:lnTo>
                <a:lnTo>
                  <a:pt x="131" y="35"/>
                </a:lnTo>
                <a:lnTo>
                  <a:pt x="131" y="41"/>
                </a:lnTo>
                <a:lnTo>
                  <a:pt x="131" y="46"/>
                </a:lnTo>
                <a:lnTo>
                  <a:pt x="131" y="52"/>
                </a:lnTo>
                <a:lnTo>
                  <a:pt x="131" y="63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72" name="Freeform 36"/>
          <p:cNvSpPr>
            <a:spLocks/>
          </p:cNvSpPr>
          <p:nvPr/>
        </p:nvSpPr>
        <p:spPr bwMode="auto">
          <a:xfrm>
            <a:off x="6767513" y="3509963"/>
            <a:ext cx="163512" cy="209550"/>
          </a:xfrm>
          <a:custGeom>
            <a:avLst/>
            <a:gdLst/>
            <a:ahLst/>
            <a:cxnLst>
              <a:cxn ang="0">
                <a:pos x="103" y="57"/>
              </a:cxn>
              <a:cxn ang="0">
                <a:pos x="103" y="52"/>
              </a:cxn>
              <a:cxn ang="0">
                <a:pos x="103" y="40"/>
              </a:cxn>
              <a:cxn ang="0">
                <a:pos x="97" y="35"/>
              </a:cxn>
              <a:cxn ang="0">
                <a:pos x="97" y="29"/>
              </a:cxn>
              <a:cxn ang="0">
                <a:pos x="97" y="23"/>
              </a:cxn>
              <a:cxn ang="0">
                <a:pos x="92" y="17"/>
              </a:cxn>
              <a:cxn ang="0">
                <a:pos x="86" y="17"/>
              </a:cxn>
              <a:cxn ang="0">
                <a:pos x="86" y="12"/>
              </a:cxn>
              <a:cxn ang="0">
                <a:pos x="80" y="12"/>
              </a:cxn>
              <a:cxn ang="0">
                <a:pos x="80" y="6"/>
              </a:cxn>
              <a:cxn ang="0">
                <a:pos x="74" y="6"/>
              </a:cxn>
              <a:cxn ang="0">
                <a:pos x="69" y="6"/>
              </a:cxn>
              <a:cxn ang="0">
                <a:pos x="63" y="0"/>
              </a:cxn>
              <a:cxn ang="0">
                <a:pos x="57" y="0"/>
              </a:cxn>
              <a:cxn ang="0">
                <a:pos x="51" y="0"/>
              </a:cxn>
              <a:cxn ang="0">
                <a:pos x="40" y="0"/>
              </a:cxn>
              <a:cxn ang="0">
                <a:pos x="29" y="6"/>
              </a:cxn>
              <a:cxn ang="0">
                <a:pos x="23" y="12"/>
              </a:cxn>
              <a:cxn ang="0">
                <a:pos x="11" y="17"/>
              </a:cxn>
              <a:cxn ang="0">
                <a:pos x="6" y="29"/>
              </a:cxn>
              <a:cxn ang="0">
                <a:pos x="0" y="35"/>
              </a:cxn>
              <a:cxn ang="0">
                <a:pos x="0" y="46"/>
              </a:cxn>
              <a:cxn ang="0">
                <a:pos x="0" y="57"/>
              </a:cxn>
              <a:cxn ang="0">
                <a:pos x="0" y="75"/>
              </a:cxn>
              <a:cxn ang="0">
                <a:pos x="0" y="86"/>
              </a:cxn>
              <a:cxn ang="0">
                <a:pos x="0" y="92"/>
              </a:cxn>
              <a:cxn ang="0">
                <a:pos x="0" y="98"/>
              </a:cxn>
              <a:cxn ang="0">
                <a:pos x="6" y="103"/>
              </a:cxn>
              <a:cxn ang="0">
                <a:pos x="6" y="109"/>
              </a:cxn>
              <a:cxn ang="0">
                <a:pos x="11" y="115"/>
              </a:cxn>
              <a:cxn ang="0">
                <a:pos x="17" y="115"/>
              </a:cxn>
              <a:cxn ang="0">
                <a:pos x="17" y="120"/>
              </a:cxn>
              <a:cxn ang="0">
                <a:pos x="23" y="120"/>
              </a:cxn>
              <a:cxn ang="0">
                <a:pos x="23" y="126"/>
              </a:cxn>
              <a:cxn ang="0">
                <a:pos x="29" y="126"/>
              </a:cxn>
              <a:cxn ang="0">
                <a:pos x="34" y="132"/>
              </a:cxn>
              <a:cxn ang="0">
                <a:pos x="40" y="132"/>
              </a:cxn>
              <a:cxn ang="0">
                <a:pos x="46" y="132"/>
              </a:cxn>
              <a:cxn ang="0">
                <a:pos x="51" y="132"/>
              </a:cxn>
              <a:cxn ang="0">
                <a:pos x="63" y="132"/>
              </a:cxn>
              <a:cxn ang="0">
                <a:pos x="74" y="126"/>
              </a:cxn>
              <a:cxn ang="0">
                <a:pos x="80" y="120"/>
              </a:cxn>
              <a:cxn ang="0">
                <a:pos x="92" y="115"/>
              </a:cxn>
              <a:cxn ang="0">
                <a:pos x="97" y="109"/>
              </a:cxn>
              <a:cxn ang="0">
                <a:pos x="97" y="98"/>
              </a:cxn>
              <a:cxn ang="0">
                <a:pos x="103" y="86"/>
              </a:cxn>
              <a:cxn ang="0">
                <a:pos x="103" y="75"/>
              </a:cxn>
              <a:cxn ang="0">
                <a:pos x="103" y="57"/>
              </a:cxn>
            </a:cxnLst>
            <a:rect l="0" t="0" r="r" b="b"/>
            <a:pathLst>
              <a:path w="103" h="132">
                <a:moveTo>
                  <a:pt x="103" y="57"/>
                </a:moveTo>
                <a:lnTo>
                  <a:pt x="103" y="52"/>
                </a:lnTo>
                <a:lnTo>
                  <a:pt x="103" y="40"/>
                </a:lnTo>
                <a:lnTo>
                  <a:pt x="97" y="35"/>
                </a:lnTo>
                <a:lnTo>
                  <a:pt x="97" y="29"/>
                </a:lnTo>
                <a:lnTo>
                  <a:pt x="97" y="23"/>
                </a:lnTo>
                <a:lnTo>
                  <a:pt x="92" y="17"/>
                </a:lnTo>
                <a:lnTo>
                  <a:pt x="86" y="17"/>
                </a:lnTo>
                <a:lnTo>
                  <a:pt x="86" y="12"/>
                </a:lnTo>
                <a:lnTo>
                  <a:pt x="80" y="12"/>
                </a:lnTo>
                <a:lnTo>
                  <a:pt x="80" y="6"/>
                </a:lnTo>
                <a:lnTo>
                  <a:pt x="74" y="6"/>
                </a:lnTo>
                <a:lnTo>
                  <a:pt x="69" y="6"/>
                </a:lnTo>
                <a:lnTo>
                  <a:pt x="63" y="0"/>
                </a:lnTo>
                <a:lnTo>
                  <a:pt x="57" y="0"/>
                </a:lnTo>
                <a:lnTo>
                  <a:pt x="51" y="0"/>
                </a:lnTo>
                <a:lnTo>
                  <a:pt x="40" y="0"/>
                </a:lnTo>
                <a:lnTo>
                  <a:pt x="29" y="6"/>
                </a:lnTo>
                <a:lnTo>
                  <a:pt x="23" y="12"/>
                </a:lnTo>
                <a:lnTo>
                  <a:pt x="11" y="17"/>
                </a:lnTo>
                <a:lnTo>
                  <a:pt x="6" y="29"/>
                </a:lnTo>
                <a:lnTo>
                  <a:pt x="0" y="35"/>
                </a:lnTo>
                <a:lnTo>
                  <a:pt x="0" y="46"/>
                </a:lnTo>
                <a:lnTo>
                  <a:pt x="0" y="57"/>
                </a:lnTo>
                <a:lnTo>
                  <a:pt x="0" y="75"/>
                </a:lnTo>
                <a:lnTo>
                  <a:pt x="0" y="86"/>
                </a:lnTo>
                <a:lnTo>
                  <a:pt x="0" y="92"/>
                </a:lnTo>
                <a:lnTo>
                  <a:pt x="0" y="98"/>
                </a:lnTo>
                <a:lnTo>
                  <a:pt x="6" y="103"/>
                </a:lnTo>
                <a:lnTo>
                  <a:pt x="6" y="109"/>
                </a:lnTo>
                <a:lnTo>
                  <a:pt x="11" y="115"/>
                </a:lnTo>
                <a:lnTo>
                  <a:pt x="17" y="115"/>
                </a:lnTo>
                <a:lnTo>
                  <a:pt x="17" y="120"/>
                </a:lnTo>
                <a:lnTo>
                  <a:pt x="23" y="120"/>
                </a:lnTo>
                <a:lnTo>
                  <a:pt x="23" y="126"/>
                </a:lnTo>
                <a:lnTo>
                  <a:pt x="29" y="126"/>
                </a:lnTo>
                <a:lnTo>
                  <a:pt x="34" y="132"/>
                </a:lnTo>
                <a:lnTo>
                  <a:pt x="40" y="132"/>
                </a:lnTo>
                <a:lnTo>
                  <a:pt x="46" y="132"/>
                </a:lnTo>
                <a:lnTo>
                  <a:pt x="51" y="132"/>
                </a:lnTo>
                <a:lnTo>
                  <a:pt x="63" y="132"/>
                </a:lnTo>
                <a:lnTo>
                  <a:pt x="74" y="126"/>
                </a:lnTo>
                <a:lnTo>
                  <a:pt x="80" y="120"/>
                </a:lnTo>
                <a:lnTo>
                  <a:pt x="92" y="115"/>
                </a:lnTo>
                <a:lnTo>
                  <a:pt x="97" y="109"/>
                </a:lnTo>
                <a:lnTo>
                  <a:pt x="97" y="98"/>
                </a:lnTo>
                <a:lnTo>
                  <a:pt x="103" y="86"/>
                </a:lnTo>
                <a:lnTo>
                  <a:pt x="103" y="75"/>
                </a:lnTo>
                <a:lnTo>
                  <a:pt x="103" y="5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4373" name="Rectangle 37"/>
          <p:cNvSpPr>
            <a:spLocks noChangeArrowheads="1"/>
          </p:cNvSpPr>
          <p:nvPr/>
        </p:nvSpPr>
        <p:spPr bwMode="auto">
          <a:xfrm>
            <a:off x="6058555" y="4105275"/>
            <a:ext cx="2491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2200" u="none" dirty="0">
                <a:solidFill>
                  <a:srgbClr val="1515F5"/>
                </a:solidFill>
                <a:cs typeface="Times New Roman (Arabic)" charset="-78"/>
              </a:rPr>
              <a:t>K-open = K-close</a:t>
            </a:r>
          </a:p>
          <a:p>
            <a:pPr algn="ctr" defTabSz="762000"/>
            <a:r>
              <a:rPr lang="en-US" altLang="ar-SA" u="none" dirty="0">
                <a:cs typeface="Times New Roman (Arabic)" charset="-78"/>
              </a:rPr>
              <a:t>Mostly the same key</a:t>
            </a:r>
            <a:endParaRPr lang="en-US" altLang="ar-SA" sz="1200" u="none" dirty="0">
              <a:cs typeface="Times New Roman (Arabic)" charset="-78"/>
            </a:endParaRPr>
          </a:p>
        </p:txBody>
      </p:sp>
      <p:sp>
        <p:nvSpPr>
          <p:cNvPr id="1294374" name="Rectangle 38"/>
          <p:cNvSpPr>
            <a:spLocks noChangeArrowheads="1"/>
          </p:cNvSpPr>
          <p:nvPr/>
        </p:nvSpPr>
        <p:spPr bwMode="auto">
          <a:xfrm>
            <a:off x="3600450" y="1803400"/>
            <a:ext cx="2933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de-DE" sz="2400" b="0" u="none">
                <a:solidFill>
                  <a:schemeClr val="hlink"/>
                </a:solidFill>
                <a:cs typeface="Times New Roman (Arabic)" charset="-78"/>
              </a:rPr>
              <a:t>(</a:t>
            </a:r>
            <a:r>
              <a:rPr lang="en-US" altLang="ar-SA" sz="2400" u="none">
                <a:solidFill>
                  <a:schemeClr val="hlink"/>
                </a:solidFill>
                <a:cs typeface="Times New Roman (Arabic)" charset="-78"/>
              </a:rPr>
              <a:t>Symmetric System</a:t>
            </a:r>
            <a:r>
              <a:rPr lang="en-US" altLang="ar-SA" sz="2400" b="0" u="none">
                <a:solidFill>
                  <a:schemeClr val="hlink"/>
                </a:solidFill>
                <a:cs typeface="Times New Roman (Arabic)" charset="-78"/>
              </a:rPr>
              <a:t>)</a:t>
            </a:r>
            <a:endParaRPr lang="en-US" altLang="ar-SA" sz="1600" b="0" u="none">
              <a:solidFill>
                <a:schemeClr val="hlink"/>
              </a:solidFill>
              <a:cs typeface="Times New Roman (Arabic)" charset="-78"/>
            </a:endParaRPr>
          </a:p>
        </p:txBody>
      </p:sp>
      <p:sp>
        <p:nvSpPr>
          <p:cNvPr id="1294375" name="Rectangle 39"/>
          <p:cNvSpPr>
            <a:spLocks noChangeArrowheads="1"/>
          </p:cNvSpPr>
          <p:nvPr/>
        </p:nvSpPr>
        <p:spPr bwMode="auto">
          <a:xfrm>
            <a:off x="1143000" y="5410200"/>
            <a:ext cx="83613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altLang="ar-SA" u="none" dirty="0">
                <a:solidFill>
                  <a:schemeClr val="hlink"/>
                </a:solidFill>
                <a:cs typeface="Times New Roman (Arabic)" charset="-78"/>
              </a:rPr>
              <a:t>- Open and close using shared secret keys (mostly one shared key) !!</a:t>
            </a:r>
          </a:p>
          <a:p>
            <a:pPr defTabSz="762000"/>
            <a:r>
              <a:rPr lang="en-US" altLang="ar-SA" u="none" dirty="0">
                <a:solidFill>
                  <a:schemeClr val="hlink"/>
                </a:solidFill>
                <a:cs typeface="Times New Roman (Arabic)" charset="-78"/>
              </a:rPr>
              <a:t>- A </a:t>
            </a:r>
            <a:r>
              <a:rPr lang="en-US" altLang="ar-SA" dirty="0">
                <a:solidFill>
                  <a:schemeClr val="hlink"/>
                </a:solidFill>
                <a:cs typeface="Times New Roman (Arabic)" charset="-78"/>
              </a:rPr>
              <a:t>Secret key agreement </a:t>
            </a:r>
            <a:r>
              <a:rPr lang="en-US" altLang="ar-SA" u="none" dirty="0">
                <a:solidFill>
                  <a:schemeClr val="hlink"/>
                </a:solidFill>
                <a:cs typeface="Times New Roman (Arabic)" charset="-78"/>
              </a:rPr>
              <a:t>is required 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0450" y="1828800"/>
            <a:ext cx="8201025" cy="441325"/>
            <a:chOff x="668" y="1152"/>
            <a:chExt cx="5167" cy="278"/>
          </a:xfrm>
        </p:grpSpPr>
        <p:sp>
          <p:nvSpPr>
            <p:cNvPr id="1296387" name="Rectangle 3"/>
            <p:cNvSpPr>
              <a:spLocks noChangeArrowheads="1"/>
            </p:cNvSpPr>
            <p:nvPr/>
          </p:nvSpPr>
          <p:spPr bwMode="auto">
            <a:xfrm>
              <a:off x="668" y="1152"/>
              <a:ext cx="80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altLang="ar-SA" sz="2400" i="1" u="none">
                  <a:solidFill>
                    <a:srgbClr val="000000"/>
                  </a:solidFill>
                  <a:cs typeface="Times New Roman (Arabic)" charset="-78"/>
                </a:rPr>
                <a:t>SENDER</a:t>
              </a:r>
              <a:endParaRPr lang="en-GB" altLang="ar-SA" sz="2400" u="none">
                <a:cs typeface="Times New Roman (Arabic)" charset="-78"/>
              </a:endParaRPr>
            </a:p>
          </p:txBody>
        </p:sp>
        <p:sp>
          <p:nvSpPr>
            <p:cNvPr id="1296388" name="Rectangle 4"/>
            <p:cNvSpPr>
              <a:spLocks noChangeArrowheads="1"/>
            </p:cNvSpPr>
            <p:nvPr/>
          </p:nvSpPr>
          <p:spPr bwMode="auto">
            <a:xfrm>
              <a:off x="4694" y="1200"/>
              <a:ext cx="11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altLang="de-DE" sz="2400" i="1" u="none">
                  <a:solidFill>
                    <a:srgbClr val="000000"/>
                  </a:solidFill>
                  <a:cs typeface="Times New Roman (Arabic)" charset="-78"/>
                </a:rPr>
                <a:t>   </a:t>
              </a:r>
              <a:r>
                <a:rPr lang="en-GB" altLang="ar-SA" sz="2400" i="1" u="none">
                  <a:solidFill>
                    <a:srgbClr val="000000"/>
                  </a:solidFill>
                  <a:cs typeface="Times New Roman (Arabic)" charset="-78"/>
                </a:rPr>
                <a:t>RECEIVER</a:t>
              </a:r>
              <a:endParaRPr lang="en-GB" altLang="ar-SA" sz="2400" u="none">
                <a:cs typeface="Times New Roman (Arabic)" charset="-78"/>
              </a:endParaRPr>
            </a:p>
          </p:txBody>
        </p:sp>
      </p:grpSp>
      <p:sp>
        <p:nvSpPr>
          <p:cNvPr id="1296389" name="Rectangle 5"/>
          <p:cNvSpPr>
            <a:spLocks noChangeArrowheads="1"/>
          </p:cNvSpPr>
          <p:nvPr/>
        </p:nvSpPr>
        <p:spPr bwMode="auto">
          <a:xfrm>
            <a:off x="5137150" y="3140075"/>
            <a:ext cx="55563" cy="3175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6390" name="Rectangle 6"/>
          <p:cNvSpPr>
            <a:spLocks noChangeArrowheads="1"/>
          </p:cNvSpPr>
          <p:nvPr/>
        </p:nvSpPr>
        <p:spPr bwMode="auto">
          <a:xfrm>
            <a:off x="5137150" y="3786188"/>
            <a:ext cx="55563" cy="3175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6391" name="Rectangle 7"/>
          <p:cNvSpPr>
            <a:spLocks noChangeArrowheads="1"/>
          </p:cNvSpPr>
          <p:nvPr/>
        </p:nvSpPr>
        <p:spPr bwMode="auto">
          <a:xfrm>
            <a:off x="5137150" y="4432300"/>
            <a:ext cx="55563" cy="3175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6392" name="Text Box 8"/>
          <p:cNvSpPr txBox="1">
            <a:spLocks noChangeArrowheads="1"/>
          </p:cNvSpPr>
          <p:nvPr/>
        </p:nvSpPr>
        <p:spPr bwMode="auto">
          <a:xfrm>
            <a:off x="1001713" y="722313"/>
            <a:ext cx="8243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GB" altLang="ar-SA" sz="3200" u="none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Secret Key Crypto-System : mechanical simulation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52750" y="4286250"/>
            <a:ext cx="1323975" cy="1709738"/>
            <a:chOff x="1908" y="1968"/>
            <a:chExt cx="834" cy="1077"/>
          </a:xfrm>
        </p:grpSpPr>
        <p:sp>
          <p:nvSpPr>
            <p:cNvPr id="1296394" name="Freeform 10"/>
            <p:cNvSpPr>
              <a:spLocks/>
            </p:cNvSpPr>
            <p:nvPr/>
          </p:nvSpPr>
          <p:spPr bwMode="auto">
            <a:xfrm>
              <a:off x="1908" y="2431"/>
              <a:ext cx="742" cy="614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742" y="0"/>
                </a:cxn>
                <a:cxn ang="0">
                  <a:pos x="442" y="172"/>
                </a:cxn>
                <a:cxn ang="0">
                  <a:pos x="0" y="172"/>
                </a:cxn>
                <a:cxn ang="0">
                  <a:pos x="0" y="614"/>
                </a:cxn>
                <a:cxn ang="0">
                  <a:pos x="442" y="614"/>
                </a:cxn>
                <a:cxn ang="0">
                  <a:pos x="442" y="172"/>
                </a:cxn>
              </a:cxnLst>
              <a:rect l="0" t="0" r="r" b="b"/>
              <a:pathLst>
                <a:path w="742" h="614">
                  <a:moveTo>
                    <a:pt x="285" y="0"/>
                  </a:moveTo>
                  <a:lnTo>
                    <a:pt x="742" y="0"/>
                  </a:lnTo>
                  <a:lnTo>
                    <a:pt x="442" y="172"/>
                  </a:lnTo>
                  <a:lnTo>
                    <a:pt x="0" y="172"/>
                  </a:lnTo>
                  <a:lnTo>
                    <a:pt x="0" y="614"/>
                  </a:lnTo>
                  <a:lnTo>
                    <a:pt x="442" y="614"/>
                  </a:lnTo>
                  <a:lnTo>
                    <a:pt x="442" y="17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395" name="Line 11"/>
            <p:cNvSpPr>
              <a:spLocks noChangeShapeType="1"/>
            </p:cNvSpPr>
            <p:nvPr/>
          </p:nvSpPr>
          <p:spPr bwMode="auto">
            <a:xfrm flipH="1">
              <a:off x="1908" y="2431"/>
              <a:ext cx="285" cy="17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396" name="Freeform 12"/>
            <p:cNvSpPr>
              <a:spLocks/>
            </p:cNvSpPr>
            <p:nvPr/>
          </p:nvSpPr>
          <p:spPr bwMode="auto">
            <a:xfrm>
              <a:off x="2464" y="2503"/>
              <a:ext cx="64" cy="199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157"/>
                </a:cxn>
                <a:cxn ang="0">
                  <a:pos x="0" y="199"/>
                </a:cxn>
                <a:cxn ang="0">
                  <a:pos x="0" y="28"/>
                </a:cxn>
              </a:cxnLst>
              <a:rect l="0" t="0" r="r" b="b"/>
              <a:pathLst>
                <a:path w="64" h="199">
                  <a:moveTo>
                    <a:pt x="64" y="0"/>
                  </a:moveTo>
                  <a:lnTo>
                    <a:pt x="64" y="157"/>
                  </a:lnTo>
                  <a:lnTo>
                    <a:pt x="0" y="199"/>
                  </a:lnTo>
                  <a:lnTo>
                    <a:pt x="0" y="2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965" y="2724"/>
              <a:ext cx="342" cy="207"/>
              <a:chOff x="1965" y="2724"/>
              <a:chExt cx="342" cy="207"/>
            </a:xfrm>
          </p:grpSpPr>
          <p:sp>
            <p:nvSpPr>
              <p:cNvPr id="1296398" name="Freeform 14"/>
              <p:cNvSpPr>
                <a:spLocks noEditPoints="1"/>
              </p:cNvSpPr>
              <p:nvPr/>
            </p:nvSpPr>
            <p:spPr bwMode="auto">
              <a:xfrm>
                <a:off x="1965" y="2724"/>
                <a:ext cx="342" cy="20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292" y="0"/>
                  </a:cxn>
                  <a:cxn ang="0">
                    <a:pos x="342" y="150"/>
                  </a:cxn>
                  <a:cxn ang="0">
                    <a:pos x="50" y="207"/>
                  </a:cxn>
                  <a:cxn ang="0">
                    <a:pos x="0" y="57"/>
                  </a:cxn>
                  <a:cxn ang="0">
                    <a:pos x="28" y="57"/>
                  </a:cxn>
                  <a:cxn ang="0">
                    <a:pos x="178" y="121"/>
                  </a:cxn>
                  <a:cxn ang="0">
                    <a:pos x="271" y="14"/>
                  </a:cxn>
                  <a:cxn ang="0">
                    <a:pos x="28" y="57"/>
                  </a:cxn>
                  <a:cxn ang="0">
                    <a:pos x="14" y="64"/>
                  </a:cxn>
                  <a:cxn ang="0">
                    <a:pos x="57" y="185"/>
                  </a:cxn>
                  <a:cxn ang="0">
                    <a:pos x="121" y="114"/>
                  </a:cxn>
                  <a:cxn ang="0">
                    <a:pos x="14" y="64"/>
                  </a:cxn>
                  <a:cxn ang="0">
                    <a:pos x="285" y="14"/>
                  </a:cxn>
                  <a:cxn ang="0">
                    <a:pos x="221" y="93"/>
                  </a:cxn>
                  <a:cxn ang="0">
                    <a:pos x="328" y="135"/>
                  </a:cxn>
                  <a:cxn ang="0">
                    <a:pos x="285" y="14"/>
                  </a:cxn>
                  <a:cxn ang="0">
                    <a:pos x="135" y="121"/>
                  </a:cxn>
                  <a:cxn ang="0">
                    <a:pos x="71" y="192"/>
                  </a:cxn>
                  <a:cxn ang="0">
                    <a:pos x="314" y="150"/>
                  </a:cxn>
                  <a:cxn ang="0">
                    <a:pos x="214" y="100"/>
                  </a:cxn>
                  <a:cxn ang="0">
                    <a:pos x="185" y="143"/>
                  </a:cxn>
                  <a:cxn ang="0">
                    <a:pos x="135" y="121"/>
                  </a:cxn>
                </a:cxnLst>
                <a:rect l="0" t="0" r="r" b="b"/>
                <a:pathLst>
                  <a:path w="342" h="207">
                    <a:moveTo>
                      <a:pt x="0" y="57"/>
                    </a:moveTo>
                    <a:lnTo>
                      <a:pt x="292" y="0"/>
                    </a:lnTo>
                    <a:lnTo>
                      <a:pt x="342" y="150"/>
                    </a:lnTo>
                    <a:lnTo>
                      <a:pt x="50" y="207"/>
                    </a:lnTo>
                    <a:lnTo>
                      <a:pt x="0" y="57"/>
                    </a:lnTo>
                    <a:close/>
                    <a:moveTo>
                      <a:pt x="28" y="57"/>
                    </a:moveTo>
                    <a:lnTo>
                      <a:pt x="178" y="121"/>
                    </a:lnTo>
                    <a:lnTo>
                      <a:pt x="271" y="14"/>
                    </a:lnTo>
                    <a:lnTo>
                      <a:pt x="28" y="57"/>
                    </a:lnTo>
                    <a:close/>
                    <a:moveTo>
                      <a:pt x="14" y="64"/>
                    </a:moveTo>
                    <a:lnTo>
                      <a:pt x="57" y="185"/>
                    </a:lnTo>
                    <a:lnTo>
                      <a:pt x="121" y="114"/>
                    </a:lnTo>
                    <a:lnTo>
                      <a:pt x="14" y="64"/>
                    </a:lnTo>
                    <a:close/>
                    <a:moveTo>
                      <a:pt x="285" y="14"/>
                    </a:moveTo>
                    <a:lnTo>
                      <a:pt x="221" y="93"/>
                    </a:lnTo>
                    <a:lnTo>
                      <a:pt x="328" y="135"/>
                    </a:lnTo>
                    <a:lnTo>
                      <a:pt x="285" y="14"/>
                    </a:lnTo>
                    <a:close/>
                    <a:moveTo>
                      <a:pt x="135" y="121"/>
                    </a:moveTo>
                    <a:lnTo>
                      <a:pt x="71" y="192"/>
                    </a:lnTo>
                    <a:lnTo>
                      <a:pt x="314" y="150"/>
                    </a:lnTo>
                    <a:lnTo>
                      <a:pt x="214" y="100"/>
                    </a:lnTo>
                    <a:lnTo>
                      <a:pt x="185" y="143"/>
                    </a:lnTo>
                    <a:lnTo>
                      <a:pt x="135" y="121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399" name="Freeform 15"/>
              <p:cNvSpPr>
                <a:spLocks/>
              </p:cNvSpPr>
              <p:nvPr/>
            </p:nvSpPr>
            <p:spPr bwMode="auto">
              <a:xfrm>
                <a:off x="1965" y="2724"/>
                <a:ext cx="342" cy="207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292" y="0"/>
                  </a:cxn>
                  <a:cxn ang="0">
                    <a:pos x="342" y="150"/>
                  </a:cxn>
                  <a:cxn ang="0">
                    <a:pos x="50" y="207"/>
                  </a:cxn>
                  <a:cxn ang="0">
                    <a:pos x="0" y="57"/>
                  </a:cxn>
                </a:cxnLst>
                <a:rect l="0" t="0" r="r" b="b"/>
                <a:pathLst>
                  <a:path w="342" h="207">
                    <a:moveTo>
                      <a:pt x="0" y="57"/>
                    </a:moveTo>
                    <a:lnTo>
                      <a:pt x="292" y="0"/>
                    </a:lnTo>
                    <a:lnTo>
                      <a:pt x="342" y="150"/>
                    </a:lnTo>
                    <a:lnTo>
                      <a:pt x="50" y="207"/>
                    </a:lnTo>
                    <a:lnTo>
                      <a:pt x="0" y="57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00" name="Freeform 16"/>
              <p:cNvSpPr>
                <a:spLocks/>
              </p:cNvSpPr>
              <p:nvPr/>
            </p:nvSpPr>
            <p:spPr bwMode="auto">
              <a:xfrm>
                <a:off x="1993" y="2738"/>
                <a:ext cx="243" cy="10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150" y="107"/>
                  </a:cxn>
                  <a:cxn ang="0">
                    <a:pos x="243" y="0"/>
                  </a:cxn>
                  <a:cxn ang="0">
                    <a:pos x="0" y="43"/>
                  </a:cxn>
                </a:cxnLst>
                <a:rect l="0" t="0" r="r" b="b"/>
                <a:pathLst>
                  <a:path w="243" h="107">
                    <a:moveTo>
                      <a:pt x="0" y="43"/>
                    </a:moveTo>
                    <a:lnTo>
                      <a:pt x="150" y="107"/>
                    </a:lnTo>
                    <a:lnTo>
                      <a:pt x="243" y="0"/>
                    </a:lnTo>
                    <a:lnTo>
                      <a:pt x="0" y="43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01" name="Freeform 17"/>
              <p:cNvSpPr>
                <a:spLocks/>
              </p:cNvSpPr>
              <p:nvPr/>
            </p:nvSpPr>
            <p:spPr bwMode="auto">
              <a:xfrm>
                <a:off x="1979" y="2788"/>
                <a:ext cx="107" cy="1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" y="121"/>
                  </a:cxn>
                  <a:cxn ang="0">
                    <a:pos x="107" y="50"/>
                  </a:cxn>
                  <a:cxn ang="0">
                    <a:pos x="0" y="0"/>
                  </a:cxn>
                </a:cxnLst>
                <a:rect l="0" t="0" r="r" b="b"/>
                <a:pathLst>
                  <a:path w="107" h="121">
                    <a:moveTo>
                      <a:pt x="0" y="0"/>
                    </a:moveTo>
                    <a:lnTo>
                      <a:pt x="43" y="121"/>
                    </a:lnTo>
                    <a:lnTo>
                      <a:pt x="107" y="50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02" name="Freeform 18"/>
              <p:cNvSpPr>
                <a:spLocks/>
              </p:cNvSpPr>
              <p:nvPr/>
            </p:nvSpPr>
            <p:spPr bwMode="auto">
              <a:xfrm>
                <a:off x="2186" y="2738"/>
                <a:ext cx="107" cy="12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79"/>
                  </a:cxn>
                  <a:cxn ang="0">
                    <a:pos x="107" y="121"/>
                  </a:cxn>
                  <a:cxn ang="0">
                    <a:pos x="64" y="0"/>
                  </a:cxn>
                </a:cxnLst>
                <a:rect l="0" t="0" r="r" b="b"/>
                <a:pathLst>
                  <a:path w="107" h="121">
                    <a:moveTo>
                      <a:pt x="64" y="0"/>
                    </a:moveTo>
                    <a:lnTo>
                      <a:pt x="0" y="79"/>
                    </a:lnTo>
                    <a:lnTo>
                      <a:pt x="107" y="121"/>
                    </a:lnTo>
                    <a:lnTo>
                      <a:pt x="64" y="0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03" name="Freeform 19"/>
              <p:cNvSpPr>
                <a:spLocks/>
              </p:cNvSpPr>
              <p:nvPr/>
            </p:nvSpPr>
            <p:spPr bwMode="auto">
              <a:xfrm>
                <a:off x="2036" y="2824"/>
                <a:ext cx="243" cy="92"/>
              </a:xfrm>
              <a:custGeom>
                <a:avLst/>
                <a:gdLst/>
                <a:ahLst/>
                <a:cxnLst>
                  <a:cxn ang="0">
                    <a:pos x="64" y="21"/>
                  </a:cxn>
                  <a:cxn ang="0">
                    <a:pos x="0" y="92"/>
                  </a:cxn>
                  <a:cxn ang="0">
                    <a:pos x="243" y="50"/>
                  </a:cxn>
                  <a:cxn ang="0">
                    <a:pos x="143" y="0"/>
                  </a:cxn>
                  <a:cxn ang="0">
                    <a:pos x="114" y="43"/>
                  </a:cxn>
                  <a:cxn ang="0">
                    <a:pos x="64" y="21"/>
                  </a:cxn>
                </a:cxnLst>
                <a:rect l="0" t="0" r="r" b="b"/>
                <a:pathLst>
                  <a:path w="243" h="92">
                    <a:moveTo>
                      <a:pt x="64" y="21"/>
                    </a:moveTo>
                    <a:lnTo>
                      <a:pt x="0" y="92"/>
                    </a:lnTo>
                    <a:lnTo>
                      <a:pt x="243" y="50"/>
                    </a:lnTo>
                    <a:lnTo>
                      <a:pt x="143" y="0"/>
                    </a:lnTo>
                    <a:lnTo>
                      <a:pt x="114" y="43"/>
                    </a:lnTo>
                    <a:lnTo>
                      <a:pt x="64" y="21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04" name="Freeform 20"/>
              <p:cNvSpPr>
                <a:spLocks/>
              </p:cNvSpPr>
              <p:nvPr/>
            </p:nvSpPr>
            <p:spPr bwMode="auto">
              <a:xfrm>
                <a:off x="2107" y="2767"/>
                <a:ext cx="50" cy="64"/>
              </a:xfrm>
              <a:custGeom>
                <a:avLst/>
                <a:gdLst/>
                <a:ahLst/>
                <a:cxnLst>
                  <a:cxn ang="0">
                    <a:pos x="29" y="42"/>
                  </a:cxn>
                  <a:cxn ang="0">
                    <a:pos x="22" y="42"/>
                  </a:cxn>
                  <a:cxn ang="0">
                    <a:pos x="7" y="14"/>
                  </a:cxn>
                  <a:cxn ang="0">
                    <a:pos x="15" y="64"/>
                  </a:cxn>
                  <a:cxn ang="0">
                    <a:pos x="22" y="57"/>
                  </a:cxn>
                  <a:cxn ang="0">
                    <a:pos x="22" y="64"/>
                  </a:cxn>
                  <a:cxn ang="0">
                    <a:pos x="15" y="64"/>
                  </a:cxn>
                  <a:cxn ang="0">
                    <a:pos x="7" y="64"/>
                  </a:cxn>
                  <a:cxn ang="0">
                    <a:pos x="15" y="64"/>
                  </a:cxn>
                  <a:cxn ang="0">
                    <a:pos x="0" y="14"/>
                  </a:cxn>
                  <a:cxn ang="0">
                    <a:pos x="7" y="7"/>
                  </a:cxn>
                  <a:cxn ang="0">
                    <a:pos x="29" y="35"/>
                  </a:cxn>
                  <a:cxn ang="0">
                    <a:pos x="29" y="0"/>
                  </a:cxn>
                  <a:cxn ang="0">
                    <a:pos x="36" y="0"/>
                  </a:cxn>
                  <a:cxn ang="0">
                    <a:pos x="50" y="50"/>
                  </a:cxn>
                  <a:cxn ang="0">
                    <a:pos x="36" y="57"/>
                  </a:cxn>
                  <a:cxn ang="0">
                    <a:pos x="36" y="50"/>
                  </a:cxn>
                  <a:cxn ang="0">
                    <a:pos x="43" y="50"/>
                  </a:cxn>
                  <a:cxn ang="0">
                    <a:pos x="36" y="0"/>
                  </a:cxn>
                  <a:cxn ang="0">
                    <a:pos x="29" y="0"/>
                  </a:cxn>
                  <a:cxn ang="0">
                    <a:pos x="29" y="42"/>
                  </a:cxn>
                </a:cxnLst>
                <a:rect l="0" t="0" r="r" b="b"/>
                <a:pathLst>
                  <a:path w="50" h="64">
                    <a:moveTo>
                      <a:pt x="29" y="42"/>
                    </a:moveTo>
                    <a:lnTo>
                      <a:pt x="22" y="42"/>
                    </a:lnTo>
                    <a:lnTo>
                      <a:pt x="7" y="14"/>
                    </a:lnTo>
                    <a:lnTo>
                      <a:pt x="15" y="64"/>
                    </a:lnTo>
                    <a:lnTo>
                      <a:pt x="22" y="57"/>
                    </a:lnTo>
                    <a:lnTo>
                      <a:pt x="22" y="64"/>
                    </a:lnTo>
                    <a:lnTo>
                      <a:pt x="15" y="64"/>
                    </a:lnTo>
                    <a:lnTo>
                      <a:pt x="7" y="64"/>
                    </a:lnTo>
                    <a:lnTo>
                      <a:pt x="15" y="64"/>
                    </a:lnTo>
                    <a:lnTo>
                      <a:pt x="0" y="14"/>
                    </a:lnTo>
                    <a:lnTo>
                      <a:pt x="7" y="7"/>
                    </a:lnTo>
                    <a:lnTo>
                      <a:pt x="29" y="35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50" y="50"/>
                    </a:lnTo>
                    <a:lnTo>
                      <a:pt x="36" y="57"/>
                    </a:lnTo>
                    <a:lnTo>
                      <a:pt x="36" y="50"/>
                    </a:lnTo>
                    <a:lnTo>
                      <a:pt x="43" y="50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9" y="42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296405" name="Freeform 21"/>
            <p:cNvSpPr>
              <a:spLocks/>
            </p:cNvSpPr>
            <p:nvPr/>
          </p:nvSpPr>
          <p:spPr bwMode="auto">
            <a:xfrm>
              <a:off x="2478" y="2553"/>
              <a:ext cx="43" cy="99"/>
            </a:xfrm>
            <a:custGeom>
              <a:avLst/>
              <a:gdLst/>
              <a:ahLst/>
              <a:cxnLst>
                <a:cxn ang="0">
                  <a:pos x="43" y="42"/>
                </a:cxn>
                <a:cxn ang="0">
                  <a:pos x="43" y="57"/>
                </a:cxn>
                <a:cxn ang="0">
                  <a:pos x="43" y="71"/>
                </a:cxn>
                <a:cxn ang="0">
                  <a:pos x="36" y="78"/>
                </a:cxn>
                <a:cxn ang="0">
                  <a:pos x="36" y="85"/>
                </a:cxn>
                <a:cxn ang="0">
                  <a:pos x="36" y="92"/>
                </a:cxn>
                <a:cxn ang="0">
                  <a:pos x="29" y="99"/>
                </a:cxn>
                <a:cxn ang="0">
                  <a:pos x="22" y="99"/>
                </a:cxn>
                <a:cxn ang="0">
                  <a:pos x="15" y="99"/>
                </a:cxn>
                <a:cxn ang="0">
                  <a:pos x="7" y="99"/>
                </a:cxn>
                <a:cxn ang="0">
                  <a:pos x="7" y="92"/>
                </a:cxn>
                <a:cxn ang="0">
                  <a:pos x="7" y="85"/>
                </a:cxn>
                <a:cxn ang="0">
                  <a:pos x="0" y="85"/>
                </a:cxn>
                <a:cxn ang="0">
                  <a:pos x="0" y="78"/>
                </a:cxn>
                <a:cxn ang="0">
                  <a:pos x="0" y="71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7" y="7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9" y="0"/>
                </a:cxn>
                <a:cxn ang="0">
                  <a:pos x="29" y="7"/>
                </a:cxn>
                <a:cxn ang="0">
                  <a:pos x="36" y="7"/>
                </a:cxn>
                <a:cxn ang="0">
                  <a:pos x="36" y="14"/>
                </a:cxn>
                <a:cxn ang="0">
                  <a:pos x="36" y="21"/>
                </a:cxn>
                <a:cxn ang="0">
                  <a:pos x="36" y="28"/>
                </a:cxn>
                <a:cxn ang="0">
                  <a:pos x="43" y="28"/>
                </a:cxn>
                <a:cxn ang="0">
                  <a:pos x="43" y="35"/>
                </a:cxn>
                <a:cxn ang="0">
                  <a:pos x="43" y="42"/>
                </a:cxn>
              </a:cxnLst>
              <a:rect l="0" t="0" r="r" b="b"/>
              <a:pathLst>
                <a:path w="43" h="99">
                  <a:moveTo>
                    <a:pt x="43" y="42"/>
                  </a:moveTo>
                  <a:lnTo>
                    <a:pt x="43" y="57"/>
                  </a:lnTo>
                  <a:lnTo>
                    <a:pt x="43" y="71"/>
                  </a:lnTo>
                  <a:lnTo>
                    <a:pt x="36" y="78"/>
                  </a:lnTo>
                  <a:lnTo>
                    <a:pt x="36" y="85"/>
                  </a:lnTo>
                  <a:lnTo>
                    <a:pt x="36" y="92"/>
                  </a:lnTo>
                  <a:lnTo>
                    <a:pt x="29" y="99"/>
                  </a:lnTo>
                  <a:lnTo>
                    <a:pt x="22" y="99"/>
                  </a:lnTo>
                  <a:lnTo>
                    <a:pt x="15" y="99"/>
                  </a:lnTo>
                  <a:lnTo>
                    <a:pt x="7" y="99"/>
                  </a:lnTo>
                  <a:lnTo>
                    <a:pt x="7" y="92"/>
                  </a:lnTo>
                  <a:lnTo>
                    <a:pt x="7" y="85"/>
                  </a:lnTo>
                  <a:lnTo>
                    <a:pt x="0" y="85"/>
                  </a:lnTo>
                  <a:lnTo>
                    <a:pt x="0" y="78"/>
                  </a:lnTo>
                  <a:lnTo>
                    <a:pt x="0" y="71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7" y="7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29" y="7"/>
                  </a:lnTo>
                  <a:lnTo>
                    <a:pt x="36" y="7"/>
                  </a:lnTo>
                  <a:lnTo>
                    <a:pt x="36" y="14"/>
                  </a:lnTo>
                  <a:lnTo>
                    <a:pt x="36" y="21"/>
                  </a:lnTo>
                  <a:lnTo>
                    <a:pt x="36" y="28"/>
                  </a:lnTo>
                  <a:lnTo>
                    <a:pt x="43" y="28"/>
                  </a:lnTo>
                  <a:lnTo>
                    <a:pt x="43" y="35"/>
                  </a:lnTo>
                  <a:lnTo>
                    <a:pt x="43" y="4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06" name="Freeform 22"/>
            <p:cNvSpPr>
              <a:spLocks/>
            </p:cNvSpPr>
            <p:nvPr/>
          </p:nvSpPr>
          <p:spPr bwMode="auto">
            <a:xfrm>
              <a:off x="2478" y="2560"/>
              <a:ext cx="36" cy="85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36" y="28"/>
                </a:cxn>
                <a:cxn ang="0">
                  <a:pos x="36" y="21"/>
                </a:cxn>
                <a:cxn ang="0">
                  <a:pos x="36" y="14"/>
                </a:cxn>
                <a:cxn ang="0">
                  <a:pos x="29" y="14"/>
                </a:cxn>
                <a:cxn ang="0">
                  <a:pos x="29" y="7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7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  <a:cxn ang="0">
                  <a:pos x="0" y="35"/>
                </a:cxn>
                <a:cxn ang="0">
                  <a:pos x="0" y="50"/>
                </a:cxn>
                <a:cxn ang="0">
                  <a:pos x="7" y="57"/>
                </a:cxn>
                <a:cxn ang="0">
                  <a:pos x="7" y="64"/>
                </a:cxn>
                <a:cxn ang="0">
                  <a:pos x="7" y="71"/>
                </a:cxn>
                <a:cxn ang="0">
                  <a:pos x="7" y="78"/>
                </a:cxn>
                <a:cxn ang="0">
                  <a:pos x="7" y="85"/>
                </a:cxn>
                <a:cxn ang="0">
                  <a:pos x="15" y="85"/>
                </a:cxn>
                <a:cxn ang="0">
                  <a:pos x="22" y="85"/>
                </a:cxn>
                <a:cxn ang="0">
                  <a:pos x="29" y="85"/>
                </a:cxn>
                <a:cxn ang="0">
                  <a:pos x="29" y="78"/>
                </a:cxn>
                <a:cxn ang="0">
                  <a:pos x="36" y="71"/>
                </a:cxn>
                <a:cxn ang="0">
                  <a:pos x="36" y="64"/>
                </a:cxn>
                <a:cxn ang="0">
                  <a:pos x="36" y="57"/>
                </a:cxn>
                <a:cxn ang="0">
                  <a:pos x="36" y="50"/>
                </a:cxn>
                <a:cxn ang="0">
                  <a:pos x="36" y="35"/>
                </a:cxn>
              </a:cxnLst>
              <a:rect l="0" t="0" r="r" b="b"/>
              <a:pathLst>
                <a:path w="36" h="85">
                  <a:moveTo>
                    <a:pt x="36" y="35"/>
                  </a:moveTo>
                  <a:lnTo>
                    <a:pt x="36" y="28"/>
                  </a:lnTo>
                  <a:lnTo>
                    <a:pt x="36" y="21"/>
                  </a:lnTo>
                  <a:lnTo>
                    <a:pt x="36" y="14"/>
                  </a:lnTo>
                  <a:lnTo>
                    <a:pt x="29" y="14"/>
                  </a:lnTo>
                  <a:lnTo>
                    <a:pt x="29" y="7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7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lnTo>
                    <a:pt x="0" y="35"/>
                  </a:lnTo>
                  <a:lnTo>
                    <a:pt x="0" y="50"/>
                  </a:lnTo>
                  <a:lnTo>
                    <a:pt x="7" y="57"/>
                  </a:lnTo>
                  <a:lnTo>
                    <a:pt x="7" y="64"/>
                  </a:lnTo>
                  <a:lnTo>
                    <a:pt x="7" y="71"/>
                  </a:lnTo>
                  <a:lnTo>
                    <a:pt x="7" y="78"/>
                  </a:lnTo>
                  <a:lnTo>
                    <a:pt x="7" y="85"/>
                  </a:lnTo>
                  <a:lnTo>
                    <a:pt x="15" y="85"/>
                  </a:lnTo>
                  <a:lnTo>
                    <a:pt x="22" y="85"/>
                  </a:lnTo>
                  <a:lnTo>
                    <a:pt x="29" y="85"/>
                  </a:lnTo>
                  <a:lnTo>
                    <a:pt x="29" y="78"/>
                  </a:lnTo>
                  <a:lnTo>
                    <a:pt x="36" y="71"/>
                  </a:lnTo>
                  <a:lnTo>
                    <a:pt x="36" y="64"/>
                  </a:lnTo>
                  <a:lnTo>
                    <a:pt x="36" y="57"/>
                  </a:lnTo>
                  <a:lnTo>
                    <a:pt x="36" y="50"/>
                  </a:lnTo>
                  <a:lnTo>
                    <a:pt x="36" y="35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07" name="Freeform 23"/>
            <p:cNvSpPr>
              <a:spLocks/>
            </p:cNvSpPr>
            <p:nvPr/>
          </p:nvSpPr>
          <p:spPr bwMode="auto">
            <a:xfrm>
              <a:off x="2493" y="2574"/>
              <a:ext cx="78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0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1" y="7"/>
                </a:cxn>
                <a:cxn ang="0">
                  <a:pos x="71" y="14"/>
                </a:cxn>
                <a:cxn ang="0">
                  <a:pos x="78" y="21"/>
                </a:cxn>
                <a:cxn ang="0">
                  <a:pos x="78" y="29"/>
                </a:cxn>
                <a:cxn ang="0">
                  <a:pos x="78" y="36"/>
                </a:cxn>
                <a:cxn ang="0">
                  <a:pos x="71" y="43"/>
                </a:cxn>
                <a:cxn ang="0">
                  <a:pos x="71" y="50"/>
                </a:cxn>
                <a:cxn ang="0">
                  <a:pos x="64" y="50"/>
                </a:cxn>
                <a:cxn ang="0">
                  <a:pos x="64" y="57"/>
                </a:cxn>
                <a:cxn ang="0">
                  <a:pos x="57" y="57"/>
                </a:cxn>
                <a:cxn ang="0">
                  <a:pos x="50" y="57"/>
                </a:cxn>
                <a:cxn ang="0">
                  <a:pos x="0" y="57"/>
                </a:cxn>
                <a:cxn ang="0">
                  <a:pos x="0" y="50"/>
                </a:cxn>
                <a:cxn ang="0">
                  <a:pos x="50" y="50"/>
                </a:cxn>
                <a:cxn ang="0">
                  <a:pos x="57" y="50"/>
                </a:cxn>
                <a:cxn ang="0">
                  <a:pos x="64" y="50"/>
                </a:cxn>
                <a:cxn ang="0">
                  <a:pos x="64" y="43"/>
                </a:cxn>
                <a:cxn ang="0">
                  <a:pos x="71" y="43"/>
                </a:cxn>
                <a:cxn ang="0">
                  <a:pos x="71" y="36"/>
                </a:cxn>
                <a:cxn ang="0">
                  <a:pos x="71" y="29"/>
                </a:cxn>
                <a:cxn ang="0">
                  <a:pos x="71" y="21"/>
                </a:cxn>
                <a:cxn ang="0">
                  <a:pos x="71" y="14"/>
                </a:cxn>
                <a:cxn ang="0">
                  <a:pos x="64" y="14"/>
                </a:cxn>
                <a:cxn ang="0">
                  <a:pos x="64" y="7"/>
                </a:cxn>
                <a:cxn ang="0">
                  <a:pos x="57" y="7"/>
                </a:cxn>
                <a:cxn ang="0">
                  <a:pos x="50" y="7"/>
                </a:cxn>
                <a:cxn ang="0">
                  <a:pos x="5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78" h="57">
                  <a:moveTo>
                    <a:pt x="0" y="0"/>
                  </a:moveTo>
                  <a:lnTo>
                    <a:pt x="50" y="0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7"/>
                  </a:lnTo>
                  <a:lnTo>
                    <a:pt x="71" y="14"/>
                  </a:lnTo>
                  <a:lnTo>
                    <a:pt x="78" y="21"/>
                  </a:lnTo>
                  <a:lnTo>
                    <a:pt x="78" y="29"/>
                  </a:lnTo>
                  <a:lnTo>
                    <a:pt x="78" y="36"/>
                  </a:lnTo>
                  <a:lnTo>
                    <a:pt x="71" y="43"/>
                  </a:lnTo>
                  <a:lnTo>
                    <a:pt x="71" y="50"/>
                  </a:lnTo>
                  <a:lnTo>
                    <a:pt x="64" y="50"/>
                  </a:lnTo>
                  <a:lnTo>
                    <a:pt x="64" y="57"/>
                  </a:lnTo>
                  <a:lnTo>
                    <a:pt x="57" y="57"/>
                  </a:lnTo>
                  <a:lnTo>
                    <a:pt x="50" y="57"/>
                  </a:lnTo>
                  <a:lnTo>
                    <a:pt x="0" y="57"/>
                  </a:lnTo>
                  <a:lnTo>
                    <a:pt x="0" y="50"/>
                  </a:lnTo>
                  <a:lnTo>
                    <a:pt x="50" y="50"/>
                  </a:lnTo>
                  <a:lnTo>
                    <a:pt x="57" y="50"/>
                  </a:lnTo>
                  <a:lnTo>
                    <a:pt x="64" y="50"/>
                  </a:lnTo>
                  <a:lnTo>
                    <a:pt x="64" y="43"/>
                  </a:lnTo>
                  <a:lnTo>
                    <a:pt x="71" y="43"/>
                  </a:lnTo>
                  <a:lnTo>
                    <a:pt x="71" y="36"/>
                  </a:lnTo>
                  <a:lnTo>
                    <a:pt x="71" y="29"/>
                  </a:lnTo>
                  <a:lnTo>
                    <a:pt x="71" y="21"/>
                  </a:lnTo>
                  <a:lnTo>
                    <a:pt x="71" y="14"/>
                  </a:lnTo>
                  <a:lnTo>
                    <a:pt x="64" y="14"/>
                  </a:lnTo>
                  <a:lnTo>
                    <a:pt x="64" y="7"/>
                  </a:lnTo>
                  <a:lnTo>
                    <a:pt x="57" y="7"/>
                  </a:lnTo>
                  <a:lnTo>
                    <a:pt x="50" y="7"/>
                  </a:lnTo>
                  <a:lnTo>
                    <a:pt x="50" y="0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08" name="Line 24"/>
            <p:cNvSpPr>
              <a:spLocks noChangeShapeType="1"/>
            </p:cNvSpPr>
            <p:nvPr/>
          </p:nvSpPr>
          <p:spPr bwMode="auto">
            <a:xfrm flipH="1">
              <a:off x="2685" y="2702"/>
              <a:ext cx="14" cy="29"/>
            </a:xfrm>
            <a:prstGeom prst="line">
              <a:avLst/>
            </a:prstGeom>
            <a:noFill/>
            <a:ln w="222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09" name="Freeform 25"/>
            <p:cNvSpPr>
              <a:spLocks/>
            </p:cNvSpPr>
            <p:nvPr/>
          </p:nvSpPr>
          <p:spPr bwMode="auto">
            <a:xfrm>
              <a:off x="2550" y="2510"/>
              <a:ext cx="192" cy="307"/>
            </a:xfrm>
            <a:custGeom>
              <a:avLst/>
              <a:gdLst/>
              <a:ahLst/>
              <a:cxnLst>
                <a:cxn ang="0">
                  <a:pos x="114" y="307"/>
                </a:cxn>
                <a:cxn ang="0">
                  <a:pos x="21" y="178"/>
                </a:cxn>
                <a:cxn ang="0">
                  <a:pos x="14" y="171"/>
                </a:cxn>
                <a:cxn ang="0">
                  <a:pos x="7" y="157"/>
                </a:cxn>
                <a:cxn ang="0">
                  <a:pos x="7" y="150"/>
                </a:cxn>
                <a:cxn ang="0">
                  <a:pos x="0" y="135"/>
                </a:cxn>
                <a:cxn ang="0">
                  <a:pos x="0" y="121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0" y="85"/>
                </a:cxn>
                <a:cxn ang="0">
                  <a:pos x="0" y="71"/>
                </a:cxn>
                <a:cxn ang="0">
                  <a:pos x="0" y="57"/>
                </a:cxn>
                <a:cxn ang="0">
                  <a:pos x="7" y="50"/>
                </a:cxn>
                <a:cxn ang="0">
                  <a:pos x="14" y="35"/>
                </a:cxn>
                <a:cxn ang="0">
                  <a:pos x="14" y="28"/>
                </a:cxn>
                <a:cxn ang="0">
                  <a:pos x="21" y="21"/>
                </a:cxn>
                <a:cxn ang="0">
                  <a:pos x="28" y="14"/>
                </a:cxn>
                <a:cxn ang="0">
                  <a:pos x="35" y="7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64" y="0"/>
                </a:cxn>
                <a:cxn ang="0">
                  <a:pos x="71" y="7"/>
                </a:cxn>
                <a:cxn ang="0">
                  <a:pos x="78" y="7"/>
                </a:cxn>
                <a:cxn ang="0">
                  <a:pos x="85" y="14"/>
                </a:cxn>
                <a:cxn ang="0">
                  <a:pos x="92" y="21"/>
                </a:cxn>
                <a:cxn ang="0">
                  <a:pos x="100" y="28"/>
                </a:cxn>
                <a:cxn ang="0">
                  <a:pos x="192" y="157"/>
                </a:cxn>
                <a:cxn ang="0">
                  <a:pos x="185" y="171"/>
                </a:cxn>
                <a:cxn ang="0">
                  <a:pos x="92" y="43"/>
                </a:cxn>
                <a:cxn ang="0">
                  <a:pos x="85" y="35"/>
                </a:cxn>
                <a:cxn ang="0">
                  <a:pos x="78" y="28"/>
                </a:cxn>
                <a:cxn ang="0">
                  <a:pos x="71" y="28"/>
                </a:cxn>
                <a:cxn ang="0">
                  <a:pos x="64" y="21"/>
                </a:cxn>
                <a:cxn ang="0">
                  <a:pos x="57" y="21"/>
                </a:cxn>
                <a:cxn ang="0">
                  <a:pos x="50" y="21"/>
                </a:cxn>
                <a:cxn ang="0">
                  <a:pos x="42" y="28"/>
                </a:cxn>
                <a:cxn ang="0">
                  <a:pos x="35" y="28"/>
                </a:cxn>
                <a:cxn ang="0">
                  <a:pos x="28" y="35"/>
                </a:cxn>
                <a:cxn ang="0">
                  <a:pos x="28" y="43"/>
                </a:cxn>
                <a:cxn ang="0">
                  <a:pos x="21" y="50"/>
                </a:cxn>
                <a:cxn ang="0">
                  <a:pos x="14" y="57"/>
                </a:cxn>
                <a:cxn ang="0">
                  <a:pos x="14" y="64"/>
                </a:cxn>
                <a:cxn ang="0">
                  <a:pos x="14" y="78"/>
                </a:cxn>
                <a:cxn ang="0">
                  <a:pos x="7" y="85"/>
                </a:cxn>
                <a:cxn ang="0">
                  <a:pos x="7" y="100"/>
                </a:cxn>
                <a:cxn ang="0">
                  <a:pos x="7" y="107"/>
                </a:cxn>
                <a:cxn ang="0">
                  <a:pos x="14" y="121"/>
                </a:cxn>
                <a:cxn ang="0">
                  <a:pos x="14" y="128"/>
                </a:cxn>
                <a:cxn ang="0">
                  <a:pos x="14" y="135"/>
                </a:cxn>
                <a:cxn ang="0">
                  <a:pos x="21" y="150"/>
                </a:cxn>
                <a:cxn ang="0">
                  <a:pos x="21" y="157"/>
                </a:cxn>
                <a:cxn ang="0">
                  <a:pos x="28" y="164"/>
                </a:cxn>
                <a:cxn ang="0">
                  <a:pos x="121" y="292"/>
                </a:cxn>
                <a:cxn ang="0">
                  <a:pos x="114" y="307"/>
                </a:cxn>
              </a:cxnLst>
              <a:rect l="0" t="0" r="r" b="b"/>
              <a:pathLst>
                <a:path w="192" h="307">
                  <a:moveTo>
                    <a:pt x="114" y="307"/>
                  </a:moveTo>
                  <a:lnTo>
                    <a:pt x="21" y="178"/>
                  </a:lnTo>
                  <a:lnTo>
                    <a:pt x="14" y="171"/>
                  </a:lnTo>
                  <a:lnTo>
                    <a:pt x="7" y="157"/>
                  </a:lnTo>
                  <a:lnTo>
                    <a:pt x="7" y="150"/>
                  </a:lnTo>
                  <a:lnTo>
                    <a:pt x="0" y="135"/>
                  </a:lnTo>
                  <a:lnTo>
                    <a:pt x="0" y="121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0" y="85"/>
                  </a:lnTo>
                  <a:lnTo>
                    <a:pt x="0" y="71"/>
                  </a:lnTo>
                  <a:lnTo>
                    <a:pt x="0" y="57"/>
                  </a:lnTo>
                  <a:lnTo>
                    <a:pt x="7" y="50"/>
                  </a:lnTo>
                  <a:lnTo>
                    <a:pt x="14" y="35"/>
                  </a:lnTo>
                  <a:lnTo>
                    <a:pt x="14" y="28"/>
                  </a:lnTo>
                  <a:lnTo>
                    <a:pt x="21" y="21"/>
                  </a:lnTo>
                  <a:lnTo>
                    <a:pt x="28" y="14"/>
                  </a:lnTo>
                  <a:lnTo>
                    <a:pt x="35" y="7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1" y="7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2" y="21"/>
                  </a:lnTo>
                  <a:lnTo>
                    <a:pt x="100" y="28"/>
                  </a:lnTo>
                  <a:lnTo>
                    <a:pt x="192" y="157"/>
                  </a:lnTo>
                  <a:lnTo>
                    <a:pt x="185" y="171"/>
                  </a:lnTo>
                  <a:lnTo>
                    <a:pt x="92" y="43"/>
                  </a:lnTo>
                  <a:lnTo>
                    <a:pt x="85" y="35"/>
                  </a:lnTo>
                  <a:lnTo>
                    <a:pt x="78" y="28"/>
                  </a:lnTo>
                  <a:lnTo>
                    <a:pt x="71" y="28"/>
                  </a:lnTo>
                  <a:lnTo>
                    <a:pt x="64" y="21"/>
                  </a:lnTo>
                  <a:lnTo>
                    <a:pt x="57" y="21"/>
                  </a:lnTo>
                  <a:lnTo>
                    <a:pt x="50" y="21"/>
                  </a:lnTo>
                  <a:lnTo>
                    <a:pt x="42" y="28"/>
                  </a:lnTo>
                  <a:lnTo>
                    <a:pt x="35" y="28"/>
                  </a:lnTo>
                  <a:lnTo>
                    <a:pt x="28" y="35"/>
                  </a:lnTo>
                  <a:lnTo>
                    <a:pt x="28" y="43"/>
                  </a:lnTo>
                  <a:lnTo>
                    <a:pt x="21" y="50"/>
                  </a:lnTo>
                  <a:lnTo>
                    <a:pt x="14" y="57"/>
                  </a:lnTo>
                  <a:lnTo>
                    <a:pt x="14" y="64"/>
                  </a:lnTo>
                  <a:lnTo>
                    <a:pt x="14" y="78"/>
                  </a:lnTo>
                  <a:lnTo>
                    <a:pt x="7" y="85"/>
                  </a:lnTo>
                  <a:lnTo>
                    <a:pt x="7" y="100"/>
                  </a:lnTo>
                  <a:lnTo>
                    <a:pt x="7" y="107"/>
                  </a:lnTo>
                  <a:lnTo>
                    <a:pt x="14" y="121"/>
                  </a:lnTo>
                  <a:lnTo>
                    <a:pt x="14" y="128"/>
                  </a:lnTo>
                  <a:lnTo>
                    <a:pt x="14" y="135"/>
                  </a:lnTo>
                  <a:lnTo>
                    <a:pt x="21" y="150"/>
                  </a:lnTo>
                  <a:lnTo>
                    <a:pt x="21" y="157"/>
                  </a:lnTo>
                  <a:lnTo>
                    <a:pt x="28" y="164"/>
                  </a:lnTo>
                  <a:lnTo>
                    <a:pt x="121" y="292"/>
                  </a:lnTo>
                  <a:lnTo>
                    <a:pt x="114" y="307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0" name="Freeform 26"/>
            <p:cNvSpPr>
              <a:spLocks/>
            </p:cNvSpPr>
            <p:nvPr/>
          </p:nvSpPr>
          <p:spPr bwMode="auto">
            <a:xfrm>
              <a:off x="2550" y="2510"/>
              <a:ext cx="192" cy="307"/>
            </a:xfrm>
            <a:custGeom>
              <a:avLst/>
              <a:gdLst/>
              <a:ahLst/>
              <a:cxnLst>
                <a:cxn ang="0">
                  <a:pos x="114" y="307"/>
                </a:cxn>
                <a:cxn ang="0">
                  <a:pos x="21" y="178"/>
                </a:cxn>
                <a:cxn ang="0">
                  <a:pos x="14" y="171"/>
                </a:cxn>
                <a:cxn ang="0">
                  <a:pos x="7" y="157"/>
                </a:cxn>
                <a:cxn ang="0">
                  <a:pos x="7" y="150"/>
                </a:cxn>
                <a:cxn ang="0">
                  <a:pos x="0" y="135"/>
                </a:cxn>
                <a:cxn ang="0">
                  <a:pos x="0" y="121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0" y="85"/>
                </a:cxn>
                <a:cxn ang="0">
                  <a:pos x="0" y="71"/>
                </a:cxn>
                <a:cxn ang="0">
                  <a:pos x="0" y="57"/>
                </a:cxn>
                <a:cxn ang="0">
                  <a:pos x="7" y="50"/>
                </a:cxn>
                <a:cxn ang="0">
                  <a:pos x="14" y="35"/>
                </a:cxn>
                <a:cxn ang="0">
                  <a:pos x="14" y="28"/>
                </a:cxn>
                <a:cxn ang="0">
                  <a:pos x="21" y="21"/>
                </a:cxn>
                <a:cxn ang="0">
                  <a:pos x="28" y="14"/>
                </a:cxn>
                <a:cxn ang="0">
                  <a:pos x="35" y="7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64" y="0"/>
                </a:cxn>
                <a:cxn ang="0">
                  <a:pos x="71" y="7"/>
                </a:cxn>
                <a:cxn ang="0">
                  <a:pos x="78" y="7"/>
                </a:cxn>
                <a:cxn ang="0">
                  <a:pos x="85" y="14"/>
                </a:cxn>
                <a:cxn ang="0">
                  <a:pos x="92" y="21"/>
                </a:cxn>
                <a:cxn ang="0">
                  <a:pos x="100" y="28"/>
                </a:cxn>
                <a:cxn ang="0">
                  <a:pos x="192" y="157"/>
                </a:cxn>
                <a:cxn ang="0">
                  <a:pos x="185" y="171"/>
                </a:cxn>
                <a:cxn ang="0">
                  <a:pos x="92" y="43"/>
                </a:cxn>
                <a:cxn ang="0">
                  <a:pos x="85" y="35"/>
                </a:cxn>
                <a:cxn ang="0">
                  <a:pos x="78" y="28"/>
                </a:cxn>
                <a:cxn ang="0">
                  <a:pos x="71" y="28"/>
                </a:cxn>
                <a:cxn ang="0">
                  <a:pos x="64" y="21"/>
                </a:cxn>
                <a:cxn ang="0">
                  <a:pos x="57" y="21"/>
                </a:cxn>
                <a:cxn ang="0">
                  <a:pos x="50" y="21"/>
                </a:cxn>
                <a:cxn ang="0">
                  <a:pos x="42" y="28"/>
                </a:cxn>
                <a:cxn ang="0">
                  <a:pos x="35" y="28"/>
                </a:cxn>
                <a:cxn ang="0">
                  <a:pos x="28" y="35"/>
                </a:cxn>
                <a:cxn ang="0">
                  <a:pos x="28" y="43"/>
                </a:cxn>
                <a:cxn ang="0">
                  <a:pos x="21" y="50"/>
                </a:cxn>
                <a:cxn ang="0">
                  <a:pos x="14" y="57"/>
                </a:cxn>
                <a:cxn ang="0">
                  <a:pos x="14" y="64"/>
                </a:cxn>
                <a:cxn ang="0">
                  <a:pos x="14" y="78"/>
                </a:cxn>
                <a:cxn ang="0">
                  <a:pos x="7" y="85"/>
                </a:cxn>
                <a:cxn ang="0">
                  <a:pos x="7" y="100"/>
                </a:cxn>
                <a:cxn ang="0">
                  <a:pos x="7" y="107"/>
                </a:cxn>
                <a:cxn ang="0">
                  <a:pos x="14" y="121"/>
                </a:cxn>
                <a:cxn ang="0">
                  <a:pos x="14" y="128"/>
                </a:cxn>
                <a:cxn ang="0">
                  <a:pos x="14" y="135"/>
                </a:cxn>
                <a:cxn ang="0">
                  <a:pos x="21" y="150"/>
                </a:cxn>
                <a:cxn ang="0">
                  <a:pos x="21" y="157"/>
                </a:cxn>
                <a:cxn ang="0">
                  <a:pos x="28" y="164"/>
                </a:cxn>
                <a:cxn ang="0">
                  <a:pos x="121" y="292"/>
                </a:cxn>
                <a:cxn ang="0">
                  <a:pos x="114" y="307"/>
                </a:cxn>
              </a:cxnLst>
              <a:rect l="0" t="0" r="r" b="b"/>
              <a:pathLst>
                <a:path w="192" h="307">
                  <a:moveTo>
                    <a:pt x="114" y="307"/>
                  </a:moveTo>
                  <a:lnTo>
                    <a:pt x="21" y="178"/>
                  </a:lnTo>
                  <a:lnTo>
                    <a:pt x="14" y="171"/>
                  </a:lnTo>
                  <a:lnTo>
                    <a:pt x="7" y="157"/>
                  </a:lnTo>
                  <a:lnTo>
                    <a:pt x="7" y="150"/>
                  </a:lnTo>
                  <a:lnTo>
                    <a:pt x="0" y="135"/>
                  </a:lnTo>
                  <a:lnTo>
                    <a:pt x="0" y="121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0" y="85"/>
                  </a:lnTo>
                  <a:lnTo>
                    <a:pt x="0" y="71"/>
                  </a:lnTo>
                  <a:lnTo>
                    <a:pt x="0" y="57"/>
                  </a:lnTo>
                  <a:lnTo>
                    <a:pt x="7" y="50"/>
                  </a:lnTo>
                  <a:lnTo>
                    <a:pt x="14" y="35"/>
                  </a:lnTo>
                  <a:lnTo>
                    <a:pt x="14" y="28"/>
                  </a:lnTo>
                  <a:lnTo>
                    <a:pt x="21" y="21"/>
                  </a:lnTo>
                  <a:lnTo>
                    <a:pt x="28" y="14"/>
                  </a:lnTo>
                  <a:lnTo>
                    <a:pt x="35" y="7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71" y="7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2" y="21"/>
                  </a:lnTo>
                  <a:lnTo>
                    <a:pt x="100" y="28"/>
                  </a:lnTo>
                  <a:lnTo>
                    <a:pt x="192" y="157"/>
                  </a:lnTo>
                  <a:lnTo>
                    <a:pt x="185" y="171"/>
                  </a:lnTo>
                  <a:lnTo>
                    <a:pt x="92" y="43"/>
                  </a:lnTo>
                  <a:lnTo>
                    <a:pt x="85" y="35"/>
                  </a:lnTo>
                  <a:lnTo>
                    <a:pt x="78" y="28"/>
                  </a:lnTo>
                  <a:lnTo>
                    <a:pt x="71" y="28"/>
                  </a:lnTo>
                  <a:lnTo>
                    <a:pt x="64" y="21"/>
                  </a:lnTo>
                  <a:lnTo>
                    <a:pt x="57" y="21"/>
                  </a:lnTo>
                  <a:lnTo>
                    <a:pt x="50" y="21"/>
                  </a:lnTo>
                  <a:lnTo>
                    <a:pt x="42" y="28"/>
                  </a:lnTo>
                  <a:lnTo>
                    <a:pt x="35" y="28"/>
                  </a:lnTo>
                  <a:lnTo>
                    <a:pt x="28" y="35"/>
                  </a:lnTo>
                  <a:lnTo>
                    <a:pt x="28" y="43"/>
                  </a:lnTo>
                  <a:lnTo>
                    <a:pt x="21" y="50"/>
                  </a:lnTo>
                  <a:lnTo>
                    <a:pt x="14" y="57"/>
                  </a:lnTo>
                  <a:lnTo>
                    <a:pt x="14" y="64"/>
                  </a:lnTo>
                  <a:lnTo>
                    <a:pt x="14" y="78"/>
                  </a:lnTo>
                  <a:lnTo>
                    <a:pt x="7" y="85"/>
                  </a:lnTo>
                  <a:lnTo>
                    <a:pt x="7" y="100"/>
                  </a:lnTo>
                  <a:lnTo>
                    <a:pt x="7" y="107"/>
                  </a:lnTo>
                  <a:lnTo>
                    <a:pt x="14" y="121"/>
                  </a:lnTo>
                  <a:lnTo>
                    <a:pt x="14" y="128"/>
                  </a:lnTo>
                  <a:lnTo>
                    <a:pt x="14" y="135"/>
                  </a:lnTo>
                  <a:lnTo>
                    <a:pt x="21" y="150"/>
                  </a:lnTo>
                  <a:lnTo>
                    <a:pt x="21" y="157"/>
                  </a:lnTo>
                  <a:lnTo>
                    <a:pt x="28" y="164"/>
                  </a:lnTo>
                  <a:lnTo>
                    <a:pt x="121" y="292"/>
                  </a:lnTo>
                  <a:lnTo>
                    <a:pt x="114" y="30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1" name="Line 27"/>
            <p:cNvSpPr>
              <a:spLocks noChangeShapeType="1"/>
            </p:cNvSpPr>
            <p:nvPr/>
          </p:nvSpPr>
          <p:spPr bwMode="auto">
            <a:xfrm flipV="1">
              <a:off x="2578" y="2567"/>
              <a:ext cx="64" cy="1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2" name="Line 28"/>
            <p:cNvSpPr>
              <a:spLocks noChangeShapeType="1"/>
            </p:cNvSpPr>
            <p:nvPr/>
          </p:nvSpPr>
          <p:spPr bwMode="auto">
            <a:xfrm flipV="1">
              <a:off x="2664" y="2667"/>
              <a:ext cx="71" cy="1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3" name="Freeform 29"/>
            <p:cNvSpPr>
              <a:spLocks/>
            </p:cNvSpPr>
            <p:nvPr/>
          </p:nvSpPr>
          <p:spPr bwMode="auto">
            <a:xfrm>
              <a:off x="2635" y="2631"/>
              <a:ext cx="64" cy="107"/>
            </a:xfrm>
            <a:custGeom>
              <a:avLst/>
              <a:gdLst/>
              <a:ahLst/>
              <a:cxnLst>
                <a:cxn ang="0">
                  <a:pos x="50" y="107"/>
                </a:cxn>
                <a:cxn ang="0">
                  <a:pos x="15" y="50"/>
                </a:cxn>
                <a:cxn ang="0">
                  <a:pos x="7" y="50"/>
                </a:cxn>
                <a:cxn ang="0">
                  <a:pos x="7" y="43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15" y="0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64" y="71"/>
                </a:cxn>
                <a:cxn ang="0">
                  <a:pos x="29" y="21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15" y="7"/>
                </a:cxn>
                <a:cxn ang="0">
                  <a:pos x="7" y="7"/>
                </a:cxn>
                <a:cxn ang="0">
                  <a:pos x="7" y="14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0" y="29"/>
                </a:cxn>
                <a:cxn ang="0">
                  <a:pos x="7" y="29"/>
                </a:cxn>
                <a:cxn ang="0">
                  <a:pos x="7" y="36"/>
                </a:cxn>
                <a:cxn ang="0">
                  <a:pos x="7" y="43"/>
                </a:cxn>
                <a:cxn ang="0">
                  <a:pos x="15" y="43"/>
                </a:cxn>
                <a:cxn ang="0">
                  <a:pos x="15" y="50"/>
                </a:cxn>
                <a:cxn ang="0">
                  <a:pos x="50" y="100"/>
                </a:cxn>
                <a:cxn ang="0">
                  <a:pos x="50" y="107"/>
                </a:cxn>
              </a:cxnLst>
              <a:rect l="0" t="0" r="r" b="b"/>
              <a:pathLst>
                <a:path w="64" h="107">
                  <a:moveTo>
                    <a:pt x="50" y="107"/>
                  </a:moveTo>
                  <a:lnTo>
                    <a:pt x="15" y="50"/>
                  </a:lnTo>
                  <a:lnTo>
                    <a:pt x="7" y="50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0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64" y="71"/>
                  </a:lnTo>
                  <a:lnTo>
                    <a:pt x="29" y="21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15" y="7"/>
                  </a:lnTo>
                  <a:lnTo>
                    <a:pt x="7" y="7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7" y="29"/>
                  </a:lnTo>
                  <a:lnTo>
                    <a:pt x="7" y="36"/>
                  </a:lnTo>
                  <a:lnTo>
                    <a:pt x="7" y="43"/>
                  </a:lnTo>
                  <a:lnTo>
                    <a:pt x="15" y="43"/>
                  </a:lnTo>
                  <a:lnTo>
                    <a:pt x="15" y="50"/>
                  </a:lnTo>
                  <a:lnTo>
                    <a:pt x="50" y="100"/>
                  </a:lnTo>
                  <a:lnTo>
                    <a:pt x="50" y="107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4" name="Freeform 30"/>
            <p:cNvSpPr>
              <a:spLocks/>
            </p:cNvSpPr>
            <p:nvPr/>
          </p:nvSpPr>
          <p:spPr bwMode="auto">
            <a:xfrm>
              <a:off x="2635" y="2631"/>
              <a:ext cx="64" cy="107"/>
            </a:xfrm>
            <a:custGeom>
              <a:avLst/>
              <a:gdLst/>
              <a:ahLst/>
              <a:cxnLst>
                <a:cxn ang="0">
                  <a:pos x="50" y="107"/>
                </a:cxn>
                <a:cxn ang="0">
                  <a:pos x="15" y="50"/>
                </a:cxn>
                <a:cxn ang="0">
                  <a:pos x="7" y="50"/>
                </a:cxn>
                <a:cxn ang="0">
                  <a:pos x="7" y="43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15" y="0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64" y="71"/>
                </a:cxn>
                <a:cxn ang="0">
                  <a:pos x="29" y="21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15" y="7"/>
                </a:cxn>
                <a:cxn ang="0">
                  <a:pos x="7" y="7"/>
                </a:cxn>
                <a:cxn ang="0">
                  <a:pos x="7" y="14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0" y="29"/>
                </a:cxn>
                <a:cxn ang="0">
                  <a:pos x="7" y="29"/>
                </a:cxn>
                <a:cxn ang="0">
                  <a:pos x="7" y="36"/>
                </a:cxn>
                <a:cxn ang="0">
                  <a:pos x="7" y="43"/>
                </a:cxn>
                <a:cxn ang="0">
                  <a:pos x="15" y="43"/>
                </a:cxn>
                <a:cxn ang="0">
                  <a:pos x="15" y="50"/>
                </a:cxn>
                <a:cxn ang="0">
                  <a:pos x="50" y="100"/>
                </a:cxn>
                <a:cxn ang="0">
                  <a:pos x="50" y="107"/>
                </a:cxn>
              </a:cxnLst>
              <a:rect l="0" t="0" r="r" b="b"/>
              <a:pathLst>
                <a:path w="64" h="107">
                  <a:moveTo>
                    <a:pt x="50" y="107"/>
                  </a:moveTo>
                  <a:lnTo>
                    <a:pt x="15" y="50"/>
                  </a:lnTo>
                  <a:lnTo>
                    <a:pt x="7" y="50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0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64" y="71"/>
                  </a:lnTo>
                  <a:lnTo>
                    <a:pt x="29" y="21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15" y="7"/>
                  </a:lnTo>
                  <a:lnTo>
                    <a:pt x="7" y="7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7" y="29"/>
                  </a:lnTo>
                  <a:lnTo>
                    <a:pt x="7" y="36"/>
                  </a:lnTo>
                  <a:lnTo>
                    <a:pt x="7" y="43"/>
                  </a:lnTo>
                  <a:lnTo>
                    <a:pt x="15" y="43"/>
                  </a:lnTo>
                  <a:lnTo>
                    <a:pt x="15" y="50"/>
                  </a:lnTo>
                  <a:lnTo>
                    <a:pt x="50" y="100"/>
                  </a:lnTo>
                  <a:lnTo>
                    <a:pt x="50" y="10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5" name="Line 31"/>
            <p:cNvSpPr>
              <a:spLocks noChangeShapeType="1"/>
            </p:cNvSpPr>
            <p:nvPr/>
          </p:nvSpPr>
          <p:spPr bwMode="auto">
            <a:xfrm flipH="1">
              <a:off x="2685" y="2702"/>
              <a:ext cx="14" cy="2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6" name="Line 32"/>
            <p:cNvSpPr>
              <a:spLocks noChangeShapeType="1"/>
            </p:cNvSpPr>
            <p:nvPr/>
          </p:nvSpPr>
          <p:spPr bwMode="auto">
            <a:xfrm flipV="1">
              <a:off x="2578" y="2567"/>
              <a:ext cx="64" cy="1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7" name="Freeform 33"/>
            <p:cNvSpPr>
              <a:spLocks/>
            </p:cNvSpPr>
            <p:nvPr/>
          </p:nvSpPr>
          <p:spPr bwMode="auto">
            <a:xfrm>
              <a:off x="2592" y="2574"/>
              <a:ext cx="72" cy="14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72" y="0"/>
                </a:cxn>
                <a:cxn ang="0">
                  <a:pos x="0" y="143"/>
                </a:cxn>
              </a:cxnLst>
              <a:rect l="0" t="0" r="r" b="b"/>
              <a:pathLst>
                <a:path w="72" h="143">
                  <a:moveTo>
                    <a:pt x="65" y="0"/>
                  </a:moveTo>
                  <a:lnTo>
                    <a:pt x="72" y="0"/>
                  </a:lnTo>
                  <a:lnTo>
                    <a:pt x="0" y="14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8" name="Line 34"/>
            <p:cNvSpPr>
              <a:spLocks noChangeShapeType="1"/>
            </p:cNvSpPr>
            <p:nvPr/>
          </p:nvSpPr>
          <p:spPr bwMode="auto">
            <a:xfrm>
              <a:off x="2650" y="2431"/>
              <a:ext cx="1" cy="10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19" name="Freeform 35"/>
            <p:cNvSpPr>
              <a:spLocks/>
            </p:cNvSpPr>
            <p:nvPr/>
          </p:nvSpPr>
          <p:spPr bwMode="auto">
            <a:xfrm>
              <a:off x="2350" y="2795"/>
              <a:ext cx="300" cy="250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300" y="93"/>
                </a:cxn>
                <a:cxn ang="0">
                  <a:pos x="0" y="250"/>
                </a:cxn>
              </a:cxnLst>
              <a:rect l="0" t="0" r="r" b="b"/>
              <a:pathLst>
                <a:path w="300" h="250">
                  <a:moveTo>
                    <a:pt x="300" y="0"/>
                  </a:moveTo>
                  <a:lnTo>
                    <a:pt x="300" y="93"/>
                  </a:lnTo>
                  <a:lnTo>
                    <a:pt x="0" y="25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20" name="Line 36"/>
            <p:cNvSpPr>
              <a:spLocks noChangeShapeType="1"/>
            </p:cNvSpPr>
            <p:nvPr/>
          </p:nvSpPr>
          <p:spPr bwMode="auto">
            <a:xfrm>
              <a:off x="2016" y="1968"/>
              <a:ext cx="144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296421" name="Rectangle 37"/>
          <p:cNvSpPr>
            <a:spLocks noChangeArrowheads="1"/>
          </p:cNvSpPr>
          <p:nvPr/>
        </p:nvSpPr>
        <p:spPr bwMode="auto">
          <a:xfrm>
            <a:off x="5137150" y="5078413"/>
            <a:ext cx="55563" cy="3175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4648200" y="5124450"/>
            <a:ext cx="2755900" cy="973138"/>
            <a:chOff x="3216" y="2732"/>
            <a:chExt cx="1737" cy="613"/>
          </a:xfrm>
        </p:grpSpPr>
        <p:sp>
          <p:nvSpPr>
            <p:cNvPr id="1296423" name="Freeform 39"/>
            <p:cNvSpPr>
              <a:spLocks/>
            </p:cNvSpPr>
            <p:nvPr/>
          </p:nvSpPr>
          <p:spPr bwMode="auto">
            <a:xfrm>
              <a:off x="4126" y="2732"/>
              <a:ext cx="735" cy="61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735" y="0"/>
                </a:cxn>
                <a:cxn ang="0">
                  <a:pos x="442" y="171"/>
                </a:cxn>
                <a:cxn ang="0">
                  <a:pos x="0" y="171"/>
                </a:cxn>
                <a:cxn ang="0">
                  <a:pos x="0" y="613"/>
                </a:cxn>
                <a:cxn ang="0">
                  <a:pos x="442" y="613"/>
                </a:cxn>
                <a:cxn ang="0">
                  <a:pos x="442" y="171"/>
                </a:cxn>
              </a:cxnLst>
              <a:rect l="0" t="0" r="r" b="b"/>
              <a:pathLst>
                <a:path w="735" h="613">
                  <a:moveTo>
                    <a:pt x="285" y="0"/>
                  </a:moveTo>
                  <a:lnTo>
                    <a:pt x="735" y="0"/>
                  </a:lnTo>
                  <a:lnTo>
                    <a:pt x="442" y="171"/>
                  </a:lnTo>
                  <a:lnTo>
                    <a:pt x="0" y="171"/>
                  </a:lnTo>
                  <a:lnTo>
                    <a:pt x="0" y="613"/>
                  </a:lnTo>
                  <a:lnTo>
                    <a:pt x="442" y="613"/>
                  </a:lnTo>
                  <a:lnTo>
                    <a:pt x="442" y="171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24" name="Line 40"/>
            <p:cNvSpPr>
              <a:spLocks noChangeShapeType="1"/>
            </p:cNvSpPr>
            <p:nvPr/>
          </p:nvSpPr>
          <p:spPr bwMode="auto">
            <a:xfrm flipH="1">
              <a:off x="4126" y="2732"/>
              <a:ext cx="285" cy="17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25" name="Freeform 41"/>
            <p:cNvSpPr>
              <a:spLocks/>
            </p:cNvSpPr>
            <p:nvPr/>
          </p:nvSpPr>
          <p:spPr bwMode="auto">
            <a:xfrm>
              <a:off x="4675" y="2796"/>
              <a:ext cx="64" cy="207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164"/>
                </a:cxn>
                <a:cxn ang="0">
                  <a:pos x="0" y="207"/>
                </a:cxn>
                <a:cxn ang="0">
                  <a:pos x="0" y="36"/>
                </a:cxn>
              </a:cxnLst>
              <a:rect l="0" t="0" r="r" b="b"/>
              <a:pathLst>
                <a:path w="64" h="207">
                  <a:moveTo>
                    <a:pt x="64" y="0"/>
                  </a:moveTo>
                  <a:lnTo>
                    <a:pt x="64" y="164"/>
                  </a:lnTo>
                  <a:lnTo>
                    <a:pt x="0" y="207"/>
                  </a:lnTo>
                  <a:lnTo>
                    <a:pt x="0" y="36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4176" y="3024"/>
              <a:ext cx="342" cy="207"/>
              <a:chOff x="3817" y="2788"/>
              <a:chExt cx="342" cy="207"/>
            </a:xfrm>
          </p:grpSpPr>
          <p:sp>
            <p:nvSpPr>
              <p:cNvPr id="1296427" name="Freeform 43"/>
              <p:cNvSpPr>
                <a:spLocks noEditPoints="1"/>
              </p:cNvSpPr>
              <p:nvPr/>
            </p:nvSpPr>
            <p:spPr bwMode="auto">
              <a:xfrm>
                <a:off x="3817" y="2788"/>
                <a:ext cx="342" cy="207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292" y="0"/>
                  </a:cxn>
                  <a:cxn ang="0">
                    <a:pos x="342" y="150"/>
                  </a:cxn>
                  <a:cxn ang="0">
                    <a:pos x="57" y="207"/>
                  </a:cxn>
                  <a:cxn ang="0">
                    <a:pos x="0" y="50"/>
                  </a:cxn>
                  <a:cxn ang="0">
                    <a:pos x="28" y="57"/>
                  </a:cxn>
                  <a:cxn ang="0">
                    <a:pos x="178" y="122"/>
                  </a:cxn>
                  <a:cxn ang="0">
                    <a:pos x="271" y="8"/>
                  </a:cxn>
                  <a:cxn ang="0">
                    <a:pos x="28" y="57"/>
                  </a:cxn>
                  <a:cxn ang="0">
                    <a:pos x="21" y="65"/>
                  </a:cxn>
                  <a:cxn ang="0">
                    <a:pos x="57" y="186"/>
                  </a:cxn>
                  <a:cxn ang="0">
                    <a:pos x="121" y="115"/>
                  </a:cxn>
                  <a:cxn ang="0">
                    <a:pos x="21" y="65"/>
                  </a:cxn>
                  <a:cxn ang="0">
                    <a:pos x="285" y="15"/>
                  </a:cxn>
                  <a:cxn ang="0">
                    <a:pos x="221" y="93"/>
                  </a:cxn>
                  <a:cxn ang="0">
                    <a:pos x="328" y="136"/>
                  </a:cxn>
                  <a:cxn ang="0">
                    <a:pos x="285" y="15"/>
                  </a:cxn>
                  <a:cxn ang="0">
                    <a:pos x="135" y="115"/>
                  </a:cxn>
                  <a:cxn ang="0">
                    <a:pos x="71" y="193"/>
                  </a:cxn>
                  <a:cxn ang="0">
                    <a:pos x="321" y="143"/>
                  </a:cxn>
                  <a:cxn ang="0">
                    <a:pos x="214" y="100"/>
                  </a:cxn>
                  <a:cxn ang="0">
                    <a:pos x="185" y="143"/>
                  </a:cxn>
                  <a:cxn ang="0">
                    <a:pos x="135" y="115"/>
                  </a:cxn>
                </a:cxnLst>
                <a:rect l="0" t="0" r="r" b="b"/>
                <a:pathLst>
                  <a:path w="342" h="207">
                    <a:moveTo>
                      <a:pt x="0" y="50"/>
                    </a:moveTo>
                    <a:lnTo>
                      <a:pt x="292" y="0"/>
                    </a:lnTo>
                    <a:lnTo>
                      <a:pt x="342" y="150"/>
                    </a:lnTo>
                    <a:lnTo>
                      <a:pt x="57" y="207"/>
                    </a:lnTo>
                    <a:lnTo>
                      <a:pt x="0" y="50"/>
                    </a:lnTo>
                    <a:close/>
                    <a:moveTo>
                      <a:pt x="28" y="57"/>
                    </a:moveTo>
                    <a:lnTo>
                      <a:pt x="178" y="122"/>
                    </a:lnTo>
                    <a:lnTo>
                      <a:pt x="271" y="8"/>
                    </a:lnTo>
                    <a:lnTo>
                      <a:pt x="28" y="57"/>
                    </a:lnTo>
                    <a:close/>
                    <a:moveTo>
                      <a:pt x="21" y="65"/>
                    </a:moveTo>
                    <a:lnTo>
                      <a:pt x="57" y="186"/>
                    </a:lnTo>
                    <a:lnTo>
                      <a:pt x="121" y="115"/>
                    </a:lnTo>
                    <a:lnTo>
                      <a:pt x="21" y="65"/>
                    </a:lnTo>
                    <a:close/>
                    <a:moveTo>
                      <a:pt x="285" y="15"/>
                    </a:moveTo>
                    <a:lnTo>
                      <a:pt x="221" y="93"/>
                    </a:lnTo>
                    <a:lnTo>
                      <a:pt x="328" y="136"/>
                    </a:lnTo>
                    <a:lnTo>
                      <a:pt x="285" y="15"/>
                    </a:lnTo>
                    <a:close/>
                    <a:moveTo>
                      <a:pt x="135" y="115"/>
                    </a:moveTo>
                    <a:lnTo>
                      <a:pt x="71" y="193"/>
                    </a:lnTo>
                    <a:lnTo>
                      <a:pt x="321" y="143"/>
                    </a:lnTo>
                    <a:lnTo>
                      <a:pt x="214" y="100"/>
                    </a:lnTo>
                    <a:lnTo>
                      <a:pt x="185" y="143"/>
                    </a:lnTo>
                    <a:lnTo>
                      <a:pt x="135" y="115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28" name="Freeform 44"/>
              <p:cNvSpPr>
                <a:spLocks/>
              </p:cNvSpPr>
              <p:nvPr/>
            </p:nvSpPr>
            <p:spPr bwMode="auto">
              <a:xfrm>
                <a:off x="3817" y="2788"/>
                <a:ext cx="342" cy="207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292" y="0"/>
                  </a:cxn>
                  <a:cxn ang="0">
                    <a:pos x="342" y="150"/>
                  </a:cxn>
                  <a:cxn ang="0">
                    <a:pos x="57" y="207"/>
                  </a:cxn>
                  <a:cxn ang="0">
                    <a:pos x="0" y="50"/>
                  </a:cxn>
                </a:cxnLst>
                <a:rect l="0" t="0" r="r" b="b"/>
                <a:pathLst>
                  <a:path w="342" h="207">
                    <a:moveTo>
                      <a:pt x="0" y="50"/>
                    </a:moveTo>
                    <a:lnTo>
                      <a:pt x="292" y="0"/>
                    </a:lnTo>
                    <a:lnTo>
                      <a:pt x="342" y="150"/>
                    </a:lnTo>
                    <a:lnTo>
                      <a:pt x="57" y="207"/>
                    </a:lnTo>
                    <a:lnTo>
                      <a:pt x="0" y="50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29" name="Freeform 45"/>
              <p:cNvSpPr>
                <a:spLocks/>
              </p:cNvSpPr>
              <p:nvPr/>
            </p:nvSpPr>
            <p:spPr bwMode="auto">
              <a:xfrm>
                <a:off x="3845" y="2796"/>
                <a:ext cx="243" cy="114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150" y="114"/>
                  </a:cxn>
                  <a:cxn ang="0">
                    <a:pos x="243" y="0"/>
                  </a:cxn>
                  <a:cxn ang="0">
                    <a:pos x="0" y="49"/>
                  </a:cxn>
                </a:cxnLst>
                <a:rect l="0" t="0" r="r" b="b"/>
                <a:pathLst>
                  <a:path w="243" h="114">
                    <a:moveTo>
                      <a:pt x="0" y="49"/>
                    </a:moveTo>
                    <a:lnTo>
                      <a:pt x="150" y="114"/>
                    </a:lnTo>
                    <a:lnTo>
                      <a:pt x="243" y="0"/>
                    </a:lnTo>
                    <a:lnTo>
                      <a:pt x="0" y="49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30" name="Freeform 46"/>
              <p:cNvSpPr>
                <a:spLocks/>
              </p:cNvSpPr>
              <p:nvPr/>
            </p:nvSpPr>
            <p:spPr bwMode="auto">
              <a:xfrm>
                <a:off x="3838" y="2853"/>
                <a:ext cx="100" cy="1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121"/>
                  </a:cxn>
                  <a:cxn ang="0">
                    <a:pos x="100" y="50"/>
                  </a:cxn>
                  <a:cxn ang="0">
                    <a:pos x="0" y="0"/>
                  </a:cxn>
                </a:cxnLst>
                <a:rect l="0" t="0" r="r" b="b"/>
                <a:pathLst>
                  <a:path w="100" h="121">
                    <a:moveTo>
                      <a:pt x="0" y="0"/>
                    </a:moveTo>
                    <a:lnTo>
                      <a:pt x="36" y="121"/>
                    </a:lnTo>
                    <a:lnTo>
                      <a:pt x="100" y="50"/>
                    </a:lnTo>
                    <a:lnTo>
                      <a:pt x="0" y="0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31" name="Freeform 47"/>
              <p:cNvSpPr>
                <a:spLocks/>
              </p:cNvSpPr>
              <p:nvPr/>
            </p:nvSpPr>
            <p:spPr bwMode="auto">
              <a:xfrm>
                <a:off x="4038" y="2803"/>
                <a:ext cx="107" cy="121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78"/>
                  </a:cxn>
                  <a:cxn ang="0">
                    <a:pos x="107" y="121"/>
                  </a:cxn>
                  <a:cxn ang="0">
                    <a:pos x="64" y="0"/>
                  </a:cxn>
                </a:cxnLst>
                <a:rect l="0" t="0" r="r" b="b"/>
                <a:pathLst>
                  <a:path w="107" h="121">
                    <a:moveTo>
                      <a:pt x="64" y="0"/>
                    </a:moveTo>
                    <a:lnTo>
                      <a:pt x="0" y="78"/>
                    </a:lnTo>
                    <a:lnTo>
                      <a:pt x="107" y="121"/>
                    </a:lnTo>
                    <a:lnTo>
                      <a:pt x="64" y="0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32" name="Freeform 48"/>
              <p:cNvSpPr>
                <a:spLocks/>
              </p:cNvSpPr>
              <p:nvPr/>
            </p:nvSpPr>
            <p:spPr bwMode="auto">
              <a:xfrm>
                <a:off x="3888" y="2888"/>
                <a:ext cx="250" cy="93"/>
              </a:xfrm>
              <a:custGeom>
                <a:avLst/>
                <a:gdLst/>
                <a:ahLst/>
                <a:cxnLst>
                  <a:cxn ang="0">
                    <a:pos x="64" y="15"/>
                  </a:cxn>
                  <a:cxn ang="0">
                    <a:pos x="0" y="93"/>
                  </a:cxn>
                  <a:cxn ang="0">
                    <a:pos x="250" y="43"/>
                  </a:cxn>
                  <a:cxn ang="0">
                    <a:pos x="143" y="0"/>
                  </a:cxn>
                  <a:cxn ang="0">
                    <a:pos x="114" y="43"/>
                  </a:cxn>
                  <a:cxn ang="0">
                    <a:pos x="64" y="15"/>
                  </a:cxn>
                </a:cxnLst>
                <a:rect l="0" t="0" r="r" b="b"/>
                <a:pathLst>
                  <a:path w="250" h="93">
                    <a:moveTo>
                      <a:pt x="64" y="15"/>
                    </a:moveTo>
                    <a:lnTo>
                      <a:pt x="0" y="93"/>
                    </a:lnTo>
                    <a:lnTo>
                      <a:pt x="250" y="43"/>
                    </a:lnTo>
                    <a:lnTo>
                      <a:pt x="143" y="0"/>
                    </a:lnTo>
                    <a:lnTo>
                      <a:pt x="114" y="43"/>
                    </a:lnTo>
                    <a:lnTo>
                      <a:pt x="64" y="15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96433" name="Freeform 49"/>
              <p:cNvSpPr>
                <a:spLocks/>
              </p:cNvSpPr>
              <p:nvPr/>
            </p:nvSpPr>
            <p:spPr bwMode="auto">
              <a:xfrm>
                <a:off x="3959" y="2824"/>
                <a:ext cx="50" cy="71"/>
              </a:xfrm>
              <a:custGeom>
                <a:avLst/>
                <a:gdLst/>
                <a:ahLst/>
                <a:cxnLst>
                  <a:cxn ang="0">
                    <a:pos x="29" y="50"/>
                  </a:cxn>
                  <a:cxn ang="0">
                    <a:pos x="8" y="21"/>
                  </a:cxn>
                  <a:cxn ang="0">
                    <a:pos x="15" y="64"/>
                  </a:cxn>
                  <a:cxn ang="0">
                    <a:pos x="22" y="64"/>
                  </a:cxn>
                  <a:cxn ang="0">
                    <a:pos x="22" y="71"/>
                  </a:cxn>
                  <a:cxn ang="0">
                    <a:pos x="15" y="71"/>
                  </a:cxn>
                  <a:cxn ang="0">
                    <a:pos x="8" y="71"/>
                  </a:cxn>
                  <a:cxn ang="0">
                    <a:pos x="15" y="71"/>
                  </a:cxn>
                  <a:cxn ang="0">
                    <a:pos x="0" y="21"/>
                  </a:cxn>
                  <a:cxn ang="0">
                    <a:pos x="0" y="14"/>
                  </a:cxn>
                  <a:cxn ang="0">
                    <a:pos x="8" y="14"/>
                  </a:cxn>
                  <a:cxn ang="0">
                    <a:pos x="29" y="43"/>
                  </a:cxn>
                  <a:cxn ang="0">
                    <a:pos x="29" y="7"/>
                  </a:cxn>
                  <a:cxn ang="0">
                    <a:pos x="36" y="0"/>
                  </a:cxn>
                  <a:cxn ang="0">
                    <a:pos x="43" y="0"/>
                  </a:cxn>
                  <a:cxn ang="0">
                    <a:pos x="43" y="7"/>
                  </a:cxn>
                  <a:cxn ang="0">
                    <a:pos x="36" y="7"/>
                  </a:cxn>
                  <a:cxn ang="0">
                    <a:pos x="50" y="57"/>
                  </a:cxn>
                  <a:cxn ang="0">
                    <a:pos x="50" y="50"/>
                  </a:cxn>
                  <a:cxn ang="0">
                    <a:pos x="50" y="57"/>
                  </a:cxn>
                  <a:cxn ang="0">
                    <a:pos x="43" y="64"/>
                  </a:cxn>
                  <a:cxn ang="0">
                    <a:pos x="36" y="64"/>
                  </a:cxn>
                  <a:cxn ang="0">
                    <a:pos x="36" y="57"/>
                  </a:cxn>
                  <a:cxn ang="0">
                    <a:pos x="43" y="57"/>
                  </a:cxn>
                  <a:cxn ang="0">
                    <a:pos x="36" y="7"/>
                  </a:cxn>
                  <a:cxn ang="0">
                    <a:pos x="29" y="50"/>
                  </a:cxn>
                </a:cxnLst>
                <a:rect l="0" t="0" r="r" b="b"/>
                <a:pathLst>
                  <a:path w="50" h="71">
                    <a:moveTo>
                      <a:pt x="29" y="50"/>
                    </a:moveTo>
                    <a:lnTo>
                      <a:pt x="8" y="21"/>
                    </a:lnTo>
                    <a:lnTo>
                      <a:pt x="15" y="64"/>
                    </a:lnTo>
                    <a:lnTo>
                      <a:pt x="22" y="64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8" y="71"/>
                    </a:lnTo>
                    <a:lnTo>
                      <a:pt x="15" y="71"/>
                    </a:lnTo>
                    <a:lnTo>
                      <a:pt x="0" y="21"/>
                    </a:lnTo>
                    <a:lnTo>
                      <a:pt x="0" y="14"/>
                    </a:lnTo>
                    <a:lnTo>
                      <a:pt x="8" y="14"/>
                    </a:lnTo>
                    <a:lnTo>
                      <a:pt x="29" y="43"/>
                    </a:lnTo>
                    <a:lnTo>
                      <a:pt x="29" y="7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36" y="7"/>
                    </a:lnTo>
                    <a:lnTo>
                      <a:pt x="50" y="57"/>
                    </a:lnTo>
                    <a:lnTo>
                      <a:pt x="50" y="50"/>
                    </a:lnTo>
                    <a:lnTo>
                      <a:pt x="50" y="57"/>
                    </a:lnTo>
                    <a:lnTo>
                      <a:pt x="43" y="64"/>
                    </a:lnTo>
                    <a:lnTo>
                      <a:pt x="36" y="64"/>
                    </a:lnTo>
                    <a:lnTo>
                      <a:pt x="36" y="57"/>
                    </a:lnTo>
                    <a:lnTo>
                      <a:pt x="43" y="57"/>
                    </a:lnTo>
                    <a:lnTo>
                      <a:pt x="36" y="7"/>
                    </a:lnTo>
                    <a:lnTo>
                      <a:pt x="29" y="50"/>
                    </a:lnTo>
                  </a:path>
                </a:pathLst>
              </a:custGeom>
              <a:noFill/>
              <a:ln w="22225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296434" name="Freeform 50"/>
            <p:cNvSpPr>
              <a:spLocks/>
            </p:cNvSpPr>
            <p:nvPr/>
          </p:nvSpPr>
          <p:spPr bwMode="auto">
            <a:xfrm>
              <a:off x="4689" y="2853"/>
              <a:ext cx="43" cy="100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3" y="57"/>
                </a:cxn>
                <a:cxn ang="0">
                  <a:pos x="43" y="64"/>
                </a:cxn>
                <a:cxn ang="0">
                  <a:pos x="36" y="79"/>
                </a:cxn>
                <a:cxn ang="0">
                  <a:pos x="36" y="86"/>
                </a:cxn>
                <a:cxn ang="0">
                  <a:pos x="36" y="93"/>
                </a:cxn>
                <a:cxn ang="0">
                  <a:pos x="29" y="93"/>
                </a:cxn>
                <a:cxn ang="0">
                  <a:pos x="29" y="100"/>
                </a:cxn>
                <a:cxn ang="0">
                  <a:pos x="22" y="100"/>
                </a:cxn>
                <a:cxn ang="0">
                  <a:pos x="15" y="100"/>
                </a:cxn>
                <a:cxn ang="0">
                  <a:pos x="8" y="93"/>
                </a:cxn>
                <a:cxn ang="0">
                  <a:pos x="8" y="86"/>
                </a:cxn>
                <a:cxn ang="0">
                  <a:pos x="0" y="79"/>
                </a:cxn>
                <a:cxn ang="0">
                  <a:pos x="0" y="71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43"/>
                </a:cxn>
                <a:cxn ang="0">
                  <a:pos x="0" y="29"/>
                </a:cxn>
                <a:cxn ang="0">
                  <a:pos x="0" y="22"/>
                </a:cxn>
                <a:cxn ang="0">
                  <a:pos x="8" y="14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9" y="0"/>
                </a:cxn>
                <a:cxn ang="0">
                  <a:pos x="36" y="7"/>
                </a:cxn>
                <a:cxn ang="0">
                  <a:pos x="36" y="14"/>
                </a:cxn>
                <a:cxn ang="0">
                  <a:pos x="36" y="22"/>
                </a:cxn>
                <a:cxn ang="0">
                  <a:pos x="43" y="22"/>
                </a:cxn>
                <a:cxn ang="0">
                  <a:pos x="43" y="29"/>
                </a:cxn>
                <a:cxn ang="0">
                  <a:pos x="43" y="36"/>
                </a:cxn>
                <a:cxn ang="0">
                  <a:pos x="43" y="43"/>
                </a:cxn>
              </a:cxnLst>
              <a:rect l="0" t="0" r="r" b="b"/>
              <a:pathLst>
                <a:path w="43" h="100">
                  <a:moveTo>
                    <a:pt x="43" y="43"/>
                  </a:moveTo>
                  <a:lnTo>
                    <a:pt x="43" y="57"/>
                  </a:lnTo>
                  <a:lnTo>
                    <a:pt x="43" y="64"/>
                  </a:lnTo>
                  <a:lnTo>
                    <a:pt x="36" y="79"/>
                  </a:lnTo>
                  <a:lnTo>
                    <a:pt x="36" y="86"/>
                  </a:lnTo>
                  <a:lnTo>
                    <a:pt x="36" y="93"/>
                  </a:lnTo>
                  <a:lnTo>
                    <a:pt x="29" y="93"/>
                  </a:lnTo>
                  <a:lnTo>
                    <a:pt x="29" y="100"/>
                  </a:lnTo>
                  <a:lnTo>
                    <a:pt x="22" y="100"/>
                  </a:lnTo>
                  <a:lnTo>
                    <a:pt x="15" y="100"/>
                  </a:lnTo>
                  <a:lnTo>
                    <a:pt x="8" y="93"/>
                  </a:lnTo>
                  <a:lnTo>
                    <a:pt x="8" y="86"/>
                  </a:lnTo>
                  <a:lnTo>
                    <a:pt x="0" y="79"/>
                  </a:lnTo>
                  <a:lnTo>
                    <a:pt x="0" y="71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43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8" y="14"/>
                  </a:lnTo>
                  <a:lnTo>
                    <a:pt x="8" y="7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6" y="7"/>
                  </a:lnTo>
                  <a:lnTo>
                    <a:pt x="36" y="14"/>
                  </a:lnTo>
                  <a:lnTo>
                    <a:pt x="36" y="22"/>
                  </a:lnTo>
                  <a:lnTo>
                    <a:pt x="43" y="22"/>
                  </a:lnTo>
                  <a:lnTo>
                    <a:pt x="43" y="29"/>
                  </a:lnTo>
                  <a:lnTo>
                    <a:pt x="43" y="36"/>
                  </a:lnTo>
                  <a:lnTo>
                    <a:pt x="43" y="4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35" name="Freeform 51"/>
            <p:cNvSpPr>
              <a:spLocks/>
            </p:cNvSpPr>
            <p:nvPr/>
          </p:nvSpPr>
          <p:spPr bwMode="auto">
            <a:xfrm>
              <a:off x="4697" y="2853"/>
              <a:ext cx="28" cy="93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28" y="36"/>
                </a:cxn>
                <a:cxn ang="0">
                  <a:pos x="28" y="29"/>
                </a:cxn>
                <a:cxn ang="0">
                  <a:pos x="28" y="22"/>
                </a:cxn>
                <a:cxn ang="0">
                  <a:pos x="28" y="14"/>
                </a:cxn>
                <a:cxn ang="0">
                  <a:pos x="21" y="14"/>
                </a:cxn>
                <a:cxn ang="0">
                  <a:pos x="21" y="7"/>
                </a:cxn>
                <a:cxn ang="0">
                  <a:pos x="14" y="7"/>
                </a:cxn>
                <a:cxn ang="0">
                  <a:pos x="14" y="0"/>
                </a:cxn>
                <a:cxn ang="0">
                  <a:pos x="7" y="7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0" y="29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0" y="57"/>
                </a:cxn>
                <a:cxn ang="0">
                  <a:pos x="0" y="64"/>
                </a:cxn>
                <a:cxn ang="0">
                  <a:pos x="0" y="71"/>
                </a:cxn>
                <a:cxn ang="0">
                  <a:pos x="0" y="79"/>
                </a:cxn>
                <a:cxn ang="0">
                  <a:pos x="0" y="86"/>
                </a:cxn>
                <a:cxn ang="0">
                  <a:pos x="7" y="86"/>
                </a:cxn>
                <a:cxn ang="0">
                  <a:pos x="7" y="93"/>
                </a:cxn>
                <a:cxn ang="0">
                  <a:pos x="14" y="93"/>
                </a:cxn>
                <a:cxn ang="0">
                  <a:pos x="21" y="93"/>
                </a:cxn>
                <a:cxn ang="0">
                  <a:pos x="21" y="86"/>
                </a:cxn>
                <a:cxn ang="0">
                  <a:pos x="28" y="86"/>
                </a:cxn>
                <a:cxn ang="0">
                  <a:pos x="28" y="79"/>
                </a:cxn>
                <a:cxn ang="0">
                  <a:pos x="28" y="71"/>
                </a:cxn>
                <a:cxn ang="0">
                  <a:pos x="28" y="64"/>
                </a:cxn>
                <a:cxn ang="0">
                  <a:pos x="28" y="57"/>
                </a:cxn>
                <a:cxn ang="0">
                  <a:pos x="28" y="43"/>
                </a:cxn>
              </a:cxnLst>
              <a:rect l="0" t="0" r="r" b="b"/>
              <a:pathLst>
                <a:path w="28" h="93">
                  <a:moveTo>
                    <a:pt x="28" y="43"/>
                  </a:moveTo>
                  <a:lnTo>
                    <a:pt x="28" y="36"/>
                  </a:lnTo>
                  <a:lnTo>
                    <a:pt x="28" y="29"/>
                  </a:lnTo>
                  <a:lnTo>
                    <a:pt x="28" y="22"/>
                  </a:lnTo>
                  <a:lnTo>
                    <a:pt x="28" y="14"/>
                  </a:lnTo>
                  <a:lnTo>
                    <a:pt x="21" y="14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7" y="7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0" y="57"/>
                  </a:lnTo>
                  <a:lnTo>
                    <a:pt x="0" y="64"/>
                  </a:lnTo>
                  <a:lnTo>
                    <a:pt x="0" y="71"/>
                  </a:lnTo>
                  <a:lnTo>
                    <a:pt x="0" y="79"/>
                  </a:lnTo>
                  <a:lnTo>
                    <a:pt x="0" y="86"/>
                  </a:lnTo>
                  <a:lnTo>
                    <a:pt x="7" y="86"/>
                  </a:lnTo>
                  <a:lnTo>
                    <a:pt x="7" y="93"/>
                  </a:lnTo>
                  <a:lnTo>
                    <a:pt x="14" y="93"/>
                  </a:lnTo>
                  <a:lnTo>
                    <a:pt x="21" y="93"/>
                  </a:lnTo>
                  <a:lnTo>
                    <a:pt x="21" y="86"/>
                  </a:lnTo>
                  <a:lnTo>
                    <a:pt x="28" y="86"/>
                  </a:lnTo>
                  <a:lnTo>
                    <a:pt x="28" y="79"/>
                  </a:lnTo>
                  <a:lnTo>
                    <a:pt x="28" y="71"/>
                  </a:lnTo>
                  <a:lnTo>
                    <a:pt x="28" y="64"/>
                  </a:lnTo>
                  <a:lnTo>
                    <a:pt x="28" y="57"/>
                  </a:lnTo>
                  <a:lnTo>
                    <a:pt x="28" y="4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36" name="Freeform 52"/>
            <p:cNvSpPr>
              <a:spLocks/>
            </p:cNvSpPr>
            <p:nvPr/>
          </p:nvSpPr>
          <p:spPr bwMode="auto">
            <a:xfrm>
              <a:off x="4704" y="2867"/>
              <a:ext cx="78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0"/>
                </a:cxn>
                <a:cxn ang="0">
                  <a:pos x="57" y="0"/>
                </a:cxn>
                <a:cxn ang="0">
                  <a:pos x="57" y="8"/>
                </a:cxn>
                <a:cxn ang="0">
                  <a:pos x="64" y="8"/>
                </a:cxn>
                <a:cxn ang="0">
                  <a:pos x="71" y="15"/>
                </a:cxn>
                <a:cxn ang="0">
                  <a:pos x="78" y="22"/>
                </a:cxn>
                <a:cxn ang="0">
                  <a:pos x="78" y="29"/>
                </a:cxn>
                <a:cxn ang="0">
                  <a:pos x="78" y="36"/>
                </a:cxn>
                <a:cxn ang="0">
                  <a:pos x="78" y="43"/>
                </a:cxn>
                <a:cxn ang="0">
                  <a:pos x="71" y="50"/>
                </a:cxn>
                <a:cxn ang="0">
                  <a:pos x="71" y="57"/>
                </a:cxn>
                <a:cxn ang="0">
                  <a:pos x="64" y="57"/>
                </a:cxn>
                <a:cxn ang="0">
                  <a:pos x="57" y="65"/>
                </a:cxn>
                <a:cxn ang="0">
                  <a:pos x="50" y="65"/>
                </a:cxn>
                <a:cxn ang="0">
                  <a:pos x="0" y="65"/>
                </a:cxn>
                <a:cxn ang="0">
                  <a:pos x="0" y="57"/>
                </a:cxn>
                <a:cxn ang="0">
                  <a:pos x="50" y="57"/>
                </a:cxn>
                <a:cxn ang="0">
                  <a:pos x="57" y="57"/>
                </a:cxn>
                <a:cxn ang="0">
                  <a:pos x="64" y="57"/>
                </a:cxn>
                <a:cxn ang="0">
                  <a:pos x="64" y="50"/>
                </a:cxn>
                <a:cxn ang="0">
                  <a:pos x="71" y="50"/>
                </a:cxn>
                <a:cxn ang="0">
                  <a:pos x="71" y="43"/>
                </a:cxn>
                <a:cxn ang="0">
                  <a:pos x="71" y="36"/>
                </a:cxn>
                <a:cxn ang="0">
                  <a:pos x="71" y="29"/>
                </a:cxn>
                <a:cxn ang="0">
                  <a:pos x="71" y="22"/>
                </a:cxn>
                <a:cxn ang="0">
                  <a:pos x="64" y="15"/>
                </a:cxn>
                <a:cxn ang="0">
                  <a:pos x="57" y="8"/>
                </a:cxn>
                <a:cxn ang="0">
                  <a:pos x="50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78" h="65">
                  <a:moveTo>
                    <a:pt x="0" y="0"/>
                  </a:moveTo>
                  <a:lnTo>
                    <a:pt x="50" y="0"/>
                  </a:lnTo>
                  <a:lnTo>
                    <a:pt x="57" y="0"/>
                  </a:lnTo>
                  <a:lnTo>
                    <a:pt x="57" y="8"/>
                  </a:lnTo>
                  <a:lnTo>
                    <a:pt x="64" y="8"/>
                  </a:lnTo>
                  <a:lnTo>
                    <a:pt x="71" y="15"/>
                  </a:lnTo>
                  <a:lnTo>
                    <a:pt x="78" y="22"/>
                  </a:lnTo>
                  <a:lnTo>
                    <a:pt x="78" y="29"/>
                  </a:lnTo>
                  <a:lnTo>
                    <a:pt x="78" y="36"/>
                  </a:lnTo>
                  <a:lnTo>
                    <a:pt x="78" y="43"/>
                  </a:lnTo>
                  <a:lnTo>
                    <a:pt x="71" y="50"/>
                  </a:lnTo>
                  <a:lnTo>
                    <a:pt x="71" y="57"/>
                  </a:lnTo>
                  <a:lnTo>
                    <a:pt x="64" y="57"/>
                  </a:lnTo>
                  <a:lnTo>
                    <a:pt x="57" y="65"/>
                  </a:lnTo>
                  <a:lnTo>
                    <a:pt x="50" y="65"/>
                  </a:lnTo>
                  <a:lnTo>
                    <a:pt x="0" y="65"/>
                  </a:lnTo>
                  <a:lnTo>
                    <a:pt x="0" y="57"/>
                  </a:lnTo>
                  <a:lnTo>
                    <a:pt x="50" y="57"/>
                  </a:lnTo>
                  <a:lnTo>
                    <a:pt x="57" y="57"/>
                  </a:lnTo>
                  <a:lnTo>
                    <a:pt x="64" y="57"/>
                  </a:lnTo>
                  <a:lnTo>
                    <a:pt x="64" y="50"/>
                  </a:lnTo>
                  <a:lnTo>
                    <a:pt x="71" y="50"/>
                  </a:lnTo>
                  <a:lnTo>
                    <a:pt x="71" y="43"/>
                  </a:lnTo>
                  <a:lnTo>
                    <a:pt x="71" y="36"/>
                  </a:lnTo>
                  <a:lnTo>
                    <a:pt x="71" y="29"/>
                  </a:lnTo>
                  <a:lnTo>
                    <a:pt x="71" y="22"/>
                  </a:lnTo>
                  <a:lnTo>
                    <a:pt x="64" y="15"/>
                  </a:lnTo>
                  <a:lnTo>
                    <a:pt x="57" y="8"/>
                  </a:lnTo>
                  <a:lnTo>
                    <a:pt x="50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37" name="Line 53"/>
            <p:cNvSpPr>
              <a:spLocks noChangeShapeType="1"/>
            </p:cNvSpPr>
            <p:nvPr/>
          </p:nvSpPr>
          <p:spPr bwMode="auto">
            <a:xfrm flipH="1">
              <a:off x="4896" y="3003"/>
              <a:ext cx="22" cy="29"/>
            </a:xfrm>
            <a:prstGeom prst="line">
              <a:avLst/>
            </a:prstGeom>
            <a:noFill/>
            <a:ln w="222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38" name="Freeform 54"/>
            <p:cNvSpPr>
              <a:spLocks/>
            </p:cNvSpPr>
            <p:nvPr/>
          </p:nvSpPr>
          <p:spPr bwMode="auto">
            <a:xfrm>
              <a:off x="4761" y="2810"/>
              <a:ext cx="192" cy="300"/>
            </a:xfrm>
            <a:custGeom>
              <a:avLst/>
              <a:gdLst/>
              <a:ahLst/>
              <a:cxnLst>
                <a:cxn ang="0">
                  <a:pos x="114" y="300"/>
                </a:cxn>
                <a:cxn ang="0">
                  <a:pos x="21" y="179"/>
                </a:cxn>
                <a:cxn ang="0">
                  <a:pos x="14" y="164"/>
                </a:cxn>
                <a:cxn ang="0">
                  <a:pos x="7" y="157"/>
                </a:cxn>
                <a:cxn ang="0">
                  <a:pos x="7" y="143"/>
                </a:cxn>
                <a:cxn ang="0">
                  <a:pos x="0" y="136"/>
                </a:cxn>
                <a:cxn ang="0">
                  <a:pos x="0" y="122"/>
                </a:cxn>
                <a:cxn ang="0">
                  <a:pos x="0" y="107"/>
                </a:cxn>
                <a:cxn ang="0">
                  <a:pos x="0" y="93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57"/>
                </a:cxn>
                <a:cxn ang="0">
                  <a:pos x="7" y="43"/>
                </a:cxn>
                <a:cxn ang="0">
                  <a:pos x="14" y="36"/>
                </a:cxn>
                <a:cxn ang="0">
                  <a:pos x="21" y="22"/>
                </a:cxn>
                <a:cxn ang="0">
                  <a:pos x="21" y="15"/>
                </a:cxn>
                <a:cxn ang="0">
                  <a:pos x="28" y="7"/>
                </a:cxn>
                <a:cxn ang="0">
                  <a:pos x="35" y="7"/>
                </a:cxn>
                <a:cxn ang="0">
                  <a:pos x="43" y="0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8" y="7"/>
                </a:cxn>
                <a:cxn ang="0">
                  <a:pos x="85" y="15"/>
                </a:cxn>
                <a:cxn ang="0">
                  <a:pos x="93" y="22"/>
                </a:cxn>
                <a:cxn ang="0">
                  <a:pos x="100" y="29"/>
                </a:cxn>
                <a:cxn ang="0">
                  <a:pos x="192" y="150"/>
                </a:cxn>
                <a:cxn ang="0">
                  <a:pos x="185" y="172"/>
                </a:cxn>
                <a:cxn ang="0">
                  <a:pos x="93" y="43"/>
                </a:cxn>
                <a:cxn ang="0">
                  <a:pos x="85" y="36"/>
                </a:cxn>
                <a:cxn ang="0">
                  <a:pos x="78" y="29"/>
                </a:cxn>
                <a:cxn ang="0">
                  <a:pos x="71" y="29"/>
                </a:cxn>
                <a:cxn ang="0">
                  <a:pos x="71" y="22"/>
                </a:cxn>
                <a:cxn ang="0">
                  <a:pos x="64" y="22"/>
                </a:cxn>
                <a:cxn ang="0">
                  <a:pos x="57" y="22"/>
                </a:cxn>
                <a:cxn ang="0">
                  <a:pos x="50" y="22"/>
                </a:cxn>
                <a:cxn ang="0">
                  <a:pos x="43" y="22"/>
                </a:cxn>
                <a:cxn ang="0">
                  <a:pos x="35" y="29"/>
                </a:cxn>
                <a:cxn ang="0">
                  <a:pos x="28" y="36"/>
                </a:cxn>
                <a:cxn ang="0">
                  <a:pos x="28" y="43"/>
                </a:cxn>
                <a:cxn ang="0">
                  <a:pos x="21" y="50"/>
                </a:cxn>
                <a:cxn ang="0">
                  <a:pos x="21" y="57"/>
                </a:cxn>
                <a:cxn ang="0">
                  <a:pos x="14" y="65"/>
                </a:cxn>
                <a:cxn ang="0">
                  <a:pos x="14" y="79"/>
                </a:cxn>
                <a:cxn ang="0">
                  <a:pos x="14" y="86"/>
                </a:cxn>
                <a:cxn ang="0">
                  <a:pos x="7" y="93"/>
                </a:cxn>
                <a:cxn ang="0">
                  <a:pos x="14" y="107"/>
                </a:cxn>
                <a:cxn ang="0">
                  <a:pos x="14" y="114"/>
                </a:cxn>
                <a:cxn ang="0">
                  <a:pos x="14" y="129"/>
                </a:cxn>
                <a:cxn ang="0">
                  <a:pos x="14" y="136"/>
                </a:cxn>
                <a:cxn ang="0">
                  <a:pos x="21" y="143"/>
                </a:cxn>
                <a:cxn ang="0">
                  <a:pos x="21" y="157"/>
                </a:cxn>
                <a:cxn ang="0">
                  <a:pos x="28" y="164"/>
                </a:cxn>
                <a:cxn ang="0">
                  <a:pos x="121" y="286"/>
                </a:cxn>
                <a:cxn ang="0">
                  <a:pos x="114" y="300"/>
                </a:cxn>
              </a:cxnLst>
              <a:rect l="0" t="0" r="r" b="b"/>
              <a:pathLst>
                <a:path w="192" h="300">
                  <a:moveTo>
                    <a:pt x="114" y="300"/>
                  </a:moveTo>
                  <a:lnTo>
                    <a:pt x="21" y="179"/>
                  </a:lnTo>
                  <a:lnTo>
                    <a:pt x="14" y="164"/>
                  </a:lnTo>
                  <a:lnTo>
                    <a:pt x="7" y="157"/>
                  </a:lnTo>
                  <a:lnTo>
                    <a:pt x="7" y="143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0" y="107"/>
                  </a:lnTo>
                  <a:lnTo>
                    <a:pt x="0" y="93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57"/>
                  </a:lnTo>
                  <a:lnTo>
                    <a:pt x="7" y="43"/>
                  </a:lnTo>
                  <a:lnTo>
                    <a:pt x="14" y="36"/>
                  </a:lnTo>
                  <a:lnTo>
                    <a:pt x="21" y="22"/>
                  </a:lnTo>
                  <a:lnTo>
                    <a:pt x="21" y="15"/>
                  </a:lnTo>
                  <a:lnTo>
                    <a:pt x="28" y="7"/>
                  </a:lnTo>
                  <a:lnTo>
                    <a:pt x="35" y="7"/>
                  </a:lnTo>
                  <a:lnTo>
                    <a:pt x="43" y="0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8" y="7"/>
                  </a:lnTo>
                  <a:lnTo>
                    <a:pt x="85" y="15"/>
                  </a:lnTo>
                  <a:lnTo>
                    <a:pt x="93" y="22"/>
                  </a:lnTo>
                  <a:lnTo>
                    <a:pt x="100" y="29"/>
                  </a:lnTo>
                  <a:lnTo>
                    <a:pt x="192" y="150"/>
                  </a:lnTo>
                  <a:lnTo>
                    <a:pt x="185" y="172"/>
                  </a:lnTo>
                  <a:lnTo>
                    <a:pt x="93" y="43"/>
                  </a:lnTo>
                  <a:lnTo>
                    <a:pt x="85" y="36"/>
                  </a:lnTo>
                  <a:lnTo>
                    <a:pt x="78" y="29"/>
                  </a:lnTo>
                  <a:lnTo>
                    <a:pt x="71" y="29"/>
                  </a:lnTo>
                  <a:lnTo>
                    <a:pt x="71" y="22"/>
                  </a:lnTo>
                  <a:lnTo>
                    <a:pt x="64" y="22"/>
                  </a:lnTo>
                  <a:lnTo>
                    <a:pt x="57" y="22"/>
                  </a:lnTo>
                  <a:lnTo>
                    <a:pt x="50" y="22"/>
                  </a:lnTo>
                  <a:lnTo>
                    <a:pt x="43" y="22"/>
                  </a:lnTo>
                  <a:lnTo>
                    <a:pt x="35" y="29"/>
                  </a:lnTo>
                  <a:lnTo>
                    <a:pt x="28" y="36"/>
                  </a:lnTo>
                  <a:lnTo>
                    <a:pt x="28" y="43"/>
                  </a:lnTo>
                  <a:lnTo>
                    <a:pt x="21" y="50"/>
                  </a:lnTo>
                  <a:lnTo>
                    <a:pt x="21" y="57"/>
                  </a:lnTo>
                  <a:lnTo>
                    <a:pt x="14" y="65"/>
                  </a:lnTo>
                  <a:lnTo>
                    <a:pt x="14" y="79"/>
                  </a:lnTo>
                  <a:lnTo>
                    <a:pt x="14" y="86"/>
                  </a:lnTo>
                  <a:lnTo>
                    <a:pt x="7" y="93"/>
                  </a:lnTo>
                  <a:lnTo>
                    <a:pt x="14" y="107"/>
                  </a:lnTo>
                  <a:lnTo>
                    <a:pt x="14" y="114"/>
                  </a:lnTo>
                  <a:lnTo>
                    <a:pt x="14" y="129"/>
                  </a:lnTo>
                  <a:lnTo>
                    <a:pt x="14" y="136"/>
                  </a:lnTo>
                  <a:lnTo>
                    <a:pt x="21" y="143"/>
                  </a:lnTo>
                  <a:lnTo>
                    <a:pt x="21" y="157"/>
                  </a:lnTo>
                  <a:lnTo>
                    <a:pt x="28" y="164"/>
                  </a:lnTo>
                  <a:lnTo>
                    <a:pt x="121" y="286"/>
                  </a:lnTo>
                  <a:lnTo>
                    <a:pt x="114" y="30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39" name="Freeform 55"/>
            <p:cNvSpPr>
              <a:spLocks/>
            </p:cNvSpPr>
            <p:nvPr/>
          </p:nvSpPr>
          <p:spPr bwMode="auto">
            <a:xfrm>
              <a:off x="4761" y="2810"/>
              <a:ext cx="192" cy="300"/>
            </a:xfrm>
            <a:custGeom>
              <a:avLst/>
              <a:gdLst/>
              <a:ahLst/>
              <a:cxnLst>
                <a:cxn ang="0">
                  <a:pos x="114" y="300"/>
                </a:cxn>
                <a:cxn ang="0">
                  <a:pos x="21" y="179"/>
                </a:cxn>
                <a:cxn ang="0">
                  <a:pos x="14" y="164"/>
                </a:cxn>
                <a:cxn ang="0">
                  <a:pos x="7" y="157"/>
                </a:cxn>
                <a:cxn ang="0">
                  <a:pos x="7" y="143"/>
                </a:cxn>
                <a:cxn ang="0">
                  <a:pos x="0" y="136"/>
                </a:cxn>
                <a:cxn ang="0">
                  <a:pos x="0" y="122"/>
                </a:cxn>
                <a:cxn ang="0">
                  <a:pos x="0" y="107"/>
                </a:cxn>
                <a:cxn ang="0">
                  <a:pos x="0" y="93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57"/>
                </a:cxn>
                <a:cxn ang="0">
                  <a:pos x="7" y="43"/>
                </a:cxn>
                <a:cxn ang="0">
                  <a:pos x="14" y="36"/>
                </a:cxn>
                <a:cxn ang="0">
                  <a:pos x="21" y="22"/>
                </a:cxn>
                <a:cxn ang="0">
                  <a:pos x="21" y="15"/>
                </a:cxn>
                <a:cxn ang="0">
                  <a:pos x="28" y="7"/>
                </a:cxn>
                <a:cxn ang="0">
                  <a:pos x="35" y="7"/>
                </a:cxn>
                <a:cxn ang="0">
                  <a:pos x="43" y="0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8" y="7"/>
                </a:cxn>
                <a:cxn ang="0">
                  <a:pos x="85" y="15"/>
                </a:cxn>
                <a:cxn ang="0">
                  <a:pos x="93" y="22"/>
                </a:cxn>
                <a:cxn ang="0">
                  <a:pos x="100" y="29"/>
                </a:cxn>
                <a:cxn ang="0">
                  <a:pos x="192" y="150"/>
                </a:cxn>
                <a:cxn ang="0">
                  <a:pos x="185" y="172"/>
                </a:cxn>
                <a:cxn ang="0">
                  <a:pos x="93" y="43"/>
                </a:cxn>
                <a:cxn ang="0">
                  <a:pos x="85" y="36"/>
                </a:cxn>
                <a:cxn ang="0">
                  <a:pos x="78" y="29"/>
                </a:cxn>
                <a:cxn ang="0">
                  <a:pos x="71" y="29"/>
                </a:cxn>
                <a:cxn ang="0">
                  <a:pos x="71" y="22"/>
                </a:cxn>
                <a:cxn ang="0">
                  <a:pos x="64" y="22"/>
                </a:cxn>
                <a:cxn ang="0">
                  <a:pos x="57" y="22"/>
                </a:cxn>
                <a:cxn ang="0">
                  <a:pos x="50" y="22"/>
                </a:cxn>
                <a:cxn ang="0">
                  <a:pos x="43" y="22"/>
                </a:cxn>
                <a:cxn ang="0">
                  <a:pos x="35" y="29"/>
                </a:cxn>
                <a:cxn ang="0">
                  <a:pos x="28" y="36"/>
                </a:cxn>
                <a:cxn ang="0">
                  <a:pos x="28" y="43"/>
                </a:cxn>
                <a:cxn ang="0">
                  <a:pos x="21" y="50"/>
                </a:cxn>
                <a:cxn ang="0">
                  <a:pos x="21" y="57"/>
                </a:cxn>
                <a:cxn ang="0">
                  <a:pos x="14" y="65"/>
                </a:cxn>
                <a:cxn ang="0">
                  <a:pos x="14" y="79"/>
                </a:cxn>
                <a:cxn ang="0">
                  <a:pos x="14" y="86"/>
                </a:cxn>
                <a:cxn ang="0">
                  <a:pos x="7" y="93"/>
                </a:cxn>
                <a:cxn ang="0">
                  <a:pos x="14" y="107"/>
                </a:cxn>
                <a:cxn ang="0">
                  <a:pos x="14" y="114"/>
                </a:cxn>
                <a:cxn ang="0">
                  <a:pos x="14" y="129"/>
                </a:cxn>
                <a:cxn ang="0">
                  <a:pos x="14" y="136"/>
                </a:cxn>
                <a:cxn ang="0">
                  <a:pos x="21" y="143"/>
                </a:cxn>
                <a:cxn ang="0">
                  <a:pos x="21" y="157"/>
                </a:cxn>
                <a:cxn ang="0">
                  <a:pos x="28" y="164"/>
                </a:cxn>
                <a:cxn ang="0">
                  <a:pos x="121" y="286"/>
                </a:cxn>
                <a:cxn ang="0">
                  <a:pos x="114" y="300"/>
                </a:cxn>
              </a:cxnLst>
              <a:rect l="0" t="0" r="r" b="b"/>
              <a:pathLst>
                <a:path w="192" h="300">
                  <a:moveTo>
                    <a:pt x="114" y="300"/>
                  </a:moveTo>
                  <a:lnTo>
                    <a:pt x="21" y="179"/>
                  </a:lnTo>
                  <a:lnTo>
                    <a:pt x="14" y="164"/>
                  </a:lnTo>
                  <a:lnTo>
                    <a:pt x="7" y="157"/>
                  </a:lnTo>
                  <a:lnTo>
                    <a:pt x="7" y="143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0" y="107"/>
                  </a:lnTo>
                  <a:lnTo>
                    <a:pt x="0" y="93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57"/>
                  </a:lnTo>
                  <a:lnTo>
                    <a:pt x="7" y="43"/>
                  </a:lnTo>
                  <a:lnTo>
                    <a:pt x="14" y="36"/>
                  </a:lnTo>
                  <a:lnTo>
                    <a:pt x="21" y="22"/>
                  </a:lnTo>
                  <a:lnTo>
                    <a:pt x="21" y="15"/>
                  </a:lnTo>
                  <a:lnTo>
                    <a:pt x="28" y="7"/>
                  </a:lnTo>
                  <a:lnTo>
                    <a:pt x="35" y="7"/>
                  </a:lnTo>
                  <a:lnTo>
                    <a:pt x="43" y="0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8" y="7"/>
                  </a:lnTo>
                  <a:lnTo>
                    <a:pt x="85" y="15"/>
                  </a:lnTo>
                  <a:lnTo>
                    <a:pt x="93" y="22"/>
                  </a:lnTo>
                  <a:lnTo>
                    <a:pt x="100" y="29"/>
                  </a:lnTo>
                  <a:lnTo>
                    <a:pt x="192" y="150"/>
                  </a:lnTo>
                  <a:lnTo>
                    <a:pt x="185" y="172"/>
                  </a:lnTo>
                  <a:lnTo>
                    <a:pt x="93" y="43"/>
                  </a:lnTo>
                  <a:lnTo>
                    <a:pt x="85" y="36"/>
                  </a:lnTo>
                  <a:lnTo>
                    <a:pt x="78" y="29"/>
                  </a:lnTo>
                  <a:lnTo>
                    <a:pt x="71" y="29"/>
                  </a:lnTo>
                  <a:lnTo>
                    <a:pt x="71" y="22"/>
                  </a:lnTo>
                  <a:lnTo>
                    <a:pt x="64" y="22"/>
                  </a:lnTo>
                  <a:lnTo>
                    <a:pt x="57" y="22"/>
                  </a:lnTo>
                  <a:lnTo>
                    <a:pt x="50" y="22"/>
                  </a:lnTo>
                  <a:lnTo>
                    <a:pt x="43" y="22"/>
                  </a:lnTo>
                  <a:lnTo>
                    <a:pt x="35" y="29"/>
                  </a:lnTo>
                  <a:lnTo>
                    <a:pt x="28" y="36"/>
                  </a:lnTo>
                  <a:lnTo>
                    <a:pt x="28" y="43"/>
                  </a:lnTo>
                  <a:lnTo>
                    <a:pt x="21" y="50"/>
                  </a:lnTo>
                  <a:lnTo>
                    <a:pt x="21" y="57"/>
                  </a:lnTo>
                  <a:lnTo>
                    <a:pt x="14" y="65"/>
                  </a:lnTo>
                  <a:lnTo>
                    <a:pt x="14" y="79"/>
                  </a:lnTo>
                  <a:lnTo>
                    <a:pt x="14" y="86"/>
                  </a:lnTo>
                  <a:lnTo>
                    <a:pt x="7" y="93"/>
                  </a:lnTo>
                  <a:lnTo>
                    <a:pt x="14" y="107"/>
                  </a:lnTo>
                  <a:lnTo>
                    <a:pt x="14" y="114"/>
                  </a:lnTo>
                  <a:lnTo>
                    <a:pt x="14" y="129"/>
                  </a:lnTo>
                  <a:lnTo>
                    <a:pt x="14" y="136"/>
                  </a:lnTo>
                  <a:lnTo>
                    <a:pt x="21" y="143"/>
                  </a:lnTo>
                  <a:lnTo>
                    <a:pt x="21" y="157"/>
                  </a:lnTo>
                  <a:lnTo>
                    <a:pt x="28" y="164"/>
                  </a:lnTo>
                  <a:lnTo>
                    <a:pt x="121" y="286"/>
                  </a:lnTo>
                  <a:lnTo>
                    <a:pt x="114" y="30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0" name="Line 56"/>
            <p:cNvSpPr>
              <a:spLocks noChangeShapeType="1"/>
            </p:cNvSpPr>
            <p:nvPr/>
          </p:nvSpPr>
          <p:spPr bwMode="auto">
            <a:xfrm flipV="1">
              <a:off x="4789" y="2860"/>
              <a:ext cx="72" cy="12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1" name="Line 57"/>
            <p:cNvSpPr>
              <a:spLocks noChangeShapeType="1"/>
            </p:cNvSpPr>
            <p:nvPr/>
          </p:nvSpPr>
          <p:spPr bwMode="auto">
            <a:xfrm flipV="1">
              <a:off x="4875" y="2967"/>
              <a:ext cx="71" cy="13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2" name="Freeform 58"/>
            <p:cNvSpPr>
              <a:spLocks/>
            </p:cNvSpPr>
            <p:nvPr/>
          </p:nvSpPr>
          <p:spPr bwMode="auto">
            <a:xfrm>
              <a:off x="4846" y="2932"/>
              <a:ext cx="72" cy="100"/>
            </a:xfrm>
            <a:custGeom>
              <a:avLst/>
              <a:gdLst/>
              <a:ahLst/>
              <a:cxnLst>
                <a:cxn ang="0">
                  <a:pos x="50" y="100"/>
                </a:cxn>
                <a:cxn ang="0">
                  <a:pos x="15" y="50"/>
                </a:cxn>
                <a:cxn ang="0">
                  <a:pos x="8" y="50"/>
                </a:cxn>
                <a:cxn ang="0">
                  <a:pos x="8" y="42"/>
                </a:cxn>
                <a:cxn ang="0">
                  <a:pos x="8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72" y="64"/>
                </a:cxn>
                <a:cxn ang="0">
                  <a:pos x="65" y="71"/>
                </a:cxn>
                <a:cxn ang="0">
                  <a:pos x="29" y="21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22" y="7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8" y="21"/>
                </a:cxn>
                <a:cxn ang="0">
                  <a:pos x="8" y="28"/>
                </a:cxn>
                <a:cxn ang="0">
                  <a:pos x="8" y="35"/>
                </a:cxn>
                <a:cxn ang="0">
                  <a:pos x="8" y="42"/>
                </a:cxn>
                <a:cxn ang="0">
                  <a:pos x="15" y="42"/>
                </a:cxn>
                <a:cxn ang="0">
                  <a:pos x="15" y="50"/>
                </a:cxn>
                <a:cxn ang="0">
                  <a:pos x="50" y="100"/>
                </a:cxn>
              </a:cxnLst>
              <a:rect l="0" t="0" r="r" b="b"/>
              <a:pathLst>
                <a:path w="72" h="100">
                  <a:moveTo>
                    <a:pt x="50" y="100"/>
                  </a:moveTo>
                  <a:lnTo>
                    <a:pt x="15" y="50"/>
                  </a:lnTo>
                  <a:lnTo>
                    <a:pt x="8" y="50"/>
                  </a:lnTo>
                  <a:lnTo>
                    <a:pt x="8" y="42"/>
                  </a:lnTo>
                  <a:lnTo>
                    <a:pt x="8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0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72" y="64"/>
                  </a:lnTo>
                  <a:lnTo>
                    <a:pt x="65" y="71"/>
                  </a:lnTo>
                  <a:lnTo>
                    <a:pt x="29" y="21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8" y="21"/>
                  </a:lnTo>
                  <a:lnTo>
                    <a:pt x="8" y="28"/>
                  </a:lnTo>
                  <a:lnTo>
                    <a:pt x="8" y="35"/>
                  </a:lnTo>
                  <a:lnTo>
                    <a:pt x="8" y="42"/>
                  </a:lnTo>
                  <a:lnTo>
                    <a:pt x="15" y="42"/>
                  </a:lnTo>
                  <a:lnTo>
                    <a:pt x="15" y="50"/>
                  </a:lnTo>
                  <a:lnTo>
                    <a:pt x="50" y="10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3" name="Freeform 59"/>
            <p:cNvSpPr>
              <a:spLocks/>
            </p:cNvSpPr>
            <p:nvPr/>
          </p:nvSpPr>
          <p:spPr bwMode="auto">
            <a:xfrm>
              <a:off x="4846" y="2932"/>
              <a:ext cx="72" cy="100"/>
            </a:xfrm>
            <a:custGeom>
              <a:avLst/>
              <a:gdLst/>
              <a:ahLst/>
              <a:cxnLst>
                <a:cxn ang="0">
                  <a:pos x="50" y="100"/>
                </a:cxn>
                <a:cxn ang="0">
                  <a:pos x="15" y="50"/>
                </a:cxn>
                <a:cxn ang="0">
                  <a:pos x="8" y="50"/>
                </a:cxn>
                <a:cxn ang="0">
                  <a:pos x="8" y="42"/>
                </a:cxn>
                <a:cxn ang="0">
                  <a:pos x="8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72" y="64"/>
                </a:cxn>
                <a:cxn ang="0">
                  <a:pos x="65" y="71"/>
                </a:cxn>
                <a:cxn ang="0">
                  <a:pos x="29" y="21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22" y="7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8" y="21"/>
                </a:cxn>
                <a:cxn ang="0">
                  <a:pos x="8" y="28"/>
                </a:cxn>
                <a:cxn ang="0">
                  <a:pos x="8" y="35"/>
                </a:cxn>
                <a:cxn ang="0">
                  <a:pos x="8" y="42"/>
                </a:cxn>
                <a:cxn ang="0">
                  <a:pos x="15" y="42"/>
                </a:cxn>
                <a:cxn ang="0">
                  <a:pos x="15" y="50"/>
                </a:cxn>
                <a:cxn ang="0">
                  <a:pos x="50" y="100"/>
                </a:cxn>
              </a:cxnLst>
              <a:rect l="0" t="0" r="r" b="b"/>
              <a:pathLst>
                <a:path w="72" h="100">
                  <a:moveTo>
                    <a:pt x="50" y="100"/>
                  </a:moveTo>
                  <a:lnTo>
                    <a:pt x="15" y="50"/>
                  </a:lnTo>
                  <a:lnTo>
                    <a:pt x="8" y="50"/>
                  </a:lnTo>
                  <a:lnTo>
                    <a:pt x="8" y="42"/>
                  </a:lnTo>
                  <a:lnTo>
                    <a:pt x="8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0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72" y="64"/>
                  </a:lnTo>
                  <a:lnTo>
                    <a:pt x="65" y="71"/>
                  </a:lnTo>
                  <a:lnTo>
                    <a:pt x="29" y="21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8" y="21"/>
                  </a:lnTo>
                  <a:lnTo>
                    <a:pt x="8" y="28"/>
                  </a:lnTo>
                  <a:lnTo>
                    <a:pt x="8" y="35"/>
                  </a:lnTo>
                  <a:lnTo>
                    <a:pt x="8" y="42"/>
                  </a:lnTo>
                  <a:lnTo>
                    <a:pt x="15" y="42"/>
                  </a:lnTo>
                  <a:lnTo>
                    <a:pt x="15" y="50"/>
                  </a:lnTo>
                  <a:lnTo>
                    <a:pt x="50" y="10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4" name="Line 60"/>
            <p:cNvSpPr>
              <a:spLocks noChangeShapeType="1"/>
            </p:cNvSpPr>
            <p:nvPr/>
          </p:nvSpPr>
          <p:spPr bwMode="auto">
            <a:xfrm flipH="1">
              <a:off x="4896" y="3003"/>
              <a:ext cx="22" cy="2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5" name="Line 61"/>
            <p:cNvSpPr>
              <a:spLocks noChangeShapeType="1"/>
            </p:cNvSpPr>
            <p:nvPr/>
          </p:nvSpPr>
          <p:spPr bwMode="auto">
            <a:xfrm flipV="1">
              <a:off x="4789" y="2860"/>
              <a:ext cx="72" cy="12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6" name="Freeform 62"/>
            <p:cNvSpPr>
              <a:spLocks/>
            </p:cNvSpPr>
            <p:nvPr/>
          </p:nvSpPr>
          <p:spPr bwMode="auto">
            <a:xfrm>
              <a:off x="4804" y="2867"/>
              <a:ext cx="71" cy="14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71" y="0"/>
                </a:cxn>
                <a:cxn ang="0">
                  <a:pos x="0" y="143"/>
                </a:cxn>
              </a:cxnLst>
              <a:rect l="0" t="0" r="r" b="b"/>
              <a:pathLst>
                <a:path w="71" h="143">
                  <a:moveTo>
                    <a:pt x="64" y="0"/>
                  </a:moveTo>
                  <a:lnTo>
                    <a:pt x="71" y="0"/>
                  </a:lnTo>
                  <a:lnTo>
                    <a:pt x="0" y="14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7" name="Line 63"/>
            <p:cNvSpPr>
              <a:spLocks noChangeShapeType="1"/>
            </p:cNvSpPr>
            <p:nvPr/>
          </p:nvSpPr>
          <p:spPr bwMode="auto">
            <a:xfrm>
              <a:off x="4861" y="2732"/>
              <a:ext cx="1" cy="10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8" name="Freeform 64"/>
            <p:cNvSpPr>
              <a:spLocks/>
            </p:cNvSpPr>
            <p:nvPr/>
          </p:nvSpPr>
          <p:spPr bwMode="auto">
            <a:xfrm>
              <a:off x="4561" y="3096"/>
              <a:ext cx="300" cy="249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300" y="85"/>
                </a:cxn>
                <a:cxn ang="0">
                  <a:pos x="0" y="249"/>
                </a:cxn>
              </a:cxnLst>
              <a:rect l="0" t="0" r="r" b="b"/>
              <a:pathLst>
                <a:path w="300" h="249">
                  <a:moveTo>
                    <a:pt x="300" y="0"/>
                  </a:moveTo>
                  <a:lnTo>
                    <a:pt x="300" y="85"/>
                  </a:lnTo>
                  <a:lnTo>
                    <a:pt x="0" y="249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49" name="Line 65"/>
            <p:cNvSpPr>
              <a:spLocks noChangeShapeType="1"/>
            </p:cNvSpPr>
            <p:nvPr/>
          </p:nvSpPr>
          <p:spPr bwMode="auto">
            <a:xfrm>
              <a:off x="3216" y="3120"/>
              <a:ext cx="81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6094413" y="3141663"/>
            <a:ext cx="2652712" cy="1749425"/>
            <a:chOff x="3888" y="1248"/>
            <a:chExt cx="1671" cy="1101"/>
          </a:xfrm>
        </p:grpSpPr>
        <p:sp>
          <p:nvSpPr>
            <p:cNvPr id="1296451" name="Freeform 67"/>
            <p:cNvSpPr>
              <a:spLocks/>
            </p:cNvSpPr>
            <p:nvPr/>
          </p:nvSpPr>
          <p:spPr bwMode="auto">
            <a:xfrm>
              <a:off x="4064" y="1534"/>
              <a:ext cx="664" cy="563"/>
            </a:xfrm>
            <a:custGeom>
              <a:avLst/>
              <a:gdLst/>
              <a:ahLst/>
              <a:cxnLst>
                <a:cxn ang="0">
                  <a:pos x="257" y="0"/>
                </a:cxn>
                <a:cxn ang="0">
                  <a:pos x="664" y="0"/>
                </a:cxn>
                <a:cxn ang="0">
                  <a:pos x="400" y="157"/>
                </a:cxn>
                <a:cxn ang="0">
                  <a:pos x="0" y="157"/>
                </a:cxn>
                <a:cxn ang="0">
                  <a:pos x="0" y="563"/>
                </a:cxn>
                <a:cxn ang="0">
                  <a:pos x="400" y="563"/>
                </a:cxn>
                <a:cxn ang="0">
                  <a:pos x="400" y="157"/>
                </a:cxn>
              </a:cxnLst>
              <a:rect l="0" t="0" r="r" b="b"/>
              <a:pathLst>
                <a:path w="664" h="563">
                  <a:moveTo>
                    <a:pt x="257" y="0"/>
                  </a:moveTo>
                  <a:lnTo>
                    <a:pt x="664" y="0"/>
                  </a:lnTo>
                  <a:lnTo>
                    <a:pt x="400" y="157"/>
                  </a:lnTo>
                  <a:lnTo>
                    <a:pt x="0" y="157"/>
                  </a:lnTo>
                  <a:lnTo>
                    <a:pt x="0" y="563"/>
                  </a:lnTo>
                  <a:lnTo>
                    <a:pt x="400" y="563"/>
                  </a:lnTo>
                  <a:lnTo>
                    <a:pt x="400" y="15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52" name="Line 68"/>
            <p:cNvSpPr>
              <a:spLocks noChangeShapeType="1"/>
            </p:cNvSpPr>
            <p:nvPr/>
          </p:nvSpPr>
          <p:spPr bwMode="auto">
            <a:xfrm flipH="1">
              <a:off x="4064" y="1534"/>
              <a:ext cx="257" cy="1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53" name="Freeform 69"/>
            <p:cNvSpPr>
              <a:spLocks/>
            </p:cNvSpPr>
            <p:nvPr/>
          </p:nvSpPr>
          <p:spPr bwMode="auto">
            <a:xfrm>
              <a:off x="4564" y="1598"/>
              <a:ext cx="57" cy="185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150"/>
                </a:cxn>
                <a:cxn ang="0">
                  <a:pos x="0" y="185"/>
                </a:cxn>
                <a:cxn ang="0">
                  <a:pos x="0" y="28"/>
                </a:cxn>
              </a:cxnLst>
              <a:rect l="0" t="0" r="r" b="b"/>
              <a:pathLst>
                <a:path w="57" h="185">
                  <a:moveTo>
                    <a:pt x="57" y="0"/>
                  </a:moveTo>
                  <a:lnTo>
                    <a:pt x="57" y="150"/>
                  </a:lnTo>
                  <a:lnTo>
                    <a:pt x="0" y="185"/>
                  </a:lnTo>
                  <a:lnTo>
                    <a:pt x="0" y="2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54" name="Freeform 70"/>
            <p:cNvSpPr>
              <a:spLocks/>
            </p:cNvSpPr>
            <p:nvPr/>
          </p:nvSpPr>
          <p:spPr bwMode="auto">
            <a:xfrm>
              <a:off x="4464" y="1869"/>
              <a:ext cx="264" cy="22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4" y="78"/>
                </a:cxn>
                <a:cxn ang="0">
                  <a:pos x="0" y="228"/>
                </a:cxn>
              </a:cxnLst>
              <a:rect l="0" t="0" r="r" b="b"/>
              <a:pathLst>
                <a:path w="264" h="228">
                  <a:moveTo>
                    <a:pt x="264" y="0"/>
                  </a:moveTo>
                  <a:lnTo>
                    <a:pt x="264" y="78"/>
                  </a:lnTo>
                  <a:lnTo>
                    <a:pt x="0" y="22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55" name="Line 71"/>
            <p:cNvSpPr>
              <a:spLocks noChangeShapeType="1"/>
            </p:cNvSpPr>
            <p:nvPr/>
          </p:nvSpPr>
          <p:spPr bwMode="auto">
            <a:xfrm>
              <a:off x="4728" y="1534"/>
              <a:ext cx="1" cy="37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56" name="Freeform 72"/>
            <p:cNvSpPr>
              <a:spLocks noEditPoints="1"/>
            </p:cNvSpPr>
            <p:nvPr/>
          </p:nvSpPr>
          <p:spPr bwMode="auto">
            <a:xfrm>
              <a:off x="4736" y="1248"/>
              <a:ext cx="307" cy="18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257" y="0"/>
                </a:cxn>
                <a:cxn ang="0">
                  <a:pos x="307" y="135"/>
                </a:cxn>
                <a:cxn ang="0">
                  <a:pos x="43" y="185"/>
                </a:cxn>
                <a:cxn ang="0">
                  <a:pos x="0" y="50"/>
                </a:cxn>
                <a:cxn ang="0">
                  <a:pos x="21" y="50"/>
                </a:cxn>
                <a:cxn ang="0">
                  <a:pos x="157" y="114"/>
                </a:cxn>
                <a:cxn ang="0">
                  <a:pos x="243" y="7"/>
                </a:cxn>
                <a:cxn ang="0">
                  <a:pos x="21" y="50"/>
                </a:cxn>
                <a:cxn ang="0">
                  <a:pos x="14" y="57"/>
                </a:cxn>
                <a:cxn ang="0">
                  <a:pos x="50" y="171"/>
                </a:cxn>
                <a:cxn ang="0">
                  <a:pos x="107" y="100"/>
                </a:cxn>
                <a:cxn ang="0">
                  <a:pos x="14" y="57"/>
                </a:cxn>
                <a:cxn ang="0">
                  <a:pos x="257" y="14"/>
                </a:cxn>
                <a:cxn ang="0">
                  <a:pos x="200" y="78"/>
                </a:cxn>
                <a:cxn ang="0">
                  <a:pos x="293" y="121"/>
                </a:cxn>
                <a:cxn ang="0">
                  <a:pos x="257" y="14"/>
                </a:cxn>
                <a:cxn ang="0">
                  <a:pos x="114" y="107"/>
                </a:cxn>
                <a:cxn ang="0">
                  <a:pos x="64" y="171"/>
                </a:cxn>
                <a:cxn ang="0">
                  <a:pos x="285" y="128"/>
                </a:cxn>
                <a:cxn ang="0">
                  <a:pos x="193" y="93"/>
                </a:cxn>
                <a:cxn ang="0">
                  <a:pos x="164" y="128"/>
                </a:cxn>
                <a:cxn ang="0">
                  <a:pos x="114" y="107"/>
                </a:cxn>
              </a:cxnLst>
              <a:rect l="0" t="0" r="r" b="b"/>
              <a:pathLst>
                <a:path w="307" h="185">
                  <a:moveTo>
                    <a:pt x="0" y="50"/>
                  </a:moveTo>
                  <a:lnTo>
                    <a:pt x="257" y="0"/>
                  </a:lnTo>
                  <a:lnTo>
                    <a:pt x="307" y="135"/>
                  </a:lnTo>
                  <a:lnTo>
                    <a:pt x="43" y="185"/>
                  </a:lnTo>
                  <a:lnTo>
                    <a:pt x="0" y="50"/>
                  </a:lnTo>
                  <a:close/>
                  <a:moveTo>
                    <a:pt x="21" y="50"/>
                  </a:moveTo>
                  <a:lnTo>
                    <a:pt x="157" y="114"/>
                  </a:lnTo>
                  <a:lnTo>
                    <a:pt x="243" y="7"/>
                  </a:lnTo>
                  <a:lnTo>
                    <a:pt x="21" y="50"/>
                  </a:lnTo>
                  <a:close/>
                  <a:moveTo>
                    <a:pt x="14" y="57"/>
                  </a:moveTo>
                  <a:lnTo>
                    <a:pt x="50" y="171"/>
                  </a:lnTo>
                  <a:lnTo>
                    <a:pt x="107" y="100"/>
                  </a:lnTo>
                  <a:lnTo>
                    <a:pt x="14" y="57"/>
                  </a:lnTo>
                  <a:close/>
                  <a:moveTo>
                    <a:pt x="257" y="14"/>
                  </a:moveTo>
                  <a:lnTo>
                    <a:pt x="200" y="78"/>
                  </a:lnTo>
                  <a:lnTo>
                    <a:pt x="293" y="121"/>
                  </a:lnTo>
                  <a:lnTo>
                    <a:pt x="257" y="14"/>
                  </a:lnTo>
                  <a:close/>
                  <a:moveTo>
                    <a:pt x="114" y="107"/>
                  </a:moveTo>
                  <a:lnTo>
                    <a:pt x="64" y="171"/>
                  </a:lnTo>
                  <a:lnTo>
                    <a:pt x="285" y="128"/>
                  </a:lnTo>
                  <a:lnTo>
                    <a:pt x="193" y="93"/>
                  </a:lnTo>
                  <a:lnTo>
                    <a:pt x="164" y="128"/>
                  </a:lnTo>
                  <a:lnTo>
                    <a:pt x="114" y="10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57" name="Freeform 73"/>
            <p:cNvSpPr>
              <a:spLocks/>
            </p:cNvSpPr>
            <p:nvPr/>
          </p:nvSpPr>
          <p:spPr bwMode="auto">
            <a:xfrm>
              <a:off x="4736" y="1248"/>
              <a:ext cx="307" cy="18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257" y="0"/>
                </a:cxn>
                <a:cxn ang="0">
                  <a:pos x="307" y="135"/>
                </a:cxn>
                <a:cxn ang="0">
                  <a:pos x="43" y="185"/>
                </a:cxn>
                <a:cxn ang="0">
                  <a:pos x="0" y="50"/>
                </a:cxn>
              </a:cxnLst>
              <a:rect l="0" t="0" r="r" b="b"/>
              <a:pathLst>
                <a:path w="307" h="185">
                  <a:moveTo>
                    <a:pt x="0" y="50"/>
                  </a:moveTo>
                  <a:lnTo>
                    <a:pt x="257" y="0"/>
                  </a:lnTo>
                  <a:lnTo>
                    <a:pt x="307" y="135"/>
                  </a:lnTo>
                  <a:lnTo>
                    <a:pt x="43" y="185"/>
                  </a:lnTo>
                  <a:lnTo>
                    <a:pt x="0" y="50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58" name="Freeform 74"/>
            <p:cNvSpPr>
              <a:spLocks/>
            </p:cNvSpPr>
            <p:nvPr/>
          </p:nvSpPr>
          <p:spPr bwMode="auto">
            <a:xfrm>
              <a:off x="4757" y="1255"/>
              <a:ext cx="222" cy="10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36" y="107"/>
                </a:cxn>
                <a:cxn ang="0">
                  <a:pos x="222" y="0"/>
                </a:cxn>
                <a:cxn ang="0">
                  <a:pos x="0" y="43"/>
                </a:cxn>
              </a:cxnLst>
              <a:rect l="0" t="0" r="r" b="b"/>
              <a:pathLst>
                <a:path w="222" h="107">
                  <a:moveTo>
                    <a:pt x="0" y="43"/>
                  </a:moveTo>
                  <a:lnTo>
                    <a:pt x="136" y="107"/>
                  </a:lnTo>
                  <a:lnTo>
                    <a:pt x="222" y="0"/>
                  </a:lnTo>
                  <a:lnTo>
                    <a:pt x="0" y="43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59" name="Freeform 75"/>
            <p:cNvSpPr>
              <a:spLocks/>
            </p:cNvSpPr>
            <p:nvPr/>
          </p:nvSpPr>
          <p:spPr bwMode="auto">
            <a:xfrm>
              <a:off x="4750" y="1305"/>
              <a:ext cx="93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14"/>
                </a:cxn>
                <a:cxn ang="0">
                  <a:pos x="93" y="43"/>
                </a:cxn>
                <a:cxn ang="0">
                  <a:pos x="0" y="0"/>
                </a:cxn>
              </a:cxnLst>
              <a:rect l="0" t="0" r="r" b="b"/>
              <a:pathLst>
                <a:path w="93" h="114">
                  <a:moveTo>
                    <a:pt x="0" y="0"/>
                  </a:moveTo>
                  <a:lnTo>
                    <a:pt x="36" y="114"/>
                  </a:lnTo>
                  <a:lnTo>
                    <a:pt x="93" y="4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60" name="Freeform 76"/>
            <p:cNvSpPr>
              <a:spLocks/>
            </p:cNvSpPr>
            <p:nvPr/>
          </p:nvSpPr>
          <p:spPr bwMode="auto">
            <a:xfrm>
              <a:off x="4936" y="1262"/>
              <a:ext cx="93" cy="10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0" y="64"/>
                </a:cxn>
                <a:cxn ang="0">
                  <a:pos x="93" y="107"/>
                </a:cxn>
                <a:cxn ang="0">
                  <a:pos x="57" y="0"/>
                </a:cxn>
              </a:cxnLst>
              <a:rect l="0" t="0" r="r" b="b"/>
              <a:pathLst>
                <a:path w="93" h="107">
                  <a:moveTo>
                    <a:pt x="57" y="0"/>
                  </a:moveTo>
                  <a:lnTo>
                    <a:pt x="0" y="64"/>
                  </a:lnTo>
                  <a:lnTo>
                    <a:pt x="93" y="107"/>
                  </a:lnTo>
                  <a:lnTo>
                    <a:pt x="57" y="0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61" name="Freeform 77"/>
            <p:cNvSpPr>
              <a:spLocks/>
            </p:cNvSpPr>
            <p:nvPr/>
          </p:nvSpPr>
          <p:spPr bwMode="auto">
            <a:xfrm>
              <a:off x="4800" y="1341"/>
              <a:ext cx="221" cy="78"/>
            </a:xfrm>
            <a:custGeom>
              <a:avLst/>
              <a:gdLst/>
              <a:ahLst/>
              <a:cxnLst>
                <a:cxn ang="0">
                  <a:pos x="50" y="14"/>
                </a:cxn>
                <a:cxn ang="0">
                  <a:pos x="0" y="78"/>
                </a:cxn>
                <a:cxn ang="0">
                  <a:pos x="221" y="35"/>
                </a:cxn>
                <a:cxn ang="0">
                  <a:pos x="129" y="0"/>
                </a:cxn>
                <a:cxn ang="0">
                  <a:pos x="100" y="35"/>
                </a:cxn>
                <a:cxn ang="0">
                  <a:pos x="50" y="14"/>
                </a:cxn>
              </a:cxnLst>
              <a:rect l="0" t="0" r="r" b="b"/>
              <a:pathLst>
                <a:path w="221" h="78">
                  <a:moveTo>
                    <a:pt x="50" y="14"/>
                  </a:moveTo>
                  <a:lnTo>
                    <a:pt x="0" y="78"/>
                  </a:lnTo>
                  <a:lnTo>
                    <a:pt x="221" y="35"/>
                  </a:lnTo>
                  <a:lnTo>
                    <a:pt x="129" y="0"/>
                  </a:lnTo>
                  <a:lnTo>
                    <a:pt x="100" y="35"/>
                  </a:lnTo>
                  <a:lnTo>
                    <a:pt x="50" y="14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62" name="Freeform 78"/>
            <p:cNvSpPr>
              <a:spLocks/>
            </p:cNvSpPr>
            <p:nvPr/>
          </p:nvSpPr>
          <p:spPr bwMode="auto">
            <a:xfrm>
              <a:off x="4846" y="1264"/>
              <a:ext cx="50" cy="65"/>
            </a:xfrm>
            <a:custGeom>
              <a:avLst/>
              <a:gdLst/>
              <a:ahLst/>
              <a:cxnLst>
                <a:cxn ang="0">
                  <a:pos x="29" y="43"/>
                </a:cxn>
                <a:cxn ang="0">
                  <a:pos x="8" y="15"/>
                </a:cxn>
                <a:cxn ang="0">
                  <a:pos x="15" y="58"/>
                </a:cxn>
                <a:cxn ang="0">
                  <a:pos x="22" y="58"/>
                </a:cxn>
                <a:cxn ang="0">
                  <a:pos x="29" y="58"/>
                </a:cxn>
                <a:cxn ang="0">
                  <a:pos x="22" y="58"/>
                </a:cxn>
                <a:cxn ang="0">
                  <a:pos x="15" y="65"/>
                </a:cxn>
                <a:cxn ang="0">
                  <a:pos x="15" y="58"/>
                </a:cxn>
                <a:cxn ang="0">
                  <a:pos x="8" y="15"/>
                </a:cxn>
                <a:cxn ang="0">
                  <a:pos x="0" y="15"/>
                </a:cxn>
                <a:cxn ang="0">
                  <a:pos x="8" y="8"/>
                </a:cxn>
                <a:cxn ang="0">
                  <a:pos x="29" y="36"/>
                </a:cxn>
                <a:cxn ang="0">
                  <a:pos x="29" y="0"/>
                </a:cxn>
                <a:cxn ang="0">
                  <a:pos x="36" y="0"/>
                </a:cxn>
                <a:cxn ang="0">
                  <a:pos x="43" y="43"/>
                </a:cxn>
                <a:cxn ang="0">
                  <a:pos x="50" y="43"/>
                </a:cxn>
                <a:cxn ang="0">
                  <a:pos x="50" y="50"/>
                </a:cxn>
                <a:cxn ang="0">
                  <a:pos x="36" y="50"/>
                </a:cxn>
                <a:cxn ang="0">
                  <a:pos x="43" y="50"/>
                </a:cxn>
                <a:cxn ang="0">
                  <a:pos x="36" y="8"/>
                </a:cxn>
                <a:cxn ang="0">
                  <a:pos x="29" y="43"/>
                </a:cxn>
              </a:cxnLst>
              <a:rect l="0" t="0" r="r" b="b"/>
              <a:pathLst>
                <a:path w="50" h="65">
                  <a:moveTo>
                    <a:pt x="29" y="43"/>
                  </a:moveTo>
                  <a:lnTo>
                    <a:pt x="8" y="15"/>
                  </a:lnTo>
                  <a:lnTo>
                    <a:pt x="15" y="58"/>
                  </a:lnTo>
                  <a:lnTo>
                    <a:pt x="22" y="58"/>
                  </a:lnTo>
                  <a:lnTo>
                    <a:pt x="29" y="58"/>
                  </a:lnTo>
                  <a:lnTo>
                    <a:pt x="22" y="58"/>
                  </a:lnTo>
                  <a:lnTo>
                    <a:pt x="15" y="65"/>
                  </a:lnTo>
                  <a:lnTo>
                    <a:pt x="15" y="58"/>
                  </a:lnTo>
                  <a:lnTo>
                    <a:pt x="8" y="15"/>
                  </a:lnTo>
                  <a:lnTo>
                    <a:pt x="0" y="15"/>
                  </a:lnTo>
                  <a:lnTo>
                    <a:pt x="8" y="8"/>
                  </a:lnTo>
                  <a:lnTo>
                    <a:pt x="29" y="36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43"/>
                  </a:lnTo>
                  <a:lnTo>
                    <a:pt x="50" y="43"/>
                  </a:lnTo>
                  <a:lnTo>
                    <a:pt x="50" y="50"/>
                  </a:lnTo>
                  <a:lnTo>
                    <a:pt x="36" y="50"/>
                  </a:lnTo>
                  <a:lnTo>
                    <a:pt x="43" y="50"/>
                  </a:lnTo>
                  <a:lnTo>
                    <a:pt x="36" y="8"/>
                  </a:lnTo>
                  <a:lnTo>
                    <a:pt x="29" y="43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63" name="Rectangle 79"/>
            <p:cNvSpPr>
              <a:spLocks noChangeArrowheads="1"/>
            </p:cNvSpPr>
            <p:nvPr/>
          </p:nvSpPr>
          <p:spPr bwMode="auto">
            <a:xfrm>
              <a:off x="5088" y="1248"/>
              <a:ext cx="47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altLang="ar-SA" sz="1400" u="none">
                  <a:solidFill>
                    <a:schemeClr val="accent2"/>
                  </a:solidFill>
                  <a:cs typeface="Times New Roman (Arabic)" charset="-78"/>
                </a:rPr>
                <a:t>Message</a:t>
              </a:r>
            </a:p>
          </p:txBody>
        </p:sp>
        <p:sp>
          <p:nvSpPr>
            <p:cNvPr id="1296464" name="Line 80"/>
            <p:cNvSpPr>
              <a:spLocks noChangeShapeType="1"/>
            </p:cNvSpPr>
            <p:nvPr/>
          </p:nvSpPr>
          <p:spPr bwMode="auto">
            <a:xfrm flipH="1" flipV="1">
              <a:off x="3888" y="1437"/>
              <a:ext cx="192" cy="2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6465" name="Line 81"/>
            <p:cNvSpPr>
              <a:spLocks noChangeShapeType="1"/>
            </p:cNvSpPr>
            <p:nvPr/>
          </p:nvSpPr>
          <p:spPr bwMode="auto">
            <a:xfrm flipH="1" flipV="1">
              <a:off x="4176" y="1293"/>
              <a:ext cx="144" cy="2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6466" name="Line 82"/>
            <p:cNvSpPr>
              <a:spLocks noChangeShapeType="1"/>
            </p:cNvSpPr>
            <p:nvPr/>
          </p:nvSpPr>
          <p:spPr bwMode="auto">
            <a:xfrm flipH="1">
              <a:off x="3888" y="1293"/>
              <a:ext cx="288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6467" name="Line 83"/>
            <p:cNvSpPr>
              <a:spLocks noChangeShapeType="1"/>
            </p:cNvSpPr>
            <p:nvPr/>
          </p:nvSpPr>
          <p:spPr bwMode="auto">
            <a:xfrm flipV="1">
              <a:off x="4128" y="2109"/>
              <a:ext cx="192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2743200" y="3065463"/>
            <a:ext cx="1250950" cy="1190625"/>
            <a:chOff x="2112" y="1056"/>
            <a:chExt cx="788" cy="749"/>
          </a:xfrm>
        </p:grpSpPr>
        <p:sp>
          <p:nvSpPr>
            <p:cNvPr id="1296469" name="Freeform 85"/>
            <p:cNvSpPr>
              <a:spLocks/>
            </p:cNvSpPr>
            <p:nvPr/>
          </p:nvSpPr>
          <p:spPr bwMode="auto">
            <a:xfrm>
              <a:off x="2507" y="1240"/>
              <a:ext cx="107" cy="12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7" y="0"/>
                </a:cxn>
                <a:cxn ang="0">
                  <a:pos x="71" y="0"/>
                </a:cxn>
                <a:cxn ang="0">
                  <a:pos x="78" y="7"/>
                </a:cxn>
                <a:cxn ang="0">
                  <a:pos x="85" y="7"/>
                </a:cxn>
                <a:cxn ang="0">
                  <a:pos x="93" y="14"/>
                </a:cxn>
                <a:cxn ang="0">
                  <a:pos x="100" y="28"/>
                </a:cxn>
                <a:cxn ang="0">
                  <a:pos x="100" y="35"/>
                </a:cxn>
                <a:cxn ang="0">
                  <a:pos x="107" y="50"/>
                </a:cxn>
                <a:cxn ang="0">
                  <a:pos x="107" y="64"/>
                </a:cxn>
                <a:cxn ang="0">
                  <a:pos x="107" y="71"/>
                </a:cxn>
                <a:cxn ang="0">
                  <a:pos x="100" y="85"/>
                </a:cxn>
                <a:cxn ang="0">
                  <a:pos x="100" y="100"/>
                </a:cxn>
                <a:cxn ang="0">
                  <a:pos x="93" y="107"/>
                </a:cxn>
                <a:cxn ang="0">
                  <a:pos x="85" y="114"/>
                </a:cxn>
                <a:cxn ang="0">
                  <a:pos x="78" y="121"/>
                </a:cxn>
                <a:cxn ang="0">
                  <a:pos x="64" y="121"/>
                </a:cxn>
                <a:cxn ang="0">
                  <a:pos x="57" y="121"/>
                </a:cxn>
                <a:cxn ang="0">
                  <a:pos x="50" y="121"/>
                </a:cxn>
                <a:cxn ang="0">
                  <a:pos x="36" y="121"/>
                </a:cxn>
                <a:cxn ang="0">
                  <a:pos x="28" y="121"/>
                </a:cxn>
                <a:cxn ang="0">
                  <a:pos x="21" y="114"/>
                </a:cxn>
                <a:cxn ang="0">
                  <a:pos x="14" y="107"/>
                </a:cxn>
                <a:cxn ang="0">
                  <a:pos x="7" y="100"/>
                </a:cxn>
                <a:cxn ang="0">
                  <a:pos x="7" y="85"/>
                </a:cxn>
                <a:cxn ang="0">
                  <a:pos x="0" y="71"/>
                </a:cxn>
                <a:cxn ang="0">
                  <a:pos x="0" y="64"/>
                </a:cxn>
                <a:cxn ang="0">
                  <a:pos x="0" y="50"/>
                </a:cxn>
                <a:cxn ang="0">
                  <a:pos x="7" y="35"/>
                </a:cxn>
                <a:cxn ang="0">
                  <a:pos x="7" y="28"/>
                </a:cxn>
                <a:cxn ang="0">
                  <a:pos x="14" y="14"/>
                </a:cxn>
                <a:cxn ang="0">
                  <a:pos x="21" y="7"/>
                </a:cxn>
                <a:cxn ang="0">
                  <a:pos x="28" y="7"/>
                </a:cxn>
                <a:cxn ang="0">
                  <a:pos x="36" y="0"/>
                </a:cxn>
                <a:cxn ang="0">
                  <a:pos x="50" y="0"/>
                </a:cxn>
              </a:cxnLst>
              <a:rect l="0" t="0" r="r" b="b"/>
              <a:pathLst>
                <a:path w="107" h="121">
                  <a:moveTo>
                    <a:pt x="50" y="0"/>
                  </a:moveTo>
                  <a:lnTo>
                    <a:pt x="57" y="0"/>
                  </a:lnTo>
                  <a:lnTo>
                    <a:pt x="71" y="0"/>
                  </a:lnTo>
                  <a:lnTo>
                    <a:pt x="78" y="7"/>
                  </a:lnTo>
                  <a:lnTo>
                    <a:pt x="85" y="7"/>
                  </a:lnTo>
                  <a:lnTo>
                    <a:pt x="93" y="14"/>
                  </a:lnTo>
                  <a:lnTo>
                    <a:pt x="100" y="28"/>
                  </a:lnTo>
                  <a:lnTo>
                    <a:pt x="100" y="35"/>
                  </a:lnTo>
                  <a:lnTo>
                    <a:pt x="107" y="50"/>
                  </a:lnTo>
                  <a:lnTo>
                    <a:pt x="107" y="64"/>
                  </a:lnTo>
                  <a:lnTo>
                    <a:pt x="107" y="71"/>
                  </a:lnTo>
                  <a:lnTo>
                    <a:pt x="100" y="85"/>
                  </a:lnTo>
                  <a:lnTo>
                    <a:pt x="100" y="100"/>
                  </a:lnTo>
                  <a:lnTo>
                    <a:pt x="93" y="107"/>
                  </a:lnTo>
                  <a:lnTo>
                    <a:pt x="85" y="114"/>
                  </a:lnTo>
                  <a:lnTo>
                    <a:pt x="78" y="121"/>
                  </a:lnTo>
                  <a:lnTo>
                    <a:pt x="64" y="121"/>
                  </a:lnTo>
                  <a:lnTo>
                    <a:pt x="57" y="121"/>
                  </a:lnTo>
                  <a:lnTo>
                    <a:pt x="50" y="121"/>
                  </a:lnTo>
                  <a:lnTo>
                    <a:pt x="36" y="121"/>
                  </a:lnTo>
                  <a:lnTo>
                    <a:pt x="28" y="121"/>
                  </a:lnTo>
                  <a:lnTo>
                    <a:pt x="21" y="114"/>
                  </a:lnTo>
                  <a:lnTo>
                    <a:pt x="14" y="107"/>
                  </a:lnTo>
                  <a:lnTo>
                    <a:pt x="7" y="100"/>
                  </a:lnTo>
                  <a:lnTo>
                    <a:pt x="7" y="85"/>
                  </a:lnTo>
                  <a:lnTo>
                    <a:pt x="0" y="71"/>
                  </a:lnTo>
                  <a:lnTo>
                    <a:pt x="0" y="64"/>
                  </a:lnTo>
                  <a:lnTo>
                    <a:pt x="0" y="5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28" y="7"/>
                  </a:lnTo>
                  <a:lnTo>
                    <a:pt x="36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0" name="Freeform 86"/>
            <p:cNvSpPr>
              <a:spLocks/>
            </p:cNvSpPr>
            <p:nvPr/>
          </p:nvSpPr>
          <p:spPr bwMode="auto">
            <a:xfrm>
              <a:off x="2507" y="1240"/>
              <a:ext cx="107" cy="12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7" y="0"/>
                </a:cxn>
                <a:cxn ang="0">
                  <a:pos x="71" y="0"/>
                </a:cxn>
                <a:cxn ang="0">
                  <a:pos x="78" y="7"/>
                </a:cxn>
                <a:cxn ang="0">
                  <a:pos x="85" y="7"/>
                </a:cxn>
                <a:cxn ang="0">
                  <a:pos x="93" y="14"/>
                </a:cxn>
                <a:cxn ang="0">
                  <a:pos x="100" y="28"/>
                </a:cxn>
                <a:cxn ang="0">
                  <a:pos x="100" y="35"/>
                </a:cxn>
                <a:cxn ang="0">
                  <a:pos x="107" y="50"/>
                </a:cxn>
                <a:cxn ang="0">
                  <a:pos x="107" y="64"/>
                </a:cxn>
                <a:cxn ang="0">
                  <a:pos x="107" y="71"/>
                </a:cxn>
                <a:cxn ang="0">
                  <a:pos x="100" y="85"/>
                </a:cxn>
                <a:cxn ang="0">
                  <a:pos x="100" y="100"/>
                </a:cxn>
                <a:cxn ang="0">
                  <a:pos x="93" y="107"/>
                </a:cxn>
                <a:cxn ang="0">
                  <a:pos x="85" y="114"/>
                </a:cxn>
                <a:cxn ang="0">
                  <a:pos x="78" y="121"/>
                </a:cxn>
                <a:cxn ang="0">
                  <a:pos x="64" y="121"/>
                </a:cxn>
                <a:cxn ang="0">
                  <a:pos x="57" y="121"/>
                </a:cxn>
                <a:cxn ang="0">
                  <a:pos x="50" y="121"/>
                </a:cxn>
                <a:cxn ang="0">
                  <a:pos x="36" y="121"/>
                </a:cxn>
                <a:cxn ang="0">
                  <a:pos x="28" y="121"/>
                </a:cxn>
                <a:cxn ang="0">
                  <a:pos x="21" y="114"/>
                </a:cxn>
                <a:cxn ang="0">
                  <a:pos x="14" y="107"/>
                </a:cxn>
                <a:cxn ang="0">
                  <a:pos x="7" y="100"/>
                </a:cxn>
                <a:cxn ang="0">
                  <a:pos x="7" y="85"/>
                </a:cxn>
                <a:cxn ang="0">
                  <a:pos x="0" y="71"/>
                </a:cxn>
                <a:cxn ang="0">
                  <a:pos x="0" y="64"/>
                </a:cxn>
                <a:cxn ang="0">
                  <a:pos x="0" y="50"/>
                </a:cxn>
                <a:cxn ang="0">
                  <a:pos x="7" y="35"/>
                </a:cxn>
                <a:cxn ang="0">
                  <a:pos x="7" y="28"/>
                </a:cxn>
                <a:cxn ang="0">
                  <a:pos x="14" y="14"/>
                </a:cxn>
                <a:cxn ang="0">
                  <a:pos x="21" y="7"/>
                </a:cxn>
                <a:cxn ang="0">
                  <a:pos x="28" y="7"/>
                </a:cxn>
                <a:cxn ang="0">
                  <a:pos x="36" y="0"/>
                </a:cxn>
                <a:cxn ang="0">
                  <a:pos x="50" y="0"/>
                </a:cxn>
              </a:cxnLst>
              <a:rect l="0" t="0" r="r" b="b"/>
              <a:pathLst>
                <a:path w="107" h="121">
                  <a:moveTo>
                    <a:pt x="50" y="0"/>
                  </a:moveTo>
                  <a:lnTo>
                    <a:pt x="57" y="0"/>
                  </a:lnTo>
                  <a:lnTo>
                    <a:pt x="71" y="0"/>
                  </a:lnTo>
                  <a:lnTo>
                    <a:pt x="78" y="7"/>
                  </a:lnTo>
                  <a:lnTo>
                    <a:pt x="85" y="7"/>
                  </a:lnTo>
                  <a:lnTo>
                    <a:pt x="93" y="14"/>
                  </a:lnTo>
                  <a:lnTo>
                    <a:pt x="100" y="28"/>
                  </a:lnTo>
                  <a:lnTo>
                    <a:pt x="100" y="35"/>
                  </a:lnTo>
                  <a:lnTo>
                    <a:pt x="107" y="50"/>
                  </a:lnTo>
                  <a:lnTo>
                    <a:pt x="107" y="64"/>
                  </a:lnTo>
                  <a:lnTo>
                    <a:pt x="107" y="71"/>
                  </a:lnTo>
                  <a:lnTo>
                    <a:pt x="100" y="85"/>
                  </a:lnTo>
                  <a:lnTo>
                    <a:pt x="100" y="100"/>
                  </a:lnTo>
                  <a:lnTo>
                    <a:pt x="93" y="107"/>
                  </a:lnTo>
                  <a:lnTo>
                    <a:pt x="85" y="114"/>
                  </a:lnTo>
                  <a:lnTo>
                    <a:pt x="78" y="121"/>
                  </a:lnTo>
                  <a:lnTo>
                    <a:pt x="64" y="121"/>
                  </a:lnTo>
                  <a:lnTo>
                    <a:pt x="57" y="121"/>
                  </a:lnTo>
                  <a:lnTo>
                    <a:pt x="50" y="121"/>
                  </a:lnTo>
                  <a:lnTo>
                    <a:pt x="36" y="121"/>
                  </a:lnTo>
                  <a:lnTo>
                    <a:pt x="28" y="121"/>
                  </a:lnTo>
                  <a:lnTo>
                    <a:pt x="21" y="114"/>
                  </a:lnTo>
                  <a:lnTo>
                    <a:pt x="14" y="107"/>
                  </a:lnTo>
                  <a:lnTo>
                    <a:pt x="7" y="100"/>
                  </a:lnTo>
                  <a:lnTo>
                    <a:pt x="7" y="85"/>
                  </a:lnTo>
                  <a:lnTo>
                    <a:pt x="0" y="71"/>
                  </a:lnTo>
                  <a:lnTo>
                    <a:pt x="0" y="64"/>
                  </a:lnTo>
                  <a:lnTo>
                    <a:pt x="0" y="5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28" y="7"/>
                  </a:lnTo>
                  <a:lnTo>
                    <a:pt x="36" y="0"/>
                  </a:lnTo>
                  <a:lnTo>
                    <a:pt x="5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1" name="Rectangle 87"/>
            <p:cNvSpPr>
              <a:spLocks noChangeArrowheads="1"/>
            </p:cNvSpPr>
            <p:nvPr/>
          </p:nvSpPr>
          <p:spPr bwMode="auto">
            <a:xfrm>
              <a:off x="2357" y="1282"/>
              <a:ext cx="157" cy="22"/>
            </a:xfrm>
            <a:prstGeom prst="rect">
              <a:avLst/>
            </a:prstGeom>
            <a:solidFill>
              <a:srgbClr val="FF33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2" name="Rectangle 88"/>
            <p:cNvSpPr>
              <a:spLocks noChangeArrowheads="1"/>
            </p:cNvSpPr>
            <p:nvPr/>
          </p:nvSpPr>
          <p:spPr bwMode="auto">
            <a:xfrm>
              <a:off x="2357" y="1282"/>
              <a:ext cx="157" cy="22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3" name="Freeform 89"/>
            <p:cNvSpPr>
              <a:spLocks noEditPoints="1"/>
            </p:cNvSpPr>
            <p:nvPr/>
          </p:nvSpPr>
          <p:spPr bwMode="auto">
            <a:xfrm>
              <a:off x="2350" y="1297"/>
              <a:ext cx="57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1" y="43"/>
                </a:cxn>
                <a:cxn ang="0">
                  <a:pos x="21" y="50"/>
                </a:cxn>
                <a:cxn ang="0">
                  <a:pos x="14" y="50"/>
                </a:cxn>
                <a:cxn ang="0">
                  <a:pos x="7" y="50"/>
                </a:cxn>
                <a:cxn ang="0">
                  <a:pos x="7" y="43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57" y="0"/>
                </a:cxn>
                <a:cxn ang="0">
                  <a:pos x="57" y="43"/>
                </a:cxn>
                <a:cxn ang="0">
                  <a:pos x="50" y="50"/>
                </a:cxn>
                <a:cxn ang="0">
                  <a:pos x="43" y="50"/>
                </a:cxn>
                <a:cxn ang="0">
                  <a:pos x="43" y="43"/>
                </a:cxn>
                <a:cxn ang="0">
                  <a:pos x="36" y="0"/>
                </a:cxn>
              </a:cxnLst>
              <a:rect l="0" t="0" r="r" b="b"/>
              <a:pathLst>
                <a:path w="57" h="50">
                  <a:moveTo>
                    <a:pt x="0" y="0"/>
                  </a:moveTo>
                  <a:lnTo>
                    <a:pt x="21" y="0"/>
                  </a:lnTo>
                  <a:lnTo>
                    <a:pt x="21" y="43"/>
                  </a:lnTo>
                  <a:lnTo>
                    <a:pt x="21" y="50"/>
                  </a:lnTo>
                  <a:lnTo>
                    <a:pt x="14" y="50"/>
                  </a:lnTo>
                  <a:lnTo>
                    <a:pt x="7" y="50"/>
                  </a:lnTo>
                  <a:lnTo>
                    <a:pt x="7" y="43"/>
                  </a:lnTo>
                  <a:lnTo>
                    <a:pt x="0" y="0"/>
                  </a:lnTo>
                  <a:close/>
                  <a:moveTo>
                    <a:pt x="36" y="0"/>
                  </a:moveTo>
                  <a:lnTo>
                    <a:pt x="57" y="0"/>
                  </a:lnTo>
                  <a:lnTo>
                    <a:pt x="57" y="43"/>
                  </a:lnTo>
                  <a:lnTo>
                    <a:pt x="50" y="50"/>
                  </a:lnTo>
                  <a:lnTo>
                    <a:pt x="43" y="50"/>
                  </a:lnTo>
                  <a:lnTo>
                    <a:pt x="43" y="4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4" name="Freeform 90"/>
            <p:cNvSpPr>
              <a:spLocks/>
            </p:cNvSpPr>
            <p:nvPr/>
          </p:nvSpPr>
          <p:spPr bwMode="auto">
            <a:xfrm>
              <a:off x="2350" y="1297"/>
              <a:ext cx="21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1" y="43"/>
                </a:cxn>
                <a:cxn ang="0">
                  <a:pos x="21" y="50"/>
                </a:cxn>
                <a:cxn ang="0">
                  <a:pos x="14" y="50"/>
                </a:cxn>
                <a:cxn ang="0">
                  <a:pos x="7" y="50"/>
                </a:cxn>
                <a:cxn ang="0">
                  <a:pos x="7" y="43"/>
                </a:cxn>
                <a:cxn ang="0">
                  <a:pos x="0" y="0"/>
                </a:cxn>
              </a:cxnLst>
              <a:rect l="0" t="0" r="r" b="b"/>
              <a:pathLst>
                <a:path w="21" h="50">
                  <a:moveTo>
                    <a:pt x="0" y="0"/>
                  </a:moveTo>
                  <a:lnTo>
                    <a:pt x="21" y="0"/>
                  </a:lnTo>
                  <a:lnTo>
                    <a:pt x="21" y="43"/>
                  </a:lnTo>
                  <a:lnTo>
                    <a:pt x="21" y="50"/>
                  </a:lnTo>
                  <a:lnTo>
                    <a:pt x="14" y="50"/>
                  </a:lnTo>
                  <a:lnTo>
                    <a:pt x="7" y="50"/>
                  </a:lnTo>
                  <a:lnTo>
                    <a:pt x="7" y="4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5" name="Freeform 91"/>
            <p:cNvSpPr>
              <a:spLocks/>
            </p:cNvSpPr>
            <p:nvPr/>
          </p:nvSpPr>
          <p:spPr bwMode="auto">
            <a:xfrm>
              <a:off x="2386" y="1297"/>
              <a:ext cx="21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1" y="43"/>
                </a:cxn>
                <a:cxn ang="0">
                  <a:pos x="14" y="50"/>
                </a:cxn>
                <a:cxn ang="0">
                  <a:pos x="7" y="50"/>
                </a:cxn>
                <a:cxn ang="0">
                  <a:pos x="7" y="43"/>
                </a:cxn>
                <a:cxn ang="0">
                  <a:pos x="0" y="0"/>
                </a:cxn>
              </a:cxnLst>
              <a:rect l="0" t="0" r="r" b="b"/>
              <a:pathLst>
                <a:path w="21" h="50">
                  <a:moveTo>
                    <a:pt x="0" y="0"/>
                  </a:moveTo>
                  <a:lnTo>
                    <a:pt x="21" y="0"/>
                  </a:lnTo>
                  <a:lnTo>
                    <a:pt x="21" y="43"/>
                  </a:lnTo>
                  <a:lnTo>
                    <a:pt x="14" y="50"/>
                  </a:lnTo>
                  <a:lnTo>
                    <a:pt x="7" y="50"/>
                  </a:lnTo>
                  <a:lnTo>
                    <a:pt x="7" y="4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6" name="Freeform 92"/>
            <p:cNvSpPr>
              <a:spLocks noEditPoints="1"/>
            </p:cNvSpPr>
            <p:nvPr/>
          </p:nvSpPr>
          <p:spPr bwMode="auto">
            <a:xfrm>
              <a:off x="2528" y="1261"/>
              <a:ext cx="64" cy="79"/>
            </a:xfrm>
            <a:custGeom>
              <a:avLst/>
              <a:gdLst/>
              <a:ahLst/>
              <a:cxnLst>
                <a:cxn ang="0">
                  <a:pos x="64" y="50"/>
                </a:cxn>
                <a:cxn ang="0">
                  <a:pos x="64" y="64"/>
                </a:cxn>
                <a:cxn ang="0">
                  <a:pos x="50" y="79"/>
                </a:cxn>
                <a:cxn ang="0">
                  <a:pos x="36" y="79"/>
                </a:cxn>
                <a:cxn ang="0">
                  <a:pos x="22" y="79"/>
                </a:cxn>
                <a:cxn ang="0">
                  <a:pos x="15" y="71"/>
                </a:cxn>
                <a:cxn ang="0">
                  <a:pos x="7" y="64"/>
                </a:cxn>
                <a:cxn ang="0">
                  <a:pos x="0" y="50"/>
                </a:cxn>
                <a:cxn ang="0">
                  <a:pos x="0" y="29"/>
                </a:cxn>
                <a:cxn ang="0">
                  <a:pos x="7" y="14"/>
                </a:cxn>
                <a:cxn ang="0">
                  <a:pos x="22" y="7"/>
                </a:cxn>
                <a:cxn ang="0">
                  <a:pos x="36" y="0"/>
                </a:cxn>
                <a:cxn ang="0">
                  <a:pos x="43" y="7"/>
                </a:cxn>
                <a:cxn ang="0">
                  <a:pos x="57" y="7"/>
                </a:cxn>
                <a:cxn ang="0">
                  <a:pos x="64" y="14"/>
                </a:cxn>
                <a:cxn ang="0">
                  <a:pos x="64" y="29"/>
                </a:cxn>
                <a:cxn ang="0">
                  <a:pos x="57" y="36"/>
                </a:cxn>
                <a:cxn ang="0">
                  <a:pos x="57" y="21"/>
                </a:cxn>
                <a:cxn ang="0">
                  <a:pos x="50" y="14"/>
                </a:cxn>
                <a:cxn ang="0">
                  <a:pos x="43" y="7"/>
                </a:cxn>
                <a:cxn ang="0">
                  <a:pos x="29" y="7"/>
                </a:cxn>
                <a:cxn ang="0">
                  <a:pos x="22" y="14"/>
                </a:cxn>
                <a:cxn ang="0">
                  <a:pos x="15" y="21"/>
                </a:cxn>
                <a:cxn ang="0">
                  <a:pos x="7" y="29"/>
                </a:cxn>
                <a:cxn ang="0">
                  <a:pos x="7" y="43"/>
                </a:cxn>
                <a:cxn ang="0">
                  <a:pos x="7" y="57"/>
                </a:cxn>
                <a:cxn ang="0">
                  <a:pos x="15" y="71"/>
                </a:cxn>
                <a:cxn ang="0">
                  <a:pos x="29" y="71"/>
                </a:cxn>
                <a:cxn ang="0">
                  <a:pos x="43" y="71"/>
                </a:cxn>
                <a:cxn ang="0">
                  <a:pos x="50" y="64"/>
                </a:cxn>
                <a:cxn ang="0">
                  <a:pos x="57" y="57"/>
                </a:cxn>
                <a:cxn ang="0">
                  <a:pos x="57" y="43"/>
                </a:cxn>
              </a:cxnLst>
              <a:rect l="0" t="0" r="r" b="b"/>
              <a:pathLst>
                <a:path w="64" h="79">
                  <a:moveTo>
                    <a:pt x="64" y="36"/>
                  </a:moveTo>
                  <a:lnTo>
                    <a:pt x="64" y="50"/>
                  </a:lnTo>
                  <a:lnTo>
                    <a:pt x="64" y="57"/>
                  </a:lnTo>
                  <a:lnTo>
                    <a:pt x="64" y="64"/>
                  </a:lnTo>
                  <a:lnTo>
                    <a:pt x="57" y="71"/>
                  </a:lnTo>
                  <a:lnTo>
                    <a:pt x="50" y="79"/>
                  </a:lnTo>
                  <a:lnTo>
                    <a:pt x="43" y="79"/>
                  </a:lnTo>
                  <a:lnTo>
                    <a:pt x="36" y="79"/>
                  </a:lnTo>
                  <a:lnTo>
                    <a:pt x="29" y="79"/>
                  </a:lnTo>
                  <a:lnTo>
                    <a:pt x="22" y="79"/>
                  </a:lnTo>
                  <a:lnTo>
                    <a:pt x="15" y="79"/>
                  </a:lnTo>
                  <a:lnTo>
                    <a:pt x="15" y="71"/>
                  </a:lnTo>
                  <a:lnTo>
                    <a:pt x="7" y="71"/>
                  </a:lnTo>
                  <a:lnTo>
                    <a:pt x="7" y="64"/>
                  </a:lnTo>
                  <a:lnTo>
                    <a:pt x="0" y="57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7" y="14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43" y="7"/>
                  </a:lnTo>
                  <a:lnTo>
                    <a:pt x="50" y="7"/>
                  </a:lnTo>
                  <a:lnTo>
                    <a:pt x="57" y="7"/>
                  </a:lnTo>
                  <a:lnTo>
                    <a:pt x="57" y="14"/>
                  </a:lnTo>
                  <a:lnTo>
                    <a:pt x="64" y="14"/>
                  </a:lnTo>
                  <a:lnTo>
                    <a:pt x="64" y="21"/>
                  </a:lnTo>
                  <a:lnTo>
                    <a:pt x="64" y="29"/>
                  </a:lnTo>
                  <a:lnTo>
                    <a:pt x="64" y="36"/>
                  </a:lnTo>
                  <a:close/>
                  <a:moveTo>
                    <a:pt x="57" y="36"/>
                  </a:moveTo>
                  <a:lnTo>
                    <a:pt x="57" y="29"/>
                  </a:lnTo>
                  <a:lnTo>
                    <a:pt x="57" y="21"/>
                  </a:lnTo>
                  <a:lnTo>
                    <a:pt x="57" y="14"/>
                  </a:lnTo>
                  <a:lnTo>
                    <a:pt x="50" y="14"/>
                  </a:lnTo>
                  <a:lnTo>
                    <a:pt x="50" y="7"/>
                  </a:lnTo>
                  <a:lnTo>
                    <a:pt x="43" y="7"/>
                  </a:lnTo>
                  <a:lnTo>
                    <a:pt x="36" y="7"/>
                  </a:lnTo>
                  <a:lnTo>
                    <a:pt x="29" y="7"/>
                  </a:lnTo>
                  <a:lnTo>
                    <a:pt x="22" y="7"/>
                  </a:lnTo>
                  <a:lnTo>
                    <a:pt x="22" y="14"/>
                  </a:lnTo>
                  <a:lnTo>
                    <a:pt x="15" y="14"/>
                  </a:lnTo>
                  <a:lnTo>
                    <a:pt x="15" y="21"/>
                  </a:lnTo>
                  <a:lnTo>
                    <a:pt x="7" y="21"/>
                  </a:lnTo>
                  <a:lnTo>
                    <a:pt x="7" y="29"/>
                  </a:lnTo>
                  <a:lnTo>
                    <a:pt x="7" y="36"/>
                  </a:lnTo>
                  <a:lnTo>
                    <a:pt x="7" y="43"/>
                  </a:lnTo>
                  <a:lnTo>
                    <a:pt x="7" y="50"/>
                  </a:lnTo>
                  <a:lnTo>
                    <a:pt x="7" y="57"/>
                  </a:lnTo>
                  <a:lnTo>
                    <a:pt x="15" y="64"/>
                  </a:lnTo>
                  <a:lnTo>
                    <a:pt x="15" y="71"/>
                  </a:lnTo>
                  <a:lnTo>
                    <a:pt x="22" y="71"/>
                  </a:lnTo>
                  <a:lnTo>
                    <a:pt x="29" y="71"/>
                  </a:lnTo>
                  <a:lnTo>
                    <a:pt x="36" y="71"/>
                  </a:lnTo>
                  <a:lnTo>
                    <a:pt x="43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7" y="64"/>
                  </a:lnTo>
                  <a:lnTo>
                    <a:pt x="57" y="57"/>
                  </a:lnTo>
                  <a:lnTo>
                    <a:pt x="57" y="50"/>
                  </a:lnTo>
                  <a:lnTo>
                    <a:pt x="57" y="43"/>
                  </a:lnTo>
                  <a:lnTo>
                    <a:pt x="57" y="36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7" name="Freeform 93"/>
            <p:cNvSpPr>
              <a:spLocks/>
            </p:cNvSpPr>
            <p:nvPr/>
          </p:nvSpPr>
          <p:spPr bwMode="auto">
            <a:xfrm>
              <a:off x="2528" y="1261"/>
              <a:ext cx="64" cy="79"/>
            </a:xfrm>
            <a:custGeom>
              <a:avLst/>
              <a:gdLst/>
              <a:ahLst/>
              <a:cxnLst>
                <a:cxn ang="0">
                  <a:pos x="64" y="36"/>
                </a:cxn>
                <a:cxn ang="0">
                  <a:pos x="64" y="50"/>
                </a:cxn>
                <a:cxn ang="0">
                  <a:pos x="64" y="57"/>
                </a:cxn>
                <a:cxn ang="0">
                  <a:pos x="64" y="64"/>
                </a:cxn>
                <a:cxn ang="0">
                  <a:pos x="57" y="71"/>
                </a:cxn>
                <a:cxn ang="0">
                  <a:pos x="50" y="79"/>
                </a:cxn>
                <a:cxn ang="0">
                  <a:pos x="43" y="79"/>
                </a:cxn>
                <a:cxn ang="0">
                  <a:pos x="36" y="79"/>
                </a:cxn>
                <a:cxn ang="0">
                  <a:pos x="29" y="79"/>
                </a:cxn>
                <a:cxn ang="0">
                  <a:pos x="22" y="79"/>
                </a:cxn>
                <a:cxn ang="0">
                  <a:pos x="15" y="79"/>
                </a:cxn>
                <a:cxn ang="0">
                  <a:pos x="15" y="71"/>
                </a:cxn>
                <a:cxn ang="0">
                  <a:pos x="7" y="71"/>
                </a:cxn>
                <a:cxn ang="0">
                  <a:pos x="7" y="64"/>
                </a:cxn>
                <a:cxn ang="0">
                  <a:pos x="0" y="57"/>
                </a:cxn>
                <a:cxn ang="0">
                  <a:pos x="0" y="50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0" y="21"/>
                </a:cxn>
                <a:cxn ang="0">
                  <a:pos x="7" y="14"/>
                </a:cxn>
                <a:cxn ang="0">
                  <a:pos x="15" y="7"/>
                </a:cxn>
                <a:cxn ang="0">
                  <a:pos x="22" y="7"/>
                </a:cxn>
                <a:cxn ang="0">
                  <a:pos x="29" y="0"/>
                </a:cxn>
                <a:cxn ang="0">
                  <a:pos x="36" y="0"/>
                </a:cxn>
                <a:cxn ang="0">
                  <a:pos x="43" y="0"/>
                </a:cxn>
                <a:cxn ang="0">
                  <a:pos x="43" y="7"/>
                </a:cxn>
                <a:cxn ang="0">
                  <a:pos x="50" y="7"/>
                </a:cxn>
                <a:cxn ang="0">
                  <a:pos x="57" y="7"/>
                </a:cxn>
                <a:cxn ang="0">
                  <a:pos x="57" y="14"/>
                </a:cxn>
                <a:cxn ang="0">
                  <a:pos x="64" y="14"/>
                </a:cxn>
                <a:cxn ang="0">
                  <a:pos x="64" y="21"/>
                </a:cxn>
                <a:cxn ang="0">
                  <a:pos x="64" y="29"/>
                </a:cxn>
                <a:cxn ang="0">
                  <a:pos x="64" y="36"/>
                </a:cxn>
              </a:cxnLst>
              <a:rect l="0" t="0" r="r" b="b"/>
              <a:pathLst>
                <a:path w="64" h="79">
                  <a:moveTo>
                    <a:pt x="64" y="36"/>
                  </a:moveTo>
                  <a:lnTo>
                    <a:pt x="64" y="50"/>
                  </a:lnTo>
                  <a:lnTo>
                    <a:pt x="64" y="57"/>
                  </a:lnTo>
                  <a:lnTo>
                    <a:pt x="64" y="64"/>
                  </a:lnTo>
                  <a:lnTo>
                    <a:pt x="57" y="71"/>
                  </a:lnTo>
                  <a:lnTo>
                    <a:pt x="50" y="79"/>
                  </a:lnTo>
                  <a:lnTo>
                    <a:pt x="43" y="79"/>
                  </a:lnTo>
                  <a:lnTo>
                    <a:pt x="36" y="79"/>
                  </a:lnTo>
                  <a:lnTo>
                    <a:pt x="29" y="79"/>
                  </a:lnTo>
                  <a:lnTo>
                    <a:pt x="22" y="79"/>
                  </a:lnTo>
                  <a:lnTo>
                    <a:pt x="15" y="79"/>
                  </a:lnTo>
                  <a:lnTo>
                    <a:pt x="15" y="71"/>
                  </a:lnTo>
                  <a:lnTo>
                    <a:pt x="7" y="71"/>
                  </a:lnTo>
                  <a:lnTo>
                    <a:pt x="7" y="64"/>
                  </a:lnTo>
                  <a:lnTo>
                    <a:pt x="0" y="57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7" y="14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43" y="7"/>
                  </a:lnTo>
                  <a:lnTo>
                    <a:pt x="50" y="7"/>
                  </a:lnTo>
                  <a:lnTo>
                    <a:pt x="57" y="7"/>
                  </a:lnTo>
                  <a:lnTo>
                    <a:pt x="57" y="14"/>
                  </a:lnTo>
                  <a:lnTo>
                    <a:pt x="64" y="14"/>
                  </a:lnTo>
                  <a:lnTo>
                    <a:pt x="64" y="21"/>
                  </a:lnTo>
                  <a:lnTo>
                    <a:pt x="64" y="29"/>
                  </a:lnTo>
                  <a:lnTo>
                    <a:pt x="64" y="36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8" name="Freeform 94"/>
            <p:cNvSpPr>
              <a:spLocks/>
            </p:cNvSpPr>
            <p:nvPr/>
          </p:nvSpPr>
          <p:spPr bwMode="auto">
            <a:xfrm>
              <a:off x="2535" y="1268"/>
              <a:ext cx="50" cy="64"/>
            </a:xfrm>
            <a:custGeom>
              <a:avLst/>
              <a:gdLst/>
              <a:ahLst/>
              <a:cxnLst>
                <a:cxn ang="0">
                  <a:pos x="50" y="29"/>
                </a:cxn>
                <a:cxn ang="0">
                  <a:pos x="50" y="22"/>
                </a:cxn>
                <a:cxn ang="0">
                  <a:pos x="50" y="14"/>
                </a:cxn>
                <a:cxn ang="0">
                  <a:pos x="50" y="7"/>
                </a:cxn>
                <a:cxn ang="0">
                  <a:pos x="43" y="7"/>
                </a:cxn>
                <a:cxn ang="0">
                  <a:pos x="43" y="0"/>
                </a:cxn>
                <a:cxn ang="0">
                  <a:pos x="36" y="0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0" y="29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0" y="50"/>
                </a:cxn>
                <a:cxn ang="0">
                  <a:pos x="8" y="57"/>
                </a:cxn>
                <a:cxn ang="0">
                  <a:pos x="8" y="64"/>
                </a:cxn>
                <a:cxn ang="0">
                  <a:pos x="15" y="64"/>
                </a:cxn>
                <a:cxn ang="0">
                  <a:pos x="22" y="64"/>
                </a:cxn>
                <a:cxn ang="0">
                  <a:pos x="29" y="64"/>
                </a:cxn>
                <a:cxn ang="0">
                  <a:pos x="36" y="64"/>
                </a:cxn>
                <a:cxn ang="0">
                  <a:pos x="43" y="64"/>
                </a:cxn>
                <a:cxn ang="0">
                  <a:pos x="43" y="57"/>
                </a:cxn>
                <a:cxn ang="0">
                  <a:pos x="50" y="57"/>
                </a:cxn>
                <a:cxn ang="0">
                  <a:pos x="50" y="50"/>
                </a:cxn>
                <a:cxn ang="0">
                  <a:pos x="50" y="43"/>
                </a:cxn>
                <a:cxn ang="0">
                  <a:pos x="50" y="36"/>
                </a:cxn>
                <a:cxn ang="0">
                  <a:pos x="50" y="29"/>
                </a:cxn>
              </a:cxnLst>
              <a:rect l="0" t="0" r="r" b="b"/>
              <a:pathLst>
                <a:path w="50" h="64">
                  <a:moveTo>
                    <a:pt x="50" y="29"/>
                  </a:moveTo>
                  <a:lnTo>
                    <a:pt x="50" y="22"/>
                  </a:lnTo>
                  <a:lnTo>
                    <a:pt x="50" y="14"/>
                  </a:lnTo>
                  <a:lnTo>
                    <a:pt x="50" y="7"/>
                  </a:lnTo>
                  <a:lnTo>
                    <a:pt x="43" y="7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8" y="57"/>
                  </a:lnTo>
                  <a:lnTo>
                    <a:pt x="8" y="64"/>
                  </a:lnTo>
                  <a:lnTo>
                    <a:pt x="15" y="64"/>
                  </a:lnTo>
                  <a:lnTo>
                    <a:pt x="22" y="64"/>
                  </a:lnTo>
                  <a:lnTo>
                    <a:pt x="29" y="64"/>
                  </a:lnTo>
                  <a:lnTo>
                    <a:pt x="36" y="64"/>
                  </a:lnTo>
                  <a:lnTo>
                    <a:pt x="43" y="64"/>
                  </a:lnTo>
                  <a:lnTo>
                    <a:pt x="43" y="57"/>
                  </a:lnTo>
                  <a:lnTo>
                    <a:pt x="50" y="57"/>
                  </a:lnTo>
                  <a:lnTo>
                    <a:pt x="50" y="50"/>
                  </a:lnTo>
                  <a:lnTo>
                    <a:pt x="50" y="43"/>
                  </a:lnTo>
                  <a:lnTo>
                    <a:pt x="50" y="36"/>
                  </a:lnTo>
                  <a:lnTo>
                    <a:pt x="50" y="29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79" name="Line 95"/>
            <p:cNvSpPr>
              <a:spLocks noChangeShapeType="1"/>
            </p:cNvSpPr>
            <p:nvPr/>
          </p:nvSpPr>
          <p:spPr bwMode="auto">
            <a:xfrm flipH="1">
              <a:off x="2543" y="1653"/>
              <a:ext cx="14" cy="29"/>
            </a:xfrm>
            <a:prstGeom prst="line">
              <a:avLst/>
            </a:prstGeom>
            <a:noFill/>
            <a:ln w="222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0" name="Freeform 96"/>
            <p:cNvSpPr>
              <a:spLocks/>
            </p:cNvSpPr>
            <p:nvPr/>
          </p:nvSpPr>
          <p:spPr bwMode="auto">
            <a:xfrm>
              <a:off x="2400" y="1461"/>
              <a:ext cx="192" cy="307"/>
            </a:xfrm>
            <a:custGeom>
              <a:avLst/>
              <a:gdLst/>
              <a:ahLst/>
              <a:cxnLst>
                <a:cxn ang="0">
                  <a:pos x="114" y="307"/>
                </a:cxn>
                <a:cxn ang="0">
                  <a:pos x="21" y="178"/>
                </a:cxn>
                <a:cxn ang="0">
                  <a:pos x="14" y="171"/>
                </a:cxn>
                <a:cxn ang="0">
                  <a:pos x="14" y="157"/>
                </a:cxn>
                <a:cxn ang="0">
                  <a:pos x="7" y="150"/>
                </a:cxn>
                <a:cxn ang="0">
                  <a:pos x="7" y="135"/>
                </a:cxn>
                <a:cxn ang="0">
                  <a:pos x="0" y="121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0" y="85"/>
                </a:cxn>
                <a:cxn ang="0">
                  <a:pos x="0" y="71"/>
                </a:cxn>
                <a:cxn ang="0">
                  <a:pos x="7" y="57"/>
                </a:cxn>
                <a:cxn ang="0">
                  <a:pos x="7" y="50"/>
                </a:cxn>
                <a:cxn ang="0">
                  <a:pos x="14" y="35"/>
                </a:cxn>
                <a:cxn ang="0">
                  <a:pos x="21" y="28"/>
                </a:cxn>
                <a:cxn ang="0">
                  <a:pos x="28" y="21"/>
                </a:cxn>
                <a:cxn ang="0">
                  <a:pos x="36" y="14"/>
                </a:cxn>
                <a:cxn ang="0">
                  <a:pos x="43" y="7"/>
                </a:cxn>
                <a:cxn ang="0">
                  <a:pos x="50" y="7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1" y="7"/>
                </a:cxn>
                <a:cxn ang="0">
                  <a:pos x="78" y="7"/>
                </a:cxn>
                <a:cxn ang="0">
                  <a:pos x="85" y="14"/>
                </a:cxn>
                <a:cxn ang="0">
                  <a:pos x="93" y="21"/>
                </a:cxn>
                <a:cxn ang="0">
                  <a:pos x="100" y="28"/>
                </a:cxn>
                <a:cxn ang="0">
                  <a:pos x="192" y="157"/>
                </a:cxn>
                <a:cxn ang="0">
                  <a:pos x="185" y="171"/>
                </a:cxn>
                <a:cxn ang="0">
                  <a:pos x="93" y="43"/>
                </a:cxn>
                <a:cxn ang="0">
                  <a:pos x="85" y="35"/>
                </a:cxn>
                <a:cxn ang="0">
                  <a:pos x="78" y="28"/>
                </a:cxn>
                <a:cxn ang="0">
                  <a:pos x="71" y="28"/>
                </a:cxn>
                <a:cxn ang="0">
                  <a:pos x="64" y="21"/>
                </a:cxn>
                <a:cxn ang="0">
                  <a:pos x="57" y="21"/>
                </a:cxn>
                <a:cxn ang="0">
                  <a:pos x="50" y="21"/>
                </a:cxn>
                <a:cxn ang="0">
                  <a:pos x="43" y="28"/>
                </a:cxn>
                <a:cxn ang="0">
                  <a:pos x="36" y="28"/>
                </a:cxn>
                <a:cxn ang="0">
                  <a:pos x="36" y="35"/>
                </a:cxn>
                <a:cxn ang="0">
                  <a:pos x="28" y="43"/>
                </a:cxn>
                <a:cxn ang="0">
                  <a:pos x="21" y="50"/>
                </a:cxn>
                <a:cxn ang="0">
                  <a:pos x="21" y="57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100"/>
                </a:cxn>
                <a:cxn ang="0">
                  <a:pos x="14" y="107"/>
                </a:cxn>
                <a:cxn ang="0">
                  <a:pos x="14" y="121"/>
                </a:cxn>
                <a:cxn ang="0">
                  <a:pos x="14" y="128"/>
                </a:cxn>
                <a:cxn ang="0">
                  <a:pos x="21" y="135"/>
                </a:cxn>
                <a:cxn ang="0">
                  <a:pos x="21" y="150"/>
                </a:cxn>
                <a:cxn ang="0">
                  <a:pos x="28" y="157"/>
                </a:cxn>
                <a:cxn ang="0">
                  <a:pos x="28" y="164"/>
                </a:cxn>
                <a:cxn ang="0">
                  <a:pos x="121" y="292"/>
                </a:cxn>
                <a:cxn ang="0">
                  <a:pos x="114" y="307"/>
                </a:cxn>
              </a:cxnLst>
              <a:rect l="0" t="0" r="r" b="b"/>
              <a:pathLst>
                <a:path w="192" h="307">
                  <a:moveTo>
                    <a:pt x="114" y="307"/>
                  </a:moveTo>
                  <a:lnTo>
                    <a:pt x="21" y="178"/>
                  </a:lnTo>
                  <a:lnTo>
                    <a:pt x="14" y="171"/>
                  </a:lnTo>
                  <a:lnTo>
                    <a:pt x="14" y="157"/>
                  </a:lnTo>
                  <a:lnTo>
                    <a:pt x="7" y="150"/>
                  </a:lnTo>
                  <a:lnTo>
                    <a:pt x="7" y="135"/>
                  </a:lnTo>
                  <a:lnTo>
                    <a:pt x="0" y="121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0" y="85"/>
                  </a:lnTo>
                  <a:lnTo>
                    <a:pt x="0" y="71"/>
                  </a:lnTo>
                  <a:lnTo>
                    <a:pt x="7" y="57"/>
                  </a:lnTo>
                  <a:lnTo>
                    <a:pt x="7" y="50"/>
                  </a:lnTo>
                  <a:lnTo>
                    <a:pt x="14" y="35"/>
                  </a:lnTo>
                  <a:lnTo>
                    <a:pt x="21" y="28"/>
                  </a:lnTo>
                  <a:lnTo>
                    <a:pt x="28" y="21"/>
                  </a:lnTo>
                  <a:lnTo>
                    <a:pt x="36" y="14"/>
                  </a:lnTo>
                  <a:lnTo>
                    <a:pt x="43" y="7"/>
                  </a:lnTo>
                  <a:lnTo>
                    <a:pt x="50" y="7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7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3" y="21"/>
                  </a:lnTo>
                  <a:lnTo>
                    <a:pt x="100" y="28"/>
                  </a:lnTo>
                  <a:lnTo>
                    <a:pt x="192" y="157"/>
                  </a:lnTo>
                  <a:lnTo>
                    <a:pt x="185" y="171"/>
                  </a:lnTo>
                  <a:lnTo>
                    <a:pt x="93" y="43"/>
                  </a:lnTo>
                  <a:lnTo>
                    <a:pt x="85" y="35"/>
                  </a:lnTo>
                  <a:lnTo>
                    <a:pt x="78" y="28"/>
                  </a:lnTo>
                  <a:lnTo>
                    <a:pt x="71" y="28"/>
                  </a:lnTo>
                  <a:lnTo>
                    <a:pt x="64" y="21"/>
                  </a:lnTo>
                  <a:lnTo>
                    <a:pt x="57" y="21"/>
                  </a:lnTo>
                  <a:lnTo>
                    <a:pt x="50" y="21"/>
                  </a:lnTo>
                  <a:lnTo>
                    <a:pt x="43" y="28"/>
                  </a:lnTo>
                  <a:lnTo>
                    <a:pt x="36" y="28"/>
                  </a:lnTo>
                  <a:lnTo>
                    <a:pt x="36" y="35"/>
                  </a:lnTo>
                  <a:lnTo>
                    <a:pt x="28" y="43"/>
                  </a:lnTo>
                  <a:lnTo>
                    <a:pt x="21" y="50"/>
                  </a:lnTo>
                  <a:lnTo>
                    <a:pt x="21" y="5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85"/>
                  </a:lnTo>
                  <a:lnTo>
                    <a:pt x="14" y="100"/>
                  </a:lnTo>
                  <a:lnTo>
                    <a:pt x="14" y="107"/>
                  </a:lnTo>
                  <a:lnTo>
                    <a:pt x="14" y="121"/>
                  </a:lnTo>
                  <a:lnTo>
                    <a:pt x="14" y="128"/>
                  </a:lnTo>
                  <a:lnTo>
                    <a:pt x="21" y="135"/>
                  </a:lnTo>
                  <a:lnTo>
                    <a:pt x="21" y="150"/>
                  </a:lnTo>
                  <a:lnTo>
                    <a:pt x="28" y="157"/>
                  </a:lnTo>
                  <a:lnTo>
                    <a:pt x="28" y="164"/>
                  </a:lnTo>
                  <a:lnTo>
                    <a:pt x="121" y="292"/>
                  </a:lnTo>
                  <a:lnTo>
                    <a:pt x="114" y="307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1" name="Freeform 97"/>
            <p:cNvSpPr>
              <a:spLocks/>
            </p:cNvSpPr>
            <p:nvPr/>
          </p:nvSpPr>
          <p:spPr bwMode="auto">
            <a:xfrm>
              <a:off x="2400" y="1461"/>
              <a:ext cx="192" cy="307"/>
            </a:xfrm>
            <a:custGeom>
              <a:avLst/>
              <a:gdLst/>
              <a:ahLst/>
              <a:cxnLst>
                <a:cxn ang="0">
                  <a:pos x="114" y="307"/>
                </a:cxn>
                <a:cxn ang="0">
                  <a:pos x="21" y="178"/>
                </a:cxn>
                <a:cxn ang="0">
                  <a:pos x="14" y="171"/>
                </a:cxn>
                <a:cxn ang="0">
                  <a:pos x="14" y="157"/>
                </a:cxn>
                <a:cxn ang="0">
                  <a:pos x="7" y="150"/>
                </a:cxn>
                <a:cxn ang="0">
                  <a:pos x="7" y="135"/>
                </a:cxn>
                <a:cxn ang="0">
                  <a:pos x="0" y="121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0" y="85"/>
                </a:cxn>
                <a:cxn ang="0">
                  <a:pos x="0" y="71"/>
                </a:cxn>
                <a:cxn ang="0">
                  <a:pos x="7" y="57"/>
                </a:cxn>
                <a:cxn ang="0">
                  <a:pos x="7" y="50"/>
                </a:cxn>
                <a:cxn ang="0">
                  <a:pos x="14" y="35"/>
                </a:cxn>
                <a:cxn ang="0">
                  <a:pos x="21" y="28"/>
                </a:cxn>
                <a:cxn ang="0">
                  <a:pos x="28" y="21"/>
                </a:cxn>
                <a:cxn ang="0">
                  <a:pos x="36" y="14"/>
                </a:cxn>
                <a:cxn ang="0">
                  <a:pos x="43" y="7"/>
                </a:cxn>
                <a:cxn ang="0">
                  <a:pos x="50" y="7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1" y="7"/>
                </a:cxn>
                <a:cxn ang="0">
                  <a:pos x="78" y="7"/>
                </a:cxn>
                <a:cxn ang="0">
                  <a:pos x="85" y="14"/>
                </a:cxn>
                <a:cxn ang="0">
                  <a:pos x="93" y="21"/>
                </a:cxn>
                <a:cxn ang="0">
                  <a:pos x="100" y="28"/>
                </a:cxn>
                <a:cxn ang="0">
                  <a:pos x="192" y="157"/>
                </a:cxn>
                <a:cxn ang="0">
                  <a:pos x="185" y="171"/>
                </a:cxn>
                <a:cxn ang="0">
                  <a:pos x="93" y="43"/>
                </a:cxn>
                <a:cxn ang="0">
                  <a:pos x="85" y="35"/>
                </a:cxn>
                <a:cxn ang="0">
                  <a:pos x="78" y="28"/>
                </a:cxn>
                <a:cxn ang="0">
                  <a:pos x="71" y="28"/>
                </a:cxn>
                <a:cxn ang="0">
                  <a:pos x="64" y="21"/>
                </a:cxn>
                <a:cxn ang="0">
                  <a:pos x="57" y="21"/>
                </a:cxn>
                <a:cxn ang="0">
                  <a:pos x="50" y="21"/>
                </a:cxn>
                <a:cxn ang="0">
                  <a:pos x="43" y="28"/>
                </a:cxn>
                <a:cxn ang="0">
                  <a:pos x="36" y="28"/>
                </a:cxn>
                <a:cxn ang="0">
                  <a:pos x="36" y="35"/>
                </a:cxn>
                <a:cxn ang="0">
                  <a:pos x="28" y="43"/>
                </a:cxn>
                <a:cxn ang="0">
                  <a:pos x="21" y="50"/>
                </a:cxn>
                <a:cxn ang="0">
                  <a:pos x="21" y="57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100"/>
                </a:cxn>
                <a:cxn ang="0">
                  <a:pos x="14" y="107"/>
                </a:cxn>
                <a:cxn ang="0">
                  <a:pos x="14" y="121"/>
                </a:cxn>
                <a:cxn ang="0">
                  <a:pos x="14" y="128"/>
                </a:cxn>
                <a:cxn ang="0">
                  <a:pos x="21" y="135"/>
                </a:cxn>
                <a:cxn ang="0">
                  <a:pos x="21" y="150"/>
                </a:cxn>
                <a:cxn ang="0">
                  <a:pos x="28" y="157"/>
                </a:cxn>
                <a:cxn ang="0">
                  <a:pos x="28" y="164"/>
                </a:cxn>
                <a:cxn ang="0">
                  <a:pos x="121" y="292"/>
                </a:cxn>
                <a:cxn ang="0">
                  <a:pos x="114" y="307"/>
                </a:cxn>
              </a:cxnLst>
              <a:rect l="0" t="0" r="r" b="b"/>
              <a:pathLst>
                <a:path w="192" h="307">
                  <a:moveTo>
                    <a:pt x="114" y="307"/>
                  </a:moveTo>
                  <a:lnTo>
                    <a:pt x="21" y="178"/>
                  </a:lnTo>
                  <a:lnTo>
                    <a:pt x="14" y="171"/>
                  </a:lnTo>
                  <a:lnTo>
                    <a:pt x="14" y="157"/>
                  </a:lnTo>
                  <a:lnTo>
                    <a:pt x="7" y="150"/>
                  </a:lnTo>
                  <a:lnTo>
                    <a:pt x="7" y="135"/>
                  </a:lnTo>
                  <a:lnTo>
                    <a:pt x="0" y="121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0" y="85"/>
                  </a:lnTo>
                  <a:lnTo>
                    <a:pt x="0" y="71"/>
                  </a:lnTo>
                  <a:lnTo>
                    <a:pt x="7" y="57"/>
                  </a:lnTo>
                  <a:lnTo>
                    <a:pt x="7" y="50"/>
                  </a:lnTo>
                  <a:lnTo>
                    <a:pt x="14" y="35"/>
                  </a:lnTo>
                  <a:lnTo>
                    <a:pt x="21" y="28"/>
                  </a:lnTo>
                  <a:lnTo>
                    <a:pt x="28" y="21"/>
                  </a:lnTo>
                  <a:lnTo>
                    <a:pt x="36" y="14"/>
                  </a:lnTo>
                  <a:lnTo>
                    <a:pt x="43" y="7"/>
                  </a:lnTo>
                  <a:lnTo>
                    <a:pt x="50" y="7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7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3" y="21"/>
                  </a:lnTo>
                  <a:lnTo>
                    <a:pt x="100" y="28"/>
                  </a:lnTo>
                  <a:lnTo>
                    <a:pt x="192" y="157"/>
                  </a:lnTo>
                  <a:lnTo>
                    <a:pt x="185" y="171"/>
                  </a:lnTo>
                  <a:lnTo>
                    <a:pt x="93" y="43"/>
                  </a:lnTo>
                  <a:lnTo>
                    <a:pt x="85" y="35"/>
                  </a:lnTo>
                  <a:lnTo>
                    <a:pt x="78" y="28"/>
                  </a:lnTo>
                  <a:lnTo>
                    <a:pt x="71" y="28"/>
                  </a:lnTo>
                  <a:lnTo>
                    <a:pt x="64" y="21"/>
                  </a:lnTo>
                  <a:lnTo>
                    <a:pt x="57" y="21"/>
                  </a:lnTo>
                  <a:lnTo>
                    <a:pt x="50" y="21"/>
                  </a:lnTo>
                  <a:lnTo>
                    <a:pt x="43" y="28"/>
                  </a:lnTo>
                  <a:lnTo>
                    <a:pt x="36" y="28"/>
                  </a:lnTo>
                  <a:lnTo>
                    <a:pt x="36" y="35"/>
                  </a:lnTo>
                  <a:lnTo>
                    <a:pt x="28" y="43"/>
                  </a:lnTo>
                  <a:lnTo>
                    <a:pt x="21" y="50"/>
                  </a:lnTo>
                  <a:lnTo>
                    <a:pt x="21" y="5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85"/>
                  </a:lnTo>
                  <a:lnTo>
                    <a:pt x="14" y="100"/>
                  </a:lnTo>
                  <a:lnTo>
                    <a:pt x="14" y="107"/>
                  </a:lnTo>
                  <a:lnTo>
                    <a:pt x="14" y="121"/>
                  </a:lnTo>
                  <a:lnTo>
                    <a:pt x="14" y="128"/>
                  </a:lnTo>
                  <a:lnTo>
                    <a:pt x="21" y="135"/>
                  </a:lnTo>
                  <a:lnTo>
                    <a:pt x="21" y="150"/>
                  </a:lnTo>
                  <a:lnTo>
                    <a:pt x="28" y="157"/>
                  </a:lnTo>
                  <a:lnTo>
                    <a:pt x="28" y="164"/>
                  </a:lnTo>
                  <a:lnTo>
                    <a:pt x="121" y="292"/>
                  </a:lnTo>
                  <a:lnTo>
                    <a:pt x="114" y="30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2" name="Line 98"/>
            <p:cNvSpPr>
              <a:spLocks noChangeShapeType="1"/>
            </p:cNvSpPr>
            <p:nvPr/>
          </p:nvSpPr>
          <p:spPr bwMode="auto">
            <a:xfrm flipV="1">
              <a:off x="2436" y="1518"/>
              <a:ext cx="64" cy="1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3" name="Line 99"/>
            <p:cNvSpPr>
              <a:spLocks noChangeShapeType="1"/>
            </p:cNvSpPr>
            <p:nvPr/>
          </p:nvSpPr>
          <p:spPr bwMode="auto">
            <a:xfrm flipV="1">
              <a:off x="2514" y="1618"/>
              <a:ext cx="78" cy="13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4" name="Freeform 100"/>
            <p:cNvSpPr>
              <a:spLocks/>
            </p:cNvSpPr>
            <p:nvPr/>
          </p:nvSpPr>
          <p:spPr bwMode="auto">
            <a:xfrm>
              <a:off x="2485" y="1582"/>
              <a:ext cx="72" cy="107"/>
            </a:xfrm>
            <a:custGeom>
              <a:avLst/>
              <a:gdLst/>
              <a:ahLst/>
              <a:cxnLst>
                <a:cxn ang="0">
                  <a:pos x="50" y="107"/>
                </a:cxn>
                <a:cxn ang="0">
                  <a:pos x="15" y="50"/>
                </a:cxn>
                <a:cxn ang="0">
                  <a:pos x="8" y="50"/>
                </a:cxn>
                <a:cxn ang="0">
                  <a:pos x="8" y="43"/>
                </a:cxn>
                <a:cxn ang="0">
                  <a:pos x="8" y="36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15" y="7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72" y="71"/>
                </a:cxn>
                <a:cxn ang="0">
                  <a:pos x="65" y="71"/>
                </a:cxn>
                <a:cxn ang="0">
                  <a:pos x="29" y="22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22" y="7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8" y="22"/>
                </a:cxn>
                <a:cxn ang="0">
                  <a:pos x="8" y="29"/>
                </a:cxn>
                <a:cxn ang="0">
                  <a:pos x="8" y="36"/>
                </a:cxn>
                <a:cxn ang="0">
                  <a:pos x="8" y="43"/>
                </a:cxn>
                <a:cxn ang="0">
                  <a:pos x="15" y="43"/>
                </a:cxn>
                <a:cxn ang="0">
                  <a:pos x="15" y="50"/>
                </a:cxn>
                <a:cxn ang="0">
                  <a:pos x="50" y="100"/>
                </a:cxn>
                <a:cxn ang="0">
                  <a:pos x="50" y="107"/>
                </a:cxn>
              </a:cxnLst>
              <a:rect l="0" t="0" r="r" b="b"/>
              <a:pathLst>
                <a:path w="72" h="107">
                  <a:moveTo>
                    <a:pt x="50" y="107"/>
                  </a:moveTo>
                  <a:lnTo>
                    <a:pt x="15" y="50"/>
                  </a:lnTo>
                  <a:lnTo>
                    <a:pt x="8" y="50"/>
                  </a:lnTo>
                  <a:lnTo>
                    <a:pt x="8" y="43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0" y="7"/>
                  </a:lnTo>
                  <a:lnTo>
                    <a:pt x="8" y="7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72" y="71"/>
                  </a:lnTo>
                  <a:lnTo>
                    <a:pt x="65" y="71"/>
                  </a:lnTo>
                  <a:lnTo>
                    <a:pt x="29" y="22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8" y="22"/>
                  </a:lnTo>
                  <a:lnTo>
                    <a:pt x="8" y="29"/>
                  </a:lnTo>
                  <a:lnTo>
                    <a:pt x="8" y="36"/>
                  </a:lnTo>
                  <a:lnTo>
                    <a:pt x="8" y="43"/>
                  </a:lnTo>
                  <a:lnTo>
                    <a:pt x="15" y="43"/>
                  </a:lnTo>
                  <a:lnTo>
                    <a:pt x="15" y="50"/>
                  </a:lnTo>
                  <a:lnTo>
                    <a:pt x="50" y="100"/>
                  </a:lnTo>
                  <a:lnTo>
                    <a:pt x="50" y="107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5" name="Freeform 101"/>
            <p:cNvSpPr>
              <a:spLocks/>
            </p:cNvSpPr>
            <p:nvPr/>
          </p:nvSpPr>
          <p:spPr bwMode="auto">
            <a:xfrm>
              <a:off x="2485" y="1582"/>
              <a:ext cx="72" cy="107"/>
            </a:xfrm>
            <a:custGeom>
              <a:avLst/>
              <a:gdLst/>
              <a:ahLst/>
              <a:cxnLst>
                <a:cxn ang="0">
                  <a:pos x="50" y="107"/>
                </a:cxn>
                <a:cxn ang="0">
                  <a:pos x="15" y="50"/>
                </a:cxn>
                <a:cxn ang="0">
                  <a:pos x="8" y="50"/>
                </a:cxn>
                <a:cxn ang="0">
                  <a:pos x="8" y="43"/>
                </a:cxn>
                <a:cxn ang="0">
                  <a:pos x="8" y="36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15" y="7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72" y="71"/>
                </a:cxn>
                <a:cxn ang="0">
                  <a:pos x="65" y="71"/>
                </a:cxn>
                <a:cxn ang="0">
                  <a:pos x="29" y="22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22" y="7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8" y="22"/>
                </a:cxn>
                <a:cxn ang="0">
                  <a:pos x="8" y="29"/>
                </a:cxn>
                <a:cxn ang="0">
                  <a:pos x="8" y="36"/>
                </a:cxn>
                <a:cxn ang="0">
                  <a:pos x="8" y="43"/>
                </a:cxn>
                <a:cxn ang="0">
                  <a:pos x="15" y="43"/>
                </a:cxn>
                <a:cxn ang="0">
                  <a:pos x="15" y="50"/>
                </a:cxn>
                <a:cxn ang="0">
                  <a:pos x="50" y="100"/>
                </a:cxn>
                <a:cxn ang="0">
                  <a:pos x="50" y="107"/>
                </a:cxn>
              </a:cxnLst>
              <a:rect l="0" t="0" r="r" b="b"/>
              <a:pathLst>
                <a:path w="72" h="107">
                  <a:moveTo>
                    <a:pt x="50" y="107"/>
                  </a:moveTo>
                  <a:lnTo>
                    <a:pt x="15" y="50"/>
                  </a:lnTo>
                  <a:lnTo>
                    <a:pt x="8" y="50"/>
                  </a:lnTo>
                  <a:lnTo>
                    <a:pt x="8" y="43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0" y="7"/>
                  </a:lnTo>
                  <a:lnTo>
                    <a:pt x="8" y="7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72" y="71"/>
                  </a:lnTo>
                  <a:lnTo>
                    <a:pt x="65" y="71"/>
                  </a:lnTo>
                  <a:lnTo>
                    <a:pt x="29" y="22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8" y="22"/>
                  </a:lnTo>
                  <a:lnTo>
                    <a:pt x="8" y="29"/>
                  </a:lnTo>
                  <a:lnTo>
                    <a:pt x="8" y="36"/>
                  </a:lnTo>
                  <a:lnTo>
                    <a:pt x="8" y="43"/>
                  </a:lnTo>
                  <a:lnTo>
                    <a:pt x="15" y="43"/>
                  </a:lnTo>
                  <a:lnTo>
                    <a:pt x="15" y="50"/>
                  </a:lnTo>
                  <a:lnTo>
                    <a:pt x="50" y="100"/>
                  </a:lnTo>
                  <a:lnTo>
                    <a:pt x="50" y="10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6" name="Line 102"/>
            <p:cNvSpPr>
              <a:spLocks noChangeShapeType="1"/>
            </p:cNvSpPr>
            <p:nvPr/>
          </p:nvSpPr>
          <p:spPr bwMode="auto">
            <a:xfrm flipH="1">
              <a:off x="2543" y="1653"/>
              <a:ext cx="14" cy="2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7" name="Line 103"/>
            <p:cNvSpPr>
              <a:spLocks noChangeShapeType="1"/>
            </p:cNvSpPr>
            <p:nvPr/>
          </p:nvSpPr>
          <p:spPr bwMode="auto">
            <a:xfrm flipV="1">
              <a:off x="2436" y="1518"/>
              <a:ext cx="64" cy="1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8" name="Freeform 104"/>
            <p:cNvSpPr>
              <a:spLocks/>
            </p:cNvSpPr>
            <p:nvPr/>
          </p:nvSpPr>
          <p:spPr bwMode="auto">
            <a:xfrm>
              <a:off x="2443" y="1525"/>
              <a:ext cx="78" cy="14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78" y="0"/>
                </a:cxn>
                <a:cxn ang="0">
                  <a:pos x="0" y="143"/>
                </a:cxn>
              </a:cxnLst>
              <a:rect l="0" t="0" r="r" b="b"/>
              <a:pathLst>
                <a:path w="78" h="143">
                  <a:moveTo>
                    <a:pt x="64" y="0"/>
                  </a:moveTo>
                  <a:lnTo>
                    <a:pt x="78" y="0"/>
                  </a:lnTo>
                  <a:lnTo>
                    <a:pt x="0" y="14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89" name="Rectangle 105"/>
            <p:cNvSpPr>
              <a:spLocks noChangeArrowheads="1"/>
            </p:cNvSpPr>
            <p:nvPr/>
          </p:nvSpPr>
          <p:spPr bwMode="auto">
            <a:xfrm>
              <a:off x="2488" y="1056"/>
              <a:ext cx="5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altLang="ar-SA" sz="1100" u="none">
                  <a:solidFill>
                    <a:schemeClr val="hlink"/>
                  </a:solidFill>
                  <a:cs typeface="Times New Roman (Arabic)" charset="-78"/>
                </a:rPr>
                <a:t>Z</a:t>
              </a:r>
              <a:endParaRPr lang="en-GB" altLang="ar-SA" sz="1400" b="0" u="none">
                <a:cs typeface="Times New Roman (Arabic)" charset="-78"/>
              </a:endParaRPr>
            </a:p>
          </p:txBody>
        </p:sp>
        <p:sp>
          <p:nvSpPr>
            <p:cNvPr id="1296490" name="Line 106"/>
            <p:cNvSpPr>
              <a:spLocks noChangeShapeType="1"/>
            </p:cNvSpPr>
            <p:nvPr/>
          </p:nvSpPr>
          <p:spPr bwMode="auto">
            <a:xfrm flipH="1">
              <a:off x="2112" y="1392"/>
              <a:ext cx="384" cy="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6491" name="Text Box 107"/>
            <p:cNvSpPr txBox="1">
              <a:spLocks noChangeArrowheads="1"/>
            </p:cNvSpPr>
            <p:nvPr/>
          </p:nvSpPr>
          <p:spPr bwMode="auto">
            <a:xfrm>
              <a:off x="2544" y="1632"/>
              <a:ext cx="3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de-DE" altLang="ar-SA" sz="1200" u="none">
                  <a:solidFill>
                    <a:schemeClr val="accent1"/>
                  </a:solidFill>
                  <a:latin typeface="Bookman Old Style" pitchFamily="18" charset="0"/>
                  <a:cs typeface="Times New Roman (Arabic)" charset="-78"/>
                </a:rPr>
                <a:t>Lock</a:t>
              </a:r>
            </a:p>
          </p:txBody>
        </p:sp>
      </p:grpSp>
      <p:grpSp>
        <p:nvGrpSpPr>
          <p:cNvPr id="9" name="Group 108"/>
          <p:cNvGrpSpPr>
            <a:grpSpLocks/>
          </p:cNvGrpSpPr>
          <p:nvPr/>
        </p:nvGrpSpPr>
        <p:grpSpPr bwMode="auto">
          <a:xfrm>
            <a:off x="7313613" y="4514850"/>
            <a:ext cx="952500" cy="838200"/>
            <a:chOff x="4560" y="2112"/>
            <a:chExt cx="600" cy="528"/>
          </a:xfrm>
        </p:grpSpPr>
        <p:sp>
          <p:nvSpPr>
            <p:cNvPr id="1296493" name="Freeform 109"/>
            <p:cNvSpPr>
              <a:spLocks/>
            </p:cNvSpPr>
            <p:nvPr/>
          </p:nvSpPr>
          <p:spPr bwMode="auto">
            <a:xfrm>
              <a:off x="5053" y="2273"/>
              <a:ext cx="107" cy="129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8" y="7"/>
                </a:cxn>
                <a:cxn ang="0">
                  <a:pos x="85" y="14"/>
                </a:cxn>
                <a:cxn ang="0">
                  <a:pos x="92" y="22"/>
                </a:cxn>
                <a:cxn ang="0">
                  <a:pos x="99" y="29"/>
                </a:cxn>
                <a:cxn ang="0">
                  <a:pos x="99" y="36"/>
                </a:cxn>
                <a:cxn ang="0">
                  <a:pos x="99" y="50"/>
                </a:cxn>
                <a:cxn ang="0">
                  <a:pos x="107" y="64"/>
                </a:cxn>
                <a:cxn ang="0">
                  <a:pos x="99" y="79"/>
                </a:cxn>
                <a:cxn ang="0">
                  <a:pos x="99" y="86"/>
                </a:cxn>
                <a:cxn ang="0">
                  <a:pos x="99" y="100"/>
                </a:cxn>
                <a:cxn ang="0">
                  <a:pos x="92" y="107"/>
                </a:cxn>
                <a:cxn ang="0">
                  <a:pos x="85" y="114"/>
                </a:cxn>
                <a:cxn ang="0">
                  <a:pos x="78" y="122"/>
                </a:cxn>
                <a:cxn ang="0">
                  <a:pos x="64" y="122"/>
                </a:cxn>
                <a:cxn ang="0">
                  <a:pos x="57" y="129"/>
                </a:cxn>
                <a:cxn ang="0">
                  <a:pos x="50" y="129"/>
                </a:cxn>
                <a:cxn ang="0">
                  <a:pos x="35" y="122"/>
                </a:cxn>
                <a:cxn ang="0">
                  <a:pos x="28" y="122"/>
                </a:cxn>
                <a:cxn ang="0">
                  <a:pos x="21" y="114"/>
                </a:cxn>
                <a:cxn ang="0">
                  <a:pos x="14" y="107"/>
                </a:cxn>
                <a:cxn ang="0">
                  <a:pos x="7" y="100"/>
                </a:cxn>
                <a:cxn ang="0">
                  <a:pos x="7" y="86"/>
                </a:cxn>
                <a:cxn ang="0">
                  <a:pos x="0" y="79"/>
                </a:cxn>
                <a:cxn ang="0">
                  <a:pos x="0" y="64"/>
                </a:cxn>
                <a:cxn ang="0">
                  <a:pos x="0" y="50"/>
                </a:cxn>
                <a:cxn ang="0">
                  <a:pos x="7" y="36"/>
                </a:cxn>
                <a:cxn ang="0">
                  <a:pos x="7" y="29"/>
                </a:cxn>
                <a:cxn ang="0">
                  <a:pos x="14" y="22"/>
                </a:cxn>
                <a:cxn ang="0">
                  <a:pos x="21" y="14"/>
                </a:cxn>
                <a:cxn ang="0">
                  <a:pos x="28" y="7"/>
                </a:cxn>
                <a:cxn ang="0">
                  <a:pos x="35" y="0"/>
                </a:cxn>
                <a:cxn ang="0">
                  <a:pos x="50" y="0"/>
                </a:cxn>
              </a:cxnLst>
              <a:rect l="0" t="0" r="r" b="b"/>
              <a:pathLst>
                <a:path w="107" h="129">
                  <a:moveTo>
                    <a:pt x="50" y="0"/>
                  </a:moveTo>
                  <a:lnTo>
                    <a:pt x="57" y="0"/>
                  </a:lnTo>
                  <a:lnTo>
                    <a:pt x="64" y="0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2" y="22"/>
                  </a:lnTo>
                  <a:lnTo>
                    <a:pt x="99" y="29"/>
                  </a:lnTo>
                  <a:lnTo>
                    <a:pt x="99" y="36"/>
                  </a:lnTo>
                  <a:lnTo>
                    <a:pt x="99" y="50"/>
                  </a:lnTo>
                  <a:lnTo>
                    <a:pt x="107" y="64"/>
                  </a:lnTo>
                  <a:lnTo>
                    <a:pt x="99" y="79"/>
                  </a:lnTo>
                  <a:lnTo>
                    <a:pt x="99" y="86"/>
                  </a:lnTo>
                  <a:lnTo>
                    <a:pt x="99" y="100"/>
                  </a:lnTo>
                  <a:lnTo>
                    <a:pt x="92" y="107"/>
                  </a:lnTo>
                  <a:lnTo>
                    <a:pt x="85" y="114"/>
                  </a:lnTo>
                  <a:lnTo>
                    <a:pt x="78" y="122"/>
                  </a:lnTo>
                  <a:lnTo>
                    <a:pt x="64" y="122"/>
                  </a:lnTo>
                  <a:lnTo>
                    <a:pt x="57" y="129"/>
                  </a:lnTo>
                  <a:lnTo>
                    <a:pt x="50" y="129"/>
                  </a:lnTo>
                  <a:lnTo>
                    <a:pt x="35" y="122"/>
                  </a:lnTo>
                  <a:lnTo>
                    <a:pt x="28" y="122"/>
                  </a:lnTo>
                  <a:lnTo>
                    <a:pt x="21" y="114"/>
                  </a:lnTo>
                  <a:lnTo>
                    <a:pt x="14" y="107"/>
                  </a:lnTo>
                  <a:lnTo>
                    <a:pt x="7" y="100"/>
                  </a:lnTo>
                  <a:lnTo>
                    <a:pt x="7" y="86"/>
                  </a:lnTo>
                  <a:lnTo>
                    <a:pt x="0" y="79"/>
                  </a:lnTo>
                  <a:lnTo>
                    <a:pt x="0" y="64"/>
                  </a:lnTo>
                  <a:lnTo>
                    <a:pt x="0" y="50"/>
                  </a:lnTo>
                  <a:lnTo>
                    <a:pt x="7" y="36"/>
                  </a:lnTo>
                  <a:lnTo>
                    <a:pt x="7" y="29"/>
                  </a:lnTo>
                  <a:lnTo>
                    <a:pt x="14" y="22"/>
                  </a:lnTo>
                  <a:lnTo>
                    <a:pt x="21" y="14"/>
                  </a:lnTo>
                  <a:lnTo>
                    <a:pt x="28" y="7"/>
                  </a:lnTo>
                  <a:lnTo>
                    <a:pt x="35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94" name="Freeform 110"/>
            <p:cNvSpPr>
              <a:spLocks/>
            </p:cNvSpPr>
            <p:nvPr/>
          </p:nvSpPr>
          <p:spPr bwMode="auto">
            <a:xfrm>
              <a:off x="5053" y="2273"/>
              <a:ext cx="107" cy="129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8" y="7"/>
                </a:cxn>
                <a:cxn ang="0">
                  <a:pos x="85" y="14"/>
                </a:cxn>
                <a:cxn ang="0">
                  <a:pos x="92" y="22"/>
                </a:cxn>
                <a:cxn ang="0">
                  <a:pos x="99" y="29"/>
                </a:cxn>
                <a:cxn ang="0">
                  <a:pos x="99" y="36"/>
                </a:cxn>
                <a:cxn ang="0">
                  <a:pos x="99" y="50"/>
                </a:cxn>
                <a:cxn ang="0">
                  <a:pos x="107" y="64"/>
                </a:cxn>
                <a:cxn ang="0">
                  <a:pos x="99" y="79"/>
                </a:cxn>
                <a:cxn ang="0">
                  <a:pos x="99" y="86"/>
                </a:cxn>
                <a:cxn ang="0">
                  <a:pos x="99" y="100"/>
                </a:cxn>
                <a:cxn ang="0">
                  <a:pos x="92" y="107"/>
                </a:cxn>
                <a:cxn ang="0">
                  <a:pos x="85" y="114"/>
                </a:cxn>
                <a:cxn ang="0">
                  <a:pos x="78" y="122"/>
                </a:cxn>
                <a:cxn ang="0">
                  <a:pos x="64" y="122"/>
                </a:cxn>
                <a:cxn ang="0">
                  <a:pos x="57" y="129"/>
                </a:cxn>
                <a:cxn ang="0">
                  <a:pos x="50" y="129"/>
                </a:cxn>
                <a:cxn ang="0">
                  <a:pos x="35" y="122"/>
                </a:cxn>
                <a:cxn ang="0">
                  <a:pos x="28" y="122"/>
                </a:cxn>
                <a:cxn ang="0">
                  <a:pos x="21" y="114"/>
                </a:cxn>
                <a:cxn ang="0">
                  <a:pos x="14" y="107"/>
                </a:cxn>
                <a:cxn ang="0">
                  <a:pos x="7" y="100"/>
                </a:cxn>
                <a:cxn ang="0">
                  <a:pos x="7" y="86"/>
                </a:cxn>
                <a:cxn ang="0">
                  <a:pos x="0" y="79"/>
                </a:cxn>
                <a:cxn ang="0">
                  <a:pos x="0" y="64"/>
                </a:cxn>
                <a:cxn ang="0">
                  <a:pos x="0" y="50"/>
                </a:cxn>
                <a:cxn ang="0">
                  <a:pos x="7" y="36"/>
                </a:cxn>
                <a:cxn ang="0">
                  <a:pos x="7" y="29"/>
                </a:cxn>
                <a:cxn ang="0">
                  <a:pos x="14" y="22"/>
                </a:cxn>
                <a:cxn ang="0">
                  <a:pos x="21" y="14"/>
                </a:cxn>
                <a:cxn ang="0">
                  <a:pos x="28" y="7"/>
                </a:cxn>
                <a:cxn ang="0">
                  <a:pos x="35" y="0"/>
                </a:cxn>
                <a:cxn ang="0">
                  <a:pos x="50" y="0"/>
                </a:cxn>
              </a:cxnLst>
              <a:rect l="0" t="0" r="r" b="b"/>
              <a:pathLst>
                <a:path w="107" h="129">
                  <a:moveTo>
                    <a:pt x="50" y="0"/>
                  </a:moveTo>
                  <a:lnTo>
                    <a:pt x="57" y="0"/>
                  </a:lnTo>
                  <a:lnTo>
                    <a:pt x="64" y="0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2" y="22"/>
                  </a:lnTo>
                  <a:lnTo>
                    <a:pt x="99" y="29"/>
                  </a:lnTo>
                  <a:lnTo>
                    <a:pt x="99" y="36"/>
                  </a:lnTo>
                  <a:lnTo>
                    <a:pt x="99" y="50"/>
                  </a:lnTo>
                  <a:lnTo>
                    <a:pt x="107" y="64"/>
                  </a:lnTo>
                  <a:lnTo>
                    <a:pt x="99" y="79"/>
                  </a:lnTo>
                  <a:lnTo>
                    <a:pt x="99" y="86"/>
                  </a:lnTo>
                  <a:lnTo>
                    <a:pt x="99" y="100"/>
                  </a:lnTo>
                  <a:lnTo>
                    <a:pt x="92" y="107"/>
                  </a:lnTo>
                  <a:lnTo>
                    <a:pt x="85" y="114"/>
                  </a:lnTo>
                  <a:lnTo>
                    <a:pt x="78" y="122"/>
                  </a:lnTo>
                  <a:lnTo>
                    <a:pt x="64" y="122"/>
                  </a:lnTo>
                  <a:lnTo>
                    <a:pt x="57" y="129"/>
                  </a:lnTo>
                  <a:lnTo>
                    <a:pt x="50" y="129"/>
                  </a:lnTo>
                  <a:lnTo>
                    <a:pt x="35" y="122"/>
                  </a:lnTo>
                  <a:lnTo>
                    <a:pt x="28" y="122"/>
                  </a:lnTo>
                  <a:lnTo>
                    <a:pt x="21" y="114"/>
                  </a:lnTo>
                  <a:lnTo>
                    <a:pt x="14" y="107"/>
                  </a:lnTo>
                  <a:lnTo>
                    <a:pt x="7" y="100"/>
                  </a:lnTo>
                  <a:lnTo>
                    <a:pt x="7" y="86"/>
                  </a:lnTo>
                  <a:lnTo>
                    <a:pt x="0" y="79"/>
                  </a:lnTo>
                  <a:lnTo>
                    <a:pt x="0" y="64"/>
                  </a:lnTo>
                  <a:lnTo>
                    <a:pt x="0" y="50"/>
                  </a:lnTo>
                  <a:lnTo>
                    <a:pt x="7" y="36"/>
                  </a:lnTo>
                  <a:lnTo>
                    <a:pt x="7" y="29"/>
                  </a:lnTo>
                  <a:lnTo>
                    <a:pt x="14" y="22"/>
                  </a:lnTo>
                  <a:lnTo>
                    <a:pt x="21" y="14"/>
                  </a:lnTo>
                  <a:lnTo>
                    <a:pt x="28" y="7"/>
                  </a:lnTo>
                  <a:lnTo>
                    <a:pt x="35" y="0"/>
                  </a:lnTo>
                  <a:lnTo>
                    <a:pt x="5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95" name="Rectangle 111"/>
            <p:cNvSpPr>
              <a:spLocks noChangeArrowheads="1"/>
            </p:cNvSpPr>
            <p:nvPr/>
          </p:nvSpPr>
          <p:spPr bwMode="auto">
            <a:xfrm>
              <a:off x="4896" y="2316"/>
              <a:ext cx="164" cy="21"/>
            </a:xfrm>
            <a:prstGeom prst="rect">
              <a:avLst/>
            </a:prstGeom>
            <a:solidFill>
              <a:srgbClr val="FF33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96" name="Rectangle 112"/>
            <p:cNvSpPr>
              <a:spLocks noChangeArrowheads="1"/>
            </p:cNvSpPr>
            <p:nvPr/>
          </p:nvSpPr>
          <p:spPr bwMode="auto">
            <a:xfrm>
              <a:off x="4896" y="2316"/>
              <a:ext cx="164" cy="21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97" name="Freeform 113"/>
            <p:cNvSpPr>
              <a:spLocks noEditPoints="1"/>
            </p:cNvSpPr>
            <p:nvPr/>
          </p:nvSpPr>
          <p:spPr bwMode="auto">
            <a:xfrm>
              <a:off x="4896" y="2337"/>
              <a:ext cx="57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1" y="43"/>
                </a:cxn>
                <a:cxn ang="0">
                  <a:pos x="14" y="43"/>
                </a:cxn>
                <a:cxn ang="0">
                  <a:pos x="14" y="50"/>
                </a:cxn>
                <a:cxn ang="0">
                  <a:pos x="14" y="43"/>
                </a:cxn>
                <a:cxn ang="0">
                  <a:pos x="7" y="43"/>
                </a:cxn>
                <a:cxn ang="0">
                  <a:pos x="0" y="0"/>
                </a:cxn>
                <a:cxn ang="0">
                  <a:pos x="35" y="0"/>
                </a:cxn>
                <a:cxn ang="0">
                  <a:pos x="57" y="0"/>
                </a:cxn>
                <a:cxn ang="0">
                  <a:pos x="50" y="43"/>
                </a:cxn>
                <a:cxn ang="0">
                  <a:pos x="50" y="50"/>
                </a:cxn>
                <a:cxn ang="0">
                  <a:pos x="42" y="43"/>
                </a:cxn>
                <a:cxn ang="0">
                  <a:pos x="35" y="0"/>
                </a:cxn>
              </a:cxnLst>
              <a:rect l="0" t="0" r="r" b="b"/>
              <a:pathLst>
                <a:path w="57" h="50">
                  <a:moveTo>
                    <a:pt x="0" y="0"/>
                  </a:moveTo>
                  <a:lnTo>
                    <a:pt x="21" y="0"/>
                  </a:lnTo>
                  <a:lnTo>
                    <a:pt x="21" y="43"/>
                  </a:lnTo>
                  <a:lnTo>
                    <a:pt x="14" y="43"/>
                  </a:lnTo>
                  <a:lnTo>
                    <a:pt x="14" y="50"/>
                  </a:lnTo>
                  <a:lnTo>
                    <a:pt x="14" y="43"/>
                  </a:lnTo>
                  <a:lnTo>
                    <a:pt x="7" y="43"/>
                  </a:lnTo>
                  <a:lnTo>
                    <a:pt x="0" y="0"/>
                  </a:lnTo>
                  <a:close/>
                  <a:moveTo>
                    <a:pt x="35" y="0"/>
                  </a:moveTo>
                  <a:lnTo>
                    <a:pt x="57" y="0"/>
                  </a:lnTo>
                  <a:lnTo>
                    <a:pt x="50" y="43"/>
                  </a:lnTo>
                  <a:lnTo>
                    <a:pt x="50" y="50"/>
                  </a:lnTo>
                  <a:lnTo>
                    <a:pt x="42" y="4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98" name="Freeform 114"/>
            <p:cNvSpPr>
              <a:spLocks/>
            </p:cNvSpPr>
            <p:nvPr/>
          </p:nvSpPr>
          <p:spPr bwMode="auto">
            <a:xfrm>
              <a:off x="4896" y="2337"/>
              <a:ext cx="21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21" y="43"/>
                </a:cxn>
                <a:cxn ang="0">
                  <a:pos x="14" y="43"/>
                </a:cxn>
                <a:cxn ang="0">
                  <a:pos x="14" y="50"/>
                </a:cxn>
                <a:cxn ang="0">
                  <a:pos x="14" y="43"/>
                </a:cxn>
                <a:cxn ang="0">
                  <a:pos x="7" y="43"/>
                </a:cxn>
                <a:cxn ang="0">
                  <a:pos x="0" y="0"/>
                </a:cxn>
              </a:cxnLst>
              <a:rect l="0" t="0" r="r" b="b"/>
              <a:pathLst>
                <a:path w="21" h="50">
                  <a:moveTo>
                    <a:pt x="0" y="0"/>
                  </a:moveTo>
                  <a:lnTo>
                    <a:pt x="21" y="0"/>
                  </a:lnTo>
                  <a:lnTo>
                    <a:pt x="21" y="43"/>
                  </a:lnTo>
                  <a:lnTo>
                    <a:pt x="14" y="43"/>
                  </a:lnTo>
                  <a:lnTo>
                    <a:pt x="14" y="50"/>
                  </a:lnTo>
                  <a:lnTo>
                    <a:pt x="14" y="43"/>
                  </a:lnTo>
                  <a:lnTo>
                    <a:pt x="7" y="4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499" name="Freeform 115"/>
            <p:cNvSpPr>
              <a:spLocks/>
            </p:cNvSpPr>
            <p:nvPr/>
          </p:nvSpPr>
          <p:spPr bwMode="auto">
            <a:xfrm>
              <a:off x="4931" y="2337"/>
              <a:ext cx="22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0"/>
                </a:cxn>
                <a:cxn ang="0">
                  <a:pos x="15" y="43"/>
                </a:cxn>
                <a:cxn ang="0">
                  <a:pos x="15" y="50"/>
                </a:cxn>
                <a:cxn ang="0">
                  <a:pos x="7" y="43"/>
                </a:cxn>
                <a:cxn ang="0">
                  <a:pos x="0" y="0"/>
                </a:cxn>
              </a:cxnLst>
              <a:rect l="0" t="0" r="r" b="b"/>
              <a:pathLst>
                <a:path w="22" h="50">
                  <a:moveTo>
                    <a:pt x="0" y="0"/>
                  </a:moveTo>
                  <a:lnTo>
                    <a:pt x="22" y="0"/>
                  </a:lnTo>
                  <a:lnTo>
                    <a:pt x="15" y="43"/>
                  </a:lnTo>
                  <a:lnTo>
                    <a:pt x="15" y="50"/>
                  </a:lnTo>
                  <a:lnTo>
                    <a:pt x="7" y="4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00" name="Freeform 116"/>
            <p:cNvSpPr>
              <a:spLocks noEditPoints="1"/>
            </p:cNvSpPr>
            <p:nvPr/>
          </p:nvSpPr>
          <p:spPr bwMode="auto">
            <a:xfrm>
              <a:off x="5074" y="2302"/>
              <a:ext cx="64" cy="71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64" y="43"/>
                </a:cxn>
                <a:cxn ang="0">
                  <a:pos x="64" y="50"/>
                </a:cxn>
                <a:cxn ang="0">
                  <a:pos x="64" y="57"/>
                </a:cxn>
                <a:cxn ang="0">
                  <a:pos x="57" y="64"/>
                </a:cxn>
                <a:cxn ang="0">
                  <a:pos x="50" y="71"/>
                </a:cxn>
                <a:cxn ang="0">
                  <a:pos x="43" y="71"/>
                </a:cxn>
                <a:cxn ang="0">
                  <a:pos x="36" y="71"/>
                </a:cxn>
                <a:cxn ang="0">
                  <a:pos x="29" y="71"/>
                </a:cxn>
                <a:cxn ang="0">
                  <a:pos x="21" y="71"/>
                </a:cxn>
                <a:cxn ang="0">
                  <a:pos x="14" y="71"/>
                </a:cxn>
                <a:cxn ang="0">
                  <a:pos x="14" y="64"/>
                </a:cxn>
                <a:cxn ang="0">
                  <a:pos x="7" y="64"/>
                </a:cxn>
                <a:cxn ang="0">
                  <a:pos x="7" y="57"/>
                </a:cxn>
                <a:cxn ang="0">
                  <a:pos x="0" y="57"/>
                </a:cxn>
                <a:cxn ang="0">
                  <a:pos x="0" y="50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7" y="7"/>
                </a:cxn>
                <a:cxn ang="0">
                  <a:pos x="14" y="7"/>
                </a:cxn>
                <a:cxn ang="0">
                  <a:pos x="14" y="0"/>
                </a:cxn>
                <a:cxn ang="0">
                  <a:pos x="21" y="0"/>
                </a:cxn>
                <a:cxn ang="0">
                  <a:pos x="29" y="0"/>
                </a:cxn>
                <a:cxn ang="0">
                  <a:pos x="36" y="0"/>
                </a:cxn>
                <a:cxn ang="0">
                  <a:pos x="43" y="0"/>
                </a:cxn>
                <a:cxn ang="0">
                  <a:pos x="50" y="0"/>
                </a:cxn>
                <a:cxn ang="0">
                  <a:pos x="57" y="7"/>
                </a:cxn>
                <a:cxn ang="0">
                  <a:pos x="64" y="14"/>
                </a:cxn>
                <a:cxn ang="0">
                  <a:pos x="64" y="21"/>
                </a:cxn>
                <a:cxn ang="0">
                  <a:pos x="64" y="28"/>
                </a:cxn>
                <a:cxn ang="0">
                  <a:pos x="57" y="28"/>
                </a:cxn>
                <a:cxn ang="0">
                  <a:pos x="57" y="21"/>
                </a:cxn>
                <a:cxn ang="0">
                  <a:pos x="57" y="14"/>
                </a:cxn>
                <a:cxn ang="0">
                  <a:pos x="50" y="7"/>
                </a:cxn>
                <a:cxn ang="0">
                  <a:pos x="43" y="7"/>
                </a:cxn>
                <a:cxn ang="0">
                  <a:pos x="43" y="0"/>
                </a:cxn>
                <a:cxn ang="0">
                  <a:pos x="36" y="0"/>
                </a:cxn>
                <a:cxn ang="0">
                  <a:pos x="29" y="0"/>
                </a:cxn>
                <a:cxn ang="0">
                  <a:pos x="21" y="7"/>
                </a:cxn>
                <a:cxn ang="0">
                  <a:pos x="14" y="7"/>
                </a:cxn>
                <a:cxn ang="0">
                  <a:pos x="14" y="14"/>
                </a:cxn>
                <a:cxn ang="0">
                  <a:pos x="7" y="21"/>
                </a:cxn>
                <a:cxn ang="0">
                  <a:pos x="7" y="28"/>
                </a:cxn>
                <a:cxn ang="0">
                  <a:pos x="7" y="43"/>
                </a:cxn>
                <a:cxn ang="0">
                  <a:pos x="7" y="50"/>
                </a:cxn>
                <a:cxn ang="0">
                  <a:pos x="7" y="57"/>
                </a:cxn>
                <a:cxn ang="0">
                  <a:pos x="14" y="57"/>
                </a:cxn>
                <a:cxn ang="0">
                  <a:pos x="14" y="64"/>
                </a:cxn>
                <a:cxn ang="0">
                  <a:pos x="21" y="64"/>
                </a:cxn>
                <a:cxn ang="0">
                  <a:pos x="29" y="71"/>
                </a:cxn>
                <a:cxn ang="0">
                  <a:pos x="36" y="71"/>
                </a:cxn>
                <a:cxn ang="0">
                  <a:pos x="43" y="71"/>
                </a:cxn>
                <a:cxn ang="0">
                  <a:pos x="43" y="64"/>
                </a:cxn>
                <a:cxn ang="0">
                  <a:pos x="50" y="64"/>
                </a:cxn>
                <a:cxn ang="0">
                  <a:pos x="50" y="57"/>
                </a:cxn>
                <a:cxn ang="0">
                  <a:pos x="57" y="57"/>
                </a:cxn>
                <a:cxn ang="0">
                  <a:pos x="57" y="50"/>
                </a:cxn>
                <a:cxn ang="0">
                  <a:pos x="57" y="43"/>
                </a:cxn>
                <a:cxn ang="0">
                  <a:pos x="57" y="28"/>
                </a:cxn>
              </a:cxnLst>
              <a:rect l="0" t="0" r="r" b="b"/>
              <a:pathLst>
                <a:path w="64" h="71">
                  <a:moveTo>
                    <a:pt x="64" y="28"/>
                  </a:moveTo>
                  <a:lnTo>
                    <a:pt x="64" y="43"/>
                  </a:lnTo>
                  <a:lnTo>
                    <a:pt x="64" y="50"/>
                  </a:lnTo>
                  <a:lnTo>
                    <a:pt x="64" y="57"/>
                  </a:lnTo>
                  <a:lnTo>
                    <a:pt x="57" y="64"/>
                  </a:lnTo>
                  <a:lnTo>
                    <a:pt x="50" y="71"/>
                  </a:lnTo>
                  <a:lnTo>
                    <a:pt x="43" y="71"/>
                  </a:lnTo>
                  <a:lnTo>
                    <a:pt x="36" y="71"/>
                  </a:lnTo>
                  <a:lnTo>
                    <a:pt x="29" y="71"/>
                  </a:lnTo>
                  <a:lnTo>
                    <a:pt x="21" y="71"/>
                  </a:lnTo>
                  <a:lnTo>
                    <a:pt x="14" y="71"/>
                  </a:lnTo>
                  <a:lnTo>
                    <a:pt x="14" y="64"/>
                  </a:lnTo>
                  <a:lnTo>
                    <a:pt x="7" y="64"/>
                  </a:lnTo>
                  <a:lnTo>
                    <a:pt x="7" y="57"/>
                  </a:lnTo>
                  <a:lnTo>
                    <a:pt x="0" y="57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7" y="7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57" y="7"/>
                  </a:lnTo>
                  <a:lnTo>
                    <a:pt x="64" y="14"/>
                  </a:lnTo>
                  <a:lnTo>
                    <a:pt x="64" y="21"/>
                  </a:lnTo>
                  <a:lnTo>
                    <a:pt x="64" y="28"/>
                  </a:lnTo>
                  <a:close/>
                  <a:moveTo>
                    <a:pt x="57" y="28"/>
                  </a:moveTo>
                  <a:lnTo>
                    <a:pt x="57" y="21"/>
                  </a:lnTo>
                  <a:lnTo>
                    <a:pt x="57" y="14"/>
                  </a:lnTo>
                  <a:lnTo>
                    <a:pt x="50" y="7"/>
                  </a:lnTo>
                  <a:lnTo>
                    <a:pt x="43" y="7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14" y="14"/>
                  </a:lnTo>
                  <a:lnTo>
                    <a:pt x="7" y="21"/>
                  </a:lnTo>
                  <a:lnTo>
                    <a:pt x="7" y="28"/>
                  </a:lnTo>
                  <a:lnTo>
                    <a:pt x="7" y="43"/>
                  </a:lnTo>
                  <a:lnTo>
                    <a:pt x="7" y="50"/>
                  </a:lnTo>
                  <a:lnTo>
                    <a:pt x="7" y="57"/>
                  </a:lnTo>
                  <a:lnTo>
                    <a:pt x="14" y="57"/>
                  </a:lnTo>
                  <a:lnTo>
                    <a:pt x="14" y="64"/>
                  </a:lnTo>
                  <a:lnTo>
                    <a:pt x="21" y="64"/>
                  </a:lnTo>
                  <a:lnTo>
                    <a:pt x="29" y="71"/>
                  </a:lnTo>
                  <a:lnTo>
                    <a:pt x="36" y="71"/>
                  </a:lnTo>
                  <a:lnTo>
                    <a:pt x="43" y="71"/>
                  </a:lnTo>
                  <a:lnTo>
                    <a:pt x="43" y="64"/>
                  </a:lnTo>
                  <a:lnTo>
                    <a:pt x="50" y="64"/>
                  </a:lnTo>
                  <a:lnTo>
                    <a:pt x="50" y="57"/>
                  </a:lnTo>
                  <a:lnTo>
                    <a:pt x="57" y="57"/>
                  </a:lnTo>
                  <a:lnTo>
                    <a:pt x="57" y="50"/>
                  </a:lnTo>
                  <a:lnTo>
                    <a:pt x="57" y="43"/>
                  </a:lnTo>
                  <a:lnTo>
                    <a:pt x="57" y="28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01" name="Freeform 117"/>
            <p:cNvSpPr>
              <a:spLocks/>
            </p:cNvSpPr>
            <p:nvPr/>
          </p:nvSpPr>
          <p:spPr bwMode="auto">
            <a:xfrm>
              <a:off x="5074" y="2302"/>
              <a:ext cx="64" cy="71"/>
            </a:xfrm>
            <a:custGeom>
              <a:avLst/>
              <a:gdLst/>
              <a:ahLst/>
              <a:cxnLst>
                <a:cxn ang="0">
                  <a:pos x="64" y="28"/>
                </a:cxn>
                <a:cxn ang="0">
                  <a:pos x="64" y="43"/>
                </a:cxn>
                <a:cxn ang="0">
                  <a:pos x="64" y="50"/>
                </a:cxn>
                <a:cxn ang="0">
                  <a:pos x="64" y="57"/>
                </a:cxn>
                <a:cxn ang="0">
                  <a:pos x="57" y="64"/>
                </a:cxn>
                <a:cxn ang="0">
                  <a:pos x="50" y="71"/>
                </a:cxn>
                <a:cxn ang="0">
                  <a:pos x="43" y="71"/>
                </a:cxn>
                <a:cxn ang="0">
                  <a:pos x="36" y="71"/>
                </a:cxn>
                <a:cxn ang="0">
                  <a:pos x="29" y="71"/>
                </a:cxn>
                <a:cxn ang="0">
                  <a:pos x="21" y="71"/>
                </a:cxn>
                <a:cxn ang="0">
                  <a:pos x="14" y="71"/>
                </a:cxn>
                <a:cxn ang="0">
                  <a:pos x="14" y="64"/>
                </a:cxn>
                <a:cxn ang="0">
                  <a:pos x="7" y="64"/>
                </a:cxn>
                <a:cxn ang="0">
                  <a:pos x="7" y="57"/>
                </a:cxn>
                <a:cxn ang="0">
                  <a:pos x="0" y="57"/>
                </a:cxn>
                <a:cxn ang="0">
                  <a:pos x="0" y="50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7" y="7"/>
                </a:cxn>
                <a:cxn ang="0">
                  <a:pos x="14" y="7"/>
                </a:cxn>
                <a:cxn ang="0">
                  <a:pos x="14" y="0"/>
                </a:cxn>
                <a:cxn ang="0">
                  <a:pos x="21" y="0"/>
                </a:cxn>
                <a:cxn ang="0">
                  <a:pos x="29" y="0"/>
                </a:cxn>
                <a:cxn ang="0">
                  <a:pos x="36" y="0"/>
                </a:cxn>
                <a:cxn ang="0">
                  <a:pos x="43" y="0"/>
                </a:cxn>
                <a:cxn ang="0">
                  <a:pos x="50" y="0"/>
                </a:cxn>
                <a:cxn ang="0">
                  <a:pos x="57" y="7"/>
                </a:cxn>
                <a:cxn ang="0">
                  <a:pos x="64" y="14"/>
                </a:cxn>
                <a:cxn ang="0">
                  <a:pos x="64" y="21"/>
                </a:cxn>
                <a:cxn ang="0">
                  <a:pos x="64" y="28"/>
                </a:cxn>
              </a:cxnLst>
              <a:rect l="0" t="0" r="r" b="b"/>
              <a:pathLst>
                <a:path w="64" h="71">
                  <a:moveTo>
                    <a:pt x="64" y="28"/>
                  </a:moveTo>
                  <a:lnTo>
                    <a:pt x="64" y="43"/>
                  </a:lnTo>
                  <a:lnTo>
                    <a:pt x="64" y="50"/>
                  </a:lnTo>
                  <a:lnTo>
                    <a:pt x="64" y="57"/>
                  </a:lnTo>
                  <a:lnTo>
                    <a:pt x="57" y="64"/>
                  </a:lnTo>
                  <a:lnTo>
                    <a:pt x="50" y="71"/>
                  </a:lnTo>
                  <a:lnTo>
                    <a:pt x="43" y="71"/>
                  </a:lnTo>
                  <a:lnTo>
                    <a:pt x="36" y="71"/>
                  </a:lnTo>
                  <a:lnTo>
                    <a:pt x="29" y="71"/>
                  </a:lnTo>
                  <a:lnTo>
                    <a:pt x="21" y="71"/>
                  </a:lnTo>
                  <a:lnTo>
                    <a:pt x="14" y="71"/>
                  </a:lnTo>
                  <a:lnTo>
                    <a:pt x="14" y="64"/>
                  </a:lnTo>
                  <a:lnTo>
                    <a:pt x="7" y="64"/>
                  </a:lnTo>
                  <a:lnTo>
                    <a:pt x="7" y="57"/>
                  </a:lnTo>
                  <a:lnTo>
                    <a:pt x="0" y="57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7" y="7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57" y="7"/>
                  </a:lnTo>
                  <a:lnTo>
                    <a:pt x="64" y="14"/>
                  </a:lnTo>
                  <a:lnTo>
                    <a:pt x="64" y="21"/>
                  </a:lnTo>
                  <a:lnTo>
                    <a:pt x="64" y="2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02" name="Freeform 118"/>
            <p:cNvSpPr>
              <a:spLocks/>
            </p:cNvSpPr>
            <p:nvPr/>
          </p:nvSpPr>
          <p:spPr bwMode="auto">
            <a:xfrm>
              <a:off x="5081" y="2302"/>
              <a:ext cx="50" cy="71"/>
            </a:xfrm>
            <a:custGeom>
              <a:avLst/>
              <a:gdLst/>
              <a:ahLst/>
              <a:cxnLst>
                <a:cxn ang="0">
                  <a:pos x="50" y="28"/>
                </a:cxn>
                <a:cxn ang="0">
                  <a:pos x="50" y="21"/>
                </a:cxn>
                <a:cxn ang="0">
                  <a:pos x="50" y="14"/>
                </a:cxn>
                <a:cxn ang="0">
                  <a:pos x="43" y="7"/>
                </a:cxn>
                <a:cxn ang="0">
                  <a:pos x="36" y="7"/>
                </a:cxn>
                <a:cxn ang="0">
                  <a:pos x="36" y="0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14" y="7"/>
                </a:cxn>
                <a:cxn ang="0">
                  <a:pos x="7" y="7"/>
                </a:cxn>
                <a:cxn ang="0">
                  <a:pos x="7" y="14"/>
                </a:cxn>
                <a:cxn ang="0">
                  <a:pos x="0" y="21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0"/>
                </a:cxn>
                <a:cxn ang="0">
                  <a:pos x="0" y="57"/>
                </a:cxn>
                <a:cxn ang="0">
                  <a:pos x="7" y="57"/>
                </a:cxn>
                <a:cxn ang="0">
                  <a:pos x="7" y="64"/>
                </a:cxn>
                <a:cxn ang="0">
                  <a:pos x="14" y="64"/>
                </a:cxn>
                <a:cxn ang="0">
                  <a:pos x="22" y="71"/>
                </a:cxn>
                <a:cxn ang="0">
                  <a:pos x="29" y="71"/>
                </a:cxn>
                <a:cxn ang="0">
                  <a:pos x="36" y="71"/>
                </a:cxn>
                <a:cxn ang="0">
                  <a:pos x="36" y="64"/>
                </a:cxn>
                <a:cxn ang="0">
                  <a:pos x="43" y="64"/>
                </a:cxn>
                <a:cxn ang="0">
                  <a:pos x="43" y="57"/>
                </a:cxn>
                <a:cxn ang="0">
                  <a:pos x="50" y="57"/>
                </a:cxn>
                <a:cxn ang="0">
                  <a:pos x="50" y="50"/>
                </a:cxn>
                <a:cxn ang="0">
                  <a:pos x="50" y="43"/>
                </a:cxn>
                <a:cxn ang="0">
                  <a:pos x="50" y="28"/>
                </a:cxn>
              </a:cxnLst>
              <a:rect l="0" t="0" r="r" b="b"/>
              <a:pathLst>
                <a:path w="50" h="71">
                  <a:moveTo>
                    <a:pt x="50" y="28"/>
                  </a:moveTo>
                  <a:lnTo>
                    <a:pt x="50" y="21"/>
                  </a:lnTo>
                  <a:lnTo>
                    <a:pt x="50" y="14"/>
                  </a:lnTo>
                  <a:lnTo>
                    <a:pt x="43" y="7"/>
                  </a:lnTo>
                  <a:lnTo>
                    <a:pt x="36" y="7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4" y="7"/>
                  </a:lnTo>
                  <a:lnTo>
                    <a:pt x="7" y="7"/>
                  </a:lnTo>
                  <a:lnTo>
                    <a:pt x="7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0" y="57"/>
                  </a:lnTo>
                  <a:lnTo>
                    <a:pt x="7" y="57"/>
                  </a:lnTo>
                  <a:lnTo>
                    <a:pt x="7" y="64"/>
                  </a:lnTo>
                  <a:lnTo>
                    <a:pt x="14" y="64"/>
                  </a:lnTo>
                  <a:lnTo>
                    <a:pt x="22" y="71"/>
                  </a:lnTo>
                  <a:lnTo>
                    <a:pt x="29" y="71"/>
                  </a:lnTo>
                  <a:lnTo>
                    <a:pt x="36" y="71"/>
                  </a:lnTo>
                  <a:lnTo>
                    <a:pt x="36" y="64"/>
                  </a:lnTo>
                  <a:lnTo>
                    <a:pt x="43" y="64"/>
                  </a:lnTo>
                  <a:lnTo>
                    <a:pt x="43" y="57"/>
                  </a:lnTo>
                  <a:lnTo>
                    <a:pt x="50" y="57"/>
                  </a:lnTo>
                  <a:lnTo>
                    <a:pt x="50" y="50"/>
                  </a:lnTo>
                  <a:lnTo>
                    <a:pt x="50" y="43"/>
                  </a:lnTo>
                  <a:lnTo>
                    <a:pt x="50" y="2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03" name="Rectangle 119"/>
            <p:cNvSpPr>
              <a:spLocks noChangeArrowheads="1"/>
            </p:cNvSpPr>
            <p:nvPr/>
          </p:nvSpPr>
          <p:spPr bwMode="auto">
            <a:xfrm>
              <a:off x="5065" y="2112"/>
              <a:ext cx="5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altLang="ar-SA" sz="1100" u="none">
                  <a:solidFill>
                    <a:schemeClr val="hlink"/>
                  </a:solidFill>
                  <a:cs typeface="Times New Roman (Arabic)" charset="-78"/>
                </a:rPr>
                <a:t>Z</a:t>
              </a:r>
              <a:endParaRPr lang="en-GB" altLang="ar-SA" sz="1400" b="0" u="none">
                <a:cs typeface="Times New Roman (Arabic)" charset="-78"/>
              </a:endParaRPr>
            </a:p>
          </p:txBody>
        </p:sp>
        <p:sp>
          <p:nvSpPr>
            <p:cNvPr id="1296504" name="Line 120"/>
            <p:cNvSpPr>
              <a:spLocks noChangeShapeType="1"/>
            </p:cNvSpPr>
            <p:nvPr/>
          </p:nvSpPr>
          <p:spPr bwMode="auto">
            <a:xfrm flipH="1">
              <a:off x="4560" y="2448"/>
              <a:ext cx="48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" name="Group 121"/>
          <p:cNvGrpSpPr>
            <a:grpSpLocks/>
          </p:cNvGrpSpPr>
          <p:nvPr/>
        </p:nvGrpSpPr>
        <p:grpSpPr bwMode="auto">
          <a:xfrm>
            <a:off x="720725" y="2306638"/>
            <a:ext cx="8816975" cy="366712"/>
            <a:chOff x="384" y="1438"/>
            <a:chExt cx="5555" cy="231"/>
          </a:xfrm>
        </p:grpSpPr>
        <p:sp>
          <p:nvSpPr>
            <p:cNvPr id="1296506" name="Text Box 122"/>
            <p:cNvSpPr txBox="1">
              <a:spLocks noChangeArrowheads="1"/>
            </p:cNvSpPr>
            <p:nvPr/>
          </p:nvSpPr>
          <p:spPr bwMode="auto">
            <a:xfrm>
              <a:off x="384" y="1438"/>
              <a:ext cx="5555" cy="231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/>
              <a:r>
                <a:rPr lang="en-GB" altLang="de-DE" sz="1800" u="none">
                  <a:solidFill>
                    <a:schemeClr val="hlink"/>
                  </a:solidFill>
                  <a:latin typeface="Arial Narrow" pitchFamily="34" charset="0"/>
                  <a:cs typeface="Times New Roman (Arabic)" charset="-78"/>
                </a:rPr>
                <a:t>   </a:t>
              </a:r>
              <a:r>
                <a:rPr lang="en-GB" altLang="ar-SA" sz="1800" u="none">
                  <a:solidFill>
                    <a:schemeClr val="hlink"/>
                  </a:solidFill>
                  <a:latin typeface="Arial Narrow" pitchFamily="34" charset="0"/>
                  <a:cs typeface="Times New Roman (Arabic)" charset="-78"/>
                </a:rPr>
                <a:t>Key = Z</a:t>
              </a:r>
              <a:r>
                <a:rPr lang="de-DE" altLang="ar-SA" sz="1800" u="none">
                  <a:solidFill>
                    <a:schemeClr val="hlink"/>
                  </a:solidFill>
                  <a:latin typeface="Arial Narrow" pitchFamily="34" charset="0"/>
                  <a:cs typeface="Times New Roman (Arabic)" charset="-78"/>
                </a:rPr>
                <a:t>                                           Secret key agreement                                                       </a:t>
              </a:r>
              <a:r>
                <a:rPr lang="en-GB" altLang="ar-SA" sz="1800" u="none">
                  <a:solidFill>
                    <a:schemeClr val="hlink"/>
                  </a:solidFill>
                  <a:latin typeface="Arial Narrow" pitchFamily="34" charset="0"/>
                  <a:cs typeface="Times New Roman (Arabic)" charset="-78"/>
                </a:rPr>
                <a:t>Key = Z</a:t>
              </a:r>
              <a:r>
                <a:rPr lang="de-DE" altLang="ar-SA" sz="1800" u="none">
                  <a:solidFill>
                    <a:schemeClr val="hlink"/>
                  </a:solidFill>
                  <a:latin typeface="Arial Narrow" pitchFamily="34" charset="0"/>
                  <a:cs typeface="Times New Roman (Arabic)" charset="-78"/>
                </a:rPr>
                <a:t> </a:t>
              </a:r>
            </a:p>
          </p:txBody>
        </p:sp>
        <p:sp>
          <p:nvSpPr>
            <p:cNvPr id="1296507" name="Line 123"/>
            <p:cNvSpPr>
              <a:spLocks noChangeShapeType="1"/>
            </p:cNvSpPr>
            <p:nvPr/>
          </p:nvSpPr>
          <p:spPr bwMode="auto">
            <a:xfrm>
              <a:off x="1200" y="1560"/>
              <a:ext cx="110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6508" name="Line 124"/>
            <p:cNvSpPr>
              <a:spLocks noChangeShapeType="1"/>
            </p:cNvSpPr>
            <p:nvPr/>
          </p:nvSpPr>
          <p:spPr bwMode="auto">
            <a:xfrm>
              <a:off x="4080" y="1568"/>
              <a:ext cx="1056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1" name="Group 125"/>
          <p:cNvGrpSpPr>
            <a:grpSpLocks/>
          </p:cNvGrpSpPr>
          <p:nvPr/>
        </p:nvGrpSpPr>
        <p:grpSpPr bwMode="auto">
          <a:xfrm>
            <a:off x="1524000" y="3065463"/>
            <a:ext cx="1335088" cy="1277937"/>
            <a:chOff x="1120" y="1679"/>
            <a:chExt cx="841" cy="804"/>
          </a:xfrm>
        </p:grpSpPr>
        <p:sp>
          <p:nvSpPr>
            <p:cNvPr id="1296510" name="Freeform 126"/>
            <p:cNvSpPr>
              <a:spLocks/>
            </p:cNvSpPr>
            <p:nvPr/>
          </p:nvSpPr>
          <p:spPr bwMode="auto">
            <a:xfrm>
              <a:off x="1795" y="2000"/>
              <a:ext cx="64" cy="19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157"/>
                </a:cxn>
                <a:cxn ang="0">
                  <a:pos x="0" y="192"/>
                </a:cxn>
                <a:cxn ang="0">
                  <a:pos x="0" y="28"/>
                </a:cxn>
              </a:cxnLst>
              <a:rect l="0" t="0" r="r" b="b"/>
              <a:pathLst>
                <a:path w="64" h="192">
                  <a:moveTo>
                    <a:pt x="64" y="0"/>
                  </a:moveTo>
                  <a:lnTo>
                    <a:pt x="64" y="157"/>
                  </a:lnTo>
                  <a:lnTo>
                    <a:pt x="0" y="192"/>
                  </a:lnTo>
                  <a:lnTo>
                    <a:pt x="0" y="2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11" name="Freeform 127"/>
            <p:cNvSpPr>
              <a:spLocks/>
            </p:cNvSpPr>
            <p:nvPr/>
          </p:nvSpPr>
          <p:spPr bwMode="auto">
            <a:xfrm>
              <a:off x="1809" y="2050"/>
              <a:ext cx="36" cy="10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36" y="57"/>
                </a:cxn>
                <a:cxn ang="0">
                  <a:pos x="36" y="64"/>
                </a:cxn>
                <a:cxn ang="0">
                  <a:pos x="36" y="71"/>
                </a:cxn>
                <a:cxn ang="0">
                  <a:pos x="36" y="78"/>
                </a:cxn>
                <a:cxn ang="0">
                  <a:pos x="29" y="85"/>
                </a:cxn>
                <a:cxn ang="0">
                  <a:pos x="29" y="92"/>
                </a:cxn>
                <a:cxn ang="0">
                  <a:pos x="22" y="100"/>
                </a:cxn>
                <a:cxn ang="0">
                  <a:pos x="15" y="100"/>
                </a:cxn>
                <a:cxn ang="0">
                  <a:pos x="15" y="92"/>
                </a:cxn>
                <a:cxn ang="0">
                  <a:pos x="8" y="92"/>
                </a:cxn>
                <a:cxn ang="0">
                  <a:pos x="8" y="85"/>
                </a:cxn>
                <a:cxn ang="0">
                  <a:pos x="0" y="85"/>
                </a:cxn>
                <a:cxn ang="0">
                  <a:pos x="0" y="78"/>
                </a:cxn>
                <a:cxn ang="0">
                  <a:pos x="0" y="71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9" y="0"/>
                </a:cxn>
                <a:cxn ang="0">
                  <a:pos x="29" y="7"/>
                </a:cxn>
                <a:cxn ang="0">
                  <a:pos x="36" y="7"/>
                </a:cxn>
                <a:cxn ang="0">
                  <a:pos x="36" y="14"/>
                </a:cxn>
                <a:cxn ang="0">
                  <a:pos x="36" y="21"/>
                </a:cxn>
                <a:cxn ang="0">
                  <a:pos x="36" y="28"/>
                </a:cxn>
                <a:cxn ang="0">
                  <a:pos x="36" y="35"/>
                </a:cxn>
              </a:cxnLst>
              <a:rect l="0" t="0" r="r" b="b"/>
              <a:pathLst>
                <a:path w="36" h="100">
                  <a:moveTo>
                    <a:pt x="36" y="35"/>
                  </a:moveTo>
                  <a:lnTo>
                    <a:pt x="36" y="57"/>
                  </a:lnTo>
                  <a:lnTo>
                    <a:pt x="36" y="64"/>
                  </a:lnTo>
                  <a:lnTo>
                    <a:pt x="36" y="71"/>
                  </a:lnTo>
                  <a:lnTo>
                    <a:pt x="36" y="78"/>
                  </a:lnTo>
                  <a:lnTo>
                    <a:pt x="29" y="85"/>
                  </a:lnTo>
                  <a:lnTo>
                    <a:pt x="29" y="92"/>
                  </a:lnTo>
                  <a:lnTo>
                    <a:pt x="22" y="100"/>
                  </a:lnTo>
                  <a:lnTo>
                    <a:pt x="15" y="100"/>
                  </a:lnTo>
                  <a:lnTo>
                    <a:pt x="15" y="92"/>
                  </a:lnTo>
                  <a:lnTo>
                    <a:pt x="8" y="92"/>
                  </a:lnTo>
                  <a:lnTo>
                    <a:pt x="8" y="85"/>
                  </a:lnTo>
                  <a:lnTo>
                    <a:pt x="0" y="85"/>
                  </a:lnTo>
                  <a:lnTo>
                    <a:pt x="0" y="78"/>
                  </a:lnTo>
                  <a:lnTo>
                    <a:pt x="0" y="71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8" y="7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29" y="7"/>
                  </a:lnTo>
                  <a:lnTo>
                    <a:pt x="36" y="7"/>
                  </a:lnTo>
                  <a:lnTo>
                    <a:pt x="36" y="14"/>
                  </a:lnTo>
                  <a:lnTo>
                    <a:pt x="36" y="21"/>
                  </a:lnTo>
                  <a:lnTo>
                    <a:pt x="36" y="28"/>
                  </a:lnTo>
                  <a:lnTo>
                    <a:pt x="36" y="35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12" name="Freeform 128"/>
            <p:cNvSpPr>
              <a:spLocks/>
            </p:cNvSpPr>
            <p:nvPr/>
          </p:nvSpPr>
          <p:spPr bwMode="auto">
            <a:xfrm>
              <a:off x="1809" y="2050"/>
              <a:ext cx="36" cy="92"/>
            </a:xfrm>
            <a:custGeom>
              <a:avLst/>
              <a:gdLst/>
              <a:ahLst/>
              <a:cxnLst>
                <a:cxn ang="0">
                  <a:pos x="36" y="42"/>
                </a:cxn>
                <a:cxn ang="0">
                  <a:pos x="36" y="35"/>
                </a:cxn>
                <a:cxn ang="0">
                  <a:pos x="36" y="28"/>
                </a:cxn>
                <a:cxn ang="0">
                  <a:pos x="36" y="21"/>
                </a:cxn>
                <a:cxn ang="0">
                  <a:pos x="29" y="21"/>
                </a:cxn>
                <a:cxn ang="0">
                  <a:pos x="29" y="14"/>
                </a:cxn>
                <a:cxn ang="0">
                  <a:pos x="29" y="7"/>
                </a:cxn>
                <a:cxn ang="0">
                  <a:pos x="22" y="7"/>
                </a:cxn>
                <a:cxn ang="0">
                  <a:pos x="22" y="0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8" y="21"/>
                </a:cxn>
                <a:cxn ang="0">
                  <a:pos x="8" y="28"/>
                </a:cxn>
                <a:cxn ang="0">
                  <a:pos x="0" y="35"/>
                </a:cxn>
                <a:cxn ang="0">
                  <a:pos x="0" y="42"/>
                </a:cxn>
                <a:cxn ang="0">
                  <a:pos x="0" y="57"/>
                </a:cxn>
                <a:cxn ang="0">
                  <a:pos x="0" y="64"/>
                </a:cxn>
                <a:cxn ang="0">
                  <a:pos x="8" y="64"/>
                </a:cxn>
                <a:cxn ang="0">
                  <a:pos x="8" y="71"/>
                </a:cxn>
                <a:cxn ang="0">
                  <a:pos x="8" y="78"/>
                </a:cxn>
                <a:cxn ang="0">
                  <a:pos x="8" y="85"/>
                </a:cxn>
                <a:cxn ang="0">
                  <a:pos x="15" y="85"/>
                </a:cxn>
                <a:cxn ang="0">
                  <a:pos x="15" y="92"/>
                </a:cxn>
                <a:cxn ang="0">
                  <a:pos x="22" y="92"/>
                </a:cxn>
                <a:cxn ang="0">
                  <a:pos x="22" y="85"/>
                </a:cxn>
                <a:cxn ang="0">
                  <a:pos x="29" y="85"/>
                </a:cxn>
                <a:cxn ang="0">
                  <a:pos x="29" y="78"/>
                </a:cxn>
                <a:cxn ang="0">
                  <a:pos x="29" y="71"/>
                </a:cxn>
                <a:cxn ang="0">
                  <a:pos x="36" y="71"/>
                </a:cxn>
                <a:cxn ang="0">
                  <a:pos x="36" y="64"/>
                </a:cxn>
                <a:cxn ang="0">
                  <a:pos x="36" y="57"/>
                </a:cxn>
                <a:cxn ang="0">
                  <a:pos x="36" y="42"/>
                </a:cxn>
              </a:cxnLst>
              <a:rect l="0" t="0" r="r" b="b"/>
              <a:pathLst>
                <a:path w="36" h="92">
                  <a:moveTo>
                    <a:pt x="36" y="42"/>
                  </a:moveTo>
                  <a:lnTo>
                    <a:pt x="36" y="35"/>
                  </a:lnTo>
                  <a:lnTo>
                    <a:pt x="36" y="28"/>
                  </a:lnTo>
                  <a:lnTo>
                    <a:pt x="36" y="21"/>
                  </a:lnTo>
                  <a:lnTo>
                    <a:pt x="29" y="21"/>
                  </a:lnTo>
                  <a:lnTo>
                    <a:pt x="29" y="14"/>
                  </a:lnTo>
                  <a:lnTo>
                    <a:pt x="29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8" y="21"/>
                  </a:lnTo>
                  <a:lnTo>
                    <a:pt x="8" y="28"/>
                  </a:lnTo>
                  <a:lnTo>
                    <a:pt x="0" y="35"/>
                  </a:lnTo>
                  <a:lnTo>
                    <a:pt x="0" y="42"/>
                  </a:lnTo>
                  <a:lnTo>
                    <a:pt x="0" y="57"/>
                  </a:lnTo>
                  <a:lnTo>
                    <a:pt x="0" y="64"/>
                  </a:lnTo>
                  <a:lnTo>
                    <a:pt x="8" y="64"/>
                  </a:lnTo>
                  <a:lnTo>
                    <a:pt x="8" y="71"/>
                  </a:lnTo>
                  <a:lnTo>
                    <a:pt x="8" y="78"/>
                  </a:lnTo>
                  <a:lnTo>
                    <a:pt x="8" y="85"/>
                  </a:lnTo>
                  <a:lnTo>
                    <a:pt x="15" y="85"/>
                  </a:lnTo>
                  <a:lnTo>
                    <a:pt x="15" y="92"/>
                  </a:lnTo>
                  <a:lnTo>
                    <a:pt x="22" y="92"/>
                  </a:lnTo>
                  <a:lnTo>
                    <a:pt x="22" y="85"/>
                  </a:lnTo>
                  <a:lnTo>
                    <a:pt x="29" y="85"/>
                  </a:lnTo>
                  <a:lnTo>
                    <a:pt x="29" y="78"/>
                  </a:lnTo>
                  <a:lnTo>
                    <a:pt x="29" y="71"/>
                  </a:lnTo>
                  <a:lnTo>
                    <a:pt x="36" y="71"/>
                  </a:lnTo>
                  <a:lnTo>
                    <a:pt x="36" y="64"/>
                  </a:lnTo>
                  <a:lnTo>
                    <a:pt x="36" y="57"/>
                  </a:lnTo>
                  <a:lnTo>
                    <a:pt x="36" y="4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13" name="Freeform 129"/>
            <p:cNvSpPr>
              <a:spLocks/>
            </p:cNvSpPr>
            <p:nvPr/>
          </p:nvSpPr>
          <p:spPr bwMode="auto">
            <a:xfrm>
              <a:off x="1824" y="2064"/>
              <a:ext cx="71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0"/>
                </a:cxn>
                <a:cxn ang="0">
                  <a:pos x="57" y="0"/>
                </a:cxn>
                <a:cxn ang="0">
                  <a:pos x="57" y="7"/>
                </a:cxn>
                <a:cxn ang="0">
                  <a:pos x="64" y="7"/>
                </a:cxn>
                <a:cxn ang="0">
                  <a:pos x="64" y="14"/>
                </a:cxn>
                <a:cxn ang="0">
                  <a:pos x="71" y="14"/>
                </a:cxn>
                <a:cxn ang="0">
                  <a:pos x="71" y="21"/>
                </a:cxn>
                <a:cxn ang="0">
                  <a:pos x="71" y="28"/>
                </a:cxn>
                <a:cxn ang="0">
                  <a:pos x="71" y="36"/>
                </a:cxn>
                <a:cxn ang="0">
                  <a:pos x="71" y="43"/>
                </a:cxn>
                <a:cxn ang="0">
                  <a:pos x="71" y="50"/>
                </a:cxn>
                <a:cxn ang="0">
                  <a:pos x="64" y="50"/>
                </a:cxn>
                <a:cxn ang="0">
                  <a:pos x="64" y="57"/>
                </a:cxn>
                <a:cxn ang="0">
                  <a:pos x="57" y="57"/>
                </a:cxn>
                <a:cxn ang="0">
                  <a:pos x="50" y="57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50" y="57"/>
                </a:cxn>
                <a:cxn ang="0">
                  <a:pos x="57" y="50"/>
                </a:cxn>
                <a:cxn ang="0">
                  <a:pos x="64" y="50"/>
                </a:cxn>
                <a:cxn ang="0">
                  <a:pos x="64" y="43"/>
                </a:cxn>
                <a:cxn ang="0">
                  <a:pos x="64" y="36"/>
                </a:cxn>
                <a:cxn ang="0">
                  <a:pos x="64" y="28"/>
                </a:cxn>
                <a:cxn ang="0">
                  <a:pos x="64" y="21"/>
                </a:cxn>
                <a:cxn ang="0">
                  <a:pos x="64" y="14"/>
                </a:cxn>
                <a:cxn ang="0">
                  <a:pos x="57" y="14"/>
                </a:cxn>
                <a:cxn ang="0">
                  <a:pos x="57" y="7"/>
                </a:cxn>
                <a:cxn ang="0">
                  <a:pos x="50" y="7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71" h="64">
                  <a:moveTo>
                    <a:pt x="0" y="0"/>
                  </a:moveTo>
                  <a:lnTo>
                    <a:pt x="50" y="0"/>
                  </a:lnTo>
                  <a:lnTo>
                    <a:pt x="57" y="0"/>
                  </a:lnTo>
                  <a:lnTo>
                    <a:pt x="57" y="7"/>
                  </a:lnTo>
                  <a:lnTo>
                    <a:pt x="64" y="7"/>
                  </a:lnTo>
                  <a:lnTo>
                    <a:pt x="64" y="14"/>
                  </a:lnTo>
                  <a:lnTo>
                    <a:pt x="71" y="14"/>
                  </a:lnTo>
                  <a:lnTo>
                    <a:pt x="71" y="21"/>
                  </a:lnTo>
                  <a:lnTo>
                    <a:pt x="71" y="28"/>
                  </a:lnTo>
                  <a:lnTo>
                    <a:pt x="71" y="36"/>
                  </a:lnTo>
                  <a:lnTo>
                    <a:pt x="71" y="43"/>
                  </a:lnTo>
                  <a:lnTo>
                    <a:pt x="71" y="50"/>
                  </a:lnTo>
                  <a:lnTo>
                    <a:pt x="64" y="50"/>
                  </a:lnTo>
                  <a:lnTo>
                    <a:pt x="64" y="57"/>
                  </a:lnTo>
                  <a:lnTo>
                    <a:pt x="57" y="57"/>
                  </a:lnTo>
                  <a:lnTo>
                    <a:pt x="50" y="57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50" y="57"/>
                  </a:lnTo>
                  <a:lnTo>
                    <a:pt x="57" y="50"/>
                  </a:lnTo>
                  <a:lnTo>
                    <a:pt x="64" y="50"/>
                  </a:lnTo>
                  <a:lnTo>
                    <a:pt x="64" y="43"/>
                  </a:lnTo>
                  <a:lnTo>
                    <a:pt x="64" y="36"/>
                  </a:lnTo>
                  <a:lnTo>
                    <a:pt x="64" y="28"/>
                  </a:lnTo>
                  <a:lnTo>
                    <a:pt x="64" y="21"/>
                  </a:lnTo>
                  <a:lnTo>
                    <a:pt x="64" y="14"/>
                  </a:lnTo>
                  <a:lnTo>
                    <a:pt x="57" y="14"/>
                  </a:lnTo>
                  <a:lnTo>
                    <a:pt x="57" y="7"/>
                  </a:lnTo>
                  <a:lnTo>
                    <a:pt x="50" y="7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14" name="Freeform 130"/>
            <p:cNvSpPr>
              <a:spLocks/>
            </p:cNvSpPr>
            <p:nvPr/>
          </p:nvSpPr>
          <p:spPr bwMode="auto">
            <a:xfrm>
              <a:off x="1296" y="1920"/>
              <a:ext cx="664" cy="563"/>
            </a:xfrm>
            <a:custGeom>
              <a:avLst/>
              <a:gdLst/>
              <a:ahLst/>
              <a:cxnLst>
                <a:cxn ang="0">
                  <a:pos x="257" y="0"/>
                </a:cxn>
                <a:cxn ang="0">
                  <a:pos x="664" y="0"/>
                </a:cxn>
                <a:cxn ang="0">
                  <a:pos x="400" y="157"/>
                </a:cxn>
                <a:cxn ang="0">
                  <a:pos x="0" y="157"/>
                </a:cxn>
                <a:cxn ang="0">
                  <a:pos x="0" y="563"/>
                </a:cxn>
                <a:cxn ang="0">
                  <a:pos x="400" y="563"/>
                </a:cxn>
                <a:cxn ang="0">
                  <a:pos x="400" y="157"/>
                </a:cxn>
              </a:cxnLst>
              <a:rect l="0" t="0" r="r" b="b"/>
              <a:pathLst>
                <a:path w="664" h="563">
                  <a:moveTo>
                    <a:pt x="257" y="0"/>
                  </a:moveTo>
                  <a:lnTo>
                    <a:pt x="664" y="0"/>
                  </a:lnTo>
                  <a:lnTo>
                    <a:pt x="400" y="157"/>
                  </a:lnTo>
                  <a:lnTo>
                    <a:pt x="0" y="157"/>
                  </a:lnTo>
                  <a:lnTo>
                    <a:pt x="0" y="563"/>
                  </a:lnTo>
                  <a:lnTo>
                    <a:pt x="400" y="563"/>
                  </a:lnTo>
                  <a:lnTo>
                    <a:pt x="400" y="15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15" name="Line 131"/>
            <p:cNvSpPr>
              <a:spLocks noChangeShapeType="1"/>
            </p:cNvSpPr>
            <p:nvPr/>
          </p:nvSpPr>
          <p:spPr bwMode="auto">
            <a:xfrm flipH="1">
              <a:off x="1296" y="1920"/>
              <a:ext cx="257" cy="1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16" name="Freeform 132"/>
            <p:cNvSpPr>
              <a:spLocks/>
            </p:cNvSpPr>
            <p:nvPr/>
          </p:nvSpPr>
          <p:spPr bwMode="auto">
            <a:xfrm>
              <a:off x="1696" y="2255"/>
              <a:ext cx="264" cy="22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4" y="78"/>
                </a:cxn>
                <a:cxn ang="0">
                  <a:pos x="0" y="228"/>
                </a:cxn>
              </a:cxnLst>
              <a:rect l="0" t="0" r="r" b="b"/>
              <a:pathLst>
                <a:path w="264" h="228">
                  <a:moveTo>
                    <a:pt x="264" y="0"/>
                  </a:moveTo>
                  <a:lnTo>
                    <a:pt x="264" y="78"/>
                  </a:lnTo>
                  <a:lnTo>
                    <a:pt x="0" y="22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17" name="Line 133"/>
            <p:cNvSpPr>
              <a:spLocks noChangeShapeType="1"/>
            </p:cNvSpPr>
            <p:nvPr/>
          </p:nvSpPr>
          <p:spPr bwMode="auto">
            <a:xfrm>
              <a:off x="1960" y="1920"/>
              <a:ext cx="1" cy="37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18" name="Line 134"/>
            <p:cNvSpPr>
              <a:spLocks noChangeShapeType="1"/>
            </p:cNvSpPr>
            <p:nvPr/>
          </p:nvSpPr>
          <p:spPr bwMode="auto">
            <a:xfrm flipH="1" flipV="1">
              <a:off x="1120" y="1823"/>
              <a:ext cx="192" cy="2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6519" name="Line 135"/>
            <p:cNvSpPr>
              <a:spLocks noChangeShapeType="1"/>
            </p:cNvSpPr>
            <p:nvPr/>
          </p:nvSpPr>
          <p:spPr bwMode="auto">
            <a:xfrm flipH="1" flipV="1">
              <a:off x="1408" y="1679"/>
              <a:ext cx="144" cy="2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6520" name="Line 136"/>
            <p:cNvSpPr>
              <a:spLocks noChangeShapeType="1"/>
            </p:cNvSpPr>
            <p:nvPr/>
          </p:nvSpPr>
          <p:spPr bwMode="auto">
            <a:xfrm flipH="1">
              <a:off x="1120" y="1679"/>
              <a:ext cx="288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2" name="Group 137"/>
          <p:cNvGrpSpPr>
            <a:grpSpLocks/>
          </p:cNvGrpSpPr>
          <p:nvPr/>
        </p:nvGrpSpPr>
        <p:grpSpPr bwMode="auto">
          <a:xfrm>
            <a:off x="762000" y="3676650"/>
            <a:ext cx="1630363" cy="522288"/>
            <a:chOff x="480" y="2832"/>
            <a:chExt cx="1027" cy="329"/>
          </a:xfrm>
        </p:grpSpPr>
        <p:sp>
          <p:nvSpPr>
            <p:cNvPr id="1296522" name="Freeform 138"/>
            <p:cNvSpPr>
              <a:spLocks noEditPoints="1"/>
            </p:cNvSpPr>
            <p:nvPr/>
          </p:nvSpPr>
          <p:spPr bwMode="auto">
            <a:xfrm>
              <a:off x="1200" y="2976"/>
              <a:ext cx="307" cy="18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257" y="0"/>
                </a:cxn>
                <a:cxn ang="0">
                  <a:pos x="307" y="135"/>
                </a:cxn>
                <a:cxn ang="0">
                  <a:pos x="43" y="185"/>
                </a:cxn>
                <a:cxn ang="0">
                  <a:pos x="0" y="50"/>
                </a:cxn>
                <a:cxn ang="0">
                  <a:pos x="21" y="50"/>
                </a:cxn>
                <a:cxn ang="0">
                  <a:pos x="157" y="114"/>
                </a:cxn>
                <a:cxn ang="0">
                  <a:pos x="243" y="7"/>
                </a:cxn>
                <a:cxn ang="0">
                  <a:pos x="21" y="50"/>
                </a:cxn>
                <a:cxn ang="0">
                  <a:pos x="14" y="57"/>
                </a:cxn>
                <a:cxn ang="0">
                  <a:pos x="50" y="171"/>
                </a:cxn>
                <a:cxn ang="0">
                  <a:pos x="107" y="100"/>
                </a:cxn>
                <a:cxn ang="0">
                  <a:pos x="14" y="57"/>
                </a:cxn>
                <a:cxn ang="0">
                  <a:pos x="257" y="14"/>
                </a:cxn>
                <a:cxn ang="0">
                  <a:pos x="200" y="78"/>
                </a:cxn>
                <a:cxn ang="0">
                  <a:pos x="293" y="121"/>
                </a:cxn>
                <a:cxn ang="0">
                  <a:pos x="257" y="14"/>
                </a:cxn>
                <a:cxn ang="0">
                  <a:pos x="114" y="107"/>
                </a:cxn>
                <a:cxn ang="0">
                  <a:pos x="64" y="171"/>
                </a:cxn>
                <a:cxn ang="0">
                  <a:pos x="285" y="128"/>
                </a:cxn>
                <a:cxn ang="0">
                  <a:pos x="193" y="93"/>
                </a:cxn>
                <a:cxn ang="0">
                  <a:pos x="164" y="128"/>
                </a:cxn>
                <a:cxn ang="0">
                  <a:pos x="114" y="107"/>
                </a:cxn>
              </a:cxnLst>
              <a:rect l="0" t="0" r="r" b="b"/>
              <a:pathLst>
                <a:path w="307" h="185">
                  <a:moveTo>
                    <a:pt x="0" y="50"/>
                  </a:moveTo>
                  <a:lnTo>
                    <a:pt x="257" y="0"/>
                  </a:lnTo>
                  <a:lnTo>
                    <a:pt x="307" y="135"/>
                  </a:lnTo>
                  <a:lnTo>
                    <a:pt x="43" y="185"/>
                  </a:lnTo>
                  <a:lnTo>
                    <a:pt x="0" y="50"/>
                  </a:lnTo>
                  <a:close/>
                  <a:moveTo>
                    <a:pt x="21" y="50"/>
                  </a:moveTo>
                  <a:lnTo>
                    <a:pt x="157" y="114"/>
                  </a:lnTo>
                  <a:lnTo>
                    <a:pt x="243" y="7"/>
                  </a:lnTo>
                  <a:lnTo>
                    <a:pt x="21" y="50"/>
                  </a:lnTo>
                  <a:close/>
                  <a:moveTo>
                    <a:pt x="14" y="57"/>
                  </a:moveTo>
                  <a:lnTo>
                    <a:pt x="50" y="171"/>
                  </a:lnTo>
                  <a:lnTo>
                    <a:pt x="107" y="100"/>
                  </a:lnTo>
                  <a:lnTo>
                    <a:pt x="14" y="57"/>
                  </a:lnTo>
                  <a:close/>
                  <a:moveTo>
                    <a:pt x="257" y="14"/>
                  </a:moveTo>
                  <a:lnTo>
                    <a:pt x="200" y="78"/>
                  </a:lnTo>
                  <a:lnTo>
                    <a:pt x="293" y="121"/>
                  </a:lnTo>
                  <a:lnTo>
                    <a:pt x="257" y="14"/>
                  </a:lnTo>
                  <a:close/>
                  <a:moveTo>
                    <a:pt x="114" y="107"/>
                  </a:moveTo>
                  <a:lnTo>
                    <a:pt x="64" y="171"/>
                  </a:lnTo>
                  <a:lnTo>
                    <a:pt x="285" y="128"/>
                  </a:lnTo>
                  <a:lnTo>
                    <a:pt x="193" y="93"/>
                  </a:lnTo>
                  <a:lnTo>
                    <a:pt x="164" y="128"/>
                  </a:lnTo>
                  <a:lnTo>
                    <a:pt x="114" y="10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23" name="Freeform 139"/>
            <p:cNvSpPr>
              <a:spLocks/>
            </p:cNvSpPr>
            <p:nvPr/>
          </p:nvSpPr>
          <p:spPr bwMode="auto">
            <a:xfrm>
              <a:off x="1200" y="2976"/>
              <a:ext cx="307" cy="18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257" y="0"/>
                </a:cxn>
                <a:cxn ang="0">
                  <a:pos x="307" y="135"/>
                </a:cxn>
                <a:cxn ang="0">
                  <a:pos x="43" y="185"/>
                </a:cxn>
                <a:cxn ang="0">
                  <a:pos x="0" y="50"/>
                </a:cxn>
              </a:cxnLst>
              <a:rect l="0" t="0" r="r" b="b"/>
              <a:pathLst>
                <a:path w="307" h="185">
                  <a:moveTo>
                    <a:pt x="0" y="50"/>
                  </a:moveTo>
                  <a:lnTo>
                    <a:pt x="257" y="0"/>
                  </a:lnTo>
                  <a:lnTo>
                    <a:pt x="307" y="135"/>
                  </a:lnTo>
                  <a:lnTo>
                    <a:pt x="43" y="185"/>
                  </a:lnTo>
                  <a:lnTo>
                    <a:pt x="0" y="50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24" name="Freeform 140"/>
            <p:cNvSpPr>
              <a:spLocks/>
            </p:cNvSpPr>
            <p:nvPr/>
          </p:nvSpPr>
          <p:spPr bwMode="auto">
            <a:xfrm>
              <a:off x="1221" y="2985"/>
              <a:ext cx="222" cy="10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36" y="107"/>
                </a:cxn>
                <a:cxn ang="0">
                  <a:pos x="222" y="0"/>
                </a:cxn>
                <a:cxn ang="0">
                  <a:pos x="0" y="43"/>
                </a:cxn>
              </a:cxnLst>
              <a:rect l="0" t="0" r="r" b="b"/>
              <a:pathLst>
                <a:path w="222" h="107">
                  <a:moveTo>
                    <a:pt x="0" y="43"/>
                  </a:moveTo>
                  <a:lnTo>
                    <a:pt x="136" y="107"/>
                  </a:lnTo>
                  <a:lnTo>
                    <a:pt x="222" y="0"/>
                  </a:lnTo>
                  <a:lnTo>
                    <a:pt x="0" y="43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25" name="Freeform 141"/>
            <p:cNvSpPr>
              <a:spLocks/>
            </p:cNvSpPr>
            <p:nvPr/>
          </p:nvSpPr>
          <p:spPr bwMode="auto">
            <a:xfrm>
              <a:off x="1214" y="3035"/>
              <a:ext cx="93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14"/>
                </a:cxn>
                <a:cxn ang="0">
                  <a:pos x="93" y="43"/>
                </a:cxn>
                <a:cxn ang="0">
                  <a:pos x="0" y="0"/>
                </a:cxn>
              </a:cxnLst>
              <a:rect l="0" t="0" r="r" b="b"/>
              <a:pathLst>
                <a:path w="93" h="114">
                  <a:moveTo>
                    <a:pt x="0" y="0"/>
                  </a:moveTo>
                  <a:lnTo>
                    <a:pt x="36" y="114"/>
                  </a:lnTo>
                  <a:lnTo>
                    <a:pt x="93" y="43"/>
                  </a:lnTo>
                  <a:lnTo>
                    <a:pt x="0" y="0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26" name="Freeform 142"/>
            <p:cNvSpPr>
              <a:spLocks/>
            </p:cNvSpPr>
            <p:nvPr/>
          </p:nvSpPr>
          <p:spPr bwMode="auto">
            <a:xfrm>
              <a:off x="1400" y="2992"/>
              <a:ext cx="93" cy="10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0" y="64"/>
                </a:cxn>
                <a:cxn ang="0">
                  <a:pos x="93" y="107"/>
                </a:cxn>
                <a:cxn ang="0">
                  <a:pos x="57" y="0"/>
                </a:cxn>
              </a:cxnLst>
              <a:rect l="0" t="0" r="r" b="b"/>
              <a:pathLst>
                <a:path w="93" h="107">
                  <a:moveTo>
                    <a:pt x="57" y="0"/>
                  </a:moveTo>
                  <a:lnTo>
                    <a:pt x="0" y="64"/>
                  </a:lnTo>
                  <a:lnTo>
                    <a:pt x="93" y="107"/>
                  </a:lnTo>
                  <a:lnTo>
                    <a:pt x="57" y="0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27" name="Freeform 143"/>
            <p:cNvSpPr>
              <a:spLocks/>
            </p:cNvSpPr>
            <p:nvPr/>
          </p:nvSpPr>
          <p:spPr bwMode="auto">
            <a:xfrm>
              <a:off x="1264" y="3071"/>
              <a:ext cx="221" cy="78"/>
            </a:xfrm>
            <a:custGeom>
              <a:avLst/>
              <a:gdLst/>
              <a:ahLst/>
              <a:cxnLst>
                <a:cxn ang="0">
                  <a:pos x="50" y="14"/>
                </a:cxn>
                <a:cxn ang="0">
                  <a:pos x="0" y="78"/>
                </a:cxn>
                <a:cxn ang="0">
                  <a:pos x="221" y="35"/>
                </a:cxn>
                <a:cxn ang="0">
                  <a:pos x="129" y="0"/>
                </a:cxn>
                <a:cxn ang="0">
                  <a:pos x="100" y="35"/>
                </a:cxn>
                <a:cxn ang="0">
                  <a:pos x="50" y="14"/>
                </a:cxn>
              </a:cxnLst>
              <a:rect l="0" t="0" r="r" b="b"/>
              <a:pathLst>
                <a:path w="221" h="78">
                  <a:moveTo>
                    <a:pt x="50" y="14"/>
                  </a:moveTo>
                  <a:lnTo>
                    <a:pt x="0" y="78"/>
                  </a:lnTo>
                  <a:lnTo>
                    <a:pt x="221" y="35"/>
                  </a:lnTo>
                  <a:lnTo>
                    <a:pt x="129" y="0"/>
                  </a:lnTo>
                  <a:lnTo>
                    <a:pt x="100" y="35"/>
                  </a:lnTo>
                  <a:lnTo>
                    <a:pt x="50" y="14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28" name="Freeform 144"/>
            <p:cNvSpPr>
              <a:spLocks/>
            </p:cNvSpPr>
            <p:nvPr/>
          </p:nvSpPr>
          <p:spPr bwMode="auto">
            <a:xfrm>
              <a:off x="1310" y="2994"/>
              <a:ext cx="50" cy="65"/>
            </a:xfrm>
            <a:custGeom>
              <a:avLst/>
              <a:gdLst/>
              <a:ahLst/>
              <a:cxnLst>
                <a:cxn ang="0">
                  <a:pos x="29" y="43"/>
                </a:cxn>
                <a:cxn ang="0">
                  <a:pos x="8" y="15"/>
                </a:cxn>
                <a:cxn ang="0">
                  <a:pos x="15" y="58"/>
                </a:cxn>
                <a:cxn ang="0">
                  <a:pos x="22" y="58"/>
                </a:cxn>
                <a:cxn ang="0">
                  <a:pos x="29" y="58"/>
                </a:cxn>
                <a:cxn ang="0">
                  <a:pos x="22" y="58"/>
                </a:cxn>
                <a:cxn ang="0">
                  <a:pos x="15" y="65"/>
                </a:cxn>
                <a:cxn ang="0">
                  <a:pos x="15" y="58"/>
                </a:cxn>
                <a:cxn ang="0">
                  <a:pos x="8" y="15"/>
                </a:cxn>
                <a:cxn ang="0">
                  <a:pos x="0" y="15"/>
                </a:cxn>
                <a:cxn ang="0">
                  <a:pos x="8" y="8"/>
                </a:cxn>
                <a:cxn ang="0">
                  <a:pos x="29" y="36"/>
                </a:cxn>
                <a:cxn ang="0">
                  <a:pos x="29" y="0"/>
                </a:cxn>
                <a:cxn ang="0">
                  <a:pos x="36" y="0"/>
                </a:cxn>
                <a:cxn ang="0">
                  <a:pos x="43" y="43"/>
                </a:cxn>
                <a:cxn ang="0">
                  <a:pos x="50" y="43"/>
                </a:cxn>
                <a:cxn ang="0">
                  <a:pos x="50" y="50"/>
                </a:cxn>
                <a:cxn ang="0">
                  <a:pos x="36" y="50"/>
                </a:cxn>
                <a:cxn ang="0">
                  <a:pos x="43" y="50"/>
                </a:cxn>
                <a:cxn ang="0">
                  <a:pos x="36" y="8"/>
                </a:cxn>
                <a:cxn ang="0">
                  <a:pos x="29" y="43"/>
                </a:cxn>
              </a:cxnLst>
              <a:rect l="0" t="0" r="r" b="b"/>
              <a:pathLst>
                <a:path w="50" h="65">
                  <a:moveTo>
                    <a:pt x="29" y="43"/>
                  </a:moveTo>
                  <a:lnTo>
                    <a:pt x="8" y="15"/>
                  </a:lnTo>
                  <a:lnTo>
                    <a:pt x="15" y="58"/>
                  </a:lnTo>
                  <a:lnTo>
                    <a:pt x="22" y="58"/>
                  </a:lnTo>
                  <a:lnTo>
                    <a:pt x="29" y="58"/>
                  </a:lnTo>
                  <a:lnTo>
                    <a:pt x="22" y="58"/>
                  </a:lnTo>
                  <a:lnTo>
                    <a:pt x="15" y="65"/>
                  </a:lnTo>
                  <a:lnTo>
                    <a:pt x="15" y="58"/>
                  </a:lnTo>
                  <a:lnTo>
                    <a:pt x="8" y="15"/>
                  </a:lnTo>
                  <a:lnTo>
                    <a:pt x="0" y="15"/>
                  </a:lnTo>
                  <a:lnTo>
                    <a:pt x="8" y="8"/>
                  </a:lnTo>
                  <a:lnTo>
                    <a:pt x="29" y="36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43"/>
                  </a:lnTo>
                  <a:lnTo>
                    <a:pt x="50" y="43"/>
                  </a:lnTo>
                  <a:lnTo>
                    <a:pt x="50" y="50"/>
                  </a:lnTo>
                  <a:lnTo>
                    <a:pt x="36" y="50"/>
                  </a:lnTo>
                  <a:lnTo>
                    <a:pt x="43" y="50"/>
                  </a:lnTo>
                  <a:lnTo>
                    <a:pt x="36" y="8"/>
                  </a:lnTo>
                  <a:lnTo>
                    <a:pt x="29" y="43"/>
                  </a:lnTo>
                </a:path>
              </a:pathLst>
            </a:custGeom>
            <a:noFill/>
            <a:ln w="22225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6529" name="Rectangle 145"/>
            <p:cNvSpPr>
              <a:spLocks noChangeArrowheads="1"/>
            </p:cNvSpPr>
            <p:nvPr/>
          </p:nvSpPr>
          <p:spPr bwMode="auto">
            <a:xfrm>
              <a:off x="480" y="2832"/>
              <a:ext cx="47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altLang="ar-SA" sz="1400" u="none">
                  <a:solidFill>
                    <a:schemeClr val="accent2"/>
                  </a:solidFill>
                  <a:cs typeface="Times New Roman (Arabic)" charset="-78"/>
                </a:rPr>
                <a:t>Message</a:t>
              </a:r>
            </a:p>
          </p:txBody>
        </p:sp>
        <p:sp>
          <p:nvSpPr>
            <p:cNvPr id="1296530" name="Line 146"/>
            <p:cNvSpPr>
              <a:spLocks noChangeShapeType="1"/>
            </p:cNvSpPr>
            <p:nvPr/>
          </p:nvSpPr>
          <p:spPr bwMode="auto">
            <a:xfrm>
              <a:off x="768" y="2976"/>
              <a:ext cx="432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E95AC166-33E8-4E83-B0D4-0DBD011C4366}"/>
              </a:ext>
            </a:extLst>
          </p:cNvPr>
          <p:cNvGrpSpPr/>
          <p:nvPr/>
        </p:nvGrpSpPr>
        <p:grpSpPr>
          <a:xfrm>
            <a:off x="4629205" y="1602410"/>
            <a:ext cx="1810069" cy="622882"/>
            <a:chOff x="5002718" y="1690140"/>
            <a:chExt cx="1467601" cy="488013"/>
          </a:xfrm>
        </p:grpSpPr>
        <p:sp>
          <p:nvSpPr>
            <p:cNvPr id="158" name="Line 95">
              <a:extLst>
                <a:ext uri="{FF2B5EF4-FFF2-40B4-BE49-F238E27FC236}">
                  <a16:creationId xmlns:a16="http://schemas.microsoft.com/office/drawing/2014/main" id="{619F6CFB-CE0F-4D00-9BCC-F4BE78A0A0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29731" y="1995347"/>
              <a:ext cx="22225" cy="46099"/>
            </a:xfrm>
            <a:prstGeom prst="line">
              <a:avLst/>
            </a:prstGeom>
            <a:noFill/>
            <a:ln w="222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9" name="Freeform 96">
              <a:extLst>
                <a:ext uri="{FF2B5EF4-FFF2-40B4-BE49-F238E27FC236}">
                  <a16:creationId xmlns:a16="http://schemas.microsoft.com/office/drawing/2014/main" id="{B9B720B3-6784-45EE-AC7F-7A4951B43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18" y="1690140"/>
              <a:ext cx="304800" cy="488013"/>
            </a:xfrm>
            <a:custGeom>
              <a:avLst/>
              <a:gdLst/>
              <a:ahLst/>
              <a:cxnLst>
                <a:cxn ang="0">
                  <a:pos x="114" y="307"/>
                </a:cxn>
                <a:cxn ang="0">
                  <a:pos x="21" y="178"/>
                </a:cxn>
                <a:cxn ang="0">
                  <a:pos x="14" y="171"/>
                </a:cxn>
                <a:cxn ang="0">
                  <a:pos x="14" y="157"/>
                </a:cxn>
                <a:cxn ang="0">
                  <a:pos x="7" y="150"/>
                </a:cxn>
                <a:cxn ang="0">
                  <a:pos x="7" y="135"/>
                </a:cxn>
                <a:cxn ang="0">
                  <a:pos x="0" y="121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0" y="85"/>
                </a:cxn>
                <a:cxn ang="0">
                  <a:pos x="0" y="71"/>
                </a:cxn>
                <a:cxn ang="0">
                  <a:pos x="7" y="57"/>
                </a:cxn>
                <a:cxn ang="0">
                  <a:pos x="7" y="50"/>
                </a:cxn>
                <a:cxn ang="0">
                  <a:pos x="14" y="35"/>
                </a:cxn>
                <a:cxn ang="0">
                  <a:pos x="21" y="28"/>
                </a:cxn>
                <a:cxn ang="0">
                  <a:pos x="28" y="21"/>
                </a:cxn>
                <a:cxn ang="0">
                  <a:pos x="36" y="14"/>
                </a:cxn>
                <a:cxn ang="0">
                  <a:pos x="43" y="7"/>
                </a:cxn>
                <a:cxn ang="0">
                  <a:pos x="50" y="7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1" y="7"/>
                </a:cxn>
                <a:cxn ang="0">
                  <a:pos x="78" y="7"/>
                </a:cxn>
                <a:cxn ang="0">
                  <a:pos x="85" y="14"/>
                </a:cxn>
                <a:cxn ang="0">
                  <a:pos x="93" y="21"/>
                </a:cxn>
                <a:cxn ang="0">
                  <a:pos x="100" y="28"/>
                </a:cxn>
                <a:cxn ang="0">
                  <a:pos x="192" y="157"/>
                </a:cxn>
                <a:cxn ang="0">
                  <a:pos x="185" y="171"/>
                </a:cxn>
                <a:cxn ang="0">
                  <a:pos x="93" y="43"/>
                </a:cxn>
                <a:cxn ang="0">
                  <a:pos x="85" y="35"/>
                </a:cxn>
                <a:cxn ang="0">
                  <a:pos x="78" y="28"/>
                </a:cxn>
                <a:cxn ang="0">
                  <a:pos x="71" y="28"/>
                </a:cxn>
                <a:cxn ang="0">
                  <a:pos x="64" y="21"/>
                </a:cxn>
                <a:cxn ang="0">
                  <a:pos x="57" y="21"/>
                </a:cxn>
                <a:cxn ang="0">
                  <a:pos x="50" y="21"/>
                </a:cxn>
                <a:cxn ang="0">
                  <a:pos x="43" y="28"/>
                </a:cxn>
                <a:cxn ang="0">
                  <a:pos x="36" y="28"/>
                </a:cxn>
                <a:cxn ang="0">
                  <a:pos x="36" y="35"/>
                </a:cxn>
                <a:cxn ang="0">
                  <a:pos x="28" y="43"/>
                </a:cxn>
                <a:cxn ang="0">
                  <a:pos x="21" y="50"/>
                </a:cxn>
                <a:cxn ang="0">
                  <a:pos x="21" y="57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100"/>
                </a:cxn>
                <a:cxn ang="0">
                  <a:pos x="14" y="107"/>
                </a:cxn>
                <a:cxn ang="0">
                  <a:pos x="14" y="121"/>
                </a:cxn>
                <a:cxn ang="0">
                  <a:pos x="14" y="128"/>
                </a:cxn>
                <a:cxn ang="0">
                  <a:pos x="21" y="135"/>
                </a:cxn>
                <a:cxn ang="0">
                  <a:pos x="21" y="150"/>
                </a:cxn>
                <a:cxn ang="0">
                  <a:pos x="28" y="157"/>
                </a:cxn>
                <a:cxn ang="0">
                  <a:pos x="28" y="164"/>
                </a:cxn>
                <a:cxn ang="0">
                  <a:pos x="121" y="292"/>
                </a:cxn>
                <a:cxn ang="0">
                  <a:pos x="114" y="307"/>
                </a:cxn>
              </a:cxnLst>
              <a:rect l="0" t="0" r="r" b="b"/>
              <a:pathLst>
                <a:path w="192" h="307">
                  <a:moveTo>
                    <a:pt x="114" y="307"/>
                  </a:moveTo>
                  <a:lnTo>
                    <a:pt x="21" y="178"/>
                  </a:lnTo>
                  <a:lnTo>
                    <a:pt x="14" y="171"/>
                  </a:lnTo>
                  <a:lnTo>
                    <a:pt x="14" y="157"/>
                  </a:lnTo>
                  <a:lnTo>
                    <a:pt x="7" y="150"/>
                  </a:lnTo>
                  <a:lnTo>
                    <a:pt x="7" y="135"/>
                  </a:lnTo>
                  <a:lnTo>
                    <a:pt x="0" y="121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0" y="85"/>
                  </a:lnTo>
                  <a:lnTo>
                    <a:pt x="0" y="71"/>
                  </a:lnTo>
                  <a:lnTo>
                    <a:pt x="7" y="57"/>
                  </a:lnTo>
                  <a:lnTo>
                    <a:pt x="7" y="50"/>
                  </a:lnTo>
                  <a:lnTo>
                    <a:pt x="14" y="35"/>
                  </a:lnTo>
                  <a:lnTo>
                    <a:pt x="21" y="28"/>
                  </a:lnTo>
                  <a:lnTo>
                    <a:pt x="28" y="21"/>
                  </a:lnTo>
                  <a:lnTo>
                    <a:pt x="36" y="14"/>
                  </a:lnTo>
                  <a:lnTo>
                    <a:pt x="43" y="7"/>
                  </a:lnTo>
                  <a:lnTo>
                    <a:pt x="50" y="7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7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3" y="21"/>
                  </a:lnTo>
                  <a:lnTo>
                    <a:pt x="100" y="28"/>
                  </a:lnTo>
                  <a:lnTo>
                    <a:pt x="192" y="157"/>
                  </a:lnTo>
                  <a:lnTo>
                    <a:pt x="185" y="171"/>
                  </a:lnTo>
                  <a:lnTo>
                    <a:pt x="93" y="43"/>
                  </a:lnTo>
                  <a:lnTo>
                    <a:pt x="85" y="35"/>
                  </a:lnTo>
                  <a:lnTo>
                    <a:pt x="78" y="28"/>
                  </a:lnTo>
                  <a:lnTo>
                    <a:pt x="71" y="28"/>
                  </a:lnTo>
                  <a:lnTo>
                    <a:pt x="64" y="21"/>
                  </a:lnTo>
                  <a:lnTo>
                    <a:pt x="57" y="21"/>
                  </a:lnTo>
                  <a:lnTo>
                    <a:pt x="50" y="21"/>
                  </a:lnTo>
                  <a:lnTo>
                    <a:pt x="43" y="28"/>
                  </a:lnTo>
                  <a:lnTo>
                    <a:pt x="36" y="28"/>
                  </a:lnTo>
                  <a:lnTo>
                    <a:pt x="36" y="35"/>
                  </a:lnTo>
                  <a:lnTo>
                    <a:pt x="28" y="43"/>
                  </a:lnTo>
                  <a:lnTo>
                    <a:pt x="21" y="50"/>
                  </a:lnTo>
                  <a:lnTo>
                    <a:pt x="21" y="5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85"/>
                  </a:lnTo>
                  <a:lnTo>
                    <a:pt x="14" y="100"/>
                  </a:lnTo>
                  <a:lnTo>
                    <a:pt x="14" y="107"/>
                  </a:lnTo>
                  <a:lnTo>
                    <a:pt x="14" y="121"/>
                  </a:lnTo>
                  <a:lnTo>
                    <a:pt x="14" y="128"/>
                  </a:lnTo>
                  <a:lnTo>
                    <a:pt x="21" y="135"/>
                  </a:lnTo>
                  <a:lnTo>
                    <a:pt x="21" y="150"/>
                  </a:lnTo>
                  <a:lnTo>
                    <a:pt x="28" y="157"/>
                  </a:lnTo>
                  <a:lnTo>
                    <a:pt x="28" y="164"/>
                  </a:lnTo>
                  <a:lnTo>
                    <a:pt x="121" y="292"/>
                  </a:lnTo>
                  <a:lnTo>
                    <a:pt x="114" y="307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" name="Freeform 97">
              <a:extLst>
                <a:ext uri="{FF2B5EF4-FFF2-40B4-BE49-F238E27FC236}">
                  <a16:creationId xmlns:a16="http://schemas.microsoft.com/office/drawing/2014/main" id="{AEE3EA14-DF40-46DB-8EF4-CA2E0D2B1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718" y="1690140"/>
              <a:ext cx="304800" cy="488013"/>
            </a:xfrm>
            <a:custGeom>
              <a:avLst/>
              <a:gdLst/>
              <a:ahLst/>
              <a:cxnLst>
                <a:cxn ang="0">
                  <a:pos x="114" y="307"/>
                </a:cxn>
                <a:cxn ang="0">
                  <a:pos x="21" y="178"/>
                </a:cxn>
                <a:cxn ang="0">
                  <a:pos x="14" y="171"/>
                </a:cxn>
                <a:cxn ang="0">
                  <a:pos x="14" y="157"/>
                </a:cxn>
                <a:cxn ang="0">
                  <a:pos x="7" y="150"/>
                </a:cxn>
                <a:cxn ang="0">
                  <a:pos x="7" y="135"/>
                </a:cxn>
                <a:cxn ang="0">
                  <a:pos x="0" y="121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0" y="85"/>
                </a:cxn>
                <a:cxn ang="0">
                  <a:pos x="0" y="71"/>
                </a:cxn>
                <a:cxn ang="0">
                  <a:pos x="7" y="57"/>
                </a:cxn>
                <a:cxn ang="0">
                  <a:pos x="7" y="50"/>
                </a:cxn>
                <a:cxn ang="0">
                  <a:pos x="14" y="35"/>
                </a:cxn>
                <a:cxn ang="0">
                  <a:pos x="21" y="28"/>
                </a:cxn>
                <a:cxn ang="0">
                  <a:pos x="28" y="21"/>
                </a:cxn>
                <a:cxn ang="0">
                  <a:pos x="36" y="14"/>
                </a:cxn>
                <a:cxn ang="0">
                  <a:pos x="43" y="7"/>
                </a:cxn>
                <a:cxn ang="0">
                  <a:pos x="50" y="7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1" y="7"/>
                </a:cxn>
                <a:cxn ang="0">
                  <a:pos x="78" y="7"/>
                </a:cxn>
                <a:cxn ang="0">
                  <a:pos x="85" y="14"/>
                </a:cxn>
                <a:cxn ang="0">
                  <a:pos x="93" y="21"/>
                </a:cxn>
                <a:cxn ang="0">
                  <a:pos x="100" y="28"/>
                </a:cxn>
                <a:cxn ang="0">
                  <a:pos x="192" y="157"/>
                </a:cxn>
                <a:cxn ang="0">
                  <a:pos x="185" y="171"/>
                </a:cxn>
                <a:cxn ang="0">
                  <a:pos x="93" y="43"/>
                </a:cxn>
                <a:cxn ang="0">
                  <a:pos x="85" y="35"/>
                </a:cxn>
                <a:cxn ang="0">
                  <a:pos x="78" y="28"/>
                </a:cxn>
                <a:cxn ang="0">
                  <a:pos x="71" y="28"/>
                </a:cxn>
                <a:cxn ang="0">
                  <a:pos x="64" y="21"/>
                </a:cxn>
                <a:cxn ang="0">
                  <a:pos x="57" y="21"/>
                </a:cxn>
                <a:cxn ang="0">
                  <a:pos x="50" y="21"/>
                </a:cxn>
                <a:cxn ang="0">
                  <a:pos x="43" y="28"/>
                </a:cxn>
                <a:cxn ang="0">
                  <a:pos x="36" y="28"/>
                </a:cxn>
                <a:cxn ang="0">
                  <a:pos x="36" y="35"/>
                </a:cxn>
                <a:cxn ang="0">
                  <a:pos x="28" y="43"/>
                </a:cxn>
                <a:cxn ang="0">
                  <a:pos x="21" y="50"/>
                </a:cxn>
                <a:cxn ang="0">
                  <a:pos x="21" y="57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100"/>
                </a:cxn>
                <a:cxn ang="0">
                  <a:pos x="14" y="107"/>
                </a:cxn>
                <a:cxn ang="0">
                  <a:pos x="14" y="121"/>
                </a:cxn>
                <a:cxn ang="0">
                  <a:pos x="14" y="128"/>
                </a:cxn>
                <a:cxn ang="0">
                  <a:pos x="21" y="135"/>
                </a:cxn>
                <a:cxn ang="0">
                  <a:pos x="21" y="150"/>
                </a:cxn>
                <a:cxn ang="0">
                  <a:pos x="28" y="157"/>
                </a:cxn>
                <a:cxn ang="0">
                  <a:pos x="28" y="164"/>
                </a:cxn>
                <a:cxn ang="0">
                  <a:pos x="121" y="292"/>
                </a:cxn>
                <a:cxn ang="0">
                  <a:pos x="114" y="307"/>
                </a:cxn>
              </a:cxnLst>
              <a:rect l="0" t="0" r="r" b="b"/>
              <a:pathLst>
                <a:path w="192" h="307">
                  <a:moveTo>
                    <a:pt x="114" y="307"/>
                  </a:moveTo>
                  <a:lnTo>
                    <a:pt x="21" y="178"/>
                  </a:lnTo>
                  <a:lnTo>
                    <a:pt x="14" y="171"/>
                  </a:lnTo>
                  <a:lnTo>
                    <a:pt x="14" y="157"/>
                  </a:lnTo>
                  <a:lnTo>
                    <a:pt x="7" y="150"/>
                  </a:lnTo>
                  <a:lnTo>
                    <a:pt x="7" y="135"/>
                  </a:lnTo>
                  <a:lnTo>
                    <a:pt x="0" y="121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0" y="85"/>
                  </a:lnTo>
                  <a:lnTo>
                    <a:pt x="0" y="71"/>
                  </a:lnTo>
                  <a:lnTo>
                    <a:pt x="7" y="57"/>
                  </a:lnTo>
                  <a:lnTo>
                    <a:pt x="7" y="50"/>
                  </a:lnTo>
                  <a:lnTo>
                    <a:pt x="14" y="35"/>
                  </a:lnTo>
                  <a:lnTo>
                    <a:pt x="21" y="28"/>
                  </a:lnTo>
                  <a:lnTo>
                    <a:pt x="28" y="21"/>
                  </a:lnTo>
                  <a:lnTo>
                    <a:pt x="36" y="14"/>
                  </a:lnTo>
                  <a:lnTo>
                    <a:pt x="43" y="7"/>
                  </a:lnTo>
                  <a:lnTo>
                    <a:pt x="50" y="7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7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3" y="21"/>
                  </a:lnTo>
                  <a:lnTo>
                    <a:pt x="100" y="28"/>
                  </a:lnTo>
                  <a:lnTo>
                    <a:pt x="192" y="157"/>
                  </a:lnTo>
                  <a:lnTo>
                    <a:pt x="185" y="171"/>
                  </a:lnTo>
                  <a:lnTo>
                    <a:pt x="93" y="43"/>
                  </a:lnTo>
                  <a:lnTo>
                    <a:pt x="85" y="35"/>
                  </a:lnTo>
                  <a:lnTo>
                    <a:pt x="78" y="28"/>
                  </a:lnTo>
                  <a:lnTo>
                    <a:pt x="71" y="28"/>
                  </a:lnTo>
                  <a:lnTo>
                    <a:pt x="64" y="21"/>
                  </a:lnTo>
                  <a:lnTo>
                    <a:pt x="57" y="21"/>
                  </a:lnTo>
                  <a:lnTo>
                    <a:pt x="50" y="21"/>
                  </a:lnTo>
                  <a:lnTo>
                    <a:pt x="43" y="28"/>
                  </a:lnTo>
                  <a:lnTo>
                    <a:pt x="36" y="28"/>
                  </a:lnTo>
                  <a:lnTo>
                    <a:pt x="36" y="35"/>
                  </a:lnTo>
                  <a:lnTo>
                    <a:pt x="28" y="43"/>
                  </a:lnTo>
                  <a:lnTo>
                    <a:pt x="21" y="50"/>
                  </a:lnTo>
                  <a:lnTo>
                    <a:pt x="21" y="5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85"/>
                  </a:lnTo>
                  <a:lnTo>
                    <a:pt x="14" y="100"/>
                  </a:lnTo>
                  <a:lnTo>
                    <a:pt x="14" y="107"/>
                  </a:lnTo>
                  <a:lnTo>
                    <a:pt x="14" y="121"/>
                  </a:lnTo>
                  <a:lnTo>
                    <a:pt x="14" y="128"/>
                  </a:lnTo>
                  <a:lnTo>
                    <a:pt x="21" y="135"/>
                  </a:lnTo>
                  <a:lnTo>
                    <a:pt x="21" y="150"/>
                  </a:lnTo>
                  <a:lnTo>
                    <a:pt x="28" y="157"/>
                  </a:lnTo>
                  <a:lnTo>
                    <a:pt x="28" y="164"/>
                  </a:lnTo>
                  <a:lnTo>
                    <a:pt x="121" y="292"/>
                  </a:lnTo>
                  <a:lnTo>
                    <a:pt x="114" y="30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1" name="Line 98">
              <a:extLst>
                <a:ext uri="{FF2B5EF4-FFF2-40B4-BE49-F238E27FC236}">
                  <a16:creationId xmlns:a16="http://schemas.microsoft.com/office/drawing/2014/main" id="{04086077-A427-4703-8C7E-CFF54371C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9868" y="1780748"/>
              <a:ext cx="101600" cy="19234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2" name="Line 99">
              <a:extLst>
                <a:ext uri="{FF2B5EF4-FFF2-40B4-BE49-F238E27FC236}">
                  <a16:creationId xmlns:a16="http://schemas.microsoft.com/office/drawing/2014/main" id="{B82843AB-0703-4294-9AA8-7C3C9E2852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3693" y="1939710"/>
              <a:ext cx="123825" cy="21459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3" name="Freeform 100">
              <a:extLst>
                <a:ext uri="{FF2B5EF4-FFF2-40B4-BE49-F238E27FC236}">
                  <a16:creationId xmlns:a16="http://schemas.microsoft.com/office/drawing/2014/main" id="{316D1EE8-A0D0-4A2A-A857-2020F4106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656" y="1882484"/>
              <a:ext cx="114300" cy="170089"/>
            </a:xfrm>
            <a:custGeom>
              <a:avLst/>
              <a:gdLst/>
              <a:ahLst/>
              <a:cxnLst>
                <a:cxn ang="0">
                  <a:pos x="50" y="107"/>
                </a:cxn>
                <a:cxn ang="0">
                  <a:pos x="15" y="50"/>
                </a:cxn>
                <a:cxn ang="0">
                  <a:pos x="8" y="50"/>
                </a:cxn>
                <a:cxn ang="0">
                  <a:pos x="8" y="43"/>
                </a:cxn>
                <a:cxn ang="0">
                  <a:pos x="8" y="36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15" y="7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72" y="71"/>
                </a:cxn>
                <a:cxn ang="0">
                  <a:pos x="65" y="71"/>
                </a:cxn>
                <a:cxn ang="0">
                  <a:pos x="29" y="22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22" y="7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8" y="22"/>
                </a:cxn>
                <a:cxn ang="0">
                  <a:pos x="8" y="29"/>
                </a:cxn>
                <a:cxn ang="0">
                  <a:pos x="8" y="36"/>
                </a:cxn>
                <a:cxn ang="0">
                  <a:pos x="8" y="43"/>
                </a:cxn>
                <a:cxn ang="0">
                  <a:pos x="15" y="43"/>
                </a:cxn>
                <a:cxn ang="0">
                  <a:pos x="15" y="50"/>
                </a:cxn>
                <a:cxn ang="0">
                  <a:pos x="50" y="100"/>
                </a:cxn>
                <a:cxn ang="0">
                  <a:pos x="50" y="107"/>
                </a:cxn>
              </a:cxnLst>
              <a:rect l="0" t="0" r="r" b="b"/>
              <a:pathLst>
                <a:path w="72" h="107">
                  <a:moveTo>
                    <a:pt x="50" y="107"/>
                  </a:moveTo>
                  <a:lnTo>
                    <a:pt x="15" y="50"/>
                  </a:lnTo>
                  <a:lnTo>
                    <a:pt x="8" y="50"/>
                  </a:lnTo>
                  <a:lnTo>
                    <a:pt x="8" y="43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0" y="7"/>
                  </a:lnTo>
                  <a:lnTo>
                    <a:pt x="8" y="7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72" y="71"/>
                  </a:lnTo>
                  <a:lnTo>
                    <a:pt x="65" y="71"/>
                  </a:lnTo>
                  <a:lnTo>
                    <a:pt x="29" y="22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8" y="22"/>
                  </a:lnTo>
                  <a:lnTo>
                    <a:pt x="8" y="29"/>
                  </a:lnTo>
                  <a:lnTo>
                    <a:pt x="8" y="36"/>
                  </a:lnTo>
                  <a:lnTo>
                    <a:pt x="8" y="43"/>
                  </a:lnTo>
                  <a:lnTo>
                    <a:pt x="15" y="43"/>
                  </a:lnTo>
                  <a:lnTo>
                    <a:pt x="15" y="50"/>
                  </a:lnTo>
                  <a:lnTo>
                    <a:pt x="50" y="100"/>
                  </a:lnTo>
                  <a:lnTo>
                    <a:pt x="50" y="107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4" name="Freeform 101">
              <a:extLst>
                <a:ext uri="{FF2B5EF4-FFF2-40B4-BE49-F238E27FC236}">
                  <a16:creationId xmlns:a16="http://schemas.microsoft.com/office/drawing/2014/main" id="{EE96637D-A20F-4857-87D0-EE1B8374E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7656" y="1882484"/>
              <a:ext cx="114300" cy="170089"/>
            </a:xfrm>
            <a:custGeom>
              <a:avLst/>
              <a:gdLst/>
              <a:ahLst/>
              <a:cxnLst>
                <a:cxn ang="0">
                  <a:pos x="50" y="107"/>
                </a:cxn>
                <a:cxn ang="0">
                  <a:pos x="15" y="50"/>
                </a:cxn>
                <a:cxn ang="0">
                  <a:pos x="8" y="50"/>
                </a:cxn>
                <a:cxn ang="0">
                  <a:pos x="8" y="43"/>
                </a:cxn>
                <a:cxn ang="0">
                  <a:pos x="8" y="36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15" y="7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72" y="71"/>
                </a:cxn>
                <a:cxn ang="0">
                  <a:pos x="65" y="71"/>
                </a:cxn>
                <a:cxn ang="0">
                  <a:pos x="29" y="22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22" y="7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8" y="22"/>
                </a:cxn>
                <a:cxn ang="0">
                  <a:pos x="8" y="29"/>
                </a:cxn>
                <a:cxn ang="0">
                  <a:pos x="8" y="36"/>
                </a:cxn>
                <a:cxn ang="0">
                  <a:pos x="8" y="43"/>
                </a:cxn>
                <a:cxn ang="0">
                  <a:pos x="15" y="43"/>
                </a:cxn>
                <a:cxn ang="0">
                  <a:pos x="15" y="50"/>
                </a:cxn>
                <a:cxn ang="0">
                  <a:pos x="50" y="100"/>
                </a:cxn>
                <a:cxn ang="0">
                  <a:pos x="50" y="107"/>
                </a:cxn>
              </a:cxnLst>
              <a:rect l="0" t="0" r="r" b="b"/>
              <a:pathLst>
                <a:path w="72" h="107">
                  <a:moveTo>
                    <a:pt x="50" y="107"/>
                  </a:moveTo>
                  <a:lnTo>
                    <a:pt x="15" y="50"/>
                  </a:lnTo>
                  <a:lnTo>
                    <a:pt x="8" y="50"/>
                  </a:lnTo>
                  <a:lnTo>
                    <a:pt x="8" y="43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0" y="7"/>
                  </a:lnTo>
                  <a:lnTo>
                    <a:pt x="8" y="7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72" y="71"/>
                  </a:lnTo>
                  <a:lnTo>
                    <a:pt x="65" y="71"/>
                  </a:lnTo>
                  <a:lnTo>
                    <a:pt x="29" y="22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8" y="22"/>
                  </a:lnTo>
                  <a:lnTo>
                    <a:pt x="8" y="29"/>
                  </a:lnTo>
                  <a:lnTo>
                    <a:pt x="8" y="36"/>
                  </a:lnTo>
                  <a:lnTo>
                    <a:pt x="8" y="43"/>
                  </a:lnTo>
                  <a:lnTo>
                    <a:pt x="15" y="43"/>
                  </a:lnTo>
                  <a:lnTo>
                    <a:pt x="15" y="50"/>
                  </a:lnTo>
                  <a:lnTo>
                    <a:pt x="50" y="100"/>
                  </a:lnTo>
                  <a:lnTo>
                    <a:pt x="50" y="107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5" name="Line 102">
              <a:extLst>
                <a:ext uri="{FF2B5EF4-FFF2-40B4-BE49-F238E27FC236}">
                  <a16:creationId xmlns:a16="http://schemas.microsoft.com/office/drawing/2014/main" id="{7CB5EDB7-95FA-4548-9913-E4ED90577F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29731" y="1995347"/>
              <a:ext cx="22225" cy="4609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6" name="Line 103">
              <a:extLst>
                <a:ext uri="{FF2B5EF4-FFF2-40B4-BE49-F238E27FC236}">
                  <a16:creationId xmlns:a16="http://schemas.microsoft.com/office/drawing/2014/main" id="{57D16958-30F0-4689-8731-E112639E93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9868" y="1780748"/>
              <a:ext cx="101600" cy="19234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7" name="Freeform 104">
              <a:extLst>
                <a:ext uri="{FF2B5EF4-FFF2-40B4-BE49-F238E27FC236}">
                  <a16:creationId xmlns:a16="http://schemas.microsoft.com/office/drawing/2014/main" id="{D5AD6C25-01C0-4B10-9F88-167AFBDF3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0981" y="1791875"/>
              <a:ext cx="123825" cy="227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78" y="0"/>
                </a:cxn>
                <a:cxn ang="0">
                  <a:pos x="0" y="143"/>
                </a:cxn>
              </a:cxnLst>
              <a:rect l="0" t="0" r="r" b="b"/>
              <a:pathLst>
                <a:path w="78" h="143">
                  <a:moveTo>
                    <a:pt x="64" y="0"/>
                  </a:moveTo>
                  <a:lnTo>
                    <a:pt x="78" y="0"/>
                  </a:lnTo>
                  <a:lnTo>
                    <a:pt x="0" y="143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0" name="Text Box 107">
              <a:extLst>
                <a:ext uri="{FF2B5EF4-FFF2-40B4-BE49-F238E27FC236}">
                  <a16:creationId xmlns:a16="http://schemas.microsoft.com/office/drawing/2014/main" id="{2CCBDB29-A4D6-4C45-A790-1AEDE3E279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7582" y="1847512"/>
              <a:ext cx="1012737" cy="289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de-DE" altLang="ar-SA" sz="1800" u="none" dirty="0">
                  <a:latin typeface="Arial Narrow" panose="020B0606020202030204" pitchFamily="34" charset="0"/>
                  <a:cs typeface="Times New Roman (Arabic)" charset="-78"/>
                </a:rPr>
                <a:t>Public 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43200" y="1887247"/>
            <a:ext cx="4746564" cy="2014563"/>
            <a:chOff x="1824" y="1372"/>
            <a:chExt cx="2991" cy="126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4" y="1372"/>
              <a:ext cx="2991" cy="1268"/>
              <a:chOff x="1824" y="1372"/>
              <a:chExt cx="2991" cy="126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824" y="2112"/>
                <a:ext cx="2720" cy="528"/>
                <a:chOff x="1824" y="2112"/>
                <a:chExt cx="2720" cy="528"/>
              </a:xfrm>
            </p:grpSpPr>
            <p:sp>
              <p:nvSpPr>
                <p:cNvPr id="1298437" name="Rectangle 5"/>
                <p:cNvSpPr>
                  <a:spLocks noChangeArrowheads="1"/>
                </p:cNvSpPr>
                <p:nvPr/>
              </p:nvSpPr>
              <p:spPr bwMode="auto">
                <a:xfrm>
                  <a:off x="3776" y="2112"/>
                  <a:ext cx="768" cy="528"/>
                </a:xfrm>
                <a:prstGeom prst="rect">
                  <a:avLst/>
                </a:prstGeom>
                <a:solidFill>
                  <a:srgbClr val="FFFF66"/>
                </a:solidFill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298438" name="Rectangle 6"/>
                <p:cNvSpPr>
                  <a:spLocks noChangeArrowheads="1"/>
                </p:cNvSpPr>
                <p:nvPr/>
              </p:nvSpPr>
              <p:spPr bwMode="auto">
                <a:xfrm>
                  <a:off x="1824" y="2112"/>
                  <a:ext cx="768" cy="528"/>
                </a:xfrm>
                <a:prstGeom prst="rect">
                  <a:avLst/>
                </a:prstGeom>
                <a:solidFill>
                  <a:srgbClr val="FFFF66"/>
                </a:solidFill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>
                    <a:latin typeface="Arial Narrow" panose="020B0606020202030204" pitchFamily="34" charset="0"/>
                  </a:endParaRPr>
                </a:p>
              </p:txBody>
            </p:sp>
          </p:grpSp>
          <p:sp>
            <p:nvSpPr>
              <p:cNvPr id="1298439" name="Freeform 7"/>
              <p:cNvSpPr>
                <a:spLocks/>
              </p:cNvSpPr>
              <p:nvPr/>
            </p:nvSpPr>
            <p:spPr bwMode="auto">
              <a:xfrm>
                <a:off x="2784" y="1430"/>
                <a:ext cx="516" cy="476"/>
              </a:xfrm>
              <a:custGeom>
                <a:avLst/>
                <a:gdLst/>
                <a:ahLst/>
                <a:cxnLst>
                  <a:cxn ang="0">
                    <a:pos x="114" y="307"/>
                  </a:cxn>
                  <a:cxn ang="0">
                    <a:pos x="21" y="178"/>
                  </a:cxn>
                  <a:cxn ang="0">
                    <a:pos x="14" y="171"/>
                  </a:cxn>
                  <a:cxn ang="0">
                    <a:pos x="14" y="157"/>
                  </a:cxn>
                  <a:cxn ang="0">
                    <a:pos x="7" y="150"/>
                  </a:cxn>
                  <a:cxn ang="0">
                    <a:pos x="7" y="135"/>
                  </a:cxn>
                  <a:cxn ang="0">
                    <a:pos x="0" y="121"/>
                  </a:cxn>
                  <a:cxn ang="0">
                    <a:pos x="0" y="107"/>
                  </a:cxn>
                  <a:cxn ang="0">
                    <a:pos x="0" y="100"/>
                  </a:cxn>
                  <a:cxn ang="0">
                    <a:pos x="0" y="85"/>
                  </a:cxn>
                  <a:cxn ang="0">
                    <a:pos x="0" y="71"/>
                  </a:cxn>
                  <a:cxn ang="0">
                    <a:pos x="7" y="57"/>
                  </a:cxn>
                  <a:cxn ang="0">
                    <a:pos x="7" y="50"/>
                  </a:cxn>
                  <a:cxn ang="0">
                    <a:pos x="14" y="35"/>
                  </a:cxn>
                  <a:cxn ang="0">
                    <a:pos x="21" y="28"/>
                  </a:cxn>
                  <a:cxn ang="0">
                    <a:pos x="28" y="21"/>
                  </a:cxn>
                  <a:cxn ang="0">
                    <a:pos x="36" y="14"/>
                  </a:cxn>
                  <a:cxn ang="0">
                    <a:pos x="43" y="7"/>
                  </a:cxn>
                  <a:cxn ang="0">
                    <a:pos x="50" y="7"/>
                  </a:cxn>
                  <a:cxn ang="0">
                    <a:pos x="57" y="0"/>
                  </a:cxn>
                  <a:cxn ang="0">
                    <a:pos x="64" y="0"/>
                  </a:cxn>
                  <a:cxn ang="0">
                    <a:pos x="71" y="7"/>
                  </a:cxn>
                  <a:cxn ang="0">
                    <a:pos x="78" y="7"/>
                  </a:cxn>
                  <a:cxn ang="0">
                    <a:pos x="85" y="14"/>
                  </a:cxn>
                  <a:cxn ang="0">
                    <a:pos x="93" y="21"/>
                  </a:cxn>
                  <a:cxn ang="0">
                    <a:pos x="100" y="28"/>
                  </a:cxn>
                  <a:cxn ang="0">
                    <a:pos x="192" y="157"/>
                  </a:cxn>
                  <a:cxn ang="0">
                    <a:pos x="185" y="171"/>
                  </a:cxn>
                  <a:cxn ang="0">
                    <a:pos x="93" y="43"/>
                  </a:cxn>
                  <a:cxn ang="0">
                    <a:pos x="85" y="35"/>
                  </a:cxn>
                  <a:cxn ang="0">
                    <a:pos x="78" y="28"/>
                  </a:cxn>
                  <a:cxn ang="0">
                    <a:pos x="71" y="28"/>
                  </a:cxn>
                  <a:cxn ang="0">
                    <a:pos x="64" y="21"/>
                  </a:cxn>
                  <a:cxn ang="0">
                    <a:pos x="57" y="21"/>
                  </a:cxn>
                  <a:cxn ang="0">
                    <a:pos x="50" y="21"/>
                  </a:cxn>
                  <a:cxn ang="0">
                    <a:pos x="43" y="28"/>
                  </a:cxn>
                  <a:cxn ang="0">
                    <a:pos x="36" y="28"/>
                  </a:cxn>
                  <a:cxn ang="0">
                    <a:pos x="36" y="35"/>
                  </a:cxn>
                  <a:cxn ang="0">
                    <a:pos x="28" y="43"/>
                  </a:cxn>
                  <a:cxn ang="0">
                    <a:pos x="21" y="50"/>
                  </a:cxn>
                  <a:cxn ang="0">
                    <a:pos x="21" y="57"/>
                  </a:cxn>
                  <a:cxn ang="0">
                    <a:pos x="14" y="71"/>
                  </a:cxn>
                  <a:cxn ang="0">
                    <a:pos x="14" y="78"/>
                  </a:cxn>
                  <a:cxn ang="0">
                    <a:pos x="14" y="85"/>
                  </a:cxn>
                  <a:cxn ang="0">
                    <a:pos x="14" y="100"/>
                  </a:cxn>
                  <a:cxn ang="0">
                    <a:pos x="14" y="107"/>
                  </a:cxn>
                  <a:cxn ang="0">
                    <a:pos x="14" y="121"/>
                  </a:cxn>
                  <a:cxn ang="0">
                    <a:pos x="14" y="128"/>
                  </a:cxn>
                  <a:cxn ang="0">
                    <a:pos x="21" y="135"/>
                  </a:cxn>
                  <a:cxn ang="0">
                    <a:pos x="21" y="150"/>
                  </a:cxn>
                  <a:cxn ang="0">
                    <a:pos x="28" y="157"/>
                  </a:cxn>
                  <a:cxn ang="0">
                    <a:pos x="28" y="164"/>
                  </a:cxn>
                  <a:cxn ang="0">
                    <a:pos x="121" y="292"/>
                  </a:cxn>
                  <a:cxn ang="0">
                    <a:pos x="114" y="307"/>
                  </a:cxn>
                </a:cxnLst>
                <a:rect l="0" t="0" r="r" b="b"/>
                <a:pathLst>
                  <a:path w="192" h="307">
                    <a:moveTo>
                      <a:pt x="114" y="307"/>
                    </a:moveTo>
                    <a:lnTo>
                      <a:pt x="21" y="178"/>
                    </a:lnTo>
                    <a:lnTo>
                      <a:pt x="14" y="171"/>
                    </a:lnTo>
                    <a:lnTo>
                      <a:pt x="14" y="157"/>
                    </a:lnTo>
                    <a:lnTo>
                      <a:pt x="7" y="150"/>
                    </a:lnTo>
                    <a:lnTo>
                      <a:pt x="7" y="135"/>
                    </a:lnTo>
                    <a:lnTo>
                      <a:pt x="0" y="121"/>
                    </a:lnTo>
                    <a:lnTo>
                      <a:pt x="0" y="107"/>
                    </a:lnTo>
                    <a:lnTo>
                      <a:pt x="0" y="100"/>
                    </a:lnTo>
                    <a:lnTo>
                      <a:pt x="0" y="85"/>
                    </a:lnTo>
                    <a:lnTo>
                      <a:pt x="0" y="71"/>
                    </a:lnTo>
                    <a:lnTo>
                      <a:pt x="7" y="57"/>
                    </a:lnTo>
                    <a:lnTo>
                      <a:pt x="7" y="50"/>
                    </a:lnTo>
                    <a:lnTo>
                      <a:pt x="14" y="35"/>
                    </a:lnTo>
                    <a:lnTo>
                      <a:pt x="21" y="28"/>
                    </a:lnTo>
                    <a:lnTo>
                      <a:pt x="28" y="21"/>
                    </a:lnTo>
                    <a:lnTo>
                      <a:pt x="36" y="14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71" y="7"/>
                    </a:lnTo>
                    <a:lnTo>
                      <a:pt x="78" y="7"/>
                    </a:lnTo>
                    <a:lnTo>
                      <a:pt x="85" y="14"/>
                    </a:lnTo>
                    <a:lnTo>
                      <a:pt x="93" y="21"/>
                    </a:lnTo>
                    <a:lnTo>
                      <a:pt x="100" y="28"/>
                    </a:lnTo>
                    <a:lnTo>
                      <a:pt x="192" y="157"/>
                    </a:lnTo>
                    <a:lnTo>
                      <a:pt x="185" y="171"/>
                    </a:lnTo>
                    <a:lnTo>
                      <a:pt x="93" y="43"/>
                    </a:lnTo>
                    <a:lnTo>
                      <a:pt x="85" y="35"/>
                    </a:lnTo>
                    <a:lnTo>
                      <a:pt x="78" y="28"/>
                    </a:lnTo>
                    <a:lnTo>
                      <a:pt x="71" y="28"/>
                    </a:lnTo>
                    <a:lnTo>
                      <a:pt x="64" y="21"/>
                    </a:lnTo>
                    <a:lnTo>
                      <a:pt x="57" y="21"/>
                    </a:lnTo>
                    <a:lnTo>
                      <a:pt x="50" y="21"/>
                    </a:lnTo>
                    <a:lnTo>
                      <a:pt x="43" y="28"/>
                    </a:lnTo>
                    <a:lnTo>
                      <a:pt x="36" y="28"/>
                    </a:lnTo>
                    <a:lnTo>
                      <a:pt x="36" y="35"/>
                    </a:lnTo>
                    <a:lnTo>
                      <a:pt x="28" y="43"/>
                    </a:lnTo>
                    <a:lnTo>
                      <a:pt x="21" y="50"/>
                    </a:lnTo>
                    <a:lnTo>
                      <a:pt x="21" y="57"/>
                    </a:lnTo>
                    <a:lnTo>
                      <a:pt x="14" y="71"/>
                    </a:lnTo>
                    <a:lnTo>
                      <a:pt x="14" y="78"/>
                    </a:lnTo>
                    <a:lnTo>
                      <a:pt x="14" y="85"/>
                    </a:lnTo>
                    <a:lnTo>
                      <a:pt x="14" y="100"/>
                    </a:lnTo>
                    <a:lnTo>
                      <a:pt x="14" y="107"/>
                    </a:lnTo>
                    <a:lnTo>
                      <a:pt x="14" y="121"/>
                    </a:lnTo>
                    <a:lnTo>
                      <a:pt x="14" y="128"/>
                    </a:lnTo>
                    <a:lnTo>
                      <a:pt x="21" y="135"/>
                    </a:lnTo>
                    <a:lnTo>
                      <a:pt x="21" y="150"/>
                    </a:lnTo>
                    <a:lnTo>
                      <a:pt x="28" y="157"/>
                    </a:lnTo>
                    <a:lnTo>
                      <a:pt x="28" y="164"/>
                    </a:lnTo>
                    <a:lnTo>
                      <a:pt x="121" y="292"/>
                    </a:lnTo>
                    <a:lnTo>
                      <a:pt x="114" y="307"/>
                    </a:lnTo>
                  </a:path>
                </a:pathLst>
              </a:custGeom>
              <a:noFill/>
              <a:ln w="22225">
                <a:solidFill>
                  <a:srgbClr val="0238C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40" name="Line 8"/>
              <p:cNvSpPr>
                <a:spLocks noChangeShapeType="1"/>
              </p:cNvSpPr>
              <p:nvPr/>
            </p:nvSpPr>
            <p:spPr bwMode="auto">
              <a:xfrm flipH="1">
                <a:off x="2690" y="1872"/>
                <a:ext cx="288" cy="144"/>
              </a:xfrm>
              <a:prstGeom prst="line">
                <a:avLst/>
              </a:prstGeom>
              <a:noFill/>
              <a:ln w="38100">
                <a:solidFill>
                  <a:srgbClr val="0238C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41" name="Rectangle 9"/>
              <p:cNvSpPr>
                <a:spLocks noChangeArrowheads="1"/>
              </p:cNvSpPr>
              <p:nvPr/>
            </p:nvSpPr>
            <p:spPr bwMode="auto">
              <a:xfrm>
                <a:off x="3378" y="1372"/>
                <a:ext cx="1437" cy="30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defTabSz="762000"/>
                <a:r>
                  <a:rPr lang="en-GB" altLang="ar-SA" sz="1600" u="none" dirty="0">
                    <a:solidFill>
                      <a:srgbClr val="0238C0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Known locks as Standard</a:t>
                </a:r>
                <a:r>
                  <a:rPr lang="de-DE" altLang="ar-SA" sz="1600" u="none" dirty="0">
                    <a:solidFill>
                      <a:srgbClr val="0238C0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 </a:t>
                </a:r>
                <a:r>
                  <a:rPr lang="de-DE" altLang="ar-SA" sz="1600" u="none" dirty="0" err="1">
                    <a:solidFill>
                      <a:schemeClr val="hlink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Ciphers</a:t>
                </a:r>
                <a:endParaRPr lang="en-GB" altLang="ar-SA" sz="1600" u="none" dirty="0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endParaRPr>
              </a:p>
            </p:txBody>
          </p:sp>
          <p:sp>
            <p:nvSpPr>
              <p:cNvPr id="1298442" name="Line 10"/>
              <p:cNvSpPr>
                <a:spLocks noChangeShapeType="1"/>
              </p:cNvSpPr>
              <p:nvPr/>
            </p:nvSpPr>
            <p:spPr bwMode="auto">
              <a:xfrm>
                <a:off x="3362" y="1872"/>
                <a:ext cx="384" cy="192"/>
              </a:xfrm>
              <a:prstGeom prst="line">
                <a:avLst/>
              </a:prstGeom>
              <a:noFill/>
              <a:ln w="38100">
                <a:solidFill>
                  <a:srgbClr val="1515F5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298443" name="Freeform 11"/>
            <p:cNvSpPr>
              <a:spLocks/>
            </p:cNvSpPr>
            <p:nvPr/>
          </p:nvSpPr>
          <p:spPr bwMode="auto">
            <a:xfrm>
              <a:off x="2784" y="1430"/>
              <a:ext cx="516" cy="476"/>
            </a:xfrm>
            <a:custGeom>
              <a:avLst/>
              <a:gdLst/>
              <a:ahLst/>
              <a:cxnLst>
                <a:cxn ang="0">
                  <a:pos x="114" y="307"/>
                </a:cxn>
                <a:cxn ang="0">
                  <a:pos x="21" y="178"/>
                </a:cxn>
                <a:cxn ang="0">
                  <a:pos x="14" y="171"/>
                </a:cxn>
                <a:cxn ang="0">
                  <a:pos x="14" y="157"/>
                </a:cxn>
                <a:cxn ang="0">
                  <a:pos x="7" y="150"/>
                </a:cxn>
                <a:cxn ang="0">
                  <a:pos x="7" y="135"/>
                </a:cxn>
                <a:cxn ang="0">
                  <a:pos x="0" y="121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0" y="85"/>
                </a:cxn>
                <a:cxn ang="0">
                  <a:pos x="0" y="71"/>
                </a:cxn>
                <a:cxn ang="0">
                  <a:pos x="7" y="57"/>
                </a:cxn>
                <a:cxn ang="0">
                  <a:pos x="7" y="50"/>
                </a:cxn>
                <a:cxn ang="0">
                  <a:pos x="14" y="35"/>
                </a:cxn>
                <a:cxn ang="0">
                  <a:pos x="21" y="28"/>
                </a:cxn>
                <a:cxn ang="0">
                  <a:pos x="28" y="21"/>
                </a:cxn>
                <a:cxn ang="0">
                  <a:pos x="36" y="14"/>
                </a:cxn>
                <a:cxn ang="0">
                  <a:pos x="43" y="7"/>
                </a:cxn>
                <a:cxn ang="0">
                  <a:pos x="50" y="7"/>
                </a:cxn>
                <a:cxn ang="0">
                  <a:pos x="57" y="0"/>
                </a:cxn>
                <a:cxn ang="0">
                  <a:pos x="64" y="0"/>
                </a:cxn>
                <a:cxn ang="0">
                  <a:pos x="71" y="7"/>
                </a:cxn>
                <a:cxn ang="0">
                  <a:pos x="78" y="7"/>
                </a:cxn>
                <a:cxn ang="0">
                  <a:pos x="85" y="14"/>
                </a:cxn>
                <a:cxn ang="0">
                  <a:pos x="93" y="21"/>
                </a:cxn>
                <a:cxn ang="0">
                  <a:pos x="100" y="28"/>
                </a:cxn>
                <a:cxn ang="0">
                  <a:pos x="192" y="157"/>
                </a:cxn>
                <a:cxn ang="0">
                  <a:pos x="185" y="171"/>
                </a:cxn>
                <a:cxn ang="0">
                  <a:pos x="93" y="43"/>
                </a:cxn>
                <a:cxn ang="0">
                  <a:pos x="85" y="35"/>
                </a:cxn>
                <a:cxn ang="0">
                  <a:pos x="78" y="28"/>
                </a:cxn>
                <a:cxn ang="0">
                  <a:pos x="71" y="28"/>
                </a:cxn>
                <a:cxn ang="0">
                  <a:pos x="64" y="21"/>
                </a:cxn>
                <a:cxn ang="0">
                  <a:pos x="57" y="21"/>
                </a:cxn>
                <a:cxn ang="0">
                  <a:pos x="50" y="21"/>
                </a:cxn>
                <a:cxn ang="0">
                  <a:pos x="43" y="28"/>
                </a:cxn>
                <a:cxn ang="0">
                  <a:pos x="36" y="28"/>
                </a:cxn>
                <a:cxn ang="0">
                  <a:pos x="36" y="35"/>
                </a:cxn>
                <a:cxn ang="0">
                  <a:pos x="28" y="43"/>
                </a:cxn>
                <a:cxn ang="0">
                  <a:pos x="21" y="50"/>
                </a:cxn>
                <a:cxn ang="0">
                  <a:pos x="21" y="57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100"/>
                </a:cxn>
                <a:cxn ang="0">
                  <a:pos x="14" y="107"/>
                </a:cxn>
                <a:cxn ang="0">
                  <a:pos x="14" y="121"/>
                </a:cxn>
                <a:cxn ang="0">
                  <a:pos x="14" y="128"/>
                </a:cxn>
                <a:cxn ang="0">
                  <a:pos x="21" y="135"/>
                </a:cxn>
                <a:cxn ang="0">
                  <a:pos x="21" y="150"/>
                </a:cxn>
                <a:cxn ang="0">
                  <a:pos x="28" y="157"/>
                </a:cxn>
                <a:cxn ang="0">
                  <a:pos x="28" y="164"/>
                </a:cxn>
                <a:cxn ang="0">
                  <a:pos x="121" y="292"/>
                </a:cxn>
                <a:cxn ang="0">
                  <a:pos x="114" y="307"/>
                </a:cxn>
              </a:cxnLst>
              <a:rect l="0" t="0" r="r" b="b"/>
              <a:pathLst>
                <a:path w="192" h="307">
                  <a:moveTo>
                    <a:pt x="114" y="307"/>
                  </a:moveTo>
                  <a:lnTo>
                    <a:pt x="21" y="178"/>
                  </a:lnTo>
                  <a:lnTo>
                    <a:pt x="14" y="171"/>
                  </a:lnTo>
                  <a:lnTo>
                    <a:pt x="14" y="157"/>
                  </a:lnTo>
                  <a:lnTo>
                    <a:pt x="7" y="150"/>
                  </a:lnTo>
                  <a:lnTo>
                    <a:pt x="7" y="135"/>
                  </a:lnTo>
                  <a:lnTo>
                    <a:pt x="0" y="121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0" y="85"/>
                  </a:lnTo>
                  <a:lnTo>
                    <a:pt x="0" y="71"/>
                  </a:lnTo>
                  <a:lnTo>
                    <a:pt x="7" y="57"/>
                  </a:lnTo>
                  <a:lnTo>
                    <a:pt x="7" y="50"/>
                  </a:lnTo>
                  <a:lnTo>
                    <a:pt x="14" y="35"/>
                  </a:lnTo>
                  <a:lnTo>
                    <a:pt x="21" y="28"/>
                  </a:lnTo>
                  <a:lnTo>
                    <a:pt x="28" y="21"/>
                  </a:lnTo>
                  <a:lnTo>
                    <a:pt x="36" y="14"/>
                  </a:lnTo>
                  <a:lnTo>
                    <a:pt x="43" y="7"/>
                  </a:lnTo>
                  <a:lnTo>
                    <a:pt x="50" y="7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7"/>
                  </a:lnTo>
                  <a:lnTo>
                    <a:pt x="78" y="7"/>
                  </a:lnTo>
                  <a:lnTo>
                    <a:pt x="85" y="14"/>
                  </a:lnTo>
                  <a:lnTo>
                    <a:pt x="93" y="21"/>
                  </a:lnTo>
                  <a:lnTo>
                    <a:pt x="100" y="28"/>
                  </a:lnTo>
                  <a:lnTo>
                    <a:pt x="192" y="157"/>
                  </a:lnTo>
                  <a:lnTo>
                    <a:pt x="185" y="171"/>
                  </a:lnTo>
                  <a:lnTo>
                    <a:pt x="93" y="43"/>
                  </a:lnTo>
                  <a:lnTo>
                    <a:pt x="85" y="35"/>
                  </a:lnTo>
                  <a:lnTo>
                    <a:pt x="78" y="28"/>
                  </a:lnTo>
                  <a:lnTo>
                    <a:pt x="71" y="28"/>
                  </a:lnTo>
                  <a:lnTo>
                    <a:pt x="64" y="21"/>
                  </a:lnTo>
                  <a:lnTo>
                    <a:pt x="57" y="21"/>
                  </a:lnTo>
                  <a:lnTo>
                    <a:pt x="50" y="21"/>
                  </a:lnTo>
                  <a:lnTo>
                    <a:pt x="43" y="28"/>
                  </a:lnTo>
                  <a:lnTo>
                    <a:pt x="36" y="28"/>
                  </a:lnTo>
                  <a:lnTo>
                    <a:pt x="36" y="35"/>
                  </a:lnTo>
                  <a:lnTo>
                    <a:pt x="28" y="43"/>
                  </a:lnTo>
                  <a:lnTo>
                    <a:pt x="21" y="50"/>
                  </a:lnTo>
                  <a:lnTo>
                    <a:pt x="21" y="5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85"/>
                  </a:lnTo>
                  <a:lnTo>
                    <a:pt x="14" y="100"/>
                  </a:lnTo>
                  <a:lnTo>
                    <a:pt x="14" y="107"/>
                  </a:lnTo>
                  <a:lnTo>
                    <a:pt x="14" y="121"/>
                  </a:lnTo>
                  <a:lnTo>
                    <a:pt x="14" y="128"/>
                  </a:lnTo>
                  <a:lnTo>
                    <a:pt x="21" y="135"/>
                  </a:lnTo>
                  <a:lnTo>
                    <a:pt x="21" y="150"/>
                  </a:lnTo>
                  <a:lnTo>
                    <a:pt x="28" y="157"/>
                  </a:lnTo>
                  <a:lnTo>
                    <a:pt x="28" y="164"/>
                  </a:lnTo>
                  <a:lnTo>
                    <a:pt x="121" y="292"/>
                  </a:lnTo>
                  <a:lnTo>
                    <a:pt x="114" y="307"/>
                  </a:ln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rgbClr val="0238C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298444" name="Line 12"/>
            <p:cNvSpPr>
              <a:spLocks noChangeShapeType="1"/>
            </p:cNvSpPr>
            <p:nvPr/>
          </p:nvSpPr>
          <p:spPr bwMode="auto">
            <a:xfrm flipV="1">
              <a:off x="2881" y="1518"/>
              <a:ext cx="172" cy="188"/>
            </a:xfrm>
            <a:prstGeom prst="line">
              <a:avLst/>
            </a:prstGeom>
            <a:noFill/>
            <a:ln w="22225">
              <a:solidFill>
                <a:srgbClr val="0238C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298445" name="Line 13"/>
            <p:cNvSpPr>
              <a:spLocks noChangeShapeType="1"/>
            </p:cNvSpPr>
            <p:nvPr/>
          </p:nvSpPr>
          <p:spPr bwMode="auto">
            <a:xfrm flipV="1">
              <a:off x="3090" y="1673"/>
              <a:ext cx="210" cy="210"/>
            </a:xfrm>
            <a:prstGeom prst="line">
              <a:avLst/>
            </a:prstGeom>
            <a:noFill/>
            <a:ln w="22225">
              <a:solidFill>
                <a:srgbClr val="0238C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298446" name="Freeform 14"/>
            <p:cNvSpPr>
              <a:spLocks/>
            </p:cNvSpPr>
            <p:nvPr/>
          </p:nvSpPr>
          <p:spPr bwMode="auto">
            <a:xfrm>
              <a:off x="3013" y="1618"/>
              <a:ext cx="193" cy="166"/>
            </a:xfrm>
            <a:custGeom>
              <a:avLst/>
              <a:gdLst/>
              <a:ahLst/>
              <a:cxnLst>
                <a:cxn ang="0">
                  <a:pos x="50" y="107"/>
                </a:cxn>
                <a:cxn ang="0">
                  <a:pos x="15" y="50"/>
                </a:cxn>
                <a:cxn ang="0">
                  <a:pos x="8" y="50"/>
                </a:cxn>
                <a:cxn ang="0">
                  <a:pos x="8" y="43"/>
                </a:cxn>
                <a:cxn ang="0">
                  <a:pos x="8" y="36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15" y="7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72" y="71"/>
                </a:cxn>
                <a:cxn ang="0">
                  <a:pos x="65" y="71"/>
                </a:cxn>
                <a:cxn ang="0">
                  <a:pos x="29" y="22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22" y="7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8" y="22"/>
                </a:cxn>
                <a:cxn ang="0">
                  <a:pos x="8" y="29"/>
                </a:cxn>
                <a:cxn ang="0">
                  <a:pos x="8" y="36"/>
                </a:cxn>
                <a:cxn ang="0">
                  <a:pos x="8" y="43"/>
                </a:cxn>
                <a:cxn ang="0">
                  <a:pos x="15" y="43"/>
                </a:cxn>
                <a:cxn ang="0">
                  <a:pos x="15" y="50"/>
                </a:cxn>
                <a:cxn ang="0">
                  <a:pos x="50" y="100"/>
                </a:cxn>
                <a:cxn ang="0">
                  <a:pos x="50" y="107"/>
                </a:cxn>
              </a:cxnLst>
              <a:rect l="0" t="0" r="r" b="b"/>
              <a:pathLst>
                <a:path w="72" h="107">
                  <a:moveTo>
                    <a:pt x="50" y="107"/>
                  </a:moveTo>
                  <a:lnTo>
                    <a:pt x="15" y="50"/>
                  </a:lnTo>
                  <a:lnTo>
                    <a:pt x="8" y="50"/>
                  </a:lnTo>
                  <a:lnTo>
                    <a:pt x="8" y="43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0" y="7"/>
                  </a:lnTo>
                  <a:lnTo>
                    <a:pt x="8" y="7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72" y="71"/>
                  </a:lnTo>
                  <a:lnTo>
                    <a:pt x="65" y="71"/>
                  </a:lnTo>
                  <a:lnTo>
                    <a:pt x="29" y="22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8" y="22"/>
                  </a:lnTo>
                  <a:lnTo>
                    <a:pt x="8" y="29"/>
                  </a:lnTo>
                  <a:lnTo>
                    <a:pt x="8" y="36"/>
                  </a:lnTo>
                  <a:lnTo>
                    <a:pt x="8" y="43"/>
                  </a:lnTo>
                  <a:lnTo>
                    <a:pt x="15" y="43"/>
                  </a:lnTo>
                  <a:lnTo>
                    <a:pt x="15" y="50"/>
                  </a:lnTo>
                  <a:lnTo>
                    <a:pt x="50" y="100"/>
                  </a:lnTo>
                  <a:lnTo>
                    <a:pt x="50" y="107"/>
                  </a:ln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rgbClr val="0238C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298447" name="Freeform 15"/>
            <p:cNvSpPr>
              <a:spLocks/>
            </p:cNvSpPr>
            <p:nvPr/>
          </p:nvSpPr>
          <p:spPr bwMode="auto">
            <a:xfrm>
              <a:off x="3013" y="1618"/>
              <a:ext cx="193" cy="166"/>
            </a:xfrm>
            <a:custGeom>
              <a:avLst/>
              <a:gdLst/>
              <a:ahLst/>
              <a:cxnLst>
                <a:cxn ang="0">
                  <a:pos x="50" y="107"/>
                </a:cxn>
                <a:cxn ang="0">
                  <a:pos x="15" y="50"/>
                </a:cxn>
                <a:cxn ang="0">
                  <a:pos x="8" y="50"/>
                </a:cxn>
                <a:cxn ang="0">
                  <a:pos x="8" y="43"/>
                </a:cxn>
                <a:cxn ang="0">
                  <a:pos x="8" y="36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15" y="7"/>
                </a:cxn>
                <a:cxn ang="0">
                  <a:pos x="22" y="7"/>
                </a:cxn>
                <a:cxn ang="0">
                  <a:pos x="29" y="14"/>
                </a:cxn>
                <a:cxn ang="0">
                  <a:pos x="72" y="71"/>
                </a:cxn>
                <a:cxn ang="0">
                  <a:pos x="65" y="71"/>
                </a:cxn>
                <a:cxn ang="0">
                  <a:pos x="29" y="22"/>
                </a:cxn>
                <a:cxn ang="0">
                  <a:pos x="29" y="14"/>
                </a:cxn>
                <a:cxn ang="0">
                  <a:pos x="22" y="14"/>
                </a:cxn>
                <a:cxn ang="0">
                  <a:pos x="22" y="7"/>
                </a:cxn>
                <a:cxn ang="0">
                  <a:pos x="15" y="7"/>
                </a:cxn>
                <a:cxn ang="0">
                  <a:pos x="8" y="7"/>
                </a:cxn>
                <a:cxn ang="0">
                  <a:pos x="8" y="14"/>
                </a:cxn>
                <a:cxn ang="0">
                  <a:pos x="8" y="22"/>
                </a:cxn>
                <a:cxn ang="0">
                  <a:pos x="8" y="29"/>
                </a:cxn>
                <a:cxn ang="0">
                  <a:pos x="8" y="36"/>
                </a:cxn>
                <a:cxn ang="0">
                  <a:pos x="8" y="43"/>
                </a:cxn>
                <a:cxn ang="0">
                  <a:pos x="15" y="43"/>
                </a:cxn>
                <a:cxn ang="0">
                  <a:pos x="15" y="50"/>
                </a:cxn>
                <a:cxn ang="0">
                  <a:pos x="50" y="100"/>
                </a:cxn>
                <a:cxn ang="0">
                  <a:pos x="50" y="107"/>
                </a:cxn>
              </a:cxnLst>
              <a:rect l="0" t="0" r="r" b="b"/>
              <a:pathLst>
                <a:path w="72" h="107">
                  <a:moveTo>
                    <a:pt x="50" y="107"/>
                  </a:moveTo>
                  <a:lnTo>
                    <a:pt x="15" y="50"/>
                  </a:lnTo>
                  <a:lnTo>
                    <a:pt x="8" y="50"/>
                  </a:lnTo>
                  <a:lnTo>
                    <a:pt x="8" y="43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0" y="7"/>
                  </a:lnTo>
                  <a:lnTo>
                    <a:pt x="8" y="7"/>
                  </a:lnTo>
                  <a:lnTo>
                    <a:pt x="8" y="0"/>
                  </a:lnTo>
                  <a:lnTo>
                    <a:pt x="15" y="0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14"/>
                  </a:lnTo>
                  <a:lnTo>
                    <a:pt x="72" y="71"/>
                  </a:lnTo>
                  <a:lnTo>
                    <a:pt x="65" y="71"/>
                  </a:lnTo>
                  <a:lnTo>
                    <a:pt x="29" y="22"/>
                  </a:lnTo>
                  <a:lnTo>
                    <a:pt x="29" y="14"/>
                  </a:lnTo>
                  <a:lnTo>
                    <a:pt x="22" y="14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8" y="7"/>
                  </a:lnTo>
                  <a:lnTo>
                    <a:pt x="8" y="14"/>
                  </a:lnTo>
                  <a:lnTo>
                    <a:pt x="8" y="22"/>
                  </a:lnTo>
                  <a:lnTo>
                    <a:pt x="8" y="29"/>
                  </a:lnTo>
                  <a:lnTo>
                    <a:pt x="8" y="36"/>
                  </a:lnTo>
                  <a:lnTo>
                    <a:pt x="8" y="43"/>
                  </a:lnTo>
                  <a:lnTo>
                    <a:pt x="15" y="43"/>
                  </a:lnTo>
                  <a:lnTo>
                    <a:pt x="15" y="50"/>
                  </a:lnTo>
                  <a:lnTo>
                    <a:pt x="50" y="100"/>
                  </a:lnTo>
                  <a:lnTo>
                    <a:pt x="50" y="107"/>
                  </a:lnTo>
                </a:path>
              </a:pathLst>
            </a:custGeom>
            <a:noFill/>
            <a:ln w="22225">
              <a:solidFill>
                <a:srgbClr val="0238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298448" name="Line 16"/>
            <p:cNvSpPr>
              <a:spLocks noChangeShapeType="1"/>
            </p:cNvSpPr>
            <p:nvPr/>
          </p:nvSpPr>
          <p:spPr bwMode="auto">
            <a:xfrm flipV="1">
              <a:off x="2881" y="1518"/>
              <a:ext cx="172" cy="188"/>
            </a:xfrm>
            <a:prstGeom prst="line">
              <a:avLst/>
            </a:prstGeom>
            <a:noFill/>
            <a:ln w="22225">
              <a:solidFill>
                <a:srgbClr val="0238C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  <p:sp>
          <p:nvSpPr>
            <p:cNvPr id="1298449" name="Freeform 17"/>
            <p:cNvSpPr>
              <a:spLocks/>
            </p:cNvSpPr>
            <p:nvPr/>
          </p:nvSpPr>
          <p:spPr bwMode="auto">
            <a:xfrm>
              <a:off x="2900" y="1529"/>
              <a:ext cx="209" cy="22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78" y="0"/>
                </a:cxn>
                <a:cxn ang="0">
                  <a:pos x="0" y="143"/>
                </a:cxn>
              </a:cxnLst>
              <a:rect l="0" t="0" r="r" b="b"/>
              <a:pathLst>
                <a:path w="78" h="143">
                  <a:moveTo>
                    <a:pt x="64" y="0"/>
                  </a:moveTo>
                  <a:lnTo>
                    <a:pt x="78" y="0"/>
                  </a:lnTo>
                  <a:lnTo>
                    <a:pt x="0" y="143"/>
                  </a:lnTo>
                </a:path>
              </a:pathLst>
            </a:custGeom>
            <a:noFill/>
            <a:ln w="22225">
              <a:solidFill>
                <a:srgbClr val="0238C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  <p:sp>
        <p:nvSpPr>
          <p:cNvPr id="1298450" name="Rectangle 18"/>
          <p:cNvSpPr>
            <a:spLocks noChangeArrowheads="1"/>
          </p:cNvSpPr>
          <p:nvPr/>
        </p:nvSpPr>
        <p:spPr bwMode="auto">
          <a:xfrm>
            <a:off x="5840413" y="3048000"/>
            <a:ext cx="1219200" cy="83978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51" name="Text Box 19"/>
          <p:cNvSpPr txBox="1">
            <a:spLocks noChangeArrowheads="1"/>
          </p:cNvSpPr>
          <p:nvPr/>
        </p:nvSpPr>
        <p:spPr bwMode="auto">
          <a:xfrm>
            <a:off x="3809931" y="620713"/>
            <a:ext cx="309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GB" altLang="de-DE" sz="1400" b="0" u="none">
                <a:latin typeface="Arial Narrow" panose="020B0606020202030204" pitchFamily="34" charset="0"/>
                <a:cs typeface="Times New Roman (Arabic)" charset="-78"/>
              </a:rPr>
              <a:t>   </a:t>
            </a:r>
          </a:p>
        </p:txBody>
      </p:sp>
      <p:sp>
        <p:nvSpPr>
          <p:cNvPr id="1298452" name="Rectangle 20"/>
          <p:cNvSpPr>
            <a:spLocks noChangeArrowheads="1"/>
          </p:cNvSpPr>
          <p:nvPr/>
        </p:nvSpPr>
        <p:spPr bwMode="auto">
          <a:xfrm>
            <a:off x="4262438" y="3189288"/>
            <a:ext cx="9207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53" name="Rectangle 21"/>
          <p:cNvSpPr>
            <a:spLocks noChangeArrowheads="1"/>
          </p:cNvSpPr>
          <p:nvPr/>
        </p:nvSpPr>
        <p:spPr bwMode="auto">
          <a:xfrm>
            <a:off x="4407172" y="3124200"/>
            <a:ext cx="764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8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Y</a:t>
            </a:r>
            <a:r>
              <a:rPr lang="en-GB" altLang="ar-SA" sz="14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 = E (Z,X)</a:t>
            </a:r>
            <a:endParaRPr lang="en-GB" altLang="ar-SA" sz="14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54" name="Rectangle 22"/>
          <p:cNvSpPr>
            <a:spLocks noChangeArrowheads="1"/>
          </p:cNvSpPr>
          <p:nvPr/>
        </p:nvSpPr>
        <p:spPr bwMode="auto">
          <a:xfrm>
            <a:off x="4483100" y="3576638"/>
            <a:ext cx="52228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55" name="Rectangle 23"/>
          <p:cNvSpPr>
            <a:spLocks noChangeArrowheads="1"/>
          </p:cNvSpPr>
          <p:nvPr/>
        </p:nvSpPr>
        <p:spPr bwMode="auto">
          <a:xfrm>
            <a:off x="4481881" y="3594100"/>
            <a:ext cx="5802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4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Channel</a:t>
            </a:r>
            <a:endParaRPr lang="en-GB" altLang="ar-SA" sz="14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56" name="Rectangle 24"/>
          <p:cNvSpPr>
            <a:spLocks noChangeArrowheads="1"/>
          </p:cNvSpPr>
          <p:nvPr/>
        </p:nvSpPr>
        <p:spPr bwMode="auto">
          <a:xfrm>
            <a:off x="7337425" y="3505200"/>
            <a:ext cx="8001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57" name="Rectangle 25"/>
          <p:cNvSpPr>
            <a:spLocks noChangeArrowheads="1"/>
          </p:cNvSpPr>
          <p:nvPr/>
        </p:nvSpPr>
        <p:spPr bwMode="auto">
          <a:xfrm>
            <a:off x="7923213" y="3581400"/>
            <a:ext cx="6445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4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Message</a:t>
            </a:r>
            <a:endParaRPr lang="en-GB" altLang="ar-SA" sz="14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58" name="Freeform 26"/>
          <p:cNvSpPr>
            <a:spLocks/>
          </p:cNvSpPr>
          <p:nvPr/>
        </p:nvSpPr>
        <p:spPr bwMode="auto">
          <a:xfrm>
            <a:off x="2627313" y="3482975"/>
            <a:ext cx="115887" cy="41275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0" y="0"/>
              </a:cxn>
              <a:cxn ang="0">
                <a:pos x="0" y="4"/>
              </a:cxn>
              <a:cxn ang="0">
                <a:pos x="64" y="4"/>
              </a:cxn>
              <a:cxn ang="0">
                <a:pos x="55" y="8"/>
              </a:cxn>
              <a:cxn ang="0">
                <a:pos x="0" y="8"/>
              </a:cxn>
              <a:cxn ang="0">
                <a:pos x="0" y="12"/>
              </a:cxn>
              <a:cxn ang="0">
                <a:pos x="46" y="12"/>
              </a:cxn>
              <a:cxn ang="0">
                <a:pos x="37" y="14"/>
              </a:cxn>
              <a:cxn ang="0">
                <a:pos x="0" y="14"/>
              </a:cxn>
              <a:cxn ang="0">
                <a:pos x="0" y="18"/>
              </a:cxn>
              <a:cxn ang="0">
                <a:pos x="28" y="18"/>
              </a:cxn>
              <a:cxn ang="0">
                <a:pos x="19" y="22"/>
              </a:cxn>
              <a:cxn ang="0">
                <a:pos x="0" y="22"/>
              </a:cxn>
              <a:cxn ang="0">
                <a:pos x="0" y="26"/>
              </a:cxn>
              <a:cxn ang="0">
                <a:pos x="10" y="26"/>
              </a:cxn>
            </a:cxnLst>
            <a:rect l="0" t="0" r="r" b="b"/>
            <a:pathLst>
              <a:path w="73" h="26">
                <a:moveTo>
                  <a:pt x="73" y="0"/>
                </a:moveTo>
                <a:lnTo>
                  <a:pt x="0" y="0"/>
                </a:lnTo>
                <a:lnTo>
                  <a:pt x="0" y="4"/>
                </a:lnTo>
                <a:lnTo>
                  <a:pt x="64" y="4"/>
                </a:lnTo>
                <a:lnTo>
                  <a:pt x="55" y="8"/>
                </a:lnTo>
                <a:lnTo>
                  <a:pt x="0" y="8"/>
                </a:lnTo>
                <a:lnTo>
                  <a:pt x="0" y="12"/>
                </a:lnTo>
                <a:lnTo>
                  <a:pt x="46" y="12"/>
                </a:lnTo>
                <a:lnTo>
                  <a:pt x="37" y="14"/>
                </a:lnTo>
                <a:lnTo>
                  <a:pt x="0" y="14"/>
                </a:lnTo>
                <a:lnTo>
                  <a:pt x="0" y="18"/>
                </a:lnTo>
                <a:lnTo>
                  <a:pt x="28" y="18"/>
                </a:lnTo>
                <a:lnTo>
                  <a:pt x="19" y="22"/>
                </a:lnTo>
                <a:lnTo>
                  <a:pt x="0" y="22"/>
                </a:lnTo>
                <a:lnTo>
                  <a:pt x="0" y="26"/>
                </a:lnTo>
                <a:lnTo>
                  <a:pt x="10" y="2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59" name="Freeform 27"/>
          <p:cNvSpPr>
            <a:spLocks/>
          </p:cNvSpPr>
          <p:nvPr/>
        </p:nvSpPr>
        <p:spPr bwMode="auto">
          <a:xfrm>
            <a:off x="2627313" y="3436938"/>
            <a:ext cx="115887" cy="93662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0"/>
              </a:cxn>
              <a:cxn ang="0">
                <a:pos x="73" y="29"/>
              </a:cxn>
              <a:cxn ang="0">
                <a:pos x="0" y="59"/>
              </a:cxn>
            </a:cxnLst>
            <a:rect l="0" t="0" r="r" b="b"/>
            <a:pathLst>
              <a:path w="73" h="59">
                <a:moveTo>
                  <a:pt x="0" y="59"/>
                </a:moveTo>
                <a:lnTo>
                  <a:pt x="0" y="0"/>
                </a:lnTo>
                <a:lnTo>
                  <a:pt x="73" y="29"/>
                </a:lnTo>
                <a:lnTo>
                  <a:pt x="0" y="5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0" name="Line 28"/>
          <p:cNvSpPr>
            <a:spLocks noChangeShapeType="1"/>
          </p:cNvSpPr>
          <p:nvPr/>
        </p:nvSpPr>
        <p:spPr bwMode="auto">
          <a:xfrm flipH="1">
            <a:off x="1519238" y="3482975"/>
            <a:ext cx="11080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1" name="Line 29"/>
          <p:cNvSpPr>
            <a:spLocks noChangeShapeType="1"/>
          </p:cNvSpPr>
          <p:nvPr/>
        </p:nvSpPr>
        <p:spPr bwMode="auto">
          <a:xfrm>
            <a:off x="2627313" y="3476625"/>
            <a:ext cx="1016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2" name="Freeform 30"/>
          <p:cNvSpPr>
            <a:spLocks/>
          </p:cNvSpPr>
          <p:nvPr/>
        </p:nvSpPr>
        <p:spPr bwMode="auto">
          <a:xfrm>
            <a:off x="2627313" y="3473450"/>
            <a:ext cx="87312" cy="3175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55" h="2">
                <a:moveTo>
                  <a:pt x="55" y="0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3" name="Freeform 31"/>
          <p:cNvSpPr>
            <a:spLocks/>
          </p:cNvSpPr>
          <p:nvPr/>
        </p:nvSpPr>
        <p:spPr bwMode="auto">
          <a:xfrm>
            <a:off x="2627313" y="3467100"/>
            <a:ext cx="87312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0"/>
              </a:cxn>
              <a:cxn ang="0">
                <a:pos x="55" y="4"/>
              </a:cxn>
            </a:cxnLst>
            <a:rect l="0" t="0" r="r" b="b"/>
            <a:pathLst>
              <a:path w="55" h="4">
                <a:moveTo>
                  <a:pt x="0" y="0"/>
                </a:moveTo>
                <a:lnTo>
                  <a:pt x="46" y="0"/>
                </a:lnTo>
                <a:lnTo>
                  <a:pt x="55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4" name="Freeform 32"/>
          <p:cNvSpPr>
            <a:spLocks/>
          </p:cNvSpPr>
          <p:nvPr/>
        </p:nvSpPr>
        <p:spPr bwMode="auto">
          <a:xfrm>
            <a:off x="2627313" y="3460750"/>
            <a:ext cx="58737" cy="6350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0" y="0"/>
              </a:cxn>
              <a:cxn ang="0">
                <a:pos x="0" y="4"/>
              </a:cxn>
            </a:cxnLst>
            <a:rect l="0" t="0" r="r" b="b"/>
            <a:pathLst>
              <a:path w="37" h="4">
                <a:moveTo>
                  <a:pt x="37" y="0"/>
                </a:moveTo>
                <a:lnTo>
                  <a:pt x="0" y="0"/>
                </a:lnTo>
                <a:lnTo>
                  <a:pt x="0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5" name="Freeform 33"/>
          <p:cNvSpPr>
            <a:spLocks/>
          </p:cNvSpPr>
          <p:nvPr/>
        </p:nvSpPr>
        <p:spPr bwMode="auto">
          <a:xfrm>
            <a:off x="2627313" y="3454400"/>
            <a:ext cx="58737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0"/>
              </a:cxn>
              <a:cxn ang="0">
                <a:pos x="37" y="4"/>
              </a:cxn>
            </a:cxnLst>
            <a:rect l="0" t="0" r="r" b="b"/>
            <a:pathLst>
              <a:path w="37" h="4">
                <a:moveTo>
                  <a:pt x="0" y="0"/>
                </a:moveTo>
                <a:lnTo>
                  <a:pt x="28" y="0"/>
                </a:lnTo>
                <a:lnTo>
                  <a:pt x="37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6" name="Freeform 34"/>
          <p:cNvSpPr>
            <a:spLocks/>
          </p:cNvSpPr>
          <p:nvPr/>
        </p:nvSpPr>
        <p:spPr bwMode="auto">
          <a:xfrm>
            <a:off x="2627313" y="3449638"/>
            <a:ext cx="30162" cy="4762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0"/>
              </a:cxn>
              <a:cxn ang="0">
                <a:pos x="0" y="3"/>
              </a:cxn>
            </a:cxnLst>
            <a:rect l="0" t="0" r="r" b="b"/>
            <a:pathLst>
              <a:path w="19" h="3">
                <a:moveTo>
                  <a:pt x="19" y="0"/>
                </a:move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7" name="Freeform 35"/>
          <p:cNvSpPr>
            <a:spLocks/>
          </p:cNvSpPr>
          <p:nvPr/>
        </p:nvSpPr>
        <p:spPr bwMode="auto">
          <a:xfrm>
            <a:off x="2627313" y="3443288"/>
            <a:ext cx="30162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19" y="4"/>
              </a:cxn>
            </a:cxnLst>
            <a:rect l="0" t="0" r="r" b="b"/>
            <a:pathLst>
              <a:path w="19" h="4">
                <a:moveTo>
                  <a:pt x="0" y="0"/>
                </a:moveTo>
                <a:lnTo>
                  <a:pt x="10" y="0"/>
                </a:lnTo>
                <a:lnTo>
                  <a:pt x="19" y="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8" name="Rectangle 36"/>
          <p:cNvSpPr>
            <a:spLocks noChangeArrowheads="1"/>
          </p:cNvSpPr>
          <p:nvPr/>
        </p:nvSpPr>
        <p:spPr bwMode="auto">
          <a:xfrm>
            <a:off x="1682750" y="2741613"/>
            <a:ext cx="6365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69" name="Rectangle 37"/>
          <p:cNvSpPr>
            <a:spLocks noChangeArrowheads="1"/>
          </p:cNvSpPr>
          <p:nvPr/>
        </p:nvSpPr>
        <p:spPr bwMode="auto">
          <a:xfrm>
            <a:off x="1012098" y="2819400"/>
            <a:ext cx="6428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8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Sender</a:t>
            </a:r>
            <a:endParaRPr lang="en-GB" altLang="ar-SA" sz="18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70" name="Rectangle 38"/>
          <p:cNvSpPr>
            <a:spLocks noChangeArrowheads="1"/>
          </p:cNvSpPr>
          <p:nvPr/>
        </p:nvSpPr>
        <p:spPr bwMode="auto">
          <a:xfrm>
            <a:off x="7475538" y="2724150"/>
            <a:ext cx="90805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71" name="Rectangle 39"/>
          <p:cNvSpPr>
            <a:spLocks noChangeArrowheads="1"/>
          </p:cNvSpPr>
          <p:nvPr/>
        </p:nvSpPr>
        <p:spPr bwMode="auto">
          <a:xfrm>
            <a:off x="7952721" y="2849563"/>
            <a:ext cx="7918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8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Receiver</a:t>
            </a:r>
            <a:endParaRPr lang="en-GB" altLang="ar-SA" sz="18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72" name="Rectangle 40"/>
          <p:cNvSpPr>
            <a:spLocks noChangeArrowheads="1"/>
          </p:cNvSpPr>
          <p:nvPr/>
        </p:nvSpPr>
        <p:spPr bwMode="auto">
          <a:xfrm>
            <a:off x="1565275" y="3228975"/>
            <a:ext cx="749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73" name="Rectangle 41"/>
          <p:cNvSpPr>
            <a:spLocks noChangeArrowheads="1"/>
          </p:cNvSpPr>
          <p:nvPr/>
        </p:nvSpPr>
        <p:spPr bwMode="auto">
          <a:xfrm>
            <a:off x="1565275" y="3508375"/>
            <a:ext cx="8001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74" name="Rectangle 42"/>
          <p:cNvSpPr>
            <a:spLocks noChangeArrowheads="1"/>
          </p:cNvSpPr>
          <p:nvPr/>
        </p:nvSpPr>
        <p:spPr bwMode="auto">
          <a:xfrm>
            <a:off x="1066800" y="3581400"/>
            <a:ext cx="6445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4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Message</a:t>
            </a:r>
            <a:endParaRPr lang="en-GB" altLang="ar-SA" sz="14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75" name="Rectangle 43"/>
          <p:cNvSpPr>
            <a:spLocks noChangeArrowheads="1"/>
          </p:cNvSpPr>
          <p:nvPr/>
        </p:nvSpPr>
        <p:spPr bwMode="auto">
          <a:xfrm>
            <a:off x="2401888" y="3222625"/>
            <a:ext cx="1809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76" name="Rectangle 44"/>
          <p:cNvSpPr>
            <a:spLocks noChangeArrowheads="1"/>
          </p:cNvSpPr>
          <p:nvPr/>
        </p:nvSpPr>
        <p:spPr bwMode="auto">
          <a:xfrm>
            <a:off x="1238431" y="3302000"/>
            <a:ext cx="1266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8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X</a:t>
            </a:r>
            <a:endParaRPr lang="en-GB" altLang="ar-SA" sz="18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77" name="Rectangle 45"/>
          <p:cNvSpPr>
            <a:spLocks noChangeArrowheads="1"/>
          </p:cNvSpPr>
          <p:nvPr/>
        </p:nvSpPr>
        <p:spPr bwMode="auto">
          <a:xfrm>
            <a:off x="2971800" y="3317875"/>
            <a:ext cx="755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78" name="Rectangle 46"/>
          <p:cNvSpPr>
            <a:spLocks noChangeArrowheads="1"/>
          </p:cNvSpPr>
          <p:nvPr/>
        </p:nvSpPr>
        <p:spPr bwMode="auto">
          <a:xfrm>
            <a:off x="3076088" y="3335338"/>
            <a:ext cx="5931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4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E  ( Z,X )</a:t>
            </a:r>
            <a:endParaRPr lang="en-GB" altLang="ar-SA" sz="14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79" name="Rectangle 47"/>
          <p:cNvSpPr>
            <a:spLocks noChangeArrowheads="1"/>
          </p:cNvSpPr>
          <p:nvPr/>
        </p:nvSpPr>
        <p:spPr bwMode="auto">
          <a:xfrm>
            <a:off x="6018213" y="3352800"/>
            <a:ext cx="7683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80" name="Rectangle 48"/>
          <p:cNvSpPr>
            <a:spLocks noChangeArrowheads="1"/>
          </p:cNvSpPr>
          <p:nvPr/>
        </p:nvSpPr>
        <p:spPr bwMode="auto">
          <a:xfrm>
            <a:off x="6173750" y="3378200"/>
            <a:ext cx="5985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4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D  ( Z,Y )</a:t>
            </a:r>
            <a:endParaRPr lang="en-GB" altLang="ar-SA" sz="14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81" name="Rectangle 49"/>
          <p:cNvSpPr>
            <a:spLocks noChangeArrowheads="1"/>
          </p:cNvSpPr>
          <p:nvPr/>
        </p:nvSpPr>
        <p:spPr bwMode="auto">
          <a:xfrm>
            <a:off x="7108825" y="3228975"/>
            <a:ext cx="168275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82" name="Rectangle 50"/>
          <p:cNvSpPr>
            <a:spLocks noChangeArrowheads="1"/>
          </p:cNvSpPr>
          <p:nvPr/>
        </p:nvSpPr>
        <p:spPr bwMode="auto">
          <a:xfrm>
            <a:off x="8234544" y="3306763"/>
            <a:ext cx="1266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8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X</a:t>
            </a:r>
            <a:endParaRPr lang="en-GB" altLang="ar-SA" sz="18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83" name="Text Box 51"/>
          <p:cNvSpPr txBox="1">
            <a:spLocks noChangeArrowheads="1"/>
          </p:cNvSpPr>
          <p:nvPr/>
        </p:nvSpPr>
        <p:spPr bwMode="auto">
          <a:xfrm>
            <a:off x="487537" y="533400"/>
            <a:ext cx="9451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GB" altLang="ar-SA" sz="28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Conventional Cryptography till 1976</a:t>
            </a:r>
            <a:r>
              <a:rPr lang="en-GB" altLang="ar-SA" sz="2800" u="none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 : </a:t>
            </a:r>
            <a:r>
              <a:rPr lang="en-GB" altLang="ar-SA" sz="40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 (Arabic)" charset="-78"/>
              </a:rPr>
              <a:t>Secret Key systems</a:t>
            </a:r>
          </a:p>
        </p:txBody>
      </p:sp>
      <p:sp>
        <p:nvSpPr>
          <p:cNvPr id="1298484" name="Line 52"/>
          <p:cNvSpPr>
            <a:spLocks noChangeShapeType="1"/>
          </p:cNvSpPr>
          <p:nvPr/>
        </p:nvSpPr>
        <p:spPr bwMode="auto">
          <a:xfrm>
            <a:off x="7085013" y="3467100"/>
            <a:ext cx="1066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485" name="Rectangle 53"/>
          <p:cNvSpPr>
            <a:spLocks noChangeArrowheads="1"/>
          </p:cNvSpPr>
          <p:nvPr/>
        </p:nvSpPr>
        <p:spPr bwMode="auto">
          <a:xfrm>
            <a:off x="2919110" y="2667000"/>
            <a:ext cx="883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8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Ciphering</a:t>
            </a:r>
            <a:endParaRPr lang="en-GB" altLang="ar-SA" sz="18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sp>
        <p:nvSpPr>
          <p:cNvPr id="1298486" name="Rectangle 54"/>
          <p:cNvSpPr>
            <a:spLocks noChangeArrowheads="1"/>
          </p:cNvSpPr>
          <p:nvPr/>
        </p:nvSpPr>
        <p:spPr bwMode="auto">
          <a:xfrm>
            <a:off x="5900550" y="2679700"/>
            <a:ext cx="1187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altLang="ar-SA" sz="1800" u="none">
                <a:solidFill>
                  <a:srgbClr val="000000"/>
                </a:solidFill>
                <a:latin typeface="Arial Narrow" panose="020B0606020202030204" pitchFamily="34" charset="0"/>
                <a:cs typeface="Times New Roman (Arabic)" charset="-78"/>
              </a:rPr>
              <a:t>De-Ciphering</a:t>
            </a:r>
            <a:endParaRPr lang="en-GB" altLang="ar-SA" sz="1800" u="none">
              <a:latin typeface="Arial Narrow" panose="020B0606020202030204" pitchFamily="34" charset="0"/>
              <a:cs typeface="Times New Roman (Arabic)" charset="-78"/>
            </a:endParaRP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1651050" y="3966573"/>
            <a:ext cx="4733925" cy="2060575"/>
            <a:chOff x="1050" y="2449"/>
            <a:chExt cx="2982" cy="1298"/>
          </a:xfrm>
        </p:grpSpPr>
        <p:grpSp>
          <p:nvGrpSpPr>
            <p:cNvPr id="6" name="Group 56"/>
            <p:cNvGrpSpPr>
              <a:grpSpLocks/>
            </p:cNvGrpSpPr>
            <p:nvPr/>
          </p:nvGrpSpPr>
          <p:grpSpPr bwMode="auto">
            <a:xfrm>
              <a:off x="1050" y="2449"/>
              <a:ext cx="984" cy="1298"/>
              <a:chOff x="963" y="2160"/>
              <a:chExt cx="1354" cy="1298"/>
            </a:xfrm>
          </p:grpSpPr>
          <p:sp>
            <p:nvSpPr>
              <p:cNvPr id="1298489" name="Rectangle 57"/>
              <p:cNvSpPr>
                <a:spLocks noChangeArrowheads="1"/>
              </p:cNvSpPr>
              <p:nvPr/>
            </p:nvSpPr>
            <p:spPr bwMode="auto">
              <a:xfrm>
                <a:off x="1222" y="2535"/>
                <a:ext cx="7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90" name="Rectangle 58"/>
              <p:cNvSpPr>
                <a:spLocks noChangeArrowheads="1"/>
              </p:cNvSpPr>
              <p:nvPr/>
            </p:nvSpPr>
            <p:spPr bwMode="auto">
              <a:xfrm>
                <a:off x="963" y="3264"/>
                <a:ext cx="99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GB" altLang="ar-SA" sz="1400" u="none">
                    <a:solidFill>
                      <a:schemeClr val="hlink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Secret Key =   </a:t>
                </a:r>
                <a:r>
                  <a:rPr lang="en-GB" altLang="ar-SA" u="none">
                    <a:solidFill>
                      <a:schemeClr val="hlink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Z</a:t>
                </a:r>
                <a:endParaRPr lang="en-GB" altLang="ar-SA" sz="1400" u="none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endParaRPr>
              </a:p>
            </p:txBody>
          </p:sp>
          <p:sp>
            <p:nvSpPr>
              <p:cNvPr id="1298491" name="Rectangle 59"/>
              <p:cNvSpPr>
                <a:spLocks noChangeArrowheads="1"/>
              </p:cNvSpPr>
              <p:nvPr/>
            </p:nvSpPr>
            <p:spPr bwMode="auto">
              <a:xfrm>
                <a:off x="2206" y="2160"/>
                <a:ext cx="11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GB" altLang="ar-SA" u="none">
                    <a:solidFill>
                      <a:schemeClr val="hlink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Z</a:t>
                </a:r>
              </a:p>
            </p:txBody>
          </p:sp>
          <p:sp>
            <p:nvSpPr>
              <p:cNvPr id="1298492" name="Freeform 60"/>
              <p:cNvSpPr>
                <a:spLocks/>
              </p:cNvSpPr>
              <p:nvPr/>
            </p:nvSpPr>
            <p:spPr bwMode="auto">
              <a:xfrm>
                <a:off x="1509" y="3076"/>
                <a:ext cx="287" cy="188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57" y="0"/>
                  </a:cxn>
                  <a:cxn ang="0">
                    <a:pos x="71" y="0"/>
                  </a:cxn>
                  <a:cxn ang="0">
                    <a:pos x="78" y="7"/>
                  </a:cxn>
                  <a:cxn ang="0">
                    <a:pos x="85" y="7"/>
                  </a:cxn>
                  <a:cxn ang="0">
                    <a:pos x="93" y="14"/>
                  </a:cxn>
                  <a:cxn ang="0">
                    <a:pos x="100" y="28"/>
                  </a:cxn>
                  <a:cxn ang="0">
                    <a:pos x="100" y="35"/>
                  </a:cxn>
                  <a:cxn ang="0">
                    <a:pos x="107" y="50"/>
                  </a:cxn>
                  <a:cxn ang="0">
                    <a:pos x="107" y="64"/>
                  </a:cxn>
                  <a:cxn ang="0">
                    <a:pos x="107" y="71"/>
                  </a:cxn>
                  <a:cxn ang="0">
                    <a:pos x="100" y="85"/>
                  </a:cxn>
                  <a:cxn ang="0">
                    <a:pos x="100" y="100"/>
                  </a:cxn>
                  <a:cxn ang="0">
                    <a:pos x="93" y="107"/>
                  </a:cxn>
                  <a:cxn ang="0">
                    <a:pos x="85" y="114"/>
                  </a:cxn>
                  <a:cxn ang="0">
                    <a:pos x="78" y="121"/>
                  </a:cxn>
                  <a:cxn ang="0">
                    <a:pos x="64" y="121"/>
                  </a:cxn>
                  <a:cxn ang="0">
                    <a:pos x="57" y="121"/>
                  </a:cxn>
                  <a:cxn ang="0">
                    <a:pos x="50" y="121"/>
                  </a:cxn>
                  <a:cxn ang="0">
                    <a:pos x="36" y="121"/>
                  </a:cxn>
                  <a:cxn ang="0">
                    <a:pos x="28" y="121"/>
                  </a:cxn>
                  <a:cxn ang="0">
                    <a:pos x="21" y="114"/>
                  </a:cxn>
                  <a:cxn ang="0">
                    <a:pos x="14" y="107"/>
                  </a:cxn>
                  <a:cxn ang="0">
                    <a:pos x="7" y="100"/>
                  </a:cxn>
                  <a:cxn ang="0">
                    <a:pos x="7" y="85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0" y="50"/>
                  </a:cxn>
                  <a:cxn ang="0">
                    <a:pos x="7" y="35"/>
                  </a:cxn>
                  <a:cxn ang="0">
                    <a:pos x="7" y="28"/>
                  </a:cxn>
                  <a:cxn ang="0">
                    <a:pos x="14" y="14"/>
                  </a:cxn>
                  <a:cxn ang="0">
                    <a:pos x="21" y="7"/>
                  </a:cxn>
                  <a:cxn ang="0">
                    <a:pos x="28" y="7"/>
                  </a:cxn>
                  <a:cxn ang="0">
                    <a:pos x="36" y="0"/>
                  </a:cxn>
                  <a:cxn ang="0">
                    <a:pos x="50" y="0"/>
                  </a:cxn>
                </a:cxnLst>
                <a:rect l="0" t="0" r="r" b="b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93" name="Freeform 61"/>
              <p:cNvSpPr>
                <a:spLocks/>
              </p:cNvSpPr>
              <p:nvPr/>
            </p:nvSpPr>
            <p:spPr bwMode="auto">
              <a:xfrm>
                <a:off x="1509" y="3076"/>
                <a:ext cx="287" cy="188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57" y="0"/>
                  </a:cxn>
                  <a:cxn ang="0">
                    <a:pos x="71" y="0"/>
                  </a:cxn>
                  <a:cxn ang="0">
                    <a:pos x="78" y="7"/>
                  </a:cxn>
                  <a:cxn ang="0">
                    <a:pos x="85" y="7"/>
                  </a:cxn>
                  <a:cxn ang="0">
                    <a:pos x="93" y="14"/>
                  </a:cxn>
                  <a:cxn ang="0">
                    <a:pos x="100" y="28"/>
                  </a:cxn>
                  <a:cxn ang="0">
                    <a:pos x="100" y="35"/>
                  </a:cxn>
                  <a:cxn ang="0">
                    <a:pos x="107" y="50"/>
                  </a:cxn>
                  <a:cxn ang="0">
                    <a:pos x="107" y="64"/>
                  </a:cxn>
                  <a:cxn ang="0">
                    <a:pos x="107" y="71"/>
                  </a:cxn>
                  <a:cxn ang="0">
                    <a:pos x="100" y="85"/>
                  </a:cxn>
                  <a:cxn ang="0">
                    <a:pos x="100" y="100"/>
                  </a:cxn>
                  <a:cxn ang="0">
                    <a:pos x="93" y="107"/>
                  </a:cxn>
                  <a:cxn ang="0">
                    <a:pos x="85" y="114"/>
                  </a:cxn>
                  <a:cxn ang="0">
                    <a:pos x="78" y="121"/>
                  </a:cxn>
                  <a:cxn ang="0">
                    <a:pos x="64" y="121"/>
                  </a:cxn>
                  <a:cxn ang="0">
                    <a:pos x="57" y="121"/>
                  </a:cxn>
                  <a:cxn ang="0">
                    <a:pos x="50" y="121"/>
                  </a:cxn>
                  <a:cxn ang="0">
                    <a:pos x="36" y="121"/>
                  </a:cxn>
                  <a:cxn ang="0">
                    <a:pos x="28" y="121"/>
                  </a:cxn>
                  <a:cxn ang="0">
                    <a:pos x="21" y="114"/>
                  </a:cxn>
                  <a:cxn ang="0">
                    <a:pos x="14" y="107"/>
                  </a:cxn>
                  <a:cxn ang="0">
                    <a:pos x="7" y="100"/>
                  </a:cxn>
                  <a:cxn ang="0">
                    <a:pos x="7" y="85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0" y="50"/>
                  </a:cxn>
                  <a:cxn ang="0">
                    <a:pos x="7" y="35"/>
                  </a:cxn>
                  <a:cxn ang="0">
                    <a:pos x="7" y="28"/>
                  </a:cxn>
                  <a:cxn ang="0">
                    <a:pos x="14" y="14"/>
                  </a:cxn>
                  <a:cxn ang="0">
                    <a:pos x="21" y="7"/>
                  </a:cxn>
                  <a:cxn ang="0">
                    <a:pos x="28" y="7"/>
                  </a:cxn>
                  <a:cxn ang="0">
                    <a:pos x="36" y="0"/>
                  </a:cxn>
                  <a:cxn ang="0">
                    <a:pos x="50" y="0"/>
                  </a:cxn>
                </a:cxnLst>
                <a:rect l="0" t="0" r="r" b="b"/>
                <a:pathLst>
                  <a:path w="107" h="121">
                    <a:moveTo>
                      <a:pt x="50" y="0"/>
                    </a:moveTo>
                    <a:lnTo>
                      <a:pt x="57" y="0"/>
                    </a:lnTo>
                    <a:lnTo>
                      <a:pt x="71" y="0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3" y="14"/>
                    </a:lnTo>
                    <a:lnTo>
                      <a:pt x="100" y="28"/>
                    </a:lnTo>
                    <a:lnTo>
                      <a:pt x="100" y="35"/>
                    </a:lnTo>
                    <a:lnTo>
                      <a:pt x="107" y="50"/>
                    </a:lnTo>
                    <a:lnTo>
                      <a:pt x="107" y="64"/>
                    </a:lnTo>
                    <a:lnTo>
                      <a:pt x="107" y="71"/>
                    </a:lnTo>
                    <a:lnTo>
                      <a:pt x="100" y="85"/>
                    </a:lnTo>
                    <a:lnTo>
                      <a:pt x="100" y="100"/>
                    </a:lnTo>
                    <a:lnTo>
                      <a:pt x="93" y="107"/>
                    </a:lnTo>
                    <a:lnTo>
                      <a:pt x="85" y="114"/>
                    </a:lnTo>
                    <a:lnTo>
                      <a:pt x="78" y="121"/>
                    </a:lnTo>
                    <a:lnTo>
                      <a:pt x="64" y="121"/>
                    </a:lnTo>
                    <a:lnTo>
                      <a:pt x="57" y="121"/>
                    </a:lnTo>
                    <a:lnTo>
                      <a:pt x="50" y="121"/>
                    </a:lnTo>
                    <a:lnTo>
                      <a:pt x="36" y="121"/>
                    </a:lnTo>
                    <a:lnTo>
                      <a:pt x="28" y="121"/>
                    </a:lnTo>
                    <a:lnTo>
                      <a:pt x="21" y="114"/>
                    </a:lnTo>
                    <a:lnTo>
                      <a:pt x="14" y="107"/>
                    </a:lnTo>
                    <a:lnTo>
                      <a:pt x="7" y="100"/>
                    </a:lnTo>
                    <a:lnTo>
                      <a:pt x="7" y="85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7" y="35"/>
                    </a:lnTo>
                    <a:lnTo>
                      <a:pt x="7" y="28"/>
                    </a:lnTo>
                    <a:lnTo>
                      <a:pt x="14" y="14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0"/>
                    </a:lnTo>
                    <a:lnTo>
                      <a:pt x="50" y="0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94" name="Rectangle 62"/>
              <p:cNvSpPr>
                <a:spLocks noChangeArrowheads="1"/>
              </p:cNvSpPr>
              <p:nvPr/>
            </p:nvSpPr>
            <p:spPr bwMode="auto">
              <a:xfrm>
                <a:off x="1106" y="3141"/>
                <a:ext cx="421" cy="3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95" name="Rectangle 63"/>
              <p:cNvSpPr>
                <a:spLocks noChangeArrowheads="1"/>
              </p:cNvSpPr>
              <p:nvPr/>
            </p:nvSpPr>
            <p:spPr bwMode="auto">
              <a:xfrm>
                <a:off x="1106" y="3141"/>
                <a:ext cx="421" cy="35"/>
              </a:xfrm>
              <a:prstGeom prst="rect">
                <a:avLst/>
              </a:prstGeom>
              <a:solidFill>
                <a:schemeClr val="hlink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96" name="Freeform 64"/>
              <p:cNvSpPr>
                <a:spLocks noEditPoints="1"/>
              </p:cNvSpPr>
              <p:nvPr/>
            </p:nvSpPr>
            <p:spPr bwMode="auto">
              <a:xfrm>
                <a:off x="1087" y="3165"/>
                <a:ext cx="15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21" y="43"/>
                  </a:cxn>
                  <a:cxn ang="0">
                    <a:pos x="21" y="50"/>
                  </a:cxn>
                  <a:cxn ang="0">
                    <a:pos x="14" y="50"/>
                  </a:cxn>
                  <a:cxn ang="0">
                    <a:pos x="7" y="50"/>
                  </a:cxn>
                  <a:cxn ang="0">
                    <a:pos x="7" y="43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7" y="0"/>
                  </a:cxn>
                  <a:cxn ang="0">
                    <a:pos x="57" y="43"/>
                  </a:cxn>
                  <a:cxn ang="0">
                    <a:pos x="50" y="50"/>
                  </a:cxn>
                  <a:cxn ang="0">
                    <a:pos x="43" y="50"/>
                  </a:cxn>
                  <a:cxn ang="0">
                    <a:pos x="43" y="43"/>
                  </a:cxn>
                  <a:cxn ang="0">
                    <a:pos x="36" y="0"/>
                  </a:cxn>
                </a:cxnLst>
                <a:rect l="0" t="0" r="r" b="b"/>
                <a:pathLst>
                  <a:path w="57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7" y="0"/>
                    </a:lnTo>
                    <a:lnTo>
                      <a:pt x="57" y="43"/>
                    </a:lnTo>
                    <a:lnTo>
                      <a:pt x="50" y="50"/>
                    </a:lnTo>
                    <a:lnTo>
                      <a:pt x="43" y="50"/>
                    </a:lnTo>
                    <a:lnTo>
                      <a:pt x="43" y="43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97" name="Freeform 65"/>
              <p:cNvSpPr>
                <a:spLocks/>
              </p:cNvSpPr>
              <p:nvPr/>
            </p:nvSpPr>
            <p:spPr bwMode="auto">
              <a:xfrm>
                <a:off x="1087" y="3165"/>
                <a:ext cx="56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21" y="43"/>
                  </a:cxn>
                  <a:cxn ang="0">
                    <a:pos x="21" y="50"/>
                  </a:cxn>
                  <a:cxn ang="0">
                    <a:pos x="14" y="50"/>
                  </a:cxn>
                  <a:cxn ang="0">
                    <a:pos x="7" y="50"/>
                  </a:cxn>
                  <a:cxn ang="0">
                    <a:pos x="7" y="43"/>
                  </a:cxn>
                  <a:cxn ang="0">
                    <a:pos x="0" y="0"/>
                  </a:cxn>
                </a:cxnLst>
                <a:rect l="0" t="0" r="r" b="b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21" y="50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98" name="Freeform 66"/>
              <p:cNvSpPr>
                <a:spLocks/>
              </p:cNvSpPr>
              <p:nvPr/>
            </p:nvSpPr>
            <p:spPr bwMode="auto">
              <a:xfrm>
                <a:off x="1184" y="3165"/>
                <a:ext cx="56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21" y="43"/>
                  </a:cxn>
                  <a:cxn ang="0">
                    <a:pos x="14" y="50"/>
                  </a:cxn>
                  <a:cxn ang="0">
                    <a:pos x="7" y="50"/>
                  </a:cxn>
                  <a:cxn ang="0">
                    <a:pos x="7" y="43"/>
                  </a:cxn>
                  <a:cxn ang="0">
                    <a:pos x="0" y="0"/>
                  </a:cxn>
                </a:cxnLst>
                <a:rect l="0" t="0" r="r" b="b"/>
                <a:pathLst>
                  <a:path w="21" h="50">
                    <a:moveTo>
                      <a:pt x="0" y="0"/>
                    </a:moveTo>
                    <a:lnTo>
                      <a:pt x="21" y="0"/>
                    </a:lnTo>
                    <a:lnTo>
                      <a:pt x="21" y="43"/>
                    </a:lnTo>
                    <a:lnTo>
                      <a:pt x="14" y="50"/>
                    </a:lnTo>
                    <a:lnTo>
                      <a:pt x="7" y="50"/>
                    </a:lnTo>
                    <a:lnTo>
                      <a:pt x="7" y="4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499" name="Freeform 67"/>
              <p:cNvSpPr>
                <a:spLocks noEditPoints="1"/>
              </p:cNvSpPr>
              <p:nvPr/>
            </p:nvSpPr>
            <p:spPr bwMode="auto">
              <a:xfrm>
                <a:off x="1565" y="3109"/>
                <a:ext cx="172" cy="122"/>
              </a:xfrm>
              <a:custGeom>
                <a:avLst/>
                <a:gdLst/>
                <a:ahLst/>
                <a:cxnLst>
                  <a:cxn ang="0">
                    <a:pos x="64" y="50"/>
                  </a:cxn>
                  <a:cxn ang="0">
                    <a:pos x="64" y="64"/>
                  </a:cxn>
                  <a:cxn ang="0">
                    <a:pos x="50" y="79"/>
                  </a:cxn>
                  <a:cxn ang="0">
                    <a:pos x="36" y="79"/>
                  </a:cxn>
                  <a:cxn ang="0">
                    <a:pos x="22" y="79"/>
                  </a:cxn>
                  <a:cxn ang="0">
                    <a:pos x="15" y="71"/>
                  </a:cxn>
                  <a:cxn ang="0">
                    <a:pos x="7" y="64"/>
                  </a:cxn>
                  <a:cxn ang="0">
                    <a:pos x="0" y="50"/>
                  </a:cxn>
                  <a:cxn ang="0">
                    <a:pos x="0" y="29"/>
                  </a:cxn>
                  <a:cxn ang="0">
                    <a:pos x="7" y="14"/>
                  </a:cxn>
                  <a:cxn ang="0">
                    <a:pos x="22" y="7"/>
                  </a:cxn>
                  <a:cxn ang="0">
                    <a:pos x="36" y="0"/>
                  </a:cxn>
                  <a:cxn ang="0">
                    <a:pos x="43" y="7"/>
                  </a:cxn>
                  <a:cxn ang="0">
                    <a:pos x="57" y="7"/>
                  </a:cxn>
                  <a:cxn ang="0">
                    <a:pos x="64" y="14"/>
                  </a:cxn>
                  <a:cxn ang="0">
                    <a:pos x="64" y="29"/>
                  </a:cxn>
                  <a:cxn ang="0">
                    <a:pos x="57" y="36"/>
                  </a:cxn>
                  <a:cxn ang="0">
                    <a:pos x="57" y="21"/>
                  </a:cxn>
                  <a:cxn ang="0">
                    <a:pos x="50" y="14"/>
                  </a:cxn>
                  <a:cxn ang="0">
                    <a:pos x="43" y="7"/>
                  </a:cxn>
                  <a:cxn ang="0">
                    <a:pos x="29" y="7"/>
                  </a:cxn>
                  <a:cxn ang="0">
                    <a:pos x="22" y="14"/>
                  </a:cxn>
                  <a:cxn ang="0">
                    <a:pos x="15" y="21"/>
                  </a:cxn>
                  <a:cxn ang="0">
                    <a:pos x="7" y="29"/>
                  </a:cxn>
                  <a:cxn ang="0">
                    <a:pos x="7" y="43"/>
                  </a:cxn>
                  <a:cxn ang="0">
                    <a:pos x="7" y="57"/>
                  </a:cxn>
                  <a:cxn ang="0">
                    <a:pos x="15" y="71"/>
                  </a:cxn>
                  <a:cxn ang="0">
                    <a:pos x="29" y="71"/>
                  </a:cxn>
                  <a:cxn ang="0">
                    <a:pos x="43" y="71"/>
                  </a:cxn>
                  <a:cxn ang="0">
                    <a:pos x="50" y="64"/>
                  </a:cxn>
                  <a:cxn ang="0">
                    <a:pos x="57" y="57"/>
                  </a:cxn>
                  <a:cxn ang="0">
                    <a:pos x="57" y="43"/>
                  </a:cxn>
                </a:cxnLst>
                <a:rect l="0" t="0" r="r" b="b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  <a:close/>
                    <a:moveTo>
                      <a:pt x="57" y="36"/>
                    </a:moveTo>
                    <a:lnTo>
                      <a:pt x="57" y="29"/>
                    </a:lnTo>
                    <a:lnTo>
                      <a:pt x="57" y="21"/>
                    </a:lnTo>
                    <a:lnTo>
                      <a:pt x="57" y="14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6" y="7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22" y="14"/>
                    </a:lnTo>
                    <a:lnTo>
                      <a:pt x="15" y="14"/>
                    </a:lnTo>
                    <a:lnTo>
                      <a:pt x="15" y="21"/>
                    </a:lnTo>
                    <a:lnTo>
                      <a:pt x="7" y="21"/>
                    </a:lnTo>
                    <a:lnTo>
                      <a:pt x="7" y="29"/>
                    </a:lnTo>
                    <a:lnTo>
                      <a:pt x="7" y="36"/>
                    </a:lnTo>
                    <a:lnTo>
                      <a:pt x="7" y="43"/>
                    </a:lnTo>
                    <a:lnTo>
                      <a:pt x="7" y="50"/>
                    </a:lnTo>
                    <a:lnTo>
                      <a:pt x="7" y="57"/>
                    </a:lnTo>
                    <a:lnTo>
                      <a:pt x="15" y="64"/>
                    </a:lnTo>
                    <a:lnTo>
                      <a:pt x="15" y="71"/>
                    </a:lnTo>
                    <a:lnTo>
                      <a:pt x="22" y="71"/>
                    </a:lnTo>
                    <a:lnTo>
                      <a:pt x="29" y="71"/>
                    </a:lnTo>
                    <a:lnTo>
                      <a:pt x="36" y="71"/>
                    </a:lnTo>
                    <a:lnTo>
                      <a:pt x="43" y="71"/>
                    </a:lnTo>
                    <a:lnTo>
                      <a:pt x="50" y="71"/>
                    </a:lnTo>
                    <a:lnTo>
                      <a:pt x="50" y="64"/>
                    </a:lnTo>
                    <a:lnTo>
                      <a:pt x="57" y="64"/>
                    </a:lnTo>
                    <a:lnTo>
                      <a:pt x="57" y="57"/>
                    </a:lnTo>
                    <a:lnTo>
                      <a:pt x="57" y="50"/>
                    </a:lnTo>
                    <a:lnTo>
                      <a:pt x="57" y="43"/>
                    </a:lnTo>
                    <a:lnTo>
                      <a:pt x="57" y="36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00" name="Freeform 68"/>
              <p:cNvSpPr>
                <a:spLocks/>
              </p:cNvSpPr>
              <p:nvPr/>
            </p:nvSpPr>
            <p:spPr bwMode="auto">
              <a:xfrm>
                <a:off x="1565" y="3109"/>
                <a:ext cx="172" cy="122"/>
              </a:xfrm>
              <a:custGeom>
                <a:avLst/>
                <a:gdLst/>
                <a:ahLst/>
                <a:cxnLst>
                  <a:cxn ang="0">
                    <a:pos x="64" y="36"/>
                  </a:cxn>
                  <a:cxn ang="0">
                    <a:pos x="64" y="50"/>
                  </a:cxn>
                  <a:cxn ang="0">
                    <a:pos x="64" y="57"/>
                  </a:cxn>
                  <a:cxn ang="0">
                    <a:pos x="64" y="64"/>
                  </a:cxn>
                  <a:cxn ang="0">
                    <a:pos x="57" y="71"/>
                  </a:cxn>
                  <a:cxn ang="0">
                    <a:pos x="50" y="79"/>
                  </a:cxn>
                  <a:cxn ang="0">
                    <a:pos x="43" y="79"/>
                  </a:cxn>
                  <a:cxn ang="0">
                    <a:pos x="36" y="79"/>
                  </a:cxn>
                  <a:cxn ang="0">
                    <a:pos x="29" y="79"/>
                  </a:cxn>
                  <a:cxn ang="0">
                    <a:pos x="22" y="79"/>
                  </a:cxn>
                  <a:cxn ang="0">
                    <a:pos x="15" y="79"/>
                  </a:cxn>
                  <a:cxn ang="0">
                    <a:pos x="15" y="71"/>
                  </a:cxn>
                  <a:cxn ang="0">
                    <a:pos x="7" y="71"/>
                  </a:cxn>
                  <a:cxn ang="0">
                    <a:pos x="7" y="64"/>
                  </a:cxn>
                  <a:cxn ang="0">
                    <a:pos x="0" y="57"/>
                  </a:cxn>
                  <a:cxn ang="0">
                    <a:pos x="0" y="50"/>
                  </a:cxn>
                  <a:cxn ang="0">
                    <a:pos x="0" y="36"/>
                  </a:cxn>
                  <a:cxn ang="0">
                    <a:pos x="0" y="29"/>
                  </a:cxn>
                  <a:cxn ang="0">
                    <a:pos x="0" y="21"/>
                  </a:cxn>
                  <a:cxn ang="0">
                    <a:pos x="7" y="14"/>
                  </a:cxn>
                  <a:cxn ang="0">
                    <a:pos x="15" y="7"/>
                  </a:cxn>
                  <a:cxn ang="0">
                    <a:pos x="22" y="7"/>
                  </a:cxn>
                  <a:cxn ang="0">
                    <a:pos x="29" y="0"/>
                  </a:cxn>
                  <a:cxn ang="0">
                    <a:pos x="36" y="0"/>
                  </a:cxn>
                  <a:cxn ang="0">
                    <a:pos x="43" y="0"/>
                  </a:cxn>
                  <a:cxn ang="0">
                    <a:pos x="43" y="7"/>
                  </a:cxn>
                  <a:cxn ang="0">
                    <a:pos x="50" y="7"/>
                  </a:cxn>
                  <a:cxn ang="0">
                    <a:pos x="57" y="7"/>
                  </a:cxn>
                  <a:cxn ang="0">
                    <a:pos x="57" y="14"/>
                  </a:cxn>
                  <a:cxn ang="0">
                    <a:pos x="64" y="14"/>
                  </a:cxn>
                  <a:cxn ang="0">
                    <a:pos x="64" y="21"/>
                  </a:cxn>
                  <a:cxn ang="0">
                    <a:pos x="64" y="29"/>
                  </a:cxn>
                  <a:cxn ang="0">
                    <a:pos x="64" y="36"/>
                  </a:cxn>
                </a:cxnLst>
                <a:rect l="0" t="0" r="r" b="b"/>
                <a:pathLst>
                  <a:path w="64" h="79">
                    <a:moveTo>
                      <a:pt x="64" y="36"/>
                    </a:moveTo>
                    <a:lnTo>
                      <a:pt x="64" y="50"/>
                    </a:lnTo>
                    <a:lnTo>
                      <a:pt x="64" y="57"/>
                    </a:lnTo>
                    <a:lnTo>
                      <a:pt x="64" y="64"/>
                    </a:lnTo>
                    <a:lnTo>
                      <a:pt x="57" y="71"/>
                    </a:lnTo>
                    <a:lnTo>
                      <a:pt x="50" y="79"/>
                    </a:lnTo>
                    <a:lnTo>
                      <a:pt x="43" y="79"/>
                    </a:lnTo>
                    <a:lnTo>
                      <a:pt x="36" y="79"/>
                    </a:lnTo>
                    <a:lnTo>
                      <a:pt x="29" y="79"/>
                    </a:lnTo>
                    <a:lnTo>
                      <a:pt x="22" y="79"/>
                    </a:lnTo>
                    <a:lnTo>
                      <a:pt x="15" y="79"/>
                    </a:lnTo>
                    <a:lnTo>
                      <a:pt x="15" y="71"/>
                    </a:lnTo>
                    <a:lnTo>
                      <a:pt x="7" y="71"/>
                    </a:lnTo>
                    <a:lnTo>
                      <a:pt x="7" y="64"/>
                    </a:lnTo>
                    <a:lnTo>
                      <a:pt x="0" y="57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29"/>
                    </a:lnTo>
                    <a:lnTo>
                      <a:pt x="0" y="21"/>
                    </a:lnTo>
                    <a:lnTo>
                      <a:pt x="7" y="14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43" y="7"/>
                    </a:lnTo>
                    <a:lnTo>
                      <a:pt x="50" y="7"/>
                    </a:lnTo>
                    <a:lnTo>
                      <a:pt x="57" y="7"/>
                    </a:lnTo>
                    <a:lnTo>
                      <a:pt x="57" y="14"/>
                    </a:lnTo>
                    <a:lnTo>
                      <a:pt x="64" y="14"/>
                    </a:lnTo>
                    <a:lnTo>
                      <a:pt x="64" y="21"/>
                    </a:lnTo>
                    <a:lnTo>
                      <a:pt x="64" y="29"/>
                    </a:lnTo>
                    <a:lnTo>
                      <a:pt x="64" y="36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01" name="Freeform 69"/>
              <p:cNvSpPr>
                <a:spLocks/>
              </p:cNvSpPr>
              <p:nvPr/>
            </p:nvSpPr>
            <p:spPr bwMode="auto">
              <a:xfrm>
                <a:off x="1584" y="3120"/>
                <a:ext cx="134" cy="99"/>
              </a:xfrm>
              <a:custGeom>
                <a:avLst/>
                <a:gdLst/>
                <a:ahLst/>
                <a:cxnLst>
                  <a:cxn ang="0">
                    <a:pos x="50" y="29"/>
                  </a:cxn>
                  <a:cxn ang="0">
                    <a:pos x="50" y="22"/>
                  </a:cxn>
                  <a:cxn ang="0">
                    <a:pos x="50" y="14"/>
                  </a:cxn>
                  <a:cxn ang="0">
                    <a:pos x="50" y="7"/>
                  </a:cxn>
                  <a:cxn ang="0">
                    <a:pos x="43" y="7"/>
                  </a:cxn>
                  <a:cxn ang="0">
                    <a:pos x="43" y="0"/>
                  </a:cxn>
                  <a:cxn ang="0">
                    <a:pos x="36" y="0"/>
                  </a:cxn>
                  <a:cxn ang="0">
                    <a:pos x="29" y="0"/>
                  </a:cxn>
                  <a:cxn ang="0">
                    <a:pos x="22" y="0"/>
                  </a:cxn>
                  <a:cxn ang="0">
                    <a:pos x="15" y="0"/>
                  </a:cxn>
                  <a:cxn ang="0">
                    <a:pos x="15" y="7"/>
                  </a:cxn>
                  <a:cxn ang="0">
                    <a:pos x="8" y="7"/>
                  </a:cxn>
                  <a:cxn ang="0">
                    <a:pos x="8" y="14"/>
                  </a:cxn>
                  <a:cxn ang="0">
                    <a:pos x="0" y="14"/>
                  </a:cxn>
                  <a:cxn ang="0">
                    <a:pos x="0" y="22"/>
                  </a:cxn>
                  <a:cxn ang="0">
                    <a:pos x="0" y="29"/>
                  </a:cxn>
                  <a:cxn ang="0">
                    <a:pos x="0" y="36"/>
                  </a:cxn>
                  <a:cxn ang="0">
                    <a:pos x="0" y="43"/>
                  </a:cxn>
                  <a:cxn ang="0">
                    <a:pos x="0" y="50"/>
                  </a:cxn>
                  <a:cxn ang="0">
                    <a:pos x="8" y="57"/>
                  </a:cxn>
                  <a:cxn ang="0">
                    <a:pos x="8" y="64"/>
                  </a:cxn>
                  <a:cxn ang="0">
                    <a:pos x="15" y="64"/>
                  </a:cxn>
                  <a:cxn ang="0">
                    <a:pos x="22" y="64"/>
                  </a:cxn>
                  <a:cxn ang="0">
                    <a:pos x="29" y="64"/>
                  </a:cxn>
                  <a:cxn ang="0">
                    <a:pos x="36" y="64"/>
                  </a:cxn>
                  <a:cxn ang="0">
                    <a:pos x="43" y="64"/>
                  </a:cxn>
                  <a:cxn ang="0">
                    <a:pos x="43" y="57"/>
                  </a:cxn>
                  <a:cxn ang="0">
                    <a:pos x="50" y="57"/>
                  </a:cxn>
                  <a:cxn ang="0">
                    <a:pos x="50" y="50"/>
                  </a:cxn>
                  <a:cxn ang="0">
                    <a:pos x="50" y="43"/>
                  </a:cxn>
                  <a:cxn ang="0">
                    <a:pos x="50" y="36"/>
                  </a:cxn>
                  <a:cxn ang="0">
                    <a:pos x="50" y="29"/>
                  </a:cxn>
                </a:cxnLst>
                <a:rect l="0" t="0" r="r" b="b"/>
                <a:pathLst>
                  <a:path w="50" h="64">
                    <a:moveTo>
                      <a:pt x="50" y="29"/>
                    </a:moveTo>
                    <a:lnTo>
                      <a:pt x="50" y="22"/>
                    </a:lnTo>
                    <a:lnTo>
                      <a:pt x="50" y="14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5" y="7"/>
                    </a:lnTo>
                    <a:lnTo>
                      <a:pt x="8" y="7"/>
                    </a:lnTo>
                    <a:lnTo>
                      <a:pt x="8" y="14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36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8" y="57"/>
                    </a:lnTo>
                    <a:lnTo>
                      <a:pt x="8" y="64"/>
                    </a:lnTo>
                    <a:lnTo>
                      <a:pt x="15" y="64"/>
                    </a:lnTo>
                    <a:lnTo>
                      <a:pt x="22" y="64"/>
                    </a:lnTo>
                    <a:lnTo>
                      <a:pt x="29" y="64"/>
                    </a:lnTo>
                    <a:lnTo>
                      <a:pt x="36" y="64"/>
                    </a:lnTo>
                    <a:lnTo>
                      <a:pt x="43" y="64"/>
                    </a:lnTo>
                    <a:lnTo>
                      <a:pt x="43" y="57"/>
                    </a:lnTo>
                    <a:lnTo>
                      <a:pt x="50" y="57"/>
                    </a:lnTo>
                    <a:lnTo>
                      <a:pt x="50" y="50"/>
                    </a:lnTo>
                    <a:lnTo>
                      <a:pt x="50" y="43"/>
                    </a:lnTo>
                    <a:lnTo>
                      <a:pt x="50" y="36"/>
                    </a:lnTo>
                    <a:lnTo>
                      <a:pt x="50" y="29"/>
                    </a:lnTo>
                  </a:path>
                </a:pathLst>
              </a:custGeom>
              <a:solidFill>
                <a:schemeClr val="hlink"/>
              </a:solidFill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02" name="Line 70"/>
              <p:cNvSpPr>
                <a:spLocks noChangeShapeType="1"/>
              </p:cNvSpPr>
              <p:nvPr/>
            </p:nvSpPr>
            <p:spPr bwMode="auto">
              <a:xfrm flipV="1">
                <a:off x="1488" y="2352"/>
                <a:ext cx="720" cy="72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71"/>
            <p:cNvGrpSpPr>
              <a:grpSpLocks/>
            </p:cNvGrpSpPr>
            <p:nvPr/>
          </p:nvGrpSpPr>
          <p:grpSpPr bwMode="auto">
            <a:xfrm>
              <a:off x="1153" y="2449"/>
              <a:ext cx="2879" cy="843"/>
              <a:chOff x="1248" y="2640"/>
              <a:chExt cx="2880" cy="843"/>
            </a:xfrm>
          </p:grpSpPr>
          <p:sp>
            <p:nvSpPr>
              <p:cNvPr id="1298504" name="Freeform 72"/>
              <p:cNvSpPr>
                <a:spLocks/>
              </p:cNvSpPr>
              <p:nvPr/>
            </p:nvSpPr>
            <p:spPr bwMode="auto">
              <a:xfrm>
                <a:off x="3659" y="3131"/>
                <a:ext cx="16" cy="10"/>
              </a:xfrm>
              <a:custGeom>
                <a:avLst/>
                <a:gdLst/>
                <a:ahLst/>
                <a:cxnLst>
                  <a:cxn ang="0">
                    <a:pos x="16" y="10"/>
                  </a:cxn>
                  <a:cxn ang="0">
                    <a:pos x="9" y="4"/>
                  </a:cxn>
                  <a:cxn ang="0">
                    <a:pos x="0" y="0"/>
                  </a:cxn>
                </a:cxnLst>
                <a:rect l="0" t="0" r="r" b="b"/>
                <a:pathLst>
                  <a:path w="16" h="10">
                    <a:moveTo>
                      <a:pt x="16" y="10"/>
                    </a:moveTo>
                    <a:lnTo>
                      <a:pt x="9" y="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05" name="Freeform 73"/>
              <p:cNvSpPr>
                <a:spLocks/>
              </p:cNvSpPr>
              <p:nvPr/>
            </p:nvSpPr>
            <p:spPr bwMode="auto">
              <a:xfrm>
                <a:off x="3659" y="3141"/>
                <a:ext cx="47" cy="13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24" y="7"/>
                  </a:cxn>
                  <a:cxn ang="0">
                    <a:pos x="32" y="14"/>
                  </a:cxn>
                  <a:cxn ang="0">
                    <a:pos x="37" y="23"/>
                  </a:cxn>
                  <a:cxn ang="0">
                    <a:pos x="42" y="32"/>
                  </a:cxn>
                  <a:cxn ang="0">
                    <a:pos x="44" y="42"/>
                  </a:cxn>
                  <a:cxn ang="0">
                    <a:pos x="47" y="51"/>
                  </a:cxn>
                  <a:cxn ang="0">
                    <a:pos x="47" y="61"/>
                  </a:cxn>
                  <a:cxn ang="0">
                    <a:pos x="47" y="72"/>
                  </a:cxn>
                  <a:cxn ang="0">
                    <a:pos x="44" y="82"/>
                  </a:cxn>
                  <a:cxn ang="0">
                    <a:pos x="42" y="92"/>
                  </a:cxn>
                  <a:cxn ang="0">
                    <a:pos x="37" y="101"/>
                  </a:cxn>
                  <a:cxn ang="0">
                    <a:pos x="32" y="110"/>
                  </a:cxn>
                  <a:cxn ang="0">
                    <a:pos x="24" y="118"/>
                  </a:cxn>
                  <a:cxn ang="0">
                    <a:pos x="16" y="124"/>
                  </a:cxn>
                  <a:cxn ang="0">
                    <a:pos x="9" y="129"/>
                  </a:cxn>
                  <a:cxn ang="0">
                    <a:pos x="0" y="134"/>
                  </a:cxn>
                </a:cxnLst>
                <a:rect l="0" t="0" r="r" b="b"/>
                <a:pathLst>
                  <a:path w="47" h="134">
                    <a:moveTo>
                      <a:pt x="16" y="0"/>
                    </a:moveTo>
                    <a:lnTo>
                      <a:pt x="24" y="7"/>
                    </a:lnTo>
                    <a:lnTo>
                      <a:pt x="32" y="14"/>
                    </a:lnTo>
                    <a:lnTo>
                      <a:pt x="37" y="23"/>
                    </a:lnTo>
                    <a:lnTo>
                      <a:pt x="42" y="32"/>
                    </a:lnTo>
                    <a:lnTo>
                      <a:pt x="44" y="42"/>
                    </a:lnTo>
                    <a:lnTo>
                      <a:pt x="47" y="51"/>
                    </a:lnTo>
                    <a:lnTo>
                      <a:pt x="47" y="61"/>
                    </a:lnTo>
                    <a:lnTo>
                      <a:pt x="47" y="72"/>
                    </a:lnTo>
                    <a:lnTo>
                      <a:pt x="44" y="82"/>
                    </a:lnTo>
                    <a:lnTo>
                      <a:pt x="42" y="92"/>
                    </a:lnTo>
                    <a:lnTo>
                      <a:pt x="37" y="101"/>
                    </a:lnTo>
                    <a:lnTo>
                      <a:pt x="32" y="110"/>
                    </a:lnTo>
                    <a:lnTo>
                      <a:pt x="24" y="118"/>
                    </a:lnTo>
                    <a:lnTo>
                      <a:pt x="16" y="124"/>
                    </a:lnTo>
                    <a:lnTo>
                      <a:pt x="9" y="129"/>
                    </a:lnTo>
                    <a:lnTo>
                      <a:pt x="0" y="134"/>
                    </a:lnTo>
                  </a:path>
                </a:pathLst>
              </a:custGeom>
              <a:noFill/>
              <a:ln w="38100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06" name="Freeform 74"/>
              <p:cNvSpPr>
                <a:spLocks/>
              </p:cNvSpPr>
              <p:nvPr/>
            </p:nvSpPr>
            <p:spPr bwMode="auto">
              <a:xfrm>
                <a:off x="2644" y="3131"/>
                <a:ext cx="1015" cy="144"/>
              </a:xfrm>
              <a:custGeom>
                <a:avLst/>
                <a:gdLst/>
                <a:ahLst/>
                <a:cxnLst>
                  <a:cxn ang="0">
                    <a:pos x="1015" y="0"/>
                  </a:cxn>
                  <a:cxn ang="0">
                    <a:pos x="49" y="0"/>
                  </a:cxn>
                  <a:cxn ang="0">
                    <a:pos x="42" y="1"/>
                  </a:cxn>
                  <a:cxn ang="0">
                    <a:pos x="37" y="1"/>
                  </a:cxn>
                  <a:cxn ang="0">
                    <a:pos x="32" y="5"/>
                  </a:cxn>
                  <a:cxn ang="0">
                    <a:pos x="24" y="9"/>
                  </a:cxn>
                  <a:cxn ang="0">
                    <a:pos x="19" y="14"/>
                  </a:cxn>
                  <a:cxn ang="0">
                    <a:pos x="14" y="20"/>
                  </a:cxn>
                  <a:cxn ang="0">
                    <a:pos x="9" y="32"/>
                  </a:cxn>
                  <a:cxn ang="0">
                    <a:pos x="4" y="43"/>
                  </a:cxn>
                  <a:cxn ang="0">
                    <a:pos x="2" y="57"/>
                  </a:cxn>
                  <a:cxn ang="0">
                    <a:pos x="0" y="71"/>
                  </a:cxn>
                  <a:cxn ang="0">
                    <a:pos x="2" y="87"/>
                  </a:cxn>
                  <a:cxn ang="0">
                    <a:pos x="4" y="101"/>
                  </a:cxn>
                  <a:cxn ang="0">
                    <a:pos x="9" y="112"/>
                  </a:cxn>
                  <a:cxn ang="0">
                    <a:pos x="14" y="122"/>
                  </a:cxn>
                  <a:cxn ang="0">
                    <a:pos x="19" y="129"/>
                  </a:cxn>
                  <a:cxn ang="0">
                    <a:pos x="24" y="134"/>
                  </a:cxn>
                  <a:cxn ang="0">
                    <a:pos x="32" y="139"/>
                  </a:cxn>
                  <a:cxn ang="0">
                    <a:pos x="37" y="142"/>
                  </a:cxn>
                  <a:cxn ang="0">
                    <a:pos x="42" y="143"/>
                  </a:cxn>
                  <a:cxn ang="0">
                    <a:pos x="49" y="144"/>
                  </a:cxn>
                  <a:cxn ang="0">
                    <a:pos x="55" y="143"/>
                  </a:cxn>
                  <a:cxn ang="0">
                    <a:pos x="60" y="142"/>
                  </a:cxn>
                  <a:cxn ang="0">
                    <a:pos x="67" y="139"/>
                  </a:cxn>
                  <a:cxn ang="0">
                    <a:pos x="73" y="134"/>
                  </a:cxn>
                  <a:cxn ang="0">
                    <a:pos x="78" y="129"/>
                  </a:cxn>
                  <a:cxn ang="0">
                    <a:pos x="83" y="122"/>
                  </a:cxn>
                  <a:cxn ang="0">
                    <a:pos x="90" y="111"/>
                  </a:cxn>
                  <a:cxn ang="0">
                    <a:pos x="95" y="98"/>
                  </a:cxn>
                  <a:cxn ang="0">
                    <a:pos x="96" y="89"/>
                  </a:cxn>
                  <a:cxn ang="0">
                    <a:pos x="97" y="80"/>
                  </a:cxn>
                  <a:cxn ang="0">
                    <a:pos x="97" y="71"/>
                  </a:cxn>
                  <a:cxn ang="0">
                    <a:pos x="96" y="57"/>
                  </a:cxn>
                  <a:cxn ang="0">
                    <a:pos x="93" y="43"/>
                  </a:cxn>
                  <a:cxn ang="0">
                    <a:pos x="90" y="32"/>
                  </a:cxn>
                  <a:cxn ang="0">
                    <a:pos x="83" y="20"/>
                  </a:cxn>
                  <a:cxn ang="0">
                    <a:pos x="78" y="14"/>
                  </a:cxn>
                  <a:cxn ang="0">
                    <a:pos x="73" y="9"/>
                  </a:cxn>
                  <a:cxn ang="0">
                    <a:pos x="67" y="5"/>
                  </a:cxn>
                  <a:cxn ang="0">
                    <a:pos x="60" y="1"/>
                  </a:cxn>
                  <a:cxn ang="0">
                    <a:pos x="55" y="1"/>
                  </a:cxn>
                  <a:cxn ang="0">
                    <a:pos x="49" y="0"/>
                  </a:cxn>
                </a:cxnLst>
                <a:rect l="0" t="0" r="r" b="b"/>
                <a:pathLst>
                  <a:path w="1015" h="144">
                    <a:moveTo>
                      <a:pt x="1015" y="0"/>
                    </a:moveTo>
                    <a:lnTo>
                      <a:pt x="49" y="0"/>
                    </a:lnTo>
                    <a:lnTo>
                      <a:pt x="42" y="1"/>
                    </a:lnTo>
                    <a:lnTo>
                      <a:pt x="37" y="1"/>
                    </a:lnTo>
                    <a:lnTo>
                      <a:pt x="32" y="5"/>
                    </a:lnTo>
                    <a:lnTo>
                      <a:pt x="24" y="9"/>
                    </a:lnTo>
                    <a:lnTo>
                      <a:pt x="19" y="14"/>
                    </a:lnTo>
                    <a:lnTo>
                      <a:pt x="14" y="20"/>
                    </a:lnTo>
                    <a:lnTo>
                      <a:pt x="9" y="32"/>
                    </a:lnTo>
                    <a:lnTo>
                      <a:pt x="4" y="43"/>
                    </a:lnTo>
                    <a:lnTo>
                      <a:pt x="2" y="57"/>
                    </a:lnTo>
                    <a:lnTo>
                      <a:pt x="0" y="71"/>
                    </a:lnTo>
                    <a:lnTo>
                      <a:pt x="2" y="87"/>
                    </a:lnTo>
                    <a:lnTo>
                      <a:pt x="4" y="101"/>
                    </a:lnTo>
                    <a:lnTo>
                      <a:pt x="9" y="112"/>
                    </a:lnTo>
                    <a:lnTo>
                      <a:pt x="14" y="122"/>
                    </a:lnTo>
                    <a:lnTo>
                      <a:pt x="19" y="129"/>
                    </a:lnTo>
                    <a:lnTo>
                      <a:pt x="24" y="134"/>
                    </a:lnTo>
                    <a:lnTo>
                      <a:pt x="32" y="139"/>
                    </a:lnTo>
                    <a:lnTo>
                      <a:pt x="37" y="142"/>
                    </a:lnTo>
                    <a:lnTo>
                      <a:pt x="42" y="143"/>
                    </a:lnTo>
                    <a:lnTo>
                      <a:pt x="49" y="144"/>
                    </a:lnTo>
                    <a:lnTo>
                      <a:pt x="55" y="143"/>
                    </a:lnTo>
                    <a:lnTo>
                      <a:pt x="60" y="142"/>
                    </a:lnTo>
                    <a:lnTo>
                      <a:pt x="67" y="139"/>
                    </a:lnTo>
                    <a:lnTo>
                      <a:pt x="73" y="134"/>
                    </a:lnTo>
                    <a:lnTo>
                      <a:pt x="78" y="129"/>
                    </a:lnTo>
                    <a:lnTo>
                      <a:pt x="83" y="122"/>
                    </a:lnTo>
                    <a:lnTo>
                      <a:pt x="90" y="111"/>
                    </a:lnTo>
                    <a:lnTo>
                      <a:pt x="95" y="98"/>
                    </a:lnTo>
                    <a:lnTo>
                      <a:pt x="96" y="89"/>
                    </a:lnTo>
                    <a:lnTo>
                      <a:pt x="97" y="80"/>
                    </a:lnTo>
                    <a:lnTo>
                      <a:pt x="97" y="71"/>
                    </a:lnTo>
                    <a:lnTo>
                      <a:pt x="96" y="57"/>
                    </a:lnTo>
                    <a:lnTo>
                      <a:pt x="93" y="43"/>
                    </a:lnTo>
                    <a:lnTo>
                      <a:pt x="90" y="32"/>
                    </a:lnTo>
                    <a:lnTo>
                      <a:pt x="83" y="20"/>
                    </a:lnTo>
                    <a:lnTo>
                      <a:pt x="78" y="14"/>
                    </a:lnTo>
                    <a:lnTo>
                      <a:pt x="73" y="9"/>
                    </a:lnTo>
                    <a:lnTo>
                      <a:pt x="67" y="5"/>
                    </a:lnTo>
                    <a:lnTo>
                      <a:pt x="60" y="1"/>
                    </a:lnTo>
                    <a:lnTo>
                      <a:pt x="55" y="1"/>
                    </a:lnTo>
                    <a:lnTo>
                      <a:pt x="49" y="0"/>
                    </a:ln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07" name="Line 75"/>
              <p:cNvSpPr>
                <a:spLocks noChangeShapeType="1"/>
              </p:cNvSpPr>
              <p:nvPr/>
            </p:nvSpPr>
            <p:spPr bwMode="auto">
              <a:xfrm>
                <a:off x="2693" y="3275"/>
                <a:ext cx="966" cy="1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08" name="Rectangle 76"/>
              <p:cNvSpPr>
                <a:spLocks noChangeArrowheads="1"/>
              </p:cNvSpPr>
              <p:nvPr/>
            </p:nvSpPr>
            <p:spPr bwMode="auto">
              <a:xfrm>
                <a:off x="2538" y="3302"/>
                <a:ext cx="122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09" name="Rectangle 77"/>
              <p:cNvSpPr>
                <a:spLocks noChangeArrowheads="1"/>
              </p:cNvSpPr>
              <p:nvPr/>
            </p:nvSpPr>
            <p:spPr bwMode="auto">
              <a:xfrm>
                <a:off x="2751" y="3312"/>
                <a:ext cx="87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GB" altLang="ar-SA" sz="1400" u="none">
                    <a:solidFill>
                      <a:schemeClr val="hlink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Secret Key Channel</a:t>
                </a:r>
              </a:p>
            </p:txBody>
          </p:sp>
          <p:sp>
            <p:nvSpPr>
              <p:cNvPr id="1298510" name="Line 78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11" name="Line 79"/>
              <p:cNvSpPr>
                <a:spLocks noChangeShapeType="1"/>
              </p:cNvSpPr>
              <p:nvPr/>
            </p:nvSpPr>
            <p:spPr bwMode="auto">
              <a:xfrm flipV="1">
                <a:off x="2208" y="2640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12" name="Rectangle 80"/>
              <p:cNvSpPr>
                <a:spLocks noChangeArrowheads="1"/>
              </p:cNvSpPr>
              <p:nvPr/>
            </p:nvSpPr>
            <p:spPr bwMode="auto">
              <a:xfrm>
                <a:off x="3997" y="2688"/>
                <a:ext cx="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GB" altLang="ar-SA" u="none">
                    <a:solidFill>
                      <a:schemeClr val="hlink"/>
                    </a:solidFill>
                    <a:latin typeface="Arial Narrow" panose="020B0606020202030204" pitchFamily="34" charset="0"/>
                    <a:cs typeface="Times New Roman (Arabic)" charset="-78"/>
                  </a:rPr>
                  <a:t>Z</a:t>
                </a:r>
              </a:p>
            </p:txBody>
          </p:sp>
          <p:sp>
            <p:nvSpPr>
              <p:cNvPr id="1298513" name="Line 81"/>
              <p:cNvSpPr>
                <a:spLocks noChangeShapeType="1"/>
              </p:cNvSpPr>
              <p:nvPr/>
            </p:nvSpPr>
            <p:spPr bwMode="auto">
              <a:xfrm>
                <a:off x="3696" y="3216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  <p:sp>
            <p:nvSpPr>
              <p:cNvPr id="1298514" name="Line 82"/>
              <p:cNvSpPr>
                <a:spLocks noChangeShapeType="1"/>
              </p:cNvSpPr>
              <p:nvPr/>
            </p:nvSpPr>
            <p:spPr bwMode="auto">
              <a:xfrm flipV="1">
                <a:off x="4128" y="2640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1298515" name="Rectangle 83"/>
          <p:cNvSpPr>
            <a:spLocks noChangeArrowheads="1"/>
          </p:cNvSpPr>
          <p:nvPr/>
        </p:nvSpPr>
        <p:spPr bwMode="auto">
          <a:xfrm>
            <a:off x="2743200" y="3048000"/>
            <a:ext cx="1219200" cy="83978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298516" name="Line 84"/>
          <p:cNvSpPr>
            <a:spLocks noChangeShapeType="1"/>
          </p:cNvSpPr>
          <p:nvPr/>
        </p:nvSpPr>
        <p:spPr bwMode="auto">
          <a:xfrm>
            <a:off x="3962400" y="3479800"/>
            <a:ext cx="1903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5240573" y="2209800"/>
            <a:ext cx="4672839" cy="3820502"/>
            <a:chOff x="3245" y="1392"/>
            <a:chExt cx="2993" cy="2686"/>
          </a:xfrm>
        </p:grpSpPr>
        <p:sp>
          <p:nvSpPr>
            <p:cNvPr id="1298518" name="Text Box 86"/>
            <p:cNvSpPr txBox="1">
              <a:spLocks noChangeArrowheads="1"/>
            </p:cNvSpPr>
            <p:nvPr/>
          </p:nvSpPr>
          <p:spPr bwMode="auto">
            <a:xfrm>
              <a:off x="3245" y="3667"/>
              <a:ext cx="2993" cy="411"/>
            </a:xfrm>
            <a:prstGeom prst="rect">
              <a:avLst/>
            </a:prstGeom>
            <a:solidFill>
              <a:srgbClr val="FFEBE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altLang="ar-SA" sz="3200" u="none" dirty="0">
                  <a:solidFill>
                    <a:srgbClr val="1515F5"/>
                  </a:solidFill>
                  <a:latin typeface="Arial Narrow" panose="020B0606020202030204" pitchFamily="34" charset="0"/>
                  <a:cs typeface="Times New Roman (Arabic)" charset="-78"/>
                </a:rPr>
                <a:t>Security rests on the </a:t>
              </a:r>
              <a:r>
                <a:rPr lang="en-US" altLang="ar-SA" sz="3200" u="none" dirty="0">
                  <a:solidFill>
                    <a:schemeClr val="hlink"/>
                  </a:solidFill>
                  <a:latin typeface="Arial Narrow" panose="020B0606020202030204" pitchFamily="34" charset="0"/>
                  <a:cs typeface="Times New Roman (Arabic)" charset="-78"/>
                </a:rPr>
                <a:t>Cipher</a:t>
              </a:r>
            </a:p>
          </p:txBody>
        </p:sp>
        <p:sp>
          <p:nvSpPr>
            <p:cNvPr id="1298519" name="Line 87"/>
            <p:cNvSpPr>
              <a:spLocks noChangeShapeType="1"/>
            </p:cNvSpPr>
            <p:nvPr/>
          </p:nvSpPr>
          <p:spPr bwMode="auto">
            <a:xfrm flipH="1" flipV="1">
              <a:off x="4464" y="1392"/>
              <a:ext cx="816" cy="2256"/>
            </a:xfrm>
            <a:prstGeom prst="line">
              <a:avLst/>
            </a:prstGeom>
            <a:noFill/>
            <a:ln w="76200">
              <a:solidFill>
                <a:srgbClr val="1515F5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>
                <a:latin typeface="Arial Narrow" panose="020B0606020202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02" name="Rectangle 2"/>
          <p:cNvSpPr>
            <a:spLocks noChangeArrowheads="1"/>
          </p:cNvSpPr>
          <p:nvPr/>
        </p:nvSpPr>
        <p:spPr bwMode="auto">
          <a:xfrm>
            <a:off x="923638" y="1370013"/>
            <a:ext cx="82666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endParaRPr lang="en-US" altLang="ar-SA" sz="40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GB" altLang="ar-SA" sz="6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2. Public-Key Cryptography</a:t>
            </a:r>
            <a:endParaRPr lang="en-GB" altLang="ar-SA" sz="72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endParaRPr lang="en-GB" altLang="ar-SA" sz="66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GB" altLang="ar-SA" sz="4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Scientific Breakthrough 1976</a:t>
            </a:r>
          </a:p>
          <a:p>
            <a:pPr algn="ctr" defTabSz="762000"/>
            <a:r>
              <a:rPr lang="en-GB" altLang="ar-SA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Secure-Communication </a:t>
            </a:r>
          </a:p>
          <a:p>
            <a:pPr algn="ctr" defTabSz="762000"/>
            <a:r>
              <a:rPr lang="en-GB" altLang="ar-SA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without prior shared secret </a:t>
            </a:r>
            <a:r>
              <a:rPr lang="en-GB" altLang="ar-SA" sz="40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keyes</a:t>
            </a:r>
            <a:endParaRPr lang="en-GB" altLang="ar-SA" sz="40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ChangeArrowheads="1"/>
          </p:cNvSpPr>
          <p:nvPr/>
        </p:nvSpPr>
        <p:spPr bwMode="auto">
          <a:xfrm>
            <a:off x="2447925" y="762000"/>
            <a:ext cx="54562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762000"/>
            <a:r>
              <a:rPr lang="en-US" altLang="ar-SA" sz="36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Public-Key Secrecy Systems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05125" y="1905000"/>
            <a:ext cx="2590800" cy="1928813"/>
            <a:chOff x="2105" y="1924"/>
            <a:chExt cx="1633" cy="1214"/>
          </a:xfrm>
        </p:grpSpPr>
        <p:sp>
          <p:nvSpPr>
            <p:cNvPr id="1339396" name="Freeform 4"/>
            <p:cNvSpPr>
              <a:spLocks/>
            </p:cNvSpPr>
            <p:nvPr/>
          </p:nvSpPr>
          <p:spPr bwMode="auto">
            <a:xfrm>
              <a:off x="2105" y="1924"/>
              <a:ext cx="1449" cy="1214"/>
            </a:xfrm>
            <a:custGeom>
              <a:avLst/>
              <a:gdLst/>
              <a:ahLst/>
              <a:cxnLst>
                <a:cxn ang="0">
                  <a:pos x="562" y="0"/>
                </a:cxn>
                <a:cxn ang="0">
                  <a:pos x="1449" y="0"/>
                </a:cxn>
                <a:cxn ang="0">
                  <a:pos x="871" y="338"/>
                </a:cxn>
                <a:cxn ang="0">
                  <a:pos x="0" y="338"/>
                </a:cxn>
                <a:cxn ang="0">
                  <a:pos x="0" y="1214"/>
                </a:cxn>
                <a:cxn ang="0">
                  <a:pos x="871" y="1214"/>
                </a:cxn>
                <a:cxn ang="0">
                  <a:pos x="871" y="338"/>
                </a:cxn>
              </a:cxnLst>
              <a:rect l="0" t="0" r="r" b="b"/>
              <a:pathLst>
                <a:path w="1449" h="1214">
                  <a:moveTo>
                    <a:pt x="562" y="0"/>
                  </a:moveTo>
                  <a:lnTo>
                    <a:pt x="1449" y="0"/>
                  </a:lnTo>
                  <a:lnTo>
                    <a:pt x="871" y="338"/>
                  </a:lnTo>
                  <a:lnTo>
                    <a:pt x="0" y="338"/>
                  </a:lnTo>
                  <a:lnTo>
                    <a:pt x="0" y="1214"/>
                  </a:lnTo>
                  <a:lnTo>
                    <a:pt x="871" y="1214"/>
                  </a:lnTo>
                  <a:lnTo>
                    <a:pt x="871" y="33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397" name="Line 5"/>
            <p:cNvSpPr>
              <a:spLocks noChangeShapeType="1"/>
            </p:cNvSpPr>
            <p:nvPr/>
          </p:nvSpPr>
          <p:spPr bwMode="auto">
            <a:xfrm flipH="1">
              <a:off x="2105" y="1924"/>
              <a:ext cx="562" cy="3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398" name="Freeform 6"/>
            <p:cNvSpPr>
              <a:spLocks/>
            </p:cNvSpPr>
            <p:nvPr/>
          </p:nvSpPr>
          <p:spPr bwMode="auto">
            <a:xfrm>
              <a:off x="3188" y="2061"/>
              <a:ext cx="132" cy="401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32" y="321"/>
                </a:cxn>
                <a:cxn ang="0">
                  <a:pos x="0" y="401"/>
                </a:cxn>
                <a:cxn ang="0">
                  <a:pos x="0" y="63"/>
                </a:cxn>
              </a:cxnLst>
              <a:rect l="0" t="0" r="r" b="b"/>
              <a:pathLst>
                <a:path w="132" h="401">
                  <a:moveTo>
                    <a:pt x="132" y="0"/>
                  </a:moveTo>
                  <a:lnTo>
                    <a:pt x="132" y="321"/>
                  </a:lnTo>
                  <a:lnTo>
                    <a:pt x="0" y="401"/>
                  </a:lnTo>
                  <a:lnTo>
                    <a:pt x="0" y="6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399" name="Freeform 7"/>
            <p:cNvSpPr>
              <a:spLocks noEditPoints="1"/>
            </p:cNvSpPr>
            <p:nvPr/>
          </p:nvSpPr>
          <p:spPr bwMode="auto">
            <a:xfrm>
              <a:off x="2214" y="2502"/>
              <a:ext cx="670" cy="401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567" y="0"/>
                </a:cxn>
                <a:cxn ang="0">
                  <a:pos x="670" y="298"/>
                </a:cxn>
                <a:cxn ang="0">
                  <a:pos x="97" y="401"/>
                </a:cxn>
                <a:cxn ang="0">
                  <a:pos x="0" y="103"/>
                </a:cxn>
                <a:cxn ang="0">
                  <a:pos x="46" y="115"/>
                </a:cxn>
                <a:cxn ang="0">
                  <a:pos x="349" y="246"/>
                </a:cxn>
                <a:cxn ang="0">
                  <a:pos x="527" y="23"/>
                </a:cxn>
                <a:cxn ang="0">
                  <a:pos x="46" y="115"/>
                </a:cxn>
                <a:cxn ang="0">
                  <a:pos x="29" y="132"/>
                </a:cxn>
                <a:cxn ang="0">
                  <a:pos x="109" y="367"/>
                </a:cxn>
                <a:cxn ang="0">
                  <a:pos x="229" y="224"/>
                </a:cxn>
                <a:cxn ang="0">
                  <a:pos x="29" y="132"/>
                </a:cxn>
                <a:cxn ang="0">
                  <a:pos x="556" y="35"/>
                </a:cxn>
                <a:cxn ang="0">
                  <a:pos x="435" y="183"/>
                </a:cxn>
                <a:cxn ang="0">
                  <a:pos x="636" y="269"/>
                </a:cxn>
                <a:cxn ang="0">
                  <a:pos x="556" y="35"/>
                </a:cxn>
                <a:cxn ang="0">
                  <a:pos x="258" y="235"/>
                </a:cxn>
                <a:cxn ang="0">
                  <a:pos x="138" y="378"/>
                </a:cxn>
                <a:cxn ang="0">
                  <a:pos x="619" y="292"/>
                </a:cxn>
                <a:cxn ang="0">
                  <a:pos x="418" y="201"/>
                </a:cxn>
                <a:cxn ang="0">
                  <a:pos x="361" y="275"/>
                </a:cxn>
                <a:cxn ang="0">
                  <a:pos x="258" y="235"/>
                </a:cxn>
              </a:cxnLst>
              <a:rect l="0" t="0" r="r" b="b"/>
              <a:pathLst>
                <a:path w="670" h="401">
                  <a:moveTo>
                    <a:pt x="0" y="103"/>
                  </a:moveTo>
                  <a:lnTo>
                    <a:pt x="567" y="0"/>
                  </a:lnTo>
                  <a:lnTo>
                    <a:pt x="670" y="298"/>
                  </a:lnTo>
                  <a:lnTo>
                    <a:pt x="97" y="401"/>
                  </a:lnTo>
                  <a:lnTo>
                    <a:pt x="0" y="103"/>
                  </a:lnTo>
                  <a:close/>
                  <a:moveTo>
                    <a:pt x="46" y="115"/>
                  </a:moveTo>
                  <a:lnTo>
                    <a:pt x="349" y="246"/>
                  </a:lnTo>
                  <a:lnTo>
                    <a:pt x="527" y="23"/>
                  </a:lnTo>
                  <a:lnTo>
                    <a:pt x="46" y="115"/>
                  </a:lnTo>
                  <a:close/>
                  <a:moveTo>
                    <a:pt x="29" y="132"/>
                  </a:moveTo>
                  <a:lnTo>
                    <a:pt x="109" y="367"/>
                  </a:lnTo>
                  <a:lnTo>
                    <a:pt x="229" y="224"/>
                  </a:lnTo>
                  <a:lnTo>
                    <a:pt x="29" y="132"/>
                  </a:lnTo>
                  <a:close/>
                  <a:moveTo>
                    <a:pt x="556" y="35"/>
                  </a:moveTo>
                  <a:lnTo>
                    <a:pt x="435" y="183"/>
                  </a:lnTo>
                  <a:lnTo>
                    <a:pt x="636" y="269"/>
                  </a:lnTo>
                  <a:lnTo>
                    <a:pt x="556" y="35"/>
                  </a:lnTo>
                  <a:close/>
                  <a:moveTo>
                    <a:pt x="258" y="235"/>
                  </a:moveTo>
                  <a:lnTo>
                    <a:pt x="138" y="378"/>
                  </a:lnTo>
                  <a:lnTo>
                    <a:pt x="619" y="292"/>
                  </a:lnTo>
                  <a:lnTo>
                    <a:pt x="418" y="201"/>
                  </a:lnTo>
                  <a:lnTo>
                    <a:pt x="361" y="275"/>
                  </a:lnTo>
                  <a:lnTo>
                    <a:pt x="258" y="235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0" name="Freeform 8"/>
            <p:cNvSpPr>
              <a:spLocks/>
            </p:cNvSpPr>
            <p:nvPr/>
          </p:nvSpPr>
          <p:spPr bwMode="auto">
            <a:xfrm>
              <a:off x="2214" y="2502"/>
              <a:ext cx="670" cy="401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567" y="0"/>
                </a:cxn>
                <a:cxn ang="0">
                  <a:pos x="670" y="298"/>
                </a:cxn>
                <a:cxn ang="0">
                  <a:pos x="97" y="401"/>
                </a:cxn>
                <a:cxn ang="0">
                  <a:pos x="0" y="103"/>
                </a:cxn>
              </a:cxnLst>
              <a:rect l="0" t="0" r="r" b="b"/>
              <a:pathLst>
                <a:path w="670" h="401">
                  <a:moveTo>
                    <a:pt x="0" y="103"/>
                  </a:moveTo>
                  <a:lnTo>
                    <a:pt x="567" y="0"/>
                  </a:lnTo>
                  <a:lnTo>
                    <a:pt x="670" y="298"/>
                  </a:lnTo>
                  <a:lnTo>
                    <a:pt x="97" y="401"/>
                  </a:lnTo>
                  <a:lnTo>
                    <a:pt x="0" y="10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1" name="Freeform 9"/>
            <p:cNvSpPr>
              <a:spLocks/>
            </p:cNvSpPr>
            <p:nvPr/>
          </p:nvSpPr>
          <p:spPr bwMode="auto">
            <a:xfrm>
              <a:off x="2260" y="2525"/>
              <a:ext cx="481" cy="22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303" y="223"/>
                </a:cxn>
                <a:cxn ang="0">
                  <a:pos x="481" y="0"/>
                </a:cxn>
                <a:cxn ang="0">
                  <a:pos x="0" y="92"/>
                </a:cxn>
              </a:cxnLst>
              <a:rect l="0" t="0" r="r" b="b"/>
              <a:pathLst>
                <a:path w="481" h="223">
                  <a:moveTo>
                    <a:pt x="0" y="92"/>
                  </a:moveTo>
                  <a:lnTo>
                    <a:pt x="303" y="223"/>
                  </a:lnTo>
                  <a:lnTo>
                    <a:pt x="481" y="0"/>
                  </a:lnTo>
                  <a:lnTo>
                    <a:pt x="0" y="9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2" name="Freeform 10"/>
            <p:cNvSpPr>
              <a:spLocks/>
            </p:cNvSpPr>
            <p:nvPr/>
          </p:nvSpPr>
          <p:spPr bwMode="auto">
            <a:xfrm>
              <a:off x="2243" y="2634"/>
              <a:ext cx="200" cy="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235"/>
                </a:cxn>
                <a:cxn ang="0">
                  <a:pos x="200" y="92"/>
                </a:cxn>
                <a:cxn ang="0">
                  <a:pos x="0" y="0"/>
                </a:cxn>
              </a:cxnLst>
              <a:rect l="0" t="0" r="r" b="b"/>
              <a:pathLst>
                <a:path w="200" h="235">
                  <a:moveTo>
                    <a:pt x="0" y="0"/>
                  </a:moveTo>
                  <a:lnTo>
                    <a:pt x="80" y="235"/>
                  </a:lnTo>
                  <a:lnTo>
                    <a:pt x="200" y="92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3" name="Freeform 11"/>
            <p:cNvSpPr>
              <a:spLocks/>
            </p:cNvSpPr>
            <p:nvPr/>
          </p:nvSpPr>
          <p:spPr bwMode="auto">
            <a:xfrm>
              <a:off x="2649" y="2537"/>
              <a:ext cx="201" cy="234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148"/>
                </a:cxn>
                <a:cxn ang="0">
                  <a:pos x="201" y="234"/>
                </a:cxn>
                <a:cxn ang="0">
                  <a:pos x="121" y="0"/>
                </a:cxn>
              </a:cxnLst>
              <a:rect l="0" t="0" r="r" b="b"/>
              <a:pathLst>
                <a:path w="201" h="234">
                  <a:moveTo>
                    <a:pt x="121" y="0"/>
                  </a:moveTo>
                  <a:lnTo>
                    <a:pt x="0" y="148"/>
                  </a:lnTo>
                  <a:lnTo>
                    <a:pt x="201" y="234"/>
                  </a:lnTo>
                  <a:lnTo>
                    <a:pt x="12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4" name="Freeform 12"/>
            <p:cNvSpPr>
              <a:spLocks/>
            </p:cNvSpPr>
            <p:nvPr/>
          </p:nvSpPr>
          <p:spPr bwMode="auto">
            <a:xfrm>
              <a:off x="2352" y="2703"/>
              <a:ext cx="481" cy="177"/>
            </a:xfrm>
            <a:custGeom>
              <a:avLst/>
              <a:gdLst/>
              <a:ahLst/>
              <a:cxnLst>
                <a:cxn ang="0">
                  <a:pos x="120" y="34"/>
                </a:cxn>
                <a:cxn ang="0">
                  <a:pos x="0" y="177"/>
                </a:cxn>
                <a:cxn ang="0">
                  <a:pos x="481" y="91"/>
                </a:cxn>
                <a:cxn ang="0">
                  <a:pos x="280" y="0"/>
                </a:cxn>
                <a:cxn ang="0">
                  <a:pos x="223" y="74"/>
                </a:cxn>
                <a:cxn ang="0">
                  <a:pos x="120" y="34"/>
                </a:cxn>
              </a:cxnLst>
              <a:rect l="0" t="0" r="r" b="b"/>
              <a:pathLst>
                <a:path w="481" h="177">
                  <a:moveTo>
                    <a:pt x="120" y="34"/>
                  </a:moveTo>
                  <a:lnTo>
                    <a:pt x="0" y="177"/>
                  </a:lnTo>
                  <a:lnTo>
                    <a:pt x="481" y="91"/>
                  </a:lnTo>
                  <a:lnTo>
                    <a:pt x="280" y="0"/>
                  </a:lnTo>
                  <a:lnTo>
                    <a:pt x="223" y="74"/>
                  </a:lnTo>
                  <a:lnTo>
                    <a:pt x="120" y="3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5" name="Freeform 13"/>
            <p:cNvSpPr>
              <a:spLocks/>
            </p:cNvSpPr>
            <p:nvPr/>
          </p:nvSpPr>
          <p:spPr bwMode="auto">
            <a:xfrm>
              <a:off x="2483" y="2577"/>
              <a:ext cx="109" cy="143"/>
            </a:xfrm>
            <a:custGeom>
              <a:avLst/>
              <a:gdLst/>
              <a:ahLst/>
              <a:cxnLst>
                <a:cxn ang="0">
                  <a:pos x="63" y="91"/>
                </a:cxn>
                <a:cxn ang="0">
                  <a:pos x="58" y="97"/>
                </a:cxn>
                <a:cxn ang="0">
                  <a:pos x="17" y="34"/>
                </a:cxn>
                <a:cxn ang="0">
                  <a:pos x="40" y="131"/>
                </a:cxn>
                <a:cxn ang="0">
                  <a:pos x="46" y="126"/>
                </a:cxn>
                <a:cxn ang="0">
                  <a:pos x="52" y="126"/>
                </a:cxn>
                <a:cxn ang="0">
                  <a:pos x="52" y="131"/>
                </a:cxn>
                <a:cxn ang="0">
                  <a:pos x="29" y="143"/>
                </a:cxn>
                <a:cxn ang="0">
                  <a:pos x="23" y="143"/>
                </a:cxn>
                <a:cxn ang="0">
                  <a:pos x="23" y="137"/>
                </a:cxn>
                <a:cxn ang="0">
                  <a:pos x="23" y="131"/>
                </a:cxn>
                <a:cxn ang="0">
                  <a:pos x="29" y="131"/>
                </a:cxn>
                <a:cxn ang="0">
                  <a:pos x="35" y="131"/>
                </a:cxn>
                <a:cxn ang="0">
                  <a:pos x="12" y="40"/>
                </a:cxn>
                <a:cxn ang="0">
                  <a:pos x="6" y="40"/>
                </a:cxn>
                <a:cxn ang="0">
                  <a:pos x="0" y="40"/>
                </a:cxn>
                <a:cxn ang="0">
                  <a:pos x="0" y="34"/>
                </a:cxn>
                <a:cxn ang="0">
                  <a:pos x="6" y="34"/>
                </a:cxn>
                <a:cxn ang="0">
                  <a:pos x="17" y="28"/>
                </a:cxn>
                <a:cxn ang="0">
                  <a:pos x="58" y="86"/>
                </a:cxn>
                <a:cxn ang="0">
                  <a:pos x="63" y="11"/>
                </a:cxn>
                <a:cxn ang="0">
                  <a:pos x="80" y="5"/>
                </a:cxn>
                <a:cxn ang="0">
                  <a:pos x="80" y="0"/>
                </a:cxn>
                <a:cxn ang="0">
                  <a:pos x="80" y="5"/>
                </a:cxn>
                <a:cxn ang="0">
                  <a:pos x="86" y="5"/>
                </a:cxn>
                <a:cxn ang="0">
                  <a:pos x="80" y="5"/>
                </a:cxn>
                <a:cxn ang="0">
                  <a:pos x="80" y="11"/>
                </a:cxn>
                <a:cxn ang="0">
                  <a:pos x="75" y="11"/>
                </a:cxn>
                <a:cxn ang="0">
                  <a:pos x="98" y="103"/>
                </a:cxn>
                <a:cxn ang="0">
                  <a:pos x="103" y="103"/>
                </a:cxn>
                <a:cxn ang="0">
                  <a:pos x="109" y="103"/>
                </a:cxn>
                <a:cxn ang="0">
                  <a:pos x="109" y="108"/>
                </a:cxn>
                <a:cxn ang="0">
                  <a:pos x="103" y="108"/>
                </a:cxn>
                <a:cxn ang="0">
                  <a:pos x="86" y="120"/>
                </a:cxn>
                <a:cxn ang="0">
                  <a:pos x="80" y="120"/>
                </a:cxn>
                <a:cxn ang="0">
                  <a:pos x="80" y="114"/>
                </a:cxn>
                <a:cxn ang="0">
                  <a:pos x="92" y="108"/>
                </a:cxn>
                <a:cxn ang="0">
                  <a:pos x="69" y="17"/>
                </a:cxn>
                <a:cxn ang="0">
                  <a:pos x="63" y="91"/>
                </a:cxn>
              </a:cxnLst>
              <a:rect l="0" t="0" r="r" b="b"/>
              <a:pathLst>
                <a:path w="109" h="143">
                  <a:moveTo>
                    <a:pt x="63" y="91"/>
                  </a:moveTo>
                  <a:lnTo>
                    <a:pt x="58" y="97"/>
                  </a:lnTo>
                  <a:lnTo>
                    <a:pt x="17" y="34"/>
                  </a:lnTo>
                  <a:lnTo>
                    <a:pt x="40" y="131"/>
                  </a:lnTo>
                  <a:lnTo>
                    <a:pt x="46" y="126"/>
                  </a:lnTo>
                  <a:lnTo>
                    <a:pt x="52" y="126"/>
                  </a:lnTo>
                  <a:lnTo>
                    <a:pt x="52" y="131"/>
                  </a:lnTo>
                  <a:lnTo>
                    <a:pt x="29" y="143"/>
                  </a:lnTo>
                  <a:lnTo>
                    <a:pt x="23" y="143"/>
                  </a:lnTo>
                  <a:lnTo>
                    <a:pt x="23" y="137"/>
                  </a:lnTo>
                  <a:lnTo>
                    <a:pt x="23" y="131"/>
                  </a:lnTo>
                  <a:lnTo>
                    <a:pt x="29" y="131"/>
                  </a:lnTo>
                  <a:lnTo>
                    <a:pt x="35" y="131"/>
                  </a:lnTo>
                  <a:lnTo>
                    <a:pt x="12" y="40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7" y="28"/>
                  </a:lnTo>
                  <a:lnTo>
                    <a:pt x="58" y="86"/>
                  </a:lnTo>
                  <a:lnTo>
                    <a:pt x="63" y="11"/>
                  </a:lnTo>
                  <a:lnTo>
                    <a:pt x="80" y="5"/>
                  </a:lnTo>
                  <a:lnTo>
                    <a:pt x="80" y="0"/>
                  </a:lnTo>
                  <a:lnTo>
                    <a:pt x="80" y="5"/>
                  </a:lnTo>
                  <a:lnTo>
                    <a:pt x="86" y="5"/>
                  </a:lnTo>
                  <a:lnTo>
                    <a:pt x="80" y="5"/>
                  </a:lnTo>
                  <a:lnTo>
                    <a:pt x="80" y="11"/>
                  </a:lnTo>
                  <a:lnTo>
                    <a:pt x="75" y="11"/>
                  </a:lnTo>
                  <a:lnTo>
                    <a:pt x="98" y="103"/>
                  </a:lnTo>
                  <a:lnTo>
                    <a:pt x="103" y="103"/>
                  </a:lnTo>
                  <a:lnTo>
                    <a:pt x="109" y="103"/>
                  </a:lnTo>
                  <a:lnTo>
                    <a:pt x="109" y="108"/>
                  </a:lnTo>
                  <a:lnTo>
                    <a:pt x="103" y="108"/>
                  </a:lnTo>
                  <a:lnTo>
                    <a:pt x="86" y="120"/>
                  </a:lnTo>
                  <a:lnTo>
                    <a:pt x="80" y="120"/>
                  </a:lnTo>
                  <a:lnTo>
                    <a:pt x="80" y="114"/>
                  </a:lnTo>
                  <a:lnTo>
                    <a:pt x="92" y="108"/>
                  </a:lnTo>
                  <a:lnTo>
                    <a:pt x="69" y="17"/>
                  </a:lnTo>
                  <a:lnTo>
                    <a:pt x="63" y="9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6" name="Freeform 14"/>
            <p:cNvSpPr>
              <a:spLocks/>
            </p:cNvSpPr>
            <p:nvPr/>
          </p:nvSpPr>
          <p:spPr bwMode="auto">
            <a:xfrm>
              <a:off x="3216" y="2164"/>
              <a:ext cx="81" cy="201"/>
            </a:xfrm>
            <a:custGeom>
              <a:avLst/>
              <a:gdLst/>
              <a:ahLst/>
              <a:cxnLst>
                <a:cxn ang="0">
                  <a:pos x="81" y="86"/>
                </a:cxn>
                <a:cxn ang="0">
                  <a:pos x="81" y="115"/>
                </a:cxn>
                <a:cxn ang="0">
                  <a:pos x="81" y="138"/>
                </a:cxn>
                <a:cxn ang="0">
                  <a:pos x="81" y="155"/>
                </a:cxn>
                <a:cxn ang="0">
                  <a:pos x="75" y="172"/>
                </a:cxn>
                <a:cxn ang="0">
                  <a:pos x="69" y="184"/>
                </a:cxn>
                <a:cxn ang="0">
                  <a:pos x="63" y="189"/>
                </a:cxn>
                <a:cxn ang="0">
                  <a:pos x="58" y="195"/>
                </a:cxn>
                <a:cxn ang="0">
                  <a:pos x="52" y="201"/>
                </a:cxn>
                <a:cxn ang="0">
                  <a:pos x="41" y="201"/>
                </a:cxn>
                <a:cxn ang="0">
                  <a:pos x="35" y="201"/>
                </a:cxn>
                <a:cxn ang="0">
                  <a:pos x="29" y="201"/>
                </a:cxn>
                <a:cxn ang="0">
                  <a:pos x="23" y="195"/>
                </a:cxn>
                <a:cxn ang="0">
                  <a:pos x="18" y="189"/>
                </a:cxn>
                <a:cxn ang="0">
                  <a:pos x="18" y="184"/>
                </a:cxn>
                <a:cxn ang="0">
                  <a:pos x="12" y="178"/>
                </a:cxn>
                <a:cxn ang="0">
                  <a:pos x="12" y="172"/>
                </a:cxn>
                <a:cxn ang="0">
                  <a:pos x="12" y="166"/>
                </a:cxn>
                <a:cxn ang="0">
                  <a:pos x="6" y="161"/>
                </a:cxn>
                <a:cxn ang="0">
                  <a:pos x="6" y="155"/>
                </a:cxn>
                <a:cxn ang="0">
                  <a:pos x="6" y="149"/>
                </a:cxn>
                <a:cxn ang="0">
                  <a:pos x="6" y="143"/>
                </a:cxn>
                <a:cxn ang="0">
                  <a:pos x="6" y="132"/>
                </a:cxn>
                <a:cxn ang="0">
                  <a:pos x="0" y="126"/>
                </a:cxn>
                <a:cxn ang="0">
                  <a:pos x="0" y="115"/>
                </a:cxn>
                <a:cxn ang="0">
                  <a:pos x="0" y="86"/>
                </a:cxn>
                <a:cxn ang="0">
                  <a:pos x="6" y="63"/>
                </a:cxn>
                <a:cxn ang="0">
                  <a:pos x="6" y="46"/>
                </a:cxn>
                <a:cxn ang="0">
                  <a:pos x="12" y="29"/>
                </a:cxn>
                <a:cxn ang="0">
                  <a:pos x="18" y="17"/>
                </a:cxn>
                <a:cxn ang="0">
                  <a:pos x="23" y="12"/>
                </a:cxn>
                <a:cxn ang="0">
                  <a:pos x="29" y="6"/>
                </a:cxn>
                <a:cxn ang="0">
                  <a:pos x="35" y="0"/>
                </a:cxn>
                <a:cxn ang="0">
                  <a:pos x="41" y="0"/>
                </a:cxn>
                <a:cxn ang="0">
                  <a:pos x="46" y="0"/>
                </a:cxn>
                <a:cxn ang="0">
                  <a:pos x="52" y="0"/>
                </a:cxn>
                <a:cxn ang="0">
                  <a:pos x="58" y="6"/>
                </a:cxn>
                <a:cxn ang="0">
                  <a:pos x="63" y="6"/>
                </a:cxn>
                <a:cxn ang="0">
                  <a:pos x="69" y="12"/>
                </a:cxn>
                <a:cxn ang="0">
                  <a:pos x="69" y="17"/>
                </a:cxn>
                <a:cxn ang="0">
                  <a:pos x="75" y="23"/>
                </a:cxn>
                <a:cxn ang="0">
                  <a:pos x="75" y="29"/>
                </a:cxn>
                <a:cxn ang="0">
                  <a:pos x="75" y="35"/>
                </a:cxn>
                <a:cxn ang="0">
                  <a:pos x="75" y="40"/>
                </a:cxn>
                <a:cxn ang="0">
                  <a:pos x="81" y="46"/>
                </a:cxn>
                <a:cxn ang="0">
                  <a:pos x="81" y="52"/>
                </a:cxn>
                <a:cxn ang="0">
                  <a:pos x="81" y="57"/>
                </a:cxn>
                <a:cxn ang="0">
                  <a:pos x="81" y="69"/>
                </a:cxn>
                <a:cxn ang="0">
                  <a:pos x="81" y="75"/>
                </a:cxn>
                <a:cxn ang="0">
                  <a:pos x="81" y="86"/>
                </a:cxn>
              </a:cxnLst>
              <a:rect l="0" t="0" r="r" b="b"/>
              <a:pathLst>
                <a:path w="81" h="201">
                  <a:moveTo>
                    <a:pt x="81" y="86"/>
                  </a:moveTo>
                  <a:lnTo>
                    <a:pt x="81" y="115"/>
                  </a:lnTo>
                  <a:lnTo>
                    <a:pt x="81" y="138"/>
                  </a:lnTo>
                  <a:lnTo>
                    <a:pt x="81" y="155"/>
                  </a:lnTo>
                  <a:lnTo>
                    <a:pt x="75" y="172"/>
                  </a:lnTo>
                  <a:lnTo>
                    <a:pt x="69" y="184"/>
                  </a:lnTo>
                  <a:lnTo>
                    <a:pt x="63" y="189"/>
                  </a:lnTo>
                  <a:lnTo>
                    <a:pt x="58" y="195"/>
                  </a:lnTo>
                  <a:lnTo>
                    <a:pt x="52" y="201"/>
                  </a:lnTo>
                  <a:lnTo>
                    <a:pt x="41" y="201"/>
                  </a:lnTo>
                  <a:lnTo>
                    <a:pt x="35" y="201"/>
                  </a:lnTo>
                  <a:lnTo>
                    <a:pt x="29" y="201"/>
                  </a:lnTo>
                  <a:lnTo>
                    <a:pt x="23" y="195"/>
                  </a:lnTo>
                  <a:lnTo>
                    <a:pt x="18" y="189"/>
                  </a:lnTo>
                  <a:lnTo>
                    <a:pt x="18" y="184"/>
                  </a:lnTo>
                  <a:lnTo>
                    <a:pt x="12" y="178"/>
                  </a:lnTo>
                  <a:lnTo>
                    <a:pt x="12" y="172"/>
                  </a:lnTo>
                  <a:lnTo>
                    <a:pt x="12" y="166"/>
                  </a:lnTo>
                  <a:lnTo>
                    <a:pt x="6" y="161"/>
                  </a:lnTo>
                  <a:lnTo>
                    <a:pt x="6" y="155"/>
                  </a:lnTo>
                  <a:lnTo>
                    <a:pt x="6" y="149"/>
                  </a:lnTo>
                  <a:lnTo>
                    <a:pt x="6" y="143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0" y="115"/>
                  </a:lnTo>
                  <a:lnTo>
                    <a:pt x="0" y="86"/>
                  </a:lnTo>
                  <a:lnTo>
                    <a:pt x="6" y="63"/>
                  </a:lnTo>
                  <a:lnTo>
                    <a:pt x="6" y="46"/>
                  </a:lnTo>
                  <a:lnTo>
                    <a:pt x="12" y="29"/>
                  </a:lnTo>
                  <a:lnTo>
                    <a:pt x="18" y="17"/>
                  </a:lnTo>
                  <a:lnTo>
                    <a:pt x="23" y="12"/>
                  </a:lnTo>
                  <a:lnTo>
                    <a:pt x="29" y="6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8" y="6"/>
                  </a:lnTo>
                  <a:lnTo>
                    <a:pt x="63" y="6"/>
                  </a:lnTo>
                  <a:lnTo>
                    <a:pt x="69" y="12"/>
                  </a:lnTo>
                  <a:lnTo>
                    <a:pt x="69" y="17"/>
                  </a:lnTo>
                  <a:lnTo>
                    <a:pt x="75" y="23"/>
                  </a:lnTo>
                  <a:lnTo>
                    <a:pt x="75" y="29"/>
                  </a:lnTo>
                  <a:lnTo>
                    <a:pt x="75" y="35"/>
                  </a:lnTo>
                  <a:lnTo>
                    <a:pt x="75" y="40"/>
                  </a:lnTo>
                  <a:lnTo>
                    <a:pt x="81" y="46"/>
                  </a:lnTo>
                  <a:lnTo>
                    <a:pt x="81" y="52"/>
                  </a:lnTo>
                  <a:lnTo>
                    <a:pt x="81" y="57"/>
                  </a:lnTo>
                  <a:lnTo>
                    <a:pt x="81" y="69"/>
                  </a:lnTo>
                  <a:lnTo>
                    <a:pt x="81" y="75"/>
                  </a:lnTo>
                  <a:lnTo>
                    <a:pt x="81" y="8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7" name="Freeform 15"/>
            <p:cNvSpPr>
              <a:spLocks/>
            </p:cNvSpPr>
            <p:nvPr/>
          </p:nvSpPr>
          <p:spPr bwMode="auto">
            <a:xfrm>
              <a:off x="3228" y="2176"/>
              <a:ext cx="63" cy="177"/>
            </a:xfrm>
            <a:custGeom>
              <a:avLst/>
              <a:gdLst/>
              <a:ahLst/>
              <a:cxnLst>
                <a:cxn ang="0">
                  <a:pos x="63" y="74"/>
                </a:cxn>
                <a:cxn ang="0">
                  <a:pos x="63" y="63"/>
                </a:cxn>
                <a:cxn ang="0">
                  <a:pos x="63" y="57"/>
                </a:cxn>
                <a:cxn ang="0">
                  <a:pos x="63" y="45"/>
                </a:cxn>
                <a:cxn ang="0">
                  <a:pos x="57" y="40"/>
                </a:cxn>
                <a:cxn ang="0">
                  <a:pos x="57" y="34"/>
                </a:cxn>
                <a:cxn ang="0">
                  <a:pos x="57" y="23"/>
                </a:cxn>
                <a:cxn ang="0">
                  <a:pos x="51" y="17"/>
                </a:cxn>
                <a:cxn ang="0">
                  <a:pos x="51" y="11"/>
                </a:cxn>
                <a:cxn ang="0">
                  <a:pos x="46" y="11"/>
                </a:cxn>
                <a:cxn ang="0">
                  <a:pos x="46" y="5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9" y="0"/>
                </a:cxn>
                <a:cxn ang="0">
                  <a:pos x="23" y="0"/>
                </a:cxn>
                <a:cxn ang="0">
                  <a:pos x="17" y="5"/>
                </a:cxn>
                <a:cxn ang="0">
                  <a:pos x="11" y="11"/>
                </a:cxn>
                <a:cxn ang="0">
                  <a:pos x="6" y="23"/>
                </a:cxn>
                <a:cxn ang="0">
                  <a:pos x="6" y="34"/>
                </a:cxn>
                <a:cxn ang="0">
                  <a:pos x="0" y="45"/>
                </a:cxn>
                <a:cxn ang="0">
                  <a:pos x="0" y="57"/>
                </a:cxn>
                <a:cxn ang="0">
                  <a:pos x="0" y="74"/>
                </a:cxn>
                <a:cxn ang="0">
                  <a:pos x="0" y="103"/>
                </a:cxn>
                <a:cxn ang="0">
                  <a:pos x="0" y="114"/>
                </a:cxn>
                <a:cxn ang="0">
                  <a:pos x="0" y="120"/>
                </a:cxn>
                <a:cxn ang="0">
                  <a:pos x="0" y="131"/>
                </a:cxn>
                <a:cxn ang="0">
                  <a:pos x="0" y="137"/>
                </a:cxn>
                <a:cxn ang="0">
                  <a:pos x="6" y="143"/>
                </a:cxn>
                <a:cxn ang="0">
                  <a:pos x="6" y="154"/>
                </a:cxn>
                <a:cxn ang="0">
                  <a:pos x="11" y="160"/>
                </a:cxn>
                <a:cxn ang="0">
                  <a:pos x="11" y="166"/>
                </a:cxn>
                <a:cxn ang="0">
                  <a:pos x="17" y="172"/>
                </a:cxn>
                <a:cxn ang="0">
                  <a:pos x="23" y="177"/>
                </a:cxn>
                <a:cxn ang="0">
                  <a:pos x="29" y="177"/>
                </a:cxn>
                <a:cxn ang="0">
                  <a:pos x="40" y="177"/>
                </a:cxn>
                <a:cxn ang="0">
                  <a:pos x="46" y="172"/>
                </a:cxn>
                <a:cxn ang="0">
                  <a:pos x="51" y="166"/>
                </a:cxn>
                <a:cxn ang="0">
                  <a:pos x="57" y="154"/>
                </a:cxn>
                <a:cxn ang="0">
                  <a:pos x="57" y="143"/>
                </a:cxn>
                <a:cxn ang="0">
                  <a:pos x="63" y="131"/>
                </a:cxn>
                <a:cxn ang="0">
                  <a:pos x="63" y="120"/>
                </a:cxn>
                <a:cxn ang="0">
                  <a:pos x="63" y="103"/>
                </a:cxn>
                <a:cxn ang="0">
                  <a:pos x="63" y="74"/>
                </a:cxn>
              </a:cxnLst>
              <a:rect l="0" t="0" r="r" b="b"/>
              <a:pathLst>
                <a:path w="63" h="177">
                  <a:moveTo>
                    <a:pt x="63" y="74"/>
                  </a:moveTo>
                  <a:lnTo>
                    <a:pt x="63" y="63"/>
                  </a:lnTo>
                  <a:lnTo>
                    <a:pt x="63" y="57"/>
                  </a:lnTo>
                  <a:lnTo>
                    <a:pt x="63" y="45"/>
                  </a:lnTo>
                  <a:lnTo>
                    <a:pt x="57" y="40"/>
                  </a:lnTo>
                  <a:lnTo>
                    <a:pt x="57" y="34"/>
                  </a:lnTo>
                  <a:lnTo>
                    <a:pt x="57" y="23"/>
                  </a:lnTo>
                  <a:lnTo>
                    <a:pt x="51" y="17"/>
                  </a:lnTo>
                  <a:lnTo>
                    <a:pt x="51" y="11"/>
                  </a:lnTo>
                  <a:lnTo>
                    <a:pt x="46" y="11"/>
                  </a:lnTo>
                  <a:lnTo>
                    <a:pt x="46" y="5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5"/>
                  </a:lnTo>
                  <a:lnTo>
                    <a:pt x="11" y="11"/>
                  </a:lnTo>
                  <a:lnTo>
                    <a:pt x="6" y="23"/>
                  </a:lnTo>
                  <a:lnTo>
                    <a:pt x="6" y="34"/>
                  </a:lnTo>
                  <a:lnTo>
                    <a:pt x="0" y="45"/>
                  </a:lnTo>
                  <a:lnTo>
                    <a:pt x="0" y="57"/>
                  </a:lnTo>
                  <a:lnTo>
                    <a:pt x="0" y="74"/>
                  </a:lnTo>
                  <a:lnTo>
                    <a:pt x="0" y="103"/>
                  </a:lnTo>
                  <a:lnTo>
                    <a:pt x="0" y="114"/>
                  </a:lnTo>
                  <a:lnTo>
                    <a:pt x="0" y="120"/>
                  </a:lnTo>
                  <a:lnTo>
                    <a:pt x="0" y="131"/>
                  </a:lnTo>
                  <a:lnTo>
                    <a:pt x="0" y="137"/>
                  </a:lnTo>
                  <a:lnTo>
                    <a:pt x="6" y="143"/>
                  </a:lnTo>
                  <a:lnTo>
                    <a:pt x="6" y="154"/>
                  </a:lnTo>
                  <a:lnTo>
                    <a:pt x="11" y="160"/>
                  </a:lnTo>
                  <a:lnTo>
                    <a:pt x="11" y="166"/>
                  </a:lnTo>
                  <a:lnTo>
                    <a:pt x="17" y="172"/>
                  </a:lnTo>
                  <a:lnTo>
                    <a:pt x="23" y="177"/>
                  </a:lnTo>
                  <a:lnTo>
                    <a:pt x="29" y="177"/>
                  </a:lnTo>
                  <a:lnTo>
                    <a:pt x="40" y="177"/>
                  </a:lnTo>
                  <a:lnTo>
                    <a:pt x="46" y="172"/>
                  </a:lnTo>
                  <a:lnTo>
                    <a:pt x="51" y="166"/>
                  </a:lnTo>
                  <a:lnTo>
                    <a:pt x="57" y="154"/>
                  </a:lnTo>
                  <a:lnTo>
                    <a:pt x="57" y="143"/>
                  </a:lnTo>
                  <a:lnTo>
                    <a:pt x="63" y="131"/>
                  </a:lnTo>
                  <a:lnTo>
                    <a:pt x="63" y="120"/>
                  </a:lnTo>
                  <a:lnTo>
                    <a:pt x="63" y="103"/>
                  </a:lnTo>
                  <a:lnTo>
                    <a:pt x="63" y="7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8" name="Freeform 16"/>
            <p:cNvSpPr>
              <a:spLocks/>
            </p:cNvSpPr>
            <p:nvPr/>
          </p:nvSpPr>
          <p:spPr bwMode="auto">
            <a:xfrm>
              <a:off x="3245" y="2204"/>
              <a:ext cx="155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3" y="0"/>
                </a:cxn>
                <a:cxn ang="0">
                  <a:pos x="109" y="0"/>
                </a:cxn>
                <a:cxn ang="0">
                  <a:pos x="115" y="0"/>
                </a:cxn>
                <a:cxn ang="0">
                  <a:pos x="120" y="0"/>
                </a:cxn>
                <a:cxn ang="0">
                  <a:pos x="126" y="6"/>
                </a:cxn>
                <a:cxn ang="0">
                  <a:pos x="132" y="12"/>
                </a:cxn>
                <a:cxn ang="0">
                  <a:pos x="138" y="17"/>
                </a:cxn>
                <a:cxn ang="0">
                  <a:pos x="143" y="23"/>
                </a:cxn>
                <a:cxn ang="0">
                  <a:pos x="149" y="29"/>
                </a:cxn>
                <a:cxn ang="0">
                  <a:pos x="149" y="35"/>
                </a:cxn>
                <a:cxn ang="0">
                  <a:pos x="155" y="40"/>
                </a:cxn>
                <a:cxn ang="0">
                  <a:pos x="155" y="46"/>
                </a:cxn>
                <a:cxn ang="0">
                  <a:pos x="155" y="58"/>
                </a:cxn>
                <a:cxn ang="0">
                  <a:pos x="155" y="63"/>
                </a:cxn>
                <a:cxn ang="0">
                  <a:pos x="155" y="75"/>
                </a:cxn>
                <a:cxn ang="0">
                  <a:pos x="149" y="80"/>
                </a:cxn>
                <a:cxn ang="0">
                  <a:pos x="149" y="86"/>
                </a:cxn>
                <a:cxn ang="0">
                  <a:pos x="143" y="92"/>
                </a:cxn>
                <a:cxn ang="0">
                  <a:pos x="138" y="98"/>
                </a:cxn>
                <a:cxn ang="0">
                  <a:pos x="138" y="103"/>
                </a:cxn>
                <a:cxn ang="0">
                  <a:pos x="132" y="109"/>
                </a:cxn>
                <a:cxn ang="0">
                  <a:pos x="120" y="115"/>
                </a:cxn>
                <a:cxn ang="0">
                  <a:pos x="115" y="115"/>
                </a:cxn>
                <a:cxn ang="0">
                  <a:pos x="109" y="115"/>
                </a:cxn>
                <a:cxn ang="0">
                  <a:pos x="103" y="115"/>
                </a:cxn>
                <a:cxn ang="0">
                  <a:pos x="0" y="115"/>
                </a:cxn>
                <a:cxn ang="0">
                  <a:pos x="0" y="103"/>
                </a:cxn>
                <a:cxn ang="0">
                  <a:pos x="103" y="103"/>
                </a:cxn>
                <a:cxn ang="0">
                  <a:pos x="109" y="103"/>
                </a:cxn>
                <a:cxn ang="0">
                  <a:pos x="115" y="103"/>
                </a:cxn>
                <a:cxn ang="0">
                  <a:pos x="120" y="103"/>
                </a:cxn>
                <a:cxn ang="0">
                  <a:pos x="126" y="98"/>
                </a:cxn>
                <a:cxn ang="0">
                  <a:pos x="132" y="92"/>
                </a:cxn>
                <a:cxn ang="0">
                  <a:pos x="138" y="86"/>
                </a:cxn>
                <a:cxn ang="0">
                  <a:pos x="138" y="80"/>
                </a:cxn>
                <a:cxn ang="0">
                  <a:pos x="143" y="75"/>
                </a:cxn>
                <a:cxn ang="0">
                  <a:pos x="143" y="69"/>
                </a:cxn>
                <a:cxn ang="0">
                  <a:pos x="143" y="63"/>
                </a:cxn>
                <a:cxn ang="0">
                  <a:pos x="143" y="58"/>
                </a:cxn>
                <a:cxn ang="0">
                  <a:pos x="143" y="52"/>
                </a:cxn>
                <a:cxn ang="0">
                  <a:pos x="143" y="46"/>
                </a:cxn>
                <a:cxn ang="0">
                  <a:pos x="143" y="40"/>
                </a:cxn>
                <a:cxn ang="0">
                  <a:pos x="138" y="35"/>
                </a:cxn>
                <a:cxn ang="0">
                  <a:pos x="138" y="29"/>
                </a:cxn>
                <a:cxn ang="0">
                  <a:pos x="132" y="23"/>
                </a:cxn>
                <a:cxn ang="0">
                  <a:pos x="126" y="17"/>
                </a:cxn>
                <a:cxn ang="0">
                  <a:pos x="120" y="17"/>
                </a:cxn>
                <a:cxn ang="0">
                  <a:pos x="120" y="12"/>
                </a:cxn>
                <a:cxn ang="0">
                  <a:pos x="115" y="12"/>
                </a:cxn>
                <a:cxn ang="0">
                  <a:pos x="109" y="12"/>
                </a:cxn>
                <a:cxn ang="0">
                  <a:pos x="103" y="1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155" h="115">
                  <a:moveTo>
                    <a:pt x="0" y="0"/>
                  </a:moveTo>
                  <a:lnTo>
                    <a:pt x="103" y="0"/>
                  </a:lnTo>
                  <a:lnTo>
                    <a:pt x="109" y="0"/>
                  </a:lnTo>
                  <a:lnTo>
                    <a:pt x="115" y="0"/>
                  </a:lnTo>
                  <a:lnTo>
                    <a:pt x="120" y="0"/>
                  </a:lnTo>
                  <a:lnTo>
                    <a:pt x="126" y="6"/>
                  </a:lnTo>
                  <a:lnTo>
                    <a:pt x="132" y="12"/>
                  </a:lnTo>
                  <a:lnTo>
                    <a:pt x="138" y="17"/>
                  </a:lnTo>
                  <a:lnTo>
                    <a:pt x="143" y="23"/>
                  </a:lnTo>
                  <a:lnTo>
                    <a:pt x="149" y="29"/>
                  </a:lnTo>
                  <a:lnTo>
                    <a:pt x="149" y="35"/>
                  </a:lnTo>
                  <a:lnTo>
                    <a:pt x="155" y="40"/>
                  </a:lnTo>
                  <a:lnTo>
                    <a:pt x="155" y="46"/>
                  </a:lnTo>
                  <a:lnTo>
                    <a:pt x="155" y="58"/>
                  </a:lnTo>
                  <a:lnTo>
                    <a:pt x="155" y="63"/>
                  </a:lnTo>
                  <a:lnTo>
                    <a:pt x="155" y="75"/>
                  </a:lnTo>
                  <a:lnTo>
                    <a:pt x="149" y="80"/>
                  </a:lnTo>
                  <a:lnTo>
                    <a:pt x="149" y="86"/>
                  </a:lnTo>
                  <a:lnTo>
                    <a:pt x="143" y="92"/>
                  </a:lnTo>
                  <a:lnTo>
                    <a:pt x="138" y="98"/>
                  </a:lnTo>
                  <a:lnTo>
                    <a:pt x="138" y="103"/>
                  </a:lnTo>
                  <a:lnTo>
                    <a:pt x="132" y="109"/>
                  </a:lnTo>
                  <a:lnTo>
                    <a:pt x="120" y="115"/>
                  </a:lnTo>
                  <a:lnTo>
                    <a:pt x="115" y="115"/>
                  </a:lnTo>
                  <a:lnTo>
                    <a:pt x="109" y="115"/>
                  </a:lnTo>
                  <a:lnTo>
                    <a:pt x="103" y="115"/>
                  </a:lnTo>
                  <a:lnTo>
                    <a:pt x="0" y="115"/>
                  </a:lnTo>
                  <a:lnTo>
                    <a:pt x="0" y="103"/>
                  </a:lnTo>
                  <a:lnTo>
                    <a:pt x="103" y="103"/>
                  </a:lnTo>
                  <a:lnTo>
                    <a:pt x="109" y="103"/>
                  </a:lnTo>
                  <a:lnTo>
                    <a:pt x="115" y="103"/>
                  </a:lnTo>
                  <a:lnTo>
                    <a:pt x="120" y="103"/>
                  </a:lnTo>
                  <a:lnTo>
                    <a:pt x="126" y="98"/>
                  </a:lnTo>
                  <a:lnTo>
                    <a:pt x="132" y="92"/>
                  </a:lnTo>
                  <a:lnTo>
                    <a:pt x="138" y="86"/>
                  </a:lnTo>
                  <a:lnTo>
                    <a:pt x="138" y="80"/>
                  </a:lnTo>
                  <a:lnTo>
                    <a:pt x="143" y="75"/>
                  </a:lnTo>
                  <a:lnTo>
                    <a:pt x="143" y="69"/>
                  </a:lnTo>
                  <a:lnTo>
                    <a:pt x="143" y="63"/>
                  </a:lnTo>
                  <a:lnTo>
                    <a:pt x="143" y="58"/>
                  </a:lnTo>
                  <a:lnTo>
                    <a:pt x="143" y="52"/>
                  </a:lnTo>
                  <a:lnTo>
                    <a:pt x="143" y="46"/>
                  </a:lnTo>
                  <a:lnTo>
                    <a:pt x="143" y="40"/>
                  </a:lnTo>
                  <a:lnTo>
                    <a:pt x="138" y="35"/>
                  </a:lnTo>
                  <a:lnTo>
                    <a:pt x="138" y="29"/>
                  </a:lnTo>
                  <a:lnTo>
                    <a:pt x="132" y="23"/>
                  </a:lnTo>
                  <a:lnTo>
                    <a:pt x="126" y="17"/>
                  </a:lnTo>
                  <a:lnTo>
                    <a:pt x="120" y="17"/>
                  </a:lnTo>
                  <a:lnTo>
                    <a:pt x="120" y="12"/>
                  </a:lnTo>
                  <a:lnTo>
                    <a:pt x="115" y="12"/>
                  </a:lnTo>
                  <a:lnTo>
                    <a:pt x="109" y="12"/>
                  </a:lnTo>
                  <a:lnTo>
                    <a:pt x="103" y="12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09" name="Freeform 17"/>
            <p:cNvSpPr>
              <a:spLocks/>
            </p:cNvSpPr>
            <p:nvPr/>
          </p:nvSpPr>
          <p:spPr bwMode="auto">
            <a:xfrm>
              <a:off x="3354" y="2084"/>
              <a:ext cx="384" cy="596"/>
            </a:xfrm>
            <a:custGeom>
              <a:avLst/>
              <a:gdLst/>
              <a:ahLst/>
              <a:cxnLst>
                <a:cxn ang="0">
                  <a:pos x="229" y="596"/>
                </a:cxn>
                <a:cxn ang="0">
                  <a:pos x="51" y="349"/>
                </a:cxn>
                <a:cxn ang="0">
                  <a:pos x="34" y="327"/>
                </a:cxn>
                <a:cxn ang="0">
                  <a:pos x="23" y="309"/>
                </a:cxn>
                <a:cxn ang="0">
                  <a:pos x="17" y="286"/>
                </a:cxn>
                <a:cxn ang="0">
                  <a:pos x="11" y="264"/>
                </a:cxn>
                <a:cxn ang="0">
                  <a:pos x="6" y="235"/>
                </a:cxn>
                <a:cxn ang="0">
                  <a:pos x="0" y="212"/>
                </a:cxn>
                <a:cxn ang="0">
                  <a:pos x="0" y="189"/>
                </a:cxn>
                <a:cxn ang="0">
                  <a:pos x="0" y="160"/>
                </a:cxn>
                <a:cxn ang="0">
                  <a:pos x="6" y="137"/>
                </a:cxn>
                <a:cxn ang="0">
                  <a:pos x="11" y="115"/>
                </a:cxn>
                <a:cxn ang="0">
                  <a:pos x="17" y="92"/>
                </a:cxn>
                <a:cxn ang="0">
                  <a:pos x="29" y="69"/>
                </a:cxn>
                <a:cxn ang="0">
                  <a:pos x="40" y="52"/>
                </a:cxn>
                <a:cxn ang="0">
                  <a:pos x="51" y="34"/>
                </a:cxn>
                <a:cxn ang="0">
                  <a:pos x="69" y="23"/>
                </a:cxn>
                <a:cxn ang="0">
                  <a:pos x="80" y="11"/>
                </a:cxn>
                <a:cxn ang="0">
                  <a:pos x="97" y="6"/>
                </a:cxn>
                <a:cxn ang="0">
                  <a:pos x="114" y="0"/>
                </a:cxn>
                <a:cxn ang="0">
                  <a:pos x="126" y="0"/>
                </a:cxn>
                <a:cxn ang="0">
                  <a:pos x="143" y="6"/>
                </a:cxn>
                <a:cxn ang="0">
                  <a:pos x="160" y="11"/>
                </a:cxn>
                <a:cxn ang="0">
                  <a:pos x="172" y="23"/>
                </a:cxn>
                <a:cxn ang="0">
                  <a:pos x="189" y="34"/>
                </a:cxn>
                <a:cxn ang="0">
                  <a:pos x="200" y="52"/>
                </a:cxn>
                <a:cxn ang="0">
                  <a:pos x="384" y="304"/>
                </a:cxn>
                <a:cxn ang="0">
                  <a:pos x="367" y="332"/>
                </a:cxn>
                <a:cxn ang="0">
                  <a:pos x="189" y="86"/>
                </a:cxn>
                <a:cxn ang="0">
                  <a:pos x="177" y="69"/>
                </a:cxn>
                <a:cxn ang="0">
                  <a:pos x="166" y="57"/>
                </a:cxn>
                <a:cxn ang="0">
                  <a:pos x="155" y="52"/>
                </a:cxn>
                <a:cxn ang="0">
                  <a:pos x="137" y="46"/>
                </a:cxn>
                <a:cxn ang="0">
                  <a:pos x="126" y="40"/>
                </a:cxn>
                <a:cxn ang="0">
                  <a:pos x="114" y="40"/>
                </a:cxn>
                <a:cxn ang="0">
                  <a:pos x="103" y="46"/>
                </a:cxn>
                <a:cxn ang="0">
                  <a:pos x="92" y="46"/>
                </a:cxn>
                <a:cxn ang="0">
                  <a:pos x="80" y="57"/>
                </a:cxn>
                <a:cxn ang="0">
                  <a:pos x="69" y="69"/>
                </a:cxn>
                <a:cxn ang="0">
                  <a:pos x="57" y="80"/>
                </a:cxn>
                <a:cxn ang="0">
                  <a:pos x="51" y="97"/>
                </a:cxn>
                <a:cxn ang="0">
                  <a:pos x="40" y="115"/>
                </a:cxn>
                <a:cxn ang="0">
                  <a:pos x="34" y="132"/>
                </a:cxn>
                <a:cxn ang="0">
                  <a:pos x="29" y="149"/>
                </a:cxn>
                <a:cxn ang="0">
                  <a:pos x="29" y="172"/>
                </a:cxn>
                <a:cxn ang="0">
                  <a:pos x="29" y="189"/>
                </a:cxn>
                <a:cxn ang="0">
                  <a:pos x="29" y="212"/>
                </a:cxn>
                <a:cxn ang="0">
                  <a:pos x="29" y="229"/>
                </a:cxn>
                <a:cxn ang="0">
                  <a:pos x="34" y="246"/>
                </a:cxn>
                <a:cxn ang="0">
                  <a:pos x="40" y="269"/>
                </a:cxn>
                <a:cxn ang="0">
                  <a:pos x="46" y="286"/>
                </a:cxn>
                <a:cxn ang="0">
                  <a:pos x="51" y="304"/>
                </a:cxn>
                <a:cxn ang="0">
                  <a:pos x="63" y="321"/>
                </a:cxn>
                <a:cxn ang="0">
                  <a:pos x="246" y="567"/>
                </a:cxn>
                <a:cxn ang="0">
                  <a:pos x="229" y="596"/>
                </a:cxn>
              </a:cxnLst>
              <a:rect l="0" t="0" r="r" b="b"/>
              <a:pathLst>
                <a:path w="384" h="596">
                  <a:moveTo>
                    <a:pt x="229" y="596"/>
                  </a:moveTo>
                  <a:lnTo>
                    <a:pt x="51" y="349"/>
                  </a:lnTo>
                  <a:lnTo>
                    <a:pt x="34" y="327"/>
                  </a:lnTo>
                  <a:lnTo>
                    <a:pt x="23" y="309"/>
                  </a:lnTo>
                  <a:lnTo>
                    <a:pt x="17" y="286"/>
                  </a:lnTo>
                  <a:lnTo>
                    <a:pt x="11" y="264"/>
                  </a:lnTo>
                  <a:lnTo>
                    <a:pt x="6" y="235"/>
                  </a:lnTo>
                  <a:lnTo>
                    <a:pt x="0" y="212"/>
                  </a:lnTo>
                  <a:lnTo>
                    <a:pt x="0" y="189"/>
                  </a:lnTo>
                  <a:lnTo>
                    <a:pt x="0" y="160"/>
                  </a:lnTo>
                  <a:lnTo>
                    <a:pt x="6" y="137"/>
                  </a:lnTo>
                  <a:lnTo>
                    <a:pt x="11" y="115"/>
                  </a:lnTo>
                  <a:lnTo>
                    <a:pt x="17" y="92"/>
                  </a:lnTo>
                  <a:lnTo>
                    <a:pt x="29" y="69"/>
                  </a:lnTo>
                  <a:lnTo>
                    <a:pt x="40" y="52"/>
                  </a:lnTo>
                  <a:lnTo>
                    <a:pt x="51" y="34"/>
                  </a:lnTo>
                  <a:lnTo>
                    <a:pt x="69" y="23"/>
                  </a:lnTo>
                  <a:lnTo>
                    <a:pt x="80" y="11"/>
                  </a:lnTo>
                  <a:lnTo>
                    <a:pt x="97" y="6"/>
                  </a:lnTo>
                  <a:lnTo>
                    <a:pt x="114" y="0"/>
                  </a:lnTo>
                  <a:lnTo>
                    <a:pt x="126" y="0"/>
                  </a:lnTo>
                  <a:lnTo>
                    <a:pt x="143" y="6"/>
                  </a:lnTo>
                  <a:lnTo>
                    <a:pt x="160" y="11"/>
                  </a:lnTo>
                  <a:lnTo>
                    <a:pt x="172" y="23"/>
                  </a:lnTo>
                  <a:lnTo>
                    <a:pt x="189" y="34"/>
                  </a:lnTo>
                  <a:lnTo>
                    <a:pt x="200" y="52"/>
                  </a:lnTo>
                  <a:lnTo>
                    <a:pt x="384" y="304"/>
                  </a:lnTo>
                  <a:lnTo>
                    <a:pt x="367" y="332"/>
                  </a:lnTo>
                  <a:lnTo>
                    <a:pt x="189" y="86"/>
                  </a:lnTo>
                  <a:lnTo>
                    <a:pt x="177" y="69"/>
                  </a:lnTo>
                  <a:lnTo>
                    <a:pt x="166" y="57"/>
                  </a:lnTo>
                  <a:lnTo>
                    <a:pt x="155" y="52"/>
                  </a:lnTo>
                  <a:lnTo>
                    <a:pt x="137" y="46"/>
                  </a:lnTo>
                  <a:lnTo>
                    <a:pt x="126" y="40"/>
                  </a:lnTo>
                  <a:lnTo>
                    <a:pt x="114" y="40"/>
                  </a:lnTo>
                  <a:lnTo>
                    <a:pt x="103" y="46"/>
                  </a:lnTo>
                  <a:lnTo>
                    <a:pt x="92" y="46"/>
                  </a:lnTo>
                  <a:lnTo>
                    <a:pt x="80" y="57"/>
                  </a:lnTo>
                  <a:lnTo>
                    <a:pt x="69" y="69"/>
                  </a:lnTo>
                  <a:lnTo>
                    <a:pt x="57" y="80"/>
                  </a:lnTo>
                  <a:lnTo>
                    <a:pt x="51" y="97"/>
                  </a:lnTo>
                  <a:lnTo>
                    <a:pt x="40" y="115"/>
                  </a:lnTo>
                  <a:lnTo>
                    <a:pt x="34" y="132"/>
                  </a:lnTo>
                  <a:lnTo>
                    <a:pt x="29" y="149"/>
                  </a:lnTo>
                  <a:lnTo>
                    <a:pt x="29" y="172"/>
                  </a:lnTo>
                  <a:lnTo>
                    <a:pt x="29" y="189"/>
                  </a:lnTo>
                  <a:lnTo>
                    <a:pt x="29" y="212"/>
                  </a:lnTo>
                  <a:lnTo>
                    <a:pt x="29" y="229"/>
                  </a:lnTo>
                  <a:lnTo>
                    <a:pt x="34" y="246"/>
                  </a:lnTo>
                  <a:lnTo>
                    <a:pt x="40" y="269"/>
                  </a:lnTo>
                  <a:lnTo>
                    <a:pt x="46" y="286"/>
                  </a:lnTo>
                  <a:lnTo>
                    <a:pt x="51" y="304"/>
                  </a:lnTo>
                  <a:lnTo>
                    <a:pt x="63" y="321"/>
                  </a:lnTo>
                  <a:lnTo>
                    <a:pt x="246" y="567"/>
                  </a:lnTo>
                  <a:lnTo>
                    <a:pt x="229" y="596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0" name="Freeform 18"/>
            <p:cNvSpPr>
              <a:spLocks/>
            </p:cNvSpPr>
            <p:nvPr/>
          </p:nvSpPr>
          <p:spPr bwMode="auto">
            <a:xfrm>
              <a:off x="3354" y="2084"/>
              <a:ext cx="384" cy="596"/>
            </a:xfrm>
            <a:custGeom>
              <a:avLst/>
              <a:gdLst/>
              <a:ahLst/>
              <a:cxnLst>
                <a:cxn ang="0">
                  <a:pos x="229" y="596"/>
                </a:cxn>
                <a:cxn ang="0">
                  <a:pos x="51" y="349"/>
                </a:cxn>
                <a:cxn ang="0">
                  <a:pos x="34" y="327"/>
                </a:cxn>
                <a:cxn ang="0">
                  <a:pos x="23" y="309"/>
                </a:cxn>
                <a:cxn ang="0">
                  <a:pos x="17" y="286"/>
                </a:cxn>
                <a:cxn ang="0">
                  <a:pos x="11" y="264"/>
                </a:cxn>
                <a:cxn ang="0">
                  <a:pos x="6" y="235"/>
                </a:cxn>
                <a:cxn ang="0">
                  <a:pos x="0" y="212"/>
                </a:cxn>
                <a:cxn ang="0">
                  <a:pos x="0" y="189"/>
                </a:cxn>
                <a:cxn ang="0">
                  <a:pos x="0" y="160"/>
                </a:cxn>
                <a:cxn ang="0">
                  <a:pos x="6" y="137"/>
                </a:cxn>
                <a:cxn ang="0">
                  <a:pos x="11" y="115"/>
                </a:cxn>
                <a:cxn ang="0">
                  <a:pos x="17" y="92"/>
                </a:cxn>
                <a:cxn ang="0">
                  <a:pos x="29" y="69"/>
                </a:cxn>
                <a:cxn ang="0">
                  <a:pos x="40" y="52"/>
                </a:cxn>
                <a:cxn ang="0">
                  <a:pos x="51" y="34"/>
                </a:cxn>
                <a:cxn ang="0">
                  <a:pos x="69" y="23"/>
                </a:cxn>
                <a:cxn ang="0">
                  <a:pos x="80" y="11"/>
                </a:cxn>
                <a:cxn ang="0">
                  <a:pos x="97" y="6"/>
                </a:cxn>
                <a:cxn ang="0">
                  <a:pos x="114" y="0"/>
                </a:cxn>
                <a:cxn ang="0">
                  <a:pos x="126" y="0"/>
                </a:cxn>
                <a:cxn ang="0">
                  <a:pos x="143" y="6"/>
                </a:cxn>
                <a:cxn ang="0">
                  <a:pos x="160" y="11"/>
                </a:cxn>
                <a:cxn ang="0">
                  <a:pos x="172" y="23"/>
                </a:cxn>
                <a:cxn ang="0">
                  <a:pos x="189" y="34"/>
                </a:cxn>
                <a:cxn ang="0">
                  <a:pos x="200" y="52"/>
                </a:cxn>
                <a:cxn ang="0">
                  <a:pos x="384" y="304"/>
                </a:cxn>
                <a:cxn ang="0">
                  <a:pos x="367" y="332"/>
                </a:cxn>
                <a:cxn ang="0">
                  <a:pos x="189" y="86"/>
                </a:cxn>
                <a:cxn ang="0">
                  <a:pos x="177" y="69"/>
                </a:cxn>
                <a:cxn ang="0">
                  <a:pos x="166" y="57"/>
                </a:cxn>
                <a:cxn ang="0">
                  <a:pos x="155" y="52"/>
                </a:cxn>
                <a:cxn ang="0">
                  <a:pos x="137" y="46"/>
                </a:cxn>
                <a:cxn ang="0">
                  <a:pos x="126" y="40"/>
                </a:cxn>
                <a:cxn ang="0">
                  <a:pos x="114" y="40"/>
                </a:cxn>
                <a:cxn ang="0">
                  <a:pos x="103" y="46"/>
                </a:cxn>
                <a:cxn ang="0">
                  <a:pos x="92" y="46"/>
                </a:cxn>
                <a:cxn ang="0">
                  <a:pos x="80" y="57"/>
                </a:cxn>
                <a:cxn ang="0">
                  <a:pos x="69" y="69"/>
                </a:cxn>
                <a:cxn ang="0">
                  <a:pos x="57" y="80"/>
                </a:cxn>
                <a:cxn ang="0">
                  <a:pos x="51" y="97"/>
                </a:cxn>
                <a:cxn ang="0">
                  <a:pos x="40" y="115"/>
                </a:cxn>
                <a:cxn ang="0">
                  <a:pos x="34" y="132"/>
                </a:cxn>
                <a:cxn ang="0">
                  <a:pos x="29" y="149"/>
                </a:cxn>
                <a:cxn ang="0">
                  <a:pos x="29" y="172"/>
                </a:cxn>
                <a:cxn ang="0">
                  <a:pos x="29" y="189"/>
                </a:cxn>
                <a:cxn ang="0">
                  <a:pos x="29" y="212"/>
                </a:cxn>
                <a:cxn ang="0">
                  <a:pos x="29" y="229"/>
                </a:cxn>
                <a:cxn ang="0">
                  <a:pos x="34" y="246"/>
                </a:cxn>
                <a:cxn ang="0">
                  <a:pos x="40" y="269"/>
                </a:cxn>
                <a:cxn ang="0">
                  <a:pos x="46" y="286"/>
                </a:cxn>
                <a:cxn ang="0">
                  <a:pos x="51" y="304"/>
                </a:cxn>
                <a:cxn ang="0">
                  <a:pos x="63" y="321"/>
                </a:cxn>
                <a:cxn ang="0">
                  <a:pos x="246" y="567"/>
                </a:cxn>
                <a:cxn ang="0">
                  <a:pos x="229" y="596"/>
                </a:cxn>
              </a:cxnLst>
              <a:rect l="0" t="0" r="r" b="b"/>
              <a:pathLst>
                <a:path w="384" h="596">
                  <a:moveTo>
                    <a:pt x="229" y="596"/>
                  </a:moveTo>
                  <a:lnTo>
                    <a:pt x="51" y="349"/>
                  </a:lnTo>
                  <a:lnTo>
                    <a:pt x="34" y="327"/>
                  </a:lnTo>
                  <a:lnTo>
                    <a:pt x="23" y="309"/>
                  </a:lnTo>
                  <a:lnTo>
                    <a:pt x="17" y="286"/>
                  </a:lnTo>
                  <a:lnTo>
                    <a:pt x="11" y="264"/>
                  </a:lnTo>
                  <a:lnTo>
                    <a:pt x="6" y="235"/>
                  </a:lnTo>
                  <a:lnTo>
                    <a:pt x="0" y="212"/>
                  </a:lnTo>
                  <a:lnTo>
                    <a:pt x="0" y="189"/>
                  </a:lnTo>
                  <a:lnTo>
                    <a:pt x="0" y="160"/>
                  </a:lnTo>
                  <a:lnTo>
                    <a:pt x="6" y="137"/>
                  </a:lnTo>
                  <a:lnTo>
                    <a:pt x="11" y="115"/>
                  </a:lnTo>
                  <a:lnTo>
                    <a:pt x="17" y="92"/>
                  </a:lnTo>
                  <a:lnTo>
                    <a:pt x="29" y="69"/>
                  </a:lnTo>
                  <a:lnTo>
                    <a:pt x="40" y="52"/>
                  </a:lnTo>
                  <a:lnTo>
                    <a:pt x="51" y="34"/>
                  </a:lnTo>
                  <a:lnTo>
                    <a:pt x="69" y="23"/>
                  </a:lnTo>
                  <a:lnTo>
                    <a:pt x="80" y="11"/>
                  </a:lnTo>
                  <a:lnTo>
                    <a:pt x="97" y="6"/>
                  </a:lnTo>
                  <a:lnTo>
                    <a:pt x="114" y="0"/>
                  </a:lnTo>
                  <a:lnTo>
                    <a:pt x="126" y="0"/>
                  </a:lnTo>
                  <a:lnTo>
                    <a:pt x="143" y="6"/>
                  </a:lnTo>
                  <a:lnTo>
                    <a:pt x="160" y="11"/>
                  </a:lnTo>
                  <a:lnTo>
                    <a:pt x="172" y="23"/>
                  </a:lnTo>
                  <a:lnTo>
                    <a:pt x="189" y="34"/>
                  </a:lnTo>
                  <a:lnTo>
                    <a:pt x="200" y="52"/>
                  </a:lnTo>
                  <a:lnTo>
                    <a:pt x="384" y="304"/>
                  </a:lnTo>
                  <a:lnTo>
                    <a:pt x="367" y="332"/>
                  </a:lnTo>
                  <a:lnTo>
                    <a:pt x="189" y="86"/>
                  </a:lnTo>
                  <a:lnTo>
                    <a:pt x="177" y="69"/>
                  </a:lnTo>
                  <a:lnTo>
                    <a:pt x="166" y="57"/>
                  </a:lnTo>
                  <a:lnTo>
                    <a:pt x="155" y="52"/>
                  </a:lnTo>
                  <a:lnTo>
                    <a:pt x="137" y="46"/>
                  </a:lnTo>
                  <a:lnTo>
                    <a:pt x="126" y="40"/>
                  </a:lnTo>
                  <a:lnTo>
                    <a:pt x="114" y="40"/>
                  </a:lnTo>
                  <a:lnTo>
                    <a:pt x="103" y="46"/>
                  </a:lnTo>
                  <a:lnTo>
                    <a:pt x="92" y="46"/>
                  </a:lnTo>
                  <a:lnTo>
                    <a:pt x="80" y="57"/>
                  </a:lnTo>
                  <a:lnTo>
                    <a:pt x="69" y="69"/>
                  </a:lnTo>
                  <a:lnTo>
                    <a:pt x="57" y="80"/>
                  </a:lnTo>
                  <a:lnTo>
                    <a:pt x="51" y="97"/>
                  </a:lnTo>
                  <a:lnTo>
                    <a:pt x="40" y="115"/>
                  </a:lnTo>
                  <a:lnTo>
                    <a:pt x="34" y="132"/>
                  </a:lnTo>
                  <a:lnTo>
                    <a:pt x="29" y="149"/>
                  </a:lnTo>
                  <a:lnTo>
                    <a:pt x="29" y="172"/>
                  </a:lnTo>
                  <a:lnTo>
                    <a:pt x="29" y="189"/>
                  </a:lnTo>
                  <a:lnTo>
                    <a:pt x="29" y="212"/>
                  </a:lnTo>
                  <a:lnTo>
                    <a:pt x="29" y="229"/>
                  </a:lnTo>
                  <a:lnTo>
                    <a:pt x="34" y="246"/>
                  </a:lnTo>
                  <a:lnTo>
                    <a:pt x="40" y="269"/>
                  </a:lnTo>
                  <a:lnTo>
                    <a:pt x="46" y="286"/>
                  </a:lnTo>
                  <a:lnTo>
                    <a:pt x="51" y="304"/>
                  </a:lnTo>
                  <a:lnTo>
                    <a:pt x="63" y="321"/>
                  </a:lnTo>
                  <a:lnTo>
                    <a:pt x="246" y="567"/>
                  </a:lnTo>
                  <a:lnTo>
                    <a:pt x="229" y="59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1" name="Line 19"/>
            <p:cNvSpPr>
              <a:spLocks noChangeShapeType="1"/>
            </p:cNvSpPr>
            <p:nvPr/>
          </p:nvSpPr>
          <p:spPr bwMode="auto">
            <a:xfrm flipV="1">
              <a:off x="3423" y="2187"/>
              <a:ext cx="126" cy="24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2" name="Line 20"/>
            <p:cNvSpPr>
              <a:spLocks noChangeShapeType="1"/>
            </p:cNvSpPr>
            <p:nvPr/>
          </p:nvSpPr>
          <p:spPr bwMode="auto">
            <a:xfrm flipV="1">
              <a:off x="3589" y="2393"/>
              <a:ext cx="143" cy="27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3" name="Freeform 21"/>
            <p:cNvSpPr>
              <a:spLocks/>
            </p:cNvSpPr>
            <p:nvPr/>
          </p:nvSpPr>
          <p:spPr bwMode="auto">
            <a:xfrm>
              <a:off x="3549" y="2273"/>
              <a:ext cx="131" cy="201"/>
            </a:xfrm>
            <a:custGeom>
              <a:avLst/>
              <a:gdLst/>
              <a:ahLst/>
              <a:cxnLst>
                <a:cxn ang="0">
                  <a:pos x="97" y="201"/>
                </a:cxn>
                <a:cxn ang="0">
                  <a:pos x="23" y="97"/>
                </a:cxn>
                <a:cxn ang="0">
                  <a:pos x="17" y="92"/>
                </a:cxn>
                <a:cxn ang="0">
                  <a:pos x="11" y="86"/>
                </a:cxn>
                <a:cxn ang="0">
                  <a:pos x="11" y="75"/>
                </a:cxn>
                <a:cxn ang="0">
                  <a:pos x="5" y="69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0" y="40"/>
                </a:cxn>
                <a:cxn ang="0">
                  <a:pos x="0" y="34"/>
                </a:cxn>
                <a:cxn ang="0">
                  <a:pos x="0" y="29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5" y="6"/>
                </a:cxn>
                <a:cxn ang="0">
                  <a:pos x="11" y="0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40" y="6"/>
                </a:cxn>
                <a:cxn ang="0">
                  <a:pos x="46" y="11"/>
                </a:cxn>
                <a:cxn ang="0">
                  <a:pos x="51" y="17"/>
                </a:cxn>
                <a:cxn ang="0">
                  <a:pos x="57" y="23"/>
                </a:cxn>
                <a:cxn ang="0">
                  <a:pos x="57" y="29"/>
                </a:cxn>
                <a:cxn ang="0">
                  <a:pos x="131" y="132"/>
                </a:cxn>
                <a:cxn ang="0">
                  <a:pos x="131" y="138"/>
                </a:cxn>
                <a:cxn ang="0">
                  <a:pos x="57" y="34"/>
                </a:cxn>
                <a:cxn ang="0">
                  <a:pos x="51" y="29"/>
                </a:cxn>
                <a:cxn ang="0">
                  <a:pos x="46" y="23"/>
                </a:cxn>
                <a:cxn ang="0">
                  <a:pos x="40" y="23"/>
                </a:cxn>
                <a:cxn ang="0">
                  <a:pos x="40" y="17"/>
                </a:cxn>
                <a:cxn ang="0">
                  <a:pos x="34" y="17"/>
                </a:cxn>
                <a:cxn ang="0">
                  <a:pos x="28" y="11"/>
                </a:cxn>
                <a:cxn ang="0">
                  <a:pos x="23" y="11"/>
                </a:cxn>
                <a:cxn ang="0">
                  <a:pos x="17" y="11"/>
                </a:cxn>
                <a:cxn ang="0">
                  <a:pos x="11" y="17"/>
                </a:cxn>
                <a:cxn ang="0">
                  <a:pos x="11" y="23"/>
                </a:cxn>
                <a:cxn ang="0">
                  <a:pos x="5" y="23"/>
                </a:cxn>
                <a:cxn ang="0">
                  <a:pos x="5" y="29"/>
                </a:cxn>
                <a:cxn ang="0">
                  <a:pos x="5" y="34"/>
                </a:cxn>
                <a:cxn ang="0">
                  <a:pos x="5" y="40"/>
                </a:cxn>
                <a:cxn ang="0">
                  <a:pos x="5" y="46"/>
                </a:cxn>
                <a:cxn ang="0">
                  <a:pos x="11" y="52"/>
                </a:cxn>
                <a:cxn ang="0">
                  <a:pos x="11" y="57"/>
                </a:cxn>
                <a:cxn ang="0">
                  <a:pos x="11" y="69"/>
                </a:cxn>
                <a:cxn ang="0">
                  <a:pos x="17" y="75"/>
                </a:cxn>
                <a:cxn ang="0">
                  <a:pos x="17" y="80"/>
                </a:cxn>
                <a:cxn ang="0">
                  <a:pos x="23" y="86"/>
                </a:cxn>
                <a:cxn ang="0">
                  <a:pos x="28" y="92"/>
                </a:cxn>
                <a:cxn ang="0">
                  <a:pos x="97" y="195"/>
                </a:cxn>
                <a:cxn ang="0">
                  <a:pos x="97" y="201"/>
                </a:cxn>
              </a:cxnLst>
              <a:rect l="0" t="0" r="r" b="b"/>
              <a:pathLst>
                <a:path w="131" h="201">
                  <a:moveTo>
                    <a:pt x="97" y="201"/>
                  </a:moveTo>
                  <a:lnTo>
                    <a:pt x="23" y="97"/>
                  </a:lnTo>
                  <a:lnTo>
                    <a:pt x="17" y="92"/>
                  </a:lnTo>
                  <a:lnTo>
                    <a:pt x="11" y="86"/>
                  </a:lnTo>
                  <a:lnTo>
                    <a:pt x="11" y="75"/>
                  </a:lnTo>
                  <a:lnTo>
                    <a:pt x="5" y="69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6"/>
                  </a:lnTo>
                  <a:lnTo>
                    <a:pt x="46" y="11"/>
                  </a:lnTo>
                  <a:lnTo>
                    <a:pt x="51" y="17"/>
                  </a:lnTo>
                  <a:lnTo>
                    <a:pt x="57" y="23"/>
                  </a:lnTo>
                  <a:lnTo>
                    <a:pt x="57" y="29"/>
                  </a:lnTo>
                  <a:lnTo>
                    <a:pt x="131" y="132"/>
                  </a:lnTo>
                  <a:lnTo>
                    <a:pt x="131" y="138"/>
                  </a:lnTo>
                  <a:lnTo>
                    <a:pt x="57" y="34"/>
                  </a:lnTo>
                  <a:lnTo>
                    <a:pt x="51" y="29"/>
                  </a:lnTo>
                  <a:lnTo>
                    <a:pt x="46" y="23"/>
                  </a:lnTo>
                  <a:lnTo>
                    <a:pt x="40" y="23"/>
                  </a:lnTo>
                  <a:lnTo>
                    <a:pt x="40" y="17"/>
                  </a:lnTo>
                  <a:lnTo>
                    <a:pt x="34" y="17"/>
                  </a:lnTo>
                  <a:lnTo>
                    <a:pt x="28" y="11"/>
                  </a:lnTo>
                  <a:lnTo>
                    <a:pt x="23" y="11"/>
                  </a:lnTo>
                  <a:lnTo>
                    <a:pt x="17" y="11"/>
                  </a:lnTo>
                  <a:lnTo>
                    <a:pt x="11" y="17"/>
                  </a:lnTo>
                  <a:lnTo>
                    <a:pt x="11" y="23"/>
                  </a:lnTo>
                  <a:lnTo>
                    <a:pt x="5" y="23"/>
                  </a:lnTo>
                  <a:lnTo>
                    <a:pt x="5" y="29"/>
                  </a:lnTo>
                  <a:lnTo>
                    <a:pt x="5" y="34"/>
                  </a:lnTo>
                  <a:lnTo>
                    <a:pt x="5" y="40"/>
                  </a:lnTo>
                  <a:lnTo>
                    <a:pt x="5" y="46"/>
                  </a:lnTo>
                  <a:lnTo>
                    <a:pt x="11" y="52"/>
                  </a:lnTo>
                  <a:lnTo>
                    <a:pt x="11" y="57"/>
                  </a:lnTo>
                  <a:lnTo>
                    <a:pt x="11" y="69"/>
                  </a:lnTo>
                  <a:lnTo>
                    <a:pt x="17" y="75"/>
                  </a:lnTo>
                  <a:lnTo>
                    <a:pt x="17" y="80"/>
                  </a:lnTo>
                  <a:lnTo>
                    <a:pt x="23" y="86"/>
                  </a:lnTo>
                  <a:lnTo>
                    <a:pt x="28" y="92"/>
                  </a:lnTo>
                  <a:lnTo>
                    <a:pt x="97" y="195"/>
                  </a:lnTo>
                  <a:lnTo>
                    <a:pt x="97" y="201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4" name="Freeform 22"/>
            <p:cNvSpPr>
              <a:spLocks/>
            </p:cNvSpPr>
            <p:nvPr/>
          </p:nvSpPr>
          <p:spPr bwMode="auto">
            <a:xfrm>
              <a:off x="3549" y="2273"/>
              <a:ext cx="131" cy="201"/>
            </a:xfrm>
            <a:custGeom>
              <a:avLst/>
              <a:gdLst/>
              <a:ahLst/>
              <a:cxnLst>
                <a:cxn ang="0">
                  <a:pos x="97" y="201"/>
                </a:cxn>
                <a:cxn ang="0">
                  <a:pos x="23" y="97"/>
                </a:cxn>
                <a:cxn ang="0">
                  <a:pos x="17" y="92"/>
                </a:cxn>
                <a:cxn ang="0">
                  <a:pos x="11" y="86"/>
                </a:cxn>
                <a:cxn ang="0">
                  <a:pos x="11" y="75"/>
                </a:cxn>
                <a:cxn ang="0">
                  <a:pos x="5" y="69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0" y="40"/>
                </a:cxn>
                <a:cxn ang="0">
                  <a:pos x="0" y="34"/>
                </a:cxn>
                <a:cxn ang="0">
                  <a:pos x="0" y="29"/>
                </a:cxn>
                <a:cxn ang="0">
                  <a:pos x="0" y="23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5" y="6"/>
                </a:cxn>
                <a:cxn ang="0">
                  <a:pos x="11" y="0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40" y="6"/>
                </a:cxn>
                <a:cxn ang="0">
                  <a:pos x="46" y="11"/>
                </a:cxn>
                <a:cxn ang="0">
                  <a:pos x="51" y="17"/>
                </a:cxn>
                <a:cxn ang="0">
                  <a:pos x="57" y="23"/>
                </a:cxn>
                <a:cxn ang="0">
                  <a:pos x="57" y="29"/>
                </a:cxn>
                <a:cxn ang="0">
                  <a:pos x="131" y="132"/>
                </a:cxn>
                <a:cxn ang="0">
                  <a:pos x="131" y="138"/>
                </a:cxn>
                <a:cxn ang="0">
                  <a:pos x="57" y="34"/>
                </a:cxn>
                <a:cxn ang="0">
                  <a:pos x="51" y="29"/>
                </a:cxn>
                <a:cxn ang="0">
                  <a:pos x="46" y="23"/>
                </a:cxn>
                <a:cxn ang="0">
                  <a:pos x="40" y="23"/>
                </a:cxn>
                <a:cxn ang="0">
                  <a:pos x="40" y="17"/>
                </a:cxn>
                <a:cxn ang="0">
                  <a:pos x="34" y="17"/>
                </a:cxn>
                <a:cxn ang="0">
                  <a:pos x="28" y="11"/>
                </a:cxn>
                <a:cxn ang="0">
                  <a:pos x="23" y="11"/>
                </a:cxn>
                <a:cxn ang="0">
                  <a:pos x="17" y="11"/>
                </a:cxn>
                <a:cxn ang="0">
                  <a:pos x="11" y="17"/>
                </a:cxn>
                <a:cxn ang="0">
                  <a:pos x="11" y="23"/>
                </a:cxn>
                <a:cxn ang="0">
                  <a:pos x="5" y="23"/>
                </a:cxn>
                <a:cxn ang="0">
                  <a:pos x="5" y="29"/>
                </a:cxn>
                <a:cxn ang="0">
                  <a:pos x="5" y="34"/>
                </a:cxn>
                <a:cxn ang="0">
                  <a:pos x="5" y="40"/>
                </a:cxn>
                <a:cxn ang="0">
                  <a:pos x="5" y="46"/>
                </a:cxn>
                <a:cxn ang="0">
                  <a:pos x="11" y="52"/>
                </a:cxn>
                <a:cxn ang="0">
                  <a:pos x="11" y="57"/>
                </a:cxn>
                <a:cxn ang="0">
                  <a:pos x="11" y="69"/>
                </a:cxn>
                <a:cxn ang="0">
                  <a:pos x="17" y="75"/>
                </a:cxn>
                <a:cxn ang="0">
                  <a:pos x="17" y="80"/>
                </a:cxn>
                <a:cxn ang="0">
                  <a:pos x="23" y="86"/>
                </a:cxn>
                <a:cxn ang="0">
                  <a:pos x="28" y="92"/>
                </a:cxn>
                <a:cxn ang="0">
                  <a:pos x="97" y="195"/>
                </a:cxn>
                <a:cxn ang="0">
                  <a:pos x="97" y="201"/>
                </a:cxn>
              </a:cxnLst>
              <a:rect l="0" t="0" r="r" b="b"/>
              <a:pathLst>
                <a:path w="131" h="201">
                  <a:moveTo>
                    <a:pt x="97" y="201"/>
                  </a:moveTo>
                  <a:lnTo>
                    <a:pt x="23" y="97"/>
                  </a:lnTo>
                  <a:lnTo>
                    <a:pt x="17" y="92"/>
                  </a:lnTo>
                  <a:lnTo>
                    <a:pt x="11" y="86"/>
                  </a:lnTo>
                  <a:lnTo>
                    <a:pt x="11" y="75"/>
                  </a:lnTo>
                  <a:lnTo>
                    <a:pt x="5" y="69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6"/>
                  </a:lnTo>
                  <a:lnTo>
                    <a:pt x="46" y="11"/>
                  </a:lnTo>
                  <a:lnTo>
                    <a:pt x="51" y="17"/>
                  </a:lnTo>
                  <a:lnTo>
                    <a:pt x="57" y="23"/>
                  </a:lnTo>
                  <a:lnTo>
                    <a:pt x="57" y="29"/>
                  </a:lnTo>
                  <a:lnTo>
                    <a:pt x="131" y="132"/>
                  </a:lnTo>
                  <a:lnTo>
                    <a:pt x="131" y="138"/>
                  </a:lnTo>
                  <a:lnTo>
                    <a:pt x="57" y="34"/>
                  </a:lnTo>
                  <a:lnTo>
                    <a:pt x="51" y="29"/>
                  </a:lnTo>
                  <a:lnTo>
                    <a:pt x="46" y="23"/>
                  </a:lnTo>
                  <a:lnTo>
                    <a:pt x="40" y="23"/>
                  </a:lnTo>
                  <a:lnTo>
                    <a:pt x="40" y="17"/>
                  </a:lnTo>
                  <a:lnTo>
                    <a:pt x="34" y="17"/>
                  </a:lnTo>
                  <a:lnTo>
                    <a:pt x="28" y="11"/>
                  </a:lnTo>
                  <a:lnTo>
                    <a:pt x="23" y="11"/>
                  </a:lnTo>
                  <a:lnTo>
                    <a:pt x="17" y="11"/>
                  </a:lnTo>
                  <a:lnTo>
                    <a:pt x="11" y="17"/>
                  </a:lnTo>
                  <a:lnTo>
                    <a:pt x="11" y="23"/>
                  </a:lnTo>
                  <a:lnTo>
                    <a:pt x="5" y="23"/>
                  </a:lnTo>
                  <a:lnTo>
                    <a:pt x="5" y="29"/>
                  </a:lnTo>
                  <a:lnTo>
                    <a:pt x="5" y="34"/>
                  </a:lnTo>
                  <a:lnTo>
                    <a:pt x="5" y="40"/>
                  </a:lnTo>
                  <a:lnTo>
                    <a:pt x="5" y="46"/>
                  </a:lnTo>
                  <a:lnTo>
                    <a:pt x="11" y="52"/>
                  </a:lnTo>
                  <a:lnTo>
                    <a:pt x="11" y="57"/>
                  </a:lnTo>
                  <a:lnTo>
                    <a:pt x="11" y="69"/>
                  </a:lnTo>
                  <a:lnTo>
                    <a:pt x="17" y="75"/>
                  </a:lnTo>
                  <a:lnTo>
                    <a:pt x="17" y="80"/>
                  </a:lnTo>
                  <a:lnTo>
                    <a:pt x="23" y="86"/>
                  </a:lnTo>
                  <a:lnTo>
                    <a:pt x="28" y="92"/>
                  </a:lnTo>
                  <a:lnTo>
                    <a:pt x="97" y="195"/>
                  </a:lnTo>
                  <a:lnTo>
                    <a:pt x="97" y="201"/>
                  </a:lnTo>
                </a:path>
              </a:pathLst>
            </a:custGeom>
            <a:noFill/>
            <a:ln w="17463">
              <a:solidFill>
                <a:srgbClr val="FF4F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5" name="Freeform 23"/>
            <p:cNvSpPr>
              <a:spLocks/>
            </p:cNvSpPr>
            <p:nvPr/>
          </p:nvSpPr>
          <p:spPr bwMode="auto">
            <a:xfrm>
              <a:off x="3497" y="2382"/>
              <a:ext cx="138" cy="200"/>
            </a:xfrm>
            <a:custGeom>
              <a:avLst/>
              <a:gdLst/>
              <a:ahLst/>
              <a:cxnLst>
                <a:cxn ang="0">
                  <a:pos x="103" y="200"/>
                </a:cxn>
                <a:cxn ang="0">
                  <a:pos x="29" y="103"/>
                </a:cxn>
                <a:cxn ang="0">
                  <a:pos x="23" y="92"/>
                </a:cxn>
                <a:cxn ang="0">
                  <a:pos x="17" y="86"/>
                </a:cxn>
                <a:cxn ang="0">
                  <a:pos x="12" y="74"/>
                </a:cxn>
                <a:cxn ang="0">
                  <a:pos x="12" y="69"/>
                </a:cxn>
                <a:cxn ang="0">
                  <a:pos x="6" y="57"/>
                </a:cxn>
                <a:cxn ang="0">
                  <a:pos x="6" y="51"/>
                </a:cxn>
                <a:cxn ang="0">
                  <a:pos x="6" y="46"/>
                </a:cxn>
                <a:cxn ang="0">
                  <a:pos x="0" y="34"/>
                </a:cxn>
                <a:cxn ang="0">
                  <a:pos x="0" y="29"/>
                </a:cxn>
                <a:cxn ang="0">
                  <a:pos x="6" y="23"/>
                </a:cxn>
                <a:cxn ang="0">
                  <a:pos x="6" y="17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29" y="0"/>
                </a:cxn>
                <a:cxn ang="0">
                  <a:pos x="34" y="6"/>
                </a:cxn>
                <a:cxn ang="0">
                  <a:pos x="40" y="6"/>
                </a:cxn>
                <a:cxn ang="0">
                  <a:pos x="46" y="11"/>
                </a:cxn>
                <a:cxn ang="0">
                  <a:pos x="52" y="17"/>
                </a:cxn>
                <a:cxn ang="0">
                  <a:pos x="57" y="23"/>
                </a:cxn>
                <a:cxn ang="0">
                  <a:pos x="63" y="29"/>
                </a:cxn>
                <a:cxn ang="0">
                  <a:pos x="138" y="132"/>
                </a:cxn>
                <a:cxn ang="0">
                  <a:pos x="132" y="137"/>
                </a:cxn>
                <a:cxn ang="0">
                  <a:pos x="63" y="34"/>
                </a:cxn>
                <a:cxn ang="0">
                  <a:pos x="57" y="29"/>
                </a:cxn>
                <a:cxn ang="0">
                  <a:pos x="52" y="29"/>
                </a:cxn>
                <a:cxn ang="0">
                  <a:pos x="46" y="23"/>
                </a:cxn>
                <a:cxn ang="0">
                  <a:pos x="40" y="17"/>
                </a:cxn>
                <a:cxn ang="0">
                  <a:pos x="34" y="11"/>
                </a:cxn>
                <a:cxn ang="0">
                  <a:pos x="29" y="11"/>
                </a:cxn>
                <a:cxn ang="0">
                  <a:pos x="23" y="11"/>
                </a:cxn>
                <a:cxn ang="0">
                  <a:pos x="17" y="17"/>
                </a:cxn>
                <a:cxn ang="0">
                  <a:pos x="17" y="23"/>
                </a:cxn>
                <a:cxn ang="0">
                  <a:pos x="12" y="29"/>
                </a:cxn>
                <a:cxn ang="0">
                  <a:pos x="12" y="34"/>
                </a:cxn>
                <a:cxn ang="0">
                  <a:pos x="12" y="40"/>
                </a:cxn>
                <a:cxn ang="0">
                  <a:pos x="12" y="46"/>
                </a:cxn>
                <a:cxn ang="0">
                  <a:pos x="12" y="57"/>
                </a:cxn>
                <a:cxn ang="0">
                  <a:pos x="17" y="63"/>
                </a:cxn>
                <a:cxn ang="0">
                  <a:pos x="17" y="69"/>
                </a:cxn>
                <a:cxn ang="0">
                  <a:pos x="23" y="74"/>
                </a:cxn>
                <a:cxn ang="0">
                  <a:pos x="23" y="80"/>
                </a:cxn>
                <a:cxn ang="0">
                  <a:pos x="29" y="86"/>
                </a:cxn>
                <a:cxn ang="0">
                  <a:pos x="29" y="92"/>
                </a:cxn>
                <a:cxn ang="0">
                  <a:pos x="103" y="195"/>
                </a:cxn>
                <a:cxn ang="0">
                  <a:pos x="103" y="200"/>
                </a:cxn>
              </a:cxnLst>
              <a:rect l="0" t="0" r="r" b="b"/>
              <a:pathLst>
                <a:path w="138" h="200">
                  <a:moveTo>
                    <a:pt x="103" y="200"/>
                  </a:moveTo>
                  <a:lnTo>
                    <a:pt x="29" y="103"/>
                  </a:lnTo>
                  <a:lnTo>
                    <a:pt x="23" y="92"/>
                  </a:lnTo>
                  <a:lnTo>
                    <a:pt x="17" y="86"/>
                  </a:lnTo>
                  <a:lnTo>
                    <a:pt x="12" y="74"/>
                  </a:lnTo>
                  <a:lnTo>
                    <a:pt x="12" y="69"/>
                  </a:lnTo>
                  <a:lnTo>
                    <a:pt x="6" y="57"/>
                  </a:lnTo>
                  <a:lnTo>
                    <a:pt x="6" y="51"/>
                  </a:lnTo>
                  <a:lnTo>
                    <a:pt x="6" y="46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6" y="23"/>
                  </a:lnTo>
                  <a:lnTo>
                    <a:pt x="6" y="17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4" y="6"/>
                  </a:lnTo>
                  <a:lnTo>
                    <a:pt x="40" y="6"/>
                  </a:lnTo>
                  <a:lnTo>
                    <a:pt x="46" y="11"/>
                  </a:lnTo>
                  <a:lnTo>
                    <a:pt x="52" y="17"/>
                  </a:lnTo>
                  <a:lnTo>
                    <a:pt x="57" y="23"/>
                  </a:lnTo>
                  <a:lnTo>
                    <a:pt x="63" y="29"/>
                  </a:lnTo>
                  <a:lnTo>
                    <a:pt x="138" y="132"/>
                  </a:lnTo>
                  <a:lnTo>
                    <a:pt x="132" y="137"/>
                  </a:lnTo>
                  <a:lnTo>
                    <a:pt x="63" y="34"/>
                  </a:lnTo>
                  <a:lnTo>
                    <a:pt x="57" y="29"/>
                  </a:lnTo>
                  <a:lnTo>
                    <a:pt x="52" y="29"/>
                  </a:lnTo>
                  <a:lnTo>
                    <a:pt x="46" y="23"/>
                  </a:lnTo>
                  <a:lnTo>
                    <a:pt x="40" y="17"/>
                  </a:lnTo>
                  <a:lnTo>
                    <a:pt x="34" y="11"/>
                  </a:lnTo>
                  <a:lnTo>
                    <a:pt x="29" y="11"/>
                  </a:lnTo>
                  <a:lnTo>
                    <a:pt x="23" y="11"/>
                  </a:lnTo>
                  <a:lnTo>
                    <a:pt x="17" y="17"/>
                  </a:lnTo>
                  <a:lnTo>
                    <a:pt x="17" y="23"/>
                  </a:lnTo>
                  <a:lnTo>
                    <a:pt x="12" y="29"/>
                  </a:lnTo>
                  <a:lnTo>
                    <a:pt x="12" y="34"/>
                  </a:lnTo>
                  <a:lnTo>
                    <a:pt x="12" y="40"/>
                  </a:lnTo>
                  <a:lnTo>
                    <a:pt x="12" y="46"/>
                  </a:lnTo>
                  <a:lnTo>
                    <a:pt x="12" y="57"/>
                  </a:lnTo>
                  <a:lnTo>
                    <a:pt x="17" y="63"/>
                  </a:lnTo>
                  <a:lnTo>
                    <a:pt x="17" y="69"/>
                  </a:lnTo>
                  <a:lnTo>
                    <a:pt x="23" y="74"/>
                  </a:lnTo>
                  <a:lnTo>
                    <a:pt x="23" y="80"/>
                  </a:lnTo>
                  <a:lnTo>
                    <a:pt x="29" y="86"/>
                  </a:lnTo>
                  <a:lnTo>
                    <a:pt x="29" y="92"/>
                  </a:lnTo>
                  <a:lnTo>
                    <a:pt x="103" y="195"/>
                  </a:lnTo>
                  <a:lnTo>
                    <a:pt x="103" y="200"/>
                  </a:lnTo>
                  <a:close/>
                </a:path>
              </a:pathLst>
            </a:custGeom>
            <a:solidFill>
              <a:srgbClr val="00F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6" name="Freeform 24"/>
            <p:cNvSpPr>
              <a:spLocks/>
            </p:cNvSpPr>
            <p:nvPr/>
          </p:nvSpPr>
          <p:spPr bwMode="auto">
            <a:xfrm>
              <a:off x="3497" y="2382"/>
              <a:ext cx="138" cy="200"/>
            </a:xfrm>
            <a:custGeom>
              <a:avLst/>
              <a:gdLst/>
              <a:ahLst/>
              <a:cxnLst>
                <a:cxn ang="0">
                  <a:pos x="103" y="200"/>
                </a:cxn>
                <a:cxn ang="0">
                  <a:pos x="29" y="103"/>
                </a:cxn>
                <a:cxn ang="0">
                  <a:pos x="23" y="92"/>
                </a:cxn>
                <a:cxn ang="0">
                  <a:pos x="17" y="86"/>
                </a:cxn>
                <a:cxn ang="0">
                  <a:pos x="12" y="74"/>
                </a:cxn>
                <a:cxn ang="0">
                  <a:pos x="12" y="69"/>
                </a:cxn>
                <a:cxn ang="0">
                  <a:pos x="6" y="57"/>
                </a:cxn>
                <a:cxn ang="0">
                  <a:pos x="6" y="51"/>
                </a:cxn>
                <a:cxn ang="0">
                  <a:pos x="6" y="46"/>
                </a:cxn>
                <a:cxn ang="0">
                  <a:pos x="0" y="34"/>
                </a:cxn>
                <a:cxn ang="0">
                  <a:pos x="0" y="29"/>
                </a:cxn>
                <a:cxn ang="0">
                  <a:pos x="6" y="23"/>
                </a:cxn>
                <a:cxn ang="0">
                  <a:pos x="6" y="17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29" y="0"/>
                </a:cxn>
                <a:cxn ang="0">
                  <a:pos x="34" y="6"/>
                </a:cxn>
                <a:cxn ang="0">
                  <a:pos x="40" y="6"/>
                </a:cxn>
                <a:cxn ang="0">
                  <a:pos x="46" y="11"/>
                </a:cxn>
                <a:cxn ang="0">
                  <a:pos x="52" y="17"/>
                </a:cxn>
                <a:cxn ang="0">
                  <a:pos x="57" y="23"/>
                </a:cxn>
                <a:cxn ang="0">
                  <a:pos x="63" y="29"/>
                </a:cxn>
                <a:cxn ang="0">
                  <a:pos x="138" y="132"/>
                </a:cxn>
                <a:cxn ang="0">
                  <a:pos x="132" y="137"/>
                </a:cxn>
                <a:cxn ang="0">
                  <a:pos x="63" y="34"/>
                </a:cxn>
                <a:cxn ang="0">
                  <a:pos x="57" y="29"/>
                </a:cxn>
                <a:cxn ang="0">
                  <a:pos x="52" y="29"/>
                </a:cxn>
                <a:cxn ang="0">
                  <a:pos x="46" y="23"/>
                </a:cxn>
                <a:cxn ang="0">
                  <a:pos x="40" y="17"/>
                </a:cxn>
                <a:cxn ang="0">
                  <a:pos x="34" y="11"/>
                </a:cxn>
                <a:cxn ang="0">
                  <a:pos x="29" y="11"/>
                </a:cxn>
                <a:cxn ang="0">
                  <a:pos x="23" y="11"/>
                </a:cxn>
                <a:cxn ang="0">
                  <a:pos x="17" y="17"/>
                </a:cxn>
                <a:cxn ang="0">
                  <a:pos x="17" y="23"/>
                </a:cxn>
                <a:cxn ang="0">
                  <a:pos x="12" y="29"/>
                </a:cxn>
                <a:cxn ang="0">
                  <a:pos x="12" y="34"/>
                </a:cxn>
                <a:cxn ang="0">
                  <a:pos x="12" y="40"/>
                </a:cxn>
                <a:cxn ang="0">
                  <a:pos x="12" y="46"/>
                </a:cxn>
                <a:cxn ang="0">
                  <a:pos x="12" y="57"/>
                </a:cxn>
                <a:cxn ang="0">
                  <a:pos x="17" y="63"/>
                </a:cxn>
                <a:cxn ang="0">
                  <a:pos x="17" y="69"/>
                </a:cxn>
                <a:cxn ang="0">
                  <a:pos x="23" y="74"/>
                </a:cxn>
                <a:cxn ang="0">
                  <a:pos x="23" y="80"/>
                </a:cxn>
                <a:cxn ang="0">
                  <a:pos x="29" y="86"/>
                </a:cxn>
                <a:cxn ang="0">
                  <a:pos x="29" y="92"/>
                </a:cxn>
                <a:cxn ang="0">
                  <a:pos x="103" y="195"/>
                </a:cxn>
                <a:cxn ang="0">
                  <a:pos x="103" y="200"/>
                </a:cxn>
              </a:cxnLst>
              <a:rect l="0" t="0" r="r" b="b"/>
              <a:pathLst>
                <a:path w="138" h="200">
                  <a:moveTo>
                    <a:pt x="103" y="200"/>
                  </a:moveTo>
                  <a:lnTo>
                    <a:pt x="29" y="103"/>
                  </a:lnTo>
                  <a:lnTo>
                    <a:pt x="23" y="92"/>
                  </a:lnTo>
                  <a:lnTo>
                    <a:pt x="17" y="86"/>
                  </a:lnTo>
                  <a:lnTo>
                    <a:pt x="12" y="74"/>
                  </a:lnTo>
                  <a:lnTo>
                    <a:pt x="12" y="69"/>
                  </a:lnTo>
                  <a:lnTo>
                    <a:pt x="6" y="57"/>
                  </a:lnTo>
                  <a:lnTo>
                    <a:pt x="6" y="51"/>
                  </a:lnTo>
                  <a:lnTo>
                    <a:pt x="6" y="46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6" y="23"/>
                  </a:lnTo>
                  <a:lnTo>
                    <a:pt x="6" y="17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4" y="6"/>
                  </a:lnTo>
                  <a:lnTo>
                    <a:pt x="40" y="6"/>
                  </a:lnTo>
                  <a:lnTo>
                    <a:pt x="46" y="11"/>
                  </a:lnTo>
                  <a:lnTo>
                    <a:pt x="52" y="17"/>
                  </a:lnTo>
                  <a:lnTo>
                    <a:pt x="57" y="23"/>
                  </a:lnTo>
                  <a:lnTo>
                    <a:pt x="63" y="29"/>
                  </a:lnTo>
                  <a:lnTo>
                    <a:pt x="138" y="132"/>
                  </a:lnTo>
                  <a:lnTo>
                    <a:pt x="132" y="137"/>
                  </a:lnTo>
                  <a:lnTo>
                    <a:pt x="63" y="34"/>
                  </a:lnTo>
                  <a:lnTo>
                    <a:pt x="57" y="29"/>
                  </a:lnTo>
                  <a:lnTo>
                    <a:pt x="52" y="29"/>
                  </a:lnTo>
                  <a:lnTo>
                    <a:pt x="46" y="23"/>
                  </a:lnTo>
                  <a:lnTo>
                    <a:pt x="40" y="17"/>
                  </a:lnTo>
                  <a:lnTo>
                    <a:pt x="34" y="11"/>
                  </a:lnTo>
                  <a:lnTo>
                    <a:pt x="29" y="11"/>
                  </a:lnTo>
                  <a:lnTo>
                    <a:pt x="23" y="11"/>
                  </a:lnTo>
                  <a:lnTo>
                    <a:pt x="17" y="17"/>
                  </a:lnTo>
                  <a:lnTo>
                    <a:pt x="17" y="23"/>
                  </a:lnTo>
                  <a:lnTo>
                    <a:pt x="12" y="29"/>
                  </a:lnTo>
                  <a:lnTo>
                    <a:pt x="12" y="34"/>
                  </a:lnTo>
                  <a:lnTo>
                    <a:pt x="12" y="40"/>
                  </a:lnTo>
                  <a:lnTo>
                    <a:pt x="12" y="46"/>
                  </a:lnTo>
                  <a:lnTo>
                    <a:pt x="12" y="57"/>
                  </a:lnTo>
                  <a:lnTo>
                    <a:pt x="17" y="63"/>
                  </a:lnTo>
                  <a:lnTo>
                    <a:pt x="17" y="69"/>
                  </a:lnTo>
                  <a:lnTo>
                    <a:pt x="23" y="74"/>
                  </a:lnTo>
                  <a:lnTo>
                    <a:pt x="23" y="80"/>
                  </a:lnTo>
                  <a:lnTo>
                    <a:pt x="29" y="86"/>
                  </a:lnTo>
                  <a:lnTo>
                    <a:pt x="29" y="92"/>
                  </a:lnTo>
                  <a:lnTo>
                    <a:pt x="103" y="195"/>
                  </a:lnTo>
                  <a:lnTo>
                    <a:pt x="103" y="200"/>
                  </a:lnTo>
                </a:path>
              </a:pathLst>
            </a:custGeom>
            <a:noFill/>
            <a:ln w="17463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7" name="Line 25"/>
            <p:cNvSpPr>
              <a:spLocks noChangeShapeType="1"/>
            </p:cNvSpPr>
            <p:nvPr/>
          </p:nvSpPr>
          <p:spPr bwMode="auto">
            <a:xfrm flipH="1">
              <a:off x="3606" y="2519"/>
              <a:ext cx="29" cy="58"/>
            </a:xfrm>
            <a:prstGeom prst="line">
              <a:avLst/>
            </a:prstGeom>
            <a:noFill/>
            <a:ln w="17463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8" name="Line 26"/>
            <p:cNvSpPr>
              <a:spLocks noChangeShapeType="1"/>
            </p:cNvSpPr>
            <p:nvPr/>
          </p:nvSpPr>
          <p:spPr bwMode="auto">
            <a:xfrm flipH="1">
              <a:off x="3652" y="2428"/>
              <a:ext cx="28" cy="57"/>
            </a:xfrm>
            <a:prstGeom prst="line">
              <a:avLst/>
            </a:prstGeom>
            <a:noFill/>
            <a:ln w="17463">
              <a:solidFill>
                <a:srgbClr val="FF33AB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19" name="Line 27"/>
            <p:cNvSpPr>
              <a:spLocks noChangeShapeType="1"/>
            </p:cNvSpPr>
            <p:nvPr/>
          </p:nvSpPr>
          <p:spPr bwMode="auto">
            <a:xfrm flipV="1">
              <a:off x="3423" y="2187"/>
              <a:ext cx="126" cy="24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20" name="Freeform 28"/>
            <p:cNvSpPr>
              <a:spLocks/>
            </p:cNvSpPr>
            <p:nvPr/>
          </p:nvSpPr>
          <p:spPr bwMode="auto">
            <a:xfrm>
              <a:off x="3446" y="2204"/>
              <a:ext cx="143" cy="275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143" y="0"/>
                </a:cxn>
                <a:cxn ang="0">
                  <a:pos x="0" y="275"/>
                </a:cxn>
              </a:cxnLst>
              <a:rect l="0" t="0" r="r" b="b"/>
              <a:pathLst>
                <a:path w="143" h="275">
                  <a:moveTo>
                    <a:pt x="126" y="0"/>
                  </a:moveTo>
                  <a:lnTo>
                    <a:pt x="143" y="0"/>
                  </a:lnTo>
                  <a:lnTo>
                    <a:pt x="0" y="27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21" name="Line 29"/>
            <p:cNvSpPr>
              <a:spLocks noChangeShapeType="1"/>
            </p:cNvSpPr>
            <p:nvPr/>
          </p:nvSpPr>
          <p:spPr bwMode="auto">
            <a:xfrm>
              <a:off x="3554" y="1924"/>
              <a:ext cx="1" cy="21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22" name="Freeform 30"/>
            <p:cNvSpPr>
              <a:spLocks/>
            </p:cNvSpPr>
            <p:nvPr/>
          </p:nvSpPr>
          <p:spPr bwMode="auto">
            <a:xfrm>
              <a:off x="2976" y="2640"/>
              <a:ext cx="578" cy="498"/>
            </a:xfrm>
            <a:custGeom>
              <a:avLst/>
              <a:gdLst/>
              <a:ahLst/>
              <a:cxnLst>
                <a:cxn ang="0">
                  <a:pos x="578" y="0"/>
                </a:cxn>
                <a:cxn ang="0">
                  <a:pos x="578" y="177"/>
                </a:cxn>
                <a:cxn ang="0">
                  <a:pos x="0" y="498"/>
                </a:cxn>
              </a:cxnLst>
              <a:rect l="0" t="0" r="r" b="b"/>
              <a:pathLst>
                <a:path w="578" h="498">
                  <a:moveTo>
                    <a:pt x="578" y="0"/>
                  </a:moveTo>
                  <a:lnTo>
                    <a:pt x="578" y="177"/>
                  </a:lnTo>
                  <a:lnTo>
                    <a:pt x="0" y="49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570538" y="2667000"/>
            <a:ext cx="2476500" cy="392113"/>
            <a:chOff x="3772" y="2428"/>
            <a:chExt cx="1560" cy="246"/>
          </a:xfrm>
        </p:grpSpPr>
        <p:sp>
          <p:nvSpPr>
            <p:cNvPr id="1339424" name="Freeform 32"/>
            <p:cNvSpPr>
              <a:spLocks/>
            </p:cNvSpPr>
            <p:nvPr/>
          </p:nvSpPr>
          <p:spPr bwMode="auto">
            <a:xfrm>
              <a:off x="4076" y="2428"/>
              <a:ext cx="200" cy="246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14" y="0"/>
                </a:cxn>
                <a:cxn ang="0">
                  <a:pos x="131" y="0"/>
                </a:cxn>
                <a:cxn ang="0">
                  <a:pos x="149" y="5"/>
                </a:cxn>
                <a:cxn ang="0">
                  <a:pos x="160" y="17"/>
                </a:cxn>
                <a:cxn ang="0">
                  <a:pos x="177" y="34"/>
                </a:cxn>
                <a:cxn ang="0">
                  <a:pos x="189" y="51"/>
                </a:cxn>
                <a:cxn ang="0">
                  <a:pos x="194" y="74"/>
                </a:cxn>
                <a:cxn ang="0">
                  <a:pos x="200" y="97"/>
                </a:cxn>
                <a:cxn ang="0">
                  <a:pos x="200" y="120"/>
                </a:cxn>
                <a:cxn ang="0">
                  <a:pos x="200" y="149"/>
                </a:cxn>
                <a:cxn ang="0">
                  <a:pos x="194" y="172"/>
                </a:cxn>
                <a:cxn ang="0">
                  <a:pos x="189" y="189"/>
                </a:cxn>
                <a:cxn ang="0">
                  <a:pos x="177" y="212"/>
                </a:cxn>
                <a:cxn ang="0">
                  <a:pos x="160" y="223"/>
                </a:cxn>
                <a:cxn ang="0">
                  <a:pos x="143" y="235"/>
                </a:cxn>
                <a:cxn ang="0">
                  <a:pos x="131" y="240"/>
                </a:cxn>
                <a:cxn ang="0">
                  <a:pos x="114" y="246"/>
                </a:cxn>
                <a:cxn ang="0">
                  <a:pos x="86" y="246"/>
                </a:cxn>
                <a:cxn ang="0">
                  <a:pos x="68" y="240"/>
                </a:cxn>
                <a:cxn ang="0">
                  <a:pos x="57" y="235"/>
                </a:cxn>
                <a:cxn ang="0">
                  <a:pos x="40" y="223"/>
                </a:cxn>
                <a:cxn ang="0">
                  <a:pos x="28" y="212"/>
                </a:cxn>
                <a:cxn ang="0">
                  <a:pos x="17" y="189"/>
                </a:cxn>
                <a:cxn ang="0">
                  <a:pos x="5" y="172"/>
                </a:cxn>
                <a:cxn ang="0">
                  <a:pos x="0" y="149"/>
                </a:cxn>
                <a:cxn ang="0">
                  <a:pos x="0" y="120"/>
                </a:cxn>
                <a:cxn ang="0">
                  <a:pos x="0" y="97"/>
                </a:cxn>
                <a:cxn ang="0">
                  <a:pos x="5" y="74"/>
                </a:cxn>
                <a:cxn ang="0">
                  <a:pos x="17" y="51"/>
                </a:cxn>
                <a:cxn ang="0">
                  <a:pos x="28" y="34"/>
                </a:cxn>
                <a:cxn ang="0">
                  <a:pos x="40" y="17"/>
                </a:cxn>
                <a:cxn ang="0">
                  <a:pos x="57" y="5"/>
                </a:cxn>
                <a:cxn ang="0">
                  <a:pos x="68" y="0"/>
                </a:cxn>
                <a:cxn ang="0">
                  <a:pos x="86" y="0"/>
                </a:cxn>
              </a:cxnLst>
              <a:rect l="0" t="0" r="r" b="b"/>
              <a:pathLst>
                <a:path w="200" h="246">
                  <a:moveTo>
                    <a:pt x="86" y="0"/>
                  </a:moveTo>
                  <a:lnTo>
                    <a:pt x="114" y="0"/>
                  </a:lnTo>
                  <a:lnTo>
                    <a:pt x="131" y="0"/>
                  </a:lnTo>
                  <a:lnTo>
                    <a:pt x="149" y="5"/>
                  </a:lnTo>
                  <a:lnTo>
                    <a:pt x="160" y="17"/>
                  </a:lnTo>
                  <a:lnTo>
                    <a:pt x="177" y="34"/>
                  </a:lnTo>
                  <a:lnTo>
                    <a:pt x="189" y="51"/>
                  </a:lnTo>
                  <a:lnTo>
                    <a:pt x="194" y="74"/>
                  </a:lnTo>
                  <a:lnTo>
                    <a:pt x="200" y="97"/>
                  </a:lnTo>
                  <a:lnTo>
                    <a:pt x="200" y="120"/>
                  </a:lnTo>
                  <a:lnTo>
                    <a:pt x="200" y="149"/>
                  </a:lnTo>
                  <a:lnTo>
                    <a:pt x="194" y="172"/>
                  </a:lnTo>
                  <a:lnTo>
                    <a:pt x="189" y="189"/>
                  </a:lnTo>
                  <a:lnTo>
                    <a:pt x="177" y="212"/>
                  </a:lnTo>
                  <a:lnTo>
                    <a:pt x="160" y="223"/>
                  </a:lnTo>
                  <a:lnTo>
                    <a:pt x="143" y="235"/>
                  </a:lnTo>
                  <a:lnTo>
                    <a:pt x="131" y="240"/>
                  </a:lnTo>
                  <a:lnTo>
                    <a:pt x="114" y="246"/>
                  </a:lnTo>
                  <a:lnTo>
                    <a:pt x="86" y="246"/>
                  </a:lnTo>
                  <a:lnTo>
                    <a:pt x="68" y="240"/>
                  </a:lnTo>
                  <a:lnTo>
                    <a:pt x="57" y="235"/>
                  </a:lnTo>
                  <a:lnTo>
                    <a:pt x="40" y="223"/>
                  </a:lnTo>
                  <a:lnTo>
                    <a:pt x="28" y="212"/>
                  </a:lnTo>
                  <a:lnTo>
                    <a:pt x="17" y="189"/>
                  </a:lnTo>
                  <a:lnTo>
                    <a:pt x="5" y="172"/>
                  </a:lnTo>
                  <a:lnTo>
                    <a:pt x="0" y="149"/>
                  </a:lnTo>
                  <a:lnTo>
                    <a:pt x="0" y="120"/>
                  </a:lnTo>
                  <a:lnTo>
                    <a:pt x="0" y="97"/>
                  </a:lnTo>
                  <a:lnTo>
                    <a:pt x="5" y="74"/>
                  </a:lnTo>
                  <a:lnTo>
                    <a:pt x="17" y="51"/>
                  </a:lnTo>
                  <a:lnTo>
                    <a:pt x="28" y="34"/>
                  </a:lnTo>
                  <a:lnTo>
                    <a:pt x="40" y="17"/>
                  </a:lnTo>
                  <a:lnTo>
                    <a:pt x="57" y="5"/>
                  </a:lnTo>
                  <a:lnTo>
                    <a:pt x="68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25" name="Freeform 33"/>
            <p:cNvSpPr>
              <a:spLocks/>
            </p:cNvSpPr>
            <p:nvPr/>
          </p:nvSpPr>
          <p:spPr bwMode="auto">
            <a:xfrm>
              <a:off x="4076" y="2428"/>
              <a:ext cx="200" cy="246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14" y="0"/>
                </a:cxn>
                <a:cxn ang="0">
                  <a:pos x="131" y="0"/>
                </a:cxn>
                <a:cxn ang="0">
                  <a:pos x="149" y="5"/>
                </a:cxn>
                <a:cxn ang="0">
                  <a:pos x="160" y="17"/>
                </a:cxn>
                <a:cxn ang="0">
                  <a:pos x="177" y="34"/>
                </a:cxn>
                <a:cxn ang="0">
                  <a:pos x="189" y="51"/>
                </a:cxn>
                <a:cxn ang="0">
                  <a:pos x="194" y="74"/>
                </a:cxn>
                <a:cxn ang="0">
                  <a:pos x="200" y="97"/>
                </a:cxn>
                <a:cxn ang="0">
                  <a:pos x="200" y="120"/>
                </a:cxn>
                <a:cxn ang="0">
                  <a:pos x="200" y="149"/>
                </a:cxn>
                <a:cxn ang="0">
                  <a:pos x="194" y="172"/>
                </a:cxn>
                <a:cxn ang="0">
                  <a:pos x="189" y="189"/>
                </a:cxn>
                <a:cxn ang="0">
                  <a:pos x="177" y="212"/>
                </a:cxn>
                <a:cxn ang="0">
                  <a:pos x="160" y="223"/>
                </a:cxn>
                <a:cxn ang="0">
                  <a:pos x="143" y="235"/>
                </a:cxn>
                <a:cxn ang="0">
                  <a:pos x="131" y="240"/>
                </a:cxn>
                <a:cxn ang="0">
                  <a:pos x="114" y="246"/>
                </a:cxn>
                <a:cxn ang="0">
                  <a:pos x="86" y="246"/>
                </a:cxn>
                <a:cxn ang="0">
                  <a:pos x="68" y="240"/>
                </a:cxn>
                <a:cxn ang="0">
                  <a:pos x="57" y="235"/>
                </a:cxn>
                <a:cxn ang="0">
                  <a:pos x="40" y="223"/>
                </a:cxn>
                <a:cxn ang="0">
                  <a:pos x="28" y="212"/>
                </a:cxn>
                <a:cxn ang="0">
                  <a:pos x="17" y="189"/>
                </a:cxn>
                <a:cxn ang="0">
                  <a:pos x="5" y="172"/>
                </a:cxn>
                <a:cxn ang="0">
                  <a:pos x="0" y="149"/>
                </a:cxn>
                <a:cxn ang="0">
                  <a:pos x="0" y="120"/>
                </a:cxn>
                <a:cxn ang="0">
                  <a:pos x="0" y="97"/>
                </a:cxn>
                <a:cxn ang="0">
                  <a:pos x="5" y="74"/>
                </a:cxn>
                <a:cxn ang="0">
                  <a:pos x="17" y="51"/>
                </a:cxn>
                <a:cxn ang="0">
                  <a:pos x="28" y="34"/>
                </a:cxn>
                <a:cxn ang="0">
                  <a:pos x="40" y="17"/>
                </a:cxn>
                <a:cxn ang="0">
                  <a:pos x="57" y="5"/>
                </a:cxn>
                <a:cxn ang="0">
                  <a:pos x="68" y="0"/>
                </a:cxn>
                <a:cxn ang="0">
                  <a:pos x="86" y="0"/>
                </a:cxn>
              </a:cxnLst>
              <a:rect l="0" t="0" r="r" b="b"/>
              <a:pathLst>
                <a:path w="200" h="246">
                  <a:moveTo>
                    <a:pt x="86" y="0"/>
                  </a:moveTo>
                  <a:lnTo>
                    <a:pt x="114" y="0"/>
                  </a:lnTo>
                  <a:lnTo>
                    <a:pt x="131" y="0"/>
                  </a:lnTo>
                  <a:lnTo>
                    <a:pt x="149" y="5"/>
                  </a:lnTo>
                  <a:lnTo>
                    <a:pt x="160" y="17"/>
                  </a:lnTo>
                  <a:lnTo>
                    <a:pt x="177" y="34"/>
                  </a:lnTo>
                  <a:lnTo>
                    <a:pt x="189" y="51"/>
                  </a:lnTo>
                  <a:lnTo>
                    <a:pt x="194" y="74"/>
                  </a:lnTo>
                  <a:lnTo>
                    <a:pt x="200" y="97"/>
                  </a:lnTo>
                  <a:lnTo>
                    <a:pt x="200" y="120"/>
                  </a:lnTo>
                  <a:lnTo>
                    <a:pt x="200" y="149"/>
                  </a:lnTo>
                  <a:lnTo>
                    <a:pt x="194" y="172"/>
                  </a:lnTo>
                  <a:lnTo>
                    <a:pt x="189" y="189"/>
                  </a:lnTo>
                  <a:lnTo>
                    <a:pt x="177" y="212"/>
                  </a:lnTo>
                  <a:lnTo>
                    <a:pt x="160" y="223"/>
                  </a:lnTo>
                  <a:lnTo>
                    <a:pt x="143" y="235"/>
                  </a:lnTo>
                  <a:lnTo>
                    <a:pt x="131" y="240"/>
                  </a:lnTo>
                  <a:lnTo>
                    <a:pt x="114" y="246"/>
                  </a:lnTo>
                  <a:lnTo>
                    <a:pt x="86" y="246"/>
                  </a:lnTo>
                  <a:lnTo>
                    <a:pt x="68" y="240"/>
                  </a:lnTo>
                  <a:lnTo>
                    <a:pt x="57" y="235"/>
                  </a:lnTo>
                  <a:lnTo>
                    <a:pt x="40" y="223"/>
                  </a:lnTo>
                  <a:lnTo>
                    <a:pt x="28" y="212"/>
                  </a:lnTo>
                  <a:lnTo>
                    <a:pt x="17" y="189"/>
                  </a:lnTo>
                  <a:lnTo>
                    <a:pt x="5" y="172"/>
                  </a:lnTo>
                  <a:lnTo>
                    <a:pt x="0" y="149"/>
                  </a:lnTo>
                  <a:lnTo>
                    <a:pt x="0" y="120"/>
                  </a:lnTo>
                  <a:lnTo>
                    <a:pt x="0" y="97"/>
                  </a:lnTo>
                  <a:lnTo>
                    <a:pt x="5" y="74"/>
                  </a:lnTo>
                  <a:lnTo>
                    <a:pt x="17" y="51"/>
                  </a:lnTo>
                  <a:lnTo>
                    <a:pt x="28" y="34"/>
                  </a:lnTo>
                  <a:lnTo>
                    <a:pt x="40" y="17"/>
                  </a:lnTo>
                  <a:lnTo>
                    <a:pt x="57" y="5"/>
                  </a:lnTo>
                  <a:lnTo>
                    <a:pt x="68" y="0"/>
                  </a:lnTo>
                  <a:lnTo>
                    <a:pt x="86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26" name="Rectangle 34"/>
            <p:cNvSpPr>
              <a:spLocks noChangeArrowheads="1"/>
            </p:cNvSpPr>
            <p:nvPr/>
          </p:nvSpPr>
          <p:spPr bwMode="auto">
            <a:xfrm>
              <a:off x="3772" y="2508"/>
              <a:ext cx="309" cy="46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27" name="Rectangle 35"/>
            <p:cNvSpPr>
              <a:spLocks noChangeArrowheads="1"/>
            </p:cNvSpPr>
            <p:nvPr/>
          </p:nvSpPr>
          <p:spPr bwMode="auto">
            <a:xfrm>
              <a:off x="3772" y="2508"/>
              <a:ext cx="309" cy="4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28" name="Freeform 36"/>
            <p:cNvSpPr>
              <a:spLocks noEditPoints="1"/>
            </p:cNvSpPr>
            <p:nvPr/>
          </p:nvSpPr>
          <p:spPr bwMode="auto">
            <a:xfrm>
              <a:off x="3772" y="2548"/>
              <a:ext cx="10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29" y="86"/>
                </a:cxn>
                <a:cxn ang="0">
                  <a:pos x="29" y="92"/>
                </a:cxn>
                <a:cxn ang="0">
                  <a:pos x="23" y="92"/>
                </a:cxn>
                <a:cxn ang="0">
                  <a:pos x="23" y="97"/>
                </a:cxn>
                <a:cxn ang="0">
                  <a:pos x="17" y="97"/>
                </a:cxn>
                <a:cxn ang="0">
                  <a:pos x="12" y="92"/>
                </a:cxn>
                <a:cxn ang="0">
                  <a:pos x="12" y="86"/>
                </a:cxn>
                <a:cxn ang="0">
                  <a:pos x="0" y="0"/>
                </a:cxn>
                <a:cxn ang="0">
                  <a:pos x="63" y="0"/>
                </a:cxn>
                <a:cxn ang="0">
                  <a:pos x="109" y="0"/>
                </a:cxn>
                <a:cxn ang="0">
                  <a:pos x="97" y="86"/>
                </a:cxn>
                <a:cxn ang="0">
                  <a:pos x="97" y="92"/>
                </a:cxn>
                <a:cxn ang="0">
                  <a:pos x="92" y="92"/>
                </a:cxn>
                <a:cxn ang="0">
                  <a:pos x="92" y="97"/>
                </a:cxn>
                <a:cxn ang="0">
                  <a:pos x="86" y="97"/>
                </a:cxn>
                <a:cxn ang="0">
                  <a:pos x="80" y="97"/>
                </a:cxn>
                <a:cxn ang="0">
                  <a:pos x="80" y="92"/>
                </a:cxn>
                <a:cxn ang="0">
                  <a:pos x="75" y="86"/>
                </a:cxn>
                <a:cxn ang="0">
                  <a:pos x="63" y="0"/>
                </a:cxn>
              </a:cxnLst>
              <a:rect l="0" t="0" r="r" b="b"/>
              <a:pathLst>
                <a:path w="109" h="97">
                  <a:moveTo>
                    <a:pt x="0" y="0"/>
                  </a:moveTo>
                  <a:lnTo>
                    <a:pt x="40" y="0"/>
                  </a:lnTo>
                  <a:lnTo>
                    <a:pt x="29" y="86"/>
                  </a:lnTo>
                  <a:lnTo>
                    <a:pt x="29" y="92"/>
                  </a:lnTo>
                  <a:lnTo>
                    <a:pt x="23" y="92"/>
                  </a:lnTo>
                  <a:lnTo>
                    <a:pt x="23" y="97"/>
                  </a:lnTo>
                  <a:lnTo>
                    <a:pt x="17" y="97"/>
                  </a:lnTo>
                  <a:lnTo>
                    <a:pt x="12" y="92"/>
                  </a:lnTo>
                  <a:lnTo>
                    <a:pt x="12" y="86"/>
                  </a:lnTo>
                  <a:lnTo>
                    <a:pt x="0" y="0"/>
                  </a:lnTo>
                  <a:close/>
                  <a:moveTo>
                    <a:pt x="63" y="0"/>
                  </a:moveTo>
                  <a:lnTo>
                    <a:pt x="109" y="0"/>
                  </a:lnTo>
                  <a:lnTo>
                    <a:pt x="97" y="86"/>
                  </a:lnTo>
                  <a:lnTo>
                    <a:pt x="97" y="92"/>
                  </a:lnTo>
                  <a:lnTo>
                    <a:pt x="92" y="92"/>
                  </a:lnTo>
                  <a:lnTo>
                    <a:pt x="92" y="97"/>
                  </a:lnTo>
                  <a:lnTo>
                    <a:pt x="86" y="97"/>
                  </a:lnTo>
                  <a:lnTo>
                    <a:pt x="80" y="97"/>
                  </a:lnTo>
                  <a:lnTo>
                    <a:pt x="80" y="92"/>
                  </a:lnTo>
                  <a:lnTo>
                    <a:pt x="75" y="86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29" name="Freeform 37"/>
            <p:cNvSpPr>
              <a:spLocks/>
            </p:cNvSpPr>
            <p:nvPr/>
          </p:nvSpPr>
          <p:spPr bwMode="auto">
            <a:xfrm>
              <a:off x="3772" y="2548"/>
              <a:ext cx="40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29" y="86"/>
                </a:cxn>
                <a:cxn ang="0">
                  <a:pos x="29" y="92"/>
                </a:cxn>
                <a:cxn ang="0">
                  <a:pos x="23" y="92"/>
                </a:cxn>
                <a:cxn ang="0">
                  <a:pos x="23" y="97"/>
                </a:cxn>
                <a:cxn ang="0">
                  <a:pos x="17" y="97"/>
                </a:cxn>
                <a:cxn ang="0">
                  <a:pos x="12" y="92"/>
                </a:cxn>
                <a:cxn ang="0">
                  <a:pos x="12" y="86"/>
                </a:cxn>
                <a:cxn ang="0">
                  <a:pos x="0" y="0"/>
                </a:cxn>
              </a:cxnLst>
              <a:rect l="0" t="0" r="r" b="b"/>
              <a:pathLst>
                <a:path w="40" h="97">
                  <a:moveTo>
                    <a:pt x="0" y="0"/>
                  </a:moveTo>
                  <a:lnTo>
                    <a:pt x="40" y="0"/>
                  </a:lnTo>
                  <a:lnTo>
                    <a:pt x="29" y="86"/>
                  </a:lnTo>
                  <a:lnTo>
                    <a:pt x="29" y="92"/>
                  </a:lnTo>
                  <a:lnTo>
                    <a:pt x="23" y="92"/>
                  </a:lnTo>
                  <a:lnTo>
                    <a:pt x="23" y="97"/>
                  </a:lnTo>
                  <a:lnTo>
                    <a:pt x="17" y="97"/>
                  </a:lnTo>
                  <a:lnTo>
                    <a:pt x="12" y="92"/>
                  </a:lnTo>
                  <a:lnTo>
                    <a:pt x="12" y="86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30" name="Freeform 38"/>
            <p:cNvSpPr>
              <a:spLocks/>
            </p:cNvSpPr>
            <p:nvPr/>
          </p:nvSpPr>
          <p:spPr bwMode="auto">
            <a:xfrm>
              <a:off x="3835" y="2548"/>
              <a:ext cx="46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34" y="86"/>
                </a:cxn>
                <a:cxn ang="0">
                  <a:pos x="34" y="92"/>
                </a:cxn>
                <a:cxn ang="0">
                  <a:pos x="29" y="92"/>
                </a:cxn>
                <a:cxn ang="0">
                  <a:pos x="29" y="97"/>
                </a:cxn>
                <a:cxn ang="0">
                  <a:pos x="23" y="97"/>
                </a:cxn>
                <a:cxn ang="0">
                  <a:pos x="17" y="97"/>
                </a:cxn>
                <a:cxn ang="0">
                  <a:pos x="17" y="92"/>
                </a:cxn>
                <a:cxn ang="0">
                  <a:pos x="12" y="86"/>
                </a:cxn>
                <a:cxn ang="0">
                  <a:pos x="0" y="0"/>
                </a:cxn>
              </a:cxnLst>
              <a:rect l="0" t="0" r="r" b="b"/>
              <a:pathLst>
                <a:path w="46" h="97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34" y="92"/>
                  </a:lnTo>
                  <a:lnTo>
                    <a:pt x="29" y="92"/>
                  </a:lnTo>
                  <a:lnTo>
                    <a:pt x="29" y="97"/>
                  </a:lnTo>
                  <a:lnTo>
                    <a:pt x="23" y="97"/>
                  </a:lnTo>
                  <a:lnTo>
                    <a:pt x="17" y="97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31" name="Freeform 39"/>
            <p:cNvSpPr>
              <a:spLocks noEditPoints="1"/>
            </p:cNvSpPr>
            <p:nvPr/>
          </p:nvSpPr>
          <p:spPr bwMode="auto">
            <a:xfrm>
              <a:off x="4116" y="2474"/>
              <a:ext cx="131" cy="154"/>
            </a:xfrm>
            <a:custGeom>
              <a:avLst/>
              <a:gdLst/>
              <a:ahLst/>
              <a:cxnLst>
                <a:cxn ang="0">
                  <a:pos x="131" y="91"/>
                </a:cxn>
                <a:cxn ang="0">
                  <a:pos x="126" y="114"/>
                </a:cxn>
                <a:cxn ang="0">
                  <a:pos x="109" y="137"/>
                </a:cxn>
                <a:cxn ang="0">
                  <a:pos x="86" y="148"/>
                </a:cxn>
                <a:cxn ang="0">
                  <a:pos x="63" y="154"/>
                </a:cxn>
                <a:cxn ang="0">
                  <a:pos x="51" y="148"/>
                </a:cxn>
                <a:cxn ang="0">
                  <a:pos x="40" y="148"/>
                </a:cxn>
                <a:cxn ang="0">
                  <a:pos x="28" y="143"/>
                </a:cxn>
                <a:cxn ang="0">
                  <a:pos x="17" y="137"/>
                </a:cxn>
                <a:cxn ang="0">
                  <a:pos x="11" y="126"/>
                </a:cxn>
                <a:cxn ang="0">
                  <a:pos x="5" y="120"/>
                </a:cxn>
                <a:cxn ang="0">
                  <a:pos x="0" y="114"/>
                </a:cxn>
                <a:cxn ang="0">
                  <a:pos x="0" y="103"/>
                </a:cxn>
                <a:cxn ang="0">
                  <a:pos x="0" y="91"/>
                </a:cxn>
                <a:cxn ang="0">
                  <a:pos x="0" y="51"/>
                </a:cxn>
                <a:cxn ang="0">
                  <a:pos x="11" y="28"/>
                </a:cxn>
                <a:cxn ang="0">
                  <a:pos x="28" y="11"/>
                </a:cxn>
                <a:cxn ang="0">
                  <a:pos x="51" y="5"/>
                </a:cxn>
                <a:cxn ang="0">
                  <a:pos x="68" y="0"/>
                </a:cxn>
                <a:cxn ang="0">
                  <a:pos x="80" y="5"/>
                </a:cxn>
                <a:cxn ang="0">
                  <a:pos x="91" y="5"/>
                </a:cxn>
                <a:cxn ang="0">
                  <a:pos x="103" y="11"/>
                </a:cxn>
                <a:cxn ang="0">
                  <a:pos x="114" y="22"/>
                </a:cxn>
                <a:cxn ang="0">
                  <a:pos x="120" y="34"/>
                </a:cxn>
                <a:cxn ang="0">
                  <a:pos x="126" y="45"/>
                </a:cxn>
                <a:cxn ang="0">
                  <a:pos x="131" y="57"/>
                </a:cxn>
                <a:cxn ang="0">
                  <a:pos x="114" y="68"/>
                </a:cxn>
                <a:cxn ang="0">
                  <a:pos x="114" y="51"/>
                </a:cxn>
                <a:cxn ang="0">
                  <a:pos x="109" y="40"/>
                </a:cxn>
                <a:cxn ang="0">
                  <a:pos x="103" y="28"/>
                </a:cxn>
                <a:cxn ang="0">
                  <a:pos x="91" y="17"/>
                </a:cxn>
                <a:cxn ang="0">
                  <a:pos x="80" y="11"/>
                </a:cxn>
                <a:cxn ang="0">
                  <a:pos x="68" y="11"/>
                </a:cxn>
                <a:cxn ang="0">
                  <a:pos x="51" y="11"/>
                </a:cxn>
                <a:cxn ang="0">
                  <a:pos x="34" y="22"/>
                </a:cxn>
                <a:cxn ang="0">
                  <a:pos x="23" y="34"/>
                </a:cxn>
                <a:cxn ang="0">
                  <a:pos x="11" y="57"/>
                </a:cxn>
                <a:cxn ang="0">
                  <a:pos x="11" y="85"/>
                </a:cxn>
                <a:cxn ang="0">
                  <a:pos x="11" y="103"/>
                </a:cxn>
                <a:cxn ang="0">
                  <a:pos x="17" y="114"/>
                </a:cxn>
                <a:cxn ang="0">
                  <a:pos x="23" y="126"/>
                </a:cxn>
                <a:cxn ang="0">
                  <a:pos x="28" y="131"/>
                </a:cxn>
                <a:cxn ang="0">
                  <a:pos x="34" y="137"/>
                </a:cxn>
                <a:cxn ang="0">
                  <a:pos x="46" y="143"/>
                </a:cxn>
                <a:cxn ang="0">
                  <a:pos x="57" y="143"/>
                </a:cxn>
                <a:cxn ang="0">
                  <a:pos x="74" y="143"/>
                </a:cxn>
                <a:cxn ang="0">
                  <a:pos x="97" y="131"/>
                </a:cxn>
                <a:cxn ang="0">
                  <a:pos x="109" y="120"/>
                </a:cxn>
                <a:cxn ang="0">
                  <a:pos x="114" y="97"/>
                </a:cxn>
                <a:cxn ang="0">
                  <a:pos x="114" y="68"/>
                </a:cxn>
              </a:cxnLst>
              <a:rect l="0" t="0" r="r" b="b"/>
              <a:pathLst>
                <a:path w="131" h="154">
                  <a:moveTo>
                    <a:pt x="131" y="63"/>
                  </a:moveTo>
                  <a:lnTo>
                    <a:pt x="131" y="91"/>
                  </a:lnTo>
                  <a:lnTo>
                    <a:pt x="131" y="103"/>
                  </a:lnTo>
                  <a:lnTo>
                    <a:pt x="126" y="114"/>
                  </a:lnTo>
                  <a:lnTo>
                    <a:pt x="120" y="126"/>
                  </a:lnTo>
                  <a:lnTo>
                    <a:pt x="109" y="137"/>
                  </a:lnTo>
                  <a:lnTo>
                    <a:pt x="97" y="143"/>
                  </a:lnTo>
                  <a:lnTo>
                    <a:pt x="86" y="148"/>
                  </a:lnTo>
                  <a:lnTo>
                    <a:pt x="74" y="148"/>
                  </a:lnTo>
                  <a:lnTo>
                    <a:pt x="63" y="154"/>
                  </a:lnTo>
                  <a:lnTo>
                    <a:pt x="57" y="154"/>
                  </a:lnTo>
                  <a:lnTo>
                    <a:pt x="51" y="148"/>
                  </a:lnTo>
                  <a:lnTo>
                    <a:pt x="46" y="148"/>
                  </a:lnTo>
                  <a:lnTo>
                    <a:pt x="40" y="148"/>
                  </a:lnTo>
                  <a:lnTo>
                    <a:pt x="34" y="148"/>
                  </a:lnTo>
                  <a:lnTo>
                    <a:pt x="28" y="143"/>
                  </a:lnTo>
                  <a:lnTo>
                    <a:pt x="23" y="137"/>
                  </a:lnTo>
                  <a:lnTo>
                    <a:pt x="17" y="137"/>
                  </a:lnTo>
                  <a:lnTo>
                    <a:pt x="11" y="131"/>
                  </a:lnTo>
                  <a:lnTo>
                    <a:pt x="11" y="126"/>
                  </a:lnTo>
                  <a:lnTo>
                    <a:pt x="5" y="126"/>
                  </a:lnTo>
                  <a:lnTo>
                    <a:pt x="5" y="120"/>
                  </a:lnTo>
                  <a:lnTo>
                    <a:pt x="5" y="114"/>
                  </a:lnTo>
                  <a:lnTo>
                    <a:pt x="0" y="114"/>
                  </a:lnTo>
                  <a:lnTo>
                    <a:pt x="0" y="108"/>
                  </a:lnTo>
                  <a:lnTo>
                    <a:pt x="0" y="103"/>
                  </a:lnTo>
                  <a:lnTo>
                    <a:pt x="0" y="97"/>
                  </a:lnTo>
                  <a:lnTo>
                    <a:pt x="0" y="91"/>
                  </a:lnTo>
                  <a:lnTo>
                    <a:pt x="0" y="63"/>
                  </a:lnTo>
                  <a:lnTo>
                    <a:pt x="0" y="51"/>
                  </a:lnTo>
                  <a:lnTo>
                    <a:pt x="5" y="40"/>
                  </a:lnTo>
                  <a:lnTo>
                    <a:pt x="11" y="28"/>
                  </a:lnTo>
                  <a:lnTo>
                    <a:pt x="23" y="17"/>
                  </a:lnTo>
                  <a:lnTo>
                    <a:pt x="28" y="11"/>
                  </a:lnTo>
                  <a:lnTo>
                    <a:pt x="40" y="5"/>
                  </a:lnTo>
                  <a:lnTo>
                    <a:pt x="51" y="5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5"/>
                  </a:lnTo>
                  <a:lnTo>
                    <a:pt x="80" y="5"/>
                  </a:lnTo>
                  <a:lnTo>
                    <a:pt x="86" y="5"/>
                  </a:lnTo>
                  <a:lnTo>
                    <a:pt x="91" y="5"/>
                  </a:lnTo>
                  <a:lnTo>
                    <a:pt x="97" y="11"/>
                  </a:lnTo>
                  <a:lnTo>
                    <a:pt x="103" y="11"/>
                  </a:lnTo>
                  <a:lnTo>
                    <a:pt x="109" y="17"/>
                  </a:lnTo>
                  <a:lnTo>
                    <a:pt x="114" y="22"/>
                  </a:lnTo>
                  <a:lnTo>
                    <a:pt x="120" y="28"/>
                  </a:lnTo>
                  <a:lnTo>
                    <a:pt x="120" y="34"/>
                  </a:lnTo>
                  <a:lnTo>
                    <a:pt x="126" y="40"/>
                  </a:lnTo>
                  <a:lnTo>
                    <a:pt x="126" y="45"/>
                  </a:lnTo>
                  <a:lnTo>
                    <a:pt x="131" y="51"/>
                  </a:lnTo>
                  <a:lnTo>
                    <a:pt x="131" y="57"/>
                  </a:lnTo>
                  <a:lnTo>
                    <a:pt x="131" y="63"/>
                  </a:lnTo>
                  <a:close/>
                  <a:moveTo>
                    <a:pt x="114" y="68"/>
                  </a:moveTo>
                  <a:lnTo>
                    <a:pt x="114" y="57"/>
                  </a:lnTo>
                  <a:lnTo>
                    <a:pt x="114" y="51"/>
                  </a:lnTo>
                  <a:lnTo>
                    <a:pt x="114" y="45"/>
                  </a:lnTo>
                  <a:lnTo>
                    <a:pt x="109" y="40"/>
                  </a:lnTo>
                  <a:lnTo>
                    <a:pt x="109" y="34"/>
                  </a:lnTo>
                  <a:lnTo>
                    <a:pt x="103" y="28"/>
                  </a:lnTo>
                  <a:lnTo>
                    <a:pt x="97" y="22"/>
                  </a:lnTo>
                  <a:lnTo>
                    <a:pt x="91" y="17"/>
                  </a:lnTo>
                  <a:lnTo>
                    <a:pt x="86" y="17"/>
                  </a:lnTo>
                  <a:lnTo>
                    <a:pt x="80" y="11"/>
                  </a:lnTo>
                  <a:lnTo>
                    <a:pt x="74" y="11"/>
                  </a:lnTo>
                  <a:lnTo>
                    <a:pt x="68" y="11"/>
                  </a:lnTo>
                  <a:lnTo>
                    <a:pt x="63" y="11"/>
                  </a:lnTo>
                  <a:lnTo>
                    <a:pt x="51" y="11"/>
                  </a:lnTo>
                  <a:lnTo>
                    <a:pt x="40" y="17"/>
                  </a:lnTo>
                  <a:lnTo>
                    <a:pt x="34" y="22"/>
                  </a:lnTo>
                  <a:lnTo>
                    <a:pt x="28" y="28"/>
                  </a:lnTo>
                  <a:lnTo>
                    <a:pt x="23" y="34"/>
                  </a:lnTo>
                  <a:lnTo>
                    <a:pt x="17" y="45"/>
                  </a:lnTo>
                  <a:lnTo>
                    <a:pt x="11" y="57"/>
                  </a:lnTo>
                  <a:lnTo>
                    <a:pt x="11" y="68"/>
                  </a:lnTo>
                  <a:lnTo>
                    <a:pt x="11" y="85"/>
                  </a:lnTo>
                  <a:lnTo>
                    <a:pt x="11" y="91"/>
                  </a:lnTo>
                  <a:lnTo>
                    <a:pt x="11" y="103"/>
                  </a:lnTo>
                  <a:lnTo>
                    <a:pt x="17" y="108"/>
                  </a:lnTo>
                  <a:lnTo>
                    <a:pt x="17" y="114"/>
                  </a:lnTo>
                  <a:lnTo>
                    <a:pt x="23" y="120"/>
                  </a:lnTo>
                  <a:lnTo>
                    <a:pt x="23" y="126"/>
                  </a:lnTo>
                  <a:lnTo>
                    <a:pt x="28" y="126"/>
                  </a:lnTo>
                  <a:lnTo>
                    <a:pt x="28" y="131"/>
                  </a:lnTo>
                  <a:lnTo>
                    <a:pt x="34" y="131"/>
                  </a:lnTo>
                  <a:lnTo>
                    <a:pt x="34" y="137"/>
                  </a:lnTo>
                  <a:lnTo>
                    <a:pt x="40" y="137"/>
                  </a:lnTo>
                  <a:lnTo>
                    <a:pt x="46" y="143"/>
                  </a:lnTo>
                  <a:lnTo>
                    <a:pt x="51" y="143"/>
                  </a:lnTo>
                  <a:lnTo>
                    <a:pt x="57" y="143"/>
                  </a:lnTo>
                  <a:lnTo>
                    <a:pt x="63" y="143"/>
                  </a:lnTo>
                  <a:lnTo>
                    <a:pt x="74" y="143"/>
                  </a:lnTo>
                  <a:lnTo>
                    <a:pt x="86" y="137"/>
                  </a:lnTo>
                  <a:lnTo>
                    <a:pt x="97" y="131"/>
                  </a:lnTo>
                  <a:lnTo>
                    <a:pt x="103" y="126"/>
                  </a:lnTo>
                  <a:lnTo>
                    <a:pt x="109" y="120"/>
                  </a:lnTo>
                  <a:lnTo>
                    <a:pt x="114" y="108"/>
                  </a:lnTo>
                  <a:lnTo>
                    <a:pt x="114" y="97"/>
                  </a:lnTo>
                  <a:lnTo>
                    <a:pt x="114" y="85"/>
                  </a:lnTo>
                  <a:lnTo>
                    <a:pt x="114" y="6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32" name="Freeform 40"/>
            <p:cNvSpPr>
              <a:spLocks/>
            </p:cNvSpPr>
            <p:nvPr/>
          </p:nvSpPr>
          <p:spPr bwMode="auto">
            <a:xfrm>
              <a:off x="4116" y="2474"/>
              <a:ext cx="131" cy="154"/>
            </a:xfrm>
            <a:custGeom>
              <a:avLst/>
              <a:gdLst/>
              <a:ahLst/>
              <a:cxnLst>
                <a:cxn ang="0">
                  <a:pos x="131" y="63"/>
                </a:cxn>
                <a:cxn ang="0">
                  <a:pos x="131" y="91"/>
                </a:cxn>
                <a:cxn ang="0">
                  <a:pos x="131" y="103"/>
                </a:cxn>
                <a:cxn ang="0">
                  <a:pos x="126" y="114"/>
                </a:cxn>
                <a:cxn ang="0">
                  <a:pos x="120" y="126"/>
                </a:cxn>
                <a:cxn ang="0">
                  <a:pos x="109" y="137"/>
                </a:cxn>
                <a:cxn ang="0">
                  <a:pos x="97" y="143"/>
                </a:cxn>
                <a:cxn ang="0">
                  <a:pos x="86" y="148"/>
                </a:cxn>
                <a:cxn ang="0">
                  <a:pos x="74" y="148"/>
                </a:cxn>
                <a:cxn ang="0">
                  <a:pos x="63" y="154"/>
                </a:cxn>
                <a:cxn ang="0">
                  <a:pos x="57" y="154"/>
                </a:cxn>
                <a:cxn ang="0">
                  <a:pos x="51" y="148"/>
                </a:cxn>
                <a:cxn ang="0">
                  <a:pos x="46" y="148"/>
                </a:cxn>
                <a:cxn ang="0">
                  <a:pos x="40" y="148"/>
                </a:cxn>
                <a:cxn ang="0">
                  <a:pos x="34" y="148"/>
                </a:cxn>
                <a:cxn ang="0">
                  <a:pos x="28" y="143"/>
                </a:cxn>
                <a:cxn ang="0">
                  <a:pos x="23" y="137"/>
                </a:cxn>
                <a:cxn ang="0">
                  <a:pos x="17" y="137"/>
                </a:cxn>
                <a:cxn ang="0">
                  <a:pos x="11" y="131"/>
                </a:cxn>
                <a:cxn ang="0">
                  <a:pos x="11" y="126"/>
                </a:cxn>
                <a:cxn ang="0">
                  <a:pos x="5" y="126"/>
                </a:cxn>
                <a:cxn ang="0">
                  <a:pos x="5" y="120"/>
                </a:cxn>
                <a:cxn ang="0">
                  <a:pos x="5" y="114"/>
                </a:cxn>
                <a:cxn ang="0">
                  <a:pos x="0" y="114"/>
                </a:cxn>
                <a:cxn ang="0">
                  <a:pos x="0" y="108"/>
                </a:cxn>
                <a:cxn ang="0">
                  <a:pos x="0" y="103"/>
                </a:cxn>
                <a:cxn ang="0">
                  <a:pos x="0" y="97"/>
                </a:cxn>
                <a:cxn ang="0">
                  <a:pos x="0" y="91"/>
                </a:cxn>
                <a:cxn ang="0">
                  <a:pos x="0" y="63"/>
                </a:cxn>
                <a:cxn ang="0">
                  <a:pos x="0" y="51"/>
                </a:cxn>
                <a:cxn ang="0">
                  <a:pos x="5" y="40"/>
                </a:cxn>
                <a:cxn ang="0">
                  <a:pos x="11" y="28"/>
                </a:cxn>
                <a:cxn ang="0">
                  <a:pos x="23" y="17"/>
                </a:cxn>
                <a:cxn ang="0">
                  <a:pos x="28" y="11"/>
                </a:cxn>
                <a:cxn ang="0">
                  <a:pos x="40" y="5"/>
                </a:cxn>
                <a:cxn ang="0">
                  <a:pos x="51" y="5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5"/>
                </a:cxn>
                <a:cxn ang="0">
                  <a:pos x="80" y="5"/>
                </a:cxn>
                <a:cxn ang="0">
                  <a:pos x="86" y="5"/>
                </a:cxn>
                <a:cxn ang="0">
                  <a:pos x="91" y="5"/>
                </a:cxn>
                <a:cxn ang="0">
                  <a:pos x="97" y="11"/>
                </a:cxn>
                <a:cxn ang="0">
                  <a:pos x="103" y="11"/>
                </a:cxn>
                <a:cxn ang="0">
                  <a:pos x="109" y="17"/>
                </a:cxn>
                <a:cxn ang="0">
                  <a:pos x="114" y="22"/>
                </a:cxn>
                <a:cxn ang="0">
                  <a:pos x="120" y="28"/>
                </a:cxn>
                <a:cxn ang="0">
                  <a:pos x="120" y="34"/>
                </a:cxn>
                <a:cxn ang="0">
                  <a:pos x="126" y="40"/>
                </a:cxn>
                <a:cxn ang="0">
                  <a:pos x="126" y="45"/>
                </a:cxn>
                <a:cxn ang="0">
                  <a:pos x="131" y="51"/>
                </a:cxn>
                <a:cxn ang="0">
                  <a:pos x="131" y="57"/>
                </a:cxn>
                <a:cxn ang="0">
                  <a:pos x="131" y="63"/>
                </a:cxn>
              </a:cxnLst>
              <a:rect l="0" t="0" r="r" b="b"/>
              <a:pathLst>
                <a:path w="131" h="154">
                  <a:moveTo>
                    <a:pt x="131" y="63"/>
                  </a:moveTo>
                  <a:lnTo>
                    <a:pt x="131" y="91"/>
                  </a:lnTo>
                  <a:lnTo>
                    <a:pt x="131" y="103"/>
                  </a:lnTo>
                  <a:lnTo>
                    <a:pt x="126" y="114"/>
                  </a:lnTo>
                  <a:lnTo>
                    <a:pt x="120" y="126"/>
                  </a:lnTo>
                  <a:lnTo>
                    <a:pt x="109" y="137"/>
                  </a:lnTo>
                  <a:lnTo>
                    <a:pt x="97" y="143"/>
                  </a:lnTo>
                  <a:lnTo>
                    <a:pt x="86" y="148"/>
                  </a:lnTo>
                  <a:lnTo>
                    <a:pt x="74" y="148"/>
                  </a:lnTo>
                  <a:lnTo>
                    <a:pt x="63" y="154"/>
                  </a:lnTo>
                  <a:lnTo>
                    <a:pt x="57" y="154"/>
                  </a:lnTo>
                  <a:lnTo>
                    <a:pt x="51" y="148"/>
                  </a:lnTo>
                  <a:lnTo>
                    <a:pt x="46" y="148"/>
                  </a:lnTo>
                  <a:lnTo>
                    <a:pt x="40" y="148"/>
                  </a:lnTo>
                  <a:lnTo>
                    <a:pt x="34" y="148"/>
                  </a:lnTo>
                  <a:lnTo>
                    <a:pt x="28" y="143"/>
                  </a:lnTo>
                  <a:lnTo>
                    <a:pt x="23" y="137"/>
                  </a:lnTo>
                  <a:lnTo>
                    <a:pt x="17" y="137"/>
                  </a:lnTo>
                  <a:lnTo>
                    <a:pt x="11" y="131"/>
                  </a:lnTo>
                  <a:lnTo>
                    <a:pt x="11" y="126"/>
                  </a:lnTo>
                  <a:lnTo>
                    <a:pt x="5" y="126"/>
                  </a:lnTo>
                  <a:lnTo>
                    <a:pt x="5" y="120"/>
                  </a:lnTo>
                  <a:lnTo>
                    <a:pt x="5" y="114"/>
                  </a:lnTo>
                  <a:lnTo>
                    <a:pt x="0" y="114"/>
                  </a:lnTo>
                  <a:lnTo>
                    <a:pt x="0" y="108"/>
                  </a:lnTo>
                  <a:lnTo>
                    <a:pt x="0" y="103"/>
                  </a:lnTo>
                  <a:lnTo>
                    <a:pt x="0" y="97"/>
                  </a:lnTo>
                  <a:lnTo>
                    <a:pt x="0" y="91"/>
                  </a:lnTo>
                  <a:lnTo>
                    <a:pt x="0" y="63"/>
                  </a:lnTo>
                  <a:lnTo>
                    <a:pt x="0" y="51"/>
                  </a:lnTo>
                  <a:lnTo>
                    <a:pt x="5" y="40"/>
                  </a:lnTo>
                  <a:lnTo>
                    <a:pt x="11" y="28"/>
                  </a:lnTo>
                  <a:lnTo>
                    <a:pt x="23" y="17"/>
                  </a:lnTo>
                  <a:lnTo>
                    <a:pt x="28" y="11"/>
                  </a:lnTo>
                  <a:lnTo>
                    <a:pt x="40" y="5"/>
                  </a:lnTo>
                  <a:lnTo>
                    <a:pt x="51" y="5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5"/>
                  </a:lnTo>
                  <a:lnTo>
                    <a:pt x="80" y="5"/>
                  </a:lnTo>
                  <a:lnTo>
                    <a:pt x="86" y="5"/>
                  </a:lnTo>
                  <a:lnTo>
                    <a:pt x="91" y="5"/>
                  </a:lnTo>
                  <a:lnTo>
                    <a:pt x="97" y="11"/>
                  </a:lnTo>
                  <a:lnTo>
                    <a:pt x="103" y="11"/>
                  </a:lnTo>
                  <a:lnTo>
                    <a:pt x="109" y="17"/>
                  </a:lnTo>
                  <a:lnTo>
                    <a:pt x="114" y="22"/>
                  </a:lnTo>
                  <a:lnTo>
                    <a:pt x="120" y="28"/>
                  </a:lnTo>
                  <a:lnTo>
                    <a:pt x="120" y="34"/>
                  </a:lnTo>
                  <a:lnTo>
                    <a:pt x="126" y="40"/>
                  </a:lnTo>
                  <a:lnTo>
                    <a:pt x="126" y="45"/>
                  </a:lnTo>
                  <a:lnTo>
                    <a:pt x="131" y="51"/>
                  </a:lnTo>
                  <a:lnTo>
                    <a:pt x="131" y="57"/>
                  </a:lnTo>
                  <a:lnTo>
                    <a:pt x="131" y="6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33" name="Freeform 41"/>
            <p:cNvSpPr>
              <a:spLocks/>
            </p:cNvSpPr>
            <p:nvPr/>
          </p:nvSpPr>
          <p:spPr bwMode="auto">
            <a:xfrm>
              <a:off x="4127" y="2485"/>
              <a:ext cx="103" cy="132"/>
            </a:xfrm>
            <a:custGeom>
              <a:avLst/>
              <a:gdLst/>
              <a:ahLst/>
              <a:cxnLst>
                <a:cxn ang="0">
                  <a:pos x="103" y="57"/>
                </a:cxn>
                <a:cxn ang="0">
                  <a:pos x="103" y="46"/>
                </a:cxn>
                <a:cxn ang="0">
                  <a:pos x="103" y="40"/>
                </a:cxn>
                <a:cxn ang="0">
                  <a:pos x="103" y="34"/>
                </a:cxn>
                <a:cxn ang="0">
                  <a:pos x="98" y="29"/>
                </a:cxn>
                <a:cxn ang="0">
                  <a:pos x="98" y="23"/>
                </a:cxn>
                <a:cxn ang="0">
                  <a:pos x="92" y="17"/>
                </a:cxn>
                <a:cxn ang="0">
                  <a:pos x="86" y="11"/>
                </a:cxn>
                <a:cxn ang="0">
                  <a:pos x="80" y="6"/>
                </a:cxn>
                <a:cxn ang="0">
                  <a:pos x="75" y="6"/>
                </a:cxn>
                <a:cxn ang="0">
                  <a:pos x="69" y="0"/>
                </a:cxn>
                <a:cxn ang="0">
                  <a:pos x="63" y="0"/>
                </a:cxn>
                <a:cxn ang="0">
                  <a:pos x="57" y="0"/>
                </a:cxn>
                <a:cxn ang="0">
                  <a:pos x="52" y="0"/>
                </a:cxn>
                <a:cxn ang="0">
                  <a:pos x="40" y="0"/>
                </a:cxn>
                <a:cxn ang="0">
                  <a:pos x="29" y="6"/>
                </a:cxn>
                <a:cxn ang="0">
                  <a:pos x="23" y="11"/>
                </a:cxn>
                <a:cxn ang="0">
                  <a:pos x="17" y="17"/>
                </a:cxn>
                <a:cxn ang="0">
                  <a:pos x="12" y="23"/>
                </a:cxn>
                <a:cxn ang="0">
                  <a:pos x="6" y="34"/>
                </a:cxn>
                <a:cxn ang="0">
                  <a:pos x="0" y="46"/>
                </a:cxn>
                <a:cxn ang="0">
                  <a:pos x="0" y="57"/>
                </a:cxn>
                <a:cxn ang="0">
                  <a:pos x="0" y="74"/>
                </a:cxn>
                <a:cxn ang="0">
                  <a:pos x="0" y="80"/>
                </a:cxn>
                <a:cxn ang="0">
                  <a:pos x="0" y="92"/>
                </a:cxn>
                <a:cxn ang="0">
                  <a:pos x="6" y="97"/>
                </a:cxn>
                <a:cxn ang="0">
                  <a:pos x="6" y="103"/>
                </a:cxn>
                <a:cxn ang="0">
                  <a:pos x="12" y="109"/>
                </a:cxn>
                <a:cxn ang="0">
                  <a:pos x="12" y="115"/>
                </a:cxn>
                <a:cxn ang="0">
                  <a:pos x="17" y="115"/>
                </a:cxn>
                <a:cxn ang="0">
                  <a:pos x="17" y="120"/>
                </a:cxn>
                <a:cxn ang="0">
                  <a:pos x="23" y="120"/>
                </a:cxn>
                <a:cxn ang="0">
                  <a:pos x="23" y="126"/>
                </a:cxn>
                <a:cxn ang="0">
                  <a:pos x="29" y="126"/>
                </a:cxn>
                <a:cxn ang="0">
                  <a:pos x="35" y="132"/>
                </a:cxn>
                <a:cxn ang="0">
                  <a:pos x="40" y="132"/>
                </a:cxn>
                <a:cxn ang="0">
                  <a:pos x="46" y="132"/>
                </a:cxn>
                <a:cxn ang="0">
                  <a:pos x="52" y="132"/>
                </a:cxn>
                <a:cxn ang="0">
                  <a:pos x="63" y="132"/>
                </a:cxn>
                <a:cxn ang="0">
                  <a:pos x="75" y="126"/>
                </a:cxn>
                <a:cxn ang="0">
                  <a:pos x="86" y="120"/>
                </a:cxn>
                <a:cxn ang="0">
                  <a:pos x="92" y="115"/>
                </a:cxn>
                <a:cxn ang="0">
                  <a:pos x="98" y="109"/>
                </a:cxn>
                <a:cxn ang="0">
                  <a:pos x="103" y="97"/>
                </a:cxn>
                <a:cxn ang="0">
                  <a:pos x="103" y="86"/>
                </a:cxn>
                <a:cxn ang="0">
                  <a:pos x="103" y="74"/>
                </a:cxn>
                <a:cxn ang="0">
                  <a:pos x="103" y="57"/>
                </a:cxn>
              </a:cxnLst>
              <a:rect l="0" t="0" r="r" b="b"/>
              <a:pathLst>
                <a:path w="103" h="132">
                  <a:moveTo>
                    <a:pt x="103" y="57"/>
                  </a:moveTo>
                  <a:lnTo>
                    <a:pt x="103" y="46"/>
                  </a:lnTo>
                  <a:lnTo>
                    <a:pt x="103" y="40"/>
                  </a:lnTo>
                  <a:lnTo>
                    <a:pt x="103" y="34"/>
                  </a:lnTo>
                  <a:lnTo>
                    <a:pt x="98" y="29"/>
                  </a:lnTo>
                  <a:lnTo>
                    <a:pt x="98" y="23"/>
                  </a:lnTo>
                  <a:lnTo>
                    <a:pt x="92" y="17"/>
                  </a:lnTo>
                  <a:lnTo>
                    <a:pt x="86" y="11"/>
                  </a:lnTo>
                  <a:lnTo>
                    <a:pt x="80" y="6"/>
                  </a:lnTo>
                  <a:lnTo>
                    <a:pt x="75" y="6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29" y="6"/>
                  </a:lnTo>
                  <a:lnTo>
                    <a:pt x="23" y="11"/>
                  </a:lnTo>
                  <a:lnTo>
                    <a:pt x="17" y="17"/>
                  </a:lnTo>
                  <a:lnTo>
                    <a:pt x="12" y="23"/>
                  </a:lnTo>
                  <a:lnTo>
                    <a:pt x="6" y="34"/>
                  </a:lnTo>
                  <a:lnTo>
                    <a:pt x="0" y="46"/>
                  </a:lnTo>
                  <a:lnTo>
                    <a:pt x="0" y="57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6" y="97"/>
                  </a:lnTo>
                  <a:lnTo>
                    <a:pt x="6" y="103"/>
                  </a:lnTo>
                  <a:lnTo>
                    <a:pt x="12" y="109"/>
                  </a:lnTo>
                  <a:lnTo>
                    <a:pt x="12" y="115"/>
                  </a:lnTo>
                  <a:lnTo>
                    <a:pt x="17" y="115"/>
                  </a:lnTo>
                  <a:lnTo>
                    <a:pt x="17" y="120"/>
                  </a:lnTo>
                  <a:lnTo>
                    <a:pt x="23" y="120"/>
                  </a:lnTo>
                  <a:lnTo>
                    <a:pt x="23" y="126"/>
                  </a:lnTo>
                  <a:lnTo>
                    <a:pt x="29" y="126"/>
                  </a:lnTo>
                  <a:lnTo>
                    <a:pt x="35" y="132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2" y="132"/>
                  </a:lnTo>
                  <a:lnTo>
                    <a:pt x="63" y="132"/>
                  </a:lnTo>
                  <a:lnTo>
                    <a:pt x="75" y="126"/>
                  </a:lnTo>
                  <a:lnTo>
                    <a:pt x="86" y="120"/>
                  </a:lnTo>
                  <a:lnTo>
                    <a:pt x="92" y="115"/>
                  </a:lnTo>
                  <a:lnTo>
                    <a:pt x="98" y="109"/>
                  </a:lnTo>
                  <a:lnTo>
                    <a:pt x="103" y="97"/>
                  </a:lnTo>
                  <a:lnTo>
                    <a:pt x="103" y="86"/>
                  </a:lnTo>
                  <a:lnTo>
                    <a:pt x="103" y="74"/>
                  </a:lnTo>
                  <a:lnTo>
                    <a:pt x="103" y="5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34" name="Rectangle 42"/>
            <p:cNvSpPr>
              <a:spLocks noChangeArrowheads="1"/>
            </p:cNvSpPr>
            <p:nvPr/>
          </p:nvSpPr>
          <p:spPr bwMode="auto">
            <a:xfrm>
              <a:off x="4597" y="2428"/>
              <a:ext cx="735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sz="2300" u="none">
                  <a:solidFill>
                    <a:srgbClr val="0347F1"/>
                  </a:solidFill>
                  <a:cs typeface="Times New Roman (Arabic)" charset="-78"/>
                </a:rPr>
                <a:t>K-secret</a:t>
              </a:r>
              <a:endParaRPr lang="en-US" altLang="ar-SA" sz="1400" u="none">
                <a:solidFill>
                  <a:srgbClr val="0347F1"/>
                </a:solidFill>
                <a:cs typeface="Times New Roman (Arabic)" charset="-78"/>
              </a:endParaRP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5614988" y="2195513"/>
            <a:ext cx="2249487" cy="390525"/>
            <a:chOff x="3772" y="2107"/>
            <a:chExt cx="1417" cy="246"/>
          </a:xfrm>
        </p:grpSpPr>
        <p:sp>
          <p:nvSpPr>
            <p:cNvPr id="1339436" name="Freeform 44"/>
            <p:cNvSpPr>
              <a:spLocks/>
            </p:cNvSpPr>
            <p:nvPr/>
          </p:nvSpPr>
          <p:spPr bwMode="auto">
            <a:xfrm>
              <a:off x="4081" y="2107"/>
              <a:ext cx="201" cy="246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09" y="0"/>
                </a:cxn>
                <a:cxn ang="0">
                  <a:pos x="126" y="0"/>
                </a:cxn>
                <a:cxn ang="0">
                  <a:pos x="144" y="11"/>
                </a:cxn>
                <a:cxn ang="0">
                  <a:pos x="161" y="17"/>
                </a:cxn>
                <a:cxn ang="0">
                  <a:pos x="172" y="34"/>
                </a:cxn>
                <a:cxn ang="0">
                  <a:pos x="184" y="51"/>
                </a:cxn>
                <a:cxn ang="0">
                  <a:pos x="195" y="74"/>
                </a:cxn>
                <a:cxn ang="0">
                  <a:pos x="201" y="97"/>
                </a:cxn>
                <a:cxn ang="0">
                  <a:pos x="201" y="120"/>
                </a:cxn>
                <a:cxn ang="0">
                  <a:pos x="201" y="149"/>
                </a:cxn>
                <a:cxn ang="0">
                  <a:pos x="195" y="172"/>
                </a:cxn>
                <a:cxn ang="0">
                  <a:pos x="184" y="189"/>
                </a:cxn>
                <a:cxn ang="0">
                  <a:pos x="172" y="212"/>
                </a:cxn>
                <a:cxn ang="0">
                  <a:pos x="161" y="223"/>
                </a:cxn>
                <a:cxn ang="0">
                  <a:pos x="144" y="235"/>
                </a:cxn>
                <a:cxn ang="0">
                  <a:pos x="126" y="241"/>
                </a:cxn>
                <a:cxn ang="0">
                  <a:pos x="109" y="246"/>
                </a:cxn>
                <a:cxn ang="0">
                  <a:pos x="86" y="246"/>
                </a:cxn>
                <a:cxn ang="0">
                  <a:pos x="69" y="241"/>
                </a:cxn>
                <a:cxn ang="0">
                  <a:pos x="52" y="235"/>
                </a:cxn>
                <a:cxn ang="0">
                  <a:pos x="40" y="223"/>
                </a:cxn>
                <a:cxn ang="0">
                  <a:pos x="23" y="212"/>
                </a:cxn>
                <a:cxn ang="0">
                  <a:pos x="12" y="189"/>
                </a:cxn>
                <a:cxn ang="0">
                  <a:pos x="6" y="172"/>
                </a:cxn>
                <a:cxn ang="0">
                  <a:pos x="0" y="149"/>
                </a:cxn>
                <a:cxn ang="0">
                  <a:pos x="0" y="126"/>
                </a:cxn>
                <a:cxn ang="0">
                  <a:pos x="0" y="97"/>
                </a:cxn>
                <a:cxn ang="0">
                  <a:pos x="6" y="74"/>
                </a:cxn>
                <a:cxn ang="0">
                  <a:pos x="12" y="51"/>
                </a:cxn>
                <a:cxn ang="0">
                  <a:pos x="23" y="34"/>
                </a:cxn>
                <a:cxn ang="0">
                  <a:pos x="40" y="17"/>
                </a:cxn>
                <a:cxn ang="0">
                  <a:pos x="52" y="11"/>
                </a:cxn>
                <a:cxn ang="0">
                  <a:pos x="69" y="0"/>
                </a:cxn>
                <a:cxn ang="0">
                  <a:pos x="86" y="0"/>
                </a:cxn>
              </a:cxnLst>
              <a:rect l="0" t="0" r="r" b="b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37" name="Freeform 45"/>
            <p:cNvSpPr>
              <a:spLocks/>
            </p:cNvSpPr>
            <p:nvPr/>
          </p:nvSpPr>
          <p:spPr bwMode="auto">
            <a:xfrm>
              <a:off x="4081" y="2107"/>
              <a:ext cx="201" cy="246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09" y="0"/>
                </a:cxn>
                <a:cxn ang="0">
                  <a:pos x="126" y="0"/>
                </a:cxn>
                <a:cxn ang="0">
                  <a:pos x="144" y="11"/>
                </a:cxn>
                <a:cxn ang="0">
                  <a:pos x="161" y="17"/>
                </a:cxn>
                <a:cxn ang="0">
                  <a:pos x="172" y="34"/>
                </a:cxn>
                <a:cxn ang="0">
                  <a:pos x="184" y="51"/>
                </a:cxn>
                <a:cxn ang="0">
                  <a:pos x="195" y="74"/>
                </a:cxn>
                <a:cxn ang="0">
                  <a:pos x="201" y="97"/>
                </a:cxn>
                <a:cxn ang="0">
                  <a:pos x="201" y="120"/>
                </a:cxn>
                <a:cxn ang="0">
                  <a:pos x="201" y="149"/>
                </a:cxn>
                <a:cxn ang="0">
                  <a:pos x="195" y="172"/>
                </a:cxn>
                <a:cxn ang="0">
                  <a:pos x="184" y="189"/>
                </a:cxn>
                <a:cxn ang="0">
                  <a:pos x="172" y="212"/>
                </a:cxn>
                <a:cxn ang="0">
                  <a:pos x="161" y="223"/>
                </a:cxn>
                <a:cxn ang="0">
                  <a:pos x="144" y="235"/>
                </a:cxn>
                <a:cxn ang="0">
                  <a:pos x="126" y="241"/>
                </a:cxn>
                <a:cxn ang="0">
                  <a:pos x="109" y="246"/>
                </a:cxn>
                <a:cxn ang="0">
                  <a:pos x="86" y="246"/>
                </a:cxn>
                <a:cxn ang="0">
                  <a:pos x="69" y="241"/>
                </a:cxn>
                <a:cxn ang="0">
                  <a:pos x="52" y="235"/>
                </a:cxn>
                <a:cxn ang="0">
                  <a:pos x="40" y="223"/>
                </a:cxn>
                <a:cxn ang="0">
                  <a:pos x="23" y="212"/>
                </a:cxn>
                <a:cxn ang="0">
                  <a:pos x="12" y="189"/>
                </a:cxn>
                <a:cxn ang="0">
                  <a:pos x="6" y="172"/>
                </a:cxn>
                <a:cxn ang="0">
                  <a:pos x="0" y="149"/>
                </a:cxn>
                <a:cxn ang="0">
                  <a:pos x="0" y="126"/>
                </a:cxn>
                <a:cxn ang="0">
                  <a:pos x="0" y="97"/>
                </a:cxn>
                <a:cxn ang="0">
                  <a:pos x="6" y="74"/>
                </a:cxn>
                <a:cxn ang="0">
                  <a:pos x="12" y="51"/>
                </a:cxn>
                <a:cxn ang="0">
                  <a:pos x="23" y="34"/>
                </a:cxn>
                <a:cxn ang="0">
                  <a:pos x="40" y="17"/>
                </a:cxn>
                <a:cxn ang="0">
                  <a:pos x="52" y="11"/>
                </a:cxn>
                <a:cxn ang="0">
                  <a:pos x="69" y="0"/>
                </a:cxn>
                <a:cxn ang="0">
                  <a:pos x="86" y="0"/>
                </a:cxn>
              </a:cxnLst>
              <a:rect l="0" t="0" r="r" b="b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38" name="Rectangle 46"/>
            <p:cNvSpPr>
              <a:spLocks noChangeArrowheads="1"/>
            </p:cNvSpPr>
            <p:nvPr/>
          </p:nvSpPr>
          <p:spPr bwMode="auto">
            <a:xfrm>
              <a:off x="3772" y="2187"/>
              <a:ext cx="315" cy="46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39" name="Rectangle 47"/>
            <p:cNvSpPr>
              <a:spLocks noChangeArrowheads="1"/>
            </p:cNvSpPr>
            <p:nvPr/>
          </p:nvSpPr>
          <p:spPr bwMode="auto">
            <a:xfrm>
              <a:off x="3772" y="2187"/>
              <a:ext cx="315" cy="4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40" name="Freeform 48"/>
            <p:cNvSpPr>
              <a:spLocks noEditPoints="1"/>
            </p:cNvSpPr>
            <p:nvPr/>
          </p:nvSpPr>
          <p:spPr bwMode="auto">
            <a:xfrm>
              <a:off x="3772" y="2227"/>
              <a:ext cx="109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34" y="86"/>
                </a:cxn>
                <a:cxn ang="0">
                  <a:pos x="29" y="92"/>
                </a:cxn>
                <a:cxn ang="0">
                  <a:pos x="29" y="98"/>
                </a:cxn>
                <a:cxn ang="0">
                  <a:pos x="23" y="98"/>
                </a:cxn>
                <a:cxn ang="0">
                  <a:pos x="17" y="98"/>
                </a:cxn>
                <a:cxn ang="0">
                  <a:pos x="17" y="92"/>
                </a:cxn>
                <a:cxn ang="0">
                  <a:pos x="12" y="86"/>
                </a:cxn>
                <a:cxn ang="0">
                  <a:pos x="0" y="0"/>
                </a:cxn>
                <a:cxn ang="0">
                  <a:pos x="69" y="0"/>
                </a:cxn>
                <a:cxn ang="0">
                  <a:pos x="109" y="0"/>
                </a:cxn>
                <a:cxn ang="0">
                  <a:pos x="97" y="86"/>
                </a:cxn>
                <a:cxn ang="0">
                  <a:pos x="97" y="92"/>
                </a:cxn>
                <a:cxn ang="0">
                  <a:pos x="92" y="98"/>
                </a:cxn>
                <a:cxn ang="0">
                  <a:pos x="86" y="98"/>
                </a:cxn>
                <a:cxn ang="0">
                  <a:pos x="86" y="92"/>
                </a:cxn>
                <a:cxn ang="0">
                  <a:pos x="80" y="92"/>
                </a:cxn>
                <a:cxn ang="0">
                  <a:pos x="80" y="86"/>
                </a:cxn>
                <a:cxn ang="0">
                  <a:pos x="69" y="0"/>
                </a:cxn>
              </a:cxnLst>
              <a:rect l="0" t="0" r="r" b="b"/>
              <a:pathLst>
                <a:path w="109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  <a:close/>
                  <a:moveTo>
                    <a:pt x="69" y="0"/>
                  </a:moveTo>
                  <a:lnTo>
                    <a:pt x="109" y="0"/>
                  </a:lnTo>
                  <a:lnTo>
                    <a:pt x="97" y="86"/>
                  </a:lnTo>
                  <a:lnTo>
                    <a:pt x="97" y="92"/>
                  </a:lnTo>
                  <a:lnTo>
                    <a:pt x="92" y="98"/>
                  </a:lnTo>
                  <a:lnTo>
                    <a:pt x="86" y="98"/>
                  </a:lnTo>
                  <a:lnTo>
                    <a:pt x="86" y="92"/>
                  </a:lnTo>
                  <a:lnTo>
                    <a:pt x="80" y="92"/>
                  </a:lnTo>
                  <a:lnTo>
                    <a:pt x="80" y="8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41" name="Freeform 49"/>
            <p:cNvSpPr>
              <a:spLocks/>
            </p:cNvSpPr>
            <p:nvPr/>
          </p:nvSpPr>
          <p:spPr bwMode="auto">
            <a:xfrm>
              <a:off x="3772" y="2227"/>
              <a:ext cx="46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34" y="86"/>
                </a:cxn>
                <a:cxn ang="0">
                  <a:pos x="29" y="92"/>
                </a:cxn>
                <a:cxn ang="0">
                  <a:pos x="29" y="98"/>
                </a:cxn>
                <a:cxn ang="0">
                  <a:pos x="23" y="98"/>
                </a:cxn>
                <a:cxn ang="0">
                  <a:pos x="17" y="98"/>
                </a:cxn>
                <a:cxn ang="0">
                  <a:pos x="17" y="92"/>
                </a:cxn>
                <a:cxn ang="0">
                  <a:pos x="12" y="86"/>
                </a:cxn>
                <a:cxn ang="0">
                  <a:pos x="0" y="0"/>
                </a:cxn>
              </a:cxnLst>
              <a:rect l="0" t="0" r="r" b="b"/>
              <a:pathLst>
                <a:path w="46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42" name="Freeform 50"/>
            <p:cNvSpPr>
              <a:spLocks/>
            </p:cNvSpPr>
            <p:nvPr/>
          </p:nvSpPr>
          <p:spPr bwMode="auto">
            <a:xfrm>
              <a:off x="3841" y="2227"/>
              <a:ext cx="40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28" y="86"/>
                </a:cxn>
                <a:cxn ang="0">
                  <a:pos x="28" y="92"/>
                </a:cxn>
                <a:cxn ang="0">
                  <a:pos x="23" y="98"/>
                </a:cxn>
                <a:cxn ang="0">
                  <a:pos x="17" y="98"/>
                </a:cxn>
                <a:cxn ang="0">
                  <a:pos x="17" y="92"/>
                </a:cxn>
                <a:cxn ang="0">
                  <a:pos x="11" y="92"/>
                </a:cxn>
                <a:cxn ang="0">
                  <a:pos x="11" y="86"/>
                </a:cxn>
                <a:cxn ang="0">
                  <a:pos x="0" y="0"/>
                </a:cxn>
              </a:cxnLst>
              <a:rect l="0" t="0" r="r" b="b"/>
              <a:pathLst>
                <a:path w="40" h="98">
                  <a:moveTo>
                    <a:pt x="0" y="0"/>
                  </a:moveTo>
                  <a:lnTo>
                    <a:pt x="40" y="0"/>
                  </a:lnTo>
                  <a:lnTo>
                    <a:pt x="28" y="86"/>
                  </a:lnTo>
                  <a:lnTo>
                    <a:pt x="28" y="92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1" y="92"/>
                  </a:lnTo>
                  <a:lnTo>
                    <a:pt x="11" y="86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43" name="Freeform 51"/>
            <p:cNvSpPr>
              <a:spLocks noEditPoints="1"/>
            </p:cNvSpPr>
            <p:nvPr/>
          </p:nvSpPr>
          <p:spPr bwMode="auto">
            <a:xfrm>
              <a:off x="4116" y="2158"/>
              <a:ext cx="131" cy="149"/>
            </a:xfrm>
            <a:custGeom>
              <a:avLst/>
              <a:gdLst/>
              <a:ahLst/>
              <a:cxnLst>
                <a:cxn ang="0">
                  <a:pos x="131" y="86"/>
                </a:cxn>
                <a:cxn ang="0">
                  <a:pos x="126" y="115"/>
                </a:cxn>
                <a:cxn ang="0">
                  <a:pos x="114" y="132"/>
                </a:cxn>
                <a:cxn ang="0">
                  <a:pos x="91" y="144"/>
                </a:cxn>
                <a:cxn ang="0">
                  <a:pos x="68" y="149"/>
                </a:cxn>
                <a:cxn ang="0">
                  <a:pos x="57" y="149"/>
                </a:cxn>
                <a:cxn ang="0">
                  <a:pos x="46" y="144"/>
                </a:cxn>
                <a:cxn ang="0">
                  <a:pos x="34" y="138"/>
                </a:cxn>
                <a:cxn ang="0">
                  <a:pos x="28" y="132"/>
                </a:cxn>
                <a:cxn ang="0">
                  <a:pos x="17" y="126"/>
                </a:cxn>
                <a:cxn ang="0">
                  <a:pos x="11" y="121"/>
                </a:cxn>
                <a:cxn ang="0">
                  <a:pos x="5" y="109"/>
                </a:cxn>
                <a:cxn ang="0">
                  <a:pos x="5" y="98"/>
                </a:cxn>
                <a:cxn ang="0">
                  <a:pos x="0" y="86"/>
                </a:cxn>
                <a:cxn ang="0">
                  <a:pos x="5" y="46"/>
                </a:cxn>
                <a:cxn ang="0">
                  <a:pos x="17" y="23"/>
                </a:cxn>
                <a:cxn ang="0">
                  <a:pos x="34" y="6"/>
                </a:cxn>
                <a:cxn ang="0">
                  <a:pos x="57" y="0"/>
                </a:cxn>
                <a:cxn ang="0">
                  <a:pos x="74" y="0"/>
                </a:cxn>
                <a:cxn ang="0">
                  <a:pos x="86" y="0"/>
                </a:cxn>
                <a:cxn ang="0">
                  <a:pos x="97" y="0"/>
                </a:cxn>
                <a:cxn ang="0">
                  <a:pos x="109" y="6"/>
                </a:cxn>
                <a:cxn ang="0">
                  <a:pos x="114" y="12"/>
                </a:cxn>
                <a:cxn ang="0">
                  <a:pos x="120" y="18"/>
                </a:cxn>
                <a:cxn ang="0">
                  <a:pos x="126" y="29"/>
                </a:cxn>
                <a:cxn ang="0">
                  <a:pos x="131" y="41"/>
                </a:cxn>
                <a:cxn ang="0">
                  <a:pos x="131" y="52"/>
                </a:cxn>
                <a:cxn ang="0">
                  <a:pos x="120" y="63"/>
                </a:cxn>
                <a:cxn ang="0">
                  <a:pos x="120" y="46"/>
                </a:cxn>
                <a:cxn ang="0">
                  <a:pos x="114" y="35"/>
                </a:cxn>
                <a:cxn ang="0">
                  <a:pos x="109" y="23"/>
                </a:cxn>
                <a:cxn ang="0">
                  <a:pos x="103" y="18"/>
                </a:cxn>
                <a:cxn ang="0">
                  <a:pos x="97" y="12"/>
                </a:cxn>
                <a:cxn ang="0">
                  <a:pos x="86" y="12"/>
                </a:cxn>
                <a:cxn ang="0">
                  <a:pos x="74" y="6"/>
                </a:cxn>
                <a:cxn ang="0">
                  <a:pos x="57" y="6"/>
                </a:cxn>
                <a:cxn ang="0">
                  <a:pos x="40" y="18"/>
                </a:cxn>
                <a:cxn ang="0">
                  <a:pos x="23" y="35"/>
                </a:cxn>
                <a:cxn ang="0">
                  <a:pos x="17" y="52"/>
                </a:cxn>
                <a:cxn ang="0">
                  <a:pos x="17" y="81"/>
                </a:cxn>
                <a:cxn ang="0">
                  <a:pos x="17" y="98"/>
                </a:cxn>
                <a:cxn ang="0">
                  <a:pos x="23" y="109"/>
                </a:cxn>
                <a:cxn ang="0">
                  <a:pos x="28" y="121"/>
                </a:cxn>
                <a:cxn ang="0">
                  <a:pos x="34" y="126"/>
                </a:cxn>
                <a:cxn ang="0">
                  <a:pos x="40" y="132"/>
                </a:cxn>
                <a:cxn ang="0">
                  <a:pos x="51" y="138"/>
                </a:cxn>
                <a:cxn ang="0">
                  <a:pos x="63" y="138"/>
                </a:cxn>
                <a:cxn ang="0">
                  <a:pos x="80" y="138"/>
                </a:cxn>
                <a:cxn ang="0">
                  <a:pos x="97" y="126"/>
                </a:cxn>
                <a:cxn ang="0">
                  <a:pos x="114" y="115"/>
                </a:cxn>
                <a:cxn ang="0">
                  <a:pos x="120" y="92"/>
                </a:cxn>
                <a:cxn ang="0">
                  <a:pos x="120" y="63"/>
                </a:cxn>
              </a:cxnLst>
              <a:rect l="0" t="0" r="r" b="b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  <a:close/>
                  <a:moveTo>
                    <a:pt x="120" y="63"/>
                  </a:moveTo>
                  <a:lnTo>
                    <a:pt x="120" y="58"/>
                  </a:lnTo>
                  <a:lnTo>
                    <a:pt x="120" y="46"/>
                  </a:lnTo>
                  <a:lnTo>
                    <a:pt x="114" y="41"/>
                  </a:lnTo>
                  <a:lnTo>
                    <a:pt x="114" y="35"/>
                  </a:lnTo>
                  <a:lnTo>
                    <a:pt x="114" y="29"/>
                  </a:lnTo>
                  <a:lnTo>
                    <a:pt x="109" y="23"/>
                  </a:lnTo>
                  <a:lnTo>
                    <a:pt x="103" y="23"/>
                  </a:lnTo>
                  <a:lnTo>
                    <a:pt x="103" y="18"/>
                  </a:lnTo>
                  <a:lnTo>
                    <a:pt x="97" y="18"/>
                  </a:lnTo>
                  <a:lnTo>
                    <a:pt x="97" y="12"/>
                  </a:lnTo>
                  <a:lnTo>
                    <a:pt x="91" y="12"/>
                  </a:lnTo>
                  <a:lnTo>
                    <a:pt x="86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8" y="6"/>
                  </a:lnTo>
                  <a:lnTo>
                    <a:pt x="57" y="6"/>
                  </a:lnTo>
                  <a:lnTo>
                    <a:pt x="46" y="12"/>
                  </a:lnTo>
                  <a:lnTo>
                    <a:pt x="40" y="18"/>
                  </a:lnTo>
                  <a:lnTo>
                    <a:pt x="28" y="23"/>
                  </a:lnTo>
                  <a:lnTo>
                    <a:pt x="23" y="35"/>
                  </a:lnTo>
                  <a:lnTo>
                    <a:pt x="17" y="41"/>
                  </a:lnTo>
                  <a:lnTo>
                    <a:pt x="17" y="52"/>
                  </a:lnTo>
                  <a:lnTo>
                    <a:pt x="17" y="63"/>
                  </a:lnTo>
                  <a:lnTo>
                    <a:pt x="17" y="81"/>
                  </a:lnTo>
                  <a:lnTo>
                    <a:pt x="17" y="92"/>
                  </a:lnTo>
                  <a:lnTo>
                    <a:pt x="17" y="98"/>
                  </a:lnTo>
                  <a:lnTo>
                    <a:pt x="17" y="104"/>
                  </a:lnTo>
                  <a:lnTo>
                    <a:pt x="23" y="109"/>
                  </a:lnTo>
                  <a:lnTo>
                    <a:pt x="23" y="115"/>
                  </a:lnTo>
                  <a:lnTo>
                    <a:pt x="28" y="121"/>
                  </a:lnTo>
                  <a:lnTo>
                    <a:pt x="34" y="121"/>
                  </a:lnTo>
                  <a:lnTo>
                    <a:pt x="34" y="126"/>
                  </a:lnTo>
                  <a:lnTo>
                    <a:pt x="40" y="126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8"/>
                  </a:lnTo>
                  <a:lnTo>
                    <a:pt x="57" y="138"/>
                  </a:lnTo>
                  <a:lnTo>
                    <a:pt x="63" y="138"/>
                  </a:lnTo>
                  <a:lnTo>
                    <a:pt x="68" y="138"/>
                  </a:lnTo>
                  <a:lnTo>
                    <a:pt x="80" y="138"/>
                  </a:lnTo>
                  <a:lnTo>
                    <a:pt x="91" y="132"/>
                  </a:lnTo>
                  <a:lnTo>
                    <a:pt x="97" y="126"/>
                  </a:lnTo>
                  <a:lnTo>
                    <a:pt x="109" y="121"/>
                  </a:lnTo>
                  <a:lnTo>
                    <a:pt x="114" y="115"/>
                  </a:lnTo>
                  <a:lnTo>
                    <a:pt x="114" y="104"/>
                  </a:lnTo>
                  <a:lnTo>
                    <a:pt x="120" y="92"/>
                  </a:lnTo>
                  <a:lnTo>
                    <a:pt x="120" y="81"/>
                  </a:lnTo>
                  <a:lnTo>
                    <a:pt x="120" y="63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44" name="Freeform 52"/>
            <p:cNvSpPr>
              <a:spLocks/>
            </p:cNvSpPr>
            <p:nvPr/>
          </p:nvSpPr>
          <p:spPr bwMode="auto">
            <a:xfrm>
              <a:off x="4116" y="2158"/>
              <a:ext cx="131" cy="149"/>
            </a:xfrm>
            <a:custGeom>
              <a:avLst/>
              <a:gdLst/>
              <a:ahLst/>
              <a:cxnLst>
                <a:cxn ang="0">
                  <a:pos x="131" y="63"/>
                </a:cxn>
                <a:cxn ang="0">
                  <a:pos x="131" y="86"/>
                </a:cxn>
                <a:cxn ang="0">
                  <a:pos x="131" y="98"/>
                </a:cxn>
                <a:cxn ang="0">
                  <a:pos x="126" y="115"/>
                </a:cxn>
                <a:cxn ang="0">
                  <a:pos x="120" y="126"/>
                </a:cxn>
                <a:cxn ang="0">
                  <a:pos x="114" y="132"/>
                </a:cxn>
                <a:cxn ang="0">
                  <a:pos x="103" y="138"/>
                </a:cxn>
                <a:cxn ang="0">
                  <a:pos x="91" y="144"/>
                </a:cxn>
                <a:cxn ang="0">
                  <a:pos x="80" y="149"/>
                </a:cxn>
                <a:cxn ang="0">
                  <a:pos x="68" y="149"/>
                </a:cxn>
                <a:cxn ang="0">
                  <a:pos x="63" y="149"/>
                </a:cxn>
                <a:cxn ang="0">
                  <a:pos x="57" y="149"/>
                </a:cxn>
                <a:cxn ang="0">
                  <a:pos x="51" y="144"/>
                </a:cxn>
                <a:cxn ang="0">
                  <a:pos x="46" y="144"/>
                </a:cxn>
                <a:cxn ang="0">
                  <a:pos x="40" y="144"/>
                </a:cxn>
                <a:cxn ang="0">
                  <a:pos x="34" y="138"/>
                </a:cxn>
                <a:cxn ang="0">
                  <a:pos x="28" y="138"/>
                </a:cxn>
                <a:cxn ang="0">
                  <a:pos x="28" y="132"/>
                </a:cxn>
                <a:cxn ang="0">
                  <a:pos x="23" y="132"/>
                </a:cxn>
                <a:cxn ang="0">
                  <a:pos x="17" y="126"/>
                </a:cxn>
                <a:cxn ang="0">
                  <a:pos x="17" y="121"/>
                </a:cxn>
                <a:cxn ang="0">
                  <a:pos x="11" y="121"/>
                </a:cxn>
                <a:cxn ang="0">
                  <a:pos x="11" y="115"/>
                </a:cxn>
                <a:cxn ang="0">
                  <a:pos x="5" y="109"/>
                </a:cxn>
                <a:cxn ang="0">
                  <a:pos x="5" y="104"/>
                </a:cxn>
                <a:cxn ang="0">
                  <a:pos x="5" y="98"/>
                </a:cxn>
                <a:cxn ang="0">
                  <a:pos x="5" y="92"/>
                </a:cxn>
                <a:cxn ang="0">
                  <a:pos x="0" y="86"/>
                </a:cxn>
                <a:cxn ang="0">
                  <a:pos x="0" y="63"/>
                </a:cxn>
                <a:cxn ang="0">
                  <a:pos x="5" y="46"/>
                </a:cxn>
                <a:cxn ang="0">
                  <a:pos x="5" y="35"/>
                </a:cxn>
                <a:cxn ang="0">
                  <a:pos x="17" y="23"/>
                </a:cxn>
                <a:cxn ang="0">
                  <a:pos x="23" y="12"/>
                </a:cxn>
                <a:cxn ang="0">
                  <a:pos x="34" y="6"/>
                </a:cxn>
                <a:cxn ang="0">
                  <a:pos x="46" y="0"/>
                </a:cxn>
                <a:cxn ang="0">
                  <a:pos x="57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80" y="0"/>
                </a:cxn>
                <a:cxn ang="0">
                  <a:pos x="86" y="0"/>
                </a:cxn>
                <a:cxn ang="0">
                  <a:pos x="91" y="0"/>
                </a:cxn>
                <a:cxn ang="0">
                  <a:pos x="97" y="0"/>
                </a:cxn>
                <a:cxn ang="0">
                  <a:pos x="103" y="6"/>
                </a:cxn>
                <a:cxn ang="0">
                  <a:pos x="109" y="6"/>
                </a:cxn>
                <a:cxn ang="0">
                  <a:pos x="109" y="12"/>
                </a:cxn>
                <a:cxn ang="0">
                  <a:pos x="114" y="12"/>
                </a:cxn>
                <a:cxn ang="0">
                  <a:pos x="114" y="18"/>
                </a:cxn>
                <a:cxn ang="0">
                  <a:pos x="120" y="18"/>
                </a:cxn>
                <a:cxn ang="0">
                  <a:pos x="120" y="23"/>
                </a:cxn>
                <a:cxn ang="0">
                  <a:pos x="126" y="29"/>
                </a:cxn>
                <a:cxn ang="0">
                  <a:pos x="131" y="35"/>
                </a:cxn>
                <a:cxn ang="0">
                  <a:pos x="131" y="41"/>
                </a:cxn>
                <a:cxn ang="0">
                  <a:pos x="131" y="46"/>
                </a:cxn>
                <a:cxn ang="0">
                  <a:pos x="131" y="52"/>
                </a:cxn>
                <a:cxn ang="0">
                  <a:pos x="131" y="63"/>
                </a:cxn>
              </a:cxnLst>
              <a:rect l="0" t="0" r="r" b="b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45" name="Freeform 53"/>
            <p:cNvSpPr>
              <a:spLocks/>
            </p:cNvSpPr>
            <p:nvPr/>
          </p:nvSpPr>
          <p:spPr bwMode="auto">
            <a:xfrm>
              <a:off x="4133" y="2164"/>
              <a:ext cx="103" cy="132"/>
            </a:xfrm>
            <a:custGeom>
              <a:avLst/>
              <a:gdLst/>
              <a:ahLst/>
              <a:cxnLst>
                <a:cxn ang="0">
                  <a:pos x="103" y="57"/>
                </a:cxn>
                <a:cxn ang="0">
                  <a:pos x="103" y="52"/>
                </a:cxn>
                <a:cxn ang="0">
                  <a:pos x="103" y="40"/>
                </a:cxn>
                <a:cxn ang="0">
                  <a:pos x="97" y="35"/>
                </a:cxn>
                <a:cxn ang="0">
                  <a:pos x="97" y="29"/>
                </a:cxn>
                <a:cxn ang="0">
                  <a:pos x="97" y="23"/>
                </a:cxn>
                <a:cxn ang="0">
                  <a:pos x="92" y="17"/>
                </a:cxn>
                <a:cxn ang="0">
                  <a:pos x="86" y="17"/>
                </a:cxn>
                <a:cxn ang="0">
                  <a:pos x="86" y="12"/>
                </a:cxn>
                <a:cxn ang="0">
                  <a:pos x="80" y="12"/>
                </a:cxn>
                <a:cxn ang="0">
                  <a:pos x="80" y="6"/>
                </a:cxn>
                <a:cxn ang="0">
                  <a:pos x="74" y="6"/>
                </a:cxn>
                <a:cxn ang="0">
                  <a:pos x="69" y="6"/>
                </a:cxn>
                <a:cxn ang="0">
                  <a:pos x="63" y="0"/>
                </a:cxn>
                <a:cxn ang="0">
                  <a:pos x="57" y="0"/>
                </a:cxn>
                <a:cxn ang="0">
                  <a:pos x="51" y="0"/>
                </a:cxn>
                <a:cxn ang="0">
                  <a:pos x="40" y="0"/>
                </a:cxn>
                <a:cxn ang="0">
                  <a:pos x="29" y="6"/>
                </a:cxn>
                <a:cxn ang="0">
                  <a:pos x="23" y="12"/>
                </a:cxn>
                <a:cxn ang="0">
                  <a:pos x="11" y="17"/>
                </a:cxn>
                <a:cxn ang="0">
                  <a:pos x="6" y="29"/>
                </a:cxn>
                <a:cxn ang="0">
                  <a:pos x="0" y="35"/>
                </a:cxn>
                <a:cxn ang="0">
                  <a:pos x="0" y="46"/>
                </a:cxn>
                <a:cxn ang="0">
                  <a:pos x="0" y="57"/>
                </a:cxn>
                <a:cxn ang="0">
                  <a:pos x="0" y="75"/>
                </a:cxn>
                <a:cxn ang="0">
                  <a:pos x="0" y="86"/>
                </a:cxn>
                <a:cxn ang="0">
                  <a:pos x="0" y="92"/>
                </a:cxn>
                <a:cxn ang="0">
                  <a:pos x="0" y="98"/>
                </a:cxn>
                <a:cxn ang="0">
                  <a:pos x="6" y="103"/>
                </a:cxn>
                <a:cxn ang="0">
                  <a:pos x="6" y="109"/>
                </a:cxn>
                <a:cxn ang="0">
                  <a:pos x="11" y="115"/>
                </a:cxn>
                <a:cxn ang="0">
                  <a:pos x="17" y="115"/>
                </a:cxn>
                <a:cxn ang="0">
                  <a:pos x="17" y="120"/>
                </a:cxn>
                <a:cxn ang="0">
                  <a:pos x="23" y="120"/>
                </a:cxn>
                <a:cxn ang="0">
                  <a:pos x="23" y="126"/>
                </a:cxn>
                <a:cxn ang="0">
                  <a:pos x="29" y="126"/>
                </a:cxn>
                <a:cxn ang="0">
                  <a:pos x="34" y="132"/>
                </a:cxn>
                <a:cxn ang="0">
                  <a:pos x="40" y="132"/>
                </a:cxn>
                <a:cxn ang="0">
                  <a:pos x="46" y="132"/>
                </a:cxn>
                <a:cxn ang="0">
                  <a:pos x="51" y="132"/>
                </a:cxn>
                <a:cxn ang="0">
                  <a:pos x="63" y="132"/>
                </a:cxn>
                <a:cxn ang="0">
                  <a:pos x="74" y="126"/>
                </a:cxn>
                <a:cxn ang="0">
                  <a:pos x="80" y="120"/>
                </a:cxn>
                <a:cxn ang="0">
                  <a:pos x="92" y="115"/>
                </a:cxn>
                <a:cxn ang="0">
                  <a:pos x="97" y="109"/>
                </a:cxn>
                <a:cxn ang="0">
                  <a:pos x="97" y="98"/>
                </a:cxn>
                <a:cxn ang="0">
                  <a:pos x="103" y="86"/>
                </a:cxn>
                <a:cxn ang="0">
                  <a:pos x="103" y="75"/>
                </a:cxn>
                <a:cxn ang="0">
                  <a:pos x="103" y="57"/>
                </a:cxn>
              </a:cxnLst>
              <a:rect l="0" t="0" r="r" b="b"/>
              <a:pathLst>
                <a:path w="103" h="132">
                  <a:moveTo>
                    <a:pt x="103" y="57"/>
                  </a:moveTo>
                  <a:lnTo>
                    <a:pt x="103" y="52"/>
                  </a:lnTo>
                  <a:lnTo>
                    <a:pt x="103" y="40"/>
                  </a:lnTo>
                  <a:lnTo>
                    <a:pt x="97" y="35"/>
                  </a:lnTo>
                  <a:lnTo>
                    <a:pt x="97" y="29"/>
                  </a:lnTo>
                  <a:lnTo>
                    <a:pt x="97" y="23"/>
                  </a:lnTo>
                  <a:lnTo>
                    <a:pt x="92" y="17"/>
                  </a:lnTo>
                  <a:lnTo>
                    <a:pt x="86" y="17"/>
                  </a:lnTo>
                  <a:lnTo>
                    <a:pt x="86" y="12"/>
                  </a:lnTo>
                  <a:lnTo>
                    <a:pt x="80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9" y="6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0" y="0"/>
                  </a:lnTo>
                  <a:lnTo>
                    <a:pt x="29" y="6"/>
                  </a:lnTo>
                  <a:lnTo>
                    <a:pt x="23" y="12"/>
                  </a:lnTo>
                  <a:lnTo>
                    <a:pt x="11" y="17"/>
                  </a:lnTo>
                  <a:lnTo>
                    <a:pt x="6" y="29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6" y="103"/>
                  </a:lnTo>
                  <a:lnTo>
                    <a:pt x="6" y="109"/>
                  </a:lnTo>
                  <a:lnTo>
                    <a:pt x="11" y="115"/>
                  </a:lnTo>
                  <a:lnTo>
                    <a:pt x="17" y="115"/>
                  </a:lnTo>
                  <a:lnTo>
                    <a:pt x="17" y="120"/>
                  </a:lnTo>
                  <a:lnTo>
                    <a:pt x="23" y="120"/>
                  </a:lnTo>
                  <a:lnTo>
                    <a:pt x="23" y="126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2"/>
                  </a:lnTo>
                  <a:lnTo>
                    <a:pt x="63" y="132"/>
                  </a:lnTo>
                  <a:lnTo>
                    <a:pt x="74" y="126"/>
                  </a:lnTo>
                  <a:lnTo>
                    <a:pt x="80" y="120"/>
                  </a:lnTo>
                  <a:lnTo>
                    <a:pt x="92" y="115"/>
                  </a:lnTo>
                  <a:lnTo>
                    <a:pt x="97" y="109"/>
                  </a:lnTo>
                  <a:lnTo>
                    <a:pt x="97" y="98"/>
                  </a:lnTo>
                  <a:lnTo>
                    <a:pt x="103" y="86"/>
                  </a:lnTo>
                  <a:lnTo>
                    <a:pt x="103" y="75"/>
                  </a:lnTo>
                  <a:lnTo>
                    <a:pt x="103" y="5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9446" name="Rectangle 54"/>
            <p:cNvSpPr>
              <a:spLocks noChangeArrowheads="1"/>
            </p:cNvSpPr>
            <p:nvPr/>
          </p:nvSpPr>
          <p:spPr bwMode="auto">
            <a:xfrm>
              <a:off x="4140" y="2130"/>
              <a:ext cx="104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sz="2200" u="none">
                  <a:solidFill>
                    <a:srgbClr val="FF0066"/>
                  </a:solidFill>
                  <a:cs typeface="Times New Roman (Arabic)" charset="-78"/>
                </a:rPr>
                <a:t>         K-open</a:t>
              </a:r>
              <a:endParaRPr lang="en-US" altLang="ar-SA" sz="1400" u="none">
                <a:cs typeface="Times New Roman (Arabic)" charset="-78"/>
              </a:endParaRPr>
            </a:p>
          </p:txBody>
        </p:sp>
      </p:grpSp>
      <p:sp>
        <p:nvSpPr>
          <p:cNvPr id="1339447" name="Text Box 55"/>
          <p:cNvSpPr txBox="1">
            <a:spLocks noChangeArrowheads="1"/>
          </p:cNvSpPr>
          <p:nvPr/>
        </p:nvSpPr>
        <p:spPr bwMode="auto">
          <a:xfrm>
            <a:off x="2524125" y="5334000"/>
            <a:ext cx="5673725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u="none" dirty="0">
                <a:latin typeface="Comic Sans MS" pitchFamily="66" charset="0"/>
              </a:rPr>
              <a:t> </a:t>
            </a:r>
            <a:r>
              <a:rPr lang="de-DE" sz="1800" dirty="0" err="1">
                <a:latin typeface="Comic Sans MS" pitchFamily="66" charset="0"/>
              </a:rPr>
              <a:t>Two</a:t>
            </a:r>
            <a:r>
              <a:rPr lang="de-DE" sz="1800" dirty="0">
                <a:latin typeface="Comic Sans MS" pitchFamily="66" charset="0"/>
              </a:rPr>
              <a:t> Major </a:t>
            </a:r>
            <a:r>
              <a:rPr lang="de-DE" sz="1800" dirty="0" err="1">
                <a:latin typeface="Comic Sans MS" pitchFamily="66" charset="0"/>
              </a:rPr>
              <a:t>Schemes</a:t>
            </a:r>
            <a:r>
              <a:rPr lang="de-DE" sz="1800" dirty="0">
                <a:latin typeface="Comic Sans MS" pitchFamily="66" charset="0"/>
              </a:rPr>
              <a:t> in Public Key </a:t>
            </a:r>
            <a:r>
              <a:rPr lang="de-DE" sz="1800" dirty="0" err="1">
                <a:latin typeface="Comic Sans MS" pitchFamily="66" charset="0"/>
              </a:rPr>
              <a:t>Cryptography</a:t>
            </a:r>
            <a:r>
              <a:rPr lang="de-DE" sz="1800" dirty="0">
                <a:latin typeface="Comic Sans MS" pitchFamily="66" charset="0"/>
              </a:rPr>
              <a:t>:</a:t>
            </a:r>
          </a:p>
          <a:p>
            <a:pPr defTabSz="762000">
              <a:buFontTx/>
              <a:buChar char="•"/>
            </a:pPr>
            <a:r>
              <a:rPr lang="de-DE" sz="1800" u="none" dirty="0">
                <a:latin typeface="Comic Sans MS" pitchFamily="66" charset="0"/>
              </a:rPr>
              <a:t> Diffie-Hellman Public Key </a:t>
            </a:r>
            <a:r>
              <a:rPr lang="de-DE" sz="1800" u="none" dirty="0" err="1">
                <a:latin typeface="Comic Sans MS" pitchFamily="66" charset="0"/>
              </a:rPr>
              <a:t>exchange</a:t>
            </a:r>
            <a:r>
              <a:rPr lang="de-DE" sz="1800" u="none" dirty="0">
                <a:latin typeface="Comic Sans MS" pitchFamily="66" charset="0"/>
              </a:rPr>
              <a:t> </a:t>
            </a:r>
            <a:r>
              <a:rPr lang="de-DE" sz="1800" u="none" dirty="0" err="1">
                <a:latin typeface="Comic Sans MS" pitchFamily="66" charset="0"/>
              </a:rPr>
              <a:t>scheme</a:t>
            </a:r>
            <a:endParaRPr lang="de-DE" sz="1800" u="none" dirty="0">
              <a:latin typeface="Comic Sans MS" pitchFamily="66" charset="0"/>
            </a:endParaRPr>
          </a:p>
          <a:p>
            <a:pPr defTabSz="762000">
              <a:buFontTx/>
              <a:buChar char="•"/>
            </a:pPr>
            <a:r>
              <a:rPr lang="de-DE" sz="1800" u="none" dirty="0">
                <a:latin typeface="Comic Sans MS" pitchFamily="66" charset="0"/>
              </a:rPr>
              <a:t> RSA </a:t>
            </a:r>
            <a:r>
              <a:rPr lang="de-DE" sz="1800" u="none" dirty="0" err="1">
                <a:latin typeface="Comic Sans MS" pitchFamily="66" charset="0"/>
              </a:rPr>
              <a:t>public</a:t>
            </a:r>
            <a:r>
              <a:rPr lang="de-DE" sz="1800" u="none" dirty="0">
                <a:latin typeface="Comic Sans MS" pitchFamily="66" charset="0"/>
              </a:rPr>
              <a:t> Key </a:t>
            </a:r>
            <a:r>
              <a:rPr lang="de-DE" sz="1800" u="none" dirty="0" err="1">
                <a:latin typeface="Comic Sans MS" pitchFamily="66" charset="0"/>
              </a:rPr>
              <a:t>secrecy</a:t>
            </a:r>
            <a:r>
              <a:rPr lang="de-DE" sz="1800" u="none" dirty="0">
                <a:latin typeface="Comic Sans MS" pitchFamily="66" charset="0"/>
              </a:rPr>
              <a:t> </a:t>
            </a:r>
            <a:r>
              <a:rPr lang="de-DE" sz="1800" u="none" dirty="0" err="1">
                <a:latin typeface="Comic Sans MS" pitchFamily="66" charset="0"/>
              </a:rPr>
              <a:t>system</a:t>
            </a:r>
            <a:endParaRPr lang="en-GB" sz="1800" u="none" dirty="0">
              <a:latin typeface="Comic Sans MS" pitchFamily="66" charset="0"/>
            </a:endParaRPr>
          </a:p>
        </p:txBody>
      </p:sp>
      <p:sp>
        <p:nvSpPr>
          <p:cNvPr id="1339448" name="Rectangle 56"/>
          <p:cNvSpPr>
            <a:spLocks noChangeArrowheads="1"/>
          </p:cNvSpPr>
          <p:nvPr/>
        </p:nvSpPr>
        <p:spPr bwMode="auto">
          <a:xfrm>
            <a:off x="2676525" y="4191000"/>
            <a:ext cx="4578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altLang="ar-SA" u="none">
                <a:solidFill>
                  <a:schemeClr val="hlink"/>
                </a:solidFill>
                <a:cs typeface="Times New Roman (Arabic)" charset="-78"/>
              </a:rPr>
              <a:t>- Open and close with </a:t>
            </a:r>
            <a:r>
              <a:rPr lang="en-US" altLang="ar-SA">
                <a:solidFill>
                  <a:schemeClr val="hlink"/>
                </a:solidFill>
                <a:cs typeface="Times New Roman (Arabic)" charset="-78"/>
              </a:rPr>
              <a:t>different  keys</a:t>
            </a:r>
            <a:r>
              <a:rPr lang="en-US" altLang="ar-SA" u="none">
                <a:solidFill>
                  <a:schemeClr val="hlink"/>
                </a:solidFill>
                <a:cs typeface="Times New Roman (Arabic)" charset="-78"/>
              </a:rPr>
              <a:t>!!</a:t>
            </a:r>
          </a:p>
          <a:p>
            <a:pPr defTabSz="762000"/>
            <a:r>
              <a:rPr lang="en-US" altLang="ar-SA" u="none">
                <a:solidFill>
                  <a:schemeClr val="hlink"/>
                </a:solidFill>
                <a:cs typeface="Times New Roman (Arabic)" charset="-78"/>
              </a:rPr>
              <a:t>- </a:t>
            </a:r>
            <a:r>
              <a:rPr lang="en-US" altLang="ar-SA">
                <a:solidFill>
                  <a:schemeClr val="hlink"/>
                </a:solidFill>
                <a:cs typeface="Times New Roman (Arabic)" charset="-78"/>
              </a:rPr>
              <a:t>No Secret</a:t>
            </a:r>
            <a:r>
              <a:rPr lang="en-US" altLang="ar-SA" u="none">
                <a:solidFill>
                  <a:schemeClr val="hlink"/>
                </a:solidFill>
                <a:cs typeface="Times New Roman (Arabic)" charset="-78"/>
              </a:rPr>
              <a:t> Key Agreement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3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33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447" grpId="0" autoUpdateAnimBg="0"/>
      <p:bldP spid="133944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29000" y="2209800"/>
            <a:ext cx="3427413" cy="1830388"/>
            <a:chOff x="2160" y="1392"/>
            <a:chExt cx="2160" cy="1152"/>
          </a:xfrm>
        </p:grpSpPr>
        <p:sp>
          <p:nvSpPr>
            <p:cNvPr id="1333251" name="Rectangle 3"/>
            <p:cNvSpPr>
              <a:spLocks noChangeArrowheads="1"/>
            </p:cNvSpPr>
            <p:nvPr/>
          </p:nvSpPr>
          <p:spPr bwMode="auto">
            <a:xfrm>
              <a:off x="2160" y="1392"/>
              <a:ext cx="2160" cy="11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252" name="Text Box 4"/>
            <p:cNvSpPr txBox="1">
              <a:spLocks noChangeArrowheads="1"/>
            </p:cNvSpPr>
            <p:nvPr/>
          </p:nvSpPr>
          <p:spPr bwMode="auto">
            <a:xfrm>
              <a:off x="2253" y="1488"/>
              <a:ext cx="121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u="none">
                  <a:cs typeface="Times New Roman (Arabic)" charset="-78"/>
                </a:rPr>
                <a:t>Open Register</a:t>
              </a:r>
            </a:p>
          </p:txBody>
        </p:sp>
      </p:grpSp>
      <p:sp>
        <p:nvSpPr>
          <p:cNvPr id="1333253" name="Rectangle 5"/>
          <p:cNvSpPr>
            <a:spLocks noChangeArrowheads="1"/>
          </p:cNvSpPr>
          <p:nvPr/>
        </p:nvSpPr>
        <p:spPr bwMode="auto">
          <a:xfrm>
            <a:off x="1541588" y="1082675"/>
            <a:ext cx="5390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Public-Key Cryptography Breakthrough 1976</a:t>
            </a:r>
          </a:p>
        </p:txBody>
      </p:sp>
      <p:sp>
        <p:nvSpPr>
          <p:cNvPr id="1333254" name="Rectangle 6"/>
          <p:cNvSpPr>
            <a:spLocks noChangeArrowheads="1"/>
          </p:cNvSpPr>
          <p:nvPr/>
        </p:nvSpPr>
        <p:spPr bwMode="auto">
          <a:xfrm>
            <a:off x="7060805" y="1098748"/>
            <a:ext cx="17520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de-DE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(</a:t>
            </a:r>
            <a:r>
              <a:rPr lang="en-US" altLang="ar-SA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Diffie &amp; Hellman</a:t>
            </a:r>
            <a:r>
              <a:rPr lang="de-DE" altLang="ar-SA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)</a:t>
            </a:r>
            <a:endParaRPr lang="en-US" altLang="ar-SA" sz="1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sp>
        <p:nvSpPr>
          <p:cNvPr id="1333255" name="Rectangle 7"/>
          <p:cNvSpPr>
            <a:spLocks noChangeArrowheads="1"/>
          </p:cNvSpPr>
          <p:nvPr/>
        </p:nvSpPr>
        <p:spPr bwMode="auto">
          <a:xfrm>
            <a:off x="1152525" y="434975"/>
            <a:ext cx="79629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32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Sharing Secrets without prior exchange of secrets</a:t>
            </a:r>
            <a:endParaRPr lang="en-US" altLang="ar-SA" u="none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362200" y="2590800"/>
            <a:ext cx="5654675" cy="719138"/>
            <a:chOff x="1584" y="1632"/>
            <a:chExt cx="3563" cy="453"/>
          </a:xfrm>
        </p:grpSpPr>
        <p:sp>
          <p:nvSpPr>
            <p:cNvPr id="1333257" name="Text Box 9"/>
            <p:cNvSpPr txBox="1">
              <a:spLocks noChangeArrowheads="1"/>
            </p:cNvSpPr>
            <p:nvPr/>
          </p:nvSpPr>
          <p:spPr bwMode="auto">
            <a:xfrm>
              <a:off x="1584" y="1632"/>
              <a:ext cx="2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762000"/>
              <a:r>
                <a:rPr lang="en-US" altLang="ar-SA" sz="4000" b="0" u="none">
                  <a:latin typeface="Arial Black" pitchFamily="34" charset="0"/>
                  <a:cs typeface="Times New Roman (Arabic)" charset="-78"/>
                </a:rPr>
                <a:t>A</a:t>
              </a:r>
            </a:p>
          </p:txBody>
        </p:sp>
        <p:sp>
          <p:nvSpPr>
            <p:cNvPr id="1333258" name="Text Box 10"/>
            <p:cNvSpPr txBox="1">
              <a:spLocks noChangeArrowheads="1"/>
            </p:cNvSpPr>
            <p:nvPr/>
          </p:nvSpPr>
          <p:spPr bwMode="auto">
            <a:xfrm>
              <a:off x="4782" y="1643"/>
              <a:ext cx="3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4000" b="0" u="none">
                  <a:latin typeface="Arial Black" pitchFamily="34" charset="0"/>
                  <a:cs typeface="Times New Roman (Arabic)" charset="-78"/>
                </a:rPr>
                <a:t>B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362200" y="3811588"/>
            <a:ext cx="3579813" cy="898525"/>
            <a:chOff x="1440" y="2400"/>
            <a:chExt cx="2256" cy="566"/>
          </a:xfrm>
        </p:grpSpPr>
        <p:sp>
          <p:nvSpPr>
            <p:cNvPr id="1333260" name="Line 12"/>
            <p:cNvSpPr>
              <a:spLocks noChangeShapeType="1"/>
            </p:cNvSpPr>
            <p:nvPr/>
          </p:nvSpPr>
          <p:spPr bwMode="auto">
            <a:xfrm flipH="1">
              <a:off x="1920" y="2400"/>
              <a:ext cx="1776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440" y="2739"/>
              <a:ext cx="404" cy="227"/>
              <a:chOff x="1440" y="2787"/>
              <a:chExt cx="404" cy="227"/>
            </a:xfrm>
          </p:grpSpPr>
          <p:sp>
            <p:nvSpPr>
              <p:cNvPr id="1333262" name="Rectangle 14"/>
              <p:cNvSpPr>
                <a:spLocks noChangeArrowheads="1"/>
              </p:cNvSpPr>
              <p:nvPr/>
            </p:nvSpPr>
            <p:spPr bwMode="auto">
              <a:xfrm>
                <a:off x="1440" y="2787"/>
                <a:ext cx="404" cy="227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3263" name="Freeform 15"/>
              <p:cNvSpPr>
                <a:spLocks/>
              </p:cNvSpPr>
              <p:nvPr/>
            </p:nvSpPr>
            <p:spPr bwMode="auto">
              <a:xfrm>
                <a:off x="1663" y="2826"/>
                <a:ext cx="109" cy="141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64" name="Freeform 16"/>
              <p:cNvSpPr>
                <a:spLocks/>
              </p:cNvSpPr>
              <p:nvPr/>
            </p:nvSpPr>
            <p:spPr bwMode="auto">
              <a:xfrm>
                <a:off x="1663" y="2826"/>
                <a:ext cx="109" cy="141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65" name="Rectangle 17"/>
              <p:cNvSpPr>
                <a:spLocks noChangeArrowheads="1"/>
              </p:cNvSpPr>
              <p:nvPr/>
            </p:nvSpPr>
            <p:spPr bwMode="auto">
              <a:xfrm>
                <a:off x="1495" y="2872"/>
                <a:ext cx="172" cy="26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66" name="Rectangle 18"/>
              <p:cNvSpPr>
                <a:spLocks noChangeArrowheads="1"/>
              </p:cNvSpPr>
              <p:nvPr/>
            </p:nvSpPr>
            <p:spPr bwMode="auto">
              <a:xfrm>
                <a:off x="1495" y="2872"/>
                <a:ext cx="172" cy="26"/>
              </a:xfrm>
              <a:prstGeom prst="rect">
                <a:avLst/>
              </a:prstGeom>
              <a:solidFill>
                <a:schemeClr val="tx2"/>
              </a:solidFill>
              <a:ln w="17463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67" name="Freeform 19"/>
              <p:cNvSpPr>
                <a:spLocks noEditPoints="1"/>
              </p:cNvSpPr>
              <p:nvPr/>
            </p:nvSpPr>
            <p:spPr bwMode="auto">
              <a:xfrm>
                <a:off x="1495" y="2895"/>
                <a:ext cx="59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109" y="0"/>
                  </a:cxn>
                  <a:cxn ang="0">
                    <a:pos x="97" y="86"/>
                  </a:cxn>
                  <a:cxn ang="0">
                    <a:pos x="97" y="92"/>
                  </a:cxn>
                  <a:cxn ang="0">
                    <a:pos x="92" y="98"/>
                  </a:cxn>
                  <a:cxn ang="0">
                    <a:pos x="86" y="98"/>
                  </a:cxn>
                  <a:cxn ang="0">
                    <a:pos x="86" y="92"/>
                  </a:cxn>
                  <a:cxn ang="0">
                    <a:pos x="80" y="92"/>
                  </a:cxn>
                  <a:cxn ang="0">
                    <a:pos x="80" y="86"/>
                  </a:cxn>
                  <a:cxn ang="0">
                    <a:pos x="69" y="0"/>
                  </a:cxn>
                </a:cxnLst>
                <a:rect l="0" t="0" r="r" b="b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68" name="Freeform 20"/>
              <p:cNvSpPr>
                <a:spLocks/>
              </p:cNvSpPr>
              <p:nvPr/>
            </p:nvSpPr>
            <p:spPr bwMode="auto">
              <a:xfrm>
                <a:off x="1495" y="2895"/>
                <a:ext cx="26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</a:cxnLst>
                <a:rect l="0" t="0" r="r" b="b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69" name="Freeform 21"/>
              <p:cNvSpPr>
                <a:spLocks/>
              </p:cNvSpPr>
              <p:nvPr/>
            </p:nvSpPr>
            <p:spPr bwMode="auto">
              <a:xfrm>
                <a:off x="1533" y="2895"/>
                <a:ext cx="21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28" y="86"/>
                  </a:cxn>
                  <a:cxn ang="0">
                    <a:pos x="28" y="92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1" y="92"/>
                  </a:cxn>
                  <a:cxn ang="0">
                    <a:pos x="11" y="86"/>
                  </a:cxn>
                  <a:cxn ang="0">
                    <a:pos x="0" y="0"/>
                  </a:cxn>
                </a:cxnLst>
                <a:rect l="0" t="0" r="r" b="b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70" name="Freeform 22"/>
              <p:cNvSpPr>
                <a:spLocks noEditPoints="1"/>
              </p:cNvSpPr>
              <p:nvPr/>
            </p:nvSpPr>
            <p:spPr bwMode="auto">
              <a:xfrm>
                <a:off x="1683" y="2856"/>
                <a:ext cx="70" cy="84"/>
              </a:xfrm>
              <a:custGeom>
                <a:avLst/>
                <a:gdLst/>
                <a:ahLst/>
                <a:cxnLst>
                  <a:cxn ang="0">
                    <a:pos x="131" y="86"/>
                  </a:cxn>
                  <a:cxn ang="0">
                    <a:pos x="126" y="115"/>
                  </a:cxn>
                  <a:cxn ang="0">
                    <a:pos x="114" y="132"/>
                  </a:cxn>
                  <a:cxn ang="0">
                    <a:pos x="91" y="144"/>
                  </a:cxn>
                  <a:cxn ang="0">
                    <a:pos x="68" y="149"/>
                  </a:cxn>
                  <a:cxn ang="0">
                    <a:pos x="57" y="149"/>
                  </a:cxn>
                  <a:cxn ang="0">
                    <a:pos x="46" y="144"/>
                  </a:cxn>
                  <a:cxn ang="0">
                    <a:pos x="34" y="138"/>
                  </a:cxn>
                  <a:cxn ang="0">
                    <a:pos x="28" y="132"/>
                  </a:cxn>
                  <a:cxn ang="0">
                    <a:pos x="17" y="126"/>
                  </a:cxn>
                  <a:cxn ang="0">
                    <a:pos x="11" y="121"/>
                  </a:cxn>
                  <a:cxn ang="0">
                    <a:pos x="5" y="109"/>
                  </a:cxn>
                  <a:cxn ang="0">
                    <a:pos x="5" y="98"/>
                  </a:cxn>
                  <a:cxn ang="0">
                    <a:pos x="0" y="86"/>
                  </a:cxn>
                  <a:cxn ang="0">
                    <a:pos x="5" y="46"/>
                  </a:cxn>
                  <a:cxn ang="0">
                    <a:pos x="17" y="23"/>
                  </a:cxn>
                  <a:cxn ang="0">
                    <a:pos x="34" y="6"/>
                  </a:cxn>
                  <a:cxn ang="0">
                    <a:pos x="57" y="0"/>
                  </a:cxn>
                  <a:cxn ang="0">
                    <a:pos x="74" y="0"/>
                  </a:cxn>
                  <a:cxn ang="0">
                    <a:pos x="86" y="0"/>
                  </a:cxn>
                  <a:cxn ang="0">
                    <a:pos x="97" y="0"/>
                  </a:cxn>
                  <a:cxn ang="0">
                    <a:pos x="109" y="6"/>
                  </a:cxn>
                  <a:cxn ang="0">
                    <a:pos x="114" y="12"/>
                  </a:cxn>
                  <a:cxn ang="0">
                    <a:pos x="120" y="18"/>
                  </a:cxn>
                  <a:cxn ang="0">
                    <a:pos x="126" y="29"/>
                  </a:cxn>
                  <a:cxn ang="0">
                    <a:pos x="131" y="41"/>
                  </a:cxn>
                  <a:cxn ang="0">
                    <a:pos x="131" y="52"/>
                  </a:cxn>
                  <a:cxn ang="0">
                    <a:pos x="120" y="63"/>
                  </a:cxn>
                  <a:cxn ang="0">
                    <a:pos x="120" y="46"/>
                  </a:cxn>
                  <a:cxn ang="0">
                    <a:pos x="114" y="35"/>
                  </a:cxn>
                  <a:cxn ang="0">
                    <a:pos x="109" y="23"/>
                  </a:cxn>
                  <a:cxn ang="0">
                    <a:pos x="103" y="18"/>
                  </a:cxn>
                  <a:cxn ang="0">
                    <a:pos x="97" y="12"/>
                  </a:cxn>
                  <a:cxn ang="0">
                    <a:pos x="86" y="12"/>
                  </a:cxn>
                  <a:cxn ang="0">
                    <a:pos x="74" y="6"/>
                  </a:cxn>
                  <a:cxn ang="0">
                    <a:pos x="57" y="6"/>
                  </a:cxn>
                  <a:cxn ang="0">
                    <a:pos x="40" y="18"/>
                  </a:cxn>
                  <a:cxn ang="0">
                    <a:pos x="23" y="35"/>
                  </a:cxn>
                  <a:cxn ang="0">
                    <a:pos x="17" y="52"/>
                  </a:cxn>
                  <a:cxn ang="0">
                    <a:pos x="17" y="81"/>
                  </a:cxn>
                  <a:cxn ang="0">
                    <a:pos x="17" y="98"/>
                  </a:cxn>
                  <a:cxn ang="0">
                    <a:pos x="23" y="109"/>
                  </a:cxn>
                  <a:cxn ang="0">
                    <a:pos x="28" y="121"/>
                  </a:cxn>
                  <a:cxn ang="0">
                    <a:pos x="34" y="126"/>
                  </a:cxn>
                  <a:cxn ang="0">
                    <a:pos x="40" y="132"/>
                  </a:cxn>
                  <a:cxn ang="0">
                    <a:pos x="51" y="138"/>
                  </a:cxn>
                  <a:cxn ang="0">
                    <a:pos x="63" y="138"/>
                  </a:cxn>
                  <a:cxn ang="0">
                    <a:pos x="80" y="138"/>
                  </a:cxn>
                  <a:cxn ang="0">
                    <a:pos x="97" y="126"/>
                  </a:cxn>
                  <a:cxn ang="0">
                    <a:pos x="114" y="115"/>
                  </a:cxn>
                  <a:cxn ang="0">
                    <a:pos x="120" y="92"/>
                  </a:cxn>
                  <a:cxn ang="0">
                    <a:pos x="120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71" name="Freeform 23"/>
              <p:cNvSpPr>
                <a:spLocks/>
              </p:cNvSpPr>
              <p:nvPr/>
            </p:nvSpPr>
            <p:spPr bwMode="auto">
              <a:xfrm>
                <a:off x="1683" y="2856"/>
                <a:ext cx="70" cy="84"/>
              </a:xfrm>
              <a:custGeom>
                <a:avLst/>
                <a:gdLst/>
                <a:ahLst/>
                <a:cxnLst>
                  <a:cxn ang="0">
                    <a:pos x="131" y="63"/>
                  </a:cxn>
                  <a:cxn ang="0">
                    <a:pos x="131" y="86"/>
                  </a:cxn>
                  <a:cxn ang="0">
                    <a:pos x="131" y="98"/>
                  </a:cxn>
                  <a:cxn ang="0">
                    <a:pos x="126" y="115"/>
                  </a:cxn>
                  <a:cxn ang="0">
                    <a:pos x="120" y="126"/>
                  </a:cxn>
                  <a:cxn ang="0">
                    <a:pos x="114" y="132"/>
                  </a:cxn>
                  <a:cxn ang="0">
                    <a:pos x="103" y="138"/>
                  </a:cxn>
                  <a:cxn ang="0">
                    <a:pos x="91" y="144"/>
                  </a:cxn>
                  <a:cxn ang="0">
                    <a:pos x="80" y="149"/>
                  </a:cxn>
                  <a:cxn ang="0">
                    <a:pos x="68" y="149"/>
                  </a:cxn>
                  <a:cxn ang="0">
                    <a:pos x="63" y="149"/>
                  </a:cxn>
                  <a:cxn ang="0">
                    <a:pos x="57" y="149"/>
                  </a:cxn>
                  <a:cxn ang="0">
                    <a:pos x="51" y="144"/>
                  </a:cxn>
                  <a:cxn ang="0">
                    <a:pos x="46" y="144"/>
                  </a:cxn>
                  <a:cxn ang="0">
                    <a:pos x="40" y="144"/>
                  </a:cxn>
                  <a:cxn ang="0">
                    <a:pos x="34" y="138"/>
                  </a:cxn>
                  <a:cxn ang="0">
                    <a:pos x="28" y="138"/>
                  </a:cxn>
                  <a:cxn ang="0">
                    <a:pos x="28" y="132"/>
                  </a:cxn>
                  <a:cxn ang="0">
                    <a:pos x="23" y="132"/>
                  </a:cxn>
                  <a:cxn ang="0">
                    <a:pos x="17" y="126"/>
                  </a:cxn>
                  <a:cxn ang="0">
                    <a:pos x="17" y="121"/>
                  </a:cxn>
                  <a:cxn ang="0">
                    <a:pos x="11" y="121"/>
                  </a:cxn>
                  <a:cxn ang="0">
                    <a:pos x="11" y="115"/>
                  </a:cxn>
                  <a:cxn ang="0">
                    <a:pos x="5" y="109"/>
                  </a:cxn>
                  <a:cxn ang="0">
                    <a:pos x="5" y="104"/>
                  </a:cxn>
                  <a:cxn ang="0">
                    <a:pos x="5" y="98"/>
                  </a:cxn>
                  <a:cxn ang="0">
                    <a:pos x="5" y="92"/>
                  </a:cxn>
                  <a:cxn ang="0">
                    <a:pos x="0" y="86"/>
                  </a:cxn>
                  <a:cxn ang="0">
                    <a:pos x="0" y="63"/>
                  </a:cxn>
                  <a:cxn ang="0">
                    <a:pos x="5" y="46"/>
                  </a:cxn>
                  <a:cxn ang="0">
                    <a:pos x="5" y="35"/>
                  </a:cxn>
                  <a:cxn ang="0">
                    <a:pos x="17" y="23"/>
                  </a:cxn>
                  <a:cxn ang="0">
                    <a:pos x="23" y="12"/>
                  </a:cxn>
                  <a:cxn ang="0">
                    <a:pos x="34" y="6"/>
                  </a:cxn>
                  <a:cxn ang="0">
                    <a:pos x="46" y="0"/>
                  </a:cxn>
                  <a:cxn ang="0">
                    <a:pos x="57" y="0"/>
                  </a:cxn>
                  <a:cxn ang="0">
                    <a:pos x="68" y="0"/>
                  </a:cxn>
                  <a:cxn ang="0">
                    <a:pos x="74" y="0"/>
                  </a:cxn>
                  <a:cxn ang="0">
                    <a:pos x="80" y="0"/>
                  </a:cxn>
                  <a:cxn ang="0">
                    <a:pos x="86" y="0"/>
                  </a:cxn>
                  <a:cxn ang="0">
                    <a:pos x="91" y="0"/>
                  </a:cxn>
                  <a:cxn ang="0">
                    <a:pos x="97" y="0"/>
                  </a:cxn>
                  <a:cxn ang="0">
                    <a:pos x="103" y="6"/>
                  </a:cxn>
                  <a:cxn ang="0">
                    <a:pos x="109" y="6"/>
                  </a:cxn>
                  <a:cxn ang="0">
                    <a:pos x="109" y="12"/>
                  </a:cxn>
                  <a:cxn ang="0">
                    <a:pos x="114" y="12"/>
                  </a:cxn>
                  <a:cxn ang="0">
                    <a:pos x="114" y="18"/>
                  </a:cxn>
                  <a:cxn ang="0">
                    <a:pos x="120" y="18"/>
                  </a:cxn>
                  <a:cxn ang="0">
                    <a:pos x="120" y="23"/>
                  </a:cxn>
                  <a:cxn ang="0">
                    <a:pos x="126" y="29"/>
                  </a:cxn>
                  <a:cxn ang="0">
                    <a:pos x="131" y="35"/>
                  </a:cxn>
                  <a:cxn ang="0">
                    <a:pos x="131" y="41"/>
                  </a:cxn>
                  <a:cxn ang="0">
                    <a:pos x="131" y="46"/>
                  </a:cxn>
                  <a:cxn ang="0">
                    <a:pos x="131" y="52"/>
                  </a:cxn>
                  <a:cxn ang="0">
                    <a:pos x="131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72" name="Freeform 24"/>
              <p:cNvSpPr>
                <a:spLocks/>
              </p:cNvSpPr>
              <p:nvPr/>
            </p:nvSpPr>
            <p:spPr bwMode="auto">
              <a:xfrm>
                <a:off x="1691" y="2859"/>
                <a:ext cx="56" cy="74"/>
              </a:xfrm>
              <a:custGeom>
                <a:avLst/>
                <a:gdLst/>
                <a:ahLst/>
                <a:cxnLst>
                  <a:cxn ang="0">
                    <a:pos x="103" y="57"/>
                  </a:cxn>
                  <a:cxn ang="0">
                    <a:pos x="103" y="52"/>
                  </a:cxn>
                  <a:cxn ang="0">
                    <a:pos x="103" y="40"/>
                  </a:cxn>
                  <a:cxn ang="0">
                    <a:pos x="97" y="35"/>
                  </a:cxn>
                  <a:cxn ang="0">
                    <a:pos x="97" y="29"/>
                  </a:cxn>
                  <a:cxn ang="0">
                    <a:pos x="97" y="23"/>
                  </a:cxn>
                  <a:cxn ang="0">
                    <a:pos x="92" y="17"/>
                  </a:cxn>
                  <a:cxn ang="0">
                    <a:pos x="86" y="17"/>
                  </a:cxn>
                  <a:cxn ang="0">
                    <a:pos x="86" y="12"/>
                  </a:cxn>
                  <a:cxn ang="0">
                    <a:pos x="80" y="12"/>
                  </a:cxn>
                  <a:cxn ang="0">
                    <a:pos x="80" y="6"/>
                  </a:cxn>
                  <a:cxn ang="0">
                    <a:pos x="74" y="6"/>
                  </a:cxn>
                  <a:cxn ang="0">
                    <a:pos x="69" y="6"/>
                  </a:cxn>
                  <a:cxn ang="0">
                    <a:pos x="63" y="0"/>
                  </a:cxn>
                  <a:cxn ang="0">
                    <a:pos x="57" y="0"/>
                  </a:cxn>
                  <a:cxn ang="0">
                    <a:pos x="51" y="0"/>
                  </a:cxn>
                  <a:cxn ang="0">
                    <a:pos x="40" y="0"/>
                  </a:cxn>
                  <a:cxn ang="0">
                    <a:pos x="29" y="6"/>
                  </a:cxn>
                  <a:cxn ang="0">
                    <a:pos x="23" y="12"/>
                  </a:cxn>
                  <a:cxn ang="0">
                    <a:pos x="11" y="17"/>
                  </a:cxn>
                  <a:cxn ang="0">
                    <a:pos x="6" y="29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0" y="57"/>
                  </a:cxn>
                  <a:cxn ang="0">
                    <a:pos x="0" y="75"/>
                  </a:cxn>
                  <a:cxn ang="0">
                    <a:pos x="0" y="86"/>
                  </a:cxn>
                  <a:cxn ang="0">
                    <a:pos x="0" y="92"/>
                  </a:cxn>
                  <a:cxn ang="0">
                    <a:pos x="0" y="98"/>
                  </a:cxn>
                  <a:cxn ang="0">
                    <a:pos x="6" y="103"/>
                  </a:cxn>
                  <a:cxn ang="0">
                    <a:pos x="6" y="109"/>
                  </a:cxn>
                  <a:cxn ang="0">
                    <a:pos x="11" y="115"/>
                  </a:cxn>
                  <a:cxn ang="0">
                    <a:pos x="17" y="115"/>
                  </a:cxn>
                  <a:cxn ang="0">
                    <a:pos x="17" y="120"/>
                  </a:cxn>
                  <a:cxn ang="0">
                    <a:pos x="23" y="120"/>
                  </a:cxn>
                  <a:cxn ang="0">
                    <a:pos x="23" y="126"/>
                  </a:cxn>
                  <a:cxn ang="0">
                    <a:pos x="29" y="126"/>
                  </a:cxn>
                  <a:cxn ang="0">
                    <a:pos x="34" y="132"/>
                  </a:cxn>
                  <a:cxn ang="0">
                    <a:pos x="40" y="132"/>
                  </a:cxn>
                  <a:cxn ang="0">
                    <a:pos x="46" y="132"/>
                  </a:cxn>
                  <a:cxn ang="0">
                    <a:pos x="51" y="132"/>
                  </a:cxn>
                  <a:cxn ang="0">
                    <a:pos x="63" y="132"/>
                  </a:cxn>
                  <a:cxn ang="0">
                    <a:pos x="74" y="126"/>
                  </a:cxn>
                  <a:cxn ang="0">
                    <a:pos x="80" y="120"/>
                  </a:cxn>
                  <a:cxn ang="0">
                    <a:pos x="92" y="115"/>
                  </a:cxn>
                  <a:cxn ang="0">
                    <a:pos x="97" y="109"/>
                  </a:cxn>
                  <a:cxn ang="0">
                    <a:pos x="97" y="98"/>
                  </a:cxn>
                  <a:cxn ang="0">
                    <a:pos x="103" y="86"/>
                  </a:cxn>
                  <a:cxn ang="0">
                    <a:pos x="103" y="75"/>
                  </a:cxn>
                  <a:cxn ang="0">
                    <a:pos x="103" y="57"/>
                  </a:cxn>
                </a:cxnLst>
                <a:rect l="0" t="0" r="r" b="b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048000" y="5411788"/>
            <a:ext cx="4113213" cy="701675"/>
            <a:chOff x="1920" y="3408"/>
            <a:chExt cx="2592" cy="442"/>
          </a:xfrm>
        </p:grpSpPr>
        <p:sp>
          <p:nvSpPr>
            <p:cNvPr id="1333274" name="Text Box 26"/>
            <p:cNvSpPr txBox="1">
              <a:spLocks noChangeArrowheads="1"/>
            </p:cNvSpPr>
            <p:nvPr/>
          </p:nvSpPr>
          <p:spPr bwMode="auto">
            <a:xfrm>
              <a:off x="2652" y="3408"/>
              <a:ext cx="1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u="none">
                  <a:solidFill>
                    <a:schemeClr val="accent1"/>
                  </a:solidFill>
                  <a:cs typeface="Times New Roman (Arabic)" charset="-78"/>
                </a:rPr>
                <a:t>! </a:t>
              </a:r>
              <a:r>
                <a:rPr lang="en-US" altLang="ar-SA" u="none">
                  <a:solidFill>
                    <a:schemeClr val="accent1"/>
                  </a:solidFill>
                  <a:cs typeface="Times New Roman (Arabic)" charset="-78"/>
                </a:rPr>
                <a:t>Same thing !</a:t>
              </a:r>
            </a:p>
            <a:p>
              <a:pPr algn="ctr" defTabSz="762000"/>
              <a:r>
                <a:rPr lang="en-US" altLang="ar-SA" u="none">
                  <a:solidFill>
                    <a:schemeClr val="hlink"/>
                  </a:solidFill>
                  <a:cs typeface="Times New Roman (Arabic)" charset="-78"/>
                </a:rPr>
                <a:t>Shared Secret</a:t>
              </a:r>
              <a:endParaRPr lang="en-US" altLang="ar-SA" u="none">
                <a:solidFill>
                  <a:schemeClr val="accent1"/>
                </a:solidFill>
                <a:cs typeface="Times New Roman (Arabic)" charset="-78"/>
              </a:endParaRPr>
            </a:p>
          </p:txBody>
        </p:sp>
        <p:sp>
          <p:nvSpPr>
            <p:cNvPr id="1333275" name="Line 27"/>
            <p:cNvSpPr>
              <a:spLocks noChangeShapeType="1"/>
            </p:cNvSpPr>
            <p:nvPr/>
          </p:nvSpPr>
          <p:spPr bwMode="auto">
            <a:xfrm flipH="1">
              <a:off x="1920" y="3552"/>
              <a:ext cx="72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276" name="Line 28"/>
            <p:cNvSpPr>
              <a:spLocks noChangeShapeType="1"/>
            </p:cNvSpPr>
            <p:nvPr/>
          </p:nvSpPr>
          <p:spPr bwMode="auto">
            <a:xfrm>
              <a:off x="3840" y="3552"/>
              <a:ext cx="67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114800" y="3735388"/>
            <a:ext cx="2087563" cy="1052512"/>
            <a:chOff x="2640" y="2400"/>
            <a:chExt cx="1316" cy="663"/>
          </a:xfrm>
        </p:grpSpPr>
        <p:sp>
          <p:nvSpPr>
            <p:cNvPr id="1333278" name="Text Box 30"/>
            <p:cNvSpPr txBox="1">
              <a:spLocks noChangeArrowheads="1"/>
            </p:cNvSpPr>
            <p:nvPr/>
          </p:nvSpPr>
          <p:spPr bwMode="auto">
            <a:xfrm>
              <a:off x="3312" y="2832"/>
              <a:ext cx="6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1800" u="none">
                  <a:solidFill>
                    <a:schemeClr val="accent1"/>
                  </a:solidFill>
                  <a:cs typeface="Times New Roman (Arabic)" charset="-78"/>
                </a:rPr>
                <a:t>SHIELD</a:t>
              </a:r>
            </a:p>
          </p:txBody>
        </p:sp>
        <p:sp>
          <p:nvSpPr>
            <p:cNvPr id="1333279" name="Line 31"/>
            <p:cNvSpPr>
              <a:spLocks noChangeShapeType="1"/>
            </p:cNvSpPr>
            <p:nvPr/>
          </p:nvSpPr>
          <p:spPr bwMode="auto">
            <a:xfrm flipV="1">
              <a:off x="3600" y="2400"/>
              <a:ext cx="240" cy="43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280" name="Line 32"/>
            <p:cNvSpPr>
              <a:spLocks noChangeShapeType="1"/>
            </p:cNvSpPr>
            <p:nvPr/>
          </p:nvSpPr>
          <p:spPr bwMode="auto">
            <a:xfrm flipH="1" flipV="1">
              <a:off x="2640" y="2400"/>
              <a:ext cx="720" cy="48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1104900" y="3376613"/>
            <a:ext cx="1752600" cy="338137"/>
            <a:chOff x="701" y="2143"/>
            <a:chExt cx="1104" cy="212"/>
          </a:xfrm>
        </p:grpSpPr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1529" y="2185"/>
              <a:ext cx="276" cy="140"/>
              <a:chOff x="1529" y="2185"/>
              <a:chExt cx="276" cy="140"/>
            </a:xfrm>
          </p:grpSpPr>
          <p:sp>
            <p:nvSpPr>
              <p:cNvPr id="1333283" name="Freeform 35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84" name="Freeform 36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85" name="Rectangle 37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86" name="Rectangle 38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1746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87" name="Freeform 39"/>
              <p:cNvSpPr>
                <a:spLocks noEditPoints="1"/>
              </p:cNvSpPr>
              <p:nvPr/>
            </p:nvSpPr>
            <p:spPr bwMode="auto">
              <a:xfrm>
                <a:off x="1529" y="2253"/>
                <a:ext cx="59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109" y="0"/>
                  </a:cxn>
                  <a:cxn ang="0">
                    <a:pos x="97" y="86"/>
                  </a:cxn>
                  <a:cxn ang="0">
                    <a:pos x="97" y="92"/>
                  </a:cxn>
                  <a:cxn ang="0">
                    <a:pos x="92" y="98"/>
                  </a:cxn>
                  <a:cxn ang="0">
                    <a:pos x="86" y="98"/>
                  </a:cxn>
                  <a:cxn ang="0">
                    <a:pos x="86" y="92"/>
                  </a:cxn>
                  <a:cxn ang="0">
                    <a:pos x="80" y="92"/>
                  </a:cxn>
                  <a:cxn ang="0">
                    <a:pos x="80" y="86"/>
                  </a:cxn>
                  <a:cxn ang="0">
                    <a:pos x="69" y="0"/>
                  </a:cxn>
                </a:cxnLst>
                <a:rect l="0" t="0" r="r" b="b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88" name="Freeform 40"/>
              <p:cNvSpPr>
                <a:spLocks/>
              </p:cNvSpPr>
              <p:nvPr/>
            </p:nvSpPr>
            <p:spPr bwMode="auto">
              <a:xfrm>
                <a:off x="1529" y="2253"/>
                <a:ext cx="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</a:cxnLst>
                <a:rect l="0" t="0" r="r" b="b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89" name="Freeform 41"/>
              <p:cNvSpPr>
                <a:spLocks/>
              </p:cNvSpPr>
              <p:nvPr/>
            </p:nvSpPr>
            <p:spPr bwMode="auto">
              <a:xfrm>
                <a:off x="1566" y="2253"/>
                <a:ext cx="22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28" y="86"/>
                  </a:cxn>
                  <a:cxn ang="0">
                    <a:pos x="28" y="92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1" y="92"/>
                  </a:cxn>
                  <a:cxn ang="0">
                    <a:pos x="11" y="86"/>
                  </a:cxn>
                  <a:cxn ang="0">
                    <a:pos x="0" y="0"/>
                  </a:cxn>
                </a:cxnLst>
                <a:rect l="0" t="0" r="r" b="b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90" name="Freeform 42"/>
              <p:cNvSpPr>
                <a:spLocks noEditPoints="1"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/>
                <a:ahLst/>
                <a:cxnLst>
                  <a:cxn ang="0">
                    <a:pos x="131" y="86"/>
                  </a:cxn>
                  <a:cxn ang="0">
                    <a:pos x="126" y="115"/>
                  </a:cxn>
                  <a:cxn ang="0">
                    <a:pos x="114" y="132"/>
                  </a:cxn>
                  <a:cxn ang="0">
                    <a:pos x="91" y="144"/>
                  </a:cxn>
                  <a:cxn ang="0">
                    <a:pos x="68" y="149"/>
                  </a:cxn>
                  <a:cxn ang="0">
                    <a:pos x="57" y="149"/>
                  </a:cxn>
                  <a:cxn ang="0">
                    <a:pos x="46" y="144"/>
                  </a:cxn>
                  <a:cxn ang="0">
                    <a:pos x="34" y="138"/>
                  </a:cxn>
                  <a:cxn ang="0">
                    <a:pos x="28" y="132"/>
                  </a:cxn>
                  <a:cxn ang="0">
                    <a:pos x="17" y="126"/>
                  </a:cxn>
                  <a:cxn ang="0">
                    <a:pos x="11" y="121"/>
                  </a:cxn>
                  <a:cxn ang="0">
                    <a:pos x="5" y="109"/>
                  </a:cxn>
                  <a:cxn ang="0">
                    <a:pos x="5" y="98"/>
                  </a:cxn>
                  <a:cxn ang="0">
                    <a:pos x="0" y="86"/>
                  </a:cxn>
                  <a:cxn ang="0">
                    <a:pos x="5" y="46"/>
                  </a:cxn>
                  <a:cxn ang="0">
                    <a:pos x="17" y="23"/>
                  </a:cxn>
                  <a:cxn ang="0">
                    <a:pos x="34" y="6"/>
                  </a:cxn>
                  <a:cxn ang="0">
                    <a:pos x="57" y="0"/>
                  </a:cxn>
                  <a:cxn ang="0">
                    <a:pos x="74" y="0"/>
                  </a:cxn>
                  <a:cxn ang="0">
                    <a:pos x="86" y="0"/>
                  </a:cxn>
                  <a:cxn ang="0">
                    <a:pos x="97" y="0"/>
                  </a:cxn>
                  <a:cxn ang="0">
                    <a:pos x="109" y="6"/>
                  </a:cxn>
                  <a:cxn ang="0">
                    <a:pos x="114" y="12"/>
                  </a:cxn>
                  <a:cxn ang="0">
                    <a:pos x="120" y="18"/>
                  </a:cxn>
                  <a:cxn ang="0">
                    <a:pos x="126" y="29"/>
                  </a:cxn>
                  <a:cxn ang="0">
                    <a:pos x="131" y="41"/>
                  </a:cxn>
                  <a:cxn ang="0">
                    <a:pos x="131" y="52"/>
                  </a:cxn>
                  <a:cxn ang="0">
                    <a:pos x="120" y="63"/>
                  </a:cxn>
                  <a:cxn ang="0">
                    <a:pos x="120" y="46"/>
                  </a:cxn>
                  <a:cxn ang="0">
                    <a:pos x="114" y="35"/>
                  </a:cxn>
                  <a:cxn ang="0">
                    <a:pos x="109" y="23"/>
                  </a:cxn>
                  <a:cxn ang="0">
                    <a:pos x="103" y="18"/>
                  </a:cxn>
                  <a:cxn ang="0">
                    <a:pos x="97" y="12"/>
                  </a:cxn>
                  <a:cxn ang="0">
                    <a:pos x="86" y="12"/>
                  </a:cxn>
                  <a:cxn ang="0">
                    <a:pos x="74" y="6"/>
                  </a:cxn>
                  <a:cxn ang="0">
                    <a:pos x="57" y="6"/>
                  </a:cxn>
                  <a:cxn ang="0">
                    <a:pos x="40" y="18"/>
                  </a:cxn>
                  <a:cxn ang="0">
                    <a:pos x="23" y="35"/>
                  </a:cxn>
                  <a:cxn ang="0">
                    <a:pos x="17" y="52"/>
                  </a:cxn>
                  <a:cxn ang="0">
                    <a:pos x="17" y="81"/>
                  </a:cxn>
                  <a:cxn ang="0">
                    <a:pos x="17" y="98"/>
                  </a:cxn>
                  <a:cxn ang="0">
                    <a:pos x="23" y="109"/>
                  </a:cxn>
                  <a:cxn ang="0">
                    <a:pos x="28" y="121"/>
                  </a:cxn>
                  <a:cxn ang="0">
                    <a:pos x="34" y="126"/>
                  </a:cxn>
                  <a:cxn ang="0">
                    <a:pos x="40" y="132"/>
                  </a:cxn>
                  <a:cxn ang="0">
                    <a:pos x="51" y="138"/>
                  </a:cxn>
                  <a:cxn ang="0">
                    <a:pos x="63" y="138"/>
                  </a:cxn>
                  <a:cxn ang="0">
                    <a:pos x="80" y="138"/>
                  </a:cxn>
                  <a:cxn ang="0">
                    <a:pos x="97" y="126"/>
                  </a:cxn>
                  <a:cxn ang="0">
                    <a:pos x="114" y="115"/>
                  </a:cxn>
                  <a:cxn ang="0">
                    <a:pos x="120" y="92"/>
                  </a:cxn>
                  <a:cxn ang="0">
                    <a:pos x="120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91" name="Freeform 43"/>
              <p:cNvSpPr>
                <a:spLocks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/>
                <a:ahLst/>
                <a:cxnLst>
                  <a:cxn ang="0">
                    <a:pos x="131" y="63"/>
                  </a:cxn>
                  <a:cxn ang="0">
                    <a:pos x="131" y="86"/>
                  </a:cxn>
                  <a:cxn ang="0">
                    <a:pos x="131" y="98"/>
                  </a:cxn>
                  <a:cxn ang="0">
                    <a:pos x="126" y="115"/>
                  </a:cxn>
                  <a:cxn ang="0">
                    <a:pos x="120" y="126"/>
                  </a:cxn>
                  <a:cxn ang="0">
                    <a:pos x="114" y="132"/>
                  </a:cxn>
                  <a:cxn ang="0">
                    <a:pos x="103" y="138"/>
                  </a:cxn>
                  <a:cxn ang="0">
                    <a:pos x="91" y="144"/>
                  </a:cxn>
                  <a:cxn ang="0">
                    <a:pos x="80" y="149"/>
                  </a:cxn>
                  <a:cxn ang="0">
                    <a:pos x="68" y="149"/>
                  </a:cxn>
                  <a:cxn ang="0">
                    <a:pos x="63" y="149"/>
                  </a:cxn>
                  <a:cxn ang="0">
                    <a:pos x="57" y="149"/>
                  </a:cxn>
                  <a:cxn ang="0">
                    <a:pos x="51" y="144"/>
                  </a:cxn>
                  <a:cxn ang="0">
                    <a:pos x="46" y="144"/>
                  </a:cxn>
                  <a:cxn ang="0">
                    <a:pos x="40" y="144"/>
                  </a:cxn>
                  <a:cxn ang="0">
                    <a:pos x="34" y="138"/>
                  </a:cxn>
                  <a:cxn ang="0">
                    <a:pos x="28" y="138"/>
                  </a:cxn>
                  <a:cxn ang="0">
                    <a:pos x="28" y="132"/>
                  </a:cxn>
                  <a:cxn ang="0">
                    <a:pos x="23" y="132"/>
                  </a:cxn>
                  <a:cxn ang="0">
                    <a:pos x="17" y="126"/>
                  </a:cxn>
                  <a:cxn ang="0">
                    <a:pos x="17" y="121"/>
                  </a:cxn>
                  <a:cxn ang="0">
                    <a:pos x="11" y="121"/>
                  </a:cxn>
                  <a:cxn ang="0">
                    <a:pos x="11" y="115"/>
                  </a:cxn>
                  <a:cxn ang="0">
                    <a:pos x="5" y="109"/>
                  </a:cxn>
                  <a:cxn ang="0">
                    <a:pos x="5" y="104"/>
                  </a:cxn>
                  <a:cxn ang="0">
                    <a:pos x="5" y="98"/>
                  </a:cxn>
                  <a:cxn ang="0">
                    <a:pos x="5" y="92"/>
                  </a:cxn>
                  <a:cxn ang="0">
                    <a:pos x="0" y="86"/>
                  </a:cxn>
                  <a:cxn ang="0">
                    <a:pos x="0" y="63"/>
                  </a:cxn>
                  <a:cxn ang="0">
                    <a:pos x="5" y="46"/>
                  </a:cxn>
                  <a:cxn ang="0">
                    <a:pos x="5" y="35"/>
                  </a:cxn>
                  <a:cxn ang="0">
                    <a:pos x="17" y="23"/>
                  </a:cxn>
                  <a:cxn ang="0">
                    <a:pos x="23" y="12"/>
                  </a:cxn>
                  <a:cxn ang="0">
                    <a:pos x="34" y="6"/>
                  </a:cxn>
                  <a:cxn ang="0">
                    <a:pos x="46" y="0"/>
                  </a:cxn>
                  <a:cxn ang="0">
                    <a:pos x="57" y="0"/>
                  </a:cxn>
                  <a:cxn ang="0">
                    <a:pos x="68" y="0"/>
                  </a:cxn>
                  <a:cxn ang="0">
                    <a:pos x="74" y="0"/>
                  </a:cxn>
                  <a:cxn ang="0">
                    <a:pos x="80" y="0"/>
                  </a:cxn>
                  <a:cxn ang="0">
                    <a:pos x="86" y="0"/>
                  </a:cxn>
                  <a:cxn ang="0">
                    <a:pos x="91" y="0"/>
                  </a:cxn>
                  <a:cxn ang="0">
                    <a:pos x="97" y="0"/>
                  </a:cxn>
                  <a:cxn ang="0">
                    <a:pos x="103" y="6"/>
                  </a:cxn>
                  <a:cxn ang="0">
                    <a:pos x="109" y="6"/>
                  </a:cxn>
                  <a:cxn ang="0">
                    <a:pos x="109" y="12"/>
                  </a:cxn>
                  <a:cxn ang="0">
                    <a:pos x="114" y="12"/>
                  </a:cxn>
                  <a:cxn ang="0">
                    <a:pos x="114" y="18"/>
                  </a:cxn>
                  <a:cxn ang="0">
                    <a:pos x="120" y="18"/>
                  </a:cxn>
                  <a:cxn ang="0">
                    <a:pos x="120" y="23"/>
                  </a:cxn>
                  <a:cxn ang="0">
                    <a:pos x="126" y="29"/>
                  </a:cxn>
                  <a:cxn ang="0">
                    <a:pos x="131" y="35"/>
                  </a:cxn>
                  <a:cxn ang="0">
                    <a:pos x="131" y="41"/>
                  </a:cxn>
                  <a:cxn ang="0">
                    <a:pos x="131" y="46"/>
                  </a:cxn>
                  <a:cxn ang="0">
                    <a:pos x="131" y="52"/>
                  </a:cxn>
                  <a:cxn ang="0">
                    <a:pos x="131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92" name="Freeform 44"/>
              <p:cNvSpPr>
                <a:spLocks/>
              </p:cNvSpPr>
              <p:nvPr/>
            </p:nvSpPr>
            <p:spPr bwMode="auto">
              <a:xfrm>
                <a:off x="1725" y="2217"/>
                <a:ext cx="57" cy="75"/>
              </a:xfrm>
              <a:custGeom>
                <a:avLst/>
                <a:gdLst/>
                <a:ahLst/>
                <a:cxnLst>
                  <a:cxn ang="0">
                    <a:pos x="103" y="57"/>
                  </a:cxn>
                  <a:cxn ang="0">
                    <a:pos x="103" y="52"/>
                  </a:cxn>
                  <a:cxn ang="0">
                    <a:pos x="103" y="40"/>
                  </a:cxn>
                  <a:cxn ang="0">
                    <a:pos x="97" y="35"/>
                  </a:cxn>
                  <a:cxn ang="0">
                    <a:pos x="97" y="29"/>
                  </a:cxn>
                  <a:cxn ang="0">
                    <a:pos x="97" y="23"/>
                  </a:cxn>
                  <a:cxn ang="0">
                    <a:pos x="92" y="17"/>
                  </a:cxn>
                  <a:cxn ang="0">
                    <a:pos x="86" y="17"/>
                  </a:cxn>
                  <a:cxn ang="0">
                    <a:pos x="86" y="12"/>
                  </a:cxn>
                  <a:cxn ang="0">
                    <a:pos x="80" y="12"/>
                  </a:cxn>
                  <a:cxn ang="0">
                    <a:pos x="80" y="6"/>
                  </a:cxn>
                  <a:cxn ang="0">
                    <a:pos x="74" y="6"/>
                  </a:cxn>
                  <a:cxn ang="0">
                    <a:pos x="69" y="6"/>
                  </a:cxn>
                  <a:cxn ang="0">
                    <a:pos x="63" y="0"/>
                  </a:cxn>
                  <a:cxn ang="0">
                    <a:pos x="57" y="0"/>
                  </a:cxn>
                  <a:cxn ang="0">
                    <a:pos x="51" y="0"/>
                  </a:cxn>
                  <a:cxn ang="0">
                    <a:pos x="40" y="0"/>
                  </a:cxn>
                  <a:cxn ang="0">
                    <a:pos x="29" y="6"/>
                  </a:cxn>
                  <a:cxn ang="0">
                    <a:pos x="23" y="12"/>
                  </a:cxn>
                  <a:cxn ang="0">
                    <a:pos x="11" y="17"/>
                  </a:cxn>
                  <a:cxn ang="0">
                    <a:pos x="6" y="29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0" y="57"/>
                  </a:cxn>
                  <a:cxn ang="0">
                    <a:pos x="0" y="75"/>
                  </a:cxn>
                  <a:cxn ang="0">
                    <a:pos x="0" y="86"/>
                  </a:cxn>
                  <a:cxn ang="0">
                    <a:pos x="0" y="92"/>
                  </a:cxn>
                  <a:cxn ang="0">
                    <a:pos x="0" y="98"/>
                  </a:cxn>
                  <a:cxn ang="0">
                    <a:pos x="6" y="103"/>
                  </a:cxn>
                  <a:cxn ang="0">
                    <a:pos x="6" y="109"/>
                  </a:cxn>
                  <a:cxn ang="0">
                    <a:pos x="11" y="115"/>
                  </a:cxn>
                  <a:cxn ang="0">
                    <a:pos x="17" y="115"/>
                  </a:cxn>
                  <a:cxn ang="0">
                    <a:pos x="17" y="120"/>
                  </a:cxn>
                  <a:cxn ang="0">
                    <a:pos x="23" y="120"/>
                  </a:cxn>
                  <a:cxn ang="0">
                    <a:pos x="23" y="126"/>
                  </a:cxn>
                  <a:cxn ang="0">
                    <a:pos x="29" y="126"/>
                  </a:cxn>
                  <a:cxn ang="0">
                    <a:pos x="34" y="132"/>
                  </a:cxn>
                  <a:cxn ang="0">
                    <a:pos x="40" y="132"/>
                  </a:cxn>
                  <a:cxn ang="0">
                    <a:pos x="46" y="132"/>
                  </a:cxn>
                  <a:cxn ang="0">
                    <a:pos x="51" y="132"/>
                  </a:cxn>
                  <a:cxn ang="0">
                    <a:pos x="63" y="132"/>
                  </a:cxn>
                  <a:cxn ang="0">
                    <a:pos x="74" y="126"/>
                  </a:cxn>
                  <a:cxn ang="0">
                    <a:pos x="80" y="120"/>
                  </a:cxn>
                  <a:cxn ang="0">
                    <a:pos x="92" y="115"/>
                  </a:cxn>
                  <a:cxn ang="0">
                    <a:pos x="97" y="109"/>
                  </a:cxn>
                  <a:cxn ang="0">
                    <a:pos x="97" y="98"/>
                  </a:cxn>
                  <a:cxn ang="0">
                    <a:pos x="103" y="86"/>
                  </a:cxn>
                  <a:cxn ang="0">
                    <a:pos x="103" y="75"/>
                  </a:cxn>
                  <a:cxn ang="0">
                    <a:pos x="103" y="57"/>
                  </a:cxn>
                </a:cxnLst>
                <a:rect l="0" t="0" r="r" b="b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33293" name="Text Box 45"/>
            <p:cNvSpPr txBox="1">
              <a:spLocks noChangeArrowheads="1"/>
            </p:cNvSpPr>
            <p:nvPr/>
          </p:nvSpPr>
          <p:spPr bwMode="auto">
            <a:xfrm>
              <a:off x="701" y="2143"/>
              <a:ext cx="8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1600" u="none">
                  <a:solidFill>
                    <a:schemeClr val="tx2"/>
                  </a:solidFill>
                  <a:cs typeface="Times New Roman (Arabic)" charset="-78"/>
                </a:rPr>
                <a:t>Secret key-A</a:t>
              </a: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7577138" y="3325813"/>
            <a:ext cx="1806575" cy="338137"/>
            <a:chOff x="4774" y="2095"/>
            <a:chExt cx="1138" cy="212"/>
          </a:xfrm>
        </p:grpSpPr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4774" y="2151"/>
              <a:ext cx="276" cy="140"/>
              <a:chOff x="4774" y="2151"/>
              <a:chExt cx="276" cy="140"/>
            </a:xfrm>
          </p:grpSpPr>
          <p:sp>
            <p:nvSpPr>
              <p:cNvPr id="1333296" name="Freeform 48"/>
              <p:cNvSpPr>
                <a:spLocks/>
              </p:cNvSpPr>
              <p:nvPr/>
            </p:nvSpPr>
            <p:spPr bwMode="auto">
              <a:xfrm>
                <a:off x="4942" y="2151"/>
                <a:ext cx="108" cy="14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97" name="Freeform 49"/>
              <p:cNvSpPr>
                <a:spLocks/>
              </p:cNvSpPr>
              <p:nvPr/>
            </p:nvSpPr>
            <p:spPr bwMode="auto">
              <a:xfrm>
                <a:off x="4942" y="2151"/>
                <a:ext cx="108" cy="14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98" name="Rectangle 50"/>
              <p:cNvSpPr>
                <a:spLocks noChangeArrowheads="1"/>
              </p:cNvSpPr>
              <p:nvPr/>
            </p:nvSpPr>
            <p:spPr bwMode="auto">
              <a:xfrm>
                <a:off x="4774" y="2196"/>
                <a:ext cx="171" cy="27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299" name="Rectangle 51"/>
              <p:cNvSpPr>
                <a:spLocks noChangeArrowheads="1"/>
              </p:cNvSpPr>
              <p:nvPr/>
            </p:nvSpPr>
            <p:spPr bwMode="auto">
              <a:xfrm>
                <a:off x="4774" y="2196"/>
                <a:ext cx="171" cy="27"/>
              </a:xfrm>
              <a:prstGeom prst="rect">
                <a:avLst/>
              </a:prstGeom>
              <a:solidFill>
                <a:schemeClr val="tx2"/>
              </a:solidFill>
              <a:ln w="17463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00" name="Freeform 52"/>
              <p:cNvSpPr>
                <a:spLocks noEditPoints="1"/>
              </p:cNvSpPr>
              <p:nvPr/>
            </p:nvSpPr>
            <p:spPr bwMode="auto">
              <a:xfrm>
                <a:off x="4774" y="2219"/>
                <a:ext cx="58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109" y="0"/>
                  </a:cxn>
                  <a:cxn ang="0">
                    <a:pos x="97" y="86"/>
                  </a:cxn>
                  <a:cxn ang="0">
                    <a:pos x="97" y="92"/>
                  </a:cxn>
                  <a:cxn ang="0">
                    <a:pos x="92" y="98"/>
                  </a:cxn>
                  <a:cxn ang="0">
                    <a:pos x="86" y="98"/>
                  </a:cxn>
                  <a:cxn ang="0">
                    <a:pos x="86" y="92"/>
                  </a:cxn>
                  <a:cxn ang="0">
                    <a:pos x="80" y="92"/>
                  </a:cxn>
                  <a:cxn ang="0">
                    <a:pos x="80" y="86"/>
                  </a:cxn>
                  <a:cxn ang="0">
                    <a:pos x="69" y="0"/>
                  </a:cxn>
                </a:cxnLst>
                <a:rect l="0" t="0" r="r" b="b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01" name="Freeform 53"/>
              <p:cNvSpPr>
                <a:spLocks/>
              </p:cNvSpPr>
              <p:nvPr/>
            </p:nvSpPr>
            <p:spPr bwMode="auto">
              <a:xfrm>
                <a:off x="4774" y="2219"/>
                <a:ext cx="25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</a:cxnLst>
                <a:rect l="0" t="0" r="r" b="b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02" name="Freeform 54"/>
              <p:cNvSpPr>
                <a:spLocks/>
              </p:cNvSpPr>
              <p:nvPr/>
            </p:nvSpPr>
            <p:spPr bwMode="auto">
              <a:xfrm>
                <a:off x="4811" y="2219"/>
                <a:ext cx="21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28" y="86"/>
                  </a:cxn>
                  <a:cxn ang="0">
                    <a:pos x="28" y="92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1" y="92"/>
                  </a:cxn>
                  <a:cxn ang="0">
                    <a:pos x="11" y="86"/>
                  </a:cxn>
                  <a:cxn ang="0">
                    <a:pos x="0" y="0"/>
                  </a:cxn>
                </a:cxnLst>
                <a:rect l="0" t="0" r="r" b="b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03" name="Freeform 55"/>
              <p:cNvSpPr>
                <a:spLocks noEditPoints="1"/>
              </p:cNvSpPr>
              <p:nvPr/>
            </p:nvSpPr>
            <p:spPr bwMode="auto">
              <a:xfrm>
                <a:off x="4961" y="2180"/>
                <a:ext cx="71" cy="84"/>
              </a:xfrm>
              <a:custGeom>
                <a:avLst/>
                <a:gdLst/>
                <a:ahLst/>
                <a:cxnLst>
                  <a:cxn ang="0">
                    <a:pos x="131" y="86"/>
                  </a:cxn>
                  <a:cxn ang="0">
                    <a:pos x="126" y="115"/>
                  </a:cxn>
                  <a:cxn ang="0">
                    <a:pos x="114" y="132"/>
                  </a:cxn>
                  <a:cxn ang="0">
                    <a:pos x="91" y="144"/>
                  </a:cxn>
                  <a:cxn ang="0">
                    <a:pos x="68" y="149"/>
                  </a:cxn>
                  <a:cxn ang="0">
                    <a:pos x="57" y="149"/>
                  </a:cxn>
                  <a:cxn ang="0">
                    <a:pos x="46" y="144"/>
                  </a:cxn>
                  <a:cxn ang="0">
                    <a:pos x="34" y="138"/>
                  </a:cxn>
                  <a:cxn ang="0">
                    <a:pos x="28" y="132"/>
                  </a:cxn>
                  <a:cxn ang="0">
                    <a:pos x="17" y="126"/>
                  </a:cxn>
                  <a:cxn ang="0">
                    <a:pos x="11" y="121"/>
                  </a:cxn>
                  <a:cxn ang="0">
                    <a:pos x="5" y="109"/>
                  </a:cxn>
                  <a:cxn ang="0">
                    <a:pos x="5" y="98"/>
                  </a:cxn>
                  <a:cxn ang="0">
                    <a:pos x="0" y="86"/>
                  </a:cxn>
                  <a:cxn ang="0">
                    <a:pos x="5" y="46"/>
                  </a:cxn>
                  <a:cxn ang="0">
                    <a:pos x="17" y="23"/>
                  </a:cxn>
                  <a:cxn ang="0">
                    <a:pos x="34" y="6"/>
                  </a:cxn>
                  <a:cxn ang="0">
                    <a:pos x="57" y="0"/>
                  </a:cxn>
                  <a:cxn ang="0">
                    <a:pos x="74" y="0"/>
                  </a:cxn>
                  <a:cxn ang="0">
                    <a:pos x="86" y="0"/>
                  </a:cxn>
                  <a:cxn ang="0">
                    <a:pos x="97" y="0"/>
                  </a:cxn>
                  <a:cxn ang="0">
                    <a:pos x="109" y="6"/>
                  </a:cxn>
                  <a:cxn ang="0">
                    <a:pos x="114" y="12"/>
                  </a:cxn>
                  <a:cxn ang="0">
                    <a:pos x="120" y="18"/>
                  </a:cxn>
                  <a:cxn ang="0">
                    <a:pos x="126" y="29"/>
                  </a:cxn>
                  <a:cxn ang="0">
                    <a:pos x="131" y="41"/>
                  </a:cxn>
                  <a:cxn ang="0">
                    <a:pos x="131" y="52"/>
                  </a:cxn>
                  <a:cxn ang="0">
                    <a:pos x="120" y="63"/>
                  </a:cxn>
                  <a:cxn ang="0">
                    <a:pos x="120" y="46"/>
                  </a:cxn>
                  <a:cxn ang="0">
                    <a:pos x="114" y="35"/>
                  </a:cxn>
                  <a:cxn ang="0">
                    <a:pos x="109" y="23"/>
                  </a:cxn>
                  <a:cxn ang="0">
                    <a:pos x="103" y="18"/>
                  </a:cxn>
                  <a:cxn ang="0">
                    <a:pos x="97" y="12"/>
                  </a:cxn>
                  <a:cxn ang="0">
                    <a:pos x="86" y="12"/>
                  </a:cxn>
                  <a:cxn ang="0">
                    <a:pos x="74" y="6"/>
                  </a:cxn>
                  <a:cxn ang="0">
                    <a:pos x="57" y="6"/>
                  </a:cxn>
                  <a:cxn ang="0">
                    <a:pos x="40" y="18"/>
                  </a:cxn>
                  <a:cxn ang="0">
                    <a:pos x="23" y="35"/>
                  </a:cxn>
                  <a:cxn ang="0">
                    <a:pos x="17" y="52"/>
                  </a:cxn>
                  <a:cxn ang="0">
                    <a:pos x="17" y="81"/>
                  </a:cxn>
                  <a:cxn ang="0">
                    <a:pos x="17" y="98"/>
                  </a:cxn>
                  <a:cxn ang="0">
                    <a:pos x="23" y="109"/>
                  </a:cxn>
                  <a:cxn ang="0">
                    <a:pos x="28" y="121"/>
                  </a:cxn>
                  <a:cxn ang="0">
                    <a:pos x="34" y="126"/>
                  </a:cxn>
                  <a:cxn ang="0">
                    <a:pos x="40" y="132"/>
                  </a:cxn>
                  <a:cxn ang="0">
                    <a:pos x="51" y="138"/>
                  </a:cxn>
                  <a:cxn ang="0">
                    <a:pos x="63" y="138"/>
                  </a:cxn>
                  <a:cxn ang="0">
                    <a:pos x="80" y="138"/>
                  </a:cxn>
                  <a:cxn ang="0">
                    <a:pos x="97" y="126"/>
                  </a:cxn>
                  <a:cxn ang="0">
                    <a:pos x="114" y="115"/>
                  </a:cxn>
                  <a:cxn ang="0">
                    <a:pos x="120" y="92"/>
                  </a:cxn>
                  <a:cxn ang="0">
                    <a:pos x="120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04" name="Freeform 56"/>
              <p:cNvSpPr>
                <a:spLocks/>
              </p:cNvSpPr>
              <p:nvPr/>
            </p:nvSpPr>
            <p:spPr bwMode="auto">
              <a:xfrm>
                <a:off x="4961" y="2180"/>
                <a:ext cx="71" cy="84"/>
              </a:xfrm>
              <a:custGeom>
                <a:avLst/>
                <a:gdLst/>
                <a:ahLst/>
                <a:cxnLst>
                  <a:cxn ang="0">
                    <a:pos x="131" y="63"/>
                  </a:cxn>
                  <a:cxn ang="0">
                    <a:pos x="131" y="86"/>
                  </a:cxn>
                  <a:cxn ang="0">
                    <a:pos x="131" y="98"/>
                  </a:cxn>
                  <a:cxn ang="0">
                    <a:pos x="126" y="115"/>
                  </a:cxn>
                  <a:cxn ang="0">
                    <a:pos x="120" y="126"/>
                  </a:cxn>
                  <a:cxn ang="0">
                    <a:pos x="114" y="132"/>
                  </a:cxn>
                  <a:cxn ang="0">
                    <a:pos x="103" y="138"/>
                  </a:cxn>
                  <a:cxn ang="0">
                    <a:pos x="91" y="144"/>
                  </a:cxn>
                  <a:cxn ang="0">
                    <a:pos x="80" y="149"/>
                  </a:cxn>
                  <a:cxn ang="0">
                    <a:pos x="68" y="149"/>
                  </a:cxn>
                  <a:cxn ang="0">
                    <a:pos x="63" y="149"/>
                  </a:cxn>
                  <a:cxn ang="0">
                    <a:pos x="57" y="149"/>
                  </a:cxn>
                  <a:cxn ang="0">
                    <a:pos x="51" y="144"/>
                  </a:cxn>
                  <a:cxn ang="0">
                    <a:pos x="46" y="144"/>
                  </a:cxn>
                  <a:cxn ang="0">
                    <a:pos x="40" y="144"/>
                  </a:cxn>
                  <a:cxn ang="0">
                    <a:pos x="34" y="138"/>
                  </a:cxn>
                  <a:cxn ang="0">
                    <a:pos x="28" y="138"/>
                  </a:cxn>
                  <a:cxn ang="0">
                    <a:pos x="28" y="132"/>
                  </a:cxn>
                  <a:cxn ang="0">
                    <a:pos x="23" y="132"/>
                  </a:cxn>
                  <a:cxn ang="0">
                    <a:pos x="17" y="126"/>
                  </a:cxn>
                  <a:cxn ang="0">
                    <a:pos x="17" y="121"/>
                  </a:cxn>
                  <a:cxn ang="0">
                    <a:pos x="11" y="121"/>
                  </a:cxn>
                  <a:cxn ang="0">
                    <a:pos x="11" y="115"/>
                  </a:cxn>
                  <a:cxn ang="0">
                    <a:pos x="5" y="109"/>
                  </a:cxn>
                  <a:cxn ang="0">
                    <a:pos x="5" y="104"/>
                  </a:cxn>
                  <a:cxn ang="0">
                    <a:pos x="5" y="98"/>
                  </a:cxn>
                  <a:cxn ang="0">
                    <a:pos x="5" y="92"/>
                  </a:cxn>
                  <a:cxn ang="0">
                    <a:pos x="0" y="86"/>
                  </a:cxn>
                  <a:cxn ang="0">
                    <a:pos x="0" y="63"/>
                  </a:cxn>
                  <a:cxn ang="0">
                    <a:pos x="5" y="46"/>
                  </a:cxn>
                  <a:cxn ang="0">
                    <a:pos x="5" y="35"/>
                  </a:cxn>
                  <a:cxn ang="0">
                    <a:pos x="17" y="23"/>
                  </a:cxn>
                  <a:cxn ang="0">
                    <a:pos x="23" y="12"/>
                  </a:cxn>
                  <a:cxn ang="0">
                    <a:pos x="34" y="6"/>
                  </a:cxn>
                  <a:cxn ang="0">
                    <a:pos x="46" y="0"/>
                  </a:cxn>
                  <a:cxn ang="0">
                    <a:pos x="57" y="0"/>
                  </a:cxn>
                  <a:cxn ang="0">
                    <a:pos x="68" y="0"/>
                  </a:cxn>
                  <a:cxn ang="0">
                    <a:pos x="74" y="0"/>
                  </a:cxn>
                  <a:cxn ang="0">
                    <a:pos x="80" y="0"/>
                  </a:cxn>
                  <a:cxn ang="0">
                    <a:pos x="86" y="0"/>
                  </a:cxn>
                  <a:cxn ang="0">
                    <a:pos x="91" y="0"/>
                  </a:cxn>
                  <a:cxn ang="0">
                    <a:pos x="97" y="0"/>
                  </a:cxn>
                  <a:cxn ang="0">
                    <a:pos x="103" y="6"/>
                  </a:cxn>
                  <a:cxn ang="0">
                    <a:pos x="109" y="6"/>
                  </a:cxn>
                  <a:cxn ang="0">
                    <a:pos x="109" y="12"/>
                  </a:cxn>
                  <a:cxn ang="0">
                    <a:pos x="114" y="12"/>
                  </a:cxn>
                  <a:cxn ang="0">
                    <a:pos x="114" y="18"/>
                  </a:cxn>
                  <a:cxn ang="0">
                    <a:pos x="120" y="18"/>
                  </a:cxn>
                  <a:cxn ang="0">
                    <a:pos x="120" y="23"/>
                  </a:cxn>
                  <a:cxn ang="0">
                    <a:pos x="126" y="29"/>
                  </a:cxn>
                  <a:cxn ang="0">
                    <a:pos x="131" y="35"/>
                  </a:cxn>
                  <a:cxn ang="0">
                    <a:pos x="131" y="41"/>
                  </a:cxn>
                  <a:cxn ang="0">
                    <a:pos x="131" y="46"/>
                  </a:cxn>
                  <a:cxn ang="0">
                    <a:pos x="131" y="52"/>
                  </a:cxn>
                  <a:cxn ang="0">
                    <a:pos x="131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05" name="Freeform 57"/>
              <p:cNvSpPr>
                <a:spLocks/>
              </p:cNvSpPr>
              <p:nvPr/>
            </p:nvSpPr>
            <p:spPr bwMode="auto">
              <a:xfrm>
                <a:off x="4970" y="2183"/>
                <a:ext cx="56" cy="75"/>
              </a:xfrm>
              <a:custGeom>
                <a:avLst/>
                <a:gdLst/>
                <a:ahLst/>
                <a:cxnLst>
                  <a:cxn ang="0">
                    <a:pos x="103" y="57"/>
                  </a:cxn>
                  <a:cxn ang="0">
                    <a:pos x="103" y="52"/>
                  </a:cxn>
                  <a:cxn ang="0">
                    <a:pos x="103" y="40"/>
                  </a:cxn>
                  <a:cxn ang="0">
                    <a:pos x="97" y="35"/>
                  </a:cxn>
                  <a:cxn ang="0">
                    <a:pos x="97" y="29"/>
                  </a:cxn>
                  <a:cxn ang="0">
                    <a:pos x="97" y="23"/>
                  </a:cxn>
                  <a:cxn ang="0">
                    <a:pos x="92" y="17"/>
                  </a:cxn>
                  <a:cxn ang="0">
                    <a:pos x="86" y="17"/>
                  </a:cxn>
                  <a:cxn ang="0">
                    <a:pos x="86" y="12"/>
                  </a:cxn>
                  <a:cxn ang="0">
                    <a:pos x="80" y="12"/>
                  </a:cxn>
                  <a:cxn ang="0">
                    <a:pos x="80" y="6"/>
                  </a:cxn>
                  <a:cxn ang="0">
                    <a:pos x="74" y="6"/>
                  </a:cxn>
                  <a:cxn ang="0">
                    <a:pos x="69" y="6"/>
                  </a:cxn>
                  <a:cxn ang="0">
                    <a:pos x="63" y="0"/>
                  </a:cxn>
                  <a:cxn ang="0">
                    <a:pos x="57" y="0"/>
                  </a:cxn>
                  <a:cxn ang="0">
                    <a:pos x="51" y="0"/>
                  </a:cxn>
                  <a:cxn ang="0">
                    <a:pos x="40" y="0"/>
                  </a:cxn>
                  <a:cxn ang="0">
                    <a:pos x="29" y="6"/>
                  </a:cxn>
                  <a:cxn ang="0">
                    <a:pos x="23" y="12"/>
                  </a:cxn>
                  <a:cxn ang="0">
                    <a:pos x="11" y="17"/>
                  </a:cxn>
                  <a:cxn ang="0">
                    <a:pos x="6" y="29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0" y="57"/>
                  </a:cxn>
                  <a:cxn ang="0">
                    <a:pos x="0" y="75"/>
                  </a:cxn>
                  <a:cxn ang="0">
                    <a:pos x="0" y="86"/>
                  </a:cxn>
                  <a:cxn ang="0">
                    <a:pos x="0" y="92"/>
                  </a:cxn>
                  <a:cxn ang="0">
                    <a:pos x="0" y="98"/>
                  </a:cxn>
                  <a:cxn ang="0">
                    <a:pos x="6" y="103"/>
                  </a:cxn>
                  <a:cxn ang="0">
                    <a:pos x="6" y="109"/>
                  </a:cxn>
                  <a:cxn ang="0">
                    <a:pos x="11" y="115"/>
                  </a:cxn>
                  <a:cxn ang="0">
                    <a:pos x="17" y="115"/>
                  </a:cxn>
                  <a:cxn ang="0">
                    <a:pos x="17" y="120"/>
                  </a:cxn>
                  <a:cxn ang="0">
                    <a:pos x="23" y="120"/>
                  </a:cxn>
                  <a:cxn ang="0">
                    <a:pos x="23" y="126"/>
                  </a:cxn>
                  <a:cxn ang="0">
                    <a:pos x="29" y="126"/>
                  </a:cxn>
                  <a:cxn ang="0">
                    <a:pos x="34" y="132"/>
                  </a:cxn>
                  <a:cxn ang="0">
                    <a:pos x="40" y="132"/>
                  </a:cxn>
                  <a:cxn ang="0">
                    <a:pos x="46" y="132"/>
                  </a:cxn>
                  <a:cxn ang="0">
                    <a:pos x="51" y="132"/>
                  </a:cxn>
                  <a:cxn ang="0">
                    <a:pos x="63" y="132"/>
                  </a:cxn>
                  <a:cxn ang="0">
                    <a:pos x="74" y="126"/>
                  </a:cxn>
                  <a:cxn ang="0">
                    <a:pos x="80" y="120"/>
                  </a:cxn>
                  <a:cxn ang="0">
                    <a:pos x="92" y="115"/>
                  </a:cxn>
                  <a:cxn ang="0">
                    <a:pos x="97" y="109"/>
                  </a:cxn>
                  <a:cxn ang="0">
                    <a:pos x="97" y="98"/>
                  </a:cxn>
                  <a:cxn ang="0">
                    <a:pos x="103" y="86"/>
                  </a:cxn>
                  <a:cxn ang="0">
                    <a:pos x="103" y="75"/>
                  </a:cxn>
                  <a:cxn ang="0">
                    <a:pos x="103" y="57"/>
                  </a:cxn>
                </a:cxnLst>
                <a:rect l="0" t="0" r="r" b="b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33306" name="Text Box 58"/>
            <p:cNvSpPr txBox="1">
              <a:spLocks noChangeArrowheads="1"/>
            </p:cNvSpPr>
            <p:nvPr/>
          </p:nvSpPr>
          <p:spPr bwMode="auto">
            <a:xfrm>
              <a:off x="5021" y="2095"/>
              <a:ext cx="89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1600" u="none">
                  <a:solidFill>
                    <a:schemeClr val="tx2"/>
                  </a:solidFill>
                  <a:cs typeface="Times New Roman (Arabic)" charset="-78"/>
                </a:rPr>
                <a:t>Secret key-B</a:t>
              </a:r>
            </a:p>
          </p:txBody>
        </p:sp>
      </p:grp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5616575" y="3048000"/>
            <a:ext cx="1620838" cy="650875"/>
            <a:chOff x="3635" y="1968"/>
            <a:chExt cx="1021" cy="409"/>
          </a:xfrm>
        </p:grpSpPr>
        <p:sp>
          <p:nvSpPr>
            <p:cNvPr id="1333308" name="Rectangle 60"/>
            <p:cNvSpPr>
              <a:spLocks noChangeArrowheads="1"/>
            </p:cNvSpPr>
            <p:nvPr/>
          </p:nvSpPr>
          <p:spPr bwMode="auto">
            <a:xfrm>
              <a:off x="3635" y="2150"/>
              <a:ext cx="403" cy="227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309" name="Freeform 61"/>
            <p:cNvSpPr>
              <a:spLocks/>
            </p:cNvSpPr>
            <p:nvPr/>
          </p:nvSpPr>
          <p:spPr bwMode="auto">
            <a:xfrm>
              <a:off x="3858" y="2190"/>
              <a:ext cx="109" cy="140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09" y="0"/>
                </a:cxn>
                <a:cxn ang="0">
                  <a:pos x="126" y="0"/>
                </a:cxn>
                <a:cxn ang="0">
                  <a:pos x="144" y="11"/>
                </a:cxn>
                <a:cxn ang="0">
                  <a:pos x="161" y="17"/>
                </a:cxn>
                <a:cxn ang="0">
                  <a:pos x="172" y="34"/>
                </a:cxn>
                <a:cxn ang="0">
                  <a:pos x="184" y="51"/>
                </a:cxn>
                <a:cxn ang="0">
                  <a:pos x="195" y="74"/>
                </a:cxn>
                <a:cxn ang="0">
                  <a:pos x="201" y="97"/>
                </a:cxn>
                <a:cxn ang="0">
                  <a:pos x="201" y="120"/>
                </a:cxn>
                <a:cxn ang="0">
                  <a:pos x="201" y="149"/>
                </a:cxn>
                <a:cxn ang="0">
                  <a:pos x="195" y="172"/>
                </a:cxn>
                <a:cxn ang="0">
                  <a:pos x="184" y="189"/>
                </a:cxn>
                <a:cxn ang="0">
                  <a:pos x="172" y="212"/>
                </a:cxn>
                <a:cxn ang="0">
                  <a:pos x="161" y="223"/>
                </a:cxn>
                <a:cxn ang="0">
                  <a:pos x="144" y="235"/>
                </a:cxn>
                <a:cxn ang="0">
                  <a:pos x="126" y="241"/>
                </a:cxn>
                <a:cxn ang="0">
                  <a:pos x="109" y="246"/>
                </a:cxn>
                <a:cxn ang="0">
                  <a:pos x="86" y="246"/>
                </a:cxn>
                <a:cxn ang="0">
                  <a:pos x="69" y="241"/>
                </a:cxn>
                <a:cxn ang="0">
                  <a:pos x="52" y="235"/>
                </a:cxn>
                <a:cxn ang="0">
                  <a:pos x="40" y="223"/>
                </a:cxn>
                <a:cxn ang="0">
                  <a:pos x="23" y="212"/>
                </a:cxn>
                <a:cxn ang="0">
                  <a:pos x="12" y="189"/>
                </a:cxn>
                <a:cxn ang="0">
                  <a:pos x="6" y="172"/>
                </a:cxn>
                <a:cxn ang="0">
                  <a:pos x="0" y="149"/>
                </a:cxn>
                <a:cxn ang="0">
                  <a:pos x="0" y="126"/>
                </a:cxn>
                <a:cxn ang="0">
                  <a:pos x="0" y="97"/>
                </a:cxn>
                <a:cxn ang="0">
                  <a:pos x="6" y="74"/>
                </a:cxn>
                <a:cxn ang="0">
                  <a:pos x="12" y="51"/>
                </a:cxn>
                <a:cxn ang="0">
                  <a:pos x="23" y="34"/>
                </a:cxn>
                <a:cxn ang="0">
                  <a:pos x="40" y="17"/>
                </a:cxn>
                <a:cxn ang="0">
                  <a:pos x="52" y="11"/>
                </a:cxn>
                <a:cxn ang="0">
                  <a:pos x="69" y="0"/>
                </a:cxn>
                <a:cxn ang="0">
                  <a:pos x="86" y="0"/>
                </a:cxn>
              </a:cxnLst>
              <a:rect l="0" t="0" r="r" b="b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0" name="Freeform 62"/>
            <p:cNvSpPr>
              <a:spLocks/>
            </p:cNvSpPr>
            <p:nvPr/>
          </p:nvSpPr>
          <p:spPr bwMode="auto">
            <a:xfrm>
              <a:off x="3858" y="2190"/>
              <a:ext cx="109" cy="140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09" y="0"/>
                </a:cxn>
                <a:cxn ang="0">
                  <a:pos x="126" y="0"/>
                </a:cxn>
                <a:cxn ang="0">
                  <a:pos x="144" y="11"/>
                </a:cxn>
                <a:cxn ang="0">
                  <a:pos x="161" y="17"/>
                </a:cxn>
                <a:cxn ang="0">
                  <a:pos x="172" y="34"/>
                </a:cxn>
                <a:cxn ang="0">
                  <a:pos x="184" y="51"/>
                </a:cxn>
                <a:cxn ang="0">
                  <a:pos x="195" y="74"/>
                </a:cxn>
                <a:cxn ang="0">
                  <a:pos x="201" y="97"/>
                </a:cxn>
                <a:cxn ang="0">
                  <a:pos x="201" y="120"/>
                </a:cxn>
                <a:cxn ang="0">
                  <a:pos x="201" y="149"/>
                </a:cxn>
                <a:cxn ang="0">
                  <a:pos x="195" y="172"/>
                </a:cxn>
                <a:cxn ang="0">
                  <a:pos x="184" y="189"/>
                </a:cxn>
                <a:cxn ang="0">
                  <a:pos x="172" y="212"/>
                </a:cxn>
                <a:cxn ang="0">
                  <a:pos x="161" y="223"/>
                </a:cxn>
                <a:cxn ang="0">
                  <a:pos x="144" y="235"/>
                </a:cxn>
                <a:cxn ang="0">
                  <a:pos x="126" y="241"/>
                </a:cxn>
                <a:cxn ang="0">
                  <a:pos x="109" y="246"/>
                </a:cxn>
                <a:cxn ang="0">
                  <a:pos x="86" y="246"/>
                </a:cxn>
                <a:cxn ang="0">
                  <a:pos x="69" y="241"/>
                </a:cxn>
                <a:cxn ang="0">
                  <a:pos x="52" y="235"/>
                </a:cxn>
                <a:cxn ang="0">
                  <a:pos x="40" y="223"/>
                </a:cxn>
                <a:cxn ang="0">
                  <a:pos x="23" y="212"/>
                </a:cxn>
                <a:cxn ang="0">
                  <a:pos x="12" y="189"/>
                </a:cxn>
                <a:cxn ang="0">
                  <a:pos x="6" y="172"/>
                </a:cxn>
                <a:cxn ang="0">
                  <a:pos x="0" y="149"/>
                </a:cxn>
                <a:cxn ang="0">
                  <a:pos x="0" y="126"/>
                </a:cxn>
                <a:cxn ang="0">
                  <a:pos x="0" y="97"/>
                </a:cxn>
                <a:cxn ang="0">
                  <a:pos x="6" y="74"/>
                </a:cxn>
                <a:cxn ang="0">
                  <a:pos x="12" y="51"/>
                </a:cxn>
                <a:cxn ang="0">
                  <a:pos x="23" y="34"/>
                </a:cxn>
                <a:cxn ang="0">
                  <a:pos x="40" y="17"/>
                </a:cxn>
                <a:cxn ang="0">
                  <a:pos x="52" y="11"/>
                </a:cxn>
                <a:cxn ang="0">
                  <a:pos x="69" y="0"/>
                </a:cxn>
                <a:cxn ang="0">
                  <a:pos x="86" y="0"/>
                </a:cxn>
              </a:cxnLst>
              <a:rect l="0" t="0" r="r" b="b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1" name="Rectangle 63"/>
            <p:cNvSpPr>
              <a:spLocks noChangeArrowheads="1"/>
            </p:cNvSpPr>
            <p:nvPr/>
          </p:nvSpPr>
          <p:spPr bwMode="auto">
            <a:xfrm>
              <a:off x="3690" y="2235"/>
              <a:ext cx="171" cy="27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2" name="Rectangle 64"/>
            <p:cNvSpPr>
              <a:spLocks noChangeArrowheads="1"/>
            </p:cNvSpPr>
            <p:nvPr/>
          </p:nvSpPr>
          <p:spPr bwMode="auto">
            <a:xfrm>
              <a:off x="3690" y="2235"/>
              <a:ext cx="171" cy="27"/>
            </a:xfrm>
            <a:prstGeom prst="rect">
              <a:avLst/>
            </a:prstGeom>
            <a:solidFill>
              <a:schemeClr val="tx2"/>
            </a:solidFill>
            <a:ln w="17463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3" name="Freeform 65"/>
            <p:cNvSpPr>
              <a:spLocks noEditPoints="1"/>
            </p:cNvSpPr>
            <p:nvPr/>
          </p:nvSpPr>
          <p:spPr bwMode="auto">
            <a:xfrm>
              <a:off x="3690" y="2258"/>
              <a:ext cx="59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34" y="86"/>
                </a:cxn>
                <a:cxn ang="0">
                  <a:pos x="29" y="92"/>
                </a:cxn>
                <a:cxn ang="0">
                  <a:pos x="29" y="98"/>
                </a:cxn>
                <a:cxn ang="0">
                  <a:pos x="23" y="98"/>
                </a:cxn>
                <a:cxn ang="0">
                  <a:pos x="17" y="98"/>
                </a:cxn>
                <a:cxn ang="0">
                  <a:pos x="17" y="92"/>
                </a:cxn>
                <a:cxn ang="0">
                  <a:pos x="12" y="86"/>
                </a:cxn>
                <a:cxn ang="0">
                  <a:pos x="0" y="0"/>
                </a:cxn>
                <a:cxn ang="0">
                  <a:pos x="69" y="0"/>
                </a:cxn>
                <a:cxn ang="0">
                  <a:pos x="109" y="0"/>
                </a:cxn>
                <a:cxn ang="0">
                  <a:pos x="97" y="86"/>
                </a:cxn>
                <a:cxn ang="0">
                  <a:pos x="97" y="92"/>
                </a:cxn>
                <a:cxn ang="0">
                  <a:pos x="92" y="98"/>
                </a:cxn>
                <a:cxn ang="0">
                  <a:pos x="86" y="98"/>
                </a:cxn>
                <a:cxn ang="0">
                  <a:pos x="86" y="92"/>
                </a:cxn>
                <a:cxn ang="0">
                  <a:pos x="80" y="92"/>
                </a:cxn>
                <a:cxn ang="0">
                  <a:pos x="80" y="86"/>
                </a:cxn>
                <a:cxn ang="0">
                  <a:pos x="69" y="0"/>
                </a:cxn>
              </a:cxnLst>
              <a:rect l="0" t="0" r="r" b="b"/>
              <a:pathLst>
                <a:path w="109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  <a:close/>
                  <a:moveTo>
                    <a:pt x="69" y="0"/>
                  </a:moveTo>
                  <a:lnTo>
                    <a:pt x="109" y="0"/>
                  </a:lnTo>
                  <a:lnTo>
                    <a:pt x="97" y="86"/>
                  </a:lnTo>
                  <a:lnTo>
                    <a:pt x="97" y="92"/>
                  </a:lnTo>
                  <a:lnTo>
                    <a:pt x="92" y="98"/>
                  </a:lnTo>
                  <a:lnTo>
                    <a:pt x="86" y="98"/>
                  </a:lnTo>
                  <a:lnTo>
                    <a:pt x="86" y="92"/>
                  </a:lnTo>
                  <a:lnTo>
                    <a:pt x="80" y="92"/>
                  </a:lnTo>
                  <a:lnTo>
                    <a:pt x="80" y="8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4" name="Freeform 66"/>
            <p:cNvSpPr>
              <a:spLocks/>
            </p:cNvSpPr>
            <p:nvPr/>
          </p:nvSpPr>
          <p:spPr bwMode="auto">
            <a:xfrm>
              <a:off x="3690" y="2258"/>
              <a:ext cx="25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34" y="86"/>
                </a:cxn>
                <a:cxn ang="0">
                  <a:pos x="29" y="92"/>
                </a:cxn>
                <a:cxn ang="0">
                  <a:pos x="29" y="98"/>
                </a:cxn>
                <a:cxn ang="0">
                  <a:pos x="23" y="98"/>
                </a:cxn>
                <a:cxn ang="0">
                  <a:pos x="17" y="98"/>
                </a:cxn>
                <a:cxn ang="0">
                  <a:pos x="17" y="92"/>
                </a:cxn>
                <a:cxn ang="0">
                  <a:pos x="12" y="86"/>
                </a:cxn>
                <a:cxn ang="0">
                  <a:pos x="0" y="0"/>
                </a:cxn>
              </a:cxnLst>
              <a:rect l="0" t="0" r="r" b="b"/>
              <a:pathLst>
                <a:path w="46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5" name="Freeform 67"/>
            <p:cNvSpPr>
              <a:spLocks/>
            </p:cNvSpPr>
            <p:nvPr/>
          </p:nvSpPr>
          <p:spPr bwMode="auto">
            <a:xfrm>
              <a:off x="3727" y="2258"/>
              <a:ext cx="22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28" y="86"/>
                </a:cxn>
                <a:cxn ang="0">
                  <a:pos x="28" y="92"/>
                </a:cxn>
                <a:cxn ang="0">
                  <a:pos x="23" y="98"/>
                </a:cxn>
                <a:cxn ang="0">
                  <a:pos x="17" y="98"/>
                </a:cxn>
                <a:cxn ang="0">
                  <a:pos x="17" y="92"/>
                </a:cxn>
                <a:cxn ang="0">
                  <a:pos x="11" y="92"/>
                </a:cxn>
                <a:cxn ang="0">
                  <a:pos x="11" y="86"/>
                </a:cxn>
                <a:cxn ang="0">
                  <a:pos x="0" y="0"/>
                </a:cxn>
              </a:cxnLst>
              <a:rect l="0" t="0" r="r" b="b"/>
              <a:pathLst>
                <a:path w="40" h="98">
                  <a:moveTo>
                    <a:pt x="0" y="0"/>
                  </a:moveTo>
                  <a:lnTo>
                    <a:pt x="40" y="0"/>
                  </a:lnTo>
                  <a:lnTo>
                    <a:pt x="28" y="86"/>
                  </a:lnTo>
                  <a:lnTo>
                    <a:pt x="28" y="92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1" y="92"/>
                  </a:lnTo>
                  <a:lnTo>
                    <a:pt x="11" y="86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6" name="Freeform 68"/>
            <p:cNvSpPr>
              <a:spLocks noEditPoints="1"/>
            </p:cNvSpPr>
            <p:nvPr/>
          </p:nvSpPr>
          <p:spPr bwMode="auto">
            <a:xfrm>
              <a:off x="3877" y="2219"/>
              <a:ext cx="71" cy="84"/>
            </a:xfrm>
            <a:custGeom>
              <a:avLst/>
              <a:gdLst/>
              <a:ahLst/>
              <a:cxnLst>
                <a:cxn ang="0">
                  <a:pos x="131" y="86"/>
                </a:cxn>
                <a:cxn ang="0">
                  <a:pos x="126" y="115"/>
                </a:cxn>
                <a:cxn ang="0">
                  <a:pos x="114" y="132"/>
                </a:cxn>
                <a:cxn ang="0">
                  <a:pos x="91" y="144"/>
                </a:cxn>
                <a:cxn ang="0">
                  <a:pos x="68" y="149"/>
                </a:cxn>
                <a:cxn ang="0">
                  <a:pos x="57" y="149"/>
                </a:cxn>
                <a:cxn ang="0">
                  <a:pos x="46" y="144"/>
                </a:cxn>
                <a:cxn ang="0">
                  <a:pos x="34" y="138"/>
                </a:cxn>
                <a:cxn ang="0">
                  <a:pos x="28" y="132"/>
                </a:cxn>
                <a:cxn ang="0">
                  <a:pos x="17" y="126"/>
                </a:cxn>
                <a:cxn ang="0">
                  <a:pos x="11" y="121"/>
                </a:cxn>
                <a:cxn ang="0">
                  <a:pos x="5" y="109"/>
                </a:cxn>
                <a:cxn ang="0">
                  <a:pos x="5" y="98"/>
                </a:cxn>
                <a:cxn ang="0">
                  <a:pos x="0" y="86"/>
                </a:cxn>
                <a:cxn ang="0">
                  <a:pos x="5" y="46"/>
                </a:cxn>
                <a:cxn ang="0">
                  <a:pos x="17" y="23"/>
                </a:cxn>
                <a:cxn ang="0">
                  <a:pos x="34" y="6"/>
                </a:cxn>
                <a:cxn ang="0">
                  <a:pos x="57" y="0"/>
                </a:cxn>
                <a:cxn ang="0">
                  <a:pos x="74" y="0"/>
                </a:cxn>
                <a:cxn ang="0">
                  <a:pos x="86" y="0"/>
                </a:cxn>
                <a:cxn ang="0">
                  <a:pos x="97" y="0"/>
                </a:cxn>
                <a:cxn ang="0">
                  <a:pos x="109" y="6"/>
                </a:cxn>
                <a:cxn ang="0">
                  <a:pos x="114" y="12"/>
                </a:cxn>
                <a:cxn ang="0">
                  <a:pos x="120" y="18"/>
                </a:cxn>
                <a:cxn ang="0">
                  <a:pos x="126" y="29"/>
                </a:cxn>
                <a:cxn ang="0">
                  <a:pos x="131" y="41"/>
                </a:cxn>
                <a:cxn ang="0">
                  <a:pos x="131" y="52"/>
                </a:cxn>
                <a:cxn ang="0">
                  <a:pos x="120" y="63"/>
                </a:cxn>
                <a:cxn ang="0">
                  <a:pos x="120" y="46"/>
                </a:cxn>
                <a:cxn ang="0">
                  <a:pos x="114" y="35"/>
                </a:cxn>
                <a:cxn ang="0">
                  <a:pos x="109" y="23"/>
                </a:cxn>
                <a:cxn ang="0">
                  <a:pos x="103" y="18"/>
                </a:cxn>
                <a:cxn ang="0">
                  <a:pos x="97" y="12"/>
                </a:cxn>
                <a:cxn ang="0">
                  <a:pos x="86" y="12"/>
                </a:cxn>
                <a:cxn ang="0">
                  <a:pos x="74" y="6"/>
                </a:cxn>
                <a:cxn ang="0">
                  <a:pos x="57" y="6"/>
                </a:cxn>
                <a:cxn ang="0">
                  <a:pos x="40" y="18"/>
                </a:cxn>
                <a:cxn ang="0">
                  <a:pos x="23" y="35"/>
                </a:cxn>
                <a:cxn ang="0">
                  <a:pos x="17" y="52"/>
                </a:cxn>
                <a:cxn ang="0">
                  <a:pos x="17" y="81"/>
                </a:cxn>
                <a:cxn ang="0">
                  <a:pos x="17" y="98"/>
                </a:cxn>
                <a:cxn ang="0">
                  <a:pos x="23" y="109"/>
                </a:cxn>
                <a:cxn ang="0">
                  <a:pos x="28" y="121"/>
                </a:cxn>
                <a:cxn ang="0">
                  <a:pos x="34" y="126"/>
                </a:cxn>
                <a:cxn ang="0">
                  <a:pos x="40" y="132"/>
                </a:cxn>
                <a:cxn ang="0">
                  <a:pos x="51" y="138"/>
                </a:cxn>
                <a:cxn ang="0">
                  <a:pos x="63" y="138"/>
                </a:cxn>
                <a:cxn ang="0">
                  <a:pos x="80" y="138"/>
                </a:cxn>
                <a:cxn ang="0">
                  <a:pos x="97" y="126"/>
                </a:cxn>
                <a:cxn ang="0">
                  <a:pos x="114" y="115"/>
                </a:cxn>
                <a:cxn ang="0">
                  <a:pos x="120" y="92"/>
                </a:cxn>
                <a:cxn ang="0">
                  <a:pos x="120" y="63"/>
                </a:cxn>
              </a:cxnLst>
              <a:rect l="0" t="0" r="r" b="b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  <a:close/>
                  <a:moveTo>
                    <a:pt x="120" y="63"/>
                  </a:moveTo>
                  <a:lnTo>
                    <a:pt x="120" y="58"/>
                  </a:lnTo>
                  <a:lnTo>
                    <a:pt x="120" y="46"/>
                  </a:lnTo>
                  <a:lnTo>
                    <a:pt x="114" y="41"/>
                  </a:lnTo>
                  <a:lnTo>
                    <a:pt x="114" y="35"/>
                  </a:lnTo>
                  <a:lnTo>
                    <a:pt x="114" y="29"/>
                  </a:lnTo>
                  <a:lnTo>
                    <a:pt x="109" y="23"/>
                  </a:lnTo>
                  <a:lnTo>
                    <a:pt x="103" y="23"/>
                  </a:lnTo>
                  <a:lnTo>
                    <a:pt x="103" y="18"/>
                  </a:lnTo>
                  <a:lnTo>
                    <a:pt x="97" y="18"/>
                  </a:lnTo>
                  <a:lnTo>
                    <a:pt x="97" y="12"/>
                  </a:lnTo>
                  <a:lnTo>
                    <a:pt x="91" y="12"/>
                  </a:lnTo>
                  <a:lnTo>
                    <a:pt x="86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8" y="6"/>
                  </a:lnTo>
                  <a:lnTo>
                    <a:pt x="57" y="6"/>
                  </a:lnTo>
                  <a:lnTo>
                    <a:pt x="46" y="12"/>
                  </a:lnTo>
                  <a:lnTo>
                    <a:pt x="40" y="18"/>
                  </a:lnTo>
                  <a:lnTo>
                    <a:pt x="28" y="23"/>
                  </a:lnTo>
                  <a:lnTo>
                    <a:pt x="23" y="35"/>
                  </a:lnTo>
                  <a:lnTo>
                    <a:pt x="17" y="41"/>
                  </a:lnTo>
                  <a:lnTo>
                    <a:pt x="17" y="52"/>
                  </a:lnTo>
                  <a:lnTo>
                    <a:pt x="17" y="63"/>
                  </a:lnTo>
                  <a:lnTo>
                    <a:pt x="17" y="81"/>
                  </a:lnTo>
                  <a:lnTo>
                    <a:pt x="17" y="92"/>
                  </a:lnTo>
                  <a:lnTo>
                    <a:pt x="17" y="98"/>
                  </a:lnTo>
                  <a:lnTo>
                    <a:pt x="17" y="104"/>
                  </a:lnTo>
                  <a:lnTo>
                    <a:pt x="23" y="109"/>
                  </a:lnTo>
                  <a:lnTo>
                    <a:pt x="23" y="115"/>
                  </a:lnTo>
                  <a:lnTo>
                    <a:pt x="28" y="121"/>
                  </a:lnTo>
                  <a:lnTo>
                    <a:pt x="34" y="121"/>
                  </a:lnTo>
                  <a:lnTo>
                    <a:pt x="34" y="126"/>
                  </a:lnTo>
                  <a:lnTo>
                    <a:pt x="40" y="126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8"/>
                  </a:lnTo>
                  <a:lnTo>
                    <a:pt x="57" y="138"/>
                  </a:lnTo>
                  <a:lnTo>
                    <a:pt x="63" y="138"/>
                  </a:lnTo>
                  <a:lnTo>
                    <a:pt x="68" y="138"/>
                  </a:lnTo>
                  <a:lnTo>
                    <a:pt x="80" y="138"/>
                  </a:lnTo>
                  <a:lnTo>
                    <a:pt x="91" y="132"/>
                  </a:lnTo>
                  <a:lnTo>
                    <a:pt x="97" y="126"/>
                  </a:lnTo>
                  <a:lnTo>
                    <a:pt x="109" y="121"/>
                  </a:lnTo>
                  <a:lnTo>
                    <a:pt x="114" y="115"/>
                  </a:lnTo>
                  <a:lnTo>
                    <a:pt x="114" y="104"/>
                  </a:lnTo>
                  <a:lnTo>
                    <a:pt x="120" y="92"/>
                  </a:lnTo>
                  <a:lnTo>
                    <a:pt x="120" y="81"/>
                  </a:lnTo>
                  <a:lnTo>
                    <a:pt x="120" y="63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7" name="Freeform 69"/>
            <p:cNvSpPr>
              <a:spLocks/>
            </p:cNvSpPr>
            <p:nvPr/>
          </p:nvSpPr>
          <p:spPr bwMode="auto">
            <a:xfrm>
              <a:off x="3877" y="2219"/>
              <a:ext cx="71" cy="84"/>
            </a:xfrm>
            <a:custGeom>
              <a:avLst/>
              <a:gdLst/>
              <a:ahLst/>
              <a:cxnLst>
                <a:cxn ang="0">
                  <a:pos x="131" y="63"/>
                </a:cxn>
                <a:cxn ang="0">
                  <a:pos x="131" y="86"/>
                </a:cxn>
                <a:cxn ang="0">
                  <a:pos x="131" y="98"/>
                </a:cxn>
                <a:cxn ang="0">
                  <a:pos x="126" y="115"/>
                </a:cxn>
                <a:cxn ang="0">
                  <a:pos x="120" y="126"/>
                </a:cxn>
                <a:cxn ang="0">
                  <a:pos x="114" y="132"/>
                </a:cxn>
                <a:cxn ang="0">
                  <a:pos x="103" y="138"/>
                </a:cxn>
                <a:cxn ang="0">
                  <a:pos x="91" y="144"/>
                </a:cxn>
                <a:cxn ang="0">
                  <a:pos x="80" y="149"/>
                </a:cxn>
                <a:cxn ang="0">
                  <a:pos x="68" y="149"/>
                </a:cxn>
                <a:cxn ang="0">
                  <a:pos x="63" y="149"/>
                </a:cxn>
                <a:cxn ang="0">
                  <a:pos x="57" y="149"/>
                </a:cxn>
                <a:cxn ang="0">
                  <a:pos x="51" y="144"/>
                </a:cxn>
                <a:cxn ang="0">
                  <a:pos x="46" y="144"/>
                </a:cxn>
                <a:cxn ang="0">
                  <a:pos x="40" y="144"/>
                </a:cxn>
                <a:cxn ang="0">
                  <a:pos x="34" y="138"/>
                </a:cxn>
                <a:cxn ang="0">
                  <a:pos x="28" y="138"/>
                </a:cxn>
                <a:cxn ang="0">
                  <a:pos x="28" y="132"/>
                </a:cxn>
                <a:cxn ang="0">
                  <a:pos x="23" y="132"/>
                </a:cxn>
                <a:cxn ang="0">
                  <a:pos x="17" y="126"/>
                </a:cxn>
                <a:cxn ang="0">
                  <a:pos x="17" y="121"/>
                </a:cxn>
                <a:cxn ang="0">
                  <a:pos x="11" y="121"/>
                </a:cxn>
                <a:cxn ang="0">
                  <a:pos x="11" y="115"/>
                </a:cxn>
                <a:cxn ang="0">
                  <a:pos x="5" y="109"/>
                </a:cxn>
                <a:cxn ang="0">
                  <a:pos x="5" y="104"/>
                </a:cxn>
                <a:cxn ang="0">
                  <a:pos x="5" y="98"/>
                </a:cxn>
                <a:cxn ang="0">
                  <a:pos x="5" y="92"/>
                </a:cxn>
                <a:cxn ang="0">
                  <a:pos x="0" y="86"/>
                </a:cxn>
                <a:cxn ang="0">
                  <a:pos x="0" y="63"/>
                </a:cxn>
                <a:cxn ang="0">
                  <a:pos x="5" y="46"/>
                </a:cxn>
                <a:cxn ang="0">
                  <a:pos x="5" y="35"/>
                </a:cxn>
                <a:cxn ang="0">
                  <a:pos x="17" y="23"/>
                </a:cxn>
                <a:cxn ang="0">
                  <a:pos x="23" y="12"/>
                </a:cxn>
                <a:cxn ang="0">
                  <a:pos x="34" y="6"/>
                </a:cxn>
                <a:cxn ang="0">
                  <a:pos x="46" y="0"/>
                </a:cxn>
                <a:cxn ang="0">
                  <a:pos x="57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80" y="0"/>
                </a:cxn>
                <a:cxn ang="0">
                  <a:pos x="86" y="0"/>
                </a:cxn>
                <a:cxn ang="0">
                  <a:pos x="91" y="0"/>
                </a:cxn>
                <a:cxn ang="0">
                  <a:pos x="97" y="0"/>
                </a:cxn>
                <a:cxn ang="0">
                  <a:pos x="103" y="6"/>
                </a:cxn>
                <a:cxn ang="0">
                  <a:pos x="109" y="6"/>
                </a:cxn>
                <a:cxn ang="0">
                  <a:pos x="109" y="12"/>
                </a:cxn>
                <a:cxn ang="0">
                  <a:pos x="114" y="12"/>
                </a:cxn>
                <a:cxn ang="0">
                  <a:pos x="114" y="18"/>
                </a:cxn>
                <a:cxn ang="0">
                  <a:pos x="120" y="18"/>
                </a:cxn>
                <a:cxn ang="0">
                  <a:pos x="120" y="23"/>
                </a:cxn>
                <a:cxn ang="0">
                  <a:pos x="126" y="29"/>
                </a:cxn>
                <a:cxn ang="0">
                  <a:pos x="131" y="35"/>
                </a:cxn>
                <a:cxn ang="0">
                  <a:pos x="131" y="41"/>
                </a:cxn>
                <a:cxn ang="0">
                  <a:pos x="131" y="46"/>
                </a:cxn>
                <a:cxn ang="0">
                  <a:pos x="131" y="52"/>
                </a:cxn>
                <a:cxn ang="0">
                  <a:pos x="131" y="63"/>
                </a:cxn>
              </a:cxnLst>
              <a:rect l="0" t="0" r="r" b="b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8" name="Freeform 70"/>
            <p:cNvSpPr>
              <a:spLocks/>
            </p:cNvSpPr>
            <p:nvPr/>
          </p:nvSpPr>
          <p:spPr bwMode="auto">
            <a:xfrm>
              <a:off x="3886" y="2222"/>
              <a:ext cx="57" cy="75"/>
            </a:xfrm>
            <a:custGeom>
              <a:avLst/>
              <a:gdLst/>
              <a:ahLst/>
              <a:cxnLst>
                <a:cxn ang="0">
                  <a:pos x="103" y="57"/>
                </a:cxn>
                <a:cxn ang="0">
                  <a:pos x="103" y="52"/>
                </a:cxn>
                <a:cxn ang="0">
                  <a:pos x="103" y="40"/>
                </a:cxn>
                <a:cxn ang="0">
                  <a:pos x="97" y="35"/>
                </a:cxn>
                <a:cxn ang="0">
                  <a:pos x="97" y="29"/>
                </a:cxn>
                <a:cxn ang="0">
                  <a:pos x="97" y="23"/>
                </a:cxn>
                <a:cxn ang="0">
                  <a:pos x="92" y="17"/>
                </a:cxn>
                <a:cxn ang="0">
                  <a:pos x="86" y="17"/>
                </a:cxn>
                <a:cxn ang="0">
                  <a:pos x="86" y="12"/>
                </a:cxn>
                <a:cxn ang="0">
                  <a:pos x="80" y="12"/>
                </a:cxn>
                <a:cxn ang="0">
                  <a:pos x="80" y="6"/>
                </a:cxn>
                <a:cxn ang="0">
                  <a:pos x="74" y="6"/>
                </a:cxn>
                <a:cxn ang="0">
                  <a:pos x="69" y="6"/>
                </a:cxn>
                <a:cxn ang="0">
                  <a:pos x="63" y="0"/>
                </a:cxn>
                <a:cxn ang="0">
                  <a:pos x="57" y="0"/>
                </a:cxn>
                <a:cxn ang="0">
                  <a:pos x="51" y="0"/>
                </a:cxn>
                <a:cxn ang="0">
                  <a:pos x="40" y="0"/>
                </a:cxn>
                <a:cxn ang="0">
                  <a:pos x="29" y="6"/>
                </a:cxn>
                <a:cxn ang="0">
                  <a:pos x="23" y="12"/>
                </a:cxn>
                <a:cxn ang="0">
                  <a:pos x="11" y="17"/>
                </a:cxn>
                <a:cxn ang="0">
                  <a:pos x="6" y="29"/>
                </a:cxn>
                <a:cxn ang="0">
                  <a:pos x="0" y="35"/>
                </a:cxn>
                <a:cxn ang="0">
                  <a:pos x="0" y="46"/>
                </a:cxn>
                <a:cxn ang="0">
                  <a:pos x="0" y="57"/>
                </a:cxn>
                <a:cxn ang="0">
                  <a:pos x="0" y="75"/>
                </a:cxn>
                <a:cxn ang="0">
                  <a:pos x="0" y="86"/>
                </a:cxn>
                <a:cxn ang="0">
                  <a:pos x="0" y="92"/>
                </a:cxn>
                <a:cxn ang="0">
                  <a:pos x="0" y="98"/>
                </a:cxn>
                <a:cxn ang="0">
                  <a:pos x="6" y="103"/>
                </a:cxn>
                <a:cxn ang="0">
                  <a:pos x="6" y="109"/>
                </a:cxn>
                <a:cxn ang="0">
                  <a:pos x="11" y="115"/>
                </a:cxn>
                <a:cxn ang="0">
                  <a:pos x="17" y="115"/>
                </a:cxn>
                <a:cxn ang="0">
                  <a:pos x="17" y="120"/>
                </a:cxn>
                <a:cxn ang="0">
                  <a:pos x="23" y="120"/>
                </a:cxn>
                <a:cxn ang="0">
                  <a:pos x="23" y="126"/>
                </a:cxn>
                <a:cxn ang="0">
                  <a:pos x="29" y="126"/>
                </a:cxn>
                <a:cxn ang="0">
                  <a:pos x="34" y="132"/>
                </a:cxn>
                <a:cxn ang="0">
                  <a:pos x="40" y="132"/>
                </a:cxn>
                <a:cxn ang="0">
                  <a:pos x="46" y="132"/>
                </a:cxn>
                <a:cxn ang="0">
                  <a:pos x="51" y="132"/>
                </a:cxn>
                <a:cxn ang="0">
                  <a:pos x="63" y="132"/>
                </a:cxn>
                <a:cxn ang="0">
                  <a:pos x="74" y="126"/>
                </a:cxn>
                <a:cxn ang="0">
                  <a:pos x="80" y="120"/>
                </a:cxn>
                <a:cxn ang="0">
                  <a:pos x="92" y="115"/>
                </a:cxn>
                <a:cxn ang="0">
                  <a:pos x="97" y="109"/>
                </a:cxn>
                <a:cxn ang="0">
                  <a:pos x="97" y="98"/>
                </a:cxn>
                <a:cxn ang="0">
                  <a:pos x="103" y="86"/>
                </a:cxn>
                <a:cxn ang="0">
                  <a:pos x="103" y="75"/>
                </a:cxn>
                <a:cxn ang="0">
                  <a:pos x="103" y="57"/>
                </a:cxn>
              </a:cxnLst>
              <a:rect l="0" t="0" r="r" b="b"/>
              <a:pathLst>
                <a:path w="103" h="132">
                  <a:moveTo>
                    <a:pt x="103" y="57"/>
                  </a:moveTo>
                  <a:lnTo>
                    <a:pt x="103" y="52"/>
                  </a:lnTo>
                  <a:lnTo>
                    <a:pt x="103" y="40"/>
                  </a:lnTo>
                  <a:lnTo>
                    <a:pt x="97" y="35"/>
                  </a:lnTo>
                  <a:lnTo>
                    <a:pt x="97" y="29"/>
                  </a:lnTo>
                  <a:lnTo>
                    <a:pt x="97" y="23"/>
                  </a:lnTo>
                  <a:lnTo>
                    <a:pt x="92" y="17"/>
                  </a:lnTo>
                  <a:lnTo>
                    <a:pt x="86" y="17"/>
                  </a:lnTo>
                  <a:lnTo>
                    <a:pt x="86" y="12"/>
                  </a:lnTo>
                  <a:lnTo>
                    <a:pt x="80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9" y="6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0" y="0"/>
                  </a:lnTo>
                  <a:lnTo>
                    <a:pt x="29" y="6"/>
                  </a:lnTo>
                  <a:lnTo>
                    <a:pt x="23" y="12"/>
                  </a:lnTo>
                  <a:lnTo>
                    <a:pt x="11" y="17"/>
                  </a:lnTo>
                  <a:lnTo>
                    <a:pt x="6" y="29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6" y="103"/>
                  </a:lnTo>
                  <a:lnTo>
                    <a:pt x="6" y="109"/>
                  </a:lnTo>
                  <a:lnTo>
                    <a:pt x="11" y="115"/>
                  </a:lnTo>
                  <a:lnTo>
                    <a:pt x="17" y="115"/>
                  </a:lnTo>
                  <a:lnTo>
                    <a:pt x="17" y="120"/>
                  </a:lnTo>
                  <a:lnTo>
                    <a:pt x="23" y="120"/>
                  </a:lnTo>
                  <a:lnTo>
                    <a:pt x="23" y="126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2"/>
                  </a:lnTo>
                  <a:lnTo>
                    <a:pt x="63" y="132"/>
                  </a:lnTo>
                  <a:lnTo>
                    <a:pt x="74" y="126"/>
                  </a:lnTo>
                  <a:lnTo>
                    <a:pt x="80" y="120"/>
                  </a:lnTo>
                  <a:lnTo>
                    <a:pt x="92" y="115"/>
                  </a:lnTo>
                  <a:lnTo>
                    <a:pt x="97" y="109"/>
                  </a:lnTo>
                  <a:lnTo>
                    <a:pt x="97" y="98"/>
                  </a:lnTo>
                  <a:lnTo>
                    <a:pt x="103" y="86"/>
                  </a:lnTo>
                  <a:lnTo>
                    <a:pt x="103" y="75"/>
                  </a:lnTo>
                  <a:lnTo>
                    <a:pt x="103" y="57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19" name="Rectangle 71"/>
            <p:cNvSpPr>
              <a:spLocks noChangeArrowheads="1"/>
            </p:cNvSpPr>
            <p:nvPr/>
          </p:nvSpPr>
          <p:spPr bwMode="auto">
            <a:xfrm>
              <a:off x="3878" y="1968"/>
              <a:ext cx="6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endParaRPr lang="en-US" altLang="ar-SA" sz="1600" b="0" u="none">
                <a:solidFill>
                  <a:schemeClr val="accent2"/>
                </a:solidFill>
                <a:cs typeface="Times New Roman (Arabic)" charset="-78"/>
              </a:endParaRPr>
            </a:p>
          </p:txBody>
        </p:sp>
        <p:sp>
          <p:nvSpPr>
            <p:cNvPr id="1333320" name="Line 72"/>
            <p:cNvSpPr>
              <a:spLocks noChangeShapeType="1"/>
            </p:cNvSpPr>
            <p:nvPr/>
          </p:nvSpPr>
          <p:spPr bwMode="auto">
            <a:xfrm flipH="1">
              <a:off x="4080" y="2256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2895600" y="3048000"/>
            <a:ext cx="1631950" cy="666750"/>
            <a:chOff x="1824" y="1920"/>
            <a:chExt cx="1028" cy="419"/>
          </a:xfrm>
        </p:grpSpPr>
        <p:sp>
          <p:nvSpPr>
            <p:cNvPr id="1333322" name="Rectangle 74"/>
            <p:cNvSpPr>
              <a:spLocks noChangeArrowheads="1"/>
            </p:cNvSpPr>
            <p:nvPr/>
          </p:nvSpPr>
          <p:spPr bwMode="auto">
            <a:xfrm>
              <a:off x="2670" y="1920"/>
              <a:ext cx="6" cy="16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endParaRPr lang="en-US" altLang="ar-SA" sz="1600" b="0" u="none">
                <a:solidFill>
                  <a:schemeClr val="tx2"/>
                </a:solidFill>
                <a:cs typeface="Times New Roman (Arabic)" charset="-78"/>
              </a:endParaRPr>
            </a:p>
          </p:txBody>
        </p:sp>
        <p:grpSp>
          <p:nvGrpSpPr>
            <p:cNvPr id="14" name="Group 75"/>
            <p:cNvGrpSpPr>
              <a:grpSpLocks/>
            </p:cNvGrpSpPr>
            <p:nvPr/>
          </p:nvGrpSpPr>
          <p:grpSpPr bwMode="auto">
            <a:xfrm>
              <a:off x="1824" y="2112"/>
              <a:ext cx="1028" cy="227"/>
              <a:chOff x="1824" y="2112"/>
              <a:chExt cx="1028" cy="227"/>
            </a:xfrm>
          </p:grpSpPr>
          <p:sp>
            <p:nvSpPr>
              <p:cNvPr id="1333324" name="Line 76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3325" name="Rectangle 77"/>
              <p:cNvSpPr>
                <a:spLocks noChangeArrowheads="1"/>
              </p:cNvSpPr>
              <p:nvPr/>
            </p:nvSpPr>
            <p:spPr bwMode="auto">
              <a:xfrm>
                <a:off x="2448" y="2112"/>
                <a:ext cx="404" cy="227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5" name="Group 78"/>
              <p:cNvGrpSpPr>
                <a:grpSpLocks/>
              </p:cNvGrpSpPr>
              <p:nvPr/>
            </p:nvGrpSpPr>
            <p:grpSpPr bwMode="auto">
              <a:xfrm>
                <a:off x="2496" y="2160"/>
                <a:ext cx="276" cy="140"/>
                <a:chOff x="1529" y="2185"/>
                <a:chExt cx="276" cy="140"/>
              </a:xfrm>
            </p:grpSpPr>
            <p:sp>
              <p:nvSpPr>
                <p:cNvPr id="1333327" name="Freeform 79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/>
                  <a:ahLst/>
                  <a:cxnLst>
                    <a:cxn ang="0">
                      <a:pos x="86" y="0"/>
                    </a:cxn>
                    <a:cxn ang="0">
                      <a:pos x="109" y="0"/>
                    </a:cxn>
                    <a:cxn ang="0">
                      <a:pos x="126" y="0"/>
                    </a:cxn>
                    <a:cxn ang="0">
                      <a:pos x="144" y="11"/>
                    </a:cxn>
                    <a:cxn ang="0">
                      <a:pos x="161" y="17"/>
                    </a:cxn>
                    <a:cxn ang="0">
                      <a:pos x="172" y="34"/>
                    </a:cxn>
                    <a:cxn ang="0">
                      <a:pos x="184" y="51"/>
                    </a:cxn>
                    <a:cxn ang="0">
                      <a:pos x="195" y="74"/>
                    </a:cxn>
                    <a:cxn ang="0">
                      <a:pos x="201" y="97"/>
                    </a:cxn>
                    <a:cxn ang="0">
                      <a:pos x="201" y="120"/>
                    </a:cxn>
                    <a:cxn ang="0">
                      <a:pos x="201" y="149"/>
                    </a:cxn>
                    <a:cxn ang="0">
                      <a:pos x="195" y="172"/>
                    </a:cxn>
                    <a:cxn ang="0">
                      <a:pos x="184" y="189"/>
                    </a:cxn>
                    <a:cxn ang="0">
                      <a:pos x="172" y="212"/>
                    </a:cxn>
                    <a:cxn ang="0">
                      <a:pos x="161" y="223"/>
                    </a:cxn>
                    <a:cxn ang="0">
                      <a:pos x="144" y="235"/>
                    </a:cxn>
                    <a:cxn ang="0">
                      <a:pos x="126" y="241"/>
                    </a:cxn>
                    <a:cxn ang="0">
                      <a:pos x="109" y="246"/>
                    </a:cxn>
                    <a:cxn ang="0">
                      <a:pos x="86" y="246"/>
                    </a:cxn>
                    <a:cxn ang="0">
                      <a:pos x="69" y="241"/>
                    </a:cxn>
                    <a:cxn ang="0">
                      <a:pos x="52" y="235"/>
                    </a:cxn>
                    <a:cxn ang="0">
                      <a:pos x="40" y="223"/>
                    </a:cxn>
                    <a:cxn ang="0">
                      <a:pos x="23" y="212"/>
                    </a:cxn>
                    <a:cxn ang="0">
                      <a:pos x="12" y="189"/>
                    </a:cxn>
                    <a:cxn ang="0">
                      <a:pos x="6" y="172"/>
                    </a:cxn>
                    <a:cxn ang="0">
                      <a:pos x="0" y="149"/>
                    </a:cxn>
                    <a:cxn ang="0">
                      <a:pos x="0" y="126"/>
                    </a:cxn>
                    <a:cxn ang="0">
                      <a:pos x="0" y="97"/>
                    </a:cxn>
                    <a:cxn ang="0">
                      <a:pos x="6" y="74"/>
                    </a:cxn>
                    <a:cxn ang="0">
                      <a:pos x="12" y="51"/>
                    </a:cxn>
                    <a:cxn ang="0">
                      <a:pos x="23" y="34"/>
                    </a:cxn>
                    <a:cxn ang="0">
                      <a:pos x="40" y="17"/>
                    </a:cxn>
                    <a:cxn ang="0">
                      <a:pos x="52" y="11"/>
                    </a:cxn>
                    <a:cxn ang="0">
                      <a:pos x="69" y="0"/>
                    </a:cxn>
                    <a:cxn ang="0">
                      <a:pos x="86" y="0"/>
                    </a:cxn>
                  </a:cxnLst>
                  <a:rect l="0" t="0" r="r" b="b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28" name="Freeform 80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/>
                  <a:ahLst/>
                  <a:cxnLst>
                    <a:cxn ang="0">
                      <a:pos x="86" y="0"/>
                    </a:cxn>
                    <a:cxn ang="0">
                      <a:pos x="109" y="0"/>
                    </a:cxn>
                    <a:cxn ang="0">
                      <a:pos x="126" y="0"/>
                    </a:cxn>
                    <a:cxn ang="0">
                      <a:pos x="144" y="11"/>
                    </a:cxn>
                    <a:cxn ang="0">
                      <a:pos x="161" y="17"/>
                    </a:cxn>
                    <a:cxn ang="0">
                      <a:pos x="172" y="34"/>
                    </a:cxn>
                    <a:cxn ang="0">
                      <a:pos x="184" y="51"/>
                    </a:cxn>
                    <a:cxn ang="0">
                      <a:pos x="195" y="74"/>
                    </a:cxn>
                    <a:cxn ang="0">
                      <a:pos x="201" y="97"/>
                    </a:cxn>
                    <a:cxn ang="0">
                      <a:pos x="201" y="120"/>
                    </a:cxn>
                    <a:cxn ang="0">
                      <a:pos x="201" y="149"/>
                    </a:cxn>
                    <a:cxn ang="0">
                      <a:pos x="195" y="172"/>
                    </a:cxn>
                    <a:cxn ang="0">
                      <a:pos x="184" y="189"/>
                    </a:cxn>
                    <a:cxn ang="0">
                      <a:pos x="172" y="212"/>
                    </a:cxn>
                    <a:cxn ang="0">
                      <a:pos x="161" y="223"/>
                    </a:cxn>
                    <a:cxn ang="0">
                      <a:pos x="144" y="235"/>
                    </a:cxn>
                    <a:cxn ang="0">
                      <a:pos x="126" y="241"/>
                    </a:cxn>
                    <a:cxn ang="0">
                      <a:pos x="109" y="246"/>
                    </a:cxn>
                    <a:cxn ang="0">
                      <a:pos x="86" y="246"/>
                    </a:cxn>
                    <a:cxn ang="0">
                      <a:pos x="69" y="241"/>
                    </a:cxn>
                    <a:cxn ang="0">
                      <a:pos x="52" y="235"/>
                    </a:cxn>
                    <a:cxn ang="0">
                      <a:pos x="40" y="223"/>
                    </a:cxn>
                    <a:cxn ang="0">
                      <a:pos x="23" y="212"/>
                    </a:cxn>
                    <a:cxn ang="0">
                      <a:pos x="12" y="189"/>
                    </a:cxn>
                    <a:cxn ang="0">
                      <a:pos x="6" y="172"/>
                    </a:cxn>
                    <a:cxn ang="0">
                      <a:pos x="0" y="149"/>
                    </a:cxn>
                    <a:cxn ang="0">
                      <a:pos x="0" y="126"/>
                    </a:cxn>
                    <a:cxn ang="0">
                      <a:pos x="0" y="97"/>
                    </a:cxn>
                    <a:cxn ang="0">
                      <a:pos x="6" y="74"/>
                    </a:cxn>
                    <a:cxn ang="0">
                      <a:pos x="12" y="51"/>
                    </a:cxn>
                    <a:cxn ang="0">
                      <a:pos x="23" y="34"/>
                    </a:cxn>
                    <a:cxn ang="0">
                      <a:pos x="40" y="17"/>
                    </a:cxn>
                    <a:cxn ang="0">
                      <a:pos x="52" y="11"/>
                    </a:cxn>
                    <a:cxn ang="0">
                      <a:pos x="69" y="0"/>
                    </a:cxn>
                    <a:cxn ang="0">
                      <a:pos x="86" y="0"/>
                    </a:cxn>
                  </a:cxnLst>
                  <a:rect l="0" t="0" r="r" b="b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29" name="Rectangle 81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17463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31" name="Freeform 83"/>
                <p:cNvSpPr>
                  <a:spLocks noEditPoints="1"/>
                </p:cNvSpPr>
                <p:nvPr/>
              </p:nvSpPr>
              <p:spPr bwMode="auto">
                <a:xfrm>
                  <a:off x="1529" y="2253"/>
                  <a:ext cx="59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0"/>
                    </a:cxn>
                    <a:cxn ang="0">
                      <a:pos x="34" y="86"/>
                    </a:cxn>
                    <a:cxn ang="0">
                      <a:pos x="29" y="92"/>
                    </a:cxn>
                    <a:cxn ang="0">
                      <a:pos x="29" y="98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2" y="86"/>
                    </a:cxn>
                    <a:cxn ang="0">
                      <a:pos x="0" y="0"/>
                    </a:cxn>
                    <a:cxn ang="0">
                      <a:pos x="69" y="0"/>
                    </a:cxn>
                    <a:cxn ang="0">
                      <a:pos x="109" y="0"/>
                    </a:cxn>
                    <a:cxn ang="0">
                      <a:pos x="97" y="86"/>
                    </a:cxn>
                    <a:cxn ang="0">
                      <a:pos x="97" y="92"/>
                    </a:cxn>
                    <a:cxn ang="0">
                      <a:pos x="92" y="98"/>
                    </a:cxn>
                    <a:cxn ang="0">
                      <a:pos x="86" y="98"/>
                    </a:cxn>
                    <a:cxn ang="0">
                      <a:pos x="86" y="92"/>
                    </a:cxn>
                    <a:cxn ang="0">
                      <a:pos x="80" y="92"/>
                    </a:cxn>
                    <a:cxn ang="0">
                      <a:pos x="80" y="86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109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  <a:close/>
                      <a:moveTo>
                        <a:pt x="69" y="0"/>
                      </a:moveTo>
                      <a:lnTo>
                        <a:pt x="109" y="0"/>
                      </a:lnTo>
                      <a:lnTo>
                        <a:pt x="97" y="86"/>
                      </a:lnTo>
                      <a:lnTo>
                        <a:pt x="97" y="92"/>
                      </a:lnTo>
                      <a:lnTo>
                        <a:pt x="92" y="98"/>
                      </a:lnTo>
                      <a:lnTo>
                        <a:pt x="86" y="98"/>
                      </a:lnTo>
                      <a:lnTo>
                        <a:pt x="86" y="92"/>
                      </a:lnTo>
                      <a:lnTo>
                        <a:pt x="80" y="92"/>
                      </a:lnTo>
                      <a:lnTo>
                        <a:pt x="80" y="8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32" name="Freeform 84"/>
                <p:cNvSpPr>
                  <a:spLocks/>
                </p:cNvSpPr>
                <p:nvPr/>
              </p:nvSpPr>
              <p:spPr bwMode="auto">
                <a:xfrm>
                  <a:off x="1529" y="2253"/>
                  <a:ext cx="25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0"/>
                    </a:cxn>
                    <a:cxn ang="0">
                      <a:pos x="34" y="86"/>
                    </a:cxn>
                    <a:cxn ang="0">
                      <a:pos x="29" y="92"/>
                    </a:cxn>
                    <a:cxn ang="0">
                      <a:pos x="29" y="98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2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6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33" name="Freeform 85"/>
                <p:cNvSpPr>
                  <a:spLocks/>
                </p:cNvSpPr>
                <p:nvPr/>
              </p:nvSpPr>
              <p:spPr bwMode="auto">
                <a:xfrm>
                  <a:off x="1566" y="2253"/>
                  <a:ext cx="22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0"/>
                    </a:cxn>
                    <a:cxn ang="0">
                      <a:pos x="28" y="86"/>
                    </a:cxn>
                    <a:cxn ang="0">
                      <a:pos x="28" y="92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1" y="92"/>
                    </a:cxn>
                    <a:cxn ang="0">
                      <a:pos x="11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" h="98">
                      <a:moveTo>
                        <a:pt x="0" y="0"/>
                      </a:moveTo>
                      <a:lnTo>
                        <a:pt x="40" y="0"/>
                      </a:lnTo>
                      <a:lnTo>
                        <a:pt x="28" y="86"/>
                      </a:lnTo>
                      <a:lnTo>
                        <a:pt x="28" y="92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1" y="92"/>
                      </a:lnTo>
                      <a:lnTo>
                        <a:pt x="11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34" name="Freeform 86"/>
                <p:cNvSpPr>
                  <a:spLocks noEditPoints="1"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/>
                  <a:ahLst/>
                  <a:cxnLst>
                    <a:cxn ang="0">
                      <a:pos x="131" y="86"/>
                    </a:cxn>
                    <a:cxn ang="0">
                      <a:pos x="126" y="115"/>
                    </a:cxn>
                    <a:cxn ang="0">
                      <a:pos x="114" y="132"/>
                    </a:cxn>
                    <a:cxn ang="0">
                      <a:pos x="91" y="144"/>
                    </a:cxn>
                    <a:cxn ang="0">
                      <a:pos x="68" y="149"/>
                    </a:cxn>
                    <a:cxn ang="0">
                      <a:pos x="57" y="149"/>
                    </a:cxn>
                    <a:cxn ang="0">
                      <a:pos x="46" y="144"/>
                    </a:cxn>
                    <a:cxn ang="0">
                      <a:pos x="34" y="138"/>
                    </a:cxn>
                    <a:cxn ang="0">
                      <a:pos x="28" y="132"/>
                    </a:cxn>
                    <a:cxn ang="0">
                      <a:pos x="17" y="126"/>
                    </a:cxn>
                    <a:cxn ang="0">
                      <a:pos x="11" y="121"/>
                    </a:cxn>
                    <a:cxn ang="0">
                      <a:pos x="5" y="109"/>
                    </a:cxn>
                    <a:cxn ang="0">
                      <a:pos x="5" y="98"/>
                    </a:cxn>
                    <a:cxn ang="0">
                      <a:pos x="0" y="86"/>
                    </a:cxn>
                    <a:cxn ang="0">
                      <a:pos x="5" y="46"/>
                    </a:cxn>
                    <a:cxn ang="0">
                      <a:pos x="17" y="23"/>
                    </a:cxn>
                    <a:cxn ang="0">
                      <a:pos x="34" y="6"/>
                    </a:cxn>
                    <a:cxn ang="0">
                      <a:pos x="57" y="0"/>
                    </a:cxn>
                    <a:cxn ang="0">
                      <a:pos x="74" y="0"/>
                    </a:cxn>
                    <a:cxn ang="0">
                      <a:pos x="86" y="0"/>
                    </a:cxn>
                    <a:cxn ang="0">
                      <a:pos x="97" y="0"/>
                    </a:cxn>
                    <a:cxn ang="0">
                      <a:pos x="109" y="6"/>
                    </a:cxn>
                    <a:cxn ang="0">
                      <a:pos x="114" y="12"/>
                    </a:cxn>
                    <a:cxn ang="0">
                      <a:pos x="120" y="18"/>
                    </a:cxn>
                    <a:cxn ang="0">
                      <a:pos x="126" y="29"/>
                    </a:cxn>
                    <a:cxn ang="0">
                      <a:pos x="131" y="41"/>
                    </a:cxn>
                    <a:cxn ang="0">
                      <a:pos x="131" y="52"/>
                    </a:cxn>
                    <a:cxn ang="0">
                      <a:pos x="120" y="63"/>
                    </a:cxn>
                    <a:cxn ang="0">
                      <a:pos x="120" y="46"/>
                    </a:cxn>
                    <a:cxn ang="0">
                      <a:pos x="114" y="35"/>
                    </a:cxn>
                    <a:cxn ang="0">
                      <a:pos x="109" y="23"/>
                    </a:cxn>
                    <a:cxn ang="0">
                      <a:pos x="103" y="18"/>
                    </a:cxn>
                    <a:cxn ang="0">
                      <a:pos x="97" y="12"/>
                    </a:cxn>
                    <a:cxn ang="0">
                      <a:pos x="86" y="12"/>
                    </a:cxn>
                    <a:cxn ang="0">
                      <a:pos x="74" y="6"/>
                    </a:cxn>
                    <a:cxn ang="0">
                      <a:pos x="57" y="6"/>
                    </a:cxn>
                    <a:cxn ang="0">
                      <a:pos x="40" y="18"/>
                    </a:cxn>
                    <a:cxn ang="0">
                      <a:pos x="23" y="35"/>
                    </a:cxn>
                    <a:cxn ang="0">
                      <a:pos x="17" y="52"/>
                    </a:cxn>
                    <a:cxn ang="0">
                      <a:pos x="17" y="81"/>
                    </a:cxn>
                    <a:cxn ang="0">
                      <a:pos x="17" y="98"/>
                    </a:cxn>
                    <a:cxn ang="0">
                      <a:pos x="23" y="109"/>
                    </a:cxn>
                    <a:cxn ang="0">
                      <a:pos x="28" y="121"/>
                    </a:cxn>
                    <a:cxn ang="0">
                      <a:pos x="34" y="126"/>
                    </a:cxn>
                    <a:cxn ang="0">
                      <a:pos x="40" y="132"/>
                    </a:cxn>
                    <a:cxn ang="0">
                      <a:pos x="51" y="138"/>
                    </a:cxn>
                    <a:cxn ang="0">
                      <a:pos x="63" y="138"/>
                    </a:cxn>
                    <a:cxn ang="0">
                      <a:pos x="80" y="138"/>
                    </a:cxn>
                    <a:cxn ang="0">
                      <a:pos x="97" y="126"/>
                    </a:cxn>
                    <a:cxn ang="0">
                      <a:pos x="114" y="115"/>
                    </a:cxn>
                    <a:cxn ang="0">
                      <a:pos x="120" y="92"/>
                    </a:cxn>
                    <a:cxn ang="0">
                      <a:pos x="120" y="63"/>
                    </a:cxn>
                  </a:cxnLst>
                  <a:rect l="0" t="0" r="r" b="b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  <a:close/>
                      <a:moveTo>
                        <a:pt x="120" y="63"/>
                      </a:moveTo>
                      <a:lnTo>
                        <a:pt x="120" y="58"/>
                      </a:lnTo>
                      <a:lnTo>
                        <a:pt x="120" y="46"/>
                      </a:lnTo>
                      <a:lnTo>
                        <a:pt x="114" y="41"/>
                      </a:lnTo>
                      <a:lnTo>
                        <a:pt x="114" y="35"/>
                      </a:lnTo>
                      <a:lnTo>
                        <a:pt x="114" y="29"/>
                      </a:lnTo>
                      <a:lnTo>
                        <a:pt x="109" y="23"/>
                      </a:lnTo>
                      <a:lnTo>
                        <a:pt x="103" y="23"/>
                      </a:lnTo>
                      <a:lnTo>
                        <a:pt x="103" y="18"/>
                      </a:lnTo>
                      <a:lnTo>
                        <a:pt x="97" y="18"/>
                      </a:lnTo>
                      <a:lnTo>
                        <a:pt x="97" y="12"/>
                      </a:lnTo>
                      <a:lnTo>
                        <a:pt x="91" y="12"/>
                      </a:lnTo>
                      <a:lnTo>
                        <a:pt x="86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8" y="6"/>
                      </a:lnTo>
                      <a:lnTo>
                        <a:pt x="57" y="6"/>
                      </a:lnTo>
                      <a:lnTo>
                        <a:pt x="46" y="12"/>
                      </a:lnTo>
                      <a:lnTo>
                        <a:pt x="40" y="18"/>
                      </a:lnTo>
                      <a:lnTo>
                        <a:pt x="28" y="23"/>
                      </a:lnTo>
                      <a:lnTo>
                        <a:pt x="23" y="35"/>
                      </a:lnTo>
                      <a:lnTo>
                        <a:pt x="17" y="41"/>
                      </a:lnTo>
                      <a:lnTo>
                        <a:pt x="17" y="52"/>
                      </a:lnTo>
                      <a:lnTo>
                        <a:pt x="17" y="63"/>
                      </a:lnTo>
                      <a:lnTo>
                        <a:pt x="17" y="81"/>
                      </a:lnTo>
                      <a:lnTo>
                        <a:pt x="17" y="92"/>
                      </a:lnTo>
                      <a:lnTo>
                        <a:pt x="17" y="98"/>
                      </a:lnTo>
                      <a:lnTo>
                        <a:pt x="17" y="104"/>
                      </a:lnTo>
                      <a:lnTo>
                        <a:pt x="23" y="109"/>
                      </a:lnTo>
                      <a:lnTo>
                        <a:pt x="23" y="115"/>
                      </a:lnTo>
                      <a:lnTo>
                        <a:pt x="28" y="121"/>
                      </a:lnTo>
                      <a:lnTo>
                        <a:pt x="34" y="121"/>
                      </a:lnTo>
                      <a:lnTo>
                        <a:pt x="34" y="126"/>
                      </a:lnTo>
                      <a:lnTo>
                        <a:pt x="40" y="126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8"/>
                      </a:lnTo>
                      <a:lnTo>
                        <a:pt x="57" y="138"/>
                      </a:lnTo>
                      <a:lnTo>
                        <a:pt x="63" y="138"/>
                      </a:lnTo>
                      <a:lnTo>
                        <a:pt x="68" y="138"/>
                      </a:lnTo>
                      <a:lnTo>
                        <a:pt x="80" y="138"/>
                      </a:lnTo>
                      <a:lnTo>
                        <a:pt x="91" y="132"/>
                      </a:lnTo>
                      <a:lnTo>
                        <a:pt x="97" y="126"/>
                      </a:lnTo>
                      <a:lnTo>
                        <a:pt x="109" y="121"/>
                      </a:lnTo>
                      <a:lnTo>
                        <a:pt x="114" y="115"/>
                      </a:lnTo>
                      <a:lnTo>
                        <a:pt x="114" y="104"/>
                      </a:lnTo>
                      <a:lnTo>
                        <a:pt x="120" y="92"/>
                      </a:lnTo>
                      <a:lnTo>
                        <a:pt x="120" y="81"/>
                      </a:lnTo>
                      <a:lnTo>
                        <a:pt x="120" y="63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35" name="Freeform 87"/>
                <p:cNvSpPr>
                  <a:spLocks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/>
                  <a:ahLst/>
                  <a:cxnLst>
                    <a:cxn ang="0">
                      <a:pos x="131" y="63"/>
                    </a:cxn>
                    <a:cxn ang="0">
                      <a:pos x="131" y="86"/>
                    </a:cxn>
                    <a:cxn ang="0">
                      <a:pos x="131" y="98"/>
                    </a:cxn>
                    <a:cxn ang="0">
                      <a:pos x="126" y="115"/>
                    </a:cxn>
                    <a:cxn ang="0">
                      <a:pos x="120" y="126"/>
                    </a:cxn>
                    <a:cxn ang="0">
                      <a:pos x="114" y="132"/>
                    </a:cxn>
                    <a:cxn ang="0">
                      <a:pos x="103" y="138"/>
                    </a:cxn>
                    <a:cxn ang="0">
                      <a:pos x="91" y="144"/>
                    </a:cxn>
                    <a:cxn ang="0">
                      <a:pos x="80" y="149"/>
                    </a:cxn>
                    <a:cxn ang="0">
                      <a:pos x="68" y="149"/>
                    </a:cxn>
                    <a:cxn ang="0">
                      <a:pos x="63" y="149"/>
                    </a:cxn>
                    <a:cxn ang="0">
                      <a:pos x="57" y="149"/>
                    </a:cxn>
                    <a:cxn ang="0">
                      <a:pos x="51" y="144"/>
                    </a:cxn>
                    <a:cxn ang="0">
                      <a:pos x="46" y="144"/>
                    </a:cxn>
                    <a:cxn ang="0">
                      <a:pos x="40" y="144"/>
                    </a:cxn>
                    <a:cxn ang="0">
                      <a:pos x="34" y="138"/>
                    </a:cxn>
                    <a:cxn ang="0">
                      <a:pos x="28" y="138"/>
                    </a:cxn>
                    <a:cxn ang="0">
                      <a:pos x="28" y="132"/>
                    </a:cxn>
                    <a:cxn ang="0">
                      <a:pos x="23" y="132"/>
                    </a:cxn>
                    <a:cxn ang="0">
                      <a:pos x="17" y="126"/>
                    </a:cxn>
                    <a:cxn ang="0">
                      <a:pos x="17" y="121"/>
                    </a:cxn>
                    <a:cxn ang="0">
                      <a:pos x="11" y="121"/>
                    </a:cxn>
                    <a:cxn ang="0">
                      <a:pos x="11" y="115"/>
                    </a:cxn>
                    <a:cxn ang="0">
                      <a:pos x="5" y="109"/>
                    </a:cxn>
                    <a:cxn ang="0">
                      <a:pos x="5" y="104"/>
                    </a:cxn>
                    <a:cxn ang="0">
                      <a:pos x="5" y="98"/>
                    </a:cxn>
                    <a:cxn ang="0">
                      <a:pos x="5" y="92"/>
                    </a:cxn>
                    <a:cxn ang="0">
                      <a:pos x="0" y="86"/>
                    </a:cxn>
                    <a:cxn ang="0">
                      <a:pos x="0" y="63"/>
                    </a:cxn>
                    <a:cxn ang="0">
                      <a:pos x="5" y="46"/>
                    </a:cxn>
                    <a:cxn ang="0">
                      <a:pos x="5" y="35"/>
                    </a:cxn>
                    <a:cxn ang="0">
                      <a:pos x="17" y="23"/>
                    </a:cxn>
                    <a:cxn ang="0">
                      <a:pos x="23" y="12"/>
                    </a:cxn>
                    <a:cxn ang="0">
                      <a:pos x="34" y="6"/>
                    </a:cxn>
                    <a:cxn ang="0">
                      <a:pos x="46" y="0"/>
                    </a:cxn>
                    <a:cxn ang="0">
                      <a:pos x="57" y="0"/>
                    </a:cxn>
                    <a:cxn ang="0">
                      <a:pos x="68" y="0"/>
                    </a:cxn>
                    <a:cxn ang="0">
                      <a:pos x="74" y="0"/>
                    </a:cxn>
                    <a:cxn ang="0">
                      <a:pos x="80" y="0"/>
                    </a:cxn>
                    <a:cxn ang="0">
                      <a:pos x="86" y="0"/>
                    </a:cxn>
                    <a:cxn ang="0">
                      <a:pos x="91" y="0"/>
                    </a:cxn>
                    <a:cxn ang="0">
                      <a:pos x="97" y="0"/>
                    </a:cxn>
                    <a:cxn ang="0">
                      <a:pos x="103" y="6"/>
                    </a:cxn>
                    <a:cxn ang="0">
                      <a:pos x="109" y="6"/>
                    </a:cxn>
                    <a:cxn ang="0">
                      <a:pos x="109" y="12"/>
                    </a:cxn>
                    <a:cxn ang="0">
                      <a:pos x="114" y="12"/>
                    </a:cxn>
                    <a:cxn ang="0">
                      <a:pos x="114" y="18"/>
                    </a:cxn>
                    <a:cxn ang="0">
                      <a:pos x="120" y="18"/>
                    </a:cxn>
                    <a:cxn ang="0">
                      <a:pos x="120" y="23"/>
                    </a:cxn>
                    <a:cxn ang="0">
                      <a:pos x="126" y="29"/>
                    </a:cxn>
                    <a:cxn ang="0">
                      <a:pos x="131" y="35"/>
                    </a:cxn>
                    <a:cxn ang="0">
                      <a:pos x="131" y="41"/>
                    </a:cxn>
                    <a:cxn ang="0">
                      <a:pos x="131" y="46"/>
                    </a:cxn>
                    <a:cxn ang="0">
                      <a:pos x="131" y="52"/>
                    </a:cxn>
                    <a:cxn ang="0">
                      <a:pos x="131" y="63"/>
                    </a:cxn>
                  </a:cxnLst>
                  <a:rect l="0" t="0" r="r" b="b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36" name="Freeform 88"/>
                <p:cNvSpPr>
                  <a:spLocks/>
                </p:cNvSpPr>
                <p:nvPr/>
              </p:nvSpPr>
              <p:spPr bwMode="auto">
                <a:xfrm>
                  <a:off x="1725" y="2217"/>
                  <a:ext cx="57" cy="75"/>
                </a:xfrm>
                <a:custGeom>
                  <a:avLst/>
                  <a:gdLst/>
                  <a:ahLst/>
                  <a:cxnLst>
                    <a:cxn ang="0">
                      <a:pos x="103" y="57"/>
                    </a:cxn>
                    <a:cxn ang="0">
                      <a:pos x="103" y="52"/>
                    </a:cxn>
                    <a:cxn ang="0">
                      <a:pos x="103" y="40"/>
                    </a:cxn>
                    <a:cxn ang="0">
                      <a:pos x="97" y="35"/>
                    </a:cxn>
                    <a:cxn ang="0">
                      <a:pos x="97" y="29"/>
                    </a:cxn>
                    <a:cxn ang="0">
                      <a:pos x="97" y="23"/>
                    </a:cxn>
                    <a:cxn ang="0">
                      <a:pos x="92" y="17"/>
                    </a:cxn>
                    <a:cxn ang="0">
                      <a:pos x="86" y="17"/>
                    </a:cxn>
                    <a:cxn ang="0">
                      <a:pos x="86" y="12"/>
                    </a:cxn>
                    <a:cxn ang="0">
                      <a:pos x="80" y="12"/>
                    </a:cxn>
                    <a:cxn ang="0">
                      <a:pos x="80" y="6"/>
                    </a:cxn>
                    <a:cxn ang="0">
                      <a:pos x="74" y="6"/>
                    </a:cxn>
                    <a:cxn ang="0">
                      <a:pos x="69" y="6"/>
                    </a:cxn>
                    <a:cxn ang="0">
                      <a:pos x="63" y="0"/>
                    </a:cxn>
                    <a:cxn ang="0">
                      <a:pos x="57" y="0"/>
                    </a:cxn>
                    <a:cxn ang="0">
                      <a:pos x="51" y="0"/>
                    </a:cxn>
                    <a:cxn ang="0">
                      <a:pos x="40" y="0"/>
                    </a:cxn>
                    <a:cxn ang="0">
                      <a:pos x="29" y="6"/>
                    </a:cxn>
                    <a:cxn ang="0">
                      <a:pos x="23" y="12"/>
                    </a:cxn>
                    <a:cxn ang="0">
                      <a:pos x="11" y="17"/>
                    </a:cxn>
                    <a:cxn ang="0">
                      <a:pos x="6" y="29"/>
                    </a:cxn>
                    <a:cxn ang="0">
                      <a:pos x="0" y="35"/>
                    </a:cxn>
                    <a:cxn ang="0">
                      <a:pos x="0" y="46"/>
                    </a:cxn>
                    <a:cxn ang="0">
                      <a:pos x="0" y="57"/>
                    </a:cxn>
                    <a:cxn ang="0">
                      <a:pos x="0" y="75"/>
                    </a:cxn>
                    <a:cxn ang="0">
                      <a:pos x="0" y="86"/>
                    </a:cxn>
                    <a:cxn ang="0">
                      <a:pos x="0" y="92"/>
                    </a:cxn>
                    <a:cxn ang="0">
                      <a:pos x="0" y="98"/>
                    </a:cxn>
                    <a:cxn ang="0">
                      <a:pos x="6" y="103"/>
                    </a:cxn>
                    <a:cxn ang="0">
                      <a:pos x="6" y="109"/>
                    </a:cxn>
                    <a:cxn ang="0">
                      <a:pos x="11" y="115"/>
                    </a:cxn>
                    <a:cxn ang="0">
                      <a:pos x="17" y="115"/>
                    </a:cxn>
                    <a:cxn ang="0">
                      <a:pos x="17" y="120"/>
                    </a:cxn>
                    <a:cxn ang="0">
                      <a:pos x="23" y="120"/>
                    </a:cxn>
                    <a:cxn ang="0">
                      <a:pos x="23" y="126"/>
                    </a:cxn>
                    <a:cxn ang="0">
                      <a:pos x="29" y="126"/>
                    </a:cxn>
                    <a:cxn ang="0">
                      <a:pos x="34" y="132"/>
                    </a:cxn>
                    <a:cxn ang="0">
                      <a:pos x="40" y="132"/>
                    </a:cxn>
                    <a:cxn ang="0">
                      <a:pos x="46" y="132"/>
                    </a:cxn>
                    <a:cxn ang="0">
                      <a:pos x="51" y="132"/>
                    </a:cxn>
                    <a:cxn ang="0">
                      <a:pos x="63" y="132"/>
                    </a:cxn>
                    <a:cxn ang="0">
                      <a:pos x="74" y="126"/>
                    </a:cxn>
                    <a:cxn ang="0">
                      <a:pos x="80" y="120"/>
                    </a:cxn>
                    <a:cxn ang="0">
                      <a:pos x="92" y="115"/>
                    </a:cxn>
                    <a:cxn ang="0">
                      <a:pos x="97" y="109"/>
                    </a:cxn>
                    <a:cxn ang="0">
                      <a:pos x="97" y="98"/>
                    </a:cxn>
                    <a:cxn ang="0">
                      <a:pos x="103" y="86"/>
                    </a:cxn>
                    <a:cxn ang="0">
                      <a:pos x="103" y="75"/>
                    </a:cxn>
                    <a:cxn ang="0">
                      <a:pos x="103" y="57"/>
                    </a:cxn>
                  </a:cxnLst>
                  <a:rect l="0" t="0" r="r" b="b"/>
                  <a:pathLst>
                    <a:path w="103" h="132">
                      <a:moveTo>
                        <a:pt x="103" y="57"/>
                      </a:moveTo>
                      <a:lnTo>
                        <a:pt x="103" y="52"/>
                      </a:lnTo>
                      <a:lnTo>
                        <a:pt x="103" y="40"/>
                      </a:lnTo>
                      <a:lnTo>
                        <a:pt x="97" y="35"/>
                      </a:lnTo>
                      <a:lnTo>
                        <a:pt x="97" y="29"/>
                      </a:lnTo>
                      <a:lnTo>
                        <a:pt x="97" y="23"/>
                      </a:lnTo>
                      <a:lnTo>
                        <a:pt x="92" y="17"/>
                      </a:lnTo>
                      <a:lnTo>
                        <a:pt x="86" y="17"/>
                      </a:lnTo>
                      <a:lnTo>
                        <a:pt x="86" y="12"/>
                      </a:lnTo>
                      <a:lnTo>
                        <a:pt x="80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9" y="6"/>
                      </a:lnTo>
                      <a:lnTo>
                        <a:pt x="63" y="0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29" y="6"/>
                      </a:lnTo>
                      <a:lnTo>
                        <a:pt x="23" y="12"/>
                      </a:lnTo>
                      <a:lnTo>
                        <a:pt x="11" y="17"/>
                      </a:lnTo>
                      <a:lnTo>
                        <a:pt x="6" y="29"/>
                      </a:lnTo>
                      <a:lnTo>
                        <a:pt x="0" y="35"/>
                      </a:lnTo>
                      <a:lnTo>
                        <a:pt x="0" y="46"/>
                      </a:lnTo>
                      <a:lnTo>
                        <a:pt x="0" y="57"/>
                      </a:lnTo>
                      <a:lnTo>
                        <a:pt x="0" y="75"/>
                      </a:lnTo>
                      <a:lnTo>
                        <a:pt x="0" y="86"/>
                      </a:lnTo>
                      <a:lnTo>
                        <a:pt x="0" y="92"/>
                      </a:lnTo>
                      <a:lnTo>
                        <a:pt x="0" y="98"/>
                      </a:lnTo>
                      <a:lnTo>
                        <a:pt x="6" y="103"/>
                      </a:lnTo>
                      <a:lnTo>
                        <a:pt x="6" y="109"/>
                      </a:lnTo>
                      <a:lnTo>
                        <a:pt x="11" y="115"/>
                      </a:lnTo>
                      <a:lnTo>
                        <a:pt x="17" y="115"/>
                      </a:lnTo>
                      <a:lnTo>
                        <a:pt x="17" y="120"/>
                      </a:lnTo>
                      <a:lnTo>
                        <a:pt x="23" y="120"/>
                      </a:lnTo>
                      <a:lnTo>
                        <a:pt x="23" y="126"/>
                      </a:lnTo>
                      <a:lnTo>
                        <a:pt x="29" y="126"/>
                      </a:lnTo>
                      <a:lnTo>
                        <a:pt x="34" y="132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2"/>
                      </a:lnTo>
                      <a:lnTo>
                        <a:pt x="63" y="132"/>
                      </a:lnTo>
                      <a:lnTo>
                        <a:pt x="74" y="126"/>
                      </a:lnTo>
                      <a:lnTo>
                        <a:pt x="80" y="120"/>
                      </a:lnTo>
                      <a:lnTo>
                        <a:pt x="92" y="115"/>
                      </a:lnTo>
                      <a:lnTo>
                        <a:pt x="97" y="109"/>
                      </a:lnTo>
                      <a:lnTo>
                        <a:pt x="97" y="98"/>
                      </a:lnTo>
                      <a:lnTo>
                        <a:pt x="103" y="86"/>
                      </a:lnTo>
                      <a:lnTo>
                        <a:pt x="103" y="75"/>
                      </a:lnTo>
                      <a:lnTo>
                        <a:pt x="103" y="57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4343400" y="3811588"/>
            <a:ext cx="3462338" cy="933450"/>
            <a:chOff x="2736" y="2400"/>
            <a:chExt cx="2182" cy="588"/>
          </a:xfrm>
        </p:grpSpPr>
        <p:sp>
          <p:nvSpPr>
            <p:cNvPr id="1333338" name="Line 90"/>
            <p:cNvSpPr>
              <a:spLocks noChangeShapeType="1"/>
            </p:cNvSpPr>
            <p:nvPr/>
          </p:nvSpPr>
          <p:spPr bwMode="auto">
            <a:xfrm>
              <a:off x="2736" y="2400"/>
              <a:ext cx="1730" cy="5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7" name="Group 91"/>
            <p:cNvGrpSpPr>
              <a:grpSpLocks/>
            </p:cNvGrpSpPr>
            <p:nvPr/>
          </p:nvGrpSpPr>
          <p:grpSpPr bwMode="auto">
            <a:xfrm>
              <a:off x="4514" y="2761"/>
              <a:ext cx="404" cy="227"/>
              <a:chOff x="4560" y="2784"/>
              <a:chExt cx="404" cy="227"/>
            </a:xfrm>
          </p:grpSpPr>
          <p:sp>
            <p:nvSpPr>
              <p:cNvPr id="1333340" name="Rectangle 92"/>
              <p:cNvSpPr>
                <a:spLocks noChangeArrowheads="1"/>
              </p:cNvSpPr>
              <p:nvPr/>
            </p:nvSpPr>
            <p:spPr bwMode="auto">
              <a:xfrm>
                <a:off x="4560" y="2784"/>
                <a:ext cx="404" cy="227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8" name="Group 93"/>
              <p:cNvGrpSpPr>
                <a:grpSpLocks/>
              </p:cNvGrpSpPr>
              <p:nvPr/>
            </p:nvGrpSpPr>
            <p:grpSpPr bwMode="auto">
              <a:xfrm>
                <a:off x="4608" y="2832"/>
                <a:ext cx="276" cy="140"/>
                <a:chOff x="1529" y="2185"/>
                <a:chExt cx="276" cy="140"/>
              </a:xfrm>
            </p:grpSpPr>
            <p:sp>
              <p:nvSpPr>
                <p:cNvPr id="1333342" name="Freeform 94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/>
                  <a:ahLst/>
                  <a:cxnLst>
                    <a:cxn ang="0">
                      <a:pos x="86" y="0"/>
                    </a:cxn>
                    <a:cxn ang="0">
                      <a:pos x="109" y="0"/>
                    </a:cxn>
                    <a:cxn ang="0">
                      <a:pos x="126" y="0"/>
                    </a:cxn>
                    <a:cxn ang="0">
                      <a:pos x="144" y="11"/>
                    </a:cxn>
                    <a:cxn ang="0">
                      <a:pos x="161" y="17"/>
                    </a:cxn>
                    <a:cxn ang="0">
                      <a:pos x="172" y="34"/>
                    </a:cxn>
                    <a:cxn ang="0">
                      <a:pos x="184" y="51"/>
                    </a:cxn>
                    <a:cxn ang="0">
                      <a:pos x="195" y="74"/>
                    </a:cxn>
                    <a:cxn ang="0">
                      <a:pos x="201" y="97"/>
                    </a:cxn>
                    <a:cxn ang="0">
                      <a:pos x="201" y="120"/>
                    </a:cxn>
                    <a:cxn ang="0">
                      <a:pos x="201" y="149"/>
                    </a:cxn>
                    <a:cxn ang="0">
                      <a:pos x="195" y="172"/>
                    </a:cxn>
                    <a:cxn ang="0">
                      <a:pos x="184" y="189"/>
                    </a:cxn>
                    <a:cxn ang="0">
                      <a:pos x="172" y="212"/>
                    </a:cxn>
                    <a:cxn ang="0">
                      <a:pos x="161" y="223"/>
                    </a:cxn>
                    <a:cxn ang="0">
                      <a:pos x="144" y="235"/>
                    </a:cxn>
                    <a:cxn ang="0">
                      <a:pos x="126" y="241"/>
                    </a:cxn>
                    <a:cxn ang="0">
                      <a:pos x="109" y="246"/>
                    </a:cxn>
                    <a:cxn ang="0">
                      <a:pos x="86" y="246"/>
                    </a:cxn>
                    <a:cxn ang="0">
                      <a:pos x="69" y="241"/>
                    </a:cxn>
                    <a:cxn ang="0">
                      <a:pos x="52" y="235"/>
                    </a:cxn>
                    <a:cxn ang="0">
                      <a:pos x="40" y="223"/>
                    </a:cxn>
                    <a:cxn ang="0">
                      <a:pos x="23" y="212"/>
                    </a:cxn>
                    <a:cxn ang="0">
                      <a:pos x="12" y="189"/>
                    </a:cxn>
                    <a:cxn ang="0">
                      <a:pos x="6" y="172"/>
                    </a:cxn>
                    <a:cxn ang="0">
                      <a:pos x="0" y="149"/>
                    </a:cxn>
                    <a:cxn ang="0">
                      <a:pos x="0" y="126"/>
                    </a:cxn>
                    <a:cxn ang="0">
                      <a:pos x="0" y="97"/>
                    </a:cxn>
                    <a:cxn ang="0">
                      <a:pos x="6" y="74"/>
                    </a:cxn>
                    <a:cxn ang="0">
                      <a:pos x="12" y="51"/>
                    </a:cxn>
                    <a:cxn ang="0">
                      <a:pos x="23" y="34"/>
                    </a:cxn>
                    <a:cxn ang="0">
                      <a:pos x="40" y="17"/>
                    </a:cxn>
                    <a:cxn ang="0">
                      <a:pos x="52" y="11"/>
                    </a:cxn>
                    <a:cxn ang="0">
                      <a:pos x="69" y="0"/>
                    </a:cxn>
                    <a:cxn ang="0">
                      <a:pos x="86" y="0"/>
                    </a:cxn>
                  </a:cxnLst>
                  <a:rect l="0" t="0" r="r" b="b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43" name="Freeform 95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/>
                  <a:ahLst/>
                  <a:cxnLst>
                    <a:cxn ang="0">
                      <a:pos x="86" y="0"/>
                    </a:cxn>
                    <a:cxn ang="0">
                      <a:pos x="109" y="0"/>
                    </a:cxn>
                    <a:cxn ang="0">
                      <a:pos x="126" y="0"/>
                    </a:cxn>
                    <a:cxn ang="0">
                      <a:pos x="144" y="11"/>
                    </a:cxn>
                    <a:cxn ang="0">
                      <a:pos x="161" y="17"/>
                    </a:cxn>
                    <a:cxn ang="0">
                      <a:pos x="172" y="34"/>
                    </a:cxn>
                    <a:cxn ang="0">
                      <a:pos x="184" y="51"/>
                    </a:cxn>
                    <a:cxn ang="0">
                      <a:pos x="195" y="74"/>
                    </a:cxn>
                    <a:cxn ang="0">
                      <a:pos x="201" y="97"/>
                    </a:cxn>
                    <a:cxn ang="0">
                      <a:pos x="201" y="120"/>
                    </a:cxn>
                    <a:cxn ang="0">
                      <a:pos x="201" y="149"/>
                    </a:cxn>
                    <a:cxn ang="0">
                      <a:pos x="195" y="172"/>
                    </a:cxn>
                    <a:cxn ang="0">
                      <a:pos x="184" y="189"/>
                    </a:cxn>
                    <a:cxn ang="0">
                      <a:pos x="172" y="212"/>
                    </a:cxn>
                    <a:cxn ang="0">
                      <a:pos x="161" y="223"/>
                    </a:cxn>
                    <a:cxn ang="0">
                      <a:pos x="144" y="235"/>
                    </a:cxn>
                    <a:cxn ang="0">
                      <a:pos x="126" y="241"/>
                    </a:cxn>
                    <a:cxn ang="0">
                      <a:pos x="109" y="246"/>
                    </a:cxn>
                    <a:cxn ang="0">
                      <a:pos x="86" y="246"/>
                    </a:cxn>
                    <a:cxn ang="0">
                      <a:pos x="69" y="241"/>
                    </a:cxn>
                    <a:cxn ang="0">
                      <a:pos x="52" y="235"/>
                    </a:cxn>
                    <a:cxn ang="0">
                      <a:pos x="40" y="223"/>
                    </a:cxn>
                    <a:cxn ang="0">
                      <a:pos x="23" y="212"/>
                    </a:cxn>
                    <a:cxn ang="0">
                      <a:pos x="12" y="189"/>
                    </a:cxn>
                    <a:cxn ang="0">
                      <a:pos x="6" y="172"/>
                    </a:cxn>
                    <a:cxn ang="0">
                      <a:pos x="0" y="149"/>
                    </a:cxn>
                    <a:cxn ang="0">
                      <a:pos x="0" y="126"/>
                    </a:cxn>
                    <a:cxn ang="0">
                      <a:pos x="0" y="97"/>
                    </a:cxn>
                    <a:cxn ang="0">
                      <a:pos x="6" y="74"/>
                    </a:cxn>
                    <a:cxn ang="0">
                      <a:pos x="12" y="51"/>
                    </a:cxn>
                    <a:cxn ang="0">
                      <a:pos x="23" y="34"/>
                    </a:cxn>
                    <a:cxn ang="0">
                      <a:pos x="40" y="17"/>
                    </a:cxn>
                    <a:cxn ang="0">
                      <a:pos x="52" y="11"/>
                    </a:cxn>
                    <a:cxn ang="0">
                      <a:pos x="69" y="0"/>
                    </a:cxn>
                    <a:cxn ang="0">
                      <a:pos x="86" y="0"/>
                    </a:cxn>
                  </a:cxnLst>
                  <a:rect l="0" t="0" r="r" b="b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44" name="Rectangle 96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45" name="Rectangle 97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17463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46" name="Freeform 98"/>
                <p:cNvSpPr>
                  <a:spLocks noEditPoints="1"/>
                </p:cNvSpPr>
                <p:nvPr/>
              </p:nvSpPr>
              <p:spPr bwMode="auto">
                <a:xfrm>
                  <a:off x="1529" y="2253"/>
                  <a:ext cx="59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0"/>
                    </a:cxn>
                    <a:cxn ang="0">
                      <a:pos x="34" y="86"/>
                    </a:cxn>
                    <a:cxn ang="0">
                      <a:pos x="29" y="92"/>
                    </a:cxn>
                    <a:cxn ang="0">
                      <a:pos x="29" y="98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2" y="86"/>
                    </a:cxn>
                    <a:cxn ang="0">
                      <a:pos x="0" y="0"/>
                    </a:cxn>
                    <a:cxn ang="0">
                      <a:pos x="69" y="0"/>
                    </a:cxn>
                    <a:cxn ang="0">
                      <a:pos x="109" y="0"/>
                    </a:cxn>
                    <a:cxn ang="0">
                      <a:pos x="97" y="86"/>
                    </a:cxn>
                    <a:cxn ang="0">
                      <a:pos x="97" y="92"/>
                    </a:cxn>
                    <a:cxn ang="0">
                      <a:pos x="92" y="98"/>
                    </a:cxn>
                    <a:cxn ang="0">
                      <a:pos x="86" y="98"/>
                    </a:cxn>
                    <a:cxn ang="0">
                      <a:pos x="86" y="92"/>
                    </a:cxn>
                    <a:cxn ang="0">
                      <a:pos x="80" y="92"/>
                    </a:cxn>
                    <a:cxn ang="0">
                      <a:pos x="80" y="86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109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  <a:close/>
                      <a:moveTo>
                        <a:pt x="69" y="0"/>
                      </a:moveTo>
                      <a:lnTo>
                        <a:pt x="109" y="0"/>
                      </a:lnTo>
                      <a:lnTo>
                        <a:pt x="97" y="86"/>
                      </a:lnTo>
                      <a:lnTo>
                        <a:pt x="97" y="92"/>
                      </a:lnTo>
                      <a:lnTo>
                        <a:pt x="92" y="98"/>
                      </a:lnTo>
                      <a:lnTo>
                        <a:pt x="86" y="98"/>
                      </a:lnTo>
                      <a:lnTo>
                        <a:pt x="86" y="92"/>
                      </a:lnTo>
                      <a:lnTo>
                        <a:pt x="80" y="92"/>
                      </a:lnTo>
                      <a:lnTo>
                        <a:pt x="80" y="8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47" name="Freeform 99"/>
                <p:cNvSpPr>
                  <a:spLocks/>
                </p:cNvSpPr>
                <p:nvPr/>
              </p:nvSpPr>
              <p:spPr bwMode="auto">
                <a:xfrm>
                  <a:off x="1529" y="2253"/>
                  <a:ext cx="25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0"/>
                    </a:cxn>
                    <a:cxn ang="0">
                      <a:pos x="34" y="86"/>
                    </a:cxn>
                    <a:cxn ang="0">
                      <a:pos x="29" y="92"/>
                    </a:cxn>
                    <a:cxn ang="0">
                      <a:pos x="29" y="98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2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6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48" name="Freeform 100"/>
                <p:cNvSpPr>
                  <a:spLocks/>
                </p:cNvSpPr>
                <p:nvPr/>
              </p:nvSpPr>
              <p:spPr bwMode="auto">
                <a:xfrm>
                  <a:off x="1566" y="2253"/>
                  <a:ext cx="22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0"/>
                    </a:cxn>
                    <a:cxn ang="0">
                      <a:pos x="28" y="86"/>
                    </a:cxn>
                    <a:cxn ang="0">
                      <a:pos x="28" y="92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1" y="92"/>
                    </a:cxn>
                    <a:cxn ang="0">
                      <a:pos x="11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" h="98">
                      <a:moveTo>
                        <a:pt x="0" y="0"/>
                      </a:moveTo>
                      <a:lnTo>
                        <a:pt x="40" y="0"/>
                      </a:lnTo>
                      <a:lnTo>
                        <a:pt x="28" y="86"/>
                      </a:lnTo>
                      <a:lnTo>
                        <a:pt x="28" y="92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1" y="92"/>
                      </a:lnTo>
                      <a:lnTo>
                        <a:pt x="11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49" name="Freeform 101"/>
                <p:cNvSpPr>
                  <a:spLocks noEditPoints="1"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/>
                  <a:ahLst/>
                  <a:cxnLst>
                    <a:cxn ang="0">
                      <a:pos x="131" y="86"/>
                    </a:cxn>
                    <a:cxn ang="0">
                      <a:pos x="126" y="115"/>
                    </a:cxn>
                    <a:cxn ang="0">
                      <a:pos x="114" y="132"/>
                    </a:cxn>
                    <a:cxn ang="0">
                      <a:pos x="91" y="144"/>
                    </a:cxn>
                    <a:cxn ang="0">
                      <a:pos x="68" y="149"/>
                    </a:cxn>
                    <a:cxn ang="0">
                      <a:pos x="57" y="149"/>
                    </a:cxn>
                    <a:cxn ang="0">
                      <a:pos x="46" y="144"/>
                    </a:cxn>
                    <a:cxn ang="0">
                      <a:pos x="34" y="138"/>
                    </a:cxn>
                    <a:cxn ang="0">
                      <a:pos x="28" y="132"/>
                    </a:cxn>
                    <a:cxn ang="0">
                      <a:pos x="17" y="126"/>
                    </a:cxn>
                    <a:cxn ang="0">
                      <a:pos x="11" y="121"/>
                    </a:cxn>
                    <a:cxn ang="0">
                      <a:pos x="5" y="109"/>
                    </a:cxn>
                    <a:cxn ang="0">
                      <a:pos x="5" y="98"/>
                    </a:cxn>
                    <a:cxn ang="0">
                      <a:pos x="0" y="86"/>
                    </a:cxn>
                    <a:cxn ang="0">
                      <a:pos x="5" y="46"/>
                    </a:cxn>
                    <a:cxn ang="0">
                      <a:pos x="17" y="23"/>
                    </a:cxn>
                    <a:cxn ang="0">
                      <a:pos x="34" y="6"/>
                    </a:cxn>
                    <a:cxn ang="0">
                      <a:pos x="57" y="0"/>
                    </a:cxn>
                    <a:cxn ang="0">
                      <a:pos x="74" y="0"/>
                    </a:cxn>
                    <a:cxn ang="0">
                      <a:pos x="86" y="0"/>
                    </a:cxn>
                    <a:cxn ang="0">
                      <a:pos x="97" y="0"/>
                    </a:cxn>
                    <a:cxn ang="0">
                      <a:pos x="109" y="6"/>
                    </a:cxn>
                    <a:cxn ang="0">
                      <a:pos x="114" y="12"/>
                    </a:cxn>
                    <a:cxn ang="0">
                      <a:pos x="120" y="18"/>
                    </a:cxn>
                    <a:cxn ang="0">
                      <a:pos x="126" y="29"/>
                    </a:cxn>
                    <a:cxn ang="0">
                      <a:pos x="131" y="41"/>
                    </a:cxn>
                    <a:cxn ang="0">
                      <a:pos x="131" y="52"/>
                    </a:cxn>
                    <a:cxn ang="0">
                      <a:pos x="120" y="63"/>
                    </a:cxn>
                    <a:cxn ang="0">
                      <a:pos x="120" y="46"/>
                    </a:cxn>
                    <a:cxn ang="0">
                      <a:pos x="114" y="35"/>
                    </a:cxn>
                    <a:cxn ang="0">
                      <a:pos x="109" y="23"/>
                    </a:cxn>
                    <a:cxn ang="0">
                      <a:pos x="103" y="18"/>
                    </a:cxn>
                    <a:cxn ang="0">
                      <a:pos x="97" y="12"/>
                    </a:cxn>
                    <a:cxn ang="0">
                      <a:pos x="86" y="12"/>
                    </a:cxn>
                    <a:cxn ang="0">
                      <a:pos x="74" y="6"/>
                    </a:cxn>
                    <a:cxn ang="0">
                      <a:pos x="57" y="6"/>
                    </a:cxn>
                    <a:cxn ang="0">
                      <a:pos x="40" y="18"/>
                    </a:cxn>
                    <a:cxn ang="0">
                      <a:pos x="23" y="35"/>
                    </a:cxn>
                    <a:cxn ang="0">
                      <a:pos x="17" y="52"/>
                    </a:cxn>
                    <a:cxn ang="0">
                      <a:pos x="17" y="81"/>
                    </a:cxn>
                    <a:cxn ang="0">
                      <a:pos x="17" y="98"/>
                    </a:cxn>
                    <a:cxn ang="0">
                      <a:pos x="23" y="109"/>
                    </a:cxn>
                    <a:cxn ang="0">
                      <a:pos x="28" y="121"/>
                    </a:cxn>
                    <a:cxn ang="0">
                      <a:pos x="34" y="126"/>
                    </a:cxn>
                    <a:cxn ang="0">
                      <a:pos x="40" y="132"/>
                    </a:cxn>
                    <a:cxn ang="0">
                      <a:pos x="51" y="138"/>
                    </a:cxn>
                    <a:cxn ang="0">
                      <a:pos x="63" y="138"/>
                    </a:cxn>
                    <a:cxn ang="0">
                      <a:pos x="80" y="138"/>
                    </a:cxn>
                    <a:cxn ang="0">
                      <a:pos x="97" y="126"/>
                    </a:cxn>
                    <a:cxn ang="0">
                      <a:pos x="114" y="115"/>
                    </a:cxn>
                    <a:cxn ang="0">
                      <a:pos x="120" y="92"/>
                    </a:cxn>
                    <a:cxn ang="0">
                      <a:pos x="120" y="63"/>
                    </a:cxn>
                  </a:cxnLst>
                  <a:rect l="0" t="0" r="r" b="b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  <a:close/>
                      <a:moveTo>
                        <a:pt x="120" y="63"/>
                      </a:moveTo>
                      <a:lnTo>
                        <a:pt x="120" y="58"/>
                      </a:lnTo>
                      <a:lnTo>
                        <a:pt x="120" y="46"/>
                      </a:lnTo>
                      <a:lnTo>
                        <a:pt x="114" y="41"/>
                      </a:lnTo>
                      <a:lnTo>
                        <a:pt x="114" y="35"/>
                      </a:lnTo>
                      <a:lnTo>
                        <a:pt x="114" y="29"/>
                      </a:lnTo>
                      <a:lnTo>
                        <a:pt x="109" y="23"/>
                      </a:lnTo>
                      <a:lnTo>
                        <a:pt x="103" y="23"/>
                      </a:lnTo>
                      <a:lnTo>
                        <a:pt x="103" y="18"/>
                      </a:lnTo>
                      <a:lnTo>
                        <a:pt x="97" y="18"/>
                      </a:lnTo>
                      <a:lnTo>
                        <a:pt x="97" y="12"/>
                      </a:lnTo>
                      <a:lnTo>
                        <a:pt x="91" y="12"/>
                      </a:lnTo>
                      <a:lnTo>
                        <a:pt x="86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8" y="6"/>
                      </a:lnTo>
                      <a:lnTo>
                        <a:pt x="57" y="6"/>
                      </a:lnTo>
                      <a:lnTo>
                        <a:pt x="46" y="12"/>
                      </a:lnTo>
                      <a:lnTo>
                        <a:pt x="40" y="18"/>
                      </a:lnTo>
                      <a:lnTo>
                        <a:pt x="28" y="23"/>
                      </a:lnTo>
                      <a:lnTo>
                        <a:pt x="23" y="35"/>
                      </a:lnTo>
                      <a:lnTo>
                        <a:pt x="17" y="41"/>
                      </a:lnTo>
                      <a:lnTo>
                        <a:pt x="17" y="52"/>
                      </a:lnTo>
                      <a:lnTo>
                        <a:pt x="17" y="63"/>
                      </a:lnTo>
                      <a:lnTo>
                        <a:pt x="17" y="81"/>
                      </a:lnTo>
                      <a:lnTo>
                        <a:pt x="17" y="92"/>
                      </a:lnTo>
                      <a:lnTo>
                        <a:pt x="17" y="98"/>
                      </a:lnTo>
                      <a:lnTo>
                        <a:pt x="17" y="104"/>
                      </a:lnTo>
                      <a:lnTo>
                        <a:pt x="23" y="109"/>
                      </a:lnTo>
                      <a:lnTo>
                        <a:pt x="23" y="115"/>
                      </a:lnTo>
                      <a:lnTo>
                        <a:pt x="28" y="121"/>
                      </a:lnTo>
                      <a:lnTo>
                        <a:pt x="34" y="121"/>
                      </a:lnTo>
                      <a:lnTo>
                        <a:pt x="34" y="126"/>
                      </a:lnTo>
                      <a:lnTo>
                        <a:pt x="40" y="126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8"/>
                      </a:lnTo>
                      <a:lnTo>
                        <a:pt x="57" y="138"/>
                      </a:lnTo>
                      <a:lnTo>
                        <a:pt x="63" y="138"/>
                      </a:lnTo>
                      <a:lnTo>
                        <a:pt x="68" y="138"/>
                      </a:lnTo>
                      <a:lnTo>
                        <a:pt x="80" y="138"/>
                      </a:lnTo>
                      <a:lnTo>
                        <a:pt x="91" y="132"/>
                      </a:lnTo>
                      <a:lnTo>
                        <a:pt x="97" y="126"/>
                      </a:lnTo>
                      <a:lnTo>
                        <a:pt x="109" y="121"/>
                      </a:lnTo>
                      <a:lnTo>
                        <a:pt x="114" y="115"/>
                      </a:lnTo>
                      <a:lnTo>
                        <a:pt x="114" y="104"/>
                      </a:lnTo>
                      <a:lnTo>
                        <a:pt x="120" y="92"/>
                      </a:lnTo>
                      <a:lnTo>
                        <a:pt x="120" y="81"/>
                      </a:lnTo>
                      <a:lnTo>
                        <a:pt x="120" y="63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50" name="Freeform 102"/>
                <p:cNvSpPr>
                  <a:spLocks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/>
                  <a:ahLst/>
                  <a:cxnLst>
                    <a:cxn ang="0">
                      <a:pos x="131" y="63"/>
                    </a:cxn>
                    <a:cxn ang="0">
                      <a:pos x="131" y="86"/>
                    </a:cxn>
                    <a:cxn ang="0">
                      <a:pos x="131" y="98"/>
                    </a:cxn>
                    <a:cxn ang="0">
                      <a:pos x="126" y="115"/>
                    </a:cxn>
                    <a:cxn ang="0">
                      <a:pos x="120" y="126"/>
                    </a:cxn>
                    <a:cxn ang="0">
                      <a:pos x="114" y="132"/>
                    </a:cxn>
                    <a:cxn ang="0">
                      <a:pos x="103" y="138"/>
                    </a:cxn>
                    <a:cxn ang="0">
                      <a:pos x="91" y="144"/>
                    </a:cxn>
                    <a:cxn ang="0">
                      <a:pos x="80" y="149"/>
                    </a:cxn>
                    <a:cxn ang="0">
                      <a:pos x="68" y="149"/>
                    </a:cxn>
                    <a:cxn ang="0">
                      <a:pos x="63" y="149"/>
                    </a:cxn>
                    <a:cxn ang="0">
                      <a:pos x="57" y="149"/>
                    </a:cxn>
                    <a:cxn ang="0">
                      <a:pos x="51" y="144"/>
                    </a:cxn>
                    <a:cxn ang="0">
                      <a:pos x="46" y="144"/>
                    </a:cxn>
                    <a:cxn ang="0">
                      <a:pos x="40" y="144"/>
                    </a:cxn>
                    <a:cxn ang="0">
                      <a:pos x="34" y="138"/>
                    </a:cxn>
                    <a:cxn ang="0">
                      <a:pos x="28" y="138"/>
                    </a:cxn>
                    <a:cxn ang="0">
                      <a:pos x="28" y="132"/>
                    </a:cxn>
                    <a:cxn ang="0">
                      <a:pos x="23" y="132"/>
                    </a:cxn>
                    <a:cxn ang="0">
                      <a:pos x="17" y="126"/>
                    </a:cxn>
                    <a:cxn ang="0">
                      <a:pos x="17" y="121"/>
                    </a:cxn>
                    <a:cxn ang="0">
                      <a:pos x="11" y="121"/>
                    </a:cxn>
                    <a:cxn ang="0">
                      <a:pos x="11" y="115"/>
                    </a:cxn>
                    <a:cxn ang="0">
                      <a:pos x="5" y="109"/>
                    </a:cxn>
                    <a:cxn ang="0">
                      <a:pos x="5" y="104"/>
                    </a:cxn>
                    <a:cxn ang="0">
                      <a:pos x="5" y="98"/>
                    </a:cxn>
                    <a:cxn ang="0">
                      <a:pos x="5" y="92"/>
                    </a:cxn>
                    <a:cxn ang="0">
                      <a:pos x="0" y="86"/>
                    </a:cxn>
                    <a:cxn ang="0">
                      <a:pos x="0" y="63"/>
                    </a:cxn>
                    <a:cxn ang="0">
                      <a:pos x="5" y="46"/>
                    </a:cxn>
                    <a:cxn ang="0">
                      <a:pos x="5" y="35"/>
                    </a:cxn>
                    <a:cxn ang="0">
                      <a:pos x="17" y="23"/>
                    </a:cxn>
                    <a:cxn ang="0">
                      <a:pos x="23" y="12"/>
                    </a:cxn>
                    <a:cxn ang="0">
                      <a:pos x="34" y="6"/>
                    </a:cxn>
                    <a:cxn ang="0">
                      <a:pos x="46" y="0"/>
                    </a:cxn>
                    <a:cxn ang="0">
                      <a:pos x="57" y="0"/>
                    </a:cxn>
                    <a:cxn ang="0">
                      <a:pos x="68" y="0"/>
                    </a:cxn>
                    <a:cxn ang="0">
                      <a:pos x="74" y="0"/>
                    </a:cxn>
                    <a:cxn ang="0">
                      <a:pos x="80" y="0"/>
                    </a:cxn>
                    <a:cxn ang="0">
                      <a:pos x="86" y="0"/>
                    </a:cxn>
                    <a:cxn ang="0">
                      <a:pos x="91" y="0"/>
                    </a:cxn>
                    <a:cxn ang="0">
                      <a:pos x="97" y="0"/>
                    </a:cxn>
                    <a:cxn ang="0">
                      <a:pos x="103" y="6"/>
                    </a:cxn>
                    <a:cxn ang="0">
                      <a:pos x="109" y="6"/>
                    </a:cxn>
                    <a:cxn ang="0">
                      <a:pos x="109" y="12"/>
                    </a:cxn>
                    <a:cxn ang="0">
                      <a:pos x="114" y="12"/>
                    </a:cxn>
                    <a:cxn ang="0">
                      <a:pos x="114" y="18"/>
                    </a:cxn>
                    <a:cxn ang="0">
                      <a:pos x="120" y="18"/>
                    </a:cxn>
                    <a:cxn ang="0">
                      <a:pos x="120" y="23"/>
                    </a:cxn>
                    <a:cxn ang="0">
                      <a:pos x="126" y="29"/>
                    </a:cxn>
                    <a:cxn ang="0">
                      <a:pos x="131" y="35"/>
                    </a:cxn>
                    <a:cxn ang="0">
                      <a:pos x="131" y="41"/>
                    </a:cxn>
                    <a:cxn ang="0">
                      <a:pos x="131" y="46"/>
                    </a:cxn>
                    <a:cxn ang="0">
                      <a:pos x="131" y="52"/>
                    </a:cxn>
                    <a:cxn ang="0">
                      <a:pos x="131" y="63"/>
                    </a:cxn>
                  </a:cxnLst>
                  <a:rect l="0" t="0" r="r" b="b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51" name="Freeform 103"/>
                <p:cNvSpPr>
                  <a:spLocks/>
                </p:cNvSpPr>
                <p:nvPr/>
              </p:nvSpPr>
              <p:spPr bwMode="auto">
                <a:xfrm>
                  <a:off x="1725" y="2217"/>
                  <a:ext cx="57" cy="75"/>
                </a:xfrm>
                <a:custGeom>
                  <a:avLst/>
                  <a:gdLst/>
                  <a:ahLst/>
                  <a:cxnLst>
                    <a:cxn ang="0">
                      <a:pos x="103" y="57"/>
                    </a:cxn>
                    <a:cxn ang="0">
                      <a:pos x="103" y="52"/>
                    </a:cxn>
                    <a:cxn ang="0">
                      <a:pos x="103" y="40"/>
                    </a:cxn>
                    <a:cxn ang="0">
                      <a:pos x="97" y="35"/>
                    </a:cxn>
                    <a:cxn ang="0">
                      <a:pos x="97" y="29"/>
                    </a:cxn>
                    <a:cxn ang="0">
                      <a:pos x="97" y="23"/>
                    </a:cxn>
                    <a:cxn ang="0">
                      <a:pos x="92" y="17"/>
                    </a:cxn>
                    <a:cxn ang="0">
                      <a:pos x="86" y="17"/>
                    </a:cxn>
                    <a:cxn ang="0">
                      <a:pos x="86" y="12"/>
                    </a:cxn>
                    <a:cxn ang="0">
                      <a:pos x="80" y="12"/>
                    </a:cxn>
                    <a:cxn ang="0">
                      <a:pos x="80" y="6"/>
                    </a:cxn>
                    <a:cxn ang="0">
                      <a:pos x="74" y="6"/>
                    </a:cxn>
                    <a:cxn ang="0">
                      <a:pos x="69" y="6"/>
                    </a:cxn>
                    <a:cxn ang="0">
                      <a:pos x="63" y="0"/>
                    </a:cxn>
                    <a:cxn ang="0">
                      <a:pos x="57" y="0"/>
                    </a:cxn>
                    <a:cxn ang="0">
                      <a:pos x="51" y="0"/>
                    </a:cxn>
                    <a:cxn ang="0">
                      <a:pos x="40" y="0"/>
                    </a:cxn>
                    <a:cxn ang="0">
                      <a:pos x="29" y="6"/>
                    </a:cxn>
                    <a:cxn ang="0">
                      <a:pos x="23" y="12"/>
                    </a:cxn>
                    <a:cxn ang="0">
                      <a:pos x="11" y="17"/>
                    </a:cxn>
                    <a:cxn ang="0">
                      <a:pos x="6" y="29"/>
                    </a:cxn>
                    <a:cxn ang="0">
                      <a:pos x="0" y="35"/>
                    </a:cxn>
                    <a:cxn ang="0">
                      <a:pos x="0" y="46"/>
                    </a:cxn>
                    <a:cxn ang="0">
                      <a:pos x="0" y="57"/>
                    </a:cxn>
                    <a:cxn ang="0">
                      <a:pos x="0" y="75"/>
                    </a:cxn>
                    <a:cxn ang="0">
                      <a:pos x="0" y="86"/>
                    </a:cxn>
                    <a:cxn ang="0">
                      <a:pos x="0" y="92"/>
                    </a:cxn>
                    <a:cxn ang="0">
                      <a:pos x="0" y="98"/>
                    </a:cxn>
                    <a:cxn ang="0">
                      <a:pos x="6" y="103"/>
                    </a:cxn>
                    <a:cxn ang="0">
                      <a:pos x="6" y="109"/>
                    </a:cxn>
                    <a:cxn ang="0">
                      <a:pos x="11" y="115"/>
                    </a:cxn>
                    <a:cxn ang="0">
                      <a:pos x="17" y="115"/>
                    </a:cxn>
                    <a:cxn ang="0">
                      <a:pos x="17" y="120"/>
                    </a:cxn>
                    <a:cxn ang="0">
                      <a:pos x="23" y="120"/>
                    </a:cxn>
                    <a:cxn ang="0">
                      <a:pos x="23" y="126"/>
                    </a:cxn>
                    <a:cxn ang="0">
                      <a:pos x="29" y="126"/>
                    </a:cxn>
                    <a:cxn ang="0">
                      <a:pos x="34" y="132"/>
                    </a:cxn>
                    <a:cxn ang="0">
                      <a:pos x="40" y="132"/>
                    </a:cxn>
                    <a:cxn ang="0">
                      <a:pos x="46" y="132"/>
                    </a:cxn>
                    <a:cxn ang="0">
                      <a:pos x="51" y="132"/>
                    </a:cxn>
                    <a:cxn ang="0">
                      <a:pos x="63" y="132"/>
                    </a:cxn>
                    <a:cxn ang="0">
                      <a:pos x="74" y="126"/>
                    </a:cxn>
                    <a:cxn ang="0">
                      <a:pos x="80" y="120"/>
                    </a:cxn>
                    <a:cxn ang="0">
                      <a:pos x="92" y="115"/>
                    </a:cxn>
                    <a:cxn ang="0">
                      <a:pos x="97" y="109"/>
                    </a:cxn>
                    <a:cxn ang="0">
                      <a:pos x="97" y="98"/>
                    </a:cxn>
                    <a:cxn ang="0">
                      <a:pos x="103" y="86"/>
                    </a:cxn>
                    <a:cxn ang="0">
                      <a:pos x="103" y="75"/>
                    </a:cxn>
                    <a:cxn ang="0">
                      <a:pos x="103" y="57"/>
                    </a:cxn>
                  </a:cxnLst>
                  <a:rect l="0" t="0" r="r" b="b"/>
                  <a:pathLst>
                    <a:path w="103" h="132">
                      <a:moveTo>
                        <a:pt x="103" y="57"/>
                      </a:moveTo>
                      <a:lnTo>
                        <a:pt x="103" y="52"/>
                      </a:lnTo>
                      <a:lnTo>
                        <a:pt x="103" y="40"/>
                      </a:lnTo>
                      <a:lnTo>
                        <a:pt x="97" y="35"/>
                      </a:lnTo>
                      <a:lnTo>
                        <a:pt x="97" y="29"/>
                      </a:lnTo>
                      <a:lnTo>
                        <a:pt x="97" y="23"/>
                      </a:lnTo>
                      <a:lnTo>
                        <a:pt x="92" y="17"/>
                      </a:lnTo>
                      <a:lnTo>
                        <a:pt x="86" y="17"/>
                      </a:lnTo>
                      <a:lnTo>
                        <a:pt x="86" y="12"/>
                      </a:lnTo>
                      <a:lnTo>
                        <a:pt x="80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9" y="6"/>
                      </a:lnTo>
                      <a:lnTo>
                        <a:pt x="63" y="0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29" y="6"/>
                      </a:lnTo>
                      <a:lnTo>
                        <a:pt x="23" y="12"/>
                      </a:lnTo>
                      <a:lnTo>
                        <a:pt x="11" y="17"/>
                      </a:lnTo>
                      <a:lnTo>
                        <a:pt x="6" y="29"/>
                      </a:lnTo>
                      <a:lnTo>
                        <a:pt x="0" y="35"/>
                      </a:lnTo>
                      <a:lnTo>
                        <a:pt x="0" y="46"/>
                      </a:lnTo>
                      <a:lnTo>
                        <a:pt x="0" y="57"/>
                      </a:lnTo>
                      <a:lnTo>
                        <a:pt x="0" y="75"/>
                      </a:lnTo>
                      <a:lnTo>
                        <a:pt x="0" y="86"/>
                      </a:lnTo>
                      <a:lnTo>
                        <a:pt x="0" y="92"/>
                      </a:lnTo>
                      <a:lnTo>
                        <a:pt x="0" y="98"/>
                      </a:lnTo>
                      <a:lnTo>
                        <a:pt x="6" y="103"/>
                      </a:lnTo>
                      <a:lnTo>
                        <a:pt x="6" y="109"/>
                      </a:lnTo>
                      <a:lnTo>
                        <a:pt x="11" y="115"/>
                      </a:lnTo>
                      <a:lnTo>
                        <a:pt x="17" y="115"/>
                      </a:lnTo>
                      <a:lnTo>
                        <a:pt x="17" y="120"/>
                      </a:lnTo>
                      <a:lnTo>
                        <a:pt x="23" y="120"/>
                      </a:lnTo>
                      <a:lnTo>
                        <a:pt x="23" y="126"/>
                      </a:lnTo>
                      <a:lnTo>
                        <a:pt x="29" y="126"/>
                      </a:lnTo>
                      <a:lnTo>
                        <a:pt x="34" y="132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2"/>
                      </a:lnTo>
                      <a:lnTo>
                        <a:pt x="63" y="132"/>
                      </a:lnTo>
                      <a:lnTo>
                        <a:pt x="74" y="126"/>
                      </a:lnTo>
                      <a:lnTo>
                        <a:pt x="80" y="120"/>
                      </a:lnTo>
                      <a:lnTo>
                        <a:pt x="92" y="115"/>
                      </a:lnTo>
                      <a:lnTo>
                        <a:pt x="97" y="109"/>
                      </a:lnTo>
                      <a:lnTo>
                        <a:pt x="97" y="98"/>
                      </a:lnTo>
                      <a:lnTo>
                        <a:pt x="103" y="86"/>
                      </a:lnTo>
                      <a:lnTo>
                        <a:pt x="103" y="75"/>
                      </a:lnTo>
                      <a:lnTo>
                        <a:pt x="103" y="57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9" name="Group 104"/>
          <p:cNvGrpSpPr>
            <a:grpSpLocks/>
          </p:cNvGrpSpPr>
          <p:nvPr/>
        </p:nvGrpSpPr>
        <p:grpSpPr bwMode="auto">
          <a:xfrm>
            <a:off x="2368550" y="4878388"/>
            <a:ext cx="641350" cy="1103312"/>
            <a:chOff x="1440" y="3072"/>
            <a:chExt cx="404" cy="695"/>
          </a:xfrm>
        </p:grpSpPr>
        <p:grpSp>
          <p:nvGrpSpPr>
            <p:cNvPr id="20" name="Group 105"/>
            <p:cNvGrpSpPr>
              <a:grpSpLocks/>
            </p:cNvGrpSpPr>
            <p:nvPr/>
          </p:nvGrpSpPr>
          <p:grpSpPr bwMode="auto">
            <a:xfrm>
              <a:off x="1440" y="3312"/>
              <a:ext cx="404" cy="455"/>
              <a:chOff x="1440" y="3312"/>
              <a:chExt cx="404" cy="455"/>
            </a:xfrm>
          </p:grpSpPr>
          <p:sp>
            <p:nvSpPr>
              <p:cNvPr id="1333354" name="Rectangle 106"/>
              <p:cNvSpPr>
                <a:spLocks noChangeArrowheads="1"/>
              </p:cNvSpPr>
              <p:nvPr/>
            </p:nvSpPr>
            <p:spPr bwMode="auto">
              <a:xfrm>
                <a:off x="1440" y="3312"/>
                <a:ext cx="404" cy="455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3355" name="Freeform 107"/>
              <p:cNvSpPr>
                <a:spLocks/>
              </p:cNvSpPr>
              <p:nvPr/>
            </p:nvSpPr>
            <p:spPr bwMode="auto">
              <a:xfrm>
                <a:off x="1663" y="3556"/>
                <a:ext cx="109" cy="141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56" name="Freeform 108"/>
              <p:cNvSpPr>
                <a:spLocks/>
              </p:cNvSpPr>
              <p:nvPr/>
            </p:nvSpPr>
            <p:spPr bwMode="auto">
              <a:xfrm>
                <a:off x="1663" y="3556"/>
                <a:ext cx="109" cy="141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57" name="Rectangle 109"/>
              <p:cNvSpPr>
                <a:spLocks noChangeArrowheads="1"/>
              </p:cNvSpPr>
              <p:nvPr/>
            </p:nvSpPr>
            <p:spPr bwMode="auto">
              <a:xfrm>
                <a:off x="1495" y="3602"/>
                <a:ext cx="172" cy="26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58" name="Rectangle 110"/>
              <p:cNvSpPr>
                <a:spLocks noChangeArrowheads="1"/>
              </p:cNvSpPr>
              <p:nvPr/>
            </p:nvSpPr>
            <p:spPr bwMode="auto">
              <a:xfrm>
                <a:off x="1495" y="3602"/>
                <a:ext cx="172" cy="26"/>
              </a:xfrm>
              <a:prstGeom prst="rect">
                <a:avLst/>
              </a:prstGeom>
              <a:solidFill>
                <a:schemeClr val="tx2"/>
              </a:solidFill>
              <a:ln w="17463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59" name="Freeform 111"/>
              <p:cNvSpPr>
                <a:spLocks noEditPoints="1"/>
              </p:cNvSpPr>
              <p:nvPr/>
            </p:nvSpPr>
            <p:spPr bwMode="auto">
              <a:xfrm>
                <a:off x="1495" y="3625"/>
                <a:ext cx="59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109" y="0"/>
                  </a:cxn>
                  <a:cxn ang="0">
                    <a:pos x="97" y="86"/>
                  </a:cxn>
                  <a:cxn ang="0">
                    <a:pos x="97" y="92"/>
                  </a:cxn>
                  <a:cxn ang="0">
                    <a:pos x="92" y="98"/>
                  </a:cxn>
                  <a:cxn ang="0">
                    <a:pos x="86" y="98"/>
                  </a:cxn>
                  <a:cxn ang="0">
                    <a:pos x="86" y="92"/>
                  </a:cxn>
                  <a:cxn ang="0">
                    <a:pos x="80" y="92"/>
                  </a:cxn>
                  <a:cxn ang="0">
                    <a:pos x="80" y="86"/>
                  </a:cxn>
                  <a:cxn ang="0">
                    <a:pos x="69" y="0"/>
                  </a:cxn>
                </a:cxnLst>
                <a:rect l="0" t="0" r="r" b="b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60" name="Freeform 112"/>
              <p:cNvSpPr>
                <a:spLocks/>
              </p:cNvSpPr>
              <p:nvPr/>
            </p:nvSpPr>
            <p:spPr bwMode="auto">
              <a:xfrm>
                <a:off x="1495" y="3625"/>
                <a:ext cx="26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</a:cxnLst>
                <a:rect l="0" t="0" r="r" b="b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61" name="Freeform 113"/>
              <p:cNvSpPr>
                <a:spLocks/>
              </p:cNvSpPr>
              <p:nvPr/>
            </p:nvSpPr>
            <p:spPr bwMode="auto">
              <a:xfrm>
                <a:off x="1533" y="3625"/>
                <a:ext cx="21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28" y="86"/>
                  </a:cxn>
                  <a:cxn ang="0">
                    <a:pos x="28" y="92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1" y="92"/>
                  </a:cxn>
                  <a:cxn ang="0">
                    <a:pos x="11" y="86"/>
                  </a:cxn>
                  <a:cxn ang="0">
                    <a:pos x="0" y="0"/>
                  </a:cxn>
                </a:cxnLst>
                <a:rect l="0" t="0" r="r" b="b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62" name="Freeform 114"/>
              <p:cNvSpPr>
                <a:spLocks noEditPoints="1"/>
              </p:cNvSpPr>
              <p:nvPr/>
            </p:nvSpPr>
            <p:spPr bwMode="auto">
              <a:xfrm>
                <a:off x="1683" y="3586"/>
                <a:ext cx="70" cy="84"/>
              </a:xfrm>
              <a:custGeom>
                <a:avLst/>
                <a:gdLst/>
                <a:ahLst/>
                <a:cxnLst>
                  <a:cxn ang="0">
                    <a:pos x="131" y="86"/>
                  </a:cxn>
                  <a:cxn ang="0">
                    <a:pos x="126" y="115"/>
                  </a:cxn>
                  <a:cxn ang="0">
                    <a:pos x="114" y="132"/>
                  </a:cxn>
                  <a:cxn ang="0">
                    <a:pos x="91" y="144"/>
                  </a:cxn>
                  <a:cxn ang="0">
                    <a:pos x="68" y="149"/>
                  </a:cxn>
                  <a:cxn ang="0">
                    <a:pos x="57" y="149"/>
                  </a:cxn>
                  <a:cxn ang="0">
                    <a:pos x="46" y="144"/>
                  </a:cxn>
                  <a:cxn ang="0">
                    <a:pos x="34" y="138"/>
                  </a:cxn>
                  <a:cxn ang="0">
                    <a:pos x="28" y="132"/>
                  </a:cxn>
                  <a:cxn ang="0">
                    <a:pos x="17" y="126"/>
                  </a:cxn>
                  <a:cxn ang="0">
                    <a:pos x="11" y="121"/>
                  </a:cxn>
                  <a:cxn ang="0">
                    <a:pos x="5" y="109"/>
                  </a:cxn>
                  <a:cxn ang="0">
                    <a:pos x="5" y="98"/>
                  </a:cxn>
                  <a:cxn ang="0">
                    <a:pos x="0" y="86"/>
                  </a:cxn>
                  <a:cxn ang="0">
                    <a:pos x="5" y="46"/>
                  </a:cxn>
                  <a:cxn ang="0">
                    <a:pos x="17" y="23"/>
                  </a:cxn>
                  <a:cxn ang="0">
                    <a:pos x="34" y="6"/>
                  </a:cxn>
                  <a:cxn ang="0">
                    <a:pos x="57" y="0"/>
                  </a:cxn>
                  <a:cxn ang="0">
                    <a:pos x="74" y="0"/>
                  </a:cxn>
                  <a:cxn ang="0">
                    <a:pos x="86" y="0"/>
                  </a:cxn>
                  <a:cxn ang="0">
                    <a:pos x="97" y="0"/>
                  </a:cxn>
                  <a:cxn ang="0">
                    <a:pos x="109" y="6"/>
                  </a:cxn>
                  <a:cxn ang="0">
                    <a:pos x="114" y="12"/>
                  </a:cxn>
                  <a:cxn ang="0">
                    <a:pos x="120" y="18"/>
                  </a:cxn>
                  <a:cxn ang="0">
                    <a:pos x="126" y="29"/>
                  </a:cxn>
                  <a:cxn ang="0">
                    <a:pos x="131" y="41"/>
                  </a:cxn>
                  <a:cxn ang="0">
                    <a:pos x="131" y="52"/>
                  </a:cxn>
                  <a:cxn ang="0">
                    <a:pos x="120" y="63"/>
                  </a:cxn>
                  <a:cxn ang="0">
                    <a:pos x="120" y="46"/>
                  </a:cxn>
                  <a:cxn ang="0">
                    <a:pos x="114" y="35"/>
                  </a:cxn>
                  <a:cxn ang="0">
                    <a:pos x="109" y="23"/>
                  </a:cxn>
                  <a:cxn ang="0">
                    <a:pos x="103" y="18"/>
                  </a:cxn>
                  <a:cxn ang="0">
                    <a:pos x="97" y="12"/>
                  </a:cxn>
                  <a:cxn ang="0">
                    <a:pos x="86" y="12"/>
                  </a:cxn>
                  <a:cxn ang="0">
                    <a:pos x="74" y="6"/>
                  </a:cxn>
                  <a:cxn ang="0">
                    <a:pos x="57" y="6"/>
                  </a:cxn>
                  <a:cxn ang="0">
                    <a:pos x="40" y="18"/>
                  </a:cxn>
                  <a:cxn ang="0">
                    <a:pos x="23" y="35"/>
                  </a:cxn>
                  <a:cxn ang="0">
                    <a:pos x="17" y="52"/>
                  </a:cxn>
                  <a:cxn ang="0">
                    <a:pos x="17" y="81"/>
                  </a:cxn>
                  <a:cxn ang="0">
                    <a:pos x="17" y="98"/>
                  </a:cxn>
                  <a:cxn ang="0">
                    <a:pos x="23" y="109"/>
                  </a:cxn>
                  <a:cxn ang="0">
                    <a:pos x="28" y="121"/>
                  </a:cxn>
                  <a:cxn ang="0">
                    <a:pos x="34" y="126"/>
                  </a:cxn>
                  <a:cxn ang="0">
                    <a:pos x="40" y="132"/>
                  </a:cxn>
                  <a:cxn ang="0">
                    <a:pos x="51" y="138"/>
                  </a:cxn>
                  <a:cxn ang="0">
                    <a:pos x="63" y="138"/>
                  </a:cxn>
                  <a:cxn ang="0">
                    <a:pos x="80" y="138"/>
                  </a:cxn>
                  <a:cxn ang="0">
                    <a:pos x="97" y="126"/>
                  </a:cxn>
                  <a:cxn ang="0">
                    <a:pos x="114" y="115"/>
                  </a:cxn>
                  <a:cxn ang="0">
                    <a:pos x="120" y="92"/>
                  </a:cxn>
                  <a:cxn ang="0">
                    <a:pos x="120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63" name="Freeform 115"/>
              <p:cNvSpPr>
                <a:spLocks/>
              </p:cNvSpPr>
              <p:nvPr/>
            </p:nvSpPr>
            <p:spPr bwMode="auto">
              <a:xfrm>
                <a:off x="1683" y="3586"/>
                <a:ext cx="70" cy="84"/>
              </a:xfrm>
              <a:custGeom>
                <a:avLst/>
                <a:gdLst/>
                <a:ahLst/>
                <a:cxnLst>
                  <a:cxn ang="0">
                    <a:pos x="131" y="63"/>
                  </a:cxn>
                  <a:cxn ang="0">
                    <a:pos x="131" y="86"/>
                  </a:cxn>
                  <a:cxn ang="0">
                    <a:pos x="131" y="98"/>
                  </a:cxn>
                  <a:cxn ang="0">
                    <a:pos x="126" y="115"/>
                  </a:cxn>
                  <a:cxn ang="0">
                    <a:pos x="120" y="126"/>
                  </a:cxn>
                  <a:cxn ang="0">
                    <a:pos x="114" y="132"/>
                  </a:cxn>
                  <a:cxn ang="0">
                    <a:pos x="103" y="138"/>
                  </a:cxn>
                  <a:cxn ang="0">
                    <a:pos x="91" y="144"/>
                  </a:cxn>
                  <a:cxn ang="0">
                    <a:pos x="80" y="149"/>
                  </a:cxn>
                  <a:cxn ang="0">
                    <a:pos x="68" y="149"/>
                  </a:cxn>
                  <a:cxn ang="0">
                    <a:pos x="63" y="149"/>
                  </a:cxn>
                  <a:cxn ang="0">
                    <a:pos x="57" y="149"/>
                  </a:cxn>
                  <a:cxn ang="0">
                    <a:pos x="51" y="144"/>
                  </a:cxn>
                  <a:cxn ang="0">
                    <a:pos x="46" y="144"/>
                  </a:cxn>
                  <a:cxn ang="0">
                    <a:pos x="40" y="144"/>
                  </a:cxn>
                  <a:cxn ang="0">
                    <a:pos x="34" y="138"/>
                  </a:cxn>
                  <a:cxn ang="0">
                    <a:pos x="28" y="138"/>
                  </a:cxn>
                  <a:cxn ang="0">
                    <a:pos x="28" y="132"/>
                  </a:cxn>
                  <a:cxn ang="0">
                    <a:pos x="23" y="132"/>
                  </a:cxn>
                  <a:cxn ang="0">
                    <a:pos x="17" y="126"/>
                  </a:cxn>
                  <a:cxn ang="0">
                    <a:pos x="17" y="121"/>
                  </a:cxn>
                  <a:cxn ang="0">
                    <a:pos x="11" y="121"/>
                  </a:cxn>
                  <a:cxn ang="0">
                    <a:pos x="11" y="115"/>
                  </a:cxn>
                  <a:cxn ang="0">
                    <a:pos x="5" y="109"/>
                  </a:cxn>
                  <a:cxn ang="0">
                    <a:pos x="5" y="104"/>
                  </a:cxn>
                  <a:cxn ang="0">
                    <a:pos x="5" y="98"/>
                  </a:cxn>
                  <a:cxn ang="0">
                    <a:pos x="5" y="92"/>
                  </a:cxn>
                  <a:cxn ang="0">
                    <a:pos x="0" y="86"/>
                  </a:cxn>
                  <a:cxn ang="0">
                    <a:pos x="0" y="63"/>
                  </a:cxn>
                  <a:cxn ang="0">
                    <a:pos x="5" y="46"/>
                  </a:cxn>
                  <a:cxn ang="0">
                    <a:pos x="5" y="35"/>
                  </a:cxn>
                  <a:cxn ang="0">
                    <a:pos x="17" y="23"/>
                  </a:cxn>
                  <a:cxn ang="0">
                    <a:pos x="23" y="12"/>
                  </a:cxn>
                  <a:cxn ang="0">
                    <a:pos x="34" y="6"/>
                  </a:cxn>
                  <a:cxn ang="0">
                    <a:pos x="46" y="0"/>
                  </a:cxn>
                  <a:cxn ang="0">
                    <a:pos x="57" y="0"/>
                  </a:cxn>
                  <a:cxn ang="0">
                    <a:pos x="68" y="0"/>
                  </a:cxn>
                  <a:cxn ang="0">
                    <a:pos x="74" y="0"/>
                  </a:cxn>
                  <a:cxn ang="0">
                    <a:pos x="80" y="0"/>
                  </a:cxn>
                  <a:cxn ang="0">
                    <a:pos x="86" y="0"/>
                  </a:cxn>
                  <a:cxn ang="0">
                    <a:pos x="91" y="0"/>
                  </a:cxn>
                  <a:cxn ang="0">
                    <a:pos x="97" y="0"/>
                  </a:cxn>
                  <a:cxn ang="0">
                    <a:pos x="103" y="6"/>
                  </a:cxn>
                  <a:cxn ang="0">
                    <a:pos x="109" y="6"/>
                  </a:cxn>
                  <a:cxn ang="0">
                    <a:pos x="109" y="12"/>
                  </a:cxn>
                  <a:cxn ang="0">
                    <a:pos x="114" y="12"/>
                  </a:cxn>
                  <a:cxn ang="0">
                    <a:pos x="114" y="18"/>
                  </a:cxn>
                  <a:cxn ang="0">
                    <a:pos x="120" y="18"/>
                  </a:cxn>
                  <a:cxn ang="0">
                    <a:pos x="120" y="23"/>
                  </a:cxn>
                  <a:cxn ang="0">
                    <a:pos x="126" y="29"/>
                  </a:cxn>
                  <a:cxn ang="0">
                    <a:pos x="131" y="35"/>
                  </a:cxn>
                  <a:cxn ang="0">
                    <a:pos x="131" y="41"/>
                  </a:cxn>
                  <a:cxn ang="0">
                    <a:pos x="131" y="46"/>
                  </a:cxn>
                  <a:cxn ang="0">
                    <a:pos x="131" y="52"/>
                  </a:cxn>
                  <a:cxn ang="0">
                    <a:pos x="131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64" name="Freeform 116"/>
              <p:cNvSpPr>
                <a:spLocks/>
              </p:cNvSpPr>
              <p:nvPr/>
            </p:nvSpPr>
            <p:spPr bwMode="auto">
              <a:xfrm>
                <a:off x="1691" y="3589"/>
                <a:ext cx="56" cy="74"/>
              </a:xfrm>
              <a:custGeom>
                <a:avLst/>
                <a:gdLst/>
                <a:ahLst/>
                <a:cxnLst>
                  <a:cxn ang="0">
                    <a:pos x="103" y="57"/>
                  </a:cxn>
                  <a:cxn ang="0">
                    <a:pos x="103" y="52"/>
                  </a:cxn>
                  <a:cxn ang="0">
                    <a:pos x="103" y="40"/>
                  </a:cxn>
                  <a:cxn ang="0">
                    <a:pos x="97" y="35"/>
                  </a:cxn>
                  <a:cxn ang="0">
                    <a:pos x="97" y="29"/>
                  </a:cxn>
                  <a:cxn ang="0">
                    <a:pos x="97" y="23"/>
                  </a:cxn>
                  <a:cxn ang="0">
                    <a:pos x="92" y="17"/>
                  </a:cxn>
                  <a:cxn ang="0">
                    <a:pos x="86" y="17"/>
                  </a:cxn>
                  <a:cxn ang="0">
                    <a:pos x="86" y="12"/>
                  </a:cxn>
                  <a:cxn ang="0">
                    <a:pos x="80" y="12"/>
                  </a:cxn>
                  <a:cxn ang="0">
                    <a:pos x="80" y="6"/>
                  </a:cxn>
                  <a:cxn ang="0">
                    <a:pos x="74" y="6"/>
                  </a:cxn>
                  <a:cxn ang="0">
                    <a:pos x="69" y="6"/>
                  </a:cxn>
                  <a:cxn ang="0">
                    <a:pos x="63" y="0"/>
                  </a:cxn>
                  <a:cxn ang="0">
                    <a:pos x="57" y="0"/>
                  </a:cxn>
                  <a:cxn ang="0">
                    <a:pos x="51" y="0"/>
                  </a:cxn>
                  <a:cxn ang="0">
                    <a:pos x="40" y="0"/>
                  </a:cxn>
                  <a:cxn ang="0">
                    <a:pos x="29" y="6"/>
                  </a:cxn>
                  <a:cxn ang="0">
                    <a:pos x="23" y="12"/>
                  </a:cxn>
                  <a:cxn ang="0">
                    <a:pos x="11" y="17"/>
                  </a:cxn>
                  <a:cxn ang="0">
                    <a:pos x="6" y="29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0" y="57"/>
                  </a:cxn>
                  <a:cxn ang="0">
                    <a:pos x="0" y="75"/>
                  </a:cxn>
                  <a:cxn ang="0">
                    <a:pos x="0" y="86"/>
                  </a:cxn>
                  <a:cxn ang="0">
                    <a:pos x="0" y="92"/>
                  </a:cxn>
                  <a:cxn ang="0">
                    <a:pos x="0" y="98"/>
                  </a:cxn>
                  <a:cxn ang="0">
                    <a:pos x="6" y="103"/>
                  </a:cxn>
                  <a:cxn ang="0">
                    <a:pos x="6" y="109"/>
                  </a:cxn>
                  <a:cxn ang="0">
                    <a:pos x="11" y="115"/>
                  </a:cxn>
                  <a:cxn ang="0">
                    <a:pos x="17" y="115"/>
                  </a:cxn>
                  <a:cxn ang="0">
                    <a:pos x="17" y="120"/>
                  </a:cxn>
                  <a:cxn ang="0">
                    <a:pos x="23" y="120"/>
                  </a:cxn>
                  <a:cxn ang="0">
                    <a:pos x="23" y="126"/>
                  </a:cxn>
                  <a:cxn ang="0">
                    <a:pos x="29" y="126"/>
                  </a:cxn>
                  <a:cxn ang="0">
                    <a:pos x="34" y="132"/>
                  </a:cxn>
                  <a:cxn ang="0">
                    <a:pos x="40" y="132"/>
                  </a:cxn>
                  <a:cxn ang="0">
                    <a:pos x="46" y="132"/>
                  </a:cxn>
                  <a:cxn ang="0">
                    <a:pos x="51" y="132"/>
                  </a:cxn>
                  <a:cxn ang="0">
                    <a:pos x="63" y="132"/>
                  </a:cxn>
                  <a:cxn ang="0">
                    <a:pos x="74" y="126"/>
                  </a:cxn>
                  <a:cxn ang="0">
                    <a:pos x="80" y="120"/>
                  </a:cxn>
                  <a:cxn ang="0">
                    <a:pos x="92" y="115"/>
                  </a:cxn>
                  <a:cxn ang="0">
                    <a:pos x="97" y="109"/>
                  </a:cxn>
                  <a:cxn ang="0">
                    <a:pos x="97" y="98"/>
                  </a:cxn>
                  <a:cxn ang="0">
                    <a:pos x="103" y="86"/>
                  </a:cxn>
                  <a:cxn ang="0">
                    <a:pos x="103" y="75"/>
                  </a:cxn>
                  <a:cxn ang="0">
                    <a:pos x="103" y="57"/>
                  </a:cxn>
                </a:cxnLst>
                <a:rect l="0" t="0" r="r" b="b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solidFill>
                <a:schemeClr val="tx2"/>
              </a:solidFill>
              <a:ln w="17463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1" name="Group 117"/>
              <p:cNvGrpSpPr>
                <a:grpSpLocks/>
              </p:cNvGrpSpPr>
              <p:nvPr/>
            </p:nvGrpSpPr>
            <p:grpSpPr bwMode="auto">
              <a:xfrm>
                <a:off x="1488" y="3360"/>
                <a:ext cx="276" cy="140"/>
                <a:chOff x="1529" y="2185"/>
                <a:chExt cx="276" cy="140"/>
              </a:xfrm>
            </p:grpSpPr>
            <p:sp>
              <p:nvSpPr>
                <p:cNvPr id="1333366" name="Freeform 118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/>
                  <a:ahLst/>
                  <a:cxnLst>
                    <a:cxn ang="0">
                      <a:pos x="86" y="0"/>
                    </a:cxn>
                    <a:cxn ang="0">
                      <a:pos x="109" y="0"/>
                    </a:cxn>
                    <a:cxn ang="0">
                      <a:pos x="126" y="0"/>
                    </a:cxn>
                    <a:cxn ang="0">
                      <a:pos x="144" y="11"/>
                    </a:cxn>
                    <a:cxn ang="0">
                      <a:pos x="161" y="17"/>
                    </a:cxn>
                    <a:cxn ang="0">
                      <a:pos x="172" y="34"/>
                    </a:cxn>
                    <a:cxn ang="0">
                      <a:pos x="184" y="51"/>
                    </a:cxn>
                    <a:cxn ang="0">
                      <a:pos x="195" y="74"/>
                    </a:cxn>
                    <a:cxn ang="0">
                      <a:pos x="201" y="97"/>
                    </a:cxn>
                    <a:cxn ang="0">
                      <a:pos x="201" y="120"/>
                    </a:cxn>
                    <a:cxn ang="0">
                      <a:pos x="201" y="149"/>
                    </a:cxn>
                    <a:cxn ang="0">
                      <a:pos x="195" y="172"/>
                    </a:cxn>
                    <a:cxn ang="0">
                      <a:pos x="184" y="189"/>
                    </a:cxn>
                    <a:cxn ang="0">
                      <a:pos x="172" y="212"/>
                    </a:cxn>
                    <a:cxn ang="0">
                      <a:pos x="161" y="223"/>
                    </a:cxn>
                    <a:cxn ang="0">
                      <a:pos x="144" y="235"/>
                    </a:cxn>
                    <a:cxn ang="0">
                      <a:pos x="126" y="241"/>
                    </a:cxn>
                    <a:cxn ang="0">
                      <a:pos x="109" y="246"/>
                    </a:cxn>
                    <a:cxn ang="0">
                      <a:pos x="86" y="246"/>
                    </a:cxn>
                    <a:cxn ang="0">
                      <a:pos x="69" y="241"/>
                    </a:cxn>
                    <a:cxn ang="0">
                      <a:pos x="52" y="235"/>
                    </a:cxn>
                    <a:cxn ang="0">
                      <a:pos x="40" y="223"/>
                    </a:cxn>
                    <a:cxn ang="0">
                      <a:pos x="23" y="212"/>
                    </a:cxn>
                    <a:cxn ang="0">
                      <a:pos x="12" y="189"/>
                    </a:cxn>
                    <a:cxn ang="0">
                      <a:pos x="6" y="172"/>
                    </a:cxn>
                    <a:cxn ang="0">
                      <a:pos x="0" y="149"/>
                    </a:cxn>
                    <a:cxn ang="0">
                      <a:pos x="0" y="126"/>
                    </a:cxn>
                    <a:cxn ang="0">
                      <a:pos x="0" y="97"/>
                    </a:cxn>
                    <a:cxn ang="0">
                      <a:pos x="6" y="74"/>
                    </a:cxn>
                    <a:cxn ang="0">
                      <a:pos x="12" y="51"/>
                    </a:cxn>
                    <a:cxn ang="0">
                      <a:pos x="23" y="34"/>
                    </a:cxn>
                    <a:cxn ang="0">
                      <a:pos x="40" y="17"/>
                    </a:cxn>
                    <a:cxn ang="0">
                      <a:pos x="52" y="11"/>
                    </a:cxn>
                    <a:cxn ang="0">
                      <a:pos x="69" y="0"/>
                    </a:cxn>
                    <a:cxn ang="0">
                      <a:pos x="86" y="0"/>
                    </a:cxn>
                  </a:cxnLst>
                  <a:rect l="0" t="0" r="r" b="b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67" name="Freeform 119"/>
                <p:cNvSpPr>
                  <a:spLocks/>
                </p:cNvSpPr>
                <p:nvPr/>
              </p:nvSpPr>
              <p:spPr bwMode="auto">
                <a:xfrm>
                  <a:off x="1697" y="2185"/>
                  <a:ext cx="108" cy="140"/>
                </a:xfrm>
                <a:custGeom>
                  <a:avLst/>
                  <a:gdLst/>
                  <a:ahLst/>
                  <a:cxnLst>
                    <a:cxn ang="0">
                      <a:pos x="86" y="0"/>
                    </a:cxn>
                    <a:cxn ang="0">
                      <a:pos x="109" y="0"/>
                    </a:cxn>
                    <a:cxn ang="0">
                      <a:pos x="126" y="0"/>
                    </a:cxn>
                    <a:cxn ang="0">
                      <a:pos x="144" y="11"/>
                    </a:cxn>
                    <a:cxn ang="0">
                      <a:pos x="161" y="17"/>
                    </a:cxn>
                    <a:cxn ang="0">
                      <a:pos x="172" y="34"/>
                    </a:cxn>
                    <a:cxn ang="0">
                      <a:pos x="184" y="51"/>
                    </a:cxn>
                    <a:cxn ang="0">
                      <a:pos x="195" y="74"/>
                    </a:cxn>
                    <a:cxn ang="0">
                      <a:pos x="201" y="97"/>
                    </a:cxn>
                    <a:cxn ang="0">
                      <a:pos x="201" y="120"/>
                    </a:cxn>
                    <a:cxn ang="0">
                      <a:pos x="201" y="149"/>
                    </a:cxn>
                    <a:cxn ang="0">
                      <a:pos x="195" y="172"/>
                    </a:cxn>
                    <a:cxn ang="0">
                      <a:pos x="184" y="189"/>
                    </a:cxn>
                    <a:cxn ang="0">
                      <a:pos x="172" y="212"/>
                    </a:cxn>
                    <a:cxn ang="0">
                      <a:pos x="161" y="223"/>
                    </a:cxn>
                    <a:cxn ang="0">
                      <a:pos x="144" y="235"/>
                    </a:cxn>
                    <a:cxn ang="0">
                      <a:pos x="126" y="241"/>
                    </a:cxn>
                    <a:cxn ang="0">
                      <a:pos x="109" y="246"/>
                    </a:cxn>
                    <a:cxn ang="0">
                      <a:pos x="86" y="246"/>
                    </a:cxn>
                    <a:cxn ang="0">
                      <a:pos x="69" y="241"/>
                    </a:cxn>
                    <a:cxn ang="0">
                      <a:pos x="52" y="235"/>
                    </a:cxn>
                    <a:cxn ang="0">
                      <a:pos x="40" y="223"/>
                    </a:cxn>
                    <a:cxn ang="0">
                      <a:pos x="23" y="212"/>
                    </a:cxn>
                    <a:cxn ang="0">
                      <a:pos x="12" y="189"/>
                    </a:cxn>
                    <a:cxn ang="0">
                      <a:pos x="6" y="172"/>
                    </a:cxn>
                    <a:cxn ang="0">
                      <a:pos x="0" y="149"/>
                    </a:cxn>
                    <a:cxn ang="0">
                      <a:pos x="0" y="126"/>
                    </a:cxn>
                    <a:cxn ang="0">
                      <a:pos x="0" y="97"/>
                    </a:cxn>
                    <a:cxn ang="0">
                      <a:pos x="6" y="74"/>
                    </a:cxn>
                    <a:cxn ang="0">
                      <a:pos x="12" y="51"/>
                    </a:cxn>
                    <a:cxn ang="0">
                      <a:pos x="23" y="34"/>
                    </a:cxn>
                    <a:cxn ang="0">
                      <a:pos x="40" y="17"/>
                    </a:cxn>
                    <a:cxn ang="0">
                      <a:pos x="52" y="11"/>
                    </a:cxn>
                    <a:cxn ang="0">
                      <a:pos x="69" y="0"/>
                    </a:cxn>
                    <a:cxn ang="0">
                      <a:pos x="86" y="0"/>
                    </a:cxn>
                  </a:cxnLst>
                  <a:rect l="0" t="0" r="r" b="b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1529" y="2231"/>
                  <a:ext cx="171" cy="25"/>
                </a:xfrm>
                <a:prstGeom prst="rect">
                  <a:avLst/>
                </a:prstGeom>
                <a:noFill/>
                <a:ln w="17463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70" name="Freeform 122"/>
                <p:cNvSpPr>
                  <a:spLocks noEditPoints="1"/>
                </p:cNvSpPr>
                <p:nvPr/>
              </p:nvSpPr>
              <p:spPr bwMode="auto">
                <a:xfrm>
                  <a:off x="1529" y="2253"/>
                  <a:ext cx="59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0"/>
                    </a:cxn>
                    <a:cxn ang="0">
                      <a:pos x="34" y="86"/>
                    </a:cxn>
                    <a:cxn ang="0">
                      <a:pos x="29" y="92"/>
                    </a:cxn>
                    <a:cxn ang="0">
                      <a:pos x="29" y="98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2" y="86"/>
                    </a:cxn>
                    <a:cxn ang="0">
                      <a:pos x="0" y="0"/>
                    </a:cxn>
                    <a:cxn ang="0">
                      <a:pos x="69" y="0"/>
                    </a:cxn>
                    <a:cxn ang="0">
                      <a:pos x="109" y="0"/>
                    </a:cxn>
                    <a:cxn ang="0">
                      <a:pos x="97" y="86"/>
                    </a:cxn>
                    <a:cxn ang="0">
                      <a:pos x="97" y="92"/>
                    </a:cxn>
                    <a:cxn ang="0">
                      <a:pos x="92" y="98"/>
                    </a:cxn>
                    <a:cxn ang="0">
                      <a:pos x="86" y="98"/>
                    </a:cxn>
                    <a:cxn ang="0">
                      <a:pos x="86" y="92"/>
                    </a:cxn>
                    <a:cxn ang="0">
                      <a:pos x="80" y="92"/>
                    </a:cxn>
                    <a:cxn ang="0">
                      <a:pos x="80" y="86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109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  <a:close/>
                      <a:moveTo>
                        <a:pt x="69" y="0"/>
                      </a:moveTo>
                      <a:lnTo>
                        <a:pt x="109" y="0"/>
                      </a:lnTo>
                      <a:lnTo>
                        <a:pt x="97" y="86"/>
                      </a:lnTo>
                      <a:lnTo>
                        <a:pt x="97" y="92"/>
                      </a:lnTo>
                      <a:lnTo>
                        <a:pt x="92" y="98"/>
                      </a:lnTo>
                      <a:lnTo>
                        <a:pt x="86" y="98"/>
                      </a:lnTo>
                      <a:lnTo>
                        <a:pt x="86" y="92"/>
                      </a:lnTo>
                      <a:lnTo>
                        <a:pt x="80" y="92"/>
                      </a:lnTo>
                      <a:lnTo>
                        <a:pt x="80" y="8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71" name="Freeform 123"/>
                <p:cNvSpPr>
                  <a:spLocks/>
                </p:cNvSpPr>
                <p:nvPr/>
              </p:nvSpPr>
              <p:spPr bwMode="auto">
                <a:xfrm>
                  <a:off x="1529" y="2253"/>
                  <a:ext cx="25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0"/>
                    </a:cxn>
                    <a:cxn ang="0">
                      <a:pos x="34" y="86"/>
                    </a:cxn>
                    <a:cxn ang="0">
                      <a:pos x="29" y="92"/>
                    </a:cxn>
                    <a:cxn ang="0">
                      <a:pos x="29" y="98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2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6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72" name="Freeform 124"/>
                <p:cNvSpPr>
                  <a:spLocks/>
                </p:cNvSpPr>
                <p:nvPr/>
              </p:nvSpPr>
              <p:spPr bwMode="auto">
                <a:xfrm>
                  <a:off x="1566" y="2253"/>
                  <a:ext cx="22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0"/>
                    </a:cxn>
                    <a:cxn ang="0">
                      <a:pos x="28" y="86"/>
                    </a:cxn>
                    <a:cxn ang="0">
                      <a:pos x="28" y="92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1" y="92"/>
                    </a:cxn>
                    <a:cxn ang="0">
                      <a:pos x="11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" h="98">
                      <a:moveTo>
                        <a:pt x="0" y="0"/>
                      </a:moveTo>
                      <a:lnTo>
                        <a:pt x="40" y="0"/>
                      </a:lnTo>
                      <a:lnTo>
                        <a:pt x="28" y="86"/>
                      </a:lnTo>
                      <a:lnTo>
                        <a:pt x="28" y="92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1" y="92"/>
                      </a:lnTo>
                      <a:lnTo>
                        <a:pt x="11" y="8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73" name="Freeform 125"/>
                <p:cNvSpPr>
                  <a:spLocks noEditPoints="1"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/>
                  <a:ahLst/>
                  <a:cxnLst>
                    <a:cxn ang="0">
                      <a:pos x="131" y="86"/>
                    </a:cxn>
                    <a:cxn ang="0">
                      <a:pos x="126" y="115"/>
                    </a:cxn>
                    <a:cxn ang="0">
                      <a:pos x="114" y="132"/>
                    </a:cxn>
                    <a:cxn ang="0">
                      <a:pos x="91" y="144"/>
                    </a:cxn>
                    <a:cxn ang="0">
                      <a:pos x="68" y="149"/>
                    </a:cxn>
                    <a:cxn ang="0">
                      <a:pos x="57" y="149"/>
                    </a:cxn>
                    <a:cxn ang="0">
                      <a:pos x="46" y="144"/>
                    </a:cxn>
                    <a:cxn ang="0">
                      <a:pos x="34" y="138"/>
                    </a:cxn>
                    <a:cxn ang="0">
                      <a:pos x="28" y="132"/>
                    </a:cxn>
                    <a:cxn ang="0">
                      <a:pos x="17" y="126"/>
                    </a:cxn>
                    <a:cxn ang="0">
                      <a:pos x="11" y="121"/>
                    </a:cxn>
                    <a:cxn ang="0">
                      <a:pos x="5" y="109"/>
                    </a:cxn>
                    <a:cxn ang="0">
                      <a:pos x="5" y="98"/>
                    </a:cxn>
                    <a:cxn ang="0">
                      <a:pos x="0" y="86"/>
                    </a:cxn>
                    <a:cxn ang="0">
                      <a:pos x="5" y="46"/>
                    </a:cxn>
                    <a:cxn ang="0">
                      <a:pos x="17" y="23"/>
                    </a:cxn>
                    <a:cxn ang="0">
                      <a:pos x="34" y="6"/>
                    </a:cxn>
                    <a:cxn ang="0">
                      <a:pos x="57" y="0"/>
                    </a:cxn>
                    <a:cxn ang="0">
                      <a:pos x="74" y="0"/>
                    </a:cxn>
                    <a:cxn ang="0">
                      <a:pos x="86" y="0"/>
                    </a:cxn>
                    <a:cxn ang="0">
                      <a:pos x="97" y="0"/>
                    </a:cxn>
                    <a:cxn ang="0">
                      <a:pos x="109" y="6"/>
                    </a:cxn>
                    <a:cxn ang="0">
                      <a:pos x="114" y="12"/>
                    </a:cxn>
                    <a:cxn ang="0">
                      <a:pos x="120" y="18"/>
                    </a:cxn>
                    <a:cxn ang="0">
                      <a:pos x="126" y="29"/>
                    </a:cxn>
                    <a:cxn ang="0">
                      <a:pos x="131" y="41"/>
                    </a:cxn>
                    <a:cxn ang="0">
                      <a:pos x="131" y="52"/>
                    </a:cxn>
                    <a:cxn ang="0">
                      <a:pos x="120" y="63"/>
                    </a:cxn>
                    <a:cxn ang="0">
                      <a:pos x="120" y="46"/>
                    </a:cxn>
                    <a:cxn ang="0">
                      <a:pos x="114" y="35"/>
                    </a:cxn>
                    <a:cxn ang="0">
                      <a:pos x="109" y="23"/>
                    </a:cxn>
                    <a:cxn ang="0">
                      <a:pos x="103" y="18"/>
                    </a:cxn>
                    <a:cxn ang="0">
                      <a:pos x="97" y="12"/>
                    </a:cxn>
                    <a:cxn ang="0">
                      <a:pos x="86" y="12"/>
                    </a:cxn>
                    <a:cxn ang="0">
                      <a:pos x="74" y="6"/>
                    </a:cxn>
                    <a:cxn ang="0">
                      <a:pos x="57" y="6"/>
                    </a:cxn>
                    <a:cxn ang="0">
                      <a:pos x="40" y="18"/>
                    </a:cxn>
                    <a:cxn ang="0">
                      <a:pos x="23" y="35"/>
                    </a:cxn>
                    <a:cxn ang="0">
                      <a:pos x="17" y="52"/>
                    </a:cxn>
                    <a:cxn ang="0">
                      <a:pos x="17" y="81"/>
                    </a:cxn>
                    <a:cxn ang="0">
                      <a:pos x="17" y="98"/>
                    </a:cxn>
                    <a:cxn ang="0">
                      <a:pos x="23" y="109"/>
                    </a:cxn>
                    <a:cxn ang="0">
                      <a:pos x="28" y="121"/>
                    </a:cxn>
                    <a:cxn ang="0">
                      <a:pos x="34" y="126"/>
                    </a:cxn>
                    <a:cxn ang="0">
                      <a:pos x="40" y="132"/>
                    </a:cxn>
                    <a:cxn ang="0">
                      <a:pos x="51" y="138"/>
                    </a:cxn>
                    <a:cxn ang="0">
                      <a:pos x="63" y="138"/>
                    </a:cxn>
                    <a:cxn ang="0">
                      <a:pos x="80" y="138"/>
                    </a:cxn>
                    <a:cxn ang="0">
                      <a:pos x="97" y="126"/>
                    </a:cxn>
                    <a:cxn ang="0">
                      <a:pos x="114" y="115"/>
                    </a:cxn>
                    <a:cxn ang="0">
                      <a:pos x="120" y="92"/>
                    </a:cxn>
                    <a:cxn ang="0">
                      <a:pos x="120" y="63"/>
                    </a:cxn>
                  </a:cxnLst>
                  <a:rect l="0" t="0" r="r" b="b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  <a:close/>
                      <a:moveTo>
                        <a:pt x="120" y="63"/>
                      </a:moveTo>
                      <a:lnTo>
                        <a:pt x="120" y="58"/>
                      </a:lnTo>
                      <a:lnTo>
                        <a:pt x="120" y="46"/>
                      </a:lnTo>
                      <a:lnTo>
                        <a:pt x="114" y="41"/>
                      </a:lnTo>
                      <a:lnTo>
                        <a:pt x="114" y="35"/>
                      </a:lnTo>
                      <a:lnTo>
                        <a:pt x="114" y="29"/>
                      </a:lnTo>
                      <a:lnTo>
                        <a:pt x="109" y="23"/>
                      </a:lnTo>
                      <a:lnTo>
                        <a:pt x="103" y="23"/>
                      </a:lnTo>
                      <a:lnTo>
                        <a:pt x="103" y="18"/>
                      </a:lnTo>
                      <a:lnTo>
                        <a:pt x="97" y="18"/>
                      </a:lnTo>
                      <a:lnTo>
                        <a:pt x="97" y="12"/>
                      </a:lnTo>
                      <a:lnTo>
                        <a:pt x="91" y="12"/>
                      </a:lnTo>
                      <a:lnTo>
                        <a:pt x="86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8" y="6"/>
                      </a:lnTo>
                      <a:lnTo>
                        <a:pt x="57" y="6"/>
                      </a:lnTo>
                      <a:lnTo>
                        <a:pt x="46" y="12"/>
                      </a:lnTo>
                      <a:lnTo>
                        <a:pt x="40" y="18"/>
                      </a:lnTo>
                      <a:lnTo>
                        <a:pt x="28" y="23"/>
                      </a:lnTo>
                      <a:lnTo>
                        <a:pt x="23" y="35"/>
                      </a:lnTo>
                      <a:lnTo>
                        <a:pt x="17" y="41"/>
                      </a:lnTo>
                      <a:lnTo>
                        <a:pt x="17" y="52"/>
                      </a:lnTo>
                      <a:lnTo>
                        <a:pt x="17" y="63"/>
                      </a:lnTo>
                      <a:lnTo>
                        <a:pt x="17" y="81"/>
                      </a:lnTo>
                      <a:lnTo>
                        <a:pt x="17" y="92"/>
                      </a:lnTo>
                      <a:lnTo>
                        <a:pt x="17" y="98"/>
                      </a:lnTo>
                      <a:lnTo>
                        <a:pt x="17" y="104"/>
                      </a:lnTo>
                      <a:lnTo>
                        <a:pt x="23" y="109"/>
                      </a:lnTo>
                      <a:lnTo>
                        <a:pt x="23" y="115"/>
                      </a:lnTo>
                      <a:lnTo>
                        <a:pt x="28" y="121"/>
                      </a:lnTo>
                      <a:lnTo>
                        <a:pt x="34" y="121"/>
                      </a:lnTo>
                      <a:lnTo>
                        <a:pt x="34" y="126"/>
                      </a:lnTo>
                      <a:lnTo>
                        <a:pt x="40" y="126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8"/>
                      </a:lnTo>
                      <a:lnTo>
                        <a:pt x="57" y="138"/>
                      </a:lnTo>
                      <a:lnTo>
                        <a:pt x="63" y="138"/>
                      </a:lnTo>
                      <a:lnTo>
                        <a:pt x="68" y="138"/>
                      </a:lnTo>
                      <a:lnTo>
                        <a:pt x="80" y="138"/>
                      </a:lnTo>
                      <a:lnTo>
                        <a:pt x="91" y="132"/>
                      </a:lnTo>
                      <a:lnTo>
                        <a:pt x="97" y="126"/>
                      </a:lnTo>
                      <a:lnTo>
                        <a:pt x="109" y="121"/>
                      </a:lnTo>
                      <a:lnTo>
                        <a:pt x="114" y="115"/>
                      </a:lnTo>
                      <a:lnTo>
                        <a:pt x="114" y="104"/>
                      </a:lnTo>
                      <a:lnTo>
                        <a:pt x="120" y="92"/>
                      </a:lnTo>
                      <a:lnTo>
                        <a:pt x="120" y="81"/>
                      </a:lnTo>
                      <a:lnTo>
                        <a:pt x="120" y="63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74" name="Freeform 126"/>
                <p:cNvSpPr>
                  <a:spLocks/>
                </p:cNvSpPr>
                <p:nvPr/>
              </p:nvSpPr>
              <p:spPr bwMode="auto">
                <a:xfrm>
                  <a:off x="1716" y="2215"/>
                  <a:ext cx="71" cy="84"/>
                </a:xfrm>
                <a:custGeom>
                  <a:avLst/>
                  <a:gdLst/>
                  <a:ahLst/>
                  <a:cxnLst>
                    <a:cxn ang="0">
                      <a:pos x="131" y="63"/>
                    </a:cxn>
                    <a:cxn ang="0">
                      <a:pos x="131" y="86"/>
                    </a:cxn>
                    <a:cxn ang="0">
                      <a:pos x="131" y="98"/>
                    </a:cxn>
                    <a:cxn ang="0">
                      <a:pos x="126" y="115"/>
                    </a:cxn>
                    <a:cxn ang="0">
                      <a:pos x="120" y="126"/>
                    </a:cxn>
                    <a:cxn ang="0">
                      <a:pos x="114" y="132"/>
                    </a:cxn>
                    <a:cxn ang="0">
                      <a:pos x="103" y="138"/>
                    </a:cxn>
                    <a:cxn ang="0">
                      <a:pos x="91" y="144"/>
                    </a:cxn>
                    <a:cxn ang="0">
                      <a:pos x="80" y="149"/>
                    </a:cxn>
                    <a:cxn ang="0">
                      <a:pos x="68" y="149"/>
                    </a:cxn>
                    <a:cxn ang="0">
                      <a:pos x="63" y="149"/>
                    </a:cxn>
                    <a:cxn ang="0">
                      <a:pos x="57" y="149"/>
                    </a:cxn>
                    <a:cxn ang="0">
                      <a:pos x="51" y="144"/>
                    </a:cxn>
                    <a:cxn ang="0">
                      <a:pos x="46" y="144"/>
                    </a:cxn>
                    <a:cxn ang="0">
                      <a:pos x="40" y="144"/>
                    </a:cxn>
                    <a:cxn ang="0">
                      <a:pos x="34" y="138"/>
                    </a:cxn>
                    <a:cxn ang="0">
                      <a:pos x="28" y="138"/>
                    </a:cxn>
                    <a:cxn ang="0">
                      <a:pos x="28" y="132"/>
                    </a:cxn>
                    <a:cxn ang="0">
                      <a:pos x="23" y="132"/>
                    </a:cxn>
                    <a:cxn ang="0">
                      <a:pos x="17" y="126"/>
                    </a:cxn>
                    <a:cxn ang="0">
                      <a:pos x="17" y="121"/>
                    </a:cxn>
                    <a:cxn ang="0">
                      <a:pos x="11" y="121"/>
                    </a:cxn>
                    <a:cxn ang="0">
                      <a:pos x="11" y="115"/>
                    </a:cxn>
                    <a:cxn ang="0">
                      <a:pos x="5" y="109"/>
                    </a:cxn>
                    <a:cxn ang="0">
                      <a:pos x="5" y="104"/>
                    </a:cxn>
                    <a:cxn ang="0">
                      <a:pos x="5" y="98"/>
                    </a:cxn>
                    <a:cxn ang="0">
                      <a:pos x="5" y="92"/>
                    </a:cxn>
                    <a:cxn ang="0">
                      <a:pos x="0" y="86"/>
                    </a:cxn>
                    <a:cxn ang="0">
                      <a:pos x="0" y="63"/>
                    </a:cxn>
                    <a:cxn ang="0">
                      <a:pos x="5" y="46"/>
                    </a:cxn>
                    <a:cxn ang="0">
                      <a:pos x="5" y="35"/>
                    </a:cxn>
                    <a:cxn ang="0">
                      <a:pos x="17" y="23"/>
                    </a:cxn>
                    <a:cxn ang="0">
                      <a:pos x="23" y="12"/>
                    </a:cxn>
                    <a:cxn ang="0">
                      <a:pos x="34" y="6"/>
                    </a:cxn>
                    <a:cxn ang="0">
                      <a:pos x="46" y="0"/>
                    </a:cxn>
                    <a:cxn ang="0">
                      <a:pos x="57" y="0"/>
                    </a:cxn>
                    <a:cxn ang="0">
                      <a:pos x="68" y="0"/>
                    </a:cxn>
                    <a:cxn ang="0">
                      <a:pos x="74" y="0"/>
                    </a:cxn>
                    <a:cxn ang="0">
                      <a:pos x="80" y="0"/>
                    </a:cxn>
                    <a:cxn ang="0">
                      <a:pos x="86" y="0"/>
                    </a:cxn>
                    <a:cxn ang="0">
                      <a:pos x="91" y="0"/>
                    </a:cxn>
                    <a:cxn ang="0">
                      <a:pos x="97" y="0"/>
                    </a:cxn>
                    <a:cxn ang="0">
                      <a:pos x="103" y="6"/>
                    </a:cxn>
                    <a:cxn ang="0">
                      <a:pos x="109" y="6"/>
                    </a:cxn>
                    <a:cxn ang="0">
                      <a:pos x="109" y="12"/>
                    </a:cxn>
                    <a:cxn ang="0">
                      <a:pos x="114" y="12"/>
                    </a:cxn>
                    <a:cxn ang="0">
                      <a:pos x="114" y="18"/>
                    </a:cxn>
                    <a:cxn ang="0">
                      <a:pos x="120" y="18"/>
                    </a:cxn>
                    <a:cxn ang="0">
                      <a:pos x="120" y="23"/>
                    </a:cxn>
                    <a:cxn ang="0">
                      <a:pos x="126" y="29"/>
                    </a:cxn>
                    <a:cxn ang="0">
                      <a:pos x="131" y="35"/>
                    </a:cxn>
                    <a:cxn ang="0">
                      <a:pos x="131" y="41"/>
                    </a:cxn>
                    <a:cxn ang="0">
                      <a:pos x="131" y="46"/>
                    </a:cxn>
                    <a:cxn ang="0">
                      <a:pos x="131" y="52"/>
                    </a:cxn>
                    <a:cxn ang="0">
                      <a:pos x="131" y="63"/>
                    </a:cxn>
                  </a:cxnLst>
                  <a:rect l="0" t="0" r="r" b="b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375" name="Freeform 127"/>
                <p:cNvSpPr>
                  <a:spLocks/>
                </p:cNvSpPr>
                <p:nvPr/>
              </p:nvSpPr>
              <p:spPr bwMode="auto">
                <a:xfrm>
                  <a:off x="1725" y="2217"/>
                  <a:ext cx="57" cy="75"/>
                </a:xfrm>
                <a:custGeom>
                  <a:avLst/>
                  <a:gdLst/>
                  <a:ahLst/>
                  <a:cxnLst>
                    <a:cxn ang="0">
                      <a:pos x="103" y="57"/>
                    </a:cxn>
                    <a:cxn ang="0">
                      <a:pos x="103" y="52"/>
                    </a:cxn>
                    <a:cxn ang="0">
                      <a:pos x="103" y="40"/>
                    </a:cxn>
                    <a:cxn ang="0">
                      <a:pos x="97" y="35"/>
                    </a:cxn>
                    <a:cxn ang="0">
                      <a:pos x="97" y="29"/>
                    </a:cxn>
                    <a:cxn ang="0">
                      <a:pos x="97" y="23"/>
                    </a:cxn>
                    <a:cxn ang="0">
                      <a:pos x="92" y="17"/>
                    </a:cxn>
                    <a:cxn ang="0">
                      <a:pos x="86" y="17"/>
                    </a:cxn>
                    <a:cxn ang="0">
                      <a:pos x="86" y="12"/>
                    </a:cxn>
                    <a:cxn ang="0">
                      <a:pos x="80" y="12"/>
                    </a:cxn>
                    <a:cxn ang="0">
                      <a:pos x="80" y="6"/>
                    </a:cxn>
                    <a:cxn ang="0">
                      <a:pos x="74" y="6"/>
                    </a:cxn>
                    <a:cxn ang="0">
                      <a:pos x="69" y="6"/>
                    </a:cxn>
                    <a:cxn ang="0">
                      <a:pos x="63" y="0"/>
                    </a:cxn>
                    <a:cxn ang="0">
                      <a:pos x="57" y="0"/>
                    </a:cxn>
                    <a:cxn ang="0">
                      <a:pos x="51" y="0"/>
                    </a:cxn>
                    <a:cxn ang="0">
                      <a:pos x="40" y="0"/>
                    </a:cxn>
                    <a:cxn ang="0">
                      <a:pos x="29" y="6"/>
                    </a:cxn>
                    <a:cxn ang="0">
                      <a:pos x="23" y="12"/>
                    </a:cxn>
                    <a:cxn ang="0">
                      <a:pos x="11" y="17"/>
                    </a:cxn>
                    <a:cxn ang="0">
                      <a:pos x="6" y="29"/>
                    </a:cxn>
                    <a:cxn ang="0">
                      <a:pos x="0" y="35"/>
                    </a:cxn>
                    <a:cxn ang="0">
                      <a:pos x="0" y="46"/>
                    </a:cxn>
                    <a:cxn ang="0">
                      <a:pos x="0" y="57"/>
                    </a:cxn>
                    <a:cxn ang="0">
                      <a:pos x="0" y="75"/>
                    </a:cxn>
                    <a:cxn ang="0">
                      <a:pos x="0" y="86"/>
                    </a:cxn>
                    <a:cxn ang="0">
                      <a:pos x="0" y="92"/>
                    </a:cxn>
                    <a:cxn ang="0">
                      <a:pos x="0" y="98"/>
                    </a:cxn>
                    <a:cxn ang="0">
                      <a:pos x="6" y="103"/>
                    </a:cxn>
                    <a:cxn ang="0">
                      <a:pos x="6" y="109"/>
                    </a:cxn>
                    <a:cxn ang="0">
                      <a:pos x="11" y="115"/>
                    </a:cxn>
                    <a:cxn ang="0">
                      <a:pos x="17" y="115"/>
                    </a:cxn>
                    <a:cxn ang="0">
                      <a:pos x="17" y="120"/>
                    </a:cxn>
                    <a:cxn ang="0">
                      <a:pos x="23" y="120"/>
                    </a:cxn>
                    <a:cxn ang="0">
                      <a:pos x="23" y="126"/>
                    </a:cxn>
                    <a:cxn ang="0">
                      <a:pos x="29" y="126"/>
                    </a:cxn>
                    <a:cxn ang="0">
                      <a:pos x="34" y="132"/>
                    </a:cxn>
                    <a:cxn ang="0">
                      <a:pos x="40" y="132"/>
                    </a:cxn>
                    <a:cxn ang="0">
                      <a:pos x="46" y="132"/>
                    </a:cxn>
                    <a:cxn ang="0">
                      <a:pos x="51" y="132"/>
                    </a:cxn>
                    <a:cxn ang="0">
                      <a:pos x="63" y="132"/>
                    </a:cxn>
                    <a:cxn ang="0">
                      <a:pos x="74" y="126"/>
                    </a:cxn>
                    <a:cxn ang="0">
                      <a:pos x="80" y="120"/>
                    </a:cxn>
                    <a:cxn ang="0">
                      <a:pos x="92" y="115"/>
                    </a:cxn>
                    <a:cxn ang="0">
                      <a:pos x="97" y="109"/>
                    </a:cxn>
                    <a:cxn ang="0">
                      <a:pos x="97" y="98"/>
                    </a:cxn>
                    <a:cxn ang="0">
                      <a:pos x="103" y="86"/>
                    </a:cxn>
                    <a:cxn ang="0">
                      <a:pos x="103" y="75"/>
                    </a:cxn>
                    <a:cxn ang="0">
                      <a:pos x="103" y="57"/>
                    </a:cxn>
                  </a:cxnLst>
                  <a:rect l="0" t="0" r="r" b="b"/>
                  <a:pathLst>
                    <a:path w="103" h="132">
                      <a:moveTo>
                        <a:pt x="103" y="57"/>
                      </a:moveTo>
                      <a:lnTo>
                        <a:pt x="103" y="52"/>
                      </a:lnTo>
                      <a:lnTo>
                        <a:pt x="103" y="40"/>
                      </a:lnTo>
                      <a:lnTo>
                        <a:pt x="97" y="35"/>
                      </a:lnTo>
                      <a:lnTo>
                        <a:pt x="97" y="29"/>
                      </a:lnTo>
                      <a:lnTo>
                        <a:pt x="97" y="23"/>
                      </a:lnTo>
                      <a:lnTo>
                        <a:pt x="92" y="17"/>
                      </a:lnTo>
                      <a:lnTo>
                        <a:pt x="86" y="17"/>
                      </a:lnTo>
                      <a:lnTo>
                        <a:pt x="86" y="12"/>
                      </a:lnTo>
                      <a:lnTo>
                        <a:pt x="80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9" y="6"/>
                      </a:lnTo>
                      <a:lnTo>
                        <a:pt x="63" y="0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29" y="6"/>
                      </a:lnTo>
                      <a:lnTo>
                        <a:pt x="23" y="12"/>
                      </a:lnTo>
                      <a:lnTo>
                        <a:pt x="11" y="17"/>
                      </a:lnTo>
                      <a:lnTo>
                        <a:pt x="6" y="29"/>
                      </a:lnTo>
                      <a:lnTo>
                        <a:pt x="0" y="35"/>
                      </a:lnTo>
                      <a:lnTo>
                        <a:pt x="0" y="46"/>
                      </a:lnTo>
                      <a:lnTo>
                        <a:pt x="0" y="57"/>
                      </a:lnTo>
                      <a:lnTo>
                        <a:pt x="0" y="75"/>
                      </a:lnTo>
                      <a:lnTo>
                        <a:pt x="0" y="86"/>
                      </a:lnTo>
                      <a:lnTo>
                        <a:pt x="0" y="92"/>
                      </a:lnTo>
                      <a:lnTo>
                        <a:pt x="0" y="98"/>
                      </a:lnTo>
                      <a:lnTo>
                        <a:pt x="6" y="103"/>
                      </a:lnTo>
                      <a:lnTo>
                        <a:pt x="6" y="109"/>
                      </a:lnTo>
                      <a:lnTo>
                        <a:pt x="11" y="115"/>
                      </a:lnTo>
                      <a:lnTo>
                        <a:pt x="17" y="115"/>
                      </a:lnTo>
                      <a:lnTo>
                        <a:pt x="17" y="120"/>
                      </a:lnTo>
                      <a:lnTo>
                        <a:pt x="23" y="120"/>
                      </a:lnTo>
                      <a:lnTo>
                        <a:pt x="23" y="126"/>
                      </a:lnTo>
                      <a:lnTo>
                        <a:pt x="29" y="126"/>
                      </a:lnTo>
                      <a:lnTo>
                        <a:pt x="34" y="132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2"/>
                      </a:lnTo>
                      <a:lnTo>
                        <a:pt x="63" y="132"/>
                      </a:lnTo>
                      <a:lnTo>
                        <a:pt x="74" y="126"/>
                      </a:lnTo>
                      <a:lnTo>
                        <a:pt x="80" y="120"/>
                      </a:lnTo>
                      <a:lnTo>
                        <a:pt x="92" y="115"/>
                      </a:lnTo>
                      <a:lnTo>
                        <a:pt x="97" y="109"/>
                      </a:lnTo>
                      <a:lnTo>
                        <a:pt x="97" y="98"/>
                      </a:lnTo>
                      <a:lnTo>
                        <a:pt x="103" y="86"/>
                      </a:lnTo>
                      <a:lnTo>
                        <a:pt x="103" y="75"/>
                      </a:lnTo>
                      <a:lnTo>
                        <a:pt x="103" y="57"/>
                      </a:lnTo>
                    </a:path>
                  </a:pathLst>
                </a:custGeom>
                <a:noFill/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1333376" name="Line 12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2" name="Group 129"/>
          <p:cNvGrpSpPr>
            <a:grpSpLocks/>
          </p:cNvGrpSpPr>
          <p:nvPr/>
        </p:nvGrpSpPr>
        <p:grpSpPr bwMode="auto">
          <a:xfrm>
            <a:off x="7173913" y="4878388"/>
            <a:ext cx="641350" cy="1103312"/>
            <a:chOff x="4560" y="3072"/>
            <a:chExt cx="404" cy="695"/>
          </a:xfrm>
        </p:grpSpPr>
        <p:sp>
          <p:nvSpPr>
            <p:cNvPr id="1333378" name="Line 130"/>
            <p:cNvSpPr>
              <a:spLocks noChangeShapeType="1"/>
            </p:cNvSpPr>
            <p:nvPr/>
          </p:nvSpPr>
          <p:spPr bwMode="auto">
            <a:xfrm>
              <a:off x="4752" y="307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379" name="Rectangle 131"/>
            <p:cNvSpPr>
              <a:spLocks noChangeArrowheads="1"/>
            </p:cNvSpPr>
            <p:nvPr/>
          </p:nvSpPr>
          <p:spPr bwMode="auto">
            <a:xfrm>
              <a:off x="4560" y="3312"/>
              <a:ext cx="404" cy="4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380" name="Freeform 132"/>
            <p:cNvSpPr>
              <a:spLocks/>
            </p:cNvSpPr>
            <p:nvPr/>
          </p:nvSpPr>
          <p:spPr bwMode="auto">
            <a:xfrm>
              <a:off x="4772" y="3375"/>
              <a:ext cx="109" cy="141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09" y="0"/>
                </a:cxn>
                <a:cxn ang="0">
                  <a:pos x="126" y="0"/>
                </a:cxn>
                <a:cxn ang="0">
                  <a:pos x="144" y="11"/>
                </a:cxn>
                <a:cxn ang="0">
                  <a:pos x="161" y="17"/>
                </a:cxn>
                <a:cxn ang="0">
                  <a:pos x="172" y="34"/>
                </a:cxn>
                <a:cxn ang="0">
                  <a:pos x="184" y="51"/>
                </a:cxn>
                <a:cxn ang="0">
                  <a:pos x="195" y="74"/>
                </a:cxn>
                <a:cxn ang="0">
                  <a:pos x="201" y="97"/>
                </a:cxn>
                <a:cxn ang="0">
                  <a:pos x="201" y="120"/>
                </a:cxn>
                <a:cxn ang="0">
                  <a:pos x="201" y="149"/>
                </a:cxn>
                <a:cxn ang="0">
                  <a:pos x="195" y="172"/>
                </a:cxn>
                <a:cxn ang="0">
                  <a:pos x="184" y="189"/>
                </a:cxn>
                <a:cxn ang="0">
                  <a:pos x="172" y="212"/>
                </a:cxn>
                <a:cxn ang="0">
                  <a:pos x="161" y="223"/>
                </a:cxn>
                <a:cxn ang="0">
                  <a:pos x="144" y="235"/>
                </a:cxn>
                <a:cxn ang="0">
                  <a:pos x="126" y="241"/>
                </a:cxn>
                <a:cxn ang="0">
                  <a:pos x="109" y="246"/>
                </a:cxn>
                <a:cxn ang="0">
                  <a:pos x="86" y="246"/>
                </a:cxn>
                <a:cxn ang="0">
                  <a:pos x="69" y="241"/>
                </a:cxn>
                <a:cxn ang="0">
                  <a:pos x="52" y="235"/>
                </a:cxn>
                <a:cxn ang="0">
                  <a:pos x="40" y="223"/>
                </a:cxn>
                <a:cxn ang="0">
                  <a:pos x="23" y="212"/>
                </a:cxn>
                <a:cxn ang="0">
                  <a:pos x="12" y="189"/>
                </a:cxn>
                <a:cxn ang="0">
                  <a:pos x="6" y="172"/>
                </a:cxn>
                <a:cxn ang="0">
                  <a:pos x="0" y="149"/>
                </a:cxn>
                <a:cxn ang="0">
                  <a:pos x="0" y="126"/>
                </a:cxn>
                <a:cxn ang="0">
                  <a:pos x="0" y="97"/>
                </a:cxn>
                <a:cxn ang="0">
                  <a:pos x="6" y="74"/>
                </a:cxn>
                <a:cxn ang="0">
                  <a:pos x="12" y="51"/>
                </a:cxn>
                <a:cxn ang="0">
                  <a:pos x="23" y="34"/>
                </a:cxn>
                <a:cxn ang="0">
                  <a:pos x="40" y="17"/>
                </a:cxn>
                <a:cxn ang="0">
                  <a:pos x="52" y="11"/>
                </a:cxn>
                <a:cxn ang="0">
                  <a:pos x="69" y="0"/>
                </a:cxn>
                <a:cxn ang="0">
                  <a:pos x="86" y="0"/>
                </a:cxn>
              </a:cxnLst>
              <a:rect l="0" t="0" r="r" b="b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81" name="Freeform 133"/>
            <p:cNvSpPr>
              <a:spLocks/>
            </p:cNvSpPr>
            <p:nvPr/>
          </p:nvSpPr>
          <p:spPr bwMode="auto">
            <a:xfrm>
              <a:off x="4772" y="3375"/>
              <a:ext cx="109" cy="141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09" y="0"/>
                </a:cxn>
                <a:cxn ang="0">
                  <a:pos x="126" y="0"/>
                </a:cxn>
                <a:cxn ang="0">
                  <a:pos x="144" y="11"/>
                </a:cxn>
                <a:cxn ang="0">
                  <a:pos x="161" y="17"/>
                </a:cxn>
                <a:cxn ang="0">
                  <a:pos x="172" y="34"/>
                </a:cxn>
                <a:cxn ang="0">
                  <a:pos x="184" y="51"/>
                </a:cxn>
                <a:cxn ang="0">
                  <a:pos x="195" y="74"/>
                </a:cxn>
                <a:cxn ang="0">
                  <a:pos x="201" y="97"/>
                </a:cxn>
                <a:cxn ang="0">
                  <a:pos x="201" y="120"/>
                </a:cxn>
                <a:cxn ang="0">
                  <a:pos x="201" y="149"/>
                </a:cxn>
                <a:cxn ang="0">
                  <a:pos x="195" y="172"/>
                </a:cxn>
                <a:cxn ang="0">
                  <a:pos x="184" y="189"/>
                </a:cxn>
                <a:cxn ang="0">
                  <a:pos x="172" y="212"/>
                </a:cxn>
                <a:cxn ang="0">
                  <a:pos x="161" y="223"/>
                </a:cxn>
                <a:cxn ang="0">
                  <a:pos x="144" y="235"/>
                </a:cxn>
                <a:cxn ang="0">
                  <a:pos x="126" y="241"/>
                </a:cxn>
                <a:cxn ang="0">
                  <a:pos x="109" y="246"/>
                </a:cxn>
                <a:cxn ang="0">
                  <a:pos x="86" y="246"/>
                </a:cxn>
                <a:cxn ang="0">
                  <a:pos x="69" y="241"/>
                </a:cxn>
                <a:cxn ang="0">
                  <a:pos x="52" y="235"/>
                </a:cxn>
                <a:cxn ang="0">
                  <a:pos x="40" y="223"/>
                </a:cxn>
                <a:cxn ang="0">
                  <a:pos x="23" y="212"/>
                </a:cxn>
                <a:cxn ang="0">
                  <a:pos x="12" y="189"/>
                </a:cxn>
                <a:cxn ang="0">
                  <a:pos x="6" y="172"/>
                </a:cxn>
                <a:cxn ang="0">
                  <a:pos x="0" y="149"/>
                </a:cxn>
                <a:cxn ang="0">
                  <a:pos x="0" y="126"/>
                </a:cxn>
                <a:cxn ang="0">
                  <a:pos x="0" y="97"/>
                </a:cxn>
                <a:cxn ang="0">
                  <a:pos x="6" y="74"/>
                </a:cxn>
                <a:cxn ang="0">
                  <a:pos x="12" y="51"/>
                </a:cxn>
                <a:cxn ang="0">
                  <a:pos x="23" y="34"/>
                </a:cxn>
                <a:cxn ang="0">
                  <a:pos x="40" y="17"/>
                </a:cxn>
                <a:cxn ang="0">
                  <a:pos x="52" y="11"/>
                </a:cxn>
                <a:cxn ang="0">
                  <a:pos x="69" y="0"/>
                </a:cxn>
                <a:cxn ang="0">
                  <a:pos x="86" y="0"/>
                </a:cxn>
              </a:cxnLst>
              <a:rect l="0" t="0" r="r" b="b"/>
              <a:pathLst>
                <a:path w="201" h="246">
                  <a:moveTo>
                    <a:pt x="86" y="0"/>
                  </a:moveTo>
                  <a:lnTo>
                    <a:pt x="109" y="0"/>
                  </a:lnTo>
                  <a:lnTo>
                    <a:pt x="126" y="0"/>
                  </a:lnTo>
                  <a:lnTo>
                    <a:pt x="144" y="11"/>
                  </a:lnTo>
                  <a:lnTo>
                    <a:pt x="161" y="17"/>
                  </a:lnTo>
                  <a:lnTo>
                    <a:pt x="172" y="34"/>
                  </a:lnTo>
                  <a:lnTo>
                    <a:pt x="184" y="51"/>
                  </a:lnTo>
                  <a:lnTo>
                    <a:pt x="195" y="74"/>
                  </a:lnTo>
                  <a:lnTo>
                    <a:pt x="201" y="97"/>
                  </a:lnTo>
                  <a:lnTo>
                    <a:pt x="201" y="120"/>
                  </a:lnTo>
                  <a:lnTo>
                    <a:pt x="201" y="149"/>
                  </a:lnTo>
                  <a:lnTo>
                    <a:pt x="195" y="172"/>
                  </a:lnTo>
                  <a:lnTo>
                    <a:pt x="184" y="189"/>
                  </a:lnTo>
                  <a:lnTo>
                    <a:pt x="172" y="212"/>
                  </a:lnTo>
                  <a:lnTo>
                    <a:pt x="161" y="223"/>
                  </a:lnTo>
                  <a:lnTo>
                    <a:pt x="144" y="235"/>
                  </a:lnTo>
                  <a:lnTo>
                    <a:pt x="126" y="241"/>
                  </a:lnTo>
                  <a:lnTo>
                    <a:pt x="109" y="246"/>
                  </a:lnTo>
                  <a:lnTo>
                    <a:pt x="86" y="246"/>
                  </a:lnTo>
                  <a:lnTo>
                    <a:pt x="69" y="241"/>
                  </a:lnTo>
                  <a:lnTo>
                    <a:pt x="52" y="235"/>
                  </a:lnTo>
                  <a:lnTo>
                    <a:pt x="40" y="223"/>
                  </a:lnTo>
                  <a:lnTo>
                    <a:pt x="23" y="212"/>
                  </a:lnTo>
                  <a:lnTo>
                    <a:pt x="12" y="189"/>
                  </a:lnTo>
                  <a:lnTo>
                    <a:pt x="6" y="172"/>
                  </a:lnTo>
                  <a:lnTo>
                    <a:pt x="0" y="149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6" y="74"/>
                  </a:lnTo>
                  <a:lnTo>
                    <a:pt x="12" y="51"/>
                  </a:lnTo>
                  <a:lnTo>
                    <a:pt x="23" y="34"/>
                  </a:lnTo>
                  <a:lnTo>
                    <a:pt x="40" y="17"/>
                  </a:lnTo>
                  <a:lnTo>
                    <a:pt x="52" y="11"/>
                  </a:lnTo>
                  <a:lnTo>
                    <a:pt x="69" y="0"/>
                  </a:lnTo>
                  <a:lnTo>
                    <a:pt x="86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82" name="Rectangle 134"/>
            <p:cNvSpPr>
              <a:spLocks noChangeArrowheads="1"/>
            </p:cNvSpPr>
            <p:nvPr/>
          </p:nvSpPr>
          <p:spPr bwMode="auto">
            <a:xfrm>
              <a:off x="4604" y="3421"/>
              <a:ext cx="172" cy="2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83" name="Rectangle 135"/>
            <p:cNvSpPr>
              <a:spLocks noChangeArrowheads="1"/>
            </p:cNvSpPr>
            <p:nvPr/>
          </p:nvSpPr>
          <p:spPr bwMode="auto">
            <a:xfrm>
              <a:off x="4604" y="3421"/>
              <a:ext cx="172" cy="26"/>
            </a:xfrm>
            <a:prstGeom prst="rect">
              <a:avLst/>
            </a:prstGeom>
            <a:solidFill>
              <a:schemeClr val="tx2"/>
            </a:solidFill>
            <a:ln w="17463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84" name="Freeform 136"/>
            <p:cNvSpPr>
              <a:spLocks noEditPoints="1"/>
            </p:cNvSpPr>
            <p:nvPr/>
          </p:nvSpPr>
          <p:spPr bwMode="auto">
            <a:xfrm>
              <a:off x="4604" y="3444"/>
              <a:ext cx="59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34" y="86"/>
                </a:cxn>
                <a:cxn ang="0">
                  <a:pos x="29" y="92"/>
                </a:cxn>
                <a:cxn ang="0">
                  <a:pos x="29" y="98"/>
                </a:cxn>
                <a:cxn ang="0">
                  <a:pos x="23" y="98"/>
                </a:cxn>
                <a:cxn ang="0">
                  <a:pos x="17" y="98"/>
                </a:cxn>
                <a:cxn ang="0">
                  <a:pos x="17" y="92"/>
                </a:cxn>
                <a:cxn ang="0">
                  <a:pos x="12" y="86"/>
                </a:cxn>
                <a:cxn ang="0">
                  <a:pos x="0" y="0"/>
                </a:cxn>
                <a:cxn ang="0">
                  <a:pos x="69" y="0"/>
                </a:cxn>
                <a:cxn ang="0">
                  <a:pos x="109" y="0"/>
                </a:cxn>
                <a:cxn ang="0">
                  <a:pos x="97" y="86"/>
                </a:cxn>
                <a:cxn ang="0">
                  <a:pos x="97" y="92"/>
                </a:cxn>
                <a:cxn ang="0">
                  <a:pos x="92" y="98"/>
                </a:cxn>
                <a:cxn ang="0">
                  <a:pos x="86" y="98"/>
                </a:cxn>
                <a:cxn ang="0">
                  <a:pos x="86" y="92"/>
                </a:cxn>
                <a:cxn ang="0">
                  <a:pos x="80" y="92"/>
                </a:cxn>
                <a:cxn ang="0">
                  <a:pos x="80" y="86"/>
                </a:cxn>
                <a:cxn ang="0">
                  <a:pos x="69" y="0"/>
                </a:cxn>
              </a:cxnLst>
              <a:rect l="0" t="0" r="r" b="b"/>
              <a:pathLst>
                <a:path w="109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  <a:close/>
                  <a:moveTo>
                    <a:pt x="69" y="0"/>
                  </a:moveTo>
                  <a:lnTo>
                    <a:pt x="109" y="0"/>
                  </a:lnTo>
                  <a:lnTo>
                    <a:pt x="97" y="86"/>
                  </a:lnTo>
                  <a:lnTo>
                    <a:pt x="97" y="92"/>
                  </a:lnTo>
                  <a:lnTo>
                    <a:pt x="92" y="98"/>
                  </a:lnTo>
                  <a:lnTo>
                    <a:pt x="86" y="98"/>
                  </a:lnTo>
                  <a:lnTo>
                    <a:pt x="86" y="92"/>
                  </a:lnTo>
                  <a:lnTo>
                    <a:pt x="80" y="92"/>
                  </a:lnTo>
                  <a:lnTo>
                    <a:pt x="80" y="8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85" name="Freeform 137"/>
            <p:cNvSpPr>
              <a:spLocks/>
            </p:cNvSpPr>
            <p:nvPr/>
          </p:nvSpPr>
          <p:spPr bwMode="auto">
            <a:xfrm>
              <a:off x="4604" y="3444"/>
              <a:ext cx="26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34" y="86"/>
                </a:cxn>
                <a:cxn ang="0">
                  <a:pos x="29" y="92"/>
                </a:cxn>
                <a:cxn ang="0">
                  <a:pos x="29" y="98"/>
                </a:cxn>
                <a:cxn ang="0">
                  <a:pos x="23" y="98"/>
                </a:cxn>
                <a:cxn ang="0">
                  <a:pos x="17" y="98"/>
                </a:cxn>
                <a:cxn ang="0">
                  <a:pos x="17" y="92"/>
                </a:cxn>
                <a:cxn ang="0">
                  <a:pos x="12" y="86"/>
                </a:cxn>
                <a:cxn ang="0">
                  <a:pos x="0" y="0"/>
                </a:cxn>
              </a:cxnLst>
              <a:rect l="0" t="0" r="r" b="b"/>
              <a:pathLst>
                <a:path w="46" h="98">
                  <a:moveTo>
                    <a:pt x="0" y="0"/>
                  </a:moveTo>
                  <a:lnTo>
                    <a:pt x="46" y="0"/>
                  </a:lnTo>
                  <a:lnTo>
                    <a:pt x="34" y="86"/>
                  </a:lnTo>
                  <a:lnTo>
                    <a:pt x="29" y="92"/>
                  </a:lnTo>
                  <a:lnTo>
                    <a:pt x="29" y="98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2" y="86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86" name="Freeform 138"/>
            <p:cNvSpPr>
              <a:spLocks/>
            </p:cNvSpPr>
            <p:nvPr/>
          </p:nvSpPr>
          <p:spPr bwMode="auto">
            <a:xfrm>
              <a:off x="4642" y="3444"/>
              <a:ext cx="21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28" y="86"/>
                </a:cxn>
                <a:cxn ang="0">
                  <a:pos x="28" y="92"/>
                </a:cxn>
                <a:cxn ang="0">
                  <a:pos x="23" y="98"/>
                </a:cxn>
                <a:cxn ang="0">
                  <a:pos x="17" y="98"/>
                </a:cxn>
                <a:cxn ang="0">
                  <a:pos x="17" y="92"/>
                </a:cxn>
                <a:cxn ang="0">
                  <a:pos x="11" y="92"/>
                </a:cxn>
                <a:cxn ang="0">
                  <a:pos x="11" y="86"/>
                </a:cxn>
                <a:cxn ang="0">
                  <a:pos x="0" y="0"/>
                </a:cxn>
              </a:cxnLst>
              <a:rect l="0" t="0" r="r" b="b"/>
              <a:pathLst>
                <a:path w="40" h="98">
                  <a:moveTo>
                    <a:pt x="0" y="0"/>
                  </a:moveTo>
                  <a:lnTo>
                    <a:pt x="40" y="0"/>
                  </a:lnTo>
                  <a:lnTo>
                    <a:pt x="28" y="86"/>
                  </a:lnTo>
                  <a:lnTo>
                    <a:pt x="28" y="92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17" y="92"/>
                  </a:lnTo>
                  <a:lnTo>
                    <a:pt x="11" y="92"/>
                  </a:lnTo>
                  <a:lnTo>
                    <a:pt x="11" y="86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87" name="Freeform 139"/>
            <p:cNvSpPr>
              <a:spLocks noEditPoints="1"/>
            </p:cNvSpPr>
            <p:nvPr/>
          </p:nvSpPr>
          <p:spPr bwMode="auto">
            <a:xfrm>
              <a:off x="4792" y="3405"/>
              <a:ext cx="70" cy="84"/>
            </a:xfrm>
            <a:custGeom>
              <a:avLst/>
              <a:gdLst/>
              <a:ahLst/>
              <a:cxnLst>
                <a:cxn ang="0">
                  <a:pos x="131" y="86"/>
                </a:cxn>
                <a:cxn ang="0">
                  <a:pos x="126" y="115"/>
                </a:cxn>
                <a:cxn ang="0">
                  <a:pos x="114" y="132"/>
                </a:cxn>
                <a:cxn ang="0">
                  <a:pos x="91" y="144"/>
                </a:cxn>
                <a:cxn ang="0">
                  <a:pos x="68" y="149"/>
                </a:cxn>
                <a:cxn ang="0">
                  <a:pos x="57" y="149"/>
                </a:cxn>
                <a:cxn ang="0">
                  <a:pos x="46" y="144"/>
                </a:cxn>
                <a:cxn ang="0">
                  <a:pos x="34" y="138"/>
                </a:cxn>
                <a:cxn ang="0">
                  <a:pos x="28" y="132"/>
                </a:cxn>
                <a:cxn ang="0">
                  <a:pos x="17" y="126"/>
                </a:cxn>
                <a:cxn ang="0">
                  <a:pos x="11" y="121"/>
                </a:cxn>
                <a:cxn ang="0">
                  <a:pos x="5" y="109"/>
                </a:cxn>
                <a:cxn ang="0">
                  <a:pos x="5" y="98"/>
                </a:cxn>
                <a:cxn ang="0">
                  <a:pos x="0" y="86"/>
                </a:cxn>
                <a:cxn ang="0">
                  <a:pos x="5" y="46"/>
                </a:cxn>
                <a:cxn ang="0">
                  <a:pos x="17" y="23"/>
                </a:cxn>
                <a:cxn ang="0">
                  <a:pos x="34" y="6"/>
                </a:cxn>
                <a:cxn ang="0">
                  <a:pos x="57" y="0"/>
                </a:cxn>
                <a:cxn ang="0">
                  <a:pos x="74" y="0"/>
                </a:cxn>
                <a:cxn ang="0">
                  <a:pos x="86" y="0"/>
                </a:cxn>
                <a:cxn ang="0">
                  <a:pos x="97" y="0"/>
                </a:cxn>
                <a:cxn ang="0">
                  <a:pos x="109" y="6"/>
                </a:cxn>
                <a:cxn ang="0">
                  <a:pos x="114" y="12"/>
                </a:cxn>
                <a:cxn ang="0">
                  <a:pos x="120" y="18"/>
                </a:cxn>
                <a:cxn ang="0">
                  <a:pos x="126" y="29"/>
                </a:cxn>
                <a:cxn ang="0">
                  <a:pos x="131" y="41"/>
                </a:cxn>
                <a:cxn ang="0">
                  <a:pos x="131" y="52"/>
                </a:cxn>
                <a:cxn ang="0">
                  <a:pos x="120" y="63"/>
                </a:cxn>
                <a:cxn ang="0">
                  <a:pos x="120" y="46"/>
                </a:cxn>
                <a:cxn ang="0">
                  <a:pos x="114" y="35"/>
                </a:cxn>
                <a:cxn ang="0">
                  <a:pos x="109" y="23"/>
                </a:cxn>
                <a:cxn ang="0">
                  <a:pos x="103" y="18"/>
                </a:cxn>
                <a:cxn ang="0">
                  <a:pos x="97" y="12"/>
                </a:cxn>
                <a:cxn ang="0">
                  <a:pos x="86" y="12"/>
                </a:cxn>
                <a:cxn ang="0">
                  <a:pos x="74" y="6"/>
                </a:cxn>
                <a:cxn ang="0">
                  <a:pos x="57" y="6"/>
                </a:cxn>
                <a:cxn ang="0">
                  <a:pos x="40" y="18"/>
                </a:cxn>
                <a:cxn ang="0">
                  <a:pos x="23" y="35"/>
                </a:cxn>
                <a:cxn ang="0">
                  <a:pos x="17" y="52"/>
                </a:cxn>
                <a:cxn ang="0">
                  <a:pos x="17" y="81"/>
                </a:cxn>
                <a:cxn ang="0">
                  <a:pos x="17" y="98"/>
                </a:cxn>
                <a:cxn ang="0">
                  <a:pos x="23" y="109"/>
                </a:cxn>
                <a:cxn ang="0">
                  <a:pos x="28" y="121"/>
                </a:cxn>
                <a:cxn ang="0">
                  <a:pos x="34" y="126"/>
                </a:cxn>
                <a:cxn ang="0">
                  <a:pos x="40" y="132"/>
                </a:cxn>
                <a:cxn ang="0">
                  <a:pos x="51" y="138"/>
                </a:cxn>
                <a:cxn ang="0">
                  <a:pos x="63" y="138"/>
                </a:cxn>
                <a:cxn ang="0">
                  <a:pos x="80" y="138"/>
                </a:cxn>
                <a:cxn ang="0">
                  <a:pos x="97" y="126"/>
                </a:cxn>
                <a:cxn ang="0">
                  <a:pos x="114" y="115"/>
                </a:cxn>
                <a:cxn ang="0">
                  <a:pos x="120" y="92"/>
                </a:cxn>
                <a:cxn ang="0">
                  <a:pos x="120" y="63"/>
                </a:cxn>
              </a:cxnLst>
              <a:rect l="0" t="0" r="r" b="b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  <a:close/>
                  <a:moveTo>
                    <a:pt x="120" y="63"/>
                  </a:moveTo>
                  <a:lnTo>
                    <a:pt x="120" y="58"/>
                  </a:lnTo>
                  <a:lnTo>
                    <a:pt x="120" y="46"/>
                  </a:lnTo>
                  <a:lnTo>
                    <a:pt x="114" y="41"/>
                  </a:lnTo>
                  <a:lnTo>
                    <a:pt x="114" y="35"/>
                  </a:lnTo>
                  <a:lnTo>
                    <a:pt x="114" y="29"/>
                  </a:lnTo>
                  <a:lnTo>
                    <a:pt x="109" y="23"/>
                  </a:lnTo>
                  <a:lnTo>
                    <a:pt x="103" y="23"/>
                  </a:lnTo>
                  <a:lnTo>
                    <a:pt x="103" y="18"/>
                  </a:lnTo>
                  <a:lnTo>
                    <a:pt x="97" y="18"/>
                  </a:lnTo>
                  <a:lnTo>
                    <a:pt x="97" y="12"/>
                  </a:lnTo>
                  <a:lnTo>
                    <a:pt x="91" y="12"/>
                  </a:lnTo>
                  <a:lnTo>
                    <a:pt x="86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8" y="6"/>
                  </a:lnTo>
                  <a:lnTo>
                    <a:pt x="57" y="6"/>
                  </a:lnTo>
                  <a:lnTo>
                    <a:pt x="46" y="12"/>
                  </a:lnTo>
                  <a:lnTo>
                    <a:pt x="40" y="18"/>
                  </a:lnTo>
                  <a:lnTo>
                    <a:pt x="28" y="23"/>
                  </a:lnTo>
                  <a:lnTo>
                    <a:pt x="23" y="35"/>
                  </a:lnTo>
                  <a:lnTo>
                    <a:pt x="17" y="41"/>
                  </a:lnTo>
                  <a:lnTo>
                    <a:pt x="17" y="52"/>
                  </a:lnTo>
                  <a:lnTo>
                    <a:pt x="17" y="63"/>
                  </a:lnTo>
                  <a:lnTo>
                    <a:pt x="17" y="81"/>
                  </a:lnTo>
                  <a:lnTo>
                    <a:pt x="17" y="92"/>
                  </a:lnTo>
                  <a:lnTo>
                    <a:pt x="17" y="98"/>
                  </a:lnTo>
                  <a:lnTo>
                    <a:pt x="17" y="104"/>
                  </a:lnTo>
                  <a:lnTo>
                    <a:pt x="23" y="109"/>
                  </a:lnTo>
                  <a:lnTo>
                    <a:pt x="23" y="115"/>
                  </a:lnTo>
                  <a:lnTo>
                    <a:pt x="28" y="121"/>
                  </a:lnTo>
                  <a:lnTo>
                    <a:pt x="34" y="121"/>
                  </a:lnTo>
                  <a:lnTo>
                    <a:pt x="34" y="126"/>
                  </a:lnTo>
                  <a:lnTo>
                    <a:pt x="40" y="126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8"/>
                  </a:lnTo>
                  <a:lnTo>
                    <a:pt x="57" y="138"/>
                  </a:lnTo>
                  <a:lnTo>
                    <a:pt x="63" y="138"/>
                  </a:lnTo>
                  <a:lnTo>
                    <a:pt x="68" y="138"/>
                  </a:lnTo>
                  <a:lnTo>
                    <a:pt x="80" y="138"/>
                  </a:lnTo>
                  <a:lnTo>
                    <a:pt x="91" y="132"/>
                  </a:lnTo>
                  <a:lnTo>
                    <a:pt x="97" y="126"/>
                  </a:lnTo>
                  <a:lnTo>
                    <a:pt x="109" y="121"/>
                  </a:lnTo>
                  <a:lnTo>
                    <a:pt x="114" y="115"/>
                  </a:lnTo>
                  <a:lnTo>
                    <a:pt x="114" y="104"/>
                  </a:lnTo>
                  <a:lnTo>
                    <a:pt x="120" y="92"/>
                  </a:lnTo>
                  <a:lnTo>
                    <a:pt x="120" y="81"/>
                  </a:lnTo>
                  <a:lnTo>
                    <a:pt x="120" y="63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88" name="Freeform 140"/>
            <p:cNvSpPr>
              <a:spLocks/>
            </p:cNvSpPr>
            <p:nvPr/>
          </p:nvSpPr>
          <p:spPr bwMode="auto">
            <a:xfrm>
              <a:off x="4792" y="3405"/>
              <a:ext cx="70" cy="84"/>
            </a:xfrm>
            <a:custGeom>
              <a:avLst/>
              <a:gdLst/>
              <a:ahLst/>
              <a:cxnLst>
                <a:cxn ang="0">
                  <a:pos x="131" y="63"/>
                </a:cxn>
                <a:cxn ang="0">
                  <a:pos x="131" y="86"/>
                </a:cxn>
                <a:cxn ang="0">
                  <a:pos x="131" y="98"/>
                </a:cxn>
                <a:cxn ang="0">
                  <a:pos x="126" y="115"/>
                </a:cxn>
                <a:cxn ang="0">
                  <a:pos x="120" y="126"/>
                </a:cxn>
                <a:cxn ang="0">
                  <a:pos x="114" y="132"/>
                </a:cxn>
                <a:cxn ang="0">
                  <a:pos x="103" y="138"/>
                </a:cxn>
                <a:cxn ang="0">
                  <a:pos x="91" y="144"/>
                </a:cxn>
                <a:cxn ang="0">
                  <a:pos x="80" y="149"/>
                </a:cxn>
                <a:cxn ang="0">
                  <a:pos x="68" y="149"/>
                </a:cxn>
                <a:cxn ang="0">
                  <a:pos x="63" y="149"/>
                </a:cxn>
                <a:cxn ang="0">
                  <a:pos x="57" y="149"/>
                </a:cxn>
                <a:cxn ang="0">
                  <a:pos x="51" y="144"/>
                </a:cxn>
                <a:cxn ang="0">
                  <a:pos x="46" y="144"/>
                </a:cxn>
                <a:cxn ang="0">
                  <a:pos x="40" y="144"/>
                </a:cxn>
                <a:cxn ang="0">
                  <a:pos x="34" y="138"/>
                </a:cxn>
                <a:cxn ang="0">
                  <a:pos x="28" y="138"/>
                </a:cxn>
                <a:cxn ang="0">
                  <a:pos x="28" y="132"/>
                </a:cxn>
                <a:cxn ang="0">
                  <a:pos x="23" y="132"/>
                </a:cxn>
                <a:cxn ang="0">
                  <a:pos x="17" y="126"/>
                </a:cxn>
                <a:cxn ang="0">
                  <a:pos x="17" y="121"/>
                </a:cxn>
                <a:cxn ang="0">
                  <a:pos x="11" y="121"/>
                </a:cxn>
                <a:cxn ang="0">
                  <a:pos x="11" y="115"/>
                </a:cxn>
                <a:cxn ang="0">
                  <a:pos x="5" y="109"/>
                </a:cxn>
                <a:cxn ang="0">
                  <a:pos x="5" y="104"/>
                </a:cxn>
                <a:cxn ang="0">
                  <a:pos x="5" y="98"/>
                </a:cxn>
                <a:cxn ang="0">
                  <a:pos x="5" y="92"/>
                </a:cxn>
                <a:cxn ang="0">
                  <a:pos x="0" y="86"/>
                </a:cxn>
                <a:cxn ang="0">
                  <a:pos x="0" y="63"/>
                </a:cxn>
                <a:cxn ang="0">
                  <a:pos x="5" y="46"/>
                </a:cxn>
                <a:cxn ang="0">
                  <a:pos x="5" y="35"/>
                </a:cxn>
                <a:cxn ang="0">
                  <a:pos x="17" y="23"/>
                </a:cxn>
                <a:cxn ang="0">
                  <a:pos x="23" y="12"/>
                </a:cxn>
                <a:cxn ang="0">
                  <a:pos x="34" y="6"/>
                </a:cxn>
                <a:cxn ang="0">
                  <a:pos x="46" y="0"/>
                </a:cxn>
                <a:cxn ang="0">
                  <a:pos x="57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80" y="0"/>
                </a:cxn>
                <a:cxn ang="0">
                  <a:pos x="86" y="0"/>
                </a:cxn>
                <a:cxn ang="0">
                  <a:pos x="91" y="0"/>
                </a:cxn>
                <a:cxn ang="0">
                  <a:pos x="97" y="0"/>
                </a:cxn>
                <a:cxn ang="0">
                  <a:pos x="103" y="6"/>
                </a:cxn>
                <a:cxn ang="0">
                  <a:pos x="109" y="6"/>
                </a:cxn>
                <a:cxn ang="0">
                  <a:pos x="109" y="12"/>
                </a:cxn>
                <a:cxn ang="0">
                  <a:pos x="114" y="12"/>
                </a:cxn>
                <a:cxn ang="0">
                  <a:pos x="114" y="18"/>
                </a:cxn>
                <a:cxn ang="0">
                  <a:pos x="120" y="18"/>
                </a:cxn>
                <a:cxn ang="0">
                  <a:pos x="120" y="23"/>
                </a:cxn>
                <a:cxn ang="0">
                  <a:pos x="126" y="29"/>
                </a:cxn>
                <a:cxn ang="0">
                  <a:pos x="131" y="35"/>
                </a:cxn>
                <a:cxn ang="0">
                  <a:pos x="131" y="41"/>
                </a:cxn>
                <a:cxn ang="0">
                  <a:pos x="131" y="46"/>
                </a:cxn>
                <a:cxn ang="0">
                  <a:pos x="131" y="52"/>
                </a:cxn>
                <a:cxn ang="0">
                  <a:pos x="131" y="63"/>
                </a:cxn>
              </a:cxnLst>
              <a:rect l="0" t="0" r="r" b="b"/>
              <a:pathLst>
                <a:path w="131" h="149">
                  <a:moveTo>
                    <a:pt x="131" y="63"/>
                  </a:moveTo>
                  <a:lnTo>
                    <a:pt x="131" y="86"/>
                  </a:lnTo>
                  <a:lnTo>
                    <a:pt x="131" y="98"/>
                  </a:lnTo>
                  <a:lnTo>
                    <a:pt x="126" y="115"/>
                  </a:lnTo>
                  <a:lnTo>
                    <a:pt x="120" y="126"/>
                  </a:lnTo>
                  <a:lnTo>
                    <a:pt x="114" y="132"/>
                  </a:lnTo>
                  <a:lnTo>
                    <a:pt x="103" y="138"/>
                  </a:lnTo>
                  <a:lnTo>
                    <a:pt x="91" y="144"/>
                  </a:lnTo>
                  <a:lnTo>
                    <a:pt x="80" y="149"/>
                  </a:lnTo>
                  <a:lnTo>
                    <a:pt x="68" y="149"/>
                  </a:lnTo>
                  <a:lnTo>
                    <a:pt x="63" y="149"/>
                  </a:lnTo>
                  <a:lnTo>
                    <a:pt x="57" y="149"/>
                  </a:lnTo>
                  <a:lnTo>
                    <a:pt x="51" y="144"/>
                  </a:lnTo>
                  <a:lnTo>
                    <a:pt x="46" y="144"/>
                  </a:lnTo>
                  <a:lnTo>
                    <a:pt x="40" y="144"/>
                  </a:lnTo>
                  <a:lnTo>
                    <a:pt x="34" y="138"/>
                  </a:lnTo>
                  <a:lnTo>
                    <a:pt x="28" y="138"/>
                  </a:lnTo>
                  <a:lnTo>
                    <a:pt x="28" y="132"/>
                  </a:lnTo>
                  <a:lnTo>
                    <a:pt x="23" y="132"/>
                  </a:lnTo>
                  <a:lnTo>
                    <a:pt x="17" y="126"/>
                  </a:lnTo>
                  <a:lnTo>
                    <a:pt x="17" y="121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5" y="109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0" y="63"/>
                  </a:lnTo>
                  <a:lnTo>
                    <a:pt x="5" y="46"/>
                  </a:lnTo>
                  <a:lnTo>
                    <a:pt x="5" y="35"/>
                  </a:lnTo>
                  <a:lnTo>
                    <a:pt x="17" y="23"/>
                  </a:lnTo>
                  <a:lnTo>
                    <a:pt x="23" y="12"/>
                  </a:lnTo>
                  <a:lnTo>
                    <a:pt x="34" y="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3" y="6"/>
                  </a:lnTo>
                  <a:lnTo>
                    <a:pt x="109" y="6"/>
                  </a:lnTo>
                  <a:lnTo>
                    <a:pt x="109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0" y="23"/>
                  </a:lnTo>
                  <a:lnTo>
                    <a:pt x="126" y="29"/>
                  </a:lnTo>
                  <a:lnTo>
                    <a:pt x="131" y="35"/>
                  </a:lnTo>
                  <a:lnTo>
                    <a:pt x="131" y="41"/>
                  </a:lnTo>
                  <a:lnTo>
                    <a:pt x="131" y="46"/>
                  </a:lnTo>
                  <a:lnTo>
                    <a:pt x="131" y="52"/>
                  </a:lnTo>
                  <a:lnTo>
                    <a:pt x="131" y="63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3389" name="Freeform 141"/>
            <p:cNvSpPr>
              <a:spLocks/>
            </p:cNvSpPr>
            <p:nvPr/>
          </p:nvSpPr>
          <p:spPr bwMode="auto">
            <a:xfrm>
              <a:off x="4800" y="3408"/>
              <a:ext cx="56" cy="74"/>
            </a:xfrm>
            <a:custGeom>
              <a:avLst/>
              <a:gdLst/>
              <a:ahLst/>
              <a:cxnLst>
                <a:cxn ang="0">
                  <a:pos x="103" y="57"/>
                </a:cxn>
                <a:cxn ang="0">
                  <a:pos x="103" y="52"/>
                </a:cxn>
                <a:cxn ang="0">
                  <a:pos x="103" y="40"/>
                </a:cxn>
                <a:cxn ang="0">
                  <a:pos x="97" y="35"/>
                </a:cxn>
                <a:cxn ang="0">
                  <a:pos x="97" y="29"/>
                </a:cxn>
                <a:cxn ang="0">
                  <a:pos x="97" y="23"/>
                </a:cxn>
                <a:cxn ang="0">
                  <a:pos x="92" y="17"/>
                </a:cxn>
                <a:cxn ang="0">
                  <a:pos x="86" y="17"/>
                </a:cxn>
                <a:cxn ang="0">
                  <a:pos x="86" y="12"/>
                </a:cxn>
                <a:cxn ang="0">
                  <a:pos x="80" y="12"/>
                </a:cxn>
                <a:cxn ang="0">
                  <a:pos x="80" y="6"/>
                </a:cxn>
                <a:cxn ang="0">
                  <a:pos x="74" y="6"/>
                </a:cxn>
                <a:cxn ang="0">
                  <a:pos x="69" y="6"/>
                </a:cxn>
                <a:cxn ang="0">
                  <a:pos x="63" y="0"/>
                </a:cxn>
                <a:cxn ang="0">
                  <a:pos x="57" y="0"/>
                </a:cxn>
                <a:cxn ang="0">
                  <a:pos x="51" y="0"/>
                </a:cxn>
                <a:cxn ang="0">
                  <a:pos x="40" y="0"/>
                </a:cxn>
                <a:cxn ang="0">
                  <a:pos x="29" y="6"/>
                </a:cxn>
                <a:cxn ang="0">
                  <a:pos x="23" y="12"/>
                </a:cxn>
                <a:cxn ang="0">
                  <a:pos x="11" y="17"/>
                </a:cxn>
                <a:cxn ang="0">
                  <a:pos x="6" y="29"/>
                </a:cxn>
                <a:cxn ang="0">
                  <a:pos x="0" y="35"/>
                </a:cxn>
                <a:cxn ang="0">
                  <a:pos x="0" y="46"/>
                </a:cxn>
                <a:cxn ang="0">
                  <a:pos x="0" y="57"/>
                </a:cxn>
                <a:cxn ang="0">
                  <a:pos x="0" y="75"/>
                </a:cxn>
                <a:cxn ang="0">
                  <a:pos x="0" y="86"/>
                </a:cxn>
                <a:cxn ang="0">
                  <a:pos x="0" y="92"/>
                </a:cxn>
                <a:cxn ang="0">
                  <a:pos x="0" y="98"/>
                </a:cxn>
                <a:cxn ang="0">
                  <a:pos x="6" y="103"/>
                </a:cxn>
                <a:cxn ang="0">
                  <a:pos x="6" y="109"/>
                </a:cxn>
                <a:cxn ang="0">
                  <a:pos x="11" y="115"/>
                </a:cxn>
                <a:cxn ang="0">
                  <a:pos x="17" y="115"/>
                </a:cxn>
                <a:cxn ang="0">
                  <a:pos x="17" y="120"/>
                </a:cxn>
                <a:cxn ang="0">
                  <a:pos x="23" y="120"/>
                </a:cxn>
                <a:cxn ang="0">
                  <a:pos x="23" y="126"/>
                </a:cxn>
                <a:cxn ang="0">
                  <a:pos x="29" y="126"/>
                </a:cxn>
                <a:cxn ang="0">
                  <a:pos x="34" y="132"/>
                </a:cxn>
                <a:cxn ang="0">
                  <a:pos x="40" y="132"/>
                </a:cxn>
                <a:cxn ang="0">
                  <a:pos x="46" y="132"/>
                </a:cxn>
                <a:cxn ang="0">
                  <a:pos x="51" y="132"/>
                </a:cxn>
                <a:cxn ang="0">
                  <a:pos x="63" y="132"/>
                </a:cxn>
                <a:cxn ang="0">
                  <a:pos x="74" y="126"/>
                </a:cxn>
                <a:cxn ang="0">
                  <a:pos x="80" y="120"/>
                </a:cxn>
                <a:cxn ang="0">
                  <a:pos x="92" y="115"/>
                </a:cxn>
                <a:cxn ang="0">
                  <a:pos x="97" y="109"/>
                </a:cxn>
                <a:cxn ang="0">
                  <a:pos x="97" y="98"/>
                </a:cxn>
                <a:cxn ang="0">
                  <a:pos x="103" y="86"/>
                </a:cxn>
                <a:cxn ang="0">
                  <a:pos x="103" y="75"/>
                </a:cxn>
                <a:cxn ang="0">
                  <a:pos x="103" y="57"/>
                </a:cxn>
              </a:cxnLst>
              <a:rect l="0" t="0" r="r" b="b"/>
              <a:pathLst>
                <a:path w="103" h="132">
                  <a:moveTo>
                    <a:pt x="103" y="57"/>
                  </a:moveTo>
                  <a:lnTo>
                    <a:pt x="103" y="52"/>
                  </a:lnTo>
                  <a:lnTo>
                    <a:pt x="103" y="40"/>
                  </a:lnTo>
                  <a:lnTo>
                    <a:pt x="97" y="35"/>
                  </a:lnTo>
                  <a:lnTo>
                    <a:pt x="97" y="29"/>
                  </a:lnTo>
                  <a:lnTo>
                    <a:pt x="97" y="23"/>
                  </a:lnTo>
                  <a:lnTo>
                    <a:pt x="92" y="17"/>
                  </a:lnTo>
                  <a:lnTo>
                    <a:pt x="86" y="17"/>
                  </a:lnTo>
                  <a:lnTo>
                    <a:pt x="86" y="12"/>
                  </a:lnTo>
                  <a:lnTo>
                    <a:pt x="80" y="12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69" y="6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0" y="0"/>
                  </a:lnTo>
                  <a:lnTo>
                    <a:pt x="29" y="6"/>
                  </a:lnTo>
                  <a:lnTo>
                    <a:pt x="23" y="12"/>
                  </a:lnTo>
                  <a:lnTo>
                    <a:pt x="11" y="17"/>
                  </a:lnTo>
                  <a:lnTo>
                    <a:pt x="6" y="29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6" y="103"/>
                  </a:lnTo>
                  <a:lnTo>
                    <a:pt x="6" y="109"/>
                  </a:lnTo>
                  <a:lnTo>
                    <a:pt x="11" y="115"/>
                  </a:lnTo>
                  <a:lnTo>
                    <a:pt x="17" y="115"/>
                  </a:lnTo>
                  <a:lnTo>
                    <a:pt x="17" y="120"/>
                  </a:lnTo>
                  <a:lnTo>
                    <a:pt x="23" y="120"/>
                  </a:lnTo>
                  <a:lnTo>
                    <a:pt x="23" y="126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40" y="132"/>
                  </a:lnTo>
                  <a:lnTo>
                    <a:pt x="46" y="132"/>
                  </a:lnTo>
                  <a:lnTo>
                    <a:pt x="51" y="132"/>
                  </a:lnTo>
                  <a:lnTo>
                    <a:pt x="63" y="132"/>
                  </a:lnTo>
                  <a:lnTo>
                    <a:pt x="74" y="126"/>
                  </a:lnTo>
                  <a:lnTo>
                    <a:pt x="80" y="120"/>
                  </a:lnTo>
                  <a:lnTo>
                    <a:pt x="92" y="115"/>
                  </a:lnTo>
                  <a:lnTo>
                    <a:pt x="97" y="109"/>
                  </a:lnTo>
                  <a:lnTo>
                    <a:pt x="97" y="98"/>
                  </a:lnTo>
                  <a:lnTo>
                    <a:pt x="103" y="86"/>
                  </a:lnTo>
                  <a:lnTo>
                    <a:pt x="103" y="75"/>
                  </a:lnTo>
                  <a:lnTo>
                    <a:pt x="103" y="57"/>
                  </a:lnTo>
                </a:path>
              </a:pathLst>
            </a:custGeom>
            <a:solidFill>
              <a:schemeClr val="tx2"/>
            </a:solidFill>
            <a:ln w="17463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608" y="3552"/>
              <a:ext cx="276" cy="140"/>
              <a:chOff x="1529" y="2185"/>
              <a:chExt cx="276" cy="140"/>
            </a:xfrm>
          </p:grpSpPr>
          <p:sp>
            <p:nvSpPr>
              <p:cNvPr id="1333391" name="Freeform 143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92" name="Freeform 144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93" name="Rectangle 145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94" name="Rectangle 146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1746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95" name="Freeform 147"/>
              <p:cNvSpPr>
                <a:spLocks noEditPoints="1"/>
              </p:cNvSpPr>
              <p:nvPr/>
            </p:nvSpPr>
            <p:spPr bwMode="auto">
              <a:xfrm>
                <a:off x="1529" y="2253"/>
                <a:ext cx="59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109" y="0"/>
                  </a:cxn>
                  <a:cxn ang="0">
                    <a:pos x="97" y="86"/>
                  </a:cxn>
                  <a:cxn ang="0">
                    <a:pos x="97" y="92"/>
                  </a:cxn>
                  <a:cxn ang="0">
                    <a:pos x="92" y="98"/>
                  </a:cxn>
                  <a:cxn ang="0">
                    <a:pos x="86" y="98"/>
                  </a:cxn>
                  <a:cxn ang="0">
                    <a:pos x="86" y="92"/>
                  </a:cxn>
                  <a:cxn ang="0">
                    <a:pos x="80" y="92"/>
                  </a:cxn>
                  <a:cxn ang="0">
                    <a:pos x="80" y="86"/>
                  </a:cxn>
                  <a:cxn ang="0">
                    <a:pos x="69" y="0"/>
                  </a:cxn>
                </a:cxnLst>
                <a:rect l="0" t="0" r="r" b="b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96" name="Freeform 148"/>
              <p:cNvSpPr>
                <a:spLocks/>
              </p:cNvSpPr>
              <p:nvPr/>
            </p:nvSpPr>
            <p:spPr bwMode="auto">
              <a:xfrm>
                <a:off x="1529" y="2253"/>
                <a:ext cx="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</a:cxnLst>
                <a:rect l="0" t="0" r="r" b="b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97" name="Freeform 149"/>
              <p:cNvSpPr>
                <a:spLocks/>
              </p:cNvSpPr>
              <p:nvPr/>
            </p:nvSpPr>
            <p:spPr bwMode="auto">
              <a:xfrm>
                <a:off x="1566" y="2253"/>
                <a:ext cx="22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28" y="86"/>
                  </a:cxn>
                  <a:cxn ang="0">
                    <a:pos x="28" y="92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1" y="92"/>
                  </a:cxn>
                  <a:cxn ang="0">
                    <a:pos x="11" y="86"/>
                  </a:cxn>
                  <a:cxn ang="0">
                    <a:pos x="0" y="0"/>
                  </a:cxn>
                </a:cxnLst>
                <a:rect l="0" t="0" r="r" b="b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98" name="Freeform 150"/>
              <p:cNvSpPr>
                <a:spLocks noEditPoints="1"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/>
                <a:ahLst/>
                <a:cxnLst>
                  <a:cxn ang="0">
                    <a:pos x="131" y="86"/>
                  </a:cxn>
                  <a:cxn ang="0">
                    <a:pos x="126" y="115"/>
                  </a:cxn>
                  <a:cxn ang="0">
                    <a:pos x="114" y="132"/>
                  </a:cxn>
                  <a:cxn ang="0">
                    <a:pos x="91" y="144"/>
                  </a:cxn>
                  <a:cxn ang="0">
                    <a:pos x="68" y="149"/>
                  </a:cxn>
                  <a:cxn ang="0">
                    <a:pos x="57" y="149"/>
                  </a:cxn>
                  <a:cxn ang="0">
                    <a:pos x="46" y="144"/>
                  </a:cxn>
                  <a:cxn ang="0">
                    <a:pos x="34" y="138"/>
                  </a:cxn>
                  <a:cxn ang="0">
                    <a:pos x="28" y="132"/>
                  </a:cxn>
                  <a:cxn ang="0">
                    <a:pos x="17" y="126"/>
                  </a:cxn>
                  <a:cxn ang="0">
                    <a:pos x="11" y="121"/>
                  </a:cxn>
                  <a:cxn ang="0">
                    <a:pos x="5" y="109"/>
                  </a:cxn>
                  <a:cxn ang="0">
                    <a:pos x="5" y="98"/>
                  </a:cxn>
                  <a:cxn ang="0">
                    <a:pos x="0" y="86"/>
                  </a:cxn>
                  <a:cxn ang="0">
                    <a:pos x="5" y="46"/>
                  </a:cxn>
                  <a:cxn ang="0">
                    <a:pos x="17" y="23"/>
                  </a:cxn>
                  <a:cxn ang="0">
                    <a:pos x="34" y="6"/>
                  </a:cxn>
                  <a:cxn ang="0">
                    <a:pos x="57" y="0"/>
                  </a:cxn>
                  <a:cxn ang="0">
                    <a:pos x="74" y="0"/>
                  </a:cxn>
                  <a:cxn ang="0">
                    <a:pos x="86" y="0"/>
                  </a:cxn>
                  <a:cxn ang="0">
                    <a:pos x="97" y="0"/>
                  </a:cxn>
                  <a:cxn ang="0">
                    <a:pos x="109" y="6"/>
                  </a:cxn>
                  <a:cxn ang="0">
                    <a:pos x="114" y="12"/>
                  </a:cxn>
                  <a:cxn ang="0">
                    <a:pos x="120" y="18"/>
                  </a:cxn>
                  <a:cxn ang="0">
                    <a:pos x="126" y="29"/>
                  </a:cxn>
                  <a:cxn ang="0">
                    <a:pos x="131" y="41"/>
                  </a:cxn>
                  <a:cxn ang="0">
                    <a:pos x="131" y="52"/>
                  </a:cxn>
                  <a:cxn ang="0">
                    <a:pos x="120" y="63"/>
                  </a:cxn>
                  <a:cxn ang="0">
                    <a:pos x="120" y="46"/>
                  </a:cxn>
                  <a:cxn ang="0">
                    <a:pos x="114" y="35"/>
                  </a:cxn>
                  <a:cxn ang="0">
                    <a:pos x="109" y="23"/>
                  </a:cxn>
                  <a:cxn ang="0">
                    <a:pos x="103" y="18"/>
                  </a:cxn>
                  <a:cxn ang="0">
                    <a:pos x="97" y="12"/>
                  </a:cxn>
                  <a:cxn ang="0">
                    <a:pos x="86" y="12"/>
                  </a:cxn>
                  <a:cxn ang="0">
                    <a:pos x="74" y="6"/>
                  </a:cxn>
                  <a:cxn ang="0">
                    <a:pos x="57" y="6"/>
                  </a:cxn>
                  <a:cxn ang="0">
                    <a:pos x="40" y="18"/>
                  </a:cxn>
                  <a:cxn ang="0">
                    <a:pos x="23" y="35"/>
                  </a:cxn>
                  <a:cxn ang="0">
                    <a:pos x="17" y="52"/>
                  </a:cxn>
                  <a:cxn ang="0">
                    <a:pos x="17" y="81"/>
                  </a:cxn>
                  <a:cxn ang="0">
                    <a:pos x="17" y="98"/>
                  </a:cxn>
                  <a:cxn ang="0">
                    <a:pos x="23" y="109"/>
                  </a:cxn>
                  <a:cxn ang="0">
                    <a:pos x="28" y="121"/>
                  </a:cxn>
                  <a:cxn ang="0">
                    <a:pos x="34" y="126"/>
                  </a:cxn>
                  <a:cxn ang="0">
                    <a:pos x="40" y="132"/>
                  </a:cxn>
                  <a:cxn ang="0">
                    <a:pos x="51" y="138"/>
                  </a:cxn>
                  <a:cxn ang="0">
                    <a:pos x="63" y="138"/>
                  </a:cxn>
                  <a:cxn ang="0">
                    <a:pos x="80" y="138"/>
                  </a:cxn>
                  <a:cxn ang="0">
                    <a:pos x="97" y="126"/>
                  </a:cxn>
                  <a:cxn ang="0">
                    <a:pos x="114" y="115"/>
                  </a:cxn>
                  <a:cxn ang="0">
                    <a:pos x="120" y="92"/>
                  </a:cxn>
                  <a:cxn ang="0">
                    <a:pos x="120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399" name="Freeform 151"/>
              <p:cNvSpPr>
                <a:spLocks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/>
                <a:ahLst/>
                <a:cxnLst>
                  <a:cxn ang="0">
                    <a:pos x="131" y="63"/>
                  </a:cxn>
                  <a:cxn ang="0">
                    <a:pos x="131" y="86"/>
                  </a:cxn>
                  <a:cxn ang="0">
                    <a:pos x="131" y="98"/>
                  </a:cxn>
                  <a:cxn ang="0">
                    <a:pos x="126" y="115"/>
                  </a:cxn>
                  <a:cxn ang="0">
                    <a:pos x="120" y="126"/>
                  </a:cxn>
                  <a:cxn ang="0">
                    <a:pos x="114" y="132"/>
                  </a:cxn>
                  <a:cxn ang="0">
                    <a:pos x="103" y="138"/>
                  </a:cxn>
                  <a:cxn ang="0">
                    <a:pos x="91" y="144"/>
                  </a:cxn>
                  <a:cxn ang="0">
                    <a:pos x="80" y="149"/>
                  </a:cxn>
                  <a:cxn ang="0">
                    <a:pos x="68" y="149"/>
                  </a:cxn>
                  <a:cxn ang="0">
                    <a:pos x="63" y="149"/>
                  </a:cxn>
                  <a:cxn ang="0">
                    <a:pos x="57" y="149"/>
                  </a:cxn>
                  <a:cxn ang="0">
                    <a:pos x="51" y="144"/>
                  </a:cxn>
                  <a:cxn ang="0">
                    <a:pos x="46" y="144"/>
                  </a:cxn>
                  <a:cxn ang="0">
                    <a:pos x="40" y="144"/>
                  </a:cxn>
                  <a:cxn ang="0">
                    <a:pos x="34" y="138"/>
                  </a:cxn>
                  <a:cxn ang="0">
                    <a:pos x="28" y="138"/>
                  </a:cxn>
                  <a:cxn ang="0">
                    <a:pos x="28" y="132"/>
                  </a:cxn>
                  <a:cxn ang="0">
                    <a:pos x="23" y="132"/>
                  </a:cxn>
                  <a:cxn ang="0">
                    <a:pos x="17" y="126"/>
                  </a:cxn>
                  <a:cxn ang="0">
                    <a:pos x="17" y="121"/>
                  </a:cxn>
                  <a:cxn ang="0">
                    <a:pos x="11" y="121"/>
                  </a:cxn>
                  <a:cxn ang="0">
                    <a:pos x="11" y="115"/>
                  </a:cxn>
                  <a:cxn ang="0">
                    <a:pos x="5" y="109"/>
                  </a:cxn>
                  <a:cxn ang="0">
                    <a:pos x="5" y="104"/>
                  </a:cxn>
                  <a:cxn ang="0">
                    <a:pos x="5" y="98"/>
                  </a:cxn>
                  <a:cxn ang="0">
                    <a:pos x="5" y="92"/>
                  </a:cxn>
                  <a:cxn ang="0">
                    <a:pos x="0" y="86"/>
                  </a:cxn>
                  <a:cxn ang="0">
                    <a:pos x="0" y="63"/>
                  </a:cxn>
                  <a:cxn ang="0">
                    <a:pos x="5" y="46"/>
                  </a:cxn>
                  <a:cxn ang="0">
                    <a:pos x="5" y="35"/>
                  </a:cxn>
                  <a:cxn ang="0">
                    <a:pos x="17" y="23"/>
                  </a:cxn>
                  <a:cxn ang="0">
                    <a:pos x="23" y="12"/>
                  </a:cxn>
                  <a:cxn ang="0">
                    <a:pos x="34" y="6"/>
                  </a:cxn>
                  <a:cxn ang="0">
                    <a:pos x="46" y="0"/>
                  </a:cxn>
                  <a:cxn ang="0">
                    <a:pos x="57" y="0"/>
                  </a:cxn>
                  <a:cxn ang="0">
                    <a:pos x="68" y="0"/>
                  </a:cxn>
                  <a:cxn ang="0">
                    <a:pos x="74" y="0"/>
                  </a:cxn>
                  <a:cxn ang="0">
                    <a:pos x="80" y="0"/>
                  </a:cxn>
                  <a:cxn ang="0">
                    <a:pos x="86" y="0"/>
                  </a:cxn>
                  <a:cxn ang="0">
                    <a:pos x="91" y="0"/>
                  </a:cxn>
                  <a:cxn ang="0">
                    <a:pos x="97" y="0"/>
                  </a:cxn>
                  <a:cxn ang="0">
                    <a:pos x="103" y="6"/>
                  </a:cxn>
                  <a:cxn ang="0">
                    <a:pos x="109" y="6"/>
                  </a:cxn>
                  <a:cxn ang="0">
                    <a:pos x="109" y="12"/>
                  </a:cxn>
                  <a:cxn ang="0">
                    <a:pos x="114" y="12"/>
                  </a:cxn>
                  <a:cxn ang="0">
                    <a:pos x="114" y="18"/>
                  </a:cxn>
                  <a:cxn ang="0">
                    <a:pos x="120" y="18"/>
                  </a:cxn>
                  <a:cxn ang="0">
                    <a:pos x="120" y="23"/>
                  </a:cxn>
                  <a:cxn ang="0">
                    <a:pos x="126" y="29"/>
                  </a:cxn>
                  <a:cxn ang="0">
                    <a:pos x="131" y="35"/>
                  </a:cxn>
                  <a:cxn ang="0">
                    <a:pos x="131" y="41"/>
                  </a:cxn>
                  <a:cxn ang="0">
                    <a:pos x="131" y="46"/>
                  </a:cxn>
                  <a:cxn ang="0">
                    <a:pos x="131" y="52"/>
                  </a:cxn>
                  <a:cxn ang="0">
                    <a:pos x="131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00" name="Freeform 152"/>
              <p:cNvSpPr>
                <a:spLocks/>
              </p:cNvSpPr>
              <p:nvPr/>
            </p:nvSpPr>
            <p:spPr bwMode="auto">
              <a:xfrm>
                <a:off x="1725" y="2217"/>
                <a:ext cx="57" cy="75"/>
              </a:xfrm>
              <a:custGeom>
                <a:avLst/>
                <a:gdLst/>
                <a:ahLst/>
                <a:cxnLst>
                  <a:cxn ang="0">
                    <a:pos x="103" y="57"/>
                  </a:cxn>
                  <a:cxn ang="0">
                    <a:pos x="103" y="52"/>
                  </a:cxn>
                  <a:cxn ang="0">
                    <a:pos x="103" y="40"/>
                  </a:cxn>
                  <a:cxn ang="0">
                    <a:pos x="97" y="35"/>
                  </a:cxn>
                  <a:cxn ang="0">
                    <a:pos x="97" y="29"/>
                  </a:cxn>
                  <a:cxn ang="0">
                    <a:pos x="97" y="23"/>
                  </a:cxn>
                  <a:cxn ang="0">
                    <a:pos x="92" y="17"/>
                  </a:cxn>
                  <a:cxn ang="0">
                    <a:pos x="86" y="17"/>
                  </a:cxn>
                  <a:cxn ang="0">
                    <a:pos x="86" y="12"/>
                  </a:cxn>
                  <a:cxn ang="0">
                    <a:pos x="80" y="12"/>
                  </a:cxn>
                  <a:cxn ang="0">
                    <a:pos x="80" y="6"/>
                  </a:cxn>
                  <a:cxn ang="0">
                    <a:pos x="74" y="6"/>
                  </a:cxn>
                  <a:cxn ang="0">
                    <a:pos x="69" y="6"/>
                  </a:cxn>
                  <a:cxn ang="0">
                    <a:pos x="63" y="0"/>
                  </a:cxn>
                  <a:cxn ang="0">
                    <a:pos x="57" y="0"/>
                  </a:cxn>
                  <a:cxn ang="0">
                    <a:pos x="51" y="0"/>
                  </a:cxn>
                  <a:cxn ang="0">
                    <a:pos x="40" y="0"/>
                  </a:cxn>
                  <a:cxn ang="0">
                    <a:pos x="29" y="6"/>
                  </a:cxn>
                  <a:cxn ang="0">
                    <a:pos x="23" y="12"/>
                  </a:cxn>
                  <a:cxn ang="0">
                    <a:pos x="11" y="17"/>
                  </a:cxn>
                  <a:cxn ang="0">
                    <a:pos x="6" y="29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0" y="57"/>
                  </a:cxn>
                  <a:cxn ang="0">
                    <a:pos x="0" y="75"/>
                  </a:cxn>
                  <a:cxn ang="0">
                    <a:pos x="0" y="86"/>
                  </a:cxn>
                  <a:cxn ang="0">
                    <a:pos x="0" y="92"/>
                  </a:cxn>
                  <a:cxn ang="0">
                    <a:pos x="0" y="98"/>
                  </a:cxn>
                  <a:cxn ang="0">
                    <a:pos x="6" y="103"/>
                  </a:cxn>
                  <a:cxn ang="0">
                    <a:pos x="6" y="109"/>
                  </a:cxn>
                  <a:cxn ang="0">
                    <a:pos x="11" y="115"/>
                  </a:cxn>
                  <a:cxn ang="0">
                    <a:pos x="17" y="115"/>
                  </a:cxn>
                  <a:cxn ang="0">
                    <a:pos x="17" y="120"/>
                  </a:cxn>
                  <a:cxn ang="0">
                    <a:pos x="23" y="120"/>
                  </a:cxn>
                  <a:cxn ang="0">
                    <a:pos x="23" y="126"/>
                  </a:cxn>
                  <a:cxn ang="0">
                    <a:pos x="29" y="126"/>
                  </a:cxn>
                  <a:cxn ang="0">
                    <a:pos x="34" y="132"/>
                  </a:cxn>
                  <a:cxn ang="0">
                    <a:pos x="40" y="132"/>
                  </a:cxn>
                  <a:cxn ang="0">
                    <a:pos x="46" y="132"/>
                  </a:cxn>
                  <a:cxn ang="0">
                    <a:pos x="51" y="132"/>
                  </a:cxn>
                  <a:cxn ang="0">
                    <a:pos x="63" y="132"/>
                  </a:cxn>
                  <a:cxn ang="0">
                    <a:pos x="74" y="126"/>
                  </a:cxn>
                  <a:cxn ang="0">
                    <a:pos x="80" y="120"/>
                  </a:cxn>
                  <a:cxn ang="0">
                    <a:pos x="92" y="115"/>
                  </a:cxn>
                  <a:cxn ang="0">
                    <a:pos x="97" y="109"/>
                  </a:cxn>
                  <a:cxn ang="0">
                    <a:pos x="97" y="98"/>
                  </a:cxn>
                  <a:cxn ang="0">
                    <a:pos x="103" y="86"/>
                  </a:cxn>
                  <a:cxn ang="0">
                    <a:pos x="103" y="75"/>
                  </a:cxn>
                  <a:cxn ang="0">
                    <a:pos x="103" y="57"/>
                  </a:cxn>
                </a:cxnLst>
                <a:rect l="0" t="0" r="r" b="b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4" name="Group 153"/>
          <p:cNvGrpSpPr>
            <a:grpSpLocks/>
          </p:cNvGrpSpPr>
          <p:nvPr/>
        </p:nvGrpSpPr>
        <p:grpSpPr bwMode="auto">
          <a:xfrm>
            <a:off x="7791450" y="3659188"/>
            <a:ext cx="1731963" cy="1112837"/>
            <a:chOff x="4833" y="2304"/>
            <a:chExt cx="1091" cy="701"/>
          </a:xfrm>
        </p:grpSpPr>
        <p:sp>
          <p:nvSpPr>
            <p:cNvPr id="1333402" name="Text Box 154"/>
            <p:cNvSpPr txBox="1">
              <a:spLocks noChangeArrowheads="1"/>
            </p:cNvSpPr>
            <p:nvPr/>
          </p:nvSpPr>
          <p:spPr bwMode="auto">
            <a:xfrm rot="-698073">
              <a:off x="5040" y="2832"/>
              <a:ext cx="56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1200" u="none">
                  <a:latin typeface="Bookman Old Style" pitchFamily="18" charset="0"/>
                  <a:cs typeface="Times New Roman (Arabic)" charset="-78"/>
                </a:rPr>
                <a:t>injection</a:t>
              </a:r>
            </a:p>
          </p:txBody>
        </p:sp>
        <p:grpSp>
          <p:nvGrpSpPr>
            <p:cNvPr id="25" name="Group 155"/>
            <p:cNvGrpSpPr>
              <a:grpSpLocks/>
            </p:cNvGrpSpPr>
            <p:nvPr/>
          </p:nvGrpSpPr>
          <p:grpSpPr bwMode="auto">
            <a:xfrm>
              <a:off x="4833" y="2304"/>
              <a:ext cx="1091" cy="576"/>
              <a:chOff x="4833" y="2304"/>
              <a:chExt cx="1091" cy="576"/>
            </a:xfrm>
          </p:grpSpPr>
          <p:sp>
            <p:nvSpPr>
              <p:cNvPr id="1333404" name="Rectangle 156"/>
              <p:cNvSpPr>
                <a:spLocks noChangeArrowheads="1"/>
              </p:cNvSpPr>
              <p:nvPr/>
            </p:nvSpPr>
            <p:spPr bwMode="auto">
              <a:xfrm rot="-724569">
                <a:off x="5025" y="2598"/>
                <a:ext cx="624" cy="240"/>
              </a:xfrm>
              <a:prstGeom prst="rect">
                <a:avLst/>
              </a:prstGeom>
              <a:solidFill>
                <a:srgbClr val="B8CCFE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6" name="Group 157"/>
              <p:cNvGrpSpPr>
                <a:grpSpLocks/>
              </p:cNvGrpSpPr>
              <p:nvPr/>
            </p:nvGrpSpPr>
            <p:grpSpPr bwMode="auto">
              <a:xfrm rot="-724569">
                <a:off x="5136" y="2688"/>
                <a:ext cx="276" cy="140"/>
                <a:chOff x="4774" y="2151"/>
                <a:chExt cx="276" cy="140"/>
              </a:xfrm>
            </p:grpSpPr>
            <p:sp>
              <p:nvSpPr>
                <p:cNvPr id="1333406" name="Freeform 158"/>
                <p:cNvSpPr>
                  <a:spLocks/>
                </p:cNvSpPr>
                <p:nvPr/>
              </p:nvSpPr>
              <p:spPr bwMode="auto">
                <a:xfrm>
                  <a:off x="4942" y="2151"/>
                  <a:ext cx="108" cy="140"/>
                </a:xfrm>
                <a:custGeom>
                  <a:avLst/>
                  <a:gdLst/>
                  <a:ahLst/>
                  <a:cxnLst>
                    <a:cxn ang="0">
                      <a:pos x="86" y="0"/>
                    </a:cxn>
                    <a:cxn ang="0">
                      <a:pos x="109" y="0"/>
                    </a:cxn>
                    <a:cxn ang="0">
                      <a:pos x="126" y="0"/>
                    </a:cxn>
                    <a:cxn ang="0">
                      <a:pos x="144" y="11"/>
                    </a:cxn>
                    <a:cxn ang="0">
                      <a:pos x="161" y="17"/>
                    </a:cxn>
                    <a:cxn ang="0">
                      <a:pos x="172" y="34"/>
                    </a:cxn>
                    <a:cxn ang="0">
                      <a:pos x="184" y="51"/>
                    </a:cxn>
                    <a:cxn ang="0">
                      <a:pos x="195" y="74"/>
                    </a:cxn>
                    <a:cxn ang="0">
                      <a:pos x="201" y="97"/>
                    </a:cxn>
                    <a:cxn ang="0">
                      <a:pos x="201" y="120"/>
                    </a:cxn>
                    <a:cxn ang="0">
                      <a:pos x="201" y="149"/>
                    </a:cxn>
                    <a:cxn ang="0">
                      <a:pos x="195" y="172"/>
                    </a:cxn>
                    <a:cxn ang="0">
                      <a:pos x="184" y="189"/>
                    </a:cxn>
                    <a:cxn ang="0">
                      <a:pos x="172" y="212"/>
                    </a:cxn>
                    <a:cxn ang="0">
                      <a:pos x="161" y="223"/>
                    </a:cxn>
                    <a:cxn ang="0">
                      <a:pos x="144" y="235"/>
                    </a:cxn>
                    <a:cxn ang="0">
                      <a:pos x="126" y="241"/>
                    </a:cxn>
                    <a:cxn ang="0">
                      <a:pos x="109" y="246"/>
                    </a:cxn>
                    <a:cxn ang="0">
                      <a:pos x="86" y="246"/>
                    </a:cxn>
                    <a:cxn ang="0">
                      <a:pos x="69" y="241"/>
                    </a:cxn>
                    <a:cxn ang="0">
                      <a:pos x="52" y="235"/>
                    </a:cxn>
                    <a:cxn ang="0">
                      <a:pos x="40" y="223"/>
                    </a:cxn>
                    <a:cxn ang="0">
                      <a:pos x="23" y="212"/>
                    </a:cxn>
                    <a:cxn ang="0">
                      <a:pos x="12" y="189"/>
                    </a:cxn>
                    <a:cxn ang="0">
                      <a:pos x="6" y="172"/>
                    </a:cxn>
                    <a:cxn ang="0">
                      <a:pos x="0" y="149"/>
                    </a:cxn>
                    <a:cxn ang="0">
                      <a:pos x="0" y="126"/>
                    </a:cxn>
                    <a:cxn ang="0">
                      <a:pos x="0" y="97"/>
                    </a:cxn>
                    <a:cxn ang="0">
                      <a:pos x="6" y="74"/>
                    </a:cxn>
                    <a:cxn ang="0">
                      <a:pos x="12" y="51"/>
                    </a:cxn>
                    <a:cxn ang="0">
                      <a:pos x="23" y="34"/>
                    </a:cxn>
                    <a:cxn ang="0">
                      <a:pos x="40" y="17"/>
                    </a:cxn>
                    <a:cxn ang="0">
                      <a:pos x="52" y="11"/>
                    </a:cxn>
                    <a:cxn ang="0">
                      <a:pos x="69" y="0"/>
                    </a:cxn>
                    <a:cxn ang="0">
                      <a:pos x="86" y="0"/>
                    </a:cxn>
                  </a:cxnLst>
                  <a:rect l="0" t="0" r="r" b="b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407" name="Freeform 159"/>
                <p:cNvSpPr>
                  <a:spLocks/>
                </p:cNvSpPr>
                <p:nvPr/>
              </p:nvSpPr>
              <p:spPr bwMode="auto">
                <a:xfrm>
                  <a:off x="4942" y="2151"/>
                  <a:ext cx="108" cy="140"/>
                </a:xfrm>
                <a:custGeom>
                  <a:avLst/>
                  <a:gdLst/>
                  <a:ahLst/>
                  <a:cxnLst>
                    <a:cxn ang="0">
                      <a:pos x="86" y="0"/>
                    </a:cxn>
                    <a:cxn ang="0">
                      <a:pos x="109" y="0"/>
                    </a:cxn>
                    <a:cxn ang="0">
                      <a:pos x="126" y="0"/>
                    </a:cxn>
                    <a:cxn ang="0">
                      <a:pos x="144" y="11"/>
                    </a:cxn>
                    <a:cxn ang="0">
                      <a:pos x="161" y="17"/>
                    </a:cxn>
                    <a:cxn ang="0">
                      <a:pos x="172" y="34"/>
                    </a:cxn>
                    <a:cxn ang="0">
                      <a:pos x="184" y="51"/>
                    </a:cxn>
                    <a:cxn ang="0">
                      <a:pos x="195" y="74"/>
                    </a:cxn>
                    <a:cxn ang="0">
                      <a:pos x="201" y="97"/>
                    </a:cxn>
                    <a:cxn ang="0">
                      <a:pos x="201" y="120"/>
                    </a:cxn>
                    <a:cxn ang="0">
                      <a:pos x="201" y="149"/>
                    </a:cxn>
                    <a:cxn ang="0">
                      <a:pos x="195" y="172"/>
                    </a:cxn>
                    <a:cxn ang="0">
                      <a:pos x="184" y="189"/>
                    </a:cxn>
                    <a:cxn ang="0">
                      <a:pos x="172" y="212"/>
                    </a:cxn>
                    <a:cxn ang="0">
                      <a:pos x="161" y="223"/>
                    </a:cxn>
                    <a:cxn ang="0">
                      <a:pos x="144" y="235"/>
                    </a:cxn>
                    <a:cxn ang="0">
                      <a:pos x="126" y="241"/>
                    </a:cxn>
                    <a:cxn ang="0">
                      <a:pos x="109" y="246"/>
                    </a:cxn>
                    <a:cxn ang="0">
                      <a:pos x="86" y="246"/>
                    </a:cxn>
                    <a:cxn ang="0">
                      <a:pos x="69" y="241"/>
                    </a:cxn>
                    <a:cxn ang="0">
                      <a:pos x="52" y="235"/>
                    </a:cxn>
                    <a:cxn ang="0">
                      <a:pos x="40" y="223"/>
                    </a:cxn>
                    <a:cxn ang="0">
                      <a:pos x="23" y="212"/>
                    </a:cxn>
                    <a:cxn ang="0">
                      <a:pos x="12" y="189"/>
                    </a:cxn>
                    <a:cxn ang="0">
                      <a:pos x="6" y="172"/>
                    </a:cxn>
                    <a:cxn ang="0">
                      <a:pos x="0" y="149"/>
                    </a:cxn>
                    <a:cxn ang="0">
                      <a:pos x="0" y="126"/>
                    </a:cxn>
                    <a:cxn ang="0">
                      <a:pos x="0" y="97"/>
                    </a:cxn>
                    <a:cxn ang="0">
                      <a:pos x="6" y="74"/>
                    </a:cxn>
                    <a:cxn ang="0">
                      <a:pos x="12" y="51"/>
                    </a:cxn>
                    <a:cxn ang="0">
                      <a:pos x="23" y="34"/>
                    </a:cxn>
                    <a:cxn ang="0">
                      <a:pos x="40" y="17"/>
                    </a:cxn>
                    <a:cxn ang="0">
                      <a:pos x="52" y="11"/>
                    </a:cxn>
                    <a:cxn ang="0">
                      <a:pos x="69" y="0"/>
                    </a:cxn>
                    <a:cxn ang="0">
                      <a:pos x="86" y="0"/>
                    </a:cxn>
                  </a:cxnLst>
                  <a:rect l="0" t="0" r="r" b="b"/>
                  <a:pathLst>
                    <a:path w="201" h="246">
                      <a:moveTo>
                        <a:pt x="86" y="0"/>
                      </a:moveTo>
                      <a:lnTo>
                        <a:pt x="109" y="0"/>
                      </a:lnTo>
                      <a:lnTo>
                        <a:pt x="126" y="0"/>
                      </a:lnTo>
                      <a:lnTo>
                        <a:pt x="144" y="11"/>
                      </a:lnTo>
                      <a:lnTo>
                        <a:pt x="161" y="17"/>
                      </a:lnTo>
                      <a:lnTo>
                        <a:pt x="172" y="34"/>
                      </a:lnTo>
                      <a:lnTo>
                        <a:pt x="184" y="51"/>
                      </a:lnTo>
                      <a:lnTo>
                        <a:pt x="195" y="74"/>
                      </a:lnTo>
                      <a:lnTo>
                        <a:pt x="201" y="97"/>
                      </a:lnTo>
                      <a:lnTo>
                        <a:pt x="201" y="120"/>
                      </a:lnTo>
                      <a:lnTo>
                        <a:pt x="201" y="149"/>
                      </a:lnTo>
                      <a:lnTo>
                        <a:pt x="195" y="172"/>
                      </a:lnTo>
                      <a:lnTo>
                        <a:pt x="184" y="189"/>
                      </a:lnTo>
                      <a:lnTo>
                        <a:pt x="172" y="212"/>
                      </a:lnTo>
                      <a:lnTo>
                        <a:pt x="161" y="223"/>
                      </a:lnTo>
                      <a:lnTo>
                        <a:pt x="144" y="235"/>
                      </a:lnTo>
                      <a:lnTo>
                        <a:pt x="126" y="241"/>
                      </a:lnTo>
                      <a:lnTo>
                        <a:pt x="109" y="246"/>
                      </a:lnTo>
                      <a:lnTo>
                        <a:pt x="86" y="246"/>
                      </a:lnTo>
                      <a:lnTo>
                        <a:pt x="69" y="241"/>
                      </a:lnTo>
                      <a:lnTo>
                        <a:pt x="52" y="235"/>
                      </a:lnTo>
                      <a:lnTo>
                        <a:pt x="40" y="223"/>
                      </a:lnTo>
                      <a:lnTo>
                        <a:pt x="23" y="212"/>
                      </a:lnTo>
                      <a:lnTo>
                        <a:pt x="12" y="189"/>
                      </a:lnTo>
                      <a:lnTo>
                        <a:pt x="6" y="172"/>
                      </a:lnTo>
                      <a:lnTo>
                        <a:pt x="0" y="149"/>
                      </a:lnTo>
                      <a:lnTo>
                        <a:pt x="0" y="126"/>
                      </a:lnTo>
                      <a:lnTo>
                        <a:pt x="0" y="97"/>
                      </a:lnTo>
                      <a:lnTo>
                        <a:pt x="6" y="74"/>
                      </a:lnTo>
                      <a:lnTo>
                        <a:pt x="12" y="51"/>
                      </a:lnTo>
                      <a:lnTo>
                        <a:pt x="23" y="34"/>
                      </a:lnTo>
                      <a:lnTo>
                        <a:pt x="40" y="17"/>
                      </a:lnTo>
                      <a:lnTo>
                        <a:pt x="52" y="11"/>
                      </a:lnTo>
                      <a:lnTo>
                        <a:pt x="69" y="0"/>
                      </a:lnTo>
                      <a:lnTo>
                        <a:pt x="86" y="0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4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4774" y="2196"/>
                  <a:ext cx="171" cy="27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4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74" y="2196"/>
                  <a:ext cx="171" cy="27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410" name="Freeform 162"/>
                <p:cNvSpPr>
                  <a:spLocks noEditPoints="1"/>
                </p:cNvSpPr>
                <p:nvPr/>
              </p:nvSpPr>
              <p:spPr bwMode="auto">
                <a:xfrm>
                  <a:off x="4774" y="2219"/>
                  <a:ext cx="58" cy="5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0"/>
                    </a:cxn>
                    <a:cxn ang="0">
                      <a:pos x="34" y="86"/>
                    </a:cxn>
                    <a:cxn ang="0">
                      <a:pos x="29" y="92"/>
                    </a:cxn>
                    <a:cxn ang="0">
                      <a:pos x="29" y="98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2" y="86"/>
                    </a:cxn>
                    <a:cxn ang="0">
                      <a:pos x="0" y="0"/>
                    </a:cxn>
                    <a:cxn ang="0">
                      <a:pos x="69" y="0"/>
                    </a:cxn>
                    <a:cxn ang="0">
                      <a:pos x="109" y="0"/>
                    </a:cxn>
                    <a:cxn ang="0">
                      <a:pos x="97" y="86"/>
                    </a:cxn>
                    <a:cxn ang="0">
                      <a:pos x="97" y="92"/>
                    </a:cxn>
                    <a:cxn ang="0">
                      <a:pos x="92" y="98"/>
                    </a:cxn>
                    <a:cxn ang="0">
                      <a:pos x="86" y="98"/>
                    </a:cxn>
                    <a:cxn ang="0">
                      <a:pos x="86" y="92"/>
                    </a:cxn>
                    <a:cxn ang="0">
                      <a:pos x="80" y="92"/>
                    </a:cxn>
                    <a:cxn ang="0">
                      <a:pos x="80" y="86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109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  <a:close/>
                      <a:moveTo>
                        <a:pt x="69" y="0"/>
                      </a:moveTo>
                      <a:lnTo>
                        <a:pt x="109" y="0"/>
                      </a:lnTo>
                      <a:lnTo>
                        <a:pt x="97" y="86"/>
                      </a:lnTo>
                      <a:lnTo>
                        <a:pt x="97" y="92"/>
                      </a:lnTo>
                      <a:lnTo>
                        <a:pt x="92" y="98"/>
                      </a:lnTo>
                      <a:lnTo>
                        <a:pt x="86" y="98"/>
                      </a:lnTo>
                      <a:lnTo>
                        <a:pt x="86" y="92"/>
                      </a:lnTo>
                      <a:lnTo>
                        <a:pt x="80" y="92"/>
                      </a:lnTo>
                      <a:lnTo>
                        <a:pt x="80" y="8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411" name="Freeform 163"/>
                <p:cNvSpPr>
                  <a:spLocks/>
                </p:cNvSpPr>
                <p:nvPr/>
              </p:nvSpPr>
              <p:spPr bwMode="auto">
                <a:xfrm>
                  <a:off x="4774" y="2219"/>
                  <a:ext cx="25" cy="5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0"/>
                    </a:cxn>
                    <a:cxn ang="0">
                      <a:pos x="34" y="86"/>
                    </a:cxn>
                    <a:cxn ang="0">
                      <a:pos x="29" y="92"/>
                    </a:cxn>
                    <a:cxn ang="0">
                      <a:pos x="29" y="98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2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6" h="98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34" y="86"/>
                      </a:lnTo>
                      <a:lnTo>
                        <a:pt x="29" y="92"/>
                      </a:lnTo>
                      <a:lnTo>
                        <a:pt x="29" y="98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2" y="8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412" name="Freeform 164"/>
                <p:cNvSpPr>
                  <a:spLocks/>
                </p:cNvSpPr>
                <p:nvPr/>
              </p:nvSpPr>
              <p:spPr bwMode="auto">
                <a:xfrm>
                  <a:off x="4811" y="2219"/>
                  <a:ext cx="21" cy="5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0"/>
                    </a:cxn>
                    <a:cxn ang="0">
                      <a:pos x="28" y="86"/>
                    </a:cxn>
                    <a:cxn ang="0">
                      <a:pos x="28" y="92"/>
                    </a:cxn>
                    <a:cxn ang="0">
                      <a:pos x="23" y="98"/>
                    </a:cxn>
                    <a:cxn ang="0">
                      <a:pos x="17" y="98"/>
                    </a:cxn>
                    <a:cxn ang="0">
                      <a:pos x="17" y="92"/>
                    </a:cxn>
                    <a:cxn ang="0">
                      <a:pos x="11" y="92"/>
                    </a:cxn>
                    <a:cxn ang="0">
                      <a:pos x="11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" h="98">
                      <a:moveTo>
                        <a:pt x="0" y="0"/>
                      </a:moveTo>
                      <a:lnTo>
                        <a:pt x="40" y="0"/>
                      </a:lnTo>
                      <a:lnTo>
                        <a:pt x="28" y="86"/>
                      </a:lnTo>
                      <a:lnTo>
                        <a:pt x="28" y="92"/>
                      </a:lnTo>
                      <a:lnTo>
                        <a:pt x="23" y="98"/>
                      </a:lnTo>
                      <a:lnTo>
                        <a:pt x="17" y="98"/>
                      </a:lnTo>
                      <a:lnTo>
                        <a:pt x="17" y="92"/>
                      </a:lnTo>
                      <a:lnTo>
                        <a:pt x="11" y="92"/>
                      </a:lnTo>
                      <a:lnTo>
                        <a:pt x="11" y="8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413" name="Freeform 165"/>
                <p:cNvSpPr>
                  <a:spLocks noEditPoints="1"/>
                </p:cNvSpPr>
                <p:nvPr/>
              </p:nvSpPr>
              <p:spPr bwMode="auto">
                <a:xfrm>
                  <a:off x="4961" y="2180"/>
                  <a:ext cx="71" cy="84"/>
                </a:xfrm>
                <a:custGeom>
                  <a:avLst/>
                  <a:gdLst/>
                  <a:ahLst/>
                  <a:cxnLst>
                    <a:cxn ang="0">
                      <a:pos x="131" y="86"/>
                    </a:cxn>
                    <a:cxn ang="0">
                      <a:pos x="126" y="115"/>
                    </a:cxn>
                    <a:cxn ang="0">
                      <a:pos x="114" y="132"/>
                    </a:cxn>
                    <a:cxn ang="0">
                      <a:pos x="91" y="144"/>
                    </a:cxn>
                    <a:cxn ang="0">
                      <a:pos x="68" y="149"/>
                    </a:cxn>
                    <a:cxn ang="0">
                      <a:pos x="57" y="149"/>
                    </a:cxn>
                    <a:cxn ang="0">
                      <a:pos x="46" y="144"/>
                    </a:cxn>
                    <a:cxn ang="0">
                      <a:pos x="34" y="138"/>
                    </a:cxn>
                    <a:cxn ang="0">
                      <a:pos x="28" y="132"/>
                    </a:cxn>
                    <a:cxn ang="0">
                      <a:pos x="17" y="126"/>
                    </a:cxn>
                    <a:cxn ang="0">
                      <a:pos x="11" y="121"/>
                    </a:cxn>
                    <a:cxn ang="0">
                      <a:pos x="5" y="109"/>
                    </a:cxn>
                    <a:cxn ang="0">
                      <a:pos x="5" y="98"/>
                    </a:cxn>
                    <a:cxn ang="0">
                      <a:pos x="0" y="86"/>
                    </a:cxn>
                    <a:cxn ang="0">
                      <a:pos x="5" y="46"/>
                    </a:cxn>
                    <a:cxn ang="0">
                      <a:pos x="17" y="23"/>
                    </a:cxn>
                    <a:cxn ang="0">
                      <a:pos x="34" y="6"/>
                    </a:cxn>
                    <a:cxn ang="0">
                      <a:pos x="57" y="0"/>
                    </a:cxn>
                    <a:cxn ang="0">
                      <a:pos x="74" y="0"/>
                    </a:cxn>
                    <a:cxn ang="0">
                      <a:pos x="86" y="0"/>
                    </a:cxn>
                    <a:cxn ang="0">
                      <a:pos x="97" y="0"/>
                    </a:cxn>
                    <a:cxn ang="0">
                      <a:pos x="109" y="6"/>
                    </a:cxn>
                    <a:cxn ang="0">
                      <a:pos x="114" y="12"/>
                    </a:cxn>
                    <a:cxn ang="0">
                      <a:pos x="120" y="18"/>
                    </a:cxn>
                    <a:cxn ang="0">
                      <a:pos x="126" y="29"/>
                    </a:cxn>
                    <a:cxn ang="0">
                      <a:pos x="131" y="41"/>
                    </a:cxn>
                    <a:cxn ang="0">
                      <a:pos x="131" y="52"/>
                    </a:cxn>
                    <a:cxn ang="0">
                      <a:pos x="120" y="63"/>
                    </a:cxn>
                    <a:cxn ang="0">
                      <a:pos x="120" y="46"/>
                    </a:cxn>
                    <a:cxn ang="0">
                      <a:pos x="114" y="35"/>
                    </a:cxn>
                    <a:cxn ang="0">
                      <a:pos x="109" y="23"/>
                    </a:cxn>
                    <a:cxn ang="0">
                      <a:pos x="103" y="18"/>
                    </a:cxn>
                    <a:cxn ang="0">
                      <a:pos x="97" y="12"/>
                    </a:cxn>
                    <a:cxn ang="0">
                      <a:pos x="86" y="12"/>
                    </a:cxn>
                    <a:cxn ang="0">
                      <a:pos x="74" y="6"/>
                    </a:cxn>
                    <a:cxn ang="0">
                      <a:pos x="57" y="6"/>
                    </a:cxn>
                    <a:cxn ang="0">
                      <a:pos x="40" y="18"/>
                    </a:cxn>
                    <a:cxn ang="0">
                      <a:pos x="23" y="35"/>
                    </a:cxn>
                    <a:cxn ang="0">
                      <a:pos x="17" y="52"/>
                    </a:cxn>
                    <a:cxn ang="0">
                      <a:pos x="17" y="81"/>
                    </a:cxn>
                    <a:cxn ang="0">
                      <a:pos x="17" y="98"/>
                    </a:cxn>
                    <a:cxn ang="0">
                      <a:pos x="23" y="109"/>
                    </a:cxn>
                    <a:cxn ang="0">
                      <a:pos x="28" y="121"/>
                    </a:cxn>
                    <a:cxn ang="0">
                      <a:pos x="34" y="126"/>
                    </a:cxn>
                    <a:cxn ang="0">
                      <a:pos x="40" y="132"/>
                    </a:cxn>
                    <a:cxn ang="0">
                      <a:pos x="51" y="138"/>
                    </a:cxn>
                    <a:cxn ang="0">
                      <a:pos x="63" y="138"/>
                    </a:cxn>
                    <a:cxn ang="0">
                      <a:pos x="80" y="138"/>
                    </a:cxn>
                    <a:cxn ang="0">
                      <a:pos x="97" y="126"/>
                    </a:cxn>
                    <a:cxn ang="0">
                      <a:pos x="114" y="115"/>
                    </a:cxn>
                    <a:cxn ang="0">
                      <a:pos x="120" y="92"/>
                    </a:cxn>
                    <a:cxn ang="0">
                      <a:pos x="120" y="63"/>
                    </a:cxn>
                  </a:cxnLst>
                  <a:rect l="0" t="0" r="r" b="b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  <a:close/>
                      <a:moveTo>
                        <a:pt x="120" y="63"/>
                      </a:moveTo>
                      <a:lnTo>
                        <a:pt x="120" y="58"/>
                      </a:lnTo>
                      <a:lnTo>
                        <a:pt x="120" y="46"/>
                      </a:lnTo>
                      <a:lnTo>
                        <a:pt x="114" y="41"/>
                      </a:lnTo>
                      <a:lnTo>
                        <a:pt x="114" y="35"/>
                      </a:lnTo>
                      <a:lnTo>
                        <a:pt x="114" y="29"/>
                      </a:lnTo>
                      <a:lnTo>
                        <a:pt x="109" y="23"/>
                      </a:lnTo>
                      <a:lnTo>
                        <a:pt x="103" y="23"/>
                      </a:lnTo>
                      <a:lnTo>
                        <a:pt x="103" y="18"/>
                      </a:lnTo>
                      <a:lnTo>
                        <a:pt x="97" y="18"/>
                      </a:lnTo>
                      <a:lnTo>
                        <a:pt x="97" y="12"/>
                      </a:lnTo>
                      <a:lnTo>
                        <a:pt x="91" y="12"/>
                      </a:lnTo>
                      <a:lnTo>
                        <a:pt x="86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8" y="6"/>
                      </a:lnTo>
                      <a:lnTo>
                        <a:pt x="57" y="6"/>
                      </a:lnTo>
                      <a:lnTo>
                        <a:pt x="46" y="12"/>
                      </a:lnTo>
                      <a:lnTo>
                        <a:pt x="40" y="18"/>
                      </a:lnTo>
                      <a:lnTo>
                        <a:pt x="28" y="23"/>
                      </a:lnTo>
                      <a:lnTo>
                        <a:pt x="23" y="35"/>
                      </a:lnTo>
                      <a:lnTo>
                        <a:pt x="17" y="41"/>
                      </a:lnTo>
                      <a:lnTo>
                        <a:pt x="17" y="52"/>
                      </a:lnTo>
                      <a:lnTo>
                        <a:pt x="17" y="63"/>
                      </a:lnTo>
                      <a:lnTo>
                        <a:pt x="17" y="81"/>
                      </a:lnTo>
                      <a:lnTo>
                        <a:pt x="17" y="92"/>
                      </a:lnTo>
                      <a:lnTo>
                        <a:pt x="17" y="98"/>
                      </a:lnTo>
                      <a:lnTo>
                        <a:pt x="17" y="104"/>
                      </a:lnTo>
                      <a:lnTo>
                        <a:pt x="23" y="109"/>
                      </a:lnTo>
                      <a:lnTo>
                        <a:pt x="23" y="115"/>
                      </a:lnTo>
                      <a:lnTo>
                        <a:pt x="28" y="121"/>
                      </a:lnTo>
                      <a:lnTo>
                        <a:pt x="34" y="121"/>
                      </a:lnTo>
                      <a:lnTo>
                        <a:pt x="34" y="126"/>
                      </a:lnTo>
                      <a:lnTo>
                        <a:pt x="40" y="126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8"/>
                      </a:lnTo>
                      <a:lnTo>
                        <a:pt x="57" y="138"/>
                      </a:lnTo>
                      <a:lnTo>
                        <a:pt x="63" y="138"/>
                      </a:lnTo>
                      <a:lnTo>
                        <a:pt x="68" y="138"/>
                      </a:lnTo>
                      <a:lnTo>
                        <a:pt x="80" y="138"/>
                      </a:lnTo>
                      <a:lnTo>
                        <a:pt x="91" y="132"/>
                      </a:lnTo>
                      <a:lnTo>
                        <a:pt x="97" y="126"/>
                      </a:lnTo>
                      <a:lnTo>
                        <a:pt x="109" y="121"/>
                      </a:lnTo>
                      <a:lnTo>
                        <a:pt x="114" y="115"/>
                      </a:lnTo>
                      <a:lnTo>
                        <a:pt x="114" y="104"/>
                      </a:lnTo>
                      <a:lnTo>
                        <a:pt x="120" y="92"/>
                      </a:lnTo>
                      <a:lnTo>
                        <a:pt x="120" y="81"/>
                      </a:lnTo>
                      <a:lnTo>
                        <a:pt x="120" y="63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414" name="Freeform 166"/>
                <p:cNvSpPr>
                  <a:spLocks/>
                </p:cNvSpPr>
                <p:nvPr/>
              </p:nvSpPr>
              <p:spPr bwMode="auto">
                <a:xfrm>
                  <a:off x="4961" y="2180"/>
                  <a:ext cx="71" cy="84"/>
                </a:xfrm>
                <a:custGeom>
                  <a:avLst/>
                  <a:gdLst/>
                  <a:ahLst/>
                  <a:cxnLst>
                    <a:cxn ang="0">
                      <a:pos x="131" y="63"/>
                    </a:cxn>
                    <a:cxn ang="0">
                      <a:pos x="131" y="86"/>
                    </a:cxn>
                    <a:cxn ang="0">
                      <a:pos x="131" y="98"/>
                    </a:cxn>
                    <a:cxn ang="0">
                      <a:pos x="126" y="115"/>
                    </a:cxn>
                    <a:cxn ang="0">
                      <a:pos x="120" y="126"/>
                    </a:cxn>
                    <a:cxn ang="0">
                      <a:pos x="114" y="132"/>
                    </a:cxn>
                    <a:cxn ang="0">
                      <a:pos x="103" y="138"/>
                    </a:cxn>
                    <a:cxn ang="0">
                      <a:pos x="91" y="144"/>
                    </a:cxn>
                    <a:cxn ang="0">
                      <a:pos x="80" y="149"/>
                    </a:cxn>
                    <a:cxn ang="0">
                      <a:pos x="68" y="149"/>
                    </a:cxn>
                    <a:cxn ang="0">
                      <a:pos x="63" y="149"/>
                    </a:cxn>
                    <a:cxn ang="0">
                      <a:pos x="57" y="149"/>
                    </a:cxn>
                    <a:cxn ang="0">
                      <a:pos x="51" y="144"/>
                    </a:cxn>
                    <a:cxn ang="0">
                      <a:pos x="46" y="144"/>
                    </a:cxn>
                    <a:cxn ang="0">
                      <a:pos x="40" y="144"/>
                    </a:cxn>
                    <a:cxn ang="0">
                      <a:pos x="34" y="138"/>
                    </a:cxn>
                    <a:cxn ang="0">
                      <a:pos x="28" y="138"/>
                    </a:cxn>
                    <a:cxn ang="0">
                      <a:pos x="28" y="132"/>
                    </a:cxn>
                    <a:cxn ang="0">
                      <a:pos x="23" y="132"/>
                    </a:cxn>
                    <a:cxn ang="0">
                      <a:pos x="17" y="126"/>
                    </a:cxn>
                    <a:cxn ang="0">
                      <a:pos x="17" y="121"/>
                    </a:cxn>
                    <a:cxn ang="0">
                      <a:pos x="11" y="121"/>
                    </a:cxn>
                    <a:cxn ang="0">
                      <a:pos x="11" y="115"/>
                    </a:cxn>
                    <a:cxn ang="0">
                      <a:pos x="5" y="109"/>
                    </a:cxn>
                    <a:cxn ang="0">
                      <a:pos x="5" y="104"/>
                    </a:cxn>
                    <a:cxn ang="0">
                      <a:pos x="5" y="98"/>
                    </a:cxn>
                    <a:cxn ang="0">
                      <a:pos x="5" y="92"/>
                    </a:cxn>
                    <a:cxn ang="0">
                      <a:pos x="0" y="86"/>
                    </a:cxn>
                    <a:cxn ang="0">
                      <a:pos x="0" y="63"/>
                    </a:cxn>
                    <a:cxn ang="0">
                      <a:pos x="5" y="46"/>
                    </a:cxn>
                    <a:cxn ang="0">
                      <a:pos x="5" y="35"/>
                    </a:cxn>
                    <a:cxn ang="0">
                      <a:pos x="17" y="23"/>
                    </a:cxn>
                    <a:cxn ang="0">
                      <a:pos x="23" y="12"/>
                    </a:cxn>
                    <a:cxn ang="0">
                      <a:pos x="34" y="6"/>
                    </a:cxn>
                    <a:cxn ang="0">
                      <a:pos x="46" y="0"/>
                    </a:cxn>
                    <a:cxn ang="0">
                      <a:pos x="57" y="0"/>
                    </a:cxn>
                    <a:cxn ang="0">
                      <a:pos x="68" y="0"/>
                    </a:cxn>
                    <a:cxn ang="0">
                      <a:pos x="74" y="0"/>
                    </a:cxn>
                    <a:cxn ang="0">
                      <a:pos x="80" y="0"/>
                    </a:cxn>
                    <a:cxn ang="0">
                      <a:pos x="86" y="0"/>
                    </a:cxn>
                    <a:cxn ang="0">
                      <a:pos x="91" y="0"/>
                    </a:cxn>
                    <a:cxn ang="0">
                      <a:pos x="97" y="0"/>
                    </a:cxn>
                    <a:cxn ang="0">
                      <a:pos x="103" y="6"/>
                    </a:cxn>
                    <a:cxn ang="0">
                      <a:pos x="109" y="6"/>
                    </a:cxn>
                    <a:cxn ang="0">
                      <a:pos x="109" y="12"/>
                    </a:cxn>
                    <a:cxn ang="0">
                      <a:pos x="114" y="12"/>
                    </a:cxn>
                    <a:cxn ang="0">
                      <a:pos x="114" y="18"/>
                    </a:cxn>
                    <a:cxn ang="0">
                      <a:pos x="120" y="18"/>
                    </a:cxn>
                    <a:cxn ang="0">
                      <a:pos x="120" y="23"/>
                    </a:cxn>
                    <a:cxn ang="0">
                      <a:pos x="126" y="29"/>
                    </a:cxn>
                    <a:cxn ang="0">
                      <a:pos x="131" y="35"/>
                    </a:cxn>
                    <a:cxn ang="0">
                      <a:pos x="131" y="41"/>
                    </a:cxn>
                    <a:cxn ang="0">
                      <a:pos x="131" y="46"/>
                    </a:cxn>
                    <a:cxn ang="0">
                      <a:pos x="131" y="52"/>
                    </a:cxn>
                    <a:cxn ang="0">
                      <a:pos x="131" y="63"/>
                    </a:cxn>
                  </a:cxnLst>
                  <a:rect l="0" t="0" r="r" b="b"/>
                  <a:pathLst>
                    <a:path w="131" h="149">
                      <a:moveTo>
                        <a:pt x="131" y="63"/>
                      </a:moveTo>
                      <a:lnTo>
                        <a:pt x="131" y="86"/>
                      </a:lnTo>
                      <a:lnTo>
                        <a:pt x="131" y="98"/>
                      </a:lnTo>
                      <a:lnTo>
                        <a:pt x="126" y="115"/>
                      </a:lnTo>
                      <a:lnTo>
                        <a:pt x="120" y="126"/>
                      </a:lnTo>
                      <a:lnTo>
                        <a:pt x="114" y="132"/>
                      </a:lnTo>
                      <a:lnTo>
                        <a:pt x="103" y="138"/>
                      </a:lnTo>
                      <a:lnTo>
                        <a:pt x="91" y="144"/>
                      </a:lnTo>
                      <a:lnTo>
                        <a:pt x="80" y="149"/>
                      </a:lnTo>
                      <a:lnTo>
                        <a:pt x="68" y="149"/>
                      </a:lnTo>
                      <a:lnTo>
                        <a:pt x="63" y="149"/>
                      </a:lnTo>
                      <a:lnTo>
                        <a:pt x="57" y="149"/>
                      </a:lnTo>
                      <a:lnTo>
                        <a:pt x="51" y="144"/>
                      </a:lnTo>
                      <a:lnTo>
                        <a:pt x="46" y="144"/>
                      </a:lnTo>
                      <a:lnTo>
                        <a:pt x="40" y="144"/>
                      </a:lnTo>
                      <a:lnTo>
                        <a:pt x="34" y="138"/>
                      </a:lnTo>
                      <a:lnTo>
                        <a:pt x="28" y="138"/>
                      </a:lnTo>
                      <a:lnTo>
                        <a:pt x="28" y="132"/>
                      </a:lnTo>
                      <a:lnTo>
                        <a:pt x="23" y="132"/>
                      </a:lnTo>
                      <a:lnTo>
                        <a:pt x="17" y="126"/>
                      </a:lnTo>
                      <a:lnTo>
                        <a:pt x="17" y="121"/>
                      </a:lnTo>
                      <a:lnTo>
                        <a:pt x="11" y="121"/>
                      </a:lnTo>
                      <a:lnTo>
                        <a:pt x="11" y="115"/>
                      </a:lnTo>
                      <a:lnTo>
                        <a:pt x="5" y="109"/>
                      </a:lnTo>
                      <a:lnTo>
                        <a:pt x="5" y="104"/>
                      </a:lnTo>
                      <a:lnTo>
                        <a:pt x="5" y="98"/>
                      </a:lnTo>
                      <a:lnTo>
                        <a:pt x="5" y="92"/>
                      </a:lnTo>
                      <a:lnTo>
                        <a:pt x="0" y="86"/>
                      </a:lnTo>
                      <a:lnTo>
                        <a:pt x="0" y="63"/>
                      </a:lnTo>
                      <a:lnTo>
                        <a:pt x="5" y="46"/>
                      </a:lnTo>
                      <a:lnTo>
                        <a:pt x="5" y="35"/>
                      </a:lnTo>
                      <a:lnTo>
                        <a:pt x="17" y="23"/>
                      </a:lnTo>
                      <a:lnTo>
                        <a:pt x="23" y="12"/>
                      </a:lnTo>
                      <a:lnTo>
                        <a:pt x="34" y="6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4" y="0"/>
                      </a:lnTo>
                      <a:lnTo>
                        <a:pt x="80" y="0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97" y="0"/>
                      </a:lnTo>
                      <a:lnTo>
                        <a:pt x="103" y="6"/>
                      </a:lnTo>
                      <a:lnTo>
                        <a:pt x="109" y="6"/>
                      </a:lnTo>
                      <a:lnTo>
                        <a:pt x="109" y="12"/>
                      </a:lnTo>
                      <a:lnTo>
                        <a:pt x="114" y="12"/>
                      </a:lnTo>
                      <a:lnTo>
                        <a:pt x="114" y="18"/>
                      </a:lnTo>
                      <a:lnTo>
                        <a:pt x="120" y="18"/>
                      </a:lnTo>
                      <a:lnTo>
                        <a:pt x="120" y="23"/>
                      </a:lnTo>
                      <a:lnTo>
                        <a:pt x="126" y="29"/>
                      </a:lnTo>
                      <a:lnTo>
                        <a:pt x="131" y="35"/>
                      </a:lnTo>
                      <a:lnTo>
                        <a:pt x="131" y="41"/>
                      </a:lnTo>
                      <a:lnTo>
                        <a:pt x="131" y="46"/>
                      </a:lnTo>
                      <a:lnTo>
                        <a:pt x="131" y="52"/>
                      </a:lnTo>
                      <a:lnTo>
                        <a:pt x="131" y="63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3415" name="Freeform 167"/>
                <p:cNvSpPr>
                  <a:spLocks/>
                </p:cNvSpPr>
                <p:nvPr/>
              </p:nvSpPr>
              <p:spPr bwMode="auto">
                <a:xfrm>
                  <a:off x="4970" y="2183"/>
                  <a:ext cx="56" cy="75"/>
                </a:xfrm>
                <a:custGeom>
                  <a:avLst/>
                  <a:gdLst/>
                  <a:ahLst/>
                  <a:cxnLst>
                    <a:cxn ang="0">
                      <a:pos x="103" y="57"/>
                    </a:cxn>
                    <a:cxn ang="0">
                      <a:pos x="103" y="52"/>
                    </a:cxn>
                    <a:cxn ang="0">
                      <a:pos x="103" y="40"/>
                    </a:cxn>
                    <a:cxn ang="0">
                      <a:pos x="97" y="35"/>
                    </a:cxn>
                    <a:cxn ang="0">
                      <a:pos x="97" y="29"/>
                    </a:cxn>
                    <a:cxn ang="0">
                      <a:pos x="97" y="23"/>
                    </a:cxn>
                    <a:cxn ang="0">
                      <a:pos x="92" y="17"/>
                    </a:cxn>
                    <a:cxn ang="0">
                      <a:pos x="86" y="17"/>
                    </a:cxn>
                    <a:cxn ang="0">
                      <a:pos x="86" y="12"/>
                    </a:cxn>
                    <a:cxn ang="0">
                      <a:pos x="80" y="12"/>
                    </a:cxn>
                    <a:cxn ang="0">
                      <a:pos x="80" y="6"/>
                    </a:cxn>
                    <a:cxn ang="0">
                      <a:pos x="74" y="6"/>
                    </a:cxn>
                    <a:cxn ang="0">
                      <a:pos x="69" y="6"/>
                    </a:cxn>
                    <a:cxn ang="0">
                      <a:pos x="63" y="0"/>
                    </a:cxn>
                    <a:cxn ang="0">
                      <a:pos x="57" y="0"/>
                    </a:cxn>
                    <a:cxn ang="0">
                      <a:pos x="51" y="0"/>
                    </a:cxn>
                    <a:cxn ang="0">
                      <a:pos x="40" y="0"/>
                    </a:cxn>
                    <a:cxn ang="0">
                      <a:pos x="29" y="6"/>
                    </a:cxn>
                    <a:cxn ang="0">
                      <a:pos x="23" y="12"/>
                    </a:cxn>
                    <a:cxn ang="0">
                      <a:pos x="11" y="17"/>
                    </a:cxn>
                    <a:cxn ang="0">
                      <a:pos x="6" y="29"/>
                    </a:cxn>
                    <a:cxn ang="0">
                      <a:pos x="0" y="35"/>
                    </a:cxn>
                    <a:cxn ang="0">
                      <a:pos x="0" y="46"/>
                    </a:cxn>
                    <a:cxn ang="0">
                      <a:pos x="0" y="57"/>
                    </a:cxn>
                    <a:cxn ang="0">
                      <a:pos x="0" y="75"/>
                    </a:cxn>
                    <a:cxn ang="0">
                      <a:pos x="0" y="86"/>
                    </a:cxn>
                    <a:cxn ang="0">
                      <a:pos x="0" y="92"/>
                    </a:cxn>
                    <a:cxn ang="0">
                      <a:pos x="0" y="98"/>
                    </a:cxn>
                    <a:cxn ang="0">
                      <a:pos x="6" y="103"/>
                    </a:cxn>
                    <a:cxn ang="0">
                      <a:pos x="6" y="109"/>
                    </a:cxn>
                    <a:cxn ang="0">
                      <a:pos x="11" y="115"/>
                    </a:cxn>
                    <a:cxn ang="0">
                      <a:pos x="17" y="115"/>
                    </a:cxn>
                    <a:cxn ang="0">
                      <a:pos x="17" y="120"/>
                    </a:cxn>
                    <a:cxn ang="0">
                      <a:pos x="23" y="120"/>
                    </a:cxn>
                    <a:cxn ang="0">
                      <a:pos x="23" y="126"/>
                    </a:cxn>
                    <a:cxn ang="0">
                      <a:pos x="29" y="126"/>
                    </a:cxn>
                    <a:cxn ang="0">
                      <a:pos x="34" y="132"/>
                    </a:cxn>
                    <a:cxn ang="0">
                      <a:pos x="40" y="132"/>
                    </a:cxn>
                    <a:cxn ang="0">
                      <a:pos x="46" y="132"/>
                    </a:cxn>
                    <a:cxn ang="0">
                      <a:pos x="51" y="132"/>
                    </a:cxn>
                    <a:cxn ang="0">
                      <a:pos x="63" y="132"/>
                    </a:cxn>
                    <a:cxn ang="0">
                      <a:pos x="74" y="126"/>
                    </a:cxn>
                    <a:cxn ang="0">
                      <a:pos x="80" y="120"/>
                    </a:cxn>
                    <a:cxn ang="0">
                      <a:pos x="92" y="115"/>
                    </a:cxn>
                    <a:cxn ang="0">
                      <a:pos x="97" y="109"/>
                    </a:cxn>
                    <a:cxn ang="0">
                      <a:pos x="97" y="98"/>
                    </a:cxn>
                    <a:cxn ang="0">
                      <a:pos x="103" y="86"/>
                    </a:cxn>
                    <a:cxn ang="0">
                      <a:pos x="103" y="75"/>
                    </a:cxn>
                    <a:cxn ang="0">
                      <a:pos x="103" y="57"/>
                    </a:cxn>
                  </a:cxnLst>
                  <a:rect l="0" t="0" r="r" b="b"/>
                  <a:pathLst>
                    <a:path w="103" h="132">
                      <a:moveTo>
                        <a:pt x="103" y="57"/>
                      </a:moveTo>
                      <a:lnTo>
                        <a:pt x="103" y="52"/>
                      </a:lnTo>
                      <a:lnTo>
                        <a:pt x="103" y="40"/>
                      </a:lnTo>
                      <a:lnTo>
                        <a:pt x="97" y="35"/>
                      </a:lnTo>
                      <a:lnTo>
                        <a:pt x="97" y="29"/>
                      </a:lnTo>
                      <a:lnTo>
                        <a:pt x="97" y="23"/>
                      </a:lnTo>
                      <a:lnTo>
                        <a:pt x="92" y="17"/>
                      </a:lnTo>
                      <a:lnTo>
                        <a:pt x="86" y="17"/>
                      </a:lnTo>
                      <a:lnTo>
                        <a:pt x="86" y="12"/>
                      </a:lnTo>
                      <a:lnTo>
                        <a:pt x="80" y="12"/>
                      </a:lnTo>
                      <a:lnTo>
                        <a:pt x="80" y="6"/>
                      </a:lnTo>
                      <a:lnTo>
                        <a:pt x="74" y="6"/>
                      </a:lnTo>
                      <a:lnTo>
                        <a:pt x="69" y="6"/>
                      </a:lnTo>
                      <a:lnTo>
                        <a:pt x="63" y="0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0" y="0"/>
                      </a:lnTo>
                      <a:lnTo>
                        <a:pt x="29" y="6"/>
                      </a:lnTo>
                      <a:lnTo>
                        <a:pt x="23" y="12"/>
                      </a:lnTo>
                      <a:lnTo>
                        <a:pt x="11" y="17"/>
                      </a:lnTo>
                      <a:lnTo>
                        <a:pt x="6" y="29"/>
                      </a:lnTo>
                      <a:lnTo>
                        <a:pt x="0" y="35"/>
                      </a:lnTo>
                      <a:lnTo>
                        <a:pt x="0" y="46"/>
                      </a:lnTo>
                      <a:lnTo>
                        <a:pt x="0" y="57"/>
                      </a:lnTo>
                      <a:lnTo>
                        <a:pt x="0" y="75"/>
                      </a:lnTo>
                      <a:lnTo>
                        <a:pt x="0" y="86"/>
                      </a:lnTo>
                      <a:lnTo>
                        <a:pt x="0" y="92"/>
                      </a:lnTo>
                      <a:lnTo>
                        <a:pt x="0" y="98"/>
                      </a:lnTo>
                      <a:lnTo>
                        <a:pt x="6" y="103"/>
                      </a:lnTo>
                      <a:lnTo>
                        <a:pt x="6" y="109"/>
                      </a:lnTo>
                      <a:lnTo>
                        <a:pt x="11" y="115"/>
                      </a:lnTo>
                      <a:lnTo>
                        <a:pt x="17" y="115"/>
                      </a:lnTo>
                      <a:lnTo>
                        <a:pt x="17" y="120"/>
                      </a:lnTo>
                      <a:lnTo>
                        <a:pt x="23" y="120"/>
                      </a:lnTo>
                      <a:lnTo>
                        <a:pt x="23" y="126"/>
                      </a:lnTo>
                      <a:lnTo>
                        <a:pt x="29" y="126"/>
                      </a:lnTo>
                      <a:lnTo>
                        <a:pt x="34" y="132"/>
                      </a:lnTo>
                      <a:lnTo>
                        <a:pt x="40" y="132"/>
                      </a:lnTo>
                      <a:lnTo>
                        <a:pt x="46" y="132"/>
                      </a:lnTo>
                      <a:lnTo>
                        <a:pt x="51" y="132"/>
                      </a:lnTo>
                      <a:lnTo>
                        <a:pt x="63" y="132"/>
                      </a:lnTo>
                      <a:lnTo>
                        <a:pt x="74" y="126"/>
                      </a:lnTo>
                      <a:lnTo>
                        <a:pt x="80" y="120"/>
                      </a:lnTo>
                      <a:lnTo>
                        <a:pt x="92" y="115"/>
                      </a:lnTo>
                      <a:lnTo>
                        <a:pt x="97" y="109"/>
                      </a:lnTo>
                      <a:lnTo>
                        <a:pt x="97" y="98"/>
                      </a:lnTo>
                      <a:lnTo>
                        <a:pt x="103" y="86"/>
                      </a:lnTo>
                      <a:lnTo>
                        <a:pt x="103" y="75"/>
                      </a:lnTo>
                      <a:lnTo>
                        <a:pt x="103" y="57"/>
                      </a:lnTo>
                    </a:path>
                  </a:pathLst>
                </a:custGeom>
                <a:solidFill>
                  <a:schemeClr val="tx2"/>
                </a:solidFill>
                <a:ln w="12700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333416" name="Rectangle 168"/>
              <p:cNvSpPr>
                <a:spLocks noChangeArrowheads="1"/>
              </p:cNvSpPr>
              <p:nvPr/>
            </p:nvSpPr>
            <p:spPr bwMode="auto">
              <a:xfrm rot="-724569">
                <a:off x="4984" y="2716"/>
                <a:ext cx="4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3417" name="Rectangle 169"/>
              <p:cNvSpPr>
                <a:spLocks noChangeArrowheads="1"/>
              </p:cNvSpPr>
              <p:nvPr/>
            </p:nvSpPr>
            <p:spPr bwMode="auto">
              <a:xfrm rot="-724569">
                <a:off x="5544" y="2566"/>
                <a:ext cx="336" cy="14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3418" name="Rectangle 170"/>
              <p:cNvSpPr>
                <a:spLocks noChangeArrowheads="1"/>
              </p:cNvSpPr>
              <p:nvPr/>
            </p:nvSpPr>
            <p:spPr bwMode="auto">
              <a:xfrm rot="-724569">
                <a:off x="5876" y="2478"/>
                <a:ext cx="48" cy="24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3419" name="Rectangle 171"/>
              <p:cNvSpPr>
                <a:spLocks noChangeArrowheads="1"/>
              </p:cNvSpPr>
              <p:nvPr/>
            </p:nvSpPr>
            <p:spPr bwMode="auto">
              <a:xfrm rot="-724569">
                <a:off x="5501" y="2558"/>
                <a:ext cx="48" cy="24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3420" name="Line 172"/>
              <p:cNvSpPr>
                <a:spLocks noChangeShapeType="1"/>
              </p:cNvSpPr>
              <p:nvPr/>
            </p:nvSpPr>
            <p:spPr bwMode="auto">
              <a:xfrm rot="20875431" flipH="1">
                <a:off x="4833" y="2738"/>
                <a:ext cx="144" cy="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3421" name="Line 173"/>
              <p:cNvSpPr>
                <a:spLocks noChangeShapeType="1"/>
              </p:cNvSpPr>
              <p:nvPr/>
            </p:nvSpPr>
            <p:spPr bwMode="auto">
              <a:xfrm rot="-724569" flipH="1" flipV="1">
                <a:off x="4848" y="2784"/>
                <a:ext cx="144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3422" name="Line 174"/>
              <p:cNvSpPr>
                <a:spLocks noChangeShapeType="1"/>
              </p:cNvSpPr>
              <p:nvPr/>
            </p:nvSpPr>
            <p:spPr bwMode="auto">
              <a:xfrm rot="-724569">
                <a:off x="4986" y="2304"/>
                <a:ext cx="192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27" name="Group 175"/>
          <p:cNvGrpSpPr>
            <a:grpSpLocks/>
          </p:cNvGrpSpPr>
          <p:nvPr/>
        </p:nvGrpSpPr>
        <p:grpSpPr bwMode="auto">
          <a:xfrm>
            <a:off x="720725" y="3567113"/>
            <a:ext cx="1770063" cy="1052512"/>
            <a:chOff x="422" y="2247"/>
            <a:chExt cx="1115" cy="662"/>
          </a:xfrm>
        </p:grpSpPr>
        <p:sp>
          <p:nvSpPr>
            <p:cNvPr id="1333424" name="Rectangle 176"/>
            <p:cNvSpPr>
              <a:spLocks noChangeArrowheads="1"/>
            </p:cNvSpPr>
            <p:nvPr/>
          </p:nvSpPr>
          <p:spPr bwMode="auto">
            <a:xfrm rot="-9732291">
              <a:off x="683" y="2502"/>
              <a:ext cx="624" cy="240"/>
            </a:xfrm>
            <a:prstGeom prst="rect">
              <a:avLst/>
            </a:prstGeom>
            <a:solidFill>
              <a:srgbClr val="B8CCFE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425" name="Rectangle 177"/>
            <p:cNvSpPr>
              <a:spLocks noChangeArrowheads="1"/>
            </p:cNvSpPr>
            <p:nvPr/>
          </p:nvSpPr>
          <p:spPr bwMode="auto">
            <a:xfrm rot="-9732291">
              <a:off x="1291" y="2652"/>
              <a:ext cx="4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426" name="Rectangle 178"/>
            <p:cNvSpPr>
              <a:spLocks noChangeArrowheads="1"/>
            </p:cNvSpPr>
            <p:nvPr/>
          </p:nvSpPr>
          <p:spPr bwMode="auto">
            <a:xfrm rot="-9732291">
              <a:off x="461" y="2432"/>
              <a:ext cx="336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427" name="Rectangle 179"/>
            <p:cNvSpPr>
              <a:spLocks noChangeArrowheads="1"/>
            </p:cNvSpPr>
            <p:nvPr/>
          </p:nvSpPr>
          <p:spPr bwMode="auto">
            <a:xfrm rot="-9732291">
              <a:off x="422" y="2326"/>
              <a:ext cx="48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428" name="Rectangle 180"/>
            <p:cNvSpPr>
              <a:spLocks noChangeArrowheads="1"/>
            </p:cNvSpPr>
            <p:nvPr/>
          </p:nvSpPr>
          <p:spPr bwMode="auto">
            <a:xfrm rot="-9732291">
              <a:off x="788" y="2443"/>
              <a:ext cx="48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429" name="Line 181"/>
            <p:cNvSpPr>
              <a:spLocks noChangeShapeType="1"/>
            </p:cNvSpPr>
            <p:nvPr/>
          </p:nvSpPr>
          <p:spPr bwMode="auto">
            <a:xfrm rot="11867709" flipH="1">
              <a:off x="1319" y="2776"/>
              <a:ext cx="144" cy="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430" name="Line 182"/>
            <p:cNvSpPr>
              <a:spLocks noChangeShapeType="1"/>
            </p:cNvSpPr>
            <p:nvPr/>
          </p:nvSpPr>
          <p:spPr bwMode="auto">
            <a:xfrm rot="-9732291" flipH="1" flipV="1">
              <a:off x="1341" y="2683"/>
              <a:ext cx="144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431" name="Text Box 183"/>
            <p:cNvSpPr txBox="1">
              <a:spLocks noChangeArrowheads="1"/>
            </p:cNvSpPr>
            <p:nvPr/>
          </p:nvSpPr>
          <p:spPr bwMode="auto">
            <a:xfrm rot="985197">
              <a:off x="672" y="2736"/>
              <a:ext cx="56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1200" u="none">
                  <a:latin typeface="Bookman Old Style" pitchFamily="18" charset="0"/>
                  <a:cs typeface="Times New Roman (Arabic)" charset="-78"/>
                </a:rPr>
                <a:t>injection</a:t>
              </a:r>
            </a:p>
          </p:txBody>
        </p:sp>
        <p:sp>
          <p:nvSpPr>
            <p:cNvPr id="1333432" name="Line 184"/>
            <p:cNvSpPr>
              <a:spLocks noChangeShapeType="1"/>
            </p:cNvSpPr>
            <p:nvPr/>
          </p:nvSpPr>
          <p:spPr bwMode="auto">
            <a:xfrm rot="1361177" flipH="1">
              <a:off x="1105" y="2247"/>
              <a:ext cx="432" cy="4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8" name="Group 185"/>
            <p:cNvGrpSpPr>
              <a:grpSpLocks/>
            </p:cNvGrpSpPr>
            <p:nvPr/>
          </p:nvGrpSpPr>
          <p:grpSpPr bwMode="auto">
            <a:xfrm rot="1148723">
              <a:off x="912" y="2592"/>
              <a:ext cx="276" cy="140"/>
              <a:chOff x="1529" y="2185"/>
              <a:chExt cx="276" cy="140"/>
            </a:xfrm>
          </p:grpSpPr>
          <p:sp>
            <p:nvSpPr>
              <p:cNvPr id="1333434" name="Freeform 186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35" name="Freeform 187"/>
              <p:cNvSpPr>
                <a:spLocks/>
              </p:cNvSpPr>
              <p:nvPr/>
            </p:nvSpPr>
            <p:spPr bwMode="auto">
              <a:xfrm>
                <a:off x="1697" y="2185"/>
                <a:ext cx="108" cy="14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109" y="0"/>
                  </a:cxn>
                  <a:cxn ang="0">
                    <a:pos x="126" y="0"/>
                  </a:cxn>
                  <a:cxn ang="0">
                    <a:pos x="144" y="11"/>
                  </a:cxn>
                  <a:cxn ang="0">
                    <a:pos x="161" y="17"/>
                  </a:cxn>
                  <a:cxn ang="0">
                    <a:pos x="172" y="34"/>
                  </a:cxn>
                  <a:cxn ang="0">
                    <a:pos x="184" y="51"/>
                  </a:cxn>
                  <a:cxn ang="0">
                    <a:pos x="195" y="74"/>
                  </a:cxn>
                  <a:cxn ang="0">
                    <a:pos x="201" y="97"/>
                  </a:cxn>
                  <a:cxn ang="0">
                    <a:pos x="201" y="120"/>
                  </a:cxn>
                  <a:cxn ang="0">
                    <a:pos x="201" y="149"/>
                  </a:cxn>
                  <a:cxn ang="0">
                    <a:pos x="195" y="172"/>
                  </a:cxn>
                  <a:cxn ang="0">
                    <a:pos x="184" y="189"/>
                  </a:cxn>
                  <a:cxn ang="0">
                    <a:pos x="172" y="212"/>
                  </a:cxn>
                  <a:cxn ang="0">
                    <a:pos x="161" y="223"/>
                  </a:cxn>
                  <a:cxn ang="0">
                    <a:pos x="144" y="235"/>
                  </a:cxn>
                  <a:cxn ang="0">
                    <a:pos x="126" y="241"/>
                  </a:cxn>
                  <a:cxn ang="0">
                    <a:pos x="109" y="246"/>
                  </a:cxn>
                  <a:cxn ang="0">
                    <a:pos x="86" y="246"/>
                  </a:cxn>
                  <a:cxn ang="0">
                    <a:pos x="69" y="241"/>
                  </a:cxn>
                  <a:cxn ang="0">
                    <a:pos x="52" y="235"/>
                  </a:cxn>
                  <a:cxn ang="0">
                    <a:pos x="40" y="223"/>
                  </a:cxn>
                  <a:cxn ang="0">
                    <a:pos x="23" y="212"/>
                  </a:cxn>
                  <a:cxn ang="0">
                    <a:pos x="12" y="189"/>
                  </a:cxn>
                  <a:cxn ang="0">
                    <a:pos x="6" y="172"/>
                  </a:cxn>
                  <a:cxn ang="0">
                    <a:pos x="0" y="149"/>
                  </a:cxn>
                  <a:cxn ang="0">
                    <a:pos x="0" y="126"/>
                  </a:cxn>
                  <a:cxn ang="0">
                    <a:pos x="0" y="97"/>
                  </a:cxn>
                  <a:cxn ang="0">
                    <a:pos x="6" y="74"/>
                  </a:cxn>
                  <a:cxn ang="0">
                    <a:pos x="12" y="51"/>
                  </a:cxn>
                  <a:cxn ang="0">
                    <a:pos x="23" y="34"/>
                  </a:cxn>
                  <a:cxn ang="0">
                    <a:pos x="40" y="17"/>
                  </a:cxn>
                  <a:cxn ang="0">
                    <a:pos x="52" y="11"/>
                  </a:cxn>
                  <a:cxn ang="0">
                    <a:pos x="69" y="0"/>
                  </a:cxn>
                  <a:cxn ang="0">
                    <a:pos x="86" y="0"/>
                  </a:cxn>
                </a:cxnLst>
                <a:rect l="0" t="0" r="r" b="b"/>
                <a:pathLst>
                  <a:path w="201" h="246">
                    <a:moveTo>
                      <a:pt x="86" y="0"/>
                    </a:moveTo>
                    <a:lnTo>
                      <a:pt x="109" y="0"/>
                    </a:lnTo>
                    <a:lnTo>
                      <a:pt x="126" y="0"/>
                    </a:lnTo>
                    <a:lnTo>
                      <a:pt x="144" y="11"/>
                    </a:lnTo>
                    <a:lnTo>
                      <a:pt x="161" y="17"/>
                    </a:lnTo>
                    <a:lnTo>
                      <a:pt x="172" y="34"/>
                    </a:lnTo>
                    <a:lnTo>
                      <a:pt x="184" y="51"/>
                    </a:lnTo>
                    <a:lnTo>
                      <a:pt x="195" y="74"/>
                    </a:lnTo>
                    <a:lnTo>
                      <a:pt x="201" y="97"/>
                    </a:lnTo>
                    <a:lnTo>
                      <a:pt x="201" y="120"/>
                    </a:lnTo>
                    <a:lnTo>
                      <a:pt x="201" y="149"/>
                    </a:lnTo>
                    <a:lnTo>
                      <a:pt x="195" y="172"/>
                    </a:lnTo>
                    <a:lnTo>
                      <a:pt x="184" y="189"/>
                    </a:lnTo>
                    <a:lnTo>
                      <a:pt x="172" y="212"/>
                    </a:lnTo>
                    <a:lnTo>
                      <a:pt x="161" y="223"/>
                    </a:lnTo>
                    <a:lnTo>
                      <a:pt x="144" y="235"/>
                    </a:lnTo>
                    <a:lnTo>
                      <a:pt x="126" y="241"/>
                    </a:lnTo>
                    <a:lnTo>
                      <a:pt x="109" y="246"/>
                    </a:lnTo>
                    <a:lnTo>
                      <a:pt x="86" y="246"/>
                    </a:lnTo>
                    <a:lnTo>
                      <a:pt x="69" y="241"/>
                    </a:lnTo>
                    <a:lnTo>
                      <a:pt x="52" y="235"/>
                    </a:lnTo>
                    <a:lnTo>
                      <a:pt x="40" y="223"/>
                    </a:lnTo>
                    <a:lnTo>
                      <a:pt x="23" y="212"/>
                    </a:lnTo>
                    <a:lnTo>
                      <a:pt x="12" y="189"/>
                    </a:lnTo>
                    <a:lnTo>
                      <a:pt x="6" y="172"/>
                    </a:lnTo>
                    <a:lnTo>
                      <a:pt x="0" y="149"/>
                    </a:lnTo>
                    <a:lnTo>
                      <a:pt x="0" y="126"/>
                    </a:lnTo>
                    <a:lnTo>
                      <a:pt x="0" y="97"/>
                    </a:lnTo>
                    <a:lnTo>
                      <a:pt x="6" y="74"/>
                    </a:lnTo>
                    <a:lnTo>
                      <a:pt x="12" y="51"/>
                    </a:lnTo>
                    <a:lnTo>
                      <a:pt x="23" y="34"/>
                    </a:lnTo>
                    <a:lnTo>
                      <a:pt x="40" y="17"/>
                    </a:lnTo>
                    <a:lnTo>
                      <a:pt x="52" y="11"/>
                    </a:lnTo>
                    <a:lnTo>
                      <a:pt x="69" y="0"/>
                    </a:lnTo>
                    <a:lnTo>
                      <a:pt x="86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36" name="Rectangle 188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37" name="Rectangle 189"/>
              <p:cNvSpPr>
                <a:spLocks noChangeArrowheads="1"/>
              </p:cNvSpPr>
              <p:nvPr/>
            </p:nvSpPr>
            <p:spPr bwMode="auto">
              <a:xfrm>
                <a:off x="1529" y="2231"/>
                <a:ext cx="171" cy="25"/>
              </a:xfrm>
              <a:prstGeom prst="rect">
                <a:avLst/>
              </a:prstGeom>
              <a:noFill/>
              <a:ln w="17463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38" name="Freeform 190"/>
              <p:cNvSpPr>
                <a:spLocks noEditPoints="1"/>
              </p:cNvSpPr>
              <p:nvPr/>
            </p:nvSpPr>
            <p:spPr bwMode="auto">
              <a:xfrm>
                <a:off x="1529" y="2253"/>
                <a:ext cx="59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109" y="0"/>
                  </a:cxn>
                  <a:cxn ang="0">
                    <a:pos x="97" y="86"/>
                  </a:cxn>
                  <a:cxn ang="0">
                    <a:pos x="97" y="92"/>
                  </a:cxn>
                  <a:cxn ang="0">
                    <a:pos x="92" y="98"/>
                  </a:cxn>
                  <a:cxn ang="0">
                    <a:pos x="86" y="98"/>
                  </a:cxn>
                  <a:cxn ang="0">
                    <a:pos x="86" y="92"/>
                  </a:cxn>
                  <a:cxn ang="0">
                    <a:pos x="80" y="92"/>
                  </a:cxn>
                  <a:cxn ang="0">
                    <a:pos x="80" y="86"/>
                  </a:cxn>
                  <a:cxn ang="0">
                    <a:pos x="69" y="0"/>
                  </a:cxn>
                </a:cxnLst>
                <a:rect l="0" t="0" r="r" b="b"/>
                <a:pathLst>
                  <a:path w="109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  <a:close/>
                    <a:moveTo>
                      <a:pt x="69" y="0"/>
                    </a:moveTo>
                    <a:lnTo>
                      <a:pt x="109" y="0"/>
                    </a:lnTo>
                    <a:lnTo>
                      <a:pt x="97" y="86"/>
                    </a:lnTo>
                    <a:lnTo>
                      <a:pt x="97" y="92"/>
                    </a:lnTo>
                    <a:lnTo>
                      <a:pt x="92" y="98"/>
                    </a:lnTo>
                    <a:lnTo>
                      <a:pt x="86" y="98"/>
                    </a:lnTo>
                    <a:lnTo>
                      <a:pt x="86" y="92"/>
                    </a:lnTo>
                    <a:lnTo>
                      <a:pt x="80" y="92"/>
                    </a:lnTo>
                    <a:lnTo>
                      <a:pt x="80" y="86"/>
                    </a:lnTo>
                    <a:lnTo>
                      <a:pt x="69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39" name="Freeform 191"/>
              <p:cNvSpPr>
                <a:spLocks/>
              </p:cNvSpPr>
              <p:nvPr/>
            </p:nvSpPr>
            <p:spPr bwMode="auto">
              <a:xfrm>
                <a:off x="1529" y="2253"/>
                <a:ext cx="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34" y="86"/>
                  </a:cxn>
                  <a:cxn ang="0">
                    <a:pos x="29" y="92"/>
                  </a:cxn>
                  <a:cxn ang="0">
                    <a:pos x="29" y="98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2" y="86"/>
                  </a:cxn>
                  <a:cxn ang="0">
                    <a:pos x="0" y="0"/>
                  </a:cxn>
                </a:cxnLst>
                <a:rect l="0" t="0" r="r" b="b"/>
                <a:pathLst>
                  <a:path w="46" h="98">
                    <a:moveTo>
                      <a:pt x="0" y="0"/>
                    </a:moveTo>
                    <a:lnTo>
                      <a:pt x="46" y="0"/>
                    </a:lnTo>
                    <a:lnTo>
                      <a:pt x="34" y="86"/>
                    </a:lnTo>
                    <a:lnTo>
                      <a:pt x="29" y="92"/>
                    </a:lnTo>
                    <a:lnTo>
                      <a:pt x="29" y="98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2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40" name="Freeform 192"/>
              <p:cNvSpPr>
                <a:spLocks/>
              </p:cNvSpPr>
              <p:nvPr/>
            </p:nvSpPr>
            <p:spPr bwMode="auto">
              <a:xfrm>
                <a:off x="1566" y="2253"/>
                <a:ext cx="22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28" y="86"/>
                  </a:cxn>
                  <a:cxn ang="0">
                    <a:pos x="28" y="92"/>
                  </a:cxn>
                  <a:cxn ang="0">
                    <a:pos x="23" y="98"/>
                  </a:cxn>
                  <a:cxn ang="0">
                    <a:pos x="17" y="98"/>
                  </a:cxn>
                  <a:cxn ang="0">
                    <a:pos x="17" y="92"/>
                  </a:cxn>
                  <a:cxn ang="0">
                    <a:pos x="11" y="92"/>
                  </a:cxn>
                  <a:cxn ang="0">
                    <a:pos x="11" y="86"/>
                  </a:cxn>
                  <a:cxn ang="0">
                    <a:pos x="0" y="0"/>
                  </a:cxn>
                </a:cxnLst>
                <a:rect l="0" t="0" r="r" b="b"/>
                <a:pathLst>
                  <a:path w="40" h="98">
                    <a:moveTo>
                      <a:pt x="0" y="0"/>
                    </a:moveTo>
                    <a:lnTo>
                      <a:pt x="40" y="0"/>
                    </a:lnTo>
                    <a:lnTo>
                      <a:pt x="28" y="86"/>
                    </a:lnTo>
                    <a:lnTo>
                      <a:pt x="28" y="92"/>
                    </a:lnTo>
                    <a:lnTo>
                      <a:pt x="23" y="98"/>
                    </a:lnTo>
                    <a:lnTo>
                      <a:pt x="17" y="98"/>
                    </a:lnTo>
                    <a:lnTo>
                      <a:pt x="17" y="92"/>
                    </a:lnTo>
                    <a:lnTo>
                      <a:pt x="11" y="92"/>
                    </a:lnTo>
                    <a:lnTo>
                      <a:pt x="11" y="8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41" name="Freeform 193"/>
              <p:cNvSpPr>
                <a:spLocks noEditPoints="1"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/>
                <a:ahLst/>
                <a:cxnLst>
                  <a:cxn ang="0">
                    <a:pos x="131" y="86"/>
                  </a:cxn>
                  <a:cxn ang="0">
                    <a:pos x="126" y="115"/>
                  </a:cxn>
                  <a:cxn ang="0">
                    <a:pos x="114" y="132"/>
                  </a:cxn>
                  <a:cxn ang="0">
                    <a:pos x="91" y="144"/>
                  </a:cxn>
                  <a:cxn ang="0">
                    <a:pos x="68" y="149"/>
                  </a:cxn>
                  <a:cxn ang="0">
                    <a:pos x="57" y="149"/>
                  </a:cxn>
                  <a:cxn ang="0">
                    <a:pos x="46" y="144"/>
                  </a:cxn>
                  <a:cxn ang="0">
                    <a:pos x="34" y="138"/>
                  </a:cxn>
                  <a:cxn ang="0">
                    <a:pos x="28" y="132"/>
                  </a:cxn>
                  <a:cxn ang="0">
                    <a:pos x="17" y="126"/>
                  </a:cxn>
                  <a:cxn ang="0">
                    <a:pos x="11" y="121"/>
                  </a:cxn>
                  <a:cxn ang="0">
                    <a:pos x="5" y="109"/>
                  </a:cxn>
                  <a:cxn ang="0">
                    <a:pos x="5" y="98"/>
                  </a:cxn>
                  <a:cxn ang="0">
                    <a:pos x="0" y="86"/>
                  </a:cxn>
                  <a:cxn ang="0">
                    <a:pos x="5" y="46"/>
                  </a:cxn>
                  <a:cxn ang="0">
                    <a:pos x="17" y="23"/>
                  </a:cxn>
                  <a:cxn ang="0">
                    <a:pos x="34" y="6"/>
                  </a:cxn>
                  <a:cxn ang="0">
                    <a:pos x="57" y="0"/>
                  </a:cxn>
                  <a:cxn ang="0">
                    <a:pos x="74" y="0"/>
                  </a:cxn>
                  <a:cxn ang="0">
                    <a:pos x="86" y="0"/>
                  </a:cxn>
                  <a:cxn ang="0">
                    <a:pos x="97" y="0"/>
                  </a:cxn>
                  <a:cxn ang="0">
                    <a:pos x="109" y="6"/>
                  </a:cxn>
                  <a:cxn ang="0">
                    <a:pos x="114" y="12"/>
                  </a:cxn>
                  <a:cxn ang="0">
                    <a:pos x="120" y="18"/>
                  </a:cxn>
                  <a:cxn ang="0">
                    <a:pos x="126" y="29"/>
                  </a:cxn>
                  <a:cxn ang="0">
                    <a:pos x="131" y="41"/>
                  </a:cxn>
                  <a:cxn ang="0">
                    <a:pos x="131" y="52"/>
                  </a:cxn>
                  <a:cxn ang="0">
                    <a:pos x="120" y="63"/>
                  </a:cxn>
                  <a:cxn ang="0">
                    <a:pos x="120" y="46"/>
                  </a:cxn>
                  <a:cxn ang="0">
                    <a:pos x="114" y="35"/>
                  </a:cxn>
                  <a:cxn ang="0">
                    <a:pos x="109" y="23"/>
                  </a:cxn>
                  <a:cxn ang="0">
                    <a:pos x="103" y="18"/>
                  </a:cxn>
                  <a:cxn ang="0">
                    <a:pos x="97" y="12"/>
                  </a:cxn>
                  <a:cxn ang="0">
                    <a:pos x="86" y="12"/>
                  </a:cxn>
                  <a:cxn ang="0">
                    <a:pos x="74" y="6"/>
                  </a:cxn>
                  <a:cxn ang="0">
                    <a:pos x="57" y="6"/>
                  </a:cxn>
                  <a:cxn ang="0">
                    <a:pos x="40" y="18"/>
                  </a:cxn>
                  <a:cxn ang="0">
                    <a:pos x="23" y="35"/>
                  </a:cxn>
                  <a:cxn ang="0">
                    <a:pos x="17" y="52"/>
                  </a:cxn>
                  <a:cxn ang="0">
                    <a:pos x="17" y="81"/>
                  </a:cxn>
                  <a:cxn ang="0">
                    <a:pos x="17" y="98"/>
                  </a:cxn>
                  <a:cxn ang="0">
                    <a:pos x="23" y="109"/>
                  </a:cxn>
                  <a:cxn ang="0">
                    <a:pos x="28" y="121"/>
                  </a:cxn>
                  <a:cxn ang="0">
                    <a:pos x="34" y="126"/>
                  </a:cxn>
                  <a:cxn ang="0">
                    <a:pos x="40" y="132"/>
                  </a:cxn>
                  <a:cxn ang="0">
                    <a:pos x="51" y="138"/>
                  </a:cxn>
                  <a:cxn ang="0">
                    <a:pos x="63" y="138"/>
                  </a:cxn>
                  <a:cxn ang="0">
                    <a:pos x="80" y="138"/>
                  </a:cxn>
                  <a:cxn ang="0">
                    <a:pos x="97" y="126"/>
                  </a:cxn>
                  <a:cxn ang="0">
                    <a:pos x="114" y="115"/>
                  </a:cxn>
                  <a:cxn ang="0">
                    <a:pos x="120" y="92"/>
                  </a:cxn>
                  <a:cxn ang="0">
                    <a:pos x="120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  <a:close/>
                    <a:moveTo>
                      <a:pt x="120" y="63"/>
                    </a:moveTo>
                    <a:lnTo>
                      <a:pt x="120" y="58"/>
                    </a:lnTo>
                    <a:lnTo>
                      <a:pt x="120" y="46"/>
                    </a:lnTo>
                    <a:lnTo>
                      <a:pt x="114" y="41"/>
                    </a:lnTo>
                    <a:lnTo>
                      <a:pt x="114" y="35"/>
                    </a:lnTo>
                    <a:lnTo>
                      <a:pt x="114" y="29"/>
                    </a:lnTo>
                    <a:lnTo>
                      <a:pt x="109" y="23"/>
                    </a:lnTo>
                    <a:lnTo>
                      <a:pt x="103" y="23"/>
                    </a:lnTo>
                    <a:lnTo>
                      <a:pt x="103" y="18"/>
                    </a:lnTo>
                    <a:lnTo>
                      <a:pt x="97" y="18"/>
                    </a:lnTo>
                    <a:lnTo>
                      <a:pt x="97" y="12"/>
                    </a:lnTo>
                    <a:lnTo>
                      <a:pt x="91" y="12"/>
                    </a:lnTo>
                    <a:lnTo>
                      <a:pt x="86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8" y="6"/>
                    </a:lnTo>
                    <a:lnTo>
                      <a:pt x="57" y="6"/>
                    </a:lnTo>
                    <a:lnTo>
                      <a:pt x="46" y="12"/>
                    </a:lnTo>
                    <a:lnTo>
                      <a:pt x="40" y="18"/>
                    </a:lnTo>
                    <a:lnTo>
                      <a:pt x="28" y="23"/>
                    </a:lnTo>
                    <a:lnTo>
                      <a:pt x="23" y="35"/>
                    </a:lnTo>
                    <a:lnTo>
                      <a:pt x="17" y="41"/>
                    </a:lnTo>
                    <a:lnTo>
                      <a:pt x="17" y="52"/>
                    </a:lnTo>
                    <a:lnTo>
                      <a:pt x="17" y="63"/>
                    </a:lnTo>
                    <a:lnTo>
                      <a:pt x="17" y="81"/>
                    </a:lnTo>
                    <a:lnTo>
                      <a:pt x="17" y="92"/>
                    </a:lnTo>
                    <a:lnTo>
                      <a:pt x="17" y="98"/>
                    </a:lnTo>
                    <a:lnTo>
                      <a:pt x="17" y="104"/>
                    </a:lnTo>
                    <a:lnTo>
                      <a:pt x="23" y="109"/>
                    </a:lnTo>
                    <a:lnTo>
                      <a:pt x="23" y="115"/>
                    </a:lnTo>
                    <a:lnTo>
                      <a:pt x="28" y="121"/>
                    </a:lnTo>
                    <a:lnTo>
                      <a:pt x="34" y="121"/>
                    </a:lnTo>
                    <a:lnTo>
                      <a:pt x="34" y="126"/>
                    </a:lnTo>
                    <a:lnTo>
                      <a:pt x="40" y="126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8"/>
                    </a:lnTo>
                    <a:lnTo>
                      <a:pt x="57" y="138"/>
                    </a:lnTo>
                    <a:lnTo>
                      <a:pt x="63" y="138"/>
                    </a:lnTo>
                    <a:lnTo>
                      <a:pt x="68" y="138"/>
                    </a:lnTo>
                    <a:lnTo>
                      <a:pt x="80" y="138"/>
                    </a:lnTo>
                    <a:lnTo>
                      <a:pt x="91" y="132"/>
                    </a:lnTo>
                    <a:lnTo>
                      <a:pt x="97" y="126"/>
                    </a:lnTo>
                    <a:lnTo>
                      <a:pt x="109" y="121"/>
                    </a:lnTo>
                    <a:lnTo>
                      <a:pt x="114" y="115"/>
                    </a:lnTo>
                    <a:lnTo>
                      <a:pt x="114" y="104"/>
                    </a:lnTo>
                    <a:lnTo>
                      <a:pt x="120" y="92"/>
                    </a:lnTo>
                    <a:lnTo>
                      <a:pt x="120" y="81"/>
                    </a:lnTo>
                    <a:lnTo>
                      <a:pt x="120" y="63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42" name="Freeform 194"/>
              <p:cNvSpPr>
                <a:spLocks/>
              </p:cNvSpPr>
              <p:nvPr/>
            </p:nvSpPr>
            <p:spPr bwMode="auto">
              <a:xfrm>
                <a:off x="1716" y="2215"/>
                <a:ext cx="71" cy="84"/>
              </a:xfrm>
              <a:custGeom>
                <a:avLst/>
                <a:gdLst/>
                <a:ahLst/>
                <a:cxnLst>
                  <a:cxn ang="0">
                    <a:pos x="131" y="63"/>
                  </a:cxn>
                  <a:cxn ang="0">
                    <a:pos x="131" y="86"/>
                  </a:cxn>
                  <a:cxn ang="0">
                    <a:pos x="131" y="98"/>
                  </a:cxn>
                  <a:cxn ang="0">
                    <a:pos x="126" y="115"/>
                  </a:cxn>
                  <a:cxn ang="0">
                    <a:pos x="120" y="126"/>
                  </a:cxn>
                  <a:cxn ang="0">
                    <a:pos x="114" y="132"/>
                  </a:cxn>
                  <a:cxn ang="0">
                    <a:pos x="103" y="138"/>
                  </a:cxn>
                  <a:cxn ang="0">
                    <a:pos x="91" y="144"/>
                  </a:cxn>
                  <a:cxn ang="0">
                    <a:pos x="80" y="149"/>
                  </a:cxn>
                  <a:cxn ang="0">
                    <a:pos x="68" y="149"/>
                  </a:cxn>
                  <a:cxn ang="0">
                    <a:pos x="63" y="149"/>
                  </a:cxn>
                  <a:cxn ang="0">
                    <a:pos x="57" y="149"/>
                  </a:cxn>
                  <a:cxn ang="0">
                    <a:pos x="51" y="144"/>
                  </a:cxn>
                  <a:cxn ang="0">
                    <a:pos x="46" y="144"/>
                  </a:cxn>
                  <a:cxn ang="0">
                    <a:pos x="40" y="144"/>
                  </a:cxn>
                  <a:cxn ang="0">
                    <a:pos x="34" y="138"/>
                  </a:cxn>
                  <a:cxn ang="0">
                    <a:pos x="28" y="138"/>
                  </a:cxn>
                  <a:cxn ang="0">
                    <a:pos x="28" y="132"/>
                  </a:cxn>
                  <a:cxn ang="0">
                    <a:pos x="23" y="132"/>
                  </a:cxn>
                  <a:cxn ang="0">
                    <a:pos x="17" y="126"/>
                  </a:cxn>
                  <a:cxn ang="0">
                    <a:pos x="17" y="121"/>
                  </a:cxn>
                  <a:cxn ang="0">
                    <a:pos x="11" y="121"/>
                  </a:cxn>
                  <a:cxn ang="0">
                    <a:pos x="11" y="115"/>
                  </a:cxn>
                  <a:cxn ang="0">
                    <a:pos x="5" y="109"/>
                  </a:cxn>
                  <a:cxn ang="0">
                    <a:pos x="5" y="104"/>
                  </a:cxn>
                  <a:cxn ang="0">
                    <a:pos x="5" y="98"/>
                  </a:cxn>
                  <a:cxn ang="0">
                    <a:pos x="5" y="92"/>
                  </a:cxn>
                  <a:cxn ang="0">
                    <a:pos x="0" y="86"/>
                  </a:cxn>
                  <a:cxn ang="0">
                    <a:pos x="0" y="63"/>
                  </a:cxn>
                  <a:cxn ang="0">
                    <a:pos x="5" y="46"/>
                  </a:cxn>
                  <a:cxn ang="0">
                    <a:pos x="5" y="35"/>
                  </a:cxn>
                  <a:cxn ang="0">
                    <a:pos x="17" y="23"/>
                  </a:cxn>
                  <a:cxn ang="0">
                    <a:pos x="23" y="12"/>
                  </a:cxn>
                  <a:cxn ang="0">
                    <a:pos x="34" y="6"/>
                  </a:cxn>
                  <a:cxn ang="0">
                    <a:pos x="46" y="0"/>
                  </a:cxn>
                  <a:cxn ang="0">
                    <a:pos x="57" y="0"/>
                  </a:cxn>
                  <a:cxn ang="0">
                    <a:pos x="68" y="0"/>
                  </a:cxn>
                  <a:cxn ang="0">
                    <a:pos x="74" y="0"/>
                  </a:cxn>
                  <a:cxn ang="0">
                    <a:pos x="80" y="0"/>
                  </a:cxn>
                  <a:cxn ang="0">
                    <a:pos x="86" y="0"/>
                  </a:cxn>
                  <a:cxn ang="0">
                    <a:pos x="91" y="0"/>
                  </a:cxn>
                  <a:cxn ang="0">
                    <a:pos x="97" y="0"/>
                  </a:cxn>
                  <a:cxn ang="0">
                    <a:pos x="103" y="6"/>
                  </a:cxn>
                  <a:cxn ang="0">
                    <a:pos x="109" y="6"/>
                  </a:cxn>
                  <a:cxn ang="0">
                    <a:pos x="109" y="12"/>
                  </a:cxn>
                  <a:cxn ang="0">
                    <a:pos x="114" y="12"/>
                  </a:cxn>
                  <a:cxn ang="0">
                    <a:pos x="114" y="18"/>
                  </a:cxn>
                  <a:cxn ang="0">
                    <a:pos x="120" y="18"/>
                  </a:cxn>
                  <a:cxn ang="0">
                    <a:pos x="120" y="23"/>
                  </a:cxn>
                  <a:cxn ang="0">
                    <a:pos x="126" y="29"/>
                  </a:cxn>
                  <a:cxn ang="0">
                    <a:pos x="131" y="35"/>
                  </a:cxn>
                  <a:cxn ang="0">
                    <a:pos x="131" y="41"/>
                  </a:cxn>
                  <a:cxn ang="0">
                    <a:pos x="131" y="46"/>
                  </a:cxn>
                  <a:cxn ang="0">
                    <a:pos x="131" y="52"/>
                  </a:cxn>
                  <a:cxn ang="0">
                    <a:pos x="131" y="63"/>
                  </a:cxn>
                </a:cxnLst>
                <a:rect l="0" t="0" r="r" b="b"/>
                <a:pathLst>
                  <a:path w="131" h="149">
                    <a:moveTo>
                      <a:pt x="131" y="63"/>
                    </a:moveTo>
                    <a:lnTo>
                      <a:pt x="131" y="86"/>
                    </a:lnTo>
                    <a:lnTo>
                      <a:pt x="131" y="98"/>
                    </a:lnTo>
                    <a:lnTo>
                      <a:pt x="126" y="115"/>
                    </a:lnTo>
                    <a:lnTo>
                      <a:pt x="120" y="126"/>
                    </a:lnTo>
                    <a:lnTo>
                      <a:pt x="114" y="132"/>
                    </a:lnTo>
                    <a:lnTo>
                      <a:pt x="103" y="138"/>
                    </a:lnTo>
                    <a:lnTo>
                      <a:pt x="91" y="144"/>
                    </a:lnTo>
                    <a:lnTo>
                      <a:pt x="80" y="149"/>
                    </a:lnTo>
                    <a:lnTo>
                      <a:pt x="68" y="149"/>
                    </a:lnTo>
                    <a:lnTo>
                      <a:pt x="63" y="149"/>
                    </a:lnTo>
                    <a:lnTo>
                      <a:pt x="57" y="149"/>
                    </a:lnTo>
                    <a:lnTo>
                      <a:pt x="51" y="144"/>
                    </a:lnTo>
                    <a:lnTo>
                      <a:pt x="46" y="144"/>
                    </a:lnTo>
                    <a:lnTo>
                      <a:pt x="40" y="144"/>
                    </a:lnTo>
                    <a:lnTo>
                      <a:pt x="34" y="138"/>
                    </a:lnTo>
                    <a:lnTo>
                      <a:pt x="28" y="138"/>
                    </a:lnTo>
                    <a:lnTo>
                      <a:pt x="28" y="132"/>
                    </a:lnTo>
                    <a:lnTo>
                      <a:pt x="23" y="132"/>
                    </a:lnTo>
                    <a:lnTo>
                      <a:pt x="17" y="126"/>
                    </a:lnTo>
                    <a:lnTo>
                      <a:pt x="17" y="121"/>
                    </a:lnTo>
                    <a:lnTo>
                      <a:pt x="11" y="121"/>
                    </a:lnTo>
                    <a:lnTo>
                      <a:pt x="11" y="115"/>
                    </a:lnTo>
                    <a:lnTo>
                      <a:pt x="5" y="109"/>
                    </a:lnTo>
                    <a:lnTo>
                      <a:pt x="5" y="104"/>
                    </a:lnTo>
                    <a:lnTo>
                      <a:pt x="5" y="98"/>
                    </a:lnTo>
                    <a:lnTo>
                      <a:pt x="5" y="92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5" y="46"/>
                    </a:lnTo>
                    <a:lnTo>
                      <a:pt x="5" y="35"/>
                    </a:lnTo>
                    <a:lnTo>
                      <a:pt x="17" y="23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3" y="6"/>
                    </a:lnTo>
                    <a:lnTo>
                      <a:pt x="109" y="6"/>
                    </a:lnTo>
                    <a:lnTo>
                      <a:pt x="109" y="12"/>
                    </a:lnTo>
                    <a:lnTo>
                      <a:pt x="114" y="12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0" y="23"/>
                    </a:lnTo>
                    <a:lnTo>
                      <a:pt x="126" y="29"/>
                    </a:lnTo>
                    <a:lnTo>
                      <a:pt x="131" y="35"/>
                    </a:lnTo>
                    <a:lnTo>
                      <a:pt x="131" y="41"/>
                    </a:lnTo>
                    <a:lnTo>
                      <a:pt x="131" y="46"/>
                    </a:lnTo>
                    <a:lnTo>
                      <a:pt x="131" y="52"/>
                    </a:lnTo>
                    <a:lnTo>
                      <a:pt x="131" y="63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443" name="Freeform 195"/>
              <p:cNvSpPr>
                <a:spLocks/>
              </p:cNvSpPr>
              <p:nvPr/>
            </p:nvSpPr>
            <p:spPr bwMode="auto">
              <a:xfrm>
                <a:off x="1725" y="2217"/>
                <a:ext cx="57" cy="75"/>
              </a:xfrm>
              <a:custGeom>
                <a:avLst/>
                <a:gdLst/>
                <a:ahLst/>
                <a:cxnLst>
                  <a:cxn ang="0">
                    <a:pos x="103" y="57"/>
                  </a:cxn>
                  <a:cxn ang="0">
                    <a:pos x="103" y="52"/>
                  </a:cxn>
                  <a:cxn ang="0">
                    <a:pos x="103" y="40"/>
                  </a:cxn>
                  <a:cxn ang="0">
                    <a:pos x="97" y="35"/>
                  </a:cxn>
                  <a:cxn ang="0">
                    <a:pos x="97" y="29"/>
                  </a:cxn>
                  <a:cxn ang="0">
                    <a:pos x="97" y="23"/>
                  </a:cxn>
                  <a:cxn ang="0">
                    <a:pos x="92" y="17"/>
                  </a:cxn>
                  <a:cxn ang="0">
                    <a:pos x="86" y="17"/>
                  </a:cxn>
                  <a:cxn ang="0">
                    <a:pos x="86" y="12"/>
                  </a:cxn>
                  <a:cxn ang="0">
                    <a:pos x="80" y="12"/>
                  </a:cxn>
                  <a:cxn ang="0">
                    <a:pos x="80" y="6"/>
                  </a:cxn>
                  <a:cxn ang="0">
                    <a:pos x="74" y="6"/>
                  </a:cxn>
                  <a:cxn ang="0">
                    <a:pos x="69" y="6"/>
                  </a:cxn>
                  <a:cxn ang="0">
                    <a:pos x="63" y="0"/>
                  </a:cxn>
                  <a:cxn ang="0">
                    <a:pos x="57" y="0"/>
                  </a:cxn>
                  <a:cxn ang="0">
                    <a:pos x="51" y="0"/>
                  </a:cxn>
                  <a:cxn ang="0">
                    <a:pos x="40" y="0"/>
                  </a:cxn>
                  <a:cxn ang="0">
                    <a:pos x="29" y="6"/>
                  </a:cxn>
                  <a:cxn ang="0">
                    <a:pos x="23" y="12"/>
                  </a:cxn>
                  <a:cxn ang="0">
                    <a:pos x="11" y="17"/>
                  </a:cxn>
                  <a:cxn ang="0">
                    <a:pos x="6" y="29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0" y="57"/>
                  </a:cxn>
                  <a:cxn ang="0">
                    <a:pos x="0" y="75"/>
                  </a:cxn>
                  <a:cxn ang="0">
                    <a:pos x="0" y="86"/>
                  </a:cxn>
                  <a:cxn ang="0">
                    <a:pos x="0" y="92"/>
                  </a:cxn>
                  <a:cxn ang="0">
                    <a:pos x="0" y="98"/>
                  </a:cxn>
                  <a:cxn ang="0">
                    <a:pos x="6" y="103"/>
                  </a:cxn>
                  <a:cxn ang="0">
                    <a:pos x="6" y="109"/>
                  </a:cxn>
                  <a:cxn ang="0">
                    <a:pos x="11" y="115"/>
                  </a:cxn>
                  <a:cxn ang="0">
                    <a:pos x="17" y="115"/>
                  </a:cxn>
                  <a:cxn ang="0">
                    <a:pos x="17" y="120"/>
                  </a:cxn>
                  <a:cxn ang="0">
                    <a:pos x="23" y="120"/>
                  </a:cxn>
                  <a:cxn ang="0">
                    <a:pos x="23" y="126"/>
                  </a:cxn>
                  <a:cxn ang="0">
                    <a:pos x="29" y="126"/>
                  </a:cxn>
                  <a:cxn ang="0">
                    <a:pos x="34" y="132"/>
                  </a:cxn>
                  <a:cxn ang="0">
                    <a:pos x="40" y="132"/>
                  </a:cxn>
                  <a:cxn ang="0">
                    <a:pos x="46" y="132"/>
                  </a:cxn>
                  <a:cxn ang="0">
                    <a:pos x="51" y="132"/>
                  </a:cxn>
                  <a:cxn ang="0">
                    <a:pos x="63" y="132"/>
                  </a:cxn>
                  <a:cxn ang="0">
                    <a:pos x="74" y="126"/>
                  </a:cxn>
                  <a:cxn ang="0">
                    <a:pos x="80" y="120"/>
                  </a:cxn>
                  <a:cxn ang="0">
                    <a:pos x="92" y="115"/>
                  </a:cxn>
                  <a:cxn ang="0">
                    <a:pos x="97" y="109"/>
                  </a:cxn>
                  <a:cxn ang="0">
                    <a:pos x="97" y="98"/>
                  </a:cxn>
                  <a:cxn ang="0">
                    <a:pos x="103" y="86"/>
                  </a:cxn>
                  <a:cxn ang="0">
                    <a:pos x="103" y="75"/>
                  </a:cxn>
                  <a:cxn ang="0">
                    <a:pos x="103" y="57"/>
                  </a:cxn>
                </a:cxnLst>
                <a:rect l="0" t="0" r="r" b="b"/>
                <a:pathLst>
                  <a:path w="103" h="132">
                    <a:moveTo>
                      <a:pt x="103" y="57"/>
                    </a:moveTo>
                    <a:lnTo>
                      <a:pt x="103" y="52"/>
                    </a:lnTo>
                    <a:lnTo>
                      <a:pt x="103" y="40"/>
                    </a:lnTo>
                    <a:lnTo>
                      <a:pt x="97" y="35"/>
                    </a:lnTo>
                    <a:lnTo>
                      <a:pt x="97" y="29"/>
                    </a:lnTo>
                    <a:lnTo>
                      <a:pt x="97" y="23"/>
                    </a:lnTo>
                    <a:lnTo>
                      <a:pt x="92" y="17"/>
                    </a:lnTo>
                    <a:lnTo>
                      <a:pt x="86" y="17"/>
                    </a:lnTo>
                    <a:lnTo>
                      <a:pt x="86" y="12"/>
                    </a:lnTo>
                    <a:lnTo>
                      <a:pt x="80" y="12"/>
                    </a:lnTo>
                    <a:lnTo>
                      <a:pt x="80" y="6"/>
                    </a:lnTo>
                    <a:lnTo>
                      <a:pt x="74" y="6"/>
                    </a:lnTo>
                    <a:lnTo>
                      <a:pt x="69" y="6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0"/>
                    </a:lnTo>
                    <a:lnTo>
                      <a:pt x="29" y="6"/>
                    </a:lnTo>
                    <a:lnTo>
                      <a:pt x="23" y="12"/>
                    </a:lnTo>
                    <a:lnTo>
                      <a:pt x="11" y="17"/>
                    </a:lnTo>
                    <a:lnTo>
                      <a:pt x="6" y="29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6"/>
                    </a:lnTo>
                    <a:lnTo>
                      <a:pt x="0" y="92"/>
                    </a:lnTo>
                    <a:lnTo>
                      <a:pt x="0" y="98"/>
                    </a:lnTo>
                    <a:lnTo>
                      <a:pt x="6" y="103"/>
                    </a:lnTo>
                    <a:lnTo>
                      <a:pt x="6" y="109"/>
                    </a:lnTo>
                    <a:lnTo>
                      <a:pt x="11" y="115"/>
                    </a:lnTo>
                    <a:lnTo>
                      <a:pt x="17" y="115"/>
                    </a:lnTo>
                    <a:lnTo>
                      <a:pt x="17" y="120"/>
                    </a:lnTo>
                    <a:lnTo>
                      <a:pt x="23" y="120"/>
                    </a:lnTo>
                    <a:lnTo>
                      <a:pt x="23" y="126"/>
                    </a:lnTo>
                    <a:lnTo>
                      <a:pt x="29" y="126"/>
                    </a:lnTo>
                    <a:lnTo>
                      <a:pt x="34" y="132"/>
                    </a:lnTo>
                    <a:lnTo>
                      <a:pt x="40" y="132"/>
                    </a:lnTo>
                    <a:lnTo>
                      <a:pt x="46" y="132"/>
                    </a:lnTo>
                    <a:lnTo>
                      <a:pt x="51" y="132"/>
                    </a:lnTo>
                    <a:lnTo>
                      <a:pt x="63" y="132"/>
                    </a:lnTo>
                    <a:lnTo>
                      <a:pt x="74" y="126"/>
                    </a:lnTo>
                    <a:lnTo>
                      <a:pt x="80" y="120"/>
                    </a:lnTo>
                    <a:lnTo>
                      <a:pt x="92" y="115"/>
                    </a:lnTo>
                    <a:lnTo>
                      <a:pt x="97" y="109"/>
                    </a:lnTo>
                    <a:lnTo>
                      <a:pt x="97" y="98"/>
                    </a:lnTo>
                    <a:lnTo>
                      <a:pt x="103" y="86"/>
                    </a:lnTo>
                    <a:lnTo>
                      <a:pt x="103" y="75"/>
                    </a:lnTo>
                    <a:lnTo>
                      <a:pt x="103" y="57"/>
                    </a:lnTo>
                  </a:path>
                </a:pathLst>
              </a:custGeom>
              <a:noFill/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333444" name="Rectangle 196"/>
          <p:cNvSpPr>
            <a:spLocks noChangeArrowheads="1"/>
          </p:cNvSpPr>
          <p:nvPr/>
        </p:nvSpPr>
        <p:spPr bwMode="auto">
          <a:xfrm>
            <a:off x="3816350" y="1514475"/>
            <a:ext cx="2670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ar-SA" sz="18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“Mechanical Scenario”</a:t>
            </a:r>
            <a:endParaRPr lang="en-US" sz="1800" u="none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0" y="2019300"/>
            <a:ext cx="3960813" cy="2135188"/>
            <a:chOff x="1920" y="1248"/>
            <a:chExt cx="2496" cy="1344"/>
          </a:xfrm>
        </p:grpSpPr>
        <p:sp>
          <p:nvSpPr>
            <p:cNvPr id="1337347" name="Rectangle 3"/>
            <p:cNvSpPr>
              <a:spLocks noChangeArrowheads="1"/>
            </p:cNvSpPr>
            <p:nvPr/>
          </p:nvSpPr>
          <p:spPr bwMode="auto">
            <a:xfrm>
              <a:off x="1920" y="1248"/>
              <a:ext cx="2496" cy="1344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2000"/>
              <a:endParaRPr lang="en-US" altLang="en-US" sz="1200" u="none">
                <a:latin typeface="Bookman Old Style" pitchFamily="18" charset="0"/>
                <a:cs typeface="Times New Roman (Arabic)" charset="-78"/>
              </a:endParaRPr>
            </a:p>
          </p:txBody>
        </p:sp>
        <p:sp>
          <p:nvSpPr>
            <p:cNvPr id="1337348" name="Text Box 4"/>
            <p:cNvSpPr txBox="1">
              <a:spLocks noChangeArrowheads="1"/>
            </p:cNvSpPr>
            <p:nvPr/>
          </p:nvSpPr>
          <p:spPr bwMode="auto">
            <a:xfrm>
              <a:off x="1968" y="1296"/>
              <a:ext cx="2400" cy="404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762000"/>
              <a:r>
                <a:rPr lang="en-US" altLang="ar-SA" sz="1800" u="none">
                  <a:solidFill>
                    <a:srgbClr val="0347F1"/>
                  </a:solidFill>
                  <a:cs typeface="Times New Roman (Arabic)" charset="-78"/>
                </a:rPr>
                <a:t>Open Agreement and Register</a:t>
              </a:r>
            </a:p>
            <a:p>
              <a:pPr defTabSz="762000"/>
              <a:r>
                <a:rPr lang="en-US" altLang="ar-SA" sz="1400" u="none">
                  <a:solidFill>
                    <a:srgbClr val="1515F5"/>
                  </a:solidFill>
                  <a:cs typeface="Times New Roman (Arabic)" charset="-78"/>
                </a:rPr>
                <a:t>Shielding function is</a:t>
              </a:r>
              <a:r>
                <a:rPr lang="en-US" altLang="ar-SA" sz="1800" u="none">
                  <a:solidFill>
                    <a:srgbClr val="1515F5"/>
                  </a:solidFill>
                  <a:cs typeface="Times New Roman (Arabic)" charset="-78"/>
                </a:rPr>
                <a:t>: y =  (5 </a:t>
              </a:r>
              <a:r>
                <a:rPr lang="en-US" altLang="ar-SA" u="none" baseline="30000">
                  <a:solidFill>
                    <a:schemeClr val="hlink"/>
                  </a:solidFill>
                  <a:cs typeface="Times New Roman (Arabic)" charset="-78"/>
                </a:rPr>
                <a:t>x</a:t>
              </a:r>
              <a:r>
                <a:rPr lang="en-US" altLang="ar-SA" sz="1800" u="none">
                  <a:solidFill>
                    <a:srgbClr val="1515F5"/>
                  </a:solidFill>
                  <a:cs typeface="Times New Roman (Arabic)" charset="-78"/>
                </a:rPr>
                <a:t>) mod 7</a:t>
              </a:r>
              <a:endParaRPr lang="en-US" altLang="ar-SA" sz="1800" b="0" u="none">
                <a:solidFill>
                  <a:srgbClr val="1515F5"/>
                </a:solidFill>
                <a:cs typeface="Times New Roman (Arabic)" charset="-78"/>
              </a:endParaRPr>
            </a:p>
          </p:txBody>
        </p:sp>
      </p:grpSp>
      <p:sp>
        <p:nvSpPr>
          <p:cNvPr id="1337349" name="Rectangle 5"/>
          <p:cNvSpPr>
            <a:spLocks noChangeArrowheads="1"/>
          </p:cNvSpPr>
          <p:nvPr/>
        </p:nvSpPr>
        <p:spPr bwMode="auto">
          <a:xfrm>
            <a:off x="1259126" y="793750"/>
            <a:ext cx="766556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Example </a:t>
            </a:r>
            <a:r>
              <a:rPr lang="en-US" altLang="ar-SA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for </a:t>
            </a:r>
            <a:r>
              <a:rPr lang="en-US" altLang="ar-SA" sz="2800" i="1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Diffie-Hellman</a:t>
            </a:r>
            <a:r>
              <a:rPr lang="en-US" altLang="ar-SA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key exchange scheme 1976</a:t>
            </a:r>
          </a:p>
          <a:p>
            <a:pPr algn="ctr" defTabSz="762000"/>
            <a:r>
              <a:rPr lang="en-US" altLang="ar-SA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Widely use in </a:t>
            </a:r>
            <a:r>
              <a:rPr lang="en-US" altLang="ar-SA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internet</a:t>
            </a:r>
            <a:r>
              <a:rPr lang="en-US" altLang="ar-SA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, </a:t>
            </a:r>
            <a:r>
              <a:rPr lang="en-US" altLang="ar-SA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banking  </a:t>
            </a:r>
            <a:r>
              <a:rPr lang="en-US" altLang="ar-SA" sz="28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etc</a:t>
            </a:r>
            <a:r>
              <a:rPr lang="de-DE" altLang="ar-SA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...</a:t>
            </a:r>
            <a:endParaRPr lang="en-US" altLang="ar-SA" sz="28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600200" y="2308225"/>
            <a:ext cx="6827838" cy="701675"/>
            <a:chOff x="1584" y="1632"/>
            <a:chExt cx="3522" cy="442"/>
          </a:xfrm>
        </p:grpSpPr>
        <p:sp>
          <p:nvSpPr>
            <p:cNvPr id="1337351" name="Text Box 7"/>
            <p:cNvSpPr txBox="1">
              <a:spLocks noChangeArrowheads="1"/>
            </p:cNvSpPr>
            <p:nvPr/>
          </p:nvSpPr>
          <p:spPr bwMode="auto">
            <a:xfrm>
              <a:off x="1584" y="1632"/>
              <a:ext cx="2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762000"/>
              <a:r>
                <a:rPr lang="en-US" altLang="ar-SA" sz="4000" u="none">
                  <a:cs typeface="Times New Roman (Arabic)" charset="-78"/>
                </a:rPr>
                <a:t>A</a:t>
              </a:r>
            </a:p>
          </p:txBody>
        </p:sp>
        <p:sp>
          <p:nvSpPr>
            <p:cNvPr id="1337352" name="Text Box 8"/>
            <p:cNvSpPr txBox="1">
              <a:spLocks noChangeArrowheads="1"/>
            </p:cNvSpPr>
            <p:nvPr/>
          </p:nvSpPr>
          <p:spPr bwMode="auto">
            <a:xfrm>
              <a:off x="4822" y="1632"/>
              <a:ext cx="2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4000" u="none">
                  <a:cs typeface="Times New Roman (Arabic)" charset="-78"/>
                </a:rPr>
                <a:t>B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048000" y="5662613"/>
            <a:ext cx="4113213" cy="701675"/>
            <a:chOff x="1920" y="3408"/>
            <a:chExt cx="2592" cy="442"/>
          </a:xfrm>
        </p:grpSpPr>
        <p:sp>
          <p:nvSpPr>
            <p:cNvPr id="1337354" name="Text Box 10"/>
            <p:cNvSpPr txBox="1">
              <a:spLocks noChangeArrowheads="1"/>
            </p:cNvSpPr>
            <p:nvPr/>
          </p:nvSpPr>
          <p:spPr bwMode="auto">
            <a:xfrm>
              <a:off x="2671" y="3408"/>
              <a:ext cx="115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u="none">
                  <a:solidFill>
                    <a:schemeClr val="hlink"/>
                  </a:solidFill>
                  <a:cs typeface="Times New Roman (Arabic)" charset="-78"/>
                </a:rPr>
                <a:t>! </a:t>
              </a:r>
              <a:r>
                <a:rPr lang="en-US" altLang="ar-SA" u="none">
                  <a:solidFill>
                    <a:schemeClr val="hlink"/>
                  </a:solidFill>
                  <a:cs typeface="Times New Roman (Arabic)" charset="-78"/>
                </a:rPr>
                <a:t>same thing !</a:t>
              </a:r>
            </a:p>
            <a:p>
              <a:pPr algn="ctr" defTabSz="762000"/>
              <a:r>
                <a:rPr lang="en-US" altLang="ar-SA" u="none">
                  <a:solidFill>
                    <a:schemeClr val="hlink"/>
                  </a:solidFill>
                  <a:cs typeface="Times New Roman (Arabic)" charset="-78"/>
                </a:rPr>
                <a:t>Z = 6</a:t>
              </a:r>
              <a:endParaRPr lang="en-US" altLang="ar-SA" u="none">
                <a:solidFill>
                  <a:schemeClr val="tx2"/>
                </a:solidFill>
                <a:cs typeface="Times New Roman (Arabic)" charset="-78"/>
              </a:endParaRPr>
            </a:p>
          </p:txBody>
        </p:sp>
        <p:sp>
          <p:nvSpPr>
            <p:cNvPr id="1337355" name="Line 11"/>
            <p:cNvSpPr>
              <a:spLocks noChangeShapeType="1"/>
            </p:cNvSpPr>
            <p:nvPr/>
          </p:nvSpPr>
          <p:spPr bwMode="auto">
            <a:xfrm flipH="1">
              <a:off x="1920" y="3552"/>
              <a:ext cx="72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7356" name="Line 12"/>
            <p:cNvSpPr>
              <a:spLocks noChangeShapeType="1"/>
            </p:cNvSpPr>
            <p:nvPr/>
          </p:nvSpPr>
          <p:spPr bwMode="auto">
            <a:xfrm>
              <a:off x="3840" y="3552"/>
              <a:ext cx="67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114800" y="3910013"/>
            <a:ext cx="1966913" cy="1144587"/>
            <a:chOff x="2640" y="2400"/>
            <a:chExt cx="1277" cy="637"/>
          </a:xfrm>
        </p:grpSpPr>
        <p:sp>
          <p:nvSpPr>
            <p:cNvPr id="1337358" name="Text Box 14"/>
            <p:cNvSpPr txBox="1">
              <a:spLocks noChangeArrowheads="1"/>
            </p:cNvSpPr>
            <p:nvPr/>
          </p:nvSpPr>
          <p:spPr bwMode="auto">
            <a:xfrm>
              <a:off x="3353" y="2833"/>
              <a:ext cx="56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1800" u="none">
                  <a:solidFill>
                    <a:schemeClr val="accent1"/>
                  </a:solidFill>
                  <a:cs typeface="Times New Roman (Arabic)" charset="-78"/>
                </a:rPr>
                <a:t>Shield</a:t>
              </a:r>
            </a:p>
          </p:txBody>
        </p:sp>
        <p:sp>
          <p:nvSpPr>
            <p:cNvPr id="1337359" name="Line 15"/>
            <p:cNvSpPr>
              <a:spLocks noChangeShapeType="1"/>
            </p:cNvSpPr>
            <p:nvPr/>
          </p:nvSpPr>
          <p:spPr bwMode="auto">
            <a:xfrm flipV="1">
              <a:off x="3600" y="2400"/>
              <a:ext cx="240" cy="43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7360" name="Line 16"/>
            <p:cNvSpPr>
              <a:spLocks noChangeShapeType="1"/>
            </p:cNvSpPr>
            <p:nvPr/>
          </p:nvSpPr>
          <p:spPr bwMode="auto">
            <a:xfrm flipH="1" flipV="1">
              <a:off x="2640" y="2400"/>
              <a:ext cx="720" cy="48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37361" name="Text Box 17"/>
          <p:cNvSpPr txBox="1">
            <a:spLocks noChangeArrowheads="1"/>
          </p:cNvSpPr>
          <p:nvPr/>
        </p:nvSpPr>
        <p:spPr bwMode="auto">
          <a:xfrm>
            <a:off x="400050" y="3067050"/>
            <a:ext cx="207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n-US" altLang="ar-SA" sz="1600" u="none">
                <a:solidFill>
                  <a:schemeClr val="tx2"/>
                </a:solidFill>
                <a:cs typeface="Times New Roman (Arabic)" charset="-78"/>
              </a:rPr>
              <a:t>Secret key-A= </a:t>
            </a:r>
            <a:r>
              <a:rPr lang="en-US" altLang="ar-SA" u="none">
                <a:solidFill>
                  <a:schemeClr val="hlink"/>
                </a:solidFill>
                <a:cs typeface="Times New Roman (Arabic)" charset="-78"/>
              </a:rPr>
              <a:t>3</a:t>
            </a:r>
            <a:r>
              <a:rPr lang="en-US" altLang="ar-SA" sz="1600" u="none">
                <a:solidFill>
                  <a:schemeClr val="hlink"/>
                </a:solidFill>
                <a:cs typeface="Times New Roman (Arabic)" charset="-78"/>
              </a:rPr>
              <a:t>      </a:t>
            </a:r>
          </a:p>
        </p:txBody>
      </p:sp>
      <p:sp>
        <p:nvSpPr>
          <p:cNvPr id="1337362" name="Text Box 18"/>
          <p:cNvSpPr txBox="1">
            <a:spLocks noChangeArrowheads="1"/>
          </p:cNvSpPr>
          <p:nvPr/>
        </p:nvSpPr>
        <p:spPr bwMode="auto">
          <a:xfrm>
            <a:off x="7921625" y="3048000"/>
            <a:ext cx="173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1600" u="none">
                <a:solidFill>
                  <a:schemeClr val="tx2"/>
                </a:solidFill>
                <a:cs typeface="Times New Roman (Arabic)" charset="-78"/>
              </a:rPr>
              <a:t>Secret key-B= </a:t>
            </a:r>
            <a:r>
              <a:rPr lang="en-US" altLang="ar-SA" u="none">
                <a:solidFill>
                  <a:schemeClr val="hlink"/>
                </a:solidFill>
                <a:cs typeface="Times New Roman (Arabic)" charset="-78"/>
              </a:rPr>
              <a:t>5</a:t>
            </a:r>
            <a:endParaRPr lang="en-US" altLang="ar-SA" u="none">
              <a:solidFill>
                <a:schemeClr val="tx2"/>
              </a:solidFill>
              <a:cs typeface="Times New Roman (Arabic)" charset="-78"/>
            </a:endParaRPr>
          </a:p>
        </p:txBody>
      </p:sp>
      <p:sp>
        <p:nvSpPr>
          <p:cNvPr id="1337363" name="Rectangle 19"/>
          <p:cNvSpPr>
            <a:spLocks noChangeArrowheads="1"/>
          </p:cNvSpPr>
          <p:nvPr/>
        </p:nvSpPr>
        <p:spPr bwMode="auto">
          <a:xfrm>
            <a:off x="5561013" y="3451225"/>
            <a:ext cx="639762" cy="382588"/>
          </a:xfrm>
          <a:prstGeom prst="rect">
            <a:avLst/>
          </a:prstGeom>
          <a:solidFill>
            <a:srgbClr val="00FFFF"/>
          </a:solidFill>
          <a:ln w="57150">
            <a:solidFill>
              <a:srgbClr val="AB01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2000"/>
            <a:r>
              <a:rPr lang="en-US" altLang="de-DE" sz="1800" b="0" u="none">
                <a:solidFill>
                  <a:srgbClr val="0238C0"/>
                </a:solidFill>
                <a:cs typeface="Times New Roman (Arabic)" charset="-78"/>
              </a:rPr>
              <a:t>5 </a:t>
            </a:r>
            <a:r>
              <a:rPr lang="en-US" altLang="de-DE" sz="1800" u="none" baseline="30000">
                <a:solidFill>
                  <a:schemeClr val="hlink"/>
                </a:solidFill>
                <a:cs typeface="Times New Roman (Arabic)" charset="-78"/>
              </a:rPr>
              <a:t>5</a:t>
            </a:r>
          </a:p>
        </p:txBody>
      </p:sp>
      <p:sp>
        <p:nvSpPr>
          <p:cNvPr id="1337364" name="Rectangle 20"/>
          <p:cNvSpPr>
            <a:spLocks noChangeArrowheads="1"/>
          </p:cNvSpPr>
          <p:nvPr/>
        </p:nvSpPr>
        <p:spPr bwMode="auto">
          <a:xfrm>
            <a:off x="3810000" y="3451225"/>
            <a:ext cx="641350" cy="361950"/>
          </a:xfrm>
          <a:prstGeom prst="rect">
            <a:avLst/>
          </a:prstGeom>
          <a:solidFill>
            <a:srgbClr val="00FFFF"/>
          </a:solidFill>
          <a:ln w="57150">
            <a:solidFill>
              <a:srgbClr val="AB01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2000"/>
            <a:r>
              <a:rPr lang="en-US" altLang="de-DE" sz="1800" b="0" u="none">
                <a:solidFill>
                  <a:srgbClr val="0238C0"/>
                </a:solidFill>
                <a:cs typeface="Times New Roman (Arabic)" charset="-78"/>
              </a:rPr>
              <a:t>5 </a:t>
            </a:r>
            <a:r>
              <a:rPr lang="en-US" altLang="de-DE" sz="1800" u="none" baseline="30000">
                <a:solidFill>
                  <a:schemeClr val="hlink"/>
                </a:solidFill>
                <a:cs typeface="Times New Roman (Arabic)" charset="-78"/>
              </a:rPr>
              <a:t>3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262813" y="5129213"/>
            <a:ext cx="641350" cy="1103312"/>
            <a:chOff x="4560" y="3072"/>
            <a:chExt cx="404" cy="695"/>
          </a:xfrm>
        </p:grpSpPr>
        <p:sp>
          <p:nvSpPr>
            <p:cNvPr id="1337366" name="Line 22"/>
            <p:cNvSpPr>
              <a:spLocks noChangeShapeType="1"/>
            </p:cNvSpPr>
            <p:nvPr/>
          </p:nvSpPr>
          <p:spPr bwMode="auto">
            <a:xfrm>
              <a:off x="4752" y="307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7367" name="Rectangle 23"/>
            <p:cNvSpPr>
              <a:spLocks noChangeArrowheads="1"/>
            </p:cNvSpPr>
            <p:nvPr/>
          </p:nvSpPr>
          <p:spPr bwMode="auto">
            <a:xfrm>
              <a:off x="4560" y="3312"/>
              <a:ext cx="404" cy="455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AB011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2000"/>
              <a:r>
                <a:rPr lang="en-US" altLang="de-DE" sz="1800" b="0" u="none">
                  <a:solidFill>
                    <a:srgbClr val="0238C0"/>
                  </a:solidFill>
                  <a:cs typeface="Times New Roman (Arabic)" charset="-78"/>
                </a:rPr>
                <a:t>5 </a:t>
              </a:r>
              <a:r>
                <a:rPr lang="en-US" altLang="de-DE" sz="1800" u="none" baseline="30000">
                  <a:solidFill>
                    <a:schemeClr val="hlink"/>
                  </a:solidFill>
                  <a:cs typeface="Times New Roman (Arabic)" charset="-78"/>
                </a:rPr>
                <a:t>3.5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133600" y="3009900"/>
            <a:ext cx="2479675" cy="396875"/>
            <a:chOff x="1392" y="1728"/>
            <a:chExt cx="1562" cy="250"/>
          </a:xfrm>
        </p:grpSpPr>
        <p:sp>
          <p:nvSpPr>
            <p:cNvPr id="1337369" name="Rectangle 25"/>
            <p:cNvSpPr>
              <a:spLocks noChangeArrowheads="1"/>
            </p:cNvSpPr>
            <p:nvPr/>
          </p:nvSpPr>
          <p:spPr bwMode="auto">
            <a:xfrm>
              <a:off x="2208" y="1776"/>
              <a:ext cx="746" cy="19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sz="1600" b="0" u="none">
                  <a:solidFill>
                    <a:schemeClr val="tx2"/>
                  </a:solidFill>
                  <a:cs typeface="Times New Roman (Arabic)" charset="-78"/>
                </a:rPr>
                <a:t>K-open-A= </a:t>
              </a:r>
              <a:r>
                <a:rPr lang="en-US" altLang="ar-SA" u="none">
                  <a:solidFill>
                    <a:srgbClr val="0347F1"/>
                  </a:solidFill>
                  <a:cs typeface="Times New Roman (Arabic)" charset="-78"/>
                </a:rPr>
                <a:t>6</a:t>
              </a:r>
              <a:endParaRPr lang="en-US" altLang="ar-SA" sz="1600" b="0" u="none">
                <a:solidFill>
                  <a:srgbClr val="0347F1"/>
                </a:solidFill>
                <a:cs typeface="Times New Roman (Arabic)" charset="-78"/>
              </a:endParaRPr>
            </a:p>
          </p:txBody>
        </p:sp>
        <p:sp>
          <p:nvSpPr>
            <p:cNvPr id="1337370" name="Line 26"/>
            <p:cNvSpPr>
              <a:spLocks noChangeShapeType="1"/>
            </p:cNvSpPr>
            <p:nvPr/>
          </p:nvSpPr>
          <p:spPr bwMode="auto">
            <a:xfrm>
              <a:off x="1392" y="192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7371" name="Rectangle 27"/>
            <p:cNvSpPr>
              <a:spLocks noChangeArrowheads="1"/>
            </p:cNvSpPr>
            <p:nvPr/>
          </p:nvSpPr>
          <p:spPr bwMode="auto">
            <a:xfrm>
              <a:off x="1440" y="1728"/>
              <a:ext cx="5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sz="1800" b="0" u="none">
                  <a:solidFill>
                    <a:srgbClr val="0238C0"/>
                  </a:solidFill>
                  <a:cs typeface="Times New Roman (Arabic)" charset="-78"/>
                </a:rPr>
                <a:t>5 </a:t>
              </a:r>
              <a:r>
                <a:rPr lang="en-US" altLang="de-DE" sz="1800" u="none" baseline="30000">
                  <a:solidFill>
                    <a:schemeClr val="hlink"/>
                  </a:solidFill>
                  <a:cs typeface="Times New Roman (Arabic)" charset="-78"/>
                </a:rPr>
                <a:t>3</a:t>
              </a:r>
              <a:r>
                <a:rPr lang="en-US" altLang="de-DE" sz="1400" b="0" u="none">
                  <a:solidFill>
                    <a:schemeClr val="tx2"/>
                  </a:solidFill>
                  <a:cs typeface="Times New Roman (Arabic)" charset="-78"/>
                </a:rPr>
                <a:t> = </a:t>
              </a:r>
              <a:r>
                <a:rPr lang="en-US" altLang="de-DE" u="none">
                  <a:solidFill>
                    <a:srgbClr val="0347F1"/>
                  </a:solidFill>
                  <a:cs typeface="Times New Roman (Arabic)" charset="-78"/>
                </a:rPr>
                <a:t>6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408613" y="2994025"/>
            <a:ext cx="2438400" cy="396875"/>
            <a:chOff x="3360" y="1728"/>
            <a:chExt cx="1536" cy="250"/>
          </a:xfrm>
        </p:grpSpPr>
        <p:sp>
          <p:nvSpPr>
            <p:cNvPr id="1337373" name="Rectangle 29"/>
            <p:cNvSpPr>
              <a:spLocks noChangeArrowheads="1"/>
            </p:cNvSpPr>
            <p:nvPr/>
          </p:nvSpPr>
          <p:spPr bwMode="auto">
            <a:xfrm>
              <a:off x="3360" y="1776"/>
              <a:ext cx="754" cy="19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sz="1600" b="0" u="none">
                  <a:solidFill>
                    <a:schemeClr val="tx2"/>
                  </a:solidFill>
                  <a:cs typeface="Times New Roman (Arabic)" charset="-78"/>
                </a:rPr>
                <a:t>K-open-B=</a:t>
              </a:r>
              <a:r>
                <a:rPr lang="en-US" altLang="ar-SA" u="none">
                  <a:solidFill>
                    <a:schemeClr val="accent2"/>
                  </a:solidFill>
                  <a:cs typeface="Times New Roman (Arabic)" charset="-78"/>
                </a:rPr>
                <a:t> </a:t>
              </a:r>
              <a:r>
                <a:rPr lang="en-US" altLang="ar-SA" u="none">
                  <a:solidFill>
                    <a:srgbClr val="0347F1"/>
                  </a:solidFill>
                  <a:cs typeface="Times New Roman (Arabic)" charset="-78"/>
                </a:rPr>
                <a:t>3</a:t>
              </a:r>
              <a:endParaRPr lang="en-US" altLang="ar-SA" sz="1600" b="0" u="none">
                <a:solidFill>
                  <a:srgbClr val="0347F1"/>
                </a:solidFill>
                <a:cs typeface="Times New Roman (Arabic)" charset="-78"/>
              </a:endParaRPr>
            </a:p>
          </p:txBody>
        </p:sp>
        <p:sp>
          <p:nvSpPr>
            <p:cNvPr id="1337374" name="Rectangle 30"/>
            <p:cNvSpPr>
              <a:spLocks noChangeArrowheads="1"/>
            </p:cNvSpPr>
            <p:nvPr/>
          </p:nvSpPr>
          <p:spPr bwMode="auto">
            <a:xfrm>
              <a:off x="4368" y="1728"/>
              <a:ext cx="5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sz="1800" b="0" u="none">
                  <a:solidFill>
                    <a:srgbClr val="0238C0"/>
                  </a:solidFill>
                  <a:cs typeface="Times New Roman (Arabic)" charset="-78"/>
                </a:rPr>
                <a:t>5 </a:t>
              </a:r>
              <a:r>
                <a:rPr lang="en-US" altLang="de-DE" sz="1800" u="none" baseline="30000">
                  <a:solidFill>
                    <a:schemeClr val="hlink"/>
                  </a:solidFill>
                  <a:cs typeface="Times New Roman (Arabic)" charset="-78"/>
                </a:rPr>
                <a:t>5</a:t>
              </a:r>
              <a:r>
                <a:rPr lang="en-US" altLang="de-DE" sz="1400" b="0" u="none">
                  <a:solidFill>
                    <a:schemeClr val="tx2"/>
                  </a:solidFill>
                  <a:cs typeface="Times New Roman (Arabic)" charset="-78"/>
                </a:rPr>
                <a:t> = </a:t>
              </a:r>
              <a:r>
                <a:rPr lang="en-US" altLang="de-DE" u="none">
                  <a:solidFill>
                    <a:srgbClr val="0347F1"/>
                  </a:solidFill>
                  <a:cs typeface="Times New Roman (Arabic)" charset="-78"/>
                </a:rPr>
                <a:t>3</a:t>
              </a:r>
            </a:p>
          </p:txBody>
        </p:sp>
        <p:sp>
          <p:nvSpPr>
            <p:cNvPr id="1337375" name="Line 31"/>
            <p:cNvSpPr>
              <a:spLocks noChangeShapeType="1"/>
            </p:cNvSpPr>
            <p:nvPr/>
          </p:nvSpPr>
          <p:spPr bwMode="auto">
            <a:xfrm flipH="1">
              <a:off x="4176" y="192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2311400" y="5129213"/>
            <a:ext cx="641350" cy="1103312"/>
            <a:chOff x="1488" y="3072"/>
            <a:chExt cx="404" cy="695"/>
          </a:xfrm>
        </p:grpSpPr>
        <p:sp>
          <p:nvSpPr>
            <p:cNvPr id="1337377" name="Rectangle 33"/>
            <p:cNvSpPr>
              <a:spLocks noChangeArrowheads="1"/>
            </p:cNvSpPr>
            <p:nvPr/>
          </p:nvSpPr>
          <p:spPr bwMode="auto">
            <a:xfrm>
              <a:off x="1488" y="3312"/>
              <a:ext cx="404" cy="455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AB011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2000"/>
              <a:r>
                <a:rPr lang="en-US" altLang="de-DE" sz="1800" b="0" u="none">
                  <a:solidFill>
                    <a:srgbClr val="0238C0"/>
                  </a:solidFill>
                  <a:cs typeface="Times New Roman (Arabic)" charset="-78"/>
                </a:rPr>
                <a:t>5 </a:t>
              </a:r>
              <a:r>
                <a:rPr lang="en-US" altLang="de-DE" sz="1800" u="none" baseline="30000">
                  <a:solidFill>
                    <a:schemeClr val="hlink"/>
                  </a:solidFill>
                  <a:cs typeface="Times New Roman (Arabic)" charset="-78"/>
                </a:rPr>
                <a:t>5.3</a:t>
              </a:r>
            </a:p>
          </p:txBody>
        </p:sp>
        <p:sp>
          <p:nvSpPr>
            <p:cNvPr id="1337378" name="Line 34"/>
            <p:cNvSpPr>
              <a:spLocks noChangeShapeType="1"/>
            </p:cNvSpPr>
            <p:nvPr/>
          </p:nvSpPr>
          <p:spPr bwMode="auto">
            <a:xfrm>
              <a:off x="1680" y="307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6704013" y="3375025"/>
            <a:ext cx="2362200" cy="1774825"/>
            <a:chOff x="4224" y="1968"/>
            <a:chExt cx="1488" cy="1117"/>
          </a:xfrm>
        </p:grpSpPr>
        <p:sp>
          <p:nvSpPr>
            <p:cNvPr id="1337380" name="Text Box 36"/>
            <p:cNvSpPr txBox="1">
              <a:spLocks noChangeArrowheads="1"/>
            </p:cNvSpPr>
            <p:nvPr/>
          </p:nvSpPr>
          <p:spPr bwMode="auto">
            <a:xfrm>
              <a:off x="4224" y="2704"/>
              <a:ext cx="1014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>
                <a:lnSpc>
                  <a:spcPct val="70000"/>
                </a:lnSpc>
              </a:pPr>
              <a:r>
                <a:rPr lang="en-US" altLang="de-DE" sz="4800" b="0" u="none">
                  <a:solidFill>
                    <a:srgbClr val="0238C0"/>
                  </a:solidFill>
                  <a:cs typeface="Times New Roman (Arabic)" charset="-78"/>
                </a:rPr>
                <a:t>(      )</a:t>
              </a:r>
            </a:p>
          </p:txBody>
        </p:sp>
        <p:sp>
          <p:nvSpPr>
            <p:cNvPr id="1337381" name="Line 37"/>
            <p:cNvSpPr>
              <a:spLocks noChangeShapeType="1"/>
            </p:cNvSpPr>
            <p:nvPr/>
          </p:nvSpPr>
          <p:spPr bwMode="auto">
            <a:xfrm flipH="1">
              <a:off x="5280" y="1968"/>
              <a:ext cx="43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7382" name="Text Box 38"/>
            <p:cNvSpPr txBox="1">
              <a:spLocks noChangeArrowheads="1"/>
            </p:cNvSpPr>
            <p:nvPr/>
          </p:nvSpPr>
          <p:spPr bwMode="auto">
            <a:xfrm>
              <a:off x="5084" y="262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sz="1600" u="none">
                  <a:solidFill>
                    <a:schemeClr val="hlink"/>
                  </a:solidFill>
                  <a:cs typeface="Times New Roman (Arabic)" charset="-78"/>
                </a:rPr>
                <a:t>5</a:t>
              </a:r>
              <a:endParaRPr lang="en-US" altLang="de-DE" sz="1600" b="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1828800" y="3467100"/>
            <a:ext cx="1670050" cy="1739900"/>
            <a:chOff x="1152" y="2016"/>
            <a:chExt cx="1052" cy="1095"/>
          </a:xfrm>
        </p:grpSpPr>
        <p:sp>
          <p:nvSpPr>
            <p:cNvPr id="1337384" name="Line 40"/>
            <p:cNvSpPr>
              <a:spLocks noChangeShapeType="1"/>
            </p:cNvSpPr>
            <p:nvPr/>
          </p:nvSpPr>
          <p:spPr bwMode="auto">
            <a:xfrm>
              <a:off x="1344" y="2016"/>
              <a:ext cx="720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1152" y="2560"/>
              <a:ext cx="1052" cy="551"/>
              <a:chOff x="1152" y="2560"/>
              <a:chExt cx="1052" cy="551"/>
            </a:xfrm>
          </p:grpSpPr>
          <p:sp>
            <p:nvSpPr>
              <p:cNvPr id="1337386" name="Text Box 42"/>
              <p:cNvSpPr txBox="1">
                <a:spLocks noChangeArrowheads="1"/>
              </p:cNvSpPr>
              <p:nvPr/>
            </p:nvSpPr>
            <p:spPr bwMode="auto">
              <a:xfrm>
                <a:off x="1152" y="2592"/>
                <a:ext cx="1014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762000"/>
                <a:r>
                  <a:rPr lang="en-US" altLang="de-DE" sz="4800" b="0" u="none">
                    <a:solidFill>
                      <a:srgbClr val="0238C0"/>
                    </a:solidFill>
                    <a:cs typeface="Times New Roman (Arabic)" charset="-78"/>
                  </a:rPr>
                  <a:t>(      )</a:t>
                </a:r>
              </a:p>
            </p:txBody>
          </p:sp>
          <p:sp>
            <p:nvSpPr>
              <p:cNvPr id="1337387" name="Text Box 43"/>
              <p:cNvSpPr txBox="1">
                <a:spLocks noChangeArrowheads="1"/>
              </p:cNvSpPr>
              <p:nvPr/>
            </p:nvSpPr>
            <p:spPr bwMode="auto">
              <a:xfrm>
                <a:off x="2008" y="2560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altLang="de-DE" sz="1800" u="none">
                    <a:solidFill>
                      <a:schemeClr val="hlink"/>
                    </a:solidFill>
                    <a:cs typeface="Times New Roman (Arabic)" charset="-78"/>
                  </a:rPr>
                  <a:t>3</a:t>
                </a:r>
              </a:p>
            </p:txBody>
          </p:sp>
        </p:grp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267200" y="3910013"/>
            <a:ext cx="3611563" cy="1122362"/>
            <a:chOff x="2688" y="2304"/>
            <a:chExt cx="2276" cy="707"/>
          </a:xfrm>
        </p:grpSpPr>
        <p:sp>
          <p:nvSpPr>
            <p:cNvPr id="1337389" name="Line 45"/>
            <p:cNvSpPr>
              <a:spLocks noChangeShapeType="1"/>
            </p:cNvSpPr>
            <p:nvPr/>
          </p:nvSpPr>
          <p:spPr bwMode="auto">
            <a:xfrm>
              <a:off x="2688" y="2304"/>
              <a:ext cx="1824" cy="6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7390" name="Rectangle 46"/>
            <p:cNvSpPr>
              <a:spLocks noChangeArrowheads="1"/>
            </p:cNvSpPr>
            <p:nvPr/>
          </p:nvSpPr>
          <p:spPr bwMode="auto">
            <a:xfrm>
              <a:off x="4560" y="2784"/>
              <a:ext cx="404" cy="227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AB011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2000"/>
              <a:r>
                <a:rPr lang="en-US" altLang="de-DE" sz="1800" b="0" u="none">
                  <a:solidFill>
                    <a:srgbClr val="0238C0"/>
                  </a:solidFill>
                  <a:cs typeface="Times New Roman (Arabic)" charset="-78"/>
                </a:rPr>
                <a:t>5 </a:t>
              </a:r>
              <a:r>
                <a:rPr lang="en-US" altLang="de-DE" sz="1800" u="none" baseline="30000">
                  <a:solidFill>
                    <a:schemeClr val="hlink"/>
                  </a:solidFill>
                  <a:cs typeface="Times New Roman (Arabic)" charset="-78"/>
                </a:rPr>
                <a:t>3</a:t>
              </a:r>
            </a:p>
          </p:txBody>
        </p:sp>
        <p:sp>
          <p:nvSpPr>
            <p:cNvPr id="1337391" name="Text Box 47"/>
            <p:cNvSpPr txBox="1">
              <a:spLocks noChangeArrowheads="1"/>
            </p:cNvSpPr>
            <p:nvPr/>
          </p:nvSpPr>
          <p:spPr bwMode="auto">
            <a:xfrm>
              <a:off x="4368" y="240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u="none">
                  <a:solidFill>
                    <a:srgbClr val="0347F1"/>
                  </a:solidFill>
                  <a:cs typeface="Times New Roman (Arabic)" charset="-78"/>
                </a:rPr>
                <a:t>6</a:t>
              </a:r>
            </a:p>
          </p:txBody>
        </p:sp>
        <p:sp>
          <p:nvSpPr>
            <p:cNvPr id="1337392" name="Line 48"/>
            <p:cNvSpPr>
              <a:spLocks noChangeShapeType="1"/>
            </p:cNvSpPr>
            <p:nvPr/>
          </p:nvSpPr>
          <p:spPr bwMode="auto">
            <a:xfrm>
              <a:off x="4464" y="2592"/>
              <a:ext cx="144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1981200" y="3910013"/>
            <a:ext cx="3884613" cy="1122362"/>
            <a:chOff x="1248" y="2304"/>
            <a:chExt cx="2448" cy="707"/>
          </a:xfrm>
        </p:grpSpPr>
        <p:sp>
          <p:nvSpPr>
            <p:cNvPr id="1337394" name="Line 50"/>
            <p:cNvSpPr>
              <a:spLocks noChangeShapeType="1"/>
            </p:cNvSpPr>
            <p:nvPr/>
          </p:nvSpPr>
          <p:spPr bwMode="auto">
            <a:xfrm flipH="1">
              <a:off x="1872" y="2304"/>
              <a:ext cx="1824" cy="6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7395" name="Rectangle 51"/>
            <p:cNvSpPr>
              <a:spLocks noChangeArrowheads="1"/>
            </p:cNvSpPr>
            <p:nvPr/>
          </p:nvSpPr>
          <p:spPr bwMode="auto">
            <a:xfrm>
              <a:off x="1440" y="2784"/>
              <a:ext cx="404" cy="227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AB011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2000"/>
              <a:r>
                <a:rPr lang="en-US" altLang="de-DE" sz="1800" b="0" u="none">
                  <a:solidFill>
                    <a:srgbClr val="0238C0"/>
                  </a:solidFill>
                  <a:cs typeface="Times New Roman (Arabic)" charset="-78"/>
                </a:rPr>
                <a:t>5 </a:t>
              </a:r>
              <a:r>
                <a:rPr lang="en-US" altLang="de-DE" sz="1800" u="none" baseline="30000">
                  <a:solidFill>
                    <a:schemeClr val="hlink"/>
                  </a:solidFill>
                  <a:cs typeface="Times New Roman (Arabic)" charset="-78"/>
                </a:rPr>
                <a:t>5</a:t>
              </a:r>
            </a:p>
          </p:txBody>
        </p:sp>
        <p:sp>
          <p:nvSpPr>
            <p:cNvPr id="1337396" name="Text Box 52"/>
            <p:cNvSpPr txBox="1">
              <a:spLocks noChangeArrowheads="1"/>
            </p:cNvSpPr>
            <p:nvPr/>
          </p:nvSpPr>
          <p:spPr bwMode="auto">
            <a:xfrm>
              <a:off x="1248" y="2448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u="none">
                  <a:solidFill>
                    <a:srgbClr val="0347F1"/>
                  </a:solidFill>
                  <a:cs typeface="Times New Roman (Arabic)" charset="-78"/>
                </a:rPr>
                <a:t>3</a:t>
              </a:r>
            </a:p>
          </p:txBody>
        </p:sp>
        <p:sp>
          <p:nvSpPr>
            <p:cNvPr id="1337397" name="Line 53"/>
            <p:cNvSpPr>
              <a:spLocks noChangeShapeType="1"/>
            </p:cNvSpPr>
            <p:nvPr/>
          </p:nvSpPr>
          <p:spPr bwMode="auto">
            <a:xfrm flipH="1" flipV="1">
              <a:off x="1344" y="2640"/>
              <a:ext cx="9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33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33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S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S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361" grpId="0" autoUpdateAnimBg="0"/>
      <p:bldP spid="1337362" grpId="0" autoUpdateAnimBg="0"/>
      <p:bldP spid="1337363" grpId="0" animBg="1" autoUpdateAnimBg="0"/>
      <p:bldP spid="133736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25513" y="1809750"/>
            <a:ext cx="8845550" cy="579438"/>
            <a:chOff x="516" y="1356"/>
            <a:chExt cx="5573" cy="365"/>
          </a:xfrm>
        </p:grpSpPr>
        <p:sp>
          <p:nvSpPr>
            <p:cNvPr id="1341443" name="Text Box 3"/>
            <p:cNvSpPr txBox="1">
              <a:spLocks noChangeArrowheads="1"/>
            </p:cNvSpPr>
            <p:nvPr/>
          </p:nvSpPr>
          <p:spPr bwMode="auto">
            <a:xfrm>
              <a:off x="516" y="1356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3200">
                  <a:solidFill>
                    <a:schemeClr val="hlink"/>
                  </a:solidFill>
                  <a:cs typeface="Times New Roman (Arabic)" charset="-78"/>
                </a:rPr>
                <a:t>User A</a:t>
              </a:r>
              <a:r>
                <a:rPr lang="en-US" altLang="ar-SA" sz="3200">
                  <a:cs typeface="Times New Roman (Arabic)" charset="-78"/>
                </a:rPr>
                <a:t>     </a:t>
              </a:r>
            </a:p>
          </p:txBody>
        </p:sp>
        <p:sp>
          <p:nvSpPr>
            <p:cNvPr id="1341444" name="Text Box 4"/>
            <p:cNvSpPr txBox="1">
              <a:spLocks noChangeArrowheads="1"/>
            </p:cNvSpPr>
            <p:nvPr/>
          </p:nvSpPr>
          <p:spPr bwMode="auto">
            <a:xfrm>
              <a:off x="4509" y="1356"/>
              <a:ext cx="15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3200" u="none">
                  <a:solidFill>
                    <a:srgbClr val="1515F5"/>
                  </a:solidFill>
                  <a:cs typeface="Times New Roman (Arabic)" charset="-78"/>
                </a:rPr>
                <a:t>         </a:t>
              </a:r>
              <a:r>
                <a:rPr lang="en-US" altLang="ar-SA" sz="3200">
                  <a:solidFill>
                    <a:srgbClr val="1515F5"/>
                  </a:solidFill>
                  <a:cs typeface="Times New Roman (Arabic)" charset="-78"/>
                </a:rPr>
                <a:t>User B</a:t>
              </a:r>
            </a:p>
          </p:txBody>
        </p:sp>
      </p:grpSp>
      <p:sp>
        <p:nvSpPr>
          <p:cNvPr id="1341445" name="Text Box 5"/>
          <p:cNvSpPr txBox="1">
            <a:spLocks noChangeArrowheads="1"/>
          </p:cNvSpPr>
          <p:nvPr/>
        </p:nvSpPr>
        <p:spPr bwMode="auto">
          <a:xfrm>
            <a:off x="485775" y="361950"/>
            <a:ext cx="9201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altLang="ar-SA" sz="36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Basic Public Key Secrecy System </a:t>
            </a:r>
            <a:r>
              <a:rPr lang="en-US" altLang="ar-SA" sz="32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(RSA system1978)</a:t>
            </a:r>
          </a:p>
          <a:p>
            <a:pPr algn="ctr" defTabSz="762000">
              <a:spcBef>
                <a:spcPct val="50000"/>
              </a:spcBef>
            </a:pPr>
            <a:r>
              <a:rPr lang="en-US" altLang="ar-SA" sz="24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(Mechanical simulation: user B gets a secured message from A)</a:t>
            </a:r>
            <a:endParaRPr lang="en-US" altLang="ar-SA" sz="2400" b="0" u="none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Times New Roman (Arabic)" charset="-78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678113" y="2114550"/>
            <a:ext cx="3200400" cy="1830388"/>
            <a:chOff x="2256" y="1488"/>
            <a:chExt cx="2160" cy="1152"/>
          </a:xfrm>
        </p:grpSpPr>
        <p:sp>
          <p:nvSpPr>
            <p:cNvPr id="1341447" name="Rectangle 7"/>
            <p:cNvSpPr>
              <a:spLocks noChangeArrowheads="1"/>
            </p:cNvSpPr>
            <p:nvPr/>
          </p:nvSpPr>
          <p:spPr bwMode="auto">
            <a:xfrm>
              <a:off x="2256" y="1488"/>
              <a:ext cx="2160" cy="1152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341448" name="Text Box 8"/>
            <p:cNvSpPr txBox="1">
              <a:spLocks noChangeArrowheads="1"/>
            </p:cNvSpPr>
            <p:nvPr/>
          </p:nvSpPr>
          <p:spPr bwMode="auto">
            <a:xfrm>
              <a:off x="2256" y="1536"/>
              <a:ext cx="19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sz="2400" u="none">
                  <a:solidFill>
                    <a:srgbClr val="0347F1"/>
                  </a:solidFill>
                  <a:cs typeface="Times New Roman (Arabic)" charset="-78"/>
                </a:rPr>
                <a:t>Public register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935913" y="2495550"/>
            <a:ext cx="2058987" cy="1677988"/>
            <a:chOff x="5039" y="1728"/>
            <a:chExt cx="1297" cy="1056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5039" y="1728"/>
              <a:ext cx="1165" cy="1056"/>
              <a:chOff x="5039" y="1728"/>
              <a:chExt cx="1165" cy="1056"/>
            </a:xfrm>
          </p:grpSpPr>
          <p:sp>
            <p:nvSpPr>
              <p:cNvPr id="1341451" name="AutoShape 11"/>
              <p:cNvSpPr>
                <a:spLocks noChangeArrowheads="1"/>
              </p:cNvSpPr>
              <p:nvPr/>
            </p:nvSpPr>
            <p:spPr bwMode="auto">
              <a:xfrm rot="-59168">
                <a:off x="5039" y="1728"/>
                <a:ext cx="432" cy="41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41452" name="Rectangle 12"/>
              <p:cNvSpPr>
                <a:spLocks noChangeArrowheads="1"/>
              </p:cNvSpPr>
              <p:nvPr/>
            </p:nvSpPr>
            <p:spPr bwMode="auto">
              <a:xfrm rot="-59168">
                <a:off x="5041" y="1945"/>
                <a:ext cx="431" cy="358"/>
              </a:xfrm>
              <a:prstGeom prst="rect">
                <a:avLst/>
              </a:pr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endParaRPr lang="en-US" sz="2400" u="none">
                  <a:cs typeface="Times New Roman (Arabic)" charset="-78"/>
                </a:endParaRPr>
              </a:p>
            </p:txBody>
          </p: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280" y="2016"/>
                <a:ext cx="144" cy="228"/>
                <a:chOff x="5796" y="2364"/>
                <a:chExt cx="192" cy="324"/>
              </a:xfrm>
            </p:grpSpPr>
            <p:sp>
              <p:nvSpPr>
                <p:cNvPr id="1341454" name="Rectangle 14"/>
                <p:cNvSpPr>
                  <a:spLocks noChangeArrowheads="1"/>
                </p:cNvSpPr>
                <p:nvPr/>
              </p:nvSpPr>
              <p:spPr bwMode="auto">
                <a:xfrm>
                  <a:off x="5844" y="2544"/>
                  <a:ext cx="96" cy="144"/>
                </a:xfrm>
                <a:prstGeom prst="rect">
                  <a:avLst/>
                </a:prstGeom>
                <a:solidFill>
                  <a:srgbClr val="0347F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341455" name="Oval 15"/>
                <p:cNvSpPr>
                  <a:spLocks noChangeArrowheads="1"/>
                </p:cNvSpPr>
                <p:nvPr/>
              </p:nvSpPr>
              <p:spPr bwMode="auto">
                <a:xfrm>
                  <a:off x="5796" y="2364"/>
                  <a:ext cx="192" cy="192"/>
                </a:xfrm>
                <a:prstGeom prst="ellipse">
                  <a:avLst/>
                </a:prstGeom>
                <a:solidFill>
                  <a:srgbClr val="0347F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 flipH="1" flipV="1">
                <a:off x="5664" y="2016"/>
                <a:ext cx="528" cy="240"/>
                <a:chOff x="2736" y="1344"/>
                <a:chExt cx="432" cy="192"/>
              </a:xfrm>
            </p:grpSpPr>
            <p:sp>
              <p:nvSpPr>
                <p:cNvPr id="1341457" name="Oval 17"/>
                <p:cNvSpPr>
                  <a:spLocks noChangeArrowheads="1"/>
                </p:cNvSpPr>
                <p:nvPr/>
              </p:nvSpPr>
              <p:spPr bwMode="auto">
                <a:xfrm>
                  <a:off x="2736" y="1344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rgbClr val="1515F5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lIns="90000" tIns="46800" rIns="90000" bIns="46800" anchor="ctr"/>
                <a:lstStyle/>
                <a:p>
                  <a:pPr algn="ctr" defTabSz="762000"/>
                  <a:endParaRPr lang="en-US" sz="1200" u="none">
                    <a:cs typeface="Times New Roman (Arabic)" charset="-78"/>
                  </a:endParaRPr>
                </a:p>
              </p:txBody>
            </p:sp>
            <p:sp>
              <p:nvSpPr>
                <p:cNvPr id="1341458" name="Line 18"/>
                <p:cNvSpPr>
                  <a:spLocks noChangeShapeType="1"/>
                </p:cNvSpPr>
                <p:nvPr/>
              </p:nvSpPr>
              <p:spPr bwMode="auto">
                <a:xfrm>
                  <a:off x="2928" y="1440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rgbClr val="1515F5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41459" name="Rectangle 19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48" cy="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1515F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 flipH="1" flipV="1">
                <a:off x="5676" y="2544"/>
                <a:ext cx="528" cy="240"/>
                <a:chOff x="2736" y="1344"/>
                <a:chExt cx="432" cy="192"/>
              </a:xfrm>
            </p:grpSpPr>
            <p:sp>
              <p:nvSpPr>
                <p:cNvPr id="1341461" name="Oval 21"/>
                <p:cNvSpPr>
                  <a:spLocks noChangeArrowheads="1"/>
                </p:cNvSpPr>
                <p:nvPr/>
              </p:nvSpPr>
              <p:spPr bwMode="auto">
                <a:xfrm>
                  <a:off x="2736" y="1344"/>
                  <a:ext cx="192" cy="192"/>
                </a:xfrm>
                <a:prstGeom prst="ellipse">
                  <a:avLst/>
                </a:prstGeom>
                <a:solidFill>
                  <a:schemeClr val="hlink"/>
                </a:solidFill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lIns="90000" tIns="46800" rIns="90000" bIns="46800" anchor="ctr"/>
                <a:lstStyle/>
                <a:p>
                  <a:pPr algn="ctr" defTabSz="762000"/>
                  <a:endParaRPr lang="en-US" sz="1200" u="none">
                    <a:cs typeface="Times New Roman (Arabic)" charset="-78"/>
                  </a:endParaRPr>
                </a:p>
              </p:txBody>
            </p:sp>
            <p:sp>
              <p:nvSpPr>
                <p:cNvPr id="1341462" name="Line 22"/>
                <p:cNvSpPr>
                  <a:spLocks noChangeShapeType="1"/>
                </p:cNvSpPr>
                <p:nvPr/>
              </p:nvSpPr>
              <p:spPr bwMode="auto">
                <a:xfrm>
                  <a:off x="2928" y="1440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41463" name="Rectangle 23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48" cy="80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>
                <a:off x="5088" y="2016"/>
                <a:ext cx="144" cy="228"/>
                <a:chOff x="5796" y="2364"/>
                <a:chExt cx="192" cy="324"/>
              </a:xfrm>
            </p:grpSpPr>
            <p:sp>
              <p:nvSpPr>
                <p:cNvPr id="1341465" name="Rectangle 25"/>
                <p:cNvSpPr>
                  <a:spLocks noChangeArrowheads="1"/>
                </p:cNvSpPr>
                <p:nvPr/>
              </p:nvSpPr>
              <p:spPr bwMode="auto">
                <a:xfrm>
                  <a:off x="5844" y="2544"/>
                  <a:ext cx="96" cy="144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341466" name="Oval 26"/>
                <p:cNvSpPr>
                  <a:spLocks noChangeArrowheads="1"/>
                </p:cNvSpPr>
                <p:nvPr/>
              </p:nvSpPr>
              <p:spPr bwMode="auto">
                <a:xfrm>
                  <a:off x="5796" y="2364"/>
                  <a:ext cx="192" cy="192"/>
                </a:xfrm>
                <a:prstGeom prst="ellipse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1341467" name="Text Box 27"/>
            <p:cNvSpPr txBox="1">
              <a:spLocks noChangeArrowheads="1"/>
            </p:cNvSpPr>
            <p:nvPr/>
          </p:nvSpPr>
          <p:spPr bwMode="auto">
            <a:xfrm>
              <a:off x="5262" y="1950"/>
              <a:ext cx="105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762000"/>
              <a:r>
                <a:rPr lang="en-US" sz="1600" u="none">
                  <a:solidFill>
                    <a:srgbClr val="0347F1"/>
                  </a:solidFill>
                </a:rPr>
                <a:t>Close</a:t>
              </a:r>
            </a:p>
            <a:p>
              <a:pPr algn="ctr" defTabSz="762000"/>
              <a:endParaRPr lang="en-US" sz="1600" u="none">
                <a:solidFill>
                  <a:srgbClr val="0347F1"/>
                </a:solidFill>
              </a:endParaRPr>
            </a:p>
            <a:p>
              <a:pPr algn="ctr" defTabSz="762000"/>
              <a:r>
                <a:rPr lang="en-US" sz="1800" u="none">
                  <a:solidFill>
                    <a:srgbClr val="0347F1"/>
                  </a:solidFill>
                </a:rPr>
                <a:t>Kc </a:t>
              </a:r>
              <a:r>
                <a:rPr lang="en-US" sz="1600" u="none">
                  <a:solidFill>
                    <a:srgbClr val="0347F1"/>
                  </a:solidFill>
                </a:rPr>
                <a:t>   </a:t>
              </a:r>
            </a:p>
          </p:txBody>
        </p:sp>
        <p:sp>
          <p:nvSpPr>
            <p:cNvPr id="1341468" name="Text Box 28"/>
            <p:cNvSpPr txBox="1">
              <a:spLocks noChangeArrowheads="1"/>
            </p:cNvSpPr>
            <p:nvPr/>
          </p:nvSpPr>
          <p:spPr bwMode="auto">
            <a:xfrm>
              <a:off x="5280" y="2448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762000"/>
              <a:r>
                <a:rPr lang="en-US" sz="1600" u="none">
                  <a:solidFill>
                    <a:schemeClr val="hlink"/>
                  </a:solidFill>
                </a:rPr>
                <a:t>open   </a:t>
              </a:r>
            </a:p>
          </p:txBody>
        </p:sp>
      </p:grpSp>
      <p:sp>
        <p:nvSpPr>
          <p:cNvPr id="1341469" name="Line 29"/>
          <p:cNvSpPr>
            <a:spLocks noChangeShapeType="1"/>
          </p:cNvSpPr>
          <p:nvPr/>
        </p:nvSpPr>
        <p:spPr bwMode="auto">
          <a:xfrm flipH="1">
            <a:off x="5345113" y="3181350"/>
            <a:ext cx="2436812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3287713" y="2647950"/>
            <a:ext cx="1830387" cy="914400"/>
            <a:chOff x="2448" y="1824"/>
            <a:chExt cx="1153" cy="575"/>
          </a:xfrm>
        </p:grpSpPr>
        <p:sp>
          <p:nvSpPr>
            <p:cNvPr id="1341471" name="AutoShape 31"/>
            <p:cNvSpPr>
              <a:spLocks noChangeArrowheads="1"/>
            </p:cNvSpPr>
            <p:nvPr/>
          </p:nvSpPr>
          <p:spPr bwMode="auto">
            <a:xfrm rot="-59168">
              <a:off x="2448" y="1824"/>
              <a:ext cx="432" cy="416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41472" name="Rectangle 32"/>
            <p:cNvSpPr>
              <a:spLocks noChangeArrowheads="1"/>
            </p:cNvSpPr>
            <p:nvPr/>
          </p:nvSpPr>
          <p:spPr bwMode="auto">
            <a:xfrm rot="-59168">
              <a:off x="2450" y="2041"/>
              <a:ext cx="431" cy="358"/>
            </a:xfrm>
            <a:prstGeom prst="rect">
              <a:avLst/>
            </a:pr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2000"/>
              <a:endParaRPr lang="en-US" sz="2400" u="none">
                <a:cs typeface="Times New Roman (Arabic)" charset="-78"/>
              </a:endParaRPr>
            </a:p>
          </p:txBody>
        </p: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2689" y="2112"/>
              <a:ext cx="144" cy="228"/>
              <a:chOff x="5796" y="2364"/>
              <a:chExt cx="192" cy="324"/>
            </a:xfrm>
          </p:grpSpPr>
          <p:sp>
            <p:nvSpPr>
              <p:cNvPr id="1341474" name="Rectangle 34"/>
              <p:cNvSpPr>
                <a:spLocks noChangeArrowheads="1"/>
              </p:cNvSpPr>
              <p:nvPr/>
            </p:nvSpPr>
            <p:spPr bwMode="auto">
              <a:xfrm>
                <a:off x="5844" y="2544"/>
                <a:ext cx="96" cy="144"/>
              </a:xfrm>
              <a:prstGeom prst="rect">
                <a:avLst/>
              </a:prstGeom>
              <a:solidFill>
                <a:srgbClr val="0347F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475" name="Oval 35"/>
              <p:cNvSpPr>
                <a:spLocks noChangeArrowheads="1"/>
              </p:cNvSpPr>
              <p:nvPr/>
            </p:nvSpPr>
            <p:spPr bwMode="auto">
              <a:xfrm>
                <a:off x="5796" y="2364"/>
                <a:ext cx="192" cy="192"/>
              </a:xfrm>
              <a:prstGeom prst="ellipse">
                <a:avLst/>
              </a:prstGeom>
              <a:solidFill>
                <a:srgbClr val="0347F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2" name="Group 36"/>
            <p:cNvGrpSpPr>
              <a:grpSpLocks/>
            </p:cNvGrpSpPr>
            <p:nvPr/>
          </p:nvGrpSpPr>
          <p:grpSpPr bwMode="auto">
            <a:xfrm flipH="1" flipV="1">
              <a:off x="3073" y="2112"/>
              <a:ext cx="528" cy="240"/>
              <a:chOff x="2736" y="1344"/>
              <a:chExt cx="432" cy="192"/>
            </a:xfrm>
          </p:grpSpPr>
          <p:sp>
            <p:nvSpPr>
              <p:cNvPr id="1341477" name="Oval 37"/>
              <p:cNvSpPr>
                <a:spLocks noChangeArrowheads="1"/>
              </p:cNvSpPr>
              <p:nvPr/>
            </p:nvSpPr>
            <p:spPr bwMode="auto">
              <a:xfrm>
                <a:off x="2736" y="13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1515F5"/>
                </a:solidFill>
                <a:round/>
                <a:headEnd/>
                <a:tailEnd/>
              </a:ln>
              <a:effectLst/>
            </p:spPr>
            <p:txBody>
              <a:bodyPr rot="10800000" wrap="none" lIns="90000" tIns="46800" rIns="90000" bIns="46800" anchor="ctr"/>
              <a:lstStyle/>
              <a:p>
                <a:pPr algn="ctr" defTabSz="762000"/>
                <a:endParaRPr lang="en-US" sz="1200" u="none">
                  <a:cs typeface="Times New Roman (Arabic)" charset="-78"/>
                </a:endParaRPr>
              </a:p>
            </p:txBody>
          </p:sp>
          <p:sp>
            <p:nvSpPr>
              <p:cNvPr id="1341478" name="Line 38"/>
              <p:cNvSpPr>
                <a:spLocks noChangeShapeType="1"/>
              </p:cNvSpPr>
              <p:nvPr/>
            </p:nvSpPr>
            <p:spPr bwMode="auto">
              <a:xfrm>
                <a:off x="2928" y="1440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1515F5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41479" name="Rectangle 39"/>
              <p:cNvSpPr>
                <a:spLocks noChangeArrowheads="1"/>
              </p:cNvSpPr>
              <p:nvPr/>
            </p:nvSpPr>
            <p:spPr bwMode="auto">
              <a:xfrm>
                <a:off x="3072" y="1344"/>
                <a:ext cx="48" cy="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1515F5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2497" y="2112"/>
              <a:ext cx="144" cy="228"/>
              <a:chOff x="5796" y="2364"/>
              <a:chExt cx="192" cy="324"/>
            </a:xfrm>
          </p:grpSpPr>
          <p:sp>
            <p:nvSpPr>
              <p:cNvPr id="1341481" name="Rectangle 41"/>
              <p:cNvSpPr>
                <a:spLocks noChangeArrowheads="1"/>
              </p:cNvSpPr>
              <p:nvPr/>
            </p:nvSpPr>
            <p:spPr bwMode="auto">
              <a:xfrm>
                <a:off x="5844" y="2544"/>
                <a:ext cx="96" cy="144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482" name="Oval 42"/>
              <p:cNvSpPr>
                <a:spLocks noChangeArrowheads="1"/>
              </p:cNvSpPr>
              <p:nvPr/>
            </p:nvSpPr>
            <p:spPr bwMode="auto">
              <a:xfrm>
                <a:off x="5796" y="2364"/>
                <a:ext cx="192" cy="192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1535113" y="4783138"/>
            <a:ext cx="1447800" cy="1447800"/>
            <a:chOff x="1008" y="3168"/>
            <a:chExt cx="912" cy="912"/>
          </a:xfrm>
        </p:grpSpPr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1008" y="3168"/>
              <a:ext cx="912" cy="912"/>
              <a:chOff x="1104" y="1872"/>
              <a:chExt cx="1056" cy="816"/>
            </a:xfrm>
          </p:grpSpPr>
          <p:sp>
            <p:nvSpPr>
              <p:cNvPr id="1341485" name="Rectangle 45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768" cy="6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41486" name="AutoShape 46"/>
              <p:cNvSpPr>
                <a:spLocks noChangeArrowheads="1"/>
              </p:cNvSpPr>
              <p:nvPr/>
            </p:nvSpPr>
            <p:spPr bwMode="auto">
              <a:xfrm>
                <a:off x="1104" y="1872"/>
                <a:ext cx="1056" cy="192"/>
              </a:xfrm>
              <a:prstGeom prst="parallelogram">
                <a:avLst>
                  <a:gd name="adj" fmla="val 137500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41487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1608" y="2136"/>
                <a:ext cx="816" cy="288"/>
              </a:xfrm>
              <a:prstGeom prst="parallelogram">
                <a:avLst>
                  <a:gd name="adj" fmla="val 70833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1341488" name="Rectangle 48"/>
            <p:cNvSpPr>
              <a:spLocks noChangeArrowheads="1"/>
            </p:cNvSpPr>
            <p:nvPr/>
          </p:nvSpPr>
          <p:spPr bwMode="auto">
            <a:xfrm>
              <a:off x="1296" y="3384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1341489" name="AutoShape 49"/>
          <p:cNvSpPr>
            <a:spLocks noChangeArrowheads="1"/>
          </p:cNvSpPr>
          <p:nvPr/>
        </p:nvSpPr>
        <p:spPr bwMode="auto">
          <a:xfrm>
            <a:off x="7191375" y="4187825"/>
            <a:ext cx="1524000" cy="647700"/>
          </a:xfrm>
          <a:prstGeom prst="parallelogram">
            <a:avLst>
              <a:gd name="adj" fmla="val 5882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41490" name="Line 50"/>
          <p:cNvSpPr>
            <a:spLocks noChangeShapeType="1"/>
          </p:cNvSpPr>
          <p:nvPr/>
        </p:nvSpPr>
        <p:spPr bwMode="auto">
          <a:xfrm>
            <a:off x="1154113" y="4021138"/>
            <a:ext cx="609600" cy="1828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1839913" y="5164138"/>
            <a:ext cx="457200" cy="609600"/>
            <a:chOff x="1342" y="1799"/>
            <a:chExt cx="433" cy="575"/>
          </a:xfrm>
        </p:grpSpPr>
        <p:sp>
          <p:nvSpPr>
            <p:cNvPr id="1341492" name="AutoShape 52"/>
            <p:cNvSpPr>
              <a:spLocks noChangeArrowheads="1"/>
            </p:cNvSpPr>
            <p:nvPr/>
          </p:nvSpPr>
          <p:spPr bwMode="auto">
            <a:xfrm rot="-59168">
              <a:off x="1342" y="1799"/>
              <a:ext cx="432" cy="416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41493" name="Rectangle 53"/>
            <p:cNvSpPr>
              <a:spLocks noChangeArrowheads="1"/>
            </p:cNvSpPr>
            <p:nvPr/>
          </p:nvSpPr>
          <p:spPr bwMode="auto">
            <a:xfrm rot="-59168">
              <a:off x="1344" y="2016"/>
              <a:ext cx="431" cy="358"/>
            </a:xfrm>
            <a:prstGeom prst="rect">
              <a:avLst/>
            </a:pr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2000"/>
              <a:endParaRPr lang="en-US" sz="2400" u="none">
                <a:cs typeface="Times New Roman (Arabic)" charset="-78"/>
              </a:endParaRPr>
            </a:p>
          </p:txBody>
        </p:sp>
        <p:grpSp>
          <p:nvGrpSpPr>
            <p:cNvPr id="17" name="Group 54"/>
            <p:cNvGrpSpPr>
              <a:grpSpLocks/>
            </p:cNvGrpSpPr>
            <p:nvPr/>
          </p:nvGrpSpPr>
          <p:grpSpPr bwMode="auto">
            <a:xfrm>
              <a:off x="1583" y="2087"/>
              <a:ext cx="144" cy="228"/>
              <a:chOff x="5796" y="2364"/>
              <a:chExt cx="192" cy="324"/>
            </a:xfrm>
          </p:grpSpPr>
          <p:sp>
            <p:nvSpPr>
              <p:cNvPr id="1341495" name="Rectangle 55"/>
              <p:cNvSpPr>
                <a:spLocks noChangeArrowheads="1"/>
              </p:cNvSpPr>
              <p:nvPr/>
            </p:nvSpPr>
            <p:spPr bwMode="auto">
              <a:xfrm>
                <a:off x="5844" y="2544"/>
                <a:ext cx="96" cy="144"/>
              </a:xfrm>
              <a:prstGeom prst="rect">
                <a:avLst/>
              </a:prstGeom>
              <a:solidFill>
                <a:srgbClr val="0347F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496" name="Oval 56"/>
              <p:cNvSpPr>
                <a:spLocks noChangeArrowheads="1"/>
              </p:cNvSpPr>
              <p:nvPr/>
            </p:nvSpPr>
            <p:spPr bwMode="auto">
              <a:xfrm>
                <a:off x="5796" y="2364"/>
                <a:ext cx="192" cy="192"/>
              </a:xfrm>
              <a:prstGeom prst="ellipse">
                <a:avLst/>
              </a:prstGeom>
              <a:solidFill>
                <a:srgbClr val="0347F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8" name="Group 57"/>
            <p:cNvGrpSpPr>
              <a:grpSpLocks/>
            </p:cNvGrpSpPr>
            <p:nvPr/>
          </p:nvGrpSpPr>
          <p:grpSpPr bwMode="auto">
            <a:xfrm>
              <a:off x="1391" y="2087"/>
              <a:ext cx="144" cy="228"/>
              <a:chOff x="5796" y="2364"/>
              <a:chExt cx="192" cy="324"/>
            </a:xfrm>
          </p:grpSpPr>
          <p:sp>
            <p:nvSpPr>
              <p:cNvPr id="1341498" name="Rectangle 58"/>
              <p:cNvSpPr>
                <a:spLocks noChangeArrowheads="1"/>
              </p:cNvSpPr>
              <p:nvPr/>
            </p:nvSpPr>
            <p:spPr bwMode="auto">
              <a:xfrm>
                <a:off x="5844" y="2544"/>
                <a:ext cx="96" cy="144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499" name="Oval 59"/>
              <p:cNvSpPr>
                <a:spLocks noChangeArrowheads="1"/>
              </p:cNvSpPr>
              <p:nvPr/>
            </p:nvSpPr>
            <p:spPr bwMode="auto">
              <a:xfrm>
                <a:off x="5796" y="2364"/>
                <a:ext cx="192" cy="192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9" name="Group 60"/>
          <p:cNvGrpSpPr>
            <a:grpSpLocks/>
          </p:cNvGrpSpPr>
          <p:nvPr/>
        </p:nvGrpSpPr>
        <p:grpSpPr bwMode="auto">
          <a:xfrm>
            <a:off x="1839913" y="5926138"/>
            <a:ext cx="533400" cy="228600"/>
            <a:chOff x="432" y="2400"/>
            <a:chExt cx="384" cy="192"/>
          </a:xfrm>
        </p:grpSpPr>
        <p:sp>
          <p:nvSpPr>
            <p:cNvPr id="1341501" name="Rectangle 61"/>
            <p:cNvSpPr>
              <a:spLocks noChangeArrowheads="1"/>
            </p:cNvSpPr>
            <p:nvPr/>
          </p:nvSpPr>
          <p:spPr bwMode="auto">
            <a:xfrm>
              <a:off x="432" y="2400"/>
              <a:ext cx="384" cy="192"/>
            </a:xfrm>
            <a:prstGeom prst="rect">
              <a:avLst/>
            </a:prstGeom>
            <a:solidFill>
              <a:srgbClr val="3DFF3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341502" name="AutoShape 62"/>
            <p:cNvSpPr>
              <a:spLocks noChangeArrowheads="1"/>
            </p:cNvSpPr>
            <p:nvPr/>
          </p:nvSpPr>
          <p:spPr bwMode="auto">
            <a:xfrm flipV="1">
              <a:off x="459" y="240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rgbClr val="3DFF3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20" name="Group 63"/>
          <p:cNvGrpSpPr>
            <a:grpSpLocks/>
          </p:cNvGrpSpPr>
          <p:nvPr/>
        </p:nvGrpSpPr>
        <p:grpSpPr bwMode="auto">
          <a:xfrm>
            <a:off x="849313" y="3716338"/>
            <a:ext cx="533400" cy="228600"/>
            <a:chOff x="432" y="2400"/>
            <a:chExt cx="384" cy="192"/>
          </a:xfrm>
        </p:grpSpPr>
        <p:sp>
          <p:nvSpPr>
            <p:cNvPr id="1341504" name="Rectangle 64"/>
            <p:cNvSpPr>
              <a:spLocks noChangeArrowheads="1"/>
            </p:cNvSpPr>
            <p:nvPr/>
          </p:nvSpPr>
          <p:spPr bwMode="auto">
            <a:xfrm>
              <a:off x="432" y="2400"/>
              <a:ext cx="384" cy="192"/>
            </a:xfrm>
            <a:prstGeom prst="rect">
              <a:avLst/>
            </a:prstGeom>
            <a:solidFill>
              <a:srgbClr val="3DFF3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341505" name="AutoShape 65"/>
            <p:cNvSpPr>
              <a:spLocks noChangeArrowheads="1"/>
            </p:cNvSpPr>
            <p:nvPr/>
          </p:nvSpPr>
          <p:spPr bwMode="auto">
            <a:xfrm flipV="1">
              <a:off x="459" y="240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rgbClr val="3DFF3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21" name="Group 66"/>
          <p:cNvGrpSpPr>
            <a:grpSpLocks/>
          </p:cNvGrpSpPr>
          <p:nvPr/>
        </p:nvGrpSpPr>
        <p:grpSpPr bwMode="auto">
          <a:xfrm>
            <a:off x="3135313" y="4859338"/>
            <a:ext cx="3656012" cy="1447800"/>
            <a:chOff x="2016" y="3216"/>
            <a:chExt cx="2304" cy="912"/>
          </a:xfrm>
        </p:grpSpPr>
        <p:sp>
          <p:nvSpPr>
            <p:cNvPr id="1341507" name="Line 67"/>
            <p:cNvSpPr>
              <a:spLocks noChangeShapeType="1"/>
            </p:cNvSpPr>
            <p:nvPr/>
          </p:nvSpPr>
          <p:spPr bwMode="auto">
            <a:xfrm>
              <a:off x="2016" y="3825"/>
              <a:ext cx="528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41508" name="Line 68"/>
            <p:cNvSpPr>
              <a:spLocks noChangeShapeType="1"/>
            </p:cNvSpPr>
            <p:nvPr/>
          </p:nvSpPr>
          <p:spPr bwMode="auto">
            <a:xfrm>
              <a:off x="3696" y="3840"/>
              <a:ext cx="624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2688" y="3216"/>
              <a:ext cx="912" cy="912"/>
              <a:chOff x="1104" y="1872"/>
              <a:chExt cx="1056" cy="816"/>
            </a:xfrm>
          </p:grpSpPr>
          <p:sp>
            <p:nvSpPr>
              <p:cNvPr id="1341510" name="Rectangle 70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768" cy="62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41511" name="AutoShape 71"/>
              <p:cNvSpPr>
                <a:spLocks noChangeArrowheads="1"/>
              </p:cNvSpPr>
              <p:nvPr/>
            </p:nvSpPr>
            <p:spPr bwMode="auto">
              <a:xfrm>
                <a:off x="1104" y="1872"/>
                <a:ext cx="1056" cy="192"/>
              </a:xfrm>
              <a:prstGeom prst="parallelogram">
                <a:avLst>
                  <a:gd name="adj" fmla="val 137500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41512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1608" y="2136"/>
                <a:ext cx="816" cy="288"/>
              </a:xfrm>
              <a:prstGeom prst="parallelogram">
                <a:avLst>
                  <a:gd name="adj" fmla="val 70833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1341513" name="Rectangle 73"/>
            <p:cNvSpPr>
              <a:spLocks noChangeArrowheads="1"/>
            </p:cNvSpPr>
            <p:nvPr/>
          </p:nvSpPr>
          <p:spPr bwMode="auto">
            <a:xfrm>
              <a:off x="2976" y="3432"/>
              <a:ext cx="110" cy="240"/>
            </a:xfrm>
            <a:prstGeom prst="rect">
              <a:avLst/>
            </a:prstGeom>
            <a:solidFill>
              <a:srgbClr val="ABABA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23" name="Group 74"/>
            <p:cNvGrpSpPr>
              <a:grpSpLocks/>
            </p:cNvGrpSpPr>
            <p:nvPr/>
          </p:nvGrpSpPr>
          <p:grpSpPr bwMode="auto">
            <a:xfrm>
              <a:off x="2889" y="3456"/>
              <a:ext cx="288" cy="384"/>
              <a:chOff x="1342" y="1799"/>
              <a:chExt cx="433" cy="575"/>
            </a:xfrm>
          </p:grpSpPr>
          <p:sp>
            <p:nvSpPr>
              <p:cNvPr id="1341515" name="AutoShape 75"/>
              <p:cNvSpPr>
                <a:spLocks noChangeArrowheads="1"/>
              </p:cNvSpPr>
              <p:nvPr/>
            </p:nvSpPr>
            <p:spPr bwMode="auto">
              <a:xfrm rot="-59168">
                <a:off x="1342" y="1799"/>
                <a:ext cx="432" cy="41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41516" name="Rectangle 76"/>
              <p:cNvSpPr>
                <a:spLocks noChangeArrowheads="1"/>
              </p:cNvSpPr>
              <p:nvPr/>
            </p:nvSpPr>
            <p:spPr bwMode="auto">
              <a:xfrm rot="-59168">
                <a:off x="1344" y="2016"/>
                <a:ext cx="431" cy="358"/>
              </a:xfrm>
              <a:prstGeom prst="rect">
                <a:avLst/>
              </a:prstGeom>
              <a:solidFill>
                <a:srgbClr val="9AB7FE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endParaRPr lang="en-US" sz="2400" u="none">
                  <a:cs typeface="Times New Roman (Arabic)" charset="-78"/>
                </a:endParaRPr>
              </a:p>
            </p:txBody>
          </p:sp>
          <p:grpSp>
            <p:nvGrpSpPr>
              <p:cNvPr id="24" name="Group 77"/>
              <p:cNvGrpSpPr>
                <a:grpSpLocks/>
              </p:cNvGrpSpPr>
              <p:nvPr/>
            </p:nvGrpSpPr>
            <p:grpSpPr bwMode="auto">
              <a:xfrm>
                <a:off x="1583" y="2087"/>
                <a:ext cx="144" cy="228"/>
                <a:chOff x="5796" y="2364"/>
                <a:chExt cx="192" cy="324"/>
              </a:xfrm>
            </p:grpSpPr>
            <p:sp>
              <p:nvSpPr>
                <p:cNvPr id="1341518" name="Rectangle 78"/>
                <p:cNvSpPr>
                  <a:spLocks noChangeArrowheads="1"/>
                </p:cNvSpPr>
                <p:nvPr/>
              </p:nvSpPr>
              <p:spPr bwMode="auto">
                <a:xfrm>
                  <a:off x="5844" y="2544"/>
                  <a:ext cx="96" cy="144"/>
                </a:xfrm>
                <a:prstGeom prst="rect">
                  <a:avLst/>
                </a:prstGeom>
                <a:solidFill>
                  <a:srgbClr val="0347F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341519" name="Oval 79"/>
                <p:cNvSpPr>
                  <a:spLocks noChangeArrowheads="1"/>
                </p:cNvSpPr>
                <p:nvPr/>
              </p:nvSpPr>
              <p:spPr bwMode="auto">
                <a:xfrm>
                  <a:off x="5796" y="2364"/>
                  <a:ext cx="192" cy="192"/>
                </a:xfrm>
                <a:prstGeom prst="ellipse">
                  <a:avLst/>
                </a:prstGeom>
                <a:solidFill>
                  <a:srgbClr val="0347F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5" name="Group 80"/>
              <p:cNvGrpSpPr>
                <a:grpSpLocks/>
              </p:cNvGrpSpPr>
              <p:nvPr/>
            </p:nvGrpSpPr>
            <p:grpSpPr bwMode="auto">
              <a:xfrm>
                <a:off x="1391" y="2087"/>
                <a:ext cx="144" cy="228"/>
                <a:chOff x="5796" y="2364"/>
                <a:chExt cx="192" cy="324"/>
              </a:xfrm>
            </p:grpSpPr>
            <p:sp>
              <p:nvSpPr>
                <p:cNvPr id="1341521" name="Rectangle 81"/>
                <p:cNvSpPr>
                  <a:spLocks noChangeArrowheads="1"/>
                </p:cNvSpPr>
                <p:nvPr/>
              </p:nvSpPr>
              <p:spPr bwMode="auto">
                <a:xfrm>
                  <a:off x="5844" y="2544"/>
                  <a:ext cx="96" cy="144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341522" name="Oval 82"/>
                <p:cNvSpPr>
                  <a:spLocks noChangeArrowheads="1"/>
                </p:cNvSpPr>
                <p:nvPr/>
              </p:nvSpPr>
              <p:spPr bwMode="auto">
                <a:xfrm>
                  <a:off x="5796" y="2364"/>
                  <a:ext cx="192" cy="192"/>
                </a:xfrm>
                <a:prstGeom prst="ellipse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grpSp>
          <p:nvGrpSpPr>
            <p:cNvPr id="26" name="Group 83"/>
            <p:cNvGrpSpPr>
              <a:grpSpLocks/>
            </p:cNvGrpSpPr>
            <p:nvPr/>
          </p:nvGrpSpPr>
          <p:grpSpPr bwMode="auto">
            <a:xfrm>
              <a:off x="2880" y="3936"/>
              <a:ext cx="336" cy="144"/>
              <a:chOff x="432" y="2400"/>
              <a:chExt cx="384" cy="192"/>
            </a:xfrm>
          </p:grpSpPr>
          <p:sp>
            <p:nvSpPr>
              <p:cNvPr id="1341524" name="Rectangle 84"/>
              <p:cNvSpPr>
                <a:spLocks noChangeArrowheads="1"/>
              </p:cNvSpPr>
              <p:nvPr/>
            </p:nvSpPr>
            <p:spPr bwMode="auto">
              <a:xfrm>
                <a:off x="432" y="2400"/>
                <a:ext cx="384" cy="192"/>
              </a:xfrm>
              <a:prstGeom prst="rect">
                <a:avLst/>
              </a:prstGeom>
              <a:solidFill>
                <a:srgbClr val="3DFF3D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525" name="AutoShape 85"/>
              <p:cNvSpPr>
                <a:spLocks noChangeArrowheads="1"/>
              </p:cNvSpPr>
              <p:nvPr/>
            </p:nvSpPr>
            <p:spPr bwMode="auto">
              <a:xfrm flipV="1">
                <a:off x="459" y="2400"/>
                <a:ext cx="336" cy="192"/>
              </a:xfrm>
              <a:prstGeom prst="triangle">
                <a:avLst>
                  <a:gd name="adj" fmla="val 50000"/>
                </a:avLst>
              </a:prstGeom>
              <a:solidFill>
                <a:srgbClr val="3DFF3D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7" name="Group 86"/>
          <p:cNvGrpSpPr>
            <a:grpSpLocks/>
          </p:cNvGrpSpPr>
          <p:nvPr/>
        </p:nvGrpSpPr>
        <p:grpSpPr bwMode="auto">
          <a:xfrm>
            <a:off x="6853238" y="4830763"/>
            <a:ext cx="1462087" cy="1447800"/>
            <a:chOff x="4455" y="3198"/>
            <a:chExt cx="921" cy="912"/>
          </a:xfrm>
        </p:grpSpPr>
        <p:grpSp>
          <p:nvGrpSpPr>
            <p:cNvPr id="28" name="Group 87"/>
            <p:cNvGrpSpPr>
              <a:grpSpLocks/>
            </p:cNvGrpSpPr>
            <p:nvPr/>
          </p:nvGrpSpPr>
          <p:grpSpPr bwMode="auto">
            <a:xfrm>
              <a:off x="4455" y="3198"/>
              <a:ext cx="921" cy="912"/>
              <a:chOff x="4455" y="3198"/>
              <a:chExt cx="921" cy="912"/>
            </a:xfrm>
          </p:grpSpPr>
          <p:grpSp>
            <p:nvGrpSpPr>
              <p:cNvPr id="29" name="Group 88"/>
              <p:cNvGrpSpPr>
                <a:grpSpLocks/>
              </p:cNvGrpSpPr>
              <p:nvPr/>
            </p:nvGrpSpPr>
            <p:grpSpPr bwMode="auto">
              <a:xfrm>
                <a:off x="4455" y="3198"/>
                <a:ext cx="921" cy="912"/>
                <a:chOff x="1104" y="1872"/>
                <a:chExt cx="1056" cy="816"/>
              </a:xfrm>
            </p:grpSpPr>
            <p:sp>
              <p:nvSpPr>
                <p:cNvPr id="1341529" name="Rectangle 89"/>
                <p:cNvSpPr>
                  <a:spLocks noChangeArrowheads="1"/>
                </p:cNvSpPr>
                <p:nvPr/>
              </p:nvSpPr>
              <p:spPr bwMode="auto">
                <a:xfrm>
                  <a:off x="1104" y="2064"/>
                  <a:ext cx="768" cy="62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41530" name="AutoShape 90"/>
                <p:cNvSpPr>
                  <a:spLocks noChangeArrowheads="1"/>
                </p:cNvSpPr>
                <p:nvPr/>
              </p:nvSpPr>
              <p:spPr bwMode="auto">
                <a:xfrm>
                  <a:off x="1104" y="1872"/>
                  <a:ext cx="1056" cy="192"/>
                </a:xfrm>
                <a:prstGeom prst="parallelogram">
                  <a:avLst>
                    <a:gd name="adj" fmla="val 137500"/>
                  </a:avLst>
                </a:prstGeom>
                <a:solidFill>
                  <a:srgbClr val="FFFF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41531" name="AutoShape 91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608" y="2136"/>
                  <a:ext cx="816" cy="288"/>
                </a:xfrm>
                <a:prstGeom prst="parallelogram">
                  <a:avLst>
                    <a:gd name="adj" fmla="val 70833"/>
                  </a:avLst>
                </a:prstGeom>
                <a:solidFill>
                  <a:srgbClr val="FFFF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sp>
            <p:nvSpPr>
              <p:cNvPr id="1341532" name="Rectangle 92"/>
              <p:cNvSpPr>
                <a:spLocks noChangeArrowheads="1"/>
              </p:cNvSpPr>
              <p:nvPr/>
            </p:nvSpPr>
            <p:spPr bwMode="auto">
              <a:xfrm>
                <a:off x="4743" y="3414"/>
                <a:ext cx="110" cy="240"/>
              </a:xfrm>
              <a:prstGeom prst="rect">
                <a:avLst/>
              </a:prstGeom>
              <a:solidFill>
                <a:srgbClr val="ABABAB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grpSp>
            <p:nvGrpSpPr>
              <p:cNvPr id="30" name="Group 93"/>
              <p:cNvGrpSpPr>
                <a:grpSpLocks/>
              </p:cNvGrpSpPr>
              <p:nvPr/>
            </p:nvGrpSpPr>
            <p:grpSpPr bwMode="auto">
              <a:xfrm>
                <a:off x="4647" y="3438"/>
                <a:ext cx="288" cy="384"/>
                <a:chOff x="1342" y="1799"/>
                <a:chExt cx="433" cy="575"/>
              </a:xfrm>
            </p:grpSpPr>
            <p:sp>
              <p:nvSpPr>
                <p:cNvPr id="1341534" name="AutoShape 94"/>
                <p:cNvSpPr>
                  <a:spLocks noChangeArrowheads="1"/>
                </p:cNvSpPr>
                <p:nvPr/>
              </p:nvSpPr>
              <p:spPr bwMode="auto">
                <a:xfrm rot="-59168">
                  <a:off x="1342" y="1799"/>
                  <a:ext cx="432" cy="416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9AB7FE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41535" name="Rectangle 95"/>
                <p:cNvSpPr>
                  <a:spLocks noChangeArrowheads="1"/>
                </p:cNvSpPr>
                <p:nvPr/>
              </p:nvSpPr>
              <p:spPr bwMode="auto">
                <a:xfrm rot="-59168">
                  <a:off x="1344" y="2016"/>
                  <a:ext cx="431" cy="358"/>
                </a:xfrm>
                <a:prstGeom prst="rect">
                  <a:avLst/>
                </a:prstGeom>
                <a:solidFill>
                  <a:srgbClr val="9AB7FE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2000"/>
                  <a:endParaRPr lang="en-US" sz="2400" u="none">
                    <a:cs typeface="Times New Roman (Arabic)" charset="-78"/>
                  </a:endParaRPr>
                </a:p>
              </p:txBody>
            </p:sp>
            <p:grpSp>
              <p:nvGrpSpPr>
                <p:cNvPr id="31" name="Group 96"/>
                <p:cNvGrpSpPr>
                  <a:grpSpLocks/>
                </p:cNvGrpSpPr>
                <p:nvPr/>
              </p:nvGrpSpPr>
              <p:grpSpPr bwMode="auto">
                <a:xfrm>
                  <a:off x="1583" y="2087"/>
                  <a:ext cx="144" cy="228"/>
                  <a:chOff x="5796" y="2364"/>
                  <a:chExt cx="192" cy="324"/>
                </a:xfrm>
              </p:grpSpPr>
              <p:sp>
                <p:nvSpPr>
                  <p:cNvPr id="1341537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5844" y="2544"/>
                    <a:ext cx="96" cy="144"/>
                  </a:xfrm>
                  <a:prstGeom prst="rect">
                    <a:avLst/>
                  </a:prstGeom>
                  <a:solidFill>
                    <a:srgbClr val="0347F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90000" tIns="46800" rIns="90000" bIns="46800" anchor="ctr">
                    <a:sp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341538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5796" y="2364"/>
                    <a:ext cx="192" cy="192"/>
                  </a:xfrm>
                  <a:prstGeom prst="ellipse">
                    <a:avLst/>
                  </a:prstGeom>
                  <a:solidFill>
                    <a:srgbClr val="0347F1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 anchor="ctr">
                    <a:spAutoFit/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341536" name="Group 99"/>
                <p:cNvGrpSpPr>
                  <a:grpSpLocks/>
                </p:cNvGrpSpPr>
                <p:nvPr/>
              </p:nvGrpSpPr>
              <p:grpSpPr bwMode="auto">
                <a:xfrm>
                  <a:off x="1391" y="2087"/>
                  <a:ext cx="144" cy="228"/>
                  <a:chOff x="5796" y="2364"/>
                  <a:chExt cx="192" cy="324"/>
                </a:xfrm>
              </p:grpSpPr>
              <p:sp>
                <p:nvSpPr>
                  <p:cNvPr id="134154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5844" y="2544"/>
                    <a:ext cx="96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90000" tIns="46800" rIns="90000" bIns="46800" anchor="ctr">
                    <a:sp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34154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5796" y="2364"/>
                    <a:ext cx="192" cy="192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90000" tIns="46800" rIns="90000" bIns="46800" anchor="ctr">
                    <a:spAutoFit/>
                  </a:bodyPr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1341539" name="Group 102"/>
            <p:cNvGrpSpPr>
              <a:grpSpLocks/>
            </p:cNvGrpSpPr>
            <p:nvPr/>
          </p:nvGrpSpPr>
          <p:grpSpPr bwMode="auto">
            <a:xfrm>
              <a:off x="4647" y="3918"/>
              <a:ext cx="336" cy="144"/>
              <a:chOff x="432" y="2400"/>
              <a:chExt cx="384" cy="192"/>
            </a:xfrm>
          </p:grpSpPr>
          <p:sp>
            <p:nvSpPr>
              <p:cNvPr id="1341543" name="Rectangle 103"/>
              <p:cNvSpPr>
                <a:spLocks noChangeArrowheads="1"/>
              </p:cNvSpPr>
              <p:nvPr/>
            </p:nvSpPr>
            <p:spPr bwMode="auto">
              <a:xfrm>
                <a:off x="432" y="2400"/>
                <a:ext cx="384" cy="192"/>
              </a:xfrm>
              <a:prstGeom prst="rect">
                <a:avLst/>
              </a:prstGeom>
              <a:solidFill>
                <a:srgbClr val="3DFF3D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544" name="AutoShape 104"/>
              <p:cNvSpPr>
                <a:spLocks noChangeArrowheads="1"/>
              </p:cNvSpPr>
              <p:nvPr/>
            </p:nvSpPr>
            <p:spPr bwMode="auto">
              <a:xfrm flipV="1">
                <a:off x="459" y="2400"/>
                <a:ext cx="336" cy="192"/>
              </a:xfrm>
              <a:prstGeom prst="triangle">
                <a:avLst>
                  <a:gd name="adj" fmla="val 50000"/>
                </a:avLst>
              </a:prstGeom>
              <a:solidFill>
                <a:srgbClr val="3DFF3D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1341545" name="Line 105"/>
          <p:cNvSpPr>
            <a:spLocks noChangeShapeType="1"/>
          </p:cNvSpPr>
          <p:nvPr/>
        </p:nvSpPr>
        <p:spPr bwMode="auto">
          <a:xfrm flipV="1">
            <a:off x="7781925" y="5011738"/>
            <a:ext cx="609600" cy="5334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41546" name="Line 106"/>
          <p:cNvSpPr>
            <a:spLocks noChangeShapeType="1"/>
          </p:cNvSpPr>
          <p:nvPr/>
        </p:nvSpPr>
        <p:spPr bwMode="auto">
          <a:xfrm flipH="1" flipV="1">
            <a:off x="6943725" y="4325938"/>
            <a:ext cx="152400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1341542" name="Group 107"/>
          <p:cNvGrpSpPr>
            <a:grpSpLocks/>
          </p:cNvGrpSpPr>
          <p:nvPr/>
        </p:nvGrpSpPr>
        <p:grpSpPr bwMode="auto">
          <a:xfrm>
            <a:off x="6638925" y="4021138"/>
            <a:ext cx="533400" cy="228600"/>
            <a:chOff x="432" y="2400"/>
            <a:chExt cx="384" cy="192"/>
          </a:xfrm>
        </p:grpSpPr>
        <p:sp>
          <p:nvSpPr>
            <p:cNvPr id="1341548" name="Rectangle 108"/>
            <p:cNvSpPr>
              <a:spLocks noChangeArrowheads="1"/>
            </p:cNvSpPr>
            <p:nvPr/>
          </p:nvSpPr>
          <p:spPr bwMode="auto">
            <a:xfrm>
              <a:off x="432" y="2400"/>
              <a:ext cx="384" cy="192"/>
            </a:xfrm>
            <a:prstGeom prst="rect">
              <a:avLst/>
            </a:prstGeom>
            <a:solidFill>
              <a:srgbClr val="3DFF3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341549" name="AutoShape 109"/>
            <p:cNvSpPr>
              <a:spLocks noChangeArrowheads="1"/>
            </p:cNvSpPr>
            <p:nvPr/>
          </p:nvSpPr>
          <p:spPr bwMode="auto">
            <a:xfrm flipV="1">
              <a:off x="459" y="2400"/>
              <a:ext cx="336" cy="192"/>
            </a:xfrm>
            <a:prstGeom prst="triangle">
              <a:avLst>
                <a:gd name="adj" fmla="val 50000"/>
              </a:avLst>
            </a:prstGeom>
            <a:solidFill>
              <a:srgbClr val="3DFF3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1341547" name="Group 110"/>
          <p:cNvGrpSpPr>
            <a:grpSpLocks/>
          </p:cNvGrpSpPr>
          <p:nvPr/>
        </p:nvGrpSpPr>
        <p:grpSpPr bwMode="auto">
          <a:xfrm>
            <a:off x="7158038" y="5211763"/>
            <a:ext cx="457200" cy="609600"/>
            <a:chOff x="1342" y="1799"/>
            <a:chExt cx="433" cy="575"/>
          </a:xfrm>
        </p:grpSpPr>
        <p:sp>
          <p:nvSpPr>
            <p:cNvPr id="1341551" name="AutoShape 111"/>
            <p:cNvSpPr>
              <a:spLocks noChangeArrowheads="1"/>
            </p:cNvSpPr>
            <p:nvPr/>
          </p:nvSpPr>
          <p:spPr bwMode="auto">
            <a:xfrm rot="-59168">
              <a:off x="1342" y="1799"/>
              <a:ext cx="432" cy="416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41552" name="Rectangle 112"/>
            <p:cNvSpPr>
              <a:spLocks noChangeArrowheads="1"/>
            </p:cNvSpPr>
            <p:nvPr/>
          </p:nvSpPr>
          <p:spPr bwMode="auto">
            <a:xfrm rot="-59168">
              <a:off x="1344" y="2016"/>
              <a:ext cx="431" cy="358"/>
            </a:xfrm>
            <a:prstGeom prst="rect">
              <a:avLst/>
            </a:pr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2000"/>
              <a:endParaRPr lang="en-US" sz="2400" u="none">
                <a:cs typeface="Times New Roman (Arabic)" charset="-78"/>
              </a:endParaRPr>
            </a:p>
          </p:txBody>
        </p:sp>
        <p:grpSp>
          <p:nvGrpSpPr>
            <p:cNvPr id="1341550" name="Group 113"/>
            <p:cNvGrpSpPr>
              <a:grpSpLocks/>
            </p:cNvGrpSpPr>
            <p:nvPr/>
          </p:nvGrpSpPr>
          <p:grpSpPr bwMode="auto">
            <a:xfrm>
              <a:off x="1583" y="2087"/>
              <a:ext cx="144" cy="228"/>
              <a:chOff x="5796" y="2364"/>
              <a:chExt cx="192" cy="324"/>
            </a:xfrm>
          </p:grpSpPr>
          <p:sp>
            <p:nvSpPr>
              <p:cNvPr id="1341554" name="Rectangle 114"/>
              <p:cNvSpPr>
                <a:spLocks noChangeArrowheads="1"/>
              </p:cNvSpPr>
              <p:nvPr/>
            </p:nvSpPr>
            <p:spPr bwMode="auto">
              <a:xfrm>
                <a:off x="5844" y="2544"/>
                <a:ext cx="96" cy="144"/>
              </a:xfrm>
              <a:prstGeom prst="rect">
                <a:avLst/>
              </a:prstGeom>
              <a:solidFill>
                <a:srgbClr val="0347F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555" name="Oval 115"/>
              <p:cNvSpPr>
                <a:spLocks noChangeArrowheads="1"/>
              </p:cNvSpPr>
              <p:nvPr/>
            </p:nvSpPr>
            <p:spPr bwMode="auto">
              <a:xfrm>
                <a:off x="5796" y="2364"/>
                <a:ext cx="192" cy="192"/>
              </a:xfrm>
              <a:prstGeom prst="ellipse">
                <a:avLst/>
              </a:prstGeom>
              <a:solidFill>
                <a:srgbClr val="0347F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341553" name="Group 116"/>
            <p:cNvGrpSpPr>
              <a:grpSpLocks/>
            </p:cNvGrpSpPr>
            <p:nvPr/>
          </p:nvGrpSpPr>
          <p:grpSpPr bwMode="auto">
            <a:xfrm>
              <a:off x="1391" y="2087"/>
              <a:ext cx="144" cy="228"/>
              <a:chOff x="5796" y="2364"/>
              <a:chExt cx="192" cy="324"/>
            </a:xfrm>
          </p:grpSpPr>
          <p:sp>
            <p:nvSpPr>
              <p:cNvPr id="1341557" name="Rectangle 117"/>
              <p:cNvSpPr>
                <a:spLocks noChangeArrowheads="1"/>
              </p:cNvSpPr>
              <p:nvPr/>
            </p:nvSpPr>
            <p:spPr bwMode="auto">
              <a:xfrm>
                <a:off x="5844" y="2544"/>
                <a:ext cx="96" cy="144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558" name="Oval 118"/>
              <p:cNvSpPr>
                <a:spLocks noChangeArrowheads="1"/>
              </p:cNvSpPr>
              <p:nvPr/>
            </p:nvSpPr>
            <p:spPr bwMode="auto">
              <a:xfrm>
                <a:off x="5796" y="2364"/>
                <a:ext cx="192" cy="192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341556" name="Group 119"/>
          <p:cNvGrpSpPr>
            <a:grpSpLocks/>
          </p:cNvGrpSpPr>
          <p:nvPr/>
        </p:nvGrpSpPr>
        <p:grpSpPr bwMode="auto">
          <a:xfrm>
            <a:off x="8467725" y="4554538"/>
            <a:ext cx="457200" cy="609600"/>
            <a:chOff x="1342" y="1799"/>
            <a:chExt cx="433" cy="575"/>
          </a:xfrm>
        </p:grpSpPr>
        <p:sp>
          <p:nvSpPr>
            <p:cNvPr id="1341560" name="AutoShape 120"/>
            <p:cNvSpPr>
              <a:spLocks noChangeArrowheads="1"/>
            </p:cNvSpPr>
            <p:nvPr/>
          </p:nvSpPr>
          <p:spPr bwMode="auto">
            <a:xfrm rot="-59168">
              <a:off x="1342" y="1799"/>
              <a:ext cx="432" cy="416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41561" name="Rectangle 121"/>
            <p:cNvSpPr>
              <a:spLocks noChangeArrowheads="1"/>
            </p:cNvSpPr>
            <p:nvPr/>
          </p:nvSpPr>
          <p:spPr bwMode="auto">
            <a:xfrm rot="-59168">
              <a:off x="1344" y="2016"/>
              <a:ext cx="431" cy="358"/>
            </a:xfrm>
            <a:prstGeom prst="rect">
              <a:avLst/>
            </a:prstGeom>
            <a:solidFill>
              <a:srgbClr val="9AB7FE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2000"/>
              <a:endParaRPr lang="en-US" sz="2400" u="none">
                <a:cs typeface="Times New Roman (Arabic)" charset="-78"/>
              </a:endParaRPr>
            </a:p>
          </p:txBody>
        </p:sp>
        <p:grpSp>
          <p:nvGrpSpPr>
            <p:cNvPr id="1341559" name="Group 122"/>
            <p:cNvGrpSpPr>
              <a:grpSpLocks/>
            </p:cNvGrpSpPr>
            <p:nvPr/>
          </p:nvGrpSpPr>
          <p:grpSpPr bwMode="auto">
            <a:xfrm>
              <a:off x="1583" y="2087"/>
              <a:ext cx="144" cy="228"/>
              <a:chOff x="5796" y="2364"/>
              <a:chExt cx="192" cy="324"/>
            </a:xfrm>
          </p:grpSpPr>
          <p:sp>
            <p:nvSpPr>
              <p:cNvPr id="1341563" name="Rectangle 123"/>
              <p:cNvSpPr>
                <a:spLocks noChangeArrowheads="1"/>
              </p:cNvSpPr>
              <p:nvPr/>
            </p:nvSpPr>
            <p:spPr bwMode="auto">
              <a:xfrm>
                <a:off x="5844" y="2544"/>
                <a:ext cx="96" cy="144"/>
              </a:xfrm>
              <a:prstGeom prst="rect">
                <a:avLst/>
              </a:prstGeom>
              <a:solidFill>
                <a:srgbClr val="0347F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564" name="Oval 124"/>
              <p:cNvSpPr>
                <a:spLocks noChangeArrowheads="1"/>
              </p:cNvSpPr>
              <p:nvPr/>
            </p:nvSpPr>
            <p:spPr bwMode="auto">
              <a:xfrm>
                <a:off x="5796" y="2364"/>
                <a:ext cx="192" cy="192"/>
              </a:xfrm>
              <a:prstGeom prst="ellipse">
                <a:avLst/>
              </a:prstGeom>
              <a:solidFill>
                <a:srgbClr val="0347F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1341562" name="Group 125"/>
            <p:cNvGrpSpPr>
              <a:grpSpLocks/>
            </p:cNvGrpSpPr>
            <p:nvPr/>
          </p:nvGrpSpPr>
          <p:grpSpPr bwMode="auto">
            <a:xfrm>
              <a:off x="1391" y="2087"/>
              <a:ext cx="144" cy="228"/>
              <a:chOff x="5796" y="2364"/>
              <a:chExt cx="192" cy="324"/>
            </a:xfrm>
          </p:grpSpPr>
          <p:sp>
            <p:nvSpPr>
              <p:cNvPr id="1341566" name="Rectangle 126"/>
              <p:cNvSpPr>
                <a:spLocks noChangeArrowheads="1"/>
              </p:cNvSpPr>
              <p:nvPr/>
            </p:nvSpPr>
            <p:spPr bwMode="auto">
              <a:xfrm>
                <a:off x="5844" y="2544"/>
                <a:ext cx="96" cy="144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41567" name="Oval 127"/>
              <p:cNvSpPr>
                <a:spLocks noChangeArrowheads="1"/>
              </p:cNvSpPr>
              <p:nvPr/>
            </p:nvSpPr>
            <p:spPr bwMode="auto">
              <a:xfrm>
                <a:off x="5796" y="2364"/>
                <a:ext cx="192" cy="192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1341568" name="Line 128"/>
          <p:cNvSpPr>
            <a:spLocks noChangeShapeType="1"/>
          </p:cNvSpPr>
          <p:nvPr/>
        </p:nvSpPr>
        <p:spPr bwMode="auto">
          <a:xfrm flipH="1">
            <a:off x="2449513" y="3640138"/>
            <a:ext cx="2133600" cy="1905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41569" name="Freeform 129"/>
          <p:cNvSpPr>
            <a:spLocks/>
          </p:cNvSpPr>
          <p:nvPr/>
        </p:nvSpPr>
        <p:spPr bwMode="auto">
          <a:xfrm>
            <a:off x="7248525" y="4249738"/>
            <a:ext cx="2438400" cy="1722437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248" y="912"/>
              </a:cxn>
              <a:cxn ang="0">
                <a:pos x="0" y="912"/>
              </a:cxn>
            </a:cxnLst>
            <a:rect l="0" t="0" r="r" b="b"/>
            <a:pathLst>
              <a:path w="1488" h="1064">
                <a:moveTo>
                  <a:pt x="1440" y="0"/>
                </a:moveTo>
                <a:cubicBezTo>
                  <a:pt x="1464" y="380"/>
                  <a:pt x="1488" y="760"/>
                  <a:pt x="1248" y="912"/>
                </a:cubicBezTo>
                <a:cubicBezTo>
                  <a:pt x="1008" y="1064"/>
                  <a:pt x="208" y="912"/>
                  <a:pt x="0" y="912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grpSp>
        <p:nvGrpSpPr>
          <p:cNvPr id="1341565" name="Group 130"/>
          <p:cNvGrpSpPr>
            <a:grpSpLocks/>
          </p:cNvGrpSpPr>
          <p:nvPr/>
        </p:nvGrpSpPr>
        <p:grpSpPr bwMode="auto">
          <a:xfrm>
            <a:off x="2644775" y="3028950"/>
            <a:ext cx="2111375" cy="931863"/>
            <a:chOff x="1707" y="2064"/>
            <a:chExt cx="1330" cy="586"/>
          </a:xfrm>
        </p:grpSpPr>
        <p:sp>
          <p:nvSpPr>
            <p:cNvPr id="1341571" name="Text Box 131"/>
            <p:cNvSpPr txBox="1">
              <a:spLocks noChangeArrowheads="1"/>
            </p:cNvSpPr>
            <p:nvPr/>
          </p:nvSpPr>
          <p:spPr bwMode="auto">
            <a:xfrm>
              <a:off x="1707" y="2400"/>
              <a:ext cx="106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en-US" b="0" u="none"/>
                <a:t>(  )</a:t>
              </a:r>
              <a:r>
                <a:rPr lang="en-US" u="none" baseline="30000">
                  <a:solidFill>
                    <a:srgbClr val="023DD0"/>
                  </a:solidFill>
                </a:rPr>
                <a:t>Kc</a:t>
              </a:r>
              <a:r>
                <a:rPr lang="en-US" u="none" baseline="30000">
                  <a:solidFill>
                    <a:schemeClr val="accent1"/>
                  </a:solidFill>
                </a:rPr>
                <a:t> </a:t>
              </a:r>
              <a:r>
                <a:rPr lang="en-US" b="0" u="none"/>
                <a:t>(mod m)</a:t>
              </a:r>
              <a:endParaRPr lang="en-US" u="none">
                <a:solidFill>
                  <a:srgbClr val="0347F1"/>
                </a:solidFill>
                <a:latin typeface="Comic Sans MS" pitchFamily="66" charset="0"/>
                <a:cs typeface="Times New Roman (Arabic)" charset="-78"/>
              </a:endParaRPr>
            </a:p>
          </p:txBody>
        </p:sp>
        <p:sp>
          <p:nvSpPr>
            <p:cNvPr id="1341572" name="Text Box 132"/>
            <p:cNvSpPr txBox="1">
              <a:spLocks noChangeArrowheads="1"/>
            </p:cNvSpPr>
            <p:nvPr/>
          </p:nvSpPr>
          <p:spPr bwMode="auto">
            <a:xfrm>
              <a:off x="2400" y="2064"/>
              <a:ext cx="63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571500" lvl="1" defTabSz="762000">
                <a:spcBef>
                  <a:spcPct val="50000"/>
                </a:spcBef>
              </a:pPr>
              <a:r>
                <a:rPr lang="en-US" sz="2400" u="none" baseline="30000">
                  <a:solidFill>
                    <a:srgbClr val="023DD0"/>
                  </a:solidFill>
                </a:rPr>
                <a:t>Kc</a:t>
              </a:r>
            </a:p>
          </p:txBody>
        </p:sp>
      </p:grpSp>
      <p:sp>
        <p:nvSpPr>
          <p:cNvPr id="1341573" name="Text Box 133"/>
          <p:cNvSpPr txBox="1">
            <a:spLocks noChangeArrowheads="1"/>
          </p:cNvSpPr>
          <p:nvPr/>
        </p:nvSpPr>
        <p:spPr bwMode="auto">
          <a:xfrm>
            <a:off x="1001713" y="3563938"/>
            <a:ext cx="1006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571500" lvl="1" defTabSz="762000">
              <a:spcBef>
                <a:spcPct val="50000"/>
              </a:spcBef>
            </a:pPr>
            <a:r>
              <a:rPr lang="en-US" sz="2400" u="none">
                <a:solidFill>
                  <a:srgbClr val="007A00"/>
                </a:solidFill>
                <a:cs typeface="Times New Roman (Arabic)" charset="-78"/>
              </a:rPr>
              <a:t>M</a:t>
            </a:r>
          </a:p>
        </p:txBody>
      </p:sp>
      <p:sp>
        <p:nvSpPr>
          <p:cNvPr id="1341574" name="Text Box 134"/>
          <p:cNvSpPr txBox="1">
            <a:spLocks noChangeArrowheads="1"/>
          </p:cNvSpPr>
          <p:nvPr/>
        </p:nvSpPr>
        <p:spPr bwMode="auto">
          <a:xfrm>
            <a:off x="2601913" y="5316538"/>
            <a:ext cx="12652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571500" lvl="1" defTabSz="762000">
              <a:spcBef>
                <a:spcPct val="50000"/>
              </a:spcBef>
            </a:pPr>
            <a:r>
              <a:rPr lang="en-US" sz="2400" u="none">
                <a:solidFill>
                  <a:srgbClr val="007A00"/>
                </a:solidFill>
                <a:cs typeface="Times New Roman (Arabic)" charset="-78"/>
              </a:rPr>
              <a:t>M</a:t>
            </a:r>
            <a:r>
              <a:rPr lang="en-US" sz="2400" u="none" baseline="30000">
                <a:solidFill>
                  <a:srgbClr val="0347F1"/>
                </a:solidFill>
                <a:cs typeface="Times New Roman (Arabic)" charset="-78"/>
              </a:rPr>
              <a:t>Kc</a:t>
            </a:r>
          </a:p>
        </p:txBody>
      </p:sp>
      <p:sp>
        <p:nvSpPr>
          <p:cNvPr id="1341575" name="Text Box 135"/>
          <p:cNvSpPr txBox="1">
            <a:spLocks noChangeArrowheads="1"/>
          </p:cNvSpPr>
          <p:nvPr/>
        </p:nvSpPr>
        <p:spPr bwMode="auto">
          <a:xfrm>
            <a:off x="5648325" y="3563938"/>
            <a:ext cx="21923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571500" lvl="1" defTabSz="762000">
              <a:spcBef>
                <a:spcPct val="50000"/>
              </a:spcBef>
            </a:pPr>
            <a:r>
              <a:rPr lang="en-US" sz="2400" u="none">
                <a:solidFill>
                  <a:srgbClr val="007A00"/>
                </a:solidFill>
                <a:cs typeface="Times New Roman (Arabic)" charset="-78"/>
              </a:rPr>
              <a:t>M</a:t>
            </a:r>
            <a:r>
              <a:rPr lang="en-US" sz="2400" u="none" baseline="30000">
                <a:solidFill>
                  <a:srgbClr val="0347F1"/>
                </a:solidFill>
                <a:cs typeface="Times New Roman (Arabic)" charset="-78"/>
              </a:rPr>
              <a:t>Kc.</a:t>
            </a:r>
            <a:r>
              <a:rPr lang="en-US" sz="2400" u="none" baseline="30000">
                <a:solidFill>
                  <a:schemeClr val="hlink"/>
                </a:solidFill>
                <a:cs typeface="Times New Roman (Arabic)" charset="-78"/>
              </a:rPr>
              <a:t>Ko</a:t>
            </a:r>
            <a:r>
              <a:rPr lang="en-US" sz="2400" u="none">
                <a:solidFill>
                  <a:schemeClr val="hlink"/>
                </a:solidFill>
                <a:cs typeface="Times New Roman (Arabic)" charset="-78"/>
              </a:rPr>
              <a:t> </a:t>
            </a:r>
            <a:r>
              <a:rPr lang="en-US" sz="2400" u="none">
                <a:solidFill>
                  <a:srgbClr val="007A00"/>
                </a:solidFill>
                <a:cs typeface="Times New Roman (Arabic)" charset="-78"/>
              </a:rPr>
              <a:t>=</a:t>
            </a:r>
            <a:r>
              <a:rPr lang="en-US" sz="2400" u="none">
                <a:solidFill>
                  <a:schemeClr val="accent1"/>
                </a:solidFill>
                <a:cs typeface="Times New Roman (Arabic)" charset="-78"/>
              </a:rPr>
              <a:t> </a:t>
            </a:r>
            <a:r>
              <a:rPr lang="en-US" sz="2400" u="none">
                <a:solidFill>
                  <a:srgbClr val="007A00"/>
                </a:solidFill>
                <a:cs typeface="Times New Roman (Arabic)" charset="-78"/>
              </a:rPr>
              <a:t>M</a:t>
            </a:r>
            <a:endParaRPr lang="en-US" sz="2400" u="none" baseline="30000">
              <a:solidFill>
                <a:srgbClr val="007A00"/>
              </a:solidFill>
              <a:cs typeface="Times New Roman (Arabic)" charset="-78"/>
            </a:endParaRPr>
          </a:p>
        </p:txBody>
      </p:sp>
      <p:grpSp>
        <p:nvGrpSpPr>
          <p:cNvPr id="1341570" name="Group 136"/>
          <p:cNvGrpSpPr>
            <a:grpSpLocks/>
          </p:cNvGrpSpPr>
          <p:nvPr/>
        </p:nvGrpSpPr>
        <p:grpSpPr bwMode="auto">
          <a:xfrm>
            <a:off x="6030913" y="2419350"/>
            <a:ext cx="1211262" cy="1173163"/>
            <a:chOff x="3648" y="1662"/>
            <a:chExt cx="763" cy="738"/>
          </a:xfrm>
        </p:grpSpPr>
        <p:sp>
          <p:nvSpPr>
            <p:cNvPr id="1341577" name="Line 137"/>
            <p:cNvSpPr>
              <a:spLocks noChangeShapeType="1"/>
            </p:cNvSpPr>
            <p:nvPr/>
          </p:nvSpPr>
          <p:spPr bwMode="auto">
            <a:xfrm flipV="1">
              <a:off x="4320" y="1872"/>
              <a:ext cx="0" cy="5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1341578" name="Text Box 138"/>
            <p:cNvSpPr txBox="1">
              <a:spLocks noChangeArrowheads="1"/>
            </p:cNvSpPr>
            <p:nvPr/>
          </p:nvSpPr>
          <p:spPr bwMode="auto">
            <a:xfrm>
              <a:off x="3648" y="1662"/>
              <a:ext cx="76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u="none" dirty="0">
                  <a:solidFill>
                    <a:schemeClr val="hlink"/>
                  </a:solidFill>
                  <a:cs typeface="Times New Roman (Arabic)" charset="-78"/>
                </a:rPr>
                <a:t>Ko=</a:t>
              </a:r>
              <a:r>
                <a:rPr lang="en-US" u="none" dirty="0">
                  <a:solidFill>
                    <a:srgbClr val="0347F1"/>
                  </a:solidFill>
                  <a:cs typeface="Times New Roman (Arabic)" charset="-78"/>
                </a:rPr>
                <a:t> Kc</a:t>
              </a:r>
              <a:r>
                <a:rPr lang="en-US" u="none" baseline="30000" dirty="0">
                  <a:solidFill>
                    <a:srgbClr val="0347F1"/>
                  </a:solidFill>
                  <a:cs typeface="Times New Roman (Arabic)" charset="-78"/>
                </a:rPr>
                <a:t>-1</a:t>
              </a:r>
            </a:p>
          </p:txBody>
        </p:sp>
      </p:grpSp>
      <p:grpSp>
        <p:nvGrpSpPr>
          <p:cNvPr id="1341576" name="Group 139"/>
          <p:cNvGrpSpPr>
            <a:grpSpLocks/>
          </p:cNvGrpSpPr>
          <p:nvPr/>
        </p:nvGrpSpPr>
        <p:grpSpPr bwMode="auto">
          <a:xfrm>
            <a:off x="7705725" y="4206875"/>
            <a:ext cx="1809750" cy="2100263"/>
            <a:chOff x="4896" y="2805"/>
            <a:chExt cx="1140" cy="1323"/>
          </a:xfrm>
        </p:grpSpPr>
        <p:sp>
          <p:nvSpPr>
            <p:cNvPr id="1341580" name="Text Box 140"/>
            <p:cNvSpPr txBox="1">
              <a:spLocks noChangeArrowheads="1"/>
            </p:cNvSpPr>
            <p:nvPr/>
          </p:nvSpPr>
          <p:spPr bwMode="auto">
            <a:xfrm>
              <a:off x="4896" y="3840"/>
              <a:ext cx="109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marL="571500" lvl="1" defTabSz="762000">
                <a:spcBef>
                  <a:spcPct val="50000"/>
                </a:spcBef>
              </a:pPr>
              <a:r>
                <a:rPr lang="en-US" sz="2400" u="none">
                  <a:solidFill>
                    <a:srgbClr val="007A00"/>
                  </a:solidFill>
                  <a:cs typeface="Times New Roman (Arabic)" charset="-78"/>
                </a:rPr>
                <a:t>(M</a:t>
              </a:r>
              <a:r>
                <a:rPr lang="en-US" sz="2400" u="none" baseline="30000">
                  <a:solidFill>
                    <a:srgbClr val="0347F1"/>
                  </a:solidFill>
                  <a:cs typeface="Times New Roman (Arabic)" charset="-78"/>
                </a:rPr>
                <a:t>Kc</a:t>
              </a:r>
              <a:r>
                <a:rPr lang="en-US" sz="2400" u="none">
                  <a:solidFill>
                    <a:srgbClr val="007A00"/>
                  </a:solidFill>
                  <a:cs typeface="Times New Roman (Arabic)" charset="-78"/>
                </a:rPr>
                <a:t>)</a:t>
              </a:r>
              <a:r>
                <a:rPr lang="en-US" sz="2400" u="none" baseline="30000">
                  <a:solidFill>
                    <a:schemeClr val="hlink"/>
                  </a:solidFill>
                  <a:cs typeface="Times New Roman (Arabic)" charset="-78"/>
                </a:rPr>
                <a:t>Ko</a:t>
              </a:r>
            </a:p>
          </p:txBody>
        </p:sp>
        <p:sp>
          <p:nvSpPr>
            <p:cNvPr id="1341581" name="Text Box 141"/>
            <p:cNvSpPr txBox="1">
              <a:spLocks noChangeArrowheads="1"/>
            </p:cNvSpPr>
            <p:nvPr/>
          </p:nvSpPr>
          <p:spPr bwMode="auto">
            <a:xfrm>
              <a:off x="5730" y="2805"/>
              <a:ext cx="3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sz="1800" u="none">
                  <a:solidFill>
                    <a:schemeClr val="hlink"/>
                  </a:solidFill>
                  <a:cs typeface="Times New Roman (Arabic)" charset="-78"/>
                </a:rPr>
                <a:t>Ko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41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341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134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341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41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41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41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41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1341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5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1341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134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500"/>
                                        <p:tgtEl>
                                          <p:spTgt spid="1341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341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500"/>
                                        <p:tgtEl>
                                          <p:spTgt spid="1341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13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1341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500"/>
                                        <p:tgtEl>
                                          <p:spTgt spid="1341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500"/>
                                        <p:tgtEl>
                                          <p:spTgt spid="1341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500"/>
                                        <p:tgtEl>
                                          <p:spTgt spid="1341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13415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4" dur="500"/>
                                        <p:tgtEl>
                                          <p:spTgt spid="1341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341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9" grpId="0" animBg="1"/>
      <p:bldP spid="1341489" grpId="0" animBg="1"/>
      <p:bldP spid="1341490" grpId="0" animBg="1"/>
      <p:bldP spid="1341545" grpId="0" animBg="1"/>
      <p:bldP spid="1341546" grpId="0" animBg="1"/>
      <p:bldP spid="1341568" grpId="0" animBg="1"/>
      <p:bldP spid="1341569" grpId="0" animBg="1"/>
      <p:bldP spid="1341573" grpId="0" autoUpdateAnimBg="0"/>
      <p:bldP spid="1341574" grpId="0" autoUpdateAnimBg="0"/>
      <p:bldP spid="134157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8" name="Rectangle 2"/>
          <p:cNvSpPr>
            <a:spLocks noChangeArrowheads="1"/>
          </p:cNvSpPr>
          <p:nvPr/>
        </p:nvSpPr>
        <p:spPr bwMode="auto">
          <a:xfrm>
            <a:off x="2430463" y="1371600"/>
            <a:ext cx="520382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endParaRPr lang="en-US" altLang="ar-SA" sz="3200" u="none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US" altLang="ar-SA" sz="48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3</a:t>
            </a:r>
            <a:r>
              <a:rPr lang="en-GB" altLang="ar-SA" sz="48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. </a:t>
            </a:r>
            <a:r>
              <a:rPr lang="en-US" altLang="ar-SA" sz="48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Authentication</a:t>
            </a:r>
            <a:endParaRPr lang="en-GB" altLang="ar-SA" sz="6000" u="none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endParaRPr lang="en-GB" altLang="ar-SA" sz="5400" u="none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US" altLang="ar-SA" sz="40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Identification, Signature .. </a:t>
            </a:r>
            <a:endParaRPr lang="en-GB" altLang="ar-SA" sz="4000" u="none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endParaRPr lang="en-GB" altLang="ar-SA" sz="3200" u="none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7586" name="Picture 2" descr="Handy_ruck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0" y="1841500"/>
            <a:ext cx="2660650" cy="4454525"/>
          </a:xfrm>
          <a:prstGeom prst="rect">
            <a:avLst/>
          </a:prstGeom>
          <a:noFill/>
        </p:spPr>
      </p:pic>
      <p:pic>
        <p:nvPicPr>
          <p:cNvPr id="1347587" name="Picture 3" descr="Handy_si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0150" y="1341438"/>
            <a:ext cx="3092450" cy="5211762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4938" y="1722438"/>
            <a:ext cx="6323012" cy="2820987"/>
            <a:chOff x="624" y="816"/>
            <a:chExt cx="3984" cy="1776"/>
          </a:xfrm>
        </p:grpSpPr>
        <p:sp>
          <p:nvSpPr>
            <p:cNvPr id="1347589" name="Text Box 5"/>
            <p:cNvSpPr txBox="1">
              <a:spLocks noChangeArrowheads="1"/>
            </p:cNvSpPr>
            <p:nvPr/>
          </p:nvSpPr>
          <p:spPr bwMode="auto">
            <a:xfrm>
              <a:off x="624" y="816"/>
              <a:ext cx="2923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endParaRPr lang="en-US" u="none">
                <a:latin typeface="Times New Roman" pitchFamily="18" charset="0"/>
              </a:endParaRPr>
            </a:p>
            <a:p>
              <a:pPr algn="ctr" defTabSz="762000"/>
              <a:r>
                <a:rPr lang="en-US" u="none">
                  <a:solidFill>
                    <a:schemeClr val="hlink"/>
                  </a:solidFill>
                  <a:latin typeface="Times New Roman" pitchFamily="18" charset="0"/>
                </a:rPr>
                <a:t>I</a:t>
              </a:r>
              <a:r>
                <a:rPr lang="en-US" u="none">
                  <a:latin typeface="Times New Roman" pitchFamily="18" charset="0"/>
                </a:rPr>
                <a:t>nternational </a:t>
              </a:r>
              <a:r>
                <a:rPr lang="en-US" u="none">
                  <a:solidFill>
                    <a:schemeClr val="hlink"/>
                  </a:solidFill>
                  <a:latin typeface="Times New Roman" pitchFamily="18" charset="0"/>
                </a:rPr>
                <a:t>M</a:t>
              </a:r>
              <a:r>
                <a:rPr lang="en-US" u="none">
                  <a:latin typeface="Times New Roman" pitchFamily="18" charset="0"/>
                </a:rPr>
                <a:t>obile </a:t>
              </a:r>
              <a:r>
                <a:rPr lang="en-US" u="none">
                  <a:solidFill>
                    <a:schemeClr val="hlink"/>
                  </a:solidFill>
                  <a:latin typeface="Times New Roman" pitchFamily="18" charset="0"/>
                </a:rPr>
                <a:t>E</a:t>
              </a:r>
              <a:r>
                <a:rPr lang="en-US" u="none">
                  <a:latin typeface="Times New Roman" pitchFamily="18" charset="0"/>
                </a:rPr>
                <a:t>quipment </a:t>
              </a:r>
              <a:r>
                <a:rPr lang="en-US" u="none">
                  <a:solidFill>
                    <a:schemeClr val="hlink"/>
                  </a:solidFill>
                  <a:latin typeface="Times New Roman" pitchFamily="18" charset="0"/>
                </a:rPr>
                <a:t>I</a:t>
              </a:r>
              <a:r>
                <a:rPr lang="en-US" u="none">
                  <a:latin typeface="Times New Roman" pitchFamily="18" charset="0"/>
                </a:rPr>
                <a:t>dentity</a:t>
              </a:r>
            </a:p>
            <a:p>
              <a:pPr algn="ctr" defTabSz="762000"/>
              <a:r>
                <a:rPr lang="en-US" sz="3200" u="none">
                  <a:solidFill>
                    <a:schemeClr val="hlink"/>
                  </a:solidFill>
                </a:rPr>
                <a:t>IMEI </a:t>
              </a:r>
              <a:r>
                <a:rPr lang="en-US" u="none">
                  <a:solidFill>
                    <a:schemeClr val="hlink"/>
                  </a:solidFill>
                </a:rPr>
                <a:t>(non-secured)</a:t>
              </a:r>
              <a:endParaRPr lang="en-US" u="none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1347590" name="Line 6"/>
            <p:cNvSpPr>
              <a:spLocks noChangeShapeType="1"/>
            </p:cNvSpPr>
            <p:nvPr/>
          </p:nvSpPr>
          <p:spPr bwMode="auto">
            <a:xfrm>
              <a:off x="2256" y="1536"/>
              <a:ext cx="2352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1347592" name="AutoShape 8"/>
          <p:cNvSpPr>
            <a:spLocks noChangeArrowheads="1"/>
          </p:cNvSpPr>
          <p:nvPr/>
        </p:nvSpPr>
        <p:spPr bwMode="auto">
          <a:xfrm flipH="1">
            <a:off x="3918806" y="3970834"/>
            <a:ext cx="1968039" cy="1105859"/>
          </a:xfrm>
          <a:prstGeom prst="wedgeRectCallout">
            <a:avLst>
              <a:gd name="adj1" fmla="val -51375"/>
              <a:gd name="adj2" fmla="val 16662"/>
            </a:avLst>
          </a:prstGeom>
          <a:solidFill>
            <a:srgbClr val="FFEB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2400" b="0" u="none"/>
          </a:p>
        </p:txBody>
      </p:sp>
      <p:pic>
        <p:nvPicPr>
          <p:cNvPr id="1347593" name="Picture 9" descr="simlayou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83868" y="4244121"/>
            <a:ext cx="1696640" cy="689573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347596" name="Line 12"/>
          <p:cNvSpPr>
            <a:spLocks noChangeShapeType="1"/>
          </p:cNvSpPr>
          <p:nvPr/>
        </p:nvSpPr>
        <p:spPr bwMode="auto">
          <a:xfrm>
            <a:off x="5899542" y="4695362"/>
            <a:ext cx="1676008" cy="533863"/>
          </a:xfrm>
          <a:prstGeom prst="line">
            <a:avLst/>
          </a:prstGeom>
          <a:noFill/>
          <a:ln w="76200">
            <a:solidFill>
              <a:srgbClr val="1515F5"/>
            </a:solidFill>
            <a:round/>
            <a:headEnd type="triangle" w="med" len="med"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B038D33-34B6-6AAA-186B-17163C086B7E}"/>
              </a:ext>
            </a:extLst>
          </p:cNvPr>
          <p:cNvGrpSpPr/>
          <p:nvPr/>
        </p:nvGrpSpPr>
        <p:grpSpPr>
          <a:xfrm>
            <a:off x="812796" y="3297150"/>
            <a:ext cx="3486921" cy="1550744"/>
            <a:chOff x="812796" y="3297150"/>
            <a:chExt cx="3486921" cy="155074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170EB32-8AE9-0496-35BD-A24CCB02CD34}"/>
                </a:ext>
              </a:extLst>
            </p:cNvPr>
            <p:cNvGrpSpPr/>
            <p:nvPr/>
          </p:nvGrpSpPr>
          <p:grpSpPr>
            <a:xfrm>
              <a:off x="812796" y="3297150"/>
              <a:ext cx="3182192" cy="827805"/>
              <a:chOff x="812796" y="3297150"/>
              <a:chExt cx="3182192" cy="827805"/>
            </a:xfrm>
          </p:grpSpPr>
          <p:sp>
            <p:nvSpPr>
              <p:cNvPr id="1347594" name="Text Box 10"/>
              <p:cNvSpPr txBox="1">
                <a:spLocks noChangeArrowheads="1"/>
              </p:cNvSpPr>
              <p:nvPr/>
            </p:nvSpPr>
            <p:spPr bwMode="auto">
              <a:xfrm>
                <a:off x="1950767" y="3667358"/>
                <a:ext cx="1837895" cy="457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de-DE" sz="2400" u="none" dirty="0">
                    <a:solidFill>
                      <a:schemeClr val="hlink"/>
                    </a:solidFill>
                    <a:cs typeface="Arial" charset="0"/>
                  </a:rPr>
                  <a:t>SIM </a:t>
                </a:r>
                <a:r>
                  <a:rPr lang="de-DE" sz="1800" u="none" dirty="0">
                    <a:solidFill>
                      <a:schemeClr val="hlink"/>
                    </a:solidFill>
                    <a:cs typeface="Arial" charset="0"/>
                  </a:rPr>
                  <a:t>(secured)</a:t>
                </a:r>
                <a:endParaRPr lang="de-DE" sz="1800" u="none" dirty="0">
                  <a:cs typeface="Arial" charset="0"/>
                </a:endParaRPr>
              </a:p>
            </p:txBody>
          </p:sp>
          <p:sp>
            <p:nvSpPr>
              <p:cNvPr id="1347595" name="Text Box 11"/>
              <p:cNvSpPr txBox="1">
                <a:spLocks noChangeArrowheads="1"/>
              </p:cNvSpPr>
              <p:nvPr/>
            </p:nvSpPr>
            <p:spPr bwMode="auto">
              <a:xfrm>
                <a:off x="812796" y="3297150"/>
                <a:ext cx="3182192" cy="702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762000"/>
                <a:r>
                  <a:rPr lang="en-US" u="none" dirty="0">
                    <a:solidFill>
                      <a:schemeClr val="hlink"/>
                    </a:solidFill>
                    <a:latin typeface="Times New Roman" pitchFamily="18" charset="0"/>
                  </a:rPr>
                  <a:t>S</a:t>
                </a:r>
                <a:r>
                  <a:rPr lang="en-US" u="none" dirty="0">
                    <a:latin typeface="Times New Roman" pitchFamily="18" charset="0"/>
                  </a:rPr>
                  <a:t>ubscriber </a:t>
                </a:r>
                <a:r>
                  <a:rPr lang="en-US" u="none" dirty="0">
                    <a:solidFill>
                      <a:schemeClr val="hlink"/>
                    </a:solidFill>
                    <a:latin typeface="Times New Roman" pitchFamily="18" charset="0"/>
                  </a:rPr>
                  <a:t>I</a:t>
                </a:r>
                <a:r>
                  <a:rPr lang="en-US" u="none" dirty="0">
                    <a:latin typeface="Times New Roman" pitchFamily="18" charset="0"/>
                  </a:rPr>
                  <a:t>dentity </a:t>
                </a:r>
                <a:r>
                  <a:rPr lang="en-US" u="none" dirty="0">
                    <a:solidFill>
                      <a:schemeClr val="hlink"/>
                    </a:solidFill>
                    <a:latin typeface="Times New Roman" pitchFamily="18" charset="0"/>
                  </a:rPr>
                  <a:t>M</a:t>
                </a:r>
                <a:r>
                  <a:rPr lang="en-US" u="none" dirty="0">
                    <a:latin typeface="Times New Roman" pitchFamily="18" charset="0"/>
                  </a:rPr>
                  <a:t>odule</a:t>
                </a:r>
              </a:p>
              <a:p>
                <a:pPr algn="ctr" defTabSz="762000"/>
                <a:endParaRPr lang="en-US" u="none" dirty="0">
                  <a:latin typeface="Times New Roman" pitchFamily="18" charset="0"/>
                </a:endParaRPr>
              </a:p>
            </p:txBody>
          </p:sp>
        </p:grpSp>
        <p:sp>
          <p:nvSpPr>
            <p:cNvPr id="1347597" name="Line 13"/>
            <p:cNvSpPr>
              <a:spLocks noChangeShapeType="1"/>
            </p:cNvSpPr>
            <p:nvPr/>
          </p:nvSpPr>
          <p:spPr bwMode="auto">
            <a:xfrm>
              <a:off x="2623709" y="4085233"/>
              <a:ext cx="1676008" cy="7626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1347598" name="Text Box 14"/>
          <p:cNvSpPr txBox="1">
            <a:spLocks noChangeArrowheads="1"/>
          </p:cNvSpPr>
          <p:nvPr/>
        </p:nvSpPr>
        <p:spPr bwMode="auto">
          <a:xfrm>
            <a:off x="1296988" y="434975"/>
            <a:ext cx="74222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n-GB" altLang="ar-SA" sz="4000" u="none" dirty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Secured Identity (Authentic Entities)</a:t>
            </a:r>
            <a:endParaRPr lang="en-GB" altLang="ar-SA" sz="4000" i="1" u="none" dirty="0">
              <a:solidFill>
                <a:srgbClr val="023DD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7592" grpId="0" animBg="1"/>
      <p:bldP spid="13475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864474" y="2378695"/>
            <a:ext cx="8701529" cy="3702025"/>
            <a:chOff x="864474" y="2378695"/>
            <a:chExt cx="8701529" cy="37020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F3D5117-0744-4816-8F66-D0C71B1610FB}"/>
                </a:ext>
              </a:extLst>
            </p:cNvPr>
            <p:cNvSpPr/>
            <p:nvPr/>
          </p:nvSpPr>
          <p:spPr bwMode="auto">
            <a:xfrm>
              <a:off x="887384" y="5157389"/>
              <a:ext cx="6552728" cy="923331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7BB29942-A727-495B-A28A-495A904BA328}"/>
                </a:ext>
              </a:extLst>
            </p:cNvPr>
            <p:cNvSpPr/>
            <p:nvPr/>
          </p:nvSpPr>
          <p:spPr bwMode="auto">
            <a:xfrm>
              <a:off x="864474" y="2378695"/>
              <a:ext cx="6897554" cy="1141388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7056983" y="4610943"/>
              <a:ext cx="2509020" cy="338554"/>
            </a:xfrm>
            <a:prstGeom prst="rect">
              <a:avLst/>
            </a:prstGeom>
            <a:solidFill>
              <a:srgbClr val="FBEA6D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0" u="none" dirty="0"/>
                <a:t>Recommend to download</a:t>
              </a:r>
              <a:endParaRPr lang="de-DE" sz="1600" b="0" u="none" dirty="0"/>
            </a:p>
          </p:txBody>
        </p:sp>
        <p:cxnSp>
          <p:nvCxnSpPr>
            <p:cNvPr id="7" name="Gerade Verbindung mit Pfeil 6"/>
            <p:cNvCxnSpPr/>
            <p:nvPr/>
          </p:nvCxnSpPr>
          <p:spPr bwMode="auto">
            <a:xfrm flipH="1">
              <a:off x="7345015" y="4964955"/>
              <a:ext cx="808558" cy="87012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Gerade Verbindung mit Pfeil 8"/>
            <p:cNvCxnSpPr/>
            <p:nvPr/>
          </p:nvCxnSpPr>
          <p:spPr bwMode="auto">
            <a:xfrm flipH="1" flipV="1">
              <a:off x="7440112" y="3386807"/>
              <a:ext cx="720080" cy="122413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67715" name="Text Box 3"/>
          <p:cNvSpPr txBox="1">
            <a:spLocks noChangeArrowheads="1"/>
          </p:cNvSpPr>
          <p:nvPr/>
        </p:nvSpPr>
        <p:spPr bwMode="auto">
          <a:xfrm>
            <a:off x="943507" y="1975244"/>
            <a:ext cx="7679507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>
              <a:spcAft>
                <a:spcPts val="600"/>
              </a:spcAft>
            </a:pPr>
            <a:r>
              <a:rPr lang="en-US" altLang="ar-SA" sz="1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Possible Readings:</a:t>
            </a:r>
          </a:p>
          <a:p>
            <a:r>
              <a:rPr lang="en-US" altLang="ar-SA" sz="1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r>
              <a:rPr lang="en-US" altLang="ar-SA" sz="24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.  </a:t>
            </a:r>
            <a:r>
              <a:rPr lang="en-US" altLang="ar-SA" sz="1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Cryptography: An Introduction</a:t>
            </a:r>
            <a:br>
              <a:rPr lang="en-US" altLang="ar-SA" sz="1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altLang="ar-SA" sz="1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 </a:t>
            </a:r>
            <a:r>
              <a:rPr lang="en-US" sz="1800" i="1" dirty="0">
                <a:hlinkClick r:id="rId3"/>
              </a:rPr>
              <a:t>https://www.cs.umd.edu/~waa/414-F11/IntroToCrypto.pdf</a:t>
            </a:r>
            <a:endParaRPr lang="en-US" sz="1800" dirty="0">
              <a:hlinkClick r:id="rId3"/>
            </a:endParaRPr>
          </a:p>
          <a:p>
            <a:pPr defTabSz="762000"/>
            <a:r>
              <a:rPr lang="en-US" altLang="ar-SA" sz="16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  By  Nigel Smart</a:t>
            </a:r>
          </a:p>
          <a:p>
            <a:pPr defTabSz="762000"/>
            <a:r>
              <a:rPr lang="en-US" altLang="ar-SA" sz="14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   (3rd Edition) Free on the Web.</a:t>
            </a:r>
          </a:p>
          <a:p>
            <a:pPr defTabSz="762000"/>
            <a:endParaRPr lang="en-US" altLang="ar-SA" sz="1600" u="none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lvl="0" defTabSz="762000"/>
            <a:r>
              <a:rPr lang="en-US" altLang="ar-SA" sz="18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2.  Introduction to Modern Cryptography: Principles and Protocols</a:t>
            </a:r>
          </a:p>
          <a:p>
            <a:pPr lvl="0" defTabSz="762000"/>
            <a:r>
              <a:rPr lang="en-US" altLang="ar-SA" sz="16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J. Katz, Y. Lindell, CRC Press 2021</a:t>
            </a:r>
          </a:p>
          <a:p>
            <a:pPr defTabSz="762000"/>
            <a:endParaRPr lang="en-US" altLang="ar-SA" sz="1600" u="none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defTabSz="762000"/>
            <a:endParaRPr lang="en-US" altLang="ar-SA" sz="1600" u="none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defTabSz="762000"/>
            <a:r>
              <a:rPr lang="en-US" altLang="ar-SA" sz="1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Recommended basic reference handbook:</a:t>
            </a:r>
          </a:p>
          <a:p>
            <a:pPr defTabSz="762000"/>
            <a:endParaRPr lang="en-US" altLang="ar-SA" sz="1400" u="none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defTabSz="762000"/>
            <a:r>
              <a:rPr lang="en-US" altLang="ar-SA" sz="180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3. Handbook of Applied Cryptography</a:t>
            </a:r>
            <a:r>
              <a:rPr lang="en-US" altLang="ar-SA" b="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  <a:p>
            <a:pPr defTabSz="762000"/>
            <a:r>
              <a:rPr lang="en-US" altLang="ar-SA" sz="1600" b="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by </a:t>
            </a:r>
            <a:r>
              <a:rPr lang="en-US" altLang="ar-SA" sz="1600" b="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hlinkClick r:id="rId4"/>
              </a:rPr>
              <a:t>Alfred J. </a:t>
            </a:r>
            <a:r>
              <a:rPr lang="en-US" altLang="ar-SA" sz="1600" b="0" u="none" dirty="0" err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hlinkClick r:id="rId4"/>
              </a:rPr>
              <a:t>Menezes</a:t>
            </a:r>
            <a:r>
              <a:rPr lang="en-US" altLang="ar-SA" sz="1600" b="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, </a:t>
            </a:r>
            <a:r>
              <a:rPr lang="en-US" altLang="ar-SA" sz="1600" b="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hlinkClick r:id="rId5"/>
              </a:rPr>
              <a:t>Paul C. Van </a:t>
            </a:r>
            <a:r>
              <a:rPr lang="en-US" altLang="ar-SA" sz="1600" b="0" u="none" dirty="0" err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hlinkClick r:id="rId5"/>
              </a:rPr>
              <a:t>Oorschot</a:t>
            </a:r>
            <a:r>
              <a:rPr lang="en-US" altLang="ar-SA" sz="1600" b="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, </a:t>
            </a:r>
            <a:r>
              <a:rPr lang="en-US" altLang="ar-SA" sz="1600" b="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hlinkClick r:id="rId6"/>
              </a:rPr>
              <a:t>Scott A. Vanstone</a:t>
            </a:r>
            <a:r>
              <a:rPr lang="en-US" altLang="ar-SA" sz="1600" b="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  <a:p>
            <a:pPr defTabSz="762000"/>
            <a:r>
              <a:rPr lang="en-US" altLang="ar-SA" sz="1200" b="0" u="none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 CRC Press (October 16, 1996) (</a:t>
            </a:r>
            <a:r>
              <a:rPr lang="en-US" altLang="ar-SA" sz="1200" u="none" dirty="0">
                <a:cs typeface="Arial" charset="0"/>
              </a:rPr>
              <a:t>available free of charge on the WEB)</a:t>
            </a:r>
          </a:p>
        </p:txBody>
      </p:sp>
      <p:sp>
        <p:nvSpPr>
          <p:cNvPr id="1267714" name="Text Box 2"/>
          <p:cNvSpPr txBox="1">
            <a:spLocks noChangeArrowheads="1"/>
          </p:cNvSpPr>
          <p:nvPr/>
        </p:nvSpPr>
        <p:spPr bwMode="auto">
          <a:xfrm>
            <a:off x="3477535" y="196491"/>
            <a:ext cx="27671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Lecture Material</a:t>
            </a:r>
            <a:endParaRPr lang="en-GB" altLang="ar-SA" sz="24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37128" y="938535"/>
            <a:ext cx="8208087" cy="92333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lvl="0" defTabSz="762000"/>
            <a:r>
              <a:rPr lang="en-US" altLang="ar-SA" sz="1800" u="none" dirty="0">
                <a:solidFill>
                  <a:srgbClr val="000000"/>
                </a:solidFill>
                <a:cs typeface="Arial" charset="0"/>
              </a:rPr>
              <a:t>-  Lecture slides would be offered  in </a:t>
            </a:r>
            <a:r>
              <a:rPr lang="en-US" altLang="ar-SA" sz="1800" dirty="0">
                <a:solidFill>
                  <a:srgbClr val="000000"/>
                </a:solidFill>
                <a:cs typeface="Arial" charset="0"/>
              </a:rPr>
              <a:t>Electronic form before the lecture-</a:t>
            </a:r>
          </a:p>
          <a:p>
            <a:pPr marL="185738" lvl="0" indent="-185738" defTabSz="762000"/>
            <a:r>
              <a:rPr lang="en-US" altLang="ar-SA" sz="1800" u="none" dirty="0">
                <a:solidFill>
                  <a:srgbClr val="FF0000"/>
                </a:solidFill>
                <a:cs typeface="Arial" charset="0"/>
              </a:rPr>
              <a:t>-  It is highly recommended to make a printout of the slides to put your comments online on the printed paper slides.</a:t>
            </a:r>
          </a:p>
        </p:txBody>
      </p:sp>
      <p:sp>
        <p:nvSpPr>
          <p:cNvPr id="5" name="Rechteck 3">
            <a:extLst>
              <a:ext uri="{FF2B5EF4-FFF2-40B4-BE49-F238E27FC236}">
                <a16:creationId xmlns:a16="http://schemas.microsoft.com/office/drawing/2014/main" id="{CF48B48D-4711-C8C6-2886-C5522C91796E}"/>
              </a:ext>
            </a:extLst>
          </p:cNvPr>
          <p:cNvSpPr/>
          <p:nvPr/>
        </p:nvSpPr>
        <p:spPr>
          <a:xfrm>
            <a:off x="885574" y="6287162"/>
            <a:ext cx="8259641" cy="30777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lvl="0" defTabSz="762000"/>
            <a:r>
              <a:rPr lang="en-US" altLang="ar-SA" sz="1400" u="none" dirty="0">
                <a:solidFill>
                  <a:srgbClr val="000000"/>
                </a:solidFill>
                <a:cs typeface="Arial" charset="0"/>
              </a:rPr>
              <a:t>-  Homepage in Germany: https://www.tu-braunschweig.de/en/kns/faculty-and-staff/wael-adi </a:t>
            </a:r>
            <a:endParaRPr lang="en-US" altLang="ar-SA" sz="1400" u="none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ChangeArrowheads="1"/>
          </p:cNvSpPr>
          <p:nvPr/>
        </p:nvSpPr>
        <p:spPr bwMode="auto">
          <a:xfrm>
            <a:off x="1905000" y="2074863"/>
            <a:ext cx="1979613" cy="4048248"/>
          </a:xfrm>
          <a:prstGeom prst="rect">
            <a:avLst/>
          </a:prstGeom>
          <a:solidFill>
            <a:srgbClr val="A9C7FD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9F4C2D62-07A4-49C2-B0EF-146748C3A427}"/>
              </a:ext>
            </a:extLst>
          </p:cNvPr>
          <p:cNvSpPr/>
          <p:nvPr/>
        </p:nvSpPr>
        <p:spPr bwMode="auto">
          <a:xfrm>
            <a:off x="2198414" y="2381557"/>
            <a:ext cx="1568236" cy="3314086"/>
          </a:xfrm>
          <a:prstGeom prst="roundRect">
            <a:avLst/>
          </a:prstGeom>
          <a:solidFill>
            <a:srgbClr val="FFEBE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1683" name="Rectangle 3"/>
          <p:cNvSpPr>
            <a:spLocks noChangeArrowheads="1"/>
          </p:cNvSpPr>
          <p:nvPr/>
        </p:nvSpPr>
        <p:spPr bwMode="auto">
          <a:xfrm>
            <a:off x="6520136" y="2095500"/>
            <a:ext cx="1651000" cy="3314700"/>
          </a:xfrm>
          <a:prstGeom prst="rect">
            <a:avLst/>
          </a:prstGeom>
          <a:solidFill>
            <a:srgbClr val="A9C7FD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84" name="Rectangle 4"/>
          <p:cNvSpPr>
            <a:spLocks noChangeArrowheads="1"/>
          </p:cNvSpPr>
          <p:nvPr/>
        </p:nvSpPr>
        <p:spPr bwMode="auto">
          <a:xfrm>
            <a:off x="2892425" y="3859213"/>
            <a:ext cx="26035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85" name="Rectangle 5"/>
          <p:cNvSpPr>
            <a:spLocks noChangeArrowheads="1"/>
          </p:cNvSpPr>
          <p:nvPr/>
        </p:nvSpPr>
        <p:spPr bwMode="auto">
          <a:xfrm>
            <a:off x="6627813" y="3775075"/>
            <a:ext cx="1371600" cy="358775"/>
          </a:xfrm>
          <a:prstGeom prst="rect">
            <a:avLst/>
          </a:prstGeom>
          <a:solidFill>
            <a:srgbClr val="FEA8F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86" name="Rectangle 6"/>
          <p:cNvSpPr>
            <a:spLocks noChangeArrowheads="1"/>
          </p:cNvSpPr>
          <p:nvPr/>
        </p:nvSpPr>
        <p:spPr bwMode="auto">
          <a:xfrm>
            <a:off x="7199313" y="3859213"/>
            <a:ext cx="26035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87" name="Rectangle 7"/>
          <p:cNvSpPr>
            <a:spLocks noChangeArrowheads="1"/>
          </p:cNvSpPr>
          <p:nvPr/>
        </p:nvSpPr>
        <p:spPr bwMode="auto">
          <a:xfrm>
            <a:off x="6699250" y="3829050"/>
            <a:ext cx="1263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1600" u="none">
                <a:solidFill>
                  <a:srgbClr val="000000"/>
                </a:solidFill>
                <a:cs typeface="Times New Roman (Arabic)" charset="-78"/>
              </a:rPr>
              <a:t>A3/CO</a:t>
            </a:r>
            <a:r>
              <a:rPr lang="de-DE" altLang="ar-SA" sz="1600" u="none">
                <a:solidFill>
                  <a:srgbClr val="000000"/>
                </a:solidFill>
                <a:cs typeface="Times New Roman (Arabic)" charset="-78"/>
              </a:rPr>
              <a:t>MP128</a:t>
            </a:r>
            <a:endParaRPr lang="en-US" altLang="ar-SA" sz="1600" u="none">
              <a:cs typeface="Times New Roman (Arabic)" charset="-78"/>
            </a:endParaRPr>
          </a:p>
        </p:txBody>
      </p:sp>
      <p:sp>
        <p:nvSpPr>
          <p:cNvPr id="1351688" name="Rectangle 8"/>
          <p:cNvSpPr>
            <a:spLocks noChangeArrowheads="1"/>
          </p:cNvSpPr>
          <p:nvPr/>
        </p:nvSpPr>
        <p:spPr bwMode="auto">
          <a:xfrm>
            <a:off x="6759575" y="2455863"/>
            <a:ext cx="1087438" cy="488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89" name="Rectangle 9"/>
          <p:cNvSpPr>
            <a:spLocks noChangeArrowheads="1"/>
          </p:cNvSpPr>
          <p:nvPr/>
        </p:nvSpPr>
        <p:spPr bwMode="auto">
          <a:xfrm>
            <a:off x="7073900" y="2644775"/>
            <a:ext cx="496888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90" name="Rectangle 10"/>
          <p:cNvSpPr>
            <a:spLocks noChangeArrowheads="1"/>
          </p:cNvSpPr>
          <p:nvPr/>
        </p:nvSpPr>
        <p:spPr bwMode="auto">
          <a:xfrm>
            <a:off x="6810375" y="2455863"/>
            <a:ext cx="9715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1600" u="none">
                <a:solidFill>
                  <a:srgbClr val="000000"/>
                </a:solidFill>
                <a:cs typeface="Times New Roman (Arabic)" charset="-78"/>
              </a:rPr>
              <a:t>Random</a:t>
            </a:r>
          </a:p>
          <a:p>
            <a:pPr algn="ctr" defTabSz="762000"/>
            <a:r>
              <a:rPr lang="en-US" altLang="ar-SA" sz="1600" u="none">
                <a:solidFill>
                  <a:srgbClr val="000000"/>
                </a:solidFill>
                <a:cs typeface="Times New Roman (Arabic)" charset="-78"/>
              </a:rPr>
              <a:t>Generator</a:t>
            </a:r>
            <a:endParaRPr lang="en-US" altLang="ar-SA" sz="1600" u="none">
              <a:cs typeface="Times New Roman (Arabic)" charset="-78"/>
            </a:endParaRPr>
          </a:p>
        </p:txBody>
      </p:sp>
      <p:sp>
        <p:nvSpPr>
          <p:cNvPr id="1351691" name="Line 11"/>
          <p:cNvSpPr>
            <a:spLocks noChangeShapeType="1"/>
          </p:cNvSpPr>
          <p:nvPr/>
        </p:nvSpPr>
        <p:spPr bwMode="auto">
          <a:xfrm>
            <a:off x="6935788" y="2965450"/>
            <a:ext cx="1587" cy="735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92" name="Freeform 12"/>
          <p:cNvSpPr>
            <a:spLocks/>
          </p:cNvSpPr>
          <p:nvPr/>
        </p:nvSpPr>
        <p:spPr bwMode="auto">
          <a:xfrm>
            <a:off x="6894513" y="3689350"/>
            <a:ext cx="84137" cy="85725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26" y="54"/>
              </a:cxn>
              <a:cxn ang="0">
                <a:pos x="0" y="0"/>
              </a:cxn>
              <a:cxn ang="0">
                <a:pos x="53" y="0"/>
              </a:cxn>
            </a:cxnLst>
            <a:rect l="0" t="0" r="r" b="b"/>
            <a:pathLst>
              <a:path w="53" h="54">
                <a:moveTo>
                  <a:pt x="53" y="0"/>
                </a:moveTo>
                <a:lnTo>
                  <a:pt x="26" y="54"/>
                </a:lnTo>
                <a:lnTo>
                  <a:pt x="0" y="0"/>
                </a:lnTo>
                <a:lnTo>
                  <a:pt x="5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93" name="Freeform 13"/>
          <p:cNvSpPr>
            <a:spLocks/>
          </p:cNvSpPr>
          <p:nvPr/>
        </p:nvSpPr>
        <p:spPr bwMode="auto">
          <a:xfrm>
            <a:off x="3257550" y="3413125"/>
            <a:ext cx="268288" cy="287338"/>
          </a:xfrm>
          <a:custGeom>
            <a:avLst/>
            <a:gdLst/>
            <a:ahLst/>
            <a:cxnLst>
              <a:cxn ang="0">
                <a:pos x="169" y="0"/>
              </a:cxn>
              <a:cxn ang="0">
                <a:pos x="0" y="0"/>
              </a:cxn>
              <a:cxn ang="0">
                <a:pos x="0" y="181"/>
              </a:cxn>
            </a:cxnLst>
            <a:rect l="0" t="0" r="r" b="b"/>
            <a:pathLst>
              <a:path w="169" h="181">
                <a:moveTo>
                  <a:pt x="169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94" name="Freeform 14"/>
          <p:cNvSpPr>
            <a:spLocks/>
          </p:cNvSpPr>
          <p:nvPr/>
        </p:nvSpPr>
        <p:spPr bwMode="auto">
          <a:xfrm>
            <a:off x="3214688" y="3689350"/>
            <a:ext cx="85725" cy="85725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27" y="54"/>
              </a:cxn>
              <a:cxn ang="0">
                <a:pos x="0" y="0"/>
              </a:cxn>
              <a:cxn ang="0">
                <a:pos x="54" y="0"/>
              </a:cxn>
            </a:cxnLst>
            <a:rect l="0" t="0" r="r" b="b"/>
            <a:pathLst>
              <a:path w="54" h="54">
                <a:moveTo>
                  <a:pt x="54" y="0"/>
                </a:moveTo>
                <a:lnTo>
                  <a:pt x="27" y="54"/>
                </a:lnTo>
                <a:lnTo>
                  <a:pt x="0" y="0"/>
                </a:lnTo>
                <a:lnTo>
                  <a:pt x="54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95" name="Line 15"/>
          <p:cNvSpPr>
            <a:spLocks noChangeShapeType="1"/>
          </p:cNvSpPr>
          <p:nvPr/>
        </p:nvSpPr>
        <p:spPr bwMode="auto">
          <a:xfrm>
            <a:off x="2628900" y="3278188"/>
            <a:ext cx="1588" cy="422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96" name="Freeform 16"/>
          <p:cNvSpPr>
            <a:spLocks/>
          </p:cNvSpPr>
          <p:nvPr/>
        </p:nvSpPr>
        <p:spPr bwMode="auto">
          <a:xfrm>
            <a:off x="2586038" y="3689350"/>
            <a:ext cx="85725" cy="85725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27" y="54"/>
              </a:cxn>
              <a:cxn ang="0">
                <a:pos x="0" y="0"/>
              </a:cxn>
              <a:cxn ang="0">
                <a:pos x="54" y="0"/>
              </a:cxn>
            </a:cxnLst>
            <a:rect l="0" t="0" r="r" b="b"/>
            <a:pathLst>
              <a:path w="54" h="54">
                <a:moveTo>
                  <a:pt x="54" y="0"/>
                </a:moveTo>
                <a:lnTo>
                  <a:pt x="27" y="54"/>
                </a:lnTo>
                <a:lnTo>
                  <a:pt x="0" y="0"/>
                </a:lnTo>
                <a:lnTo>
                  <a:pt x="54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97" name="Rectangle 17"/>
          <p:cNvSpPr>
            <a:spLocks noChangeArrowheads="1"/>
          </p:cNvSpPr>
          <p:nvPr/>
        </p:nvSpPr>
        <p:spPr bwMode="auto">
          <a:xfrm>
            <a:off x="2986088" y="2627313"/>
            <a:ext cx="47307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698" name="Rectangle 18"/>
          <p:cNvSpPr>
            <a:spLocks noChangeArrowheads="1"/>
          </p:cNvSpPr>
          <p:nvPr/>
        </p:nvSpPr>
        <p:spPr bwMode="auto">
          <a:xfrm>
            <a:off x="2578100" y="3070225"/>
            <a:ext cx="176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762000"/>
            <a:endParaRPr lang="en-US" altLang="en-US" sz="1600" b="0" u="none">
              <a:cs typeface="Times New Roman (Arabic)" charset="-78"/>
            </a:endParaRPr>
          </a:p>
        </p:txBody>
      </p:sp>
      <p:sp>
        <p:nvSpPr>
          <p:cNvPr id="1351699" name="Rectangle 19"/>
          <p:cNvSpPr>
            <a:spLocks noChangeArrowheads="1"/>
          </p:cNvSpPr>
          <p:nvPr/>
        </p:nvSpPr>
        <p:spPr bwMode="auto">
          <a:xfrm>
            <a:off x="7588250" y="3138488"/>
            <a:ext cx="176213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00" name="Rectangle 20"/>
          <p:cNvSpPr>
            <a:spLocks noChangeArrowheads="1"/>
          </p:cNvSpPr>
          <p:nvPr/>
        </p:nvSpPr>
        <p:spPr bwMode="auto">
          <a:xfrm>
            <a:off x="6710363" y="2019300"/>
            <a:ext cx="11795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01" name="Rectangle 21"/>
          <p:cNvSpPr>
            <a:spLocks noChangeArrowheads="1"/>
          </p:cNvSpPr>
          <p:nvPr/>
        </p:nvSpPr>
        <p:spPr bwMode="auto">
          <a:xfrm>
            <a:off x="6553200" y="1770063"/>
            <a:ext cx="1458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1600" u="none" dirty="0">
                <a:solidFill>
                  <a:srgbClr val="000000"/>
                </a:solidFill>
                <a:cs typeface="Times New Roman (Arabic)" charset="-78"/>
              </a:rPr>
              <a:t>Verifier-Station</a:t>
            </a:r>
            <a:endParaRPr lang="en-US" altLang="ar-SA" sz="1600" u="none" dirty="0">
              <a:cs typeface="Times New Roman (Arabic)" charset="-78"/>
            </a:endParaRPr>
          </a:p>
        </p:txBody>
      </p:sp>
      <p:sp>
        <p:nvSpPr>
          <p:cNvPr id="1351702" name="Rectangle 22"/>
          <p:cNvSpPr>
            <a:spLocks noChangeArrowheads="1"/>
          </p:cNvSpPr>
          <p:nvPr/>
        </p:nvSpPr>
        <p:spPr bwMode="auto">
          <a:xfrm>
            <a:off x="2133600" y="1770063"/>
            <a:ext cx="1289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1600" u="none">
                <a:solidFill>
                  <a:srgbClr val="000000"/>
                </a:solidFill>
                <a:cs typeface="Times New Roman (Arabic)" charset="-78"/>
              </a:rPr>
              <a:t>Mobil-Station</a:t>
            </a:r>
            <a:endParaRPr lang="en-US" altLang="ar-SA" sz="1600" u="none">
              <a:cs typeface="Times New Roman (Arabic)" charset="-78"/>
            </a:endParaRPr>
          </a:p>
        </p:txBody>
      </p:sp>
      <p:sp>
        <p:nvSpPr>
          <p:cNvPr id="1351703" name="Rectangle 23"/>
          <p:cNvSpPr>
            <a:spLocks noChangeArrowheads="1"/>
          </p:cNvSpPr>
          <p:nvPr/>
        </p:nvSpPr>
        <p:spPr bwMode="auto">
          <a:xfrm>
            <a:off x="4441825" y="3249613"/>
            <a:ext cx="145891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04" name="Rectangle 24"/>
          <p:cNvSpPr>
            <a:spLocks noChangeArrowheads="1"/>
          </p:cNvSpPr>
          <p:nvPr/>
        </p:nvSpPr>
        <p:spPr bwMode="auto">
          <a:xfrm>
            <a:off x="4305300" y="2792413"/>
            <a:ext cx="368300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05" name="Rectangle 25"/>
          <p:cNvSpPr>
            <a:spLocks noChangeArrowheads="1"/>
          </p:cNvSpPr>
          <p:nvPr/>
        </p:nvSpPr>
        <p:spPr bwMode="auto">
          <a:xfrm>
            <a:off x="4805363" y="3533775"/>
            <a:ext cx="4381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06" name="Rectangle 26"/>
          <p:cNvSpPr>
            <a:spLocks noChangeArrowheads="1"/>
          </p:cNvSpPr>
          <p:nvPr/>
        </p:nvSpPr>
        <p:spPr bwMode="auto">
          <a:xfrm>
            <a:off x="4392613" y="4686300"/>
            <a:ext cx="1557337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07" name="Rectangle 27"/>
          <p:cNvSpPr>
            <a:spLocks noChangeArrowheads="1"/>
          </p:cNvSpPr>
          <p:nvPr/>
        </p:nvSpPr>
        <p:spPr bwMode="auto">
          <a:xfrm>
            <a:off x="4951413" y="4970463"/>
            <a:ext cx="282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08" name="Line 28"/>
          <p:cNvSpPr>
            <a:spLocks noChangeShapeType="1"/>
          </p:cNvSpPr>
          <p:nvPr/>
        </p:nvSpPr>
        <p:spPr bwMode="auto">
          <a:xfrm>
            <a:off x="7313613" y="4130675"/>
            <a:ext cx="1587" cy="460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09" name="Freeform 29"/>
          <p:cNvSpPr>
            <a:spLocks/>
          </p:cNvSpPr>
          <p:nvPr/>
        </p:nvSpPr>
        <p:spPr bwMode="auto">
          <a:xfrm>
            <a:off x="7272338" y="4579938"/>
            <a:ext cx="84137" cy="85725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26" y="54"/>
              </a:cxn>
              <a:cxn ang="0">
                <a:pos x="0" y="0"/>
              </a:cxn>
              <a:cxn ang="0">
                <a:pos x="53" y="0"/>
              </a:cxn>
            </a:cxnLst>
            <a:rect l="0" t="0" r="r" b="b"/>
            <a:pathLst>
              <a:path w="53" h="54">
                <a:moveTo>
                  <a:pt x="53" y="0"/>
                </a:moveTo>
                <a:lnTo>
                  <a:pt x="26" y="54"/>
                </a:lnTo>
                <a:lnTo>
                  <a:pt x="0" y="0"/>
                </a:lnTo>
                <a:lnTo>
                  <a:pt x="5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10" name="Rectangle 30"/>
          <p:cNvSpPr>
            <a:spLocks noChangeArrowheads="1"/>
          </p:cNvSpPr>
          <p:nvPr/>
        </p:nvSpPr>
        <p:spPr bwMode="auto">
          <a:xfrm>
            <a:off x="6723063" y="5183188"/>
            <a:ext cx="12763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11" name="Rectangle 31"/>
          <p:cNvSpPr>
            <a:spLocks noChangeArrowheads="1"/>
          </p:cNvSpPr>
          <p:nvPr/>
        </p:nvSpPr>
        <p:spPr bwMode="auto">
          <a:xfrm>
            <a:off x="6183313" y="4079875"/>
            <a:ext cx="311150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032125" y="2759070"/>
            <a:ext cx="3881438" cy="657228"/>
            <a:chOff x="1970" y="1919"/>
            <a:chExt cx="2446" cy="413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2304" y="1919"/>
              <a:ext cx="2112" cy="413"/>
              <a:chOff x="2304" y="1919"/>
              <a:chExt cx="2112" cy="413"/>
            </a:xfrm>
          </p:grpSpPr>
          <p:sp>
            <p:nvSpPr>
              <p:cNvPr id="1351714" name="Line 34"/>
              <p:cNvSpPr>
                <a:spLocks noChangeShapeType="1"/>
              </p:cNvSpPr>
              <p:nvPr/>
            </p:nvSpPr>
            <p:spPr bwMode="auto">
              <a:xfrm flipH="1" flipV="1">
                <a:off x="2304" y="2332"/>
                <a:ext cx="211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1715" name="Rectangle 35"/>
              <p:cNvSpPr>
                <a:spLocks noChangeArrowheads="1"/>
              </p:cNvSpPr>
              <p:nvPr/>
            </p:nvSpPr>
            <p:spPr bwMode="auto">
              <a:xfrm>
                <a:off x="2667" y="2151"/>
                <a:ext cx="139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altLang="ar-SA" sz="1600" u="none" dirty="0">
                    <a:solidFill>
                      <a:srgbClr val="000000"/>
                    </a:solidFill>
                    <a:cs typeface="Times New Roman (Arabic)" charset="-78"/>
                  </a:rPr>
                  <a:t>Authentication request</a:t>
                </a:r>
                <a:endParaRPr lang="en-US" altLang="ar-SA" sz="1600" b="0" u="none" dirty="0">
                  <a:cs typeface="Times New Roman (Arabic)" charset="-78"/>
                </a:endParaRPr>
              </a:p>
            </p:txBody>
          </p:sp>
          <p:sp>
            <p:nvSpPr>
              <p:cNvPr id="1351716" name="Line 36"/>
              <p:cNvSpPr>
                <a:spLocks noChangeShapeType="1"/>
              </p:cNvSpPr>
              <p:nvPr/>
            </p:nvSpPr>
            <p:spPr bwMode="auto">
              <a:xfrm flipH="1">
                <a:off x="2611" y="2031"/>
                <a:ext cx="137" cy="19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1717" name="Rectangle 37"/>
              <p:cNvSpPr>
                <a:spLocks noChangeArrowheads="1"/>
              </p:cNvSpPr>
              <p:nvPr/>
            </p:nvSpPr>
            <p:spPr bwMode="auto">
              <a:xfrm>
                <a:off x="2611" y="1919"/>
                <a:ext cx="71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altLang="de-DE" sz="1300" u="none">
                    <a:solidFill>
                      <a:srgbClr val="000000"/>
                    </a:solidFill>
                    <a:cs typeface="Times New Roman (Arabic)" charset="-78"/>
                  </a:rPr>
                  <a:t>128 </a:t>
                </a:r>
                <a:r>
                  <a:rPr lang="en-US" altLang="ar-SA" sz="1300" u="none">
                    <a:solidFill>
                      <a:srgbClr val="000000"/>
                    </a:solidFill>
                    <a:cs typeface="Times New Roman (Arabic)" charset="-78"/>
                  </a:rPr>
                  <a:t>bits RAND</a:t>
                </a:r>
                <a:endParaRPr lang="en-US" altLang="ar-SA" sz="1600" b="0" u="none">
                  <a:cs typeface="Times New Roman (Arabic)" charset="-78"/>
                </a:endParaRPr>
              </a:p>
            </p:txBody>
          </p:sp>
        </p:grpSp>
        <p:sp>
          <p:nvSpPr>
            <p:cNvPr id="1351718" name="Rectangle 38"/>
            <p:cNvSpPr>
              <a:spLocks noChangeArrowheads="1"/>
            </p:cNvSpPr>
            <p:nvPr/>
          </p:nvSpPr>
          <p:spPr bwMode="auto">
            <a:xfrm>
              <a:off x="1970" y="2188"/>
              <a:ext cx="34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sz="1500" u="none">
                  <a:solidFill>
                    <a:srgbClr val="0000FF"/>
                  </a:solidFill>
                  <a:cs typeface="Times New Roman (Arabic)" charset="-78"/>
                </a:rPr>
                <a:t>RAND</a:t>
              </a:r>
              <a:endParaRPr lang="en-US" altLang="ar-SA" sz="1800" b="0" u="none">
                <a:solidFill>
                  <a:srgbClr val="0000FF"/>
                </a:solidFill>
                <a:cs typeface="Times New Roman (Arabic)" charset="-78"/>
              </a:endParaRPr>
            </a:p>
          </p:txBody>
        </p:sp>
      </p:grpSp>
      <p:sp>
        <p:nvSpPr>
          <p:cNvPr id="1351719" name="Rectangle 39"/>
          <p:cNvSpPr>
            <a:spLocks noChangeArrowheads="1"/>
          </p:cNvSpPr>
          <p:nvPr/>
        </p:nvSpPr>
        <p:spPr bwMode="auto">
          <a:xfrm>
            <a:off x="7001805" y="3032172"/>
            <a:ext cx="5524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1500" u="none" dirty="0">
                <a:solidFill>
                  <a:srgbClr val="0000FF"/>
                </a:solidFill>
                <a:cs typeface="Times New Roman (Arabic)" charset="-78"/>
              </a:rPr>
              <a:t>RAND</a:t>
            </a:r>
            <a:endParaRPr lang="en-US" altLang="ar-SA" sz="1800" b="0" u="none" dirty="0">
              <a:solidFill>
                <a:srgbClr val="0000FF"/>
              </a:solidFill>
              <a:cs typeface="Times New Roman (Arabic)" charset="-78"/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362200" y="2455863"/>
            <a:ext cx="5568950" cy="1012825"/>
            <a:chOff x="1536" y="1728"/>
            <a:chExt cx="3509" cy="637"/>
          </a:xfrm>
        </p:grpSpPr>
        <p:sp>
          <p:nvSpPr>
            <p:cNvPr id="1351721" name="Line 41"/>
            <p:cNvSpPr>
              <a:spLocks noChangeShapeType="1"/>
            </p:cNvSpPr>
            <p:nvPr/>
          </p:nvSpPr>
          <p:spPr bwMode="auto">
            <a:xfrm flipH="1">
              <a:off x="1776" y="2064"/>
              <a:ext cx="122" cy="14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536" y="1728"/>
              <a:ext cx="3509" cy="637"/>
              <a:chOff x="1536" y="1728"/>
              <a:chExt cx="3509" cy="637"/>
            </a:xfrm>
          </p:grpSpPr>
          <p:sp>
            <p:nvSpPr>
              <p:cNvPr id="1351723" name="Rectangle 43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652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altLang="ar-SA" sz="1400" u="none">
                    <a:solidFill>
                      <a:srgbClr val="000000"/>
                    </a:solidFill>
                    <a:cs typeface="Times New Roman (Arabic)" charset="-78"/>
                  </a:rPr>
                  <a:t>Identity key</a:t>
                </a:r>
              </a:p>
              <a:p>
                <a:pPr algn="ctr" defTabSz="762000"/>
                <a:r>
                  <a:rPr lang="en-US" altLang="ar-SA" sz="1400" u="none">
                    <a:solidFill>
                      <a:srgbClr val="000000"/>
                    </a:solidFill>
                    <a:cs typeface="Times New Roman (Arabic)" charset="-78"/>
                  </a:rPr>
                  <a:t>max. 128 Bit</a:t>
                </a:r>
                <a:endParaRPr lang="en-US" altLang="ar-SA" sz="1400" u="none">
                  <a:cs typeface="Times New Roman (Arabic)" charset="-78"/>
                </a:endParaRPr>
              </a:p>
            </p:txBody>
          </p:sp>
          <p:sp>
            <p:nvSpPr>
              <p:cNvPr id="1351724" name="Rectangle 44"/>
              <p:cNvSpPr>
                <a:spLocks noChangeArrowheads="1"/>
              </p:cNvSpPr>
              <p:nvPr/>
            </p:nvSpPr>
            <p:spPr bwMode="auto">
              <a:xfrm>
                <a:off x="4900" y="2173"/>
                <a:ext cx="1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altLang="ar-SA" u="none">
                    <a:solidFill>
                      <a:schemeClr val="hlink"/>
                    </a:solidFill>
                    <a:cs typeface="Times New Roman (Arabic)" charset="-78"/>
                  </a:rPr>
                  <a:t>K</a:t>
                </a:r>
                <a:r>
                  <a:rPr lang="en-US" altLang="ar-SA" u="none" baseline="-25000">
                    <a:solidFill>
                      <a:schemeClr val="hlink"/>
                    </a:solidFill>
                    <a:cs typeface="Times New Roman (Arabic)" charset="-78"/>
                  </a:rPr>
                  <a:t>i</a:t>
                </a:r>
              </a:p>
            </p:txBody>
          </p:sp>
          <p:sp>
            <p:nvSpPr>
              <p:cNvPr id="1351725" name="Rectangle 45"/>
              <p:cNvSpPr>
                <a:spLocks noChangeArrowheads="1"/>
              </p:cNvSpPr>
              <p:nvPr/>
            </p:nvSpPr>
            <p:spPr bwMode="auto">
              <a:xfrm>
                <a:off x="1568" y="2092"/>
                <a:ext cx="1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altLang="ar-SA" u="none">
                    <a:solidFill>
                      <a:schemeClr val="hlink"/>
                    </a:solidFill>
                    <a:cs typeface="Times New Roman (Arabic)" charset="-78"/>
                  </a:rPr>
                  <a:t>K</a:t>
                </a:r>
                <a:r>
                  <a:rPr lang="en-US" altLang="ar-SA" u="none" baseline="-25000">
                    <a:solidFill>
                      <a:schemeClr val="hlink"/>
                    </a:solidFill>
                    <a:cs typeface="Times New Roman (Arabic)" charset="-78"/>
                  </a:rPr>
                  <a:t>i</a:t>
                </a:r>
              </a:p>
            </p:txBody>
          </p:sp>
        </p:grpSp>
      </p:grpSp>
      <p:sp>
        <p:nvSpPr>
          <p:cNvPr id="1351726" name="Text Box 46"/>
          <p:cNvSpPr txBox="1">
            <a:spLocks noChangeArrowheads="1"/>
          </p:cNvSpPr>
          <p:nvPr/>
        </p:nvSpPr>
        <p:spPr bwMode="auto">
          <a:xfrm>
            <a:off x="1871663" y="290513"/>
            <a:ext cx="695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3200" u="none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GSM Authentication: Challenge-Response </a:t>
            </a:r>
          </a:p>
          <a:p>
            <a:pPr algn="ctr" defTabSz="762000"/>
            <a:r>
              <a:rPr lang="en-US" altLang="ar-SA" sz="3200" u="none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Subscriber Identification Mechanism</a:t>
            </a:r>
          </a:p>
        </p:txBody>
      </p:sp>
      <p:sp>
        <p:nvSpPr>
          <p:cNvPr id="1351727" name="Rectangle 47"/>
          <p:cNvSpPr>
            <a:spLocks noChangeArrowheads="1"/>
          </p:cNvSpPr>
          <p:nvPr/>
        </p:nvSpPr>
        <p:spPr bwMode="auto">
          <a:xfrm>
            <a:off x="7408863" y="4254500"/>
            <a:ext cx="4857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1400" u="none">
                <a:solidFill>
                  <a:srgbClr val="007A00"/>
                </a:solidFill>
                <a:cs typeface="Times New Roman (Arabic)" charset="-78"/>
              </a:rPr>
              <a:t>XRES</a:t>
            </a:r>
          </a:p>
        </p:txBody>
      </p:sp>
      <p:sp>
        <p:nvSpPr>
          <p:cNvPr id="1351728" name="Rectangle 48"/>
          <p:cNvSpPr>
            <a:spLocks noChangeArrowheads="1"/>
          </p:cNvSpPr>
          <p:nvPr/>
        </p:nvSpPr>
        <p:spPr bwMode="auto">
          <a:xfrm>
            <a:off x="3733800" y="1643063"/>
            <a:ext cx="152400" cy="425450"/>
          </a:xfrm>
          <a:prstGeom prst="rect">
            <a:avLst/>
          </a:prstGeom>
          <a:solidFill>
            <a:srgbClr val="9AB7F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457450" y="4130675"/>
            <a:ext cx="1120775" cy="703263"/>
            <a:chOff x="1584" y="2764"/>
            <a:chExt cx="706" cy="443"/>
          </a:xfrm>
        </p:grpSpPr>
        <p:sp>
          <p:nvSpPr>
            <p:cNvPr id="1351730" name="Freeform 50"/>
            <p:cNvSpPr>
              <a:spLocks/>
            </p:cNvSpPr>
            <p:nvPr/>
          </p:nvSpPr>
          <p:spPr bwMode="auto">
            <a:xfrm>
              <a:off x="1920" y="2764"/>
              <a:ext cx="370" cy="4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43"/>
                </a:cxn>
                <a:cxn ang="0">
                  <a:pos x="370" y="443"/>
                </a:cxn>
              </a:cxnLst>
              <a:rect l="0" t="0" r="r" b="b"/>
              <a:pathLst>
                <a:path w="370" h="443">
                  <a:moveTo>
                    <a:pt x="0" y="0"/>
                  </a:moveTo>
                  <a:lnTo>
                    <a:pt x="0" y="443"/>
                  </a:lnTo>
                  <a:lnTo>
                    <a:pt x="370" y="443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1731" name="Rectangle 51"/>
            <p:cNvSpPr>
              <a:spLocks noChangeArrowheads="1"/>
            </p:cNvSpPr>
            <p:nvPr/>
          </p:nvSpPr>
          <p:spPr bwMode="auto">
            <a:xfrm>
              <a:off x="1584" y="2812"/>
              <a:ext cx="3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sz="1400" u="none">
                  <a:solidFill>
                    <a:srgbClr val="007A00"/>
                  </a:solidFill>
                  <a:cs typeface="Times New Roman (Arabic)" charset="-78"/>
                </a:rPr>
                <a:t>XRES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5903919" y="4019551"/>
            <a:ext cx="2227265" cy="2417763"/>
            <a:chOff x="3768" y="2712"/>
            <a:chExt cx="1403" cy="1523"/>
          </a:xfrm>
        </p:grpSpPr>
        <p:sp>
          <p:nvSpPr>
            <p:cNvPr id="1351733" name="Rectangle 53"/>
            <p:cNvSpPr>
              <a:spLocks noChangeArrowheads="1"/>
            </p:cNvSpPr>
            <p:nvPr/>
          </p:nvSpPr>
          <p:spPr bwMode="auto">
            <a:xfrm>
              <a:off x="4194" y="3770"/>
              <a:ext cx="977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sz="1600" u="none" dirty="0">
                  <a:solidFill>
                    <a:srgbClr val="000000"/>
                  </a:solidFill>
                  <a:cs typeface="Times New Roman (Arabic)" charset="-78"/>
                </a:rPr>
                <a:t>Authentication</a:t>
              </a:r>
            </a:p>
            <a:p>
              <a:pPr algn="ctr" defTabSz="762000"/>
              <a:r>
                <a:rPr lang="en-US" altLang="ar-SA" sz="1600" u="none" dirty="0">
                  <a:solidFill>
                    <a:srgbClr val="000000"/>
                  </a:solidFill>
                  <a:cs typeface="Times New Roman (Arabic)" charset="-78"/>
                </a:rPr>
                <a:t> Result. </a:t>
              </a:r>
              <a:br>
                <a:rPr lang="en-US" altLang="ar-SA" sz="1600" u="none" dirty="0">
                  <a:solidFill>
                    <a:srgbClr val="000000"/>
                  </a:solidFill>
                  <a:cs typeface="Times New Roman (Arabic)" charset="-78"/>
                </a:rPr>
              </a:br>
              <a:r>
                <a:rPr lang="en-US" altLang="ar-SA" sz="1600" u="none" dirty="0">
                  <a:solidFill>
                    <a:srgbClr val="000000"/>
                  </a:solidFill>
                  <a:cs typeface="Times New Roman (Arabic)" charset="-78"/>
                </a:rPr>
                <a:t>Accept or reject</a:t>
              </a:r>
              <a:endParaRPr lang="en-US" altLang="ar-SA" sz="1600" u="none" dirty="0">
                <a:cs typeface="Times New Roman (Arabic)" charset="-78"/>
              </a:endParaRPr>
            </a:p>
          </p:txBody>
        </p:sp>
        <p:grpSp>
          <p:nvGrpSpPr>
            <p:cNvPr id="8" name="Group 54"/>
            <p:cNvGrpSpPr>
              <a:grpSpLocks/>
            </p:cNvGrpSpPr>
            <p:nvPr/>
          </p:nvGrpSpPr>
          <p:grpSpPr bwMode="auto">
            <a:xfrm>
              <a:off x="3768" y="2712"/>
              <a:ext cx="1005" cy="1028"/>
              <a:chOff x="3768" y="2712"/>
              <a:chExt cx="1005" cy="1028"/>
            </a:xfrm>
          </p:grpSpPr>
          <p:sp>
            <p:nvSpPr>
              <p:cNvPr id="1351735" name="Freeform 55"/>
              <p:cNvSpPr>
                <a:spLocks/>
              </p:cNvSpPr>
              <p:nvPr/>
            </p:nvSpPr>
            <p:spPr bwMode="auto">
              <a:xfrm>
                <a:off x="4543" y="3118"/>
                <a:ext cx="222" cy="222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0" y="111"/>
                  </a:cxn>
                  <a:cxn ang="0">
                    <a:pos x="111" y="222"/>
                  </a:cxn>
                  <a:cxn ang="0">
                    <a:pos x="222" y="111"/>
                  </a:cxn>
                  <a:cxn ang="0">
                    <a:pos x="111" y="0"/>
                  </a:cxn>
                </a:cxnLst>
                <a:rect l="0" t="0" r="r" b="b"/>
                <a:pathLst>
                  <a:path w="222" h="222">
                    <a:moveTo>
                      <a:pt x="111" y="0"/>
                    </a:moveTo>
                    <a:lnTo>
                      <a:pt x="0" y="111"/>
                    </a:lnTo>
                    <a:lnTo>
                      <a:pt x="111" y="222"/>
                    </a:lnTo>
                    <a:lnTo>
                      <a:pt x="222" y="111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1736" name="Line 56"/>
              <p:cNvSpPr>
                <a:spLocks noChangeShapeType="1"/>
              </p:cNvSpPr>
              <p:nvPr/>
            </p:nvSpPr>
            <p:spPr bwMode="auto">
              <a:xfrm>
                <a:off x="4099" y="2822"/>
                <a:ext cx="518" cy="22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1737" name="Line 57"/>
              <p:cNvSpPr>
                <a:spLocks noChangeShapeType="1"/>
              </p:cNvSpPr>
              <p:nvPr/>
            </p:nvSpPr>
            <p:spPr bwMode="auto">
              <a:xfrm>
                <a:off x="4099" y="2822"/>
                <a:ext cx="267" cy="37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1738" name="Rectangle 58"/>
              <p:cNvSpPr>
                <a:spLocks noChangeArrowheads="1"/>
              </p:cNvSpPr>
              <p:nvPr/>
            </p:nvSpPr>
            <p:spPr bwMode="auto">
              <a:xfrm>
                <a:off x="3768" y="2712"/>
                <a:ext cx="34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2000"/>
                <a:r>
                  <a:rPr lang="en-US" altLang="de-DE" sz="1600" u="none">
                    <a:solidFill>
                      <a:srgbClr val="000000"/>
                    </a:solidFill>
                    <a:cs typeface="Times New Roman (Arabic)" charset="-78"/>
                  </a:rPr>
                  <a:t>32 </a:t>
                </a:r>
                <a:r>
                  <a:rPr lang="en-US" altLang="ar-SA" sz="1600" u="none">
                    <a:solidFill>
                      <a:srgbClr val="000000"/>
                    </a:solidFill>
                    <a:cs typeface="Times New Roman (Arabic)" charset="-78"/>
                  </a:rPr>
                  <a:t>Bit</a:t>
                </a:r>
                <a:endParaRPr lang="en-US" altLang="ar-SA" sz="1600" u="none">
                  <a:cs typeface="Times New Roman (Arabic)" charset="-78"/>
                </a:endParaRPr>
              </a:p>
            </p:txBody>
          </p:sp>
          <p:sp>
            <p:nvSpPr>
              <p:cNvPr id="1351739" name="Line 59"/>
              <p:cNvSpPr>
                <a:spLocks noChangeShapeType="1"/>
              </p:cNvSpPr>
              <p:nvPr/>
            </p:nvSpPr>
            <p:spPr bwMode="auto">
              <a:xfrm>
                <a:off x="4654" y="33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51740" name="Line 60"/>
              <p:cNvSpPr>
                <a:spLocks noChangeShapeType="1"/>
              </p:cNvSpPr>
              <p:nvPr/>
            </p:nvSpPr>
            <p:spPr bwMode="auto">
              <a:xfrm>
                <a:off x="4143" y="3234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351741" name="Text Box 61"/>
              <p:cNvSpPr txBox="1">
                <a:spLocks noChangeArrowheads="1"/>
              </p:cNvSpPr>
              <p:nvPr/>
            </p:nvSpPr>
            <p:spPr bwMode="auto">
              <a:xfrm>
                <a:off x="4542" y="3078"/>
                <a:ext cx="23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de-DE" sz="2400" u="none" dirty="0">
                    <a:latin typeface="Comic Sans MS" pitchFamily="66" charset="0"/>
                    <a:cs typeface="Times New Roman (Arabic)" charset="-78"/>
                  </a:rPr>
                  <a:t>=</a:t>
                </a:r>
                <a:endParaRPr lang="en-GB" sz="2400" u="none" dirty="0">
                  <a:latin typeface="Comic Sans MS" pitchFamily="66" charset="0"/>
                  <a:cs typeface="Times New Roman (Arabic)" charset="-78"/>
                </a:endParaRPr>
              </a:p>
            </p:txBody>
          </p:sp>
        </p:grp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581400" y="4600579"/>
            <a:ext cx="2970213" cy="563563"/>
            <a:chOff x="2304" y="3058"/>
            <a:chExt cx="1872" cy="355"/>
          </a:xfrm>
        </p:grpSpPr>
        <p:sp>
          <p:nvSpPr>
            <p:cNvPr id="1351743" name="Rectangle 63"/>
            <p:cNvSpPr>
              <a:spLocks noChangeArrowheads="1"/>
            </p:cNvSpPr>
            <p:nvPr/>
          </p:nvSpPr>
          <p:spPr bwMode="auto">
            <a:xfrm>
              <a:off x="2542" y="3058"/>
              <a:ext cx="15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sz="1600" u="none" dirty="0">
                  <a:solidFill>
                    <a:srgbClr val="000000"/>
                  </a:solidFill>
                  <a:cs typeface="Times New Roman (Arabic)" charset="-78"/>
                </a:rPr>
                <a:t>Authentication response</a:t>
              </a:r>
              <a:endParaRPr lang="en-US" altLang="ar-SA" sz="1600" u="none" dirty="0">
                <a:cs typeface="Times New Roman (Arabic)" charset="-78"/>
              </a:endParaRPr>
            </a:p>
          </p:txBody>
        </p:sp>
        <p:sp>
          <p:nvSpPr>
            <p:cNvPr id="1351744" name="Rectangle 64"/>
            <p:cNvSpPr>
              <a:spLocks noChangeArrowheads="1"/>
            </p:cNvSpPr>
            <p:nvPr/>
          </p:nvSpPr>
          <p:spPr bwMode="auto">
            <a:xfrm>
              <a:off x="3118" y="3259"/>
              <a:ext cx="3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US" altLang="ar-SA" sz="1600" u="none" dirty="0">
                  <a:solidFill>
                    <a:srgbClr val="007A00"/>
                  </a:solidFill>
                  <a:cs typeface="Times New Roman (Arabic)" charset="-78"/>
                </a:rPr>
                <a:t>XRES</a:t>
              </a:r>
            </a:p>
          </p:txBody>
        </p:sp>
        <p:sp>
          <p:nvSpPr>
            <p:cNvPr id="1351745" name="Line 65"/>
            <p:cNvSpPr>
              <a:spLocks noChangeShapeType="1"/>
            </p:cNvSpPr>
            <p:nvPr/>
          </p:nvSpPr>
          <p:spPr bwMode="auto">
            <a:xfrm>
              <a:off x="2304" y="3216"/>
              <a:ext cx="18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1351746" name="Rectangle 66"/>
          <p:cNvSpPr>
            <a:spLocks noChangeArrowheads="1"/>
          </p:cNvSpPr>
          <p:nvPr/>
        </p:nvSpPr>
        <p:spPr bwMode="auto">
          <a:xfrm>
            <a:off x="2324100" y="3752850"/>
            <a:ext cx="1370013" cy="358775"/>
          </a:xfrm>
          <a:prstGeom prst="rect">
            <a:avLst/>
          </a:prstGeom>
          <a:solidFill>
            <a:srgbClr val="FEA8F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51747" name="Rectangle 67"/>
          <p:cNvSpPr>
            <a:spLocks noChangeArrowheads="1"/>
          </p:cNvSpPr>
          <p:nvPr/>
        </p:nvSpPr>
        <p:spPr bwMode="auto">
          <a:xfrm>
            <a:off x="2362200" y="3829050"/>
            <a:ext cx="1262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1600" u="none">
                <a:solidFill>
                  <a:srgbClr val="000000"/>
                </a:solidFill>
                <a:cs typeface="Times New Roman (Arabic)" charset="-78"/>
              </a:rPr>
              <a:t>A3/CO</a:t>
            </a:r>
            <a:r>
              <a:rPr lang="de-DE" altLang="ar-SA" sz="1600" u="none">
                <a:solidFill>
                  <a:srgbClr val="000000"/>
                </a:solidFill>
                <a:cs typeface="Times New Roman (Arabic)" charset="-78"/>
              </a:rPr>
              <a:t>MP128</a:t>
            </a:r>
            <a:endParaRPr lang="en-US" altLang="ar-SA" sz="1600" u="none">
              <a:cs typeface="Times New Roman (Arabic)" charset="-78"/>
            </a:endParaRPr>
          </a:p>
        </p:txBody>
      </p:sp>
      <p:sp>
        <p:nvSpPr>
          <p:cNvPr id="1351748" name="Line 68"/>
          <p:cNvSpPr>
            <a:spLocks noChangeShapeType="1"/>
          </p:cNvSpPr>
          <p:nvPr/>
        </p:nvSpPr>
        <p:spPr bwMode="auto">
          <a:xfrm>
            <a:off x="7656513" y="33909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1351749" name="Text Box 69"/>
          <p:cNvSpPr txBox="1">
            <a:spLocks noChangeArrowheads="1"/>
          </p:cNvSpPr>
          <p:nvPr/>
        </p:nvSpPr>
        <p:spPr bwMode="auto">
          <a:xfrm>
            <a:off x="2399834" y="5094231"/>
            <a:ext cx="1182032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800" u="none" dirty="0">
                <a:solidFill>
                  <a:schemeClr val="tx2"/>
                </a:solidFill>
                <a:cs typeface="Times New Roman (Arabic)" charset="-78"/>
              </a:rPr>
              <a:t>SIM Card</a:t>
            </a:r>
            <a:endParaRPr lang="en-GB" sz="1800" u="none" dirty="0">
              <a:solidFill>
                <a:schemeClr val="tx2"/>
              </a:solidFill>
              <a:cs typeface="Times New Roman (Arabic)" charset="-78"/>
            </a:endParaRPr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87312540-8F73-F957-D78A-26431E434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70" y="4116387"/>
            <a:ext cx="10211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US" altLang="ar-SA" sz="1600" u="none" dirty="0">
                <a:solidFill>
                  <a:srgbClr val="000000"/>
                </a:solidFill>
                <a:cs typeface="Times New Roman (Arabic)" charset="-78"/>
              </a:rPr>
              <a:t>^Mapping </a:t>
            </a:r>
            <a:br>
              <a:rPr lang="en-US" altLang="ar-SA" sz="1600" u="none" dirty="0">
                <a:solidFill>
                  <a:srgbClr val="000000"/>
                </a:solidFill>
                <a:cs typeface="Times New Roman (Arabic)" charset="-78"/>
              </a:rPr>
            </a:br>
            <a:r>
              <a:rPr lang="en-US" altLang="ar-SA" sz="1600" u="none" dirty="0">
                <a:solidFill>
                  <a:srgbClr val="000000"/>
                </a:solidFill>
                <a:cs typeface="Times New Roman (Arabic)" charset="-78"/>
              </a:rPr>
              <a:t>function</a:t>
            </a:r>
            <a:endParaRPr lang="en-US" altLang="ar-SA" sz="1600" u="none" dirty="0">
              <a:cs typeface="Times New Roman (Arabic)" charset="-78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14D19E-6CF5-A632-DECC-2DF727DD18F6}"/>
              </a:ext>
            </a:extLst>
          </p:cNvPr>
          <p:cNvCxnSpPr>
            <a:endCxn id="1351746" idx="1"/>
          </p:cNvCxnSpPr>
          <p:nvPr/>
        </p:nvCxnSpPr>
        <p:spPr bwMode="auto">
          <a:xfrm flipV="1">
            <a:off x="1457671" y="3932238"/>
            <a:ext cx="866429" cy="22304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5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5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9" grpId="0" autoUpdateAnimBg="0"/>
      <p:bldP spid="135172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Text Box 2"/>
          <p:cNvSpPr txBox="1">
            <a:spLocks noChangeArrowheads="1"/>
          </p:cNvSpPr>
          <p:nvPr/>
        </p:nvSpPr>
        <p:spPr bwMode="auto">
          <a:xfrm>
            <a:off x="1223963" y="577850"/>
            <a:ext cx="81835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GB" altLang="ar-SA" sz="4000" u="none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Secured </a:t>
            </a:r>
            <a:r>
              <a:rPr lang="en-US" altLang="ar-SA" sz="4000" u="none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Signature</a:t>
            </a:r>
            <a:r>
              <a:rPr lang="en-GB" altLang="ar-SA" sz="4000" u="none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(</a:t>
            </a:r>
            <a:r>
              <a:rPr lang="en-US" altLang="ar-SA" sz="4000" u="none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Data Authentication</a:t>
            </a:r>
            <a:r>
              <a:rPr lang="en-GB" altLang="ar-SA" sz="4000" u="none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)</a:t>
            </a:r>
            <a:endParaRPr lang="en-US" altLang="ar-SA" sz="4000" u="none">
              <a:solidFill>
                <a:srgbClr val="023DD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US" altLang="ar-SA" sz="3200" u="none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(source authentication)</a:t>
            </a:r>
            <a:endParaRPr lang="en-GB" altLang="ar-SA" sz="3200" i="1" u="none">
              <a:solidFill>
                <a:srgbClr val="023DD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sp>
        <p:nvSpPr>
          <p:cNvPr id="1353731" name="Rectangle 3"/>
          <p:cNvSpPr>
            <a:spLocks noChangeArrowheads="1"/>
          </p:cNvSpPr>
          <p:nvPr/>
        </p:nvSpPr>
        <p:spPr bwMode="auto">
          <a:xfrm>
            <a:off x="576263" y="3235945"/>
            <a:ext cx="1546225" cy="425450"/>
          </a:xfrm>
          <a:prstGeom prst="rect">
            <a:avLst/>
          </a:prstGeom>
          <a:solidFill>
            <a:srgbClr val="FFEBEB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rgbClr val="1515F5"/>
                </a:solidFill>
              </a:rPr>
              <a:t>Data</a:t>
            </a:r>
            <a:endParaRPr lang="en-GB" u="none">
              <a:solidFill>
                <a:srgbClr val="1515F5"/>
              </a:solidFill>
            </a:endParaRPr>
          </a:p>
        </p:txBody>
      </p:sp>
      <p:sp>
        <p:nvSpPr>
          <p:cNvPr id="1353732" name="Rectangle 4"/>
          <p:cNvSpPr>
            <a:spLocks noChangeArrowheads="1"/>
          </p:cNvSpPr>
          <p:nvPr/>
        </p:nvSpPr>
        <p:spPr bwMode="auto">
          <a:xfrm>
            <a:off x="1800225" y="4517057"/>
            <a:ext cx="1835150" cy="425450"/>
          </a:xfrm>
          <a:prstGeom prst="rect">
            <a:avLst/>
          </a:prstGeom>
          <a:solidFill>
            <a:srgbClr val="FFEBEB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rgbClr val="1515F5"/>
                </a:solidFill>
              </a:rPr>
              <a:t>Data</a:t>
            </a:r>
            <a:endParaRPr lang="en-GB" u="none">
              <a:solidFill>
                <a:srgbClr val="1515F5"/>
              </a:solidFill>
            </a:endParaRPr>
          </a:p>
        </p:txBody>
      </p:sp>
      <p:sp>
        <p:nvSpPr>
          <p:cNvPr id="1353733" name="Rectangle 5"/>
          <p:cNvSpPr>
            <a:spLocks noChangeArrowheads="1"/>
          </p:cNvSpPr>
          <p:nvPr/>
        </p:nvSpPr>
        <p:spPr bwMode="auto">
          <a:xfrm>
            <a:off x="3636963" y="4517057"/>
            <a:ext cx="1381125" cy="425450"/>
          </a:xfrm>
          <a:prstGeom prst="rect">
            <a:avLst/>
          </a:prstGeom>
          <a:solidFill>
            <a:srgbClr val="FFEBEB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solidFill>
                  <a:schemeClr val="accent2"/>
                </a:solidFill>
              </a:rPr>
              <a:t>Signature</a:t>
            </a:r>
            <a:endParaRPr lang="en-GB" u="none" dirty="0">
              <a:solidFill>
                <a:schemeClr val="accent2"/>
              </a:solidFill>
            </a:endParaRPr>
          </a:p>
        </p:txBody>
      </p:sp>
      <p:sp>
        <p:nvSpPr>
          <p:cNvPr id="1353734" name="Text Box 6"/>
          <p:cNvSpPr txBox="1">
            <a:spLocks noChangeArrowheads="1"/>
          </p:cNvSpPr>
          <p:nvPr/>
        </p:nvSpPr>
        <p:spPr bwMode="auto">
          <a:xfrm>
            <a:off x="792163" y="2451720"/>
            <a:ext cx="12985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 dirty="0"/>
              <a:t>Document</a:t>
            </a:r>
            <a:endParaRPr lang="en-GB" sz="1800" u="none" dirty="0"/>
          </a:p>
        </p:txBody>
      </p:sp>
      <p:sp>
        <p:nvSpPr>
          <p:cNvPr id="1353735" name="Line 7"/>
          <p:cNvSpPr>
            <a:spLocks noChangeShapeType="1"/>
          </p:cNvSpPr>
          <p:nvPr/>
        </p:nvSpPr>
        <p:spPr bwMode="auto">
          <a:xfrm>
            <a:off x="1296988" y="2810495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36" name="Text Box 8"/>
          <p:cNvSpPr txBox="1">
            <a:spLocks noChangeArrowheads="1"/>
          </p:cNvSpPr>
          <p:nvPr/>
        </p:nvSpPr>
        <p:spPr bwMode="auto">
          <a:xfrm>
            <a:off x="1653722" y="5407008"/>
            <a:ext cx="3477532" cy="710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2400" u="none" dirty="0"/>
              <a:t>Signed Document</a:t>
            </a:r>
          </a:p>
          <a:p>
            <a:pPr defTabSz="762000"/>
            <a:r>
              <a:rPr lang="en-US" sz="1600" u="none" dirty="0"/>
              <a:t>Only designated person can sign!</a:t>
            </a:r>
          </a:p>
        </p:txBody>
      </p:sp>
      <p:sp>
        <p:nvSpPr>
          <p:cNvPr id="1353737" name="Line 9"/>
          <p:cNvSpPr>
            <a:spLocks noChangeShapeType="1"/>
          </p:cNvSpPr>
          <p:nvPr/>
        </p:nvSpPr>
        <p:spPr bwMode="auto">
          <a:xfrm flipV="1">
            <a:off x="3316288" y="5089134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38" name="Line 10"/>
          <p:cNvSpPr>
            <a:spLocks noChangeShapeType="1"/>
          </p:cNvSpPr>
          <p:nvPr/>
        </p:nvSpPr>
        <p:spPr bwMode="auto">
          <a:xfrm>
            <a:off x="1439863" y="3747120"/>
            <a:ext cx="1216025" cy="690562"/>
          </a:xfrm>
          <a:prstGeom prst="line">
            <a:avLst/>
          </a:prstGeom>
          <a:noFill/>
          <a:ln w="28575">
            <a:solidFill>
              <a:srgbClr val="1515F5"/>
            </a:solidFill>
            <a:prstDash val="dash"/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39" name="Line 11"/>
          <p:cNvSpPr>
            <a:spLocks noChangeShapeType="1"/>
          </p:cNvSpPr>
          <p:nvPr/>
        </p:nvSpPr>
        <p:spPr bwMode="auto">
          <a:xfrm flipH="1">
            <a:off x="4321175" y="3829670"/>
            <a:ext cx="1588" cy="709612"/>
          </a:xfrm>
          <a:prstGeom prst="line">
            <a:avLst/>
          </a:prstGeom>
          <a:noFill/>
          <a:ln w="38100">
            <a:solidFill>
              <a:srgbClr val="1515F5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40" name="Line 12"/>
          <p:cNvSpPr>
            <a:spLocks noChangeShapeType="1"/>
          </p:cNvSpPr>
          <p:nvPr/>
        </p:nvSpPr>
        <p:spPr bwMode="auto">
          <a:xfrm flipV="1">
            <a:off x="5112767" y="3317527"/>
            <a:ext cx="1236511" cy="1373072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41" name="Rectangle 13"/>
          <p:cNvSpPr>
            <a:spLocks noChangeArrowheads="1"/>
          </p:cNvSpPr>
          <p:nvPr/>
        </p:nvSpPr>
        <p:spPr bwMode="auto">
          <a:xfrm>
            <a:off x="6345684" y="4004063"/>
            <a:ext cx="2362200" cy="9906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42" name="Text Box 14"/>
          <p:cNvSpPr txBox="1">
            <a:spLocks noChangeArrowheads="1"/>
          </p:cNvSpPr>
          <p:nvPr/>
        </p:nvSpPr>
        <p:spPr bwMode="auto">
          <a:xfrm>
            <a:off x="6941763" y="4184476"/>
            <a:ext cx="13525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u="none" dirty="0"/>
              <a:t>Signature</a:t>
            </a:r>
          </a:p>
          <a:p>
            <a:pPr defTabSz="762000"/>
            <a:r>
              <a:rPr lang="en-US" u="none" dirty="0"/>
              <a:t>Checker</a:t>
            </a:r>
            <a:endParaRPr lang="en-GB" u="none" dirty="0"/>
          </a:p>
        </p:txBody>
      </p:sp>
      <p:sp>
        <p:nvSpPr>
          <p:cNvPr id="1353743" name="Line 15"/>
          <p:cNvSpPr>
            <a:spLocks noChangeShapeType="1"/>
          </p:cNvSpPr>
          <p:nvPr/>
        </p:nvSpPr>
        <p:spPr bwMode="auto">
          <a:xfrm>
            <a:off x="7526784" y="5034582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44" name="Text Box 16"/>
          <p:cNvSpPr txBox="1">
            <a:spLocks noChangeArrowheads="1"/>
          </p:cNvSpPr>
          <p:nvPr/>
        </p:nvSpPr>
        <p:spPr bwMode="auto">
          <a:xfrm>
            <a:off x="6227132" y="5407008"/>
            <a:ext cx="3309935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en-US" dirty="0">
                <a:solidFill>
                  <a:schemeClr val="hlink"/>
                </a:solidFill>
              </a:rPr>
              <a:t>Accept/reject  document</a:t>
            </a:r>
            <a:endParaRPr lang="en-GB" dirty="0">
              <a:solidFill>
                <a:schemeClr val="hlink"/>
              </a:solidFill>
            </a:endParaRPr>
          </a:p>
        </p:txBody>
      </p:sp>
      <p:sp>
        <p:nvSpPr>
          <p:cNvPr id="1353745" name="Line 17"/>
          <p:cNvSpPr>
            <a:spLocks noChangeShapeType="1"/>
          </p:cNvSpPr>
          <p:nvPr/>
        </p:nvSpPr>
        <p:spPr bwMode="auto">
          <a:xfrm flipH="1">
            <a:off x="4322763" y="2734295"/>
            <a:ext cx="0" cy="304800"/>
          </a:xfrm>
          <a:prstGeom prst="line">
            <a:avLst/>
          </a:prstGeom>
          <a:noFill/>
          <a:ln w="38100">
            <a:solidFill>
              <a:srgbClr val="1515F5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46" name="Text Box 18"/>
          <p:cNvSpPr txBox="1">
            <a:spLocks noChangeArrowheads="1"/>
          </p:cNvSpPr>
          <p:nvPr/>
        </p:nvSpPr>
        <p:spPr bwMode="auto">
          <a:xfrm>
            <a:off x="3560763" y="2378695"/>
            <a:ext cx="1463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/>
              <a:t>Signing key</a:t>
            </a:r>
            <a:endParaRPr lang="en-GB" sz="1800" u="none"/>
          </a:p>
        </p:txBody>
      </p:sp>
      <p:sp>
        <p:nvSpPr>
          <p:cNvPr id="1353747" name="Line 19"/>
          <p:cNvSpPr>
            <a:spLocks noChangeShapeType="1"/>
          </p:cNvSpPr>
          <p:nvPr/>
        </p:nvSpPr>
        <p:spPr bwMode="auto">
          <a:xfrm flipH="1">
            <a:off x="7689478" y="3508995"/>
            <a:ext cx="459467" cy="41348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de-DE" dirty="0"/>
          </a:p>
        </p:txBody>
      </p:sp>
      <p:sp>
        <p:nvSpPr>
          <p:cNvPr id="1353748" name="Text Box 20"/>
          <p:cNvSpPr txBox="1">
            <a:spLocks noChangeArrowheads="1"/>
          </p:cNvSpPr>
          <p:nvPr/>
        </p:nvSpPr>
        <p:spPr bwMode="auto">
          <a:xfrm>
            <a:off x="8871108" y="4468130"/>
            <a:ext cx="1220504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 dirty="0"/>
              <a:t>Checking</a:t>
            </a:r>
          </a:p>
          <a:p>
            <a:pPr defTabSz="762000"/>
            <a:r>
              <a:rPr lang="en-US" sz="1800" u="none" dirty="0"/>
              <a:t> key</a:t>
            </a:r>
            <a:endParaRPr lang="en-GB" sz="1800" u="none" dirty="0"/>
          </a:p>
        </p:txBody>
      </p:sp>
      <p:sp>
        <p:nvSpPr>
          <p:cNvPr id="1353749" name="Text Box 21"/>
          <p:cNvSpPr txBox="1">
            <a:spLocks noChangeArrowheads="1"/>
          </p:cNvSpPr>
          <p:nvPr/>
        </p:nvSpPr>
        <p:spPr bwMode="auto">
          <a:xfrm>
            <a:off x="672306" y="1935308"/>
            <a:ext cx="22558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dirty="0">
                <a:solidFill>
                  <a:srgbClr val="1515F5"/>
                </a:solidFill>
              </a:rPr>
              <a:t>Signing Process:</a:t>
            </a:r>
            <a:endParaRPr lang="en-GB" dirty="0">
              <a:solidFill>
                <a:srgbClr val="1515F5"/>
              </a:solidFill>
            </a:endParaRPr>
          </a:p>
        </p:txBody>
      </p:sp>
      <p:sp>
        <p:nvSpPr>
          <p:cNvPr id="1353750" name="Text Box 22"/>
          <p:cNvSpPr txBox="1">
            <a:spLocks noChangeArrowheads="1"/>
          </p:cNvSpPr>
          <p:nvPr/>
        </p:nvSpPr>
        <p:spPr bwMode="auto">
          <a:xfrm>
            <a:off x="6470650" y="2054845"/>
            <a:ext cx="2720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dirty="0">
                <a:solidFill>
                  <a:srgbClr val="1515F5"/>
                </a:solidFill>
              </a:rPr>
              <a:t>Checking Signature :</a:t>
            </a:r>
            <a:endParaRPr lang="en-GB" dirty="0">
              <a:solidFill>
                <a:srgbClr val="1515F5"/>
              </a:solidFill>
            </a:endParaRPr>
          </a:p>
        </p:txBody>
      </p:sp>
      <p:sp>
        <p:nvSpPr>
          <p:cNvPr id="1353751" name="Line 23"/>
          <p:cNvSpPr>
            <a:spLocks noChangeShapeType="1"/>
          </p:cNvSpPr>
          <p:nvPr/>
        </p:nvSpPr>
        <p:spPr bwMode="auto">
          <a:xfrm>
            <a:off x="5905500" y="218184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52" name="Text Box 24"/>
          <p:cNvSpPr txBox="1">
            <a:spLocks noChangeArrowheads="1"/>
          </p:cNvSpPr>
          <p:nvPr/>
        </p:nvSpPr>
        <p:spPr bwMode="auto">
          <a:xfrm>
            <a:off x="3238038" y="3039095"/>
            <a:ext cx="2166275" cy="1079399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/>
            <a:br>
              <a:rPr lang="en-US" sz="1600" u="none" dirty="0"/>
            </a:br>
            <a:r>
              <a:rPr lang="en-US" sz="1600" u="none" dirty="0"/>
              <a:t>Authentic </a:t>
            </a:r>
          </a:p>
          <a:p>
            <a:pPr algn="ctr" defTabSz="762000"/>
            <a:r>
              <a:rPr lang="en-US" sz="1600" u="none" dirty="0"/>
              <a:t>Signature Generator</a:t>
            </a:r>
            <a:endParaRPr lang="en-GB" sz="1600" u="none" dirty="0"/>
          </a:p>
          <a:p>
            <a:pPr algn="ctr" defTabSz="762000"/>
            <a:endParaRPr lang="en-GB" sz="1600" dirty="0"/>
          </a:p>
        </p:txBody>
      </p:sp>
      <p:sp>
        <p:nvSpPr>
          <p:cNvPr id="1353753" name="Line 25"/>
          <p:cNvSpPr>
            <a:spLocks noChangeShapeType="1"/>
          </p:cNvSpPr>
          <p:nvPr/>
        </p:nvSpPr>
        <p:spPr bwMode="auto">
          <a:xfrm>
            <a:off x="2112963" y="3450257"/>
            <a:ext cx="1128712" cy="9525"/>
          </a:xfrm>
          <a:prstGeom prst="line">
            <a:avLst/>
          </a:prstGeom>
          <a:noFill/>
          <a:ln w="38100">
            <a:solidFill>
              <a:srgbClr val="1515F5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53754" name="Text Box 26"/>
          <p:cNvSpPr txBox="1">
            <a:spLocks noChangeArrowheads="1"/>
          </p:cNvSpPr>
          <p:nvPr/>
        </p:nvSpPr>
        <p:spPr bwMode="auto">
          <a:xfrm>
            <a:off x="6053299" y="5870272"/>
            <a:ext cx="3657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600" u="none" dirty="0"/>
              <a:t>Everybody can check the signature!</a:t>
            </a:r>
            <a:endParaRPr lang="en-GB" sz="1600" u="none" dirty="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6471268" y="2962895"/>
            <a:ext cx="1835150" cy="425450"/>
          </a:xfrm>
          <a:prstGeom prst="rect">
            <a:avLst/>
          </a:prstGeom>
          <a:solidFill>
            <a:srgbClr val="FFEBEB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rgbClr val="1515F5"/>
                </a:solidFill>
              </a:rPr>
              <a:t>Data</a:t>
            </a:r>
            <a:endParaRPr lang="en-GB" u="none">
              <a:solidFill>
                <a:srgbClr val="1515F5"/>
              </a:solidFill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8308006" y="2962895"/>
            <a:ext cx="1381125" cy="425450"/>
          </a:xfrm>
          <a:prstGeom prst="rect">
            <a:avLst/>
          </a:prstGeom>
          <a:solidFill>
            <a:srgbClr val="FFEBEB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chemeClr val="accent2"/>
                </a:solidFill>
              </a:rPr>
              <a:t>Signature</a:t>
            </a:r>
            <a:endParaRPr lang="en-GB" u="none">
              <a:solidFill>
                <a:schemeClr val="accent2"/>
              </a:solidFill>
            </a:endParaRPr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H="1">
            <a:off x="8694317" y="4429126"/>
            <a:ext cx="713208" cy="85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31" grpId="0" animBg="1"/>
      <p:bldP spid="1353732" grpId="0" animBg="1"/>
      <p:bldP spid="1353733" grpId="0" animBg="1"/>
      <p:bldP spid="1353734" grpId="0"/>
      <p:bldP spid="1353735" grpId="0" animBg="1"/>
      <p:bldP spid="1353736" grpId="0"/>
      <p:bldP spid="1353737" grpId="0" animBg="1"/>
      <p:bldP spid="1353738" grpId="0" animBg="1"/>
      <p:bldP spid="1353739" grpId="0" animBg="1"/>
      <p:bldP spid="1353740" grpId="0" animBg="1"/>
      <p:bldP spid="1353741" grpId="0" animBg="1"/>
      <p:bldP spid="1353742" grpId="0"/>
      <p:bldP spid="1353743" grpId="0" animBg="1"/>
      <p:bldP spid="1353744" grpId="0"/>
      <p:bldP spid="1353745" grpId="0" animBg="1"/>
      <p:bldP spid="1353746" grpId="0"/>
      <p:bldP spid="1353747" grpId="0" animBg="1"/>
      <p:bldP spid="1353748" grpId="0"/>
      <p:bldP spid="1353750" grpId="0"/>
      <p:bldP spid="1353751" grpId="0" animBg="1"/>
      <p:bldP spid="1353752" grpId="0" animBg="1"/>
      <p:bldP spid="1353753" grpId="0" animBg="1"/>
      <p:bldP spid="1353754" grpId="0"/>
      <p:bldP spid="27" grpId="0" animBg="1"/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8" name="Rectangle 2"/>
          <p:cNvSpPr>
            <a:spLocks noChangeArrowheads="1"/>
          </p:cNvSpPr>
          <p:nvPr/>
        </p:nvSpPr>
        <p:spPr bwMode="auto">
          <a:xfrm>
            <a:off x="1194514" y="1011238"/>
            <a:ext cx="8059899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endParaRPr lang="en-US" altLang="ar-SA" sz="32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US" altLang="ar-SA" sz="4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4. Cryptographic Protocols</a:t>
            </a:r>
          </a:p>
          <a:p>
            <a:pPr algn="ctr" defTabSz="762000"/>
            <a:endParaRPr lang="en-US" altLang="ar-SA" sz="48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GB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Secret Sharing, Security Management, Standards</a:t>
            </a:r>
            <a:r>
              <a:rPr lang="en-US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, </a:t>
            </a:r>
            <a:endParaRPr lang="en-GB" altLang="ar-SA" sz="32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US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Mobile Security &amp; </a:t>
            </a:r>
            <a:r>
              <a:rPr lang="en-GB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Applications</a:t>
            </a:r>
            <a:endParaRPr lang="en-GB" altLang="ar-SA" sz="40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endParaRPr lang="en-GB" altLang="ar-SA" sz="40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GB" altLang="ar-SA" sz="40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</a:t>
            </a:r>
            <a:endParaRPr lang="en-GB" altLang="ar-SA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ChangeArrowheads="1"/>
          </p:cNvSpPr>
          <p:nvPr/>
        </p:nvSpPr>
        <p:spPr bwMode="auto">
          <a:xfrm>
            <a:off x="3705225" y="2133600"/>
            <a:ext cx="2208213" cy="42687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57827" name="Text Box 3"/>
          <p:cNvSpPr txBox="1">
            <a:spLocks noChangeArrowheads="1"/>
          </p:cNvSpPr>
          <p:nvPr/>
        </p:nvSpPr>
        <p:spPr bwMode="auto">
          <a:xfrm>
            <a:off x="2022475" y="1082675"/>
            <a:ext cx="62055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24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No Key</a:t>
            </a:r>
            <a:r>
              <a:rPr lang="en-US" altLang="ar-SA" sz="2400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Cryptography :   Shamir’s  3-Pass Protocol</a:t>
            </a:r>
          </a:p>
          <a:p>
            <a:pPr algn="ctr" defTabSz="762000"/>
            <a:r>
              <a:rPr lang="en-US" altLang="ar-SA" sz="1800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(Mechanical scenario)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1985963"/>
            <a:ext cx="614363" cy="757237"/>
            <a:chOff x="1584" y="1347"/>
            <a:chExt cx="387" cy="47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632" y="1347"/>
              <a:ext cx="339" cy="189"/>
              <a:chOff x="1821" y="1347"/>
              <a:chExt cx="339" cy="189"/>
            </a:xfrm>
          </p:grpSpPr>
          <p:sp>
            <p:nvSpPr>
              <p:cNvPr id="1357830" name="Freeform 6"/>
              <p:cNvSpPr>
                <a:spLocks noEditPoints="1"/>
              </p:cNvSpPr>
              <p:nvPr/>
            </p:nvSpPr>
            <p:spPr bwMode="auto">
              <a:xfrm>
                <a:off x="1821" y="1347"/>
                <a:ext cx="339" cy="189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  <a:cxn ang="0">
                    <a:pos x="28" y="55"/>
                  </a:cxn>
                  <a:cxn ang="0">
                    <a:pos x="231" y="124"/>
                  </a:cxn>
                  <a:cxn ang="0">
                    <a:pos x="355" y="9"/>
                  </a:cxn>
                  <a:cxn ang="0">
                    <a:pos x="28" y="55"/>
                  </a:cxn>
                  <a:cxn ang="0">
                    <a:pos x="22" y="69"/>
                  </a:cxn>
                  <a:cxn ang="0">
                    <a:pos x="73" y="188"/>
                  </a:cxn>
                  <a:cxn ang="0">
                    <a:pos x="152" y="110"/>
                  </a:cxn>
                  <a:cxn ang="0">
                    <a:pos x="22" y="69"/>
                  </a:cxn>
                  <a:cxn ang="0">
                    <a:pos x="372" y="19"/>
                  </a:cxn>
                  <a:cxn ang="0">
                    <a:pos x="293" y="92"/>
                  </a:cxn>
                  <a:cxn ang="0">
                    <a:pos x="422" y="138"/>
                  </a:cxn>
                  <a:cxn ang="0">
                    <a:pos x="372" y="19"/>
                  </a:cxn>
                  <a:cxn ang="0">
                    <a:pos x="169" y="119"/>
                  </a:cxn>
                  <a:cxn ang="0">
                    <a:pos x="90" y="193"/>
                  </a:cxn>
                  <a:cxn ang="0">
                    <a:pos x="411" y="147"/>
                  </a:cxn>
                  <a:cxn ang="0">
                    <a:pos x="281" y="101"/>
                  </a:cxn>
                  <a:cxn ang="0">
                    <a:pos x="242" y="142"/>
                  </a:cxn>
                  <a:cxn ang="0">
                    <a:pos x="169" y="119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1" name="Freeform 7"/>
              <p:cNvSpPr>
                <a:spLocks/>
              </p:cNvSpPr>
              <p:nvPr/>
            </p:nvSpPr>
            <p:spPr bwMode="auto">
              <a:xfrm>
                <a:off x="1821" y="1347"/>
                <a:ext cx="339" cy="189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2" name="Freeform 8"/>
              <p:cNvSpPr>
                <a:spLocks/>
              </p:cNvSpPr>
              <p:nvPr/>
            </p:nvSpPr>
            <p:spPr bwMode="auto">
              <a:xfrm>
                <a:off x="1842" y="1355"/>
                <a:ext cx="249" cy="10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7" y="0"/>
                  </a:cxn>
                  <a:cxn ang="0">
                    <a:pos x="0" y="46"/>
                  </a:cxn>
                </a:cxnLst>
                <a:rect l="0" t="0" r="r" b="b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3" name="Freeform 9"/>
              <p:cNvSpPr>
                <a:spLocks/>
              </p:cNvSpPr>
              <p:nvPr/>
            </p:nvSpPr>
            <p:spPr bwMode="auto">
              <a:xfrm>
                <a:off x="1838" y="1409"/>
                <a:ext cx="99" cy="1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119"/>
                  </a:cxn>
                  <a:cxn ang="0">
                    <a:pos x="130" y="41"/>
                  </a:cxn>
                  <a:cxn ang="0">
                    <a:pos x="0" y="0"/>
                  </a:cxn>
                </a:cxnLst>
                <a:rect l="0" t="0" r="r" b="b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4" name="Freeform 10"/>
              <p:cNvSpPr>
                <a:spLocks/>
              </p:cNvSpPr>
              <p:nvPr/>
            </p:nvSpPr>
            <p:spPr bwMode="auto">
              <a:xfrm>
                <a:off x="2044" y="1364"/>
                <a:ext cx="98" cy="10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3"/>
                  </a:cxn>
                  <a:cxn ang="0">
                    <a:pos x="129" y="119"/>
                  </a:cxn>
                  <a:cxn ang="0">
                    <a:pos x="79" y="0"/>
                  </a:cxn>
                </a:cxnLst>
                <a:rect l="0" t="0" r="r" b="b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5" name="Freeform 11"/>
              <p:cNvSpPr>
                <a:spLocks/>
              </p:cNvSpPr>
              <p:nvPr/>
            </p:nvSpPr>
            <p:spPr bwMode="auto">
              <a:xfrm>
                <a:off x="1890" y="1439"/>
                <a:ext cx="244" cy="84"/>
              </a:xfrm>
              <a:custGeom>
                <a:avLst/>
                <a:gdLst/>
                <a:ahLst/>
                <a:cxnLst>
                  <a:cxn ang="0">
                    <a:pos x="79" y="18"/>
                  </a:cxn>
                  <a:cxn ang="0">
                    <a:pos x="0" y="92"/>
                  </a:cxn>
                  <a:cxn ang="0">
                    <a:pos x="321" y="46"/>
                  </a:cxn>
                  <a:cxn ang="0">
                    <a:pos x="191" y="0"/>
                  </a:cxn>
                  <a:cxn ang="0">
                    <a:pos x="152" y="41"/>
                  </a:cxn>
                  <a:cxn ang="0">
                    <a:pos x="79" y="18"/>
                  </a:cxn>
                </a:cxnLst>
                <a:rect l="0" t="0" r="r" b="b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36" name="Freeform 12"/>
              <p:cNvSpPr>
                <a:spLocks/>
              </p:cNvSpPr>
              <p:nvPr/>
            </p:nvSpPr>
            <p:spPr bwMode="auto">
              <a:xfrm>
                <a:off x="1958" y="1380"/>
                <a:ext cx="55" cy="67"/>
              </a:xfrm>
              <a:custGeom>
                <a:avLst/>
                <a:gdLst/>
                <a:ahLst/>
                <a:cxnLst>
                  <a:cxn ang="0">
                    <a:pos x="39" y="46"/>
                  </a:cxn>
                  <a:cxn ang="0">
                    <a:pos x="34" y="50"/>
                  </a:cxn>
                  <a:cxn ang="0">
                    <a:pos x="11" y="18"/>
                  </a:cxn>
                  <a:cxn ang="0">
                    <a:pos x="23" y="69"/>
                  </a:cxn>
                  <a:cxn ang="0">
                    <a:pos x="34" y="64"/>
                  </a:cxn>
                  <a:cxn ang="0">
                    <a:pos x="34" y="69"/>
                  </a:cxn>
                  <a:cxn ang="0">
                    <a:pos x="17" y="73"/>
                  </a:cxn>
                  <a:cxn ang="0">
                    <a:pos x="17" y="69"/>
                  </a:cxn>
                  <a:cxn ang="0">
                    <a:pos x="23" y="69"/>
                  </a:cxn>
                  <a:cxn ang="0">
                    <a:pos x="6" y="18"/>
                  </a:cxn>
                  <a:cxn ang="0">
                    <a:pos x="6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1" y="14"/>
                  </a:cxn>
                  <a:cxn ang="0">
                    <a:pos x="39" y="46"/>
                  </a:cxn>
                  <a:cxn ang="0">
                    <a:pos x="39" y="5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8" y="55"/>
                  </a:cxn>
                  <a:cxn ang="0">
                    <a:pos x="73" y="55"/>
                  </a:cxn>
                  <a:cxn ang="0">
                    <a:pos x="68" y="55"/>
                  </a:cxn>
                  <a:cxn ang="0">
                    <a:pos x="56" y="60"/>
                  </a:cxn>
                  <a:cxn ang="0">
                    <a:pos x="51" y="60"/>
                  </a:cxn>
                  <a:cxn ang="0">
                    <a:pos x="56" y="60"/>
                  </a:cxn>
                  <a:cxn ang="0">
                    <a:pos x="62" y="55"/>
                  </a:cxn>
                  <a:cxn ang="0">
                    <a:pos x="45" y="9"/>
                  </a:cxn>
                  <a:cxn ang="0">
                    <a:pos x="39" y="46"/>
                  </a:cxn>
                </a:cxnLst>
                <a:rect l="0" t="0" r="r" b="b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57837" name="Line 13"/>
            <p:cNvSpPr>
              <a:spLocks noChangeShapeType="1"/>
            </p:cNvSpPr>
            <p:nvPr/>
          </p:nvSpPr>
          <p:spPr bwMode="auto">
            <a:xfrm flipH="1">
              <a:off x="1584" y="1584"/>
              <a:ext cx="203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88988" y="1752600"/>
            <a:ext cx="8894762" cy="579438"/>
            <a:chOff x="516" y="1356"/>
            <a:chExt cx="5604" cy="365"/>
          </a:xfrm>
        </p:grpSpPr>
        <p:sp>
          <p:nvSpPr>
            <p:cNvPr id="1357839" name="Text Box 15"/>
            <p:cNvSpPr txBox="1">
              <a:spLocks noChangeArrowheads="1"/>
            </p:cNvSpPr>
            <p:nvPr/>
          </p:nvSpPr>
          <p:spPr bwMode="auto">
            <a:xfrm>
              <a:off x="516" y="1356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ar-SA" sz="3200">
                  <a:solidFill>
                    <a:schemeClr val="hlink"/>
                  </a:solidFill>
                  <a:cs typeface="Times New Roman (Arabic)" charset="-78"/>
                </a:rPr>
                <a:t>User A</a:t>
              </a:r>
              <a:r>
                <a:rPr lang="en-US" altLang="ar-SA" sz="3200">
                  <a:cs typeface="Times New Roman (Arabic)" charset="-78"/>
                </a:rPr>
                <a:t>     </a:t>
              </a:r>
            </a:p>
          </p:txBody>
        </p:sp>
        <p:sp>
          <p:nvSpPr>
            <p:cNvPr id="1357840" name="Text Box 16"/>
            <p:cNvSpPr txBox="1">
              <a:spLocks noChangeArrowheads="1"/>
            </p:cNvSpPr>
            <p:nvPr/>
          </p:nvSpPr>
          <p:spPr bwMode="auto">
            <a:xfrm>
              <a:off x="4469" y="1356"/>
              <a:ext cx="165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sz="3200" u="none">
                  <a:cs typeface="Times New Roman (Arabic)" charset="-78"/>
                </a:rPr>
                <a:t>          </a:t>
              </a:r>
              <a:r>
                <a:rPr lang="en-US" altLang="ar-SA" sz="3200">
                  <a:solidFill>
                    <a:srgbClr val="1515F5"/>
                  </a:solidFill>
                  <a:cs typeface="Times New Roman (Arabic)" charset="-78"/>
                </a:rPr>
                <a:t>User B</a:t>
              </a:r>
            </a:p>
          </p:txBody>
        </p:sp>
      </p:grpSp>
      <p:sp>
        <p:nvSpPr>
          <p:cNvPr id="1357841" name="Text Box 17"/>
          <p:cNvSpPr txBox="1">
            <a:spLocks noChangeArrowheads="1"/>
          </p:cNvSpPr>
          <p:nvPr/>
        </p:nvSpPr>
        <p:spPr bwMode="auto">
          <a:xfrm>
            <a:off x="1738308" y="279400"/>
            <a:ext cx="68627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A sample Cryptographic Protocol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981200" y="2590800"/>
            <a:ext cx="1169988" cy="893763"/>
            <a:chOff x="1296" y="1680"/>
            <a:chExt cx="737" cy="562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296" y="1680"/>
              <a:ext cx="737" cy="562"/>
              <a:chOff x="1392" y="1679"/>
              <a:chExt cx="737" cy="562"/>
            </a:xfrm>
          </p:grpSpPr>
          <p:sp>
            <p:nvSpPr>
              <p:cNvPr id="1357844" name="Freeform 20"/>
              <p:cNvSpPr>
                <a:spLocks/>
              </p:cNvSpPr>
              <p:nvPr/>
            </p:nvSpPr>
            <p:spPr bwMode="auto">
              <a:xfrm>
                <a:off x="1392" y="1679"/>
                <a:ext cx="737" cy="562"/>
              </a:xfrm>
              <a:custGeom>
                <a:avLst/>
                <a:gdLst/>
                <a:ahLst/>
                <a:cxnLst>
                  <a:cxn ang="0">
                    <a:pos x="371" y="0"/>
                  </a:cxn>
                  <a:cxn ang="0">
                    <a:pos x="968" y="0"/>
                  </a:cxn>
                  <a:cxn ang="0">
                    <a:pos x="580" y="170"/>
                  </a:cxn>
                  <a:cxn ang="0">
                    <a:pos x="0" y="170"/>
                  </a:cxn>
                  <a:cxn ang="0">
                    <a:pos x="0" y="614"/>
                  </a:cxn>
                  <a:cxn ang="0">
                    <a:pos x="580" y="614"/>
                  </a:cxn>
                  <a:cxn ang="0">
                    <a:pos x="580" y="170"/>
                  </a:cxn>
                </a:cxnLst>
                <a:rect l="0" t="0" r="r" b="b"/>
                <a:pathLst>
                  <a:path w="968" h="614">
                    <a:moveTo>
                      <a:pt x="371" y="0"/>
                    </a:moveTo>
                    <a:lnTo>
                      <a:pt x="968" y="0"/>
                    </a:lnTo>
                    <a:lnTo>
                      <a:pt x="580" y="170"/>
                    </a:lnTo>
                    <a:lnTo>
                      <a:pt x="0" y="170"/>
                    </a:lnTo>
                    <a:lnTo>
                      <a:pt x="0" y="614"/>
                    </a:lnTo>
                    <a:lnTo>
                      <a:pt x="580" y="614"/>
                    </a:lnTo>
                    <a:lnTo>
                      <a:pt x="580" y="17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45" name="Line 21"/>
              <p:cNvSpPr>
                <a:spLocks noChangeShapeType="1"/>
              </p:cNvSpPr>
              <p:nvPr/>
            </p:nvSpPr>
            <p:spPr bwMode="auto">
              <a:xfrm flipH="1">
                <a:off x="1392" y="1679"/>
                <a:ext cx="282" cy="15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57846" name="Freeform 22"/>
            <p:cNvSpPr>
              <a:spLocks/>
            </p:cNvSpPr>
            <p:nvPr/>
          </p:nvSpPr>
          <p:spPr bwMode="auto">
            <a:xfrm>
              <a:off x="1849" y="1744"/>
              <a:ext cx="64" cy="183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85" y="160"/>
                </a:cxn>
                <a:cxn ang="0">
                  <a:pos x="0" y="201"/>
                </a:cxn>
                <a:cxn ang="0">
                  <a:pos x="0" y="32"/>
                </a:cxn>
              </a:cxnLst>
              <a:rect l="0" t="0" r="r" b="b"/>
              <a:pathLst>
                <a:path w="85" h="201">
                  <a:moveTo>
                    <a:pt x="85" y="0"/>
                  </a:moveTo>
                  <a:lnTo>
                    <a:pt x="85" y="160"/>
                  </a:lnTo>
                  <a:lnTo>
                    <a:pt x="0" y="201"/>
                  </a:lnTo>
                  <a:lnTo>
                    <a:pt x="0" y="3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47" name="Freeform 23"/>
            <p:cNvSpPr>
              <a:spLocks/>
            </p:cNvSpPr>
            <p:nvPr/>
          </p:nvSpPr>
          <p:spPr bwMode="auto">
            <a:xfrm>
              <a:off x="1861" y="1789"/>
              <a:ext cx="43" cy="97"/>
            </a:xfrm>
            <a:custGeom>
              <a:avLst/>
              <a:gdLst/>
              <a:ahLst/>
              <a:cxnLst>
                <a:cxn ang="0">
                  <a:pos x="56" y="46"/>
                </a:cxn>
                <a:cxn ang="0">
                  <a:pos x="56" y="60"/>
                </a:cxn>
                <a:cxn ang="0">
                  <a:pos x="51" y="73"/>
                </a:cxn>
                <a:cxn ang="0">
                  <a:pos x="51" y="83"/>
                </a:cxn>
                <a:cxn ang="0">
                  <a:pos x="51" y="87"/>
                </a:cxn>
                <a:cxn ang="0">
                  <a:pos x="45" y="96"/>
                </a:cxn>
                <a:cxn ang="0">
                  <a:pos x="40" y="101"/>
                </a:cxn>
                <a:cxn ang="0">
                  <a:pos x="34" y="101"/>
                </a:cxn>
                <a:cxn ang="0">
                  <a:pos x="34" y="106"/>
                </a:cxn>
                <a:cxn ang="0">
                  <a:pos x="28" y="106"/>
                </a:cxn>
                <a:cxn ang="0">
                  <a:pos x="23" y="106"/>
                </a:cxn>
                <a:cxn ang="0">
                  <a:pos x="17" y="106"/>
                </a:cxn>
                <a:cxn ang="0">
                  <a:pos x="17" y="101"/>
                </a:cxn>
                <a:cxn ang="0">
                  <a:pos x="11" y="101"/>
                </a:cxn>
                <a:cxn ang="0">
                  <a:pos x="11" y="96"/>
                </a:cxn>
                <a:cxn ang="0">
                  <a:pos x="6" y="96"/>
                </a:cxn>
                <a:cxn ang="0">
                  <a:pos x="6" y="92"/>
                </a:cxn>
                <a:cxn ang="0">
                  <a:pos x="6" y="87"/>
                </a:cxn>
                <a:cxn ang="0">
                  <a:pos x="6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9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0" y="46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6" y="18"/>
                </a:cxn>
                <a:cxn ang="0">
                  <a:pos x="11" y="9"/>
                </a:cxn>
                <a:cxn ang="0">
                  <a:pos x="11" y="5"/>
                </a:cxn>
                <a:cxn ang="0">
                  <a:pos x="17" y="5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34" y="5"/>
                </a:cxn>
                <a:cxn ang="0">
                  <a:pos x="40" y="5"/>
                </a:cxn>
                <a:cxn ang="0">
                  <a:pos x="45" y="9"/>
                </a:cxn>
                <a:cxn ang="0">
                  <a:pos x="45" y="14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51" y="28"/>
                </a:cxn>
                <a:cxn ang="0">
                  <a:pos x="51" y="32"/>
                </a:cxn>
                <a:cxn ang="0">
                  <a:pos x="51" y="37"/>
                </a:cxn>
                <a:cxn ang="0">
                  <a:pos x="56" y="41"/>
                </a:cxn>
                <a:cxn ang="0">
                  <a:pos x="56" y="46"/>
                </a:cxn>
              </a:cxnLst>
              <a:rect l="0" t="0" r="r" b="b"/>
              <a:pathLst>
                <a:path w="56" h="106">
                  <a:moveTo>
                    <a:pt x="56" y="46"/>
                  </a:moveTo>
                  <a:lnTo>
                    <a:pt x="56" y="60"/>
                  </a:lnTo>
                  <a:lnTo>
                    <a:pt x="51" y="73"/>
                  </a:lnTo>
                  <a:lnTo>
                    <a:pt x="51" y="83"/>
                  </a:lnTo>
                  <a:lnTo>
                    <a:pt x="51" y="87"/>
                  </a:lnTo>
                  <a:lnTo>
                    <a:pt x="45" y="96"/>
                  </a:lnTo>
                  <a:lnTo>
                    <a:pt x="40" y="101"/>
                  </a:lnTo>
                  <a:lnTo>
                    <a:pt x="34" y="101"/>
                  </a:lnTo>
                  <a:lnTo>
                    <a:pt x="34" y="106"/>
                  </a:lnTo>
                  <a:lnTo>
                    <a:pt x="28" y="106"/>
                  </a:lnTo>
                  <a:lnTo>
                    <a:pt x="23" y="106"/>
                  </a:lnTo>
                  <a:lnTo>
                    <a:pt x="17" y="106"/>
                  </a:lnTo>
                  <a:lnTo>
                    <a:pt x="17" y="101"/>
                  </a:lnTo>
                  <a:lnTo>
                    <a:pt x="11" y="101"/>
                  </a:lnTo>
                  <a:lnTo>
                    <a:pt x="11" y="96"/>
                  </a:lnTo>
                  <a:lnTo>
                    <a:pt x="6" y="96"/>
                  </a:lnTo>
                  <a:lnTo>
                    <a:pt x="6" y="92"/>
                  </a:lnTo>
                  <a:lnTo>
                    <a:pt x="6" y="87"/>
                  </a:lnTo>
                  <a:lnTo>
                    <a:pt x="6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6" y="18"/>
                  </a:lnTo>
                  <a:lnTo>
                    <a:pt x="11" y="9"/>
                  </a:lnTo>
                  <a:lnTo>
                    <a:pt x="11" y="5"/>
                  </a:lnTo>
                  <a:lnTo>
                    <a:pt x="17" y="5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4" y="5"/>
                  </a:lnTo>
                  <a:lnTo>
                    <a:pt x="40" y="5"/>
                  </a:lnTo>
                  <a:lnTo>
                    <a:pt x="45" y="9"/>
                  </a:lnTo>
                  <a:lnTo>
                    <a:pt x="45" y="14"/>
                  </a:lnTo>
                  <a:lnTo>
                    <a:pt x="51" y="18"/>
                  </a:lnTo>
                  <a:lnTo>
                    <a:pt x="51" y="23"/>
                  </a:lnTo>
                  <a:lnTo>
                    <a:pt x="51" y="28"/>
                  </a:lnTo>
                  <a:lnTo>
                    <a:pt x="51" y="32"/>
                  </a:lnTo>
                  <a:lnTo>
                    <a:pt x="51" y="37"/>
                  </a:lnTo>
                  <a:lnTo>
                    <a:pt x="56" y="41"/>
                  </a:lnTo>
                  <a:lnTo>
                    <a:pt x="56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48" name="Freeform 24"/>
            <p:cNvSpPr>
              <a:spLocks/>
            </p:cNvSpPr>
            <p:nvPr/>
          </p:nvSpPr>
          <p:spPr bwMode="auto">
            <a:xfrm>
              <a:off x="1866" y="1798"/>
              <a:ext cx="35" cy="79"/>
            </a:xfrm>
            <a:custGeom>
              <a:avLst/>
              <a:gdLst/>
              <a:ahLst/>
              <a:cxnLst>
                <a:cxn ang="0">
                  <a:pos x="45" y="37"/>
                </a:cxn>
                <a:cxn ang="0">
                  <a:pos x="39" y="32"/>
                </a:cxn>
                <a:cxn ang="0">
                  <a:pos x="39" y="28"/>
                </a:cxn>
                <a:cxn ang="0">
                  <a:pos x="39" y="23"/>
                </a:cxn>
                <a:cxn ang="0">
                  <a:pos x="39" y="19"/>
                </a:cxn>
                <a:cxn ang="0">
                  <a:pos x="39" y="14"/>
                </a:cxn>
                <a:cxn ang="0">
                  <a:pos x="39" y="9"/>
                </a:cxn>
                <a:cxn ang="0">
                  <a:pos x="34" y="9"/>
                </a:cxn>
                <a:cxn ang="0">
                  <a:pos x="34" y="5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0"/>
                </a:cxn>
                <a:cxn ang="0">
                  <a:pos x="17" y="0"/>
                </a:cxn>
                <a:cxn ang="0">
                  <a:pos x="11" y="0"/>
                </a:cxn>
                <a:cxn ang="0">
                  <a:pos x="11" y="5"/>
                </a:cxn>
                <a:cxn ang="0">
                  <a:pos x="5" y="9"/>
                </a:cxn>
                <a:cxn ang="0">
                  <a:pos x="5" y="14"/>
                </a:cxn>
                <a:cxn ang="0">
                  <a:pos x="0" y="23"/>
                </a:cxn>
                <a:cxn ang="0">
                  <a:pos x="0" y="28"/>
                </a:cxn>
                <a:cxn ang="0">
                  <a:pos x="0" y="37"/>
                </a:cxn>
                <a:cxn ang="0">
                  <a:pos x="0" y="51"/>
                </a:cxn>
                <a:cxn ang="0">
                  <a:pos x="0" y="55"/>
                </a:cxn>
                <a:cxn ang="0">
                  <a:pos x="0" y="60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5" y="74"/>
                </a:cxn>
                <a:cxn ang="0">
                  <a:pos x="5" y="78"/>
                </a:cxn>
                <a:cxn ang="0">
                  <a:pos x="5" y="83"/>
                </a:cxn>
                <a:cxn ang="0">
                  <a:pos x="11" y="83"/>
                </a:cxn>
                <a:cxn ang="0">
                  <a:pos x="11" y="87"/>
                </a:cxn>
                <a:cxn ang="0">
                  <a:pos x="17" y="87"/>
                </a:cxn>
                <a:cxn ang="0">
                  <a:pos x="22" y="87"/>
                </a:cxn>
                <a:cxn ang="0">
                  <a:pos x="28" y="87"/>
                </a:cxn>
                <a:cxn ang="0">
                  <a:pos x="34" y="83"/>
                </a:cxn>
                <a:cxn ang="0">
                  <a:pos x="39" y="78"/>
                </a:cxn>
                <a:cxn ang="0">
                  <a:pos x="39" y="74"/>
                </a:cxn>
                <a:cxn ang="0">
                  <a:pos x="39" y="64"/>
                </a:cxn>
                <a:cxn ang="0">
                  <a:pos x="39" y="60"/>
                </a:cxn>
                <a:cxn ang="0">
                  <a:pos x="45" y="51"/>
                </a:cxn>
                <a:cxn ang="0">
                  <a:pos x="45" y="37"/>
                </a:cxn>
              </a:cxnLst>
              <a:rect l="0" t="0" r="r" b="b"/>
              <a:pathLst>
                <a:path w="45" h="87">
                  <a:moveTo>
                    <a:pt x="45" y="37"/>
                  </a:moveTo>
                  <a:lnTo>
                    <a:pt x="39" y="32"/>
                  </a:lnTo>
                  <a:lnTo>
                    <a:pt x="39" y="28"/>
                  </a:lnTo>
                  <a:lnTo>
                    <a:pt x="39" y="23"/>
                  </a:lnTo>
                  <a:lnTo>
                    <a:pt x="39" y="19"/>
                  </a:lnTo>
                  <a:lnTo>
                    <a:pt x="39" y="14"/>
                  </a:lnTo>
                  <a:lnTo>
                    <a:pt x="39" y="9"/>
                  </a:lnTo>
                  <a:lnTo>
                    <a:pt x="34" y="9"/>
                  </a:lnTo>
                  <a:lnTo>
                    <a:pt x="34" y="5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5"/>
                  </a:lnTo>
                  <a:lnTo>
                    <a:pt x="5" y="9"/>
                  </a:lnTo>
                  <a:lnTo>
                    <a:pt x="5" y="14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5" y="74"/>
                  </a:lnTo>
                  <a:lnTo>
                    <a:pt x="5" y="78"/>
                  </a:lnTo>
                  <a:lnTo>
                    <a:pt x="5" y="83"/>
                  </a:lnTo>
                  <a:lnTo>
                    <a:pt x="11" y="83"/>
                  </a:lnTo>
                  <a:lnTo>
                    <a:pt x="11" y="87"/>
                  </a:lnTo>
                  <a:lnTo>
                    <a:pt x="17" y="87"/>
                  </a:lnTo>
                  <a:lnTo>
                    <a:pt x="22" y="87"/>
                  </a:lnTo>
                  <a:lnTo>
                    <a:pt x="28" y="87"/>
                  </a:lnTo>
                  <a:lnTo>
                    <a:pt x="34" y="83"/>
                  </a:lnTo>
                  <a:lnTo>
                    <a:pt x="39" y="78"/>
                  </a:lnTo>
                  <a:lnTo>
                    <a:pt x="39" y="74"/>
                  </a:lnTo>
                  <a:lnTo>
                    <a:pt x="39" y="64"/>
                  </a:lnTo>
                  <a:lnTo>
                    <a:pt x="39" y="60"/>
                  </a:lnTo>
                  <a:lnTo>
                    <a:pt x="45" y="51"/>
                  </a:lnTo>
                  <a:lnTo>
                    <a:pt x="45" y="3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49" name="Freeform 25"/>
            <p:cNvSpPr>
              <a:spLocks/>
            </p:cNvSpPr>
            <p:nvPr/>
          </p:nvSpPr>
          <p:spPr bwMode="auto">
            <a:xfrm>
              <a:off x="1874" y="1811"/>
              <a:ext cx="77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5" y="0"/>
                </a:cxn>
                <a:cxn ang="0">
                  <a:pos x="90" y="5"/>
                </a:cxn>
                <a:cxn ang="0">
                  <a:pos x="96" y="5"/>
                </a:cxn>
                <a:cxn ang="0">
                  <a:pos x="96" y="9"/>
                </a:cxn>
                <a:cxn ang="0">
                  <a:pos x="101" y="14"/>
                </a:cxn>
                <a:cxn ang="0">
                  <a:pos x="101" y="18"/>
                </a:cxn>
                <a:cxn ang="0">
                  <a:pos x="101" y="23"/>
                </a:cxn>
                <a:cxn ang="0">
                  <a:pos x="101" y="28"/>
                </a:cxn>
                <a:cxn ang="0">
                  <a:pos x="101" y="32"/>
                </a:cxn>
                <a:cxn ang="0">
                  <a:pos x="101" y="37"/>
                </a:cxn>
                <a:cxn ang="0">
                  <a:pos x="101" y="41"/>
                </a:cxn>
                <a:cxn ang="0">
                  <a:pos x="96" y="46"/>
                </a:cxn>
                <a:cxn ang="0">
                  <a:pos x="96" y="50"/>
                </a:cxn>
                <a:cxn ang="0">
                  <a:pos x="90" y="50"/>
                </a:cxn>
                <a:cxn ang="0">
                  <a:pos x="85" y="55"/>
                </a:cxn>
                <a:cxn ang="0">
                  <a:pos x="79" y="55"/>
                </a:cxn>
                <a:cxn ang="0">
                  <a:pos x="73" y="60"/>
                </a:cxn>
                <a:cxn ang="0">
                  <a:pos x="68" y="60"/>
                </a:cxn>
                <a:cxn ang="0">
                  <a:pos x="0" y="60"/>
                </a:cxn>
                <a:cxn ang="0">
                  <a:pos x="0" y="50"/>
                </a:cxn>
                <a:cxn ang="0">
                  <a:pos x="68" y="50"/>
                </a:cxn>
                <a:cxn ang="0">
                  <a:pos x="73" y="50"/>
                </a:cxn>
                <a:cxn ang="0">
                  <a:pos x="79" y="50"/>
                </a:cxn>
                <a:cxn ang="0">
                  <a:pos x="85" y="50"/>
                </a:cxn>
                <a:cxn ang="0">
                  <a:pos x="85" y="46"/>
                </a:cxn>
                <a:cxn ang="0">
                  <a:pos x="90" y="46"/>
                </a:cxn>
                <a:cxn ang="0">
                  <a:pos x="90" y="41"/>
                </a:cxn>
                <a:cxn ang="0">
                  <a:pos x="96" y="41"/>
                </a:cxn>
                <a:cxn ang="0">
                  <a:pos x="96" y="37"/>
                </a:cxn>
                <a:cxn ang="0">
                  <a:pos x="96" y="32"/>
                </a:cxn>
                <a:cxn ang="0">
                  <a:pos x="96" y="28"/>
                </a:cxn>
                <a:cxn ang="0">
                  <a:pos x="96" y="23"/>
                </a:cxn>
                <a:cxn ang="0">
                  <a:pos x="96" y="18"/>
                </a:cxn>
                <a:cxn ang="0">
                  <a:pos x="90" y="14"/>
                </a:cxn>
                <a:cxn ang="0">
                  <a:pos x="90" y="9"/>
                </a:cxn>
                <a:cxn ang="0">
                  <a:pos x="85" y="9"/>
                </a:cxn>
                <a:cxn ang="0">
                  <a:pos x="79" y="5"/>
                </a:cxn>
                <a:cxn ang="0">
                  <a:pos x="73" y="5"/>
                </a:cxn>
                <a:cxn ang="0">
                  <a:pos x="68" y="5"/>
                </a:cxn>
                <a:cxn ang="0">
                  <a:pos x="0" y="5"/>
                </a:cxn>
                <a:cxn ang="0">
                  <a:pos x="0" y="0"/>
                </a:cxn>
              </a:cxnLst>
              <a:rect l="0" t="0" r="r" b="b"/>
              <a:pathLst>
                <a:path w="101" h="60">
                  <a:moveTo>
                    <a:pt x="0" y="0"/>
                  </a:move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0"/>
                  </a:lnTo>
                  <a:lnTo>
                    <a:pt x="90" y="5"/>
                  </a:lnTo>
                  <a:lnTo>
                    <a:pt x="96" y="5"/>
                  </a:lnTo>
                  <a:lnTo>
                    <a:pt x="96" y="9"/>
                  </a:lnTo>
                  <a:lnTo>
                    <a:pt x="101" y="14"/>
                  </a:lnTo>
                  <a:lnTo>
                    <a:pt x="101" y="18"/>
                  </a:lnTo>
                  <a:lnTo>
                    <a:pt x="101" y="23"/>
                  </a:lnTo>
                  <a:lnTo>
                    <a:pt x="101" y="28"/>
                  </a:lnTo>
                  <a:lnTo>
                    <a:pt x="101" y="32"/>
                  </a:lnTo>
                  <a:lnTo>
                    <a:pt x="101" y="37"/>
                  </a:lnTo>
                  <a:lnTo>
                    <a:pt x="101" y="41"/>
                  </a:lnTo>
                  <a:lnTo>
                    <a:pt x="96" y="46"/>
                  </a:lnTo>
                  <a:lnTo>
                    <a:pt x="96" y="50"/>
                  </a:lnTo>
                  <a:lnTo>
                    <a:pt x="90" y="50"/>
                  </a:lnTo>
                  <a:lnTo>
                    <a:pt x="85" y="55"/>
                  </a:lnTo>
                  <a:lnTo>
                    <a:pt x="79" y="55"/>
                  </a:lnTo>
                  <a:lnTo>
                    <a:pt x="73" y="60"/>
                  </a:lnTo>
                  <a:lnTo>
                    <a:pt x="68" y="60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68" y="50"/>
                  </a:lnTo>
                  <a:lnTo>
                    <a:pt x="73" y="50"/>
                  </a:lnTo>
                  <a:lnTo>
                    <a:pt x="79" y="50"/>
                  </a:lnTo>
                  <a:lnTo>
                    <a:pt x="85" y="50"/>
                  </a:lnTo>
                  <a:lnTo>
                    <a:pt x="85" y="46"/>
                  </a:lnTo>
                  <a:lnTo>
                    <a:pt x="90" y="46"/>
                  </a:lnTo>
                  <a:lnTo>
                    <a:pt x="90" y="41"/>
                  </a:lnTo>
                  <a:lnTo>
                    <a:pt x="96" y="41"/>
                  </a:lnTo>
                  <a:lnTo>
                    <a:pt x="96" y="37"/>
                  </a:lnTo>
                  <a:lnTo>
                    <a:pt x="96" y="32"/>
                  </a:lnTo>
                  <a:lnTo>
                    <a:pt x="96" y="28"/>
                  </a:lnTo>
                  <a:lnTo>
                    <a:pt x="96" y="23"/>
                  </a:lnTo>
                  <a:lnTo>
                    <a:pt x="96" y="18"/>
                  </a:lnTo>
                  <a:lnTo>
                    <a:pt x="90" y="14"/>
                  </a:lnTo>
                  <a:lnTo>
                    <a:pt x="90" y="9"/>
                  </a:lnTo>
                  <a:lnTo>
                    <a:pt x="85" y="9"/>
                  </a:lnTo>
                  <a:lnTo>
                    <a:pt x="79" y="5"/>
                  </a:lnTo>
                  <a:lnTo>
                    <a:pt x="73" y="5"/>
                  </a:lnTo>
                  <a:lnTo>
                    <a:pt x="68" y="5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50" name="Freeform 26"/>
            <p:cNvSpPr>
              <a:spLocks/>
            </p:cNvSpPr>
            <p:nvPr/>
          </p:nvSpPr>
          <p:spPr bwMode="auto">
            <a:xfrm>
              <a:off x="1738" y="2011"/>
              <a:ext cx="295" cy="231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388" y="92"/>
                </a:cxn>
                <a:cxn ang="0">
                  <a:pos x="0" y="252"/>
                </a:cxn>
              </a:cxnLst>
              <a:rect l="0" t="0" r="r" b="b"/>
              <a:pathLst>
                <a:path w="388" h="252">
                  <a:moveTo>
                    <a:pt x="388" y="0"/>
                  </a:moveTo>
                  <a:lnTo>
                    <a:pt x="388" y="92"/>
                  </a:lnTo>
                  <a:lnTo>
                    <a:pt x="0" y="25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851" name="Line 27"/>
            <p:cNvSpPr>
              <a:spLocks noChangeShapeType="1"/>
            </p:cNvSpPr>
            <p:nvPr/>
          </p:nvSpPr>
          <p:spPr bwMode="auto">
            <a:xfrm>
              <a:off x="2032" y="1681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524000" y="2743200"/>
            <a:ext cx="1889125" cy="304800"/>
            <a:chOff x="1008" y="1806"/>
            <a:chExt cx="1190" cy="192"/>
          </a:xfrm>
        </p:grpSpPr>
        <p:sp>
          <p:nvSpPr>
            <p:cNvPr id="1357853" name="Line 29"/>
            <p:cNvSpPr>
              <a:spLocks noChangeShapeType="1"/>
            </p:cNvSpPr>
            <p:nvPr/>
          </p:nvSpPr>
          <p:spPr bwMode="auto">
            <a:xfrm>
              <a:off x="1008" y="1920"/>
              <a:ext cx="91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8" name="Group 30"/>
            <p:cNvGrpSpPr>
              <a:grpSpLocks/>
            </p:cNvGrpSpPr>
            <p:nvPr/>
          </p:nvGrpSpPr>
          <p:grpSpPr bwMode="auto">
            <a:xfrm rot="-3359764">
              <a:off x="1958" y="1758"/>
              <a:ext cx="192" cy="288"/>
              <a:chOff x="3216" y="1200"/>
              <a:chExt cx="864" cy="1104"/>
            </a:xfrm>
          </p:grpSpPr>
          <p:sp>
            <p:nvSpPr>
              <p:cNvPr id="1357855" name="AutoShape 31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856" name="Rectangle 32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solidFill>
                      <a:schemeClr val="hlink"/>
                    </a:solidFill>
                    <a:cs typeface="Times New Roman (Arabic)" charset="-78"/>
                  </a:rPr>
                  <a:t>A</a:t>
                </a:r>
                <a:endParaRPr lang="en-US" sz="18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</p:grpSp>
      </p:grpSp>
      <p:grpSp>
        <p:nvGrpSpPr>
          <p:cNvPr id="9" name="Group 33"/>
          <p:cNvGrpSpPr>
            <a:grpSpLocks/>
          </p:cNvGrpSpPr>
          <p:nvPr/>
        </p:nvGrpSpPr>
        <p:grpSpPr bwMode="auto">
          <a:xfrm rot="-3359764">
            <a:off x="1129507" y="2356643"/>
            <a:ext cx="412750" cy="538163"/>
            <a:chOff x="3216" y="1200"/>
            <a:chExt cx="864" cy="1104"/>
          </a:xfrm>
        </p:grpSpPr>
        <p:sp>
          <p:nvSpPr>
            <p:cNvPr id="1357858" name="AutoShape 34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859" name="Rectangle 35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400" u="none">
                  <a:solidFill>
                    <a:schemeClr val="hlink"/>
                  </a:solidFill>
                  <a:cs typeface="Times New Roman (Arabic)" charset="-78"/>
                </a:rPr>
                <a:t>A</a:t>
              </a:r>
              <a:endParaRPr lang="en-US" sz="24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762000" y="2971800"/>
            <a:ext cx="685800" cy="304800"/>
            <a:chOff x="2736" y="1344"/>
            <a:chExt cx="432" cy="192"/>
          </a:xfrm>
        </p:grpSpPr>
        <p:sp>
          <p:nvSpPr>
            <p:cNvPr id="1357861" name="Oval 37"/>
            <p:cNvSpPr>
              <a:spLocks noChangeArrowheads="1"/>
            </p:cNvSpPr>
            <p:nvPr/>
          </p:nvSpPr>
          <p:spPr bwMode="auto">
            <a:xfrm>
              <a:off x="2736" y="1344"/>
              <a:ext cx="192" cy="192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1200" u="none">
                  <a:solidFill>
                    <a:schemeClr val="hlink"/>
                  </a:solidFill>
                  <a:cs typeface="Times New Roman (Arabic)" charset="-78"/>
                </a:rPr>
                <a:t>A</a:t>
              </a:r>
              <a:endParaRPr lang="en-US" sz="1200" u="none">
                <a:solidFill>
                  <a:schemeClr val="hlink"/>
                </a:solidFill>
                <a:cs typeface="Times New Roman (Arabic)" charset="-78"/>
              </a:endParaRPr>
            </a:p>
          </p:txBody>
        </p:sp>
        <p:sp>
          <p:nvSpPr>
            <p:cNvPr id="1357862" name="Line 38"/>
            <p:cNvSpPr>
              <a:spLocks noChangeShapeType="1"/>
            </p:cNvSpPr>
            <p:nvPr/>
          </p:nvSpPr>
          <p:spPr bwMode="auto">
            <a:xfrm>
              <a:off x="2928" y="1440"/>
              <a:ext cx="24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863" name="Rectangle 39"/>
            <p:cNvSpPr>
              <a:spLocks noChangeArrowheads="1"/>
            </p:cNvSpPr>
            <p:nvPr/>
          </p:nvSpPr>
          <p:spPr bwMode="auto">
            <a:xfrm>
              <a:off x="3072" y="1344"/>
              <a:ext cx="48" cy="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 rot="-3359764">
            <a:off x="8595519" y="2375694"/>
            <a:ext cx="412750" cy="538162"/>
            <a:chOff x="3216" y="1200"/>
            <a:chExt cx="864" cy="1104"/>
          </a:xfrm>
        </p:grpSpPr>
        <p:sp>
          <p:nvSpPr>
            <p:cNvPr id="1357865" name="AutoShape 41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866" name="Rectangle 42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2400" u="none">
                  <a:cs typeface="Times New Roman (Arabic)" charset="-78"/>
                </a:rPr>
                <a:t>B</a:t>
              </a:r>
              <a:endParaRPr lang="en-US" sz="2400" u="none">
                <a:cs typeface="Times New Roman (Arabic)" charset="-78"/>
              </a:endParaRP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9066213" y="2895600"/>
            <a:ext cx="685800" cy="304800"/>
            <a:chOff x="2736" y="1344"/>
            <a:chExt cx="432" cy="192"/>
          </a:xfrm>
        </p:grpSpPr>
        <p:sp>
          <p:nvSpPr>
            <p:cNvPr id="1357868" name="Oval 44"/>
            <p:cNvSpPr>
              <a:spLocks noChangeArrowheads="1"/>
            </p:cNvSpPr>
            <p:nvPr/>
          </p:nvSpPr>
          <p:spPr bwMode="auto">
            <a:xfrm>
              <a:off x="2736" y="1344"/>
              <a:ext cx="192" cy="19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1515F5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1200" u="none">
                  <a:cs typeface="Times New Roman (Arabic)" charset="-78"/>
                </a:rPr>
                <a:t>B</a:t>
              </a:r>
              <a:endParaRPr lang="en-US" sz="1200" u="none">
                <a:cs typeface="Times New Roman (Arabic)" charset="-78"/>
              </a:endParaRPr>
            </a:p>
          </p:txBody>
        </p:sp>
        <p:sp>
          <p:nvSpPr>
            <p:cNvPr id="1357869" name="Line 45"/>
            <p:cNvSpPr>
              <a:spLocks noChangeShapeType="1"/>
            </p:cNvSpPr>
            <p:nvPr/>
          </p:nvSpPr>
          <p:spPr bwMode="auto">
            <a:xfrm>
              <a:off x="2928" y="1440"/>
              <a:ext cx="240" cy="0"/>
            </a:xfrm>
            <a:prstGeom prst="line">
              <a:avLst/>
            </a:prstGeom>
            <a:noFill/>
            <a:ln w="76200">
              <a:solidFill>
                <a:srgbClr val="1515F5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870" name="Rectangle 46"/>
            <p:cNvSpPr>
              <a:spLocks noChangeArrowheads="1"/>
            </p:cNvSpPr>
            <p:nvPr/>
          </p:nvSpPr>
          <p:spPr bwMode="auto">
            <a:xfrm>
              <a:off x="3072" y="1344"/>
              <a:ext cx="48" cy="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1515F5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567488" y="2438400"/>
            <a:ext cx="1431925" cy="892175"/>
            <a:chOff x="4186" y="1632"/>
            <a:chExt cx="902" cy="562"/>
          </a:xfrm>
        </p:grpSpPr>
        <p:grpSp>
          <p:nvGrpSpPr>
            <p:cNvPr id="14" name="Group 48"/>
            <p:cNvGrpSpPr>
              <a:grpSpLocks/>
            </p:cNvGrpSpPr>
            <p:nvPr/>
          </p:nvGrpSpPr>
          <p:grpSpPr bwMode="auto">
            <a:xfrm>
              <a:off x="4186" y="1632"/>
              <a:ext cx="737" cy="562"/>
              <a:chOff x="1392" y="1679"/>
              <a:chExt cx="737" cy="562"/>
            </a:xfrm>
          </p:grpSpPr>
          <p:grpSp>
            <p:nvGrpSpPr>
              <p:cNvPr id="15" name="Group 49"/>
              <p:cNvGrpSpPr>
                <a:grpSpLocks/>
              </p:cNvGrpSpPr>
              <p:nvPr/>
            </p:nvGrpSpPr>
            <p:grpSpPr bwMode="auto">
              <a:xfrm>
                <a:off x="1392" y="1679"/>
                <a:ext cx="737" cy="562"/>
                <a:chOff x="1392" y="1679"/>
                <a:chExt cx="737" cy="562"/>
              </a:xfrm>
            </p:grpSpPr>
            <p:sp>
              <p:nvSpPr>
                <p:cNvPr id="1357874" name="Freeform 50"/>
                <p:cNvSpPr>
                  <a:spLocks/>
                </p:cNvSpPr>
                <p:nvPr/>
              </p:nvSpPr>
              <p:spPr bwMode="auto">
                <a:xfrm>
                  <a:off x="1392" y="1679"/>
                  <a:ext cx="737" cy="562"/>
                </a:xfrm>
                <a:custGeom>
                  <a:avLst/>
                  <a:gdLst/>
                  <a:ahLst/>
                  <a:cxnLst>
                    <a:cxn ang="0">
                      <a:pos x="371" y="0"/>
                    </a:cxn>
                    <a:cxn ang="0">
                      <a:pos x="968" y="0"/>
                    </a:cxn>
                    <a:cxn ang="0">
                      <a:pos x="580" y="170"/>
                    </a:cxn>
                    <a:cxn ang="0">
                      <a:pos x="0" y="170"/>
                    </a:cxn>
                    <a:cxn ang="0">
                      <a:pos x="0" y="614"/>
                    </a:cxn>
                    <a:cxn ang="0">
                      <a:pos x="580" y="614"/>
                    </a:cxn>
                    <a:cxn ang="0">
                      <a:pos x="580" y="170"/>
                    </a:cxn>
                  </a:cxnLst>
                  <a:rect l="0" t="0" r="r" b="b"/>
                  <a:pathLst>
                    <a:path w="968" h="614">
                      <a:moveTo>
                        <a:pt x="371" y="0"/>
                      </a:moveTo>
                      <a:lnTo>
                        <a:pt x="968" y="0"/>
                      </a:lnTo>
                      <a:lnTo>
                        <a:pt x="580" y="170"/>
                      </a:lnTo>
                      <a:lnTo>
                        <a:pt x="0" y="170"/>
                      </a:lnTo>
                      <a:lnTo>
                        <a:pt x="0" y="614"/>
                      </a:lnTo>
                      <a:lnTo>
                        <a:pt x="580" y="614"/>
                      </a:lnTo>
                      <a:lnTo>
                        <a:pt x="580" y="17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875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1392" y="1679"/>
                  <a:ext cx="282" cy="15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357876" name="Freeform 52"/>
              <p:cNvSpPr>
                <a:spLocks/>
              </p:cNvSpPr>
              <p:nvPr/>
            </p:nvSpPr>
            <p:spPr bwMode="auto">
              <a:xfrm>
                <a:off x="1945" y="1743"/>
                <a:ext cx="64" cy="183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85" y="160"/>
                  </a:cxn>
                  <a:cxn ang="0">
                    <a:pos x="0" y="201"/>
                  </a:cxn>
                  <a:cxn ang="0">
                    <a:pos x="0" y="32"/>
                  </a:cxn>
                </a:cxnLst>
                <a:rect l="0" t="0" r="r" b="b"/>
                <a:pathLst>
                  <a:path w="85" h="201">
                    <a:moveTo>
                      <a:pt x="85" y="0"/>
                    </a:moveTo>
                    <a:lnTo>
                      <a:pt x="85" y="160"/>
                    </a:lnTo>
                    <a:lnTo>
                      <a:pt x="0" y="201"/>
                    </a:lnTo>
                    <a:lnTo>
                      <a:pt x="0" y="32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77" name="Freeform 53"/>
              <p:cNvSpPr>
                <a:spLocks noEditPoints="1"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  <a:cxn ang="0">
                    <a:pos x="28" y="55"/>
                  </a:cxn>
                  <a:cxn ang="0">
                    <a:pos x="231" y="124"/>
                  </a:cxn>
                  <a:cxn ang="0">
                    <a:pos x="355" y="9"/>
                  </a:cxn>
                  <a:cxn ang="0">
                    <a:pos x="28" y="55"/>
                  </a:cxn>
                  <a:cxn ang="0">
                    <a:pos x="22" y="69"/>
                  </a:cxn>
                  <a:cxn ang="0">
                    <a:pos x="73" y="188"/>
                  </a:cxn>
                  <a:cxn ang="0">
                    <a:pos x="152" y="110"/>
                  </a:cxn>
                  <a:cxn ang="0">
                    <a:pos x="22" y="69"/>
                  </a:cxn>
                  <a:cxn ang="0">
                    <a:pos x="372" y="19"/>
                  </a:cxn>
                  <a:cxn ang="0">
                    <a:pos x="293" y="92"/>
                  </a:cxn>
                  <a:cxn ang="0">
                    <a:pos x="422" y="138"/>
                  </a:cxn>
                  <a:cxn ang="0">
                    <a:pos x="372" y="19"/>
                  </a:cxn>
                  <a:cxn ang="0">
                    <a:pos x="169" y="119"/>
                  </a:cxn>
                  <a:cxn ang="0">
                    <a:pos x="90" y="193"/>
                  </a:cxn>
                  <a:cxn ang="0">
                    <a:pos x="411" y="147"/>
                  </a:cxn>
                  <a:cxn ang="0">
                    <a:pos x="281" y="101"/>
                  </a:cxn>
                  <a:cxn ang="0">
                    <a:pos x="242" y="142"/>
                  </a:cxn>
                  <a:cxn ang="0">
                    <a:pos x="169" y="119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78" name="Freeform 54"/>
              <p:cNvSpPr>
                <a:spLocks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79" name="Freeform 55"/>
              <p:cNvSpPr>
                <a:spLocks/>
              </p:cNvSpPr>
              <p:nvPr/>
            </p:nvSpPr>
            <p:spPr bwMode="auto">
              <a:xfrm>
                <a:off x="1469" y="1955"/>
                <a:ext cx="249" cy="10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7" y="0"/>
                  </a:cxn>
                  <a:cxn ang="0">
                    <a:pos x="0" y="46"/>
                  </a:cxn>
                </a:cxnLst>
                <a:rect l="0" t="0" r="r" b="b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0" name="Freeform 56"/>
              <p:cNvSpPr>
                <a:spLocks/>
              </p:cNvSpPr>
              <p:nvPr/>
            </p:nvSpPr>
            <p:spPr bwMode="auto">
              <a:xfrm>
                <a:off x="1465" y="2010"/>
                <a:ext cx="99" cy="1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119"/>
                  </a:cxn>
                  <a:cxn ang="0">
                    <a:pos x="130" y="41"/>
                  </a:cxn>
                  <a:cxn ang="0">
                    <a:pos x="0" y="0"/>
                  </a:cxn>
                </a:cxnLst>
                <a:rect l="0" t="0" r="r" b="b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1" name="Freeform 57"/>
              <p:cNvSpPr>
                <a:spLocks/>
              </p:cNvSpPr>
              <p:nvPr/>
            </p:nvSpPr>
            <p:spPr bwMode="auto">
              <a:xfrm>
                <a:off x="1671" y="1965"/>
                <a:ext cx="98" cy="10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3"/>
                  </a:cxn>
                  <a:cxn ang="0">
                    <a:pos x="129" y="119"/>
                  </a:cxn>
                  <a:cxn ang="0">
                    <a:pos x="79" y="0"/>
                  </a:cxn>
                </a:cxnLst>
                <a:rect l="0" t="0" r="r" b="b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2" name="Freeform 58"/>
              <p:cNvSpPr>
                <a:spLocks/>
              </p:cNvSpPr>
              <p:nvPr/>
            </p:nvSpPr>
            <p:spPr bwMode="auto">
              <a:xfrm>
                <a:off x="1516" y="2040"/>
                <a:ext cx="244" cy="84"/>
              </a:xfrm>
              <a:custGeom>
                <a:avLst/>
                <a:gdLst/>
                <a:ahLst/>
                <a:cxnLst>
                  <a:cxn ang="0">
                    <a:pos x="79" y="18"/>
                  </a:cxn>
                  <a:cxn ang="0">
                    <a:pos x="0" y="92"/>
                  </a:cxn>
                  <a:cxn ang="0">
                    <a:pos x="321" y="46"/>
                  </a:cxn>
                  <a:cxn ang="0">
                    <a:pos x="191" y="0"/>
                  </a:cxn>
                  <a:cxn ang="0">
                    <a:pos x="152" y="41"/>
                  </a:cxn>
                  <a:cxn ang="0">
                    <a:pos x="79" y="18"/>
                  </a:cxn>
                </a:cxnLst>
                <a:rect l="0" t="0" r="r" b="b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3" name="Freeform 59"/>
              <p:cNvSpPr>
                <a:spLocks/>
              </p:cNvSpPr>
              <p:nvPr/>
            </p:nvSpPr>
            <p:spPr bwMode="auto">
              <a:xfrm>
                <a:off x="1585" y="1981"/>
                <a:ext cx="55" cy="67"/>
              </a:xfrm>
              <a:custGeom>
                <a:avLst/>
                <a:gdLst/>
                <a:ahLst/>
                <a:cxnLst>
                  <a:cxn ang="0">
                    <a:pos x="39" y="46"/>
                  </a:cxn>
                  <a:cxn ang="0">
                    <a:pos x="34" y="50"/>
                  </a:cxn>
                  <a:cxn ang="0">
                    <a:pos x="11" y="18"/>
                  </a:cxn>
                  <a:cxn ang="0">
                    <a:pos x="23" y="69"/>
                  </a:cxn>
                  <a:cxn ang="0">
                    <a:pos x="34" y="64"/>
                  </a:cxn>
                  <a:cxn ang="0">
                    <a:pos x="34" y="69"/>
                  </a:cxn>
                  <a:cxn ang="0">
                    <a:pos x="17" y="73"/>
                  </a:cxn>
                  <a:cxn ang="0">
                    <a:pos x="17" y="69"/>
                  </a:cxn>
                  <a:cxn ang="0">
                    <a:pos x="23" y="69"/>
                  </a:cxn>
                  <a:cxn ang="0">
                    <a:pos x="6" y="18"/>
                  </a:cxn>
                  <a:cxn ang="0">
                    <a:pos x="6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1" y="14"/>
                  </a:cxn>
                  <a:cxn ang="0">
                    <a:pos x="39" y="46"/>
                  </a:cxn>
                  <a:cxn ang="0">
                    <a:pos x="39" y="5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8" y="55"/>
                  </a:cxn>
                  <a:cxn ang="0">
                    <a:pos x="73" y="55"/>
                  </a:cxn>
                  <a:cxn ang="0">
                    <a:pos x="68" y="55"/>
                  </a:cxn>
                  <a:cxn ang="0">
                    <a:pos x="56" y="60"/>
                  </a:cxn>
                  <a:cxn ang="0">
                    <a:pos x="51" y="60"/>
                  </a:cxn>
                  <a:cxn ang="0">
                    <a:pos x="56" y="60"/>
                  </a:cxn>
                  <a:cxn ang="0">
                    <a:pos x="62" y="55"/>
                  </a:cxn>
                  <a:cxn ang="0">
                    <a:pos x="45" y="9"/>
                  </a:cxn>
                  <a:cxn ang="0">
                    <a:pos x="39" y="46"/>
                  </a:cxn>
                </a:cxnLst>
                <a:rect l="0" t="0" r="r" b="b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4" name="Freeform 60"/>
              <p:cNvSpPr>
                <a:spLocks/>
              </p:cNvSpPr>
              <p:nvPr/>
            </p:nvSpPr>
            <p:spPr bwMode="auto">
              <a:xfrm>
                <a:off x="1957" y="1788"/>
                <a:ext cx="43" cy="97"/>
              </a:xfrm>
              <a:custGeom>
                <a:avLst/>
                <a:gdLst/>
                <a:ahLst/>
                <a:cxnLst>
                  <a:cxn ang="0">
                    <a:pos x="56" y="46"/>
                  </a:cxn>
                  <a:cxn ang="0">
                    <a:pos x="56" y="60"/>
                  </a:cxn>
                  <a:cxn ang="0">
                    <a:pos x="51" y="73"/>
                  </a:cxn>
                  <a:cxn ang="0">
                    <a:pos x="51" y="83"/>
                  </a:cxn>
                  <a:cxn ang="0">
                    <a:pos x="51" y="87"/>
                  </a:cxn>
                  <a:cxn ang="0">
                    <a:pos x="45" y="96"/>
                  </a:cxn>
                  <a:cxn ang="0">
                    <a:pos x="40" y="101"/>
                  </a:cxn>
                  <a:cxn ang="0">
                    <a:pos x="34" y="101"/>
                  </a:cxn>
                  <a:cxn ang="0">
                    <a:pos x="34" y="106"/>
                  </a:cxn>
                  <a:cxn ang="0">
                    <a:pos x="28" y="106"/>
                  </a:cxn>
                  <a:cxn ang="0">
                    <a:pos x="23" y="106"/>
                  </a:cxn>
                  <a:cxn ang="0">
                    <a:pos x="17" y="106"/>
                  </a:cxn>
                  <a:cxn ang="0">
                    <a:pos x="17" y="101"/>
                  </a:cxn>
                  <a:cxn ang="0">
                    <a:pos x="11" y="101"/>
                  </a:cxn>
                  <a:cxn ang="0">
                    <a:pos x="11" y="96"/>
                  </a:cxn>
                  <a:cxn ang="0">
                    <a:pos x="6" y="96"/>
                  </a:cxn>
                  <a:cxn ang="0">
                    <a:pos x="6" y="92"/>
                  </a:cxn>
                  <a:cxn ang="0">
                    <a:pos x="6" y="87"/>
                  </a:cxn>
                  <a:cxn ang="0">
                    <a:pos x="6" y="83"/>
                  </a:cxn>
                  <a:cxn ang="0">
                    <a:pos x="0" y="78"/>
                  </a:cxn>
                  <a:cxn ang="0">
                    <a:pos x="0" y="73"/>
                  </a:cxn>
                  <a:cxn ang="0">
                    <a:pos x="0" y="69"/>
                  </a:cxn>
                  <a:cxn ang="0">
                    <a:pos x="0" y="64"/>
                  </a:cxn>
                  <a:cxn ang="0">
                    <a:pos x="0" y="60"/>
                  </a:cxn>
                  <a:cxn ang="0">
                    <a:pos x="0" y="46"/>
                  </a:cxn>
                  <a:cxn ang="0">
                    <a:pos x="0" y="37"/>
                  </a:cxn>
                  <a:cxn ang="0">
                    <a:pos x="0" y="28"/>
                  </a:cxn>
                  <a:cxn ang="0">
                    <a:pos x="6" y="18"/>
                  </a:cxn>
                  <a:cxn ang="0">
                    <a:pos x="11" y="9"/>
                  </a:cxn>
                  <a:cxn ang="0">
                    <a:pos x="11" y="5"/>
                  </a:cxn>
                  <a:cxn ang="0">
                    <a:pos x="17" y="5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4" y="0"/>
                  </a:cxn>
                  <a:cxn ang="0">
                    <a:pos x="34" y="5"/>
                  </a:cxn>
                  <a:cxn ang="0">
                    <a:pos x="40" y="5"/>
                  </a:cxn>
                  <a:cxn ang="0">
                    <a:pos x="45" y="9"/>
                  </a:cxn>
                  <a:cxn ang="0">
                    <a:pos x="45" y="14"/>
                  </a:cxn>
                  <a:cxn ang="0">
                    <a:pos x="51" y="18"/>
                  </a:cxn>
                  <a:cxn ang="0">
                    <a:pos x="51" y="23"/>
                  </a:cxn>
                  <a:cxn ang="0">
                    <a:pos x="51" y="28"/>
                  </a:cxn>
                  <a:cxn ang="0">
                    <a:pos x="51" y="32"/>
                  </a:cxn>
                  <a:cxn ang="0">
                    <a:pos x="51" y="37"/>
                  </a:cxn>
                  <a:cxn ang="0">
                    <a:pos x="56" y="41"/>
                  </a:cxn>
                  <a:cxn ang="0">
                    <a:pos x="56" y="46"/>
                  </a:cxn>
                </a:cxnLst>
                <a:rect l="0" t="0" r="r" b="b"/>
                <a:pathLst>
                  <a:path w="56" h="106">
                    <a:moveTo>
                      <a:pt x="56" y="46"/>
                    </a:moveTo>
                    <a:lnTo>
                      <a:pt x="56" y="60"/>
                    </a:lnTo>
                    <a:lnTo>
                      <a:pt x="51" y="73"/>
                    </a:lnTo>
                    <a:lnTo>
                      <a:pt x="51" y="83"/>
                    </a:lnTo>
                    <a:lnTo>
                      <a:pt x="51" y="87"/>
                    </a:lnTo>
                    <a:lnTo>
                      <a:pt x="45" y="96"/>
                    </a:lnTo>
                    <a:lnTo>
                      <a:pt x="40" y="101"/>
                    </a:lnTo>
                    <a:lnTo>
                      <a:pt x="34" y="101"/>
                    </a:lnTo>
                    <a:lnTo>
                      <a:pt x="34" y="106"/>
                    </a:lnTo>
                    <a:lnTo>
                      <a:pt x="28" y="106"/>
                    </a:lnTo>
                    <a:lnTo>
                      <a:pt x="23" y="106"/>
                    </a:lnTo>
                    <a:lnTo>
                      <a:pt x="17" y="106"/>
                    </a:lnTo>
                    <a:lnTo>
                      <a:pt x="17" y="101"/>
                    </a:lnTo>
                    <a:lnTo>
                      <a:pt x="11" y="101"/>
                    </a:lnTo>
                    <a:lnTo>
                      <a:pt x="11" y="96"/>
                    </a:lnTo>
                    <a:lnTo>
                      <a:pt x="6" y="96"/>
                    </a:lnTo>
                    <a:lnTo>
                      <a:pt x="6" y="92"/>
                    </a:lnTo>
                    <a:lnTo>
                      <a:pt x="6" y="87"/>
                    </a:lnTo>
                    <a:lnTo>
                      <a:pt x="6" y="83"/>
                    </a:lnTo>
                    <a:lnTo>
                      <a:pt x="0" y="78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6" y="18"/>
                    </a:lnTo>
                    <a:lnTo>
                      <a:pt x="11" y="9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4" y="5"/>
                    </a:lnTo>
                    <a:lnTo>
                      <a:pt x="40" y="5"/>
                    </a:lnTo>
                    <a:lnTo>
                      <a:pt x="45" y="9"/>
                    </a:lnTo>
                    <a:lnTo>
                      <a:pt x="45" y="14"/>
                    </a:lnTo>
                    <a:lnTo>
                      <a:pt x="51" y="18"/>
                    </a:lnTo>
                    <a:lnTo>
                      <a:pt x="51" y="23"/>
                    </a:lnTo>
                    <a:lnTo>
                      <a:pt x="51" y="28"/>
                    </a:lnTo>
                    <a:lnTo>
                      <a:pt x="51" y="32"/>
                    </a:lnTo>
                    <a:lnTo>
                      <a:pt x="51" y="37"/>
                    </a:lnTo>
                    <a:lnTo>
                      <a:pt x="56" y="41"/>
                    </a:lnTo>
                    <a:lnTo>
                      <a:pt x="56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5" name="Freeform 61"/>
              <p:cNvSpPr>
                <a:spLocks/>
              </p:cNvSpPr>
              <p:nvPr/>
            </p:nvSpPr>
            <p:spPr bwMode="auto">
              <a:xfrm>
                <a:off x="1962" y="1797"/>
                <a:ext cx="35" cy="79"/>
              </a:xfrm>
              <a:custGeom>
                <a:avLst/>
                <a:gdLst/>
                <a:ahLst/>
                <a:cxnLst>
                  <a:cxn ang="0">
                    <a:pos x="45" y="37"/>
                  </a:cxn>
                  <a:cxn ang="0">
                    <a:pos x="39" y="32"/>
                  </a:cxn>
                  <a:cxn ang="0">
                    <a:pos x="39" y="28"/>
                  </a:cxn>
                  <a:cxn ang="0">
                    <a:pos x="39" y="23"/>
                  </a:cxn>
                  <a:cxn ang="0">
                    <a:pos x="39" y="19"/>
                  </a:cxn>
                  <a:cxn ang="0">
                    <a:pos x="39" y="14"/>
                  </a:cxn>
                  <a:cxn ang="0">
                    <a:pos x="39" y="9"/>
                  </a:cxn>
                  <a:cxn ang="0">
                    <a:pos x="34" y="9"/>
                  </a:cxn>
                  <a:cxn ang="0">
                    <a:pos x="34" y="5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11" y="5"/>
                  </a:cxn>
                  <a:cxn ang="0">
                    <a:pos x="5" y="9"/>
                  </a:cxn>
                  <a:cxn ang="0">
                    <a:pos x="5" y="14"/>
                  </a:cxn>
                  <a:cxn ang="0">
                    <a:pos x="0" y="23"/>
                  </a:cxn>
                  <a:cxn ang="0">
                    <a:pos x="0" y="28"/>
                  </a:cxn>
                  <a:cxn ang="0">
                    <a:pos x="0" y="37"/>
                  </a:cxn>
                  <a:cxn ang="0">
                    <a:pos x="0" y="51"/>
                  </a:cxn>
                  <a:cxn ang="0">
                    <a:pos x="0" y="55"/>
                  </a:cxn>
                  <a:cxn ang="0">
                    <a:pos x="0" y="60"/>
                  </a:cxn>
                  <a:cxn ang="0">
                    <a:pos x="0" y="64"/>
                  </a:cxn>
                  <a:cxn ang="0">
                    <a:pos x="0" y="69"/>
                  </a:cxn>
                  <a:cxn ang="0">
                    <a:pos x="5" y="74"/>
                  </a:cxn>
                  <a:cxn ang="0">
                    <a:pos x="5" y="78"/>
                  </a:cxn>
                  <a:cxn ang="0">
                    <a:pos x="5" y="83"/>
                  </a:cxn>
                  <a:cxn ang="0">
                    <a:pos x="11" y="83"/>
                  </a:cxn>
                  <a:cxn ang="0">
                    <a:pos x="11" y="87"/>
                  </a:cxn>
                  <a:cxn ang="0">
                    <a:pos x="17" y="87"/>
                  </a:cxn>
                  <a:cxn ang="0">
                    <a:pos x="22" y="87"/>
                  </a:cxn>
                  <a:cxn ang="0">
                    <a:pos x="28" y="87"/>
                  </a:cxn>
                  <a:cxn ang="0">
                    <a:pos x="34" y="83"/>
                  </a:cxn>
                  <a:cxn ang="0">
                    <a:pos x="39" y="78"/>
                  </a:cxn>
                  <a:cxn ang="0">
                    <a:pos x="39" y="74"/>
                  </a:cxn>
                  <a:cxn ang="0">
                    <a:pos x="39" y="64"/>
                  </a:cxn>
                  <a:cxn ang="0">
                    <a:pos x="39" y="60"/>
                  </a:cxn>
                  <a:cxn ang="0">
                    <a:pos x="45" y="51"/>
                  </a:cxn>
                  <a:cxn ang="0">
                    <a:pos x="45" y="37"/>
                  </a:cxn>
                </a:cxnLst>
                <a:rect l="0" t="0" r="r" b="b"/>
                <a:pathLst>
                  <a:path w="45" h="87">
                    <a:moveTo>
                      <a:pt x="45" y="37"/>
                    </a:moveTo>
                    <a:lnTo>
                      <a:pt x="39" y="32"/>
                    </a:lnTo>
                    <a:lnTo>
                      <a:pt x="39" y="28"/>
                    </a:lnTo>
                    <a:lnTo>
                      <a:pt x="39" y="23"/>
                    </a:lnTo>
                    <a:lnTo>
                      <a:pt x="39" y="19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11" y="5"/>
                    </a:lnTo>
                    <a:lnTo>
                      <a:pt x="5" y="9"/>
                    </a:lnTo>
                    <a:lnTo>
                      <a:pt x="5" y="14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5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9"/>
                    </a:lnTo>
                    <a:lnTo>
                      <a:pt x="5" y="74"/>
                    </a:lnTo>
                    <a:lnTo>
                      <a:pt x="5" y="78"/>
                    </a:lnTo>
                    <a:lnTo>
                      <a:pt x="5" y="83"/>
                    </a:lnTo>
                    <a:lnTo>
                      <a:pt x="11" y="83"/>
                    </a:lnTo>
                    <a:lnTo>
                      <a:pt x="11" y="87"/>
                    </a:lnTo>
                    <a:lnTo>
                      <a:pt x="17" y="87"/>
                    </a:lnTo>
                    <a:lnTo>
                      <a:pt x="22" y="87"/>
                    </a:lnTo>
                    <a:lnTo>
                      <a:pt x="28" y="87"/>
                    </a:lnTo>
                    <a:lnTo>
                      <a:pt x="34" y="83"/>
                    </a:lnTo>
                    <a:lnTo>
                      <a:pt x="39" y="78"/>
                    </a:lnTo>
                    <a:lnTo>
                      <a:pt x="39" y="74"/>
                    </a:lnTo>
                    <a:lnTo>
                      <a:pt x="39" y="64"/>
                    </a:lnTo>
                    <a:lnTo>
                      <a:pt x="39" y="60"/>
                    </a:lnTo>
                    <a:lnTo>
                      <a:pt x="45" y="51"/>
                    </a:lnTo>
                    <a:lnTo>
                      <a:pt x="45" y="37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6" name="Freeform 62"/>
              <p:cNvSpPr>
                <a:spLocks/>
              </p:cNvSpPr>
              <p:nvPr/>
            </p:nvSpPr>
            <p:spPr bwMode="auto">
              <a:xfrm>
                <a:off x="1970" y="1810"/>
                <a:ext cx="77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0"/>
                  </a:cxn>
                  <a:cxn ang="0">
                    <a:pos x="73" y="0"/>
                  </a:cxn>
                  <a:cxn ang="0">
                    <a:pos x="79" y="0"/>
                  </a:cxn>
                  <a:cxn ang="0">
                    <a:pos x="85" y="0"/>
                  </a:cxn>
                  <a:cxn ang="0">
                    <a:pos x="90" y="5"/>
                  </a:cxn>
                  <a:cxn ang="0">
                    <a:pos x="96" y="5"/>
                  </a:cxn>
                  <a:cxn ang="0">
                    <a:pos x="96" y="9"/>
                  </a:cxn>
                  <a:cxn ang="0">
                    <a:pos x="101" y="14"/>
                  </a:cxn>
                  <a:cxn ang="0">
                    <a:pos x="101" y="18"/>
                  </a:cxn>
                  <a:cxn ang="0">
                    <a:pos x="101" y="23"/>
                  </a:cxn>
                  <a:cxn ang="0">
                    <a:pos x="101" y="28"/>
                  </a:cxn>
                  <a:cxn ang="0">
                    <a:pos x="101" y="32"/>
                  </a:cxn>
                  <a:cxn ang="0">
                    <a:pos x="101" y="37"/>
                  </a:cxn>
                  <a:cxn ang="0">
                    <a:pos x="101" y="41"/>
                  </a:cxn>
                  <a:cxn ang="0">
                    <a:pos x="96" y="46"/>
                  </a:cxn>
                  <a:cxn ang="0">
                    <a:pos x="96" y="50"/>
                  </a:cxn>
                  <a:cxn ang="0">
                    <a:pos x="90" y="50"/>
                  </a:cxn>
                  <a:cxn ang="0">
                    <a:pos x="85" y="55"/>
                  </a:cxn>
                  <a:cxn ang="0">
                    <a:pos x="79" y="55"/>
                  </a:cxn>
                  <a:cxn ang="0">
                    <a:pos x="73" y="60"/>
                  </a:cxn>
                  <a:cxn ang="0">
                    <a:pos x="68" y="60"/>
                  </a:cxn>
                  <a:cxn ang="0">
                    <a:pos x="0" y="60"/>
                  </a:cxn>
                  <a:cxn ang="0">
                    <a:pos x="0" y="50"/>
                  </a:cxn>
                  <a:cxn ang="0">
                    <a:pos x="68" y="50"/>
                  </a:cxn>
                  <a:cxn ang="0">
                    <a:pos x="73" y="50"/>
                  </a:cxn>
                  <a:cxn ang="0">
                    <a:pos x="79" y="50"/>
                  </a:cxn>
                  <a:cxn ang="0">
                    <a:pos x="85" y="50"/>
                  </a:cxn>
                  <a:cxn ang="0">
                    <a:pos x="85" y="46"/>
                  </a:cxn>
                  <a:cxn ang="0">
                    <a:pos x="90" y="46"/>
                  </a:cxn>
                  <a:cxn ang="0">
                    <a:pos x="90" y="41"/>
                  </a:cxn>
                  <a:cxn ang="0">
                    <a:pos x="96" y="41"/>
                  </a:cxn>
                  <a:cxn ang="0">
                    <a:pos x="96" y="37"/>
                  </a:cxn>
                  <a:cxn ang="0">
                    <a:pos x="96" y="32"/>
                  </a:cxn>
                  <a:cxn ang="0">
                    <a:pos x="96" y="28"/>
                  </a:cxn>
                  <a:cxn ang="0">
                    <a:pos x="96" y="23"/>
                  </a:cxn>
                  <a:cxn ang="0">
                    <a:pos x="96" y="18"/>
                  </a:cxn>
                  <a:cxn ang="0">
                    <a:pos x="90" y="14"/>
                  </a:cxn>
                  <a:cxn ang="0">
                    <a:pos x="90" y="9"/>
                  </a:cxn>
                  <a:cxn ang="0">
                    <a:pos x="85" y="9"/>
                  </a:cxn>
                  <a:cxn ang="0">
                    <a:pos x="79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01" h="60">
                    <a:moveTo>
                      <a:pt x="0" y="0"/>
                    </a:moveTo>
                    <a:lnTo>
                      <a:pt x="68" y="0"/>
                    </a:lnTo>
                    <a:lnTo>
                      <a:pt x="73" y="0"/>
                    </a:lnTo>
                    <a:lnTo>
                      <a:pt x="79" y="0"/>
                    </a:lnTo>
                    <a:lnTo>
                      <a:pt x="85" y="0"/>
                    </a:lnTo>
                    <a:lnTo>
                      <a:pt x="90" y="5"/>
                    </a:lnTo>
                    <a:lnTo>
                      <a:pt x="96" y="5"/>
                    </a:lnTo>
                    <a:lnTo>
                      <a:pt x="96" y="9"/>
                    </a:lnTo>
                    <a:lnTo>
                      <a:pt x="101" y="14"/>
                    </a:lnTo>
                    <a:lnTo>
                      <a:pt x="101" y="18"/>
                    </a:lnTo>
                    <a:lnTo>
                      <a:pt x="101" y="23"/>
                    </a:lnTo>
                    <a:lnTo>
                      <a:pt x="101" y="28"/>
                    </a:lnTo>
                    <a:lnTo>
                      <a:pt x="101" y="32"/>
                    </a:lnTo>
                    <a:lnTo>
                      <a:pt x="101" y="37"/>
                    </a:lnTo>
                    <a:lnTo>
                      <a:pt x="101" y="41"/>
                    </a:lnTo>
                    <a:lnTo>
                      <a:pt x="96" y="46"/>
                    </a:lnTo>
                    <a:lnTo>
                      <a:pt x="96" y="50"/>
                    </a:lnTo>
                    <a:lnTo>
                      <a:pt x="90" y="50"/>
                    </a:lnTo>
                    <a:lnTo>
                      <a:pt x="85" y="55"/>
                    </a:lnTo>
                    <a:lnTo>
                      <a:pt x="79" y="55"/>
                    </a:lnTo>
                    <a:lnTo>
                      <a:pt x="73" y="60"/>
                    </a:lnTo>
                    <a:lnTo>
                      <a:pt x="68" y="60"/>
                    </a:lnTo>
                    <a:lnTo>
                      <a:pt x="0" y="60"/>
                    </a:lnTo>
                    <a:lnTo>
                      <a:pt x="0" y="50"/>
                    </a:lnTo>
                    <a:lnTo>
                      <a:pt x="68" y="50"/>
                    </a:lnTo>
                    <a:lnTo>
                      <a:pt x="73" y="50"/>
                    </a:lnTo>
                    <a:lnTo>
                      <a:pt x="79" y="50"/>
                    </a:lnTo>
                    <a:lnTo>
                      <a:pt x="85" y="50"/>
                    </a:lnTo>
                    <a:lnTo>
                      <a:pt x="85" y="46"/>
                    </a:lnTo>
                    <a:lnTo>
                      <a:pt x="90" y="46"/>
                    </a:lnTo>
                    <a:lnTo>
                      <a:pt x="90" y="41"/>
                    </a:lnTo>
                    <a:lnTo>
                      <a:pt x="96" y="41"/>
                    </a:lnTo>
                    <a:lnTo>
                      <a:pt x="96" y="37"/>
                    </a:lnTo>
                    <a:lnTo>
                      <a:pt x="96" y="32"/>
                    </a:lnTo>
                    <a:lnTo>
                      <a:pt x="96" y="28"/>
                    </a:lnTo>
                    <a:lnTo>
                      <a:pt x="96" y="23"/>
                    </a:lnTo>
                    <a:lnTo>
                      <a:pt x="96" y="18"/>
                    </a:lnTo>
                    <a:lnTo>
                      <a:pt x="90" y="14"/>
                    </a:lnTo>
                    <a:lnTo>
                      <a:pt x="90" y="9"/>
                    </a:lnTo>
                    <a:lnTo>
                      <a:pt x="85" y="9"/>
                    </a:lnTo>
                    <a:lnTo>
                      <a:pt x="79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7" name="Freeform 63"/>
              <p:cNvSpPr>
                <a:spLocks/>
              </p:cNvSpPr>
              <p:nvPr/>
            </p:nvSpPr>
            <p:spPr bwMode="auto">
              <a:xfrm>
                <a:off x="1834" y="2010"/>
                <a:ext cx="295" cy="231"/>
              </a:xfrm>
              <a:custGeom>
                <a:avLst/>
                <a:gdLst/>
                <a:ahLst/>
                <a:cxnLst>
                  <a:cxn ang="0">
                    <a:pos x="388" y="0"/>
                  </a:cxn>
                  <a:cxn ang="0">
                    <a:pos x="388" y="92"/>
                  </a:cxn>
                  <a:cxn ang="0">
                    <a:pos x="0" y="252"/>
                  </a:cxn>
                </a:cxnLst>
                <a:rect l="0" t="0" r="r" b="b"/>
                <a:pathLst>
                  <a:path w="388" h="252">
                    <a:moveTo>
                      <a:pt x="388" y="0"/>
                    </a:moveTo>
                    <a:lnTo>
                      <a:pt x="388" y="92"/>
                    </a:lnTo>
                    <a:lnTo>
                      <a:pt x="0" y="252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888" name="Line 64"/>
              <p:cNvSpPr>
                <a:spLocks noChangeShapeType="1"/>
              </p:cNvSpPr>
              <p:nvPr/>
            </p:nvSpPr>
            <p:spPr bwMode="auto">
              <a:xfrm>
                <a:off x="2128" y="168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grpSp>
          <p:nvGrpSpPr>
            <p:cNvPr id="16" name="Group 65"/>
            <p:cNvGrpSpPr>
              <a:grpSpLocks/>
            </p:cNvGrpSpPr>
            <p:nvPr/>
          </p:nvGrpSpPr>
          <p:grpSpPr bwMode="auto">
            <a:xfrm rot="-3359764">
              <a:off x="4848" y="1710"/>
              <a:ext cx="192" cy="288"/>
              <a:chOff x="3216" y="1200"/>
              <a:chExt cx="864" cy="1104"/>
            </a:xfrm>
          </p:grpSpPr>
          <p:sp>
            <p:nvSpPr>
              <p:cNvPr id="1357890" name="AutoShap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891" name="Rectangle 67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solidFill>
                      <a:schemeClr val="hlink"/>
                    </a:solidFill>
                    <a:cs typeface="Times New Roman (Arabic)" charset="-78"/>
                  </a:rPr>
                  <a:t>A</a:t>
                </a:r>
                <a:endParaRPr lang="en-US" sz="18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</p:grpSp>
      </p:grpSp>
      <p:grpSp>
        <p:nvGrpSpPr>
          <p:cNvPr id="17" name="Group 68"/>
          <p:cNvGrpSpPr>
            <a:grpSpLocks/>
          </p:cNvGrpSpPr>
          <p:nvPr/>
        </p:nvGrpSpPr>
        <p:grpSpPr bwMode="auto">
          <a:xfrm>
            <a:off x="7558088" y="3276600"/>
            <a:ext cx="1431925" cy="1449388"/>
            <a:chOff x="4714" y="2160"/>
            <a:chExt cx="902" cy="912"/>
          </a:xfrm>
        </p:grpSpPr>
        <p:sp>
          <p:nvSpPr>
            <p:cNvPr id="1357893" name="Line 69"/>
            <p:cNvSpPr>
              <a:spLocks noChangeShapeType="1"/>
            </p:cNvSpPr>
            <p:nvPr/>
          </p:nvSpPr>
          <p:spPr bwMode="auto">
            <a:xfrm>
              <a:off x="4752" y="2160"/>
              <a:ext cx="240" cy="336"/>
            </a:xfrm>
            <a:prstGeom prst="line">
              <a:avLst/>
            </a:prstGeom>
            <a:noFill/>
            <a:ln w="57150">
              <a:solidFill>
                <a:srgbClr val="1515F5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4714" y="2510"/>
              <a:ext cx="902" cy="562"/>
              <a:chOff x="4186" y="1632"/>
              <a:chExt cx="902" cy="562"/>
            </a:xfrm>
          </p:grpSpPr>
          <p:grpSp>
            <p:nvGrpSpPr>
              <p:cNvPr id="19" name="Group 71"/>
              <p:cNvGrpSpPr>
                <a:grpSpLocks/>
              </p:cNvGrpSpPr>
              <p:nvPr/>
            </p:nvGrpSpPr>
            <p:grpSpPr bwMode="auto">
              <a:xfrm>
                <a:off x="4186" y="1632"/>
                <a:ext cx="737" cy="562"/>
                <a:chOff x="1392" y="1679"/>
                <a:chExt cx="737" cy="562"/>
              </a:xfrm>
            </p:grpSpPr>
            <p:grpSp>
              <p:nvGrpSpPr>
                <p:cNvPr id="20" name="Group 72"/>
                <p:cNvGrpSpPr>
                  <a:grpSpLocks/>
                </p:cNvGrpSpPr>
                <p:nvPr/>
              </p:nvGrpSpPr>
              <p:grpSpPr bwMode="auto">
                <a:xfrm>
                  <a:off x="1392" y="1679"/>
                  <a:ext cx="737" cy="562"/>
                  <a:chOff x="1392" y="1679"/>
                  <a:chExt cx="737" cy="562"/>
                </a:xfrm>
              </p:grpSpPr>
              <p:sp>
                <p:nvSpPr>
                  <p:cNvPr id="1357897" name="Freeform 73"/>
                  <p:cNvSpPr>
                    <a:spLocks/>
                  </p:cNvSpPr>
                  <p:nvPr/>
                </p:nvSpPr>
                <p:spPr bwMode="auto">
                  <a:xfrm>
                    <a:off x="1392" y="1679"/>
                    <a:ext cx="737" cy="562"/>
                  </a:xfrm>
                  <a:custGeom>
                    <a:avLst/>
                    <a:gdLst/>
                    <a:ahLst/>
                    <a:cxnLst>
                      <a:cxn ang="0">
                        <a:pos x="371" y="0"/>
                      </a:cxn>
                      <a:cxn ang="0">
                        <a:pos x="968" y="0"/>
                      </a:cxn>
                      <a:cxn ang="0">
                        <a:pos x="580" y="170"/>
                      </a:cxn>
                      <a:cxn ang="0">
                        <a:pos x="0" y="170"/>
                      </a:cxn>
                      <a:cxn ang="0">
                        <a:pos x="0" y="614"/>
                      </a:cxn>
                      <a:cxn ang="0">
                        <a:pos x="580" y="614"/>
                      </a:cxn>
                      <a:cxn ang="0">
                        <a:pos x="580" y="170"/>
                      </a:cxn>
                    </a:cxnLst>
                    <a:rect l="0" t="0" r="r" b="b"/>
                    <a:pathLst>
                      <a:path w="968" h="614">
                        <a:moveTo>
                          <a:pt x="371" y="0"/>
                        </a:moveTo>
                        <a:lnTo>
                          <a:pt x="968" y="0"/>
                        </a:lnTo>
                        <a:lnTo>
                          <a:pt x="580" y="170"/>
                        </a:lnTo>
                        <a:lnTo>
                          <a:pt x="0" y="170"/>
                        </a:lnTo>
                        <a:lnTo>
                          <a:pt x="0" y="614"/>
                        </a:lnTo>
                        <a:lnTo>
                          <a:pt x="580" y="614"/>
                        </a:lnTo>
                        <a:lnTo>
                          <a:pt x="580" y="17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57898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1679"/>
                    <a:ext cx="282" cy="1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357899" name="Freeform 75"/>
                <p:cNvSpPr>
                  <a:spLocks/>
                </p:cNvSpPr>
                <p:nvPr/>
              </p:nvSpPr>
              <p:spPr bwMode="auto">
                <a:xfrm>
                  <a:off x="1945" y="1743"/>
                  <a:ext cx="64" cy="183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85" y="160"/>
                    </a:cxn>
                    <a:cxn ang="0">
                      <a:pos x="0" y="201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85" h="201">
                      <a:moveTo>
                        <a:pt x="85" y="0"/>
                      </a:moveTo>
                      <a:lnTo>
                        <a:pt x="85" y="160"/>
                      </a:lnTo>
                      <a:lnTo>
                        <a:pt x="0" y="201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0" name="Freeform 76"/>
                <p:cNvSpPr>
                  <a:spLocks noEditPoints="1"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  <a:cxn ang="0">
                      <a:pos x="28" y="55"/>
                    </a:cxn>
                    <a:cxn ang="0">
                      <a:pos x="231" y="124"/>
                    </a:cxn>
                    <a:cxn ang="0">
                      <a:pos x="355" y="9"/>
                    </a:cxn>
                    <a:cxn ang="0">
                      <a:pos x="28" y="55"/>
                    </a:cxn>
                    <a:cxn ang="0">
                      <a:pos x="22" y="69"/>
                    </a:cxn>
                    <a:cxn ang="0">
                      <a:pos x="73" y="188"/>
                    </a:cxn>
                    <a:cxn ang="0">
                      <a:pos x="152" y="110"/>
                    </a:cxn>
                    <a:cxn ang="0">
                      <a:pos x="22" y="69"/>
                    </a:cxn>
                    <a:cxn ang="0">
                      <a:pos x="372" y="19"/>
                    </a:cxn>
                    <a:cxn ang="0">
                      <a:pos x="293" y="92"/>
                    </a:cxn>
                    <a:cxn ang="0">
                      <a:pos x="422" y="138"/>
                    </a:cxn>
                    <a:cxn ang="0">
                      <a:pos x="372" y="19"/>
                    </a:cxn>
                    <a:cxn ang="0">
                      <a:pos x="169" y="119"/>
                    </a:cxn>
                    <a:cxn ang="0">
                      <a:pos x="90" y="193"/>
                    </a:cxn>
                    <a:cxn ang="0">
                      <a:pos x="411" y="147"/>
                    </a:cxn>
                    <a:cxn ang="0">
                      <a:pos x="281" y="101"/>
                    </a:cxn>
                    <a:cxn ang="0">
                      <a:pos x="242" y="142"/>
                    </a:cxn>
                    <a:cxn ang="0">
                      <a:pos x="169" y="119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  <a:close/>
                      <a:moveTo>
                        <a:pt x="28" y="55"/>
                      </a:moveTo>
                      <a:lnTo>
                        <a:pt x="231" y="124"/>
                      </a:lnTo>
                      <a:lnTo>
                        <a:pt x="355" y="9"/>
                      </a:lnTo>
                      <a:lnTo>
                        <a:pt x="28" y="55"/>
                      </a:lnTo>
                      <a:close/>
                      <a:moveTo>
                        <a:pt x="22" y="69"/>
                      </a:moveTo>
                      <a:lnTo>
                        <a:pt x="73" y="188"/>
                      </a:lnTo>
                      <a:lnTo>
                        <a:pt x="152" y="110"/>
                      </a:lnTo>
                      <a:lnTo>
                        <a:pt x="22" y="69"/>
                      </a:lnTo>
                      <a:close/>
                      <a:moveTo>
                        <a:pt x="372" y="19"/>
                      </a:moveTo>
                      <a:lnTo>
                        <a:pt x="293" y="92"/>
                      </a:lnTo>
                      <a:lnTo>
                        <a:pt x="422" y="138"/>
                      </a:lnTo>
                      <a:lnTo>
                        <a:pt x="372" y="19"/>
                      </a:lnTo>
                      <a:close/>
                      <a:moveTo>
                        <a:pt x="169" y="119"/>
                      </a:moveTo>
                      <a:lnTo>
                        <a:pt x="90" y="193"/>
                      </a:lnTo>
                      <a:lnTo>
                        <a:pt x="411" y="147"/>
                      </a:lnTo>
                      <a:lnTo>
                        <a:pt x="281" y="101"/>
                      </a:lnTo>
                      <a:lnTo>
                        <a:pt x="242" y="142"/>
                      </a:lnTo>
                      <a:lnTo>
                        <a:pt x="169" y="11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1" name="Freeform 77"/>
                <p:cNvSpPr>
                  <a:spLocks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2" name="Freeform 78"/>
                <p:cNvSpPr>
                  <a:spLocks/>
                </p:cNvSpPr>
                <p:nvPr/>
              </p:nvSpPr>
              <p:spPr bwMode="auto">
                <a:xfrm>
                  <a:off x="1469" y="1955"/>
                  <a:ext cx="249" cy="105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03" y="115"/>
                    </a:cxn>
                    <a:cxn ang="0">
                      <a:pos x="32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27" h="115">
                      <a:moveTo>
                        <a:pt x="0" y="46"/>
                      </a:moveTo>
                      <a:lnTo>
                        <a:pt x="203" y="115"/>
                      </a:lnTo>
                      <a:lnTo>
                        <a:pt x="327" y="0"/>
                      </a:lnTo>
                      <a:lnTo>
                        <a:pt x="0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3" name="Freeform 79"/>
                <p:cNvSpPr>
                  <a:spLocks/>
                </p:cNvSpPr>
                <p:nvPr/>
              </p:nvSpPr>
              <p:spPr bwMode="auto">
                <a:xfrm>
                  <a:off x="1465" y="2010"/>
                  <a:ext cx="99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1" y="119"/>
                    </a:cxn>
                    <a:cxn ang="0">
                      <a:pos x="130" y="4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119">
                      <a:moveTo>
                        <a:pt x="0" y="0"/>
                      </a:moveTo>
                      <a:lnTo>
                        <a:pt x="51" y="119"/>
                      </a:lnTo>
                      <a:lnTo>
                        <a:pt x="130" y="4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4" name="Freeform 80"/>
                <p:cNvSpPr>
                  <a:spLocks/>
                </p:cNvSpPr>
                <p:nvPr/>
              </p:nvSpPr>
              <p:spPr bwMode="auto">
                <a:xfrm>
                  <a:off x="1671" y="1965"/>
                  <a:ext cx="98" cy="109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0" y="73"/>
                    </a:cxn>
                    <a:cxn ang="0">
                      <a:pos x="129" y="119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129" h="119">
                      <a:moveTo>
                        <a:pt x="79" y="0"/>
                      </a:moveTo>
                      <a:lnTo>
                        <a:pt x="0" y="73"/>
                      </a:lnTo>
                      <a:lnTo>
                        <a:pt x="129" y="119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5" name="Freeform 81"/>
                <p:cNvSpPr>
                  <a:spLocks/>
                </p:cNvSpPr>
                <p:nvPr/>
              </p:nvSpPr>
              <p:spPr bwMode="auto">
                <a:xfrm>
                  <a:off x="1516" y="2040"/>
                  <a:ext cx="244" cy="84"/>
                </a:xfrm>
                <a:custGeom>
                  <a:avLst/>
                  <a:gdLst/>
                  <a:ahLst/>
                  <a:cxnLst>
                    <a:cxn ang="0">
                      <a:pos x="79" y="18"/>
                    </a:cxn>
                    <a:cxn ang="0">
                      <a:pos x="0" y="92"/>
                    </a:cxn>
                    <a:cxn ang="0">
                      <a:pos x="321" y="46"/>
                    </a:cxn>
                    <a:cxn ang="0">
                      <a:pos x="191" y="0"/>
                    </a:cxn>
                    <a:cxn ang="0">
                      <a:pos x="152" y="41"/>
                    </a:cxn>
                    <a:cxn ang="0">
                      <a:pos x="79" y="18"/>
                    </a:cxn>
                  </a:cxnLst>
                  <a:rect l="0" t="0" r="r" b="b"/>
                  <a:pathLst>
                    <a:path w="321" h="92">
                      <a:moveTo>
                        <a:pt x="79" y="18"/>
                      </a:moveTo>
                      <a:lnTo>
                        <a:pt x="0" y="92"/>
                      </a:lnTo>
                      <a:lnTo>
                        <a:pt x="321" y="46"/>
                      </a:lnTo>
                      <a:lnTo>
                        <a:pt x="191" y="0"/>
                      </a:lnTo>
                      <a:lnTo>
                        <a:pt x="152" y="41"/>
                      </a:lnTo>
                      <a:lnTo>
                        <a:pt x="79" y="18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6" name="Freeform 82"/>
                <p:cNvSpPr>
                  <a:spLocks/>
                </p:cNvSpPr>
                <p:nvPr/>
              </p:nvSpPr>
              <p:spPr bwMode="auto">
                <a:xfrm>
                  <a:off x="1585" y="1981"/>
                  <a:ext cx="55" cy="67"/>
                </a:xfrm>
                <a:custGeom>
                  <a:avLst/>
                  <a:gdLst/>
                  <a:ahLst/>
                  <a:cxnLst>
                    <a:cxn ang="0">
                      <a:pos x="39" y="46"/>
                    </a:cxn>
                    <a:cxn ang="0">
                      <a:pos x="34" y="50"/>
                    </a:cxn>
                    <a:cxn ang="0">
                      <a:pos x="11" y="18"/>
                    </a:cxn>
                    <a:cxn ang="0">
                      <a:pos x="23" y="69"/>
                    </a:cxn>
                    <a:cxn ang="0">
                      <a:pos x="34" y="64"/>
                    </a:cxn>
                    <a:cxn ang="0">
                      <a:pos x="34" y="69"/>
                    </a:cxn>
                    <a:cxn ang="0">
                      <a:pos x="17" y="73"/>
                    </a:cxn>
                    <a:cxn ang="0">
                      <a:pos x="17" y="69"/>
                    </a:cxn>
                    <a:cxn ang="0">
                      <a:pos x="23" y="69"/>
                    </a:cxn>
                    <a:cxn ang="0">
                      <a:pos x="6" y="18"/>
                    </a:cxn>
                    <a:cxn ang="0">
                      <a:pos x="6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11" y="14"/>
                    </a:cxn>
                    <a:cxn ang="0">
                      <a:pos x="39" y="46"/>
                    </a:cxn>
                    <a:cxn ang="0">
                      <a:pos x="39" y="5"/>
                    </a:cxn>
                    <a:cxn ang="0">
                      <a:pos x="51" y="0"/>
                    </a:cxn>
                    <a:cxn ang="0">
                      <a:pos x="56" y="0"/>
                    </a:cxn>
                    <a:cxn ang="0">
                      <a:pos x="56" y="5"/>
                    </a:cxn>
                    <a:cxn ang="0">
                      <a:pos x="51" y="5"/>
                    </a:cxn>
                    <a:cxn ang="0">
                      <a:pos x="68" y="55"/>
                    </a:cxn>
                    <a:cxn ang="0">
                      <a:pos x="73" y="55"/>
                    </a:cxn>
                    <a:cxn ang="0">
                      <a:pos x="68" y="55"/>
                    </a:cxn>
                    <a:cxn ang="0">
                      <a:pos x="56" y="60"/>
                    </a:cxn>
                    <a:cxn ang="0">
                      <a:pos x="51" y="60"/>
                    </a:cxn>
                    <a:cxn ang="0">
                      <a:pos x="56" y="60"/>
                    </a:cxn>
                    <a:cxn ang="0">
                      <a:pos x="62" y="55"/>
                    </a:cxn>
                    <a:cxn ang="0">
                      <a:pos x="45" y="9"/>
                    </a:cxn>
                    <a:cxn ang="0">
                      <a:pos x="39" y="46"/>
                    </a:cxn>
                  </a:cxnLst>
                  <a:rect l="0" t="0" r="r" b="b"/>
                  <a:pathLst>
                    <a:path w="73" h="73">
                      <a:moveTo>
                        <a:pt x="39" y="46"/>
                      </a:moveTo>
                      <a:lnTo>
                        <a:pt x="34" y="50"/>
                      </a:lnTo>
                      <a:lnTo>
                        <a:pt x="11" y="18"/>
                      </a:lnTo>
                      <a:lnTo>
                        <a:pt x="23" y="69"/>
                      </a:lnTo>
                      <a:lnTo>
                        <a:pt x="34" y="64"/>
                      </a:lnTo>
                      <a:lnTo>
                        <a:pt x="34" y="69"/>
                      </a:lnTo>
                      <a:lnTo>
                        <a:pt x="17" y="73"/>
                      </a:lnTo>
                      <a:lnTo>
                        <a:pt x="17" y="69"/>
                      </a:lnTo>
                      <a:lnTo>
                        <a:pt x="23" y="69"/>
                      </a:lnTo>
                      <a:lnTo>
                        <a:pt x="6" y="18"/>
                      </a:lnTo>
                      <a:lnTo>
                        <a:pt x="6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1" y="14"/>
                      </a:lnTo>
                      <a:lnTo>
                        <a:pt x="39" y="46"/>
                      </a:lnTo>
                      <a:lnTo>
                        <a:pt x="39" y="5"/>
                      </a:lnTo>
                      <a:lnTo>
                        <a:pt x="51" y="0"/>
                      </a:lnTo>
                      <a:lnTo>
                        <a:pt x="56" y="0"/>
                      </a:lnTo>
                      <a:lnTo>
                        <a:pt x="56" y="5"/>
                      </a:lnTo>
                      <a:lnTo>
                        <a:pt x="51" y="5"/>
                      </a:lnTo>
                      <a:lnTo>
                        <a:pt x="68" y="55"/>
                      </a:lnTo>
                      <a:lnTo>
                        <a:pt x="73" y="55"/>
                      </a:lnTo>
                      <a:lnTo>
                        <a:pt x="68" y="55"/>
                      </a:lnTo>
                      <a:lnTo>
                        <a:pt x="56" y="60"/>
                      </a:lnTo>
                      <a:lnTo>
                        <a:pt x="51" y="60"/>
                      </a:lnTo>
                      <a:lnTo>
                        <a:pt x="56" y="60"/>
                      </a:lnTo>
                      <a:lnTo>
                        <a:pt x="62" y="55"/>
                      </a:lnTo>
                      <a:lnTo>
                        <a:pt x="45" y="9"/>
                      </a:lnTo>
                      <a:lnTo>
                        <a:pt x="39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7" name="Freeform 83"/>
                <p:cNvSpPr>
                  <a:spLocks/>
                </p:cNvSpPr>
                <p:nvPr/>
              </p:nvSpPr>
              <p:spPr bwMode="auto">
                <a:xfrm>
                  <a:off x="1957" y="1788"/>
                  <a:ext cx="43" cy="97"/>
                </a:xfrm>
                <a:custGeom>
                  <a:avLst/>
                  <a:gdLst/>
                  <a:ahLst/>
                  <a:cxnLst>
                    <a:cxn ang="0">
                      <a:pos x="56" y="46"/>
                    </a:cxn>
                    <a:cxn ang="0">
                      <a:pos x="56" y="60"/>
                    </a:cxn>
                    <a:cxn ang="0">
                      <a:pos x="51" y="73"/>
                    </a:cxn>
                    <a:cxn ang="0">
                      <a:pos x="51" y="83"/>
                    </a:cxn>
                    <a:cxn ang="0">
                      <a:pos x="51" y="87"/>
                    </a:cxn>
                    <a:cxn ang="0">
                      <a:pos x="45" y="96"/>
                    </a:cxn>
                    <a:cxn ang="0">
                      <a:pos x="40" y="101"/>
                    </a:cxn>
                    <a:cxn ang="0">
                      <a:pos x="34" y="101"/>
                    </a:cxn>
                    <a:cxn ang="0">
                      <a:pos x="34" y="106"/>
                    </a:cxn>
                    <a:cxn ang="0">
                      <a:pos x="28" y="106"/>
                    </a:cxn>
                    <a:cxn ang="0">
                      <a:pos x="23" y="106"/>
                    </a:cxn>
                    <a:cxn ang="0">
                      <a:pos x="17" y="106"/>
                    </a:cxn>
                    <a:cxn ang="0">
                      <a:pos x="17" y="101"/>
                    </a:cxn>
                    <a:cxn ang="0">
                      <a:pos x="11" y="101"/>
                    </a:cxn>
                    <a:cxn ang="0">
                      <a:pos x="11" y="96"/>
                    </a:cxn>
                    <a:cxn ang="0">
                      <a:pos x="6" y="96"/>
                    </a:cxn>
                    <a:cxn ang="0">
                      <a:pos x="6" y="92"/>
                    </a:cxn>
                    <a:cxn ang="0">
                      <a:pos x="6" y="87"/>
                    </a:cxn>
                    <a:cxn ang="0">
                      <a:pos x="6" y="83"/>
                    </a:cxn>
                    <a:cxn ang="0">
                      <a:pos x="0" y="78"/>
                    </a:cxn>
                    <a:cxn ang="0">
                      <a:pos x="0" y="73"/>
                    </a:cxn>
                    <a:cxn ang="0">
                      <a:pos x="0" y="69"/>
                    </a:cxn>
                    <a:cxn ang="0">
                      <a:pos x="0" y="64"/>
                    </a:cxn>
                    <a:cxn ang="0">
                      <a:pos x="0" y="60"/>
                    </a:cxn>
                    <a:cxn ang="0">
                      <a:pos x="0" y="46"/>
                    </a:cxn>
                    <a:cxn ang="0">
                      <a:pos x="0" y="37"/>
                    </a:cxn>
                    <a:cxn ang="0">
                      <a:pos x="0" y="28"/>
                    </a:cxn>
                    <a:cxn ang="0">
                      <a:pos x="6" y="18"/>
                    </a:cxn>
                    <a:cxn ang="0">
                      <a:pos x="11" y="9"/>
                    </a:cxn>
                    <a:cxn ang="0">
                      <a:pos x="11" y="5"/>
                    </a:cxn>
                    <a:cxn ang="0">
                      <a:pos x="17" y="5"/>
                    </a:cxn>
                    <a:cxn ang="0">
                      <a:pos x="23" y="0"/>
                    </a:cxn>
                    <a:cxn ang="0">
                      <a:pos x="28" y="0"/>
                    </a:cxn>
                    <a:cxn ang="0">
                      <a:pos x="34" y="0"/>
                    </a:cxn>
                    <a:cxn ang="0">
                      <a:pos x="34" y="5"/>
                    </a:cxn>
                    <a:cxn ang="0">
                      <a:pos x="40" y="5"/>
                    </a:cxn>
                    <a:cxn ang="0">
                      <a:pos x="45" y="9"/>
                    </a:cxn>
                    <a:cxn ang="0">
                      <a:pos x="45" y="14"/>
                    </a:cxn>
                    <a:cxn ang="0">
                      <a:pos x="51" y="18"/>
                    </a:cxn>
                    <a:cxn ang="0">
                      <a:pos x="51" y="23"/>
                    </a:cxn>
                    <a:cxn ang="0">
                      <a:pos x="51" y="28"/>
                    </a:cxn>
                    <a:cxn ang="0">
                      <a:pos x="51" y="32"/>
                    </a:cxn>
                    <a:cxn ang="0">
                      <a:pos x="51" y="37"/>
                    </a:cxn>
                    <a:cxn ang="0">
                      <a:pos x="56" y="41"/>
                    </a:cxn>
                    <a:cxn ang="0">
                      <a:pos x="56" y="46"/>
                    </a:cxn>
                  </a:cxnLst>
                  <a:rect l="0" t="0" r="r" b="b"/>
                  <a:pathLst>
                    <a:path w="56" h="106">
                      <a:moveTo>
                        <a:pt x="56" y="46"/>
                      </a:moveTo>
                      <a:lnTo>
                        <a:pt x="56" y="60"/>
                      </a:lnTo>
                      <a:lnTo>
                        <a:pt x="51" y="73"/>
                      </a:lnTo>
                      <a:lnTo>
                        <a:pt x="51" y="83"/>
                      </a:lnTo>
                      <a:lnTo>
                        <a:pt x="51" y="87"/>
                      </a:lnTo>
                      <a:lnTo>
                        <a:pt x="45" y="96"/>
                      </a:lnTo>
                      <a:lnTo>
                        <a:pt x="40" y="101"/>
                      </a:lnTo>
                      <a:lnTo>
                        <a:pt x="34" y="101"/>
                      </a:lnTo>
                      <a:lnTo>
                        <a:pt x="34" y="106"/>
                      </a:lnTo>
                      <a:lnTo>
                        <a:pt x="28" y="106"/>
                      </a:lnTo>
                      <a:lnTo>
                        <a:pt x="23" y="106"/>
                      </a:lnTo>
                      <a:lnTo>
                        <a:pt x="17" y="106"/>
                      </a:lnTo>
                      <a:lnTo>
                        <a:pt x="17" y="101"/>
                      </a:lnTo>
                      <a:lnTo>
                        <a:pt x="11" y="101"/>
                      </a:lnTo>
                      <a:lnTo>
                        <a:pt x="11" y="96"/>
                      </a:lnTo>
                      <a:lnTo>
                        <a:pt x="6" y="96"/>
                      </a:lnTo>
                      <a:lnTo>
                        <a:pt x="6" y="92"/>
                      </a:lnTo>
                      <a:lnTo>
                        <a:pt x="6" y="87"/>
                      </a:lnTo>
                      <a:lnTo>
                        <a:pt x="6" y="83"/>
                      </a:lnTo>
                      <a:lnTo>
                        <a:pt x="0" y="78"/>
                      </a:lnTo>
                      <a:lnTo>
                        <a:pt x="0" y="73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60"/>
                      </a:lnTo>
                      <a:lnTo>
                        <a:pt x="0" y="46"/>
                      </a:lnTo>
                      <a:lnTo>
                        <a:pt x="0" y="37"/>
                      </a:lnTo>
                      <a:lnTo>
                        <a:pt x="0" y="28"/>
                      </a:lnTo>
                      <a:lnTo>
                        <a:pt x="6" y="18"/>
                      </a:lnTo>
                      <a:lnTo>
                        <a:pt x="11" y="9"/>
                      </a:lnTo>
                      <a:lnTo>
                        <a:pt x="11" y="5"/>
                      </a:lnTo>
                      <a:lnTo>
                        <a:pt x="17" y="5"/>
                      </a:lnTo>
                      <a:lnTo>
                        <a:pt x="23" y="0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0" y="5"/>
                      </a:lnTo>
                      <a:lnTo>
                        <a:pt x="45" y="9"/>
                      </a:lnTo>
                      <a:lnTo>
                        <a:pt x="45" y="14"/>
                      </a:lnTo>
                      <a:lnTo>
                        <a:pt x="51" y="18"/>
                      </a:lnTo>
                      <a:lnTo>
                        <a:pt x="51" y="23"/>
                      </a:lnTo>
                      <a:lnTo>
                        <a:pt x="51" y="28"/>
                      </a:lnTo>
                      <a:lnTo>
                        <a:pt x="51" y="32"/>
                      </a:lnTo>
                      <a:lnTo>
                        <a:pt x="51" y="37"/>
                      </a:lnTo>
                      <a:lnTo>
                        <a:pt x="56" y="41"/>
                      </a:lnTo>
                      <a:lnTo>
                        <a:pt x="56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8" name="Freeform 84"/>
                <p:cNvSpPr>
                  <a:spLocks/>
                </p:cNvSpPr>
                <p:nvPr/>
              </p:nvSpPr>
              <p:spPr bwMode="auto">
                <a:xfrm>
                  <a:off x="1962" y="1797"/>
                  <a:ext cx="35" cy="79"/>
                </a:xfrm>
                <a:custGeom>
                  <a:avLst/>
                  <a:gdLst/>
                  <a:ahLst/>
                  <a:cxnLst>
                    <a:cxn ang="0">
                      <a:pos x="45" y="37"/>
                    </a:cxn>
                    <a:cxn ang="0">
                      <a:pos x="39" y="32"/>
                    </a:cxn>
                    <a:cxn ang="0">
                      <a:pos x="39" y="28"/>
                    </a:cxn>
                    <a:cxn ang="0">
                      <a:pos x="39" y="23"/>
                    </a:cxn>
                    <a:cxn ang="0">
                      <a:pos x="39" y="19"/>
                    </a:cxn>
                    <a:cxn ang="0">
                      <a:pos x="39" y="14"/>
                    </a:cxn>
                    <a:cxn ang="0">
                      <a:pos x="39" y="9"/>
                    </a:cxn>
                    <a:cxn ang="0">
                      <a:pos x="34" y="9"/>
                    </a:cxn>
                    <a:cxn ang="0">
                      <a:pos x="34" y="5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7" y="0"/>
                    </a:cxn>
                    <a:cxn ang="0">
                      <a:pos x="11" y="0"/>
                    </a:cxn>
                    <a:cxn ang="0">
                      <a:pos x="11" y="5"/>
                    </a:cxn>
                    <a:cxn ang="0">
                      <a:pos x="5" y="9"/>
                    </a:cxn>
                    <a:cxn ang="0">
                      <a:pos x="5" y="14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37"/>
                    </a:cxn>
                    <a:cxn ang="0">
                      <a:pos x="0" y="51"/>
                    </a:cxn>
                    <a:cxn ang="0">
                      <a:pos x="0" y="55"/>
                    </a:cxn>
                    <a:cxn ang="0">
                      <a:pos x="0" y="60"/>
                    </a:cxn>
                    <a:cxn ang="0">
                      <a:pos x="0" y="64"/>
                    </a:cxn>
                    <a:cxn ang="0">
                      <a:pos x="0" y="69"/>
                    </a:cxn>
                    <a:cxn ang="0">
                      <a:pos x="5" y="74"/>
                    </a:cxn>
                    <a:cxn ang="0">
                      <a:pos x="5" y="78"/>
                    </a:cxn>
                    <a:cxn ang="0">
                      <a:pos x="5" y="83"/>
                    </a:cxn>
                    <a:cxn ang="0">
                      <a:pos x="11" y="83"/>
                    </a:cxn>
                    <a:cxn ang="0">
                      <a:pos x="11" y="87"/>
                    </a:cxn>
                    <a:cxn ang="0">
                      <a:pos x="17" y="87"/>
                    </a:cxn>
                    <a:cxn ang="0">
                      <a:pos x="22" y="87"/>
                    </a:cxn>
                    <a:cxn ang="0">
                      <a:pos x="28" y="87"/>
                    </a:cxn>
                    <a:cxn ang="0">
                      <a:pos x="34" y="83"/>
                    </a:cxn>
                    <a:cxn ang="0">
                      <a:pos x="39" y="78"/>
                    </a:cxn>
                    <a:cxn ang="0">
                      <a:pos x="39" y="74"/>
                    </a:cxn>
                    <a:cxn ang="0">
                      <a:pos x="39" y="64"/>
                    </a:cxn>
                    <a:cxn ang="0">
                      <a:pos x="39" y="60"/>
                    </a:cxn>
                    <a:cxn ang="0">
                      <a:pos x="45" y="51"/>
                    </a:cxn>
                    <a:cxn ang="0">
                      <a:pos x="45" y="37"/>
                    </a:cxn>
                  </a:cxnLst>
                  <a:rect l="0" t="0" r="r" b="b"/>
                  <a:pathLst>
                    <a:path w="45" h="87">
                      <a:moveTo>
                        <a:pt x="45" y="37"/>
                      </a:moveTo>
                      <a:lnTo>
                        <a:pt x="39" y="32"/>
                      </a:lnTo>
                      <a:lnTo>
                        <a:pt x="39" y="28"/>
                      </a:lnTo>
                      <a:lnTo>
                        <a:pt x="39" y="23"/>
                      </a:lnTo>
                      <a:lnTo>
                        <a:pt x="39" y="19"/>
                      </a:lnTo>
                      <a:lnTo>
                        <a:pt x="39" y="14"/>
                      </a:lnTo>
                      <a:lnTo>
                        <a:pt x="39" y="9"/>
                      </a:lnTo>
                      <a:lnTo>
                        <a:pt x="34" y="9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11" y="5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0" y="55"/>
                      </a:lnTo>
                      <a:lnTo>
                        <a:pt x="0" y="60"/>
                      </a:lnTo>
                      <a:lnTo>
                        <a:pt x="0" y="64"/>
                      </a:lnTo>
                      <a:lnTo>
                        <a:pt x="0" y="69"/>
                      </a:lnTo>
                      <a:lnTo>
                        <a:pt x="5" y="74"/>
                      </a:lnTo>
                      <a:lnTo>
                        <a:pt x="5" y="78"/>
                      </a:lnTo>
                      <a:lnTo>
                        <a:pt x="5" y="83"/>
                      </a:lnTo>
                      <a:lnTo>
                        <a:pt x="11" y="83"/>
                      </a:lnTo>
                      <a:lnTo>
                        <a:pt x="11" y="87"/>
                      </a:lnTo>
                      <a:lnTo>
                        <a:pt x="17" y="87"/>
                      </a:lnTo>
                      <a:lnTo>
                        <a:pt x="22" y="87"/>
                      </a:lnTo>
                      <a:lnTo>
                        <a:pt x="28" y="87"/>
                      </a:lnTo>
                      <a:lnTo>
                        <a:pt x="34" y="83"/>
                      </a:lnTo>
                      <a:lnTo>
                        <a:pt x="39" y="78"/>
                      </a:lnTo>
                      <a:lnTo>
                        <a:pt x="39" y="74"/>
                      </a:lnTo>
                      <a:lnTo>
                        <a:pt x="39" y="64"/>
                      </a:lnTo>
                      <a:lnTo>
                        <a:pt x="39" y="60"/>
                      </a:lnTo>
                      <a:lnTo>
                        <a:pt x="45" y="51"/>
                      </a:lnTo>
                      <a:lnTo>
                        <a:pt x="45" y="37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09" name="Freeform 85"/>
                <p:cNvSpPr>
                  <a:spLocks/>
                </p:cNvSpPr>
                <p:nvPr/>
              </p:nvSpPr>
              <p:spPr bwMode="auto">
                <a:xfrm>
                  <a:off x="1970" y="1810"/>
                  <a:ext cx="77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8" y="0"/>
                    </a:cxn>
                    <a:cxn ang="0">
                      <a:pos x="73" y="0"/>
                    </a:cxn>
                    <a:cxn ang="0">
                      <a:pos x="79" y="0"/>
                    </a:cxn>
                    <a:cxn ang="0">
                      <a:pos x="85" y="0"/>
                    </a:cxn>
                    <a:cxn ang="0">
                      <a:pos x="90" y="5"/>
                    </a:cxn>
                    <a:cxn ang="0">
                      <a:pos x="96" y="5"/>
                    </a:cxn>
                    <a:cxn ang="0">
                      <a:pos x="96" y="9"/>
                    </a:cxn>
                    <a:cxn ang="0">
                      <a:pos x="101" y="14"/>
                    </a:cxn>
                    <a:cxn ang="0">
                      <a:pos x="101" y="18"/>
                    </a:cxn>
                    <a:cxn ang="0">
                      <a:pos x="101" y="23"/>
                    </a:cxn>
                    <a:cxn ang="0">
                      <a:pos x="101" y="28"/>
                    </a:cxn>
                    <a:cxn ang="0">
                      <a:pos x="101" y="32"/>
                    </a:cxn>
                    <a:cxn ang="0">
                      <a:pos x="101" y="37"/>
                    </a:cxn>
                    <a:cxn ang="0">
                      <a:pos x="101" y="41"/>
                    </a:cxn>
                    <a:cxn ang="0">
                      <a:pos x="96" y="46"/>
                    </a:cxn>
                    <a:cxn ang="0">
                      <a:pos x="96" y="50"/>
                    </a:cxn>
                    <a:cxn ang="0">
                      <a:pos x="90" y="50"/>
                    </a:cxn>
                    <a:cxn ang="0">
                      <a:pos x="85" y="55"/>
                    </a:cxn>
                    <a:cxn ang="0">
                      <a:pos x="79" y="55"/>
                    </a:cxn>
                    <a:cxn ang="0">
                      <a:pos x="73" y="60"/>
                    </a:cxn>
                    <a:cxn ang="0">
                      <a:pos x="68" y="60"/>
                    </a:cxn>
                    <a:cxn ang="0">
                      <a:pos x="0" y="60"/>
                    </a:cxn>
                    <a:cxn ang="0">
                      <a:pos x="0" y="50"/>
                    </a:cxn>
                    <a:cxn ang="0">
                      <a:pos x="68" y="50"/>
                    </a:cxn>
                    <a:cxn ang="0">
                      <a:pos x="73" y="50"/>
                    </a:cxn>
                    <a:cxn ang="0">
                      <a:pos x="79" y="50"/>
                    </a:cxn>
                    <a:cxn ang="0">
                      <a:pos x="85" y="50"/>
                    </a:cxn>
                    <a:cxn ang="0">
                      <a:pos x="85" y="46"/>
                    </a:cxn>
                    <a:cxn ang="0">
                      <a:pos x="90" y="46"/>
                    </a:cxn>
                    <a:cxn ang="0">
                      <a:pos x="90" y="41"/>
                    </a:cxn>
                    <a:cxn ang="0">
                      <a:pos x="96" y="41"/>
                    </a:cxn>
                    <a:cxn ang="0">
                      <a:pos x="96" y="37"/>
                    </a:cxn>
                    <a:cxn ang="0">
                      <a:pos x="96" y="32"/>
                    </a:cxn>
                    <a:cxn ang="0">
                      <a:pos x="96" y="28"/>
                    </a:cxn>
                    <a:cxn ang="0">
                      <a:pos x="96" y="23"/>
                    </a:cxn>
                    <a:cxn ang="0">
                      <a:pos x="96" y="18"/>
                    </a:cxn>
                    <a:cxn ang="0">
                      <a:pos x="90" y="14"/>
                    </a:cxn>
                    <a:cxn ang="0">
                      <a:pos x="90" y="9"/>
                    </a:cxn>
                    <a:cxn ang="0">
                      <a:pos x="85" y="9"/>
                    </a:cxn>
                    <a:cxn ang="0">
                      <a:pos x="79" y="5"/>
                    </a:cxn>
                    <a:cxn ang="0">
                      <a:pos x="73" y="5"/>
                    </a:cxn>
                    <a:cxn ang="0">
                      <a:pos x="68" y="5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" h="60">
                      <a:moveTo>
                        <a:pt x="0" y="0"/>
                      </a:moveTo>
                      <a:lnTo>
                        <a:pt x="68" y="0"/>
                      </a:lnTo>
                      <a:lnTo>
                        <a:pt x="73" y="0"/>
                      </a:lnTo>
                      <a:lnTo>
                        <a:pt x="79" y="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6" y="5"/>
                      </a:lnTo>
                      <a:lnTo>
                        <a:pt x="96" y="9"/>
                      </a:lnTo>
                      <a:lnTo>
                        <a:pt x="101" y="14"/>
                      </a:lnTo>
                      <a:lnTo>
                        <a:pt x="101" y="18"/>
                      </a:lnTo>
                      <a:lnTo>
                        <a:pt x="101" y="23"/>
                      </a:lnTo>
                      <a:lnTo>
                        <a:pt x="101" y="28"/>
                      </a:lnTo>
                      <a:lnTo>
                        <a:pt x="101" y="32"/>
                      </a:lnTo>
                      <a:lnTo>
                        <a:pt x="101" y="37"/>
                      </a:lnTo>
                      <a:lnTo>
                        <a:pt x="101" y="41"/>
                      </a:lnTo>
                      <a:lnTo>
                        <a:pt x="96" y="46"/>
                      </a:lnTo>
                      <a:lnTo>
                        <a:pt x="96" y="50"/>
                      </a:lnTo>
                      <a:lnTo>
                        <a:pt x="90" y="50"/>
                      </a:lnTo>
                      <a:lnTo>
                        <a:pt x="85" y="55"/>
                      </a:lnTo>
                      <a:lnTo>
                        <a:pt x="79" y="55"/>
                      </a:lnTo>
                      <a:lnTo>
                        <a:pt x="73" y="60"/>
                      </a:lnTo>
                      <a:lnTo>
                        <a:pt x="68" y="60"/>
                      </a:lnTo>
                      <a:lnTo>
                        <a:pt x="0" y="60"/>
                      </a:lnTo>
                      <a:lnTo>
                        <a:pt x="0" y="50"/>
                      </a:lnTo>
                      <a:lnTo>
                        <a:pt x="68" y="50"/>
                      </a:lnTo>
                      <a:lnTo>
                        <a:pt x="73" y="50"/>
                      </a:lnTo>
                      <a:lnTo>
                        <a:pt x="79" y="50"/>
                      </a:lnTo>
                      <a:lnTo>
                        <a:pt x="85" y="50"/>
                      </a:lnTo>
                      <a:lnTo>
                        <a:pt x="85" y="46"/>
                      </a:lnTo>
                      <a:lnTo>
                        <a:pt x="90" y="46"/>
                      </a:lnTo>
                      <a:lnTo>
                        <a:pt x="90" y="41"/>
                      </a:lnTo>
                      <a:lnTo>
                        <a:pt x="96" y="41"/>
                      </a:lnTo>
                      <a:lnTo>
                        <a:pt x="96" y="37"/>
                      </a:lnTo>
                      <a:lnTo>
                        <a:pt x="96" y="32"/>
                      </a:lnTo>
                      <a:lnTo>
                        <a:pt x="96" y="28"/>
                      </a:lnTo>
                      <a:lnTo>
                        <a:pt x="96" y="23"/>
                      </a:lnTo>
                      <a:lnTo>
                        <a:pt x="96" y="18"/>
                      </a:lnTo>
                      <a:lnTo>
                        <a:pt x="90" y="14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79" y="5"/>
                      </a:lnTo>
                      <a:lnTo>
                        <a:pt x="73" y="5"/>
                      </a:lnTo>
                      <a:lnTo>
                        <a:pt x="68" y="5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10" name="Freeform 86"/>
                <p:cNvSpPr>
                  <a:spLocks/>
                </p:cNvSpPr>
                <p:nvPr/>
              </p:nvSpPr>
              <p:spPr bwMode="auto">
                <a:xfrm>
                  <a:off x="1834" y="2010"/>
                  <a:ext cx="295" cy="231"/>
                </a:xfrm>
                <a:custGeom>
                  <a:avLst/>
                  <a:gdLst/>
                  <a:ahLst/>
                  <a:cxnLst>
                    <a:cxn ang="0">
                      <a:pos x="388" y="0"/>
                    </a:cxn>
                    <a:cxn ang="0">
                      <a:pos x="388" y="92"/>
                    </a:cxn>
                    <a:cxn ang="0">
                      <a:pos x="0" y="252"/>
                    </a:cxn>
                  </a:cxnLst>
                  <a:rect l="0" t="0" r="r" b="b"/>
                  <a:pathLst>
                    <a:path w="388" h="252">
                      <a:moveTo>
                        <a:pt x="388" y="0"/>
                      </a:moveTo>
                      <a:lnTo>
                        <a:pt x="388" y="92"/>
                      </a:lnTo>
                      <a:lnTo>
                        <a:pt x="0" y="252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11" name="Line 87"/>
                <p:cNvSpPr>
                  <a:spLocks noChangeShapeType="1"/>
                </p:cNvSpPr>
                <p:nvPr/>
              </p:nvSpPr>
              <p:spPr bwMode="auto">
                <a:xfrm>
                  <a:off x="2128" y="1680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21" name="Group 88"/>
              <p:cNvGrpSpPr>
                <a:grpSpLocks/>
              </p:cNvGrpSpPr>
              <p:nvPr/>
            </p:nvGrpSpPr>
            <p:grpSpPr bwMode="auto">
              <a:xfrm rot="-3359764">
                <a:off x="4848" y="1710"/>
                <a:ext cx="192" cy="288"/>
                <a:chOff x="3216" y="1200"/>
                <a:chExt cx="864" cy="1104"/>
              </a:xfrm>
            </p:grpSpPr>
            <p:sp>
              <p:nvSpPr>
                <p:cNvPr id="1357913" name="AutoShape 89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7914" name="Rectangle 90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2000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</p:grpSp>
      </p:grpSp>
      <p:grpSp>
        <p:nvGrpSpPr>
          <p:cNvPr id="22" name="Group 91"/>
          <p:cNvGrpSpPr>
            <a:grpSpLocks/>
          </p:cNvGrpSpPr>
          <p:nvPr/>
        </p:nvGrpSpPr>
        <p:grpSpPr bwMode="auto">
          <a:xfrm>
            <a:off x="2514600" y="3582988"/>
            <a:ext cx="4646613" cy="1273175"/>
            <a:chOff x="1536" y="2352"/>
            <a:chExt cx="2928" cy="802"/>
          </a:xfrm>
        </p:grpSpPr>
        <p:sp>
          <p:nvSpPr>
            <p:cNvPr id="1357916" name="Line 92"/>
            <p:cNvSpPr>
              <a:spLocks noChangeShapeType="1"/>
            </p:cNvSpPr>
            <p:nvPr/>
          </p:nvSpPr>
          <p:spPr bwMode="auto">
            <a:xfrm flipH="1">
              <a:off x="3552" y="2832"/>
              <a:ext cx="9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57917" name="Text Box 93"/>
            <p:cNvSpPr txBox="1">
              <a:spLocks noChangeArrowheads="1"/>
            </p:cNvSpPr>
            <p:nvPr/>
          </p:nvSpPr>
          <p:spPr bwMode="auto">
            <a:xfrm>
              <a:off x="2736" y="2352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sz="1800" u="none">
                  <a:cs typeface="Times New Roman (Arabic)" charset="-78"/>
                </a:rPr>
                <a:t>Pass 2</a:t>
              </a:r>
            </a:p>
          </p:txBody>
        </p:sp>
        <p:sp>
          <p:nvSpPr>
            <p:cNvPr id="1357918" name="Line 94"/>
            <p:cNvSpPr>
              <a:spLocks noChangeShapeType="1"/>
            </p:cNvSpPr>
            <p:nvPr/>
          </p:nvSpPr>
          <p:spPr bwMode="auto">
            <a:xfrm flipH="1" flipV="1">
              <a:off x="1536" y="2832"/>
              <a:ext cx="96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3" name="Group 95"/>
            <p:cNvGrpSpPr>
              <a:grpSpLocks/>
            </p:cNvGrpSpPr>
            <p:nvPr/>
          </p:nvGrpSpPr>
          <p:grpSpPr bwMode="auto">
            <a:xfrm>
              <a:off x="2544" y="2592"/>
              <a:ext cx="902" cy="562"/>
              <a:chOff x="4186" y="1632"/>
              <a:chExt cx="902" cy="562"/>
            </a:xfrm>
          </p:grpSpPr>
          <p:grpSp>
            <p:nvGrpSpPr>
              <p:cNvPr id="24" name="Group 96"/>
              <p:cNvGrpSpPr>
                <a:grpSpLocks/>
              </p:cNvGrpSpPr>
              <p:nvPr/>
            </p:nvGrpSpPr>
            <p:grpSpPr bwMode="auto">
              <a:xfrm>
                <a:off x="4186" y="1632"/>
                <a:ext cx="737" cy="562"/>
                <a:chOff x="1392" y="1679"/>
                <a:chExt cx="737" cy="562"/>
              </a:xfrm>
            </p:grpSpPr>
            <p:grpSp>
              <p:nvGrpSpPr>
                <p:cNvPr id="25" name="Group 97"/>
                <p:cNvGrpSpPr>
                  <a:grpSpLocks/>
                </p:cNvGrpSpPr>
                <p:nvPr/>
              </p:nvGrpSpPr>
              <p:grpSpPr bwMode="auto">
                <a:xfrm>
                  <a:off x="1392" y="1679"/>
                  <a:ext cx="737" cy="562"/>
                  <a:chOff x="1392" y="1679"/>
                  <a:chExt cx="737" cy="562"/>
                </a:xfrm>
              </p:grpSpPr>
              <p:sp>
                <p:nvSpPr>
                  <p:cNvPr id="1357922" name="Freeform 98"/>
                  <p:cNvSpPr>
                    <a:spLocks/>
                  </p:cNvSpPr>
                  <p:nvPr/>
                </p:nvSpPr>
                <p:spPr bwMode="auto">
                  <a:xfrm>
                    <a:off x="1392" y="1679"/>
                    <a:ext cx="737" cy="562"/>
                  </a:xfrm>
                  <a:custGeom>
                    <a:avLst/>
                    <a:gdLst/>
                    <a:ahLst/>
                    <a:cxnLst>
                      <a:cxn ang="0">
                        <a:pos x="371" y="0"/>
                      </a:cxn>
                      <a:cxn ang="0">
                        <a:pos x="968" y="0"/>
                      </a:cxn>
                      <a:cxn ang="0">
                        <a:pos x="580" y="170"/>
                      </a:cxn>
                      <a:cxn ang="0">
                        <a:pos x="0" y="170"/>
                      </a:cxn>
                      <a:cxn ang="0">
                        <a:pos x="0" y="614"/>
                      </a:cxn>
                      <a:cxn ang="0">
                        <a:pos x="580" y="614"/>
                      </a:cxn>
                      <a:cxn ang="0">
                        <a:pos x="580" y="170"/>
                      </a:cxn>
                    </a:cxnLst>
                    <a:rect l="0" t="0" r="r" b="b"/>
                    <a:pathLst>
                      <a:path w="968" h="614">
                        <a:moveTo>
                          <a:pt x="371" y="0"/>
                        </a:moveTo>
                        <a:lnTo>
                          <a:pt x="968" y="0"/>
                        </a:lnTo>
                        <a:lnTo>
                          <a:pt x="580" y="170"/>
                        </a:lnTo>
                        <a:lnTo>
                          <a:pt x="0" y="170"/>
                        </a:lnTo>
                        <a:lnTo>
                          <a:pt x="0" y="614"/>
                        </a:lnTo>
                        <a:lnTo>
                          <a:pt x="580" y="614"/>
                        </a:lnTo>
                        <a:lnTo>
                          <a:pt x="580" y="17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57923" name="Line 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1679"/>
                    <a:ext cx="282" cy="1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357924" name="Freeform 100"/>
                <p:cNvSpPr>
                  <a:spLocks/>
                </p:cNvSpPr>
                <p:nvPr/>
              </p:nvSpPr>
              <p:spPr bwMode="auto">
                <a:xfrm>
                  <a:off x="1945" y="1743"/>
                  <a:ext cx="64" cy="183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85" y="160"/>
                    </a:cxn>
                    <a:cxn ang="0">
                      <a:pos x="0" y="201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85" h="201">
                      <a:moveTo>
                        <a:pt x="85" y="0"/>
                      </a:moveTo>
                      <a:lnTo>
                        <a:pt x="85" y="160"/>
                      </a:lnTo>
                      <a:lnTo>
                        <a:pt x="0" y="201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5" name="Freeform 101"/>
                <p:cNvSpPr>
                  <a:spLocks noEditPoints="1"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  <a:cxn ang="0">
                      <a:pos x="28" y="55"/>
                    </a:cxn>
                    <a:cxn ang="0">
                      <a:pos x="231" y="124"/>
                    </a:cxn>
                    <a:cxn ang="0">
                      <a:pos x="355" y="9"/>
                    </a:cxn>
                    <a:cxn ang="0">
                      <a:pos x="28" y="55"/>
                    </a:cxn>
                    <a:cxn ang="0">
                      <a:pos x="22" y="69"/>
                    </a:cxn>
                    <a:cxn ang="0">
                      <a:pos x="73" y="188"/>
                    </a:cxn>
                    <a:cxn ang="0">
                      <a:pos x="152" y="110"/>
                    </a:cxn>
                    <a:cxn ang="0">
                      <a:pos x="22" y="69"/>
                    </a:cxn>
                    <a:cxn ang="0">
                      <a:pos x="372" y="19"/>
                    </a:cxn>
                    <a:cxn ang="0">
                      <a:pos x="293" y="92"/>
                    </a:cxn>
                    <a:cxn ang="0">
                      <a:pos x="422" y="138"/>
                    </a:cxn>
                    <a:cxn ang="0">
                      <a:pos x="372" y="19"/>
                    </a:cxn>
                    <a:cxn ang="0">
                      <a:pos x="169" y="119"/>
                    </a:cxn>
                    <a:cxn ang="0">
                      <a:pos x="90" y="193"/>
                    </a:cxn>
                    <a:cxn ang="0">
                      <a:pos x="411" y="147"/>
                    </a:cxn>
                    <a:cxn ang="0">
                      <a:pos x="281" y="101"/>
                    </a:cxn>
                    <a:cxn ang="0">
                      <a:pos x="242" y="142"/>
                    </a:cxn>
                    <a:cxn ang="0">
                      <a:pos x="169" y="119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  <a:close/>
                      <a:moveTo>
                        <a:pt x="28" y="55"/>
                      </a:moveTo>
                      <a:lnTo>
                        <a:pt x="231" y="124"/>
                      </a:lnTo>
                      <a:lnTo>
                        <a:pt x="355" y="9"/>
                      </a:lnTo>
                      <a:lnTo>
                        <a:pt x="28" y="55"/>
                      </a:lnTo>
                      <a:close/>
                      <a:moveTo>
                        <a:pt x="22" y="69"/>
                      </a:moveTo>
                      <a:lnTo>
                        <a:pt x="73" y="188"/>
                      </a:lnTo>
                      <a:lnTo>
                        <a:pt x="152" y="110"/>
                      </a:lnTo>
                      <a:lnTo>
                        <a:pt x="22" y="69"/>
                      </a:lnTo>
                      <a:close/>
                      <a:moveTo>
                        <a:pt x="372" y="19"/>
                      </a:moveTo>
                      <a:lnTo>
                        <a:pt x="293" y="92"/>
                      </a:lnTo>
                      <a:lnTo>
                        <a:pt x="422" y="138"/>
                      </a:lnTo>
                      <a:lnTo>
                        <a:pt x="372" y="19"/>
                      </a:lnTo>
                      <a:close/>
                      <a:moveTo>
                        <a:pt x="169" y="119"/>
                      </a:moveTo>
                      <a:lnTo>
                        <a:pt x="90" y="193"/>
                      </a:lnTo>
                      <a:lnTo>
                        <a:pt x="411" y="147"/>
                      </a:lnTo>
                      <a:lnTo>
                        <a:pt x="281" y="101"/>
                      </a:lnTo>
                      <a:lnTo>
                        <a:pt x="242" y="142"/>
                      </a:lnTo>
                      <a:lnTo>
                        <a:pt x="169" y="11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6" name="Freeform 102"/>
                <p:cNvSpPr>
                  <a:spLocks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7" name="Freeform 103"/>
                <p:cNvSpPr>
                  <a:spLocks/>
                </p:cNvSpPr>
                <p:nvPr/>
              </p:nvSpPr>
              <p:spPr bwMode="auto">
                <a:xfrm>
                  <a:off x="1469" y="1955"/>
                  <a:ext cx="249" cy="105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03" y="115"/>
                    </a:cxn>
                    <a:cxn ang="0">
                      <a:pos x="32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27" h="115">
                      <a:moveTo>
                        <a:pt x="0" y="46"/>
                      </a:moveTo>
                      <a:lnTo>
                        <a:pt x="203" y="115"/>
                      </a:lnTo>
                      <a:lnTo>
                        <a:pt x="327" y="0"/>
                      </a:lnTo>
                      <a:lnTo>
                        <a:pt x="0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8" name="Freeform 104"/>
                <p:cNvSpPr>
                  <a:spLocks/>
                </p:cNvSpPr>
                <p:nvPr/>
              </p:nvSpPr>
              <p:spPr bwMode="auto">
                <a:xfrm>
                  <a:off x="1465" y="2010"/>
                  <a:ext cx="99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1" y="119"/>
                    </a:cxn>
                    <a:cxn ang="0">
                      <a:pos x="130" y="4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119">
                      <a:moveTo>
                        <a:pt x="0" y="0"/>
                      </a:moveTo>
                      <a:lnTo>
                        <a:pt x="51" y="119"/>
                      </a:lnTo>
                      <a:lnTo>
                        <a:pt x="130" y="4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29" name="Freeform 105"/>
                <p:cNvSpPr>
                  <a:spLocks/>
                </p:cNvSpPr>
                <p:nvPr/>
              </p:nvSpPr>
              <p:spPr bwMode="auto">
                <a:xfrm>
                  <a:off x="1671" y="1965"/>
                  <a:ext cx="98" cy="109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0" y="73"/>
                    </a:cxn>
                    <a:cxn ang="0">
                      <a:pos x="129" y="119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129" h="119">
                      <a:moveTo>
                        <a:pt x="79" y="0"/>
                      </a:moveTo>
                      <a:lnTo>
                        <a:pt x="0" y="73"/>
                      </a:lnTo>
                      <a:lnTo>
                        <a:pt x="129" y="119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0" name="Freeform 106"/>
                <p:cNvSpPr>
                  <a:spLocks/>
                </p:cNvSpPr>
                <p:nvPr/>
              </p:nvSpPr>
              <p:spPr bwMode="auto">
                <a:xfrm>
                  <a:off x="1516" y="2040"/>
                  <a:ext cx="244" cy="84"/>
                </a:xfrm>
                <a:custGeom>
                  <a:avLst/>
                  <a:gdLst/>
                  <a:ahLst/>
                  <a:cxnLst>
                    <a:cxn ang="0">
                      <a:pos x="79" y="18"/>
                    </a:cxn>
                    <a:cxn ang="0">
                      <a:pos x="0" y="92"/>
                    </a:cxn>
                    <a:cxn ang="0">
                      <a:pos x="321" y="46"/>
                    </a:cxn>
                    <a:cxn ang="0">
                      <a:pos x="191" y="0"/>
                    </a:cxn>
                    <a:cxn ang="0">
                      <a:pos x="152" y="41"/>
                    </a:cxn>
                    <a:cxn ang="0">
                      <a:pos x="79" y="18"/>
                    </a:cxn>
                  </a:cxnLst>
                  <a:rect l="0" t="0" r="r" b="b"/>
                  <a:pathLst>
                    <a:path w="321" h="92">
                      <a:moveTo>
                        <a:pt x="79" y="18"/>
                      </a:moveTo>
                      <a:lnTo>
                        <a:pt x="0" y="92"/>
                      </a:lnTo>
                      <a:lnTo>
                        <a:pt x="321" y="46"/>
                      </a:lnTo>
                      <a:lnTo>
                        <a:pt x="191" y="0"/>
                      </a:lnTo>
                      <a:lnTo>
                        <a:pt x="152" y="41"/>
                      </a:lnTo>
                      <a:lnTo>
                        <a:pt x="79" y="18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1" name="Freeform 107"/>
                <p:cNvSpPr>
                  <a:spLocks/>
                </p:cNvSpPr>
                <p:nvPr/>
              </p:nvSpPr>
              <p:spPr bwMode="auto">
                <a:xfrm>
                  <a:off x="1585" y="1981"/>
                  <a:ext cx="55" cy="67"/>
                </a:xfrm>
                <a:custGeom>
                  <a:avLst/>
                  <a:gdLst/>
                  <a:ahLst/>
                  <a:cxnLst>
                    <a:cxn ang="0">
                      <a:pos x="39" y="46"/>
                    </a:cxn>
                    <a:cxn ang="0">
                      <a:pos x="34" y="50"/>
                    </a:cxn>
                    <a:cxn ang="0">
                      <a:pos x="11" y="18"/>
                    </a:cxn>
                    <a:cxn ang="0">
                      <a:pos x="23" y="69"/>
                    </a:cxn>
                    <a:cxn ang="0">
                      <a:pos x="34" y="64"/>
                    </a:cxn>
                    <a:cxn ang="0">
                      <a:pos x="34" y="69"/>
                    </a:cxn>
                    <a:cxn ang="0">
                      <a:pos x="17" y="73"/>
                    </a:cxn>
                    <a:cxn ang="0">
                      <a:pos x="17" y="69"/>
                    </a:cxn>
                    <a:cxn ang="0">
                      <a:pos x="23" y="69"/>
                    </a:cxn>
                    <a:cxn ang="0">
                      <a:pos x="6" y="18"/>
                    </a:cxn>
                    <a:cxn ang="0">
                      <a:pos x="6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11" y="14"/>
                    </a:cxn>
                    <a:cxn ang="0">
                      <a:pos x="39" y="46"/>
                    </a:cxn>
                    <a:cxn ang="0">
                      <a:pos x="39" y="5"/>
                    </a:cxn>
                    <a:cxn ang="0">
                      <a:pos x="51" y="0"/>
                    </a:cxn>
                    <a:cxn ang="0">
                      <a:pos x="56" y="0"/>
                    </a:cxn>
                    <a:cxn ang="0">
                      <a:pos x="56" y="5"/>
                    </a:cxn>
                    <a:cxn ang="0">
                      <a:pos x="51" y="5"/>
                    </a:cxn>
                    <a:cxn ang="0">
                      <a:pos x="68" y="55"/>
                    </a:cxn>
                    <a:cxn ang="0">
                      <a:pos x="73" y="55"/>
                    </a:cxn>
                    <a:cxn ang="0">
                      <a:pos x="68" y="55"/>
                    </a:cxn>
                    <a:cxn ang="0">
                      <a:pos x="56" y="60"/>
                    </a:cxn>
                    <a:cxn ang="0">
                      <a:pos x="51" y="60"/>
                    </a:cxn>
                    <a:cxn ang="0">
                      <a:pos x="56" y="60"/>
                    </a:cxn>
                    <a:cxn ang="0">
                      <a:pos x="62" y="55"/>
                    </a:cxn>
                    <a:cxn ang="0">
                      <a:pos x="45" y="9"/>
                    </a:cxn>
                    <a:cxn ang="0">
                      <a:pos x="39" y="46"/>
                    </a:cxn>
                  </a:cxnLst>
                  <a:rect l="0" t="0" r="r" b="b"/>
                  <a:pathLst>
                    <a:path w="73" h="73">
                      <a:moveTo>
                        <a:pt x="39" y="46"/>
                      </a:moveTo>
                      <a:lnTo>
                        <a:pt x="34" y="50"/>
                      </a:lnTo>
                      <a:lnTo>
                        <a:pt x="11" y="18"/>
                      </a:lnTo>
                      <a:lnTo>
                        <a:pt x="23" y="69"/>
                      </a:lnTo>
                      <a:lnTo>
                        <a:pt x="34" y="64"/>
                      </a:lnTo>
                      <a:lnTo>
                        <a:pt x="34" y="69"/>
                      </a:lnTo>
                      <a:lnTo>
                        <a:pt x="17" y="73"/>
                      </a:lnTo>
                      <a:lnTo>
                        <a:pt x="17" y="69"/>
                      </a:lnTo>
                      <a:lnTo>
                        <a:pt x="23" y="69"/>
                      </a:lnTo>
                      <a:lnTo>
                        <a:pt x="6" y="18"/>
                      </a:lnTo>
                      <a:lnTo>
                        <a:pt x="6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1" y="14"/>
                      </a:lnTo>
                      <a:lnTo>
                        <a:pt x="39" y="46"/>
                      </a:lnTo>
                      <a:lnTo>
                        <a:pt x="39" y="5"/>
                      </a:lnTo>
                      <a:lnTo>
                        <a:pt x="51" y="0"/>
                      </a:lnTo>
                      <a:lnTo>
                        <a:pt x="56" y="0"/>
                      </a:lnTo>
                      <a:lnTo>
                        <a:pt x="56" y="5"/>
                      </a:lnTo>
                      <a:lnTo>
                        <a:pt x="51" y="5"/>
                      </a:lnTo>
                      <a:lnTo>
                        <a:pt x="68" y="55"/>
                      </a:lnTo>
                      <a:lnTo>
                        <a:pt x="73" y="55"/>
                      </a:lnTo>
                      <a:lnTo>
                        <a:pt x="68" y="55"/>
                      </a:lnTo>
                      <a:lnTo>
                        <a:pt x="56" y="60"/>
                      </a:lnTo>
                      <a:lnTo>
                        <a:pt x="51" y="60"/>
                      </a:lnTo>
                      <a:lnTo>
                        <a:pt x="56" y="60"/>
                      </a:lnTo>
                      <a:lnTo>
                        <a:pt x="62" y="55"/>
                      </a:lnTo>
                      <a:lnTo>
                        <a:pt x="45" y="9"/>
                      </a:lnTo>
                      <a:lnTo>
                        <a:pt x="39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2" name="Freeform 108"/>
                <p:cNvSpPr>
                  <a:spLocks/>
                </p:cNvSpPr>
                <p:nvPr/>
              </p:nvSpPr>
              <p:spPr bwMode="auto">
                <a:xfrm>
                  <a:off x="1957" y="1788"/>
                  <a:ext cx="43" cy="97"/>
                </a:xfrm>
                <a:custGeom>
                  <a:avLst/>
                  <a:gdLst/>
                  <a:ahLst/>
                  <a:cxnLst>
                    <a:cxn ang="0">
                      <a:pos x="56" y="46"/>
                    </a:cxn>
                    <a:cxn ang="0">
                      <a:pos x="56" y="60"/>
                    </a:cxn>
                    <a:cxn ang="0">
                      <a:pos x="51" y="73"/>
                    </a:cxn>
                    <a:cxn ang="0">
                      <a:pos x="51" y="83"/>
                    </a:cxn>
                    <a:cxn ang="0">
                      <a:pos x="51" y="87"/>
                    </a:cxn>
                    <a:cxn ang="0">
                      <a:pos x="45" y="96"/>
                    </a:cxn>
                    <a:cxn ang="0">
                      <a:pos x="40" y="101"/>
                    </a:cxn>
                    <a:cxn ang="0">
                      <a:pos x="34" y="101"/>
                    </a:cxn>
                    <a:cxn ang="0">
                      <a:pos x="34" y="106"/>
                    </a:cxn>
                    <a:cxn ang="0">
                      <a:pos x="28" y="106"/>
                    </a:cxn>
                    <a:cxn ang="0">
                      <a:pos x="23" y="106"/>
                    </a:cxn>
                    <a:cxn ang="0">
                      <a:pos x="17" y="106"/>
                    </a:cxn>
                    <a:cxn ang="0">
                      <a:pos x="17" y="101"/>
                    </a:cxn>
                    <a:cxn ang="0">
                      <a:pos x="11" y="101"/>
                    </a:cxn>
                    <a:cxn ang="0">
                      <a:pos x="11" y="96"/>
                    </a:cxn>
                    <a:cxn ang="0">
                      <a:pos x="6" y="96"/>
                    </a:cxn>
                    <a:cxn ang="0">
                      <a:pos x="6" y="92"/>
                    </a:cxn>
                    <a:cxn ang="0">
                      <a:pos x="6" y="87"/>
                    </a:cxn>
                    <a:cxn ang="0">
                      <a:pos x="6" y="83"/>
                    </a:cxn>
                    <a:cxn ang="0">
                      <a:pos x="0" y="78"/>
                    </a:cxn>
                    <a:cxn ang="0">
                      <a:pos x="0" y="73"/>
                    </a:cxn>
                    <a:cxn ang="0">
                      <a:pos x="0" y="69"/>
                    </a:cxn>
                    <a:cxn ang="0">
                      <a:pos x="0" y="64"/>
                    </a:cxn>
                    <a:cxn ang="0">
                      <a:pos x="0" y="60"/>
                    </a:cxn>
                    <a:cxn ang="0">
                      <a:pos x="0" y="46"/>
                    </a:cxn>
                    <a:cxn ang="0">
                      <a:pos x="0" y="37"/>
                    </a:cxn>
                    <a:cxn ang="0">
                      <a:pos x="0" y="28"/>
                    </a:cxn>
                    <a:cxn ang="0">
                      <a:pos x="6" y="18"/>
                    </a:cxn>
                    <a:cxn ang="0">
                      <a:pos x="11" y="9"/>
                    </a:cxn>
                    <a:cxn ang="0">
                      <a:pos x="11" y="5"/>
                    </a:cxn>
                    <a:cxn ang="0">
                      <a:pos x="17" y="5"/>
                    </a:cxn>
                    <a:cxn ang="0">
                      <a:pos x="23" y="0"/>
                    </a:cxn>
                    <a:cxn ang="0">
                      <a:pos x="28" y="0"/>
                    </a:cxn>
                    <a:cxn ang="0">
                      <a:pos x="34" y="0"/>
                    </a:cxn>
                    <a:cxn ang="0">
                      <a:pos x="34" y="5"/>
                    </a:cxn>
                    <a:cxn ang="0">
                      <a:pos x="40" y="5"/>
                    </a:cxn>
                    <a:cxn ang="0">
                      <a:pos x="45" y="9"/>
                    </a:cxn>
                    <a:cxn ang="0">
                      <a:pos x="45" y="14"/>
                    </a:cxn>
                    <a:cxn ang="0">
                      <a:pos x="51" y="18"/>
                    </a:cxn>
                    <a:cxn ang="0">
                      <a:pos x="51" y="23"/>
                    </a:cxn>
                    <a:cxn ang="0">
                      <a:pos x="51" y="28"/>
                    </a:cxn>
                    <a:cxn ang="0">
                      <a:pos x="51" y="32"/>
                    </a:cxn>
                    <a:cxn ang="0">
                      <a:pos x="51" y="37"/>
                    </a:cxn>
                    <a:cxn ang="0">
                      <a:pos x="56" y="41"/>
                    </a:cxn>
                    <a:cxn ang="0">
                      <a:pos x="56" y="46"/>
                    </a:cxn>
                  </a:cxnLst>
                  <a:rect l="0" t="0" r="r" b="b"/>
                  <a:pathLst>
                    <a:path w="56" h="106">
                      <a:moveTo>
                        <a:pt x="56" y="46"/>
                      </a:moveTo>
                      <a:lnTo>
                        <a:pt x="56" y="60"/>
                      </a:lnTo>
                      <a:lnTo>
                        <a:pt x="51" y="73"/>
                      </a:lnTo>
                      <a:lnTo>
                        <a:pt x="51" y="83"/>
                      </a:lnTo>
                      <a:lnTo>
                        <a:pt x="51" y="87"/>
                      </a:lnTo>
                      <a:lnTo>
                        <a:pt x="45" y="96"/>
                      </a:lnTo>
                      <a:lnTo>
                        <a:pt x="40" y="101"/>
                      </a:lnTo>
                      <a:lnTo>
                        <a:pt x="34" y="101"/>
                      </a:lnTo>
                      <a:lnTo>
                        <a:pt x="34" y="106"/>
                      </a:lnTo>
                      <a:lnTo>
                        <a:pt x="28" y="106"/>
                      </a:lnTo>
                      <a:lnTo>
                        <a:pt x="23" y="106"/>
                      </a:lnTo>
                      <a:lnTo>
                        <a:pt x="17" y="106"/>
                      </a:lnTo>
                      <a:lnTo>
                        <a:pt x="17" y="101"/>
                      </a:lnTo>
                      <a:lnTo>
                        <a:pt x="11" y="101"/>
                      </a:lnTo>
                      <a:lnTo>
                        <a:pt x="11" y="96"/>
                      </a:lnTo>
                      <a:lnTo>
                        <a:pt x="6" y="96"/>
                      </a:lnTo>
                      <a:lnTo>
                        <a:pt x="6" y="92"/>
                      </a:lnTo>
                      <a:lnTo>
                        <a:pt x="6" y="87"/>
                      </a:lnTo>
                      <a:lnTo>
                        <a:pt x="6" y="83"/>
                      </a:lnTo>
                      <a:lnTo>
                        <a:pt x="0" y="78"/>
                      </a:lnTo>
                      <a:lnTo>
                        <a:pt x="0" y="73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60"/>
                      </a:lnTo>
                      <a:lnTo>
                        <a:pt x="0" y="46"/>
                      </a:lnTo>
                      <a:lnTo>
                        <a:pt x="0" y="37"/>
                      </a:lnTo>
                      <a:lnTo>
                        <a:pt x="0" y="28"/>
                      </a:lnTo>
                      <a:lnTo>
                        <a:pt x="6" y="18"/>
                      </a:lnTo>
                      <a:lnTo>
                        <a:pt x="11" y="9"/>
                      </a:lnTo>
                      <a:lnTo>
                        <a:pt x="11" y="5"/>
                      </a:lnTo>
                      <a:lnTo>
                        <a:pt x="17" y="5"/>
                      </a:lnTo>
                      <a:lnTo>
                        <a:pt x="23" y="0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0" y="5"/>
                      </a:lnTo>
                      <a:lnTo>
                        <a:pt x="45" y="9"/>
                      </a:lnTo>
                      <a:lnTo>
                        <a:pt x="45" y="14"/>
                      </a:lnTo>
                      <a:lnTo>
                        <a:pt x="51" y="18"/>
                      </a:lnTo>
                      <a:lnTo>
                        <a:pt x="51" y="23"/>
                      </a:lnTo>
                      <a:lnTo>
                        <a:pt x="51" y="28"/>
                      </a:lnTo>
                      <a:lnTo>
                        <a:pt x="51" y="32"/>
                      </a:lnTo>
                      <a:lnTo>
                        <a:pt x="51" y="37"/>
                      </a:lnTo>
                      <a:lnTo>
                        <a:pt x="56" y="41"/>
                      </a:lnTo>
                      <a:lnTo>
                        <a:pt x="56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3" name="Freeform 109"/>
                <p:cNvSpPr>
                  <a:spLocks/>
                </p:cNvSpPr>
                <p:nvPr/>
              </p:nvSpPr>
              <p:spPr bwMode="auto">
                <a:xfrm>
                  <a:off x="1962" y="1797"/>
                  <a:ext cx="35" cy="79"/>
                </a:xfrm>
                <a:custGeom>
                  <a:avLst/>
                  <a:gdLst/>
                  <a:ahLst/>
                  <a:cxnLst>
                    <a:cxn ang="0">
                      <a:pos x="45" y="37"/>
                    </a:cxn>
                    <a:cxn ang="0">
                      <a:pos x="39" y="32"/>
                    </a:cxn>
                    <a:cxn ang="0">
                      <a:pos x="39" y="28"/>
                    </a:cxn>
                    <a:cxn ang="0">
                      <a:pos x="39" y="23"/>
                    </a:cxn>
                    <a:cxn ang="0">
                      <a:pos x="39" y="19"/>
                    </a:cxn>
                    <a:cxn ang="0">
                      <a:pos x="39" y="14"/>
                    </a:cxn>
                    <a:cxn ang="0">
                      <a:pos x="39" y="9"/>
                    </a:cxn>
                    <a:cxn ang="0">
                      <a:pos x="34" y="9"/>
                    </a:cxn>
                    <a:cxn ang="0">
                      <a:pos x="34" y="5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7" y="0"/>
                    </a:cxn>
                    <a:cxn ang="0">
                      <a:pos x="11" y="0"/>
                    </a:cxn>
                    <a:cxn ang="0">
                      <a:pos x="11" y="5"/>
                    </a:cxn>
                    <a:cxn ang="0">
                      <a:pos x="5" y="9"/>
                    </a:cxn>
                    <a:cxn ang="0">
                      <a:pos x="5" y="14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37"/>
                    </a:cxn>
                    <a:cxn ang="0">
                      <a:pos x="0" y="51"/>
                    </a:cxn>
                    <a:cxn ang="0">
                      <a:pos x="0" y="55"/>
                    </a:cxn>
                    <a:cxn ang="0">
                      <a:pos x="0" y="60"/>
                    </a:cxn>
                    <a:cxn ang="0">
                      <a:pos x="0" y="64"/>
                    </a:cxn>
                    <a:cxn ang="0">
                      <a:pos x="0" y="69"/>
                    </a:cxn>
                    <a:cxn ang="0">
                      <a:pos x="5" y="74"/>
                    </a:cxn>
                    <a:cxn ang="0">
                      <a:pos x="5" y="78"/>
                    </a:cxn>
                    <a:cxn ang="0">
                      <a:pos x="5" y="83"/>
                    </a:cxn>
                    <a:cxn ang="0">
                      <a:pos x="11" y="83"/>
                    </a:cxn>
                    <a:cxn ang="0">
                      <a:pos x="11" y="87"/>
                    </a:cxn>
                    <a:cxn ang="0">
                      <a:pos x="17" y="87"/>
                    </a:cxn>
                    <a:cxn ang="0">
                      <a:pos x="22" y="87"/>
                    </a:cxn>
                    <a:cxn ang="0">
                      <a:pos x="28" y="87"/>
                    </a:cxn>
                    <a:cxn ang="0">
                      <a:pos x="34" y="83"/>
                    </a:cxn>
                    <a:cxn ang="0">
                      <a:pos x="39" y="78"/>
                    </a:cxn>
                    <a:cxn ang="0">
                      <a:pos x="39" y="74"/>
                    </a:cxn>
                    <a:cxn ang="0">
                      <a:pos x="39" y="64"/>
                    </a:cxn>
                    <a:cxn ang="0">
                      <a:pos x="39" y="60"/>
                    </a:cxn>
                    <a:cxn ang="0">
                      <a:pos x="45" y="51"/>
                    </a:cxn>
                    <a:cxn ang="0">
                      <a:pos x="45" y="37"/>
                    </a:cxn>
                  </a:cxnLst>
                  <a:rect l="0" t="0" r="r" b="b"/>
                  <a:pathLst>
                    <a:path w="45" h="87">
                      <a:moveTo>
                        <a:pt x="45" y="37"/>
                      </a:moveTo>
                      <a:lnTo>
                        <a:pt x="39" y="32"/>
                      </a:lnTo>
                      <a:lnTo>
                        <a:pt x="39" y="28"/>
                      </a:lnTo>
                      <a:lnTo>
                        <a:pt x="39" y="23"/>
                      </a:lnTo>
                      <a:lnTo>
                        <a:pt x="39" y="19"/>
                      </a:lnTo>
                      <a:lnTo>
                        <a:pt x="39" y="14"/>
                      </a:lnTo>
                      <a:lnTo>
                        <a:pt x="39" y="9"/>
                      </a:lnTo>
                      <a:lnTo>
                        <a:pt x="34" y="9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11" y="5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0" y="55"/>
                      </a:lnTo>
                      <a:lnTo>
                        <a:pt x="0" y="60"/>
                      </a:lnTo>
                      <a:lnTo>
                        <a:pt x="0" y="64"/>
                      </a:lnTo>
                      <a:lnTo>
                        <a:pt x="0" y="69"/>
                      </a:lnTo>
                      <a:lnTo>
                        <a:pt x="5" y="74"/>
                      </a:lnTo>
                      <a:lnTo>
                        <a:pt x="5" y="78"/>
                      </a:lnTo>
                      <a:lnTo>
                        <a:pt x="5" y="83"/>
                      </a:lnTo>
                      <a:lnTo>
                        <a:pt x="11" y="83"/>
                      </a:lnTo>
                      <a:lnTo>
                        <a:pt x="11" y="87"/>
                      </a:lnTo>
                      <a:lnTo>
                        <a:pt x="17" y="87"/>
                      </a:lnTo>
                      <a:lnTo>
                        <a:pt x="22" y="87"/>
                      </a:lnTo>
                      <a:lnTo>
                        <a:pt x="28" y="87"/>
                      </a:lnTo>
                      <a:lnTo>
                        <a:pt x="34" y="83"/>
                      </a:lnTo>
                      <a:lnTo>
                        <a:pt x="39" y="78"/>
                      </a:lnTo>
                      <a:lnTo>
                        <a:pt x="39" y="74"/>
                      </a:lnTo>
                      <a:lnTo>
                        <a:pt x="39" y="64"/>
                      </a:lnTo>
                      <a:lnTo>
                        <a:pt x="39" y="60"/>
                      </a:lnTo>
                      <a:lnTo>
                        <a:pt x="45" y="51"/>
                      </a:lnTo>
                      <a:lnTo>
                        <a:pt x="45" y="37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4" name="Freeform 110"/>
                <p:cNvSpPr>
                  <a:spLocks/>
                </p:cNvSpPr>
                <p:nvPr/>
              </p:nvSpPr>
              <p:spPr bwMode="auto">
                <a:xfrm>
                  <a:off x="1970" y="1810"/>
                  <a:ext cx="77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8" y="0"/>
                    </a:cxn>
                    <a:cxn ang="0">
                      <a:pos x="73" y="0"/>
                    </a:cxn>
                    <a:cxn ang="0">
                      <a:pos x="79" y="0"/>
                    </a:cxn>
                    <a:cxn ang="0">
                      <a:pos x="85" y="0"/>
                    </a:cxn>
                    <a:cxn ang="0">
                      <a:pos x="90" y="5"/>
                    </a:cxn>
                    <a:cxn ang="0">
                      <a:pos x="96" y="5"/>
                    </a:cxn>
                    <a:cxn ang="0">
                      <a:pos x="96" y="9"/>
                    </a:cxn>
                    <a:cxn ang="0">
                      <a:pos x="101" y="14"/>
                    </a:cxn>
                    <a:cxn ang="0">
                      <a:pos x="101" y="18"/>
                    </a:cxn>
                    <a:cxn ang="0">
                      <a:pos x="101" y="23"/>
                    </a:cxn>
                    <a:cxn ang="0">
                      <a:pos x="101" y="28"/>
                    </a:cxn>
                    <a:cxn ang="0">
                      <a:pos x="101" y="32"/>
                    </a:cxn>
                    <a:cxn ang="0">
                      <a:pos x="101" y="37"/>
                    </a:cxn>
                    <a:cxn ang="0">
                      <a:pos x="101" y="41"/>
                    </a:cxn>
                    <a:cxn ang="0">
                      <a:pos x="96" y="46"/>
                    </a:cxn>
                    <a:cxn ang="0">
                      <a:pos x="96" y="50"/>
                    </a:cxn>
                    <a:cxn ang="0">
                      <a:pos x="90" y="50"/>
                    </a:cxn>
                    <a:cxn ang="0">
                      <a:pos x="85" y="55"/>
                    </a:cxn>
                    <a:cxn ang="0">
                      <a:pos x="79" y="55"/>
                    </a:cxn>
                    <a:cxn ang="0">
                      <a:pos x="73" y="60"/>
                    </a:cxn>
                    <a:cxn ang="0">
                      <a:pos x="68" y="60"/>
                    </a:cxn>
                    <a:cxn ang="0">
                      <a:pos x="0" y="60"/>
                    </a:cxn>
                    <a:cxn ang="0">
                      <a:pos x="0" y="50"/>
                    </a:cxn>
                    <a:cxn ang="0">
                      <a:pos x="68" y="50"/>
                    </a:cxn>
                    <a:cxn ang="0">
                      <a:pos x="73" y="50"/>
                    </a:cxn>
                    <a:cxn ang="0">
                      <a:pos x="79" y="50"/>
                    </a:cxn>
                    <a:cxn ang="0">
                      <a:pos x="85" y="50"/>
                    </a:cxn>
                    <a:cxn ang="0">
                      <a:pos x="85" y="46"/>
                    </a:cxn>
                    <a:cxn ang="0">
                      <a:pos x="90" y="46"/>
                    </a:cxn>
                    <a:cxn ang="0">
                      <a:pos x="90" y="41"/>
                    </a:cxn>
                    <a:cxn ang="0">
                      <a:pos x="96" y="41"/>
                    </a:cxn>
                    <a:cxn ang="0">
                      <a:pos x="96" y="37"/>
                    </a:cxn>
                    <a:cxn ang="0">
                      <a:pos x="96" y="32"/>
                    </a:cxn>
                    <a:cxn ang="0">
                      <a:pos x="96" y="28"/>
                    </a:cxn>
                    <a:cxn ang="0">
                      <a:pos x="96" y="23"/>
                    </a:cxn>
                    <a:cxn ang="0">
                      <a:pos x="96" y="18"/>
                    </a:cxn>
                    <a:cxn ang="0">
                      <a:pos x="90" y="14"/>
                    </a:cxn>
                    <a:cxn ang="0">
                      <a:pos x="90" y="9"/>
                    </a:cxn>
                    <a:cxn ang="0">
                      <a:pos x="85" y="9"/>
                    </a:cxn>
                    <a:cxn ang="0">
                      <a:pos x="79" y="5"/>
                    </a:cxn>
                    <a:cxn ang="0">
                      <a:pos x="73" y="5"/>
                    </a:cxn>
                    <a:cxn ang="0">
                      <a:pos x="68" y="5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" h="60">
                      <a:moveTo>
                        <a:pt x="0" y="0"/>
                      </a:moveTo>
                      <a:lnTo>
                        <a:pt x="68" y="0"/>
                      </a:lnTo>
                      <a:lnTo>
                        <a:pt x="73" y="0"/>
                      </a:lnTo>
                      <a:lnTo>
                        <a:pt x="79" y="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6" y="5"/>
                      </a:lnTo>
                      <a:lnTo>
                        <a:pt x="96" y="9"/>
                      </a:lnTo>
                      <a:lnTo>
                        <a:pt x="101" y="14"/>
                      </a:lnTo>
                      <a:lnTo>
                        <a:pt x="101" y="18"/>
                      </a:lnTo>
                      <a:lnTo>
                        <a:pt x="101" y="23"/>
                      </a:lnTo>
                      <a:lnTo>
                        <a:pt x="101" y="28"/>
                      </a:lnTo>
                      <a:lnTo>
                        <a:pt x="101" y="32"/>
                      </a:lnTo>
                      <a:lnTo>
                        <a:pt x="101" y="37"/>
                      </a:lnTo>
                      <a:lnTo>
                        <a:pt x="101" y="41"/>
                      </a:lnTo>
                      <a:lnTo>
                        <a:pt x="96" y="46"/>
                      </a:lnTo>
                      <a:lnTo>
                        <a:pt x="96" y="50"/>
                      </a:lnTo>
                      <a:lnTo>
                        <a:pt x="90" y="50"/>
                      </a:lnTo>
                      <a:lnTo>
                        <a:pt x="85" y="55"/>
                      </a:lnTo>
                      <a:lnTo>
                        <a:pt x="79" y="55"/>
                      </a:lnTo>
                      <a:lnTo>
                        <a:pt x="73" y="60"/>
                      </a:lnTo>
                      <a:lnTo>
                        <a:pt x="68" y="60"/>
                      </a:lnTo>
                      <a:lnTo>
                        <a:pt x="0" y="60"/>
                      </a:lnTo>
                      <a:lnTo>
                        <a:pt x="0" y="50"/>
                      </a:lnTo>
                      <a:lnTo>
                        <a:pt x="68" y="50"/>
                      </a:lnTo>
                      <a:lnTo>
                        <a:pt x="73" y="50"/>
                      </a:lnTo>
                      <a:lnTo>
                        <a:pt x="79" y="50"/>
                      </a:lnTo>
                      <a:lnTo>
                        <a:pt x="85" y="50"/>
                      </a:lnTo>
                      <a:lnTo>
                        <a:pt x="85" y="46"/>
                      </a:lnTo>
                      <a:lnTo>
                        <a:pt x="90" y="46"/>
                      </a:lnTo>
                      <a:lnTo>
                        <a:pt x="90" y="41"/>
                      </a:lnTo>
                      <a:lnTo>
                        <a:pt x="96" y="41"/>
                      </a:lnTo>
                      <a:lnTo>
                        <a:pt x="96" y="37"/>
                      </a:lnTo>
                      <a:lnTo>
                        <a:pt x="96" y="32"/>
                      </a:lnTo>
                      <a:lnTo>
                        <a:pt x="96" y="28"/>
                      </a:lnTo>
                      <a:lnTo>
                        <a:pt x="96" y="23"/>
                      </a:lnTo>
                      <a:lnTo>
                        <a:pt x="96" y="18"/>
                      </a:lnTo>
                      <a:lnTo>
                        <a:pt x="90" y="14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79" y="5"/>
                      </a:lnTo>
                      <a:lnTo>
                        <a:pt x="73" y="5"/>
                      </a:lnTo>
                      <a:lnTo>
                        <a:pt x="68" y="5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5" name="Freeform 111"/>
                <p:cNvSpPr>
                  <a:spLocks/>
                </p:cNvSpPr>
                <p:nvPr/>
              </p:nvSpPr>
              <p:spPr bwMode="auto">
                <a:xfrm>
                  <a:off x="1834" y="2010"/>
                  <a:ext cx="295" cy="231"/>
                </a:xfrm>
                <a:custGeom>
                  <a:avLst/>
                  <a:gdLst/>
                  <a:ahLst/>
                  <a:cxnLst>
                    <a:cxn ang="0">
                      <a:pos x="388" y="0"/>
                    </a:cxn>
                    <a:cxn ang="0">
                      <a:pos x="388" y="92"/>
                    </a:cxn>
                    <a:cxn ang="0">
                      <a:pos x="0" y="252"/>
                    </a:cxn>
                  </a:cxnLst>
                  <a:rect l="0" t="0" r="r" b="b"/>
                  <a:pathLst>
                    <a:path w="388" h="252">
                      <a:moveTo>
                        <a:pt x="388" y="0"/>
                      </a:moveTo>
                      <a:lnTo>
                        <a:pt x="388" y="92"/>
                      </a:lnTo>
                      <a:lnTo>
                        <a:pt x="0" y="252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36" name="Line 112"/>
                <p:cNvSpPr>
                  <a:spLocks noChangeShapeType="1"/>
                </p:cNvSpPr>
                <p:nvPr/>
              </p:nvSpPr>
              <p:spPr bwMode="auto">
                <a:xfrm>
                  <a:off x="2128" y="1680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26" name="Group 113"/>
              <p:cNvGrpSpPr>
                <a:grpSpLocks/>
              </p:cNvGrpSpPr>
              <p:nvPr/>
            </p:nvGrpSpPr>
            <p:grpSpPr bwMode="auto">
              <a:xfrm rot="-3359764">
                <a:off x="4848" y="1710"/>
                <a:ext cx="192" cy="288"/>
                <a:chOff x="3216" y="1200"/>
                <a:chExt cx="864" cy="1104"/>
              </a:xfrm>
            </p:grpSpPr>
            <p:sp>
              <p:nvSpPr>
                <p:cNvPr id="1357938" name="AutoShape 114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7939" name="Rectangle 115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2000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</p:grpSp>
        <p:grpSp>
          <p:nvGrpSpPr>
            <p:cNvPr id="27" name="Group 116"/>
            <p:cNvGrpSpPr>
              <a:grpSpLocks/>
            </p:cNvGrpSpPr>
            <p:nvPr/>
          </p:nvGrpSpPr>
          <p:grpSpPr bwMode="auto">
            <a:xfrm rot="2037534">
              <a:off x="3024" y="2722"/>
              <a:ext cx="195" cy="298"/>
              <a:chOff x="3216" y="1200"/>
              <a:chExt cx="864" cy="1104"/>
            </a:xfrm>
          </p:grpSpPr>
          <p:sp>
            <p:nvSpPr>
              <p:cNvPr id="1357941" name="AutoShape 117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942" name="Rectangle 118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  <p:grpSp>
        <p:nvGrpSpPr>
          <p:cNvPr id="28" name="Group 119"/>
          <p:cNvGrpSpPr>
            <a:grpSpLocks/>
          </p:cNvGrpSpPr>
          <p:nvPr/>
        </p:nvGrpSpPr>
        <p:grpSpPr bwMode="auto">
          <a:xfrm>
            <a:off x="854075" y="3887788"/>
            <a:ext cx="1431925" cy="892175"/>
            <a:chOff x="490" y="2544"/>
            <a:chExt cx="902" cy="562"/>
          </a:xfrm>
        </p:grpSpPr>
        <p:grpSp>
          <p:nvGrpSpPr>
            <p:cNvPr id="29" name="Group 120"/>
            <p:cNvGrpSpPr>
              <a:grpSpLocks/>
            </p:cNvGrpSpPr>
            <p:nvPr/>
          </p:nvGrpSpPr>
          <p:grpSpPr bwMode="auto">
            <a:xfrm>
              <a:off x="490" y="2544"/>
              <a:ext cx="902" cy="562"/>
              <a:chOff x="4186" y="1632"/>
              <a:chExt cx="902" cy="562"/>
            </a:xfrm>
          </p:grpSpPr>
          <p:grpSp>
            <p:nvGrpSpPr>
              <p:cNvPr id="30" name="Group 121"/>
              <p:cNvGrpSpPr>
                <a:grpSpLocks/>
              </p:cNvGrpSpPr>
              <p:nvPr/>
            </p:nvGrpSpPr>
            <p:grpSpPr bwMode="auto">
              <a:xfrm>
                <a:off x="4186" y="1632"/>
                <a:ext cx="737" cy="562"/>
                <a:chOff x="1392" y="1679"/>
                <a:chExt cx="737" cy="562"/>
              </a:xfrm>
            </p:grpSpPr>
            <p:grpSp>
              <p:nvGrpSpPr>
                <p:cNvPr id="31" name="Group 122"/>
                <p:cNvGrpSpPr>
                  <a:grpSpLocks/>
                </p:cNvGrpSpPr>
                <p:nvPr/>
              </p:nvGrpSpPr>
              <p:grpSpPr bwMode="auto">
                <a:xfrm>
                  <a:off x="1392" y="1679"/>
                  <a:ext cx="737" cy="562"/>
                  <a:chOff x="1392" y="1679"/>
                  <a:chExt cx="737" cy="562"/>
                </a:xfrm>
              </p:grpSpPr>
              <p:sp>
                <p:nvSpPr>
                  <p:cNvPr id="1357947" name="Freeform 123"/>
                  <p:cNvSpPr>
                    <a:spLocks/>
                  </p:cNvSpPr>
                  <p:nvPr/>
                </p:nvSpPr>
                <p:spPr bwMode="auto">
                  <a:xfrm>
                    <a:off x="1392" y="1679"/>
                    <a:ext cx="737" cy="562"/>
                  </a:xfrm>
                  <a:custGeom>
                    <a:avLst/>
                    <a:gdLst/>
                    <a:ahLst/>
                    <a:cxnLst>
                      <a:cxn ang="0">
                        <a:pos x="371" y="0"/>
                      </a:cxn>
                      <a:cxn ang="0">
                        <a:pos x="968" y="0"/>
                      </a:cxn>
                      <a:cxn ang="0">
                        <a:pos x="580" y="170"/>
                      </a:cxn>
                      <a:cxn ang="0">
                        <a:pos x="0" y="170"/>
                      </a:cxn>
                      <a:cxn ang="0">
                        <a:pos x="0" y="614"/>
                      </a:cxn>
                      <a:cxn ang="0">
                        <a:pos x="580" y="614"/>
                      </a:cxn>
                      <a:cxn ang="0">
                        <a:pos x="580" y="170"/>
                      </a:cxn>
                    </a:cxnLst>
                    <a:rect l="0" t="0" r="r" b="b"/>
                    <a:pathLst>
                      <a:path w="968" h="614">
                        <a:moveTo>
                          <a:pt x="371" y="0"/>
                        </a:moveTo>
                        <a:lnTo>
                          <a:pt x="968" y="0"/>
                        </a:lnTo>
                        <a:lnTo>
                          <a:pt x="580" y="170"/>
                        </a:lnTo>
                        <a:lnTo>
                          <a:pt x="0" y="170"/>
                        </a:lnTo>
                        <a:lnTo>
                          <a:pt x="0" y="614"/>
                        </a:lnTo>
                        <a:lnTo>
                          <a:pt x="580" y="614"/>
                        </a:lnTo>
                        <a:lnTo>
                          <a:pt x="580" y="17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57948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1679"/>
                    <a:ext cx="282" cy="1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357949" name="Freeform 125"/>
                <p:cNvSpPr>
                  <a:spLocks/>
                </p:cNvSpPr>
                <p:nvPr/>
              </p:nvSpPr>
              <p:spPr bwMode="auto">
                <a:xfrm>
                  <a:off x="1945" y="1743"/>
                  <a:ext cx="64" cy="183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85" y="160"/>
                    </a:cxn>
                    <a:cxn ang="0">
                      <a:pos x="0" y="201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85" h="201">
                      <a:moveTo>
                        <a:pt x="85" y="0"/>
                      </a:moveTo>
                      <a:lnTo>
                        <a:pt x="85" y="160"/>
                      </a:lnTo>
                      <a:lnTo>
                        <a:pt x="0" y="201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0" name="Freeform 126"/>
                <p:cNvSpPr>
                  <a:spLocks noEditPoints="1"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  <a:cxn ang="0">
                      <a:pos x="28" y="55"/>
                    </a:cxn>
                    <a:cxn ang="0">
                      <a:pos x="231" y="124"/>
                    </a:cxn>
                    <a:cxn ang="0">
                      <a:pos x="355" y="9"/>
                    </a:cxn>
                    <a:cxn ang="0">
                      <a:pos x="28" y="55"/>
                    </a:cxn>
                    <a:cxn ang="0">
                      <a:pos x="22" y="69"/>
                    </a:cxn>
                    <a:cxn ang="0">
                      <a:pos x="73" y="188"/>
                    </a:cxn>
                    <a:cxn ang="0">
                      <a:pos x="152" y="110"/>
                    </a:cxn>
                    <a:cxn ang="0">
                      <a:pos x="22" y="69"/>
                    </a:cxn>
                    <a:cxn ang="0">
                      <a:pos x="372" y="19"/>
                    </a:cxn>
                    <a:cxn ang="0">
                      <a:pos x="293" y="92"/>
                    </a:cxn>
                    <a:cxn ang="0">
                      <a:pos x="422" y="138"/>
                    </a:cxn>
                    <a:cxn ang="0">
                      <a:pos x="372" y="19"/>
                    </a:cxn>
                    <a:cxn ang="0">
                      <a:pos x="169" y="119"/>
                    </a:cxn>
                    <a:cxn ang="0">
                      <a:pos x="90" y="193"/>
                    </a:cxn>
                    <a:cxn ang="0">
                      <a:pos x="411" y="147"/>
                    </a:cxn>
                    <a:cxn ang="0">
                      <a:pos x="281" y="101"/>
                    </a:cxn>
                    <a:cxn ang="0">
                      <a:pos x="242" y="142"/>
                    </a:cxn>
                    <a:cxn ang="0">
                      <a:pos x="169" y="119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  <a:close/>
                      <a:moveTo>
                        <a:pt x="28" y="55"/>
                      </a:moveTo>
                      <a:lnTo>
                        <a:pt x="231" y="124"/>
                      </a:lnTo>
                      <a:lnTo>
                        <a:pt x="355" y="9"/>
                      </a:lnTo>
                      <a:lnTo>
                        <a:pt x="28" y="55"/>
                      </a:lnTo>
                      <a:close/>
                      <a:moveTo>
                        <a:pt x="22" y="69"/>
                      </a:moveTo>
                      <a:lnTo>
                        <a:pt x="73" y="188"/>
                      </a:lnTo>
                      <a:lnTo>
                        <a:pt x="152" y="110"/>
                      </a:lnTo>
                      <a:lnTo>
                        <a:pt x="22" y="69"/>
                      </a:lnTo>
                      <a:close/>
                      <a:moveTo>
                        <a:pt x="372" y="19"/>
                      </a:moveTo>
                      <a:lnTo>
                        <a:pt x="293" y="92"/>
                      </a:lnTo>
                      <a:lnTo>
                        <a:pt x="422" y="138"/>
                      </a:lnTo>
                      <a:lnTo>
                        <a:pt x="372" y="19"/>
                      </a:lnTo>
                      <a:close/>
                      <a:moveTo>
                        <a:pt x="169" y="119"/>
                      </a:moveTo>
                      <a:lnTo>
                        <a:pt x="90" y="193"/>
                      </a:lnTo>
                      <a:lnTo>
                        <a:pt x="411" y="147"/>
                      </a:lnTo>
                      <a:lnTo>
                        <a:pt x="281" y="101"/>
                      </a:lnTo>
                      <a:lnTo>
                        <a:pt x="242" y="142"/>
                      </a:lnTo>
                      <a:lnTo>
                        <a:pt x="169" y="11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1" name="Freeform 127"/>
                <p:cNvSpPr>
                  <a:spLocks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2" name="Freeform 128"/>
                <p:cNvSpPr>
                  <a:spLocks/>
                </p:cNvSpPr>
                <p:nvPr/>
              </p:nvSpPr>
              <p:spPr bwMode="auto">
                <a:xfrm>
                  <a:off x="1469" y="1955"/>
                  <a:ext cx="249" cy="105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03" y="115"/>
                    </a:cxn>
                    <a:cxn ang="0">
                      <a:pos x="32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27" h="115">
                      <a:moveTo>
                        <a:pt x="0" y="46"/>
                      </a:moveTo>
                      <a:lnTo>
                        <a:pt x="203" y="115"/>
                      </a:lnTo>
                      <a:lnTo>
                        <a:pt x="327" y="0"/>
                      </a:lnTo>
                      <a:lnTo>
                        <a:pt x="0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3" name="Freeform 129"/>
                <p:cNvSpPr>
                  <a:spLocks/>
                </p:cNvSpPr>
                <p:nvPr/>
              </p:nvSpPr>
              <p:spPr bwMode="auto">
                <a:xfrm>
                  <a:off x="1465" y="2010"/>
                  <a:ext cx="99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1" y="119"/>
                    </a:cxn>
                    <a:cxn ang="0">
                      <a:pos x="130" y="4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119">
                      <a:moveTo>
                        <a:pt x="0" y="0"/>
                      </a:moveTo>
                      <a:lnTo>
                        <a:pt x="51" y="119"/>
                      </a:lnTo>
                      <a:lnTo>
                        <a:pt x="130" y="4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4" name="Freeform 130"/>
                <p:cNvSpPr>
                  <a:spLocks/>
                </p:cNvSpPr>
                <p:nvPr/>
              </p:nvSpPr>
              <p:spPr bwMode="auto">
                <a:xfrm>
                  <a:off x="1671" y="1965"/>
                  <a:ext cx="98" cy="109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0" y="73"/>
                    </a:cxn>
                    <a:cxn ang="0">
                      <a:pos x="129" y="119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129" h="119">
                      <a:moveTo>
                        <a:pt x="79" y="0"/>
                      </a:moveTo>
                      <a:lnTo>
                        <a:pt x="0" y="73"/>
                      </a:lnTo>
                      <a:lnTo>
                        <a:pt x="129" y="119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5" name="Freeform 131"/>
                <p:cNvSpPr>
                  <a:spLocks/>
                </p:cNvSpPr>
                <p:nvPr/>
              </p:nvSpPr>
              <p:spPr bwMode="auto">
                <a:xfrm>
                  <a:off x="1516" y="2040"/>
                  <a:ext cx="244" cy="84"/>
                </a:xfrm>
                <a:custGeom>
                  <a:avLst/>
                  <a:gdLst/>
                  <a:ahLst/>
                  <a:cxnLst>
                    <a:cxn ang="0">
                      <a:pos x="79" y="18"/>
                    </a:cxn>
                    <a:cxn ang="0">
                      <a:pos x="0" y="92"/>
                    </a:cxn>
                    <a:cxn ang="0">
                      <a:pos x="321" y="46"/>
                    </a:cxn>
                    <a:cxn ang="0">
                      <a:pos x="191" y="0"/>
                    </a:cxn>
                    <a:cxn ang="0">
                      <a:pos x="152" y="41"/>
                    </a:cxn>
                    <a:cxn ang="0">
                      <a:pos x="79" y="18"/>
                    </a:cxn>
                  </a:cxnLst>
                  <a:rect l="0" t="0" r="r" b="b"/>
                  <a:pathLst>
                    <a:path w="321" h="92">
                      <a:moveTo>
                        <a:pt x="79" y="18"/>
                      </a:moveTo>
                      <a:lnTo>
                        <a:pt x="0" y="92"/>
                      </a:lnTo>
                      <a:lnTo>
                        <a:pt x="321" y="46"/>
                      </a:lnTo>
                      <a:lnTo>
                        <a:pt x="191" y="0"/>
                      </a:lnTo>
                      <a:lnTo>
                        <a:pt x="152" y="41"/>
                      </a:lnTo>
                      <a:lnTo>
                        <a:pt x="79" y="18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6" name="Freeform 132"/>
                <p:cNvSpPr>
                  <a:spLocks/>
                </p:cNvSpPr>
                <p:nvPr/>
              </p:nvSpPr>
              <p:spPr bwMode="auto">
                <a:xfrm>
                  <a:off x="1585" y="1981"/>
                  <a:ext cx="55" cy="67"/>
                </a:xfrm>
                <a:custGeom>
                  <a:avLst/>
                  <a:gdLst/>
                  <a:ahLst/>
                  <a:cxnLst>
                    <a:cxn ang="0">
                      <a:pos x="39" y="46"/>
                    </a:cxn>
                    <a:cxn ang="0">
                      <a:pos x="34" y="50"/>
                    </a:cxn>
                    <a:cxn ang="0">
                      <a:pos x="11" y="18"/>
                    </a:cxn>
                    <a:cxn ang="0">
                      <a:pos x="23" y="69"/>
                    </a:cxn>
                    <a:cxn ang="0">
                      <a:pos x="34" y="64"/>
                    </a:cxn>
                    <a:cxn ang="0">
                      <a:pos x="34" y="69"/>
                    </a:cxn>
                    <a:cxn ang="0">
                      <a:pos x="17" y="73"/>
                    </a:cxn>
                    <a:cxn ang="0">
                      <a:pos x="17" y="69"/>
                    </a:cxn>
                    <a:cxn ang="0">
                      <a:pos x="23" y="69"/>
                    </a:cxn>
                    <a:cxn ang="0">
                      <a:pos x="6" y="18"/>
                    </a:cxn>
                    <a:cxn ang="0">
                      <a:pos x="6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11" y="14"/>
                    </a:cxn>
                    <a:cxn ang="0">
                      <a:pos x="39" y="46"/>
                    </a:cxn>
                    <a:cxn ang="0">
                      <a:pos x="39" y="5"/>
                    </a:cxn>
                    <a:cxn ang="0">
                      <a:pos x="51" y="0"/>
                    </a:cxn>
                    <a:cxn ang="0">
                      <a:pos x="56" y="0"/>
                    </a:cxn>
                    <a:cxn ang="0">
                      <a:pos x="56" y="5"/>
                    </a:cxn>
                    <a:cxn ang="0">
                      <a:pos x="51" y="5"/>
                    </a:cxn>
                    <a:cxn ang="0">
                      <a:pos x="68" y="55"/>
                    </a:cxn>
                    <a:cxn ang="0">
                      <a:pos x="73" y="55"/>
                    </a:cxn>
                    <a:cxn ang="0">
                      <a:pos x="68" y="55"/>
                    </a:cxn>
                    <a:cxn ang="0">
                      <a:pos x="56" y="60"/>
                    </a:cxn>
                    <a:cxn ang="0">
                      <a:pos x="51" y="60"/>
                    </a:cxn>
                    <a:cxn ang="0">
                      <a:pos x="56" y="60"/>
                    </a:cxn>
                    <a:cxn ang="0">
                      <a:pos x="62" y="55"/>
                    </a:cxn>
                    <a:cxn ang="0">
                      <a:pos x="45" y="9"/>
                    </a:cxn>
                    <a:cxn ang="0">
                      <a:pos x="39" y="46"/>
                    </a:cxn>
                  </a:cxnLst>
                  <a:rect l="0" t="0" r="r" b="b"/>
                  <a:pathLst>
                    <a:path w="73" h="73">
                      <a:moveTo>
                        <a:pt x="39" y="46"/>
                      </a:moveTo>
                      <a:lnTo>
                        <a:pt x="34" y="50"/>
                      </a:lnTo>
                      <a:lnTo>
                        <a:pt x="11" y="18"/>
                      </a:lnTo>
                      <a:lnTo>
                        <a:pt x="23" y="69"/>
                      </a:lnTo>
                      <a:lnTo>
                        <a:pt x="34" y="64"/>
                      </a:lnTo>
                      <a:lnTo>
                        <a:pt x="34" y="69"/>
                      </a:lnTo>
                      <a:lnTo>
                        <a:pt x="17" y="73"/>
                      </a:lnTo>
                      <a:lnTo>
                        <a:pt x="17" y="69"/>
                      </a:lnTo>
                      <a:lnTo>
                        <a:pt x="23" y="69"/>
                      </a:lnTo>
                      <a:lnTo>
                        <a:pt x="6" y="18"/>
                      </a:lnTo>
                      <a:lnTo>
                        <a:pt x="6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1" y="14"/>
                      </a:lnTo>
                      <a:lnTo>
                        <a:pt x="39" y="46"/>
                      </a:lnTo>
                      <a:lnTo>
                        <a:pt x="39" y="5"/>
                      </a:lnTo>
                      <a:lnTo>
                        <a:pt x="51" y="0"/>
                      </a:lnTo>
                      <a:lnTo>
                        <a:pt x="56" y="0"/>
                      </a:lnTo>
                      <a:lnTo>
                        <a:pt x="56" y="5"/>
                      </a:lnTo>
                      <a:lnTo>
                        <a:pt x="51" y="5"/>
                      </a:lnTo>
                      <a:lnTo>
                        <a:pt x="68" y="55"/>
                      </a:lnTo>
                      <a:lnTo>
                        <a:pt x="73" y="55"/>
                      </a:lnTo>
                      <a:lnTo>
                        <a:pt x="68" y="55"/>
                      </a:lnTo>
                      <a:lnTo>
                        <a:pt x="56" y="60"/>
                      </a:lnTo>
                      <a:lnTo>
                        <a:pt x="51" y="60"/>
                      </a:lnTo>
                      <a:lnTo>
                        <a:pt x="56" y="60"/>
                      </a:lnTo>
                      <a:lnTo>
                        <a:pt x="62" y="55"/>
                      </a:lnTo>
                      <a:lnTo>
                        <a:pt x="45" y="9"/>
                      </a:lnTo>
                      <a:lnTo>
                        <a:pt x="39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7" name="Freeform 133"/>
                <p:cNvSpPr>
                  <a:spLocks/>
                </p:cNvSpPr>
                <p:nvPr/>
              </p:nvSpPr>
              <p:spPr bwMode="auto">
                <a:xfrm>
                  <a:off x="1957" y="1788"/>
                  <a:ext cx="43" cy="97"/>
                </a:xfrm>
                <a:custGeom>
                  <a:avLst/>
                  <a:gdLst/>
                  <a:ahLst/>
                  <a:cxnLst>
                    <a:cxn ang="0">
                      <a:pos x="56" y="46"/>
                    </a:cxn>
                    <a:cxn ang="0">
                      <a:pos x="56" y="60"/>
                    </a:cxn>
                    <a:cxn ang="0">
                      <a:pos x="51" y="73"/>
                    </a:cxn>
                    <a:cxn ang="0">
                      <a:pos x="51" y="83"/>
                    </a:cxn>
                    <a:cxn ang="0">
                      <a:pos x="51" y="87"/>
                    </a:cxn>
                    <a:cxn ang="0">
                      <a:pos x="45" y="96"/>
                    </a:cxn>
                    <a:cxn ang="0">
                      <a:pos x="40" y="101"/>
                    </a:cxn>
                    <a:cxn ang="0">
                      <a:pos x="34" y="101"/>
                    </a:cxn>
                    <a:cxn ang="0">
                      <a:pos x="34" y="106"/>
                    </a:cxn>
                    <a:cxn ang="0">
                      <a:pos x="28" y="106"/>
                    </a:cxn>
                    <a:cxn ang="0">
                      <a:pos x="23" y="106"/>
                    </a:cxn>
                    <a:cxn ang="0">
                      <a:pos x="17" y="106"/>
                    </a:cxn>
                    <a:cxn ang="0">
                      <a:pos x="17" y="101"/>
                    </a:cxn>
                    <a:cxn ang="0">
                      <a:pos x="11" y="101"/>
                    </a:cxn>
                    <a:cxn ang="0">
                      <a:pos x="11" y="96"/>
                    </a:cxn>
                    <a:cxn ang="0">
                      <a:pos x="6" y="96"/>
                    </a:cxn>
                    <a:cxn ang="0">
                      <a:pos x="6" y="92"/>
                    </a:cxn>
                    <a:cxn ang="0">
                      <a:pos x="6" y="87"/>
                    </a:cxn>
                    <a:cxn ang="0">
                      <a:pos x="6" y="83"/>
                    </a:cxn>
                    <a:cxn ang="0">
                      <a:pos x="0" y="78"/>
                    </a:cxn>
                    <a:cxn ang="0">
                      <a:pos x="0" y="73"/>
                    </a:cxn>
                    <a:cxn ang="0">
                      <a:pos x="0" y="69"/>
                    </a:cxn>
                    <a:cxn ang="0">
                      <a:pos x="0" y="64"/>
                    </a:cxn>
                    <a:cxn ang="0">
                      <a:pos x="0" y="60"/>
                    </a:cxn>
                    <a:cxn ang="0">
                      <a:pos x="0" y="46"/>
                    </a:cxn>
                    <a:cxn ang="0">
                      <a:pos x="0" y="37"/>
                    </a:cxn>
                    <a:cxn ang="0">
                      <a:pos x="0" y="28"/>
                    </a:cxn>
                    <a:cxn ang="0">
                      <a:pos x="6" y="18"/>
                    </a:cxn>
                    <a:cxn ang="0">
                      <a:pos x="11" y="9"/>
                    </a:cxn>
                    <a:cxn ang="0">
                      <a:pos x="11" y="5"/>
                    </a:cxn>
                    <a:cxn ang="0">
                      <a:pos x="17" y="5"/>
                    </a:cxn>
                    <a:cxn ang="0">
                      <a:pos x="23" y="0"/>
                    </a:cxn>
                    <a:cxn ang="0">
                      <a:pos x="28" y="0"/>
                    </a:cxn>
                    <a:cxn ang="0">
                      <a:pos x="34" y="0"/>
                    </a:cxn>
                    <a:cxn ang="0">
                      <a:pos x="34" y="5"/>
                    </a:cxn>
                    <a:cxn ang="0">
                      <a:pos x="40" y="5"/>
                    </a:cxn>
                    <a:cxn ang="0">
                      <a:pos x="45" y="9"/>
                    </a:cxn>
                    <a:cxn ang="0">
                      <a:pos x="45" y="14"/>
                    </a:cxn>
                    <a:cxn ang="0">
                      <a:pos x="51" y="18"/>
                    </a:cxn>
                    <a:cxn ang="0">
                      <a:pos x="51" y="23"/>
                    </a:cxn>
                    <a:cxn ang="0">
                      <a:pos x="51" y="28"/>
                    </a:cxn>
                    <a:cxn ang="0">
                      <a:pos x="51" y="32"/>
                    </a:cxn>
                    <a:cxn ang="0">
                      <a:pos x="51" y="37"/>
                    </a:cxn>
                    <a:cxn ang="0">
                      <a:pos x="56" y="41"/>
                    </a:cxn>
                    <a:cxn ang="0">
                      <a:pos x="56" y="46"/>
                    </a:cxn>
                  </a:cxnLst>
                  <a:rect l="0" t="0" r="r" b="b"/>
                  <a:pathLst>
                    <a:path w="56" h="106">
                      <a:moveTo>
                        <a:pt x="56" y="46"/>
                      </a:moveTo>
                      <a:lnTo>
                        <a:pt x="56" y="60"/>
                      </a:lnTo>
                      <a:lnTo>
                        <a:pt x="51" y="73"/>
                      </a:lnTo>
                      <a:lnTo>
                        <a:pt x="51" y="83"/>
                      </a:lnTo>
                      <a:lnTo>
                        <a:pt x="51" y="87"/>
                      </a:lnTo>
                      <a:lnTo>
                        <a:pt x="45" y="96"/>
                      </a:lnTo>
                      <a:lnTo>
                        <a:pt x="40" y="101"/>
                      </a:lnTo>
                      <a:lnTo>
                        <a:pt x="34" y="101"/>
                      </a:lnTo>
                      <a:lnTo>
                        <a:pt x="34" y="106"/>
                      </a:lnTo>
                      <a:lnTo>
                        <a:pt x="28" y="106"/>
                      </a:lnTo>
                      <a:lnTo>
                        <a:pt x="23" y="106"/>
                      </a:lnTo>
                      <a:lnTo>
                        <a:pt x="17" y="106"/>
                      </a:lnTo>
                      <a:lnTo>
                        <a:pt x="17" y="101"/>
                      </a:lnTo>
                      <a:lnTo>
                        <a:pt x="11" y="101"/>
                      </a:lnTo>
                      <a:lnTo>
                        <a:pt x="11" y="96"/>
                      </a:lnTo>
                      <a:lnTo>
                        <a:pt x="6" y="96"/>
                      </a:lnTo>
                      <a:lnTo>
                        <a:pt x="6" y="92"/>
                      </a:lnTo>
                      <a:lnTo>
                        <a:pt x="6" y="87"/>
                      </a:lnTo>
                      <a:lnTo>
                        <a:pt x="6" y="83"/>
                      </a:lnTo>
                      <a:lnTo>
                        <a:pt x="0" y="78"/>
                      </a:lnTo>
                      <a:lnTo>
                        <a:pt x="0" y="73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60"/>
                      </a:lnTo>
                      <a:lnTo>
                        <a:pt x="0" y="46"/>
                      </a:lnTo>
                      <a:lnTo>
                        <a:pt x="0" y="37"/>
                      </a:lnTo>
                      <a:lnTo>
                        <a:pt x="0" y="28"/>
                      </a:lnTo>
                      <a:lnTo>
                        <a:pt x="6" y="18"/>
                      </a:lnTo>
                      <a:lnTo>
                        <a:pt x="11" y="9"/>
                      </a:lnTo>
                      <a:lnTo>
                        <a:pt x="11" y="5"/>
                      </a:lnTo>
                      <a:lnTo>
                        <a:pt x="17" y="5"/>
                      </a:lnTo>
                      <a:lnTo>
                        <a:pt x="23" y="0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0" y="5"/>
                      </a:lnTo>
                      <a:lnTo>
                        <a:pt x="45" y="9"/>
                      </a:lnTo>
                      <a:lnTo>
                        <a:pt x="45" y="14"/>
                      </a:lnTo>
                      <a:lnTo>
                        <a:pt x="51" y="18"/>
                      </a:lnTo>
                      <a:lnTo>
                        <a:pt x="51" y="23"/>
                      </a:lnTo>
                      <a:lnTo>
                        <a:pt x="51" y="28"/>
                      </a:lnTo>
                      <a:lnTo>
                        <a:pt x="51" y="32"/>
                      </a:lnTo>
                      <a:lnTo>
                        <a:pt x="51" y="37"/>
                      </a:lnTo>
                      <a:lnTo>
                        <a:pt x="56" y="41"/>
                      </a:lnTo>
                      <a:lnTo>
                        <a:pt x="56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8" name="Freeform 134"/>
                <p:cNvSpPr>
                  <a:spLocks/>
                </p:cNvSpPr>
                <p:nvPr/>
              </p:nvSpPr>
              <p:spPr bwMode="auto">
                <a:xfrm>
                  <a:off x="1962" y="1797"/>
                  <a:ext cx="35" cy="79"/>
                </a:xfrm>
                <a:custGeom>
                  <a:avLst/>
                  <a:gdLst/>
                  <a:ahLst/>
                  <a:cxnLst>
                    <a:cxn ang="0">
                      <a:pos x="45" y="37"/>
                    </a:cxn>
                    <a:cxn ang="0">
                      <a:pos x="39" y="32"/>
                    </a:cxn>
                    <a:cxn ang="0">
                      <a:pos x="39" y="28"/>
                    </a:cxn>
                    <a:cxn ang="0">
                      <a:pos x="39" y="23"/>
                    </a:cxn>
                    <a:cxn ang="0">
                      <a:pos x="39" y="19"/>
                    </a:cxn>
                    <a:cxn ang="0">
                      <a:pos x="39" y="14"/>
                    </a:cxn>
                    <a:cxn ang="0">
                      <a:pos x="39" y="9"/>
                    </a:cxn>
                    <a:cxn ang="0">
                      <a:pos x="34" y="9"/>
                    </a:cxn>
                    <a:cxn ang="0">
                      <a:pos x="34" y="5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7" y="0"/>
                    </a:cxn>
                    <a:cxn ang="0">
                      <a:pos x="11" y="0"/>
                    </a:cxn>
                    <a:cxn ang="0">
                      <a:pos x="11" y="5"/>
                    </a:cxn>
                    <a:cxn ang="0">
                      <a:pos x="5" y="9"/>
                    </a:cxn>
                    <a:cxn ang="0">
                      <a:pos x="5" y="14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37"/>
                    </a:cxn>
                    <a:cxn ang="0">
                      <a:pos x="0" y="51"/>
                    </a:cxn>
                    <a:cxn ang="0">
                      <a:pos x="0" y="55"/>
                    </a:cxn>
                    <a:cxn ang="0">
                      <a:pos x="0" y="60"/>
                    </a:cxn>
                    <a:cxn ang="0">
                      <a:pos x="0" y="64"/>
                    </a:cxn>
                    <a:cxn ang="0">
                      <a:pos x="0" y="69"/>
                    </a:cxn>
                    <a:cxn ang="0">
                      <a:pos x="5" y="74"/>
                    </a:cxn>
                    <a:cxn ang="0">
                      <a:pos x="5" y="78"/>
                    </a:cxn>
                    <a:cxn ang="0">
                      <a:pos x="5" y="83"/>
                    </a:cxn>
                    <a:cxn ang="0">
                      <a:pos x="11" y="83"/>
                    </a:cxn>
                    <a:cxn ang="0">
                      <a:pos x="11" y="87"/>
                    </a:cxn>
                    <a:cxn ang="0">
                      <a:pos x="17" y="87"/>
                    </a:cxn>
                    <a:cxn ang="0">
                      <a:pos x="22" y="87"/>
                    </a:cxn>
                    <a:cxn ang="0">
                      <a:pos x="28" y="87"/>
                    </a:cxn>
                    <a:cxn ang="0">
                      <a:pos x="34" y="83"/>
                    </a:cxn>
                    <a:cxn ang="0">
                      <a:pos x="39" y="78"/>
                    </a:cxn>
                    <a:cxn ang="0">
                      <a:pos x="39" y="74"/>
                    </a:cxn>
                    <a:cxn ang="0">
                      <a:pos x="39" y="64"/>
                    </a:cxn>
                    <a:cxn ang="0">
                      <a:pos x="39" y="60"/>
                    </a:cxn>
                    <a:cxn ang="0">
                      <a:pos x="45" y="51"/>
                    </a:cxn>
                    <a:cxn ang="0">
                      <a:pos x="45" y="37"/>
                    </a:cxn>
                  </a:cxnLst>
                  <a:rect l="0" t="0" r="r" b="b"/>
                  <a:pathLst>
                    <a:path w="45" h="87">
                      <a:moveTo>
                        <a:pt x="45" y="37"/>
                      </a:moveTo>
                      <a:lnTo>
                        <a:pt x="39" y="32"/>
                      </a:lnTo>
                      <a:lnTo>
                        <a:pt x="39" y="28"/>
                      </a:lnTo>
                      <a:lnTo>
                        <a:pt x="39" y="23"/>
                      </a:lnTo>
                      <a:lnTo>
                        <a:pt x="39" y="19"/>
                      </a:lnTo>
                      <a:lnTo>
                        <a:pt x="39" y="14"/>
                      </a:lnTo>
                      <a:lnTo>
                        <a:pt x="39" y="9"/>
                      </a:lnTo>
                      <a:lnTo>
                        <a:pt x="34" y="9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11" y="5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0" y="55"/>
                      </a:lnTo>
                      <a:lnTo>
                        <a:pt x="0" y="60"/>
                      </a:lnTo>
                      <a:lnTo>
                        <a:pt x="0" y="64"/>
                      </a:lnTo>
                      <a:lnTo>
                        <a:pt x="0" y="69"/>
                      </a:lnTo>
                      <a:lnTo>
                        <a:pt x="5" y="74"/>
                      </a:lnTo>
                      <a:lnTo>
                        <a:pt x="5" y="78"/>
                      </a:lnTo>
                      <a:lnTo>
                        <a:pt x="5" y="83"/>
                      </a:lnTo>
                      <a:lnTo>
                        <a:pt x="11" y="83"/>
                      </a:lnTo>
                      <a:lnTo>
                        <a:pt x="11" y="87"/>
                      </a:lnTo>
                      <a:lnTo>
                        <a:pt x="17" y="87"/>
                      </a:lnTo>
                      <a:lnTo>
                        <a:pt x="22" y="87"/>
                      </a:lnTo>
                      <a:lnTo>
                        <a:pt x="28" y="87"/>
                      </a:lnTo>
                      <a:lnTo>
                        <a:pt x="34" y="83"/>
                      </a:lnTo>
                      <a:lnTo>
                        <a:pt x="39" y="78"/>
                      </a:lnTo>
                      <a:lnTo>
                        <a:pt x="39" y="74"/>
                      </a:lnTo>
                      <a:lnTo>
                        <a:pt x="39" y="64"/>
                      </a:lnTo>
                      <a:lnTo>
                        <a:pt x="39" y="60"/>
                      </a:lnTo>
                      <a:lnTo>
                        <a:pt x="45" y="51"/>
                      </a:lnTo>
                      <a:lnTo>
                        <a:pt x="45" y="37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59" name="Freeform 135"/>
                <p:cNvSpPr>
                  <a:spLocks/>
                </p:cNvSpPr>
                <p:nvPr/>
              </p:nvSpPr>
              <p:spPr bwMode="auto">
                <a:xfrm>
                  <a:off x="1970" y="1810"/>
                  <a:ext cx="77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8" y="0"/>
                    </a:cxn>
                    <a:cxn ang="0">
                      <a:pos x="73" y="0"/>
                    </a:cxn>
                    <a:cxn ang="0">
                      <a:pos x="79" y="0"/>
                    </a:cxn>
                    <a:cxn ang="0">
                      <a:pos x="85" y="0"/>
                    </a:cxn>
                    <a:cxn ang="0">
                      <a:pos x="90" y="5"/>
                    </a:cxn>
                    <a:cxn ang="0">
                      <a:pos x="96" y="5"/>
                    </a:cxn>
                    <a:cxn ang="0">
                      <a:pos x="96" y="9"/>
                    </a:cxn>
                    <a:cxn ang="0">
                      <a:pos x="101" y="14"/>
                    </a:cxn>
                    <a:cxn ang="0">
                      <a:pos x="101" y="18"/>
                    </a:cxn>
                    <a:cxn ang="0">
                      <a:pos x="101" y="23"/>
                    </a:cxn>
                    <a:cxn ang="0">
                      <a:pos x="101" y="28"/>
                    </a:cxn>
                    <a:cxn ang="0">
                      <a:pos x="101" y="32"/>
                    </a:cxn>
                    <a:cxn ang="0">
                      <a:pos x="101" y="37"/>
                    </a:cxn>
                    <a:cxn ang="0">
                      <a:pos x="101" y="41"/>
                    </a:cxn>
                    <a:cxn ang="0">
                      <a:pos x="96" y="46"/>
                    </a:cxn>
                    <a:cxn ang="0">
                      <a:pos x="96" y="50"/>
                    </a:cxn>
                    <a:cxn ang="0">
                      <a:pos x="90" y="50"/>
                    </a:cxn>
                    <a:cxn ang="0">
                      <a:pos x="85" y="55"/>
                    </a:cxn>
                    <a:cxn ang="0">
                      <a:pos x="79" y="55"/>
                    </a:cxn>
                    <a:cxn ang="0">
                      <a:pos x="73" y="60"/>
                    </a:cxn>
                    <a:cxn ang="0">
                      <a:pos x="68" y="60"/>
                    </a:cxn>
                    <a:cxn ang="0">
                      <a:pos x="0" y="60"/>
                    </a:cxn>
                    <a:cxn ang="0">
                      <a:pos x="0" y="50"/>
                    </a:cxn>
                    <a:cxn ang="0">
                      <a:pos x="68" y="50"/>
                    </a:cxn>
                    <a:cxn ang="0">
                      <a:pos x="73" y="50"/>
                    </a:cxn>
                    <a:cxn ang="0">
                      <a:pos x="79" y="50"/>
                    </a:cxn>
                    <a:cxn ang="0">
                      <a:pos x="85" y="50"/>
                    </a:cxn>
                    <a:cxn ang="0">
                      <a:pos x="85" y="46"/>
                    </a:cxn>
                    <a:cxn ang="0">
                      <a:pos x="90" y="46"/>
                    </a:cxn>
                    <a:cxn ang="0">
                      <a:pos x="90" y="41"/>
                    </a:cxn>
                    <a:cxn ang="0">
                      <a:pos x="96" y="41"/>
                    </a:cxn>
                    <a:cxn ang="0">
                      <a:pos x="96" y="37"/>
                    </a:cxn>
                    <a:cxn ang="0">
                      <a:pos x="96" y="32"/>
                    </a:cxn>
                    <a:cxn ang="0">
                      <a:pos x="96" y="28"/>
                    </a:cxn>
                    <a:cxn ang="0">
                      <a:pos x="96" y="23"/>
                    </a:cxn>
                    <a:cxn ang="0">
                      <a:pos x="96" y="18"/>
                    </a:cxn>
                    <a:cxn ang="0">
                      <a:pos x="90" y="14"/>
                    </a:cxn>
                    <a:cxn ang="0">
                      <a:pos x="90" y="9"/>
                    </a:cxn>
                    <a:cxn ang="0">
                      <a:pos x="85" y="9"/>
                    </a:cxn>
                    <a:cxn ang="0">
                      <a:pos x="79" y="5"/>
                    </a:cxn>
                    <a:cxn ang="0">
                      <a:pos x="73" y="5"/>
                    </a:cxn>
                    <a:cxn ang="0">
                      <a:pos x="68" y="5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" h="60">
                      <a:moveTo>
                        <a:pt x="0" y="0"/>
                      </a:moveTo>
                      <a:lnTo>
                        <a:pt x="68" y="0"/>
                      </a:lnTo>
                      <a:lnTo>
                        <a:pt x="73" y="0"/>
                      </a:lnTo>
                      <a:lnTo>
                        <a:pt x="79" y="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6" y="5"/>
                      </a:lnTo>
                      <a:lnTo>
                        <a:pt x="96" y="9"/>
                      </a:lnTo>
                      <a:lnTo>
                        <a:pt x="101" y="14"/>
                      </a:lnTo>
                      <a:lnTo>
                        <a:pt x="101" y="18"/>
                      </a:lnTo>
                      <a:lnTo>
                        <a:pt x="101" y="23"/>
                      </a:lnTo>
                      <a:lnTo>
                        <a:pt x="101" y="28"/>
                      </a:lnTo>
                      <a:lnTo>
                        <a:pt x="101" y="32"/>
                      </a:lnTo>
                      <a:lnTo>
                        <a:pt x="101" y="37"/>
                      </a:lnTo>
                      <a:lnTo>
                        <a:pt x="101" y="41"/>
                      </a:lnTo>
                      <a:lnTo>
                        <a:pt x="96" y="46"/>
                      </a:lnTo>
                      <a:lnTo>
                        <a:pt x="96" y="50"/>
                      </a:lnTo>
                      <a:lnTo>
                        <a:pt x="90" y="50"/>
                      </a:lnTo>
                      <a:lnTo>
                        <a:pt x="85" y="55"/>
                      </a:lnTo>
                      <a:lnTo>
                        <a:pt x="79" y="55"/>
                      </a:lnTo>
                      <a:lnTo>
                        <a:pt x="73" y="60"/>
                      </a:lnTo>
                      <a:lnTo>
                        <a:pt x="68" y="60"/>
                      </a:lnTo>
                      <a:lnTo>
                        <a:pt x="0" y="60"/>
                      </a:lnTo>
                      <a:lnTo>
                        <a:pt x="0" y="50"/>
                      </a:lnTo>
                      <a:lnTo>
                        <a:pt x="68" y="50"/>
                      </a:lnTo>
                      <a:lnTo>
                        <a:pt x="73" y="50"/>
                      </a:lnTo>
                      <a:lnTo>
                        <a:pt x="79" y="50"/>
                      </a:lnTo>
                      <a:lnTo>
                        <a:pt x="85" y="50"/>
                      </a:lnTo>
                      <a:lnTo>
                        <a:pt x="85" y="46"/>
                      </a:lnTo>
                      <a:lnTo>
                        <a:pt x="90" y="46"/>
                      </a:lnTo>
                      <a:lnTo>
                        <a:pt x="90" y="41"/>
                      </a:lnTo>
                      <a:lnTo>
                        <a:pt x="96" y="41"/>
                      </a:lnTo>
                      <a:lnTo>
                        <a:pt x="96" y="37"/>
                      </a:lnTo>
                      <a:lnTo>
                        <a:pt x="96" y="32"/>
                      </a:lnTo>
                      <a:lnTo>
                        <a:pt x="96" y="28"/>
                      </a:lnTo>
                      <a:lnTo>
                        <a:pt x="96" y="23"/>
                      </a:lnTo>
                      <a:lnTo>
                        <a:pt x="96" y="18"/>
                      </a:lnTo>
                      <a:lnTo>
                        <a:pt x="90" y="14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79" y="5"/>
                      </a:lnTo>
                      <a:lnTo>
                        <a:pt x="73" y="5"/>
                      </a:lnTo>
                      <a:lnTo>
                        <a:pt x="68" y="5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60" name="Freeform 136"/>
                <p:cNvSpPr>
                  <a:spLocks/>
                </p:cNvSpPr>
                <p:nvPr/>
              </p:nvSpPr>
              <p:spPr bwMode="auto">
                <a:xfrm>
                  <a:off x="1834" y="2010"/>
                  <a:ext cx="295" cy="231"/>
                </a:xfrm>
                <a:custGeom>
                  <a:avLst/>
                  <a:gdLst/>
                  <a:ahLst/>
                  <a:cxnLst>
                    <a:cxn ang="0">
                      <a:pos x="388" y="0"/>
                    </a:cxn>
                    <a:cxn ang="0">
                      <a:pos x="388" y="92"/>
                    </a:cxn>
                    <a:cxn ang="0">
                      <a:pos x="0" y="252"/>
                    </a:cxn>
                  </a:cxnLst>
                  <a:rect l="0" t="0" r="r" b="b"/>
                  <a:pathLst>
                    <a:path w="388" h="252">
                      <a:moveTo>
                        <a:pt x="388" y="0"/>
                      </a:moveTo>
                      <a:lnTo>
                        <a:pt x="388" y="92"/>
                      </a:lnTo>
                      <a:lnTo>
                        <a:pt x="0" y="252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61" name="Line 137"/>
                <p:cNvSpPr>
                  <a:spLocks noChangeShapeType="1"/>
                </p:cNvSpPr>
                <p:nvPr/>
              </p:nvSpPr>
              <p:spPr bwMode="auto">
                <a:xfrm>
                  <a:off x="2128" y="1680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357889" name="Group 138"/>
              <p:cNvGrpSpPr>
                <a:grpSpLocks/>
              </p:cNvGrpSpPr>
              <p:nvPr/>
            </p:nvGrpSpPr>
            <p:grpSpPr bwMode="auto">
              <a:xfrm rot="-3359764">
                <a:off x="4848" y="1710"/>
                <a:ext cx="192" cy="288"/>
                <a:chOff x="3216" y="1200"/>
                <a:chExt cx="864" cy="1104"/>
              </a:xfrm>
            </p:grpSpPr>
            <p:sp>
              <p:nvSpPr>
                <p:cNvPr id="1357963" name="AutoShape 139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7964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2000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</p:grpSp>
        <p:grpSp>
          <p:nvGrpSpPr>
            <p:cNvPr id="1357892" name="Group 141"/>
            <p:cNvGrpSpPr>
              <a:grpSpLocks/>
            </p:cNvGrpSpPr>
            <p:nvPr/>
          </p:nvGrpSpPr>
          <p:grpSpPr bwMode="auto">
            <a:xfrm rot="2037534">
              <a:off x="970" y="2674"/>
              <a:ext cx="195" cy="298"/>
              <a:chOff x="3216" y="1200"/>
              <a:chExt cx="864" cy="1104"/>
            </a:xfrm>
          </p:grpSpPr>
          <p:sp>
            <p:nvSpPr>
              <p:cNvPr id="1357966" name="AutoShape 14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967" name="Rectangle 143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  <p:grpSp>
        <p:nvGrpSpPr>
          <p:cNvPr id="1357894" name="Group 144"/>
          <p:cNvGrpSpPr>
            <a:grpSpLocks/>
          </p:cNvGrpSpPr>
          <p:nvPr/>
        </p:nvGrpSpPr>
        <p:grpSpPr bwMode="auto">
          <a:xfrm>
            <a:off x="3128963" y="5035550"/>
            <a:ext cx="3351212" cy="1249363"/>
            <a:chOff x="1824" y="3267"/>
            <a:chExt cx="2112" cy="787"/>
          </a:xfrm>
        </p:grpSpPr>
        <p:sp>
          <p:nvSpPr>
            <p:cNvPr id="1357969" name="Line 145"/>
            <p:cNvSpPr>
              <a:spLocks noChangeShapeType="1"/>
            </p:cNvSpPr>
            <p:nvPr/>
          </p:nvSpPr>
          <p:spPr bwMode="auto">
            <a:xfrm>
              <a:off x="1824" y="3840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970" name="Line 146"/>
            <p:cNvSpPr>
              <a:spLocks noChangeShapeType="1"/>
            </p:cNvSpPr>
            <p:nvPr/>
          </p:nvSpPr>
          <p:spPr bwMode="auto">
            <a:xfrm>
              <a:off x="3312" y="3828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7971" name="Text Box 147"/>
            <p:cNvSpPr txBox="1">
              <a:spLocks noChangeArrowheads="1"/>
            </p:cNvSpPr>
            <p:nvPr/>
          </p:nvSpPr>
          <p:spPr bwMode="auto">
            <a:xfrm>
              <a:off x="2600" y="3267"/>
              <a:ext cx="6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sz="1800" u="none">
                  <a:cs typeface="Times New Roman (Arabic)" charset="-78"/>
                </a:rPr>
                <a:t>  Pass 3</a:t>
              </a:r>
            </a:p>
          </p:txBody>
        </p:sp>
        <p:grpSp>
          <p:nvGrpSpPr>
            <p:cNvPr id="1357895" name="Group 148"/>
            <p:cNvGrpSpPr>
              <a:grpSpLocks/>
            </p:cNvGrpSpPr>
            <p:nvPr/>
          </p:nvGrpSpPr>
          <p:grpSpPr bwMode="auto">
            <a:xfrm>
              <a:off x="2431" y="3492"/>
              <a:ext cx="737" cy="562"/>
              <a:chOff x="1392" y="1679"/>
              <a:chExt cx="737" cy="562"/>
            </a:xfrm>
          </p:grpSpPr>
          <p:grpSp>
            <p:nvGrpSpPr>
              <p:cNvPr id="1357896" name="Group 149"/>
              <p:cNvGrpSpPr>
                <a:grpSpLocks/>
              </p:cNvGrpSpPr>
              <p:nvPr/>
            </p:nvGrpSpPr>
            <p:grpSpPr bwMode="auto">
              <a:xfrm>
                <a:off x="1392" y="1679"/>
                <a:ext cx="737" cy="562"/>
                <a:chOff x="1392" y="1679"/>
                <a:chExt cx="737" cy="562"/>
              </a:xfrm>
            </p:grpSpPr>
            <p:sp>
              <p:nvSpPr>
                <p:cNvPr id="1357974" name="Freeform 150"/>
                <p:cNvSpPr>
                  <a:spLocks/>
                </p:cNvSpPr>
                <p:nvPr/>
              </p:nvSpPr>
              <p:spPr bwMode="auto">
                <a:xfrm>
                  <a:off x="1392" y="1679"/>
                  <a:ext cx="737" cy="562"/>
                </a:xfrm>
                <a:custGeom>
                  <a:avLst/>
                  <a:gdLst/>
                  <a:ahLst/>
                  <a:cxnLst>
                    <a:cxn ang="0">
                      <a:pos x="371" y="0"/>
                    </a:cxn>
                    <a:cxn ang="0">
                      <a:pos x="968" y="0"/>
                    </a:cxn>
                    <a:cxn ang="0">
                      <a:pos x="580" y="170"/>
                    </a:cxn>
                    <a:cxn ang="0">
                      <a:pos x="0" y="170"/>
                    </a:cxn>
                    <a:cxn ang="0">
                      <a:pos x="0" y="614"/>
                    </a:cxn>
                    <a:cxn ang="0">
                      <a:pos x="580" y="614"/>
                    </a:cxn>
                    <a:cxn ang="0">
                      <a:pos x="580" y="170"/>
                    </a:cxn>
                  </a:cxnLst>
                  <a:rect l="0" t="0" r="r" b="b"/>
                  <a:pathLst>
                    <a:path w="968" h="614">
                      <a:moveTo>
                        <a:pt x="371" y="0"/>
                      </a:moveTo>
                      <a:lnTo>
                        <a:pt x="968" y="0"/>
                      </a:lnTo>
                      <a:lnTo>
                        <a:pt x="580" y="170"/>
                      </a:lnTo>
                      <a:lnTo>
                        <a:pt x="0" y="170"/>
                      </a:lnTo>
                      <a:lnTo>
                        <a:pt x="0" y="614"/>
                      </a:lnTo>
                      <a:lnTo>
                        <a:pt x="580" y="614"/>
                      </a:lnTo>
                      <a:lnTo>
                        <a:pt x="580" y="17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975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1392" y="1679"/>
                  <a:ext cx="282" cy="15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357976" name="Freeform 152"/>
              <p:cNvSpPr>
                <a:spLocks/>
              </p:cNvSpPr>
              <p:nvPr/>
            </p:nvSpPr>
            <p:spPr bwMode="auto">
              <a:xfrm>
                <a:off x="1945" y="1743"/>
                <a:ext cx="64" cy="183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85" y="160"/>
                  </a:cxn>
                  <a:cxn ang="0">
                    <a:pos x="0" y="201"/>
                  </a:cxn>
                  <a:cxn ang="0">
                    <a:pos x="0" y="32"/>
                  </a:cxn>
                </a:cxnLst>
                <a:rect l="0" t="0" r="r" b="b"/>
                <a:pathLst>
                  <a:path w="85" h="201">
                    <a:moveTo>
                      <a:pt x="85" y="0"/>
                    </a:moveTo>
                    <a:lnTo>
                      <a:pt x="85" y="160"/>
                    </a:lnTo>
                    <a:lnTo>
                      <a:pt x="0" y="201"/>
                    </a:lnTo>
                    <a:lnTo>
                      <a:pt x="0" y="32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77" name="Freeform 153"/>
              <p:cNvSpPr>
                <a:spLocks noEditPoints="1"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  <a:cxn ang="0">
                    <a:pos x="28" y="55"/>
                  </a:cxn>
                  <a:cxn ang="0">
                    <a:pos x="231" y="124"/>
                  </a:cxn>
                  <a:cxn ang="0">
                    <a:pos x="355" y="9"/>
                  </a:cxn>
                  <a:cxn ang="0">
                    <a:pos x="28" y="55"/>
                  </a:cxn>
                  <a:cxn ang="0">
                    <a:pos x="22" y="69"/>
                  </a:cxn>
                  <a:cxn ang="0">
                    <a:pos x="73" y="188"/>
                  </a:cxn>
                  <a:cxn ang="0">
                    <a:pos x="152" y="110"/>
                  </a:cxn>
                  <a:cxn ang="0">
                    <a:pos x="22" y="69"/>
                  </a:cxn>
                  <a:cxn ang="0">
                    <a:pos x="372" y="19"/>
                  </a:cxn>
                  <a:cxn ang="0">
                    <a:pos x="293" y="92"/>
                  </a:cxn>
                  <a:cxn ang="0">
                    <a:pos x="422" y="138"/>
                  </a:cxn>
                  <a:cxn ang="0">
                    <a:pos x="372" y="19"/>
                  </a:cxn>
                  <a:cxn ang="0">
                    <a:pos x="169" y="119"/>
                  </a:cxn>
                  <a:cxn ang="0">
                    <a:pos x="90" y="193"/>
                  </a:cxn>
                  <a:cxn ang="0">
                    <a:pos x="411" y="147"/>
                  </a:cxn>
                  <a:cxn ang="0">
                    <a:pos x="281" y="101"/>
                  </a:cxn>
                  <a:cxn ang="0">
                    <a:pos x="242" y="142"/>
                  </a:cxn>
                  <a:cxn ang="0">
                    <a:pos x="169" y="119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78" name="Freeform 154"/>
              <p:cNvSpPr>
                <a:spLocks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79" name="Freeform 155"/>
              <p:cNvSpPr>
                <a:spLocks/>
              </p:cNvSpPr>
              <p:nvPr/>
            </p:nvSpPr>
            <p:spPr bwMode="auto">
              <a:xfrm>
                <a:off x="1469" y="1955"/>
                <a:ext cx="249" cy="10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7" y="0"/>
                  </a:cxn>
                  <a:cxn ang="0">
                    <a:pos x="0" y="46"/>
                  </a:cxn>
                </a:cxnLst>
                <a:rect l="0" t="0" r="r" b="b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0" name="Freeform 156"/>
              <p:cNvSpPr>
                <a:spLocks/>
              </p:cNvSpPr>
              <p:nvPr/>
            </p:nvSpPr>
            <p:spPr bwMode="auto">
              <a:xfrm>
                <a:off x="1465" y="2010"/>
                <a:ext cx="99" cy="1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119"/>
                  </a:cxn>
                  <a:cxn ang="0">
                    <a:pos x="130" y="41"/>
                  </a:cxn>
                  <a:cxn ang="0">
                    <a:pos x="0" y="0"/>
                  </a:cxn>
                </a:cxnLst>
                <a:rect l="0" t="0" r="r" b="b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1" name="Freeform 157"/>
              <p:cNvSpPr>
                <a:spLocks/>
              </p:cNvSpPr>
              <p:nvPr/>
            </p:nvSpPr>
            <p:spPr bwMode="auto">
              <a:xfrm>
                <a:off x="1671" y="1965"/>
                <a:ext cx="98" cy="10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3"/>
                  </a:cxn>
                  <a:cxn ang="0">
                    <a:pos x="129" y="119"/>
                  </a:cxn>
                  <a:cxn ang="0">
                    <a:pos x="79" y="0"/>
                  </a:cxn>
                </a:cxnLst>
                <a:rect l="0" t="0" r="r" b="b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2" name="Freeform 158"/>
              <p:cNvSpPr>
                <a:spLocks/>
              </p:cNvSpPr>
              <p:nvPr/>
            </p:nvSpPr>
            <p:spPr bwMode="auto">
              <a:xfrm>
                <a:off x="1516" y="2040"/>
                <a:ext cx="244" cy="84"/>
              </a:xfrm>
              <a:custGeom>
                <a:avLst/>
                <a:gdLst/>
                <a:ahLst/>
                <a:cxnLst>
                  <a:cxn ang="0">
                    <a:pos x="79" y="18"/>
                  </a:cxn>
                  <a:cxn ang="0">
                    <a:pos x="0" y="92"/>
                  </a:cxn>
                  <a:cxn ang="0">
                    <a:pos x="321" y="46"/>
                  </a:cxn>
                  <a:cxn ang="0">
                    <a:pos x="191" y="0"/>
                  </a:cxn>
                  <a:cxn ang="0">
                    <a:pos x="152" y="41"/>
                  </a:cxn>
                  <a:cxn ang="0">
                    <a:pos x="79" y="18"/>
                  </a:cxn>
                </a:cxnLst>
                <a:rect l="0" t="0" r="r" b="b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3" name="Freeform 159"/>
              <p:cNvSpPr>
                <a:spLocks/>
              </p:cNvSpPr>
              <p:nvPr/>
            </p:nvSpPr>
            <p:spPr bwMode="auto">
              <a:xfrm>
                <a:off x="1585" y="1981"/>
                <a:ext cx="55" cy="67"/>
              </a:xfrm>
              <a:custGeom>
                <a:avLst/>
                <a:gdLst/>
                <a:ahLst/>
                <a:cxnLst>
                  <a:cxn ang="0">
                    <a:pos x="39" y="46"/>
                  </a:cxn>
                  <a:cxn ang="0">
                    <a:pos x="34" y="50"/>
                  </a:cxn>
                  <a:cxn ang="0">
                    <a:pos x="11" y="18"/>
                  </a:cxn>
                  <a:cxn ang="0">
                    <a:pos x="23" y="69"/>
                  </a:cxn>
                  <a:cxn ang="0">
                    <a:pos x="34" y="64"/>
                  </a:cxn>
                  <a:cxn ang="0">
                    <a:pos x="34" y="69"/>
                  </a:cxn>
                  <a:cxn ang="0">
                    <a:pos x="17" y="73"/>
                  </a:cxn>
                  <a:cxn ang="0">
                    <a:pos x="17" y="69"/>
                  </a:cxn>
                  <a:cxn ang="0">
                    <a:pos x="23" y="69"/>
                  </a:cxn>
                  <a:cxn ang="0">
                    <a:pos x="6" y="18"/>
                  </a:cxn>
                  <a:cxn ang="0">
                    <a:pos x="6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1" y="14"/>
                  </a:cxn>
                  <a:cxn ang="0">
                    <a:pos x="39" y="46"/>
                  </a:cxn>
                  <a:cxn ang="0">
                    <a:pos x="39" y="5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8" y="55"/>
                  </a:cxn>
                  <a:cxn ang="0">
                    <a:pos x="73" y="55"/>
                  </a:cxn>
                  <a:cxn ang="0">
                    <a:pos x="68" y="55"/>
                  </a:cxn>
                  <a:cxn ang="0">
                    <a:pos x="56" y="60"/>
                  </a:cxn>
                  <a:cxn ang="0">
                    <a:pos x="51" y="60"/>
                  </a:cxn>
                  <a:cxn ang="0">
                    <a:pos x="56" y="60"/>
                  </a:cxn>
                  <a:cxn ang="0">
                    <a:pos x="62" y="55"/>
                  </a:cxn>
                  <a:cxn ang="0">
                    <a:pos x="45" y="9"/>
                  </a:cxn>
                  <a:cxn ang="0">
                    <a:pos x="39" y="46"/>
                  </a:cxn>
                </a:cxnLst>
                <a:rect l="0" t="0" r="r" b="b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4" name="Freeform 160"/>
              <p:cNvSpPr>
                <a:spLocks/>
              </p:cNvSpPr>
              <p:nvPr/>
            </p:nvSpPr>
            <p:spPr bwMode="auto">
              <a:xfrm>
                <a:off x="1957" y="1788"/>
                <a:ext cx="43" cy="97"/>
              </a:xfrm>
              <a:custGeom>
                <a:avLst/>
                <a:gdLst/>
                <a:ahLst/>
                <a:cxnLst>
                  <a:cxn ang="0">
                    <a:pos x="56" y="46"/>
                  </a:cxn>
                  <a:cxn ang="0">
                    <a:pos x="56" y="60"/>
                  </a:cxn>
                  <a:cxn ang="0">
                    <a:pos x="51" y="73"/>
                  </a:cxn>
                  <a:cxn ang="0">
                    <a:pos x="51" y="83"/>
                  </a:cxn>
                  <a:cxn ang="0">
                    <a:pos x="51" y="87"/>
                  </a:cxn>
                  <a:cxn ang="0">
                    <a:pos x="45" y="96"/>
                  </a:cxn>
                  <a:cxn ang="0">
                    <a:pos x="40" y="101"/>
                  </a:cxn>
                  <a:cxn ang="0">
                    <a:pos x="34" y="101"/>
                  </a:cxn>
                  <a:cxn ang="0">
                    <a:pos x="34" y="106"/>
                  </a:cxn>
                  <a:cxn ang="0">
                    <a:pos x="28" y="106"/>
                  </a:cxn>
                  <a:cxn ang="0">
                    <a:pos x="23" y="106"/>
                  </a:cxn>
                  <a:cxn ang="0">
                    <a:pos x="17" y="106"/>
                  </a:cxn>
                  <a:cxn ang="0">
                    <a:pos x="17" y="101"/>
                  </a:cxn>
                  <a:cxn ang="0">
                    <a:pos x="11" y="101"/>
                  </a:cxn>
                  <a:cxn ang="0">
                    <a:pos x="11" y="96"/>
                  </a:cxn>
                  <a:cxn ang="0">
                    <a:pos x="6" y="96"/>
                  </a:cxn>
                  <a:cxn ang="0">
                    <a:pos x="6" y="92"/>
                  </a:cxn>
                  <a:cxn ang="0">
                    <a:pos x="6" y="87"/>
                  </a:cxn>
                  <a:cxn ang="0">
                    <a:pos x="6" y="83"/>
                  </a:cxn>
                  <a:cxn ang="0">
                    <a:pos x="0" y="78"/>
                  </a:cxn>
                  <a:cxn ang="0">
                    <a:pos x="0" y="73"/>
                  </a:cxn>
                  <a:cxn ang="0">
                    <a:pos x="0" y="69"/>
                  </a:cxn>
                  <a:cxn ang="0">
                    <a:pos x="0" y="64"/>
                  </a:cxn>
                  <a:cxn ang="0">
                    <a:pos x="0" y="60"/>
                  </a:cxn>
                  <a:cxn ang="0">
                    <a:pos x="0" y="46"/>
                  </a:cxn>
                  <a:cxn ang="0">
                    <a:pos x="0" y="37"/>
                  </a:cxn>
                  <a:cxn ang="0">
                    <a:pos x="0" y="28"/>
                  </a:cxn>
                  <a:cxn ang="0">
                    <a:pos x="6" y="18"/>
                  </a:cxn>
                  <a:cxn ang="0">
                    <a:pos x="11" y="9"/>
                  </a:cxn>
                  <a:cxn ang="0">
                    <a:pos x="11" y="5"/>
                  </a:cxn>
                  <a:cxn ang="0">
                    <a:pos x="17" y="5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4" y="0"/>
                  </a:cxn>
                  <a:cxn ang="0">
                    <a:pos x="34" y="5"/>
                  </a:cxn>
                  <a:cxn ang="0">
                    <a:pos x="40" y="5"/>
                  </a:cxn>
                  <a:cxn ang="0">
                    <a:pos x="45" y="9"/>
                  </a:cxn>
                  <a:cxn ang="0">
                    <a:pos x="45" y="14"/>
                  </a:cxn>
                  <a:cxn ang="0">
                    <a:pos x="51" y="18"/>
                  </a:cxn>
                  <a:cxn ang="0">
                    <a:pos x="51" y="23"/>
                  </a:cxn>
                  <a:cxn ang="0">
                    <a:pos x="51" y="28"/>
                  </a:cxn>
                  <a:cxn ang="0">
                    <a:pos x="51" y="32"/>
                  </a:cxn>
                  <a:cxn ang="0">
                    <a:pos x="51" y="37"/>
                  </a:cxn>
                  <a:cxn ang="0">
                    <a:pos x="56" y="41"/>
                  </a:cxn>
                  <a:cxn ang="0">
                    <a:pos x="56" y="46"/>
                  </a:cxn>
                </a:cxnLst>
                <a:rect l="0" t="0" r="r" b="b"/>
                <a:pathLst>
                  <a:path w="56" h="106">
                    <a:moveTo>
                      <a:pt x="56" y="46"/>
                    </a:moveTo>
                    <a:lnTo>
                      <a:pt x="56" y="60"/>
                    </a:lnTo>
                    <a:lnTo>
                      <a:pt x="51" y="73"/>
                    </a:lnTo>
                    <a:lnTo>
                      <a:pt x="51" y="83"/>
                    </a:lnTo>
                    <a:lnTo>
                      <a:pt x="51" y="87"/>
                    </a:lnTo>
                    <a:lnTo>
                      <a:pt x="45" y="96"/>
                    </a:lnTo>
                    <a:lnTo>
                      <a:pt x="40" y="101"/>
                    </a:lnTo>
                    <a:lnTo>
                      <a:pt x="34" y="101"/>
                    </a:lnTo>
                    <a:lnTo>
                      <a:pt x="34" y="106"/>
                    </a:lnTo>
                    <a:lnTo>
                      <a:pt x="28" y="106"/>
                    </a:lnTo>
                    <a:lnTo>
                      <a:pt x="23" y="106"/>
                    </a:lnTo>
                    <a:lnTo>
                      <a:pt x="17" y="106"/>
                    </a:lnTo>
                    <a:lnTo>
                      <a:pt x="17" y="101"/>
                    </a:lnTo>
                    <a:lnTo>
                      <a:pt x="11" y="101"/>
                    </a:lnTo>
                    <a:lnTo>
                      <a:pt x="11" y="96"/>
                    </a:lnTo>
                    <a:lnTo>
                      <a:pt x="6" y="96"/>
                    </a:lnTo>
                    <a:lnTo>
                      <a:pt x="6" y="92"/>
                    </a:lnTo>
                    <a:lnTo>
                      <a:pt x="6" y="87"/>
                    </a:lnTo>
                    <a:lnTo>
                      <a:pt x="6" y="83"/>
                    </a:lnTo>
                    <a:lnTo>
                      <a:pt x="0" y="78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6" y="18"/>
                    </a:lnTo>
                    <a:lnTo>
                      <a:pt x="11" y="9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4" y="5"/>
                    </a:lnTo>
                    <a:lnTo>
                      <a:pt x="40" y="5"/>
                    </a:lnTo>
                    <a:lnTo>
                      <a:pt x="45" y="9"/>
                    </a:lnTo>
                    <a:lnTo>
                      <a:pt x="45" y="14"/>
                    </a:lnTo>
                    <a:lnTo>
                      <a:pt x="51" y="18"/>
                    </a:lnTo>
                    <a:lnTo>
                      <a:pt x="51" y="23"/>
                    </a:lnTo>
                    <a:lnTo>
                      <a:pt x="51" y="28"/>
                    </a:lnTo>
                    <a:lnTo>
                      <a:pt x="51" y="32"/>
                    </a:lnTo>
                    <a:lnTo>
                      <a:pt x="51" y="37"/>
                    </a:lnTo>
                    <a:lnTo>
                      <a:pt x="56" y="41"/>
                    </a:lnTo>
                    <a:lnTo>
                      <a:pt x="56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5" name="Freeform 161"/>
              <p:cNvSpPr>
                <a:spLocks/>
              </p:cNvSpPr>
              <p:nvPr/>
            </p:nvSpPr>
            <p:spPr bwMode="auto">
              <a:xfrm>
                <a:off x="1962" y="1797"/>
                <a:ext cx="35" cy="79"/>
              </a:xfrm>
              <a:custGeom>
                <a:avLst/>
                <a:gdLst/>
                <a:ahLst/>
                <a:cxnLst>
                  <a:cxn ang="0">
                    <a:pos x="45" y="37"/>
                  </a:cxn>
                  <a:cxn ang="0">
                    <a:pos x="39" y="32"/>
                  </a:cxn>
                  <a:cxn ang="0">
                    <a:pos x="39" y="28"/>
                  </a:cxn>
                  <a:cxn ang="0">
                    <a:pos x="39" y="23"/>
                  </a:cxn>
                  <a:cxn ang="0">
                    <a:pos x="39" y="19"/>
                  </a:cxn>
                  <a:cxn ang="0">
                    <a:pos x="39" y="14"/>
                  </a:cxn>
                  <a:cxn ang="0">
                    <a:pos x="39" y="9"/>
                  </a:cxn>
                  <a:cxn ang="0">
                    <a:pos x="34" y="9"/>
                  </a:cxn>
                  <a:cxn ang="0">
                    <a:pos x="34" y="5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11" y="5"/>
                  </a:cxn>
                  <a:cxn ang="0">
                    <a:pos x="5" y="9"/>
                  </a:cxn>
                  <a:cxn ang="0">
                    <a:pos x="5" y="14"/>
                  </a:cxn>
                  <a:cxn ang="0">
                    <a:pos x="0" y="23"/>
                  </a:cxn>
                  <a:cxn ang="0">
                    <a:pos x="0" y="28"/>
                  </a:cxn>
                  <a:cxn ang="0">
                    <a:pos x="0" y="37"/>
                  </a:cxn>
                  <a:cxn ang="0">
                    <a:pos x="0" y="51"/>
                  </a:cxn>
                  <a:cxn ang="0">
                    <a:pos x="0" y="55"/>
                  </a:cxn>
                  <a:cxn ang="0">
                    <a:pos x="0" y="60"/>
                  </a:cxn>
                  <a:cxn ang="0">
                    <a:pos x="0" y="64"/>
                  </a:cxn>
                  <a:cxn ang="0">
                    <a:pos x="0" y="69"/>
                  </a:cxn>
                  <a:cxn ang="0">
                    <a:pos x="5" y="74"/>
                  </a:cxn>
                  <a:cxn ang="0">
                    <a:pos x="5" y="78"/>
                  </a:cxn>
                  <a:cxn ang="0">
                    <a:pos x="5" y="83"/>
                  </a:cxn>
                  <a:cxn ang="0">
                    <a:pos x="11" y="83"/>
                  </a:cxn>
                  <a:cxn ang="0">
                    <a:pos x="11" y="87"/>
                  </a:cxn>
                  <a:cxn ang="0">
                    <a:pos x="17" y="87"/>
                  </a:cxn>
                  <a:cxn ang="0">
                    <a:pos x="22" y="87"/>
                  </a:cxn>
                  <a:cxn ang="0">
                    <a:pos x="28" y="87"/>
                  </a:cxn>
                  <a:cxn ang="0">
                    <a:pos x="34" y="83"/>
                  </a:cxn>
                  <a:cxn ang="0">
                    <a:pos x="39" y="78"/>
                  </a:cxn>
                  <a:cxn ang="0">
                    <a:pos x="39" y="74"/>
                  </a:cxn>
                  <a:cxn ang="0">
                    <a:pos x="39" y="64"/>
                  </a:cxn>
                  <a:cxn ang="0">
                    <a:pos x="39" y="60"/>
                  </a:cxn>
                  <a:cxn ang="0">
                    <a:pos x="45" y="51"/>
                  </a:cxn>
                  <a:cxn ang="0">
                    <a:pos x="45" y="37"/>
                  </a:cxn>
                </a:cxnLst>
                <a:rect l="0" t="0" r="r" b="b"/>
                <a:pathLst>
                  <a:path w="45" h="87">
                    <a:moveTo>
                      <a:pt x="45" y="37"/>
                    </a:moveTo>
                    <a:lnTo>
                      <a:pt x="39" y="32"/>
                    </a:lnTo>
                    <a:lnTo>
                      <a:pt x="39" y="28"/>
                    </a:lnTo>
                    <a:lnTo>
                      <a:pt x="39" y="23"/>
                    </a:lnTo>
                    <a:lnTo>
                      <a:pt x="39" y="19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11" y="5"/>
                    </a:lnTo>
                    <a:lnTo>
                      <a:pt x="5" y="9"/>
                    </a:lnTo>
                    <a:lnTo>
                      <a:pt x="5" y="14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5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9"/>
                    </a:lnTo>
                    <a:lnTo>
                      <a:pt x="5" y="74"/>
                    </a:lnTo>
                    <a:lnTo>
                      <a:pt x="5" y="78"/>
                    </a:lnTo>
                    <a:lnTo>
                      <a:pt x="5" y="83"/>
                    </a:lnTo>
                    <a:lnTo>
                      <a:pt x="11" y="83"/>
                    </a:lnTo>
                    <a:lnTo>
                      <a:pt x="11" y="87"/>
                    </a:lnTo>
                    <a:lnTo>
                      <a:pt x="17" y="87"/>
                    </a:lnTo>
                    <a:lnTo>
                      <a:pt x="22" y="87"/>
                    </a:lnTo>
                    <a:lnTo>
                      <a:pt x="28" y="87"/>
                    </a:lnTo>
                    <a:lnTo>
                      <a:pt x="34" y="83"/>
                    </a:lnTo>
                    <a:lnTo>
                      <a:pt x="39" y="78"/>
                    </a:lnTo>
                    <a:lnTo>
                      <a:pt x="39" y="74"/>
                    </a:lnTo>
                    <a:lnTo>
                      <a:pt x="39" y="64"/>
                    </a:lnTo>
                    <a:lnTo>
                      <a:pt x="39" y="60"/>
                    </a:lnTo>
                    <a:lnTo>
                      <a:pt x="45" y="51"/>
                    </a:lnTo>
                    <a:lnTo>
                      <a:pt x="45" y="37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6" name="Freeform 162"/>
              <p:cNvSpPr>
                <a:spLocks/>
              </p:cNvSpPr>
              <p:nvPr/>
            </p:nvSpPr>
            <p:spPr bwMode="auto">
              <a:xfrm>
                <a:off x="1970" y="1810"/>
                <a:ext cx="77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0"/>
                  </a:cxn>
                  <a:cxn ang="0">
                    <a:pos x="73" y="0"/>
                  </a:cxn>
                  <a:cxn ang="0">
                    <a:pos x="79" y="0"/>
                  </a:cxn>
                  <a:cxn ang="0">
                    <a:pos x="85" y="0"/>
                  </a:cxn>
                  <a:cxn ang="0">
                    <a:pos x="90" y="5"/>
                  </a:cxn>
                  <a:cxn ang="0">
                    <a:pos x="96" y="5"/>
                  </a:cxn>
                  <a:cxn ang="0">
                    <a:pos x="96" y="9"/>
                  </a:cxn>
                  <a:cxn ang="0">
                    <a:pos x="101" y="14"/>
                  </a:cxn>
                  <a:cxn ang="0">
                    <a:pos x="101" y="18"/>
                  </a:cxn>
                  <a:cxn ang="0">
                    <a:pos x="101" y="23"/>
                  </a:cxn>
                  <a:cxn ang="0">
                    <a:pos x="101" y="28"/>
                  </a:cxn>
                  <a:cxn ang="0">
                    <a:pos x="101" y="32"/>
                  </a:cxn>
                  <a:cxn ang="0">
                    <a:pos x="101" y="37"/>
                  </a:cxn>
                  <a:cxn ang="0">
                    <a:pos x="101" y="41"/>
                  </a:cxn>
                  <a:cxn ang="0">
                    <a:pos x="96" y="46"/>
                  </a:cxn>
                  <a:cxn ang="0">
                    <a:pos x="96" y="50"/>
                  </a:cxn>
                  <a:cxn ang="0">
                    <a:pos x="90" y="50"/>
                  </a:cxn>
                  <a:cxn ang="0">
                    <a:pos x="85" y="55"/>
                  </a:cxn>
                  <a:cxn ang="0">
                    <a:pos x="79" y="55"/>
                  </a:cxn>
                  <a:cxn ang="0">
                    <a:pos x="73" y="60"/>
                  </a:cxn>
                  <a:cxn ang="0">
                    <a:pos x="68" y="60"/>
                  </a:cxn>
                  <a:cxn ang="0">
                    <a:pos x="0" y="60"/>
                  </a:cxn>
                  <a:cxn ang="0">
                    <a:pos x="0" y="50"/>
                  </a:cxn>
                  <a:cxn ang="0">
                    <a:pos x="68" y="50"/>
                  </a:cxn>
                  <a:cxn ang="0">
                    <a:pos x="73" y="50"/>
                  </a:cxn>
                  <a:cxn ang="0">
                    <a:pos x="79" y="50"/>
                  </a:cxn>
                  <a:cxn ang="0">
                    <a:pos x="85" y="50"/>
                  </a:cxn>
                  <a:cxn ang="0">
                    <a:pos x="85" y="46"/>
                  </a:cxn>
                  <a:cxn ang="0">
                    <a:pos x="90" y="46"/>
                  </a:cxn>
                  <a:cxn ang="0">
                    <a:pos x="90" y="41"/>
                  </a:cxn>
                  <a:cxn ang="0">
                    <a:pos x="96" y="41"/>
                  </a:cxn>
                  <a:cxn ang="0">
                    <a:pos x="96" y="37"/>
                  </a:cxn>
                  <a:cxn ang="0">
                    <a:pos x="96" y="32"/>
                  </a:cxn>
                  <a:cxn ang="0">
                    <a:pos x="96" y="28"/>
                  </a:cxn>
                  <a:cxn ang="0">
                    <a:pos x="96" y="23"/>
                  </a:cxn>
                  <a:cxn ang="0">
                    <a:pos x="96" y="18"/>
                  </a:cxn>
                  <a:cxn ang="0">
                    <a:pos x="90" y="14"/>
                  </a:cxn>
                  <a:cxn ang="0">
                    <a:pos x="90" y="9"/>
                  </a:cxn>
                  <a:cxn ang="0">
                    <a:pos x="85" y="9"/>
                  </a:cxn>
                  <a:cxn ang="0">
                    <a:pos x="79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01" h="60">
                    <a:moveTo>
                      <a:pt x="0" y="0"/>
                    </a:moveTo>
                    <a:lnTo>
                      <a:pt x="68" y="0"/>
                    </a:lnTo>
                    <a:lnTo>
                      <a:pt x="73" y="0"/>
                    </a:lnTo>
                    <a:lnTo>
                      <a:pt x="79" y="0"/>
                    </a:lnTo>
                    <a:lnTo>
                      <a:pt x="85" y="0"/>
                    </a:lnTo>
                    <a:lnTo>
                      <a:pt x="90" y="5"/>
                    </a:lnTo>
                    <a:lnTo>
                      <a:pt x="96" y="5"/>
                    </a:lnTo>
                    <a:lnTo>
                      <a:pt x="96" y="9"/>
                    </a:lnTo>
                    <a:lnTo>
                      <a:pt x="101" y="14"/>
                    </a:lnTo>
                    <a:lnTo>
                      <a:pt x="101" y="18"/>
                    </a:lnTo>
                    <a:lnTo>
                      <a:pt x="101" y="23"/>
                    </a:lnTo>
                    <a:lnTo>
                      <a:pt x="101" y="28"/>
                    </a:lnTo>
                    <a:lnTo>
                      <a:pt x="101" y="32"/>
                    </a:lnTo>
                    <a:lnTo>
                      <a:pt x="101" y="37"/>
                    </a:lnTo>
                    <a:lnTo>
                      <a:pt x="101" y="41"/>
                    </a:lnTo>
                    <a:lnTo>
                      <a:pt x="96" y="46"/>
                    </a:lnTo>
                    <a:lnTo>
                      <a:pt x="96" y="50"/>
                    </a:lnTo>
                    <a:lnTo>
                      <a:pt x="90" y="50"/>
                    </a:lnTo>
                    <a:lnTo>
                      <a:pt x="85" y="55"/>
                    </a:lnTo>
                    <a:lnTo>
                      <a:pt x="79" y="55"/>
                    </a:lnTo>
                    <a:lnTo>
                      <a:pt x="73" y="60"/>
                    </a:lnTo>
                    <a:lnTo>
                      <a:pt x="68" y="60"/>
                    </a:lnTo>
                    <a:lnTo>
                      <a:pt x="0" y="60"/>
                    </a:lnTo>
                    <a:lnTo>
                      <a:pt x="0" y="50"/>
                    </a:lnTo>
                    <a:lnTo>
                      <a:pt x="68" y="50"/>
                    </a:lnTo>
                    <a:lnTo>
                      <a:pt x="73" y="50"/>
                    </a:lnTo>
                    <a:lnTo>
                      <a:pt x="79" y="50"/>
                    </a:lnTo>
                    <a:lnTo>
                      <a:pt x="85" y="50"/>
                    </a:lnTo>
                    <a:lnTo>
                      <a:pt x="85" y="46"/>
                    </a:lnTo>
                    <a:lnTo>
                      <a:pt x="90" y="46"/>
                    </a:lnTo>
                    <a:lnTo>
                      <a:pt x="90" y="41"/>
                    </a:lnTo>
                    <a:lnTo>
                      <a:pt x="96" y="41"/>
                    </a:lnTo>
                    <a:lnTo>
                      <a:pt x="96" y="37"/>
                    </a:lnTo>
                    <a:lnTo>
                      <a:pt x="96" y="32"/>
                    </a:lnTo>
                    <a:lnTo>
                      <a:pt x="96" y="28"/>
                    </a:lnTo>
                    <a:lnTo>
                      <a:pt x="96" y="23"/>
                    </a:lnTo>
                    <a:lnTo>
                      <a:pt x="96" y="18"/>
                    </a:lnTo>
                    <a:lnTo>
                      <a:pt x="90" y="14"/>
                    </a:lnTo>
                    <a:lnTo>
                      <a:pt x="90" y="9"/>
                    </a:lnTo>
                    <a:lnTo>
                      <a:pt x="85" y="9"/>
                    </a:lnTo>
                    <a:lnTo>
                      <a:pt x="79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7" name="Freeform 163"/>
              <p:cNvSpPr>
                <a:spLocks/>
              </p:cNvSpPr>
              <p:nvPr/>
            </p:nvSpPr>
            <p:spPr bwMode="auto">
              <a:xfrm>
                <a:off x="1834" y="2010"/>
                <a:ext cx="295" cy="231"/>
              </a:xfrm>
              <a:custGeom>
                <a:avLst/>
                <a:gdLst/>
                <a:ahLst/>
                <a:cxnLst>
                  <a:cxn ang="0">
                    <a:pos x="388" y="0"/>
                  </a:cxn>
                  <a:cxn ang="0">
                    <a:pos x="388" y="92"/>
                  </a:cxn>
                  <a:cxn ang="0">
                    <a:pos x="0" y="252"/>
                  </a:cxn>
                </a:cxnLst>
                <a:rect l="0" t="0" r="r" b="b"/>
                <a:pathLst>
                  <a:path w="388" h="252">
                    <a:moveTo>
                      <a:pt x="388" y="0"/>
                    </a:moveTo>
                    <a:lnTo>
                      <a:pt x="388" y="92"/>
                    </a:lnTo>
                    <a:lnTo>
                      <a:pt x="0" y="252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7988" name="Line 164"/>
              <p:cNvSpPr>
                <a:spLocks noChangeShapeType="1"/>
              </p:cNvSpPr>
              <p:nvPr/>
            </p:nvSpPr>
            <p:spPr bwMode="auto">
              <a:xfrm>
                <a:off x="2128" y="168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grpSp>
          <p:nvGrpSpPr>
            <p:cNvPr id="1357912" name="Group 165"/>
            <p:cNvGrpSpPr>
              <a:grpSpLocks/>
            </p:cNvGrpSpPr>
            <p:nvPr/>
          </p:nvGrpSpPr>
          <p:grpSpPr bwMode="auto">
            <a:xfrm rot="2037534">
              <a:off x="2911" y="3622"/>
              <a:ext cx="195" cy="298"/>
              <a:chOff x="3216" y="1200"/>
              <a:chExt cx="864" cy="1104"/>
            </a:xfrm>
          </p:grpSpPr>
          <p:sp>
            <p:nvSpPr>
              <p:cNvPr id="1357990" name="AutoShape 1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7991" name="Rectangle 167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  <p:grpSp>
        <p:nvGrpSpPr>
          <p:cNvPr id="1357915" name="Group 168"/>
          <p:cNvGrpSpPr>
            <a:grpSpLocks/>
          </p:cNvGrpSpPr>
          <p:nvPr/>
        </p:nvGrpSpPr>
        <p:grpSpPr bwMode="auto">
          <a:xfrm>
            <a:off x="6600825" y="5407025"/>
            <a:ext cx="1169988" cy="892175"/>
            <a:chOff x="4111" y="3528"/>
            <a:chExt cx="737" cy="562"/>
          </a:xfrm>
        </p:grpSpPr>
        <p:sp>
          <p:nvSpPr>
            <p:cNvPr id="1357993" name="Freeform 169"/>
            <p:cNvSpPr>
              <a:spLocks/>
            </p:cNvSpPr>
            <p:nvPr/>
          </p:nvSpPr>
          <p:spPr bwMode="auto">
            <a:xfrm>
              <a:off x="4111" y="3528"/>
              <a:ext cx="737" cy="562"/>
            </a:xfrm>
            <a:custGeom>
              <a:avLst/>
              <a:gdLst/>
              <a:ahLst/>
              <a:cxnLst>
                <a:cxn ang="0">
                  <a:pos x="371" y="0"/>
                </a:cxn>
                <a:cxn ang="0">
                  <a:pos x="968" y="0"/>
                </a:cxn>
                <a:cxn ang="0">
                  <a:pos x="580" y="170"/>
                </a:cxn>
                <a:cxn ang="0">
                  <a:pos x="0" y="170"/>
                </a:cxn>
                <a:cxn ang="0">
                  <a:pos x="0" y="614"/>
                </a:cxn>
                <a:cxn ang="0">
                  <a:pos x="580" y="614"/>
                </a:cxn>
                <a:cxn ang="0">
                  <a:pos x="580" y="170"/>
                </a:cxn>
              </a:cxnLst>
              <a:rect l="0" t="0" r="r" b="b"/>
              <a:pathLst>
                <a:path w="968" h="614">
                  <a:moveTo>
                    <a:pt x="371" y="0"/>
                  </a:moveTo>
                  <a:lnTo>
                    <a:pt x="968" y="0"/>
                  </a:lnTo>
                  <a:lnTo>
                    <a:pt x="580" y="170"/>
                  </a:lnTo>
                  <a:lnTo>
                    <a:pt x="0" y="170"/>
                  </a:lnTo>
                  <a:lnTo>
                    <a:pt x="0" y="614"/>
                  </a:lnTo>
                  <a:lnTo>
                    <a:pt x="580" y="614"/>
                  </a:lnTo>
                  <a:lnTo>
                    <a:pt x="580" y="17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4" name="Line 170"/>
            <p:cNvSpPr>
              <a:spLocks noChangeShapeType="1"/>
            </p:cNvSpPr>
            <p:nvPr/>
          </p:nvSpPr>
          <p:spPr bwMode="auto">
            <a:xfrm flipH="1">
              <a:off x="4111" y="3528"/>
              <a:ext cx="282" cy="1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5" name="Freeform 171"/>
            <p:cNvSpPr>
              <a:spLocks/>
            </p:cNvSpPr>
            <p:nvPr/>
          </p:nvSpPr>
          <p:spPr bwMode="auto">
            <a:xfrm>
              <a:off x="4664" y="3592"/>
              <a:ext cx="64" cy="183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85" y="160"/>
                </a:cxn>
                <a:cxn ang="0">
                  <a:pos x="0" y="201"/>
                </a:cxn>
                <a:cxn ang="0">
                  <a:pos x="0" y="32"/>
                </a:cxn>
              </a:cxnLst>
              <a:rect l="0" t="0" r="r" b="b"/>
              <a:pathLst>
                <a:path w="85" h="201">
                  <a:moveTo>
                    <a:pt x="85" y="0"/>
                  </a:moveTo>
                  <a:lnTo>
                    <a:pt x="85" y="160"/>
                  </a:lnTo>
                  <a:lnTo>
                    <a:pt x="0" y="201"/>
                  </a:lnTo>
                  <a:lnTo>
                    <a:pt x="0" y="3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6" name="Freeform 172"/>
            <p:cNvSpPr>
              <a:spLocks noEditPoints="1"/>
            </p:cNvSpPr>
            <p:nvPr/>
          </p:nvSpPr>
          <p:spPr bwMode="auto">
            <a:xfrm>
              <a:off x="4167" y="3796"/>
              <a:ext cx="338" cy="190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377" y="0"/>
                </a:cxn>
                <a:cxn ang="0">
                  <a:pos x="445" y="152"/>
                </a:cxn>
                <a:cxn ang="0">
                  <a:pos x="67" y="207"/>
                </a:cxn>
                <a:cxn ang="0">
                  <a:pos x="0" y="51"/>
                </a:cxn>
                <a:cxn ang="0">
                  <a:pos x="28" y="55"/>
                </a:cxn>
                <a:cxn ang="0">
                  <a:pos x="231" y="124"/>
                </a:cxn>
                <a:cxn ang="0">
                  <a:pos x="355" y="9"/>
                </a:cxn>
                <a:cxn ang="0">
                  <a:pos x="28" y="55"/>
                </a:cxn>
                <a:cxn ang="0">
                  <a:pos x="22" y="69"/>
                </a:cxn>
                <a:cxn ang="0">
                  <a:pos x="73" y="188"/>
                </a:cxn>
                <a:cxn ang="0">
                  <a:pos x="152" y="110"/>
                </a:cxn>
                <a:cxn ang="0">
                  <a:pos x="22" y="69"/>
                </a:cxn>
                <a:cxn ang="0">
                  <a:pos x="372" y="19"/>
                </a:cxn>
                <a:cxn ang="0">
                  <a:pos x="293" y="92"/>
                </a:cxn>
                <a:cxn ang="0">
                  <a:pos x="422" y="138"/>
                </a:cxn>
                <a:cxn ang="0">
                  <a:pos x="372" y="19"/>
                </a:cxn>
                <a:cxn ang="0">
                  <a:pos x="169" y="119"/>
                </a:cxn>
                <a:cxn ang="0">
                  <a:pos x="90" y="193"/>
                </a:cxn>
                <a:cxn ang="0">
                  <a:pos x="411" y="147"/>
                </a:cxn>
                <a:cxn ang="0">
                  <a:pos x="281" y="101"/>
                </a:cxn>
                <a:cxn ang="0">
                  <a:pos x="242" y="142"/>
                </a:cxn>
                <a:cxn ang="0">
                  <a:pos x="169" y="119"/>
                </a:cxn>
              </a:cxnLst>
              <a:rect l="0" t="0" r="r" b="b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7" name="Freeform 173"/>
            <p:cNvSpPr>
              <a:spLocks/>
            </p:cNvSpPr>
            <p:nvPr/>
          </p:nvSpPr>
          <p:spPr bwMode="auto">
            <a:xfrm>
              <a:off x="4167" y="3796"/>
              <a:ext cx="338" cy="190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377" y="0"/>
                </a:cxn>
                <a:cxn ang="0">
                  <a:pos x="445" y="152"/>
                </a:cxn>
                <a:cxn ang="0">
                  <a:pos x="67" y="207"/>
                </a:cxn>
                <a:cxn ang="0">
                  <a:pos x="0" y="51"/>
                </a:cxn>
              </a:cxnLst>
              <a:rect l="0" t="0" r="r" b="b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8" name="Freeform 174"/>
            <p:cNvSpPr>
              <a:spLocks/>
            </p:cNvSpPr>
            <p:nvPr/>
          </p:nvSpPr>
          <p:spPr bwMode="auto">
            <a:xfrm>
              <a:off x="4188" y="3804"/>
              <a:ext cx="249" cy="10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03" y="115"/>
                </a:cxn>
                <a:cxn ang="0">
                  <a:pos x="327" y="0"/>
                </a:cxn>
                <a:cxn ang="0">
                  <a:pos x="0" y="46"/>
                </a:cxn>
              </a:cxnLst>
              <a:rect l="0" t="0" r="r" b="b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7999" name="Freeform 175"/>
            <p:cNvSpPr>
              <a:spLocks/>
            </p:cNvSpPr>
            <p:nvPr/>
          </p:nvSpPr>
          <p:spPr bwMode="auto">
            <a:xfrm>
              <a:off x="4184" y="3859"/>
              <a:ext cx="99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119"/>
                </a:cxn>
                <a:cxn ang="0">
                  <a:pos x="130" y="41"/>
                </a:cxn>
                <a:cxn ang="0">
                  <a:pos x="0" y="0"/>
                </a:cxn>
              </a:cxnLst>
              <a:rect l="0" t="0" r="r" b="b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0" name="Freeform 176"/>
            <p:cNvSpPr>
              <a:spLocks/>
            </p:cNvSpPr>
            <p:nvPr/>
          </p:nvSpPr>
          <p:spPr bwMode="auto">
            <a:xfrm>
              <a:off x="4390" y="3814"/>
              <a:ext cx="98" cy="109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73"/>
                </a:cxn>
                <a:cxn ang="0">
                  <a:pos x="129" y="119"/>
                </a:cxn>
                <a:cxn ang="0">
                  <a:pos x="79" y="0"/>
                </a:cxn>
              </a:cxnLst>
              <a:rect l="0" t="0" r="r" b="b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1" name="Freeform 177"/>
            <p:cNvSpPr>
              <a:spLocks/>
            </p:cNvSpPr>
            <p:nvPr/>
          </p:nvSpPr>
          <p:spPr bwMode="auto">
            <a:xfrm>
              <a:off x="4235" y="3889"/>
              <a:ext cx="244" cy="84"/>
            </a:xfrm>
            <a:custGeom>
              <a:avLst/>
              <a:gdLst/>
              <a:ahLst/>
              <a:cxnLst>
                <a:cxn ang="0">
                  <a:pos x="79" y="18"/>
                </a:cxn>
                <a:cxn ang="0">
                  <a:pos x="0" y="92"/>
                </a:cxn>
                <a:cxn ang="0">
                  <a:pos x="321" y="46"/>
                </a:cxn>
                <a:cxn ang="0">
                  <a:pos x="191" y="0"/>
                </a:cxn>
                <a:cxn ang="0">
                  <a:pos x="152" y="41"/>
                </a:cxn>
                <a:cxn ang="0">
                  <a:pos x="79" y="18"/>
                </a:cxn>
              </a:cxnLst>
              <a:rect l="0" t="0" r="r" b="b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2" name="Freeform 178"/>
            <p:cNvSpPr>
              <a:spLocks/>
            </p:cNvSpPr>
            <p:nvPr/>
          </p:nvSpPr>
          <p:spPr bwMode="auto">
            <a:xfrm>
              <a:off x="4304" y="3830"/>
              <a:ext cx="55" cy="67"/>
            </a:xfrm>
            <a:custGeom>
              <a:avLst/>
              <a:gdLst/>
              <a:ahLst/>
              <a:cxnLst>
                <a:cxn ang="0">
                  <a:pos x="39" y="46"/>
                </a:cxn>
                <a:cxn ang="0">
                  <a:pos x="34" y="50"/>
                </a:cxn>
                <a:cxn ang="0">
                  <a:pos x="11" y="18"/>
                </a:cxn>
                <a:cxn ang="0">
                  <a:pos x="23" y="69"/>
                </a:cxn>
                <a:cxn ang="0">
                  <a:pos x="34" y="64"/>
                </a:cxn>
                <a:cxn ang="0">
                  <a:pos x="34" y="69"/>
                </a:cxn>
                <a:cxn ang="0">
                  <a:pos x="17" y="73"/>
                </a:cxn>
                <a:cxn ang="0">
                  <a:pos x="17" y="69"/>
                </a:cxn>
                <a:cxn ang="0">
                  <a:pos x="23" y="69"/>
                </a:cxn>
                <a:cxn ang="0">
                  <a:pos x="6" y="18"/>
                </a:cxn>
                <a:cxn ang="0">
                  <a:pos x="6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1" y="14"/>
                </a:cxn>
                <a:cxn ang="0">
                  <a:pos x="39" y="46"/>
                </a:cxn>
                <a:cxn ang="0">
                  <a:pos x="39" y="5"/>
                </a:cxn>
                <a:cxn ang="0">
                  <a:pos x="51" y="0"/>
                </a:cxn>
                <a:cxn ang="0">
                  <a:pos x="56" y="0"/>
                </a:cxn>
                <a:cxn ang="0">
                  <a:pos x="56" y="5"/>
                </a:cxn>
                <a:cxn ang="0">
                  <a:pos x="51" y="5"/>
                </a:cxn>
                <a:cxn ang="0">
                  <a:pos x="68" y="55"/>
                </a:cxn>
                <a:cxn ang="0">
                  <a:pos x="73" y="55"/>
                </a:cxn>
                <a:cxn ang="0">
                  <a:pos x="68" y="55"/>
                </a:cxn>
                <a:cxn ang="0">
                  <a:pos x="56" y="60"/>
                </a:cxn>
                <a:cxn ang="0">
                  <a:pos x="51" y="60"/>
                </a:cxn>
                <a:cxn ang="0">
                  <a:pos x="56" y="60"/>
                </a:cxn>
                <a:cxn ang="0">
                  <a:pos x="62" y="55"/>
                </a:cxn>
                <a:cxn ang="0">
                  <a:pos x="45" y="9"/>
                </a:cxn>
                <a:cxn ang="0">
                  <a:pos x="39" y="46"/>
                </a:cxn>
              </a:cxnLst>
              <a:rect l="0" t="0" r="r" b="b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3" name="Freeform 179"/>
            <p:cNvSpPr>
              <a:spLocks/>
            </p:cNvSpPr>
            <p:nvPr/>
          </p:nvSpPr>
          <p:spPr bwMode="auto">
            <a:xfrm>
              <a:off x="4676" y="3637"/>
              <a:ext cx="43" cy="97"/>
            </a:xfrm>
            <a:custGeom>
              <a:avLst/>
              <a:gdLst/>
              <a:ahLst/>
              <a:cxnLst>
                <a:cxn ang="0">
                  <a:pos x="56" y="46"/>
                </a:cxn>
                <a:cxn ang="0">
                  <a:pos x="56" y="60"/>
                </a:cxn>
                <a:cxn ang="0">
                  <a:pos x="51" y="73"/>
                </a:cxn>
                <a:cxn ang="0">
                  <a:pos x="51" y="83"/>
                </a:cxn>
                <a:cxn ang="0">
                  <a:pos x="51" y="87"/>
                </a:cxn>
                <a:cxn ang="0">
                  <a:pos x="45" y="96"/>
                </a:cxn>
                <a:cxn ang="0">
                  <a:pos x="40" y="101"/>
                </a:cxn>
                <a:cxn ang="0">
                  <a:pos x="34" y="101"/>
                </a:cxn>
                <a:cxn ang="0">
                  <a:pos x="34" y="106"/>
                </a:cxn>
                <a:cxn ang="0">
                  <a:pos x="28" y="106"/>
                </a:cxn>
                <a:cxn ang="0">
                  <a:pos x="23" y="106"/>
                </a:cxn>
                <a:cxn ang="0">
                  <a:pos x="17" y="106"/>
                </a:cxn>
                <a:cxn ang="0">
                  <a:pos x="17" y="101"/>
                </a:cxn>
                <a:cxn ang="0">
                  <a:pos x="11" y="101"/>
                </a:cxn>
                <a:cxn ang="0">
                  <a:pos x="11" y="96"/>
                </a:cxn>
                <a:cxn ang="0">
                  <a:pos x="6" y="96"/>
                </a:cxn>
                <a:cxn ang="0">
                  <a:pos x="6" y="92"/>
                </a:cxn>
                <a:cxn ang="0">
                  <a:pos x="6" y="87"/>
                </a:cxn>
                <a:cxn ang="0">
                  <a:pos x="6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9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0" y="46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6" y="18"/>
                </a:cxn>
                <a:cxn ang="0">
                  <a:pos x="11" y="9"/>
                </a:cxn>
                <a:cxn ang="0">
                  <a:pos x="11" y="5"/>
                </a:cxn>
                <a:cxn ang="0">
                  <a:pos x="17" y="5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34" y="5"/>
                </a:cxn>
                <a:cxn ang="0">
                  <a:pos x="40" y="5"/>
                </a:cxn>
                <a:cxn ang="0">
                  <a:pos x="45" y="9"/>
                </a:cxn>
                <a:cxn ang="0">
                  <a:pos x="45" y="14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51" y="28"/>
                </a:cxn>
                <a:cxn ang="0">
                  <a:pos x="51" y="32"/>
                </a:cxn>
                <a:cxn ang="0">
                  <a:pos x="51" y="37"/>
                </a:cxn>
                <a:cxn ang="0">
                  <a:pos x="56" y="41"/>
                </a:cxn>
                <a:cxn ang="0">
                  <a:pos x="56" y="46"/>
                </a:cxn>
              </a:cxnLst>
              <a:rect l="0" t="0" r="r" b="b"/>
              <a:pathLst>
                <a:path w="56" h="106">
                  <a:moveTo>
                    <a:pt x="56" y="46"/>
                  </a:moveTo>
                  <a:lnTo>
                    <a:pt x="56" y="60"/>
                  </a:lnTo>
                  <a:lnTo>
                    <a:pt x="51" y="73"/>
                  </a:lnTo>
                  <a:lnTo>
                    <a:pt x="51" y="83"/>
                  </a:lnTo>
                  <a:lnTo>
                    <a:pt x="51" y="87"/>
                  </a:lnTo>
                  <a:lnTo>
                    <a:pt x="45" y="96"/>
                  </a:lnTo>
                  <a:lnTo>
                    <a:pt x="40" y="101"/>
                  </a:lnTo>
                  <a:lnTo>
                    <a:pt x="34" y="101"/>
                  </a:lnTo>
                  <a:lnTo>
                    <a:pt x="34" y="106"/>
                  </a:lnTo>
                  <a:lnTo>
                    <a:pt x="28" y="106"/>
                  </a:lnTo>
                  <a:lnTo>
                    <a:pt x="23" y="106"/>
                  </a:lnTo>
                  <a:lnTo>
                    <a:pt x="17" y="106"/>
                  </a:lnTo>
                  <a:lnTo>
                    <a:pt x="17" y="101"/>
                  </a:lnTo>
                  <a:lnTo>
                    <a:pt x="11" y="101"/>
                  </a:lnTo>
                  <a:lnTo>
                    <a:pt x="11" y="96"/>
                  </a:lnTo>
                  <a:lnTo>
                    <a:pt x="6" y="96"/>
                  </a:lnTo>
                  <a:lnTo>
                    <a:pt x="6" y="92"/>
                  </a:lnTo>
                  <a:lnTo>
                    <a:pt x="6" y="87"/>
                  </a:lnTo>
                  <a:lnTo>
                    <a:pt x="6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6" y="18"/>
                  </a:lnTo>
                  <a:lnTo>
                    <a:pt x="11" y="9"/>
                  </a:lnTo>
                  <a:lnTo>
                    <a:pt x="11" y="5"/>
                  </a:lnTo>
                  <a:lnTo>
                    <a:pt x="17" y="5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4" y="5"/>
                  </a:lnTo>
                  <a:lnTo>
                    <a:pt x="40" y="5"/>
                  </a:lnTo>
                  <a:lnTo>
                    <a:pt x="45" y="9"/>
                  </a:lnTo>
                  <a:lnTo>
                    <a:pt x="45" y="14"/>
                  </a:lnTo>
                  <a:lnTo>
                    <a:pt x="51" y="18"/>
                  </a:lnTo>
                  <a:lnTo>
                    <a:pt x="51" y="23"/>
                  </a:lnTo>
                  <a:lnTo>
                    <a:pt x="51" y="28"/>
                  </a:lnTo>
                  <a:lnTo>
                    <a:pt x="51" y="32"/>
                  </a:lnTo>
                  <a:lnTo>
                    <a:pt x="51" y="37"/>
                  </a:lnTo>
                  <a:lnTo>
                    <a:pt x="56" y="41"/>
                  </a:lnTo>
                  <a:lnTo>
                    <a:pt x="56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4" name="Freeform 180"/>
            <p:cNvSpPr>
              <a:spLocks/>
            </p:cNvSpPr>
            <p:nvPr/>
          </p:nvSpPr>
          <p:spPr bwMode="auto">
            <a:xfrm>
              <a:off x="4681" y="3646"/>
              <a:ext cx="35" cy="79"/>
            </a:xfrm>
            <a:custGeom>
              <a:avLst/>
              <a:gdLst/>
              <a:ahLst/>
              <a:cxnLst>
                <a:cxn ang="0">
                  <a:pos x="45" y="37"/>
                </a:cxn>
                <a:cxn ang="0">
                  <a:pos x="39" y="32"/>
                </a:cxn>
                <a:cxn ang="0">
                  <a:pos x="39" y="28"/>
                </a:cxn>
                <a:cxn ang="0">
                  <a:pos x="39" y="23"/>
                </a:cxn>
                <a:cxn ang="0">
                  <a:pos x="39" y="19"/>
                </a:cxn>
                <a:cxn ang="0">
                  <a:pos x="39" y="14"/>
                </a:cxn>
                <a:cxn ang="0">
                  <a:pos x="39" y="9"/>
                </a:cxn>
                <a:cxn ang="0">
                  <a:pos x="34" y="9"/>
                </a:cxn>
                <a:cxn ang="0">
                  <a:pos x="34" y="5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0"/>
                </a:cxn>
                <a:cxn ang="0">
                  <a:pos x="17" y="0"/>
                </a:cxn>
                <a:cxn ang="0">
                  <a:pos x="11" y="0"/>
                </a:cxn>
                <a:cxn ang="0">
                  <a:pos x="11" y="5"/>
                </a:cxn>
                <a:cxn ang="0">
                  <a:pos x="5" y="9"/>
                </a:cxn>
                <a:cxn ang="0">
                  <a:pos x="5" y="14"/>
                </a:cxn>
                <a:cxn ang="0">
                  <a:pos x="0" y="23"/>
                </a:cxn>
                <a:cxn ang="0">
                  <a:pos x="0" y="28"/>
                </a:cxn>
                <a:cxn ang="0">
                  <a:pos x="0" y="37"/>
                </a:cxn>
                <a:cxn ang="0">
                  <a:pos x="0" y="51"/>
                </a:cxn>
                <a:cxn ang="0">
                  <a:pos x="0" y="55"/>
                </a:cxn>
                <a:cxn ang="0">
                  <a:pos x="0" y="60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5" y="74"/>
                </a:cxn>
                <a:cxn ang="0">
                  <a:pos x="5" y="78"/>
                </a:cxn>
                <a:cxn ang="0">
                  <a:pos x="5" y="83"/>
                </a:cxn>
                <a:cxn ang="0">
                  <a:pos x="11" y="83"/>
                </a:cxn>
                <a:cxn ang="0">
                  <a:pos x="11" y="87"/>
                </a:cxn>
                <a:cxn ang="0">
                  <a:pos x="17" y="87"/>
                </a:cxn>
                <a:cxn ang="0">
                  <a:pos x="22" y="87"/>
                </a:cxn>
                <a:cxn ang="0">
                  <a:pos x="28" y="87"/>
                </a:cxn>
                <a:cxn ang="0">
                  <a:pos x="34" y="83"/>
                </a:cxn>
                <a:cxn ang="0">
                  <a:pos x="39" y="78"/>
                </a:cxn>
                <a:cxn ang="0">
                  <a:pos x="39" y="74"/>
                </a:cxn>
                <a:cxn ang="0">
                  <a:pos x="39" y="64"/>
                </a:cxn>
                <a:cxn ang="0">
                  <a:pos x="39" y="60"/>
                </a:cxn>
                <a:cxn ang="0">
                  <a:pos x="45" y="51"/>
                </a:cxn>
                <a:cxn ang="0">
                  <a:pos x="45" y="37"/>
                </a:cxn>
              </a:cxnLst>
              <a:rect l="0" t="0" r="r" b="b"/>
              <a:pathLst>
                <a:path w="45" h="87">
                  <a:moveTo>
                    <a:pt x="45" y="37"/>
                  </a:moveTo>
                  <a:lnTo>
                    <a:pt x="39" y="32"/>
                  </a:lnTo>
                  <a:lnTo>
                    <a:pt x="39" y="28"/>
                  </a:lnTo>
                  <a:lnTo>
                    <a:pt x="39" y="23"/>
                  </a:lnTo>
                  <a:lnTo>
                    <a:pt x="39" y="19"/>
                  </a:lnTo>
                  <a:lnTo>
                    <a:pt x="39" y="14"/>
                  </a:lnTo>
                  <a:lnTo>
                    <a:pt x="39" y="9"/>
                  </a:lnTo>
                  <a:lnTo>
                    <a:pt x="34" y="9"/>
                  </a:lnTo>
                  <a:lnTo>
                    <a:pt x="34" y="5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5"/>
                  </a:lnTo>
                  <a:lnTo>
                    <a:pt x="5" y="9"/>
                  </a:lnTo>
                  <a:lnTo>
                    <a:pt x="5" y="14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5" y="74"/>
                  </a:lnTo>
                  <a:lnTo>
                    <a:pt x="5" y="78"/>
                  </a:lnTo>
                  <a:lnTo>
                    <a:pt x="5" y="83"/>
                  </a:lnTo>
                  <a:lnTo>
                    <a:pt x="11" y="83"/>
                  </a:lnTo>
                  <a:lnTo>
                    <a:pt x="11" y="87"/>
                  </a:lnTo>
                  <a:lnTo>
                    <a:pt x="17" y="87"/>
                  </a:lnTo>
                  <a:lnTo>
                    <a:pt x="22" y="87"/>
                  </a:lnTo>
                  <a:lnTo>
                    <a:pt x="28" y="87"/>
                  </a:lnTo>
                  <a:lnTo>
                    <a:pt x="34" y="83"/>
                  </a:lnTo>
                  <a:lnTo>
                    <a:pt x="39" y="78"/>
                  </a:lnTo>
                  <a:lnTo>
                    <a:pt x="39" y="74"/>
                  </a:lnTo>
                  <a:lnTo>
                    <a:pt x="39" y="64"/>
                  </a:lnTo>
                  <a:lnTo>
                    <a:pt x="39" y="60"/>
                  </a:lnTo>
                  <a:lnTo>
                    <a:pt x="45" y="51"/>
                  </a:lnTo>
                  <a:lnTo>
                    <a:pt x="45" y="3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5" name="Freeform 181"/>
            <p:cNvSpPr>
              <a:spLocks/>
            </p:cNvSpPr>
            <p:nvPr/>
          </p:nvSpPr>
          <p:spPr bwMode="auto">
            <a:xfrm>
              <a:off x="4689" y="3659"/>
              <a:ext cx="77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5" y="0"/>
                </a:cxn>
                <a:cxn ang="0">
                  <a:pos x="90" y="5"/>
                </a:cxn>
                <a:cxn ang="0">
                  <a:pos x="96" y="5"/>
                </a:cxn>
                <a:cxn ang="0">
                  <a:pos x="96" y="9"/>
                </a:cxn>
                <a:cxn ang="0">
                  <a:pos x="101" y="14"/>
                </a:cxn>
                <a:cxn ang="0">
                  <a:pos x="101" y="18"/>
                </a:cxn>
                <a:cxn ang="0">
                  <a:pos x="101" y="23"/>
                </a:cxn>
                <a:cxn ang="0">
                  <a:pos x="101" y="28"/>
                </a:cxn>
                <a:cxn ang="0">
                  <a:pos x="101" y="32"/>
                </a:cxn>
                <a:cxn ang="0">
                  <a:pos x="101" y="37"/>
                </a:cxn>
                <a:cxn ang="0">
                  <a:pos x="101" y="41"/>
                </a:cxn>
                <a:cxn ang="0">
                  <a:pos x="96" y="46"/>
                </a:cxn>
                <a:cxn ang="0">
                  <a:pos x="96" y="50"/>
                </a:cxn>
                <a:cxn ang="0">
                  <a:pos x="90" y="50"/>
                </a:cxn>
                <a:cxn ang="0">
                  <a:pos x="85" y="55"/>
                </a:cxn>
                <a:cxn ang="0">
                  <a:pos x="79" y="55"/>
                </a:cxn>
                <a:cxn ang="0">
                  <a:pos x="73" y="60"/>
                </a:cxn>
                <a:cxn ang="0">
                  <a:pos x="68" y="60"/>
                </a:cxn>
                <a:cxn ang="0">
                  <a:pos x="0" y="60"/>
                </a:cxn>
                <a:cxn ang="0">
                  <a:pos x="0" y="50"/>
                </a:cxn>
                <a:cxn ang="0">
                  <a:pos x="68" y="50"/>
                </a:cxn>
                <a:cxn ang="0">
                  <a:pos x="73" y="50"/>
                </a:cxn>
                <a:cxn ang="0">
                  <a:pos x="79" y="50"/>
                </a:cxn>
                <a:cxn ang="0">
                  <a:pos x="85" y="50"/>
                </a:cxn>
                <a:cxn ang="0">
                  <a:pos x="85" y="46"/>
                </a:cxn>
                <a:cxn ang="0">
                  <a:pos x="90" y="46"/>
                </a:cxn>
                <a:cxn ang="0">
                  <a:pos x="90" y="41"/>
                </a:cxn>
                <a:cxn ang="0">
                  <a:pos x="96" y="41"/>
                </a:cxn>
                <a:cxn ang="0">
                  <a:pos x="96" y="37"/>
                </a:cxn>
                <a:cxn ang="0">
                  <a:pos x="96" y="32"/>
                </a:cxn>
                <a:cxn ang="0">
                  <a:pos x="96" y="28"/>
                </a:cxn>
                <a:cxn ang="0">
                  <a:pos x="96" y="23"/>
                </a:cxn>
                <a:cxn ang="0">
                  <a:pos x="96" y="18"/>
                </a:cxn>
                <a:cxn ang="0">
                  <a:pos x="90" y="14"/>
                </a:cxn>
                <a:cxn ang="0">
                  <a:pos x="90" y="9"/>
                </a:cxn>
                <a:cxn ang="0">
                  <a:pos x="85" y="9"/>
                </a:cxn>
                <a:cxn ang="0">
                  <a:pos x="79" y="5"/>
                </a:cxn>
                <a:cxn ang="0">
                  <a:pos x="73" y="5"/>
                </a:cxn>
                <a:cxn ang="0">
                  <a:pos x="68" y="5"/>
                </a:cxn>
                <a:cxn ang="0">
                  <a:pos x="0" y="5"/>
                </a:cxn>
                <a:cxn ang="0">
                  <a:pos x="0" y="0"/>
                </a:cxn>
              </a:cxnLst>
              <a:rect l="0" t="0" r="r" b="b"/>
              <a:pathLst>
                <a:path w="101" h="60">
                  <a:moveTo>
                    <a:pt x="0" y="0"/>
                  </a:move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0"/>
                  </a:lnTo>
                  <a:lnTo>
                    <a:pt x="90" y="5"/>
                  </a:lnTo>
                  <a:lnTo>
                    <a:pt x="96" y="5"/>
                  </a:lnTo>
                  <a:lnTo>
                    <a:pt x="96" y="9"/>
                  </a:lnTo>
                  <a:lnTo>
                    <a:pt x="101" y="14"/>
                  </a:lnTo>
                  <a:lnTo>
                    <a:pt x="101" y="18"/>
                  </a:lnTo>
                  <a:lnTo>
                    <a:pt x="101" y="23"/>
                  </a:lnTo>
                  <a:lnTo>
                    <a:pt x="101" y="28"/>
                  </a:lnTo>
                  <a:lnTo>
                    <a:pt x="101" y="32"/>
                  </a:lnTo>
                  <a:lnTo>
                    <a:pt x="101" y="37"/>
                  </a:lnTo>
                  <a:lnTo>
                    <a:pt x="101" y="41"/>
                  </a:lnTo>
                  <a:lnTo>
                    <a:pt x="96" y="46"/>
                  </a:lnTo>
                  <a:lnTo>
                    <a:pt x="96" y="50"/>
                  </a:lnTo>
                  <a:lnTo>
                    <a:pt x="90" y="50"/>
                  </a:lnTo>
                  <a:lnTo>
                    <a:pt x="85" y="55"/>
                  </a:lnTo>
                  <a:lnTo>
                    <a:pt x="79" y="55"/>
                  </a:lnTo>
                  <a:lnTo>
                    <a:pt x="73" y="60"/>
                  </a:lnTo>
                  <a:lnTo>
                    <a:pt x="68" y="60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68" y="50"/>
                  </a:lnTo>
                  <a:lnTo>
                    <a:pt x="73" y="50"/>
                  </a:lnTo>
                  <a:lnTo>
                    <a:pt x="79" y="50"/>
                  </a:lnTo>
                  <a:lnTo>
                    <a:pt x="85" y="50"/>
                  </a:lnTo>
                  <a:lnTo>
                    <a:pt x="85" y="46"/>
                  </a:lnTo>
                  <a:lnTo>
                    <a:pt x="90" y="46"/>
                  </a:lnTo>
                  <a:lnTo>
                    <a:pt x="90" y="41"/>
                  </a:lnTo>
                  <a:lnTo>
                    <a:pt x="96" y="41"/>
                  </a:lnTo>
                  <a:lnTo>
                    <a:pt x="96" y="37"/>
                  </a:lnTo>
                  <a:lnTo>
                    <a:pt x="96" y="32"/>
                  </a:lnTo>
                  <a:lnTo>
                    <a:pt x="96" y="28"/>
                  </a:lnTo>
                  <a:lnTo>
                    <a:pt x="96" y="23"/>
                  </a:lnTo>
                  <a:lnTo>
                    <a:pt x="96" y="18"/>
                  </a:lnTo>
                  <a:lnTo>
                    <a:pt x="90" y="14"/>
                  </a:lnTo>
                  <a:lnTo>
                    <a:pt x="90" y="9"/>
                  </a:lnTo>
                  <a:lnTo>
                    <a:pt x="85" y="9"/>
                  </a:lnTo>
                  <a:lnTo>
                    <a:pt x="79" y="5"/>
                  </a:lnTo>
                  <a:lnTo>
                    <a:pt x="73" y="5"/>
                  </a:lnTo>
                  <a:lnTo>
                    <a:pt x="68" y="5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6" name="Freeform 182"/>
            <p:cNvSpPr>
              <a:spLocks/>
            </p:cNvSpPr>
            <p:nvPr/>
          </p:nvSpPr>
          <p:spPr bwMode="auto">
            <a:xfrm>
              <a:off x="4553" y="3859"/>
              <a:ext cx="295" cy="231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388" y="92"/>
                </a:cxn>
                <a:cxn ang="0">
                  <a:pos x="0" y="252"/>
                </a:cxn>
              </a:cxnLst>
              <a:rect l="0" t="0" r="r" b="b"/>
              <a:pathLst>
                <a:path w="388" h="252">
                  <a:moveTo>
                    <a:pt x="388" y="0"/>
                  </a:moveTo>
                  <a:lnTo>
                    <a:pt x="388" y="92"/>
                  </a:lnTo>
                  <a:lnTo>
                    <a:pt x="0" y="25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07" name="Line 183"/>
            <p:cNvSpPr>
              <a:spLocks noChangeShapeType="1"/>
            </p:cNvSpPr>
            <p:nvPr/>
          </p:nvSpPr>
          <p:spPr bwMode="auto">
            <a:xfrm>
              <a:off x="4847" y="3529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357919" name="Group 184"/>
            <p:cNvGrpSpPr>
              <a:grpSpLocks/>
            </p:cNvGrpSpPr>
            <p:nvPr/>
          </p:nvGrpSpPr>
          <p:grpSpPr bwMode="auto">
            <a:xfrm rot="2037534">
              <a:off x="4591" y="3658"/>
              <a:ext cx="195" cy="298"/>
              <a:chOff x="3216" y="1200"/>
              <a:chExt cx="864" cy="1104"/>
            </a:xfrm>
          </p:grpSpPr>
          <p:sp>
            <p:nvSpPr>
              <p:cNvPr id="1358009" name="AutoShape 18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10" name="Rectangle 186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  <p:grpSp>
        <p:nvGrpSpPr>
          <p:cNvPr id="1357920" name="Group 187"/>
          <p:cNvGrpSpPr>
            <a:grpSpLocks/>
          </p:cNvGrpSpPr>
          <p:nvPr/>
        </p:nvGrpSpPr>
        <p:grpSpPr bwMode="auto">
          <a:xfrm>
            <a:off x="7237413" y="4892675"/>
            <a:ext cx="936625" cy="685800"/>
            <a:chOff x="4512" y="3204"/>
            <a:chExt cx="590" cy="432"/>
          </a:xfrm>
        </p:grpSpPr>
        <p:grpSp>
          <p:nvGrpSpPr>
            <p:cNvPr id="1357921" name="Group 188"/>
            <p:cNvGrpSpPr>
              <a:grpSpLocks/>
            </p:cNvGrpSpPr>
            <p:nvPr/>
          </p:nvGrpSpPr>
          <p:grpSpPr bwMode="auto">
            <a:xfrm>
              <a:off x="4800" y="3204"/>
              <a:ext cx="302" cy="161"/>
              <a:chOff x="5088" y="3024"/>
              <a:chExt cx="302" cy="161"/>
            </a:xfrm>
          </p:grpSpPr>
          <p:sp>
            <p:nvSpPr>
              <p:cNvPr id="1358013" name="Freeform 189"/>
              <p:cNvSpPr>
                <a:spLocks noEditPoints="1"/>
              </p:cNvSpPr>
              <p:nvPr/>
            </p:nvSpPr>
            <p:spPr bwMode="auto">
              <a:xfrm>
                <a:off x="5088" y="3024"/>
                <a:ext cx="302" cy="161"/>
              </a:xfrm>
              <a:custGeom>
                <a:avLst/>
                <a:gdLst/>
                <a:ahLst/>
                <a:cxnLst>
                  <a:cxn ang="0">
                    <a:pos x="0" y="55"/>
                  </a:cxn>
                  <a:cxn ang="0">
                    <a:pos x="383" y="0"/>
                  </a:cxn>
                  <a:cxn ang="0">
                    <a:pos x="450" y="151"/>
                  </a:cxn>
                  <a:cxn ang="0">
                    <a:pos x="67" y="206"/>
                  </a:cxn>
                  <a:cxn ang="0">
                    <a:pos x="0" y="55"/>
                  </a:cxn>
                  <a:cxn ang="0">
                    <a:pos x="33" y="60"/>
                  </a:cxn>
                  <a:cxn ang="0">
                    <a:pos x="236" y="129"/>
                  </a:cxn>
                  <a:cxn ang="0">
                    <a:pos x="354" y="14"/>
                  </a:cxn>
                  <a:cxn ang="0">
                    <a:pos x="33" y="60"/>
                  </a:cxn>
                  <a:cxn ang="0">
                    <a:pos x="22" y="69"/>
                  </a:cxn>
                  <a:cxn ang="0">
                    <a:pos x="78" y="188"/>
                  </a:cxn>
                  <a:cxn ang="0">
                    <a:pos x="157" y="115"/>
                  </a:cxn>
                  <a:cxn ang="0">
                    <a:pos x="22" y="69"/>
                  </a:cxn>
                  <a:cxn ang="0">
                    <a:pos x="371" y="19"/>
                  </a:cxn>
                  <a:cxn ang="0">
                    <a:pos x="292" y="96"/>
                  </a:cxn>
                  <a:cxn ang="0">
                    <a:pos x="428" y="138"/>
                  </a:cxn>
                  <a:cxn ang="0">
                    <a:pos x="371" y="19"/>
                  </a:cxn>
                  <a:cxn ang="0">
                    <a:pos x="174" y="119"/>
                  </a:cxn>
                  <a:cxn ang="0">
                    <a:pos x="95" y="197"/>
                  </a:cxn>
                  <a:cxn ang="0">
                    <a:pos x="416" y="151"/>
                  </a:cxn>
                  <a:cxn ang="0">
                    <a:pos x="281" y="106"/>
                  </a:cxn>
                  <a:cxn ang="0">
                    <a:pos x="242" y="142"/>
                  </a:cxn>
                  <a:cxn ang="0">
                    <a:pos x="174" y="119"/>
                  </a:cxn>
                </a:cxnLst>
                <a:rect l="0" t="0" r="r" b="b"/>
                <a:pathLst>
                  <a:path w="450" h="206">
                    <a:moveTo>
                      <a:pt x="0" y="55"/>
                    </a:moveTo>
                    <a:lnTo>
                      <a:pt x="383" y="0"/>
                    </a:lnTo>
                    <a:lnTo>
                      <a:pt x="450" y="151"/>
                    </a:lnTo>
                    <a:lnTo>
                      <a:pt x="67" y="206"/>
                    </a:lnTo>
                    <a:lnTo>
                      <a:pt x="0" y="55"/>
                    </a:lnTo>
                    <a:close/>
                    <a:moveTo>
                      <a:pt x="33" y="60"/>
                    </a:moveTo>
                    <a:lnTo>
                      <a:pt x="236" y="129"/>
                    </a:lnTo>
                    <a:lnTo>
                      <a:pt x="354" y="14"/>
                    </a:lnTo>
                    <a:lnTo>
                      <a:pt x="33" y="60"/>
                    </a:lnTo>
                    <a:close/>
                    <a:moveTo>
                      <a:pt x="22" y="69"/>
                    </a:moveTo>
                    <a:lnTo>
                      <a:pt x="78" y="188"/>
                    </a:lnTo>
                    <a:lnTo>
                      <a:pt x="157" y="115"/>
                    </a:lnTo>
                    <a:lnTo>
                      <a:pt x="22" y="69"/>
                    </a:lnTo>
                    <a:close/>
                    <a:moveTo>
                      <a:pt x="371" y="19"/>
                    </a:moveTo>
                    <a:lnTo>
                      <a:pt x="292" y="96"/>
                    </a:lnTo>
                    <a:lnTo>
                      <a:pt x="428" y="138"/>
                    </a:lnTo>
                    <a:lnTo>
                      <a:pt x="371" y="19"/>
                    </a:lnTo>
                    <a:close/>
                    <a:moveTo>
                      <a:pt x="174" y="119"/>
                    </a:moveTo>
                    <a:lnTo>
                      <a:pt x="95" y="197"/>
                    </a:lnTo>
                    <a:lnTo>
                      <a:pt x="416" y="151"/>
                    </a:lnTo>
                    <a:lnTo>
                      <a:pt x="281" y="106"/>
                    </a:lnTo>
                    <a:lnTo>
                      <a:pt x="242" y="142"/>
                    </a:lnTo>
                    <a:lnTo>
                      <a:pt x="174" y="119"/>
                    </a:lnTo>
                    <a:close/>
                  </a:path>
                </a:pathLst>
              </a:custGeom>
              <a:solidFill>
                <a:srgbClr val="89FF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4" name="Freeform 190"/>
              <p:cNvSpPr>
                <a:spLocks/>
              </p:cNvSpPr>
              <p:nvPr/>
            </p:nvSpPr>
            <p:spPr bwMode="auto">
              <a:xfrm>
                <a:off x="5088" y="3024"/>
                <a:ext cx="302" cy="161"/>
              </a:xfrm>
              <a:custGeom>
                <a:avLst/>
                <a:gdLst/>
                <a:ahLst/>
                <a:cxnLst>
                  <a:cxn ang="0">
                    <a:pos x="0" y="55"/>
                  </a:cxn>
                  <a:cxn ang="0">
                    <a:pos x="383" y="0"/>
                  </a:cxn>
                  <a:cxn ang="0">
                    <a:pos x="450" y="151"/>
                  </a:cxn>
                  <a:cxn ang="0">
                    <a:pos x="67" y="206"/>
                  </a:cxn>
                  <a:cxn ang="0">
                    <a:pos x="0" y="55"/>
                  </a:cxn>
                </a:cxnLst>
                <a:rect l="0" t="0" r="r" b="b"/>
                <a:pathLst>
                  <a:path w="450" h="206">
                    <a:moveTo>
                      <a:pt x="0" y="55"/>
                    </a:moveTo>
                    <a:lnTo>
                      <a:pt x="383" y="0"/>
                    </a:lnTo>
                    <a:lnTo>
                      <a:pt x="450" y="151"/>
                    </a:lnTo>
                    <a:lnTo>
                      <a:pt x="67" y="206"/>
                    </a:lnTo>
                    <a:lnTo>
                      <a:pt x="0" y="55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5" name="Freeform 191"/>
              <p:cNvSpPr>
                <a:spLocks/>
              </p:cNvSpPr>
              <p:nvPr/>
            </p:nvSpPr>
            <p:spPr bwMode="auto">
              <a:xfrm>
                <a:off x="5110" y="3034"/>
                <a:ext cx="216" cy="91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1" y="0"/>
                  </a:cxn>
                  <a:cxn ang="0">
                    <a:pos x="0" y="46"/>
                  </a:cxn>
                </a:cxnLst>
                <a:rect l="0" t="0" r="r" b="b"/>
                <a:pathLst>
                  <a:path w="321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1" y="0"/>
                    </a:lnTo>
                    <a:lnTo>
                      <a:pt x="0" y="46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6" name="Freeform 192"/>
              <p:cNvSpPr>
                <a:spLocks/>
              </p:cNvSpPr>
              <p:nvPr/>
            </p:nvSpPr>
            <p:spPr bwMode="auto">
              <a:xfrm>
                <a:off x="5103" y="3078"/>
                <a:ext cx="91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19"/>
                  </a:cxn>
                  <a:cxn ang="0">
                    <a:pos x="135" y="46"/>
                  </a:cxn>
                  <a:cxn ang="0">
                    <a:pos x="0" y="0"/>
                  </a:cxn>
                </a:cxnLst>
                <a:rect l="0" t="0" r="r" b="b"/>
                <a:pathLst>
                  <a:path w="135" h="119">
                    <a:moveTo>
                      <a:pt x="0" y="0"/>
                    </a:moveTo>
                    <a:lnTo>
                      <a:pt x="56" y="119"/>
                    </a:lnTo>
                    <a:lnTo>
                      <a:pt x="135" y="4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7" name="Freeform 193"/>
              <p:cNvSpPr>
                <a:spLocks/>
              </p:cNvSpPr>
              <p:nvPr/>
            </p:nvSpPr>
            <p:spPr bwMode="auto">
              <a:xfrm>
                <a:off x="5284" y="3039"/>
                <a:ext cx="92" cy="93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7"/>
                  </a:cxn>
                  <a:cxn ang="0">
                    <a:pos x="136" y="119"/>
                  </a:cxn>
                  <a:cxn ang="0">
                    <a:pos x="79" y="0"/>
                  </a:cxn>
                </a:cxnLst>
                <a:rect l="0" t="0" r="r" b="b"/>
                <a:pathLst>
                  <a:path w="136" h="119">
                    <a:moveTo>
                      <a:pt x="79" y="0"/>
                    </a:moveTo>
                    <a:lnTo>
                      <a:pt x="0" y="77"/>
                    </a:lnTo>
                    <a:lnTo>
                      <a:pt x="136" y="11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8" name="Freeform 194"/>
              <p:cNvSpPr>
                <a:spLocks/>
              </p:cNvSpPr>
              <p:nvPr/>
            </p:nvSpPr>
            <p:spPr bwMode="auto">
              <a:xfrm>
                <a:off x="5152" y="3106"/>
                <a:ext cx="216" cy="71"/>
              </a:xfrm>
              <a:custGeom>
                <a:avLst/>
                <a:gdLst/>
                <a:ahLst/>
                <a:cxnLst>
                  <a:cxn ang="0">
                    <a:pos x="79" y="13"/>
                  </a:cxn>
                  <a:cxn ang="0">
                    <a:pos x="0" y="91"/>
                  </a:cxn>
                  <a:cxn ang="0">
                    <a:pos x="321" y="45"/>
                  </a:cxn>
                  <a:cxn ang="0">
                    <a:pos x="186" y="0"/>
                  </a:cxn>
                  <a:cxn ang="0">
                    <a:pos x="147" y="36"/>
                  </a:cxn>
                  <a:cxn ang="0">
                    <a:pos x="79" y="13"/>
                  </a:cxn>
                </a:cxnLst>
                <a:rect l="0" t="0" r="r" b="b"/>
                <a:pathLst>
                  <a:path w="321" h="91">
                    <a:moveTo>
                      <a:pt x="79" y="13"/>
                    </a:moveTo>
                    <a:lnTo>
                      <a:pt x="0" y="91"/>
                    </a:lnTo>
                    <a:lnTo>
                      <a:pt x="321" y="45"/>
                    </a:lnTo>
                    <a:lnTo>
                      <a:pt x="186" y="0"/>
                    </a:lnTo>
                    <a:lnTo>
                      <a:pt x="147" y="36"/>
                    </a:lnTo>
                    <a:lnTo>
                      <a:pt x="79" y="13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19" name="Freeform 195"/>
              <p:cNvSpPr>
                <a:spLocks/>
              </p:cNvSpPr>
              <p:nvPr/>
            </p:nvSpPr>
            <p:spPr bwMode="auto">
              <a:xfrm>
                <a:off x="5209" y="3057"/>
                <a:ext cx="49" cy="53"/>
              </a:xfrm>
              <a:custGeom>
                <a:avLst/>
                <a:gdLst/>
                <a:ahLst/>
                <a:cxnLst>
                  <a:cxn ang="0">
                    <a:pos x="45" y="46"/>
                  </a:cxn>
                  <a:cxn ang="0">
                    <a:pos x="39" y="46"/>
                  </a:cxn>
                  <a:cxn ang="0">
                    <a:pos x="11" y="19"/>
                  </a:cxn>
                  <a:cxn ang="0">
                    <a:pos x="28" y="65"/>
                  </a:cxn>
                  <a:cxn ang="0">
                    <a:pos x="34" y="60"/>
                  </a:cxn>
                  <a:cxn ang="0">
                    <a:pos x="39" y="65"/>
                  </a:cxn>
                  <a:cxn ang="0">
                    <a:pos x="34" y="65"/>
                  </a:cxn>
                  <a:cxn ang="0">
                    <a:pos x="22" y="69"/>
                  </a:cxn>
                  <a:cxn ang="0">
                    <a:pos x="17" y="69"/>
                  </a:cxn>
                  <a:cxn ang="0">
                    <a:pos x="17" y="65"/>
                  </a:cxn>
                  <a:cxn ang="0">
                    <a:pos x="22" y="65"/>
                  </a:cxn>
                  <a:cxn ang="0">
                    <a:pos x="5" y="19"/>
                  </a:cxn>
                  <a:cxn ang="0">
                    <a:pos x="0" y="19"/>
                  </a:cxn>
                  <a:cxn ang="0">
                    <a:pos x="5" y="14"/>
                  </a:cxn>
                  <a:cxn ang="0">
                    <a:pos x="17" y="14"/>
                  </a:cxn>
                  <a:cxn ang="0">
                    <a:pos x="39" y="42"/>
                  </a:cxn>
                  <a:cxn ang="0">
                    <a:pos x="45" y="5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7" y="51"/>
                  </a:cxn>
                  <a:cxn ang="0">
                    <a:pos x="73" y="51"/>
                  </a:cxn>
                  <a:cxn ang="0">
                    <a:pos x="73" y="55"/>
                  </a:cxn>
                  <a:cxn ang="0">
                    <a:pos x="56" y="60"/>
                  </a:cxn>
                  <a:cxn ang="0">
                    <a:pos x="56" y="55"/>
                  </a:cxn>
                  <a:cxn ang="0">
                    <a:pos x="62" y="55"/>
                  </a:cxn>
                  <a:cxn ang="0">
                    <a:pos x="51" y="5"/>
                  </a:cxn>
                  <a:cxn ang="0">
                    <a:pos x="45" y="46"/>
                  </a:cxn>
                </a:cxnLst>
                <a:rect l="0" t="0" r="r" b="b"/>
                <a:pathLst>
                  <a:path w="73" h="69">
                    <a:moveTo>
                      <a:pt x="45" y="46"/>
                    </a:moveTo>
                    <a:lnTo>
                      <a:pt x="39" y="46"/>
                    </a:lnTo>
                    <a:lnTo>
                      <a:pt x="11" y="19"/>
                    </a:lnTo>
                    <a:lnTo>
                      <a:pt x="28" y="65"/>
                    </a:lnTo>
                    <a:lnTo>
                      <a:pt x="34" y="60"/>
                    </a:lnTo>
                    <a:lnTo>
                      <a:pt x="39" y="65"/>
                    </a:lnTo>
                    <a:lnTo>
                      <a:pt x="34" y="65"/>
                    </a:lnTo>
                    <a:lnTo>
                      <a:pt x="22" y="69"/>
                    </a:lnTo>
                    <a:lnTo>
                      <a:pt x="17" y="69"/>
                    </a:lnTo>
                    <a:lnTo>
                      <a:pt x="17" y="65"/>
                    </a:lnTo>
                    <a:lnTo>
                      <a:pt x="22" y="65"/>
                    </a:lnTo>
                    <a:lnTo>
                      <a:pt x="5" y="19"/>
                    </a:lnTo>
                    <a:lnTo>
                      <a:pt x="0" y="19"/>
                    </a:lnTo>
                    <a:lnTo>
                      <a:pt x="5" y="14"/>
                    </a:lnTo>
                    <a:lnTo>
                      <a:pt x="17" y="14"/>
                    </a:lnTo>
                    <a:lnTo>
                      <a:pt x="39" y="42"/>
                    </a:lnTo>
                    <a:lnTo>
                      <a:pt x="45" y="5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7" y="51"/>
                    </a:lnTo>
                    <a:lnTo>
                      <a:pt x="73" y="51"/>
                    </a:lnTo>
                    <a:lnTo>
                      <a:pt x="73" y="55"/>
                    </a:lnTo>
                    <a:lnTo>
                      <a:pt x="56" y="60"/>
                    </a:lnTo>
                    <a:lnTo>
                      <a:pt x="56" y="55"/>
                    </a:lnTo>
                    <a:lnTo>
                      <a:pt x="62" y="55"/>
                    </a:lnTo>
                    <a:lnTo>
                      <a:pt x="51" y="5"/>
                    </a:lnTo>
                    <a:lnTo>
                      <a:pt x="45" y="46"/>
                    </a:lnTo>
                  </a:path>
                </a:pathLst>
              </a:custGeom>
              <a:solidFill>
                <a:srgbClr val="89FF89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58020" name="Line 196"/>
            <p:cNvSpPr>
              <a:spLocks noChangeShapeType="1"/>
            </p:cNvSpPr>
            <p:nvPr/>
          </p:nvSpPr>
          <p:spPr bwMode="auto">
            <a:xfrm flipV="1">
              <a:off x="4512" y="3396"/>
              <a:ext cx="336" cy="240"/>
            </a:xfrm>
            <a:prstGeom prst="line">
              <a:avLst/>
            </a:prstGeom>
            <a:noFill/>
            <a:ln w="38100">
              <a:solidFill>
                <a:srgbClr val="1515F5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357937" name="Group 197"/>
          <p:cNvGrpSpPr>
            <a:grpSpLocks/>
          </p:cNvGrpSpPr>
          <p:nvPr/>
        </p:nvGrpSpPr>
        <p:grpSpPr bwMode="auto">
          <a:xfrm>
            <a:off x="7923213" y="3276600"/>
            <a:ext cx="1524000" cy="2801938"/>
            <a:chOff x="4944" y="2256"/>
            <a:chExt cx="960" cy="1668"/>
          </a:xfrm>
        </p:grpSpPr>
        <p:sp>
          <p:nvSpPr>
            <p:cNvPr id="1358022" name="Line 198"/>
            <p:cNvSpPr>
              <a:spLocks noChangeShapeType="1"/>
            </p:cNvSpPr>
            <p:nvPr/>
          </p:nvSpPr>
          <p:spPr bwMode="auto">
            <a:xfrm flipH="1">
              <a:off x="5328" y="2256"/>
              <a:ext cx="576" cy="1488"/>
            </a:xfrm>
            <a:prstGeom prst="line">
              <a:avLst/>
            </a:prstGeom>
            <a:noFill/>
            <a:ln w="38100">
              <a:solidFill>
                <a:srgbClr val="1515F5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357940" name="Group 199"/>
            <p:cNvGrpSpPr>
              <a:grpSpLocks/>
            </p:cNvGrpSpPr>
            <p:nvPr/>
          </p:nvGrpSpPr>
          <p:grpSpPr bwMode="auto">
            <a:xfrm rot="11581422">
              <a:off x="4944" y="3732"/>
              <a:ext cx="432" cy="192"/>
              <a:chOff x="2736" y="1344"/>
              <a:chExt cx="432" cy="192"/>
            </a:xfrm>
          </p:grpSpPr>
          <p:sp>
            <p:nvSpPr>
              <p:cNvPr id="1358024" name="Oval 200"/>
              <p:cNvSpPr>
                <a:spLocks noChangeArrowheads="1"/>
              </p:cNvSpPr>
              <p:nvPr/>
            </p:nvSpPr>
            <p:spPr bwMode="auto">
              <a:xfrm>
                <a:off x="2736" y="13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1515F5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200" u="none">
                    <a:cs typeface="Times New Roman (Arabic)" charset="-78"/>
                  </a:rPr>
                  <a:t>B</a:t>
                </a:r>
                <a:endParaRPr lang="en-US" sz="1200" u="none">
                  <a:cs typeface="Times New Roman (Arabic)" charset="-78"/>
                </a:endParaRPr>
              </a:p>
            </p:txBody>
          </p:sp>
          <p:sp>
            <p:nvSpPr>
              <p:cNvPr id="1358025" name="Line 201"/>
              <p:cNvSpPr>
                <a:spLocks noChangeShapeType="1"/>
              </p:cNvSpPr>
              <p:nvPr/>
            </p:nvSpPr>
            <p:spPr bwMode="auto">
              <a:xfrm>
                <a:off x="2928" y="1440"/>
                <a:ext cx="240" cy="0"/>
              </a:xfrm>
              <a:prstGeom prst="line">
                <a:avLst/>
              </a:prstGeom>
              <a:noFill/>
              <a:ln w="76200">
                <a:solidFill>
                  <a:srgbClr val="1515F5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26" name="Rectangle 202"/>
              <p:cNvSpPr>
                <a:spLocks noChangeArrowheads="1"/>
              </p:cNvSpPr>
              <p:nvPr/>
            </p:nvSpPr>
            <p:spPr bwMode="auto">
              <a:xfrm>
                <a:off x="3072" y="1344"/>
                <a:ext cx="48" cy="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1515F5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</p:grpSp>
      <p:grpSp>
        <p:nvGrpSpPr>
          <p:cNvPr id="1357943" name="Group 203"/>
          <p:cNvGrpSpPr>
            <a:grpSpLocks/>
          </p:cNvGrpSpPr>
          <p:nvPr/>
        </p:nvGrpSpPr>
        <p:grpSpPr bwMode="auto">
          <a:xfrm rot="2037534">
            <a:off x="8320088" y="4040188"/>
            <a:ext cx="309562" cy="473075"/>
            <a:chOff x="3216" y="1200"/>
            <a:chExt cx="864" cy="1104"/>
          </a:xfrm>
        </p:grpSpPr>
        <p:sp>
          <p:nvSpPr>
            <p:cNvPr id="1358028" name="AutoShape 204"/>
            <p:cNvSpPr>
              <a:spLocks noChangeArrowheads="1"/>
            </p:cNvSpPr>
            <p:nvPr/>
          </p:nvSpPr>
          <p:spPr bwMode="auto">
            <a:xfrm>
              <a:off x="3216" y="1200"/>
              <a:ext cx="864" cy="91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8029" name="Rectangle 205"/>
            <p:cNvSpPr>
              <a:spLocks noChangeArrowheads="1"/>
            </p:cNvSpPr>
            <p:nvPr/>
          </p:nvSpPr>
          <p:spPr bwMode="auto">
            <a:xfrm>
              <a:off x="3216" y="1680"/>
              <a:ext cx="864" cy="6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de-DE" sz="1800" u="none">
                  <a:cs typeface="Times New Roman (Arabic)" charset="-78"/>
                </a:rPr>
                <a:t>B</a:t>
              </a:r>
              <a:endParaRPr lang="en-US" sz="1800" u="none">
                <a:cs typeface="Times New Roman (Arabic)" charset="-78"/>
              </a:endParaRPr>
            </a:p>
          </p:txBody>
        </p:sp>
      </p:grpSp>
      <p:sp>
        <p:nvSpPr>
          <p:cNvPr id="1358030" name="Line 206"/>
          <p:cNvSpPr>
            <a:spLocks noChangeShapeType="1"/>
          </p:cNvSpPr>
          <p:nvPr/>
        </p:nvSpPr>
        <p:spPr bwMode="auto">
          <a:xfrm flipH="1">
            <a:off x="8532813" y="3048000"/>
            <a:ext cx="381000" cy="992188"/>
          </a:xfrm>
          <a:prstGeom prst="line">
            <a:avLst/>
          </a:prstGeom>
          <a:noFill/>
          <a:ln w="38100">
            <a:solidFill>
              <a:srgbClr val="1515F5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1357944" name="Group 207"/>
          <p:cNvGrpSpPr>
            <a:grpSpLocks/>
          </p:cNvGrpSpPr>
          <p:nvPr/>
        </p:nvGrpSpPr>
        <p:grpSpPr bwMode="auto">
          <a:xfrm>
            <a:off x="2057400" y="2971800"/>
            <a:ext cx="538163" cy="300038"/>
            <a:chOff x="1821" y="1347"/>
            <a:chExt cx="339" cy="189"/>
          </a:xfrm>
        </p:grpSpPr>
        <p:sp>
          <p:nvSpPr>
            <p:cNvPr id="1358032" name="Freeform 208"/>
            <p:cNvSpPr>
              <a:spLocks noEditPoints="1"/>
            </p:cNvSpPr>
            <p:nvPr/>
          </p:nvSpPr>
          <p:spPr bwMode="auto">
            <a:xfrm>
              <a:off x="1821" y="1347"/>
              <a:ext cx="339" cy="189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377" y="0"/>
                </a:cxn>
                <a:cxn ang="0">
                  <a:pos x="445" y="152"/>
                </a:cxn>
                <a:cxn ang="0">
                  <a:pos x="67" y="207"/>
                </a:cxn>
                <a:cxn ang="0">
                  <a:pos x="0" y="51"/>
                </a:cxn>
                <a:cxn ang="0">
                  <a:pos x="28" y="55"/>
                </a:cxn>
                <a:cxn ang="0">
                  <a:pos x="231" y="124"/>
                </a:cxn>
                <a:cxn ang="0">
                  <a:pos x="355" y="9"/>
                </a:cxn>
                <a:cxn ang="0">
                  <a:pos x="28" y="55"/>
                </a:cxn>
                <a:cxn ang="0">
                  <a:pos x="22" y="69"/>
                </a:cxn>
                <a:cxn ang="0">
                  <a:pos x="73" y="188"/>
                </a:cxn>
                <a:cxn ang="0">
                  <a:pos x="152" y="110"/>
                </a:cxn>
                <a:cxn ang="0">
                  <a:pos x="22" y="69"/>
                </a:cxn>
                <a:cxn ang="0">
                  <a:pos x="372" y="19"/>
                </a:cxn>
                <a:cxn ang="0">
                  <a:pos x="293" y="92"/>
                </a:cxn>
                <a:cxn ang="0">
                  <a:pos x="422" y="138"/>
                </a:cxn>
                <a:cxn ang="0">
                  <a:pos x="372" y="19"/>
                </a:cxn>
                <a:cxn ang="0">
                  <a:pos x="169" y="119"/>
                </a:cxn>
                <a:cxn ang="0">
                  <a:pos x="90" y="193"/>
                </a:cxn>
                <a:cxn ang="0">
                  <a:pos x="411" y="147"/>
                </a:cxn>
                <a:cxn ang="0">
                  <a:pos x="281" y="101"/>
                </a:cxn>
                <a:cxn ang="0">
                  <a:pos x="242" y="142"/>
                </a:cxn>
                <a:cxn ang="0">
                  <a:pos x="169" y="119"/>
                </a:cxn>
              </a:cxnLst>
              <a:rect l="0" t="0" r="r" b="b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3" name="Freeform 209"/>
            <p:cNvSpPr>
              <a:spLocks/>
            </p:cNvSpPr>
            <p:nvPr/>
          </p:nvSpPr>
          <p:spPr bwMode="auto">
            <a:xfrm>
              <a:off x="1821" y="1347"/>
              <a:ext cx="339" cy="189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377" y="0"/>
                </a:cxn>
                <a:cxn ang="0">
                  <a:pos x="445" y="152"/>
                </a:cxn>
                <a:cxn ang="0">
                  <a:pos x="67" y="207"/>
                </a:cxn>
                <a:cxn ang="0">
                  <a:pos x="0" y="51"/>
                </a:cxn>
              </a:cxnLst>
              <a:rect l="0" t="0" r="r" b="b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4" name="Freeform 210"/>
            <p:cNvSpPr>
              <a:spLocks/>
            </p:cNvSpPr>
            <p:nvPr/>
          </p:nvSpPr>
          <p:spPr bwMode="auto">
            <a:xfrm>
              <a:off x="1842" y="1355"/>
              <a:ext cx="249" cy="10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203" y="115"/>
                </a:cxn>
                <a:cxn ang="0">
                  <a:pos x="327" y="0"/>
                </a:cxn>
                <a:cxn ang="0">
                  <a:pos x="0" y="46"/>
                </a:cxn>
              </a:cxnLst>
              <a:rect l="0" t="0" r="r" b="b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5" name="Freeform 211"/>
            <p:cNvSpPr>
              <a:spLocks/>
            </p:cNvSpPr>
            <p:nvPr/>
          </p:nvSpPr>
          <p:spPr bwMode="auto">
            <a:xfrm>
              <a:off x="1838" y="1409"/>
              <a:ext cx="99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119"/>
                </a:cxn>
                <a:cxn ang="0">
                  <a:pos x="130" y="41"/>
                </a:cxn>
                <a:cxn ang="0">
                  <a:pos x="0" y="0"/>
                </a:cxn>
              </a:cxnLst>
              <a:rect l="0" t="0" r="r" b="b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6" name="Freeform 212"/>
            <p:cNvSpPr>
              <a:spLocks/>
            </p:cNvSpPr>
            <p:nvPr/>
          </p:nvSpPr>
          <p:spPr bwMode="auto">
            <a:xfrm>
              <a:off x="2044" y="1364"/>
              <a:ext cx="98" cy="109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73"/>
                </a:cxn>
                <a:cxn ang="0">
                  <a:pos x="129" y="119"/>
                </a:cxn>
                <a:cxn ang="0">
                  <a:pos x="79" y="0"/>
                </a:cxn>
              </a:cxnLst>
              <a:rect l="0" t="0" r="r" b="b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7" name="Freeform 213"/>
            <p:cNvSpPr>
              <a:spLocks/>
            </p:cNvSpPr>
            <p:nvPr/>
          </p:nvSpPr>
          <p:spPr bwMode="auto">
            <a:xfrm>
              <a:off x="1890" y="1439"/>
              <a:ext cx="244" cy="84"/>
            </a:xfrm>
            <a:custGeom>
              <a:avLst/>
              <a:gdLst/>
              <a:ahLst/>
              <a:cxnLst>
                <a:cxn ang="0">
                  <a:pos x="79" y="18"/>
                </a:cxn>
                <a:cxn ang="0">
                  <a:pos x="0" y="92"/>
                </a:cxn>
                <a:cxn ang="0">
                  <a:pos x="321" y="46"/>
                </a:cxn>
                <a:cxn ang="0">
                  <a:pos x="191" y="0"/>
                </a:cxn>
                <a:cxn ang="0">
                  <a:pos x="152" y="41"/>
                </a:cxn>
                <a:cxn ang="0">
                  <a:pos x="79" y="18"/>
                </a:cxn>
              </a:cxnLst>
              <a:rect l="0" t="0" r="r" b="b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58038" name="Freeform 214"/>
            <p:cNvSpPr>
              <a:spLocks/>
            </p:cNvSpPr>
            <p:nvPr/>
          </p:nvSpPr>
          <p:spPr bwMode="auto">
            <a:xfrm>
              <a:off x="1958" y="1380"/>
              <a:ext cx="55" cy="67"/>
            </a:xfrm>
            <a:custGeom>
              <a:avLst/>
              <a:gdLst/>
              <a:ahLst/>
              <a:cxnLst>
                <a:cxn ang="0">
                  <a:pos x="39" y="46"/>
                </a:cxn>
                <a:cxn ang="0">
                  <a:pos x="34" y="50"/>
                </a:cxn>
                <a:cxn ang="0">
                  <a:pos x="11" y="18"/>
                </a:cxn>
                <a:cxn ang="0">
                  <a:pos x="23" y="69"/>
                </a:cxn>
                <a:cxn ang="0">
                  <a:pos x="34" y="64"/>
                </a:cxn>
                <a:cxn ang="0">
                  <a:pos x="34" y="69"/>
                </a:cxn>
                <a:cxn ang="0">
                  <a:pos x="17" y="73"/>
                </a:cxn>
                <a:cxn ang="0">
                  <a:pos x="17" y="69"/>
                </a:cxn>
                <a:cxn ang="0">
                  <a:pos x="23" y="69"/>
                </a:cxn>
                <a:cxn ang="0">
                  <a:pos x="6" y="18"/>
                </a:cxn>
                <a:cxn ang="0">
                  <a:pos x="6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1" y="14"/>
                </a:cxn>
                <a:cxn ang="0">
                  <a:pos x="39" y="46"/>
                </a:cxn>
                <a:cxn ang="0">
                  <a:pos x="39" y="5"/>
                </a:cxn>
                <a:cxn ang="0">
                  <a:pos x="51" y="0"/>
                </a:cxn>
                <a:cxn ang="0">
                  <a:pos x="56" y="0"/>
                </a:cxn>
                <a:cxn ang="0">
                  <a:pos x="56" y="5"/>
                </a:cxn>
                <a:cxn ang="0">
                  <a:pos x="51" y="5"/>
                </a:cxn>
                <a:cxn ang="0">
                  <a:pos x="68" y="55"/>
                </a:cxn>
                <a:cxn ang="0">
                  <a:pos x="73" y="55"/>
                </a:cxn>
                <a:cxn ang="0">
                  <a:pos x="68" y="55"/>
                </a:cxn>
                <a:cxn ang="0">
                  <a:pos x="56" y="60"/>
                </a:cxn>
                <a:cxn ang="0">
                  <a:pos x="51" y="60"/>
                </a:cxn>
                <a:cxn ang="0">
                  <a:pos x="56" y="60"/>
                </a:cxn>
                <a:cxn ang="0">
                  <a:pos x="62" y="55"/>
                </a:cxn>
                <a:cxn ang="0">
                  <a:pos x="45" y="9"/>
                </a:cxn>
                <a:cxn ang="0">
                  <a:pos x="39" y="46"/>
                </a:cxn>
              </a:cxnLst>
              <a:rect l="0" t="0" r="r" b="b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357945" name="Group 215"/>
          <p:cNvGrpSpPr>
            <a:grpSpLocks/>
          </p:cNvGrpSpPr>
          <p:nvPr/>
        </p:nvGrpSpPr>
        <p:grpSpPr bwMode="auto">
          <a:xfrm>
            <a:off x="3509963" y="2209800"/>
            <a:ext cx="2817812" cy="1274763"/>
            <a:chOff x="2208" y="1488"/>
            <a:chExt cx="1776" cy="802"/>
          </a:xfrm>
        </p:grpSpPr>
        <p:grpSp>
          <p:nvGrpSpPr>
            <p:cNvPr id="1357946" name="Group 216"/>
            <p:cNvGrpSpPr>
              <a:grpSpLocks/>
            </p:cNvGrpSpPr>
            <p:nvPr/>
          </p:nvGrpSpPr>
          <p:grpSpPr bwMode="auto">
            <a:xfrm>
              <a:off x="2640" y="1728"/>
              <a:ext cx="902" cy="562"/>
              <a:chOff x="4186" y="1632"/>
              <a:chExt cx="902" cy="562"/>
            </a:xfrm>
          </p:grpSpPr>
          <p:grpSp>
            <p:nvGrpSpPr>
              <p:cNvPr id="1357962" name="Group 217"/>
              <p:cNvGrpSpPr>
                <a:grpSpLocks/>
              </p:cNvGrpSpPr>
              <p:nvPr/>
            </p:nvGrpSpPr>
            <p:grpSpPr bwMode="auto">
              <a:xfrm>
                <a:off x="4186" y="1632"/>
                <a:ext cx="737" cy="562"/>
                <a:chOff x="1392" y="1679"/>
                <a:chExt cx="737" cy="562"/>
              </a:xfrm>
            </p:grpSpPr>
            <p:grpSp>
              <p:nvGrpSpPr>
                <p:cNvPr id="1357965" name="Group 218"/>
                <p:cNvGrpSpPr>
                  <a:grpSpLocks/>
                </p:cNvGrpSpPr>
                <p:nvPr/>
              </p:nvGrpSpPr>
              <p:grpSpPr bwMode="auto">
                <a:xfrm>
                  <a:off x="1392" y="1679"/>
                  <a:ext cx="737" cy="562"/>
                  <a:chOff x="1392" y="1679"/>
                  <a:chExt cx="737" cy="562"/>
                </a:xfrm>
              </p:grpSpPr>
              <p:sp>
                <p:nvSpPr>
                  <p:cNvPr id="1358043" name="Freeform 219"/>
                  <p:cNvSpPr>
                    <a:spLocks/>
                  </p:cNvSpPr>
                  <p:nvPr/>
                </p:nvSpPr>
                <p:spPr bwMode="auto">
                  <a:xfrm>
                    <a:off x="1392" y="1679"/>
                    <a:ext cx="737" cy="562"/>
                  </a:xfrm>
                  <a:custGeom>
                    <a:avLst/>
                    <a:gdLst/>
                    <a:ahLst/>
                    <a:cxnLst>
                      <a:cxn ang="0">
                        <a:pos x="371" y="0"/>
                      </a:cxn>
                      <a:cxn ang="0">
                        <a:pos x="968" y="0"/>
                      </a:cxn>
                      <a:cxn ang="0">
                        <a:pos x="580" y="170"/>
                      </a:cxn>
                      <a:cxn ang="0">
                        <a:pos x="0" y="170"/>
                      </a:cxn>
                      <a:cxn ang="0">
                        <a:pos x="0" y="614"/>
                      </a:cxn>
                      <a:cxn ang="0">
                        <a:pos x="580" y="614"/>
                      </a:cxn>
                      <a:cxn ang="0">
                        <a:pos x="580" y="170"/>
                      </a:cxn>
                    </a:cxnLst>
                    <a:rect l="0" t="0" r="r" b="b"/>
                    <a:pathLst>
                      <a:path w="968" h="614">
                        <a:moveTo>
                          <a:pt x="371" y="0"/>
                        </a:moveTo>
                        <a:lnTo>
                          <a:pt x="968" y="0"/>
                        </a:lnTo>
                        <a:lnTo>
                          <a:pt x="580" y="170"/>
                        </a:lnTo>
                        <a:lnTo>
                          <a:pt x="0" y="170"/>
                        </a:lnTo>
                        <a:lnTo>
                          <a:pt x="0" y="614"/>
                        </a:lnTo>
                        <a:lnTo>
                          <a:pt x="580" y="614"/>
                        </a:lnTo>
                        <a:lnTo>
                          <a:pt x="580" y="17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358044" name="Line 2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1679"/>
                    <a:ext cx="282" cy="15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358045" name="Freeform 221"/>
                <p:cNvSpPr>
                  <a:spLocks/>
                </p:cNvSpPr>
                <p:nvPr/>
              </p:nvSpPr>
              <p:spPr bwMode="auto">
                <a:xfrm>
                  <a:off x="1945" y="1743"/>
                  <a:ext cx="64" cy="183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85" y="160"/>
                    </a:cxn>
                    <a:cxn ang="0">
                      <a:pos x="0" y="201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85" h="201">
                      <a:moveTo>
                        <a:pt x="85" y="0"/>
                      </a:moveTo>
                      <a:lnTo>
                        <a:pt x="85" y="160"/>
                      </a:lnTo>
                      <a:lnTo>
                        <a:pt x="0" y="201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46" name="Freeform 222"/>
                <p:cNvSpPr>
                  <a:spLocks noEditPoints="1"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  <a:cxn ang="0">
                      <a:pos x="28" y="55"/>
                    </a:cxn>
                    <a:cxn ang="0">
                      <a:pos x="231" y="124"/>
                    </a:cxn>
                    <a:cxn ang="0">
                      <a:pos x="355" y="9"/>
                    </a:cxn>
                    <a:cxn ang="0">
                      <a:pos x="28" y="55"/>
                    </a:cxn>
                    <a:cxn ang="0">
                      <a:pos x="22" y="69"/>
                    </a:cxn>
                    <a:cxn ang="0">
                      <a:pos x="73" y="188"/>
                    </a:cxn>
                    <a:cxn ang="0">
                      <a:pos x="152" y="110"/>
                    </a:cxn>
                    <a:cxn ang="0">
                      <a:pos x="22" y="69"/>
                    </a:cxn>
                    <a:cxn ang="0">
                      <a:pos x="372" y="19"/>
                    </a:cxn>
                    <a:cxn ang="0">
                      <a:pos x="293" y="92"/>
                    </a:cxn>
                    <a:cxn ang="0">
                      <a:pos x="422" y="138"/>
                    </a:cxn>
                    <a:cxn ang="0">
                      <a:pos x="372" y="19"/>
                    </a:cxn>
                    <a:cxn ang="0">
                      <a:pos x="169" y="119"/>
                    </a:cxn>
                    <a:cxn ang="0">
                      <a:pos x="90" y="193"/>
                    </a:cxn>
                    <a:cxn ang="0">
                      <a:pos x="411" y="147"/>
                    </a:cxn>
                    <a:cxn ang="0">
                      <a:pos x="281" y="101"/>
                    </a:cxn>
                    <a:cxn ang="0">
                      <a:pos x="242" y="142"/>
                    </a:cxn>
                    <a:cxn ang="0">
                      <a:pos x="169" y="119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  <a:close/>
                      <a:moveTo>
                        <a:pt x="28" y="55"/>
                      </a:moveTo>
                      <a:lnTo>
                        <a:pt x="231" y="124"/>
                      </a:lnTo>
                      <a:lnTo>
                        <a:pt x="355" y="9"/>
                      </a:lnTo>
                      <a:lnTo>
                        <a:pt x="28" y="55"/>
                      </a:lnTo>
                      <a:close/>
                      <a:moveTo>
                        <a:pt x="22" y="69"/>
                      </a:moveTo>
                      <a:lnTo>
                        <a:pt x="73" y="188"/>
                      </a:lnTo>
                      <a:lnTo>
                        <a:pt x="152" y="110"/>
                      </a:lnTo>
                      <a:lnTo>
                        <a:pt x="22" y="69"/>
                      </a:lnTo>
                      <a:close/>
                      <a:moveTo>
                        <a:pt x="372" y="19"/>
                      </a:moveTo>
                      <a:lnTo>
                        <a:pt x="293" y="92"/>
                      </a:lnTo>
                      <a:lnTo>
                        <a:pt x="422" y="138"/>
                      </a:lnTo>
                      <a:lnTo>
                        <a:pt x="372" y="19"/>
                      </a:lnTo>
                      <a:close/>
                      <a:moveTo>
                        <a:pt x="169" y="119"/>
                      </a:moveTo>
                      <a:lnTo>
                        <a:pt x="90" y="193"/>
                      </a:lnTo>
                      <a:lnTo>
                        <a:pt x="411" y="147"/>
                      </a:lnTo>
                      <a:lnTo>
                        <a:pt x="281" y="101"/>
                      </a:lnTo>
                      <a:lnTo>
                        <a:pt x="242" y="142"/>
                      </a:lnTo>
                      <a:lnTo>
                        <a:pt x="169" y="11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47" name="Freeform 223"/>
                <p:cNvSpPr>
                  <a:spLocks/>
                </p:cNvSpPr>
                <p:nvPr/>
              </p:nvSpPr>
              <p:spPr bwMode="auto">
                <a:xfrm>
                  <a:off x="1448" y="1947"/>
                  <a:ext cx="338" cy="190"/>
                </a:xfrm>
                <a:custGeom>
                  <a:avLst/>
                  <a:gdLst/>
                  <a:ahLst/>
                  <a:cxnLst>
                    <a:cxn ang="0">
                      <a:pos x="0" y="51"/>
                    </a:cxn>
                    <a:cxn ang="0">
                      <a:pos x="377" y="0"/>
                    </a:cxn>
                    <a:cxn ang="0">
                      <a:pos x="445" y="152"/>
                    </a:cxn>
                    <a:cxn ang="0">
                      <a:pos x="67" y="207"/>
                    </a:cxn>
                    <a:cxn ang="0">
                      <a:pos x="0" y="51"/>
                    </a:cxn>
                  </a:cxnLst>
                  <a:rect l="0" t="0" r="r" b="b"/>
                  <a:pathLst>
                    <a:path w="445" h="207">
                      <a:moveTo>
                        <a:pt x="0" y="51"/>
                      </a:moveTo>
                      <a:lnTo>
                        <a:pt x="377" y="0"/>
                      </a:lnTo>
                      <a:lnTo>
                        <a:pt x="445" y="152"/>
                      </a:lnTo>
                      <a:lnTo>
                        <a:pt x="67" y="207"/>
                      </a:lnTo>
                      <a:lnTo>
                        <a:pt x="0" y="51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48" name="Freeform 224"/>
                <p:cNvSpPr>
                  <a:spLocks/>
                </p:cNvSpPr>
                <p:nvPr/>
              </p:nvSpPr>
              <p:spPr bwMode="auto">
                <a:xfrm>
                  <a:off x="1469" y="1955"/>
                  <a:ext cx="249" cy="105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203" y="115"/>
                    </a:cxn>
                    <a:cxn ang="0">
                      <a:pos x="327" y="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27" h="115">
                      <a:moveTo>
                        <a:pt x="0" y="46"/>
                      </a:moveTo>
                      <a:lnTo>
                        <a:pt x="203" y="115"/>
                      </a:lnTo>
                      <a:lnTo>
                        <a:pt x="327" y="0"/>
                      </a:lnTo>
                      <a:lnTo>
                        <a:pt x="0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49" name="Freeform 225"/>
                <p:cNvSpPr>
                  <a:spLocks/>
                </p:cNvSpPr>
                <p:nvPr/>
              </p:nvSpPr>
              <p:spPr bwMode="auto">
                <a:xfrm>
                  <a:off x="1465" y="2010"/>
                  <a:ext cx="99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1" y="119"/>
                    </a:cxn>
                    <a:cxn ang="0">
                      <a:pos x="130" y="4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119">
                      <a:moveTo>
                        <a:pt x="0" y="0"/>
                      </a:moveTo>
                      <a:lnTo>
                        <a:pt x="51" y="119"/>
                      </a:lnTo>
                      <a:lnTo>
                        <a:pt x="130" y="4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0" name="Freeform 226"/>
                <p:cNvSpPr>
                  <a:spLocks/>
                </p:cNvSpPr>
                <p:nvPr/>
              </p:nvSpPr>
              <p:spPr bwMode="auto">
                <a:xfrm>
                  <a:off x="1671" y="1965"/>
                  <a:ext cx="98" cy="109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0" y="73"/>
                    </a:cxn>
                    <a:cxn ang="0">
                      <a:pos x="129" y="119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129" h="119">
                      <a:moveTo>
                        <a:pt x="79" y="0"/>
                      </a:moveTo>
                      <a:lnTo>
                        <a:pt x="0" y="73"/>
                      </a:lnTo>
                      <a:lnTo>
                        <a:pt x="129" y="119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1" name="Freeform 227"/>
                <p:cNvSpPr>
                  <a:spLocks/>
                </p:cNvSpPr>
                <p:nvPr/>
              </p:nvSpPr>
              <p:spPr bwMode="auto">
                <a:xfrm>
                  <a:off x="1516" y="2040"/>
                  <a:ext cx="244" cy="84"/>
                </a:xfrm>
                <a:custGeom>
                  <a:avLst/>
                  <a:gdLst/>
                  <a:ahLst/>
                  <a:cxnLst>
                    <a:cxn ang="0">
                      <a:pos x="79" y="18"/>
                    </a:cxn>
                    <a:cxn ang="0">
                      <a:pos x="0" y="92"/>
                    </a:cxn>
                    <a:cxn ang="0">
                      <a:pos x="321" y="46"/>
                    </a:cxn>
                    <a:cxn ang="0">
                      <a:pos x="191" y="0"/>
                    </a:cxn>
                    <a:cxn ang="0">
                      <a:pos x="152" y="41"/>
                    </a:cxn>
                    <a:cxn ang="0">
                      <a:pos x="79" y="18"/>
                    </a:cxn>
                  </a:cxnLst>
                  <a:rect l="0" t="0" r="r" b="b"/>
                  <a:pathLst>
                    <a:path w="321" h="92">
                      <a:moveTo>
                        <a:pt x="79" y="18"/>
                      </a:moveTo>
                      <a:lnTo>
                        <a:pt x="0" y="92"/>
                      </a:lnTo>
                      <a:lnTo>
                        <a:pt x="321" y="46"/>
                      </a:lnTo>
                      <a:lnTo>
                        <a:pt x="191" y="0"/>
                      </a:lnTo>
                      <a:lnTo>
                        <a:pt x="152" y="41"/>
                      </a:lnTo>
                      <a:lnTo>
                        <a:pt x="79" y="18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2" name="Freeform 228"/>
                <p:cNvSpPr>
                  <a:spLocks/>
                </p:cNvSpPr>
                <p:nvPr/>
              </p:nvSpPr>
              <p:spPr bwMode="auto">
                <a:xfrm>
                  <a:off x="1585" y="1981"/>
                  <a:ext cx="55" cy="67"/>
                </a:xfrm>
                <a:custGeom>
                  <a:avLst/>
                  <a:gdLst/>
                  <a:ahLst/>
                  <a:cxnLst>
                    <a:cxn ang="0">
                      <a:pos x="39" y="46"/>
                    </a:cxn>
                    <a:cxn ang="0">
                      <a:pos x="34" y="50"/>
                    </a:cxn>
                    <a:cxn ang="0">
                      <a:pos x="11" y="18"/>
                    </a:cxn>
                    <a:cxn ang="0">
                      <a:pos x="23" y="69"/>
                    </a:cxn>
                    <a:cxn ang="0">
                      <a:pos x="34" y="64"/>
                    </a:cxn>
                    <a:cxn ang="0">
                      <a:pos x="34" y="69"/>
                    </a:cxn>
                    <a:cxn ang="0">
                      <a:pos x="17" y="73"/>
                    </a:cxn>
                    <a:cxn ang="0">
                      <a:pos x="17" y="69"/>
                    </a:cxn>
                    <a:cxn ang="0">
                      <a:pos x="23" y="69"/>
                    </a:cxn>
                    <a:cxn ang="0">
                      <a:pos x="6" y="18"/>
                    </a:cxn>
                    <a:cxn ang="0">
                      <a:pos x="6" y="23"/>
                    </a:cxn>
                    <a:cxn ang="0">
                      <a:pos x="0" y="23"/>
                    </a:cxn>
                    <a:cxn ang="0">
                      <a:pos x="0" y="18"/>
                    </a:cxn>
                    <a:cxn ang="0">
                      <a:pos x="11" y="14"/>
                    </a:cxn>
                    <a:cxn ang="0">
                      <a:pos x="39" y="46"/>
                    </a:cxn>
                    <a:cxn ang="0">
                      <a:pos x="39" y="5"/>
                    </a:cxn>
                    <a:cxn ang="0">
                      <a:pos x="51" y="0"/>
                    </a:cxn>
                    <a:cxn ang="0">
                      <a:pos x="56" y="0"/>
                    </a:cxn>
                    <a:cxn ang="0">
                      <a:pos x="56" y="5"/>
                    </a:cxn>
                    <a:cxn ang="0">
                      <a:pos x="51" y="5"/>
                    </a:cxn>
                    <a:cxn ang="0">
                      <a:pos x="68" y="55"/>
                    </a:cxn>
                    <a:cxn ang="0">
                      <a:pos x="73" y="55"/>
                    </a:cxn>
                    <a:cxn ang="0">
                      <a:pos x="68" y="55"/>
                    </a:cxn>
                    <a:cxn ang="0">
                      <a:pos x="56" y="60"/>
                    </a:cxn>
                    <a:cxn ang="0">
                      <a:pos x="51" y="60"/>
                    </a:cxn>
                    <a:cxn ang="0">
                      <a:pos x="56" y="60"/>
                    </a:cxn>
                    <a:cxn ang="0">
                      <a:pos x="62" y="55"/>
                    </a:cxn>
                    <a:cxn ang="0">
                      <a:pos x="45" y="9"/>
                    </a:cxn>
                    <a:cxn ang="0">
                      <a:pos x="39" y="46"/>
                    </a:cxn>
                  </a:cxnLst>
                  <a:rect l="0" t="0" r="r" b="b"/>
                  <a:pathLst>
                    <a:path w="73" h="73">
                      <a:moveTo>
                        <a:pt x="39" y="46"/>
                      </a:moveTo>
                      <a:lnTo>
                        <a:pt x="34" y="50"/>
                      </a:lnTo>
                      <a:lnTo>
                        <a:pt x="11" y="18"/>
                      </a:lnTo>
                      <a:lnTo>
                        <a:pt x="23" y="69"/>
                      </a:lnTo>
                      <a:lnTo>
                        <a:pt x="34" y="64"/>
                      </a:lnTo>
                      <a:lnTo>
                        <a:pt x="34" y="69"/>
                      </a:lnTo>
                      <a:lnTo>
                        <a:pt x="17" y="73"/>
                      </a:lnTo>
                      <a:lnTo>
                        <a:pt x="17" y="69"/>
                      </a:lnTo>
                      <a:lnTo>
                        <a:pt x="23" y="69"/>
                      </a:lnTo>
                      <a:lnTo>
                        <a:pt x="6" y="18"/>
                      </a:lnTo>
                      <a:lnTo>
                        <a:pt x="6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1" y="14"/>
                      </a:lnTo>
                      <a:lnTo>
                        <a:pt x="39" y="46"/>
                      </a:lnTo>
                      <a:lnTo>
                        <a:pt x="39" y="5"/>
                      </a:lnTo>
                      <a:lnTo>
                        <a:pt x="51" y="0"/>
                      </a:lnTo>
                      <a:lnTo>
                        <a:pt x="56" y="0"/>
                      </a:lnTo>
                      <a:lnTo>
                        <a:pt x="56" y="5"/>
                      </a:lnTo>
                      <a:lnTo>
                        <a:pt x="51" y="5"/>
                      </a:lnTo>
                      <a:lnTo>
                        <a:pt x="68" y="55"/>
                      </a:lnTo>
                      <a:lnTo>
                        <a:pt x="73" y="55"/>
                      </a:lnTo>
                      <a:lnTo>
                        <a:pt x="68" y="55"/>
                      </a:lnTo>
                      <a:lnTo>
                        <a:pt x="56" y="60"/>
                      </a:lnTo>
                      <a:lnTo>
                        <a:pt x="51" y="60"/>
                      </a:lnTo>
                      <a:lnTo>
                        <a:pt x="56" y="60"/>
                      </a:lnTo>
                      <a:lnTo>
                        <a:pt x="62" y="55"/>
                      </a:lnTo>
                      <a:lnTo>
                        <a:pt x="45" y="9"/>
                      </a:lnTo>
                      <a:lnTo>
                        <a:pt x="39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3" name="Freeform 229"/>
                <p:cNvSpPr>
                  <a:spLocks/>
                </p:cNvSpPr>
                <p:nvPr/>
              </p:nvSpPr>
              <p:spPr bwMode="auto">
                <a:xfrm>
                  <a:off x="1957" y="1788"/>
                  <a:ext cx="43" cy="97"/>
                </a:xfrm>
                <a:custGeom>
                  <a:avLst/>
                  <a:gdLst/>
                  <a:ahLst/>
                  <a:cxnLst>
                    <a:cxn ang="0">
                      <a:pos x="56" y="46"/>
                    </a:cxn>
                    <a:cxn ang="0">
                      <a:pos x="56" y="60"/>
                    </a:cxn>
                    <a:cxn ang="0">
                      <a:pos x="51" y="73"/>
                    </a:cxn>
                    <a:cxn ang="0">
                      <a:pos x="51" y="83"/>
                    </a:cxn>
                    <a:cxn ang="0">
                      <a:pos x="51" y="87"/>
                    </a:cxn>
                    <a:cxn ang="0">
                      <a:pos x="45" y="96"/>
                    </a:cxn>
                    <a:cxn ang="0">
                      <a:pos x="40" y="101"/>
                    </a:cxn>
                    <a:cxn ang="0">
                      <a:pos x="34" y="101"/>
                    </a:cxn>
                    <a:cxn ang="0">
                      <a:pos x="34" y="106"/>
                    </a:cxn>
                    <a:cxn ang="0">
                      <a:pos x="28" y="106"/>
                    </a:cxn>
                    <a:cxn ang="0">
                      <a:pos x="23" y="106"/>
                    </a:cxn>
                    <a:cxn ang="0">
                      <a:pos x="17" y="106"/>
                    </a:cxn>
                    <a:cxn ang="0">
                      <a:pos x="17" y="101"/>
                    </a:cxn>
                    <a:cxn ang="0">
                      <a:pos x="11" y="101"/>
                    </a:cxn>
                    <a:cxn ang="0">
                      <a:pos x="11" y="96"/>
                    </a:cxn>
                    <a:cxn ang="0">
                      <a:pos x="6" y="96"/>
                    </a:cxn>
                    <a:cxn ang="0">
                      <a:pos x="6" y="92"/>
                    </a:cxn>
                    <a:cxn ang="0">
                      <a:pos x="6" y="87"/>
                    </a:cxn>
                    <a:cxn ang="0">
                      <a:pos x="6" y="83"/>
                    </a:cxn>
                    <a:cxn ang="0">
                      <a:pos x="0" y="78"/>
                    </a:cxn>
                    <a:cxn ang="0">
                      <a:pos x="0" y="73"/>
                    </a:cxn>
                    <a:cxn ang="0">
                      <a:pos x="0" y="69"/>
                    </a:cxn>
                    <a:cxn ang="0">
                      <a:pos x="0" y="64"/>
                    </a:cxn>
                    <a:cxn ang="0">
                      <a:pos x="0" y="60"/>
                    </a:cxn>
                    <a:cxn ang="0">
                      <a:pos x="0" y="46"/>
                    </a:cxn>
                    <a:cxn ang="0">
                      <a:pos x="0" y="37"/>
                    </a:cxn>
                    <a:cxn ang="0">
                      <a:pos x="0" y="28"/>
                    </a:cxn>
                    <a:cxn ang="0">
                      <a:pos x="6" y="18"/>
                    </a:cxn>
                    <a:cxn ang="0">
                      <a:pos x="11" y="9"/>
                    </a:cxn>
                    <a:cxn ang="0">
                      <a:pos x="11" y="5"/>
                    </a:cxn>
                    <a:cxn ang="0">
                      <a:pos x="17" y="5"/>
                    </a:cxn>
                    <a:cxn ang="0">
                      <a:pos x="23" y="0"/>
                    </a:cxn>
                    <a:cxn ang="0">
                      <a:pos x="28" y="0"/>
                    </a:cxn>
                    <a:cxn ang="0">
                      <a:pos x="34" y="0"/>
                    </a:cxn>
                    <a:cxn ang="0">
                      <a:pos x="34" y="5"/>
                    </a:cxn>
                    <a:cxn ang="0">
                      <a:pos x="40" y="5"/>
                    </a:cxn>
                    <a:cxn ang="0">
                      <a:pos x="45" y="9"/>
                    </a:cxn>
                    <a:cxn ang="0">
                      <a:pos x="45" y="14"/>
                    </a:cxn>
                    <a:cxn ang="0">
                      <a:pos x="51" y="18"/>
                    </a:cxn>
                    <a:cxn ang="0">
                      <a:pos x="51" y="23"/>
                    </a:cxn>
                    <a:cxn ang="0">
                      <a:pos x="51" y="28"/>
                    </a:cxn>
                    <a:cxn ang="0">
                      <a:pos x="51" y="32"/>
                    </a:cxn>
                    <a:cxn ang="0">
                      <a:pos x="51" y="37"/>
                    </a:cxn>
                    <a:cxn ang="0">
                      <a:pos x="56" y="41"/>
                    </a:cxn>
                    <a:cxn ang="0">
                      <a:pos x="56" y="46"/>
                    </a:cxn>
                  </a:cxnLst>
                  <a:rect l="0" t="0" r="r" b="b"/>
                  <a:pathLst>
                    <a:path w="56" h="106">
                      <a:moveTo>
                        <a:pt x="56" y="46"/>
                      </a:moveTo>
                      <a:lnTo>
                        <a:pt x="56" y="60"/>
                      </a:lnTo>
                      <a:lnTo>
                        <a:pt x="51" y="73"/>
                      </a:lnTo>
                      <a:lnTo>
                        <a:pt x="51" y="83"/>
                      </a:lnTo>
                      <a:lnTo>
                        <a:pt x="51" y="87"/>
                      </a:lnTo>
                      <a:lnTo>
                        <a:pt x="45" y="96"/>
                      </a:lnTo>
                      <a:lnTo>
                        <a:pt x="40" y="101"/>
                      </a:lnTo>
                      <a:lnTo>
                        <a:pt x="34" y="101"/>
                      </a:lnTo>
                      <a:lnTo>
                        <a:pt x="34" y="106"/>
                      </a:lnTo>
                      <a:lnTo>
                        <a:pt x="28" y="106"/>
                      </a:lnTo>
                      <a:lnTo>
                        <a:pt x="23" y="106"/>
                      </a:lnTo>
                      <a:lnTo>
                        <a:pt x="17" y="106"/>
                      </a:lnTo>
                      <a:lnTo>
                        <a:pt x="17" y="101"/>
                      </a:lnTo>
                      <a:lnTo>
                        <a:pt x="11" y="101"/>
                      </a:lnTo>
                      <a:lnTo>
                        <a:pt x="11" y="96"/>
                      </a:lnTo>
                      <a:lnTo>
                        <a:pt x="6" y="96"/>
                      </a:lnTo>
                      <a:lnTo>
                        <a:pt x="6" y="92"/>
                      </a:lnTo>
                      <a:lnTo>
                        <a:pt x="6" y="87"/>
                      </a:lnTo>
                      <a:lnTo>
                        <a:pt x="6" y="83"/>
                      </a:lnTo>
                      <a:lnTo>
                        <a:pt x="0" y="78"/>
                      </a:lnTo>
                      <a:lnTo>
                        <a:pt x="0" y="73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60"/>
                      </a:lnTo>
                      <a:lnTo>
                        <a:pt x="0" y="46"/>
                      </a:lnTo>
                      <a:lnTo>
                        <a:pt x="0" y="37"/>
                      </a:lnTo>
                      <a:lnTo>
                        <a:pt x="0" y="28"/>
                      </a:lnTo>
                      <a:lnTo>
                        <a:pt x="6" y="18"/>
                      </a:lnTo>
                      <a:lnTo>
                        <a:pt x="11" y="9"/>
                      </a:lnTo>
                      <a:lnTo>
                        <a:pt x="11" y="5"/>
                      </a:lnTo>
                      <a:lnTo>
                        <a:pt x="17" y="5"/>
                      </a:lnTo>
                      <a:lnTo>
                        <a:pt x="23" y="0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4" y="5"/>
                      </a:lnTo>
                      <a:lnTo>
                        <a:pt x="40" y="5"/>
                      </a:lnTo>
                      <a:lnTo>
                        <a:pt x="45" y="9"/>
                      </a:lnTo>
                      <a:lnTo>
                        <a:pt x="45" y="14"/>
                      </a:lnTo>
                      <a:lnTo>
                        <a:pt x="51" y="18"/>
                      </a:lnTo>
                      <a:lnTo>
                        <a:pt x="51" y="23"/>
                      </a:lnTo>
                      <a:lnTo>
                        <a:pt x="51" y="28"/>
                      </a:lnTo>
                      <a:lnTo>
                        <a:pt x="51" y="32"/>
                      </a:lnTo>
                      <a:lnTo>
                        <a:pt x="51" y="37"/>
                      </a:lnTo>
                      <a:lnTo>
                        <a:pt x="56" y="41"/>
                      </a:lnTo>
                      <a:lnTo>
                        <a:pt x="56" y="46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4" name="Freeform 230"/>
                <p:cNvSpPr>
                  <a:spLocks/>
                </p:cNvSpPr>
                <p:nvPr/>
              </p:nvSpPr>
              <p:spPr bwMode="auto">
                <a:xfrm>
                  <a:off x="1962" y="1797"/>
                  <a:ext cx="35" cy="79"/>
                </a:xfrm>
                <a:custGeom>
                  <a:avLst/>
                  <a:gdLst/>
                  <a:ahLst/>
                  <a:cxnLst>
                    <a:cxn ang="0">
                      <a:pos x="45" y="37"/>
                    </a:cxn>
                    <a:cxn ang="0">
                      <a:pos x="39" y="32"/>
                    </a:cxn>
                    <a:cxn ang="0">
                      <a:pos x="39" y="28"/>
                    </a:cxn>
                    <a:cxn ang="0">
                      <a:pos x="39" y="23"/>
                    </a:cxn>
                    <a:cxn ang="0">
                      <a:pos x="39" y="19"/>
                    </a:cxn>
                    <a:cxn ang="0">
                      <a:pos x="39" y="14"/>
                    </a:cxn>
                    <a:cxn ang="0">
                      <a:pos x="39" y="9"/>
                    </a:cxn>
                    <a:cxn ang="0">
                      <a:pos x="34" y="9"/>
                    </a:cxn>
                    <a:cxn ang="0">
                      <a:pos x="34" y="5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7" y="0"/>
                    </a:cxn>
                    <a:cxn ang="0">
                      <a:pos x="11" y="0"/>
                    </a:cxn>
                    <a:cxn ang="0">
                      <a:pos x="11" y="5"/>
                    </a:cxn>
                    <a:cxn ang="0">
                      <a:pos x="5" y="9"/>
                    </a:cxn>
                    <a:cxn ang="0">
                      <a:pos x="5" y="14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37"/>
                    </a:cxn>
                    <a:cxn ang="0">
                      <a:pos x="0" y="51"/>
                    </a:cxn>
                    <a:cxn ang="0">
                      <a:pos x="0" y="55"/>
                    </a:cxn>
                    <a:cxn ang="0">
                      <a:pos x="0" y="60"/>
                    </a:cxn>
                    <a:cxn ang="0">
                      <a:pos x="0" y="64"/>
                    </a:cxn>
                    <a:cxn ang="0">
                      <a:pos x="0" y="69"/>
                    </a:cxn>
                    <a:cxn ang="0">
                      <a:pos x="5" y="74"/>
                    </a:cxn>
                    <a:cxn ang="0">
                      <a:pos x="5" y="78"/>
                    </a:cxn>
                    <a:cxn ang="0">
                      <a:pos x="5" y="83"/>
                    </a:cxn>
                    <a:cxn ang="0">
                      <a:pos x="11" y="83"/>
                    </a:cxn>
                    <a:cxn ang="0">
                      <a:pos x="11" y="87"/>
                    </a:cxn>
                    <a:cxn ang="0">
                      <a:pos x="17" y="87"/>
                    </a:cxn>
                    <a:cxn ang="0">
                      <a:pos x="22" y="87"/>
                    </a:cxn>
                    <a:cxn ang="0">
                      <a:pos x="28" y="87"/>
                    </a:cxn>
                    <a:cxn ang="0">
                      <a:pos x="34" y="83"/>
                    </a:cxn>
                    <a:cxn ang="0">
                      <a:pos x="39" y="78"/>
                    </a:cxn>
                    <a:cxn ang="0">
                      <a:pos x="39" y="74"/>
                    </a:cxn>
                    <a:cxn ang="0">
                      <a:pos x="39" y="64"/>
                    </a:cxn>
                    <a:cxn ang="0">
                      <a:pos x="39" y="60"/>
                    </a:cxn>
                    <a:cxn ang="0">
                      <a:pos x="45" y="51"/>
                    </a:cxn>
                    <a:cxn ang="0">
                      <a:pos x="45" y="37"/>
                    </a:cxn>
                  </a:cxnLst>
                  <a:rect l="0" t="0" r="r" b="b"/>
                  <a:pathLst>
                    <a:path w="45" h="87">
                      <a:moveTo>
                        <a:pt x="45" y="37"/>
                      </a:moveTo>
                      <a:lnTo>
                        <a:pt x="39" y="32"/>
                      </a:lnTo>
                      <a:lnTo>
                        <a:pt x="39" y="28"/>
                      </a:lnTo>
                      <a:lnTo>
                        <a:pt x="39" y="23"/>
                      </a:lnTo>
                      <a:lnTo>
                        <a:pt x="39" y="19"/>
                      </a:lnTo>
                      <a:lnTo>
                        <a:pt x="39" y="14"/>
                      </a:lnTo>
                      <a:lnTo>
                        <a:pt x="39" y="9"/>
                      </a:lnTo>
                      <a:lnTo>
                        <a:pt x="34" y="9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7" y="0"/>
                      </a:lnTo>
                      <a:lnTo>
                        <a:pt x="11" y="0"/>
                      </a:lnTo>
                      <a:lnTo>
                        <a:pt x="11" y="5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0" y="55"/>
                      </a:lnTo>
                      <a:lnTo>
                        <a:pt x="0" y="60"/>
                      </a:lnTo>
                      <a:lnTo>
                        <a:pt x="0" y="64"/>
                      </a:lnTo>
                      <a:lnTo>
                        <a:pt x="0" y="69"/>
                      </a:lnTo>
                      <a:lnTo>
                        <a:pt x="5" y="74"/>
                      </a:lnTo>
                      <a:lnTo>
                        <a:pt x="5" y="78"/>
                      </a:lnTo>
                      <a:lnTo>
                        <a:pt x="5" y="83"/>
                      </a:lnTo>
                      <a:lnTo>
                        <a:pt x="11" y="83"/>
                      </a:lnTo>
                      <a:lnTo>
                        <a:pt x="11" y="87"/>
                      </a:lnTo>
                      <a:lnTo>
                        <a:pt x="17" y="87"/>
                      </a:lnTo>
                      <a:lnTo>
                        <a:pt x="22" y="87"/>
                      </a:lnTo>
                      <a:lnTo>
                        <a:pt x="28" y="87"/>
                      </a:lnTo>
                      <a:lnTo>
                        <a:pt x="34" y="83"/>
                      </a:lnTo>
                      <a:lnTo>
                        <a:pt x="39" y="78"/>
                      </a:lnTo>
                      <a:lnTo>
                        <a:pt x="39" y="74"/>
                      </a:lnTo>
                      <a:lnTo>
                        <a:pt x="39" y="64"/>
                      </a:lnTo>
                      <a:lnTo>
                        <a:pt x="39" y="60"/>
                      </a:lnTo>
                      <a:lnTo>
                        <a:pt x="45" y="51"/>
                      </a:lnTo>
                      <a:lnTo>
                        <a:pt x="45" y="37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5" name="Freeform 231"/>
                <p:cNvSpPr>
                  <a:spLocks/>
                </p:cNvSpPr>
                <p:nvPr/>
              </p:nvSpPr>
              <p:spPr bwMode="auto">
                <a:xfrm>
                  <a:off x="1970" y="1810"/>
                  <a:ext cx="77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8" y="0"/>
                    </a:cxn>
                    <a:cxn ang="0">
                      <a:pos x="73" y="0"/>
                    </a:cxn>
                    <a:cxn ang="0">
                      <a:pos x="79" y="0"/>
                    </a:cxn>
                    <a:cxn ang="0">
                      <a:pos x="85" y="0"/>
                    </a:cxn>
                    <a:cxn ang="0">
                      <a:pos x="90" y="5"/>
                    </a:cxn>
                    <a:cxn ang="0">
                      <a:pos x="96" y="5"/>
                    </a:cxn>
                    <a:cxn ang="0">
                      <a:pos x="96" y="9"/>
                    </a:cxn>
                    <a:cxn ang="0">
                      <a:pos x="101" y="14"/>
                    </a:cxn>
                    <a:cxn ang="0">
                      <a:pos x="101" y="18"/>
                    </a:cxn>
                    <a:cxn ang="0">
                      <a:pos x="101" y="23"/>
                    </a:cxn>
                    <a:cxn ang="0">
                      <a:pos x="101" y="28"/>
                    </a:cxn>
                    <a:cxn ang="0">
                      <a:pos x="101" y="32"/>
                    </a:cxn>
                    <a:cxn ang="0">
                      <a:pos x="101" y="37"/>
                    </a:cxn>
                    <a:cxn ang="0">
                      <a:pos x="101" y="41"/>
                    </a:cxn>
                    <a:cxn ang="0">
                      <a:pos x="96" y="46"/>
                    </a:cxn>
                    <a:cxn ang="0">
                      <a:pos x="96" y="50"/>
                    </a:cxn>
                    <a:cxn ang="0">
                      <a:pos x="90" y="50"/>
                    </a:cxn>
                    <a:cxn ang="0">
                      <a:pos x="85" y="55"/>
                    </a:cxn>
                    <a:cxn ang="0">
                      <a:pos x="79" y="55"/>
                    </a:cxn>
                    <a:cxn ang="0">
                      <a:pos x="73" y="60"/>
                    </a:cxn>
                    <a:cxn ang="0">
                      <a:pos x="68" y="60"/>
                    </a:cxn>
                    <a:cxn ang="0">
                      <a:pos x="0" y="60"/>
                    </a:cxn>
                    <a:cxn ang="0">
                      <a:pos x="0" y="50"/>
                    </a:cxn>
                    <a:cxn ang="0">
                      <a:pos x="68" y="50"/>
                    </a:cxn>
                    <a:cxn ang="0">
                      <a:pos x="73" y="50"/>
                    </a:cxn>
                    <a:cxn ang="0">
                      <a:pos x="79" y="50"/>
                    </a:cxn>
                    <a:cxn ang="0">
                      <a:pos x="85" y="50"/>
                    </a:cxn>
                    <a:cxn ang="0">
                      <a:pos x="85" y="46"/>
                    </a:cxn>
                    <a:cxn ang="0">
                      <a:pos x="90" y="46"/>
                    </a:cxn>
                    <a:cxn ang="0">
                      <a:pos x="90" y="41"/>
                    </a:cxn>
                    <a:cxn ang="0">
                      <a:pos x="96" y="41"/>
                    </a:cxn>
                    <a:cxn ang="0">
                      <a:pos x="96" y="37"/>
                    </a:cxn>
                    <a:cxn ang="0">
                      <a:pos x="96" y="32"/>
                    </a:cxn>
                    <a:cxn ang="0">
                      <a:pos x="96" y="28"/>
                    </a:cxn>
                    <a:cxn ang="0">
                      <a:pos x="96" y="23"/>
                    </a:cxn>
                    <a:cxn ang="0">
                      <a:pos x="96" y="18"/>
                    </a:cxn>
                    <a:cxn ang="0">
                      <a:pos x="90" y="14"/>
                    </a:cxn>
                    <a:cxn ang="0">
                      <a:pos x="90" y="9"/>
                    </a:cxn>
                    <a:cxn ang="0">
                      <a:pos x="85" y="9"/>
                    </a:cxn>
                    <a:cxn ang="0">
                      <a:pos x="79" y="5"/>
                    </a:cxn>
                    <a:cxn ang="0">
                      <a:pos x="73" y="5"/>
                    </a:cxn>
                    <a:cxn ang="0">
                      <a:pos x="68" y="5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" h="60">
                      <a:moveTo>
                        <a:pt x="0" y="0"/>
                      </a:moveTo>
                      <a:lnTo>
                        <a:pt x="68" y="0"/>
                      </a:lnTo>
                      <a:lnTo>
                        <a:pt x="73" y="0"/>
                      </a:lnTo>
                      <a:lnTo>
                        <a:pt x="79" y="0"/>
                      </a:lnTo>
                      <a:lnTo>
                        <a:pt x="85" y="0"/>
                      </a:lnTo>
                      <a:lnTo>
                        <a:pt x="90" y="5"/>
                      </a:lnTo>
                      <a:lnTo>
                        <a:pt x="96" y="5"/>
                      </a:lnTo>
                      <a:lnTo>
                        <a:pt x="96" y="9"/>
                      </a:lnTo>
                      <a:lnTo>
                        <a:pt x="101" y="14"/>
                      </a:lnTo>
                      <a:lnTo>
                        <a:pt x="101" y="18"/>
                      </a:lnTo>
                      <a:lnTo>
                        <a:pt x="101" y="23"/>
                      </a:lnTo>
                      <a:lnTo>
                        <a:pt x="101" y="28"/>
                      </a:lnTo>
                      <a:lnTo>
                        <a:pt x="101" y="32"/>
                      </a:lnTo>
                      <a:lnTo>
                        <a:pt x="101" y="37"/>
                      </a:lnTo>
                      <a:lnTo>
                        <a:pt x="101" y="41"/>
                      </a:lnTo>
                      <a:lnTo>
                        <a:pt x="96" y="46"/>
                      </a:lnTo>
                      <a:lnTo>
                        <a:pt x="96" y="50"/>
                      </a:lnTo>
                      <a:lnTo>
                        <a:pt x="90" y="50"/>
                      </a:lnTo>
                      <a:lnTo>
                        <a:pt x="85" y="55"/>
                      </a:lnTo>
                      <a:lnTo>
                        <a:pt x="79" y="55"/>
                      </a:lnTo>
                      <a:lnTo>
                        <a:pt x="73" y="60"/>
                      </a:lnTo>
                      <a:lnTo>
                        <a:pt x="68" y="60"/>
                      </a:lnTo>
                      <a:lnTo>
                        <a:pt x="0" y="60"/>
                      </a:lnTo>
                      <a:lnTo>
                        <a:pt x="0" y="50"/>
                      </a:lnTo>
                      <a:lnTo>
                        <a:pt x="68" y="50"/>
                      </a:lnTo>
                      <a:lnTo>
                        <a:pt x="73" y="50"/>
                      </a:lnTo>
                      <a:lnTo>
                        <a:pt x="79" y="50"/>
                      </a:lnTo>
                      <a:lnTo>
                        <a:pt x="85" y="50"/>
                      </a:lnTo>
                      <a:lnTo>
                        <a:pt x="85" y="46"/>
                      </a:lnTo>
                      <a:lnTo>
                        <a:pt x="90" y="46"/>
                      </a:lnTo>
                      <a:lnTo>
                        <a:pt x="90" y="41"/>
                      </a:lnTo>
                      <a:lnTo>
                        <a:pt x="96" y="41"/>
                      </a:lnTo>
                      <a:lnTo>
                        <a:pt x="96" y="37"/>
                      </a:lnTo>
                      <a:lnTo>
                        <a:pt x="96" y="32"/>
                      </a:lnTo>
                      <a:lnTo>
                        <a:pt x="96" y="28"/>
                      </a:lnTo>
                      <a:lnTo>
                        <a:pt x="96" y="23"/>
                      </a:lnTo>
                      <a:lnTo>
                        <a:pt x="96" y="18"/>
                      </a:lnTo>
                      <a:lnTo>
                        <a:pt x="90" y="14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79" y="5"/>
                      </a:lnTo>
                      <a:lnTo>
                        <a:pt x="73" y="5"/>
                      </a:lnTo>
                      <a:lnTo>
                        <a:pt x="68" y="5"/>
                      </a:lnTo>
                      <a:lnTo>
                        <a:pt x="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6" name="Freeform 232"/>
                <p:cNvSpPr>
                  <a:spLocks/>
                </p:cNvSpPr>
                <p:nvPr/>
              </p:nvSpPr>
              <p:spPr bwMode="auto">
                <a:xfrm>
                  <a:off x="1834" y="2010"/>
                  <a:ext cx="295" cy="231"/>
                </a:xfrm>
                <a:custGeom>
                  <a:avLst/>
                  <a:gdLst/>
                  <a:ahLst/>
                  <a:cxnLst>
                    <a:cxn ang="0">
                      <a:pos x="388" y="0"/>
                    </a:cxn>
                    <a:cxn ang="0">
                      <a:pos x="388" y="92"/>
                    </a:cxn>
                    <a:cxn ang="0">
                      <a:pos x="0" y="252"/>
                    </a:cxn>
                  </a:cxnLst>
                  <a:rect l="0" t="0" r="r" b="b"/>
                  <a:pathLst>
                    <a:path w="388" h="252">
                      <a:moveTo>
                        <a:pt x="388" y="0"/>
                      </a:moveTo>
                      <a:lnTo>
                        <a:pt x="388" y="92"/>
                      </a:lnTo>
                      <a:lnTo>
                        <a:pt x="0" y="252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57" name="Line 233"/>
                <p:cNvSpPr>
                  <a:spLocks noChangeShapeType="1"/>
                </p:cNvSpPr>
                <p:nvPr/>
              </p:nvSpPr>
              <p:spPr bwMode="auto">
                <a:xfrm>
                  <a:off x="2128" y="1680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357968" name="Group 234"/>
              <p:cNvGrpSpPr>
                <a:grpSpLocks/>
              </p:cNvGrpSpPr>
              <p:nvPr/>
            </p:nvGrpSpPr>
            <p:grpSpPr bwMode="auto">
              <a:xfrm rot="-3359764">
                <a:off x="4848" y="1710"/>
                <a:ext cx="192" cy="288"/>
                <a:chOff x="3216" y="1200"/>
                <a:chExt cx="864" cy="1104"/>
              </a:xfrm>
            </p:grpSpPr>
            <p:sp>
              <p:nvSpPr>
                <p:cNvPr id="1358059" name="AutoShape 235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8060" name="Rectangle 236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2000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</p:grpSp>
        <p:sp>
          <p:nvSpPr>
            <p:cNvPr id="1358061" name="Text Box 237"/>
            <p:cNvSpPr txBox="1">
              <a:spLocks noChangeArrowheads="1"/>
            </p:cNvSpPr>
            <p:nvPr/>
          </p:nvSpPr>
          <p:spPr bwMode="auto">
            <a:xfrm>
              <a:off x="2784" y="1488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altLang="de-DE" sz="1800" u="none">
                  <a:cs typeface="Times New Roman (Arabic)" charset="-78"/>
                </a:rPr>
                <a:t>Pass 1</a:t>
              </a:r>
            </a:p>
          </p:txBody>
        </p:sp>
        <p:sp>
          <p:nvSpPr>
            <p:cNvPr id="1358062" name="Line 238"/>
            <p:cNvSpPr>
              <a:spLocks noChangeShapeType="1"/>
            </p:cNvSpPr>
            <p:nvPr/>
          </p:nvSpPr>
          <p:spPr bwMode="auto">
            <a:xfrm flipV="1">
              <a:off x="2208" y="206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358063" name="Line 239"/>
            <p:cNvSpPr>
              <a:spLocks noChangeShapeType="1"/>
            </p:cNvSpPr>
            <p:nvPr/>
          </p:nvSpPr>
          <p:spPr bwMode="auto">
            <a:xfrm flipV="1">
              <a:off x="3648" y="201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1357972" name="Group 240"/>
          <p:cNvGrpSpPr>
            <a:grpSpLocks/>
          </p:cNvGrpSpPr>
          <p:nvPr/>
        </p:nvGrpSpPr>
        <p:grpSpPr bwMode="auto">
          <a:xfrm>
            <a:off x="1524000" y="4802188"/>
            <a:ext cx="1431925" cy="1501775"/>
            <a:chOff x="816" y="3168"/>
            <a:chExt cx="902" cy="946"/>
          </a:xfrm>
        </p:grpSpPr>
        <p:sp>
          <p:nvSpPr>
            <p:cNvPr id="1358065" name="Line 241"/>
            <p:cNvSpPr>
              <a:spLocks noChangeShapeType="1"/>
            </p:cNvSpPr>
            <p:nvPr/>
          </p:nvSpPr>
          <p:spPr bwMode="auto">
            <a:xfrm>
              <a:off x="912" y="3168"/>
              <a:ext cx="144" cy="2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357973" name="Group 242"/>
            <p:cNvGrpSpPr>
              <a:grpSpLocks/>
            </p:cNvGrpSpPr>
            <p:nvPr/>
          </p:nvGrpSpPr>
          <p:grpSpPr bwMode="auto">
            <a:xfrm>
              <a:off x="816" y="3552"/>
              <a:ext cx="737" cy="562"/>
              <a:chOff x="1392" y="1679"/>
              <a:chExt cx="737" cy="562"/>
            </a:xfrm>
          </p:grpSpPr>
          <p:grpSp>
            <p:nvGrpSpPr>
              <p:cNvPr id="1357989" name="Group 243"/>
              <p:cNvGrpSpPr>
                <a:grpSpLocks/>
              </p:cNvGrpSpPr>
              <p:nvPr/>
            </p:nvGrpSpPr>
            <p:grpSpPr bwMode="auto">
              <a:xfrm>
                <a:off x="1392" y="1679"/>
                <a:ext cx="737" cy="562"/>
                <a:chOff x="1392" y="1679"/>
                <a:chExt cx="737" cy="562"/>
              </a:xfrm>
            </p:grpSpPr>
            <p:sp>
              <p:nvSpPr>
                <p:cNvPr id="1358068" name="Freeform 244"/>
                <p:cNvSpPr>
                  <a:spLocks/>
                </p:cNvSpPr>
                <p:nvPr/>
              </p:nvSpPr>
              <p:spPr bwMode="auto">
                <a:xfrm>
                  <a:off x="1392" y="1679"/>
                  <a:ext cx="737" cy="562"/>
                </a:xfrm>
                <a:custGeom>
                  <a:avLst/>
                  <a:gdLst/>
                  <a:ahLst/>
                  <a:cxnLst>
                    <a:cxn ang="0">
                      <a:pos x="371" y="0"/>
                    </a:cxn>
                    <a:cxn ang="0">
                      <a:pos x="968" y="0"/>
                    </a:cxn>
                    <a:cxn ang="0">
                      <a:pos x="580" y="170"/>
                    </a:cxn>
                    <a:cxn ang="0">
                      <a:pos x="0" y="170"/>
                    </a:cxn>
                    <a:cxn ang="0">
                      <a:pos x="0" y="614"/>
                    </a:cxn>
                    <a:cxn ang="0">
                      <a:pos x="580" y="614"/>
                    </a:cxn>
                    <a:cxn ang="0">
                      <a:pos x="580" y="170"/>
                    </a:cxn>
                  </a:cxnLst>
                  <a:rect l="0" t="0" r="r" b="b"/>
                  <a:pathLst>
                    <a:path w="968" h="614">
                      <a:moveTo>
                        <a:pt x="371" y="0"/>
                      </a:moveTo>
                      <a:lnTo>
                        <a:pt x="968" y="0"/>
                      </a:lnTo>
                      <a:lnTo>
                        <a:pt x="580" y="170"/>
                      </a:lnTo>
                      <a:lnTo>
                        <a:pt x="0" y="170"/>
                      </a:lnTo>
                      <a:lnTo>
                        <a:pt x="0" y="614"/>
                      </a:lnTo>
                      <a:lnTo>
                        <a:pt x="580" y="614"/>
                      </a:lnTo>
                      <a:lnTo>
                        <a:pt x="580" y="17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069" name="Line 245"/>
                <p:cNvSpPr>
                  <a:spLocks noChangeShapeType="1"/>
                </p:cNvSpPr>
                <p:nvPr/>
              </p:nvSpPr>
              <p:spPr bwMode="auto">
                <a:xfrm flipH="1">
                  <a:off x="1392" y="1679"/>
                  <a:ext cx="282" cy="15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358070" name="Freeform 246"/>
              <p:cNvSpPr>
                <a:spLocks/>
              </p:cNvSpPr>
              <p:nvPr/>
            </p:nvSpPr>
            <p:spPr bwMode="auto">
              <a:xfrm>
                <a:off x="1945" y="1743"/>
                <a:ext cx="64" cy="183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85" y="160"/>
                  </a:cxn>
                  <a:cxn ang="0">
                    <a:pos x="0" y="201"/>
                  </a:cxn>
                  <a:cxn ang="0">
                    <a:pos x="0" y="32"/>
                  </a:cxn>
                </a:cxnLst>
                <a:rect l="0" t="0" r="r" b="b"/>
                <a:pathLst>
                  <a:path w="85" h="201">
                    <a:moveTo>
                      <a:pt x="85" y="0"/>
                    </a:moveTo>
                    <a:lnTo>
                      <a:pt x="85" y="160"/>
                    </a:lnTo>
                    <a:lnTo>
                      <a:pt x="0" y="201"/>
                    </a:lnTo>
                    <a:lnTo>
                      <a:pt x="0" y="32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1" name="Freeform 247"/>
              <p:cNvSpPr>
                <a:spLocks noEditPoints="1"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  <a:cxn ang="0">
                    <a:pos x="28" y="55"/>
                  </a:cxn>
                  <a:cxn ang="0">
                    <a:pos x="231" y="124"/>
                  </a:cxn>
                  <a:cxn ang="0">
                    <a:pos x="355" y="9"/>
                  </a:cxn>
                  <a:cxn ang="0">
                    <a:pos x="28" y="55"/>
                  </a:cxn>
                  <a:cxn ang="0">
                    <a:pos x="22" y="69"/>
                  </a:cxn>
                  <a:cxn ang="0">
                    <a:pos x="73" y="188"/>
                  </a:cxn>
                  <a:cxn ang="0">
                    <a:pos x="152" y="110"/>
                  </a:cxn>
                  <a:cxn ang="0">
                    <a:pos x="22" y="69"/>
                  </a:cxn>
                  <a:cxn ang="0">
                    <a:pos x="372" y="19"/>
                  </a:cxn>
                  <a:cxn ang="0">
                    <a:pos x="293" y="92"/>
                  </a:cxn>
                  <a:cxn ang="0">
                    <a:pos x="422" y="138"/>
                  </a:cxn>
                  <a:cxn ang="0">
                    <a:pos x="372" y="19"/>
                  </a:cxn>
                  <a:cxn ang="0">
                    <a:pos x="169" y="119"/>
                  </a:cxn>
                  <a:cxn ang="0">
                    <a:pos x="90" y="193"/>
                  </a:cxn>
                  <a:cxn ang="0">
                    <a:pos x="411" y="147"/>
                  </a:cxn>
                  <a:cxn ang="0">
                    <a:pos x="281" y="101"/>
                  </a:cxn>
                  <a:cxn ang="0">
                    <a:pos x="242" y="142"/>
                  </a:cxn>
                  <a:cxn ang="0">
                    <a:pos x="169" y="119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  <a:close/>
                    <a:moveTo>
                      <a:pt x="28" y="55"/>
                    </a:moveTo>
                    <a:lnTo>
                      <a:pt x="231" y="124"/>
                    </a:lnTo>
                    <a:lnTo>
                      <a:pt x="355" y="9"/>
                    </a:lnTo>
                    <a:lnTo>
                      <a:pt x="28" y="55"/>
                    </a:lnTo>
                    <a:close/>
                    <a:moveTo>
                      <a:pt x="22" y="69"/>
                    </a:moveTo>
                    <a:lnTo>
                      <a:pt x="73" y="188"/>
                    </a:lnTo>
                    <a:lnTo>
                      <a:pt x="152" y="110"/>
                    </a:lnTo>
                    <a:lnTo>
                      <a:pt x="22" y="69"/>
                    </a:lnTo>
                    <a:close/>
                    <a:moveTo>
                      <a:pt x="372" y="19"/>
                    </a:moveTo>
                    <a:lnTo>
                      <a:pt x="293" y="92"/>
                    </a:lnTo>
                    <a:lnTo>
                      <a:pt x="422" y="138"/>
                    </a:lnTo>
                    <a:lnTo>
                      <a:pt x="372" y="19"/>
                    </a:lnTo>
                    <a:close/>
                    <a:moveTo>
                      <a:pt x="169" y="119"/>
                    </a:moveTo>
                    <a:lnTo>
                      <a:pt x="90" y="193"/>
                    </a:lnTo>
                    <a:lnTo>
                      <a:pt x="411" y="147"/>
                    </a:lnTo>
                    <a:lnTo>
                      <a:pt x="281" y="101"/>
                    </a:lnTo>
                    <a:lnTo>
                      <a:pt x="242" y="142"/>
                    </a:lnTo>
                    <a:lnTo>
                      <a:pt x="169" y="119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2" name="Freeform 248"/>
              <p:cNvSpPr>
                <a:spLocks/>
              </p:cNvSpPr>
              <p:nvPr/>
            </p:nvSpPr>
            <p:spPr bwMode="auto">
              <a:xfrm>
                <a:off x="1448" y="1947"/>
                <a:ext cx="338" cy="19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77" y="0"/>
                  </a:cxn>
                  <a:cxn ang="0">
                    <a:pos x="445" y="152"/>
                  </a:cxn>
                  <a:cxn ang="0">
                    <a:pos x="67" y="207"/>
                  </a:cxn>
                  <a:cxn ang="0">
                    <a:pos x="0" y="51"/>
                  </a:cxn>
                </a:cxnLst>
                <a:rect l="0" t="0" r="r" b="b"/>
                <a:pathLst>
                  <a:path w="445" h="207">
                    <a:moveTo>
                      <a:pt x="0" y="51"/>
                    </a:moveTo>
                    <a:lnTo>
                      <a:pt x="377" y="0"/>
                    </a:lnTo>
                    <a:lnTo>
                      <a:pt x="445" y="152"/>
                    </a:lnTo>
                    <a:lnTo>
                      <a:pt x="67" y="207"/>
                    </a:lnTo>
                    <a:lnTo>
                      <a:pt x="0" y="5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3" name="Freeform 249"/>
              <p:cNvSpPr>
                <a:spLocks/>
              </p:cNvSpPr>
              <p:nvPr/>
            </p:nvSpPr>
            <p:spPr bwMode="auto">
              <a:xfrm>
                <a:off x="1469" y="1955"/>
                <a:ext cx="249" cy="105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03" y="115"/>
                  </a:cxn>
                  <a:cxn ang="0">
                    <a:pos x="327" y="0"/>
                  </a:cxn>
                  <a:cxn ang="0">
                    <a:pos x="0" y="46"/>
                  </a:cxn>
                </a:cxnLst>
                <a:rect l="0" t="0" r="r" b="b"/>
                <a:pathLst>
                  <a:path w="327" h="115">
                    <a:moveTo>
                      <a:pt x="0" y="46"/>
                    </a:moveTo>
                    <a:lnTo>
                      <a:pt x="203" y="115"/>
                    </a:lnTo>
                    <a:lnTo>
                      <a:pt x="327" y="0"/>
                    </a:lnTo>
                    <a:lnTo>
                      <a:pt x="0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4" name="Freeform 250"/>
              <p:cNvSpPr>
                <a:spLocks/>
              </p:cNvSpPr>
              <p:nvPr/>
            </p:nvSpPr>
            <p:spPr bwMode="auto">
              <a:xfrm>
                <a:off x="1465" y="2010"/>
                <a:ext cx="99" cy="1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119"/>
                  </a:cxn>
                  <a:cxn ang="0">
                    <a:pos x="130" y="41"/>
                  </a:cxn>
                  <a:cxn ang="0">
                    <a:pos x="0" y="0"/>
                  </a:cxn>
                </a:cxnLst>
                <a:rect l="0" t="0" r="r" b="b"/>
                <a:pathLst>
                  <a:path w="130" h="119">
                    <a:moveTo>
                      <a:pt x="0" y="0"/>
                    </a:moveTo>
                    <a:lnTo>
                      <a:pt x="51" y="119"/>
                    </a:lnTo>
                    <a:lnTo>
                      <a:pt x="130" y="41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5" name="Freeform 251"/>
              <p:cNvSpPr>
                <a:spLocks/>
              </p:cNvSpPr>
              <p:nvPr/>
            </p:nvSpPr>
            <p:spPr bwMode="auto">
              <a:xfrm>
                <a:off x="1671" y="1965"/>
                <a:ext cx="98" cy="109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73"/>
                  </a:cxn>
                  <a:cxn ang="0">
                    <a:pos x="129" y="119"/>
                  </a:cxn>
                  <a:cxn ang="0">
                    <a:pos x="79" y="0"/>
                  </a:cxn>
                </a:cxnLst>
                <a:rect l="0" t="0" r="r" b="b"/>
                <a:pathLst>
                  <a:path w="129" h="119">
                    <a:moveTo>
                      <a:pt x="79" y="0"/>
                    </a:moveTo>
                    <a:lnTo>
                      <a:pt x="0" y="73"/>
                    </a:lnTo>
                    <a:lnTo>
                      <a:pt x="129" y="119"/>
                    </a:lnTo>
                    <a:lnTo>
                      <a:pt x="79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6" name="Freeform 252"/>
              <p:cNvSpPr>
                <a:spLocks/>
              </p:cNvSpPr>
              <p:nvPr/>
            </p:nvSpPr>
            <p:spPr bwMode="auto">
              <a:xfrm>
                <a:off x="1516" y="2040"/>
                <a:ext cx="244" cy="84"/>
              </a:xfrm>
              <a:custGeom>
                <a:avLst/>
                <a:gdLst/>
                <a:ahLst/>
                <a:cxnLst>
                  <a:cxn ang="0">
                    <a:pos x="79" y="18"/>
                  </a:cxn>
                  <a:cxn ang="0">
                    <a:pos x="0" y="92"/>
                  </a:cxn>
                  <a:cxn ang="0">
                    <a:pos x="321" y="46"/>
                  </a:cxn>
                  <a:cxn ang="0">
                    <a:pos x="191" y="0"/>
                  </a:cxn>
                  <a:cxn ang="0">
                    <a:pos x="152" y="41"/>
                  </a:cxn>
                  <a:cxn ang="0">
                    <a:pos x="79" y="18"/>
                  </a:cxn>
                </a:cxnLst>
                <a:rect l="0" t="0" r="r" b="b"/>
                <a:pathLst>
                  <a:path w="321" h="92">
                    <a:moveTo>
                      <a:pt x="79" y="18"/>
                    </a:moveTo>
                    <a:lnTo>
                      <a:pt x="0" y="92"/>
                    </a:lnTo>
                    <a:lnTo>
                      <a:pt x="321" y="46"/>
                    </a:lnTo>
                    <a:lnTo>
                      <a:pt x="191" y="0"/>
                    </a:lnTo>
                    <a:lnTo>
                      <a:pt x="152" y="41"/>
                    </a:lnTo>
                    <a:lnTo>
                      <a:pt x="79" y="18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7" name="Freeform 253"/>
              <p:cNvSpPr>
                <a:spLocks/>
              </p:cNvSpPr>
              <p:nvPr/>
            </p:nvSpPr>
            <p:spPr bwMode="auto">
              <a:xfrm>
                <a:off x="1585" y="1981"/>
                <a:ext cx="55" cy="67"/>
              </a:xfrm>
              <a:custGeom>
                <a:avLst/>
                <a:gdLst/>
                <a:ahLst/>
                <a:cxnLst>
                  <a:cxn ang="0">
                    <a:pos x="39" y="46"/>
                  </a:cxn>
                  <a:cxn ang="0">
                    <a:pos x="34" y="50"/>
                  </a:cxn>
                  <a:cxn ang="0">
                    <a:pos x="11" y="18"/>
                  </a:cxn>
                  <a:cxn ang="0">
                    <a:pos x="23" y="69"/>
                  </a:cxn>
                  <a:cxn ang="0">
                    <a:pos x="34" y="64"/>
                  </a:cxn>
                  <a:cxn ang="0">
                    <a:pos x="34" y="69"/>
                  </a:cxn>
                  <a:cxn ang="0">
                    <a:pos x="17" y="73"/>
                  </a:cxn>
                  <a:cxn ang="0">
                    <a:pos x="17" y="69"/>
                  </a:cxn>
                  <a:cxn ang="0">
                    <a:pos x="23" y="69"/>
                  </a:cxn>
                  <a:cxn ang="0">
                    <a:pos x="6" y="18"/>
                  </a:cxn>
                  <a:cxn ang="0">
                    <a:pos x="6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11" y="14"/>
                  </a:cxn>
                  <a:cxn ang="0">
                    <a:pos x="39" y="46"/>
                  </a:cxn>
                  <a:cxn ang="0">
                    <a:pos x="39" y="5"/>
                  </a:cxn>
                  <a:cxn ang="0">
                    <a:pos x="51" y="0"/>
                  </a:cxn>
                  <a:cxn ang="0">
                    <a:pos x="56" y="0"/>
                  </a:cxn>
                  <a:cxn ang="0">
                    <a:pos x="56" y="5"/>
                  </a:cxn>
                  <a:cxn ang="0">
                    <a:pos x="51" y="5"/>
                  </a:cxn>
                  <a:cxn ang="0">
                    <a:pos x="68" y="55"/>
                  </a:cxn>
                  <a:cxn ang="0">
                    <a:pos x="73" y="55"/>
                  </a:cxn>
                  <a:cxn ang="0">
                    <a:pos x="68" y="55"/>
                  </a:cxn>
                  <a:cxn ang="0">
                    <a:pos x="56" y="60"/>
                  </a:cxn>
                  <a:cxn ang="0">
                    <a:pos x="51" y="60"/>
                  </a:cxn>
                  <a:cxn ang="0">
                    <a:pos x="56" y="60"/>
                  </a:cxn>
                  <a:cxn ang="0">
                    <a:pos x="62" y="55"/>
                  </a:cxn>
                  <a:cxn ang="0">
                    <a:pos x="45" y="9"/>
                  </a:cxn>
                  <a:cxn ang="0">
                    <a:pos x="39" y="46"/>
                  </a:cxn>
                </a:cxnLst>
                <a:rect l="0" t="0" r="r" b="b"/>
                <a:pathLst>
                  <a:path w="73" h="73">
                    <a:moveTo>
                      <a:pt x="39" y="46"/>
                    </a:moveTo>
                    <a:lnTo>
                      <a:pt x="34" y="50"/>
                    </a:lnTo>
                    <a:lnTo>
                      <a:pt x="11" y="18"/>
                    </a:lnTo>
                    <a:lnTo>
                      <a:pt x="23" y="69"/>
                    </a:lnTo>
                    <a:lnTo>
                      <a:pt x="34" y="64"/>
                    </a:lnTo>
                    <a:lnTo>
                      <a:pt x="34" y="69"/>
                    </a:lnTo>
                    <a:lnTo>
                      <a:pt x="17" y="73"/>
                    </a:lnTo>
                    <a:lnTo>
                      <a:pt x="17" y="69"/>
                    </a:lnTo>
                    <a:lnTo>
                      <a:pt x="23" y="69"/>
                    </a:lnTo>
                    <a:lnTo>
                      <a:pt x="6" y="18"/>
                    </a:lnTo>
                    <a:lnTo>
                      <a:pt x="6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11" y="14"/>
                    </a:lnTo>
                    <a:lnTo>
                      <a:pt x="39" y="46"/>
                    </a:lnTo>
                    <a:lnTo>
                      <a:pt x="39" y="5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5"/>
                    </a:lnTo>
                    <a:lnTo>
                      <a:pt x="51" y="5"/>
                    </a:lnTo>
                    <a:lnTo>
                      <a:pt x="68" y="55"/>
                    </a:lnTo>
                    <a:lnTo>
                      <a:pt x="73" y="55"/>
                    </a:lnTo>
                    <a:lnTo>
                      <a:pt x="68" y="55"/>
                    </a:lnTo>
                    <a:lnTo>
                      <a:pt x="56" y="60"/>
                    </a:lnTo>
                    <a:lnTo>
                      <a:pt x="51" y="60"/>
                    </a:lnTo>
                    <a:lnTo>
                      <a:pt x="56" y="60"/>
                    </a:lnTo>
                    <a:lnTo>
                      <a:pt x="62" y="55"/>
                    </a:lnTo>
                    <a:lnTo>
                      <a:pt x="45" y="9"/>
                    </a:lnTo>
                    <a:lnTo>
                      <a:pt x="39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8" name="Freeform 254"/>
              <p:cNvSpPr>
                <a:spLocks/>
              </p:cNvSpPr>
              <p:nvPr/>
            </p:nvSpPr>
            <p:spPr bwMode="auto">
              <a:xfrm>
                <a:off x="1957" y="1788"/>
                <a:ext cx="43" cy="97"/>
              </a:xfrm>
              <a:custGeom>
                <a:avLst/>
                <a:gdLst/>
                <a:ahLst/>
                <a:cxnLst>
                  <a:cxn ang="0">
                    <a:pos x="56" y="46"/>
                  </a:cxn>
                  <a:cxn ang="0">
                    <a:pos x="56" y="60"/>
                  </a:cxn>
                  <a:cxn ang="0">
                    <a:pos x="51" y="73"/>
                  </a:cxn>
                  <a:cxn ang="0">
                    <a:pos x="51" y="83"/>
                  </a:cxn>
                  <a:cxn ang="0">
                    <a:pos x="51" y="87"/>
                  </a:cxn>
                  <a:cxn ang="0">
                    <a:pos x="45" y="96"/>
                  </a:cxn>
                  <a:cxn ang="0">
                    <a:pos x="40" y="101"/>
                  </a:cxn>
                  <a:cxn ang="0">
                    <a:pos x="34" y="101"/>
                  </a:cxn>
                  <a:cxn ang="0">
                    <a:pos x="34" y="106"/>
                  </a:cxn>
                  <a:cxn ang="0">
                    <a:pos x="28" y="106"/>
                  </a:cxn>
                  <a:cxn ang="0">
                    <a:pos x="23" y="106"/>
                  </a:cxn>
                  <a:cxn ang="0">
                    <a:pos x="17" y="106"/>
                  </a:cxn>
                  <a:cxn ang="0">
                    <a:pos x="17" y="101"/>
                  </a:cxn>
                  <a:cxn ang="0">
                    <a:pos x="11" y="101"/>
                  </a:cxn>
                  <a:cxn ang="0">
                    <a:pos x="11" y="96"/>
                  </a:cxn>
                  <a:cxn ang="0">
                    <a:pos x="6" y="96"/>
                  </a:cxn>
                  <a:cxn ang="0">
                    <a:pos x="6" y="92"/>
                  </a:cxn>
                  <a:cxn ang="0">
                    <a:pos x="6" y="87"/>
                  </a:cxn>
                  <a:cxn ang="0">
                    <a:pos x="6" y="83"/>
                  </a:cxn>
                  <a:cxn ang="0">
                    <a:pos x="0" y="78"/>
                  </a:cxn>
                  <a:cxn ang="0">
                    <a:pos x="0" y="73"/>
                  </a:cxn>
                  <a:cxn ang="0">
                    <a:pos x="0" y="69"/>
                  </a:cxn>
                  <a:cxn ang="0">
                    <a:pos x="0" y="64"/>
                  </a:cxn>
                  <a:cxn ang="0">
                    <a:pos x="0" y="60"/>
                  </a:cxn>
                  <a:cxn ang="0">
                    <a:pos x="0" y="46"/>
                  </a:cxn>
                  <a:cxn ang="0">
                    <a:pos x="0" y="37"/>
                  </a:cxn>
                  <a:cxn ang="0">
                    <a:pos x="0" y="28"/>
                  </a:cxn>
                  <a:cxn ang="0">
                    <a:pos x="6" y="18"/>
                  </a:cxn>
                  <a:cxn ang="0">
                    <a:pos x="11" y="9"/>
                  </a:cxn>
                  <a:cxn ang="0">
                    <a:pos x="11" y="5"/>
                  </a:cxn>
                  <a:cxn ang="0">
                    <a:pos x="17" y="5"/>
                  </a:cxn>
                  <a:cxn ang="0">
                    <a:pos x="23" y="0"/>
                  </a:cxn>
                  <a:cxn ang="0">
                    <a:pos x="28" y="0"/>
                  </a:cxn>
                  <a:cxn ang="0">
                    <a:pos x="34" y="0"/>
                  </a:cxn>
                  <a:cxn ang="0">
                    <a:pos x="34" y="5"/>
                  </a:cxn>
                  <a:cxn ang="0">
                    <a:pos x="40" y="5"/>
                  </a:cxn>
                  <a:cxn ang="0">
                    <a:pos x="45" y="9"/>
                  </a:cxn>
                  <a:cxn ang="0">
                    <a:pos x="45" y="14"/>
                  </a:cxn>
                  <a:cxn ang="0">
                    <a:pos x="51" y="18"/>
                  </a:cxn>
                  <a:cxn ang="0">
                    <a:pos x="51" y="23"/>
                  </a:cxn>
                  <a:cxn ang="0">
                    <a:pos x="51" y="28"/>
                  </a:cxn>
                  <a:cxn ang="0">
                    <a:pos x="51" y="32"/>
                  </a:cxn>
                  <a:cxn ang="0">
                    <a:pos x="51" y="37"/>
                  </a:cxn>
                  <a:cxn ang="0">
                    <a:pos x="56" y="41"/>
                  </a:cxn>
                  <a:cxn ang="0">
                    <a:pos x="56" y="46"/>
                  </a:cxn>
                </a:cxnLst>
                <a:rect l="0" t="0" r="r" b="b"/>
                <a:pathLst>
                  <a:path w="56" h="106">
                    <a:moveTo>
                      <a:pt x="56" y="46"/>
                    </a:moveTo>
                    <a:lnTo>
                      <a:pt x="56" y="60"/>
                    </a:lnTo>
                    <a:lnTo>
                      <a:pt x="51" y="73"/>
                    </a:lnTo>
                    <a:lnTo>
                      <a:pt x="51" y="83"/>
                    </a:lnTo>
                    <a:lnTo>
                      <a:pt x="51" y="87"/>
                    </a:lnTo>
                    <a:lnTo>
                      <a:pt x="45" y="96"/>
                    </a:lnTo>
                    <a:lnTo>
                      <a:pt x="40" y="101"/>
                    </a:lnTo>
                    <a:lnTo>
                      <a:pt x="34" y="101"/>
                    </a:lnTo>
                    <a:lnTo>
                      <a:pt x="34" y="106"/>
                    </a:lnTo>
                    <a:lnTo>
                      <a:pt x="28" y="106"/>
                    </a:lnTo>
                    <a:lnTo>
                      <a:pt x="23" y="106"/>
                    </a:lnTo>
                    <a:lnTo>
                      <a:pt x="17" y="106"/>
                    </a:lnTo>
                    <a:lnTo>
                      <a:pt x="17" y="101"/>
                    </a:lnTo>
                    <a:lnTo>
                      <a:pt x="11" y="101"/>
                    </a:lnTo>
                    <a:lnTo>
                      <a:pt x="11" y="96"/>
                    </a:lnTo>
                    <a:lnTo>
                      <a:pt x="6" y="96"/>
                    </a:lnTo>
                    <a:lnTo>
                      <a:pt x="6" y="92"/>
                    </a:lnTo>
                    <a:lnTo>
                      <a:pt x="6" y="87"/>
                    </a:lnTo>
                    <a:lnTo>
                      <a:pt x="6" y="83"/>
                    </a:lnTo>
                    <a:lnTo>
                      <a:pt x="0" y="78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6" y="18"/>
                    </a:lnTo>
                    <a:lnTo>
                      <a:pt x="11" y="9"/>
                    </a:lnTo>
                    <a:lnTo>
                      <a:pt x="11" y="5"/>
                    </a:lnTo>
                    <a:lnTo>
                      <a:pt x="17" y="5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4" y="5"/>
                    </a:lnTo>
                    <a:lnTo>
                      <a:pt x="40" y="5"/>
                    </a:lnTo>
                    <a:lnTo>
                      <a:pt x="45" y="9"/>
                    </a:lnTo>
                    <a:lnTo>
                      <a:pt x="45" y="14"/>
                    </a:lnTo>
                    <a:lnTo>
                      <a:pt x="51" y="18"/>
                    </a:lnTo>
                    <a:lnTo>
                      <a:pt x="51" y="23"/>
                    </a:lnTo>
                    <a:lnTo>
                      <a:pt x="51" y="28"/>
                    </a:lnTo>
                    <a:lnTo>
                      <a:pt x="51" y="32"/>
                    </a:lnTo>
                    <a:lnTo>
                      <a:pt x="51" y="37"/>
                    </a:lnTo>
                    <a:lnTo>
                      <a:pt x="56" y="41"/>
                    </a:lnTo>
                    <a:lnTo>
                      <a:pt x="56" y="46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79" name="Freeform 255"/>
              <p:cNvSpPr>
                <a:spLocks/>
              </p:cNvSpPr>
              <p:nvPr/>
            </p:nvSpPr>
            <p:spPr bwMode="auto">
              <a:xfrm>
                <a:off x="1962" y="1797"/>
                <a:ext cx="35" cy="79"/>
              </a:xfrm>
              <a:custGeom>
                <a:avLst/>
                <a:gdLst/>
                <a:ahLst/>
                <a:cxnLst>
                  <a:cxn ang="0">
                    <a:pos x="45" y="37"/>
                  </a:cxn>
                  <a:cxn ang="0">
                    <a:pos x="39" y="32"/>
                  </a:cxn>
                  <a:cxn ang="0">
                    <a:pos x="39" y="28"/>
                  </a:cxn>
                  <a:cxn ang="0">
                    <a:pos x="39" y="23"/>
                  </a:cxn>
                  <a:cxn ang="0">
                    <a:pos x="39" y="19"/>
                  </a:cxn>
                  <a:cxn ang="0">
                    <a:pos x="39" y="14"/>
                  </a:cxn>
                  <a:cxn ang="0">
                    <a:pos x="39" y="9"/>
                  </a:cxn>
                  <a:cxn ang="0">
                    <a:pos x="34" y="9"/>
                  </a:cxn>
                  <a:cxn ang="0">
                    <a:pos x="34" y="5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11" y="5"/>
                  </a:cxn>
                  <a:cxn ang="0">
                    <a:pos x="5" y="9"/>
                  </a:cxn>
                  <a:cxn ang="0">
                    <a:pos x="5" y="14"/>
                  </a:cxn>
                  <a:cxn ang="0">
                    <a:pos x="0" y="23"/>
                  </a:cxn>
                  <a:cxn ang="0">
                    <a:pos x="0" y="28"/>
                  </a:cxn>
                  <a:cxn ang="0">
                    <a:pos x="0" y="37"/>
                  </a:cxn>
                  <a:cxn ang="0">
                    <a:pos x="0" y="51"/>
                  </a:cxn>
                  <a:cxn ang="0">
                    <a:pos x="0" y="55"/>
                  </a:cxn>
                  <a:cxn ang="0">
                    <a:pos x="0" y="60"/>
                  </a:cxn>
                  <a:cxn ang="0">
                    <a:pos x="0" y="64"/>
                  </a:cxn>
                  <a:cxn ang="0">
                    <a:pos x="0" y="69"/>
                  </a:cxn>
                  <a:cxn ang="0">
                    <a:pos x="5" y="74"/>
                  </a:cxn>
                  <a:cxn ang="0">
                    <a:pos x="5" y="78"/>
                  </a:cxn>
                  <a:cxn ang="0">
                    <a:pos x="5" y="83"/>
                  </a:cxn>
                  <a:cxn ang="0">
                    <a:pos x="11" y="83"/>
                  </a:cxn>
                  <a:cxn ang="0">
                    <a:pos x="11" y="87"/>
                  </a:cxn>
                  <a:cxn ang="0">
                    <a:pos x="17" y="87"/>
                  </a:cxn>
                  <a:cxn ang="0">
                    <a:pos x="22" y="87"/>
                  </a:cxn>
                  <a:cxn ang="0">
                    <a:pos x="28" y="87"/>
                  </a:cxn>
                  <a:cxn ang="0">
                    <a:pos x="34" y="83"/>
                  </a:cxn>
                  <a:cxn ang="0">
                    <a:pos x="39" y="78"/>
                  </a:cxn>
                  <a:cxn ang="0">
                    <a:pos x="39" y="74"/>
                  </a:cxn>
                  <a:cxn ang="0">
                    <a:pos x="39" y="64"/>
                  </a:cxn>
                  <a:cxn ang="0">
                    <a:pos x="39" y="60"/>
                  </a:cxn>
                  <a:cxn ang="0">
                    <a:pos x="45" y="51"/>
                  </a:cxn>
                  <a:cxn ang="0">
                    <a:pos x="45" y="37"/>
                  </a:cxn>
                </a:cxnLst>
                <a:rect l="0" t="0" r="r" b="b"/>
                <a:pathLst>
                  <a:path w="45" h="87">
                    <a:moveTo>
                      <a:pt x="45" y="37"/>
                    </a:moveTo>
                    <a:lnTo>
                      <a:pt x="39" y="32"/>
                    </a:lnTo>
                    <a:lnTo>
                      <a:pt x="39" y="28"/>
                    </a:lnTo>
                    <a:lnTo>
                      <a:pt x="39" y="23"/>
                    </a:lnTo>
                    <a:lnTo>
                      <a:pt x="39" y="19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4" y="9"/>
                    </a:lnTo>
                    <a:lnTo>
                      <a:pt x="34" y="5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11" y="5"/>
                    </a:lnTo>
                    <a:lnTo>
                      <a:pt x="5" y="9"/>
                    </a:lnTo>
                    <a:lnTo>
                      <a:pt x="5" y="14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5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9"/>
                    </a:lnTo>
                    <a:lnTo>
                      <a:pt x="5" y="74"/>
                    </a:lnTo>
                    <a:lnTo>
                      <a:pt x="5" y="78"/>
                    </a:lnTo>
                    <a:lnTo>
                      <a:pt x="5" y="83"/>
                    </a:lnTo>
                    <a:lnTo>
                      <a:pt x="11" y="83"/>
                    </a:lnTo>
                    <a:lnTo>
                      <a:pt x="11" y="87"/>
                    </a:lnTo>
                    <a:lnTo>
                      <a:pt x="17" y="87"/>
                    </a:lnTo>
                    <a:lnTo>
                      <a:pt x="22" y="87"/>
                    </a:lnTo>
                    <a:lnTo>
                      <a:pt x="28" y="87"/>
                    </a:lnTo>
                    <a:lnTo>
                      <a:pt x="34" y="83"/>
                    </a:lnTo>
                    <a:lnTo>
                      <a:pt x="39" y="78"/>
                    </a:lnTo>
                    <a:lnTo>
                      <a:pt x="39" y="74"/>
                    </a:lnTo>
                    <a:lnTo>
                      <a:pt x="39" y="64"/>
                    </a:lnTo>
                    <a:lnTo>
                      <a:pt x="39" y="60"/>
                    </a:lnTo>
                    <a:lnTo>
                      <a:pt x="45" y="51"/>
                    </a:lnTo>
                    <a:lnTo>
                      <a:pt x="45" y="37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80" name="Freeform 256"/>
              <p:cNvSpPr>
                <a:spLocks/>
              </p:cNvSpPr>
              <p:nvPr/>
            </p:nvSpPr>
            <p:spPr bwMode="auto">
              <a:xfrm>
                <a:off x="1970" y="1810"/>
                <a:ext cx="77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0"/>
                  </a:cxn>
                  <a:cxn ang="0">
                    <a:pos x="73" y="0"/>
                  </a:cxn>
                  <a:cxn ang="0">
                    <a:pos x="79" y="0"/>
                  </a:cxn>
                  <a:cxn ang="0">
                    <a:pos x="85" y="0"/>
                  </a:cxn>
                  <a:cxn ang="0">
                    <a:pos x="90" y="5"/>
                  </a:cxn>
                  <a:cxn ang="0">
                    <a:pos x="96" y="5"/>
                  </a:cxn>
                  <a:cxn ang="0">
                    <a:pos x="96" y="9"/>
                  </a:cxn>
                  <a:cxn ang="0">
                    <a:pos x="101" y="14"/>
                  </a:cxn>
                  <a:cxn ang="0">
                    <a:pos x="101" y="18"/>
                  </a:cxn>
                  <a:cxn ang="0">
                    <a:pos x="101" y="23"/>
                  </a:cxn>
                  <a:cxn ang="0">
                    <a:pos x="101" y="28"/>
                  </a:cxn>
                  <a:cxn ang="0">
                    <a:pos x="101" y="32"/>
                  </a:cxn>
                  <a:cxn ang="0">
                    <a:pos x="101" y="37"/>
                  </a:cxn>
                  <a:cxn ang="0">
                    <a:pos x="101" y="41"/>
                  </a:cxn>
                  <a:cxn ang="0">
                    <a:pos x="96" y="46"/>
                  </a:cxn>
                  <a:cxn ang="0">
                    <a:pos x="96" y="50"/>
                  </a:cxn>
                  <a:cxn ang="0">
                    <a:pos x="90" y="50"/>
                  </a:cxn>
                  <a:cxn ang="0">
                    <a:pos x="85" y="55"/>
                  </a:cxn>
                  <a:cxn ang="0">
                    <a:pos x="79" y="55"/>
                  </a:cxn>
                  <a:cxn ang="0">
                    <a:pos x="73" y="60"/>
                  </a:cxn>
                  <a:cxn ang="0">
                    <a:pos x="68" y="60"/>
                  </a:cxn>
                  <a:cxn ang="0">
                    <a:pos x="0" y="60"/>
                  </a:cxn>
                  <a:cxn ang="0">
                    <a:pos x="0" y="50"/>
                  </a:cxn>
                  <a:cxn ang="0">
                    <a:pos x="68" y="50"/>
                  </a:cxn>
                  <a:cxn ang="0">
                    <a:pos x="73" y="50"/>
                  </a:cxn>
                  <a:cxn ang="0">
                    <a:pos x="79" y="50"/>
                  </a:cxn>
                  <a:cxn ang="0">
                    <a:pos x="85" y="50"/>
                  </a:cxn>
                  <a:cxn ang="0">
                    <a:pos x="85" y="46"/>
                  </a:cxn>
                  <a:cxn ang="0">
                    <a:pos x="90" y="46"/>
                  </a:cxn>
                  <a:cxn ang="0">
                    <a:pos x="90" y="41"/>
                  </a:cxn>
                  <a:cxn ang="0">
                    <a:pos x="96" y="41"/>
                  </a:cxn>
                  <a:cxn ang="0">
                    <a:pos x="96" y="37"/>
                  </a:cxn>
                  <a:cxn ang="0">
                    <a:pos x="96" y="32"/>
                  </a:cxn>
                  <a:cxn ang="0">
                    <a:pos x="96" y="28"/>
                  </a:cxn>
                  <a:cxn ang="0">
                    <a:pos x="96" y="23"/>
                  </a:cxn>
                  <a:cxn ang="0">
                    <a:pos x="96" y="18"/>
                  </a:cxn>
                  <a:cxn ang="0">
                    <a:pos x="90" y="14"/>
                  </a:cxn>
                  <a:cxn ang="0">
                    <a:pos x="90" y="9"/>
                  </a:cxn>
                  <a:cxn ang="0">
                    <a:pos x="85" y="9"/>
                  </a:cxn>
                  <a:cxn ang="0">
                    <a:pos x="79" y="5"/>
                  </a:cxn>
                  <a:cxn ang="0">
                    <a:pos x="73" y="5"/>
                  </a:cxn>
                  <a:cxn ang="0">
                    <a:pos x="68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01" h="60">
                    <a:moveTo>
                      <a:pt x="0" y="0"/>
                    </a:moveTo>
                    <a:lnTo>
                      <a:pt x="68" y="0"/>
                    </a:lnTo>
                    <a:lnTo>
                      <a:pt x="73" y="0"/>
                    </a:lnTo>
                    <a:lnTo>
                      <a:pt x="79" y="0"/>
                    </a:lnTo>
                    <a:lnTo>
                      <a:pt x="85" y="0"/>
                    </a:lnTo>
                    <a:lnTo>
                      <a:pt x="90" y="5"/>
                    </a:lnTo>
                    <a:lnTo>
                      <a:pt x="96" y="5"/>
                    </a:lnTo>
                    <a:lnTo>
                      <a:pt x="96" y="9"/>
                    </a:lnTo>
                    <a:lnTo>
                      <a:pt x="101" y="14"/>
                    </a:lnTo>
                    <a:lnTo>
                      <a:pt x="101" y="18"/>
                    </a:lnTo>
                    <a:lnTo>
                      <a:pt x="101" y="23"/>
                    </a:lnTo>
                    <a:lnTo>
                      <a:pt x="101" y="28"/>
                    </a:lnTo>
                    <a:lnTo>
                      <a:pt x="101" y="32"/>
                    </a:lnTo>
                    <a:lnTo>
                      <a:pt x="101" y="37"/>
                    </a:lnTo>
                    <a:lnTo>
                      <a:pt x="101" y="41"/>
                    </a:lnTo>
                    <a:lnTo>
                      <a:pt x="96" y="46"/>
                    </a:lnTo>
                    <a:lnTo>
                      <a:pt x="96" y="50"/>
                    </a:lnTo>
                    <a:lnTo>
                      <a:pt x="90" y="50"/>
                    </a:lnTo>
                    <a:lnTo>
                      <a:pt x="85" y="55"/>
                    </a:lnTo>
                    <a:lnTo>
                      <a:pt x="79" y="55"/>
                    </a:lnTo>
                    <a:lnTo>
                      <a:pt x="73" y="60"/>
                    </a:lnTo>
                    <a:lnTo>
                      <a:pt x="68" y="60"/>
                    </a:lnTo>
                    <a:lnTo>
                      <a:pt x="0" y="60"/>
                    </a:lnTo>
                    <a:lnTo>
                      <a:pt x="0" y="50"/>
                    </a:lnTo>
                    <a:lnTo>
                      <a:pt x="68" y="50"/>
                    </a:lnTo>
                    <a:lnTo>
                      <a:pt x="73" y="50"/>
                    </a:lnTo>
                    <a:lnTo>
                      <a:pt x="79" y="50"/>
                    </a:lnTo>
                    <a:lnTo>
                      <a:pt x="85" y="50"/>
                    </a:lnTo>
                    <a:lnTo>
                      <a:pt x="85" y="46"/>
                    </a:lnTo>
                    <a:lnTo>
                      <a:pt x="90" y="46"/>
                    </a:lnTo>
                    <a:lnTo>
                      <a:pt x="90" y="41"/>
                    </a:lnTo>
                    <a:lnTo>
                      <a:pt x="96" y="41"/>
                    </a:lnTo>
                    <a:lnTo>
                      <a:pt x="96" y="37"/>
                    </a:lnTo>
                    <a:lnTo>
                      <a:pt x="96" y="32"/>
                    </a:lnTo>
                    <a:lnTo>
                      <a:pt x="96" y="28"/>
                    </a:lnTo>
                    <a:lnTo>
                      <a:pt x="96" y="23"/>
                    </a:lnTo>
                    <a:lnTo>
                      <a:pt x="96" y="18"/>
                    </a:lnTo>
                    <a:lnTo>
                      <a:pt x="90" y="14"/>
                    </a:lnTo>
                    <a:lnTo>
                      <a:pt x="90" y="9"/>
                    </a:lnTo>
                    <a:lnTo>
                      <a:pt x="85" y="9"/>
                    </a:lnTo>
                    <a:lnTo>
                      <a:pt x="79" y="5"/>
                    </a:lnTo>
                    <a:lnTo>
                      <a:pt x="73" y="5"/>
                    </a:lnTo>
                    <a:lnTo>
                      <a:pt x="68" y="5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81" name="Freeform 257"/>
              <p:cNvSpPr>
                <a:spLocks/>
              </p:cNvSpPr>
              <p:nvPr/>
            </p:nvSpPr>
            <p:spPr bwMode="auto">
              <a:xfrm>
                <a:off x="1834" y="2010"/>
                <a:ext cx="295" cy="231"/>
              </a:xfrm>
              <a:custGeom>
                <a:avLst/>
                <a:gdLst/>
                <a:ahLst/>
                <a:cxnLst>
                  <a:cxn ang="0">
                    <a:pos x="388" y="0"/>
                  </a:cxn>
                  <a:cxn ang="0">
                    <a:pos x="388" y="92"/>
                  </a:cxn>
                  <a:cxn ang="0">
                    <a:pos x="0" y="252"/>
                  </a:cxn>
                </a:cxnLst>
                <a:rect l="0" t="0" r="r" b="b"/>
                <a:pathLst>
                  <a:path w="388" h="252">
                    <a:moveTo>
                      <a:pt x="388" y="0"/>
                    </a:moveTo>
                    <a:lnTo>
                      <a:pt x="388" y="92"/>
                    </a:lnTo>
                    <a:lnTo>
                      <a:pt x="0" y="252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8082" name="Line 258"/>
              <p:cNvSpPr>
                <a:spLocks noChangeShapeType="1"/>
              </p:cNvSpPr>
              <p:nvPr/>
            </p:nvSpPr>
            <p:spPr bwMode="auto">
              <a:xfrm>
                <a:off x="2128" y="168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grpSp>
          <p:nvGrpSpPr>
            <p:cNvPr id="1357992" name="Group 259"/>
            <p:cNvGrpSpPr>
              <a:grpSpLocks/>
            </p:cNvGrpSpPr>
            <p:nvPr/>
          </p:nvGrpSpPr>
          <p:grpSpPr bwMode="auto">
            <a:xfrm rot="2037534">
              <a:off x="1296" y="3682"/>
              <a:ext cx="195" cy="298"/>
              <a:chOff x="3216" y="1200"/>
              <a:chExt cx="864" cy="1104"/>
            </a:xfrm>
          </p:grpSpPr>
          <p:sp>
            <p:nvSpPr>
              <p:cNvPr id="1358084" name="AutoShape 26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85" name="Rectangle 261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  <p:grpSp>
          <p:nvGrpSpPr>
            <p:cNvPr id="1358008" name="Group 262"/>
            <p:cNvGrpSpPr>
              <a:grpSpLocks/>
            </p:cNvGrpSpPr>
            <p:nvPr/>
          </p:nvGrpSpPr>
          <p:grpSpPr bwMode="auto">
            <a:xfrm rot="-3359764">
              <a:off x="1478" y="3630"/>
              <a:ext cx="192" cy="288"/>
              <a:chOff x="3216" y="1200"/>
              <a:chExt cx="864" cy="1104"/>
            </a:xfrm>
          </p:grpSpPr>
          <p:sp>
            <p:nvSpPr>
              <p:cNvPr id="1358087" name="AutoShape 26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88" name="Rectangle 264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solidFill>
                      <a:schemeClr val="hlink"/>
                    </a:solidFill>
                    <a:cs typeface="Times New Roman (Arabic)" charset="-78"/>
                  </a:rPr>
                  <a:t>A</a:t>
                </a:r>
                <a:endParaRPr lang="en-US" sz="18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</p:grpSp>
      </p:grpSp>
      <p:grpSp>
        <p:nvGrpSpPr>
          <p:cNvPr id="1358011" name="Group 265"/>
          <p:cNvGrpSpPr>
            <a:grpSpLocks/>
          </p:cNvGrpSpPr>
          <p:nvPr/>
        </p:nvGrpSpPr>
        <p:grpSpPr bwMode="auto">
          <a:xfrm>
            <a:off x="1295400" y="3276600"/>
            <a:ext cx="2133600" cy="2640013"/>
            <a:chOff x="768" y="2160"/>
            <a:chExt cx="1344" cy="1662"/>
          </a:xfrm>
        </p:grpSpPr>
        <p:sp>
          <p:nvSpPr>
            <p:cNvPr id="1358090" name="Line 266"/>
            <p:cNvSpPr>
              <a:spLocks noChangeShapeType="1"/>
            </p:cNvSpPr>
            <p:nvPr/>
          </p:nvSpPr>
          <p:spPr bwMode="auto">
            <a:xfrm>
              <a:off x="768" y="2160"/>
              <a:ext cx="864" cy="110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grpSp>
          <p:nvGrpSpPr>
            <p:cNvPr id="1358012" name="Group 267"/>
            <p:cNvGrpSpPr>
              <a:grpSpLocks/>
            </p:cNvGrpSpPr>
            <p:nvPr/>
          </p:nvGrpSpPr>
          <p:grpSpPr bwMode="auto">
            <a:xfrm>
              <a:off x="1680" y="3300"/>
              <a:ext cx="432" cy="336"/>
              <a:chOff x="1680" y="3300"/>
              <a:chExt cx="432" cy="336"/>
            </a:xfrm>
          </p:grpSpPr>
          <p:grpSp>
            <p:nvGrpSpPr>
              <p:cNvPr id="1358021" name="Group 268"/>
              <p:cNvGrpSpPr>
                <a:grpSpLocks/>
              </p:cNvGrpSpPr>
              <p:nvPr/>
            </p:nvGrpSpPr>
            <p:grpSpPr bwMode="auto">
              <a:xfrm rot="-3359764">
                <a:off x="1872" y="3252"/>
                <a:ext cx="192" cy="288"/>
                <a:chOff x="3216" y="1200"/>
                <a:chExt cx="864" cy="1104"/>
              </a:xfrm>
            </p:grpSpPr>
            <p:sp>
              <p:nvSpPr>
                <p:cNvPr id="1358093" name="AutoShape 269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864" cy="91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endParaRPr lang="de-DE"/>
                </a:p>
              </p:txBody>
            </p:sp>
            <p:sp>
              <p:nvSpPr>
                <p:cNvPr id="1358094" name="Rectangle 270"/>
                <p:cNvSpPr>
                  <a:spLocks noChangeArrowheads="1"/>
                </p:cNvSpPr>
                <p:nvPr/>
              </p:nvSpPr>
              <p:spPr bwMode="auto">
                <a:xfrm>
                  <a:off x="3216" y="1680"/>
                  <a:ext cx="864" cy="624"/>
                </a:xfrm>
                <a:prstGeom prst="rect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762000"/>
                  <a:r>
                    <a:rPr lang="de-DE" sz="1800" u="none">
                      <a:solidFill>
                        <a:schemeClr val="hlink"/>
                      </a:solidFill>
                      <a:cs typeface="Times New Roman (Arabic)" charset="-78"/>
                    </a:rPr>
                    <a:t>A</a:t>
                  </a:r>
                  <a:endParaRPr lang="en-US" sz="1800" u="none">
                    <a:solidFill>
                      <a:schemeClr val="hlink"/>
                    </a:solidFill>
                    <a:cs typeface="Times New Roman (Arabic)" charset="-78"/>
                  </a:endParaRPr>
                </a:p>
              </p:txBody>
            </p:sp>
          </p:grpSp>
          <p:sp>
            <p:nvSpPr>
              <p:cNvPr id="1358095" name="Line 271"/>
              <p:cNvSpPr>
                <a:spLocks noChangeShapeType="1"/>
              </p:cNvSpPr>
              <p:nvPr/>
            </p:nvSpPr>
            <p:spPr bwMode="auto">
              <a:xfrm flipV="1">
                <a:off x="1680" y="3492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grpSp>
          <p:nvGrpSpPr>
            <p:cNvPr id="1358023" name="Group 272"/>
            <p:cNvGrpSpPr>
              <a:grpSpLocks/>
            </p:cNvGrpSpPr>
            <p:nvPr/>
          </p:nvGrpSpPr>
          <p:grpSpPr bwMode="auto">
            <a:xfrm rot="-3359764">
              <a:off x="1575" y="3582"/>
              <a:ext cx="192" cy="288"/>
              <a:chOff x="3216" y="1200"/>
              <a:chExt cx="864" cy="1104"/>
            </a:xfrm>
          </p:grpSpPr>
          <p:sp>
            <p:nvSpPr>
              <p:cNvPr id="1358097" name="AutoShape 27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EF"/>
              </a:solidFill>
              <a:ln w="28575">
                <a:solidFill>
                  <a:srgbClr val="ABABAB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098" name="Rectangle 274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rgbClr val="FFFFEF"/>
              </a:solidFill>
              <a:ln w="28575">
                <a:solidFill>
                  <a:srgbClr val="ABABAB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solidFill>
                      <a:srgbClr val="CC99FF"/>
                    </a:solidFill>
                    <a:cs typeface="Times New Roman (Arabic)" charset="-78"/>
                  </a:rPr>
                  <a:t>A</a:t>
                </a:r>
                <a:endParaRPr lang="en-US" sz="1800" u="none">
                  <a:solidFill>
                    <a:srgbClr val="CC99FF"/>
                  </a:solidFill>
                  <a:cs typeface="Times New Roman (Arabic)" charset="-78"/>
                </a:endParaRPr>
              </a:p>
            </p:txBody>
          </p:sp>
        </p:grpSp>
        <p:grpSp>
          <p:nvGrpSpPr>
            <p:cNvPr id="1358027" name="Group 275"/>
            <p:cNvGrpSpPr>
              <a:grpSpLocks/>
            </p:cNvGrpSpPr>
            <p:nvPr/>
          </p:nvGrpSpPr>
          <p:grpSpPr bwMode="auto">
            <a:xfrm>
              <a:off x="1392" y="3264"/>
              <a:ext cx="432" cy="192"/>
              <a:chOff x="2736" y="1344"/>
              <a:chExt cx="432" cy="192"/>
            </a:xfrm>
          </p:grpSpPr>
          <p:sp>
            <p:nvSpPr>
              <p:cNvPr id="1358100" name="Oval 276"/>
              <p:cNvSpPr>
                <a:spLocks noChangeArrowheads="1"/>
              </p:cNvSpPr>
              <p:nvPr/>
            </p:nvSpPr>
            <p:spPr bwMode="auto">
              <a:xfrm>
                <a:off x="2736" y="1344"/>
                <a:ext cx="192" cy="192"/>
              </a:xfrm>
              <a:prstGeom prst="ellipse">
                <a:avLst/>
              </a:prstGeom>
              <a:solidFill>
                <a:srgbClr val="FF99FF"/>
              </a:solidFill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200" u="none">
                    <a:solidFill>
                      <a:schemeClr val="hlink"/>
                    </a:solidFill>
                    <a:cs typeface="Times New Roman (Arabic)" charset="-78"/>
                  </a:rPr>
                  <a:t>A</a:t>
                </a:r>
                <a:endParaRPr lang="en-US" sz="1200" u="none">
                  <a:solidFill>
                    <a:schemeClr val="hlink"/>
                  </a:solidFill>
                  <a:cs typeface="Times New Roman (Arabic)" charset="-78"/>
                </a:endParaRPr>
              </a:p>
            </p:txBody>
          </p:sp>
          <p:sp>
            <p:nvSpPr>
              <p:cNvPr id="1358101" name="Line 277"/>
              <p:cNvSpPr>
                <a:spLocks noChangeShapeType="1"/>
              </p:cNvSpPr>
              <p:nvPr/>
            </p:nvSpPr>
            <p:spPr bwMode="auto">
              <a:xfrm>
                <a:off x="2928" y="1440"/>
                <a:ext cx="24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102" name="Rectangle 278"/>
              <p:cNvSpPr>
                <a:spLocks noChangeArrowheads="1"/>
              </p:cNvSpPr>
              <p:nvPr/>
            </p:nvSpPr>
            <p:spPr bwMode="auto">
              <a:xfrm>
                <a:off x="3072" y="1344"/>
                <a:ext cx="48" cy="8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</p:grpSp>
      <p:grpSp>
        <p:nvGrpSpPr>
          <p:cNvPr id="1358031" name="Group 279"/>
          <p:cNvGrpSpPr>
            <a:grpSpLocks/>
          </p:cNvGrpSpPr>
          <p:nvPr/>
        </p:nvGrpSpPr>
        <p:grpSpPr bwMode="auto">
          <a:xfrm>
            <a:off x="6303963" y="4949825"/>
            <a:ext cx="1376362" cy="1144588"/>
            <a:chOff x="3924" y="3213"/>
            <a:chExt cx="867" cy="721"/>
          </a:xfrm>
        </p:grpSpPr>
        <p:grpSp>
          <p:nvGrpSpPr>
            <p:cNvPr id="1358039" name="Group 280"/>
            <p:cNvGrpSpPr>
              <a:grpSpLocks/>
            </p:cNvGrpSpPr>
            <p:nvPr/>
          </p:nvGrpSpPr>
          <p:grpSpPr bwMode="auto">
            <a:xfrm>
              <a:off x="3924" y="3213"/>
              <a:ext cx="492" cy="444"/>
              <a:chOff x="3924" y="3240"/>
              <a:chExt cx="492" cy="444"/>
            </a:xfrm>
          </p:grpSpPr>
          <p:sp>
            <p:nvSpPr>
              <p:cNvPr id="1358105" name="Line 281"/>
              <p:cNvSpPr>
                <a:spLocks noChangeShapeType="1"/>
              </p:cNvSpPr>
              <p:nvPr/>
            </p:nvSpPr>
            <p:spPr bwMode="auto">
              <a:xfrm flipH="1" flipV="1">
                <a:off x="4224" y="3240"/>
                <a:ext cx="192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106" name="Line 282"/>
              <p:cNvSpPr>
                <a:spLocks noChangeShapeType="1"/>
              </p:cNvSpPr>
              <p:nvPr/>
            </p:nvSpPr>
            <p:spPr bwMode="auto">
              <a:xfrm flipH="1" flipV="1">
                <a:off x="3924" y="3396"/>
                <a:ext cx="192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107" name="Line 283"/>
              <p:cNvSpPr>
                <a:spLocks noChangeShapeType="1"/>
              </p:cNvSpPr>
              <p:nvPr/>
            </p:nvSpPr>
            <p:spPr bwMode="auto">
              <a:xfrm flipH="1">
                <a:off x="3936" y="3243"/>
                <a:ext cx="282" cy="15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358040" name="Group 284"/>
            <p:cNvGrpSpPr>
              <a:grpSpLocks/>
            </p:cNvGrpSpPr>
            <p:nvPr/>
          </p:nvGrpSpPr>
          <p:grpSpPr bwMode="auto">
            <a:xfrm rot="2037534">
              <a:off x="4596" y="3636"/>
              <a:ext cx="195" cy="298"/>
              <a:chOff x="3216" y="1200"/>
              <a:chExt cx="864" cy="1104"/>
            </a:xfrm>
          </p:grpSpPr>
          <p:sp>
            <p:nvSpPr>
              <p:cNvPr id="1358109" name="AutoShape 28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864" cy="91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  <p:sp>
            <p:nvSpPr>
              <p:cNvPr id="1358110" name="Rectangle 286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762000"/>
                <a:r>
                  <a:rPr lang="de-DE" sz="1800" u="none">
                    <a:cs typeface="Times New Roman (Arabic)" charset="-78"/>
                  </a:rPr>
                  <a:t>B</a:t>
                </a:r>
                <a:endParaRPr lang="en-US" sz="1800" u="none">
                  <a:cs typeface="Times New Roman (Arabic)" charset="-78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5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57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58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357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135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1358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357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1357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3579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358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13579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500"/>
                                        <p:tgtEl>
                                          <p:spTgt spid="13578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7826" grpId="0" animBg="1"/>
      <p:bldP spid="13580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8" name="Rectangle 2"/>
          <p:cNvSpPr>
            <a:spLocks noChangeArrowheads="1"/>
          </p:cNvSpPr>
          <p:nvPr/>
        </p:nvSpPr>
        <p:spPr bwMode="auto">
          <a:xfrm>
            <a:off x="2410392" y="1011238"/>
            <a:ext cx="562814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endParaRPr lang="en-US" altLang="ar-SA" sz="32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US" altLang="ar-SA" sz="4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5. Physical Security</a:t>
            </a:r>
          </a:p>
          <a:p>
            <a:pPr algn="ctr" defTabSz="762000"/>
            <a:endParaRPr lang="en-US" altLang="ar-SA" sz="48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defTabSz="762000"/>
            <a:r>
              <a:rPr lang="de-DE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DNA-</a:t>
            </a:r>
            <a:r>
              <a:rPr lang="de-DE" altLang="ar-SA" sz="32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like</a:t>
            </a:r>
            <a:r>
              <a:rPr lang="de-DE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Identity </a:t>
            </a:r>
            <a:r>
              <a:rPr lang="de-DE" altLang="ar-SA" sz="32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for</a:t>
            </a:r>
            <a:r>
              <a:rPr lang="de-DE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</a:t>
            </a:r>
            <a:r>
              <a:rPr lang="de-DE" altLang="ar-SA" sz="32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Physical</a:t>
            </a:r>
            <a:r>
              <a:rPr lang="de-DE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Units</a:t>
            </a:r>
          </a:p>
          <a:p>
            <a:pPr defTabSz="762000"/>
            <a:endParaRPr lang="de-DE" altLang="ar-SA" sz="32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lvl="0" defTabSz="762000"/>
            <a:r>
              <a:rPr lang="de-DE" altLang="ar-SA" sz="32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 </a:t>
            </a:r>
            <a:r>
              <a:rPr lang="de-DE" altLang="ar-SA" sz="3200" u="none" dirty="0" err="1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Unclonable</a:t>
            </a:r>
            <a:r>
              <a:rPr lang="de-DE" altLang="ar-SA" sz="32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</a:t>
            </a:r>
            <a:r>
              <a:rPr lang="de-DE" altLang="ar-SA" sz="32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Physical</a:t>
            </a:r>
            <a:r>
              <a:rPr lang="de-DE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Units (PUFs)</a:t>
            </a:r>
            <a:endParaRPr lang="en-GB" altLang="ar-SA" sz="40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defTabSz="762000"/>
            <a:r>
              <a:rPr lang="de-DE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 </a:t>
            </a:r>
            <a:r>
              <a:rPr lang="de-DE" altLang="ar-SA" sz="3200" u="none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Clone-Resistant</a:t>
            </a:r>
            <a:r>
              <a:rPr lang="de-DE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</a:t>
            </a:r>
            <a:r>
              <a:rPr lang="de-DE" altLang="ar-SA" sz="32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Physical</a:t>
            </a:r>
            <a:r>
              <a:rPr lang="de-DE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Units</a:t>
            </a:r>
            <a:endParaRPr lang="en-GB" altLang="ar-SA" sz="40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defTabSz="762000"/>
            <a:endParaRPr lang="en-GB" altLang="ar-SA" sz="40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algn="ctr" defTabSz="762000"/>
            <a:r>
              <a:rPr lang="en-GB" altLang="ar-SA" sz="40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</a:t>
            </a:r>
            <a:endParaRPr lang="en-GB" altLang="ar-SA" sz="32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7596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729113" y="3366037"/>
            <a:ext cx="5737208" cy="423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Biological DNA Identification:</a:t>
            </a:r>
          </a:p>
        </p:txBody>
      </p:sp>
      <p:pic>
        <p:nvPicPr>
          <p:cNvPr id="264205" name="Picture 2" descr="Image:RNA-codon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195" y="915720"/>
            <a:ext cx="1875880" cy="2273453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1"/>
          <p:cNvGrpSpPr>
            <a:grpSpLocks/>
          </p:cNvGrpSpPr>
          <p:nvPr/>
        </p:nvGrpSpPr>
        <p:grpSpPr bwMode="auto">
          <a:xfrm>
            <a:off x="3098265" y="1572903"/>
            <a:ext cx="5935486" cy="820645"/>
            <a:chOff x="1690" y="1100"/>
            <a:chExt cx="3297" cy="492"/>
          </a:xfrm>
        </p:grpSpPr>
        <p:sp>
          <p:nvSpPr>
            <p:cNvPr id="264219" name="Line 22"/>
            <p:cNvSpPr>
              <a:spLocks noChangeShapeType="1"/>
            </p:cNvSpPr>
            <p:nvPr/>
          </p:nvSpPr>
          <p:spPr bwMode="auto">
            <a:xfrm>
              <a:off x="3334" y="1361"/>
              <a:ext cx="4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64220" name="Group 23"/>
            <p:cNvGrpSpPr>
              <a:grpSpLocks/>
            </p:cNvGrpSpPr>
            <p:nvPr/>
          </p:nvGrpSpPr>
          <p:grpSpPr bwMode="auto">
            <a:xfrm>
              <a:off x="1690" y="1100"/>
              <a:ext cx="3297" cy="492"/>
              <a:chOff x="1690" y="1100"/>
              <a:chExt cx="3297" cy="492"/>
            </a:xfrm>
          </p:grpSpPr>
          <p:sp>
            <p:nvSpPr>
              <p:cNvPr id="264221" name="Line 24"/>
              <p:cNvSpPr>
                <a:spLocks noChangeShapeType="1"/>
              </p:cNvSpPr>
              <p:nvPr/>
            </p:nvSpPr>
            <p:spPr bwMode="auto">
              <a:xfrm flipH="1">
                <a:off x="1889" y="1479"/>
                <a:ext cx="783" cy="11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 sz="2600" b="0" u="none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64222" name="Line 25"/>
              <p:cNvSpPr>
                <a:spLocks noChangeShapeType="1"/>
              </p:cNvSpPr>
              <p:nvPr/>
            </p:nvSpPr>
            <p:spPr bwMode="auto">
              <a:xfrm flipH="1" flipV="1">
                <a:off x="1690" y="1100"/>
                <a:ext cx="982" cy="20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en-US" sz="2600" b="0" u="none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1" name="Text Box 26"/>
              <p:cNvSpPr txBox="1">
                <a:spLocks noChangeArrowheads="1"/>
              </p:cNvSpPr>
              <p:nvPr/>
            </p:nvSpPr>
            <p:spPr bwMode="auto">
              <a:xfrm>
                <a:off x="2672" y="1144"/>
                <a:ext cx="622" cy="424"/>
              </a:xfrm>
              <a:prstGeom prst="rect">
                <a:avLst/>
              </a:prstGeom>
              <a:solidFill>
                <a:srgbClr val="C2E49C"/>
              </a:solidFill>
              <a:ln w="127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u="none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 Narrow" pitchFamily="34" charset="0"/>
                    <a:cs typeface="Arial" pitchFamily="34" charset="0"/>
                  </a:rPr>
                  <a:t>Chemical</a:t>
                </a:r>
              </a:p>
              <a:p>
                <a:pPr>
                  <a:defRPr/>
                </a:pPr>
                <a:r>
                  <a:rPr lang="en-US" u="none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 Narrow" pitchFamily="34" charset="0"/>
                    <a:cs typeface="Arial" pitchFamily="34" charset="0"/>
                  </a:rPr>
                  <a:t>Extractor</a:t>
                </a:r>
              </a:p>
            </p:txBody>
          </p:sp>
          <p:sp>
            <p:nvSpPr>
              <p:cNvPr id="264224" name="Text Box 27"/>
              <p:cNvSpPr txBox="1">
                <a:spLocks noChangeArrowheads="1"/>
              </p:cNvSpPr>
              <p:nvPr/>
            </p:nvSpPr>
            <p:spPr bwMode="auto">
              <a:xfrm>
                <a:off x="3787" y="1236"/>
                <a:ext cx="1200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r>
                  <a:rPr lang="en-US" sz="2200" u="none">
                    <a:solidFill>
                      <a:srgbClr val="000000"/>
                    </a:solidFill>
                    <a:latin typeface="Arial Narrow" pitchFamily="34" charset="0"/>
                  </a:rPr>
                  <a:t>Chemical </a:t>
                </a:r>
                <a:r>
                  <a:rPr lang="en-US" sz="2200" u="none">
                    <a:solidFill>
                      <a:srgbClr val="FF0000"/>
                    </a:solidFill>
                    <a:latin typeface="Arial Narrow" pitchFamily="34" charset="0"/>
                  </a:rPr>
                  <a:t>Markers</a:t>
                </a:r>
              </a:p>
            </p:txBody>
          </p:sp>
        </p:grpSp>
      </p:grpSp>
      <p:grpSp>
        <p:nvGrpSpPr>
          <p:cNvPr id="33" name="Group 29"/>
          <p:cNvGrpSpPr>
            <a:grpSpLocks/>
          </p:cNvGrpSpPr>
          <p:nvPr/>
        </p:nvGrpSpPr>
        <p:grpSpPr bwMode="auto">
          <a:xfrm>
            <a:off x="788519" y="1277672"/>
            <a:ext cx="2667999" cy="1277671"/>
            <a:chOff x="407" y="923"/>
            <a:chExt cx="1482" cy="766"/>
          </a:xfrm>
        </p:grpSpPr>
        <p:sp>
          <p:nvSpPr>
            <p:cNvPr id="264214" name="Oval 30"/>
            <p:cNvSpPr>
              <a:spLocks noChangeArrowheads="1"/>
            </p:cNvSpPr>
            <p:nvPr/>
          </p:nvSpPr>
          <p:spPr bwMode="auto">
            <a:xfrm>
              <a:off x="1466" y="982"/>
              <a:ext cx="224" cy="221"/>
            </a:xfrm>
            <a:prstGeom prst="ellipse">
              <a:avLst/>
            </a:prstGeom>
            <a:gradFill rotWithShape="1">
              <a:gsLst>
                <a:gs pos="0">
                  <a:srgbClr val="D0F4D0">
                    <a:alpha val="51999"/>
                  </a:srgbClr>
                </a:gs>
                <a:gs pos="100000">
                  <a:srgbClr val="607160">
                    <a:alpha val="53998"/>
                  </a:srgbClr>
                </a:gs>
              </a:gsLst>
              <a:lin ang="5400000" scaled="1"/>
            </a:gra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64215" name="Oval 31"/>
            <p:cNvSpPr>
              <a:spLocks noChangeArrowheads="1"/>
            </p:cNvSpPr>
            <p:nvPr/>
          </p:nvSpPr>
          <p:spPr bwMode="auto">
            <a:xfrm>
              <a:off x="1624" y="1479"/>
              <a:ext cx="265" cy="210"/>
            </a:xfrm>
            <a:prstGeom prst="ellipse">
              <a:avLst/>
            </a:prstGeom>
            <a:gradFill rotWithShape="1">
              <a:gsLst>
                <a:gs pos="0">
                  <a:srgbClr val="D0F4D0">
                    <a:alpha val="51999"/>
                  </a:srgbClr>
                </a:gs>
                <a:gs pos="100000">
                  <a:srgbClr val="607160">
                    <a:alpha val="53998"/>
                  </a:srgbClr>
                </a:gs>
              </a:gsLst>
              <a:lin ang="5400000" scaled="1"/>
            </a:gra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64216" name="Text Box 32"/>
            <p:cNvSpPr txBox="1">
              <a:spLocks noChangeArrowheads="1"/>
            </p:cNvSpPr>
            <p:nvPr/>
          </p:nvSpPr>
          <p:spPr bwMode="auto">
            <a:xfrm>
              <a:off x="407" y="923"/>
              <a:ext cx="594" cy="46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en-US" sz="2200" u="none">
                  <a:solidFill>
                    <a:srgbClr val="000000"/>
                  </a:solidFill>
                  <a:latin typeface="Arial Narrow" pitchFamily="34" charset="0"/>
                </a:rPr>
                <a:t>Select</a:t>
              </a:r>
            </a:p>
            <a:p>
              <a:r>
                <a:rPr lang="en-US" sz="2200" u="none">
                  <a:solidFill>
                    <a:srgbClr val="000000"/>
                  </a:solidFill>
                  <a:latin typeface="Arial Narrow" pitchFamily="34" charset="0"/>
                </a:rPr>
                <a:t>Markers</a:t>
              </a:r>
            </a:p>
          </p:txBody>
        </p:sp>
        <p:sp>
          <p:nvSpPr>
            <p:cNvPr id="264217" name="Line 33"/>
            <p:cNvSpPr>
              <a:spLocks noChangeShapeType="1"/>
            </p:cNvSpPr>
            <p:nvPr/>
          </p:nvSpPr>
          <p:spPr bwMode="auto">
            <a:xfrm>
              <a:off x="1026" y="1100"/>
              <a:ext cx="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64218" name="Line 34"/>
            <p:cNvSpPr>
              <a:spLocks noChangeShapeType="1"/>
            </p:cNvSpPr>
            <p:nvPr/>
          </p:nvSpPr>
          <p:spPr bwMode="auto">
            <a:xfrm>
              <a:off x="1026" y="1203"/>
              <a:ext cx="598" cy="3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/>
              <a:endParaRPr lang="en-US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39" name="Group 29"/>
          <p:cNvGrpSpPr>
            <a:grpSpLocks/>
          </p:cNvGrpSpPr>
          <p:nvPr/>
        </p:nvGrpSpPr>
        <p:grpSpPr bwMode="auto">
          <a:xfrm>
            <a:off x="6138918" y="2193391"/>
            <a:ext cx="3915586" cy="762266"/>
            <a:chOff x="3379" y="1472"/>
            <a:chExt cx="2175" cy="457"/>
          </a:xfrm>
        </p:grpSpPr>
        <p:sp>
          <p:nvSpPr>
            <p:cNvPr id="264212" name="Text Box 28"/>
            <p:cNvSpPr txBox="1">
              <a:spLocks noChangeArrowheads="1"/>
            </p:cNvSpPr>
            <p:nvPr/>
          </p:nvSpPr>
          <p:spPr bwMode="auto">
            <a:xfrm>
              <a:off x="3379" y="1689"/>
              <a:ext cx="203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en-US" sz="2000" u="none">
                  <a:solidFill>
                    <a:srgbClr val="000000"/>
                  </a:solidFill>
                  <a:latin typeface="Arial Narrow" pitchFamily="34" charset="0"/>
                </a:rPr>
                <a:t>Identification by matching markers</a:t>
              </a:r>
            </a:p>
          </p:txBody>
        </p: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3424" y="1472"/>
              <a:ext cx="2130" cy="239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u="none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  <a:cs typeface="Arial" pitchFamily="34" charset="0"/>
                </a:rPr>
                <a:t>Bio DNA &gt; 2</a:t>
              </a:r>
              <a:r>
                <a:rPr lang="en-US" u="none" baseline="30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  <a:cs typeface="Arial" pitchFamily="34" charset="0"/>
                </a:rPr>
                <a:t>48</a:t>
              </a:r>
              <a:r>
                <a:rPr lang="en-US" u="none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  <a:cs typeface="Arial" pitchFamily="34" charset="0"/>
                </a:rPr>
                <a:t> combinations ≈3 · 10</a:t>
              </a:r>
              <a:r>
                <a:rPr lang="en-US" u="none" baseline="30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  <a:cs typeface="Arial" pitchFamily="34" charset="0"/>
                </a:rPr>
                <a:t>12</a:t>
              </a:r>
            </a:p>
          </p:txBody>
        </p:sp>
      </p:grpSp>
      <p:sp>
        <p:nvSpPr>
          <p:cNvPr id="264209" name="Line 49"/>
          <p:cNvSpPr>
            <a:spLocks noChangeShapeType="1"/>
          </p:cNvSpPr>
          <p:nvPr/>
        </p:nvSpPr>
        <p:spPr bwMode="auto">
          <a:xfrm>
            <a:off x="488772" y="3300198"/>
            <a:ext cx="9186774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8836" tIns="51395" rIns="98836" bIns="51395">
            <a:spAutoFit/>
          </a:bodyPr>
          <a:lstStyle/>
          <a:p>
            <a:pPr eaLnBrk="1" hangingPunct="1"/>
            <a:endParaRPr lang="en-US" sz="2600" b="0" u="none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545482" y="765604"/>
            <a:ext cx="1716043" cy="411570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ffectLst/>
        </p:spPr>
        <p:txBody>
          <a:bodyPr wrap="none" lIns="98836" tIns="51395" rIns="98836" bIns="51395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Biological DNA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107" y="69640"/>
            <a:ext cx="10574781" cy="54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algn="ctr"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sz="26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Unclonable physical Identity:  the born </a:t>
            </a:r>
            <a:r>
              <a:rPr lang="en-GB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DNA-like</a:t>
            </a:r>
            <a:r>
              <a:rPr lang="en-GB" sz="26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 as provable identity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82087">
            <a:off x="605077" y="3938387"/>
            <a:ext cx="1789096" cy="1922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82087">
            <a:off x="1896464" y="3951762"/>
            <a:ext cx="1789096" cy="1922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82087">
            <a:off x="3187853" y="3965138"/>
            <a:ext cx="1789096" cy="1922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82087">
            <a:off x="4479242" y="3978513"/>
            <a:ext cx="1789096" cy="1922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2614477" y="6275652"/>
            <a:ext cx="967573" cy="35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sz="3500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              ≠                           </a:t>
            </a:r>
          </a:p>
        </p:txBody>
      </p: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3910815" y="6262293"/>
            <a:ext cx="483786" cy="3445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sz="3500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              ≠                           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5171345" y="6266733"/>
            <a:ext cx="591182" cy="366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sz="3500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              ≠                           </a:t>
            </a:r>
          </a:p>
        </p:txBody>
      </p:sp>
      <p:sp>
        <p:nvSpPr>
          <p:cNvPr id="64" name="Rectangle 1"/>
          <p:cNvSpPr>
            <a:spLocks noChangeArrowheads="1"/>
          </p:cNvSpPr>
          <p:nvPr/>
        </p:nvSpPr>
        <p:spPr bwMode="auto">
          <a:xfrm>
            <a:off x="6862703" y="5785135"/>
            <a:ext cx="2982027" cy="709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Non-equal marker extracts for different entities</a:t>
            </a:r>
            <a:br>
              <a:rPr lang="en-GB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</a:br>
            <a:r>
              <a:rPr lang="en-GB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      A’ ≠ B’ ≠ C’ ≠ D’</a:t>
            </a:r>
          </a:p>
        </p:txBody>
      </p:sp>
      <p:sp>
        <p:nvSpPr>
          <p:cNvPr id="65" name="Rectangle 1"/>
          <p:cNvSpPr>
            <a:spLocks noChangeArrowheads="1"/>
          </p:cNvSpPr>
          <p:nvPr/>
        </p:nvSpPr>
        <p:spPr bwMode="auto">
          <a:xfrm>
            <a:off x="1289370" y="3759911"/>
            <a:ext cx="437481" cy="371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A</a:t>
            </a:r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2624158" y="3747455"/>
            <a:ext cx="437481" cy="371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B</a:t>
            </a:r>
          </a:p>
        </p:txBody>
      </p: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3884877" y="3762451"/>
            <a:ext cx="437481" cy="371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C</a:t>
            </a:r>
          </a:p>
        </p:txBody>
      </p:sp>
      <p:sp>
        <p:nvSpPr>
          <p:cNvPr id="69" name="Rectangle 1"/>
          <p:cNvSpPr>
            <a:spLocks noChangeArrowheads="1"/>
          </p:cNvSpPr>
          <p:nvPr/>
        </p:nvSpPr>
        <p:spPr bwMode="auto">
          <a:xfrm>
            <a:off x="5175224" y="3749995"/>
            <a:ext cx="437481" cy="371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D</a:t>
            </a:r>
          </a:p>
        </p:txBody>
      </p:sp>
      <p:grpSp>
        <p:nvGrpSpPr>
          <p:cNvPr id="22" name="Gruppieren 21"/>
          <p:cNvGrpSpPr/>
          <p:nvPr/>
        </p:nvGrpSpPr>
        <p:grpSpPr>
          <a:xfrm>
            <a:off x="1466552" y="4544789"/>
            <a:ext cx="1168543" cy="1928807"/>
            <a:chOff x="1293223" y="4325508"/>
            <a:chExt cx="1030436" cy="1835745"/>
          </a:xfrm>
        </p:grpSpPr>
        <p:sp>
          <p:nvSpPr>
            <p:cNvPr id="12" name="Freihandform 11"/>
            <p:cNvSpPr/>
            <p:nvPr/>
          </p:nvSpPr>
          <p:spPr>
            <a:xfrm>
              <a:off x="1293223" y="4325508"/>
              <a:ext cx="561703" cy="1449977"/>
            </a:xfrm>
            <a:custGeom>
              <a:avLst/>
              <a:gdLst>
                <a:gd name="connsiteX0" fmla="*/ 0 w 561703"/>
                <a:gd name="connsiteY0" fmla="*/ 0 h 1449977"/>
                <a:gd name="connsiteX1" fmla="*/ 431074 w 561703"/>
                <a:gd name="connsiteY1" fmla="*/ 418011 h 1449977"/>
                <a:gd name="connsiteX2" fmla="*/ 561703 w 561703"/>
                <a:gd name="connsiteY2" fmla="*/ 1449977 h 144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1703" h="1449977">
                  <a:moveTo>
                    <a:pt x="0" y="0"/>
                  </a:moveTo>
                  <a:cubicBezTo>
                    <a:pt x="168728" y="88174"/>
                    <a:pt x="337457" y="176348"/>
                    <a:pt x="431074" y="418011"/>
                  </a:cubicBezTo>
                  <a:cubicBezTo>
                    <a:pt x="524691" y="659674"/>
                    <a:pt x="529046" y="1271451"/>
                    <a:pt x="561703" y="1449977"/>
                  </a:cubicBezTo>
                </a:path>
              </a:pathLst>
            </a:cu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pic>
          <p:nvPicPr>
            <p:cNvPr id="66563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9853" y="5803797"/>
              <a:ext cx="245112" cy="357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" name="Rectangle 1"/>
            <p:cNvSpPr>
              <a:spLocks noChangeArrowheads="1"/>
            </p:cNvSpPr>
            <p:nvPr/>
          </p:nvSpPr>
          <p:spPr bwMode="auto">
            <a:xfrm>
              <a:off x="1937883" y="5665050"/>
              <a:ext cx="385776" cy="3538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b"/>
            <a:lstStyle/>
            <a:p>
              <a:pPr defTabSz="493373" eaLnBrk="1" hangingPunct="1">
                <a:lnSpc>
                  <a:spcPct val="101000"/>
                </a:lnSpc>
                <a:tabLst>
                  <a:tab pos="0" algn="l"/>
                  <a:tab pos="491628" algn="l"/>
                  <a:tab pos="985000" algn="l"/>
                  <a:tab pos="1478372" algn="l"/>
                  <a:tab pos="1971745" algn="l"/>
                  <a:tab pos="2465116" algn="l"/>
                  <a:tab pos="2958489" algn="l"/>
                  <a:tab pos="3451859" algn="l"/>
                  <a:tab pos="3945232" algn="l"/>
                  <a:tab pos="4438603" algn="l"/>
                  <a:tab pos="4931975" algn="l"/>
                  <a:tab pos="5425347" algn="l"/>
                  <a:tab pos="5918720" algn="l"/>
                  <a:tab pos="6412091" algn="l"/>
                  <a:tab pos="6905464" algn="l"/>
                  <a:tab pos="7398835" algn="l"/>
                  <a:tab pos="7892207" algn="l"/>
                  <a:tab pos="8385579" algn="l"/>
                  <a:tab pos="8878950" algn="l"/>
                  <a:tab pos="9372322" algn="l"/>
                  <a:tab pos="9865695" algn="l"/>
                </a:tabLst>
              </a:pPr>
              <a:r>
                <a:rPr lang="en-GB" sz="1800" u="none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Arial" pitchFamily="34" charset="0"/>
                </a:rPr>
                <a:t>A’</a:t>
              </a: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2723361" y="4539631"/>
            <a:ext cx="1216895" cy="1929607"/>
            <a:chOff x="2401493" y="4320599"/>
            <a:chExt cx="1073073" cy="1836506"/>
          </a:xfrm>
        </p:grpSpPr>
        <p:sp>
          <p:nvSpPr>
            <p:cNvPr id="56" name="Freihandform 55"/>
            <p:cNvSpPr/>
            <p:nvPr/>
          </p:nvSpPr>
          <p:spPr>
            <a:xfrm>
              <a:off x="2401493" y="4320599"/>
              <a:ext cx="561703" cy="1449977"/>
            </a:xfrm>
            <a:custGeom>
              <a:avLst/>
              <a:gdLst>
                <a:gd name="connsiteX0" fmla="*/ 0 w 561703"/>
                <a:gd name="connsiteY0" fmla="*/ 0 h 1449977"/>
                <a:gd name="connsiteX1" fmla="*/ 431074 w 561703"/>
                <a:gd name="connsiteY1" fmla="*/ 418011 h 1449977"/>
                <a:gd name="connsiteX2" fmla="*/ 561703 w 561703"/>
                <a:gd name="connsiteY2" fmla="*/ 1449977 h 144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1703" h="1449977">
                  <a:moveTo>
                    <a:pt x="0" y="0"/>
                  </a:moveTo>
                  <a:cubicBezTo>
                    <a:pt x="168728" y="88174"/>
                    <a:pt x="337457" y="176348"/>
                    <a:pt x="431074" y="418011"/>
                  </a:cubicBezTo>
                  <a:cubicBezTo>
                    <a:pt x="524691" y="659674"/>
                    <a:pt x="529046" y="1271451"/>
                    <a:pt x="561703" y="1449977"/>
                  </a:cubicBezTo>
                </a:path>
              </a:pathLst>
            </a:cu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3725" y="5799649"/>
              <a:ext cx="245112" cy="357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2" name="Rectangle 1"/>
            <p:cNvSpPr>
              <a:spLocks noChangeArrowheads="1"/>
            </p:cNvSpPr>
            <p:nvPr/>
          </p:nvSpPr>
          <p:spPr bwMode="auto">
            <a:xfrm>
              <a:off x="3088790" y="5653195"/>
              <a:ext cx="385776" cy="3538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b"/>
            <a:lstStyle/>
            <a:p>
              <a:pPr defTabSz="493373" eaLnBrk="1" hangingPunct="1">
                <a:lnSpc>
                  <a:spcPct val="101000"/>
                </a:lnSpc>
                <a:tabLst>
                  <a:tab pos="0" algn="l"/>
                  <a:tab pos="491628" algn="l"/>
                  <a:tab pos="985000" algn="l"/>
                  <a:tab pos="1478372" algn="l"/>
                  <a:tab pos="1971745" algn="l"/>
                  <a:tab pos="2465116" algn="l"/>
                  <a:tab pos="2958489" algn="l"/>
                  <a:tab pos="3451859" algn="l"/>
                  <a:tab pos="3945232" algn="l"/>
                  <a:tab pos="4438603" algn="l"/>
                  <a:tab pos="4931975" algn="l"/>
                  <a:tab pos="5425347" algn="l"/>
                  <a:tab pos="5918720" algn="l"/>
                  <a:tab pos="6412091" algn="l"/>
                  <a:tab pos="6905464" algn="l"/>
                  <a:tab pos="7398835" algn="l"/>
                  <a:tab pos="7892207" algn="l"/>
                  <a:tab pos="8385579" algn="l"/>
                  <a:tab pos="8878950" algn="l"/>
                  <a:tab pos="9372322" algn="l"/>
                  <a:tab pos="9865695" algn="l"/>
                </a:tabLst>
              </a:pPr>
              <a:r>
                <a:rPr lang="en-GB" sz="1800" u="none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Arial" pitchFamily="34" charset="0"/>
                </a:rPr>
                <a:t>B’</a:t>
              </a: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3980170" y="4534472"/>
            <a:ext cx="1220805" cy="1930405"/>
            <a:chOff x="3509763" y="4315690"/>
            <a:chExt cx="1076521" cy="1837266"/>
          </a:xfrm>
        </p:grpSpPr>
        <p:sp>
          <p:nvSpPr>
            <p:cNvPr id="58" name="Freihandform 57"/>
            <p:cNvSpPr/>
            <p:nvPr/>
          </p:nvSpPr>
          <p:spPr>
            <a:xfrm>
              <a:off x="3509763" y="4315690"/>
              <a:ext cx="561703" cy="1449977"/>
            </a:xfrm>
            <a:custGeom>
              <a:avLst/>
              <a:gdLst>
                <a:gd name="connsiteX0" fmla="*/ 0 w 561703"/>
                <a:gd name="connsiteY0" fmla="*/ 0 h 1449977"/>
                <a:gd name="connsiteX1" fmla="*/ 431074 w 561703"/>
                <a:gd name="connsiteY1" fmla="*/ 418011 h 1449977"/>
                <a:gd name="connsiteX2" fmla="*/ 561703 w 561703"/>
                <a:gd name="connsiteY2" fmla="*/ 1449977 h 144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1703" h="1449977">
                  <a:moveTo>
                    <a:pt x="0" y="0"/>
                  </a:moveTo>
                  <a:cubicBezTo>
                    <a:pt x="168728" y="88174"/>
                    <a:pt x="337457" y="176348"/>
                    <a:pt x="431074" y="418011"/>
                  </a:cubicBezTo>
                  <a:cubicBezTo>
                    <a:pt x="524691" y="659674"/>
                    <a:pt x="529046" y="1271451"/>
                    <a:pt x="561703" y="1449977"/>
                  </a:cubicBezTo>
                </a:path>
              </a:pathLst>
            </a:cu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pic>
          <p:nvPicPr>
            <p:cNvPr id="5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7597" y="5795500"/>
              <a:ext cx="245112" cy="357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3" name="Rectangle 1"/>
            <p:cNvSpPr>
              <a:spLocks noChangeArrowheads="1"/>
            </p:cNvSpPr>
            <p:nvPr/>
          </p:nvSpPr>
          <p:spPr bwMode="auto">
            <a:xfrm>
              <a:off x="4200508" y="5667466"/>
              <a:ext cx="385776" cy="3538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b"/>
            <a:lstStyle/>
            <a:p>
              <a:pPr defTabSz="493373" eaLnBrk="1" hangingPunct="1">
                <a:lnSpc>
                  <a:spcPct val="101000"/>
                </a:lnSpc>
                <a:tabLst>
                  <a:tab pos="0" algn="l"/>
                  <a:tab pos="491628" algn="l"/>
                  <a:tab pos="985000" algn="l"/>
                  <a:tab pos="1478372" algn="l"/>
                  <a:tab pos="1971745" algn="l"/>
                  <a:tab pos="2465116" algn="l"/>
                  <a:tab pos="2958489" algn="l"/>
                  <a:tab pos="3451859" algn="l"/>
                  <a:tab pos="3945232" algn="l"/>
                  <a:tab pos="4438603" algn="l"/>
                  <a:tab pos="4931975" algn="l"/>
                  <a:tab pos="5425347" algn="l"/>
                  <a:tab pos="5918720" algn="l"/>
                  <a:tab pos="6412091" algn="l"/>
                  <a:tab pos="6905464" algn="l"/>
                  <a:tab pos="7398835" algn="l"/>
                  <a:tab pos="7892207" algn="l"/>
                  <a:tab pos="8385579" algn="l"/>
                  <a:tab pos="8878950" algn="l"/>
                  <a:tab pos="9372322" algn="l"/>
                  <a:tab pos="9865695" algn="l"/>
                </a:tabLst>
              </a:pPr>
              <a:r>
                <a:rPr lang="en-GB" sz="1800" u="none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Arial" pitchFamily="34" charset="0"/>
                </a:rPr>
                <a:t>C’</a:t>
              </a: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236978" y="4529315"/>
            <a:ext cx="1254342" cy="1931205"/>
            <a:chOff x="4618033" y="4310781"/>
            <a:chExt cx="1106095" cy="1838027"/>
          </a:xfrm>
        </p:grpSpPr>
        <p:sp>
          <p:nvSpPr>
            <p:cNvPr id="60" name="Freihandform 59"/>
            <p:cNvSpPr/>
            <p:nvPr/>
          </p:nvSpPr>
          <p:spPr>
            <a:xfrm>
              <a:off x="4618033" y="4310781"/>
              <a:ext cx="561703" cy="1449977"/>
            </a:xfrm>
            <a:custGeom>
              <a:avLst/>
              <a:gdLst>
                <a:gd name="connsiteX0" fmla="*/ 0 w 561703"/>
                <a:gd name="connsiteY0" fmla="*/ 0 h 1449977"/>
                <a:gd name="connsiteX1" fmla="*/ 431074 w 561703"/>
                <a:gd name="connsiteY1" fmla="*/ 418011 h 1449977"/>
                <a:gd name="connsiteX2" fmla="*/ 561703 w 561703"/>
                <a:gd name="connsiteY2" fmla="*/ 1449977 h 144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1703" h="1449977">
                  <a:moveTo>
                    <a:pt x="0" y="0"/>
                  </a:moveTo>
                  <a:cubicBezTo>
                    <a:pt x="168728" y="88174"/>
                    <a:pt x="337457" y="176348"/>
                    <a:pt x="431074" y="418011"/>
                  </a:cubicBezTo>
                  <a:cubicBezTo>
                    <a:pt x="524691" y="659674"/>
                    <a:pt x="529046" y="1271451"/>
                    <a:pt x="561703" y="1449977"/>
                  </a:cubicBezTo>
                </a:path>
              </a:pathLst>
            </a:custGeom>
            <a:ln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de-DE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pic>
          <p:nvPicPr>
            <p:cNvPr id="5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1469" y="5791352"/>
              <a:ext cx="245112" cy="357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Rectangle 1"/>
            <p:cNvSpPr>
              <a:spLocks noChangeArrowheads="1"/>
            </p:cNvSpPr>
            <p:nvPr/>
          </p:nvSpPr>
          <p:spPr bwMode="auto">
            <a:xfrm>
              <a:off x="5338352" y="5655611"/>
              <a:ext cx="385776" cy="3538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b"/>
            <a:lstStyle/>
            <a:p>
              <a:pPr defTabSz="493373" eaLnBrk="1" hangingPunct="1">
                <a:lnSpc>
                  <a:spcPct val="101000"/>
                </a:lnSpc>
                <a:tabLst>
                  <a:tab pos="0" algn="l"/>
                  <a:tab pos="491628" algn="l"/>
                  <a:tab pos="985000" algn="l"/>
                  <a:tab pos="1478372" algn="l"/>
                  <a:tab pos="1971745" algn="l"/>
                  <a:tab pos="2465116" algn="l"/>
                  <a:tab pos="2958489" algn="l"/>
                  <a:tab pos="3451859" algn="l"/>
                  <a:tab pos="3945232" algn="l"/>
                  <a:tab pos="4438603" algn="l"/>
                  <a:tab pos="4931975" algn="l"/>
                  <a:tab pos="5425347" algn="l"/>
                  <a:tab pos="5918720" algn="l"/>
                  <a:tab pos="6412091" algn="l"/>
                  <a:tab pos="6905464" algn="l"/>
                  <a:tab pos="7398835" algn="l"/>
                  <a:tab pos="7892207" algn="l"/>
                  <a:tab pos="8385579" algn="l"/>
                  <a:tab pos="8878950" algn="l"/>
                  <a:tab pos="9372322" algn="l"/>
                  <a:tab pos="9865695" algn="l"/>
                </a:tabLst>
              </a:pPr>
              <a:r>
                <a:rPr lang="en-GB" sz="1800" u="none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Arial" pitchFamily="34" charset="0"/>
                </a:rPr>
                <a:t>D’</a:t>
              </a: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623800" y="4458249"/>
            <a:ext cx="9430704" cy="333120"/>
            <a:chOff x="823084" y="4333948"/>
            <a:chExt cx="9081806" cy="333120"/>
          </a:xfrm>
        </p:grpSpPr>
        <p:sp>
          <p:nvSpPr>
            <p:cNvPr id="5" name="Rechteck 4"/>
            <p:cNvSpPr/>
            <p:nvPr/>
          </p:nvSpPr>
          <p:spPr bwMode="auto">
            <a:xfrm>
              <a:off x="823084" y="4333948"/>
              <a:ext cx="5315835" cy="302634"/>
            </a:xfrm>
            <a:prstGeom prst="rect">
              <a:avLst/>
            </a:prstGeom>
            <a:solidFill>
              <a:srgbClr val="FFCC99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100419" tIns="50209" rIns="100419" bIns="50209" numCol="1" rtlCol="0" anchor="t" anchorCtr="0" compatLnSpc="1">
              <a:prstTxWarp prst="textNoShape">
                <a:avLst/>
              </a:prstTxWarp>
            </a:bodyPr>
            <a:lstStyle/>
            <a:p>
              <a:endParaRPr lang="de-DE" sz="2600" b="0" u="none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3" name="Rectangle 1"/>
            <p:cNvSpPr>
              <a:spLocks noChangeArrowheads="1"/>
            </p:cNvSpPr>
            <p:nvPr/>
          </p:nvSpPr>
          <p:spPr bwMode="auto">
            <a:xfrm>
              <a:off x="7079165" y="4343436"/>
              <a:ext cx="2825725" cy="323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8836" tIns="51395" rIns="98836" bIns="51395" anchor="b"/>
            <a:lstStyle/>
            <a:p>
              <a:pPr defTabSz="493373" eaLnBrk="1" hangingPunct="1">
                <a:lnSpc>
                  <a:spcPct val="101000"/>
                </a:lnSpc>
                <a:tabLst>
                  <a:tab pos="0" algn="l"/>
                  <a:tab pos="491628" algn="l"/>
                  <a:tab pos="985000" algn="l"/>
                  <a:tab pos="1478372" algn="l"/>
                  <a:tab pos="1971745" algn="l"/>
                  <a:tab pos="2465116" algn="l"/>
                  <a:tab pos="2958489" algn="l"/>
                  <a:tab pos="3451859" algn="l"/>
                  <a:tab pos="3945232" algn="l"/>
                  <a:tab pos="4438603" algn="l"/>
                  <a:tab pos="4931975" algn="l"/>
                  <a:tab pos="5425347" algn="l"/>
                  <a:tab pos="5918720" algn="l"/>
                  <a:tab pos="6412091" algn="l"/>
                  <a:tab pos="6905464" algn="l"/>
                  <a:tab pos="7398835" algn="l"/>
                  <a:tab pos="7892207" algn="l"/>
                  <a:tab pos="8385579" algn="l"/>
                  <a:tab pos="8878950" algn="l"/>
                  <a:tab pos="9372322" algn="l"/>
                  <a:tab pos="9865695" algn="l"/>
                </a:tabLst>
              </a:pPr>
              <a:r>
                <a:rPr lang="en-GB" u="none" dirty="0">
                  <a:solidFill>
                    <a:srgbClr val="000000"/>
                  </a:solidFill>
                  <a:latin typeface="Arial Narrow" pitchFamily="34" charset="0"/>
                  <a:cs typeface="Arial" pitchFamily="34" charset="0"/>
                </a:rPr>
                <a:t>Extract same marker site</a:t>
              </a:r>
            </a:p>
          </p:txBody>
        </p:sp>
        <p:cxnSp>
          <p:nvCxnSpPr>
            <p:cNvPr id="4" name="Gerade Verbindung mit Pfeil 3"/>
            <p:cNvCxnSpPr/>
            <p:nvPr/>
          </p:nvCxnSpPr>
          <p:spPr bwMode="auto">
            <a:xfrm flipH="1">
              <a:off x="6219930" y="4485265"/>
              <a:ext cx="784404" cy="7737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6" name="Rectangle 1"/>
          <p:cNvSpPr>
            <a:spLocks noChangeArrowheads="1"/>
          </p:cNvSpPr>
          <p:nvPr/>
        </p:nvSpPr>
        <p:spPr bwMode="auto">
          <a:xfrm>
            <a:off x="6989327" y="3430092"/>
            <a:ext cx="3065177" cy="822436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sz="16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Unclonable </a:t>
            </a:r>
            <a:r>
              <a:rPr lang="en-GB" sz="1600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if the  DNA-chain →∞, </a:t>
            </a:r>
            <a:br>
              <a:rPr lang="en-GB" sz="1600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</a:br>
            <a:r>
              <a:rPr lang="en-GB" sz="1600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then it is unclonable as it is not possible to store or simulate</a:t>
            </a:r>
          </a:p>
        </p:txBody>
      </p:sp>
    </p:spTree>
    <p:extLst>
      <p:ext uri="{BB962C8B-B14F-4D97-AF65-F5344CB8AC3E}">
        <p14:creationId xmlns:p14="http://schemas.microsoft.com/office/powerpoint/2010/main" val="38928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5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6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1"/>
          <p:cNvSpPr>
            <a:spLocks noChangeArrowheads="1"/>
          </p:cNvSpPr>
          <p:nvPr/>
        </p:nvSpPr>
        <p:spPr bwMode="auto">
          <a:xfrm>
            <a:off x="604892" y="4296969"/>
            <a:ext cx="9260584" cy="423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Physical </a:t>
            </a:r>
            <a:r>
              <a:rPr lang="en-GB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Unclonable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 Functions  PUFs </a:t>
            </a: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offer 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DNA like </a:t>
            </a: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Identification Properties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437343" y="2251526"/>
            <a:ext cx="1776865" cy="10975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  <a:defRPr/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Analogue</a:t>
            </a:r>
          </a:p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  <a:defRPr/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Response</a:t>
            </a:r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6800276" y="2694373"/>
            <a:ext cx="1405886" cy="741230"/>
          </a:xfrm>
          <a:prstGeom prst="rect">
            <a:avLst/>
          </a:prstGeom>
          <a:solidFill>
            <a:srgbClr val="CCECFF"/>
          </a:solidFill>
          <a:ln w="2857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100419" tIns="50209" rIns="100419" bIns="50209"/>
          <a:lstStyle/>
          <a:p>
            <a:pPr algn="ctr"/>
            <a:r>
              <a:rPr lang="en-US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Discrete</a:t>
            </a:r>
          </a:p>
          <a:p>
            <a:pPr algn="ctr"/>
            <a:r>
              <a:rPr lang="en-US" u="none" dirty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  Extractor</a:t>
            </a:r>
          </a:p>
        </p:txBody>
      </p:sp>
      <p:cxnSp>
        <p:nvCxnSpPr>
          <p:cNvPr id="20" name="Gerade Verbindung mit Pfeil 19"/>
          <p:cNvCxnSpPr>
            <a:cxnSpLocks noChangeShapeType="1"/>
          </p:cNvCxnSpPr>
          <p:nvPr/>
        </p:nvCxnSpPr>
        <p:spPr bwMode="auto">
          <a:xfrm flipV="1">
            <a:off x="8174473" y="3037920"/>
            <a:ext cx="451868" cy="8339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8715751" y="2781234"/>
            <a:ext cx="1776865" cy="7322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Discrete </a:t>
            </a:r>
          </a:p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Identification</a:t>
            </a:r>
          </a:p>
          <a:p>
            <a:pPr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Response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641798" y="4762910"/>
            <a:ext cx="9186774" cy="10340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marL="1771257" indent="-1771257" defTabSz="493373" eaLnBrk="1" hangingPunct="1">
              <a:tabLst>
                <a:tab pos="491628" algn="l"/>
                <a:tab pos="985000" algn="l"/>
                <a:tab pos="1478372" algn="l"/>
                <a:tab pos="1771257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PUFs are</a:t>
            </a:r>
            <a:r>
              <a:rPr lang="en-GB" b="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: Born unpredictable and </a:t>
            </a:r>
            <a:r>
              <a:rPr lang="en-GB" b="0" u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unclonable</a:t>
            </a:r>
            <a:r>
              <a:rPr lang="en-GB" b="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 physical VLSI properties.</a:t>
            </a:r>
          </a:p>
          <a:p>
            <a:pPr marL="1574257" indent="-1574257" defTabSz="493373" eaLnBrk="1" hangingPunct="1">
              <a:tabLst>
                <a:tab pos="491628" algn="l"/>
                <a:tab pos="985000" algn="l"/>
                <a:tab pos="1478372" algn="l"/>
                <a:tab pos="1771257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In other words:</a:t>
            </a:r>
            <a:r>
              <a:rPr lang="en-GB" b="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 PUFs are physical non-linear, </a:t>
            </a:r>
            <a:r>
              <a:rPr lang="en-GB" b="0" u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upredictable</a:t>
            </a:r>
            <a:r>
              <a:rPr lang="en-GB" b="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 huge mappings (impossible to model or simulate) in a semiconductor VLSI device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31939" y="273861"/>
            <a:ext cx="10574781" cy="54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algn="ctr"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sz="26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Electronic born </a:t>
            </a:r>
            <a:r>
              <a:rPr lang="en-GB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DNA-like</a:t>
            </a:r>
            <a:r>
              <a:rPr lang="en-GB" sz="26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 identification</a:t>
            </a:r>
          </a:p>
        </p:txBody>
      </p:sp>
      <p:grpSp>
        <p:nvGrpSpPr>
          <p:cNvPr id="264230" name="Group 38"/>
          <p:cNvGrpSpPr>
            <a:grpSpLocks/>
          </p:cNvGrpSpPr>
          <p:nvPr/>
        </p:nvGrpSpPr>
        <p:grpSpPr bwMode="auto">
          <a:xfrm>
            <a:off x="285231" y="2526557"/>
            <a:ext cx="3205602" cy="1097529"/>
            <a:chOff x="151" y="3051"/>
            <a:chExt cx="1130" cy="658"/>
          </a:xfrm>
        </p:grpSpPr>
        <p:cxnSp>
          <p:nvCxnSpPr>
            <p:cNvPr id="9" name="Gerade Verbindung mit Pfeil 8"/>
            <p:cNvCxnSpPr>
              <a:cxnSpLocks noChangeShapeType="1"/>
            </p:cNvCxnSpPr>
            <p:nvPr/>
          </p:nvCxnSpPr>
          <p:spPr bwMode="auto">
            <a:xfrm>
              <a:off x="648" y="3380"/>
              <a:ext cx="603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51" y="3051"/>
              <a:ext cx="1130" cy="6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b"/>
            <a:lstStyle/>
            <a:p>
              <a:pPr defTabSz="493373" eaLnBrk="1" hangingPunct="1">
                <a:lnSpc>
                  <a:spcPct val="101000"/>
                </a:lnSpc>
                <a:tabLst>
                  <a:tab pos="0" algn="l"/>
                  <a:tab pos="491628" algn="l"/>
                  <a:tab pos="985000" algn="l"/>
                  <a:tab pos="1478372" algn="l"/>
                  <a:tab pos="1971745" algn="l"/>
                  <a:tab pos="2465116" algn="l"/>
                  <a:tab pos="2958489" algn="l"/>
                  <a:tab pos="3451859" algn="l"/>
                  <a:tab pos="3945232" algn="l"/>
                  <a:tab pos="4438603" algn="l"/>
                  <a:tab pos="4931975" algn="l"/>
                  <a:tab pos="5425347" algn="l"/>
                  <a:tab pos="5918720" algn="l"/>
                  <a:tab pos="6412091" algn="l"/>
                  <a:tab pos="6905464" algn="l"/>
                  <a:tab pos="7398835" algn="l"/>
                  <a:tab pos="7892207" algn="l"/>
                  <a:tab pos="8385579" algn="l"/>
                  <a:tab pos="8878950" algn="l"/>
                  <a:tab pos="9372322" algn="l"/>
                  <a:tab pos="9865695" algn="l"/>
                </a:tabLst>
              </a:pPr>
              <a:r>
                <a:rPr lang="en-GB" u="none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Arial" pitchFamily="34" charset="0"/>
                </a:rPr>
                <a:t>Discrete </a:t>
              </a:r>
            </a:p>
            <a:p>
              <a:pPr defTabSz="493373" eaLnBrk="1" hangingPunct="1">
                <a:lnSpc>
                  <a:spcPct val="101000"/>
                </a:lnSpc>
                <a:tabLst>
                  <a:tab pos="0" algn="l"/>
                  <a:tab pos="491628" algn="l"/>
                  <a:tab pos="985000" algn="l"/>
                  <a:tab pos="1478372" algn="l"/>
                  <a:tab pos="1971745" algn="l"/>
                  <a:tab pos="2465116" algn="l"/>
                  <a:tab pos="2958489" algn="l"/>
                  <a:tab pos="3451859" algn="l"/>
                  <a:tab pos="3945232" algn="l"/>
                  <a:tab pos="4438603" algn="l"/>
                  <a:tab pos="4931975" algn="l"/>
                  <a:tab pos="5425347" algn="l"/>
                  <a:tab pos="5918720" algn="l"/>
                  <a:tab pos="6412091" algn="l"/>
                  <a:tab pos="6905464" algn="l"/>
                  <a:tab pos="7398835" algn="l"/>
                  <a:tab pos="7892207" algn="l"/>
                  <a:tab pos="8385579" algn="l"/>
                  <a:tab pos="8878950" algn="l"/>
                  <a:tab pos="9372322" algn="l"/>
                  <a:tab pos="9865695" algn="l"/>
                </a:tabLst>
              </a:pPr>
              <a:r>
                <a:rPr lang="en-GB" u="none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Arial" pitchFamily="34" charset="0"/>
                </a:rPr>
                <a:t>stimulation</a:t>
              </a:r>
            </a:p>
            <a:p>
              <a:pPr defTabSz="493373" eaLnBrk="1" hangingPunct="1">
                <a:lnSpc>
                  <a:spcPct val="101000"/>
                </a:lnSpc>
                <a:tabLst>
                  <a:tab pos="0" algn="l"/>
                  <a:tab pos="491628" algn="l"/>
                  <a:tab pos="985000" algn="l"/>
                  <a:tab pos="1478372" algn="l"/>
                  <a:tab pos="1971745" algn="l"/>
                  <a:tab pos="2465116" algn="l"/>
                  <a:tab pos="2958489" algn="l"/>
                  <a:tab pos="3451859" algn="l"/>
                  <a:tab pos="3945232" algn="l"/>
                  <a:tab pos="4438603" algn="l"/>
                  <a:tab pos="4931975" algn="l"/>
                  <a:tab pos="5425347" algn="l"/>
                  <a:tab pos="5918720" algn="l"/>
                  <a:tab pos="6412091" algn="l"/>
                  <a:tab pos="6905464" algn="l"/>
                  <a:tab pos="7398835" algn="l"/>
                  <a:tab pos="7892207" algn="l"/>
                  <a:tab pos="8385579" algn="l"/>
                  <a:tab pos="8878950" algn="l"/>
                  <a:tab pos="9372322" algn="l"/>
                  <a:tab pos="9865695" algn="l"/>
                </a:tabLst>
              </a:pPr>
              <a:r>
                <a:rPr lang="en-GB" u="none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Arial" pitchFamily="34" charset="0"/>
                </a:rPr>
                <a:t>(select marker)</a:t>
              </a:r>
            </a:p>
          </p:txBody>
        </p:sp>
      </p:grpSp>
      <p:cxnSp>
        <p:nvCxnSpPr>
          <p:cNvPr id="13" name="Gerade Verbindung mit Pfeil 12"/>
          <p:cNvCxnSpPr>
            <a:cxnSpLocks noChangeShapeType="1"/>
          </p:cNvCxnSpPr>
          <p:nvPr/>
        </p:nvCxnSpPr>
        <p:spPr bwMode="auto">
          <a:xfrm flipV="1">
            <a:off x="4738967" y="3000262"/>
            <a:ext cx="2061309" cy="333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" name="Gruppieren 1"/>
          <p:cNvGrpSpPr>
            <a:grpSpLocks/>
          </p:cNvGrpSpPr>
          <p:nvPr/>
        </p:nvGrpSpPr>
        <p:grpSpPr bwMode="auto">
          <a:xfrm>
            <a:off x="1468931" y="2075967"/>
            <a:ext cx="3856318" cy="1642958"/>
            <a:chOff x="169385" y="1171180"/>
            <a:chExt cx="4637067" cy="2084648"/>
          </a:xfrm>
        </p:grpSpPr>
        <p:sp>
          <p:nvSpPr>
            <p:cNvPr id="40" name="Rechteck 39"/>
            <p:cNvSpPr/>
            <p:nvPr/>
          </p:nvSpPr>
          <p:spPr>
            <a:xfrm>
              <a:off x="868910" y="1295417"/>
              <a:ext cx="3937542" cy="1811633"/>
            </a:xfrm>
            <a:prstGeom prst="rect">
              <a:avLst/>
            </a:prstGeom>
            <a:solidFill>
              <a:schemeClr val="bg1">
                <a:alpha val="47451"/>
              </a:schemeClr>
            </a:solidFill>
            <a:ln w="762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0" u="none" kern="0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1481066" y="1171180"/>
              <a:ext cx="217881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1918789" y="1171180"/>
              <a:ext cx="217879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45" name="Rechteck 44"/>
            <p:cNvSpPr/>
            <p:nvPr/>
          </p:nvSpPr>
          <p:spPr>
            <a:xfrm>
              <a:off x="2356511" y="1171180"/>
              <a:ext cx="217881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46" name="Rechteck 45"/>
            <p:cNvSpPr/>
            <p:nvPr/>
          </p:nvSpPr>
          <p:spPr>
            <a:xfrm>
              <a:off x="2794235" y="1171180"/>
              <a:ext cx="217879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47" name="Rechteck 46"/>
            <p:cNvSpPr/>
            <p:nvPr/>
          </p:nvSpPr>
          <p:spPr>
            <a:xfrm>
              <a:off x="3229994" y="1171180"/>
              <a:ext cx="219843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48" name="Rechteck 47"/>
            <p:cNvSpPr/>
            <p:nvPr/>
          </p:nvSpPr>
          <p:spPr>
            <a:xfrm>
              <a:off x="3667717" y="1171180"/>
              <a:ext cx="219843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49" name="Rechteck 48"/>
            <p:cNvSpPr/>
            <p:nvPr/>
          </p:nvSpPr>
          <p:spPr>
            <a:xfrm>
              <a:off x="4105440" y="1171180"/>
              <a:ext cx="219843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50" name="Rechteck 49"/>
            <p:cNvSpPr/>
            <p:nvPr/>
          </p:nvSpPr>
          <p:spPr>
            <a:xfrm>
              <a:off x="1481066" y="3120379"/>
              <a:ext cx="217881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51" name="Rechteck 50"/>
            <p:cNvSpPr/>
            <p:nvPr/>
          </p:nvSpPr>
          <p:spPr>
            <a:xfrm>
              <a:off x="1918789" y="3120379"/>
              <a:ext cx="217879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52" name="Rechteck 51"/>
            <p:cNvSpPr/>
            <p:nvPr/>
          </p:nvSpPr>
          <p:spPr>
            <a:xfrm>
              <a:off x="2356511" y="3120379"/>
              <a:ext cx="217881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53" name="Rechteck 52"/>
            <p:cNvSpPr/>
            <p:nvPr/>
          </p:nvSpPr>
          <p:spPr>
            <a:xfrm>
              <a:off x="2794235" y="3120379"/>
              <a:ext cx="217879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54" name="Rechteck 53"/>
            <p:cNvSpPr/>
            <p:nvPr/>
          </p:nvSpPr>
          <p:spPr>
            <a:xfrm>
              <a:off x="3229994" y="3120379"/>
              <a:ext cx="219843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55" name="Rechteck 54"/>
            <p:cNvSpPr/>
            <p:nvPr/>
          </p:nvSpPr>
          <p:spPr>
            <a:xfrm>
              <a:off x="3667717" y="3120379"/>
              <a:ext cx="219843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56" name="Rechteck 55"/>
            <p:cNvSpPr/>
            <p:nvPr/>
          </p:nvSpPr>
          <p:spPr>
            <a:xfrm>
              <a:off x="4105440" y="3120379"/>
              <a:ext cx="219843" cy="13544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b="0" u="none">
                <a:solidFill>
                  <a:srgbClr val="FFFFFF"/>
                </a:solidFill>
              </a:endParaRPr>
            </a:p>
          </p:txBody>
        </p:sp>
        <p:sp>
          <p:nvSpPr>
            <p:cNvPr id="57" name="مستطيل 61"/>
            <p:cNvSpPr/>
            <p:nvPr/>
          </p:nvSpPr>
          <p:spPr>
            <a:xfrm>
              <a:off x="169385" y="1311678"/>
              <a:ext cx="3384008" cy="513237"/>
            </a:xfrm>
            <a:prstGeom prst="rect">
              <a:avLst/>
            </a:prstGeom>
          </p:spPr>
          <p:txBody>
            <a:bodyPr lIns="95782" tIns="47891" rIns="95782" bIns="47891">
              <a:spAutoFit/>
            </a:bodyPr>
            <a:lstStyle/>
            <a:p>
              <a:pPr algn="ctr">
                <a:spcAft>
                  <a:spcPts val="1150"/>
                </a:spcAft>
                <a:defRPr/>
              </a:pPr>
              <a:r>
                <a:rPr lang="en-US" u="none" dirty="0">
                  <a:solidFill>
                    <a:prstClr val="black"/>
                  </a:solidFill>
                  <a:latin typeface="Arial Narrow" pitchFamily="34" charset="0"/>
                  <a:cs typeface="Aharoni" pitchFamily="2" charset="-79"/>
                </a:rPr>
                <a:t>(off-shelf unit)</a:t>
              </a:r>
              <a:endParaRPr lang="en-US" u="none" dirty="0">
                <a:solidFill>
                  <a:prstClr val="black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58" name="Wolke 10"/>
          <p:cNvSpPr>
            <a:spLocks/>
          </p:cNvSpPr>
          <p:nvPr/>
        </p:nvSpPr>
        <p:spPr bwMode="auto">
          <a:xfrm>
            <a:off x="3479734" y="2694374"/>
            <a:ext cx="1668159" cy="726463"/>
          </a:xfrm>
          <a:custGeom>
            <a:avLst/>
            <a:gdLst>
              <a:gd name="T0" fmla="*/ 1319699 w 43200"/>
              <a:gd name="T1" fmla="*/ 504031 h 43200"/>
              <a:gd name="T2" fmla="*/ 660400 w 43200"/>
              <a:gd name="T3" fmla="*/ 1006989 h 43200"/>
              <a:gd name="T4" fmla="*/ 4097 w 43200"/>
              <a:gd name="T5" fmla="*/ 504031 h 43200"/>
              <a:gd name="T6" fmla="*/ 660400 w 43200"/>
              <a:gd name="T7" fmla="*/ 57637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FFE0A3"/>
          </a:solidFill>
          <a:ln w="28575" cap="flat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0419" tIns="50209" rIns="100419" bIns="50209"/>
          <a:lstStyle/>
          <a:p>
            <a:pPr eaLnBrk="1" hangingPunct="1"/>
            <a:endParaRPr lang="en-US" sz="2600" b="0" u="none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537" y="2605577"/>
            <a:ext cx="965498" cy="89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Rectangle 1"/>
          <p:cNvSpPr>
            <a:spLocks noChangeArrowheads="1"/>
          </p:cNvSpPr>
          <p:nvPr/>
        </p:nvSpPr>
        <p:spPr bwMode="auto">
          <a:xfrm>
            <a:off x="-82164" y="953060"/>
            <a:ext cx="10574781" cy="54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8836" tIns="51395" rIns="98836" bIns="51395" anchor="b"/>
          <a:lstStyle/>
          <a:p>
            <a:pPr algn="ctr" defTabSz="493373" eaLnBrk="1" hangingPunct="1">
              <a:lnSpc>
                <a:spcPct val="101000"/>
              </a:lnSpc>
              <a:tabLst>
                <a:tab pos="0" algn="l"/>
                <a:tab pos="491628" algn="l"/>
                <a:tab pos="985000" algn="l"/>
                <a:tab pos="1478372" algn="l"/>
                <a:tab pos="1971745" algn="l"/>
                <a:tab pos="2465116" algn="l"/>
                <a:tab pos="2958489" algn="l"/>
                <a:tab pos="3451859" algn="l"/>
                <a:tab pos="3945232" algn="l"/>
                <a:tab pos="4438603" algn="l"/>
                <a:tab pos="4931975" algn="l"/>
                <a:tab pos="5425347" algn="l"/>
                <a:tab pos="5918720" algn="l"/>
                <a:tab pos="6412091" algn="l"/>
                <a:tab pos="6905464" algn="l"/>
                <a:tab pos="7398835" algn="l"/>
                <a:tab pos="7892207" algn="l"/>
                <a:tab pos="8385579" algn="l"/>
                <a:tab pos="8878950" algn="l"/>
                <a:tab pos="9372322" algn="l"/>
                <a:tab pos="9865695" algn="l"/>
              </a:tabLst>
            </a:pPr>
            <a:r>
              <a:rPr lang="en-GB" sz="35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PUF</a:t>
            </a:r>
            <a:r>
              <a:rPr lang="en-GB" sz="35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: Physically </a:t>
            </a:r>
            <a:r>
              <a:rPr lang="en-GB" sz="3500" u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Unclonable</a:t>
            </a:r>
            <a:r>
              <a:rPr lang="en-GB" sz="35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160762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6" grpId="0"/>
      <p:bldP spid="17" grpId="0"/>
      <p:bldP spid="18" grpId="0" animBg="1"/>
      <p:bldP spid="21" grpId="0"/>
      <p:bldP spid="19" grpId="0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Text Box 2"/>
          <p:cNvSpPr txBox="1">
            <a:spLocks noChangeArrowheads="1"/>
          </p:cNvSpPr>
          <p:nvPr/>
        </p:nvSpPr>
        <p:spPr bwMode="auto">
          <a:xfrm>
            <a:off x="2448471" y="529078"/>
            <a:ext cx="502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5400" u="none" dirty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Course objectives</a:t>
            </a:r>
            <a:endParaRPr lang="en-GB" altLang="ar-SA" sz="4400" i="1" u="none" dirty="0">
              <a:solidFill>
                <a:srgbClr val="023DD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sp>
        <p:nvSpPr>
          <p:cNvPr id="1366019" name="Text Box 3"/>
          <p:cNvSpPr txBox="1">
            <a:spLocks noChangeArrowheads="1"/>
          </p:cNvSpPr>
          <p:nvPr/>
        </p:nvSpPr>
        <p:spPr bwMode="auto">
          <a:xfrm>
            <a:off x="576263" y="1586894"/>
            <a:ext cx="943292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defTabSz="762000">
              <a:buFontTx/>
              <a:buChar char="•"/>
            </a:pPr>
            <a:r>
              <a:rPr lang="en-GB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The aims of this </a:t>
            </a:r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course</a:t>
            </a:r>
            <a:r>
              <a:rPr lang="en-GB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is to give a </a:t>
            </a:r>
            <a:r>
              <a:rPr lang="en-GB" altLang="ar-SA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basic</a:t>
            </a:r>
            <a:r>
              <a:rPr lang="en-GB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understanding of the </a:t>
            </a:r>
            <a:r>
              <a:rPr lang="en-GB" altLang="ar-SA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design fundamentals and tools</a:t>
            </a:r>
            <a:r>
              <a:rPr lang="en-GB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used in modern information security systems</a:t>
            </a:r>
          </a:p>
          <a:p>
            <a:pPr marL="457200" indent="-457200" defTabSz="762000">
              <a:buFontTx/>
              <a:buChar char="•"/>
            </a:pPr>
            <a:endParaRPr lang="en-GB" altLang="ar-SA" sz="32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marL="457200" indent="-457200" defTabSz="762000">
              <a:buFontTx/>
              <a:buChar char="•"/>
            </a:pPr>
            <a:r>
              <a:rPr lang="en-GB" altLang="ar-SA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Some contemporary standards </a:t>
            </a:r>
            <a:r>
              <a:rPr lang="en-GB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would be introduced  to </a:t>
            </a:r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enhance technical and practical </a:t>
            </a:r>
            <a:r>
              <a:rPr lang="en-GB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understanding</a:t>
            </a:r>
          </a:p>
          <a:p>
            <a:pPr marL="457200" indent="-457200" defTabSz="762000"/>
            <a:endParaRPr lang="en-GB" altLang="ar-SA" sz="32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  <a:p>
            <a:pPr marL="457200" indent="-457200" defTabSz="762000">
              <a:buFontTx/>
              <a:buChar char="•"/>
            </a:pPr>
            <a:endParaRPr lang="en-GB" altLang="ar-SA" sz="32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  <p:sp>
        <p:nvSpPr>
          <p:cNvPr id="1366020" name="Text Box 4"/>
          <p:cNvSpPr txBox="1">
            <a:spLocks noChangeArrowheads="1"/>
          </p:cNvSpPr>
          <p:nvPr/>
        </p:nvSpPr>
        <p:spPr bwMode="auto">
          <a:xfrm>
            <a:off x="1069126" y="5099373"/>
            <a:ext cx="8724161" cy="13256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/>
              <a:t>Course strategy</a:t>
            </a:r>
            <a:r>
              <a:rPr lang="en-US" u="none" dirty="0"/>
              <a:t>: less proofs, more practical design hints</a:t>
            </a:r>
            <a:br>
              <a:rPr lang="en-US" u="none" dirty="0"/>
            </a:br>
            <a:r>
              <a:rPr lang="en-US" u="none" dirty="0"/>
              <a:t>                              targeting to offer security engineering skills!</a:t>
            </a:r>
            <a:br>
              <a:rPr lang="en-US" u="none" dirty="0"/>
            </a:br>
            <a:endParaRPr lang="en-US" u="none" dirty="0"/>
          </a:p>
          <a:p>
            <a:r>
              <a:rPr lang="en-US" dirty="0">
                <a:solidFill>
                  <a:srgbClr val="FF0000"/>
                </a:solidFill>
              </a:rPr>
              <a:t>The course start with introducing basic mathematics for cryptography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6" name="Text Box 2"/>
          <p:cNvSpPr txBox="1">
            <a:spLocks noChangeArrowheads="1"/>
          </p:cNvSpPr>
          <p:nvPr/>
        </p:nvSpPr>
        <p:spPr bwMode="auto">
          <a:xfrm>
            <a:off x="1223963" y="3170783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buFontTx/>
              <a:buChar char="•"/>
            </a:pPr>
            <a:r>
              <a:rPr lang="en-US" altLang="de-DE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</a:t>
            </a:r>
            <a:r>
              <a:rPr lang="en-US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Why Security ?</a:t>
            </a:r>
          </a:p>
          <a:p>
            <a:pPr defTabSz="762000">
              <a:buFontTx/>
              <a:buChar char="•"/>
            </a:pPr>
            <a:r>
              <a:rPr lang="en-US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The Evolution of Security Technology</a:t>
            </a:r>
            <a:endParaRPr lang="en-US" altLang="ar-SA" sz="3200" b="0" u="none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  <a:p>
            <a:pPr defTabSz="762000">
              <a:buFontTx/>
              <a:buChar char="•"/>
            </a:pPr>
            <a:r>
              <a:rPr lang="en-US" altLang="ar-SA" sz="3200" b="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 </a:t>
            </a:r>
            <a:r>
              <a:rPr lang="en-US" altLang="ar-SA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Overview on the course contents</a:t>
            </a:r>
          </a:p>
        </p:txBody>
      </p:sp>
      <p:sp>
        <p:nvSpPr>
          <p:cNvPr id="1265667" name="Text Box 3"/>
          <p:cNvSpPr txBox="1">
            <a:spLocks noChangeArrowheads="1"/>
          </p:cNvSpPr>
          <p:nvPr/>
        </p:nvSpPr>
        <p:spPr bwMode="auto">
          <a:xfrm>
            <a:off x="2016125" y="722313"/>
            <a:ext cx="5791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/>
            <a:r>
              <a:rPr lang="en-GB" altLang="ar-SA" sz="4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 (Arabic)" charset="-78"/>
              </a:rPr>
              <a:t>Introduction</a:t>
            </a:r>
            <a:endParaRPr lang="en-GB" altLang="ar-SA" sz="48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 (Arabic)" charset="-78"/>
            </a:endParaRPr>
          </a:p>
        </p:txBody>
      </p:sp>
      <p:sp>
        <p:nvSpPr>
          <p:cNvPr id="1265668" name="Text Box 4"/>
          <p:cNvSpPr txBox="1">
            <a:spLocks noChangeArrowheads="1"/>
          </p:cNvSpPr>
          <p:nvPr/>
        </p:nvSpPr>
        <p:spPr bwMode="auto">
          <a:xfrm>
            <a:off x="1223963" y="1803400"/>
            <a:ext cx="8424862" cy="710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u="none" dirty="0"/>
              <a:t>This introduction presents few  simple examples demonstrating main course contents with </a:t>
            </a:r>
            <a:r>
              <a:rPr lang="en-US" dirty="0"/>
              <a:t>minimum mathematics </a:t>
            </a:r>
            <a:r>
              <a:rPr lang="en-US" u="none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56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21422" y="1553613"/>
            <a:ext cx="5211770" cy="1812925"/>
            <a:chOff x="3024" y="1114"/>
            <a:chExt cx="3283" cy="114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024" y="1341"/>
              <a:ext cx="3161" cy="915"/>
              <a:chOff x="3024" y="1341"/>
              <a:chExt cx="3162" cy="915"/>
            </a:xfrm>
          </p:grpSpPr>
          <p:sp>
            <p:nvSpPr>
              <p:cNvPr id="1269764" name="Oval 4"/>
              <p:cNvSpPr>
                <a:spLocks noChangeArrowheads="1"/>
              </p:cNvSpPr>
              <p:nvPr/>
            </p:nvSpPr>
            <p:spPr bwMode="auto">
              <a:xfrm>
                <a:off x="3024" y="1575"/>
                <a:ext cx="799" cy="68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69766" name="Text Box 6"/>
              <p:cNvSpPr txBox="1">
                <a:spLocks noChangeArrowheads="1"/>
              </p:cNvSpPr>
              <p:nvPr/>
            </p:nvSpPr>
            <p:spPr bwMode="auto">
              <a:xfrm>
                <a:off x="4560" y="1341"/>
                <a:ext cx="1626" cy="680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762000"/>
                <a:r>
                  <a:rPr lang="en-US" sz="1600" u="none" dirty="0">
                    <a:latin typeface="Arial Narrow" pitchFamily="34" charset="0"/>
                  </a:rPr>
                  <a:t> Widespread</a:t>
                </a:r>
              </a:p>
              <a:p>
                <a:pPr algn="ctr" defTabSz="762000"/>
                <a:r>
                  <a:rPr lang="en-US" sz="1600" u="none" dirty="0">
                    <a:latin typeface="Arial Narrow" pitchFamily="34" charset="0"/>
                  </a:rPr>
                  <a:t>expanding </a:t>
                </a:r>
                <a:r>
                  <a:rPr lang="en-US" sz="1600" dirty="0">
                    <a:latin typeface="Arial Narrow" pitchFamily="34" charset="0"/>
                  </a:rPr>
                  <a:t>worldwide</a:t>
                </a:r>
                <a:r>
                  <a:rPr lang="en-US" sz="1600" u="none" dirty="0">
                    <a:latin typeface="Arial Narrow" pitchFamily="34" charset="0"/>
                  </a:rPr>
                  <a:t> network</a:t>
                </a:r>
              </a:p>
              <a:p>
                <a:pPr algn="ctr" defTabSz="762000"/>
                <a:r>
                  <a:rPr lang="en-US" sz="1600" u="none" dirty="0">
                    <a:latin typeface="Arial Narrow" pitchFamily="34" charset="0"/>
                  </a:rPr>
                  <a:t>with unlimited applications</a:t>
                </a:r>
              </a:p>
              <a:p>
                <a:pPr algn="ctr" defTabSz="762000"/>
                <a:r>
                  <a:rPr lang="en-US" sz="1600" u="none" dirty="0">
                    <a:latin typeface="Arial Narrow" pitchFamily="34" charset="0"/>
                  </a:rPr>
                  <a:t>in every day's life ..  </a:t>
                </a:r>
                <a:r>
                  <a:rPr lang="en-US" sz="1600" u="none" dirty="0" err="1">
                    <a:latin typeface="Arial Narrow" pitchFamily="34" charset="0"/>
                  </a:rPr>
                  <a:t>IoT</a:t>
                </a:r>
                <a:r>
                  <a:rPr lang="en-US" sz="1600" u="none" dirty="0">
                    <a:latin typeface="Arial Narrow" pitchFamily="34" charset="0"/>
                  </a:rPr>
                  <a:t>.. etc.</a:t>
                </a:r>
              </a:p>
            </p:txBody>
          </p:sp>
          <p:sp>
            <p:nvSpPr>
              <p:cNvPr id="1269765" name="Line 5"/>
              <p:cNvSpPr>
                <a:spLocks noChangeShapeType="1"/>
              </p:cNvSpPr>
              <p:nvPr/>
            </p:nvSpPr>
            <p:spPr bwMode="auto">
              <a:xfrm flipV="1">
                <a:off x="3799" y="1566"/>
                <a:ext cx="761" cy="3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</p:grpSp>
        <p:sp>
          <p:nvSpPr>
            <p:cNvPr id="1269767" name="Text Box 7"/>
            <p:cNvSpPr txBox="1">
              <a:spLocks noChangeArrowheads="1"/>
            </p:cNvSpPr>
            <p:nvPr/>
          </p:nvSpPr>
          <p:spPr bwMode="auto">
            <a:xfrm>
              <a:off x="4509" y="1114"/>
              <a:ext cx="1798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en-US" sz="1600" u="none" dirty="0">
                  <a:latin typeface="Arial Narrow" pitchFamily="34" charset="0"/>
                </a:rPr>
                <a:t>Over 6 000 Million mobile devices</a:t>
              </a:r>
            </a:p>
          </p:txBody>
        </p:sp>
      </p:grpSp>
      <p:sp>
        <p:nvSpPr>
          <p:cNvPr id="1269768" name="Rectangle 8"/>
          <p:cNvSpPr>
            <a:spLocks noChangeArrowheads="1"/>
          </p:cNvSpPr>
          <p:nvPr/>
        </p:nvSpPr>
        <p:spPr bwMode="auto">
          <a:xfrm>
            <a:off x="3259138" y="3227388"/>
            <a:ext cx="27146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769" name="Rectangle 9"/>
          <p:cNvSpPr>
            <a:spLocks noChangeArrowheads="1"/>
          </p:cNvSpPr>
          <p:nvPr/>
        </p:nvSpPr>
        <p:spPr bwMode="auto">
          <a:xfrm>
            <a:off x="3273425" y="2295525"/>
            <a:ext cx="2714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770" name="Rectangle 10"/>
          <p:cNvSpPr>
            <a:spLocks noChangeArrowheads="1"/>
          </p:cNvSpPr>
          <p:nvPr/>
        </p:nvSpPr>
        <p:spPr bwMode="auto">
          <a:xfrm>
            <a:off x="3259138" y="4030663"/>
            <a:ext cx="271462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384675" y="2371725"/>
            <a:ext cx="420688" cy="788988"/>
            <a:chOff x="2762" y="1614"/>
            <a:chExt cx="265" cy="497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762" y="1614"/>
              <a:ext cx="265" cy="86"/>
              <a:chOff x="3340" y="1727"/>
              <a:chExt cx="265" cy="86"/>
            </a:xfrm>
          </p:grpSpPr>
          <p:sp>
            <p:nvSpPr>
              <p:cNvPr id="1269773" name="Freeform 13"/>
              <p:cNvSpPr>
                <a:spLocks/>
              </p:cNvSpPr>
              <p:nvPr/>
            </p:nvSpPr>
            <p:spPr bwMode="auto">
              <a:xfrm>
                <a:off x="3520" y="1761"/>
                <a:ext cx="85" cy="52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25" y="35"/>
                  </a:cxn>
                  <a:cxn ang="0">
                    <a:pos x="25" y="43"/>
                  </a:cxn>
                  <a:cxn ang="0">
                    <a:pos x="59" y="17"/>
                  </a:cxn>
                  <a:cxn ang="0">
                    <a:pos x="59" y="17"/>
                  </a:cxn>
                  <a:cxn ang="0">
                    <a:pos x="85" y="0"/>
                  </a:cxn>
                </a:cxnLst>
                <a:rect l="0" t="0" r="r" b="b"/>
                <a:pathLst>
                  <a:path w="85" h="52">
                    <a:moveTo>
                      <a:pt x="0" y="52"/>
                    </a:moveTo>
                    <a:lnTo>
                      <a:pt x="25" y="35"/>
                    </a:lnTo>
                    <a:lnTo>
                      <a:pt x="25" y="43"/>
                    </a:lnTo>
                    <a:lnTo>
                      <a:pt x="59" y="17"/>
                    </a:lnTo>
                    <a:lnTo>
                      <a:pt x="59" y="17"/>
                    </a:lnTo>
                    <a:lnTo>
                      <a:pt x="85" y="0"/>
                    </a:lnTo>
                  </a:path>
                </a:pathLst>
              </a:custGeom>
              <a:noFill/>
              <a:ln w="142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69774" name="Freeform 14"/>
              <p:cNvSpPr>
                <a:spLocks/>
              </p:cNvSpPr>
              <p:nvPr/>
            </p:nvSpPr>
            <p:spPr bwMode="auto">
              <a:xfrm>
                <a:off x="3485" y="1727"/>
                <a:ext cx="60" cy="77"/>
              </a:xfrm>
              <a:custGeom>
                <a:avLst/>
                <a:gdLst/>
                <a:ahLst/>
                <a:cxnLst>
                  <a:cxn ang="0">
                    <a:pos x="0" y="77"/>
                  </a:cxn>
                  <a:cxn ang="0">
                    <a:pos x="9" y="51"/>
                  </a:cxn>
                  <a:cxn ang="0">
                    <a:pos x="17" y="60"/>
                  </a:cxn>
                  <a:cxn ang="0">
                    <a:pos x="35" y="17"/>
                  </a:cxn>
                  <a:cxn ang="0">
                    <a:pos x="43" y="26"/>
                  </a:cxn>
                  <a:cxn ang="0">
                    <a:pos x="60" y="0"/>
                  </a:cxn>
                </a:cxnLst>
                <a:rect l="0" t="0" r="r" b="b"/>
                <a:pathLst>
                  <a:path w="60" h="77">
                    <a:moveTo>
                      <a:pt x="0" y="77"/>
                    </a:moveTo>
                    <a:lnTo>
                      <a:pt x="9" y="51"/>
                    </a:lnTo>
                    <a:lnTo>
                      <a:pt x="17" y="60"/>
                    </a:lnTo>
                    <a:lnTo>
                      <a:pt x="35" y="17"/>
                    </a:lnTo>
                    <a:lnTo>
                      <a:pt x="43" y="26"/>
                    </a:lnTo>
                    <a:lnTo>
                      <a:pt x="60" y="0"/>
                    </a:lnTo>
                  </a:path>
                </a:pathLst>
              </a:custGeom>
              <a:noFill/>
              <a:ln w="142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69775" name="Freeform 15"/>
              <p:cNvSpPr>
                <a:spLocks/>
              </p:cNvSpPr>
              <p:nvPr/>
            </p:nvSpPr>
            <p:spPr bwMode="auto">
              <a:xfrm>
                <a:off x="3400" y="1727"/>
                <a:ext cx="60" cy="77"/>
              </a:xfrm>
              <a:custGeom>
                <a:avLst/>
                <a:gdLst/>
                <a:ahLst/>
                <a:cxnLst>
                  <a:cxn ang="0">
                    <a:pos x="60" y="77"/>
                  </a:cxn>
                  <a:cxn ang="0">
                    <a:pos x="51" y="51"/>
                  </a:cxn>
                  <a:cxn ang="0">
                    <a:pos x="34" y="60"/>
                  </a:cxn>
                  <a:cxn ang="0">
                    <a:pos x="17" y="17"/>
                  </a:cxn>
                  <a:cxn ang="0">
                    <a:pos x="8" y="26"/>
                  </a:cxn>
                  <a:cxn ang="0">
                    <a:pos x="0" y="0"/>
                  </a:cxn>
                </a:cxnLst>
                <a:rect l="0" t="0" r="r" b="b"/>
                <a:pathLst>
                  <a:path w="60" h="77">
                    <a:moveTo>
                      <a:pt x="60" y="77"/>
                    </a:moveTo>
                    <a:lnTo>
                      <a:pt x="51" y="51"/>
                    </a:lnTo>
                    <a:lnTo>
                      <a:pt x="34" y="60"/>
                    </a:lnTo>
                    <a:lnTo>
                      <a:pt x="17" y="17"/>
                    </a:lnTo>
                    <a:lnTo>
                      <a:pt x="8" y="26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69776" name="Freeform 16"/>
              <p:cNvSpPr>
                <a:spLocks/>
              </p:cNvSpPr>
              <p:nvPr/>
            </p:nvSpPr>
            <p:spPr bwMode="auto">
              <a:xfrm>
                <a:off x="3340" y="1761"/>
                <a:ext cx="77" cy="52"/>
              </a:xfrm>
              <a:custGeom>
                <a:avLst/>
                <a:gdLst/>
                <a:ahLst/>
                <a:cxnLst>
                  <a:cxn ang="0">
                    <a:pos x="77" y="52"/>
                  </a:cxn>
                  <a:cxn ang="0">
                    <a:pos x="60" y="35"/>
                  </a:cxn>
                  <a:cxn ang="0">
                    <a:pos x="60" y="43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0" y="0"/>
                  </a:cxn>
                </a:cxnLst>
                <a:rect l="0" t="0" r="r" b="b"/>
                <a:pathLst>
                  <a:path w="77" h="52">
                    <a:moveTo>
                      <a:pt x="77" y="52"/>
                    </a:moveTo>
                    <a:lnTo>
                      <a:pt x="60" y="35"/>
                    </a:lnTo>
                    <a:lnTo>
                      <a:pt x="60" y="43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2865" y="1708"/>
              <a:ext cx="59" cy="403"/>
              <a:chOff x="3443" y="1821"/>
              <a:chExt cx="59" cy="403"/>
            </a:xfrm>
          </p:grpSpPr>
          <p:sp>
            <p:nvSpPr>
              <p:cNvPr id="1269778" name="Line 18"/>
              <p:cNvSpPr>
                <a:spLocks noChangeShapeType="1"/>
              </p:cNvSpPr>
              <p:nvPr/>
            </p:nvSpPr>
            <p:spPr bwMode="auto">
              <a:xfrm>
                <a:off x="3468" y="1967"/>
                <a:ext cx="17" cy="1"/>
              </a:xfrm>
              <a:prstGeom prst="line">
                <a:avLst/>
              </a:prstGeom>
              <a:noFill/>
              <a:ln w="1428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3443" y="1821"/>
                <a:ext cx="59" cy="403"/>
                <a:chOff x="3443" y="1821"/>
                <a:chExt cx="59" cy="403"/>
              </a:xfrm>
            </p:grpSpPr>
            <p:sp>
              <p:nvSpPr>
                <p:cNvPr id="126978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477" y="1830"/>
                  <a:ext cx="1" cy="77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81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443" y="1907"/>
                  <a:ext cx="25" cy="317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82" name="Line 22"/>
                <p:cNvSpPr>
                  <a:spLocks noChangeShapeType="1"/>
                </p:cNvSpPr>
                <p:nvPr/>
              </p:nvSpPr>
              <p:spPr bwMode="auto">
                <a:xfrm>
                  <a:off x="3477" y="1907"/>
                  <a:ext cx="25" cy="317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83" name="Line 23"/>
                <p:cNvSpPr>
                  <a:spLocks noChangeShapeType="1"/>
                </p:cNvSpPr>
                <p:nvPr/>
              </p:nvSpPr>
              <p:spPr bwMode="auto">
                <a:xfrm>
                  <a:off x="3451" y="2215"/>
                  <a:ext cx="51" cy="1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84" name="Line 24"/>
                <p:cNvSpPr>
                  <a:spLocks noChangeShapeType="1"/>
                </p:cNvSpPr>
                <p:nvPr/>
              </p:nvSpPr>
              <p:spPr bwMode="auto">
                <a:xfrm>
                  <a:off x="3451" y="2130"/>
                  <a:ext cx="43" cy="1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85" name="Line 25"/>
                <p:cNvSpPr>
                  <a:spLocks noChangeShapeType="1"/>
                </p:cNvSpPr>
                <p:nvPr/>
              </p:nvSpPr>
              <p:spPr bwMode="auto">
                <a:xfrm>
                  <a:off x="3451" y="2130"/>
                  <a:ext cx="43" cy="85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86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451" y="2130"/>
                  <a:ext cx="43" cy="85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87" name="Line 27"/>
                <p:cNvSpPr>
                  <a:spLocks noChangeShapeType="1"/>
                </p:cNvSpPr>
                <p:nvPr/>
              </p:nvSpPr>
              <p:spPr bwMode="auto">
                <a:xfrm>
                  <a:off x="3460" y="2044"/>
                  <a:ext cx="25" cy="1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88" name="Line 28"/>
                <p:cNvSpPr>
                  <a:spLocks noChangeShapeType="1"/>
                </p:cNvSpPr>
                <p:nvPr/>
              </p:nvSpPr>
              <p:spPr bwMode="auto">
                <a:xfrm>
                  <a:off x="3460" y="2044"/>
                  <a:ext cx="34" cy="86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8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451" y="2044"/>
                  <a:ext cx="34" cy="86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90" name="Line 30"/>
                <p:cNvSpPr>
                  <a:spLocks noChangeShapeType="1"/>
                </p:cNvSpPr>
                <p:nvPr/>
              </p:nvSpPr>
              <p:spPr bwMode="auto">
                <a:xfrm>
                  <a:off x="3460" y="1967"/>
                  <a:ext cx="25" cy="77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9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460" y="1967"/>
                  <a:ext cx="25" cy="77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9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460" y="1907"/>
                  <a:ext cx="17" cy="60"/>
                </a:xfrm>
                <a:prstGeom prst="line">
                  <a:avLst/>
                </a:prstGeom>
                <a:noFill/>
                <a:ln w="1428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69793" name="Oval 33"/>
                <p:cNvSpPr>
                  <a:spLocks noChangeArrowheads="1"/>
                </p:cNvSpPr>
                <p:nvPr/>
              </p:nvSpPr>
              <p:spPr bwMode="auto">
                <a:xfrm>
                  <a:off x="3468" y="1821"/>
                  <a:ext cx="9" cy="9"/>
                </a:xfrm>
                <a:prstGeom prst="ellipse">
                  <a:avLst/>
                </a:prstGeom>
                <a:solidFill>
                  <a:srgbClr val="C0C0C0"/>
                </a:solidFill>
                <a:ln w="142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</p:grpSp>
      </p:grpSp>
      <p:sp>
        <p:nvSpPr>
          <p:cNvPr id="1269794" name="Oval 34"/>
          <p:cNvSpPr>
            <a:spLocks noChangeArrowheads="1"/>
          </p:cNvSpPr>
          <p:nvPr/>
        </p:nvSpPr>
        <p:spPr bwMode="auto">
          <a:xfrm>
            <a:off x="6399213" y="3516313"/>
            <a:ext cx="0" cy="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4876800" y="2474913"/>
            <a:ext cx="784225" cy="787400"/>
            <a:chOff x="3070" y="1632"/>
            <a:chExt cx="495" cy="496"/>
          </a:xfrm>
        </p:grpSpPr>
        <p:sp>
          <p:nvSpPr>
            <p:cNvPr id="1269796" name="Freeform 36"/>
            <p:cNvSpPr>
              <a:spLocks/>
            </p:cNvSpPr>
            <p:nvPr/>
          </p:nvSpPr>
          <p:spPr bwMode="auto">
            <a:xfrm>
              <a:off x="3300" y="1803"/>
              <a:ext cx="214" cy="317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69" y="0"/>
                </a:cxn>
                <a:cxn ang="0">
                  <a:pos x="60" y="0"/>
                </a:cxn>
                <a:cxn ang="0">
                  <a:pos x="43" y="9"/>
                </a:cxn>
                <a:cxn ang="0">
                  <a:pos x="26" y="9"/>
                </a:cxn>
                <a:cxn ang="0">
                  <a:pos x="18" y="17"/>
                </a:cxn>
                <a:cxn ang="0">
                  <a:pos x="9" y="26"/>
                </a:cxn>
                <a:cxn ang="0">
                  <a:pos x="0" y="34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60"/>
                </a:cxn>
                <a:cxn ang="0">
                  <a:pos x="9" y="86"/>
                </a:cxn>
                <a:cxn ang="0">
                  <a:pos x="18" y="120"/>
                </a:cxn>
                <a:cxn ang="0">
                  <a:pos x="35" y="154"/>
                </a:cxn>
                <a:cxn ang="0">
                  <a:pos x="43" y="197"/>
                </a:cxn>
                <a:cxn ang="0">
                  <a:pos x="60" y="231"/>
                </a:cxn>
                <a:cxn ang="0">
                  <a:pos x="77" y="266"/>
                </a:cxn>
                <a:cxn ang="0">
                  <a:pos x="94" y="300"/>
                </a:cxn>
                <a:cxn ang="0">
                  <a:pos x="103" y="317"/>
                </a:cxn>
                <a:cxn ang="0">
                  <a:pos x="112" y="317"/>
                </a:cxn>
                <a:cxn ang="0">
                  <a:pos x="120" y="317"/>
                </a:cxn>
                <a:cxn ang="0">
                  <a:pos x="137" y="317"/>
                </a:cxn>
                <a:cxn ang="0">
                  <a:pos x="154" y="308"/>
                </a:cxn>
                <a:cxn ang="0">
                  <a:pos x="171" y="300"/>
                </a:cxn>
                <a:cxn ang="0">
                  <a:pos x="180" y="291"/>
                </a:cxn>
                <a:cxn ang="0">
                  <a:pos x="197" y="283"/>
                </a:cxn>
                <a:cxn ang="0">
                  <a:pos x="206" y="283"/>
                </a:cxn>
                <a:cxn ang="0">
                  <a:pos x="214" y="274"/>
                </a:cxn>
                <a:cxn ang="0">
                  <a:pos x="206" y="257"/>
                </a:cxn>
                <a:cxn ang="0">
                  <a:pos x="188" y="231"/>
                </a:cxn>
                <a:cxn ang="0">
                  <a:pos x="171" y="197"/>
                </a:cxn>
                <a:cxn ang="0">
                  <a:pos x="146" y="163"/>
                </a:cxn>
                <a:cxn ang="0">
                  <a:pos x="129" y="120"/>
                </a:cxn>
                <a:cxn ang="0">
                  <a:pos x="112" y="86"/>
                </a:cxn>
                <a:cxn ang="0">
                  <a:pos x="94" y="51"/>
                </a:cxn>
                <a:cxn ang="0">
                  <a:pos x="86" y="17"/>
                </a:cxn>
              </a:cxnLst>
              <a:rect l="0" t="0" r="r" b="b"/>
              <a:pathLst>
                <a:path w="214" h="317">
                  <a:moveTo>
                    <a:pt x="86" y="0"/>
                  </a:moveTo>
                  <a:lnTo>
                    <a:pt x="77" y="0"/>
                  </a:lnTo>
                  <a:lnTo>
                    <a:pt x="77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43" y="9"/>
                  </a:lnTo>
                  <a:lnTo>
                    <a:pt x="35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8" y="17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51"/>
                  </a:lnTo>
                  <a:lnTo>
                    <a:pt x="0" y="60"/>
                  </a:lnTo>
                  <a:lnTo>
                    <a:pt x="0" y="69"/>
                  </a:lnTo>
                  <a:lnTo>
                    <a:pt x="9" y="86"/>
                  </a:lnTo>
                  <a:lnTo>
                    <a:pt x="18" y="103"/>
                  </a:lnTo>
                  <a:lnTo>
                    <a:pt x="18" y="120"/>
                  </a:lnTo>
                  <a:lnTo>
                    <a:pt x="26" y="137"/>
                  </a:lnTo>
                  <a:lnTo>
                    <a:pt x="35" y="154"/>
                  </a:lnTo>
                  <a:lnTo>
                    <a:pt x="43" y="171"/>
                  </a:lnTo>
                  <a:lnTo>
                    <a:pt x="43" y="197"/>
                  </a:lnTo>
                  <a:lnTo>
                    <a:pt x="52" y="214"/>
                  </a:lnTo>
                  <a:lnTo>
                    <a:pt x="60" y="231"/>
                  </a:lnTo>
                  <a:lnTo>
                    <a:pt x="69" y="248"/>
                  </a:lnTo>
                  <a:lnTo>
                    <a:pt x="77" y="266"/>
                  </a:lnTo>
                  <a:lnTo>
                    <a:pt x="86" y="283"/>
                  </a:lnTo>
                  <a:lnTo>
                    <a:pt x="94" y="300"/>
                  </a:lnTo>
                  <a:lnTo>
                    <a:pt x="103" y="308"/>
                  </a:lnTo>
                  <a:lnTo>
                    <a:pt x="103" y="317"/>
                  </a:lnTo>
                  <a:lnTo>
                    <a:pt x="112" y="317"/>
                  </a:lnTo>
                  <a:lnTo>
                    <a:pt x="112" y="317"/>
                  </a:lnTo>
                  <a:lnTo>
                    <a:pt x="112" y="317"/>
                  </a:lnTo>
                  <a:lnTo>
                    <a:pt x="120" y="317"/>
                  </a:lnTo>
                  <a:lnTo>
                    <a:pt x="129" y="317"/>
                  </a:lnTo>
                  <a:lnTo>
                    <a:pt x="137" y="317"/>
                  </a:lnTo>
                  <a:lnTo>
                    <a:pt x="137" y="308"/>
                  </a:lnTo>
                  <a:lnTo>
                    <a:pt x="154" y="308"/>
                  </a:lnTo>
                  <a:lnTo>
                    <a:pt x="154" y="300"/>
                  </a:lnTo>
                  <a:lnTo>
                    <a:pt x="171" y="300"/>
                  </a:lnTo>
                  <a:lnTo>
                    <a:pt x="171" y="300"/>
                  </a:lnTo>
                  <a:lnTo>
                    <a:pt x="180" y="291"/>
                  </a:lnTo>
                  <a:lnTo>
                    <a:pt x="188" y="291"/>
                  </a:lnTo>
                  <a:lnTo>
                    <a:pt x="197" y="283"/>
                  </a:lnTo>
                  <a:lnTo>
                    <a:pt x="206" y="283"/>
                  </a:lnTo>
                  <a:lnTo>
                    <a:pt x="206" y="283"/>
                  </a:lnTo>
                  <a:lnTo>
                    <a:pt x="214" y="274"/>
                  </a:lnTo>
                  <a:lnTo>
                    <a:pt x="214" y="274"/>
                  </a:lnTo>
                  <a:lnTo>
                    <a:pt x="214" y="274"/>
                  </a:lnTo>
                  <a:lnTo>
                    <a:pt x="206" y="257"/>
                  </a:lnTo>
                  <a:lnTo>
                    <a:pt x="197" y="248"/>
                  </a:lnTo>
                  <a:lnTo>
                    <a:pt x="188" y="231"/>
                  </a:lnTo>
                  <a:lnTo>
                    <a:pt x="180" y="214"/>
                  </a:lnTo>
                  <a:lnTo>
                    <a:pt x="171" y="197"/>
                  </a:lnTo>
                  <a:lnTo>
                    <a:pt x="154" y="180"/>
                  </a:lnTo>
                  <a:lnTo>
                    <a:pt x="146" y="163"/>
                  </a:lnTo>
                  <a:lnTo>
                    <a:pt x="137" y="137"/>
                  </a:lnTo>
                  <a:lnTo>
                    <a:pt x="129" y="120"/>
                  </a:lnTo>
                  <a:lnTo>
                    <a:pt x="120" y="103"/>
                  </a:lnTo>
                  <a:lnTo>
                    <a:pt x="112" y="86"/>
                  </a:lnTo>
                  <a:lnTo>
                    <a:pt x="103" y="69"/>
                  </a:lnTo>
                  <a:lnTo>
                    <a:pt x="94" y="51"/>
                  </a:lnTo>
                  <a:lnTo>
                    <a:pt x="94" y="34"/>
                  </a:lnTo>
                  <a:lnTo>
                    <a:pt x="86" y="17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4FC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797" name="Freeform 37"/>
            <p:cNvSpPr>
              <a:spLocks/>
            </p:cNvSpPr>
            <p:nvPr/>
          </p:nvSpPr>
          <p:spPr bwMode="auto">
            <a:xfrm>
              <a:off x="3283" y="1854"/>
              <a:ext cx="120" cy="25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18"/>
                </a:cxn>
                <a:cxn ang="0">
                  <a:pos x="0" y="26"/>
                </a:cxn>
                <a:cxn ang="0">
                  <a:pos x="0" y="35"/>
                </a:cxn>
                <a:cxn ang="0">
                  <a:pos x="0" y="43"/>
                </a:cxn>
                <a:cxn ang="0">
                  <a:pos x="0" y="60"/>
                </a:cxn>
                <a:cxn ang="0">
                  <a:pos x="9" y="69"/>
                </a:cxn>
                <a:cxn ang="0">
                  <a:pos x="9" y="86"/>
                </a:cxn>
                <a:cxn ang="0">
                  <a:pos x="17" y="103"/>
                </a:cxn>
                <a:cxn ang="0">
                  <a:pos x="17" y="120"/>
                </a:cxn>
                <a:cxn ang="0">
                  <a:pos x="26" y="137"/>
                </a:cxn>
                <a:cxn ang="0">
                  <a:pos x="26" y="155"/>
                </a:cxn>
                <a:cxn ang="0">
                  <a:pos x="35" y="172"/>
                </a:cxn>
                <a:cxn ang="0">
                  <a:pos x="43" y="189"/>
                </a:cxn>
                <a:cxn ang="0">
                  <a:pos x="43" y="206"/>
                </a:cxn>
                <a:cxn ang="0">
                  <a:pos x="52" y="215"/>
                </a:cxn>
                <a:cxn ang="0">
                  <a:pos x="52" y="223"/>
                </a:cxn>
                <a:cxn ang="0">
                  <a:pos x="60" y="232"/>
                </a:cxn>
                <a:cxn ang="0">
                  <a:pos x="60" y="232"/>
                </a:cxn>
                <a:cxn ang="0">
                  <a:pos x="60" y="240"/>
                </a:cxn>
                <a:cxn ang="0">
                  <a:pos x="69" y="240"/>
                </a:cxn>
                <a:cxn ang="0">
                  <a:pos x="77" y="240"/>
                </a:cxn>
                <a:cxn ang="0">
                  <a:pos x="77" y="240"/>
                </a:cxn>
                <a:cxn ang="0">
                  <a:pos x="86" y="249"/>
                </a:cxn>
                <a:cxn ang="0">
                  <a:pos x="94" y="249"/>
                </a:cxn>
                <a:cxn ang="0">
                  <a:pos x="111" y="257"/>
                </a:cxn>
                <a:cxn ang="0">
                  <a:pos x="120" y="257"/>
                </a:cxn>
                <a:cxn ang="0">
                  <a:pos x="111" y="249"/>
                </a:cxn>
                <a:cxn ang="0">
                  <a:pos x="103" y="232"/>
                </a:cxn>
                <a:cxn ang="0">
                  <a:pos x="94" y="215"/>
                </a:cxn>
                <a:cxn ang="0">
                  <a:pos x="86" y="197"/>
                </a:cxn>
                <a:cxn ang="0">
                  <a:pos x="77" y="180"/>
                </a:cxn>
                <a:cxn ang="0">
                  <a:pos x="69" y="163"/>
                </a:cxn>
                <a:cxn ang="0">
                  <a:pos x="60" y="146"/>
                </a:cxn>
                <a:cxn ang="0">
                  <a:pos x="60" y="120"/>
                </a:cxn>
                <a:cxn ang="0">
                  <a:pos x="52" y="103"/>
                </a:cxn>
                <a:cxn ang="0">
                  <a:pos x="43" y="86"/>
                </a:cxn>
                <a:cxn ang="0">
                  <a:pos x="35" y="69"/>
                </a:cxn>
                <a:cxn ang="0">
                  <a:pos x="26" y="52"/>
                </a:cxn>
                <a:cxn ang="0">
                  <a:pos x="26" y="35"/>
                </a:cxn>
                <a:cxn ang="0">
                  <a:pos x="17" y="18"/>
                </a:cxn>
                <a:cxn ang="0">
                  <a:pos x="17" y="9"/>
                </a:cxn>
                <a:cxn ang="0">
                  <a:pos x="17" y="0"/>
                </a:cxn>
              </a:cxnLst>
              <a:rect l="0" t="0" r="r" b="b"/>
              <a:pathLst>
                <a:path w="120" h="257">
                  <a:moveTo>
                    <a:pt x="17" y="0"/>
                  </a:move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18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0" y="60"/>
                  </a:lnTo>
                  <a:lnTo>
                    <a:pt x="9" y="69"/>
                  </a:lnTo>
                  <a:lnTo>
                    <a:pt x="9" y="86"/>
                  </a:lnTo>
                  <a:lnTo>
                    <a:pt x="17" y="103"/>
                  </a:lnTo>
                  <a:lnTo>
                    <a:pt x="17" y="120"/>
                  </a:lnTo>
                  <a:lnTo>
                    <a:pt x="26" y="137"/>
                  </a:lnTo>
                  <a:lnTo>
                    <a:pt x="26" y="155"/>
                  </a:lnTo>
                  <a:lnTo>
                    <a:pt x="35" y="172"/>
                  </a:lnTo>
                  <a:lnTo>
                    <a:pt x="43" y="189"/>
                  </a:lnTo>
                  <a:lnTo>
                    <a:pt x="43" y="206"/>
                  </a:lnTo>
                  <a:lnTo>
                    <a:pt x="52" y="215"/>
                  </a:lnTo>
                  <a:lnTo>
                    <a:pt x="52" y="223"/>
                  </a:lnTo>
                  <a:lnTo>
                    <a:pt x="60" y="232"/>
                  </a:lnTo>
                  <a:lnTo>
                    <a:pt x="60" y="232"/>
                  </a:lnTo>
                  <a:lnTo>
                    <a:pt x="60" y="240"/>
                  </a:lnTo>
                  <a:lnTo>
                    <a:pt x="69" y="240"/>
                  </a:lnTo>
                  <a:lnTo>
                    <a:pt x="77" y="240"/>
                  </a:lnTo>
                  <a:lnTo>
                    <a:pt x="77" y="240"/>
                  </a:lnTo>
                  <a:lnTo>
                    <a:pt x="86" y="249"/>
                  </a:lnTo>
                  <a:lnTo>
                    <a:pt x="94" y="249"/>
                  </a:lnTo>
                  <a:lnTo>
                    <a:pt x="111" y="257"/>
                  </a:lnTo>
                  <a:lnTo>
                    <a:pt x="120" y="257"/>
                  </a:lnTo>
                  <a:lnTo>
                    <a:pt x="111" y="249"/>
                  </a:lnTo>
                  <a:lnTo>
                    <a:pt x="103" y="232"/>
                  </a:lnTo>
                  <a:lnTo>
                    <a:pt x="94" y="215"/>
                  </a:lnTo>
                  <a:lnTo>
                    <a:pt x="86" y="197"/>
                  </a:lnTo>
                  <a:lnTo>
                    <a:pt x="77" y="180"/>
                  </a:lnTo>
                  <a:lnTo>
                    <a:pt x="69" y="163"/>
                  </a:lnTo>
                  <a:lnTo>
                    <a:pt x="60" y="146"/>
                  </a:lnTo>
                  <a:lnTo>
                    <a:pt x="60" y="120"/>
                  </a:lnTo>
                  <a:lnTo>
                    <a:pt x="52" y="103"/>
                  </a:lnTo>
                  <a:lnTo>
                    <a:pt x="43" y="86"/>
                  </a:lnTo>
                  <a:lnTo>
                    <a:pt x="35" y="69"/>
                  </a:lnTo>
                  <a:lnTo>
                    <a:pt x="26" y="52"/>
                  </a:lnTo>
                  <a:lnTo>
                    <a:pt x="26" y="35"/>
                  </a:lnTo>
                  <a:lnTo>
                    <a:pt x="17" y="18"/>
                  </a:lnTo>
                  <a:lnTo>
                    <a:pt x="17" y="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CEF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798" name="Freeform 38"/>
            <p:cNvSpPr>
              <a:spLocks/>
            </p:cNvSpPr>
            <p:nvPr/>
          </p:nvSpPr>
          <p:spPr bwMode="auto">
            <a:xfrm>
              <a:off x="3326" y="1837"/>
              <a:ext cx="51" cy="60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5"/>
                </a:cxn>
                <a:cxn ang="0">
                  <a:pos x="0" y="43"/>
                </a:cxn>
                <a:cxn ang="0">
                  <a:pos x="9" y="52"/>
                </a:cxn>
                <a:cxn ang="0">
                  <a:pos x="9" y="60"/>
                </a:cxn>
                <a:cxn ang="0">
                  <a:pos x="9" y="60"/>
                </a:cxn>
                <a:cxn ang="0">
                  <a:pos x="17" y="60"/>
                </a:cxn>
                <a:cxn ang="0">
                  <a:pos x="26" y="60"/>
                </a:cxn>
                <a:cxn ang="0">
                  <a:pos x="26" y="60"/>
                </a:cxn>
                <a:cxn ang="0">
                  <a:pos x="34" y="60"/>
                </a:cxn>
                <a:cxn ang="0">
                  <a:pos x="43" y="60"/>
                </a:cxn>
                <a:cxn ang="0">
                  <a:pos x="43" y="52"/>
                </a:cxn>
                <a:cxn ang="0">
                  <a:pos x="43" y="52"/>
                </a:cxn>
                <a:cxn ang="0">
                  <a:pos x="51" y="43"/>
                </a:cxn>
                <a:cxn ang="0">
                  <a:pos x="51" y="26"/>
                </a:cxn>
                <a:cxn ang="0">
                  <a:pos x="51" y="17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26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9"/>
                </a:cxn>
                <a:cxn ang="0">
                  <a:pos x="9" y="9"/>
                </a:cxn>
              </a:cxnLst>
              <a:rect l="0" t="0" r="r" b="b"/>
              <a:pathLst>
                <a:path w="51" h="60">
                  <a:moveTo>
                    <a:pt x="9" y="9"/>
                  </a:moveTo>
                  <a:lnTo>
                    <a:pt x="0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9" y="52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17" y="60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34" y="60"/>
                  </a:lnTo>
                  <a:lnTo>
                    <a:pt x="43" y="60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51" y="43"/>
                  </a:lnTo>
                  <a:lnTo>
                    <a:pt x="51" y="26"/>
                  </a:lnTo>
                  <a:lnTo>
                    <a:pt x="51" y="17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CCEF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799" name="Freeform 39"/>
            <p:cNvSpPr>
              <a:spLocks/>
            </p:cNvSpPr>
            <p:nvPr/>
          </p:nvSpPr>
          <p:spPr bwMode="auto">
            <a:xfrm>
              <a:off x="3403" y="2009"/>
              <a:ext cx="68" cy="6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8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42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17" y="60"/>
                </a:cxn>
                <a:cxn ang="0">
                  <a:pos x="26" y="60"/>
                </a:cxn>
                <a:cxn ang="0">
                  <a:pos x="26" y="68"/>
                </a:cxn>
                <a:cxn ang="0">
                  <a:pos x="34" y="68"/>
                </a:cxn>
                <a:cxn ang="0">
                  <a:pos x="34" y="68"/>
                </a:cxn>
                <a:cxn ang="0">
                  <a:pos x="43" y="68"/>
                </a:cxn>
                <a:cxn ang="0">
                  <a:pos x="43" y="68"/>
                </a:cxn>
                <a:cxn ang="0">
                  <a:pos x="51" y="68"/>
                </a:cxn>
                <a:cxn ang="0">
                  <a:pos x="51" y="60"/>
                </a:cxn>
                <a:cxn ang="0">
                  <a:pos x="60" y="60"/>
                </a:cxn>
                <a:cxn ang="0">
                  <a:pos x="60" y="60"/>
                </a:cxn>
                <a:cxn ang="0">
                  <a:pos x="68" y="60"/>
                </a:cxn>
                <a:cxn ang="0">
                  <a:pos x="68" y="51"/>
                </a:cxn>
                <a:cxn ang="0">
                  <a:pos x="68" y="51"/>
                </a:cxn>
                <a:cxn ang="0">
                  <a:pos x="68" y="42"/>
                </a:cxn>
                <a:cxn ang="0">
                  <a:pos x="68" y="42"/>
                </a:cxn>
                <a:cxn ang="0">
                  <a:pos x="68" y="34"/>
                </a:cxn>
                <a:cxn ang="0">
                  <a:pos x="60" y="25"/>
                </a:cxn>
                <a:cxn ang="0">
                  <a:pos x="60" y="17"/>
                </a:cxn>
                <a:cxn ang="0">
                  <a:pos x="60" y="17"/>
                </a:cxn>
                <a:cxn ang="0">
                  <a:pos x="51" y="8"/>
                </a:cxn>
                <a:cxn ang="0">
                  <a:pos x="43" y="8"/>
                </a:cxn>
                <a:cxn ang="0">
                  <a:pos x="43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68" h="68">
                  <a:moveTo>
                    <a:pt x="9" y="8"/>
                  </a:moveTo>
                  <a:lnTo>
                    <a:pt x="9" y="8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17" y="60"/>
                  </a:lnTo>
                  <a:lnTo>
                    <a:pt x="26" y="60"/>
                  </a:lnTo>
                  <a:lnTo>
                    <a:pt x="26" y="68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43" y="68"/>
                  </a:lnTo>
                  <a:lnTo>
                    <a:pt x="43" y="68"/>
                  </a:lnTo>
                  <a:lnTo>
                    <a:pt x="51" y="68"/>
                  </a:lnTo>
                  <a:lnTo>
                    <a:pt x="51" y="60"/>
                  </a:lnTo>
                  <a:lnTo>
                    <a:pt x="60" y="60"/>
                  </a:lnTo>
                  <a:lnTo>
                    <a:pt x="60" y="60"/>
                  </a:lnTo>
                  <a:lnTo>
                    <a:pt x="68" y="60"/>
                  </a:lnTo>
                  <a:lnTo>
                    <a:pt x="68" y="51"/>
                  </a:lnTo>
                  <a:lnTo>
                    <a:pt x="68" y="51"/>
                  </a:lnTo>
                  <a:lnTo>
                    <a:pt x="68" y="42"/>
                  </a:lnTo>
                  <a:lnTo>
                    <a:pt x="68" y="42"/>
                  </a:lnTo>
                  <a:lnTo>
                    <a:pt x="68" y="34"/>
                  </a:lnTo>
                  <a:lnTo>
                    <a:pt x="60" y="25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51" y="8"/>
                  </a:lnTo>
                  <a:lnTo>
                    <a:pt x="43" y="8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CCEF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0" name="Freeform 40"/>
            <p:cNvSpPr>
              <a:spLocks/>
            </p:cNvSpPr>
            <p:nvPr/>
          </p:nvSpPr>
          <p:spPr bwMode="auto">
            <a:xfrm>
              <a:off x="3326" y="1837"/>
              <a:ext cx="60" cy="6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9"/>
                </a:cxn>
                <a:cxn ang="0">
                  <a:pos x="0" y="17"/>
                </a:cxn>
                <a:cxn ang="0">
                  <a:pos x="0" y="35"/>
                </a:cxn>
                <a:cxn ang="0">
                  <a:pos x="9" y="43"/>
                </a:cxn>
                <a:cxn ang="0">
                  <a:pos x="9" y="52"/>
                </a:cxn>
                <a:cxn ang="0">
                  <a:pos x="17" y="60"/>
                </a:cxn>
                <a:cxn ang="0">
                  <a:pos x="26" y="60"/>
                </a:cxn>
                <a:cxn ang="0">
                  <a:pos x="34" y="69"/>
                </a:cxn>
                <a:cxn ang="0">
                  <a:pos x="43" y="60"/>
                </a:cxn>
                <a:cxn ang="0">
                  <a:pos x="51" y="52"/>
                </a:cxn>
                <a:cxn ang="0">
                  <a:pos x="60" y="43"/>
                </a:cxn>
                <a:cxn ang="0">
                  <a:pos x="60" y="35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51" y="26"/>
                </a:cxn>
                <a:cxn ang="0">
                  <a:pos x="51" y="26"/>
                </a:cxn>
                <a:cxn ang="0">
                  <a:pos x="51" y="35"/>
                </a:cxn>
                <a:cxn ang="0">
                  <a:pos x="51" y="43"/>
                </a:cxn>
                <a:cxn ang="0">
                  <a:pos x="43" y="52"/>
                </a:cxn>
                <a:cxn ang="0">
                  <a:pos x="34" y="52"/>
                </a:cxn>
                <a:cxn ang="0">
                  <a:pos x="26" y="52"/>
                </a:cxn>
                <a:cxn ang="0">
                  <a:pos x="17" y="43"/>
                </a:cxn>
                <a:cxn ang="0">
                  <a:pos x="9" y="35"/>
                </a:cxn>
                <a:cxn ang="0">
                  <a:pos x="9" y="26"/>
                </a:cxn>
                <a:cxn ang="0">
                  <a:pos x="9" y="17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60" h="69">
                  <a:moveTo>
                    <a:pt x="34" y="0"/>
                  </a:moveTo>
                  <a:lnTo>
                    <a:pt x="3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9" y="43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9" y="60"/>
                  </a:lnTo>
                  <a:lnTo>
                    <a:pt x="17" y="60"/>
                  </a:lnTo>
                  <a:lnTo>
                    <a:pt x="17" y="60"/>
                  </a:lnTo>
                  <a:lnTo>
                    <a:pt x="26" y="60"/>
                  </a:lnTo>
                  <a:lnTo>
                    <a:pt x="26" y="69"/>
                  </a:lnTo>
                  <a:lnTo>
                    <a:pt x="34" y="69"/>
                  </a:lnTo>
                  <a:lnTo>
                    <a:pt x="34" y="60"/>
                  </a:lnTo>
                  <a:lnTo>
                    <a:pt x="43" y="60"/>
                  </a:lnTo>
                  <a:lnTo>
                    <a:pt x="43" y="60"/>
                  </a:lnTo>
                  <a:lnTo>
                    <a:pt x="51" y="52"/>
                  </a:lnTo>
                  <a:lnTo>
                    <a:pt x="60" y="52"/>
                  </a:lnTo>
                  <a:lnTo>
                    <a:pt x="60" y="43"/>
                  </a:lnTo>
                  <a:lnTo>
                    <a:pt x="60" y="43"/>
                  </a:lnTo>
                  <a:lnTo>
                    <a:pt x="60" y="35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51" y="43"/>
                  </a:lnTo>
                  <a:lnTo>
                    <a:pt x="51" y="43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26" y="52"/>
                  </a:lnTo>
                  <a:lnTo>
                    <a:pt x="17" y="52"/>
                  </a:lnTo>
                  <a:lnTo>
                    <a:pt x="17" y="43"/>
                  </a:lnTo>
                  <a:lnTo>
                    <a:pt x="17" y="43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1" name="Freeform 41"/>
            <p:cNvSpPr>
              <a:spLocks/>
            </p:cNvSpPr>
            <p:nvPr/>
          </p:nvSpPr>
          <p:spPr bwMode="auto">
            <a:xfrm>
              <a:off x="3412" y="2009"/>
              <a:ext cx="76" cy="6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0" y="34"/>
                </a:cxn>
                <a:cxn ang="0">
                  <a:pos x="0" y="42"/>
                </a:cxn>
                <a:cxn ang="0">
                  <a:pos x="8" y="51"/>
                </a:cxn>
                <a:cxn ang="0">
                  <a:pos x="17" y="60"/>
                </a:cxn>
                <a:cxn ang="0">
                  <a:pos x="25" y="68"/>
                </a:cxn>
                <a:cxn ang="0">
                  <a:pos x="34" y="68"/>
                </a:cxn>
                <a:cxn ang="0">
                  <a:pos x="51" y="68"/>
                </a:cxn>
                <a:cxn ang="0">
                  <a:pos x="59" y="68"/>
                </a:cxn>
                <a:cxn ang="0">
                  <a:pos x="68" y="60"/>
                </a:cxn>
                <a:cxn ang="0">
                  <a:pos x="68" y="51"/>
                </a:cxn>
                <a:cxn ang="0">
                  <a:pos x="76" y="42"/>
                </a:cxn>
                <a:cxn ang="0">
                  <a:pos x="76" y="34"/>
                </a:cxn>
                <a:cxn ang="0">
                  <a:pos x="76" y="34"/>
                </a:cxn>
                <a:cxn ang="0">
                  <a:pos x="68" y="34"/>
                </a:cxn>
                <a:cxn ang="0">
                  <a:pos x="68" y="34"/>
                </a:cxn>
                <a:cxn ang="0">
                  <a:pos x="68" y="34"/>
                </a:cxn>
                <a:cxn ang="0">
                  <a:pos x="59" y="42"/>
                </a:cxn>
                <a:cxn ang="0">
                  <a:pos x="59" y="42"/>
                </a:cxn>
                <a:cxn ang="0">
                  <a:pos x="51" y="51"/>
                </a:cxn>
                <a:cxn ang="0">
                  <a:pos x="42" y="60"/>
                </a:cxn>
                <a:cxn ang="0">
                  <a:pos x="25" y="51"/>
                </a:cxn>
                <a:cxn ang="0">
                  <a:pos x="17" y="42"/>
                </a:cxn>
                <a:cxn ang="0">
                  <a:pos x="8" y="25"/>
                </a:cxn>
                <a:cxn ang="0">
                  <a:pos x="8" y="17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76" h="68">
                  <a:moveTo>
                    <a:pt x="17" y="0"/>
                  </a:move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60"/>
                  </a:lnTo>
                  <a:lnTo>
                    <a:pt x="17" y="60"/>
                  </a:lnTo>
                  <a:lnTo>
                    <a:pt x="17" y="68"/>
                  </a:lnTo>
                  <a:lnTo>
                    <a:pt x="25" y="68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42" y="68"/>
                  </a:lnTo>
                  <a:lnTo>
                    <a:pt x="51" y="68"/>
                  </a:lnTo>
                  <a:lnTo>
                    <a:pt x="51" y="68"/>
                  </a:lnTo>
                  <a:lnTo>
                    <a:pt x="59" y="68"/>
                  </a:lnTo>
                  <a:lnTo>
                    <a:pt x="59" y="60"/>
                  </a:lnTo>
                  <a:lnTo>
                    <a:pt x="68" y="60"/>
                  </a:lnTo>
                  <a:lnTo>
                    <a:pt x="68" y="51"/>
                  </a:lnTo>
                  <a:lnTo>
                    <a:pt x="68" y="51"/>
                  </a:lnTo>
                  <a:lnTo>
                    <a:pt x="76" y="42"/>
                  </a:lnTo>
                  <a:lnTo>
                    <a:pt x="76" y="42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59" y="34"/>
                  </a:lnTo>
                  <a:lnTo>
                    <a:pt x="59" y="42"/>
                  </a:lnTo>
                  <a:lnTo>
                    <a:pt x="59" y="42"/>
                  </a:lnTo>
                  <a:lnTo>
                    <a:pt x="59" y="42"/>
                  </a:lnTo>
                  <a:lnTo>
                    <a:pt x="59" y="51"/>
                  </a:lnTo>
                  <a:lnTo>
                    <a:pt x="51" y="51"/>
                  </a:lnTo>
                  <a:lnTo>
                    <a:pt x="51" y="51"/>
                  </a:lnTo>
                  <a:lnTo>
                    <a:pt x="42" y="60"/>
                  </a:lnTo>
                  <a:lnTo>
                    <a:pt x="34" y="51"/>
                  </a:lnTo>
                  <a:lnTo>
                    <a:pt x="25" y="51"/>
                  </a:lnTo>
                  <a:lnTo>
                    <a:pt x="17" y="51"/>
                  </a:lnTo>
                  <a:lnTo>
                    <a:pt x="17" y="42"/>
                  </a:lnTo>
                  <a:lnTo>
                    <a:pt x="8" y="34"/>
                  </a:lnTo>
                  <a:lnTo>
                    <a:pt x="8" y="25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2" name="Freeform 42"/>
            <p:cNvSpPr>
              <a:spLocks/>
            </p:cNvSpPr>
            <p:nvPr/>
          </p:nvSpPr>
          <p:spPr bwMode="auto">
            <a:xfrm>
              <a:off x="3352" y="1914"/>
              <a:ext cx="25" cy="26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5" y="18"/>
                </a:cxn>
                <a:cxn ang="0">
                  <a:pos x="25" y="18"/>
                </a:cxn>
                <a:cxn ang="0">
                  <a:pos x="25" y="18"/>
                </a:cxn>
                <a:cxn ang="0">
                  <a:pos x="25" y="18"/>
                </a:cxn>
                <a:cxn ang="0">
                  <a:pos x="25" y="18"/>
                </a:cxn>
                <a:cxn ang="0">
                  <a:pos x="17" y="18"/>
                </a:cxn>
                <a:cxn ang="0">
                  <a:pos x="17" y="9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25" h="26">
                  <a:moveTo>
                    <a:pt x="8" y="18"/>
                  </a:move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17" y="18"/>
                  </a:lnTo>
                  <a:lnTo>
                    <a:pt x="17" y="9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3" name="Freeform 43"/>
            <p:cNvSpPr>
              <a:spLocks/>
            </p:cNvSpPr>
            <p:nvPr/>
          </p:nvSpPr>
          <p:spPr bwMode="auto">
            <a:xfrm>
              <a:off x="3377" y="1914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9" y="18"/>
                </a:cxn>
                <a:cxn ang="0">
                  <a:pos x="9" y="18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0" y="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4" name="Freeform 44"/>
            <p:cNvSpPr>
              <a:spLocks/>
            </p:cNvSpPr>
            <p:nvPr/>
          </p:nvSpPr>
          <p:spPr bwMode="auto">
            <a:xfrm>
              <a:off x="3394" y="1906"/>
              <a:ext cx="18" cy="1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8" h="17">
                  <a:moveTo>
                    <a:pt x="0" y="8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5" name="Freeform 45"/>
            <p:cNvSpPr>
              <a:spLocks/>
            </p:cNvSpPr>
            <p:nvPr/>
          </p:nvSpPr>
          <p:spPr bwMode="auto">
            <a:xfrm>
              <a:off x="3369" y="1949"/>
              <a:ext cx="17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</a:cxnLst>
              <a:rect l="0" t="0" r="r" b="b"/>
              <a:pathLst>
                <a:path w="17" h="17">
                  <a:moveTo>
                    <a:pt x="0" y="17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6" name="Freeform 46"/>
            <p:cNvSpPr>
              <a:spLocks/>
            </p:cNvSpPr>
            <p:nvPr/>
          </p:nvSpPr>
          <p:spPr bwMode="auto">
            <a:xfrm>
              <a:off x="3386" y="1940"/>
              <a:ext cx="26" cy="17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8" y="9"/>
                </a:cxn>
                <a:cxn ang="0">
                  <a:pos x="8" y="17"/>
                </a:cxn>
              </a:cxnLst>
              <a:rect l="0" t="0" r="r" b="b"/>
              <a:pathLst>
                <a:path w="26" h="17">
                  <a:moveTo>
                    <a:pt x="8" y="17"/>
                  </a:move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8" y="9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7" name="Freeform 47"/>
            <p:cNvSpPr>
              <a:spLocks/>
            </p:cNvSpPr>
            <p:nvPr/>
          </p:nvSpPr>
          <p:spPr bwMode="auto">
            <a:xfrm>
              <a:off x="3412" y="1932"/>
              <a:ext cx="8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8" h="17">
                  <a:moveTo>
                    <a:pt x="0" y="17"/>
                  </a:move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17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8" name="Freeform 48"/>
            <p:cNvSpPr>
              <a:spLocks/>
            </p:cNvSpPr>
            <p:nvPr/>
          </p:nvSpPr>
          <p:spPr bwMode="auto">
            <a:xfrm>
              <a:off x="3377" y="1974"/>
              <a:ext cx="26" cy="26"/>
            </a:xfrm>
            <a:custGeom>
              <a:avLst/>
              <a:gdLst/>
              <a:ahLst/>
              <a:cxnLst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26"/>
                </a:cxn>
                <a:cxn ang="0">
                  <a:pos x="9" y="26"/>
                </a:cxn>
              </a:cxnLst>
              <a:rect l="0" t="0" r="r" b="b"/>
              <a:pathLst>
                <a:path w="26" h="26">
                  <a:moveTo>
                    <a:pt x="9" y="26"/>
                  </a:moveTo>
                  <a:lnTo>
                    <a:pt x="9" y="26"/>
                  </a:lnTo>
                  <a:lnTo>
                    <a:pt x="9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09" name="Freeform 49"/>
            <p:cNvSpPr>
              <a:spLocks/>
            </p:cNvSpPr>
            <p:nvPr/>
          </p:nvSpPr>
          <p:spPr bwMode="auto">
            <a:xfrm>
              <a:off x="3403" y="1966"/>
              <a:ext cx="17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7" h="17">
                  <a:moveTo>
                    <a:pt x="0" y="17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0" name="Freeform 50"/>
            <p:cNvSpPr>
              <a:spLocks/>
            </p:cNvSpPr>
            <p:nvPr/>
          </p:nvSpPr>
          <p:spPr bwMode="auto">
            <a:xfrm>
              <a:off x="3429" y="1966"/>
              <a:ext cx="17" cy="1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1" name="Freeform 51"/>
            <p:cNvSpPr>
              <a:spLocks/>
            </p:cNvSpPr>
            <p:nvPr/>
          </p:nvSpPr>
          <p:spPr bwMode="auto">
            <a:xfrm>
              <a:off x="3172" y="1658"/>
              <a:ext cx="69" cy="85"/>
            </a:xfrm>
            <a:custGeom>
              <a:avLst/>
              <a:gdLst/>
              <a:ahLst/>
              <a:cxnLst>
                <a:cxn ang="0">
                  <a:pos x="26" y="17"/>
                </a:cxn>
                <a:cxn ang="0">
                  <a:pos x="17" y="17"/>
                </a:cxn>
                <a:cxn ang="0">
                  <a:pos x="17" y="25"/>
                </a:cxn>
                <a:cxn ang="0">
                  <a:pos x="9" y="25"/>
                </a:cxn>
                <a:cxn ang="0">
                  <a:pos x="9" y="34"/>
                </a:cxn>
                <a:cxn ang="0">
                  <a:pos x="0" y="34"/>
                </a:cxn>
                <a:cxn ang="0">
                  <a:pos x="0" y="42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9"/>
                </a:cxn>
                <a:cxn ang="0">
                  <a:pos x="0" y="68"/>
                </a:cxn>
                <a:cxn ang="0">
                  <a:pos x="9" y="77"/>
                </a:cxn>
                <a:cxn ang="0">
                  <a:pos x="17" y="77"/>
                </a:cxn>
                <a:cxn ang="0">
                  <a:pos x="17" y="85"/>
                </a:cxn>
                <a:cxn ang="0">
                  <a:pos x="26" y="85"/>
                </a:cxn>
                <a:cxn ang="0">
                  <a:pos x="34" y="85"/>
                </a:cxn>
                <a:cxn ang="0">
                  <a:pos x="43" y="85"/>
                </a:cxn>
                <a:cxn ang="0">
                  <a:pos x="43" y="85"/>
                </a:cxn>
                <a:cxn ang="0">
                  <a:pos x="52" y="85"/>
                </a:cxn>
                <a:cxn ang="0">
                  <a:pos x="52" y="85"/>
                </a:cxn>
                <a:cxn ang="0">
                  <a:pos x="52" y="77"/>
                </a:cxn>
                <a:cxn ang="0">
                  <a:pos x="52" y="77"/>
                </a:cxn>
                <a:cxn ang="0">
                  <a:pos x="52" y="77"/>
                </a:cxn>
                <a:cxn ang="0">
                  <a:pos x="43" y="77"/>
                </a:cxn>
                <a:cxn ang="0">
                  <a:pos x="43" y="77"/>
                </a:cxn>
                <a:cxn ang="0">
                  <a:pos x="43" y="77"/>
                </a:cxn>
                <a:cxn ang="0">
                  <a:pos x="34" y="68"/>
                </a:cxn>
                <a:cxn ang="0">
                  <a:pos x="34" y="68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17" y="68"/>
                </a:cxn>
                <a:cxn ang="0">
                  <a:pos x="17" y="68"/>
                </a:cxn>
                <a:cxn ang="0">
                  <a:pos x="17" y="59"/>
                </a:cxn>
                <a:cxn ang="0">
                  <a:pos x="9" y="51"/>
                </a:cxn>
                <a:cxn ang="0">
                  <a:pos x="17" y="34"/>
                </a:cxn>
                <a:cxn ang="0">
                  <a:pos x="26" y="25"/>
                </a:cxn>
                <a:cxn ang="0">
                  <a:pos x="34" y="25"/>
                </a:cxn>
                <a:cxn ang="0">
                  <a:pos x="43" y="17"/>
                </a:cxn>
                <a:cxn ang="0">
                  <a:pos x="52" y="8"/>
                </a:cxn>
                <a:cxn ang="0">
                  <a:pos x="60" y="8"/>
                </a:cxn>
                <a:cxn ang="0">
                  <a:pos x="69" y="8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52" y="8"/>
                </a:cxn>
                <a:cxn ang="0">
                  <a:pos x="43" y="8"/>
                </a:cxn>
                <a:cxn ang="0">
                  <a:pos x="43" y="8"/>
                </a:cxn>
                <a:cxn ang="0">
                  <a:pos x="34" y="8"/>
                </a:cxn>
                <a:cxn ang="0">
                  <a:pos x="26" y="8"/>
                </a:cxn>
                <a:cxn ang="0">
                  <a:pos x="26" y="17"/>
                </a:cxn>
              </a:cxnLst>
              <a:rect l="0" t="0" r="r" b="b"/>
              <a:pathLst>
                <a:path w="69" h="85">
                  <a:moveTo>
                    <a:pt x="26" y="17"/>
                  </a:moveTo>
                  <a:lnTo>
                    <a:pt x="17" y="17"/>
                  </a:lnTo>
                  <a:lnTo>
                    <a:pt x="17" y="25"/>
                  </a:lnTo>
                  <a:lnTo>
                    <a:pt x="9" y="25"/>
                  </a:lnTo>
                  <a:lnTo>
                    <a:pt x="9" y="34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9"/>
                  </a:lnTo>
                  <a:lnTo>
                    <a:pt x="0" y="68"/>
                  </a:lnTo>
                  <a:lnTo>
                    <a:pt x="9" y="77"/>
                  </a:lnTo>
                  <a:lnTo>
                    <a:pt x="17" y="77"/>
                  </a:lnTo>
                  <a:lnTo>
                    <a:pt x="17" y="85"/>
                  </a:lnTo>
                  <a:lnTo>
                    <a:pt x="26" y="85"/>
                  </a:lnTo>
                  <a:lnTo>
                    <a:pt x="34" y="85"/>
                  </a:lnTo>
                  <a:lnTo>
                    <a:pt x="43" y="85"/>
                  </a:lnTo>
                  <a:lnTo>
                    <a:pt x="43" y="85"/>
                  </a:lnTo>
                  <a:lnTo>
                    <a:pt x="52" y="85"/>
                  </a:lnTo>
                  <a:lnTo>
                    <a:pt x="52" y="85"/>
                  </a:lnTo>
                  <a:lnTo>
                    <a:pt x="52" y="77"/>
                  </a:lnTo>
                  <a:lnTo>
                    <a:pt x="52" y="77"/>
                  </a:lnTo>
                  <a:lnTo>
                    <a:pt x="52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17" y="59"/>
                  </a:lnTo>
                  <a:lnTo>
                    <a:pt x="9" y="51"/>
                  </a:lnTo>
                  <a:lnTo>
                    <a:pt x="17" y="34"/>
                  </a:lnTo>
                  <a:lnTo>
                    <a:pt x="26" y="25"/>
                  </a:lnTo>
                  <a:lnTo>
                    <a:pt x="34" y="25"/>
                  </a:lnTo>
                  <a:lnTo>
                    <a:pt x="43" y="17"/>
                  </a:lnTo>
                  <a:lnTo>
                    <a:pt x="52" y="8"/>
                  </a:lnTo>
                  <a:lnTo>
                    <a:pt x="60" y="8"/>
                  </a:lnTo>
                  <a:lnTo>
                    <a:pt x="69" y="8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2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34" y="8"/>
                  </a:lnTo>
                  <a:lnTo>
                    <a:pt x="26" y="8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2" name="Freeform 52"/>
            <p:cNvSpPr>
              <a:spLocks/>
            </p:cNvSpPr>
            <p:nvPr/>
          </p:nvSpPr>
          <p:spPr bwMode="auto">
            <a:xfrm>
              <a:off x="3292" y="1658"/>
              <a:ext cx="43" cy="68"/>
            </a:xfrm>
            <a:custGeom>
              <a:avLst/>
              <a:gdLst/>
              <a:ahLst/>
              <a:cxnLst>
                <a:cxn ang="0">
                  <a:pos x="34" y="25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42"/>
                </a:cxn>
                <a:cxn ang="0">
                  <a:pos x="26" y="42"/>
                </a:cxn>
                <a:cxn ang="0">
                  <a:pos x="26" y="51"/>
                </a:cxn>
                <a:cxn ang="0">
                  <a:pos x="17" y="51"/>
                </a:cxn>
                <a:cxn ang="0">
                  <a:pos x="8" y="59"/>
                </a:cxn>
                <a:cxn ang="0">
                  <a:pos x="8" y="59"/>
                </a:cxn>
                <a:cxn ang="0">
                  <a:pos x="8" y="59"/>
                </a:cxn>
                <a:cxn ang="0">
                  <a:pos x="8" y="59"/>
                </a:cxn>
                <a:cxn ang="0">
                  <a:pos x="8" y="59"/>
                </a:cxn>
                <a:cxn ang="0">
                  <a:pos x="8" y="68"/>
                </a:cxn>
                <a:cxn ang="0">
                  <a:pos x="8" y="68"/>
                </a:cxn>
                <a:cxn ang="0">
                  <a:pos x="8" y="68"/>
                </a:cxn>
                <a:cxn ang="0">
                  <a:pos x="8" y="68"/>
                </a:cxn>
                <a:cxn ang="0">
                  <a:pos x="8" y="68"/>
                </a:cxn>
                <a:cxn ang="0">
                  <a:pos x="17" y="59"/>
                </a:cxn>
                <a:cxn ang="0">
                  <a:pos x="26" y="59"/>
                </a:cxn>
                <a:cxn ang="0">
                  <a:pos x="26" y="51"/>
                </a:cxn>
                <a:cxn ang="0">
                  <a:pos x="34" y="51"/>
                </a:cxn>
                <a:cxn ang="0">
                  <a:pos x="34" y="42"/>
                </a:cxn>
                <a:cxn ang="0">
                  <a:pos x="43" y="34"/>
                </a:cxn>
                <a:cxn ang="0">
                  <a:pos x="43" y="34"/>
                </a:cxn>
                <a:cxn ang="0">
                  <a:pos x="43" y="25"/>
                </a:cxn>
                <a:cxn ang="0">
                  <a:pos x="34" y="17"/>
                </a:cxn>
                <a:cxn ang="0">
                  <a:pos x="34" y="8"/>
                </a:cxn>
                <a:cxn ang="0">
                  <a:pos x="26" y="8"/>
                </a:cxn>
                <a:cxn ang="0">
                  <a:pos x="17" y="8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7" y="8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34" y="17"/>
                </a:cxn>
                <a:cxn ang="0">
                  <a:pos x="34" y="25"/>
                </a:cxn>
              </a:cxnLst>
              <a:rect l="0" t="0" r="r" b="b"/>
              <a:pathLst>
                <a:path w="43" h="68">
                  <a:moveTo>
                    <a:pt x="34" y="25"/>
                  </a:moveTo>
                  <a:lnTo>
                    <a:pt x="34" y="34"/>
                  </a:lnTo>
                  <a:lnTo>
                    <a:pt x="34" y="34"/>
                  </a:lnTo>
                  <a:lnTo>
                    <a:pt x="34" y="42"/>
                  </a:lnTo>
                  <a:lnTo>
                    <a:pt x="26" y="42"/>
                  </a:lnTo>
                  <a:lnTo>
                    <a:pt x="26" y="51"/>
                  </a:lnTo>
                  <a:lnTo>
                    <a:pt x="17" y="51"/>
                  </a:lnTo>
                  <a:lnTo>
                    <a:pt x="8" y="59"/>
                  </a:lnTo>
                  <a:lnTo>
                    <a:pt x="8" y="59"/>
                  </a:lnTo>
                  <a:lnTo>
                    <a:pt x="8" y="59"/>
                  </a:lnTo>
                  <a:lnTo>
                    <a:pt x="8" y="59"/>
                  </a:lnTo>
                  <a:lnTo>
                    <a:pt x="8" y="59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17" y="59"/>
                  </a:lnTo>
                  <a:lnTo>
                    <a:pt x="26" y="59"/>
                  </a:lnTo>
                  <a:lnTo>
                    <a:pt x="26" y="51"/>
                  </a:lnTo>
                  <a:lnTo>
                    <a:pt x="34" y="51"/>
                  </a:lnTo>
                  <a:lnTo>
                    <a:pt x="34" y="42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25"/>
                  </a:lnTo>
                  <a:lnTo>
                    <a:pt x="34" y="17"/>
                  </a:lnTo>
                  <a:lnTo>
                    <a:pt x="34" y="8"/>
                  </a:lnTo>
                  <a:lnTo>
                    <a:pt x="26" y="8"/>
                  </a:lnTo>
                  <a:lnTo>
                    <a:pt x="17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17" y="8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34" y="17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3" name="Freeform 53"/>
            <p:cNvSpPr>
              <a:spLocks/>
            </p:cNvSpPr>
            <p:nvPr/>
          </p:nvSpPr>
          <p:spPr bwMode="auto">
            <a:xfrm>
              <a:off x="3130" y="1649"/>
              <a:ext cx="111" cy="128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17" y="34"/>
                </a:cxn>
                <a:cxn ang="0">
                  <a:pos x="0" y="51"/>
                </a:cxn>
                <a:cxn ang="0">
                  <a:pos x="0" y="77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103"/>
                </a:cxn>
                <a:cxn ang="0">
                  <a:pos x="8" y="103"/>
                </a:cxn>
                <a:cxn ang="0">
                  <a:pos x="17" y="111"/>
                </a:cxn>
                <a:cxn ang="0">
                  <a:pos x="25" y="111"/>
                </a:cxn>
                <a:cxn ang="0">
                  <a:pos x="34" y="120"/>
                </a:cxn>
                <a:cxn ang="0">
                  <a:pos x="51" y="120"/>
                </a:cxn>
                <a:cxn ang="0">
                  <a:pos x="59" y="128"/>
                </a:cxn>
                <a:cxn ang="0">
                  <a:pos x="76" y="128"/>
                </a:cxn>
                <a:cxn ang="0">
                  <a:pos x="85" y="128"/>
                </a:cxn>
                <a:cxn ang="0">
                  <a:pos x="94" y="128"/>
                </a:cxn>
                <a:cxn ang="0">
                  <a:pos x="102" y="128"/>
                </a:cxn>
                <a:cxn ang="0">
                  <a:pos x="111" y="128"/>
                </a:cxn>
                <a:cxn ang="0">
                  <a:pos x="111" y="120"/>
                </a:cxn>
                <a:cxn ang="0">
                  <a:pos x="111" y="120"/>
                </a:cxn>
                <a:cxn ang="0">
                  <a:pos x="102" y="120"/>
                </a:cxn>
                <a:cxn ang="0">
                  <a:pos x="85" y="120"/>
                </a:cxn>
                <a:cxn ang="0">
                  <a:pos x="76" y="111"/>
                </a:cxn>
                <a:cxn ang="0">
                  <a:pos x="68" y="111"/>
                </a:cxn>
                <a:cxn ang="0">
                  <a:pos x="59" y="111"/>
                </a:cxn>
                <a:cxn ang="0">
                  <a:pos x="42" y="111"/>
                </a:cxn>
                <a:cxn ang="0">
                  <a:pos x="34" y="103"/>
                </a:cxn>
                <a:cxn ang="0">
                  <a:pos x="25" y="103"/>
                </a:cxn>
                <a:cxn ang="0">
                  <a:pos x="17" y="94"/>
                </a:cxn>
                <a:cxn ang="0">
                  <a:pos x="8" y="86"/>
                </a:cxn>
                <a:cxn ang="0">
                  <a:pos x="8" y="77"/>
                </a:cxn>
                <a:cxn ang="0">
                  <a:pos x="8" y="68"/>
                </a:cxn>
                <a:cxn ang="0">
                  <a:pos x="17" y="60"/>
                </a:cxn>
                <a:cxn ang="0">
                  <a:pos x="25" y="43"/>
                </a:cxn>
                <a:cxn ang="0">
                  <a:pos x="34" y="34"/>
                </a:cxn>
                <a:cxn ang="0">
                  <a:pos x="42" y="26"/>
                </a:cxn>
                <a:cxn ang="0">
                  <a:pos x="51" y="17"/>
                </a:cxn>
                <a:cxn ang="0">
                  <a:pos x="68" y="9"/>
                </a:cxn>
                <a:cxn ang="0">
                  <a:pos x="76" y="0"/>
                </a:cxn>
                <a:cxn ang="0">
                  <a:pos x="85" y="0"/>
                </a:cxn>
                <a:cxn ang="0">
                  <a:pos x="85" y="0"/>
                </a:cxn>
                <a:cxn ang="0">
                  <a:pos x="76" y="0"/>
                </a:cxn>
                <a:cxn ang="0">
                  <a:pos x="59" y="0"/>
                </a:cxn>
                <a:cxn ang="0">
                  <a:pos x="42" y="9"/>
                </a:cxn>
              </a:cxnLst>
              <a:rect l="0" t="0" r="r" b="b"/>
              <a:pathLst>
                <a:path w="111" h="128">
                  <a:moveTo>
                    <a:pt x="42" y="17"/>
                  </a:moveTo>
                  <a:lnTo>
                    <a:pt x="34" y="17"/>
                  </a:lnTo>
                  <a:lnTo>
                    <a:pt x="25" y="26"/>
                  </a:lnTo>
                  <a:lnTo>
                    <a:pt x="17" y="34"/>
                  </a:lnTo>
                  <a:lnTo>
                    <a:pt x="8" y="43"/>
                  </a:lnTo>
                  <a:lnTo>
                    <a:pt x="0" y="51"/>
                  </a:lnTo>
                  <a:lnTo>
                    <a:pt x="0" y="68"/>
                  </a:lnTo>
                  <a:lnTo>
                    <a:pt x="0" y="77"/>
                  </a:lnTo>
                  <a:lnTo>
                    <a:pt x="0" y="86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17" y="111"/>
                  </a:lnTo>
                  <a:lnTo>
                    <a:pt x="25" y="111"/>
                  </a:lnTo>
                  <a:lnTo>
                    <a:pt x="25" y="111"/>
                  </a:lnTo>
                  <a:lnTo>
                    <a:pt x="34" y="120"/>
                  </a:lnTo>
                  <a:lnTo>
                    <a:pt x="34" y="120"/>
                  </a:lnTo>
                  <a:lnTo>
                    <a:pt x="42" y="120"/>
                  </a:lnTo>
                  <a:lnTo>
                    <a:pt x="51" y="120"/>
                  </a:lnTo>
                  <a:lnTo>
                    <a:pt x="59" y="120"/>
                  </a:lnTo>
                  <a:lnTo>
                    <a:pt x="59" y="128"/>
                  </a:lnTo>
                  <a:lnTo>
                    <a:pt x="68" y="128"/>
                  </a:lnTo>
                  <a:lnTo>
                    <a:pt x="76" y="128"/>
                  </a:lnTo>
                  <a:lnTo>
                    <a:pt x="76" y="128"/>
                  </a:lnTo>
                  <a:lnTo>
                    <a:pt x="85" y="128"/>
                  </a:lnTo>
                  <a:lnTo>
                    <a:pt x="94" y="128"/>
                  </a:lnTo>
                  <a:lnTo>
                    <a:pt x="94" y="128"/>
                  </a:lnTo>
                  <a:lnTo>
                    <a:pt x="102" y="128"/>
                  </a:lnTo>
                  <a:lnTo>
                    <a:pt x="102" y="128"/>
                  </a:lnTo>
                  <a:lnTo>
                    <a:pt x="111" y="128"/>
                  </a:lnTo>
                  <a:lnTo>
                    <a:pt x="111" y="128"/>
                  </a:lnTo>
                  <a:lnTo>
                    <a:pt x="111" y="128"/>
                  </a:lnTo>
                  <a:lnTo>
                    <a:pt x="111" y="120"/>
                  </a:lnTo>
                  <a:lnTo>
                    <a:pt x="111" y="120"/>
                  </a:lnTo>
                  <a:lnTo>
                    <a:pt x="111" y="120"/>
                  </a:lnTo>
                  <a:lnTo>
                    <a:pt x="102" y="120"/>
                  </a:lnTo>
                  <a:lnTo>
                    <a:pt x="102" y="120"/>
                  </a:lnTo>
                  <a:lnTo>
                    <a:pt x="94" y="120"/>
                  </a:lnTo>
                  <a:lnTo>
                    <a:pt x="85" y="120"/>
                  </a:lnTo>
                  <a:lnTo>
                    <a:pt x="85" y="111"/>
                  </a:lnTo>
                  <a:lnTo>
                    <a:pt x="76" y="111"/>
                  </a:lnTo>
                  <a:lnTo>
                    <a:pt x="68" y="111"/>
                  </a:lnTo>
                  <a:lnTo>
                    <a:pt x="68" y="111"/>
                  </a:lnTo>
                  <a:lnTo>
                    <a:pt x="59" y="111"/>
                  </a:lnTo>
                  <a:lnTo>
                    <a:pt x="59" y="111"/>
                  </a:lnTo>
                  <a:lnTo>
                    <a:pt x="51" y="111"/>
                  </a:lnTo>
                  <a:lnTo>
                    <a:pt x="42" y="111"/>
                  </a:lnTo>
                  <a:lnTo>
                    <a:pt x="42" y="103"/>
                  </a:lnTo>
                  <a:lnTo>
                    <a:pt x="34" y="103"/>
                  </a:lnTo>
                  <a:lnTo>
                    <a:pt x="34" y="103"/>
                  </a:lnTo>
                  <a:lnTo>
                    <a:pt x="25" y="103"/>
                  </a:lnTo>
                  <a:lnTo>
                    <a:pt x="17" y="94"/>
                  </a:lnTo>
                  <a:lnTo>
                    <a:pt x="17" y="94"/>
                  </a:lnTo>
                  <a:lnTo>
                    <a:pt x="17" y="94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8" y="77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60"/>
                  </a:lnTo>
                  <a:lnTo>
                    <a:pt x="17" y="60"/>
                  </a:lnTo>
                  <a:lnTo>
                    <a:pt x="17" y="51"/>
                  </a:lnTo>
                  <a:lnTo>
                    <a:pt x="25" y="43"/>
                  </a:lnTo>
                  <a:lnTo>
                    <a:pt x="25" y="43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42" y="26"/>
                  </a:lnTo>
                  <a:lnTo>
                    <a:pt x="42" y="17"/>
                  </a:lnTo>
                  <a:lnTo>
                    <a:pt x="51" y="17"/>
                  </a:lnTo>
                  <a:lnTo>
                    <a:pt x="59" y="9"/>
                  </a:lnTo>
                  <a:lnTo>
                    <a:pt x="68" y="9"/>
                  </a:lnTo>
                  <a:lnTo>
                    <a:pt x="68" y="9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94" y="0"/>
                  </a:lnTo>
                  <a:lnTo>
                    <a:pt x="85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1" y="9"/>
                  </a:lnTo>
                  <a:lnTo>
                    <a:pt x="42" y="9"/>
                  </a:lnTo>
                  <a:lnTo>
                    <a:pt x="42" y="1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4" name="Freeform 54"/>
            <p:cNvSpPr>
              <a:spLocks/>
            </p:cNvSpPr>
            <p:nvPr/>
          </p:nvSpPr>
          <p:spPr bwMode="auto">
            <a:xfrm>
              <a:off x="3283" y="1640"/>
              <a:ext cx="103" cy="86"/>
            </a:xfrm>
            <a:custGeom>
              <a:avLst/>
              <a:gdLst/>
              <a:ahLst/>
              <a:cxnLst>
                <a:cxn ang="0">
                  <a:pos x="86" y="26"/>
                </a:cxn>
                <a:cxn ang="0">
                  <a:pos x="86" y="35"/>
                </a:cxn>
                <a:cxn ang="0">
                  <a:pos x="94" y="35"/>
                </a:cxn>
                <a:cxn ang="0">
                  <a:pos x="94" y="43"/>
                </a:cxn>
                <a:cxn ang="0">
                  <a:pos x="94" y="52"/>
                </a:cxn>
                <a:cxn ang="0">
                  <a:pos x="94" y="60"/>
                </a:cxn>
                <a:cxn ang="0">
                  <a:pos x="86" y="60"/>
                </a:cxn>
                <a:cxn ang="0">
                  <a:pos x="86" y="69"/>
                </a:cxn>
                <a:cxn ang="0">
                  <a:pos x="86" y="69"/>
                </a:cxn>
                <a:cxn ang="0">
                  <a:pos x="77" y="69"/>
                </a:cxn>
                <a:cxn ang="0">
                  <a:pos x="77" y="77"/>
                </a:cxn>
                <a:cxn ang="0">
                  <a:pos x="69" y="77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77" y="86"/>
                </a:cxn>
                <a:cxn ang="0">
                  <a:pos x="86" y="86"/>
                </a:cxn>
                <a:cxn ang="0">
                  <a:pos x="86" y="77"/>
                </a:cxn>
                <a:cxn ang="0">
                  <a:pos x="94" y="69"/>
                </a:cxn>
                <a:cxn ang="0">
                  <a:pos x="103" y="60"/>
                </a:cxn>
                <a:cxn ang="0">
                  <a:pos x="103" y="52"/>
                </a:cxn>
                <a:cxn ang="0">
                  <a:pos x="103" y="43"/>
                </a:cxn>
                <a:cxn ang="0">
                  <a:pos x="94" y="35"/>
                </a:cxn>
                <a:cxn ang="0">
                  <a:pos x="86" y="26"/>
                </a:cxn>
                <a:cxn ang="0">
                  <a:pos x="86" y="18"/>
                </a:cxn>
                <a:cxn ang="0">
                  <a:pos x="77" y="18"/>
                </a:cxn>
                <a:cxn ang="0">
                  <a:pos x="69" y="18"/>
                </a:cxn>
                <a:cxn ang="0">
                  <a:pos x="69" y="9"/>
                </a:cxn>
                <a:cxn ang="0">
                  <a:pos x="60" y="9"/>
                </a:cxn>
                <a:cxn ang="0">
                  <a:pos x="52" y="9"/>
                </a:cxn>
                <a:cxn ang="0">
                  <a:pos x="43" y="9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35" y="9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52" y="9"/>
                </a:cxn>
                <a:cxn ang="0">
                  <a:pos x="60" y="18"/>
                </a:cxn>
                <a:cxn ang="0">
                  <a:pos x="60" y="18"/>
                </a:cxn>
                <a:cxn ang="0">
                  <a:pos x="69" y="18"/>
                </a:cxn>
                <a:cxn ang="0">
                  <a:pos x="77" y="18"/>
                </a:cxn>
                <a:cxn ang="0">
                  <a:pos x="77" y="26"/>
                </a:cxn>
                <a:cxn ang="0">
                  <a:pos x="86" y="26"/>
                </a:cxn>
              </a:cxnLst>
              <a:rect l="0" t="0" r="r" b="b"/>
              <a:pathLst>
                <a:path w="103" h="86">
                  <a:moveTo>
                    <a:pt x="86" y="26"/>
                  </a:moveTo>
                  <a:lnTo>
                    <a:pt x="86" y="35"/>
                  </a:lnTo>
                  <a:lnTo>
                    <a:pt x="94" y="35"/>
                  </a:lnTo>
                  <a:lnTo>
                    <a:pt x="94" y="43"/>
                  </a:lnTo>
                  <a:lnTo>
                    <a:pt x="94" y="52"/>
                  </a:lnTo>
                  <a:lnTo>
                    <a:pt x="94" y="60"/>
                  </a:lnTo>
                  <a:lnTo>
                    <a:pt x="86" y="60"/>
                  </a:lnTo>
                  <a:lnTo>
                    <a:pt x="86" y="69"/>
                  </a:lnTo>
                  <a:lnTo>
                    <a:pt x="86" y="69"/>
                  </a:lnTo>
                  <a:lnTo>
                    <a:pt x="77" y="69"/>
                  </a:lnTo>
                  <a:lnTo>
                    <a:pt x="77" y="77"/>
                  </a:lnTo>
                  <a:lnTo>
                    <a:pt x="69" y="77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77" y="86"/>
                  </a:lnTo>
                  <a:lnTo>
                    <a:pt x="86" y="86"/>
                  </a:lnTo>
                  <a:lnTo>
                    <a:pt x="86" y="77"/>
                  </a:lnTo>
                  <a:lnTo>
                    <a:pt x="94" y="69"/>
                  </a:lnTo>
                  <a:lnTo>
                    <a:pt x="103" y="60"/>
                  </a:lnTo>
                  <a:lnTo>
                    <a:pt x="103" y="52"/>
                  </a:lnTo>
                  <a:lnTo>
                    <a:pt x="103" y="43"/>
                  </a:lnTo>
                  <a:lnTo>
                    <a:pt x="94" y="35"/>
                  </a:lnTo>
                  <a:lnTo>
                    <a:pt x="86" y="26"/>
                  </a:lnTo>
                  <a:lnTo>
                    <a:pt x="86" y="18"/>
                  </a:lnTo>
                  <a:lnTo>
                    <a:pt x="77" y="18"/>
                  </a:lnTo>
                  <a:lnTo>
                    <a:pt x="69" y="18"/>
                  </a:lnTo>
                  <a:lnTo>
                    <a:pt x="69" y="9"/>
                  </a:lnTo>
                  <a:lnTo>
                    <a:pt x="60" y="9"/>
                  </a:lnTo>
                  <a:lnTo>
                    <a:pt x="52" y="9"/>
                  </a:lnTo>
                  <a:lnTo>
                    <a:pt x="43" y="9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5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52" y="9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69" y="18"/>
                  </a:lnTo>
                  <a:lnTo>
                    <a:pt x="77" y="18"/>
                  </a:lnTo>
                  <a:lnTo>
                    <a:pt x="77" y="26"/>
                  </a:lnTo>
                  <a:lnTo>
                    <a:pt x="86" y="2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5" name="Freeform 55"/>
            <p:cNvSpPr>
              <a:spLocks/>
            </p:cNvSpPr>
            <p:nvPr/>
          </p:nvSpPr>
          <p:spPr bwMode="auto">
            <a:xfrm>
              <a:off x="3087" y="1683"/>
              <a:ext cx="34" cy="86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5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8" y="69"/>
                </a:cxn>
                <a:cxn ang="0">
                  <a:pos x="8" y="77"/>
                </a:cxn>
                <a:cxn ang="0">
                  <a:pos x="17" y="77"/>
                </a:cxn>
                <a:cxn ang="0">
                  <a:pos x="25" y="77"/>
                </a:cxn>
                <a:cxn ang="0">
                  <a:pos x="25" y="77"/>
                </a:cxn>
                <a:cxn ang="0">
                  <a:pos x="34" y="86"/>
                </a:cxn>
                <a:cxn ang="0">
                  <a:pos x="34" y="77"/>
                </a:cxn>
                <a:cxn ang="0">
                  <a:pos x="34" y="77"/>
                </a:cxn>
                <a:cxn ang="0">
                  <a:pos x="34" y="77"/>
                </a:cxn>
                <a:cxn ang="0">
                  <a:pos x="34" y="77"/>
                </a:cxn>
                <a:cxn ang="0">
                  <a:pos x="34" y="77"/>
                </a:cxn>
                <a:cxn ang="0">
                  <a:pos x="34" y="69"/>
                </a:cxn>
                <a:cxn ang="0">
                  <a:pos x="34" y="69"/>
                </a:cxn>
                <a:cxn ang="0">
                  <a:pos x="25" y="69"/>
                </a:cxn>
                <a:cxn ang="0">
                  <a:pos x="17" y="69"/>
                </a:cxn>
                <a:cxn ang="0">
                  <a:pos x="17" y="60"/>
                </a:cxn>
                <a:cxn ang="0">
                  <a:pos x="8" y="60"/>
                </a:cxn>
                <a:cxn ang="0">
                  <a:pos x="8" y="52"/>
                </a:cxn>
                <a:cxn ang="0">
                  <a:pos x="8" y="43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26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34" y="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9"/>
                </a:cxn>
                <a:cxn ang="0">
                  <a:pos x="17" y="9"/>
                </a:cxn>
                <a:cxn ang="0">
                  <a:pos x="8" y="17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0" y="43"/>
                </a:cxn>
              </a:cxnLst>
              <a:rect l="0" t="0" r="r" b="b"/>
              <a:pathLst>
                <a:path w="34" h="86">
                  <a:moveTo>
                    <a:pt x="0" y="43"/>
                  </a:moveTo>
                  <a:lnTo>
                    <a:pt x="0" y="5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8" y="69"/>
                  </a:lnTo>
                  <a:lnTo>
                    <a:pt x="8" y="77"/>
                  </a:lnTo>
                  <a:lnTo>
                    <a:pt x="17" y="77"/>
                  </a:lnTo>
                  <a:lnTo>
                    <a:pt x="25" y="77"/>
                  </a:lnTo>
                  <a:lnTo>
                    <a:pt x="25" y="77"/>
                  </a:lnTo>
                  <a:lnTo>
                    <a:pt x="34" y="86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34" y="69"/>
                  </a:lnTo>
                  <a:lnTo>
                    <a:pt x="34" y="69"/>
                  </a:lnTo>
                  <a:lnTo>
                    <a:pt x="25" y="69"/>
                  </a:lnTo>
                  <a:lnTo>
                    <a:pt x="17" y="69"/>
                  </a:lnTo>
                  <a:lnTo>
                    <a:pt x="17" y="60"/>
                  </a:lnTo>
                  <a:lnTo>
                    <a:pt x="8" y="60"/>
                  </a:lnTo>
                  <a:lnTo>
                    <a:pt x="8" y="52"/>
                  </a:lnTo>
                  <a:lnTo>
                    <a:pt x="8" y="43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9"/>
                  </a:lnTo>
                  <a:lnTo>
                    <a:pt x="17" y="9"/>
                  </a:lnTo>
                  <a:lnTo>
                    <a:pt x="8" y="17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6" name="Freeform 56"/>
            <p:cNvSpPr>
              <a:spLocks/>
            </p:cNvSpPr>
            <p:nvPr/>
          </p:nvSpPr>
          <p:spPr bwMode="auto">
            <a:xfrm>
              <a:off x="3369" y="1632"/>
              <a:ext cx="85" cy="111"/>
            </a:xfrm>
            <a:custGeom>
              <a:avLst/>
              <a:gdLst/>
              <a:ahLst/>
              <a:cxnLst>
                <a:cxn ang="0">
                  <a:pos x="68" y="43"/>
                </a:cxn>
                <a:cxn ang="0">
                  <a:pos x="77" y="51"/>
                </a:cxn>
                <a:cxn ang="0">
                  <a:pos x="77" y="60"/>
                </a:cxn>
                <a:cxn ang="0">
                  <a:pos x="77" y="68"/>
                </a:cxn>
                <a:cxn ang="0">
                  <a:pos x="68" y="77"/>
                </a:cxn>
                <a:cxn ang="0">
                  <a:pos x="60" y="85"/>
                </a:cxn>
                <a:cxn ang="0">
                  <a:pos x="51" y="85"/>
                </a:cxn>
                <a:cxn ang="0">
                  <a:pos x="43" y="94"/>
                </a:cxn>
                <a:cxn ang="0">
                  <a:pos x="43" y="103"/>
                </a:cxn>
                <a:cxn ang="0">
                  <a:pos x="43" y="103"/>
                </a:cxn>
                <a:cxn ang="0">
                  <a:pos x="43" y="111"/>
                </a:cxn>
                <a:cxn ang="0">
                  <a:pos x="43" y="111"/>
                </a:cxn>
                <a:cxn ang="0">
                  <a:pos x="43" y="111"/>
                </a:cxn>
                <a:cxn ang="0">
                  <a:pos x="43" y="111"/>
                </a:cxn>
                <a:cxn ang="0">
                  <a:pos x="51" y="103"/>
                </a:cxn>
                <a:cxn ang="0">
                  <a:pos x="60" y="94"/>
                </a:cxn>
                <a:cxn ang="0">
                  <a:pos x="68" y="85"/>
                </a:cxn>
                <a:cxn ang="0">
                  <a:pos x="77" y="77"/>
                </a:cxn>
                <a:cxn ang="0">
                  <a:pos x="85" y="68"/>
                </a:cxn>
                <a:cxn ang="0">
                  <a:pos x="77" y="60"/>
                </a:cxn>
                <a:cxn ang="0">
                  <a:pos x="77" y="43"/>
                </a:cxn>
                <a:cxn ang="0">
                  <a:pos x="68" y="34"/>
                </a:cxn>
                <a:cxn ang="0">
                  <a:pos x="60" y="26"/>
                </a:cxn>
                <a:cxn ang="0">
                  <a:pos x="51" y="26"/>
                </a:cxn>
                <a:cxn ang="0">
                  <a:pos x="43" y="17"/>
                </a:cxn>
                <a:cxn ang="0">
                  <a:pos x="34" y="17"/>
                </a:cxn>
                <a:cxn ang="0">
                  <a:pos x="25" y="8"/>
                </a:cxn>
                <a:cxn ang="0">
                  <a:pos x="17" y="8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17" y="8"/>
                </a:cxn>
                <a:cxn ang="0">
                  <a:pos x="25" y="17"/>
                </a:cxn>
                <a:cxn ang="0">
                  <a:pos x="34" y="17"/>
                </a:cxn>
                <a:cxn ang="0">
                  <a:pos x="43" y="26"/>
                </a:cxn>
                <a:cxn ang="0">
                  <a:pos x="51" y="34"/>
                </a:cxn>
                <a:cxn ang="0">
                  <a:pos x="60" y="43"/>
                </a:cxn>
              </a:cxnLst>
              <a:rect l="0" t="0" r="r" b="b"/>
              <a:pathLst>
                <a:path w="85" h="111">
                  <a:moveTo>
                    <a:pt x="68" y="43"/>
                  </a:moveTo>
                  <a:lnTo>
                    <a:pt x="68" y="43"/>
                  </a:lnTo>
                  <a:lnTo>
                    <a:pt x="68" y="51"/>
                  </a:lnTo>
                  <a:lnTo>
                    <a:pt x="77" y="51"/>
                  </a:lnTo>
                  <a:lnTo>
                    <a:pt x="77" y="60"/>
                  </a:lnTo>
                  <a:lnTo>
                    <a:pt x="77" y="60"/>
                  </a:lnTo>
                  <a:lnTo>
                    <a:pt x="77" y="68"/>
                  </a:lnTo>
                  <a:lnTo>
                    <a:pt x="77" y="68"/>
                  </a:lnTo>
                  <a:lnTo>
                    <a:pt x="68" y="77"/>
                  </a:lnTo>
                  <a:lnTo>
                    <a:pt x="68" y="77"/>
                  </a:lnTo>
                  <a:lnTo>
                    <a:pt x="68" y="77"/>
                  </a:lnTo>
                  <a:lnTo>
                    <a:pt x="60" y="85"/>
                  </a:lnTo>
                  <a:lnTo>
                    <a:pt x="60" y="85"/>
                  </a:lnTo>
                  <a:lnTo>
                    <a:pt x="51" y="85"/>
                  </a:lnTo>
                  <a:lnTo>
                    <a:pt x="51" y="94"/>
                  </a:lnTo>
                  <a:lnTo>
                    <a:pt x="43" y="94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43" y="111"/>
                  </a:lnTo>
                  <a:lnTo>
                    <a:pt x="43" y="111"/>
                  </a:lnTo>
                  <a:lnTo>
                    <a:pt x="43" y="111"/>
                  </a:lnTo>
                  <a:lnTo>
                    <a:pt x="43" y="111"/>
                  </a:lnTo>
                  <a:lnTo>
                    <a:pt x="43" y="111"/>
                  </a:lnTo>
                  <a:lnTo>
                    <a:pt x="43" y="111"/>
                  </a:lnTo>
                  <a:lnTo>
                    <a:pt x="43" y="111"/>
                  </a:lnTo>
                  <a:lnTo>
                    <a:pt x="43" y="111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60" y="94"/>
                  </a:lnTo>
                  <a:lnTo>
                    <a:pt x="68" y="94"/>
                  </a:lnTo>
                  <a:lnTo>
                    <a:pt x="68" y="85"/>
                  </a:lnTo>
                  <a:lnTo>
                    <a:pt x="77" y="85"/>
                  </a:lnTo>
                  <a:lnTo>
                    <a:pt x="77" y="77"/>
                  </a:lnTo>
                  <a:lnTo>
                    <a:pt x="77" y="77"/>
                  </a:lnTo>
                  <a:lnTo>
                    <a:pt x="85" y="68"/>
                  </a:lnTo>
                  <a:lnTo>
                    <a:pt x="85" y="60"/>
                  </a:lnTo>
                  <a:lnTo>
                    <a:pt x="77" y="60"/>
                  </a:lnTo>
                  <a:lnTo>
                    <a:pt x="77" y="51"/>
                  </a:lnTo>
                  <a:lnTo>
                    <a:pt x="77" y="43"/>
                  </a:lnTo>
                  <a:lnTo>
                    <a:pt x="68" y="43"/>
                  </a:lnTo>
                  <a:lnTo>
                    <a:pt x="68" y="34"/>
                  </a:lnTo>
                  <a:lnTo>
                    <a:pt x="60" y="34"/>
                  </a:lnTo>
                  <a:lnTo>
                    <a:pt x="60" y="26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17" y="8"/>
                  </a:lnTo>
                  <a:lnTo>
                    <a:pt x="17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34" y="17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51" y="34"/>
                  </a:lnTo>
                  <a:lnTo>
                    <a:pt x="51" y="34"/>
                  </a:lnTo>
                  <a:lnTo>
                    <a:pt x="60" y="34"/>
                  </a:lnTo>
                  <a:lnTo>
                    <a:pt x="60" y="43"/>
                  </a:lnTo>
                  <a:lnTo>
                    <a:pt x="68" y="43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7" name="Freeform 57"/>
            <p:cNvSpPr>
              <a:spLocks/>
            </p:cNvSpPr>
            <p:nvPr/>
          </p:nvSpPr>
          <p:spPr bwMode="auto">
            <a:xfrm>
              <a:off x="3300" y="1803"/>
              <a:ext cx="112" cy="77"/>
            </a:xfrm>
            <a:custGeom>
              <a:avLst/>
              <a:gdLst/>
              <a:ahLst/>
              <a:cxnLst>
                <a:cxn ang="0">
                  <a:pos x="86" y="17"/>
                </a:cxn>
                <a:cxn ang="0">
                  <a:pos x="94" y="34"/>
                </a:cxn>
                <a:cxn ang="0">
                  <a:pos x="103" y="51"/>
                </a:cxn>
                <a:cxn ang="0">
                  <a:pos x="112" y="60"/>
                </a:cxn>
                <a:cxn ang="0">
                  <a:pos x="112" y="77"/>
                </a:cxn>
                <a:cxn ang="0">
                  <a:pos x="112" y="77"/>
                </a:cxn>
                <a:cxn ang="0">
                  <a:pos x="103" y="77"/>
                </a:cxn>
                <a:cxn ang="0">
                  <a:pos x="103" y="77"/>
                </a:cxn>
                <a:cxn ang="0">
                  <a:pos x="94" y="69"/>
                </a:cxn>
                <a:cxn ang="0">
                  <a:pos x="94" y="43"/>
                </a:cxn>
                <a:cxn ang="0">
                  <a:pos x="86" y="26"/>
                </a:cxn>
                <a:cxn ang="0">
                  <a:pos x="86" y="9"/>
                </a:cxn>
                <a:cxn ang="0">
                  <a:pos x="77" y="9"/>
                </a:cxn>
                <a:cxn ang="0">
                  <a:pos x="60" y="9"/>
                </a:cxn>
                <a:cxn ang="0">
                  <a:pos x="52" y="9"/>
                </a:cxn>
                <a:cxn ang="0">
                  <a:pos x="43" y="17"/>
                </a:cxn>
                <a:cxn ang="0">
                  <a:pos x="26" y="17"/>
                </a:cxn>
                <a:cxn ang="0">
                  <a:pos x="18" y="26"/>
                </a:cxn>
                <a:cxn ang="0">
                  <a:pos x="9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26"/>
                </a:cxn>
                <a:cxn ang="0">
                  <a:pos x="9" y="17"/>
                </a:cxn>
                <a:cxn ang="0">
                  <a:pos x="26" y="9"/>
                </a:cxn>
                <a:cxn ang="0">
                  <a:pos x="35" y="0"/>
                </a:cxn>
                <a:cxn ang="0">
                  <a:pos x="52" y="0"/>
                </a:cxn>
                <a:cxn ang="0">
                  <a:pos x="77" y="0"/>
                </a:cxn>
                <a:cxn ang="0">
                  <a:pos x="86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9"/>
                </a:cxn>
                <a:cxn ang="0">
                  <a:pos x="94" y="9"/>
                </a:cxn>
              </a:cxnLst>
              <a:rect l="0" t="0" r="r" b="b"/>
              <a:pathLst>
                <a:path w="112" h="77">
                  <a:moveTo>
                    <a:pt x="86" y="9"/>
                  </a:moveTo>
                  <a:lnTo>
                    <a:pt x="86" y="17"/>
                  </a:lnTo>
                  <a:lnTo>
                    <a:pt x="94" y="26"/>
                  </a:lnTo>
                  <a:lnTo>
                    <a:pt x="94" y="34"/>
                  </a:lnTo>
                  <a:lnTo>
                    <a:pt x="94" y="43"/>
                  </a:lnTo>
                  <a:lnTo>
                    <a:pt x="103" y="51"/>
                  </a:lnTo>
                  <a:lnTo>
                    <a:pt x="103" y="60"/>
                  </a:lnTo>
                  <a:lnTo>
                    <a:pt x="112" y="60"/>
                  </a:lnTo>
                  <a:lnTo>
                    <a:pt x="112" y="69"/>
                  </a:lnTo>
                  <a:lnTo>
                    <a:pt x="112" y="77"/>
                  </a:lnTo>
                  <a:lnTo>
                    <a:pt x="112" y="77"/>
                  </a:lnTo>
                  <a:lnTo>
                    <a:pt x="112" y="77"/>
                  </a:lnTo>
                  <a:lnTo>
                    <a:pt x="112" y="77"/>
                  </a:lnTo>
                  <a:lnTo>
                    <a:pt x="103" y="77"/>
                  </a:lnTo>
                  <a:lnTo>
                    <a:pt x="103" y="77"/>
                  </a:lnTo>
                  <a:lnTo>
                    <a:pt x="103" y="77"/>
                  </a:lnTo>
                  <a:lnTo>
                    <a:pt x="103" y="77"/>
                  </a:lnTo>
                  <a:lnTo>
                    <a:pt x="94" y="69"/>
                  </a:lnTo>
                  <a:lnTo>
                    <a:pt x="94" y="60"/>
                  </a:lnTo>
                  <a:lnTo>
                    <a:pt x="94" y="43"/>
                  </a:lnTo>
                  <a:lnTo>
                    <a:pt x="86" y="34"/>
                  </a:lnTo>
                  <a:lnTo>
                    <a:pt x="86" y="26"/>
                  </a:lnTo>
                  <a:lnTo>
                    <a:pt x="86" y="17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77" y="9"/>
                  </a:lnTo>
                  <a:lnTo>
                    <a:pt x="69" y="9"/>
                  </a:lnTo>
                  <a:lnTo>
                    <a:pt x="60" y="9"/>
                  </a:lnTo>
                  <a:lnTo>
                    <a:pt x="60" y="9"/>
                  </a:lnTo>
                  <a:lnTo>
                    <a:pt x="52" y="9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5" y="17"/>
                  </a:lnTo>
                  <a:lnTo>
                    <a:pt x="26" y="17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9" y="26"/>
                  </a:lnTo>
                  <a:lnTo>
                    <a:pt x="9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8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9"/>
                  </a:lnTo>
                  <a:lnTo>
                    <a:pt x="94" y="9"/>
                  </a:lnTo>
                  <a:lnTo>
                    <a:pt x="94" y="9"/>
                  </a:lnTo>
                  <a:lnTo>
                    <a:pt x="86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8" name="Freeform 58"/>
            <p:cNvSpPr>
              <a:spLocks/>
            </p:cNvSpPr>
            <p:nvPr/>
          </p:nvSpPr>
          <p:spPr bwMode="auto">
            <a:xfrm>
              <a:off x="3292" y="1846"/>
              <a:ext cx="120" cy="265"/>
            </a:xfrm>
            <a:custGeom>
              <a:avLst/>
              <a:gdLst/>
              <a:ahLst/>
              <a:cxnLst>
                <a:cxn ang="0">
                  <a:pos x="26" y="77"/>
                </a:cxn>
                <a:cxn ang="0">
                  <a:pos x="26" y="86"/>
                </a:cxn>
                <a:cxn ang="0">
                  <a:pos x="26" y="103"/>
                </a:cxn>
                <a:cxn ang="0">
                  <a:pos x="43" y="120"/>
                </a:cxn>
                <a:cxn ang="0">
                  <a:pos x="51" y="145"/>
                </a:cxn>
                <a:cxn ang="0">
                  <a:pos x="60" y="171"/>
                </a:cxn>
                <a:cxn ang="0">
                  <a:pos x="68" y="188"/>
                </a:cxn>
                <a:cxn ang="0">
                  <a:pos x="77" y="205"/>
                </a:cxn>
                <a:cxn ang="0">
                  <a:pos x="94" y="231"/>
                </a:cxn>
                <a:cxn ang="0">
                  <a:pos x="102" y="257"/>
                </a:cxn>
                <a:cxn ang="0">
                  <a:pos x="111" y="265"/>
                </a:cxn>
                <a:cxn ang="0">
                  <a:pos x="111" y="265"/>
                </a:cxn>
                <a:cxn ang="0">
                  <a:pos x="120" y="265"/>
                </a:cxn>
                <a:cxn ang="0">
                  <a:pos x="120" y="265"/>
                </a:cxn>
                <a:cxn ang="0">
                  <a:pos x="120" y="265"/>
                </a:cxn>
                <a:cxn ang="0">
                  <a:pos x="120" y="257"/>
                </a:cxn>
                <a:cxn ang="0">
                  <a:pos x="111" y="248"/>
                </a:cxn>
                <a:cxn ang="0">
                  <a:pos x="102" y="231"/>
                </a:cxn>
                <a:cxn ang="0">
                  <a:pos x="94" y="214"/>
                </a:cxn>
                <a:cxn ang="0">
                  <a:pos x="85" y="197"/>
                </a:cxn>
                <a:cxn ang="0">
                  <a:pos x="77" y="171"/>
                </a:cxn>
                <a:cxn ang="0">
                  <a:pos x="60" y="145"/>
                </a:cxn>
                <a:cxn ang="0">
                  <a:pos x="51" y="111"/>
                </a:cxn>
                <a:cxn ang="0">
                  <a:pos x="34" y="86"/>
                </a:cxn>
                <a:cxn ang="0">
                  <a:pos x="26" y="60"/>
                </a:cxn>
                <a:cxn ang="0">
                  <a:pos x="17" y="34"/>
                </a:cxn>
                <a:cxn ang="0">
                  <a:pos x="8" y="17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8" y="26"/>
                </a:cxn>
                <a:cxn ang="0">
                  <a:pos x="8" y="43"/>
                </a:cxn>
                <a:cxn ang="0">
                  <a:pos x="17" y="60"/>
                </a:cxn>
              </a:cxnLst>
              <a:rect l="0" t="0" r="r" b="b"/>
              <a:pathLst>
                <a:path w="120" h="265">
                  <a:moveTo>
                    <a:pt x="17" y="68"/>
                  </a:moveTo>
                  <a:lnTo>
                    <a:pt x="26" y="77"/>
                  </a:lnTo>
                  <a:lnTo>
                    <a:pt x="26" y="77"/>
                  </a:lnTo>
                  <a:lnTo>
                    <a:pt x="26" y="86"/>
                  </a:lnTo>
                  <a:lnTo>
                    <a:pt x="26" y="94"/>
                  </a:lnTo>
                  <a:lnTo>
                    <a:pt x="26" y="103"/>
                  </a:lnTo>
                  <a:lnTo>
                    <a:pt x="34" y="111"/>
                  </a:lnTo>
                  <a:lnTo>
                    <a:pt x="43" y="120"/>
                  </a:lnTo>
                  <a:lnTo>
                    <a:pt x="43" y="137"/>
                  </a:lnTo>
                  <a:lnTo>
                    <a:pt x="51" y="145"/>
                  </a:lnTo>
                  <a:lnTo>
                    <a:pt x="51" y="154"/>
                  </a:lnTo>
                  <a:lnTo>
                    <a:pt x="60" y="171"/>
                  </a:lnTo>
                  <a:lnTo>
                    <a:pt x="60" y="180"/>
                  </a:lnTo>
                  <a:lnTo>
                    <a:pt x="68" y="188"/>
                  </a:lnTo>
                  <a:lnTo>
                    <a:pt x="77" y="197"/>
                  </a:lnTo>
                  <a:lnTo>
                    <a:pt x="77" y="205"/>
                  </a:lnTo>
                  <a:lnTo>
                    <a:pt x="85" y="223"/>
                  </a:lnTo>
                  <a:lnTo>
                    <a:pt x="94" y="231"/>
                  </a:lnTo>
                  <a:lnTo>
                    <a:pt x="94" y="240"/>
                  </a:lnTo>
                  <a:lnTo>
                    <a:pt x="102" y="257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20" y="265"/>
                  </a:lnTo>
                  <a:lnTo>
                    <a:pt x="120" y="265"/>
                  </a:lnTo>
                  <a:lnTo>
                    <a:pt x="120" y="265"/>
                  </a:lnTo>
                  <a:lnTo>
                    <a:pt x="120" y="265"/>
                  </a:lnTo>
                  <a:lnTo>
                    <a:pt x="120" y="265"/>
                  </a:lnTo>
                  <a:lnTo>
                    <a:pt x="120" y="257"/>
                  </a:lnTo>
                  <a:lnTo>
                    <a:pt x="120" y="257"/>
                  </a:lnTo>
                  <a:lnTo>
                    <a:pt x="120" y="257"/>
                  </a:lnTo>
                  <a:lnTo>
                    <a:pt x="111" y="248"/>
                  </a:lnTo>
                  <a:lnTo>
                    <a:pt x="111" y="240"/>
                  </a:lnTo>
                  <a:lnTo>
                    <a:pt x="102" y="231"/>
                  </a:lnTo>
                  <a:lnTo>
                    <a:pt x="102" y="223"/>
                  </a:lnTo>
                  <a:lnTo>
                    <a:pt x="94" y="214"/>
                  </a:lnTo>
                  <a:lnTo>
                    <a:pt x="94" y="205"/>
                  </a:lnTo>
                  <a:lnTo>
                    <a:pt x="85" y="197"/>
                  </a:lnTo>
                  <a:lnTo>
                    <a:pt x="85" y="188"/>
                  </a:lnTo>
                  <a:lnTo>
                    <a:pt x="77" y="171"/>
                  </a:lnTo>
                  <a:lnTo>
                    <a:pt x="68" y="163"/>
                  </a:lnTo>
                  <a:lnTo>
                    <a:pt x="60" y="145"/>
                  </a:lnTo>
                  <a:lnTo>
                    <a:pt x="51" y="128"/>
                  </a:lnTo>
                  <a:lnTo>
                    <a:pt x="51" y="111"/>
                  </a:lnTo>
                  <a:lnTo>
                    <a:pt x="43" y="103"/>
                  </a:lnTo>
                  <a:lnTo>
                    <a:pt x="34" y="86"/>
                  </a:lnTo>
                  <a:lnTo>
                    <a:pt x="26" y="68"/>
                  </a:lnTo>
                  <a:lnTo>
                    <a:pt x="26" y="60"/>
                  </a:lnTo>
                  <a:lnTo>
                    <a:pt x="17" y="43"/>
                  </a:lnTo>
                  <a:lnTo>
                    <a:pt x="17" y="34"/>
                  </a:lnTo>
                  <a:lnTo>
                    <a:pt x="17" y="26"/>
                  </a:lnTo>
                  <a:lnTo>
                    <a:pt x="8" y="17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8" y="26"/>
                  </a:lnTo>
                  <a:lnTo>
                    <a:pt x="8" y="34"/>
                  </a:lnTo>
                  <a:lnTo>
                    <a:pt x="8" y="43"/>
                  </a:lnTo>
                  <a:lnTo>
                    <a:pt x="8" y="60"/>
                  </a:lnTo>
                  <a:lnTo>
                    <a:pt x="17" y="60"/>
                  </a:lnTo>
                  <a:lnTo>
                    <a:pt x="1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19" name="Freeform 59"/>
            <p:cNvSpPr>
              <a:spLocks/>
            </p:cNvSpPr>
            <p:nvPr/>
          </p:nvSpPr>
          <p:spPr bwMode="auto">
            <a:xfrm>
              <a:off x="3412" y="2077"/>
              <a:ext cx="111" cy="51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8" y="51"/>
                </a:cxn>
                <a:cxn ang="0">
                  <a:pos x="17" y="43"/>
                </a:cxn>
                <a:cxn ang="0">
                  <a:pos x="25" y="43"/>
                </a:cxn>
                <a:cxn ang="0">
                  <a:pos x="25" y="43"/>
                </a:cxn>
                <a:cxn ang="0">
                  <a:pos x="34" y="34"/>
                </a:cxn>
                <a:cxn ang="0">
                  <a:pos x="42" y="34"/>
                </a:cxn>
                <a:cxn ang="0">
                  <a:pos x="51" y="34"/>
                </a:cxn>
                <a:cxn ang="0">
                  <a:pos x="51" y="26"/>
                </a:cxn>
                <a:cxn ang="0">
                  <a:pos x="59" y="26"/>
                </a:cxn>
                <a:cxn ang="0">
                  <a:pos x="68" y="26"/>
                </a:cxn>
                <a:cxn ang="0">
                  <a:pos x="76" y="17"/>
                </a:cxn>
                <a:cxn ang="0">
                  <a:pos x="76" y="17"/>
                </a:cxn>
                <a:cxn ang="0">
                  <a:pos x="85" y="17"/>
                </a:cxn>
                <a:cxn ang="0">
                  <a:pos x="94" y="9"/>
                </a:cxn>
                <a:cxn ang="0">
                  <a:pos x="102" y="9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1" y="0"/>
                </a:cxn>
                <a:cxn ang="0">
                  <a:pos x="111" y="0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94" y="0"/>
                </a:cxn>
                <a:cxn ang="0">
                  <a:pos x="85" y="0"/>
                </a:cxn>
                <a:cxn ang="0">
                  <a:pos x="76" y="9"/>
                </a:cxn>
                <a:cxn ang="0">
                  <a:pos x="68" y="9"/>
                </a:cxn>
                <a:cxn ang="0">
                  <a:pos x="59" y="17"/>
                </a:cxn>
                <a:cxn ang="0">
                  <a:pos x="51" y="17"/>
                </a:cxn>
                <a:cxn ang="0">
                  <a:pos x="42" y="26"/>
                </a:cxn>
                <a:cxn ang="0">
                  <a:pos x="42" y="26"/>
                </a:cxn>
                <a:cxn ang="0">
                  <a:pos x="34" y="34"/>
                </a:cxn>
                <a:cxn ang="0">
                  <a:pos x="25" y="34"/>
                </a:cxn>
                <a:cxn ang="0">
                  <a:pos x="17" y="34"/>
                </a:cxn>
                <a:cxn ang="0">
                  <a:pos x="8" y="43"/>
                </a:cxn>
                <a:cxn ang="0">
                  <a:pos x="8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1" h="51">
                  <a:moveTo>
                    <a:pt x="0" y="43"/>
                  </a:move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8" y="51"/>
                  </a:lnTo>
                  <a:lnTo>
                    <a:pt x="17" y="43"/>
                  </a:lnTo>
                  <a:lnTo>
                    <a:pt x="25" y="43"/>
                  </a:lnTo>
                  <a:lnTo>
                    <a:pt x="25" y="43"/>
                  </a:lnTo>
                  <a:lnTo>
                    <a:pt x="34" y="34"/>
                  </a:lnTo>
                  <a:lnTo>
                    <a:pt x="42" y="34"/>
                  </a:lnTo>
                  <a:lnTo>
                    <a:pt x="51" y="34"/>
                  </a:lnTo>
                  <a:lnTo>
                    <a:pt x="51" y="26"/>
                  </a:lnTo>
                  <a:lnTo>
                    <a:pt x="59" y="26"/>
                  </a:lnTo>
                  <a:lnTo>
                    <a:pt x="68" y="26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85" y="17"/>
                  </a:lnTo>
                  <a:lnTo>
                    <a:pt x="94" y="9"/>
                  </a:lnTo>
                  <a:lnTo>
                    <a:pt x="102" y="9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94" y="0"/>
                  </a:lnTo>
                  <a:lnTo>
                    <a:pt x="85" y="0"/>
                  </a:lnTo>
                  <a:lnTo>
                    <a:pt x="76" y="9"/>
                  </a:lnTo>
                  <a:lnTo>
                    <a:pt x="68" y="9"/>
                  </a:lnTo>
                  <a:lnTo>
                    <a:pt x="59" y="17"/>
                  </a:lnTo>
                  <a:lnTo>
                    <a:pt x="51" y="17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34" y="34"/>
                  </a:lnTo>
                  <a:lnTo>
                    <a:pt x="25" y="34"/>
                  </a:lnTo>
                  <a:lnTo>
                    <a:pt x="17" y="34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0" name="Freeform 60"/>
            <p:cNvSpPr>
              <a:spLocks/>
            </p:cNvSpPr>
            <p:nvPr/>
          </p:nvSpPr>
          <p:spPr bwMode="auto">
            <a:xfrm>
              <a:off x="3275" y="1760"/>
              <a:ext cx="25" cy="69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8" y="35"/>
                </a:cxn>
                <a:cxn ang="0">
                  <a:pos x="8" y="43"/>
                </a:cxn>
                <a:cxn ang="0">
                  <a:pos x="17" y="52"/>
                </a:cxn>
                <a:cxn ang="0">
                  <a:pos x="17" y="60"/>
                </a:cxn>
                <a:cxn ang="0">
                  <a:pos x="25" y="69"/>
                </a:cxn>
                <a:cxn ang="0">
                  <a:pos x="25" y="69"/>
                </a:cxn>
                <a:cxn ang="0">
                  <a:pos x="25" y="60"/>
                </a:cxn>
                <a:cxn ang="0">
                  <a:pos x="25" y="60"/>
                </a:cxn>
                <a:cxn ang="0">
                  <a:pos x="17" y="52"/>
                </a:cxn>
                <a:cxn ang="0">
                  <a:pos x="17" y="43"/>
                </a:cxn>
                <a:cxn ang="0">
                  <a:pos x="17" y="35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8" y="9"/>
                </a:cxn>
              </a:cxnLst>
              <a:rect l="0" t="0" r="r" b="b"/>
              <a:pathLst>
                <a:path w="25" h="69">
                  <a:moveTo>
                    <a:pt x="8" y="9"/>
                  </a:moveTo>
                  <a:lnTo>
                    <a:pt x="8" y="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8" y="35"/>
                  </a:lnTo>
                  <a:lnTo>
                    <a:pt x="8" y="43"/>
                  </a:lnTo>
                  <a:lnTo>
                    <a:pt x="17" y="52"/>
                  </a:lnTo>
                  <a:lnTo>
                    <a:pt x="17" y="60"/>
                  </a:lnTo>
                  <a:lnTo>
                    <a:pt x="25" y="69"/>
                  </a:lnTo>
                  <a:lnTo>
                    <a:pt x="25" y="69"/>
                  </a:lnTo>
                  <a:lnTo>
                    <a:pt x="25" y="60"/>
                  </a:lnTo>
                  <a:lnTo>
                    <a:pt x="25" y="60"/>
                  </a:lnTo>
                  <a:lnTo>
                    <a:pt x="17" y="52"/>
                  </a:lnTo>
                  <a:lnTo>
                    <a:pt x="17" y="43"/>
                  </a:lnTo>
                  <a:lnTo>
                    <a:pt x="17" y="35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1" name="Freeform 61"/>
            <p:cNvSpPr>
              <a:spLocks/>
            </p:cNvSpPr>
            <p:nvPr/>
          </p:nvSpPr>
          <p:spPr bwMode="auto">
            <a:xfrm>
              <a:off x="3258" y="1726"/>
              <a:ext cx="17" cy="34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34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7" y="26"/>
                </a:cxn>
                <a:cxn ang="0">
                  <a:pos x="17" y="17"/>
                </a:cxn>
                <a:cxn ang="0">
                  <a:pos x="8" y="17"/>
                </a:cxn>
                <a:cxn ang="0">
                  <a:pos x="8" y="9"/>
                </a:cxn>
              </a:cxnLst>
              <a:rect l="0" t="0" r="r" b="b"/>
              <a:pathLst>
                <a:path w="17" h="34">
                  <a:moveTo>
                    <a:pt x="8" y="9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7" y="26"/>
                  </a:lnTo>
                  <a:lnTo>
                    <a:pt x="17" y="17"/>
                  </a:lnTo>
                  <a:lnTo>
                    <a:pt x="8" y="17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2" name="Freeform 62"/>
            <p:cNvSpPr>
              <a:spLocks/>
            </p:cNvSpPr>
            <p:nvPr/>
          </p:nvSpPr>
          <p:spPr bwMode="auto">
            <a:xfrm>
              <a:off x="3249" y="1700"/>
              <a:ext cx="9" cy="2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9"/>
                </a:cxn>
                <a:cxn ang="0">
                  <a:pos x="0" y="9"/>
                </a:cxn>
              </a:cxnLst>
              <a:rect l="0" t="0" r="r" b="b"/>
              <a:pathLst>
                <a:path w="9" h="26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3" name="Freeform 63"/>
            <p:cNvSpPr>
              <a:spLocks/>
            </p:cNvSpPr>
            <p:nvPr/>
          </p:nvSpPr>
          <p:spPr bwMode="auto">
            <a:xfrm>
              <a:off x="3232" y="1683"/>
              <a:ext cx="17" cy="17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4" name="Freeform 64"/>
            <p:cNvSpPr>
              <a:spLocks/>
            </p:cNvSpPr>
            <p:nvPr/>
          </p:nvSpPr>
          <p:spPr bwMode="auto">
            <a:xfrm>
              <a:off x="3318" y="1837"/>
              <a:ext cx="68" cy="6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26"/>
                </a:cxn>
                <a:cxn ang="0">
                  <a:pos x="0" y="35"/>
                </a:cxn>
                <a:cxn ang="0">
                  <a:pos x="8" y="52"/>
                </a:cxn>
                <a:cxn ang="0">
                  <a:pos x="8" y="60"/>
                </a:cxn>
                <a:cxn ang="0">
                  <a:pos x="17" y="60"/>
                </a:cxn>
                <a:cxn ang="0">
                  <a:pos x="25" y="69"/>
                </a:cxn>
                <a:cxn ang="0">
                  <a:pos x="34" y="69"/>
                </a:cxn>
                <a:cxn ang="0">
                  <a:pos x="42" y="69"/>
                </a:cxn>
                <a:cxn ang="0">
                  <a:pos x="51" y="60"/>
                </a:cxn>
                <a:cxn ang="0">
                  <a:pos x="59" y="52"/>
                </a:cxn>
                <a:cxn ang="0">
                  <a:pos x="68" y="35"/>
                </a:cxn>
                <a:cxn ang="0">
                  <a:pos x="68" y="26"/>
                </a:cxn>
                <a:cxn ang="0">
                  <a:pos x="59" y="26"/>
                </a:cxn>
                <a:cxn ang="0">
                  <a:pos x="59" y="26"/>
                </a:cxn>
                <a:cxn ang="0">
                  <a:pos x="59" y="35"/>
                </a:cxn>
                <a:cxn ang="0">
                  <a:pos x="51" y="35"/>
                </a:cxn>
                <a:cxn ang="0">
                  <a:pos x="51" y="43"/>
                </a:cxn>
                <a:cxn ang="0">
                  <a:pos x="42" y="52"/>
                </a:cxn>
                <a:cxn ang="0">
                  <a:pos x="34" y="60"/>
                </a:cxn>
                <a:cxn ang="0">
                  <a:pos x="25" y="60"/>
                </a:cxn>
                <a:cxn ang="0">
                  <a:pos x="17" y="52"/>
                </a:cxn>
                <a:cxn ang="0">
                  <a:pos x="17" y="43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17" y="9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34" y="9"/>
                </a:cxn>
                <a:cxn ang="0">
                  <a:pos x="42" y="9"/>
                </a:cxn>
                <a:cxn ang="0">
                  <a:pos x="34" y="0"/>
                </a:cxn>
              </a:cxnLst>
              <a:rect l="0" t="0" r="r" b="b"/>
              <a:pathLst>
                <a:path w="68" h="69">
                  <a:moveTo>
                    <a:pt x="34" y="0"/>
                  </a:move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60"/>
                  </a:lnTo>
                  <a:lnTo>
                    <a:pt x="17" y="60"/>
                  </a:lnTo>
                  <a:lnTo>
                    <a:pt x="17" y="60"/>
                  </a:lnTo>
                  <a:lnTo>
                    <a:pt x="17" y="69"/>
                  </a:lnTo>
                  <a:lnTo>
                    <a:pt x="25" y="69"/>
                  </a:lnTo>
                  <a:lnTo>
                    <a:pt x="25" y="69"/>
                  </a:lnTo>
                  <a:lnTo>
                    <a:pt x="34" y="69"/>
                  </a:lnTo>
                  <a:lnTo>
                    <a:pt x="34" y="69"/>
                  </a:lnTo>
                  <a:lnTo>
                    <a:pt x="42" y="69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59" y="52"/>
                  </a:lnTo>
                  <a:lnTo>
                    <a:pt x="59" y="52"/>
                  </a:lnTo>
                  <a:lnTo>
                    <a:pt x="68" y="43"/>
                  </a:lnTo>
                  <a:lnTo>
                    <a:pt x="68" y="35"/>
                  </a:lnTo>
                  <a:lnTo>
                    <a:pt x="68" y="35"/>
                  </a:lnTo>
                  <a:lnTo>
                    <a:pt x="68" y="26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1" y="35"/>
                  </a:lnTo>
                  <a:lnTo>
                    <a:pt x="51" y="43"/>
                  </a:lnTo>
                  <a:lnTo>
                    <a:pt x="51" y="43"/>
                  </a:lnTo>
                  <a:lnTo>
                    <a:pt x="51" y="52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25" y="60"/>
                  </a:lnTo>
                  <a:lnTo>
                    <a:pt x="25" y="52"/>
                  </a:lnTo>
                  <a:lnTo>
                    <a:pt x="17" y="52"/>
                  </a:lnTo>
                  <a:lnTo>
                    <a:pt x="17" y="43"/>
                  </a:lnTo>
                  <a:lnTo>
                    <a:pt x="17" y="43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5" name="Freeform 65"/>
            <p:cNvSpPr>
              <a:spLocks/>
            </p:cNvSpPr>
            <p:nvPr/>
          </p:nvSpPr>
          <p:spPr bwMode="auto">
            <a:xfrm>
              <a:off x="3403" y="2009"/>
              <a:ext cx="77" cy="7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8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0" y="34"/>
                </a:cxn>
                <a:cxn ang="0">
                  <a:pos x="0" y="42"/>
                </a:cxn>
                <a:cxn ang="0">
                  <a:pos x="0" y="51"/>
                </a:cxn>
                <a:cxn ang="0">
                  <a:pos x="9" y="60"/>
                </a:cxn>
                <a:cxn ang="0">
                  <a:pos x="17" y="68"/>
                </a:cxn>
                <a:cxn ang="0">
                  <a:pos x="26" y="68"/>
                </a:cxn>
                <a:cxn ang="0">
                  <a:pos x="34" y="77"/>
                </a:cxn>
                <a:cxn ang="0">
                  <a:pos x="51" y="77"/>
                </a:cxn>
                <a:cxn ang="0">
                  <a:pos x="60" y="68"/>
                </a:cxn>
                <a:cxn ang="0">
                  <a:pos x="68" y="60"/>
                </a:cxn>
                <a:cxn ang="0">
                  <a:pos x="68" y="51"/>
                </a:cxn>
                <a:cxn ang="0">
                  <a:pos x="68" y="42"/>
                </a:cxn>
                <a:cxn ang="0">
                  <a:pos x="77" y="34"/>
                </a:cxn>
                <a:cxn ang="0">
                  <a:pos x="68" y="34"/>
                </a:cxn>
                <a:cxn ang="0">
                  <a:pos x="68" y="34"/>
                </a:cxn>
                <a:cxn ang="0">
                  <a:pos x="68" y="34"/>
                </a:cxn>
                <a:cxn ang="0">
                  <a:pos x="60" y="34"/>
                </a:cxn>
                <a:cxn ang="0">
                  <a:pos x="60" y="42"/>
                </a:cxn>
                <a:cxn ang="0">
                  <a:pos x="60" y="51"/>
                </a:cxn>
                <a:cxn ang="0">
                  <a:pos x="51" y="60"/>
                </a:cxn>
                <a:cxn ang="0">
                  <a:pos x="43" y="60"/>
                </a:cxn>
                <a:cxn ang="0">
                  <a:pos x="26" y="51"/>
                </a:cxn>
                <a:cxn ang="0">
                  <a:pos x="17" y="42"/>
                </a:cxn>
                <a:cxn ang="0">
                  <a:pos x="9" y="34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8"/>
                </a:cxn>
                <a:cxn ang="0">
                  <a:pos x="26" y="8"/>
                </a:cxn>
                <a:cxn ang="0">
                  <a:pos x="26" y="0"/>
                </a:cxn>
                <a:cxn ang="0">
                  <a:pos x="17" y="0"/>
                </a:cxn>
              </a:cxnLst>
              <a:rect l="0" t="0" r="r" b="b"/>
              <a:pathLst>
                <a:path w="77" h="77">
                  <a:moveTo>
                    <a:pt x="17" y="0"/>
                  </a:moveTo>
                  <a:lnTo>
                    <a:pt x="17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26" y="68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43" y="77"/>
                  </a:lnTo>
                  <a:lnTo>
                    <a:pt x="51" y="77"/>
                  </a:lnTo>
                  <a:lnTo>
                    <a:pt x="51" y="68"/>
                  </a:lnTo>
                  <a:lnTo>
                    <a:pt x="60" y="68"/>
                  </a:lnTo>
                  <a:lnTo>
                    <a:pt x="60" y="60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68" y="51"/>
                  </a:lnTo>
                  <a:lnTo>
                    <a:pt x="68" y="51"/>
                  </a:lnTo>
                  <a:lnTo>
                    <a:pt x="68" y="42"/>
                  </a:lnTo>
                  <a:lnTo>
                    <a:pt x="77" y="42"/>
                  </a:lnTo>
                  <a:lnTo>
                    <a:pt x="77" y="34"/>
                  </a:lnTo>
                  <a:lnTo>
                    <a:pt x="77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51" y="51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43" y="60"/>
                  </a:lnTo>
                  <a:lnTo>
                    <a:pt x="34" y="60"/>
                  </a:lnTo>
                  <a:lnTo>
                    <a:pt x="26" y="51"/>
                  </a:lnTo>
                  <a:lnTo>
                    <a:pt x="17" y="51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9" y="34"/>
                  </a:lnTo>
                  <a:lnTo>
                    <a:pt x="9" y="25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6" name="Freeform 66"/>
            <p:cNvSpPr>
              <a:spLocks/>
            </p:cNvSpPr>
            <p:nvPr/>
          </p:nvSpPr>
          <p:spPr bwMode="auto">
            <a:xfrm>
              <a:off x="3429" y="2026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7" name="Freeform 67"/>
            <p:cNvSpPr>
              <a:spLocks/>
            </p:cNvSpPr>
            <p:nvPr/>
          </p:nvSpPr>
          <p:spPr bwMode="auto">
            <a:xfrm>
              <a:off x="3437" y="2026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8" name="Freeform 68"/>
            <p:cNvSpPr>
              <a:spLocks/>
            </p:cNvSpPr>
            <p:nvPr/>
          </p:nvSpPr>
          <p:spPr bwMode="auto">
            <a:xfrm>
              <a:off x="3446" y="203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29" name="Freeform 69"/>
            <p:cNvSpPr>
              <a:spLocks/>
            </p:cNvSpPr>
            <p:nvPr/>
          </p:nvSpPr>
          <p:spPr bwMode="auto">
            <a:xfrm>
              <a:off x="3437" y="204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0" name="Freeform 70"/>
            <p:cNvSpPr>
              <a:spLocks/>
            </p:cNvSpPr>
            <p:nvPr/>
          </p:nvSpPr>
          <p:spPr bwMode="auto">
            <a:xfrm>
              <a:off x="3463" y="2026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1" name="Freeform 71"/>
            <p:cNvSpPr>
              <a:spLocks/>
            </p:cNvSpPr>
            <p:nvPr/>
          </p:nvSpPr>
          <p:spPr bwMode="auto">
            <a:xfrm>
              <a:off x="3343" y="1854"/>
              <a:ext cx="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2" name="Freeform 72"/>
            <p:cNvSpPr>
              <a:spLocks/>
            </p:cNvSpPr>
            <p:nvPr/>
          </p:nvSpPr>
          <p:spPr bwMode="auto">
            <a:xfrm>
              <a:off x="3360" y="185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3" name="Freeform 73"/>
            <p:cNvSpPr>
              <a:spLocks/>
            </p:cNvSpPr>
            <p:nvPr/>
          </p:nvSpPr>
          <p:spPr bwMode="auto">
            <a:xfrm>
              <a:off x="3369" y="1846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4" name="Freeform 74"/>
            <p:cNvSpPr>
              <a:spLocks/>
            </p:cNvSpPr>
            <p:nvPr/>
          </p:nvSpPr>
          <p:spPr bwMode="auto">
            <a:xfrm>
              <a:off x="3343" y="1872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5" name="Freeform 75"/>
            <p:cNvSpPr>
              <a:spLocks/>
            </p:cNvSpPr>
            <p:nvPr/>
          </p:nvSpPr>
          <p:spPr bwMode="auto">
            <a:xfrm>
              <a:off x="3377" y="1854"/>
              <a:ext cx="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">
                  <a:moveTo>
                    <a:pt x="0" y="0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6" name="Freeform 76"/>
            <p:cNvSpPr>
              <a:spLocks/>
            </p:cNvSpPr>
            <p:nvPr/>
          </p:nvSpPr>
          <p:spPr bwMode="auto">
            <a:xfrm>
              <a:off x="3360" y="186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7" name="Freeform 77"/>
            <p:cNvSpPr>
              <a:spLocks/>
            </p:cNvSpPr>
            <p:nvPr/>
          </p:nvSpPr>
          <p:spPr bwMode="auto">
            <a:xfrm>
              <a:off x="3352" y="1923"/>
              <a:ext cx="17" cy="2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8" y="9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7" h="26">
                  <a:moveTo>
                    <a:pt x="0" y="17"/>
                  </a:moveTo>
                  <a:lnTo>
                    <a:pt x="0" y="1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8" y="9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8" name="Freeform 78"/>
            <p:cNvSpPr>
              <a:spLocks/>
            </p:cNvSpPr>
            <p:nvPr/>
          </p:nvSpPr>
          <p:spPr bwMode="auto">
            <a:xfrm>
              <a:off x="3369" y="1914"/>
              <a:ext cx="25" cy="18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5" y="18"/>
                </a:cxn>
                <a:cxn ang="0">
                  <a:pos x="17" y="18"/>
                </a:cxn>
                <a:cxn ang="0">
                  <a:pos x="17" y="9"/>
                </a:cxn>
                <a:cxn ang="0">
                  <a:pos x="17" y="18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8" y="18"/>
                </a:cxn>
                <a:cxn ang="0">
                  <a:pos x="8" y="18"/>
                </a:cxn>
              </a:cxnLst>
              <a:rect l="0" t="0" r="r" b="b"/>
              <a:pathLst>
                <a:path w="25" h="18">
                  <a:moveTo>
                    <a:pt x="8" y="18"/>
                  </a:moveTo>
                  <a:lnTo>
                    <a:pt x="8" y="18"/>
                  </a:lnTo>
                  <a:lnTo>
                    <a:pt x="8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5" y="18"/>
                  </a:lnTo>
                  <a:lnTo>
                    <a:pt x="17" y="18"/>
                  </a:lnTo>
                  <a:lnTo>
                    <a:pt x="17" y="9"/>
                  </a:lnTo>
                  <a:lnTo>
                    <a:pt x="17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39" name="Freeform 79"/>
            <p:cNvSpPr>
              <a:spLocks/>
            </p:cNvSpPr>
            <p:nvPr/>
          </p:nvSpPr>
          <p:spPr bwMode="auto">
            <a:xfrm>
              <a:off x="3386" y="1914"/>
              <a:ext cx="17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9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7" y="18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7" h="18">
                  <a:moveTo>
                    <a:pt x="0" y="9"/>
                  </a:moveTo>
                  <a:lnTo>
                    <a:pt x="8" y="9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7" y="18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0" name="Freeform 80"/>
            <p:cNvSpPr>
              <a:spLocks/>
            </p:cNvSpPr>
            <p:nvPr/>
          </p:nvSpPr>
          <p:spPr bwMode="auto">
            <a:xfrm>
              <a:off x="3360" y="1957"/>
              <a:ext cx="26" cy="9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9"/>
                </a:cxn>
              </a:cxnLst>
              <a:rect l="0" t="0" r="r" b="b"/>
              <a:pathLst>
                <a:path w="26" h="9">
                  <a:moveTo>
                    <a:pt x="9" y="9"/>
                  </a:moveTo>
                  <a:lnTo>
                    <a:pt x="9" y="9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1" name="Freeform 81"/>
            <p:cNvSpPr>
              <a:spLocks/>
            </p:cNvSpPr>
            <p:nvPr/>
          </p:nvSpPr>
          <p:spPr bwMode="auto">
            <a:xfrm>
              <a:off x="3386" y="1949"/>
              <a:ext cx="17" cy="8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8"/>
                </a:cxn>
              </a:cxnLst>
              <a:rect l="0" t="0" r="r" b="b"/>
              <a:pathLst>
                <a:path w="17" h="8">
                  <a:moveTo>
                    <a:pt x="8" y="8"/>
                  </a:moveTo>
                  <a:lnTo>
                    <a:pt x="8" y="8"/>
                  </a:lnTo>
                  <a:lnTo>
                    <a:pt x="8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2" name="Freeform 82"/>
            <p:cNvSpPr>
              <a:spLocks/>
            </p:cNvSpPr>
            <p:nvPr/>
          </p:nvSpPr>
          <p:spPr bwMode="auto">
            <a:xfrm>
              <a:off x="3403" y="1940"/>
              <a:ext cx="17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17"/>
                </a:cxn>
                <a:cxn ang="0">
                  <a:pos x="9" y="17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lnTo>
                    <a:pt x="9" y="17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3" name="Freeform 83"/>
            <p:cNvSpPr>
              <a:spLocks/>
            </p:cNvSpPr>
            <p:nvPr/>
          </p:nvSpPr>
          <p:spPr bwMode="auto">
            <a:xfrm>
              <a:off x="3377" y="1983"/>
              <a:ext cx="17" cy="2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7" h="26">
                  <a:moveTo>
                    <a:pt x="0" y="17"/>
                  </a:moveTo>
                  <a:lnTo>
                    <a:pt x="0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4" name="Freeform 84"/>
            <p:cNvSpPr>
              <a:spLocks/>
            </p:cNvSpPr>
            <p:nvPr/>
          </p:nvSpPr>
          <p:spPr bwMode="auto">
            <a:xfrm>
              <a:off x="3394" y="1974"/>
              <a:ext cx="26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17"/>
                </a:cxn>
                <a:cxn ang="0">
                  <a:pos x="9" y="17"/>
                </a:cxn>
              </a:cxnLst>
              <a:rect l="0" t="0" r="r" b="b"/>
              <a:pathLst>
                <a:path w="26" h="17">
                  <a:moveTo>
                    <a:pt x="9" y="17"/>
                  </a:move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5" name="Freeform 85"/>
            <p:cNvSpPr>
              <a:spLocks/>
            </p:cNvSpPr>
            <p:nvPr/>
          </p:nvSpPr>
          <p:spPr bwMode="auto">
            <a:xfrm>
              <a:off x="3420" y="1974"/>
              <a:ext cx="26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17"/>
                </a:cxn>
              </a:cxnLst>
              <a:rect l="0" t="0" r="r" b="b"/>
              <a:pathLst>
                <a:path w="26" h="17">
                  <a:moveTo>
                    <a:pt x="9" y="17"/>
                  </a:moveTo>
                  <a:lnTo>
                    <a:pt x="9" y="17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6" name="Freeform 86"/>
            <p:cNvSpPr>
              <a:spLocks/>
            </p:cNvSpPr>
            <p:nvPr/>
          </p:nvSpPr>
          <p:spPr bwMode="auto">
            <a:xfrm>
              <a:off x="3283" y="1872"/>
              <a:ext cx="103" cy="231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68"/>
                </a:cxn>
                <a:cxn ang="0">
                  <a:pos x="9" y="94"/>
                </a:cxn>
                <a:cxn ang="0">
                  <a:pos x="17" y="128"/>
                </a:cxn>
                <a:cxn ang="0">
                  <a:pos x="35" y="162"/>
                </a:cxn>
                <a:cxn ang="0">
                  <a:pos x="43" y="197"/>
                </a:cxn>
                <a:cxn ang="0">
                  <a:pos x="52" y="214"/>
                </a:cxn>
                <a:cxn ang="0">
                  <a:pos x="60" y="222"/>
                </a:cxn>
                <a:cxn ang="0">
                  <a:pos x="69" y="231"/>
                </a:cxn>
                <a:cxn ang="0">
                  <a:pos x="86" y="231"/>
                </a:cxn>
                <a:cxn ang="0">
                  <a:pos x="94" y="231"/>
                </a:cxn>
                <a:cxn ang="0">
                  <a:pos x="103" y="231"/>
                </a:cxn>
                <a:cxn ang="0">
                  <a:pos x="103" y="222"/>
                </a:cxn>
                <a:cxn ang="0">
                  <a:pos x="94" y="222"/>
                </a:cxn>
                <a:cxn ang="0">
                  <a:pos x="86" y="222"/>
                </a:cxn>
                <a:cxn ang="0">
                  <a:pos x="77" y="222"/>
                </a:cxn>
                <a:cxn ang="0">
                  <a:pos x="69" y="214"/>
                </a:cxn>
                <a:cxn ang="0">
                  <a:pos x="60" y="205"/>
                </a:cxn>
                <a:cxn ang="0">
                  <a:pos x="60" y="197"/>
                </a:cxn>
                <a:cxn ang="0">
                  <a:pos x="52" y="179"/>
                </a:cxn>
                <a:cxn ang="0">
                  <a:pos x="43" y="162"/>
                </a:cxn>
                <a:cxn ang="0">
                  <a:pos x="43" y="137"/>
                </a:cxn>
                <a:cxn ang="0">
                  <a:pos x="35" y="119"/>
                </a:cxn>
                <a:cxn ang="0">
                  <a:pos x="26" y="94"/>
                </a:cxn>
                <a:cxn ang="0">
                  <a:pos x="17" y="68"/>
                </a:cxn>
                <a:cxn ang="0">
                  <a:pos x="9" y="42"/>
                </a:cxn>
                <a:cxn ang="0">
                  <a:pos x="9" y="25"/>
                </a:cxn>
                <a:cxn ang="0">
                  <a:pos x="9" y="17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03" h="231">
                  <a:moveTo>
                    <a:pt x="0" y="25"/>
                  </a:moveTo>
                  <a:lnTo>
                    <a:pt x="0" y="42"/>
                  </a:lnTo>
                  <a:lnTo>
                    <a:pt x="0" y="51"/>
                  </a:lnTo>
                  <a:lnTo>
                    <a:pt x="0" y="68"/>
                  </a:lnTo>
                  <a:lnTo>
                    <a:pt x="9" y="77"/>
                  </a:lnTo>
                  <a:lnTo>
                    <a:pt x="9" y="94"/>
                  </a:lnTo>
                  <a:lnTo>
                    <a:pt x="17" y="111"/>
                  </a:lnTo>
                  <a:lnTo>
                    <a:pt x="17" y="128"/>
                  </a:lnTo>
                  <a:lnTo>
                    <a:pt x="26" y="145"/>
                  </a:lnTo>
                  <a:lnTo>
                    <a:pt x="35" y="162"/>
                  </a:lnTo>
                  <a:lnTo>
                    <a:pt x="35" y="179"/>
                  </a:lnTo>
                  <a:lnTo>
                    <a:pt x="43" y="197"/>
                  </a:lnTo>
                  <a:lnTo>
                    <a:pt x="52" y="214"/>
                  </a:lnTo>
                  <a:lnTo>
                    <a:pt x="52" y="214"/>
                  </a:lnTo>
                  <a:lnTo>
                    <a:pt x="60" y="222"/>
                  </a:lnTo>
                  <a:lnTo>
                    <a:pt x="60" y="222"/>
                  </a:lnTo>
                  <a:lnTo>
                    <a:pt x="69" y="231"/>
                  </a:lnTo>
                  <a:lnTo>
                    <a:pt x="69" y="231"/>
                  </a:lnTo>
                  <a:lnTo>
                    <a:pt x="77" y="231"/>
                  </a:lnTo>
                  <a:lnTo>
                    <a:pt x="86" y="231"/>
                  </a:lnTo>
                  <a:lnTo>
                    <a:pt x="94" y="231"/>
                  </a:lnTo>
                  <a:lnTo>
                    <a:pt x="94" y="231"/>
                  </a:lnTo>
                  <a:lnTo>
                    <a:pt x="94" y="231"/>
                  </a:lnTo>
                  <a:lnTo>
                    <a:pt x="103" y="231"/>
                  </a:lnTo>
                  <a:lnTo>
                    <a:pt x="103" y="231"/>
                  </a:lnTo>
                  <a:lnTo>
                    <a:pt x="103" y="222"/>
                  </a:lnTo>
                  <a:lnTo>
                    <a:pt x="103" y="222"/>
                  </a:lnTo>
                  <a:lnTo>
                    <a:pt x="94" y="222"/>
                  </a:lnTo>
                  <a:lnTo>
                    <a:pt x="94" y="222"/>
                  </a:lnTo>
                  <a:lnTo>
                    <a:pt x="86" y="222"/>
                  </a:lnTo>
                  <a:lnTo>
                    <a:pt x="86" y="222"/>
                  </a:lnTo>
                  <a:lnTo>
                    <a:pt x="77" y="222"/>
                  </a:lnTo>
                  <a:lnTo>
                    <a:pt x="77" y="214"/>
                  </a:lnTo>
                  <a:lnTo>
                    <a:pt x="69" y="214"/>
                  </a:lnTo>
                  <a:lnTo>
                    <a:pt x="69" y="214"/>
                  </a:lnTo>
                  <a:lnTo>
                    <a:pt x="60" y="205"/>
                  </a:lnTo>
                  <a:lnTo>
                    <a:pt x="60" y="205"/>
                  </a:lnTo>
                  <a:lnTo>
                    <a:pt x="60" y="197"/>
                  </a:lnTo>
                  <a:lnTo>
                    <a:pt x="52" y="188"/>
                  </a:lnTo>
                  <a:lnTo>
                    <a:pt x="52" y="179"/>
                  </a:lnTo>
                  <a:lnTo>
                    <a:pt x="52" y="171"/>
                  </a:lnTo>
                  <a:lnTo>
                    <a:pt x="43" y="162"/>
                  </a:lnTo>
                  <a:lnTo>
                    <a:pt x="43" y="154"/>
                  </a:lnTo>
                  <a:lnTo>
                    <a:pt x="43" y="137"/>
                  </a:lnTo>
                  <a:lnTo>
                    <a:pt x="35" y="128"/>
                  </a:lnTo>
                  <a:lnTo>
                    <a:pt x="35" y="119"/>
                  </a:lnTo>
                  <a:lnTo>
                    <a:pt x="26" y="111"/>
                  </a:lnTo>
                  <a:lnTo>
                    <a:pt x="26" y="94"/>
                  </a:lnTo>
                  <a:lnTo>
                    <a:pt x="17" y="85"/>
                  </a:lnTo>
                  <a:lnTo>
                    <a:pt x="17" y="68"/>
                  </a:lnTo>
                  <a:lnTo>
                    <a:pt x="9" y="60"/>
                  </a:lnTo>
                  <a:lnTo>
                    <a:pt x="9" y="42"/>
                  </a:lnTo>
                  <a:lnTo>
                    <a:pt x="9" y="34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9" y="17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7" name="Freeform 87"/>
            <p:cNvSpPr>
              <a:spLocks/>
            </p:cNvSpPr>
            <p:nvPr/>
          </p:nvSpPr>
          <p:spPr bwMode="auto">
            <a:xfrm>
              <a:off x="3497" y="1974"/>
              <a:ext cx="26" cy="1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26" y="0"/>
                </a:cxn>
              </a:cxnLst>
              <a:rect l="0" t="0" r="r" b="b"/>
              <a:pathLst>
                <a:path w="26" h="17">
                  <a:moveTo>
                    <a:pt x="26" y="0"/>
                  </a:move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8" name="Freeform 88"/>
            <p:cNvSpPr>
              <a:spLocks/>
            </p:cNvSpPr>
            <p:nvPr/>
          </p:nvSpPr>
          <p:spPr bwMode="auto">
            <a:xfrm>
              <a:off x="3514" y="2000"/>
              <a:ext cx="26" cy="9"/>
            </a:xfrm>
            <a:custGeom>
              <a:avLst/>
              <a:gdLst/>
              <a:ahLst/>
              <a:cxnLst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26" y="9"/>
                </a:cxn>
              </a:cxnLst>
              <a:rect l="0" t="0" r="r" b="b"/>
              <a:pathLst>
                <a:path w="26" h="9">
                  <a:moveTo>
                    <a:pt x="26" y="9"/>
                  </a:move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49" name="Freeform 89"/>
            <p:cNvSpPr>
              <a:spLocks/>
            </p:cNvSpPr>
            <p:nvPr/>
          </p:nvSpPr>
          <p:spPr bwMode="auto">
            <a:xfrm>
              <a:off x="3523" y="2034"/>
              <a:ext cx="42" cy="9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5" y="9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42" h="9">
                  <a:moveTo>
                    <a:pt x="34" y="9"/>
                  </a:moveTo>
                  <a:lnTo>
                    <a:pt x="34" y="9"/>
                  </a:lnTo>
                  <a:lnTo>
                    <a:pt x="34" y="9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5" y="9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50" name="Freeform 90"/>
            <p:cNvSpPr>
              <a:spLocks/>
            </p:cNvSpPr>
            <p:nvPr/>
          </p:nvSpPr>
          <p:spPr bwMode="auto">
            <a:xfrm>
              <a:off x="3412" y="1889"/>
              <a:ext cx="94" cy="162"/>
            </a:xfrm>
            <a:custGeom>
              <a:avLst/>
              <a:gdLst/>
              <a:ahLst/>
              <a:cxnLst>
                <a:cxn ang="0">
                  <a:pos x="34" y="85"/>
                </a:cxn>
                <a:cxn ang="0">
                  <a:pos x="34" y="94"/>
                </a:cxn>
                <a:cxn ang="0">
                  <a:pos x="42" y="102"/>
                </a:cxn>
                <a:cxn ang="0">
                  <a:pos x="51" y="111"/>
                </a:cxn>
                <a:cxn ang="0">
                  <a:pos x="59" y="128"/>
                </a:cxn>
                <a:cxn ang="0">
                  <a:pos x="68" y="137"/>
                </a:cxn>
                <a:cxn ang="0">
                  <a:pos x="76" y="145"/>
                </a:cxn>
                <a:cxn ang="0">
                  <a:pos x="85" y="154"/>
                </a:cxn>
                <a:cxn ang="0">
                  <a:pos x="94" y="162"/>
                </a:cxn>
                <a:cxn ang="0">
                  <a:pos x="94" y="162"/>
                </a:cxn>
                <a:cxn ang="0">
                  <a:pos x="94" y="162"/>
                </a:cxn>
                <a:cxn ang="0">
                  <a:pos x="94" y="162"/>
                </a:cxn>
                <a:cxn ang="0">
                  <a:pos x="94" y="162"/>
                </a:cxn>
                <a:cxn ang="0">
                  <a:pos x="94" y="162"/>
                </a:cxn>
                <a:cxn ang="0">
                  <a:pos x="94" y="162"/>
                </a:cxn>
                <a:cxn ang="0">
                  <a:pos x="94" y="162"/>
                </a:cxn>
                <a:cxn ang="0">
                  <a:pos x="94" y="162"/>
                </a:cxn>
                <a:cxn ang="0">
                  <a:pos x="94" y="145"/>
                </a:cxn>
                <a:cxn ang="0">
                  <a:pos x="85" y="137"/>
                </a:cxn>
                <a:cxn ang="0">
                  <a:pos x="76" y="128"/>
                </a:cxn>
                <a:cxn ang="0">
                  <a:pos x="68" y="120"/>
                </a:cxn>
                <a:cxn ang="0">
                  <a:pos x="59" y="111"/>
                </a:cxn>
                <a:cxn ang="0">
                  <a:pos x="59" y="94"/>
                </a:cxn>
                <a:cxn ang="0">
                  <a:pos x="51" y="85"/>
                </a:cxn>
                <a:cxn ang="0">
                  <a:pos x="42" y="77"/>
                </a:cxn>
                <a:cxn ang="0">
                  <a:pos x="34" y="68"/>
                </a:cxn>
                <a:cxn ang="0">
                  <a:pos x="25" y="51"/>
                </a:cxn>
                <a:cxn ang="0">
                  <a:pos x="25" y="43"/>
                </a:cxn>
                <a:cxn ang="0">
                  <a:pos x="17" y="25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25"/>
                </a:cxn>
                <a:cxn ang="0">
                  <a:pos x="8" y="34"/>
                </a:cxn>
                <a:cxn ang="0">
                  <a:pos x="17" y="43"/>
                </a:cxn>
                <a:cxn ang="0">
                  <a:pos x="17" y="60"/>
                </a:cxn>
                <a:cxn ang="0">
                  <a:pos x="25" y="68"/>
                </a:cxn>
                <a:cxn ang="0">
                  <a:pos x="34" y="85"/>
                </a:cxn>
              </a:cxnLst>
              <a:rect l="0" t="0" r="r" b="b"/>
              <a:pathLst>
                <a:path w="94" h="162">
                  <a:moveTo>
                    <a:pt x="34" y="85"/>
                  </a:moveTo>
                  <a:lnTo>
                    <a:pt x="34" y="94"/>
                  </a:lnTo>
                  <a:lnTo>
                    <a:pt x="42" y="102"/>
                  </a:lnTo>
                  <a:lnTo>
                    <a:pt x="51" y="111"/>
                  </a:lnTo>
                  <a:lnTo>
                    <a:pt x="59" y="128"/>
                  </a:lnTo>
                  <a:lnTo>
                    <a:pt x="68" y="137"/>
                  </a:lnTo>
                  <a:lnTo>
                    <a:pt x="76" y="145"/>
                  </a:lnTo>
                  <a:lnTo>
                    <a:pt x="85" y="154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94" y="145"/>
                  </a:lnTo>
                  <a:lnTo>
                    <a:pt x="85" y="137"/>
                  </a:lnTo>
                  <a:lnTo>
                    <a:pt x="76" y="128"/>
                  </a:lnTo>
                  <a:lnTo>
                    <a:pt x="68" y="120"/>
                  </a:lnTo>
                  <a:lnTo>
                    <a:pt x="59" y="111"/>
                  </a:lnTo>
                  <a:lnTo>
                    <a:pt x="59" y="94"/>
                  </a:lnTo>
                  <a:lnTo>
                    <a:pt x="51" y="85"/>
                  </a:lnTo>
                  <a:lnTo>
                    <a:pt x="42" y="77"/>
                  </a:lnTo>
                  <a:lnTo>
                    <a:pt x="34" y="68"/>
                  </a:lnTo>
                  <a:lnTo>
                    <a:pt x="25" y="51"/>
                  </a:lnTo>
                  <a:lnTo>
                    <a:pt x="25" y="43"/>
                  </a:lnTo>
                  <a:lnTo>
                    <a:pt x="17" y="25"/>
                  </a:lnTo>
                  <a:lnTo>
                    <a:pt x="8" y="17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8" y="25"/>
                  </a:lnTo>
                  <a:lnTo>
                    <a:pt x="8" y="34"/>
                  </a:lnTo>
                  <a:lnTo>
                    <a:pt x="17" y="43"/>
                  </a:lnTo>
                  <a:lnTo>
                    <a:pt x="17" y="60"/>
                  </a:lnTo>
                  <a:lnTo>
                    <a:pt x="25" y="68"/>
                  </a:lnTo>
                  <a:lnTo>
                    <a:pt x="34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51" name="Freeform 91"/>
            <p:cNvSpPr>
              <a:spLocks/>
            </p:cNvSpPr>
            <p:nvPr/>
          </p:nvSpPr>
          <p:spPr bwMode="auto">
            <a:xfrm>
              <a:off x="3147" y="1666"/>
              <a:ext cx="77" cy="86"/>
            </a:xfrm>
            <a:custGeom>
              <a:avLst/>
              <a:gdLst/>
              <a:ahLst/>
              <a:cxnLst>
                <a:cxn ang="0">
                  <a:pos x="25" y="9"/>
                </a:cxn>
                <a:cxn ang="0">
                  <a:pos x="25" y="17"/>
                </a:cxn>
                <a:cxn ang="0">
                  <a:pos x="17" y="17"/>
                </a:cxn>
                <a:cxn ang="0">
                  <a:pos x="17" y="26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43"/>
                </a:cxn>
                <a:cxn ang="0">
                  <a:pos x="8" y="43"/>
                </a:cxn>
                <a:cxn ang="0">
                  <a:pos x="0" y="51"/>
                </a:cxn>
                <a:cxn ang="0">
                  <a:pos x="8" y="60"/>
                </a:cxn>
                <a:cxn ang="0">
                  <a:pos x="8" y="69"/>
                </a:cxn>
                <a:cxn ang="0">
                  <a:pos x="17" y="69"/>
                </a:cxn>
                <a:cxn ang="0">
                  <a:pos x="17" y="77"/>
                </a:cxn>
                <a:cxn ang="0">
                  <a:pos x="25" y="77"/>
                </a:cxn>
                <a:cxn ang="0">
                  <a:pos x="34" y="86"/>
                </a:cxn>
                <a:cxn ang="0">
                  <a:pos x="42" y="86"/>
                </a:cxn>
                <a:cxn ang="0">
                  <a:pos x="51" y="86"/>
                </a:cxn>
                <a:cxn ang="0">
                  <a:pos x="51" y="86"/>
                </a:cxn>
                <a:cxn ang="0">
                  <a:pos x="51" y="77"/>
                </a:cxn>
                <a:cxn ang="0">
                  <a:pos x="51" y="77"/>
                </a:cxn>
                <a:cxn ang="0">
                  <a:pos x="51" y="77"/>
                </a:cxn>
                <a:cxn ang="0">
                  <a:pos x="51" y="77"/>
                </a:cxn>
                <a:cxn ang="0">
                  <a:pos x="51" y="77"/>
                </a:cxn>
                <a:cxn ang="0">
                  <a:pos x="51" y="77"/>
                </a:cxn>
                <a:cxn ang="0">
                  <a:pos x="51" y="77"/>
                </a:cxn>
                <a:cxn ang="0">
                  <a:pos x="51" y="77"/>
                </a:cxn>
                <a:cxn ang="0">
                  <a:pos x="42" y="77"/>
                </a:cxn>
                <a:cxn ang="0">
                  <a:pos x="42" y="77"/>
                </a:cxn>
                <a:cxn ang="0">
                  <a:pos x="42" y="77"/>
                </a:cxn>
                <a:cxn ang="0">
                  <a:pos x="42" y="77"/>
                </a:cxn>
                <a:cxn ang="0">
                  <a:pos x="34" y="77"/>
                </a:cxn>
                <a:cxn ang="0">
                  <a:pos x="34" y="77"/>
                </a:cxn>
                <a:cxn ang="0">
                  <a:pos x="25" y="77"/>
                </a:cxn>
                <a:cxn ang="0">
                  <a:pos x="25" y="69"/>
                </a:cxn>
                <a:cxn ang="0">
                  <a:pos x="17" y="69"/>
                </a:cxn>
                <a:cxn ang="0">
                  <a:pos x="17" y="69"/>
                </a:cxn>
                <a:cxn ang="0">
                  <a:pos x="8" y="60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8" y="43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25" y="26"/>
                </a:cxn>
                <a:cxn ang="0">
                  <a:pos x="25" y="26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42" y="17"/>
                </a:cxn>
                <a:cxn ang="0">
                  <a:pos x="51" y="9"/>
                </a:cxn>
                <a:cxn ang="0">
                  <a:pos x="51" y="9"/>
                </a:cxn>
                <a:cxn ang="0">
                  <a:pos x="59" y="9"/>
                </a:cxn>
                <a:cxn ang="0">
                  <a:pos x="68" y="9"/>
                </a:cxn>
                <a:cxn ang="0">
                  <a:pos x="68" y="0"/>
                </a:cxn>
                <a:cxn ang="0">
                  <a:pos x="77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59" y="0"/>
                </a:cxn>
                <a:cxn ang="0">
                  <a:pos x="51" y="0"/>
                </a:cxn>
                <a:cxn ang="0">
                  <a:pos x="51" y="9"/>
                </a:cxn>
                <a:cxn ang="0">
                  <a:pos x="42" y="9"/>
                </a:cxn>
                <a:cxn ang="0">
                  <a:pos x="34" y="9"/>
                </a:cxn>
                <a:cxn ang="0">
                  <a:pos x="25" y="9"/>
                </a:cxn>
              </a:cxnLst>
              <a:rect l="0" t="0" r="r" b="b"/>
              <a:pathLst>
                <a:path w="77" h="86">
                  <a:moveTo>
                    <a:pt x="25" y="9"/>
                  </a:moveTo>
                  <a:lnTo>
                    <a:pt x="25" y="17"/>
                  </a:lnTo>
                  <a:lnTo>
                    <a:pt x="17" y="17"/>
                  </a:lnTo>
                  <a:lnTo>
                    <a:pt x="17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0" y="51"/>
                  </a:lnTo>
                  <a:lnTo>
                    <a:pt x="8" y="60"/>
                  </a:lnTo>
                  <a:lnTo>
                    <a:pt x="8" y="69"/>
                  </a:lnTo>
                  <a:lnTo>
                    <a:pt x="17" y="69"/>
                  </a:lnTo>
                  <a:lnTo>
                    <a:pt x="17" y="77"/>
                  </a:lnTo>
                  <a:lnTo>
                    <a:pt x="25" y="77"/>
                  </a:lnTo>
                  <a:lnTo>
                    <a:pt x="34" y="86"/>
                  </a:lnTo>
                  <a:lnTo>
                    <a:pt x="42" y="86"/>
                  </a:lnTo>
                  <a:lnTo>
                    <a:pt x="51" y="86"/>
                  </a:lnTo>
                  <a:lnTo>
                    <a:pt x="51" y="86"/>
                  </a:lnTo>
                  <a:lnTo>
                    <a:pt x="51" y="77"/>
                  </a:lnTo>
                  <a:lnTo>
                    <a:pt x="51" y="77"/>
                  </a:lnTo>
                  <a:lnTo>
                    <a:pt x="51" y="77"/>
                  </a:lnTo>
                  <a:lnTo>
                    <a:pt x="51" y="77"/>
                  </a:lnTo>
                  <a:lnTo>
                    <a:pt x="51" y="77"/>
                  </a:lnTo>
                  <a:lnTo>
                    <a:pt x="51" y="77"/>
                  </a:lnTo>
                  <a:lnTo>
                    <a:pt x="51" y="77"/>
                  </a:lnTo>
                  <a:lnTo>
                    <a:pt x="51" y="77"/>
                  </a:lnTo>
                  <a:lnTo>
                    <a:pt x="42" y="77"/>
                  </a:lnTo>
                  <a:lnTo>
                    <a:pt x="42" y="77"/>
                  </a:lnTo>
                  <a:lnTo>
                    <a:pt x="42" y="77"/>
                  </a:lnTo>
                  <a:lnTo>
                    <a:pt x="42" y="77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25" y="77"/>
                  </a:lnTo>
                  <a:lnTo>
                    <a:pt x="25" y="69"/>
                  </a:lnTo>
                  <a:lnTo>
                    <a:pt x="17" y="69"/>
                  </a:lnTo>
                  <a:lnTo>
                    <a:pt x="17" y="69"/>
                  </a:lnTo>
                  <a:lnTo>
                    <a:pt x="8" y="60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43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42" y="17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9" y="9"/>
                  </a:lnTo>
                  <a:lnTo>
                    <a:pt x="68" y="9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1" y="0"/>
                  </a:lnTo>
                  <a:lnTo>
                    <a:pt x="51" y="9"/>
                  </a:lnTo>
                  <a:lnTo>
                    <a:pt x="42" y="9"/>
                  </a:lnTo>
                  <a:lnTo>
                    <a:pt x="34" y="9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52" name="Freeform 92"/>
            <p:cNvSpPr>
              <a:spLocks/>
            </p:cNvSpPr>
            <p:nvPr/>
          </p:nvSpPr>
          <p:spPr bwMode="auto">
            <a:xfrm>
              <a:off x="3266" y="1666"/>
              <a:ext cx="52" cy="60"/>
            </a:xfrm>
            <a:custGeom>
              <a:avLst/>
              <a:gdLst/>
              <a:ahLst/>
              <a:cxnLst>
                <a:cxn ang="0">
                  <a:pos x="43" y="17"/>
                </a:cxn>
                <a:cxn ang="0">
                  <a:pos x="43" y="26"/>
                </a:cxn>
                <a:cxn ang="0">
                  <a:pos x="43" y="34"/>
                </a:cxn>
                <a:cxn ang="0">
                  <a:pos x="34" y="34"/>
                </a:cxn>
                <a:cxn ang="0">
                  <a:pos x="34" y="43"/>
                </a:cxn>
                <a:cxn ang="0">
                  <a:pos x="26" y="43"/>
                </a:cxn>
                <a:cxn ang="0">
                  <a:pos x="26" y="51"/>
                </a:cxn>
                <a:cxn ang="0">
                  <a:pos x="17" y="51"/>
                </a:cxn>
                <a:cxn ang="0">
                  <a:pos x="9" y="60"/>
                </a:cxn>
                <a:cxn ang="0">
                  <a:pos x="9" y="60"/>
                </a:cxn>
                <a:cxn ang="0">
                  <a:pos x="9" y="60"/>
                </a:cxn>
                <a:cxn ang="0">
                  <a:pos x="9" y="60"/>
                </a:cxn>
                <a:cxn ang="0">
                  <a:pos x="9" y="60"/>
                </a:cxn>
                <a:cxn ang="0">
                  <a:pos x="17" y="60"/>
                </a:cxn>
                <a:cxn ang="0">
                  <a:pos x="17" y="60"/>
                </a:cxn>
                <a:cxn ang="0">
                  <a:pos x="17" y="60"/>
                </a:cxn>
                <a:cxn ang="0">
                  <a:pos x="17" y="60"/>
                </a:cxn>
                <a:cxn ang="0">
                  <a:pos x="26" y="60"/>
                </a:cxn>
                <a:cxn ang="0">
                  <a:pos x="26" y="51"/>
                </a:cxn>
                <a:cxn ang="0">
                  <a:pos x="34" y="51"/>
                </a:cxn>
                <a:cxn ang="0">
                  <a:pos x="43" y="43"/>
                </a:cxn>
                <a:cxn ang="0">
                  <a:pos x="43" y="43"/>
                </a:cxn>
                <a:cxn ang="0">
                  <a:pos x="43" y="34"/>
                </a:cxn>
                <a:cxn ang="0">
                  <a:pos x="52" y="26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17"/>
                </a:cxn>
                <a:cxn ang="0">
                  <a:pos x="43" y="17"/>
                </a:cxn>
              </a:cxnLst>
              <a:rect l="0" t="0" r="r" b="b"/>
              <a:pathLst>
                <a:path w="52" h="60">
                  <a:moveTo>
                    <a:pt x="43" y="17"/>
                  </a:moveTo>
                  <a:lnTo>
                    <a:pt x="43" y="26"/>
                  </a:lnTo>
                  <a:lnTo>
                    <a:pt x="43" y="34"/>
                  </a:lnTo>
                  <a:lnTo>
                    <a:pt x="34" y="34"/>
                  </a:lnTo>
                  <a:lnTo>
                    <a:pt x="34" y="43"/>
                  </a:lnTo>
                  <a:lnTo>
                    <a:pt x="26" y="43"/>
                  </a:lnTo>
                  <a:lnTo>
                    <a:pt x="26" y="51"/>
                  </a:lnTo>
                  <a:lnTo>
                    <a:pt x="17" y="51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17" y="60"/>
                  </a:lnTo>
                  <a:lnTo>
                    <a:pt x="17" y="60"/>
                  </a:lnTo>
                  <a:lnTo>
                    <a:pt x="17" y="60"/>
                  </a:lnTo>
                  <a:lnTo>
                    <a:pt x="17" y="60"/>
                  </a:lnTo>
                  <a:lnTo>
                    <a:pt x="26" y="60"/>
                  </a:lnTo>
                  <a:lnTo>
                    <a:pt x="26" y="51"/>
                  </a:lnTo>
                  <a:lnTo>
                    <a:pt x="34" y="51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34"/>
                  </a:lnTo>
                  <a:lnTo>
                    <a:pt x="52" y="26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17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53" name="Freeform 93"/>
            <p:cNvSpPr>
              <a:spLocks/>
            </p:cNvSpPr>
            <p:nvPr/>
          </p:nvSpPr>
          <p:spPr bwMode="auto">
            <a:xfrm>
              <a:off x="3104" y="1649"/>
              <a:ext cx="120" cy="137"/>
            </a:xfrm>
            <a:custGeom>
              <a:avLst/>
              <a:gdLst/>
              <a:ahLst/>
              <a:cxnLst>
                <a:cxn ang="0">
                  <a:pos x="43" y="26"/>
                </a:cxn>
                <a:cxn ang="0">
                  <a:pos x="26" y="43"/>
                </a:cxn>
                <a:cxn ang="0">
                  <a:pos x="8" y="60"/>
                </a:cxn>
                <a:cxn ang="0">
                  <a:pos x="0" y="86"/>
                </a:cxn>
                <a:cxn ang="0">
                  <a:pos x="0" y="94"/>
                </a:cxn>
                <a:cxn ang="0">
                  <a:pos x="8" y="103"/>
                </a:cxn>
                <a:cxn ang="0">
                  <a:pos x="8" y="103"/>
                </a:cxn>
                <a:cxn ang="0">
                  <a:pos x="17" y="111"/>
                </a:cxn>
                <a:cxn ang="0">
                  <a:pos x="26" y="120"/>
                </a:cxn>
                <a:cxn ang="0">
                  <a:pos x="34" y="120"/>
                </a:cxn>
                <a:cxn ang="0">
                  <a:pos x="43" y="128"/>
                </a:cxn>
                <a:cxn ang="0">
                  <a:pos x="60" y="128"/>
                </a:cxn>
                <a:cxn ang="0">
                  <a:pos x="68" y="128"/>
                </a:cxn>
                <a:cxn ang="0">
                  <a:pos x="77" y="137"/>
                </a:cxn>
                <a:cxn ang="0">
                  <a:pos x="94" y="137"/>
                </a:cxn>
                <a:cxn ang="0">
                  <a:pos x="102" y="137"/>
                </a:cxn>
                <a:cxn ang="0">
                  <a:pos x="111" y="137"/>
                </a:cxn>
                <a:cxn ang="0">
                  <a:pos x="111" y="137"/>
                </a:cxn>
                <a:cxn ang="0">
                  <a:pos x="120" y="128"/>
                </a:cxn>
                <a:cxn ang="0">
                  <a:pos x="111" y="128"/>
                </a:cxn>
                <a:cxn ang="0">
                  <a:pos x="102" y="128"/>
                </a:cxn>
                <a:cxn ang="0">
                  <a:pos x="94" y="128"/>
                </a:cxn>
                <a:cxn ang="0">
                  <a:pos x="85" y="128"/>
                </a:cxn>
                <a:cxn ang="0">
                  <a:pos x="68" y="120"/>
                </a:cxn>
                <a:cxn ang="0">
                  <a:pos x="60" y="120"/>
                </a:cxn>
                <a:cxn ang="0">
                  <a:pos x="51" y="120"/>
                </a:cxn>
                <a:cxn ang="0">
                  <a:pos x="43" y="111"/>
                </a:cxn>
                <a:cxn ang="0">
                  <a:pos x="26" y="111"/>
                </a:cxn>
                <a:cxn ang="0">
                  <a:pos x="17" y="103"/>
                </a:cxn>
                <a:cxn ang="0">
                  <a:pos x="17" y="94"/>
                </a:cxn>
                <a:cxn ang="0">
                  <a:pos x="17" y="86"/>
                </a:cxn>
                <a:cxn ang="0">
                  <a:pos x="17" y="68"/>
                </a:cxn>
                <a:cxn ang="0">
                  <a:pos x="17" y="60"/>
                </a:cxn>
                <a:cxn ang="0">
                  <a:pos x="26" y="51"/>
                </a:cxn>
                <a:cxn ang="0">
                  <a:pos x="34" y="43"/>
                </a:cxn>
                <a:cxn ang="0">
                  <a:pos x="43" y="34"/>
                </a:cxn>
                <a:cxn ang="0">
                  <a:pos x="51" y="26"/>
                </a:cxn>
                <a:cxn ang="0">
                  <a:pos x="68" y="17"/>
                </a:cxn>
                <a:cxn ang="0">
                  <a:pos x="77" y="9"/>
                </a:cxn>
                <a:cxn ang="0">
                  <a:pos x="94" y="9"/>
                </a:cxn>
                <a:cxn ang="0">
                  <a:pos x="94" y="0"/>
                </a:cxn>
                <a:cxn ang="0">
                  <a:pos x="77" y="0"/>
                </a:cxn>
                <a:cxn ang="0">
                  <a:pos x="68" y="9"/>
                </a:cxn>
                <a:cxn ang="0">
                  <a:pos x="51" y="17"/>
                </a:cxn>
              </a:cxnLst>
              <a:rect l="0" t="0" r="r" b="b"/>
              <a:pathLst>
                <a:path w="120" h="137">
                  <a:moveTo>
                    <a:pt x="43" y="17"/>
                  </a:moveTo>
                  <a:lnTo>
                    <a:pt x="43" y="26"/>
                  </a:lnTo>
                  <a:lnTo>
                    <a:pt x="26" y="34"/>
                  </a:lnTo>
                  <a:lnTo>
                    <a:pt x="26" y="43"/>
                  </a:lnTo>
                  <a:lnTo>
                    <a:pt x="17" y="51"/>
                  </a:lnTo>
                  <a:lnTo>
                    <a:pt x="8" y="60"/>
                  </a:lnTo>
                  <a:lnTo>
                    <a:pt x="8" y="68"/>
                  </a:lnTo>
                  <a:lnTo>
                    <a:pt x="0" y="86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8" y="111"/>
                  </a:lnTo>
                  <a:lnTo>
                    <a:pt x="17" y="111"/>
                  </a:lnTo>
                  <a:lnTo>
                    <a:pt x="17" y="111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34" y="120"/>
                  </a:lnTo>
                  <a:lnTo>
                    <a:pt x="43" y="120"/>
                  </a:lnTo>
                  <a:lnTo>
                    <a:pt x="43" y="128"/>
                  </a:lnTo>
                  <a:lnTo>
                    <a:pt x="51" y="128"/>
                  </a:lnTo>
                  <a:lnTo>
                    <a:pt x="60" y="128"/>
                  </a:lnTo>
                  <a:lnTo>
                    <a:pt x="60" y="128"/>
                  </a:lnTo>
                  <a:lnTo>
                    <a:pt x="68" y="128"/>
                  </a:lnTo>
                  <a:lnTo>
                    <a:pt x="77" y="128"/>
                  </a:lnTo>
                  <a:lnTo>
                    <a:pt x="77" y="137"/>
                  </a:lnTo>
                  <a:lnTo>
                    <a:pt x="85" y="137"/>
                  </a:lnTo>
                  <a:lnTo>
                    <a:pt x="94" y="137"/>
                  </a:lnTo>
                  <a:lnTo>
                    <a:pt x="94" y="137"/>
                  </a:lnTo>
                  <a:lnTo>
                    <a:pt x="102" y="137"/>
                  </a:lnTo>
                  <a:lnTo>
                    <a:pt x="111" y="137"/>
                  </a:lnTo>
                  <a:lnTo>
                    <a:pt x="111" y="137"/>
                  </a:lnTo>
                  <a:lnTo>
                    <a:pt x="111" y="137"/>
                  </a:lnTo>
                  <a:lnTo>
                    <a:pt x="111" y="137"/>
                  </a:lnTo>
                  <a:lnTo>
                    <a:pt x="120" y="128"/>
                  </a:lnTo>
                  <a:lnTo>
                    <a:pt x="120" y="128"/>
                  </a:lnTo>
                  <a:lnTo>
                    <a:pt x="111" y="128"/>
                  </a:lnTo>
                  <a:lnTo>
                    <a:pt x="111" y="128"/>
                  </a:lnTo>
                  <a:lnTo>
                    <a:pt x="111" y="128"/>
                  </a:lnTo>
                  <a:lnTo>
                    <a:pt x="102" y="128"/>
                  </a:lnTo>
                  <a:lnTo>
                    <a:pt x="102" y="128"/>
                  </a:lnTo>
                  <a:lnTo>
                    <a:pt x="94" y="128"/>
                  </a:lnTo>
                  <a:lnTo>
                    <a:pt x="85" y="128"/>
                  </a:lnTo>
                  <a:lnTo>
                    <a:pt x="85" y="128"/>
                  </a:lnTo>
                  <a:lnTo>
                    <a:pt x="77" y="120"/>
                  </a:lnTo>
                  <a:lnTo>
                    <a:pt x="68" y="120"/>
                  </a:lnTo>
                  <a:lnTo>
                    <a:pt x="68" y="120"/>
                  </a:lnTo>
                  <a:lnTo>
                    <a:pt x="60" y="120"/>
                  </a:lnTo>
                  <a:lnTo>
                    <a:pt x="60" y="120"/>
                  </a:lnTo>
                  <a:lnTo>
                    <a:pt x="51" y="120"/>
                  </a:lnTo>
                  <a:lnTo>
                    <a:pt x="43" y="120"/>
                  </a:lnTo>
                  <a:lnTo>
                    <a:pt x="43" y="111"/>
                  </a:lnTo>
                  <a:lnTo>
                    <a:pt x="34" y="111"/>
                  </a:lnTo>
                  <a:lnTo>
                    <a:pt x="26" y="111"/>
                  </a:lnTo>
                  <a:lnTo>
                    <a:pt x="26" y="111"/>
                  </a:lnTo>
                  <a:lnTo>
                    <a:pt x="17" y="103"/>
                  </a:lnTo>
                  <a:lnTo>
                    <a:pt x="17" y="103"/>
                  </a:lnTo>
                  <a:lnTo>
                    <a:pt x="17" y="94"/>
                  </a:lnTo>
                  <a:lnTo>
                    <a:pt x="17" y="94"/>
                  </a:lnTo>
                  <a:lnTo>
                    <a:pt x="17" y="86"/>
                  </a:lnTo>
                  <a:lnTo>
                    <a:pt x="17" y="77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17" y="60"/>
                  </a:lnTo>
                  <a:lnTo>
                    <a:pt x="26" y="60"/>
                  </a:lnTo>
                  <a:lnTo>
                    <a:pt x="26" y="51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60" y="17"/>
                  </a:lnTo>
                  <a:lnTo>
                    <a:pt x="68" y="17"/>
                  </a:lnTo>
                  <a:lnTo>
                    <a:pt x="77" y="17"/>
                  </a:lnTo>
                  <a:lnTo>
                    <a:pt x="77" y="9"/>
                  </a:lnTo>
                  <a:lnTo>
                    <a:pt x="85" y="9"/>
                  </a:lnTo>
                  <a:lnTo>
                    <a:pt x="94" y="9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5" y="0"/>
                  </a:lnTo>
                  <a:lnTo>
                    <a:pt x="77" y="0"/>
                  </a:lnTo>
                  <a:lnTo>
                    <a:pt x="77" y="9"/>
                  </a:lnTo>
                  <a:lnTo>
                    <a:pt x="68" y="9"/>
                  </a:lnTo>
                  <a:lnTo>
                    <a:pt x="60" y="9"/>
                  </a:lnTo>
                  <a:lnTo>
                    <a:pt x="51" y="17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54" name="Freeform 94"/>
            <p:cNvSpPr>
              <a:spLocks/>
            </p:cNvSpPr>
            <p:nvPr/>
          </p:nvSpPr>
          <p:spPr bwMode="auto">
            <a:xfrm>
              <a:off x="3266" y="1649"/>
              <a:ext cx="94" cy="86"/>
            </a:xfrm>
            <a:custGeom>
              <a:avLst/>
              <a:gdLst/>
              <a:ahLst/>
              <a:cxnLst>
                <a:cxn ang="0">
                  <a:pos x="86" y="26"/>
                </a:cxn>
                <a:cxn ang="0">
                  <a:pos x="86" y="34"/>
                </a:cxn>
                <a:cxn ang="0">
                  <a:pos x="86" y="34"/>
                </a:cxn>
                <a:cxn ang="0">
                  <a:pos x="86" y="43"/>
                </a:cxn>
                <a:cxn ang="0">
                  <a:pos x="86" y="51"/>
                </a:cxn>
                <a:cxn ang="0">
                  <a:pos x="86" y="51"/>
                </a:cxn>
                <a:cxn ang="0">
                  <a:pos x="86" y="60"/>
                </a:cxn>
                <a:cxn ang="0">
                  <a:pos x="86" y="60"/>
                </a:cxn>
                <a:cxn ang="0">
                  <a:pos x="86" y="68"/>
                </a:cxn>
                <a:cxn ang="0">
                  <a:pos x="77" y="68"/>
                </a:cxn>
                <a:cxn ang="0">
                  <a:pos x="77" y="77"/>
                </a:cxn>
                <a:cxn ang="0">
                  <a:pos x="69" y="77"/>
                </a:cxn>
                <a:cxn ang="0">
                  <a:pos x="69" y="77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69" y="86"/>
                </a:cxn>
                <a:cxn ang="0">
                  <a:pos x="77" y="77"/>
                </a:cxn>
                <a:cxn ang="0">
                  <a:pos x="86" y="77"/>
                </a:cxn>
                <a:cxn ang="0">
                  <a:pos x="94" y="68"/>
                </a:cxn>
                <a:cxn ang="0">
                  <a:pos x="94" y="60"/>
                </a:cxn>
                <a:cxn ang="0">
                  <a:pos x="94" y="51"/>
                </a:cxn>
                <a:cxn ang="0">
                  <a:pos x="94" y="43"/>
                </a:cxn>
                <a:cxn ang="0">
                  <a:pos x="94" y="34"/>
                </a:cxn>
                <a:cxn ang="0">
                  <a:pos x="86" y="26"/>
                </a:cxn>
                <a:cxn ang="0">
                  <a:pos x="86" y="17"/>
                </a:cxn>
                <a:cxn ang="0">
                  <a:pos x="77" y="17"/>
                </a:cxn>
                <a:cxn ang="0">
                  <a:pos x="69" y="9"/>
                </a:cxn>
                <a:cxn ang="0">
                  <a:pos x="60" y="9"/>
                </a:cxn>
                <a:cxn ang="0">
                  <a:pos x="52" y="9"/>
                </a:cxn>
                <a:cxn ang="0">
                  <a:pos x="52" y="0"/>
                </a:cxn>
                <a:cxn ang="0">
                  <a:pos x="43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43" y="9"/>
                </a:cxn>
                <a:cxn ang="0">
                  <a:pos x="52" y="9"/>
                </a:cxn>
                <a:cxn ang="0">
                  <a:pos x="52" y="9"/>
                </a:cxn>
                <a:cxn ang="0">
                  <a:pos x="60" y="17"/>
                </a:cxn>
                <a:cxn ang="0">
                  <a:pos x="69" y="17"/>
                </a:cxn>
                <a:cxn ang="0">
                  <a:pos x="69" y="17"/>
                </a:cxn>
                <a:cxn ang="0">
                  <a:pos x="77" y="26"/>
                </a:cxn>
                <a:cxn ang="0">
                  <a:pos x="86" y="26"/>
                </a:cxn>
              </a:cxnLst>
              <a:rect l="0" t="0" r="r" b="b"/>
              <a:pathLst>
                <a:path w="94" h="86">
                  <a:moveTo>
                    <a:pt x="86" y="26"/>
                  </a:moveTo>
                  <a:lnTo>
                    <a:pt x="86" y="34"/>
                  </a:lnTo>
                  <a:lnTo>
                    <a:pt x="86" y="34"/>
                  </a:lnTo>
                  <a:lnTo>
                    <a:pt x="86" y="43"/>
                  </a:lnTo>
                  <a:lnTo>
                    <a:pt x="86" y="51"/>
                  </a:lnTo>
                  <a:lnTo>
                    <a:pt x="86" y="51"/>
                  </a:lnTo>
                  <a:lnTo>
                    <a:pt x="86" y="60"/>
                  </a:lnTo>
                  <a:lnTo>
                    <a:pt x="86" y="60"/>
                  </a:lnTo>
                  <a:lnTo>
                    <a:pt x="86" y="68"/>
                  </a:lnTo>
                  <a:lnTo>
                    <a:pt x="77" y="68"/>
                  </a:lnTo>
                  <a:lnTo>
                    <a:pt x="77" y="77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69" y="86"/>
                  </a:lnTo>
                  <a:lnTo>
                    <a:pt x="77" y="77"/>
                  </a:lnTo>
                  <a:lnTo>
                    <a:pt x="86" y="77"/>
                  </a:lnTo>
                  <a:lnTo>
                    <a:pt x="94" y="68"/>
                  </a:lnTo>
                  <a:lnTo>
                    <a:pt x="94" y="60"/>
                  </a:lnTo>
                  <a:lnTo>
                    <a:pt x="94" y="51"/>
                  </a:lnTo>
                  <a:lnTo>
                    <a:pt x="94" y="43"/>
                  </a:lnTo>
                  <a:lnTo>
                    <a:pt x="94" y="34"/>
                  </a:lnTo>
                  <a:lnTo>
                    <a:pt x="86" y="26"/>
                  </a:lnTo>
                  <a:lnTo>
                    <a:pt x="86" y="17"/>
                  </a:lnTo>
                  <a:lnTo>
                    <a:pt x="77" y="17"/>
                  </a:lnTo>
                  <a:lnTo>
                    <a:pt x="69" y="9"/>
                  </a:lnTo>
                  <a:lnTo>
                    <a:pt x="60" y="9"/>
                  </a:lnTo>
                  <a:lnTo>
                    <a:pt x="52" y="9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43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60" y="17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7" y="26"/>
                  </a:lnTo>
                  <a:lnTo>
                    <a:pt x="86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55" name="Freeform 95"/>
            <p:cNvSpPr>
              <a:spLocks/>
            </p:cNvSpPr>
            <p:nvPr/>
          </p:nvSpPr>
          <p:spPr bwMode="auto">
            <a:xfrm>
              <a:off x="3070" y="1692"/>
              <a:ext cx="34" cy="85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0" y="51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8" y="68"/>
                </a:cxn>
                <a:cxn ang="0">
                  <a:pos x="8" y="77"/>
                </a:cxn>
                <a:cxn ang="0">
                  <a:pos x="17" y="77"/>
                </a:cxn>
                <a:cxn ang="0">
                  <a:pos x="25" y="85"/>
                </a:cxn>
                <a:cxn ang="0">
                  <a:pos x="34" y="85"/>
                </a:cxn>
                <a:cxn ang="0">
                  <a:pos x="34" y="85"/>
                </a:cxn>
                <a:cxn ang="0">
                  <a:pos x="34" y="85"/>
                </a:cxn>
                <a:cxn ang="0">
                  <a:pos x="34" y="85"/>
                </a:cxn>
                <a:cxn ang="0">
                  <a:pos x="34" y="85"/>
                </a:cxn>
                <a:cxn ang="0">
                  <a:pos x="34" y="77"/>
                </a:cxn>
                <a:cxn ang="0">
                  <a:pos x="34" y="77"/>
                </a:cxn>
                <a:cxn ang="0">
                  <a:pos x="34" y="77"/>
                </a:cxn>
                <a:cxn ang="0">
                  <a:pos x="34" y="77"/>
                </a:cxn>
                <a:cxn ang="0">
                  <a:pos x="25" y="77"/>
                </a:cxn>
                <a:cxn ang="0">
                  <a:pos x="17" y="68"/>
                </a:cxn>
                <a:cxn ang="0">
                  <a:pos x="17" y="68"/>
                </a:cxn>
                <a:cxn ang="0">
                  <a:pos x="8" y="60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8" y="43"/>
                </a:cxn>
                <a:cxn ang="0">
                  <a:pos x="8" y="34"/>
                </a:cxn>
                <a:cxn ang="0">
                  <a:pos x="17" y="25"/>
                </a:cxn>
                <a:cxn ang="0">
                  <a:pos x="17" y="25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0"/>
                </a:cxn>
                <a:cxn ang="0">
                  <a:pos x="34" y="8"/>
                </a:cxn>
                <a:cxn ang="0">
                  <a:pos x="25" y="8"/>
                </a:cxn>
                <a:cxn ang="0">
                  <a:pos x="25" y="17"/>
                </a:cxn>
                <a:cxn ang="0">
                  <a:pos x="17" y="17"/>
                </a:cxn>
                <a:cxn ang="0">
                  <a:pos x="8" y="25"/>
                </a:cxn>
                <a:cxn ang="0">
                  <a:pos x="8" y="34"/>
                </a:cxn>
                <a:cxn ang="0">
                  <a:pos x="0" y="43"/>
                </a:cxn>
                <a:cxn ang="0">
                  <a:pos x="0" y="51"/>
                </a:cxn>
              </a:cxnLst>
              <a:rect l="0" t="0" r="r" b="b"/>
              <a:pathLst>
                <a:path w="34" h="85">
                  <a:moveTo>
                    <a:pt x="0" y="51"/>
                  </a:moveTo>
                  <a:lnTo>
                    <a:pt x="0" y="51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8" y="68"/>
                  </a:lnTo>
                  <a:lnTo>
                    <a:pt x="8" y="77"/>
                  </a:lnTo>
                  <a:lnTo>
                    <a:pt x="17" y="77"/>
                  </a:lnTo>
                  <a:lnTo>
                    <a:pt x="25" y="85"/>
                  </a:lnTo>
                  <a:lnTo>
                    <a:pt x="34" y="85"/>
                  </a:lnTo>
                  <a:lnTo>
                    <a:pt x="34" y="85"/>
                  </a:lnTo>
                  <a:lnTo>
                    <a:pt x="34" y="85"/>
                  </a:lnTo>
                  <a:lnTo>
                    <a:pt x="34" y="85"/>
                  </a:lnTo>
                  <a:lnTo>
                    <a:pt x="34" y="85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25" y="77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8" y="60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43"/>
                  </a:lnTo>
                  <a:lnTo>
                    <a:pt x="8" y="34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25" y="8"/>
                  </a:lnTo>
                  <a:lnTo>
                    <a:pt x="25" y="17"/>
                  </a:lnTo>
                  <a:lnTo>
                    <a:pt x="17" y="17"/>
                  </a:lnTo>
                  <a:lnTo>
                    <a:pt x="8" y="25"/>
                  </a:lnTo>
                  <a:lnTo>
                    <a:pt x="8" y="34"/>
                  </a:lnTo>
                  <a:lnTo>
                    <a:pt x="0" y="43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56" name="Freeform 96"/>
            <p:cNvSpPr>
              <a:spLocks/>
            </p:cNvSpPr>
            <p:nvPr/>
          </p:nvSpPr>
          <p:spPr bwMode="auto">
            <a:xfrm>
              <a:off x="3343" y="1640"/>
              <a:ext cx="86" cy="112"/>
            </a:xfrm>
            <a:custGeom>
              <a:avLst/>
              <a:gdLst/>
              <a:ahLst/>
              <a:cxnLst>
                <a:cxn ang="0">
                  <a:pos x="77" y="43"/>
                </a:cxn>
                <a:cxn ang="0">
                  <a:pos x="77" y="52"/>
                </a:cxn>
                <a:cxn ang="0">
                  <a:pos x="86" y="60"/>
                </a:cxn>
                <a:cxn ang="0">
                  <a:pos x="77" y="69"/>
                </a:cxn>
                <a:cxn ang="0">
                  <a:pos x="77" y="77"/>
                </a:cxn>
                <a:cxn ang="0">
                  <a:pos x="69" y="77"/>
                </a:cxn>
                <a:cxn ang="0">
                  <a:pos x="60" y="86"/>
                </a:cxn>
                <a:cxn ang="0">
                  <a:pos x="51" y="95"/>
                </a:cxn>
                <a:cxn ang="0">
                  <a:pos x="51" y="103"/>
                </a:cxn>
                <a:cxn ang="0">
                  <a:pos x="43" y="103"/>
                </a:cxn>
                <a:cxn ang="0">
                  <a:pos x="43" y="103"/>
                </a:cxn>
                <a:cxn ang="0">
                  <a:pos x="43" y="112"/>
                </a:cxn>
                <a:cxn ang="0">
                  <a:pos x="51" y="112"/>
                </a:cxn>
                <a:cxn ang="0">
                  <a:pos x="51" y="112"/>
                </a:cxn>
                <a:cxn ang="0">
                  <a:pos x="60" y="103"/>
                </a:cxn>
                <a:cxn ang="0">
                  <a:pos x="69" y="95"/>
                </a:cxn>
                <a:cxn ang="0">
                  <a:pos x="77" y="86"/>
                </a:cxn>
                <a:cxn ang="0">
                  <a:pos x="86" y="77"/>
                </a:cxn>
                <a:cxn ang="0">
                  <a:pos x="86" y="69"/>
                </a:cxn>
                <a:cxn ang="0">
                  <a:pos x="86" y="52"/>
                </a:cxn>
                <a:cxn ang="0">
                  <a:pos x="86" y="43"/>
                </a:cxn>
                <a:cxn ang="0">
                  <a:pos x="77" y="35"/>
                </a:cxn>
                <a:cxn ang="0">
                  <a:pos x="69" y="26"/>
                </a:cxn>
                <a:cxn ang="0">
                  <a:pos x="51" y="26"/>
                </a:cxn>
                <a:cxn ang="0">
                  <a:pos x="43" y="18"/>
                </a:cxn>
                <a:cxn ang="0">
                  <a:pos x="34" y="9"/>
                </a:cxn>
                <a:cxn ang="0">
                  <a:pos x="26" y="9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34" y="18"/>
                </a:cxn>
                <a:cxn ang="0">
                  <a:pos x="43" y="18"/>
                </a:cxn>
                <a:cxn ang="0">
                  <a:pos x="51" y="26"/>
                </a:cxn>
                <a:cxn ang="0">
                  <a:pos x="60" y="35"/>
                </a:cxn>
                <a:cxn ang="0">
                  <a:pos x="69" y="35"/>
                </a:cxn>
              </a:cxnLst>
              <a:rect l="0" t="0" r="r" b="b"/>
              <a:pathLst>
                <a:path w="86" h="112">
                  <a:moveTo>
                    <a:pt x="69" y="43"/>
                  </a:moveTo>
                  <a:lnTo>
                    <a:pt x="77" y="43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86" y="60"/>
                  </a:lnTo>
                  <a:lnTo>
                    <a:pt x="77" y="60"/>
                  </a:lnTo>
                  <a:lnTo>
                    <a:pt x="77" y="69"/>
                  </a:lnTo>
                  <a:lnTo>
                    <a:pt x="77" y="69"/>
                  </a:lnTo>
                  <a:lnTo>
                    <a:pt x="77" y="77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69" y="86"/>
                  </a:lnTo>
                  <a:lnTo>
                    <a:pt x="60" y="86"/>
                  </a:lnTo>
                  <a:lnTo>
                    <a:pt x="60" y="95"/>
                  </a:lnTo>
                  <a:lnTo>
                    <a:pt x="51" y="95"/>
                  </a:lnTo>
                  <a:lnTo>
                    <a:pt x="51" y="95"/>
                  </a:lnTo>
                  <a:lnTo>
                    <a:pt x="51" y="103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43" y="112"/>
                  </a:lnTo>
                  <a:lnTo>
                    <a:pt x="43" y="112"/>
                  </a:lnTo>
                  <a:lnTo>
                    <a:pt x="51" y="112"/>
                  </a:lnTo>
                  <a:lnTo>
                    <a:pt x="51" y="112"/>
                  </a:lnTo>
                  <a:lnTo>
                    <a:pt x="51" y="112"/>
                  </a:lnTo>
                  <a:lnTo>
                    <a:pt x="51" y="112"/>
                  </a:lnTo>
                  <a:lnTo>
                    <a:pt x="60" y="103"/>
                  </a:lnTo>
                  <a:lnTo>
                    <a:pt x="60" y="103"/>
                  </a:lnTo>
                  <a:lnTo>
                    <a:pt x="69" y="95"/>
                  </a:lnTo>
                  <a:lnTo>
                    <a:pt x="69" y="95"/>
                  </a:lnTo>
                  <a:lnTo>
                    <a:pt x="77" y="86"/>
                  </a:lnTo>
                  <a:lnTo>
                    <a:pt x="77" y="86"/>
                  </a:lnTo>
                  <a:lnTo>
                    <a:pt x="86" y="77"/>
                  </a:lnTo>
                  <a:lnTo>
                    <a:pt x="86" y="69"/>
                  </a:lnTo>
                  <a:lnTo>
                    <a:pt x="86" y="69"/>
                  </a:lnTo>
                  <a:lnTo>
                    <a:pt x="86" y="60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86" y="43"/>
                  </a:lnTo>
                  <a:lnTo>
                    <a:pt x="77" y="35"/>
                  </a:lnTo>
                  <a:lnTo>
                    <a:pt x="77" y="35"/>
                  </a:lnTo>
                  <a:lnTo>
                    <a:pt x="69" y="26"/>
                  </a:lnTo>
                  <a:lnTo>
                    <a:pt x="69" y="26"/>
                  </a:lnTo>
                  <a:lnTo>
                    <a:pt x="60" y="26"/>
                  </a:lnTo>
                  <a:lnTo>
                    <a:pt x="51" y="26"/>
                  </a:lnTo>
                  <a:lnTo>
                    <a:pt x="51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26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43" y="18"/>
                  </a:lnTo>
                  <a:lnTo>
                    <a:pt x="43" y="26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60" y="35"/>
                  </a:lnTo>
                  <a:lnTo>
                    <a:pt x="69" y="35"/>
                  </a:lnTo>
                  <a:lnTo>
                    <a:pt x="69" y="35"/>
                  </a:lnTo>
                  <a:lnTo>
                    <a:pt x="6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</p:grpSp>
      <p:sp>
        <p:nvSpPr>
          <p:cNvPr id="1269857" name="Rectangle 97"/>
          <p:cNvSpPr>
            <a:spLocks noChangeArrowheads="1"/>
          </p:cNvSpPr>
          <p:nvPr/>
        </p:nvSpPr>
        <p:spPr bwMode="auto">
          <a:xfrm>
            <a:off x="3082925" y="5565775"/>
            <a:ext cx="1193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858" name="Rectangle 98"/>
          <p:cNvSpPr>
            <a:spLocks noChangeArrowheads="1"/>
          </p:cNvSpPr>
          <p:nvPr/>
        </p:nvSpPr>
        <p:spPr bwMode="auto">
          <a:xfrm>
            <a:off x="3151188" y="5621338"/>
            <a:ext cx="11255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859" name="Rectangle 99"/>
          <p:cNvSpPr>
            <a:spLocks noChangeArrowheads="1"/>
          </p:cNvSpPr>
          <p:nvPr/>
        </p:nvSpPr>
        <p:spPr bwMode="auto">
          <a:xfrm>
            <a:off x="3151188" y="5621338"/>
            <a:ext cx="10429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861" name="Rectangle 101"/>
          <p:cNvSpPr>
            <a:spLocks noChangeArrowheads="1"/>
          </p:cNvSpPr>
          <p:nvPr/>
        </p:nvSpPr>
        <p:spPr bwMode="auto">
          <a:xfrm>
            <a:off x="4751388" y="4030663"/>
            <a:ext cx="7715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862" name="Rectangle 102"/>
          <p:cNvSpPr>
            <a:spLocks noChangeArrowheads="1"/>
          </p:cNvSpPr>
          <p:nvPr/>
        </p:nvSpPr>
        <p:spPr bwMode="auto">
          <a:xfrm>
            <a:off x="4819650" y="4070350"/>
            <a:ext cx="730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863" name="Rectangle 103"/>
          <p:cNvSpPr>
            <a:spLocks noChangeArrowheads="1"/>
          </p:cNvSpPr>
          <p:nvPr/>
        </p:nvSpPr>
        <p:spPr bwMode="auto">
          <a:xfrm>
            <a:off x="4819650" y="4287838"/>
            <a:ext cx="730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864" name="Rectangle 104"/>
          <p:cNvSpPr>
            <a:spLocks noChangeArrowheads="1"/>
          </p:cNvSpPr>
          <p:nvPr/>
        </p:nvSpPr>
        <p:spPr bwMode="auto">
          <a:xfrm>
            <a:off x="5684838" y="5076825"/>
            <a:ext cx="6651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5692506" y="3971131"/>
            <a:ext cx="731838" cy="1317625"/>
            <a:chOff x="3540" y="2642"/>
            <a:chExt cx="461" cy="830"/>
          </a:xfrm>
        </p:grpSpPr>
        <p:sp>
          <p:nvSpPr>
            <p:cNvPr id="1269866" name="Rectangle 106"/>
            <p:cNvSpPr>
              <a:spLocks noChangeArrowheads="1"/>
            </p:cNvSpPr>
            <p:nvPr/>
          </p:nvSpPr>
          <p:spPr bwMode="auto">
            <a:xfrm>
              <a:off x="3540" y="3155"/>
              <a:ext cx="43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67" name="Freeform 107"/>
            <p:cNvSpPr>
              <a:spLocks/>
            </p:cNvSpPr>
            <p:nvPr/>
          </p:nvSpPr>
          <p:spPr bwMode="auto">
            <a:xfrm>
              <a:off x="3582" y="2770"/>
              <a:ext cx="291" cy="6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91" y="69"/>
                </a:cxn>
                <a:cxn ang="0">
                  <a:pos x="274" y="0"/>
                </a:cxn>
                <a:cxn ang="0">
                  <a:pos x="18" y="0"/>
                </a:cxn>
                <a:cxn ang="0">
                  <a:pos x="0" y="69"/>
                </a:cxn>
              </a:cxnLst>
              <a:rect l="0" t="0" r="r" b="b"/>
              <a:pathLst>
                <a:path w="291" h="69">
                  <a:moveTo>
                    <a:pt x="0" y="69"/>
                  </a:moveTo>
                  <a:lnTo>
                    <a:pt x="291" y="69"/>
                  </a:lnTo>
                  <a:lnTo>
                    <a:pt x="274" y="0"/>
                  </a:lnTo>
                  <a:lnTo>
                    <a:pt x="18" y="0"/>
                  </a:lnTo>
                  <a:lnTo>
                    <a:pt x="0" y="6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68" name="Freeform 108"/>
            <p:cNvSpPr>
              <a:spLocks/>
            </p:cNvSpPr>
            <p:nvPr/>
          </p:nvSpPr>
          <p:spPr bwMode="auto">
            <a:xfrm>
              <a:off x="3582" y="2839"/>
              <a:ext cx="291" cy="1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9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291">
                  <a:moveTo>
                    <a:pt x="291" y="0"/>
                  </a:moveTo>
                  <a:lnTo>
                    <a:pt x="29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69" name="Freeform 109"/>
            <p:cNvSpPr>
              <a:spLocks/>
            </p:cNvSpPr>
            <p:nvPr/>
          </p:nvSpPr>
          <p:spPr bwMode="auto">
            <a:xfrm>
              <a:off x="3856" y="2770"/>
              <a:ext cx="17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7" y="69"/>
                </a:cxn>
                <a:cxn ang="0">
                  <a:pos x="17" y="6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69">
                  <a:moveTo>
                    <a:pt x="0" y="0"/>
                  </a:moveTo>
                  <a:lnTo>
                    <a:pt x="0" y="0"/>
                  </a:lnTo>
                  <a:lnTo>
                    <a:pt x="17" y="69"/>
                  </a:lnTo>
                  <a:lnTo>
                    <a:pt x="17" y="6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0" name="Freeform 110"/>
            <p:cNvSpPr>
              <a:spLocks/>
            </p:cNvSpPr>
            <p:nvPr/>
          </p:nvSpPr>
          <p:spPr bwMode="auto">
            <a:xfrm>
              <a:off x="3600" y="2770"/>
              <a:ext cx="25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56" y="0"/>
                </a:cxn>
                <a:cxn ang="0">
                  <a:pos x="25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6">
                  <a:moveTo>
                    <a:pt x="0" y="0"/>
                  </a:moveTo>
                  <a:lnTo>
                    <a:pt x="0" y="0"/>
                  </a:lnTo>
                  <a:lnTo>
                    <a:pt x="256" y="0"/>
                  </a:lnTo>
                  <a:lnTo>
                    <a:pt x="25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1" name="Freeform 111"/>
            <p:cNvSpPr>
              <a:spLocks/>
            </p:cNvSpPr>
            <p:nvPr/>
          </p:nvSpPr>
          <p:spPr bwMode="auto">
            <a:xfrm>
              <a:off x="3582" y="2770"/>
              <a:ext cx="18" cy="6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0" y="69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8" h="69">
                  <a:moveTo>
                    <a:pt x="0" y="69"/>
                  </a:moveTo>
                  <a:lnTo>
                    <a:pt x="0" y="69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2" name="Rectangle 112"/>
            <p:cNvSpPr>
              <a:spLocks noChangeArrowheads="1"/>
            </p:cNvSpPr>
            <p:nvPr/>
          </p:nvSpPr>
          <p:spPr bwMode="auto">
            <a:xfrm>
              <a:off x="3591" y="2839"/>
              <a:ext cx="282" cy="68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3" name="Freeform 113"/>
            <p:cNvSpPr>
              <a:spLocks/>
            </p:cNvSpPr>
            <p:nvPr/>
          </p:nvSpPr>
          <p:spPr bwMode="auto">
            <a:xfrm>
              <a:off x="3873" y="2839"/>
              <a:ext cx="1" cy="68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6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h="68">
                  <a:moveTo>
                    <a:pt x="0" y="68"/>
                  </a:moveTo>
                  <a:lnTo>
                    <a:pt x="0" y="6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4" name="Freeform 114"/>
            <p:cNvSpPr>
              <a:spLocks/>
            </p:cNvSpPr>
            <p:nvPr/>
          </p:nvSpPr>
          <p:spPr bwMode="auto">
            <a:xfrm>
              <a:off x="3582" y="2907"/>
              <a:ext cx="2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1">
                  <a:moveTo>
                    <a:pt x="0" y="0"/>
                  </a:moveTo>
                  <a:lnTo>
                    <a:pt x="0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5" name="Freeform 115"/>
            <p:cNvSpPr>
              <a:spLocks/>
            </p:cNvSpPr>
            <p:nvPr/>
          </p:nvSpPr>
          <p:spPr bwMode="auto">
            <a:xfrm>
              <a:off x="3582" y="2839"/>
              <a:ext cx="9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8"/>
                </a:cxn>
                <a:cxn ang="0">
                  <a:pos x="9" y="68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68">
                  <a:moveTo>
                    <a:pt x="0" y="0"/>
                  </a:moveTo>
                  <a:lnTo>
                    <a:pt x="0" y="0"/>
                  </a:lnTo>
                  <a:lnTo>
                    <a:pt x="0" y="68"/>
                  </a:lnTo>
                  <a:lnTo>
                    <a:pt x="9" y="68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6" name="Freeform 116"/>
            <p:cNvSpPr>
              <a:spLocks/>
            </p:cNvSpPr>
            <p:nvPr/>
          </p:nvSpPr>
          <p:spPr bwMode="auto">
            <a:xfrm>
              <a:off x="3582" y="2839"/>
              <a:ext cx="291" cy="1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9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291">
                  <a:moveTo>
                    <a:pt x="291" y="0"/>
                  </a:moveTo>
                  <a:lnTo>
                    <a:pt x="29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7" name="Rectangle 117"/>
            <p:cNvSpPr>
              <a:spLocks noChangeArrowheads="1"/>
            </p:cNvSpPr>
            <p:nvPr/>
          </p:nvSpPr>
          <p:spPr bwMode="auto">
            <a:xfrm>
              <a:off x="3608" y="2873"/>
              <a:ext cx="154" cy="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8" name="Rectangle 118"/>
            <p:cNvSpPr>
              <a:spLocks noChangeArrowheads="1"/>
            </p:cNvSpPr>
            <p:nvPr/>
          </p:nvSpPr>
          <p:spPr bwMode="auto">
            <a:xfrm>
              <a:off x="3788" y="2847"/>
              <a:ext cx="68" cy="5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79" name="Freeform 119"/>
            <p:cNvSpPr>
              <a:spLocks/>
            </p:cNvSpPr>
            <p:nvPr/>
          </p:nvSpPr>
          <p:spPr bwMode="auto">
            <a:xfrm>
              <a:off x="3856" y="2847"/>
              <a:ext cx="8" cy="51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8" y="51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0" y="51"/>
                </a:cxn>
              </a:cxnLst>
              <a:rect l="0" t="0" r="r" b="b"/>
              <a:pathLst>
                <a:path w="8" h="51">
                  <a:moveTo>
                    <a:pt x="0" y="51"/>
                  </a:moveTo>
                  <a:lnTo>
                    <a:pt x="8" y="51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0" y="51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0" name="Freeform 120"/>
            <p:cNvSpPr>
              <a:spLocks/>
            </p:cNvSpPr>
            <p:nvPr/>
          </p:nvSpPr>
          <p:spPr bwMode="auto">
            <a:xfrm>
              <a:off x="3788" y="2898"/>
              <a:ext cx="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">
                  <a:moveTo>
                    <a:pt x="0" y="0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1" name="Freeform 121"/>
            <p:cNvSpPr>
              <a:spLocks/>
            </p:cNvSpPr>
            <p:nvPr/>
          </p:nvSpPr>
          <p:spPr bwMode="auto">
            <a:xfrm>
              <a:off x="3788" y="2847"/>
              <a:ext cx="1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51">
                  <a:moveTo>
                    <a:pt x="0" y="0"/>
                  </a:moveTo>
                  <a:lnTo>
                    <a:pt x="0" y="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2" name="Freeform 122"/>
            <p:cNvSpPr>
              <a:spLocks/>
            </p:cNvSpPr>
            <p:nvPr/>
          </p:nvSpPr>
          <p:spPr bwMode="auto">
            <a:xfrm>
              <a:off x="3788" y="2847"/>
              <a:ext cx="76" cy="1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6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8" y="0"/>
                </a:cxn>
                <a:cxn ang="0">
                  <a:pos x="76" y="0"/>
                </a:cxn>
              </a:cxnLst>
              <a:rect l="0" t="0" r="r" b="b"/>
              <a:pathLst>
                <a:path w="76">
                  <a:moveTo>
                    <a:pt x="76" y="0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8" y="0"/>
                  </a:lnTo>
                  <a:lnTo>
                    <a:pt x="76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3" name="Rectangle 123"/>
            <p:cNvSpPr>
              <a:spLocks noChangeArrowheads="1"/>
            </p:cNvSpPr>
            <p:nvPr/>
          </p:nvSpPr>
          <p:spPr bwMode="auto">
            <a:xfrm>
              <a:off x="3788" y="2890"/>
              <a:ext cx="68" cy="8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4" name="Freeform 124"/>
            <p:cNvSpPr>
              <a:spLocks/>
            </p:cNvSpPr>
            <p:nvPr/>
          </p:nvSpPr>
          <p:spPr bwMode="auto">
            <a:xfrm>
              <a:off x="3676" y="2847"/>
              <a:ext cx="1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h="17">
                  <a:moveTo>
                    <a:pt x="0" y="9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5" name="Freeform 125"/>
            <p:cNvSpPr>
              <a:spLocks/>
            </p:cNvSpPr>
            <p:nvPr/>
          </p:nvSpPr>
          <p:spPr bwMode="auto">
            <a:xfrm>
              <a:off x="3625" y="2847"/>
              <a:ext cx="5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"/>
                </a:cxn>
                <a:cxn ang="0">
                  <a:pos x="51" y="9"/>
                </a:cxn>
                <a:cxn ang="0">
                  <a:pos x="5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</a:cxnLst>
              <a:rect l="0" t="0" r="r" b="b"/>
              <a:pathLst>
                <a:path w="51" h="9">
                  <a:moveTo>
                    <a:pt x="0" y="0"/>
                  </a:moveTo>
                  <a:lnTo>
                    <a:pt x="0" y="9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6" name="Freeform 126"/>
            <p:cNvSpPr>
              <a:spLocks/>
            </p:cNvSpPr>
            <p:nvPr/>
          </p:nvSpPr>
          <p:spPr bwMode="auto">
            <a:xfrm>
              <a:off x="3625" y="2847"/>
              <a:ext cx="1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h="17">
                  <a:moveTo>
                    <a:pt x="0" y="17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7" name="Freeform 127"/>
            <p:cNvSpPr>
              <a:spLocks/>
            </p:cNvSpPr>
            <p:nvPr/>
          </p:nvSpPr>
          <p:spPr bwMode="auto">
            <a:xfrm>
              <a:off x="3625" y="2864"/>
              <a:ext cx="51" cy="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5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51">
                  <a:moveTo>
                    <a:pt x="51" y="0"/>
                  </a:moveTo>
                  <a:lnTo>
                    <a:pt x="5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8" name="Freeform 128"/>
            <p:cNvSpPr>
              <a:spLocks/>
            </p:cNvSpPr>
            <p:nvPr/>
          </p:nvSpPr>
          <p:spPr bwMode="auto">
            <a:xfrm>
              <a:off x="3574" y="2907"/>
              <a:ext cx="308" cy="86"/>
            </a:xfrm>
            <a:custGeom>
              <a:avLst/>
              <a:gdLst/>
              <a:ahLst/>
              <a:cxnLst>
                <a:cxn ang="0">
                  <a:pos x="308" y="77"/>
                </a:cxn>
                <a:cxn ang="0">
                  <a:pos x="290" y="0"/>
                </a:cxn>
                <a:cxn ang="0">
                  <a:pos x="17" y="0"/>
                </a:cxn>
                <a:cxn ang="0">
                  <a:pos x="0" y="77"/>
                </a:cxn>
                <a:cxn ang="0">
                  <a:pos x="0" y="86"/>
                </a:cxn>
                <a:cxn ang="0">
                  <a:pos x="308" y="86"/>
                </a:cxn>
                <a:cxn ang="0">
                  <a:pos x="308" y="77"/>
                </a:cxn>
              </a:cxnLst>
              <a:rect l="0" t="0" r="r" b="b"/>
              <a:pathLst>
                <a:path w="308" h="86">
                  <a:moveTo>
                    <a:pt x="308" y="77"/>
                  </a:moveTo>
                  <a:lnTo>
                    <a:pt x="290" y="0"/>
                  </a:lnTo>
                  <a:lnTo>
                    <a:pt x="17" y="0"/>
                  </a:lnTo>
                  <a:lnTo>
                    <a:pt x="0" y="77"/>
                  </a:lnTo>
                  <a:lnTo>
                    <a:pt x="0" y="86"/>
                  </a:lnTo>
                  <a:lnTo>
                    <a:pt x="308" y="86"/>
                  </a:lnTo>
                  <a:lnTo>
                    <a:pt x="308" y="77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89" name="Freeform 129"/>
            <p:cNvSpPr>
              <a:spLocks/>
            </p:cNvSpPr>
            <p:nvPr/>
          </p:nvSpPr>
          <p:spPr bwMode="auto">
            <a:xfrm>
              <a:off x="3864" y="2907"/>
              <a:ext cx="18" cy="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8" y="77"/>
                </a:cxn>
                <a:cxn ang="0">
                  <a:pos x="18" y="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77">
                  <a:moveTo>
                    <a:pt x="0" y="0"/>
                  </a:moveTo>
                  <a:lnTo>
                    <a:pt x="0" y="0"/>
                  </a:lnTo>
                  <a:lnTo>
                    <a:pt x="18" y="77"/>
                  </a:lnTo>
                  <a:lnTo>
                    <a:pt x="18" y="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0" name="Freeform 130"/>
            <p:cNvSpPr>
              <a:spLocks/>
            </p:cNvSpPr>
            <p:nvPr/>
          </p:nvSpPr>
          <p:spPr bwMode="auto">
            <a:xfrm>
              <a:off x="3591" y="2907"/>
              <a:ext cx="2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73" y="0"/>
                </a:cxn>
                <a:cxn ang="0">
                  <a:pos x="27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3">
                  <a:moveTo>
                    <a:pt x="0" y="0"/>
                  </a:moveTo>
                  <a:lnTo>
                    <a:pt x="0" y="0"/>
                  </a:lnTo>
                  <a:lnTo>
                    <a:pt x="273" y="0"/>
                  </a:lnTo>
                  <a:lnTo>
                    <a:pt x="27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1" name="Freeform 131"/>
            <p:cNvSpPr>
              <a:spLocks/>
            </p:cNvSpPr>
            <p:nvPr/>
          </p:nvSpPr>
          <p:spPr bwMode="auto">
            <a:xfrm>
              <a:off x="3574" y="2907"/>
              <a:ext cx="17" cy="77"/>
            </a:xfrm>
            <a:custGeom>
              <a:avLst/>
              <a:gdLst/>
              <a:ahLst/>
              <a:cxnLst>
                <a:cxn ang="0">
                  <a:pos x="8" y="77"/>
                </a:cxn>
                <a:cxn ang="0">
                  <a:pos x="8" y="77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8" y="77"/>
                </a:cxn>
                <a:cxn ang="0">
                  <a:pos x="8" y="77"/>
                </a:cxn>
              </a:cxnLst>
              <a:rect l="0" t="0" r="r" b="b"/>
              <a:pathLst>
                <a:path w="17" h="77">
                  <a:moveTo>
                    <a:pt x="8" y="77"/>
                  </a:moveTo>
                  <a:lnTo>
                    <a:pt x="8" y="77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8" y="77"/>
                  </a:lnTo>
                  <a:lnTo>
                    <a:pt x="8" y="77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2" name="Freeform 132"/>
            <p:cNvSpPr>
              <a:spLocks/>
            </p:cNvSpPr>
            <p:nvPr/>
          </p:nvSpPr>
          <p:spPr bwMode="auto">
            <a:xfrm>
              <a:off x="3574" y="2984"/>
              <a:ext cx="8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</a:cxnLst>
              <a:rect l="0" t="0" r="r" b="b"/>
              <a:pathLst>
                <a:path w="8" h="9">
                  <a:moveTo>
                    <a:pt x="8" y="0"/>
                  </a:moveTo>
                  <a:lnTo>
                    <a:pt x="8" y="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8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3" name="Freeform 133"/>
            <p:cNvSpPr>
              <a:spLocks/>
            </p:cNvSpPr>
            <p:nvPr/>
          </p:nvSpPr>
          <p:spPr bwMode="auto">
            <a:xfrm>
              <a:off x="3574" y="2984"/>
              <a:ext cx="308" cy="9"/>
            </a:xfrm>
            <a:custGeom>
              <a:avLst/>
              <a:gdLst/>
              <a:ahLst/>
              <a:cxnLst>
                <a:cxn ang="0">
                  <a:pos x="308" y="0"/>
                </a:cxn>
                <a:cxn ang="0">
                  <a:pos x="308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308" y="9"/>
                </a:cxn>
                <a:cxn ang="0">
                  <a:pos x="308" y="0"/>
                </a:cxn>
                <a:cxn ang="0">
                  <a:pos x="308" y="9"/>
                </a:cxn>
                <a:cxn ang="0">
                  <a:pos x="308" y="9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</a:cxnLst>
              <a:rect l="0" t="0" r="r" b="b"/>
              <a:pathLst>
                <a:path w="308" h="9">
                  <a:moveTo>
                    <a:pt x="308" y="0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308" y="9"/>
                  </a:lnTo>
                  <a:lnTo>
                    <a:pt x="308" y="0"/>
                  </a:lnTo>
                  <a:lnTo>
                    <a:pt x="308" y="9"/>
                  </a:lnTo>
                  <a:lnTo>
                    <a:pt x="308" y="9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4" name="Freeform 134"/>
            <p:cNvSpPr>
              <a:spLocks/>
            </p:cNvSpPr>
            <p:nvPr/>
          </p:nvSpPr>
          <p:spPr bwMode="auto">
            <a:xfrm>
              <a:off x="3882" y="2976"/>
              <a:ext cx="1" cy="1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h="17">
                  <a:moveTo>
                    <a:pt x="0" y="8"/>
                  </a:move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5" name="Freeform 135"/>
            <p:cNvSpPr>
              <a:spLocks/>
            </p:cNvSpPr>
            <p:nvPr/>
          </p:nvSpPr>
          <p:spPr bwMode="auto">
            <a:xfrm>
              <a:off x="3574" y="2976"/>
              <a:ext cx="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6" name="Freeform 136"/>
            <p:cNvSpPr>
              <a:spLocks/>
            </p:cNvSpPr>
            <p:nvPr/>
          </p:nvSpPr>
          <p:spPr bwMode="auto">
            <a:xfrm>
              <a:off x="3574" y="2976"/>
              <a:ext cx="308" cy="8"/>
            </a:xfrm>
            <a:custGeom>
              <a:avLst/>
              <a:gdLst/>
              <a:ahLst/>
              <a:cxnLst>
                <a:cxn ang="0">
                  <a:pos x="308" y="8"/>
                </a:cxn>
                <a:cxn ang="0">
                  <a:pos x="308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308" y="8"/>
                </a:cxn>
                <a:cxn ang="0">
                  <a:pos x="308" y="8"/>
                </a:cxn>
              </a:cxnLst>
              <a:rect l="0" t="0" r="r" b="b"/>
              <a:pathLst>
                <a:path w="308" h="8">
                  <a:moveTo>
                    <a:pt x="308" y="8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308" y="8"/>
                  </a:lnTo>
                  <a:lnTo>
                    <a:pt x="308" y="8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7" name="Freeform 137"/>
            <p:cNvSpPr>
              <a:spLocks/>
            </p:cNvSpPr>
            <p:nvPr/>
          </p:nvSpPr>
          <p:spPr bwMode="auto">
            <a:xfrm>
              <a:off x="3882" y="2976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8" name="Rectangle 138"/>
            <p:cNvSpPr>
              <a:spLocks noChangeArrowheads="1"/>
            </p:cNvSpPr>
            <p:nvPr/>
          </p:nvSpPr>
          <p:spPr bwMode="auto">
            <a:xfrm>
              <a:off x="3813" y="2916"/>
              <a:ext cx="43" cy="8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899" name="Freeform 139"/>
            <p:cNvSpPr>
              <a:spLocks/>
            </p:cNvSpPr>
            <p:nvPr/>
          </p:nvSpPr>
          <p:spPr bwMode="auto">
            <a:xfrm>
              <a:off x="3813" y="2916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0" name="Freeform 140"/>
            <p:cNvSpPr>
              <a:spLocks/>
            </p:cNvSpPr>
            <p:nvPr/>
          </p:nvSpPr>
          <p:spPr bwMode="auto">
            <a:xfrm>
              <a:off x="3813" y="2924"/>
              <a:ext cx="43" cy="1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4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</a:cxnLst>
              <a:rect l="0" t="0" r="r" b="b"/>
              <a:pathLst>
                <a:path w="43">
                  <a:moveTo>
                    <a:pt x="43" y="0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1" name="Freeform 141"/>
            <p:cNvSpPr>
              <a:spLocks/>
            </p:cNvSpPr>
            <p:nvPr/>
          </p:nvSpPr>
          <p:spPr bwMode="auto">
            <a:xfrm>
              <a:off x="3856" y="2916"/>
              <a:ext cx="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2" name="Freeform 142"/>
            <p:cNvSpPr>
              <a:spLocks/>
            </p:cNvSpPr>
            <p:nvPr/>
          </p:nvSpPr>
          <p:spPr bwMode="auto">
            <a:xfrm>
              <a:off x="3813" y="2916"/>
              <a:ext cx="4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">
                  <a:moveTo>
                    <a:pt x="0" y="0"/>
                  </a:moveTo>
                  <a:lnTo>
                    <a:pt x="0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3" name="Freeform 143"/>
            <p:cNvSpPr>
              <a:spLocks/>
            </p:cNvSpPr>
            <p:nvPr/>
          </p:nvSpPr>
          <p:spPr bwMode="auto">
            <a:xfrm>
              <a:off x="3813" y="2933"/>
              <a:ext cx="51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4"/>
                </a:cxn>
                <a:cxn ang="0">
                  <a:pos x="51" y="34"/>
                </a:cxn>
                <a:cxn ang="0">
                  <a:pos x="43" y="0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0" y="0"/>
                  </a:moveTo>
                  <a:lnTo>
                    <a:pt x="9" y="34"/>
                  </a:lnTo>
                  <a:lnTo>
                    <a:pt x="51" y="34"/>
                  </a:lnTo>
                  <a:lnTo>
                    <a:pt x="4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4" name="Freeform 144"/>
            <p:cNvSpPr>
              <a:spLocks/>
            </p:cNvSpPr>
            <p:nvPr/>
          </p:nvSpPr>
          <p:spPr bwMode="auto">
            <a:xfrm>
              <a:off x="3813" y="2933"/>
              <a:ext cx="9" cy="43"/>
            </a:xfrm>
            <a:custGeom>
              <a:avLst/>
              <a:gdLst/>
              <a:ahLst/>
              <a:cxnLst>
                <a:cxn ang="0">
                  <a:pos x="9" y="3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34"/>
                </a:cxn>
              </a:cxnLst>
              <a:rect l="0" t="0" r="r" b="b"/>
              <a:pathLst>
                <a:path w="9" h="43">
                  <a:moveTo>
                    <a:pt x="9" y="34"/>
                  </a:moveTo>
                  <a:lnTo>
                    <a:pt x="9" y="43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34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5" name="Freeform 145"/>
            <p:cNvSpPr>
              <a:spLocks/>
            </p:cNvSpPr>
            <p:nvPr/>
          </p:nvSpPr>
          <p:spPr bwMode="auto">
            <a:xfrm>
              <a:off x="3822" y="2967"/>
              <a:ext cx="42" cy="9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9"/>
                </a:cxn>
              </a:cxnLst>
              <a:rect l="0" t="0" r="r" b="b"/>
              <a:pathLst>
                <a:path w="42" h="9">
                  <a:moveTo>
                    <a:pt x="34" y="9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6" name="Freeform 146"/>
            <p:cNvSpPr>
              <a:spLocks/>
            </p:cNvSpPr>
            <p:nvPr/>
          </p:nvSpPr>
          <p:spPr bwMode="auto">
            <a:xfrm>
              <a:off x="3856" y="2933"/>
              <a:ext cx="8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4"/>
                </a:cxn>
                <a:cxn ang="0">
                  <a:pos x="8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34">
                  <a:moveTo>
                    <a:pt x="0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7" name="Freeform 147"/>
            <p:cNvSpPr>
              <a:spLocks/>
            </p:cNvSpPr>
            <p:nvPr/>
          </p:nvSpPr>
          <p:spPr bwMode="auto">
            <a:xfrm>
              <a:off x="3813" y="2933"/>
              <a:ext cx="4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">
                  <a:moveTo>
                    <a:pt x="0" y="0"/>
                  </a:moveTo>
                  <a:lnTo>
                    <a:pt x="0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8" name="Freeform 148"/>
            <p:cNvSpPr>
              <a:spLocks/>
            </p:cNvSpPr>
            <p:nvPr/>
          </p:nvSpPr>
          <p:spPr bwMode="auto">
            <a:xfrm>
              <a:off x="3617" y="2933"/>
              <a:ext cx="196" cy="34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96" y="34"/>
                </a:cxn>
                <a:cxn ang="0">
                  <a:pos x="179" y="34"/>
                </a:cxn>
                <a:cxn ang="0">
                  <a:pos x="179" y="34"/>
                </a:cxn>
                <a:cxn ang="0">
                  <a:pos x="162" y="34"/>
                </a:cxn>
                <a:cxn ang="0">
                  <a:pos x="162" y="34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0" y="34"/>
                </a:cxn>
                <a:cxn ang="0">
                  <a:pos x="8" y="0"/>
                </a:cxn>
                <a:cxn ang="0">
                  <a:pos x="188" y="0"/>
                </a:cxn>
              </a:cxnLst>
              <a:rect l="0" t="0" r="r" b="b"/>
              <a:pathLst>
                <a:path w="196" h="34">
                  <a:moveTo>
                    <a:pt x="188" y="0"/>
                  </a:moveTo>
                  <a:lnTo>
                    <a:pt x="196" y="34"/>
                  </a:lnTo>
                  <a:lnTo>
                    <a:pt x="179" y="34"/>
                  </a:lnTo>
                  <a:lnTo>
                    <a:pt x="179" y="34"/>
                  </a:lnTo>
                  <a:lnTo>
                    <a:pt x="162" y="34"/>
                  </a:lnTo>
                  <a:lnTo>
                    <a:pt x="162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0" y="34"/>
                  </a:lnTo>
                  <a:lnTo>
                    <a:pt x="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09" name="Freeform 149"/>
            <p:cNvSpPr>
              <a:spLocks/>
            </p:cNvSpPr>
            <p:nvPr/>
          </p:nvSpPr>
          <p:spPr bwMode="auto">
            <a:xfrm>
              <a:off x="3805" y="2933"/>
              <a:ext cx="8" cy="43"/>
            </a:xfrm>
            <a:custGeom>
              <a:avLst/>
              <a:gdLst/>
              <a:ahLst/>
              <a:cxnLst>
                <a:cxn ang="0">
                  <a:pos x="8" y="43"/>
                </a:cxn>
                <a:cxn ang="0">
                  <a:pos x="8" y="4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8" y="34"/>
                </a:cxn>
                <a:cxn ang="0">
                  <a:pos x="0" y="43"/>
                </a:cxn>
                <a:cxn ang="0">
                  <a:pos x="8" y="43"/>
                </a:cxn>
                <a:cxn ang="0">
                  <a:pos x="8" y="43"/>
                </a:cxn>
                <a:cxn ang="0">
                  <a:pos x="8" y="43"/>
                </a:cxn>
                <a:cxn ang="0">
                  <a:pos x="8" y="43"/>
                </a:cxn>
                <a:cxn ang="0">
                  <a:pos x="8" y="43"/>
                </a:cxn>
              </a:cxnLst>
              <a:rect l="0" t="0" r="r" b="b"/>
              <a:pathLst>
                <a:path w="8" h="43">
                  <a:moveTo>
                    <a:pt x="8" y="43"/>
                  </a:moveTo>
                  <a:lnTo>
                    <a:pt x="8" y="4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" y="34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8" y="43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0" name="Freeform 150"/>
            <p:cNvSpPr>
              <a:spLocks/>
            </p:cNvSpPr>
            <p:nvPr/>
          </p:nvSpPr>
          <p:spPr bwMode="auto">
            <a:xfrm>
              <a:off x="3796" y="2967"/>
              <a:ext cx="1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lnTo>
                    <a:pt x="0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1" name="Freeform 151"/>
            <p:cNvSpPr>
              <a:spLocks/>
            </p:cNvSpPr>
            <p:nvPr/>
          </p:nvSpPr>
          <p:spPr bwMode="auto">
            <a:xfrm>
              <a:off x="3796" y="2958"/>
              <a:ext cx="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2" name="Freeform 152"/>
            <p:cNvSpPr>
              <a:spLocks/>
            </p:cNvSpPr>
            <p:nvPr/>
          </p:nvSpPr>
          <p:spPr bwMode="auto">
            <a:xfrm>
              <a:off x="3779" y="2958"/>
              <a:ext cx="1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lnTo>
                    <a:pt x="0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3" name="Freeform 153"/>
            <p:cNvSpPr>
              <a:spLocks/>
            </p:cNvSpPr>
            <p:nvPr/>
          </p:nvSpPr>
          <p:spPr bwMode="auto">
            <a:xfrm>
              <a:off x="3779" y="2967"/>
              <a:ext cx="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h="9">
                  <a:moveTo>
                    <a:pt x="0" y="9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4" name="Freeform 154"/>
            <p:cNvSpPr>
              <a:spLocks/>
            </p:cNvSpPr>
            <p:nvPr/>
          </p:nvSpPr>
          <p:spPr bwMode="auto">
            <a:xfrm>
              <a:off x="3651" y="2967"/>
              <a:ext cx="128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128" y="9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28" h="9">
                  <a:moveTo>
                    <a:pt x="0" y="9"/>
                  </a:moveTo>
                  <a:lnTo>
                    <a:pt x="0" y="9"/>
                  </a:lnTo>
                  <a:lnTo>
                    <a:pt x="128" y="9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5" name="Freeform 155"/>
            <p:cNvSpPr>
              <a:spLocks/>
            </p:cNvSpPr>
            <p:nvPr/>
          </p:nvSpPr>
          <p:spPr bwMode="auto">
            <a:xfrm>
              <a:off x="3651" y="2958"/>
              <a:ext cx="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6" name="Freeform 156"/>
            <p:cNvSpPr>
              <a:spLocks/>
            </p:cNvSpPr>
            <p:nvPr/>
          </p:nvSpPr>
          <p:spPr bwMode="auto">
            <a:xfrm>
              <a:off x="3634" y="2958"/>
              <a:ext cx="1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lnTo>
                    <a:pt x="0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7" name="Freeform 157"/>
            <p:cNvSpPr>
              <a:spLocks/>
            </p:cNvSpPr>
            <p:nvPr/>
          </p:nvSpPr>
          <p:spPr bwMode="auto">
            <a:xfrm>
              <a:off x="3634" y="2967"/>
              <a:ext cx="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h="9">
                  <a:moveTo>
                    <a:pt x="0" y="9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8" name="Freeform 158"/>
            <p:cNvSpPr>
              <a:spLocks/>
            </p:cNvSpPr>
            <p:nvPr/>
          </p:nvSpPr>
          <p:spPr bwMode="auto">
            <a:xfrm>
              <a:off x="3617" y="2967"/>
              <a:ext cx="1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lnTo>
                    <a:pt x="0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0" y="0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19" name="Freeform 159"/>
            <p:cNvSpPr>
              <a:spLocks/>
            </p:cNvSpPr>
            <p:nvPr/>
          </p:nvSpPr>
          <p:spPr bwMode="auto">
            <a:xfrm>
              <a:off x="3617" y="2933"/>
              <a:ext cx="8" cy="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34"/>
                </a:cxn>
                <a:cxn ang="0">
                  <a:pos x="8" y="3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8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0" name="Freeform 160"/>
            <p:cNvSpPr>
              <a:spLocks/>
            </p:cNvSpPr>
            <p:nvPr/>
          </p:nvSpPr>
          <p:spPr bwMode="auto">
            <a:xfrm>
              <a:off x="3625" y="2933"/>
              <a:ext cx="180" cy="1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8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0"/>
                </a:cxn>
                <a:cxn ang="0">
                  <a:pos x="180" y="0"/>
                </a:cxn>
                <a:cxn ang="0">
                  <a:pos x="180" y="0"/>
                </a:cxn>
                <a:cxn ang="0">
                  <a:pos x="180" y="0"/>
                </a:cxn>
                <a:cxn ang="0">
                  <a:pos x="180" y="0"/>
                </a:cxn>
                <a:cxn ang="0">
                  <a:pos x="180" y="0"/>
                </a:cxn>
                <a:cxn ang="0">
                  <a:pos x="180" y="0"/>
                </a:cxn>
                <a:cxn ang="0">
                  <a:pos x="180" y="0"/>
                </a:cxn>
              </a:cxnLst>
              <a:rect l="0" t="0" r="r" b="b"/>
              <a:pathLst>
                <a:path w="180">
                  <a:moveTo>
                    <a:pt x="180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1" name="Freeform 161"/>
            <p:cNvSpPr>
              <a:spLocks/>
            </p:cNvSpPr>
            <p:nvPr/>
          </p:nvSpPr>
          <p:spPr bwMode="auto">
            <a:xfrm>
              <a:off x="3591" y="2933"/>
              <a:ext cx="26" cy="3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7" y="34"/>
                </a:cxn>
                <a:cxn ang="0">
                  <a:pos x="0" y="34"/>
                </a:cxn>
                <a:cxn ang="0">
                  <a:pos x="9" y="0"/>
                </a:cxn>
                <a:cxn ang="0">
                  <a:pos x="26" y="0"/>
                </a:cxn>
              </a:cxnLst>
              <a:rect l="0" t="0" r="r" b="b"/>
              <a:pathLst>
                <a:path w="26" h="34">
                  <a:moveTo>
                    <a:pt x="26" y="0"/>
                  </a:moveTo>
                  <a:lnTo>
                    <a:pt x="17" y="34"/>
                  </a:lnTo>
                  <a:lnTo>
                    <a:pt x="0" y="34"/>
                  </a:lnTo>
                  <a:lnTo>
                    <a:pt x="9" y="0"/>
                  </a:lnTo>
                  <a:lnTo>
                    <a:pt x="26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2" name="Freeform 162"/>
            <p:cNvSpPr>
              <a:spLocks/>
            </p:cNvSpPr>
            <p:nvPr/>
          </p:nvSpPr>
          <p:spPr bwMode="auto">
            <a:xfrm>
              <a:off x="3608" y="2933"/>
              <a:ext cx="9" cy="4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9" y="4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9" y="43"/>
                </a:cxn>
                <a:cxn ang="0">
                  <a:pos x="0" y="43"/>
                </a:cxn>
              </a:cxnLst>
              <a:rect l="0" t="0" r="r" b="b"/>
              <a:pathLst>
                <a:path w="9" h="43">
                  <a:moveTo>
                    <a:pt x="0" y="43"/>
                  </a:moveTo>
                  <a:lnTo>
                    <a:pt x="9" y="43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9" y="43"/>
                  </a:lnTo>
                  <a:lnTo>
                    <a:pt x="0" y="43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3" name="Freeform 163"/>
            <p:cNvSpPr>
              <a:spLocks/>
            </p:cNvSpPr>
            <p:nvPr/>
          </p:nvSpPr>
          <p:spPr bwMode="auto">
            <a:xfrm>
              <a:off x="3591" y="2967"/>
              <a:ext cx="1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lnTo>
                    <a:pt x="0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4" name="Freeform 164"/>
            <p:cNvSpPr>
              <a:spLocks/>
            </p:cNvSpPr>
            <p:nvPr/>
          </p:nvSpPr>
          <p:spPr bwMode="auto">
            <a:xfrm>
              <a:off x="3591" y="2933"/>
              <a:ext cx="9" cy="3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34">
                  <a:moveTo>
                    <a:pt x="9" y="0"/>
                  </a:moveTo>
                  <a:lnTo>
                    <a:pt x="9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5" name="Freeform 165"/>
            <p:cNvSpPr>
              <a:spLocks/>
            </p:cNvSpPr>
            <p:nvPr/>
          </p:nvSpPr>
          <p:spPr bwMode="auto">
            <a:xfrm>
              <a:off x="3600" y="2933"/>
              <a:ext cx="17" cy="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7">
                  <a:moveTo>
                    <a:pt x="17" y="0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6" name="Freeform 166"/>
            <p:cNvSpPr>
              <a:spLocks/>
            </p:cNvSpPr>
            <p:nvPr/>
          </p:nvSpPr>
          <p:spPr bwMode="auto">
            <a:xfrm>
              <a:off x="3600" y="2916"/>
              <a:ext cx="17" cy="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17" y="0"/>
                </a:cxn>
              </a:cxnLst>
              <a:rect l="0" t="0" r="r" b="b"/>
              <a:pathLst>
                <a:path w="17" h="8">
                  <a:moveTo>
                    <a:pt x="17" y="0"/>
                  </a:move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7" name="Freeform 167"/>
            <p:cNvSpPr>
              <a:spLocks/>
            </p:cNvSpPr>
            <p:nvPr/>
          </p:nvSpPr>
          <p:spPr bwMode="auto">
            <a:xfrm>
              <a:off x="3608" y="2916"/>
              <a:ext cx="9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8"/>
                </a:cxn>
              </a:cxnLst>
              <a:rect l="0" t="0" r="r" b="b"/>
              <a:pathLst>
                <a:path w="9" h="8">
                  <a:moveTo>
                    <a:pt x="0" y="8"/>
                  </a:moveTo>
                  <a:lnTo>
                    <a:pt x="9" y="8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8" name="Freeform 168"/>
            <p:cNvSpPr>
              <a:spLocks/>
            </p:cNvSpPr>
            <p:nvPr/>
          </p:nvSpPr>
          <p:spPr bwMode="auto">
            <a:xfrm>
              <a:off x="3600" y="2924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29" name="Freeform 169"/>
            <p:cNvSpPr>
              <a:spLocks/>
            </p:cNvSpPr>
            <p:nvPr/>
          </p:nvSpPr>
          <p:spPr bwMode="auto">
            <a:xfrm>
              <a:off x="3600" y="2916"/>
              <a:ext cx="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0" name="Freeform 170"/>
            <p:cNvSpPr>
              <a:spLocks/>
            </p:cNvSpPr>
            <p:nvPr/>
          </p:nvSpPr>
          <p:spPr bwMode="auto">
            <a:xfrm>
              <a:off x="3600" y="2916"/>
              <a:ext cx="17" cy="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7">
                  <a:moveTo>
                    <a:pt x="17" y="0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1" name="Freeform 171"/>
            <p:cNvSpPr>
              <a:spLocks/>
            </p:cNvSpPr>
            <p:nvPr/>
          </p:nvSpPr>
          <p:spPr bwMode="auto">
            <a:xfrm>
              <a:off x="3591" y="2924"/>
              <a:ext cx="9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0"/>
                </a:cxn>
              </a:cxnLst>
              <a:rect l="0" t="0" r="r" b="b"/>
              <a:pathLst>
                <a:path w="9" h="9">
                  <a:moveTo>
                    <a:pt x="9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2" name="Freeform 172"/>
            <p:cNvSpPr>
              <a:spLocks/>
            </p:cNvSpPr>
            <p:nvPr/>
          </p:nvSpPr>
          <p:spPr bwMode="auto">
            <a:xfrm>
              <a:off x="3600" y="2924"/>
              <a:ext cx="256" cy="9"/>
            </a:xfrm>
            <a:custGeom>
              <a:avLst/>
              <a:gdLst/>
              <a:ahLst/>
              <a:cxnLst>
                <a:cxn ang="0">
                  <a:pos x="256" y="9"/>
                </a:cxn>
                <a:cxn ang="0">
                  <a:pos x="256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56" y="9"/>
                </a:cxn>
                <a:cxn ang="0">
                  <a:pos x="256" y="9"/>
                </a:cxn>
              </a:cxnLst>
              <a:rect l="0" t="0" r="r" b="b"/>
              <a:pathLst>
                <a:path w="256" h="9">
                  <a:moveTo>
                    <a:pt x="256" y="9"/>
                  </a:moveTo>
                  <a:lnTo>
                    <a:pt x="256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256" y="9"/>
                  </a:lnTo>
                  <a:lnTo>
                    <a:pt x="256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3" name="Freeform 173"/>
            <p:cNvSpPr>
              <a:spLocks/>
            </p:cNvSpPr>
            <p:nvPr/>
          </p:nvSpPr>
          <p:spPr bwMode="auto">
            <a:xfrm>
              <a:off x="3856" y="2924"/>
              <a:ext cx="8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8" h="9">
                  <a:moveTo>
                    <a:pt x="0" y="9"/>
                  </a:move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4" name="Rectangle 174"/>
            <p:cNvSpPr>
              <a:spLocks noChangeArrowheads="1"/>
            </p:cNvSpPr>
            <p:nvPr/>
          </p:nvSpPr>
          <p:spPr bwMode="auto">
            <a:xfrm>
              <a:off x="3625" y="2642"/>
              <a:ext cx="214" cy="17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5" name="Freeform 175"/>
            <p:cNvSpPr>
              <a:spLocks/>
            </p:cNvSpPr>
            <p:nvPr/>
          </p:nvSpPr>
          <p:spPr bwMode="auto">
            <a:xfrm>
              <a:off x="3839" y="2642"/>
              <a:ext cx="1" cy="179"/>
            </a:xfrm>
            <a:custGeom>
              <a:avLst/>
              <a:gdLst/>
              <a:ahLst/>
              <a:cxnLst>
                <a:cxn ang="0">
                  <a:pos x="0" y="179"/>
                </a:cxn>
                <a:cxn ang="0">
                  <a:pos x="0" y="1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71"/>
                </a:cxn>
                <a:cxn ang="0">
                  <a:pos x="0" y="171"/>
                </a:cxn>
                <a:cxn ang="0">
                  <a:pos x="0" y="171"/>
                </a:cxn>
                <a:cxn ang="0">
                  <a:pos x="0" y="179"/>
                </a:cxn>
                <a:cxn ang="0">
                  <a:pos x="0" y="179"/>
                </a:cxn>
                <a:cxn ang="0">
                  <a:pos x="0" y="179"/>
                </a:cxn>
                <a:cxn ang="0">
                  <a:pos x="0" y="171"/>
                </a:cxn>
                <a:cxn ang="0">
                  <a:pos x="0" y="179"/>
                </a:cxn>
              </a:cxnLst>
              <a:rect l="0" t="0" r="r" b="b"/>
              <a:pathLst>
                <a:path h="179">
                  <a:moveTo>
                    <a:pt x="0" y="179"/>
                  </a:moveTo>
                  <a:lnTo>
                    <a:pt x="0" y="1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1"/>
                  </a:lnTo>
                  <a:lnTo>
                    <a:pt x="0" y="17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6" name="Freeform 176"/>
            <p:cNvSpPr>
              <a:spLocks/>
            </p:cNvSpPr>
            <p:nvPr/>
          </p:nvSpPr>
          <p:spPr bwMode="auto">
            <a:xfrm>
              <a:off x="3617" y="2813"/>
              <a:ext cx="222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222" y="8"/>
                </a:cxn>
                <a:cxn ang="0">
                  <a:pos x="222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222" h="8">
                  <a:moveTo>
                    <a:pt x="0" y="0"/>
                  </a:moveTo>
                  <a:lnTo>
                    <a:pt x="0" y="8"/>
                  </a:lnTo>
                  <a:lnTo>
                    <a:pt x="222" y="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7" name="Freeform 177"/>
            <p:cNvSpPr>
              <a:spLocks/>
            </p:cNvSpPr>
            <p:nvPr/>
          </p:nvSpPr>
          <p:spPr bwMode="auto">
            <a:xfrm>
              <a:off x="3617" y="2642"/>
              <a:ext cx="8" cy="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71"/>
                </a:cxn>
                <a:cxn ang="0">
                  <a:pos x="8" y="171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71">
                  <a:moveTo>
                    <a:pt x="0" y="0"/>
                  </a:moveTo>
                  <a:lnTo>
                    <a:pt x="0" y="0"/>
                  </a:lnTo>
                  <a:lnTo>
                    <a:pt x="0" y="171"/>
                  </a:lnTo>
                  <a:lnTo>
                    <a:pt x="8" y="171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8" name="Rectangle 178"/>
            <p:cNvSpPr>
              <a:spLocks noChangeArrowheads="1"/>
            </p:cNvSpPr>
            <p:nvPr/>
          </p:nvSpPr>
          <p:spPr bwMode="auto">
            <a:xfrm>
              <a:off x="3634" y="2659"/>
              <a:ext cx="188" cy="14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39" name="Rectangle 179"/>
            <p:cNvSpPr>
              <a:spLocks noChangeArrowheads="1"/>
            </p:cNvSpPr>
            <p:nvPr/>
          </p:nvSpPr>
          <p:spPr bwMode="auto">
            <a:xfrm>
              <a:off x="3788" y="2667"/>
              <a:ext cx="34" cy="12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0" name="Freeform 180"/>
            <p:cNvSpPr>
              <a:spLocks/>
            </p:cNvSpPr>
            <p:nvPr/>
          </p:nvSpPr>
          <p:spPr bwMode="auto">
            <a:xfrm>
              <a:off x="3642" y="2667"/>
              <a:ext cx="1" cy="129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0" y="1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0" y="129"/>
                </a:cxn>
                <a:cxn ang="0">
                  <a:pos x="0" y="129"/>
                </a:cxn>
                <a:cxn ang="0">
                  <a:pos x="0" y="129"/>
                </a:cxn>
                <a:cxn ang="0">
                  <a:pos x="0" y="129"/>
                </a:cxn>
                <a:cxn ang="0">
                  <a:pos x="0" y="129"/>
                </a:cxn>
                <a:cxn ang="0">
                  <a:pos x="0" y="129"/>
                </a:cxn>
                <a:cxn ang="0">
                  <a:pos x="0" y="129"/>
                </a:cxn>
              </a:cxnLst>
              <a:rect l="0" t="0" r="r" b="b"/>
              <a:pathLst>
                <a:path h="129">
                  <a:moveTo>
                    <a:pt x="0" y="129"/>
                  </a:moveTo>
                  <a:lnTo>
                    <a:pt x="0" y="12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2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1" name="Freeform 181"/>
            <p:cNvSpPr>
              <a:spLocks/>
            </p:cNvSpPr>
            <p:nvPr/>
          </p:nvSpPr>
          <p:spPr bwMode="auto">
            <a:xfrm>
              <a:off x="3642" y="2796"/>
              <a:ext cx="128" cy="1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28" y="0"/>
                </a:cxn>
              </a:cxnLst>
              <a:rect l="0" t="0" r="r" b="b"/>
              <a:pathLst>
                <a:path w="128">
                  <a:moveTo>
                    <a:pt x="128" y="0"/>
                  </a:move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2" name="Freeform 182"/>
            <p:cNvSpPr>
              <a:spLocks/>
            </p:cNvSpPr>
            <p:nvPr/>
          </p:nvSpPr>
          <p:spPr bwMode="auto">
            <a:xfrm>
              <a:off x="3770" y="2667"/>
              <a:ext cx="1" cy="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0" y="1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29">
                  <a:moveTo>
                    <a:pt x="0" y="0"/>
                  </a:moveTo>
                  <a:lnTo>
                    <a:pt x="0" y="0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3" name="Freeform 183"/>
            <p:cNvSpPr>
              <a:spLocks/>
            </p:cNvSpPr>
            <p:nvPr/>
          </p:nvSpPr>
          <p:spPr bwMode="auto">
            <a:xfrm>
              <a:off x="3642" y="2667"/>
              <a:ext cx="1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8">
                  <a:moveTo>
                    <a:pt x="0" y="0"/>
                  </a:move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4" name="Freeform 184"/>
            <p:cNvSpPr>
              <a:spLocks/>
            </p:cNvSpPr>
            <p:nvPr/>
          </p:nvSpPr>
          <p:spPr bwMode="auto">
            <a:xfrm>
              <a:off x="3796" y="2761"/>
              <a:ext cx="17" cy="9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</a:cxnLst>
              <a:rect l="0" t="0" r="r" b="b"/>
              <a:pathLst>
                <a:path w="17" h="9">
                  <a:moveTo>
                    <a:pt x="9" y="9"/>
                  </a:move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5" name="Freeform 185"/>
            <p:cNvSpPr>
              <a:spLocks/>
            </p:cNvSpPr>
            <p:nvPr/>
          </p:nvSpPr>
          <p:spPr bwMode="auto">
            <a:xfrm>
              <a:off x="3796" y="2779"/>
              <a:ext cx="17" cy="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17" h="8">
                  <a:moveTo>
                    <a:pt x="9" y="8"/>
                  </a:moveTo>
                  <a:lnTo>
                    <a:pt x="9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6" name="Rectangle 186"/>
            <p:cNvSpPr>
              <a:spLocks noChangeArrowheads="1"/>
            </p:cNvSpPr>
            <p:nvPr/>
          </p:nvSpPr>
          <p:spPr bwMode="auto">
            <a:xfrm>
              <a:off x="3745" y="2993"/>
              <a:ext cx="8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7" name="Rectangle 187"/>
            <p:cNvSpPr>
              <a:spLocks noChangeArrowheads="1"/>
            </p:cNvSpPr>
            <p:nvPr/>
          </p:nvSpPr>
          <p:spPr bwMode="auto">
            <a:xfrm>
              <a:off x="3582" y="3190"/>
              <a:ext cx="4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8" name="Rectangle 188"/>
            <p:cNvSpPr>
              <a:spLocks noChangeArrowheads="1"/>
            </p:cNvSpPr>
            <p:nvPr/>
          </p:nvSpPr>
          <p:spPr bwMode="auto">
            <a:xfrm>
              <a:off x="3582" y="3190"/>
              <a:ext cx="3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49" name="Rectangle 189"/>
            <p:cNvSpPr>
              <a:spLocks noChangeArrowheads="1"/>
            </p:cNvSpPr>
            <p:nvPr/>
          </p:nvSpPr>
          <p:spPr bwMode="auto">
            <a:xfrm>
              <a:off x="3583" y="3013"/>
              <a:ext cx="34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Internet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69950" name="Rectangle 190"/>
            <p:cNvSpPr>
              <a:spLocks noChangeArrowheads="1"/>
            </p:cNvSpPr>
            <p:nvPr/>
          </p:nvSpPr>
          <p:spPr bwMode="auto">
            <a:xfrm>
              <a:off x="3582" y="3327"/>
              <a:ext cx="342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</p:grpSp>
      <p:sp>
        <p:nvSpPr>
          <p:cNvPr id="1269951" name="Rectangle 191"/>
          <p:cNvSpPr>
            <a:spLocks noChangeArrowheads="1"/>
          </p:cNvSpPr>
          <p:nvPr/>
        </p:nvSpPr>
        <p:spPr bwMode="auto">
          <a:xfrm>
            <a:off x="3516313" y="3063875"/>
            <a:ext cx="379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952" name="Rectangle 192"/>
          <p:cNvSpPr>
            <a:spLocks noChangeArrowheads="1"/>
          </p:cNvSpPr>
          <p:nvPr/>
        </p:nvSpPr>
        <p:spPr bwMode="auto">
          <a:xfrm>
            <a:off x="3584575" y="3103563"/>
            <a:ext cx="3254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69953" name="Rectangle 193"/>
          <p:cNvSpPr>
            <a:spLocks noChangeArrowheads="1"/>
          </p:cNvSpPr>
          <p:nvPr/>
        </p:nvSpPr>
        <p:spPr bwMode="auto">
          <a:xfrm>
            <a:off x="3584575" y="3117850"/>
            <a:ext cx="2984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grpSp>
        <p:nvGrpSpPr>
          <p:cNvPr id="10" name="Group 194"/>
          <p:cNvGrpSpPr>
            <a:grpSpLocks/>
          </p:cNvGrpSpPr>
          <p:nvPr/>
        </p:nvGrpSpPr>
        <p:grpSpPr bwMode="auto">
          <a:xfrm>
            <a:off x="4599513" y="3958001"/>
            <a:ext cx="1003300" cy="1128713"/>
            <a:chOff x="2830" y="2684"/>
            <a:chExt cx="633" cy="711"/>
          </a:xfrm>
        </p:grpSpPr>
        <p:sp>
          <p:nvSpPr>
            <p:cNvPr id="1269955" name="Rectangle 195"/>
            <p:cNvSpPr>
              <a:spLocks noChangeArrowheads="1"/>
            </p:cNvSpPr>
            <p:nvPr/>
          </p:nvSpPr>
          <p:spPr bwMode="auto">
            <a:xfrm>
              <a:off x="3036" y="2684"/>
              <a:ext cx="384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56" name="Rectangle 196"/>
            <p:cNvSpPr>
              <a:spLocks noChangeArrowheads="1"/>
            </p:cNvSpPr>
            <p:nvPr/>
          </p:nvSpPr>
          <p:spPr bwMode="auto">
            <a:xfrm>
              <a:off x="3059" y="2693"/>
              <a:ext cx="38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>
                  <a:solidFill>
                    <a:srgbClr val="000000"/>
                  </a:solidFill>
                  <a:latin typeface="Arial Narrow" pitchFamily="34" charset="0"/>
                </a:rPr>
                <a:t>Wireless</a:t>
              </a:r>
              <a:endParaRPr lang="en-GB" sz="1400" u="none">
                <a:latin typeface="Arial Narrow" pitchFamily="34" charset="0"/>
              </a:endParaRPr>
            </a:p>
          </p:txBody>
        </p:sp>
        <p:sp>
          <p:nvSpPr>
            <p:cNvPr id="1269957" name="Rectangle 197"/>
            <p:cNvSpPr>
              <a:spLocks noChangeArrowheads="1"/>
            </p:cNvSpPr>
            <p:nvPr/>
          </p:nvSpPr>
          <p:spPr bwMode="auto">
            <a:xfrm>
              <a:off x="3036" y="2821"/>
              <a:ext cx="42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58" name="Rectangle 198"/>
            <p:cNvSpPr>
              <a:spLocks noChangeArrowheads="1"/>
            </p:cNvSpPr>
            <p:nvPr/>
          </p:nvSpPr>
          <p:spPr bwMode="auto">
            <a:xfrm>
              <a:off x="3071" y="2821"/>
              <a:ext cx="36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Network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69959" name="Freeform 199"/>
            <p:cNvSpPr>
              <a:spLocks/>
            </p:cNvSpPr>
            <p:nvPr/>
          </p:nvSpPr>
          <p:spPr bwMode="auto">
            <a:xfrm>
              <a:off x="2873" y="2967"/>
              <a:ext cx="43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43" y="17"/>
                </a:cxn>
                <a:cxn ang="0">
                  <a:pos x="43" y="26"/>
                </a:cxn>
                <a:cxn ang="0">
                  <a:pos x="43" y="26"/>
                </a:cxn>
                <a:cxn ang="0">
                  <a:pos x="0" y="9"/>
                </a:cxn>
                <a:cxn ang="0">
                  <a:pos x="0" y="0"/>
                </a:cxn>
              </a:cxnLst>
              <a:rect l="0" t="0" r="r" b="b"/>
              <a:pathLst>
                <a:path w="43" h="26">
                  <a:moveTo>
                    <a:pt x="0" y="0"/>
                  </a:moveTo>
                  <a:lnTo>
                    <a:pt x="34" y="9"/>
                  </a:lnTo>
                  <a:lnTo>
                    <a:pt x="34" y="9"/>
                  </a:lnTo>
                  <a:lnTo>
                    <a:pt x="43" y="17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0" name="Freeform 200"/>
            <p:cNvSpPr>
              <a:spLocks/>
            </p:cNvSpPr>
            <p:nvPr/>
          </p:nvSpPr>
          <p:spPr bwMode="auto">
            <a:xfrm>
              <a:off x="2873" y="2967"/>
              <a:ext cx="34" cy="9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34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34" h="9">
                  <a:moveTo>
                    <a:pt x="34" y="9"/>
                  </a:moveTo>
                  <a:lnTo>
                    <a:pt x="34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1" name="Freeform 201"/>
            <p:cNvSpPr>
              <a:spLocks/>
            </p:cNvSpPr>
            <p:nvPr/>
          </p:nvSpPr>
          <p:spPr bwMode="auto">
            <a:xfrm>
              <a:off x="2907" y="2976"/>
              <a:ext cx="9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9" y="17"/>
                  </a:move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2" name="Freeform 202"/>
            <p:cNvSpPr>
              <a:spLocks/>
            </p:cNvSpPr>
            <p:nvPr/>
          </p:nvSpPr>
          <p:spPr bwMode="auto">
            <a:xfrm>
              <a:off x="2873" y="2976"/>
              <a:ext cx="4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lnTo>
                    <a:pt x="0" y="0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3" name="Freeform 203"/>
            <p:cNvSpPr>
              <a:spLocks/>
            </p:cNvSpPr>
            <p:nvPr/>
          </p:nvSpPr>
          <p:spPr bwMode="auto">
            <a:xfrm>
              <a:off x="2873" y="2967"/>
              <a:ext cx="9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9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4" name="Freeform 204"/>
            <p:cNvSpPr>
              <a:spLocks/>
            </p:cNvSpPr>
            <p:nvPr/>
          </p:nvSpPr>
          <p:spPr bwMode="auto">
            <a:xfrm>
              <a:off x="2830" y="2967"/>
              <a:ext cx="86" cy="120"/>
            </a:xfrm>
            <a:custGeom>
              <a:avLst/>
              <a:gdLst/>
              <a:ahLst/>
              <a:cxnLst>
                <a:cxn ang="0">
                  <a:pos x="77" y="9"/>
                </a:cxn>
                <a:cxn ang="0">
                  <a:pos x="77" y="17"/>
                </a:cxn>
                <a:cxn ang="0">
                  <a:pos x="86" y="17"/>
                </a:cxn>
                <a:cxn ang="0">
                  <a:pos x="86" y="26"/>
                </a:cxn>
                <a:cxn ang="0">
                  <a:pos x="86" y="26"/>
                </a:cxn>
                <a:cxn ang="0">
                  <a:pos x="86" y="26"/>
                </a:cxn>
                <a:cxn ang="0">
                  <a:pos x="86" y="26"/>
                </a:cxn>
                <a:cxn ang="0">
                  <a:pos x="77" y="34"/>
                </a:cxn>
                <a:cxn ang="0">
                  <a:pos x="77" y="34"/>
                </a:cxn>
                <a:cxn ang="0">
                  <a:pos x="77" y="43"/>
                </a:cxn>
                <a:cxn ang="0">
                  <a:pos x="69" y="43"/>
                </a:cxn>
                <a:cxn ang="0">
                  <a:pos x="69" y="51"/>
                </a:cxn>
                <a:cxn ang="0">
                  <a:pos x="69" y="60"/>
                </a:cxn>
                <a:cxn ang="0">
                  <a:pos x="69" y="68"/>
                </a:cxn>
                <a:cxn ang="0">
                  <a:pos x="60" y="68"/>
                </a:cxn>
                <a:cxn ang="0">
                  <a:pos x="60" y="77"/>
                </a:cxn>
                <a:cxn ang="0">
                  <a:pos x="60" y="77"/>
                </a:cxn>
                <a:cxn ang="0">
                  <a:pos x="52" y="86"/>
                </a:cxn>
                <a:cxn ang="0">
                  <a:pos x="52" y="86"/>
                </a:cxn>
                <a:cxn ang="0">
                  <a:pos x="52" y="86"/>
                </a:cxn>
                <a:cxn ang="0">
                  <a:pos x="52" y="94"/>
                </a:cxn>
                <a:cxn ang="0">
                  <a:pos x="52" y="94"/>
                </a:cxn>
                <a:cxn ang="0">
                  <a:pos x="52" y="94"/>
                </a:cxn>
                <a:cxn ang="0">
                  <a:pos x="52" y="94"/>
                </a:cxn>
                <a:cxn ang="0">
                  <a:pos x="52" y="94"/>
                </a:cxn>
                <a:cxn ang="0">
                  <a:pos x="43" y="94"/>
                </a:cxn>
                <a:cxn ang="0">
                  <a:pos x="43" y="103"/>
                </a:cxn>
                <a:cxn ang="0">
                  <a:pos x="43" y="103"/>
                </a:cxn>
                <a:cxn ang="0">
                  <a:pos x="35" y="103"/>
                </a:cxn>
                <a:cxn ang="0">
                  <a:pos x="35" y="103"/>
                </a:cxn>
                <a:cxn ang="0">
                  <a:pos x="35" y="111"/>
                </a:cxn>
                <a:cxn ang="0">
                  <a:pos x="26" y="111"/>
                </a:cxn>
                <a:cxn ang="0">
                  <a:pos x="26" y="111"/>
                </a:cxn>
                <a:cxn ang="0">
                  <a:pos x="26" y="111"/>
                </a:cxn>
                <a:cxn ang="0">
                  <a:pos x="26" y="120"/>
                </a:cxn>
                <a:cxn ang="0">
                  <a:pos x="18" y="120"/>
                </a:cxn>
                <a:cxn ang="0">
                  <a:pos x="18" y="120"/>
                </a:cxn>
                <a:cxn ang="0">
                  <a:pos x="18" y="120"/>
                </a:cxn>
                <a:cxn ang="0">
                  <a:pos x="18" y="111"/>
                </a:cxn>
                <a:cxn ang="0">
                  <a:pos x="9" y="111"/>
                </a:cxn>
                <a:cxn ang="0">
                  <a:pos x="9" y="111"/>
                </a:cxn>
                <a:cxn ang="0">
                  <a:pos x="0" y="111"/>
                </a:cxn>
                <a:cxn ang="0">
                  <a:pos x="0" y="103"/>
                </a:cxn>
                <a:cxn ang="0">
                  <a:pos x="0" y="103"/>
                </a:cxn>
                <a:cxn ang="0">
                  <a:pos x="0" y="103"/>
                </a:cxn>
                <a:cxn ang="0">
                  <a:pos x="0" y="103"/>
                </a:cxn>
                <a:cxn ang="0">
                  <a:pos x="0" y="94"/>
                </a:cxn>
                <a:cxn ang="0">
                  <a:pos x="9" y="86"/>
                </a:cxn>
                <a:cxn ang="0">
                  <a:pos x="9" y="86"/>
                </a:cxn>
                <a:cxn ang="0">
                  <a:pos x="18" y="77"/>
                </a:cxn>
                <a:cxn ang="0">
                  <a:pos x="18" y="77"/>
                </a:cxn>
                <a:cxn ang="0">
                  <a:pos x="18" y="77"/>
                </a:cxn>
                <a:cxn ang="0">
                  <a:pos x="18" y="68"/>
                </a:cxn>
                <a:cxn ang="0">
                  <a:pos x="52" y="9"/>
                </a:cxn>
                <a:cxn ang="0">
                  <a:pos x="43" y="9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77" y="9"/>
                </a:cxn>
              </a:cxnLst>
              <a:rect l="0" t="0" r="r" b="b"/>
              <a:pathLst>
                <a:path w="86" h="120">
                  <a:moveTo>
                    <a:pt x="77" y="9"/>
                  </a:moveTo>
                  <a:lnTo>
                    <a:pt x="77" y="17"/>
                  </a:lnTo>
                  <a:lnTo>
                    <a:pt x="86" y="17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77" y="34"/>
                  </a:lnTo>
                  <a:lnTo>
                    <a:pt x="77" y="34"/>
                  </a:lnTo>
                  <a:lnTo>
                    <a:pt x="77" y="43"/>
                  </a:lnTo>
                  <a:lnTo>
                    <a:pt x="69" y="43"/>
                  </a:lnTo>
                  <a:lnTo>
                    <a:pt x="69" y="51"/>
                  </a:lnTo>
                  <a:lnTo>
                    <a:pt x="69" y="60"/>
                  </a:lnTo>
                  <a:lnTo>
                    <a:pt x="69" y="68"/>
                  </a:lnTo>
                  <a:lnTo>
                    <a:pt x="60" y="68"/>
                  </a:lnTo>
                  <a:lnTo>
                    <a:pt x="60" y="77"/>
                  </a:lnTo>
                  <a:lnTo>
                    <a:pt x="60" y="77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43" y="94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35" y="103"/>
                  </a:lnTo>
                  <a:lnTo>
                    <a:pt x="35" y="103"/>
                  </a:lnTo>
                  <a:lnTo>
                    <a:pt x="35" y="111"/>
                  </a:lnTo>
                  <a:lnTo>
                    <a:pt x="26" y="111"/>
                  </a:lnTo>
                  <a:lnTo>
                    <a:pt x="26" y="111"/>
                  </a:lnTo>
                  <a:lnTo>
                    <a:pt x="26" y="111"/>
                  </a:lnTo>
                  <a:lnTo>
                    <a:pt x="26" y="120"/>
                  </a:lnTo>
                  <a:lnTo>
                    <a:pt x="18" y="120"/>
                  </a:lnTo>
                  <a:lnTo>
                    <a:pt x="18" y="120"/>
                  </a:lnTo>
                  <a:lnTo>
                    <a:pt x="18" y="120"/>
                  </a:lnTo>
                  <a:lnTo>
                    <a:pt x="18" y="111"/>
                  </a:lnTo>
                  <a:lnTo>
                    <a:pt x="9" y="111"/>
                  </a:lnTo>
                  <a:lnTo>
                    <a:pt x="9" y="111"/>
                  </a:lnTo>
                  <a:lnTo>
                    <a:pt x="0" y="111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94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18" y="77"/>
                  </a:lnTo>
                  <a:lnTo>
                    <a:pt x="18" y="77"/>
                  </a:lnTo>
                  <a:lnTo>
                    <a:pt x="18" y="77"/>
                  </a:lnTo>
                  <a:lnTo>
                    <a:pt x="18" y="68"/>
                  </a:lnTo>
                  <a:lnTo>
                    <a:pt x="52" y="9"/>
                  </a:lnTo>
                  <a:lnTo>
                    <a:pt x="43" y="9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77" y="9"/>
                  </a:lnTo>
                  <a:close/>
                </a:path>
              </a:pathLst>
            </a:custGeom>
            <a:solidFill>
              <a:srgbClr val="BAC1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5" name="Freeform 205"/>
            <p:cNvSpPr>
              <a:spLocks/>
            </p:cNvSpPr>
            <p:nvPr/>
          </p:nvSpPr>
          <p:spPr bwMode="auto">
            <a:xfrm>
              <a:off x="2907" y="2976"/>
              <a:ext cx="9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9" y="17"/>
                  </a:move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6" name="Freeform 206"/>
            <p:cNvSpPr>
              <a:spLocks/>
            </p:cNvSpPr>
            <p:nvPr/>
          </p:nvSpPr>
          <p:spPr bwMode="auto">
            <a:xfrm>
              <a:off x="2882" y="2993"/>
              <a:ext cx="34" cy="68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68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8" y="60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8" y="42"/>
                </a:cxn>
                <a:cxn ang="0">
                  <a:pos x="17" y="42"/>
                </a:cxn>
                <a:cxn ang="0">
                  <a:pos x="17" y="34"/>
                </a:cxn>
                <a:cxn ang="0">
                  <a:pos x="17" y="25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17"/>
                </a:cxn>
                <a:cxn ang="0">
                  <a:pos x="17" y="17"/>
                </a:cxn>
                <a:cxn ang="0">
                  <a:pos x="17" y="25"/>
                </a:cxn>
                <a:cxn ang="0">
                  <a:pos x="17" y="34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4" h="68">
                  <a:moveTo>
                    <a:pt x="0" y="68"/>
                  </a:moveTo>
                  <a:lnTo>
                    <a:pt x="0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8" y="60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42"/>
                  </a:lnTo>
                  <a:lnTo>
                    <a:pt x="17" y="42"/>
                  </a:lnTo>
                  <a:lnTo>
                    <a:pt x="17" y="34"/>
                  </a:lnTo>
                  <a:lnTo>
                    <a:pt x="17" y="25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17"/>
                  </a:lnTo>
                  <a:lnTo>
                    <a:pt x="17" y="17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7" name="Freeform 207"/>
            <p:cNvSpPr>
              <a:spLocks/>
            </p:cNvSpPr>
            <p:nvPr/>
          </p:nvSpPr>
          <p:spPr bwMode="auto">
            <a:xfrm>
              <a:off x="2848" y="3061"/>
              <a:ext cx="34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25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34" h="26">
                  <a:moveTo>
                    <a:pt x="0" y="26"/>
                  </a:moveTo>
                  <a:lnTo>
                    <a:pt x="0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8" name="Freeform 208"/>
            <p:cNvSpPr>
              <a:spLocks/>
            </p:cNvSpPr>
            <p:nvPr/>
          </p:nvSpPr>
          <p:spPr bwMode="auto">
            <a:xfrm>
              <a:off x="2830" y="3070"/>
              <a:ext cx="18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18" y="8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18" y="8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69" name="Freeform 209"/>
            <p:cNvSpPr>
              <a:spLocks/>
            </p:cNvSpPr>
            <p:nvPr/>
          </p:nvSpPr>
          <p:spPr bwMode="auto">
            <a:xfrm>
              <a:off x="2830" y="3035"/>
              <a:ext cx="18" cy="3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9"/>
                </a:cxn>
                <a:cxn ang="0">
                  <a:pos x="9" y="9"/>
                </a:cxn>
                <a:cxn ang="0">
                  <a:pos x="9" y="18"/>
                </a:cxn>
                <a:cxn ang="0">
                  <a:pos x="9" y="26"/>
                </a:cxn>
                <a:cxn ang="0">
                  <a:pos x="0" y="26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18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35">
                  <a:moveTo>
                    <a:pt x="18" y="0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18" y="9"/>
                  </a:lnTo>
                  <a:lnTo>
                    <a:pt x="9" y="9"/>
                  </a:lnTo>
                  <a:lnTo>
                    <a:pt x="9" y="18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18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0" name="Freeform 210"/>
            <p:cNvSpPr>
              <a:spLocks/>
            </p:cNvSpPr>
            <p:nvPr/>
          </p:nvSpPr>
          <p:spPr bwMode="auto">
            <a:xfrm>
              <a:off x="2848" y="2976"/>
              <a:ext cx="34" cy="5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34" h="59">
                  <a:moveTo>
                    <a:pt x="25" y="0"/>
                  </a:moveTo>
                  <a:lnTo>
                    <a:pt x="25" y="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1" name="Freeform 211"/>
            <p:cNvSpPr>
              <a:spLocks/>
            </p:cNvSpPr>
            <p:nvPr/>
          </p:nvSpPr>
          <p:spPr bwMode="auto">
            <a:xfrm>
              <a:off x="2873" y="2967"/>
              <a:ext cx="9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2" name="Freeform 212"/>
            <p:cNvSpPr>
              <a:spLocks/>
            </p:cNvSpPr>
            <p:nvPr/>
          </p:nvSpPr>
          <p:spPr bwMode="auto">
            <a:xfrm>
              <a:off x="2873" y="2967"/>
              <a:ext cx="34" cy="9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34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34" h="9">
                  <a:moveTo>
                    <a:pt x="34" y="9"/>
                  </a:moveTo>
                  <a:lnTo>
                    <a:pt x="34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3" name="Freeform 213"/>
            <p:cNvSpPr>
              <a:spLocks/>
            </p:cNvSpPr>
            <p:nvPr/>
          </p:nvSpPr>
          <p:spPr bwMode="auto">
            <a:xfrm>
              <a:off x="2873" y="2941"/>
              <a:ext cx="43" cy="3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34" y="35"/>
                </a:cxn>
                <a:cxn ang="0">
                  <a:pos x="43" y="35"/>
                </a:cxn>
                <a:cxn ang="0">
                  <a:pos x="43" y="26"/>
                </a:cxn>
                <a:cxn ang="0">
                  <a:pos x="43" y="26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9"/>
                </a:cxn>
                <a:cxn ang="0">
                  <a:pos x="9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</a:cxnLst>
              <a:rect l="0" t="0" r="r" b="b"/>
              <a:pathLst>
                <a:path w="43" h="35">
                  <a:moveTo>
                    <a:pt x="0" y="26"/>
                  </a:moveTo>
                  <a:lnTo>
                    <a:pt x="34" y="35"/>
                  </a:lnTo>
                  <a:lnTo>
                    <a:pt x="43" y="35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919E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4" name="Freeform 214"/>
            <p:cNvSpPr>
              <a:spLocks/>
            </p:cNvSpPr>
            <p:nvPr/>
          </p:nvSpPr>
          <p:spPr bwMode="auto">
            <a:xfrm>
              <a:off x="2873" y="2967"/>
              <a:ext cx="34" cy="9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34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34" h="9">
                  <a:moveTo>
                    <a:pt x="34" y="9"/>
                  </a:moveTo>
                  <a:lnTo>
                    <a:pt x="34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5" name="Freeform 215"/>
            <p:cNvSpPr>
              <a:spLocks/>
            </p:cNvSpPr>
            <p:nvPr/>
          </p:nvSpPr>
          <p:spPr bwMode="auto">
            <a:xfrm>
              <a:off x="2907" y="2950"/>
              <a:ext cx="9" cy="2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26">
                  <a:moveTo>
                    <a:pt x="9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6" name="Freeform 216"/>
            <p:cNvSpPr>
              <a:spLocks/>
            </p:cNvSpPr>
            <p:nvPr/>
          </p:nvSpPr>
          <p:spPr bwMode="auto">
            <a:xfrm>
              <a:off x="2882" y="2933"/>
              <a:ext cx="34" cy="1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8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34" h="17">
                  <a:moveTo>
                    <a:pt x="0" y="8"/>
                  </a:moveTo>
                  <a:lnTo>
                    <a:pt x="0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7" name="Freeform 217"/>
            <p:cNvSpPr>
              <a:spLocks/>
            </p:cNvSpPr>
            <p:nvPr/>
          </p:nvSpPr>
          <p:spPr bwMode="auto">
            <a:xfrm>
              <a:off x="2873" y="2941"/>
              <a:ext cx="9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9" h="26">
                  <a:moveTo>
                    <a:pt x="0" y="26"/>
                  </a:moveTo>
                  <a:lnTo>
                    <a:pt x="0" y="2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8" name="Freeform 218"/>
            <p:cNvSpPr>
              <a:spLocks/>
            </p:cNvSpPr>
            <p:nvPr/>
          </p:nvSpPr>
          <p:spPr bwMode="auto">
            <a:xfrm>
              <a:off x="2830" y="2950"/>
              <a:ext cx="103" cy="137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0" y="128"/>
                </a:cxn>
                <a:cxn ang="0">
                  <a:pos x="9" y="128"/>
                </a:cxn>
                <a:cxn ang="0">
                  <a:pos x="18" y="137"/>
                </a:cxn>
                <a:cxn ang="0">
                  <a:pos x="18" y="137"/>
                </a:cxn>
                <a:cxn ang="0">
                  <a:pos x="26" y="137"/>
                </a:cxn>
                <a:cxn ang="0">
                  <a:pos x="26" y="128"/>
                </a:cxn>
                <a:cxn ang="0">
                  <a:pos x="35" y="120"/>
                </a:cxn>
                <a:cxn ang="0">
                  <a:pos x="43" y="120"/>
                </a:cxn>
                <a:cxn ang="0">
                  <a:pos x="43" y="111"/>
                </a:cxn>
                <a:cxn ang="0">
                  <a:pos x="52" y="111"/>
                </a:cxn>
                <a:cxn ang="0">
                  <a:pos x="52" y="111"/>
                </a:cxn>
                <a:cxn ang="0">
                  <a:pos x="52" y="103"/>
                </a:cxn>
                <a:cxn ang="0">
                  <a:pos x="60" y="94"/>
                </a:cxn>
                <a:cxn ang="0">
                  <a:pos x="60" y="85"/>
                </a:cxn>
                <a:cxn ang="0">
                  <a:pos x="69" y="77"/>
                </a:cxn>
                <a:cxn ang="0">
                  <a:pos x="69" y="60"/>
                </a:cxn>
                <a:cxn ang="0">
                  <a:pos x="77" y="51"/>
                </a:cxn>
                <a:cxn ang="0">
                  <a:pos x="77" y="43"/>
                </a:cxn>
                <a:cxn ang="0">
                  <a:pos x="86" y="43"/>
                </a:cxn>
                <a:cxn ang="0">
                  <a:pos x="77" y="34"/>
                </a:cxn>
                <a:cxn ang="0">
                  <a:pos x="77" y="26"/>
                </a:cxn>
                <a:cxn ang="0">
                  <a:pos x="86" y="17"/>
                </a:cxn>
                <a:cxn ang="0">
                  <a:pos x="86" y="8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94" y="0"/>
                </a:cxn>
                <a:cxn ang="0">
                  <a:pos x="94" y="8"/>
                </a:cxn>
                <a:cxn ang="0">
                  <a:pos x="94" y="8"/>
                </a:cxn>
                <a:cxn ang="0">
                  <a:pos x="103" y="17"/>
                </a:cxn>
                <a:cxn ang="0">
                  <a:pos x="94" y="17"/>
                </a:cxn>
                <a:cxn ang="0">
                  <a:pos x="94" y="26"/>
                </a:cxn>
                <a:cxn ang="0">
                  <a:pos x="94" y="34"/>
                </a:cxn>
                <a:cxn ang="0">
                  <a:pos x="94" y="43"/>
                </a:cxn>
                <a:cxn ang="0">
                  <a:pos x="86" y="43"/>
                </a:cxn>
                <a:cxn ang="0">
                  <a:pos x="86" y="51"/>
                </a:cxn>
                <a:cxn ang="0">
                  <a:pos x="77" y="60"/>
                </a:cxn>
                <a:cxn ang="0">
                  <a:pos x="77" y="77"/>
                </a:cxn>
                <a:cxn ang="0">
                  <a:pos x="69" y="85"/>
                </a:cxn>
                <a:cxn ang="0">
                  <a:pos x="69" y="94"/>
                </a:cxn>
                <a:cxn ang="0">
                  <a:pos x="60" y="103"/>
                </a:cxn>
                <a:cxn ang="0">
                  <a:pos x="60" y="103"/>
                </a:cxn>
                <a:cxn ang="0">
                  <a:pos x="60" y="111"/>
                </a:cxn>
                <a:cxn ang="0">
                  <a:pos x="60" y="111"/>
                </a:cxn>
                <a:cxn ang="0">
                  <a:pos x="52" y="120"/>
                </a:cxn>
                <a:cxn ang="0">
                  <a:pos x="43" y="128"/>
                </a:cxn>
                <a:cxn ang="0">
                  <a:pos x="35" y="128"/>
                </a:cxn>
                <a:cxn ang="0">
                  <a:pos x="26" y="137"/>
                </a:cxn>
                <a:cxn ang="0">
                  <a:pos x="26" y="137"/>
                </a:cxn>
                <a:cxn ang="0">
                  <a:pos x="26" y="137"/>
                </a:cxn>
                <a:cxn ang="0">
                  <a:pos x="18" y="137"/>
                </a:cxn>
                <a:cxn ang="0">
                  <a:pos x="9" y="137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0" y="120"/>
                </a:cxn>
                <a:cxn ang="0">
                  <a:pos x="0" y="120"/>
                </a:cxn>
              </a:cxnLst>
              <a:rect l="0" t="0" r="r" b="b"/>
              <a:pathLst>
                <a:path w="103" h="137">
                  <a:moveTo>
                    <a:pt x="0" y="120"/>
                  </a:moveTo>
                  <a:lnTo>
                    <a:pt x="0" y="120"/>
                  </a:lnTo>
                  <a:lnTo>
                    <a:pt x="0" y="120"/>
                  </a:lnTo>
                  <a:lnTo>
                    <a:pt x="0" y="128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18" y="137"/>
                  </a:lnTo>
                  <a:lnTo>
                    <a:pt x="18" y="137"/>
                  </a:lnTo>
                  <a:lnTo>
                    <a:pt x="18" y="137"/>
                  </a:lnTo>
                  <a:lnTo>
                    <a:pt x="18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28"/>
                  </a:lnTo>
                  <a:lnTo>
                    <a:pt x="26" y="128"/>
                  </a:lnTo>
                  <a:lnTo>
                    <a:pt x="35" y="128"/>
                  </a:lnTo>
                  <a:lnTo>
                    <a:pt x="35" y="120"/>
                  </a:lnTo>
                  <a:lnTo>
                    <a:pt x="35" y="120"/>
                  </a:lnTo>
                  <a:lnTo>
                    <a:pt x="43" y="120"/>
                  </a:lnTo>
                  <a:lnTo>
                    <a:pt x="43" y="120"/>
                  </a:lnTo>
                  <a:lnTo>
                    <a:pt x="43" y="111"/>
                  </a:lnTo>
                  <a:lnTo>
                    <a:pt x="52" y="111"/>
                  </a:lnTo>
                  <a:lnTo>
                    <a:pt x="52" y="111"/>
                  </a:lnTo>
                  <a:lnTo>
                    <a:pt x="52" y="111"/>
                  </a:lnTo>
                  <a:lnTo>
                    <a:pt x="52" y="111"/>
                  </a:lnTo>
                  <a:lnTo>
                    <a:pt x="52" y="111"/>
                  </a:lnTo>
                  <a:lnTo>
                    <a:pt x="52" y="103"/>
                  </a:lnTo>
                  <a:lnTo>
                    <a:pt x="52" y="103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85"/>
                  </a:lnTo>
                  <a:lnTo>
                    <a:pt x="60" y="85"/>
                  </a:lnTo>
                  <a:lnTo>
                    <a:pt x="69" y="77"/>
                  </a:lnTo>
                  <a:lnTo>
                    <a:pt x="69" y="68"/>
                  </a:lnTo>
                  <a:lnTo>
                    <a:pt x="69" y="60"/>
                  </a:lnTo>
                  <a:lnTo>
                    <a:pt x="77" y="60"/>
                  </a:lnTo>
                  <a:lnTo>
                    <a:pt x="77" y="51"/>
                  </a:lnTo>
                  <a:lnTo>
                    <a:pt x="77" y="51"/>
                  </a:lnTo>
                  <a:lnTo>
                    <a:pt x="77" y="43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77" y="34"/>
                  </a:lnTo>
                  <a:lnTo>
                    <a:pt x="77" y="26"/>
                  </a:lnTo>
                  <a:lnTo>
                    <a:pt x="77" y="26"/>
                  </a:lnTo>
                  <a:lnTo>
                    <a:pt x="77" y="26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6" y="8"/>
                  </a:lnTo>
                  <a:lnTo>
                    <a:pt x="86" y="8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103" y="8"/>
                  </a:lnTo>
                  <a:lnTo>
                    <a:pt x="103" y="17"/>
                  </a:lnTo>
                  <a:lnTo>
                    <a:pt x="94" y="17"/>
                  </a:lnTo>
                  <a:lnTo>
                    <a:pt x="94" y="17"/>
                  </a:lnTo>
                  <a:lnTo>
                    <a:pt x="94" y="26"/>
                  </a:lnTo>
                  <a:lnTo>
                    <a:pt x="94" y="26"/>
                  </a:lnTo>
                  <a:lnTo>
                    <a:pt x="94" y="34"/>
                  </a:lnTo>
                  <a:lnTo>
                    <a:pt x="94" y="34"/>
                  </a:lnTo>
                  <a:lnTo>
                    <a:pt x="94" y="34"/>
                  </a:lnTo>
                  <a:lnTo>
                    <a:pt x="94" y="43"/>
                  </a:lnTo>
                  <a:lnTo>
                    <a:pt x="94" y="43"/>
                  </a:lnTo>
                  <a:lnTo>
                    <a:pt x="86" y="43"/>
                  </a:lnTo>
                  <a:lnTo>
                    <a:pt x="86" y="51"/>
                  </a:lnTo>
                  <a:lnTo>
                    <a:pt x="86" y="51"/>
                  </a:lnTo>
                  <a:lnTo>
                    <a:pt x="86" y="60"/>
                  </a:lnTo>
                  <a:lnTo>
                    <a:pt x="77" y="60"/>
                  </a:lnTo>
                  <a:lnTo>
                    <a:pt x="77" y="68"/>
                  </a:lnTo>
                  <a:lnTo>
                    <a:pt x="77" y="77"/>
                  </a:lnTo>
                  <a:lnTo>
                    <a:pt x="77" y="77"/>
                  </a:lnTo>
                  <a:lnTo>
                    <a:pt x="69" y="85"/>
                  </a:lnTo>
                  <a:lnTo>
                    <a:pt x="69" y="94"/>
                  </a:lnTo>
                  <a:lnTo>
                    <a:pt x="69" y="94"/>
                  </a:lnTo>
                  <a:lnTo>
                    <a:pt x="69" y="103"/>
                  </a:lnTo>
                  <a:lnTo>
                    <a:pt x="60" y="103"/>
                  </a:lnTo>
                  <a:lnTo>
                    <a:pt x="60" y="103"/>
                  </a:lnTo>
                  <a:lnTo>
                    <a:pt x="60" y="103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52" y="120"/>
                  </a:lnTo>
                  <a:lnTo>
                    <a:pt x="52" y="120"/>
                  </a:lnTo>
                  <a:lnTo>
                    <a:pt x="43" y="120"/>
                  </a:lnTo>
                  <a:lnTo>
                    <a:pt x="43" y="128"/>
                  </a:lnTo>
                  <a:lnTo>
                    <a:pt x="43" y="128"/>
                  </a:lnTo>
                  <a:lnTo>
                    <a:pt x="35" y="128"/>
                  </a:lnTo>
                  <a:lnTo>
                    <a:pt x="35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18" y="137"/>
                  </a:lnTo>
                  <a:lnTo>
                    <a:pt x="18" y="137"/>
                  </a:lnTo>
                  <a:lnTo>
                    <a:pt x="18" y="137"/>
                  </a:lnTo>
                  <a:lnTo>
                    <a:pt x="9" y="137"/>
                  </a:lnTo>
                  <a:lnTo>
                    <a:pt x="9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4F66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79" name="Freeform 219"/>
            <p:cNvSpPr>
              <a:spLocks/>
            </p:cNvSpPr>
            <p:nvPr/>
          </p:nvSpPr>
          <p:spPr bwMode="auto">
            <a:xfrm>
              <a:off x="2830" y="3070"/>
              <a:ext cx="18" cy="17"/>
            </a:xfrm>
            <a:custGeom>
              <a:avLst/>
              <a:gdLst/>
              <a:ahLst/>
              <a:cxnLst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18" y="8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</a:cxnLst>
              <a:rect l="0" t="0" r="r" b="b"/>
              <a:pathLst>
                <a:path w="18" h="17">
                  <a:moveTo>
                    <a:pt x="18" y="17"/>
                  </a:moveTo>
                  <a:lnTo>
                    <a:pt x="18" y="17"/>
                  </a:lnTo>
                  <a:lnTo>
                    <a:pt x="18" y="17"/>
                  </a:lnTo>
                  <a:lnTo>
                    <a:pt x="18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18" y="8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0" name="Freeform 220"/>
            <p:cNvSpPr>
              <a:spLocks/>
            </p:cNvSpPr>
            <p:nvPr/>
          </p:nvSpPr>
          <p:spPr bwMode="auto">
            <a:xfrm>
              <a:off x="2848" y="3061"/>
              <a:ext cx="34" cy="2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25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34" h="26">
                  <a:moveTo>
                    <a:pt x="34" y="0"/>
                  </a:move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1" name="Freeform 221"/>
            <p:cNvSpPr>
              <a:spLocks/>
            </p:cNvSpPr>
            <p:nvPr/>
          </p:nvSpPr>
          <p:spPr bwMode="auto">
            <a:xfrm>
              <a:off x="2882" y="2993"/>
              <a:ext cx="34" cy="6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17"/>
                </a:cxn>
                <a:cxn ang="0">
                  <a:pos x="17" y="17"/>
                </a:cxn>
                <a:cxn ang="0">
                  <a:pos x="17" y="25"/>
                </a:cxn>
                <a:cxn ang="0">
                  <a:pos x="17" y="34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8" y="60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8" y="42"/>
                </a:cxn>
                <a:cxn ang="0">
                  <a:pos x="17" y="42"/>
                </a:cxn>
                <a:cxn ang="0">
                  <a:pos x="17" y="34"/>
                </a:cxn>
                <a:cxn ang="0">
                  <a:pos x="17" y="25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34" h="68">
                  <a:moveTo>
                    <a:pt x="34" y="0"/>
                  </a:move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17"/>
                  </a:lnTo>
                  <a:lnTo>
                    <a:pt x="17" y="17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8" y="60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42"/>
                  </a:lnTo>
                  <a:lnTo>
                    <a:pt x="17" y="42"/>
                  </a:lnTo>
                  <a:lnTo>
                    <a:pt x="17" y="34"/>
                  </a:lnTo>
                  <a:lnTo>
                    <a:pt x="17" y="25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2" name="Freeform 222"/>
            <p:cNvSpPr>
              <a:spLocks/>
            </p:cNvSpPr>
            <p:nvPr/>
          </p:nvSpPr>
          <p:spPr bwMode="auto">
            <a:xfrm>
              <a:off x="2907" y="2976"/>
              <a:ext cx="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3" name="Freeform 223"/>
            <p:cNvSpPr>
              <a:spLocks/>
            </p:cNvSpPr>
            <p:nvPr/>
          </p:nvSpPr>
          <p:spPr bwMode="auto">
            <a:xfrm>
              <a:off x="2907" y="2950"/>
              <a:ext cx="9" cy="2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26">
                  <a:moveTo>
                    <a:pt x="9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4" name="Freeform 224"/>
            <p:cNvSpPr>
              <a:spLocks/>
            </p:cNvSpPr>
            <p:nvPr/>
          </p:nvSpPr>
          <p:spPr bwMode="auto">
            <a:xfrm>
              <a:off x="2916" y="2950"/>
              <a:ext cx="17" cy="17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17" y="17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17"/>
                </a:cxn>
                <a:cxn ang="0">
                  <a:pos x="17" y="17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5" name="Freeform 225"/>
            <p:cNvSpPr>
              <a:spLocks/>
            </p:cNvSpPr>
            <p:nvPr/>
          </p:nvSpPr>
          <p:spPr bwMode="auto">
            <a:xfrm>
              <a:off x="2924" y="2967"/>
              <a:ext cx="9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9" h="26">
                  <a:moveTo>
                    <a:pt x="0" y="26"/>
                  </a:moveTo>
                  <a:lnTo>
                    <a:pt x="0" y="2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6" name="Freeform 226"/>
            <p:cNvSpPr>
              <a:spLocks/>
            </p:cNvSpPr>
            <p:nvPr/>
          </p:nvSpPr>
          <p:spPr bwMode="auto">
            <a:xfrm>
              <a:off x="2890" y="2993"/>
              <a:ext cx="34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9" y="60"/>
                </a:cxn>
                <a:cxn ang="0">
                  <a:pos x="9" y="60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9" y="42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7" y="25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25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9" y="42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9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</a:cxnLst>
              <a:rect l="0" t="0" r="r" b="b"/>
              <a:pathLst>
                <a:path w="34" h="60">
                  <a:moveTo>
                    <a:pt x="0" y="60"/>
                  </a:moveTo>
                  <a:lnTo>
                    <a:pt x="0" y="60"/>
                  </a:lnTo>
                  <a:lnTo>
                    <a:pt x="0" y="60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42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7" y="25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9" y="42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7" name="Freeform 227"/>
            <p:cNvSpPr>
              <a:spLocks/>
            </p:cNvSpPr>
            <p:nvPr/>
          </p:nvSpPr>
          <p:spPr bwMode="auto">
            <a:xfrm>
              <a:off x="2856" y="3053"/>
              <a:ext cx="34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9" y="34"/>
                </a:cxn>
                <a:cxn ang="0">
                  <a:pos x="9" y="25"/>
                </a:cxn>
                <a:cxn ang="0">
                  <a:pos x="17" y="25"/>
                </a:cxn>
                <a:cxn ang="0">
                  <a:pos x="17" y="25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8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6" y="8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25"/>
                </a:cxn>
                <a:cxn ang="0">
                  <a:pos x="17" y="25"/>
                </a:cxn>
                <a:cxn ang="0">
                  <a:pos x="9" y="25"/>
                </a:cxn>
                <a:cxn ang="0">
                  <a:pos x="9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34" h="34">
                  <a:moveTo>
                    <a:pt x="0" y="34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9" y="34"/>
                  </a:lnTo>
                  <a:lnTo>
                    <a:pt x="9" y="25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6" y="8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9" y="25"/>
                  </a:lnTo>
                  <a:lnTo>
                    <a:pt x="9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8" name="Freeform 228"/>
            <p:cNvSpPr>
              <a:spLocks/>
            </p:cNvSpPr>
            <p:nvPr/>
          </p:nvSpPr>
          <p:spPr bwMode="auto">
            <a:xfrm>
              <a:off x="2830" y="3078"/>
              <a:ext cx="26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9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89" name="Freeform 229"/>
            <p:cNvSpPr>
              <a:spLocks/>
            </p:cNvSpPr>
            <p:nvPr/>
          </p:nvSpPr>
          <p:spPr bwMode="auto">
            <a:xfrm>
              <a:off x="2830" y="3070"/>
              <a:ext cx="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0" name="Freeform 230"/>
            <p:cNvSpPr>
              <a:spLocks/>
            </p:cNvSpPr>
            <p:nvPr/>
          </p:nvSpPr>
          <p:spPr bwMode="auto">
            <a:xfrm>
              <a:off x="2839" y="3061"/>
              <a:ext cx="9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0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1" name="Freeform 231"/>
            <p:cNvSpPr>
              <a:spLocks/>
            </p:cNvSpPr>
            <p:nvPr/>
          </p:nvSpPr>
          <p:spPr bwMode="auto">
            <a:xfrm>
              <a:off x="2839" y="3061"/>
              <a:ext cx="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h="9">
                  <a:moveTo>
                    <a:pt x="0" y="9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2" name="Freeform 232"/>
            <p:cNvSpPr>
              <a:spLocks/>
            </p:cNvSpPr>
            <p:nvPr/>
          </p:nvSpPr>
          <p:spPr bwMode="auto">
            <a:xfrm>
              <a:off x="2839" y="3070"/>
              <a:ext cx="9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3" name="Freeform 233"/>
            <p:cNvSpPr>
              <a:spLocks/>
            </p:cNvSpPr>
            <p:nvPr/>
          </p:nvSpPr>
          <p:spPr bwMode="auto">
            <a:xfrm>
              <a:off x="2848" y="3070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4" name="Freeform 234"/>
            <p:cNvSpPr>
              <a:spLocks/>
            </p:cNvSpPr>
            <p:nvPr/>
          </p:nvSpPr>
          <p:spPr bwMode="auto">
            <a:xfrm>
              <a:off x="2839" y="3061"/>
              <a:ext cx="9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lnTo>
                    <a:pt x="0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5" name="Freeform 235"/>
            <p:cNvSpPr>
              <a:spLocks/>
            </p:cNvSpPr>
            <p:nvPr/>
          </p:nvSpPr>
          <p:spPr bwMode="auto">
            <a:xfrm>
              <a:off x="2882" y="2950"/>
              <a:ext cx="25" cy="17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8" y="17"/>
                </a:cxn>
              </a:cxnLst>
              <a:rect l="0" t="0" r="r" b="b"/>
              <a:pathLst>
                <a:path w="25" h="17">
                  <a:moveTo>
                    <a:pt x="8" y="17"/>
                  </a:move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6" name="Freeform 236"/>
            <p:cNvSpPr>
              <a:spLocks/>
            </p:cNvSpPr>
            <p:nvPr/>
          </p:nvSpPr>
          <p:spPr bwMode="auto">
            <a:xfrm>
              <a:off x="2890" y="2967"/>
              <a:ext cx="17" cy="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7">
                  <a:moveTo>
                    <a:pt x="17" y="0"/>
                  </a:move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7" name="Freeform 237"/>
            <p:cNvSpPr>
              <a:spLocks/>
            </p:cNvSpPr>
            <p:nvPr/>
          </p:nvSpPr>
          <p:spPr bwMode="auto">
            <a:xfrm>
              <a:off x="2907" y="2950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8" name="Freeform 238"/>
            <p:cNvSpPr>
              <a:spLocks/>
            </p:cNvSpPr>
            <p:nvPr/>
          </p:nvSpPr>
          <p:spPr bwMode="auto">
            <a:xfrm>
              <a:off x="2890" y="2941"/>
              <a:ext cx="1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69999" name="Freeform 239"/>
            <p:cNvSpPr>
              <a:spLocks/>
            </p:cNvSpPr>
            <p:nvPr/>
          </p:nvSpPr>
          <p:spPr bwMode="auto">
            <a:xfrm>
              <a:off x="2882" y="2950"/>
              <a:ext cx="8" cy="17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8" y="17"/>
                </a:cxn>
                <a:cxn ang="0">
                  <a:pos x="8" y="17"/>
                </a:cxn>
              </a:cxnLst>
              <a:rect l="0" t="0" r="r" b="b"/>
              <a:pathLst>
                <a:path w="8" h="17">
                  <a:moveTo>
                    <a:pt x="8" y="17"/>
                  </a:moveTo>
                  <a:lnTo>
                    <a:pt x="8" y="17"/>
                  </a:lnTo>
                  <a:lnTo>
                    <a:pt x="8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0" name="Freeform 240"/>
            <p:cNvSpPr>
              <a:spLocks/>
            </p:cNvSpPr>
            <p:nvPr/>
          </p:nvSpPr>
          <p:spPr bwMode="auto">
            <a:xfrm>
              <a:off x="2865" y="2984"/>
              <a:ext cx="42" cy="51"/>
            </a:xfrm>
            <a:custGeom>
              <a:avLst/>
              <a:gdLst/>
              <a:ahLst/>
              <a:cxnLst>
                <a:cxn ang="0">
                  <a:pos x="17" y="51"/>
                </a:cxn>
                <a:cxn ang="0">
                  <a:pos x="0" y="43"/>
                </a:cxn>
                <a:cxn ang="0">
                  <a:pos x="17" y="0"/>
                </a:cxn>
                <a:cxn ang="0">
                  <a:pos x="42" y="17"/>
                </a:cxn>
                <a:cxn ang="0">
                  <a:pos x="17" y="51"/>
                </a:cxn>
              </a:cxnLst>
              <a:rect l="0" t="0" r="r" b="b"/>
              <a:pathLst>
                <a:path w="42" h="51">
                  <a:moveTo>
                    <a:pt x="17" y="51"/>
                  </a:moveTo>
                  <a:lnTo>
                    <a:pt x="0" y="43"/>
                  </a:lnTo>
                  <a:lnTo>
                    <a:pt x="17" y="0"/>
                  </a:lnTo>
                  <a:lnTo>
                    <a:pt x="42" y="17"/>
                  </a:lnTo>
                  <a:lnTo>
                    <a:pt x="17" y="51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1" name="Freeform 241"/>
            <p:cNvSpPr>
              <a:spLocks/>
            </p:cNvSpPr>
            <p:nvPr/>
          </p:nvSpPr>
          <p:spPr bwMode="auto">
            <a:xfrm>
              <a:off x="2856" y="3027"/>
              <a:ext cx="3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26" y="8"/>
                </a:cxn>
                <a:cxn ang="0">
                  <a:pos x="34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34" h="8">
                  <a:moveTo>
                    <a:pt x="0" y="0"/>
                  </a:moveTo>
                  <a:lnTo>
                    <a:pt x="9" y="0"/>
                  </a:lnTo>
                  <a:lnTo>
                    <a:pt x="26" y="8"/>
                  </a:lnTo>
                  <a:lnTo>
                    <a:pt x="34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2" name="Freeform 242"/>
            <p:cNvSpPr>
              <a:spLocks/>
            </p:cNvSpPr>
            <p:nvPr/>
          </p:nvSpPr>
          <p:spPr bwMode="auto">
            <a:xfrm>
              <a:off x="2856" y="2984"/>
              <a:ext cx="26" cy="4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7" y="0"/>
                </a:cxn>
                <a:cxn ang="0">
                  <a:pos x="0" y="43"/>
                </a:cxn>
                <a:cxn ang="0">
                  <a:pos x="9" y="43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26" y="0"/>
                </a:cxn>
              </a:cxnLst>
              <a:rect l="0" t="0" r="r" b="b"/>
              <a:pathLst>
                <a:path w="26" h="43">
                  <a:moveTo>
                    <a:pt x="26" y="0"/>
                  </a:moveTo>
                  <a:lnTo>
                    <a:pt x="17" y="0"/>
                  </a:lnTo>
                  <a:lnTo>
                    <a:pt x="0" y="43"/>
                  </a:lnTo>
                  <a:lnTo>
                    <a:pt x="9" y="43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3" name="Freeform 243"/>
            <p:cNvSpPr>
              <a:spLocks/>
            </p:cNvSpPr>
            <p:nvPr/>
          </p:nvSpPr>
          <p:spPr bwMode="auto">
            <a:xfrm>
              <a:off x="2882" y="2984"/>
              <a:ext cx="25" cy="17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25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17"/>
                </a:cxn>
              </a:cxnLst>
              <a:rect l="0" t="0" r="r" b="b"/>
              <a:pathLst>
                <a:path w="25" h="17">
                  <a:moveTo>
                    <a:pt x="25" y="17"/>
                  </a:moveTo>
                  <a:lnTo>
                    <a:pt x="25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4" name="Freeform 244"/>
            <p:cNvSpPr>
              <a:spLocks/>
            </p:cNvSpPr>
            <p:nvPr/>
          </p:nvSpPr>
          <p:spPr bwMode="auto">
            <a:xfrm>
              <a:off x="2882" y="3001"/>
              <a:ext cx="25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4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0" y="34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8" y="34"/>
                </a:cxn>
                <a:cxn ang="0">
                  <a:pos x="0" y="34"/>
                </a:cxn>
              </a:cxnLst>
              <a:rect l="0" t="0" r="r" b="b"/>
              <a:pathLst>
                <a:path w="25" h="34">
                  <a:moveTo>
                    <a:pt x="0" y="34"/>
                  </a:moveTo>
                  <a:lnTo>
                    <a:pt x="8" y="3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5" name="Freeform 245"/>
            <p:cNvSpPr>
              <a:spLocks/>
            </p:cNvSpPr>
            <p:nvPr/>
          </p:nvSpPr>
          <p:spPr bwMode="auto">
            <a:xfrm>
              <a:off x="2890" y="2821"/>
              <a:ext cx="60" cy="1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9" y="120"/>
                </a:cxn>
                <a:cxn ang="0">
                  <a:pos x="0" y="12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60" h="120">
                  <a:moveTo>
                    <a:pt x="60" y="0"/>
                  </a:moveTo>
                  <a:lnTo>
                    <a:pt x="9" y="120"/>
                  </a:lnTo>
                  <a:lnTo>
                    <a:pt x="0" y="12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6" name="Freeform 246"/>
            <p:cNvSpPr>
              <a:spLocks/>
            </p:cNvSpPr>
            <p:nvPr/>
          </p:nvSpPr>
          <p:spPr bwMode="auto">
            <a:xfrm>
              <a:off x="2899" y="2821"/>
              <a:ext cx="51" cy="12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0" y="12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0" y="120"/>
                </a:cxn>
                <a:cxn ang="0">
                  <a:pos x="0" y="120"/>
                </a:cxn>
                <a:cxn ang="0">
                  <a:pos x="0" y="120"/>
                </a:cxn>
                <a:cxn ang="0">
                  <a:pos x="0" y="120"/>
                </a:cxn>
                <a:cxn ang="0">
                  <a:pos x="0" y="120"/>
                </a:cxn>
              </a:cxnLst>
              <a:rect l="0" t="0" r="r" b="b"/>
              <a:pathLst>
                <a:path w="51" h="120">
                  <a:moveTo>
                    <a:pt x="0" y="120"/>
                  </a:moveTo>
                  <a:lnTo>
                    <a:pt x="0" y="12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7" name="Freeform 247"/>
            <p:cNvSpPr>
              <a:spLocks/>
            </p:cNvSpPr>
            <p:nvPr/>
          </p:nvSpPr>
          <p:spPr bwMode="auto">
            <a:xfrm>
              <a:off x="2890" y="2941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8" name="Freeform 248"/>
            <p:cNvSpPr>
              <a:spLocks/>
            </p:cNvSpPr>
            <p:nvPr/>
          </p:nvSpPr>
          <p:spPr bwMode="auto">
            <a:xfrm>
              <a:off x="2890" y="2821"/>
              <a:ext cx="52" cy="120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52" y="0"/>
                </a:cxn>
                <a:cxn ang="0">
                  <a:pos x="0" y="120"/>
                </a:cxn>
                <a:cxn ang="0">
                  <a:pos x="0" y="12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</a:cxnLst>
              <a:rect l="0" t="0" r="r" b="b"/>
              <a:pathLst>
                <a:path w="52" h="120">
                  <a:moveTo>
                    <a:pt x="52" y="0"/>
                  </a:moveTo>
                  <a:lnTo>
                    <a:pt x="52" y="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09" name="Freeform 249"/>
            <p:cNvSpPr>
              <a:spLocks/>
            </p:cNvSpPr>
            <p:nvPr/>
          </p:nvSpPr>
          <p:spPr bwMode="auto">
            <a:xfrm>
              <a:off x="2942" y="2821"/>
              <a:ext cx="8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0" name="Freeform 250"/>
            <p:cNvSpPr>
              <a:spLocks/>
            </p:cNvSpPr>
            <p:nvPr/>
          </p:nvSpPr>
          <p:spPr bwMode="auto">
            <a:xfrm>
              <a:off x="2976" y="3164"/>
              <a:ext cx="42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42" y="26"/>
                </a:cxn>
                <a:cxn ang="0">
                  <a:pos x="42" y="26"/>
                </a:cxn>
                <a:cxn ang="0">
                  <a:pos x="0" y="17"/>
                </a:cxn>
                <a:cxn ang="0">
                  <a:pos x="0" y="0"/>
                </a:cxn>
              </a:cxnLst>
              <a:rect l="0" t="0" r="r" b="b"/>
              <a:pathLst>
                <a:path w="42" h="26">
                  <a:moveTo>
                    <a:pt x="0" y="0"/>
                  </a:move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1" name="Freeform 251"/>
            <p:cNvSpPr>
              <a:spLocks/>
            </p:cNvSpPr>
            <p:nvPr/>
          </p:nvSpPr>
          <p:spPr bwMode="auto">
            <a:xfrm>
              <a:off x="2976" y="3164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2" name="Freeform 252"/>
            <p:cNvSpPr>
              <a:spLocks/>
            </p:cNvSpPr>
            <p:nvPr/>
          </p:nvSpPr>
          <p:spPr bwMode="auto">
            <a:xfrm>
              <a:off x="3010" y="3181"/>
              <a:ext cx="8" cy="17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8" y="9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9"/>
                </a:cxn>
                <a:cxn ang="0">
                  <a:pos x="8" y="17"/>
                </a:cxn>
              </a:cxnLst>
              <a:rect l="0" t="0" r="r" b="b"/>
              <a:pathLst>
                <a:path w="8" h="17">
                  <a:moveTo>
                    <a:pt x="8" y="17"/>
                  </a:move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9"/>
                  </a:lnTo>
                  <a:lnTo>
                    <a:pt x="0" y="9"/>
                  </a:lnTo>
                  <a:lnTo>
                    <a:pt x="8" y="9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9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3" name="Freeform 253"/>
            <p:cNvSpPr>
              <a:spLocks/>
            </p:cNvSpPr>
            <p:nvPr/>
          </p:nvSpPr>
          <p:spPr bwMode="auto">
            <a:xfrm>
              <a:off x="2976" y="3181"/>
              <a:ext cx="42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2" y="17"/>
                </a:cxn>
                <a:cxn ang="0">
                  <a:pos x="42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2" h="17">
                  <a:moveTo>
                    <a:pt x="0" y="0"/>
                  </a:moveTo>
                  <a:lnTo>
                    <a:pt x="0" y="0"/>
                  </a:lnTo>
                  <a:lnTo>
                    <a:pt x="42" y="17"/>
                  </a:lnTo>
                  <a:lnTo>
                    <a:pt x="42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4" name="Freeform 254"/>
            <p:cNvSpPr>
              <a:spLocks/>
            </p:cNvSpPr>
            <p:nvPr/>
          </p:nvSpPr>
          <p:spPr bwMode="auto">
            <a:xfrm>
              <a:off x="2976" y="3164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7">
                  <a:moveTo>
                    <a:pt x="0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5" name="Freeform 255"/>
            <p:cNvSpPr>
              <a:spLocks/>
            </p:cNvSpPr>
            <p:nvPr/>
          </p:nvSpPr>
          <p:spPr bwMode="auto">
            <a:xfrm>
              <a:off x="2933" y="3164"/>
              <a:ext cx="85" cy="120"/>
            </a:xfrm>
            <a:custGeom>
              <a:avLst/>
              <a:gdLst/>
              <a:ahLst/>
              <a:cxnLst>
                <a:cxn ang="0">
                  <a:pos x="77" y="17"/>
                </a:cxn>
                <a:cxn ang="0">
                  <a:pos x="77" y="17"/>
                </a:cxn>
                <a:cxn ang="0">
                  <a:pos x="77" y="17"/>
                </a:cxn>
                <a:cxn ang="0">
                  <a:pos x="85" y="26"/>
                </a:cxn>
                <a:cxn ang="0">
                  <a:pos x="85" y="26"/>
                </a:cxn>
                <a:cxn ang="0">
                  <a:pos x="85" y="34"/>
                </a:cxn>
                <a:cxn ang="0">
                  <a:pos x="77" y="34"/>
                </a:cxn>
                <a:cxn ang="0">
                  <a:pos x="77" y="34"/>
                </a:cxn>
                <a:cxn ang="0">
                  <a:pos x="77" y="43"/>
                </a:cxn>
                <a:cxn ang="0">
                  <a:pos x="77" y="43"/>
                </a:cxn>
                <a:cxn ang="0">
                  <a:pos x="68" y="51"/>
                </a:cxn>
                <a:cxn ang="0">
                  <a:pos x="68" y="60"/>
                </a:cxn>
                <a:cxn ang="0">
                  <a:pos x="68" y="60"/>
                </a:cxn>
                <a:cxn ang="0">
                  <a:pos x="60" y="68"/>
                </a:cxn>
                <a:cxn ang="0">
                  <a:pos x="60" y="77"/>
                </a:cxn>
                <a:cxn ang="0">
                  <a:pos x="60" y="77"/>
                </a:cxn>
                <a:cxn ang="0">
                  <a:pos x="60" y="86"/>
                </a:cxn>
                <a:cxn ang="0">
                  <a:pos x="51" y="86"/>
                </a:cxn>
                <a:cxn ang="0">
                  <a:pos x="51" y="94"/>
                </a:cxn>
                <a:cxn ang="0">
                  <a:pos x="51" y="94"/>
                </a:cxn>
                <a:cxn ang="0">
                  <a:pos x="51" y="94"/>
                </a:cxn>
                <a:cxn ang="0">
                  <a:pos x="51" y="94"/>
                </a:cxn>
                <a:cxn ang="0">
                  <a:pos x="51" y="94"/>
                </a:cxn>
                <a:cxn ang="0">
                  <a:pos x="51" y="103"/>
                </a:cxn>
                <a:cxn ang="0">
                  <a:pos x="43" y="103"/>
                </a:cxn>
                <a:cxn ang="0">
                  <a:pos x="43" y="103"/>
                </a:cxn>
                <a:cxn ang="0">
                  <a:pos x="43" y="103"/>
                </a:cxn>
                <a:cxn ang="0">
                  <a:pos x="34" y="111"/>
                </a:cxn>
                <a:cxn ang="0">
                  <a:pos x="34" y="111"/>
                </a:cxn>
                <a:cxn ang="0">
                  <a:pos x="34" y="111"/>
                </a:cxn>
                <a:cxn ang="0">
                  <a:pos x="26" y="111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17" y="120"/>
                </a:cxn>
                <a:cxn ang="0">
                  <a:pos x="17" y="120"/>
                </a:cxn>
                <a:cxn ang="0">
                  <a:pos x="17" y="120"/>
                </a:cxn>
                <a:cxn ang="0">
                  <a:pos x="17" y="120"/>
                </a:cxn>
                <a:cxn ang="0">
                  <a:pos x="9" y="120"/>
                </a:cxn>
                <a:cxn ang="0">
                  <a:pos x="9" y="111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0" y="103"/>
                </a:cxn>
                <a:cxn ang="0">
                  <a:pos x="0" y="103"/>
                </a:cxn>
                <a:cxn ang="0">
                  <a:pos x="0" y="103"/>
                </a:cxn>
                <a:cxn ang="0">
                  <a:pos x="0" y="94"/>
                </a:cxn>
                <a:cxn ang="0">
                  <a:pos x="9" y="86"/>
                </a:cxn>
                <a:cxn ang="0">
                  <a:pos x="9" y="86"/>
                </a:cxn>
                <a:cxn ang="0">
                  <a:pos x="17" y="77"/>
                </a:cxn>
                <a:cxn ang="0">
                  <a:pos x="17" y="77"/>
                </a:cxn>
                <a:cxn ang="0">
                  <a:pos x="17" y="77"/>
                </a:cxn>
                <a:cxn ang="0">
                  <a:pos x="43" y="17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77" y="17"/>
                </a:cxn>
              </a:cxnLst>
              <a:rect l="0" t="0" r="r" b="b"/>
              <a:pathLst>
                <a:path w="85" h="120">
                  <a:moveTo>
                    <a:pt x="77" y="17"/>
                  </a:moveTo>
                  <a:lnTo>
                    <a:pt x="77" y="17"/>
                  </a:lnTo>
                  <a:lnTo>
                    <a:pt x="77" y="17"/>
                  </a:lnTo>
                  <a:lnTo>
                    <a:pt x="85" y="26"/>
                  </a:lnTo>
                  <a:lnTo>
                    <a:pt x="85" y="26"/>
                  </a:lnTo>
                  <a:lnTo>
                    <a:pt x="85" y="34"/>
                  </a:lnTo>
                  <a:lnTo>
                    <a:pt x="77" y="34"/>
                  </a:lnTo>
                  <a:lnTo>
                    <a:pt x="77" y="34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68" y="51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60" y="68"/>
                  </a:lnTo>
                  <a:lnTo>
                    <a:pt x="60" y="77"/>
                  </a:lnTo>
                  <a:lnTo>
                    <a:pt x="60" y="77"/>
                  </a:lnTo>
                  <a:lnTo>
                    <a:pt x="60" y="86"/>
                  </a:lnTo>
                  <a:lnTo>
                    <a:pt x="51" y="86"/>
                  </a:lnTo>
                  <a:lnTo>
                    <a:pt x="51" y="94"/>
                  </a:lnTo>
                  <a:lnTo>
                    <a:pt x="51" y="94"/>
                  </a:lnTo>
                  <a:lnTo>
                    <a:pt x="51" y="94"/>
                  </a:lnTo>
                  <a:lnTo>
                    <a:pt x="51" y="94"/>
                  </a:lnTo>
                  <a:lnTo>
                    <a:pt x="51" y="94"/>
                  </a:lnTo>
                  <a:lnTo>
                    <a:pt x="51" y="103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43" y="103"/>
                  </a:lnTo>
                  <a:lnTo>
                    <a:pt x="34" y="111"/>
                  </a:lnTo>
                  <a:lnTo>
                    <a:pt x="34" y="111"/>
                  </a:lnTo>
                  <a:lnTo>
                    <a:pt x="34" y="111"/>
                  </a:lnTo>
                  <a:lnTo>
                    <a:pt x="26" y="111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17" y="120"/>
                  </a:lnTo>
                  <a:lnTo>
                    <a:pt x="17" y="120"/>
                  </a:lnTo>
                  <a:lnTo>
                    <a:pt x="17" y="120"/>
                  </a:lnTo>
                  <a:lnTo>
                    <a:pt x="17" y="120"/>
                  </a:lnTo>
                  <a:lnTo>
                    <a:pt x="9" y="120"/>
                  </a:lnTo>
                  <a:lnTo>
                    <a:pt x="9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94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17" y="77"/>
                  </a:lnTo>
                  <a:lnTo>
                    <a:pt x="17" y="77"/>
                  </a:lnTo>
                  <a:lnTo>
                    <a:pt x="17" y="77"/>
                  </a:lnTo>
                  <a:lnTo>
                    <a:pt x="43" y="17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77" y="17"/>
                  </a:lnTo>
                  <a:close/>
                </a:path>
              </a:pathLst>
            </a:custGeom>
            <a:solidFill>
              <a:srgbClr val="BAC1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6" name="Freeform 256"/>
            <p:cNvSpPr>
              <a:spLocks/>
            </p:cNvSpPr>
            <p:nvPr/>
          </p:nvSpPr>
          <p:spPr bwMode="auto">
            <a:xfrm>
              <a:off x="3010" y="3181"/>
              <a:ext cx="8" cy="9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8" y="9"/>
                </a:cxn>
              </a:cxnLst>
              <a:rect l="0" t="0" r="r" b="b"/>
              <a:pathLst>
                <a:path w="8" h="9">
                  <a:moveTo>
                    <a:pt x="8" y="9"/>
                  </a:move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9"/>
                  </a:lnTo>
                  <a:lnTo>
                    <a:pt x="0" y="9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7" name="Freeform 257"/>
            <p:cNvSpPr>
              <a:spLocks/>
            </p:cNvSpPr>
            <p:nvPr/>
          </p:nvSpPr>
          <p:spPr bwMode="auto">
            <a:xfrm>
              <a:off x="2984" y="3190"/>
              <a:ext cx="34" cy="68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0"/>
                </a:cxn>
                <a:cxn ang="0">
                  <a:pos x="9" y="60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9" y="42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7" y="25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34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17" y="25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9" y="42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9" y="60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4" h="68">
                  <a:moveTo>
                    <a:pt x="0" y="68"/>
                  </a:move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9" y="60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42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7" y="25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4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9" y="42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6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8" name="Freeform 258"/>
            <p:cNvSpPr>
              <a:spLocks/>
            </p:cNvSpPr>
            <p:nvPr/>
          </p:nvSpPr>
          <p:spPr bwMode="auto">
            <a:xfrm>
              <a:off x="2950" y="3258"/>
              <a:ext cx="34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34" y="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9" y="17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34" h="26"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19" name="Freeform 259"/>
            <p:cNvSpPr>
              <a:spLocks/>
            </p:cNvSpPr>
            <p:nvPr/>
          </p:nvSpPr>
          <p:spPr bwMode="auto">
            <a:xfrm>
              <a:off x="2933" y="3267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0" name="Freeform 260"/>
            <p:cNvSpPr>
              <a:spLocks/>
            </p:cNvSpPr>
            <p:nvPr/>
          </p:nvSpPr>
          <p:spPr bwMode="auto">
            <a:xfrm>
              <a:off x="2933" y="3241"/>
              <a:ext cx="17" cy="26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17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7" h="26">
                  <a:moveTo>
                    <a:pt x="17" y="0"/>
                  </a:move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17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1" name="Freeform 261"/>
            <p:cNvSpPr>
              <a:spLocks/>
            </p:cNvSpPr>
            <p:nvPr/>
          </p:nvSpPr>
          <p:spPr bwMode="auto">
            <a:xfrm>
              <a:off x="2950" y="3181"/>
              <a:ext cx="26" cy="6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60">
                  <a:moveTo>
                    <a:pt x="26" y="0"/>
                  </a:moveTo>
                  <a:lnTo>
                    <a:pt x="26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2" name="Freeform 262"/>
            <p:cNvSpPr>
              <a:spLocks/>
            </p:cNvSpPr>
            <p:nvPr/>
          </p:nvSpPr>
          <p:spPr bwMode="auto">
            <a:xfrm>
              <a:off x="2976" y="3164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3" name="Freeform 263"/>
            <p:cNvSpPr>
              <a:spLocks/>
            </p:cNvSpPr>
            <p:nvPr/>
          </p:nvSpPr>
          <p:spPr bwMode="auto">
            <a:xfrm>
              <a:off x="2976" y="3164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4" name="Freeform 264"/>
            <p:cNvSpPr>
              <a:spLocks/>
            </p:cNvSpPr>
            <p:nvPr/>
          </p:nvSpPr>
          <p:spPr bwMode="auto">
            <a:xfrm>
              <a:off x="2976" y="3138"/>
              <a:ext cx="42" cy="4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34" y="43"/>
                </a:cxn>
                <a:cxn ang="0">
                  <a:pos x="34" y="35"/>
                </a:cxn>
                <a:cxn ang="0">
                  <a:pos x="42" y="35"/>
                </a:cxn>
                <a:cxn ang="0">
                  <a:pos x="42" y="26"/>
                </a:cxn>
                <a:cxn ang="0">
                  <a:pos x="42" y="26"/>
                </a:cxn>
                <a:cxn ang="0">
                  <a:pos x="42" y="17"/>
                </a:cxn>
                <a:cxn ang="0">
                  <a:pos x="42" y="17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25" y="9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42" h="43">
                  <a:moveTo>
                    <a:pt x="0" y="26"/>
                  </a:moveTo>
                  <a:lnTo>
                    <a:pt x="34" y="43"/>
                  </a:lnTo>
                  <a:lnTo>
                    <a:pt x="34" y="35"/>
                  </a:lnTo>
                  <a:lnTo>
                    <a:pt x="42" y="35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5" y="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919E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5" name="Freeform 265"/>
            <p:cNvSpPr>
              <a:spLocks/>
            </p:cNvSpPr>
            <p:nvPr/>
          </p:nvSpPr>
          <p:spPr bwMode="auto">
            <a:xfrm>
              <a:off x="2976" y="3164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6" name="Freeform 266"/>
            <p:cNvSpPr>
              <a:spLocks/>
            </p:cNvSpPr>
            <p:nvPr/>
          </p:nvSpPr>
          <p:spPr bwMode="auto">
            <a:xfrm>
              <a:off x="3010" y="3147"/>
              <a:ext cx="8" cy="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7" name="Freeform 267"/>
            <p:cNvSpPr>
              <a:spLocks/>
            </p:cNvSpPr>
            <p:nvPr/>
          </p:nvSpPr>
          <p:spPr bwMode="auto">
            <a:xfrm>
              <a:off x="2984" y="3138"/>
              <a:ext cx="3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8" name="Freeform 268"/>
            <p:cNvSpPr>
              <a:spLocks/>
            </p:cNvSpPr>
            <p:nvPr/>
          </p:nvSpPr>
          <p:spPr bwMode="auto">
            <a:xfrm>
              <a:off x="2976" y="3138"/>
              <a:ext cx="8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8" h="26"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29" name="Freeform 269"/>
            <p:cNvSpPr>
              <a:spLocks/>
            </p:cNvSpPr>
            <p:nvPr/>
          </p:nvSpPr>
          <p:spPr bwMode="auto">
            <a:xfrm>
              <a:off x="2933" y="3147"/>
              <a:ext cx="94" cy="145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28"/>
                </a:cxn>
                <a:cxn ang="0">
                  <a:pos x="9" y="137"/>
                </a:cxn>
                <a:cxn ang="0">
                  <a:pos x="17" y="137"/>
                </a:cxn>
                <a:cxn ang="0">
                  <a:pos x="17" y="137"/>
                </a:cxn>
                <a:cxn ang="0">
                  <a:pos x="26" y="137"/>
                </a:cxn>
                <a:cxn ang="0">
                  <a:pos x="26" y="137"/>
                </a:cxn>
                <a:cxn ang="0">
                  <a:pos x="34" y="128"/>
                </a:cxn>
                <a:cxn ang="0">
                  <a:pos x="43" y="120"/>
                </a:cxn>
                <a:cxn ang="0">
                  <a:pos x="43" y="120"/>
                </a:cxn>
                <a:cxn ang="0">
                  <a:pos x="51" y="111"/>
                </a:cxn>
                <a:cxn ang="0">
                  <a:pos x="51" y="111"/>
                </a:cxn>
                <a:cxn ang="0">
                  <a:pos x="51" y="111"/>
                </a:cxn>
                <a:cxn ang="0">
                  <a:pos x="60" y="103"/>
                </a:cxn>
                <a:cxn ang="0">
                  <a:pos x="60" y="94"/>
                </a:cxn>
                <a:cxn ang="0">
                  <a:pos x="68" y="77"/>
                </a:cxn>
                <a:cxn ang="0">
                  <a:pos x="68" y="68"/>
                </a:cxn>
                <a:cxn ang="0">
                  <a:pos x="77" y="60"/>
                </a:cxn>
                <a:cxn ang="0">
                  <a:pos x="77" y="51"/>
                </a:cxn>
                <a:cxn ang="0">
                  <a:pos x="85" y="43"/>
                </a:cxn>
                <a:cxn ang="0">
                  <a:pos x="77" y="43"/>
                </a:cxn>
                <a:cxn ang="0">
                  <a:pos x="77" y="34"/>
                </a:cxn>
                <a:cxn ang="0">
                  <a:pos x="85" y="26"/>
                </a:cxn>
                <a:cxn ang="0">
                  <a:pos x="85" y="17"/>
                </a:cxn>
                <a:cxn ang="0">
                  <a:pos x="85" y="8"/>
                </a:cxn>
                <a:cxn ang="0">
                  <a:pos x="85" y="0"/>
                </a:cxn>
                <a:cxn ang="0">
                  <a:pos x="94" y="8"/>
                </a:cxn>
                <a:cxn ang="0">
                  <a:pos x="94" y="8"/>
                </a:cxn>
                <a:cxn ang="0">
                  <a:pos x="94" y="17"/>
                </a:cxn>
                <a:cxn ang="0">
                  <a:pos x="94" y="17"/>
                </a:cxn>
                <a:cxn ang="0">
                  <a:pos x="94" y="26"/>
                </a:cxn>
                <a:cxn ang="0">
                  <a:pos x="94" y="34"/>
                </a:cxn>
                <a:cxn ang="0">
                  <a:pos x="94" y="43"/>
                </a:cxn>
                <a:cxn ang="0">
                  <a:pos x="94" y="43"/>
                </a:cxn>
                <a:cxn ang="0">
                  <a:pos x="85" y="51"/>
                </a:cxn>
                <a:cxn ang="0">
                  <a:pos x="85" y="60"/>
                </a:cxn>
                <a:cxn ang="0">
                  <a:pos x="77" y="68"/>
                </a:cxn>
                <a:cxn ang="0">
                  <a:pos x="77" y="77"/>
                </a:cxn>
                <a:cxn ang="0">
                  <a:pos x="68" y="94"/>
                </a:cxn>
                <a:cxn ang="0">
                  <a:pos x="68" y="103"/>
                </a:cxn>
                <a:cxn ang="0">
                  <a:pos x="60" y="111"/>
                </a:cxn>
                <a:cxn ang="0">
                  <a:pos x="60" y="111"/>
                </a:cxn>
                <a:cxn ang="0">
                  <a:pos x="60" y="111"/>
                </a:cxn>
                <a:cxn ang="0">
                  <a:pos x="51" y="120"/>
                </a:cxn>
                <a:cxn ang="0">
                  <a:pos x="51" y="120"/>
                </a:cxn>
                <a:cxn ang="0">
                  <a:pos x="43" y="128"/>
                </a:cxn>
                <a:cxn ang="0">
                  <a:pos x="34" y="137"/>
                </a:cxn>
                <a:cxn ang="0">
                  <a:pos x="26" y="137"/>
                </a:cxn>
                <a:cxn ang="0">
                  <a:pos x="26" y="145"/>
                </a:cxn>
                <a:cxn ang="0">
                  <a:pos x="17" y="145"/>
                </a:cxn>
                <a:cxn ang="0">
                  <a:pos x="17" y="145"/>
                </a:cxn>
                <a:cxn ang="0">
                  <a:pos x="9" y="137"/>
                </a:cxn>
                <a:cxn ang="0">
                  <a:pos x="0" y="137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0" y="120"/>
                </a:cxn>
              </a:cxnLst>
              <a:rect l="0" t="0" r="r" b="b"/>
              <a:pathLst>
                <a:path w="94" h="145">
                  <a:moveTo>
                    <a:pt x="0" y="120"/>
                  </a:moveTo>
                  <a:lnTo>
                    <a:pt x="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9" y="128"/>
                  </a:lnTo>
                  <a:lnTo>
                    <a:pt x="9" y="137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34" y="128"/>
                  </a:lnTo>
                  <a:lnTo>
                    <a:pt x="34" y="128"/>
                  </a:lnTo>
                  <a:lnTo>
                    <a:pt x="34" y="128"/>
                  </a:lnTo>
                  <a:lnTo>
                    <a:pt x="43" y="120"/>
                  </a:lnTo>
                  <a:lnTo>
                    <a:pt x="43" y="120"/>
                  </a:lnTo>
                  <a:lnTo>
                    <a:pt x="43" y="120"/>
                  </a:lnTo>
                  <a:lnTo>
                    <a:pt x="43" y="120"/>
                  </a:lnTo>
                  <a:lnTo>
                    <a:pt x="51" y="111"/>
                  </a:lnTo>
                  <a:lnTo>
                    <a:pt x="51" y="111"/>
                  </a:lnTo>
                  <a:lnTo>
                    <a:pt x="51" y="111"/>
                  </a:lnTo>
                  <a:lnTo>
                    <a:pt x="51" y="111"/>
                  </a:lnTo>
                  <a:lnTo>
                    <a:pt x="51" y="111"/>
                  </a:lnTo>
                  <a:lnTo>
                    <a:pt x="51" y="103"/>
                  </a:lnTo>
                  <a:lnTo>
                    <a:pt x="60" y="103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85"/>
                  </a:lnTo>
                  <a:lnTo>
                    <a:pt x="68" y="77"/>
                  </a:lnTo>
                  <a:lnTo>
                    <a:pt x="68" y="77"/>
                  </a:lnTo>
                  <a:lnTo>
                    <a:pt x="68" y="68"/>
                  </a:lnTo>
                  <a:lnTo>
                    <a:pt x="77" y="60"/>
                  </a:lnTo>
                  <a:lnTo>
                    <a:pt x="77" y="60"/>
                  </a:lnTo>
                  <a:lnTo>
                    <a:pt x="77" y="51"/>
                  </a:lnTo>
                  <a:lnTo>
                    <a:pt x="77" y="51"/>
                  </a:lnTo>
                  <a:lnTo>
                    <a:pt x="77" y="51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77" y="43"/>
                  </a:lnTo>
                  <a:lnTo>
                    <a:pt x="77" y="34"/>
                  </a:lnTo>
                  <a:lnTo>
                    <a:pt x="77" y="34"/>
                  </a:lnTo>
                  <a:lnTo>
                    <a:pt x="77" y="26"/>
                  </a:lnTo>
                  <a:lnTo>
                    <a:pt x="85" y="26"/>
                  </a:lnTo>
                  <a:lnTo>
                    <a:pt x="85" y="17"/>
                  </a:lnTo>
                  <a:lnTo>
                    <a:pt x="85" y="17"/>
                  </a:lnTo>
                  <a:lnTo>
                    <a:pt x="85" y="8"/>
                  </a:lnTo>
                  <a:lnTo>
                    <a:pt x="85" y="8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5" y="8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4" y="17"/>
                  </a:lnTo>
                  <a:lnTo>
                    <a:pt x="94" y="17"/>
                  </a:lnTo>
                  <a:lnTo>
                    <a:pt x="94" y="17"/>
                  </a:lnTo>
                  <a:lnTo>
                    <a:pt x="94" y="17"/>
                  </a:lnTo>
                  <a:lnTo>
                    <a:pt x="94" y="26"/>
                  </a:lnTo>
                  <a:lnTo>
                    <a:pt x="94" y="26"/>
                  </a:lnTo>
                  <a:lnTo>
                    <a:pt x="94" y="26"/>
                  </a:lnTo>
                  <a:lnTo>
                    <a:pt x="94" y="34"/>
                  </a:lnTo>
                  <a:lnTo>
                    <a:pt x="94" y="34"/>
                  </a:lnTo>
                  <a:lnTo>
                    <a:pt x="94" y="43"/>
                  </a:lnTo>
                  <a:lnTo>
                    <a:pt x="94" y="43"/>
                  </a:lnTo>
                  <a:lnTo>
                    <a:pt x="94" y="43"/>
                  </a:lnTo>
                  <a:lnTo>
                    <a:pt x="85" y="51"/>
                  </a:lnTo>
                  <a:lnTo>
                    <a:pt x="85" y="51"/>
                  </a:lnTo>
                  <a:lnTo>
                    <a:pt x="85" y="51"/>
                  </a:lnTo>
                  <a:lnTo>
                    <a:pt x="85" y="60"/>
                  </a:lnTo>
                  <a:lnTo>
                    <a:pt x="85" y="60"/>
                  </a:lnTo>
                  <a:lnTo>
                    <a:pt x="77" y="68"/>
                  </a:lnTo>
                  <a:lnTo>
                    <a:pt x="77" y="77"/>
                  </a:lnTo>
                  <a:lnTo>
                    <a:pt x="77" y="77"/>
                  </a:lnTo>
                  <a:lnTo>
                    <a:pt x="77" y="85"/>
                  </a:lnTo>
                  <a:lnTo>
                    <a:pt x="68" y="94"/>
                  </a:lnTo>
                  <a:lnTo>
                    <a:pt x="68" y="94"/>
                  </a:lnTo>
                  <a:lnTo>
                    <a:pt x="68" y="103"/>
                  </a:lnTo>
                  <a:lnTo>
                    <a:pt x="68" y="103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51" y="120"/>
                  </a:lnTo>
                  <a:lnTo>
                    <a:pt x="51" y="120"/>
                  </a:lnTo>
                  <a:lnTo>
                    <a:pt x="51" y="120"/>
                  </a:lnTo>
                  <a:lnTo>
                    <a:pt x="43" y="128"/>
                  </a:lnTo>
                  <a:lnTo>
                    <a:pt x="43" y="128"/>
                  </a:lnTo>
                  <a:lnTo>
                    <a:pt x="43" y="128"/>
                  </a:lnTo>
                  <a:lnTo>
                    <a:pt x="34" y="137"/>
                  </a:lnTo>
                  <a:lnTo>
                    <a:pt x="34" y="137"/>
                  </a:lnTo>
                  <a:lnTo>
                    <a:pt x="26" y="137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17" y="145"/>
                  </a:lnTo>
                  <a:lnTo>
                    <a:pt x="17" y="145"/>
                  </a:lnTo>
                  <a:lnTo>
                    <a:pt x="17" y="145"/>
                  </a:lnTo>
                  <a:lnTo>
                    <a:pt x="17" y="137"/>
                  </a:lnTo>
                  <a:lnTo>
                    <a:pt x="9" y="137"/>
                  </a:lnTo>
                  <a:lnTo>
                    <a:pt x="9" y="137"/>
                  </a:lnTo>
                  <a:lnTo>
                    <a:pt x="0" y="137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4F66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0" name="Freeform 270"/>
            <p:cNvSpPr>
              <a:spLocks/>
            </p:cNvSpPr>
            <p:nvPr/>
          </p:nvSpPr>
          <p:spPr bwMode="auto">
            <a:xfrm>
              <a:off x="2933" y="3267"/>
              <a:ext cx="17" cy="17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1" name="Freeform 271"/>
            <p:cNvSpPr>
              <a:spLocks/>
            </p:cNvSpPr>
            <p:nvPr/>
          </p:nvSpPr>
          <p:spPr bwMode="auto">
            <a:xfrm>
              <a:off x="2950" y="3258"/>
              <a:ext cx="34" cy="2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9" y="17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34" y="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34" h="26">
                  <a:moveTo>
                    <a:pt x="34" y="0"/>
                  </a:move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2" name="Freeform 272"/>
            <p:cNvSpPr>
              <a:spLocks/>
            </p:cNvSpPr>
            <p:nvPr/>
          </p:nvSpPr>
          <p:spPr bwMode="auto">
            <a:xfrm>
              <a:off x="2984" y="3190"/>
              <a:ext cx="34" cy="6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17" y="25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9" y="42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9" y="60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0"/>
                </a:cxn>
                <a:cxn ang="0">
                  <a:pos x="9" y="60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9" y="42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7" y="25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34" y="8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34" h="68">
                  <a:moveTo>
                    <a:pt x="34" y="0"/>
                  </a:moveTo>
                  <a:lnTo>
                    <a:pt x="3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9" y="42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6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9" y="60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42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7" y="25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4" y="8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3" name="Freeform 273"/>
            <p:cNvSpPr>
              <a:spLocks/>
            </p:cNvSpPr>
            <p:nvPr/>
          </p:nvSpPr>
          <p:spPr bwMode="auto">
            <a:xfrm>
              <a:off x="3010" y="3181"/>
              <a:ext cx="8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9"/>
                  </a:lnTo>
                  <a:lnTo>
                    <a:pt x="0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4" name="Freeform 274"/>
            <p:cNvSpPr>
              <a:spLocks/>
            </p:cNvSpPr>
            <p:nvPr/>
          </p:nvSpPr>
          <p:spPr bwMode="auto">
            <a:xfrm>
              <a:off x="3010" y="3147"/>
              <a:ext cx="8" cy="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5" name="Freeform 275"/>
            <p:cNvSpPr>
              <a:spLocks/>
            </p:cNvSpPr>
            <p:nvPr/>
          </p:nvSpPr>
          <p:spPr bwMode="auto">
            <a:xfrm>
              <a:off x="3018" y="3147"/>
              <a:ext cx="9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9" y="17"/>
                  </a:move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6" name="Freeform 276"/>
            <p:cNvSpPr>
              <a:spLocks/>
            </p:cNvSpPr>
            <p:nvPr/>
          </p:nvSpPr>
          <p:spPr bwMode="auto">
            <a:xfrm>
              <a:off x="3027" y="3164"/>
              <a:ext cx="1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h="26"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7" name="Freeform 277"/>
            <p:cNvSpPr>
              <a:spLocks/>
            </p:cNvSpPr>
            <p:nvPr/>
          </p:nvSpPr>
          <p:spPr bwMode="auto">
            <a:xfrm>
              <a:off x="2993" y="3190"/>
              <a:ext cx="34" cy="68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17" y="42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25" y="25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34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17" y="25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7" y="42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4" h="68">
                  <a:moveTo>
                    <a:pt x="0" y="68"/>
                  </a:move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17" y="42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25" y="25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34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7" y="42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8" name="Freeform 278"/>
            <p:cNvSpPr>
              <a:spLocks/>
            </p:cNvSpPr>
            <p:nvPr/>
          </p:nvSpPr>
          <p:spPr bwMode="auto">
            <a:xfrm>
              <a:off x="2959" y="3258"/>
              <a:ext cx="34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34" y="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8" y="17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34" h="34">
                  <a:moveTo>
                    <a:pt x="0" y="34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8" y="1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39" name="Freeform 279"/>
            <p:cNvSpPr>
              <a:spLocks/>
            </p:cNvSpPr>
            <p:nvPr/>
          </p:nvSpPr>
          <p:spPr bwMode="auto">
            <a:xfrm>
              <a:off x="2933" y="3275"/>
              <a:ext cx="26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17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0" name="Freeform 280"/>
            <p:cNvSpPr>
              <a:spLocks/>
            </p:cNvSpPr>
            <p:nvPr/>
          </p:nvSpPr>
          <p:spPr bwMode="auto">
            <a:xfrm>
              <a:off x="2924" y="3267"/>
              <a:ext cx="9" cy="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8">
                  <a:moveTo>
                    <a:pt x="9" y="0"/>
                  </a:moveTo>
                  <a:lnTo>
                    <a:pt x="9" y="0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1" name="Freeform 281"/>
            <p:cNvSpPr>
              <a:spLocks/>
            </p:cNvSpPr>
            <p:nvPr/>
          </p:nvSpPr>
          <p:spPr bwMode="auto">
            <a:xfrm>
              <a:off x="2942" y="3267"/>
              <a:ext cx="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2" name="Freeform 282"/>
            <p:cNvSpPr>
              <a:spLocks/>
            </p:cNvSpPr>
            <p:nvPr/>
          </p:nvSpPr>
          <p:spPr bwMode="auto">
            <a:xfrm>
              <a:off x="2942" y="326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3" name="Freeform 283"/>
            <p:cNvSpPr>
              <a:spLocks/>
            </p:cNvSpPr>
            <p:nvPr/>
          </p:nvSpPr>
          <p:spPr bwMode="auto">
            <a:xfrm>
              <a:off x="2942" y="3267"/>
              <a:ext cx="8" cy="8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4" name="Freeform 284"/>
            <p:cNvSpPr>
              <a:spLocks/>
            </p:cNvSpPr>
            <p:nvPr/>
          </p:nvSpPr>
          <p:spPr bwMode="auto">
            <a:xfrm>
              <a:off x="2950" y="3267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5" name="Freeform 285"/>
            <p:cNvSpPr>
              <a:spLocks/>
            </p:cNvSpPr>
            <p:nvPr/>
          </p:nvSpPr>
          <p:spPr bwMode="auto">
            <a:xfrm>
              <a:off x="2942" y="3267"/>
              <a:ext cx="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6" name="Freeform 286"/>
            <p:cNvSpPr>
              <a:spLocks/>
            </p:cNvSpPr>
            <p:nvPr/>
          </p:nvSpPr>
          <p:spPr bwMode="auto">
            <a:xfrm>
              <a:off x="2984" y="3147"/>
              <a:ext cx="26" cy="26"/>
            </a:xfrm>
            <a:custGeom>
              <a:avLst/>
              <a:gdLst/>
              <a:ahLst/>
              <a:cxnLst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26"/>
                </a:cxn>
              </a:cxnLst>
              <a:rect l="0" t="0" r="r" b="b"/>
              <a:pathLst>
                <a:path w="26" h="26">
                  <a:moveTo>
                    <a:pt x="9" y="26"/>
                  </a:moveTo>
                  <a:lnTo>
                    <a:pt x="9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26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7" name="Freeform 287"/>
            <p:cNvSpPr>
              <a:spLocks/>
            </p:cNvSpPr>
            <p:nvPr/>
          </p:nvSpPr>
          <p:spPr bwMode="auto">
            <a:xfrm>
              <a:off x="2993" y="3164"/>
              <a:ext cx="17" cy="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7" h="9">
                  <a:moveTo>
                    <a:pt x="17" y="0"/>
                  </a:move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8" name="Freeform 288"/>
            <p:cNvSpPr>
              <a:spLocks/>
            </p:cNvSpPr>
            <p:nvPr/>
          </p:nvSpPr>
          <p:spPr bwMode="auto">
            <a:xfrm>
              <a:off x="3001" y="3147"/>
              <a:ext cx="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17">
                  <a:moveTo>
                    <a:pt x="0" y="0"/>
                  </a:moveTo>
                  <a:lnTo>
                    <a:pt x="0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49" name="Freeform 289"/>
            <p:cNvSpPr>
              <a:spLocks/>
            </p:cNvSpPr>
            <p:nvPr/>
          </p:nvSpPr>
          <p:spPr bwMode="auto">
            <a:xfrm>
              <a:off x="2993" y="3147"/>
              <a:ext cx="1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17" h="8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0" name="Freeform 290"/>
            <p:cNvSpPr>
              <a:spLocks/>
            </p:cNvSpPr>
            <p:nvPr/>
          </p:nvSpPr>
          <p:spPr bwMode="auto">
            <a:xfrm>
              <a:off x="2984" y="3155"/>
              <a:ext cx="9" cy="9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9"/>
                </a:cxn>
              </a:cxnLst>
              <a:rect l="0" t="0" r="r" b="b"/>
              <a:pathLst>
                <a:path w="9" h="9">
                  <a:moveTo>
                    <a:pt x="9" y="9"/>
                  </a:moveTo>
                  <a:lnTo>
                    <a:pt x="9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1" name="Freeform 291"/>
            <p:cNvSpPr>
              <a:spLocks/>
            </p:cNvSpPr>
            <p:nvPr/>
          </p:nvSpPr>
          <p:spPr bwMode="auto">
            <a:xfrm>
              <a:off x="2959" y="3190"/>
              <a:ext cx="51" cy="51"/>
            </a:xfrm>
            <a:custGeom>
              <a:avLst/>
              <a:gdLst/>
              <a:ahLst/>
              <a:cxnLst>
                <a:cxn ang="0">
                  <a:pos x="25" y="51"/>
                </a:cxn>
                <a:cxn ang="0">
                  <a:pos x="0" y="34"/>
                </a:cxn>
                <a:cxn ang="0">
                  <a:pos x="17" y="0"/>
                </a:cxn>
                <a:cxn ang="0">
                  <a:pos x="51" y="8"/>
                </a:cxn>
                <a:cxn ang="0">
                  <a:pos x="25" y="51"/>
                </a:cxn>
              </a:cxnLst>
              <a:rect l="0" t="0" r="r" b="b"/>
              <a:pathLst>
                <a:path w="51" h="51">
                  <a:moveTo>
                    <a:pt x="25" y="51"/>
                  </a:moveTo>
                  <a:lnTo>
                    <a:pt x="0" y="34"/>
                  </a:lnTo>
                  <a:lnTo>
                    <a:pt x="17" y="0"/>
                  </a:lnTo>
                  <a:lnTo>
                    <a:pt x="51" y="8"/>
                  </a:lnTo>
                  <a:lnTo>
                    <a:pt x="25" y="51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2" name="Freeform 292"/>
            <p:cNvSpPr>
              <a:spLocks/>
            </p:cNvSpPr>
            <p:nvPr/>
          </p:nvSpPr>
          <p:spPr bwMode="auto">
            <a:xfrm>
              <a:off x="2959" y="3224"/>
              <a:ext cx="2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0" y="0"/>
                  </a:moveTo>
                  <a:lnTo>
                    <a:pt x="0" y="0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3" name="Freeform 293"/>
            <p:cNvSpPr>
              <a:spLocks/>
            </p:cNvSpPr>
            <p:nvPr/>
          </p:nvSpPr>
          <p:spPr bwMode="auto">
            <a:xfrm>
              <a:off x="2959" y="3190"/>
              <a:ext cx="17" cy="3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7" h="34">
                  <a:moveTo>
                    <a:pt x="17" y="0"/>
                  </a:moveTo>
                  <a:lnTo>
                    <a:pt x="17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4" name="Freeform 294"/>
            <p:cNvSpPr>
              <a:spLocks/>
            </p:cNvSpPr>
            <p:nvPr/>
          </p:nvSpPr>
          <p:spPr bwMode="auto">
            <a:xfrm>
              <a:off x="2976" y="3190"/>
              <a:ext cx="34" cy="8"/>
            </a:xfrm>
            <a:custGeom>
              <a:avLst/>
              <a:gdLst/>
              <a:ahLst/>
              <a:cxnLst>
                <a:cxn ang="0">
                  <a:pos x="34" y="8"/>
                </a:cxn>
                <a:cxn ang="0">
                  <a:pos x="34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8"/>
                </a:cxn>
              </a:cxnLst>
              <a:rect l="0" t="0" r="r" b="b"/>
              <a:pathLst>
                <a:path w="34" h="8">
                  <a:moveTo>
                    <a:pt x="34" y="8"/>
                  </a:moveTo>
                  <a:lnTo>
                    <a:pt x="34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5" name="Freeform 295"/>
            <p:cNvSpPr>
              <a:spLocks/>
            </p:cNvSpPr>
            <p:nvPr/>
          </p:nvSpPr>
          <p:spPr bwMode="auto">
            <a:xfrm>
              <a:off x="2984" y="3198"/>
              <a:ext cx="26" cy="4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43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26" h="43">
                  <a:moveTo>
                    <a:pt x="0" y="43"/>
                  </a:moveTo>
                  <a:lnTo>
                    <a:pt x="0" y="43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6" name="Freeform 296"/>
            <p:cNvSpPr>
              <a:spLocks/>
            </p:cNvSpPr>
            <p:nvPr/>
          </p:nvSpPr>
          <p:spPr bwMode="auto">
            <a:xfrm>
              <a:off x="2993" y="3027"/>
              <a:ext cx="51" cy="11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8" y="111"/>
                </a:cxn>
                <a:cxn ang="0">
                  <a:pos x="0" y="11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51" h="111">
                  <a:moveTo>
                    <a:pt x="51" y="0"/>
                  </a:moveTo>
                  <a:lnTo>
                    <a:pt x="8" y="111"/>
                  </a:lnTo>
                  <a:lnTo>
                    <a:pt x="0" y="11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7" name="Freeform 297"/>
            <p:cNvSpPr>
              <a:spLocks/>
            </p:cNvSpPr>
            <p:nvPr/>
          </p:nvSpPr>
          <p:spPr bwMode="auto">
            <a:xfrm>
              <a:off x="3001" y="3027"/>
              <a:ext cx="52" cy="111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0" y="111"/>
                </a:cxn>
                <a:cxn ang="0">
                  <a:pos x="52" y="0"/>
                </a:cxn>
                <a:cxn ang="0">
                  <a:pos x="43" y="0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0" y="111"/>
                </a:cxn>
              </a:cxnLst>
              <a:rect l="0" t="0" r="r" b="b"/>
              <a:pathLst>
                <a:path w="52" h="111">
                  <a:moveTo>
                    <a:pt x="0" y="111"/>
                  </a:moveTo>
                  <a:lnTo>
                    <a:pt x="0" y="111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8" name="Freeform 298"/>
            <p:cNvSpPr>
              <a:spLocks/>
            </p:cNvSpPr>
            <p:nvPr/>
          </p:nvSpPr>
          <p:spPr bwMode="auto">
            <a:xfrm>
              <a:off x="2993" y="3138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59" name="Freeform 299"/>
            <p:cNvSpPr>
              <a:spLocks/>
            </p:cNvSpPr>
            <p:nvPr/>
          </p:nvSpPr>
          <p:spPr bwMode="auto">
            <a:xfrm>
              <a:off x="2993" y="3027"/>
              <a:ext cx="51" cy="11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51" y="0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51" h="111">
                  <a:moveTo>
                    <a:pt x="51" y="0"/>
                  </a:moveTo>
                  <a:lnTo>
                    <a:pt x="51" y="0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0" name="Freeform 300"/>
            <p:cNvSpPr>
              <a:spLocks/>
            </p:cNvSpPr>
            <p:nvPr/>
          </p:nvSpPr>
          <p:spPr bwMode="auto">
            <a:xfrm>
              <a:off x="3044" y="3027"/>
              <a:ext cx="9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1" name="Freeform 301"/>
            <p:cNvSpPr>
              <a:spLocks/>
            </p:cNvSpPr>
            <p:nvPr/>
          </p:nvSpPr>
          <p:spPr bwMode="auto">
            <a:xfrm>
              <a:off x="3147" y="3267"/>
              <a:ext cx="34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25"/>
                </a:cxn>
                <a:cxn ang="0">
                  <a:pos x="34" y="25"/>
                </a:cxn>
                <a:cxn ang="0">
                  <a:pos x="0" y="17"/>
                </a:cxn>
                <a:cxn ang="0">
                  <a:pos x="0" y="0"/>
                </a:cxn>
              </a:cxnLst>
              <a:rect l="0" t="0" r="r" b="b"/>
              <a:pathLst>
                <a:path w="34" h="25">
                  <a:moveTo>
                    <a:pt x="0" y="0"/>
                  </a:move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2" name="Freeform 302"/>
            <p:cNvSpPr>
              <a:spLocks/>
            </p:cNvSpPr>
            <p:nvPr/>
          </p:nvSpPr>
          <p:spPr bwMode="auto">
            <a:xfrm>
              <a:off x="3147" y="3267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3" name="Freeform 303"/>
            <p:cNvSpPr>
              <a:spLocks/>
            </p:cNvSpPr>
            <p:nvPr/>
          </p:nvSpPr>
          <p:spPr bwMode="auto">
            <a:xfrm>
              <a:off x="3181" y="3284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4" name="Freeform 304"/>
            <p:cNvSpPr>
              <a:spLocks/>
            </p:cNvSpPr>
            <p:nvPr/>
          </p:nvSpPr>
          <p:spPr bwMode="auto">
            <a:xfrm>
              <a:off x="3147" y="3275"/>
              <a:ext cx="34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17">
                  <a:moveTo>
                    <a:pt x="0" y="0"/>
                  </a:move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5" name="Freeform 305"/>
            <p:cNvSpPr>
              <a:spLocks/>
            </p:cNvSpPr>
            <p:nvPr/>
          </p:nvSpPr>
          <p:spPr bwMode="auto">
            <a:xfrm>
              <a:off x="3147" y="3267"/>
              <a:ext cx="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6" name="Freeform 306"/>
            <p:cNvSpPr>
              <a:spLocks/>
            </p:cNvSpPr>
            <p:nvPr/>
          </p:nvSpPr>
          <p:spPr bwMode="auto">
            <a:xfrm>
              <a:off x="3095" y="3267"/>
              <a:ext cx="86" cy="120"/>
            </a:xfrm>
            <a:custGeom>
              <a:avLst/>
              <a:gdLst/>
              <a:ahLst/>
              <a:cxnLst>
                <a:cxn ang="0">
                  <a:pos x="86" y="17"/>
                </a:cxn>
                <a:cxn ang="0">
                  <a:pos x="86" y="17"/>
                </a:cxn>
                <a:cxn ang="0">
                  <a:pos x="86" y="17"/>
                </a:cxn>
                <a:cxn ang="0">
                  <a:pos x="86" y="25"/>
                </a:cxn>
                <a:cxn ang="0">
                  <a:pos x="86" y="25"/>
                </a:cxn>
                <a:cxn ang="0">
                  <a:pos x="86" y="25"/>
                </a:cxn>
                <a:cxn ang="0">
                  <a:pos x="86" y="34"/>
                </a:cxn>
                <a:cxn ang="0">
                  <a:pos x="86" y="34"/>
                </a:cxn>
                <a:cxn ang="0">
                  <a:pos x="86" y="43"/>
                </a:cxn>
                <a:cxn ang="0">
                  <a:pos x="86" y="43"/>
                </a:cxn>
                <a:cxn ang="0">
                  <a:pos x="77" y="51"/>
                </a:cxn>
                <a:cxn ang="0">
                  <a:pos x="77" y="51"/>
                </a:cxn>
                <a:cxn ang="0">
                  <a:pos x="77" y="60"/>
                </a:cxn>
                <a:cxn ang="0">
                  <a:pos x="69" y="68"/>
                </a:cxn>
                <a:cxn ang="0">
                  <a:pos x="69" y="77"/>
                </a:cxn>
                <a:cxn ang="0">
                  <a:pos x="69" y="77"/>
                </a:cxn>
                <a:cxn ang="0">
                  <a:pos x="60" y="85"/>
                </a:cxn>
                <a:cxn ang="0">
                  <a:pos x="60" y="85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52" y="94"/>
                </a:cxn>
                <a:cxn ang="0">
                  <a:pos x="52" y="102"/>
                </a:cxn>
                <a:cxn ang="0">
                  <a:pos x="52" y="102"/>
                </a:cxn>
                <a:cxn ang="0">
                  <a:pos x="52" y="102"/>
                </a:cxn>
                <a:cxn ang="0">
                  <a:pos x="43" y="102"/>
                </a:cxn>
                <a:cxn ang="0">
                  <a:pos x="43" y="111"/>
                </a:cxn>
                <a:cxn ang="0">
                  <a:pos x="35" y="111"/>
                </a:cxn>
                <a:cxn ang="0">
                  <a:pos x="35" y="111"/>
                </a:cxn>
                <a:cxn ang="0">
                  <a:pos x="35" y="120"/>
                </a:cxn>
                <a:cxn ang="0">
                  <a:pos x="35" y="120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17" y="111"/>
                </a:cxn>
                <a:cxn ang="0">
                  <a:pos x="17" y="111"/>
                </a:cxn>
                <a:cxn ang="0">
                  <a:pos x="9" y="111"/>
                </a:cxn>
                <a:cxn ang="0">
                  <a:pos x="9" y="111"/>
                </a:cxn>
                <a:cxn ang="0">
                  <a:pos x="9" y="102"/>
                </a:cxn>
                <a:cxn ang="0">
                  <a:pos x="0" y="102"/>
                </a:cxn>
                <a:cxn ang="0">
                  <a:pos x="9" y="102"/>
                </a:cxn>
                <a:cxn ang="0">
                  <a:pos x="9" y="94"/>
                </a:cxn>
                <a:cxn ang="0">
                  <a:pos x="9" y="94"/>
                </a:cxn>
                <a:cxn ang="0">
                  <a:pos x="17" y="85"/>
                </a:cxn>
                <a:cxn ang="0">
                  <a:pos x="17" y="85"/>
                </a:cxn>
                <a:cxn ang="0">
                  <a:pos x="26" y="77"/>
                </a:cxn>
                <a:cxn ang="0">
                  <a:pos x="26" y="77"/>
                </a:cxn>
                <a:cxn ang="0">
                  <a:pos x="26" y="77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86" y="17"/>
                </a:cxn>
              </a:cxnLst>
              <a:rect l="0" t="0" r="r" b="b"/>
              <a:pathLst>
                <a:path w="86" h="120">
                  <a:moveTo>
                    <a:pt x="86" y="17"/>
                  </a:moveTo>
                  <a:lnTo>
                    <a:pt x="86" y="17"/>
                  </a:lnTo>
                  <a:lnTo>
                    <a:pt x="86" y="17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77" y="51"/>
                  </a:lnTo>
                  <a:lnTo>
                    <a:pt x="77" y="51"/>
                  </a:lnTo>
                  <a:lnTo>
                    <a:pt x="77" y="60"/>
                  </a:lnTo>
                  <a:lnTo>
                    <a:pt x="69" y="68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60" y="85"/>
                  </a:lnTo>
                  <a:lnTo>
                    <a:pt x="60" y="85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43" y="102"/>
                  </a:lnTo>
                  <a:lnTo>
                    <a:pt x="43" y="111"/>
                  </a:lnTo>
                  <a:lnTo>
                    <a:pt x="35" y="111"/>
                  </a:lnTo>
                  <a:lnTo>
                    <a:pt x="35" y="111"/>
                  </a:lnTo>
                  <a:lnTo>
                    <a:pt x="35" y="120"/>
                  </a:lnTo>
                  <a:lnTo>
                    <a:pt x="35" y="12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17" y="111"/>
                  </a:lnTo>
                  <a:lnTo>
                    <a:pt x="17" y="111"/>
                  </a:lnTo>
                  <a:lnTo>
                    <a:pt x="9" y="111"/>
                  </a:lnTo>
                  <a:lnTo>
                    <a:pt x="9" y="111"/>
                  </a:lnTo>
                  <a:lnTo>
                    <a:pt x="9" y="102"/>
                  </a:lnTo>
                  <a:lnTo>
                    <a:pt x="0" y="102"/>
                  </a:lnTo>
                  <a:lnTo>
                    <a:pt x="9" y="102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26" y="77"/>
                  </a:lnTo>
                  <a:lnTo>
                    <a:pt x="26" y="77"/>
                  </a:lnTo>
                  <a:lnTo>
                    <a:pt x="26" y="77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86" y="17"/>
                  </a:lnTo>
                  <a:close/>
                </a:path>
              </a:pathLst>
            </a:custGeom>
            <a:solidFill>
              <a:srgbClr val="BAC1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7" name="Freeform 307"/>
            <p:cNvSpPr>
              <a:spLocks/>
            </p:cNvSpPr>
            <p:nvPr/>
          </p:nvSpPr>
          <p:spPr bwMode="auto">
            <a:xfrm>
              <a:off x="3181" y="3284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8" name="Freeform 308"/>
            <p:cNvSpPr>
              <a:spLocks/>
            </p:cNvSpPr>
            <p:nvPr/>
          </p:nvSpPr>
          <p:spPr bwMode="auto">
            <a:xfrm>
              <a:off x="3155" y="3292"/>
              <a:ext cx="26" cy="6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9" y="52"/>
                </a:cxn>
                <a:cxn ang="0">
                  <a:pos x="9" y="52"/>
                </a:cxn>
                <a:cxn ang="0">
                  <a:pos x="9" y="43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17" y="26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18"/>
                </a:cxn>
                <a:cxn ang="0">
                  <a:pos x="17" y="26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9" y="43"/>
                </a:cxn>
                <a:cxn ang="0">
                  <a:pos x="9" y="52"/>
                </a:cxn>
                <a:cxn ang="0">
                  <a:pos x="9" y="5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26" h="69">
                  <a:moveTo>
                    <a:pt x="0" y="69"/>
                  </a:move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9" y="43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26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18"/>
                  </a:lnTo>
                  <a:lnTo>
                    <a:pt x="17" y="26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9" y="43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69" name="Freeform 309"/>
            <p:cNvSpPr>
              <a:spLocks/>
            </p:cNvSpPr>
            <p:nvPr/>
          </p:nvSpPr>
          <p:spPr bwMode="auto">
            <a:xfrm>
              <a:off x="3121" y="3361"/>
              <a:ext cx="34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34" h="26"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0" name="Freeform 310"/>
            <p:cNvSpPr>
              <a:spLocks/>
            </p:cNvSpPr>
            <p:nvPr/>
          </p:nvSpPr>
          <p:spPr bwMode="auto">
            <a:xfrm>
              <a:off x="3095" y="3369"/>
              <a:ext cx="26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18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17" y="18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26" h="1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17" y="18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1" name="Freeform 311"/>
            <p:cNvSpPr>
              <a:spLocks/>
            </p:cNvSpPr>
            <p:nvPr/>
          </p:nvSpPr>
          <p:spPr bwMode="auto">
            <a:xfrm>
              <a:off x="3095" y="3344"/>
              <a:ext cx="26" cy="2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9" y="25"/>
                </a:cxn>
                <a:cxn ang="0">
                  <a:pos x="9" y="25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25">
                  <a:moveTo>
                    <a:pt x="26" y="0"/>
                  </a:move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0" y="25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2" name="Freeform 312"/>
            <p:cNvSpPr>
              <a:spLocks/>
            </p:cNvSpPr>
            <p:nvPr/>
          </p:nvSpPr>
          <p:spPr bwMode="auto">
            <a:xfrm>
              <a:off x="3121" y="3275"/>
              <a:ext cx="26" cy="6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69">
                  <a:moveTo>
                    <a:pt x="26" y="0"/>
                  </a:moveTo>
                  <a:lnTo>
                    <a:pt x="26" y="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3" name="Freeform 313"/>
            <p:cNvSpPr>
              <a:spLocks/>
            </p:cNvSpPr>
            <p:nvPr/>
          </p:nvSpPr>
          <p:spPr bwMode="auto">
            <a:xfrm>
              <a:off x="3147" y="3267"/>
              <a:ext cx="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4" name="Freeform 314"/>
            <p:cNvSpPr>
              <a:spLocks/>
            </p:cNvSpPr>
            <p:nvPr/>
          </p:nvSpPr>
          <p:spPr bwMode="auto">
            <a:xfrm>
              <a:off x="3147" y="3267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5" name="Freeform 315"/>
            <p:cNvSpPr>
              <a:spLocks/>
            </p:cNvSpPr>
            <p:nvPr/>
          </p:nvSpPr>
          <p:spPr bwMode="auto">
            <a:xfrm>
              <a:off x="3147" y="3241"/>
              <a:ext cx="42" cy="4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34" y="43"/>
                </a:cxn>
                <a:cxn ang="0">
                  <a:pos x="34" y="34"/>
                </a:cxn>
                <a:cxn ang="0">
                  <a:pos x="42" y="26"/>
                </a:cxn>
                <a:cxn ang="0">
                  <a:pos x="42" y="26"/>
                </a:cxn>
                <a:cxn ang="0">
                  <a:pos x="42" y="17"/>
                </a:cxn>
                <a:cxn ang="0">
                  <a:pos x="42" y="17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42" h="43">
                  <a:moveTo>
                    <a:pt x="0" y="26"/>
                  </a:moveTo>
                  <a:lnTo>
                    <a:pt x="34" y="43"/>
                  </a:lnTo>
                  <a:lnTo>
                    <a:pt x="34" y="34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919E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6" name="Freeform 316"/>
            <p:cNvSpPr>
              <a:spLocks/>
            </p:cNvSpPr>
            <p:nvPr/>
          </p:nvSpPr>
          <p:spPr bwMode="auto">
            <a:xfrm>
              <a:off x="3147" y="3267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7" name="Freeform 317"/>
            <p:cNvSpPr>
              <a:spLocks/>
            </p:cNvSpPr>
            <p:nvPr/>
          </p:nvSpPr>
          <p:spPr bwMode="auto">
            <a:xfrm>
              <a:off x="3181" y="3250"/>
              <a:ext cx="8" cy="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0" y="25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25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5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8" name="Freeform 318"/>
            <p:cNvSpPr>
              <a:spLocks/>
            </p:cNvSpPr>
            <p:nvPr/>
          </p:nvSpPr>
          <p:spPr bwMode="auto">
            <a:xfrm>
              <a:off x="3155" y="3241"/>
              <a:ext cx="3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79" name="Freeform 319"/>
            <p:cNvSpPr>
              <a:spLocks/>
            </p:cNvSpPr>
            <p:nvPr/>
          </p:nvSpPr>
          <p:spPr bwMode="auto">
            <a:xfrm>
              <a:off x="3147" y="3241"/>
              <a:ext cx="8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8" h="26"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0" name="Freeform 320"/>
            <p:cNvSpPr>
              <a:spLocks/>
            </p:cNvSpPr>
            <p:nvPr/>
          </p:nvSpPr>
          <p:spPr bwMode="auto">
            <a:xfrm>
              <a:off x="3095" y="3250"/>
              <a:ext cx="103" cy="14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9" y="128"/>
                </a:cxn>
                <a:cxn ang="0">
                  <a:pos x="17" y="128"/>
                </a:cxn>
                <a:cxn ang="0">
                  <a:pos x="26" y="137"/>
                </a:cxn>
                <a:cxn ang="0">
                  <a:pos x="26" y="137"/>
                </a:cxn>
                <a:cxn ang="0">
                  <a:pos x="35" y="137"/>
                </a:cxn>
                <a:cxn ang="0">
                  <a:pos x="35" y="128"/>
                </a:cxn>
                <a:cxn ang="0">
                  <a:pos x="43" y="128"/>
                </a:cxn>
                <a:cxn ang="0">
                  <a:pos x="52" y="119"/>
                </a:cxn>
                <a:cxn ang="0">
                  <a:pos x="52" y="119"/>
                </a:cxn>
                <a:cxn ang="0">
                  <a:pos x="60" y="111"/>
                </a:cxn>
                <a:cxn ang="0">
                  <a:pos x="60" y="111"/>
                </a:cxn>
                <a:cxn ang="0">
                  <a:pos x="60" y="111"/>
                </a:cxn>
                <a:cxn ang="0">
                  <a:pos x="60" y="102"/>
                </a:cxn>
                <a:cxn ang="0">
                  <a:pos x="69" y="94"/>
                </a:cxn>
                <a:cxn ang="0">
                  <a:pos x="69" y="85"/>
                </a:cxn>
                <a:cxn ang="0">
                  <a:pos x="77" y="68"/>
                </a:cxn>
                <a:cxn ang="0">
                  <a:pos x="86" y="60"/>
                </a:cxn>
                <a:cxn ang="0">
                  <a:pos x="86" y="51"/>
                </a:cxn>
                <a:cxn ang="0">
                  <a:pos x="86" y="42"/>
                </a:cxn>
                <a:cxn ang="0">
                  <a:pos x="94" y="42"/>
                </a:cxn>
                <a:cxn ang="0">
                  <a:pos x="86" y="34"/>
                </a:cxn>
                <a:cxn ang="0">
                  <a:pos x="86" y="25"/>
                </a:cxn>
                <a:cxn ang="0">
                  <a:pos x="94" y="17"/>
                </a:cxn>
                <a:cxn ang="0">
                  <a:pos x="94" y="8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103" y="8"/>
                </a:cxn>
                <a:cxn ang="0">
                  <a:pos x="103" y="8"/>
                </a:cxn>
                <a:cxn ang="0">
                  <a:pos x="103" y="17"/>
                </a:cxn>
                <a:cxn ang="0">
                  <a:pos x="103" y="17"/>
                </a:cxn>
                <a:cxn ang="0">
                  <a:pos x="103" y="25"/>
                </a:cxn>
                <a:cxn ang="0">
                  <a:pos x="103" y="34"/>
                </a:cxn>
                <a:cxn ang="0">
                  <a:pos x="103" y="42"/>
                </a:cxn>
                <a:cxn ang="0">
                  <a:pos x="94" y="42"/>
                </a:cxn>
                <a:cxn ang="0">
                  <a:pos x="94" y="51"/>
                </a:cxn>
                <a:cxn ang="0">
                  <a:pos x="94" y="60"/>
                </a:cxn>
                <a:cxn ang="0">
                  <a:pos x="86" y="68"/>
                </a:cxn>
                <a:cxn ang="0">
                  <a:pos x="86" y="85"/>
                </a:cxn>
                <a:cxn ang="0">
                  <a:pos x="77" y="94"/>
                </a:cxn>
                <a:cxn ang="0">
                  <a:pos x="77" y="102"/>
                </a:cxn>
                <a:cxn ang="0">
                  <a:pos x="69" y="111"/>
                </a:cxn>
                <a:cxn ang="0">
                  <a:pos x="69" y="111"/>
                </a:cxn>
                <a:cxn ang="0">
                  <a:pos x="69" y="111"/>
                </a:cxn>
                <a:cxn ang="0">
                  <a:pos x="60" y="119"/>
                </a:cxn>
                <a:cxn ang="0">
                  <a:pos x="52" y="119"/>
                </a:cxn>
                <a:cxn ang="0">
                  <a:pos x="43" y="128"/>
                </a:cxn>
                <a:cxn ang="0">
                  <a:pos x="43" y="137"/>
                </a:cxn>
                <a:cxn ang="0">
                  <a:pos x="35" y="137"/>
                </a:cxn>
                <a:cxn ang="0">
                  <a:pos x="35" y="145"/>
                </a:cxn>
                <a:cxn ang="0">
                  <a:pos x="26" y="145"/>
                </a:cxn>
                <a:cxn ang="0">
                  <a:pos x="17" y="137"/>
                </a:cxn>
                <a:cxn ang="0">
                  <a:pos x="17" y="137"/>
                </a:cxn>
                <a:cxn ang="0">
                  <a:pos x="9" y="128"/>
                </a:cxn>
                <a:cxn ang="0">
                  <a:pos x="9" y="128"/>
                </a:cxn>
                <a:cxn ang="0">
                  <a:pos x="0" y="119"/>
                </a:cxn>
              </a:cxnLst>
              <a:rect l="0" t="0" r="r" b="b"/>
              <a:pathLst>
                <a:path w="103" h="145">
                  <a:moveTo>
                    <a:pt x="0" y="119"/>
                  </a:moveTo>
                  <a:lnTo>
                    <a:pt x="0" y="119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17" y="128"/>
                  </a:lnTo>
                  <a:lnTo>
                    <a:pt x="17" y="128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35" y="137"/>
                  </a:lnTo>
                  <a:lnTo>
                    <a:pt x="35" y="137"/>
                  </a:lnTo>
                  <a:lnTo>
                    <a:pt x="35" y="128"/>
                  </a:lnTo>
                  <a:lnTo>
                    <a:pt x="43" y="128"/>
                  </a:lnTo>
                  <a:lnTo>
                    <a:pt x="43" y="128"/>
                  </a:lnTo>
                  <a:lnTo>
                    <a:pt x="43" y="119"/>
                  </a:lnTo>
                  <a:lnTo>
                    <a:pt x="52" y="119"/>
                  </a:lnTo>
                  <a:lnTo>
                    <a:pt x="52" y="119"/>
                  </a:lnTo>
                  <a:lnTo>
                    <a:pt x="52" y="119"/>
                  </a:lnTo>
                  <a:lnTo>
                    <a:pt x="52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02"/>
                  </a:lnTo>
                  <a:lnTo>
                    <a:pt x="60" y="102"/>
                  </a:lnTo>
                  <a:lnTo>
                    <a:pt x="69" y="94"/>
                  </a:lnTo>
                  <a:lnTo>
                    <a:pt x="69" y="85"/>
                  </a:lnTo>
                  <a:lnTo>
                    <a:pt x="69" y="85"/>
                  </a:lnTo>
                  <a:lnTo>
                    <a:pt x="77" y="77"/>
                  </a:lnTo>
                  <a:lnTo>
                    <a:pt x="77" y="68"/>
                  </a:lnTo>
                  <a:lnTo>
                    <a:pt x="77" y="68"/>
                  </a:lnTo>
                  <a:lnTo>
                    <a:pt x="86" y="60"/>
                  </a:lnTo>
                  <a:lnTo>
                    <a:pt x="86" y="60"/>
                  </a:lnTo>
                  <a:lnTo>
                    <a:pt x="86" y="51"/>
                  </a:lnTo>
                  <a:lnTo>
                    <a:pt x="86" y="51"/>
                  </a:lnTo>
                  <a:lnTo>
                    <a:pt x="86" y="42"/>
                  </a:lnTo>
                  <a:lnTo>
                    <a:pt x="94" y="42"/>
                  </a:lnTo>
                  <a:lnTo>
                    <a:pt x="94" y="42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86" y="25"/>
                  </a:lnTo>
                  <a:lnTo>
                    <a:pt x="94" y="17"/>
                  </a:lnTo>
                  <a:lnTo>
                    <a:pt x="94" y="17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3" y="0"/>
                  </a:lnTo>
                  <a:lnTo>
                    <a:pt x="103" y="8"/>
                  </a:lnTo>
                  <a:lnTo>
                    <a:pt x="103" y="8"/>
                  </a:lnTo>
                  <a:lnTo>
                    <a:pt x="103" y="8"/>
                  </a:lnTo>
                  <a:lnTo>
                    <a:pt x="103" y="8"/>
                  </a:lnTo>
                  <a:lnTo>
                    <a:pt x="103" y="17"/>
                  </a:lnTo>
                  <a:lnTo>
                    <a:pt x="103" y="17"/>
                  </a:lnTo>
                  <a:lnTo>
                    <a:pt x="103" y="17"/>
                  </a:lnTo>
                  <a:lnTo>
                    <a:pt x="103" y="25"/>
                  </a:lnTo>
                  <a:lnTo>
                    <a:pt x="103" y="25"/>
                  </a:lnTo>
                  <a:lnTo>
                    <a:pt x="103" y="25"/>
                  </a:lnTo>
                  <a:lnTo>
                    <a:pt x="103" y="34"/>
                  </a:lnTo>
                  <a:lnTo>
                    <a:pt x="103" y="34"/>
                  </a:lnTo>
                  <a:lnTo>
                    <a:pt x="103" y="42"/>
                  </a:lnTo>
                  <a:lnTo>
                    <a:pt x="94" y="42"/>
                  </a:lnTo>
                  <a:lnTo>
                    <a:pt x="94" y="42"/>
                  </a:lnTo>
                  <a:lnTo>
                    <a:pt x="94" y="51"/>
                  </a:lnTo>
                  <a:lnTo>
                    <a:pt x="94" y="51"/>
                  </a:lnTo>
                  <a:lnTo>
                    <a:pt x="94" y="51"/>
                  </a:lnTo>
                  <a:lnTo>
                    <a:pt x="94" y="60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86" y="77"/>
                  </a:lnTo>
                  <a:lnTo>
                    <a:pt x="86" y="85"/>
                  </a:lnTo>
                  <a:lnTo>
                    <a:pt x="77" y="85"/>
                  </a:lnTo>
                  <a:lnTo>
                    <a:pt x="77" y="94"/>
                  </a:lnTo>
                  <a:lnTo>
                    <a:pt x="77" y="102"/>
                  </a:lnTo>
                  <a:lnTo>
                    <a:pt x="77" y="102"/>
                  </a:lnTo>
                  <a:lnTo>
                    <a:pt x="69" y="102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0" y="111"/>
                  </a:lnTo>
                  <a:lnTo>
                    <a:pt x="60" y="119"/>
                  </a:lnTo>
                  <a:lnTo>
                    <a:pt x="60" y="119"/>
                  </a:lnTo>
                  <a:lnTo>
                    <a:pt x="52" y="119"/>
                  </a:lnTo>
                  <a:lnTo>
                    <a:pt x="52" y="128"/>
                  </a:lnTo>
                  <a:lnTo>
                    <a:pt x="43" y="128"/>
                  </a:lnTo>
                  <a:lnTo>
                    <a:pt x="43" y="137"/>
                  </a:lnTo>
                  <a:lnTo>
                    <a:pt x="43" y="137"/>
                  </a:lnTo>
                  <a:lnTo>
                    <a:pt x="35" y="137"/>
                  </a:lnTo>
                  <a:lnTo>
                    <a:pt x="35" y="137"/>
                  </a:lnTo>
                  <a:lnTo>
                    <a:pt x="35" y="145"/>
                  </a:lnTo>
                  <a:lnTo>
                    <a:pt x="35" y="145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26" y="137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4F66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1" name="Freeform 321"/>
            <p:cNvSpPr>
              <a:spLocks/>
            </p:cNvSpPr>
            <p:nvPr/>
          </p:nvSpPr>
          <p:spPr bwMode="auto">
            <a:xfrm>
              <a:off x="3095" y="3369"/>
              <a:ext cx="26" cy="18"/>
            </a:xfrm>
            <a:custGeom>
              <a:avLst/>
              <a:gdLst/>
              <a:ahLst/>
              <a:cxnLst>
                <a:cxn ang="0">
                  <a:pos x="26" y="18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17" y="18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18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26" y="18"/>
                </a:cxn>
              </a:cxnLst>
              <a:rect l="0" t="0" r="r" b="b"/>
              <a:pathLst>
                <a:path w="26" h="18">
                  <a:moveTo>
                    <a:pt x="26" y="18"/>
                  </a:moveTo>
                  <a:lnTo>
                    <a:pt x="26" y="18"/>
                  </a:lnTo>
                  <a:lnTo>
                    <a:pt x="26" y="18"/>
                  </a:lnTo>
                  <a:lnTo>
                    <a:pt x="17" y="18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2" name="Freeform 322"/>
            <p:cNvSpPr>
              <a:spLocks/>
            </p:cNvSpPr>
            <p:nvPr/>
          </p:nvSpPr>
          <p:spPr bwMode="auto">
            <a:xfrm>
              <a:off x="3121" y="3361"/>
              <a:ext cx="34" cy="2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34" h="26">
                  <a:moveTo>
                    <a:pt x="34" y="0"/>
                  </a:move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3" name="Freeform 323"/>
            <p:cNvSpPr>
              <a:spLocks/>
            </p:cNvSpPr>
            <p:nvPr/>
          </p:nvSpPr>
          <p:spPr bwMode="auto">
            <a:xfrm>
              <a:off x="3155" y="3292"/>
              <a:ext cx="26" cy="6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18"/>
                </a:cxn>
                <a:cxn ang="0">
                  <a:pos x="17" y="26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9" y="43"/>
                </a:cxn>
                <a:cxn ang="0">
                  <a:pos x="9" y="52"/>
                </a:cxn>
                <a:cxn ang="0">
                  <a:pos x="9" y="5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9" y="52"/>
                </a:cxn>
                <a:cxn ang="0">
                  <a:pos x="9" y="52"/>
                </a:cxn>
                <a:cxn ang="0">
                  <a:pos x="9" y="43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17" y="26"/>
                </a:cxn>
                <a:cxn ang="0">
                  <a:pos x="26" y="18"/>
                </a:cxn>
                <a:cxn ang="0">
                  <a:pos x="26" y="18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69">
                  <a:moveTo>
                    <a:pt x="26" y="0"/>
                  </a:moveTo>
                  <a:lnTo>
                    <a:pt x="26" y="0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18"/>
                  </a:lnTo>
                  <a:lnTo>
                    <a:pt x="17" y="26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9" y="43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9" y="52"/>
                  </a:lnTo>
                  <a:lnTo>
                    <a:pt x="9" y="52"/>
                  </a:lnTo>
                  <a:lnTo>
                    <a:pt x="9" y="43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26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4" name="Freeform 324"/>
            <p:cNvSpPr>
              <a:spLocks/>
            </p:cNvSpPr>
            <p:nvPr/>
          </p:nvSpPr>
          <p:spPr bwMode="auto">
            <a:xfrm>
              <a:off x="3181" y="3284"/>
              <a:ext cx="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5" name="Freeform 325"/>
            <p:cNvSpPr>
              <a:spLocks/>
            </p:cNvSpPr>
            <p:nvPr/>
          </p:nvSpPr>
          <p:spPr bwMode="auto">
            <a:xfrm>
              <a:off x="3181" y="3250"/>
              <a:ext cx="8" cy="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0" y="25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25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5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6" name="Freeform 326"/>
            <p:cNvSpPr>
              <a:spLocks/>
            </p:cNvSpPr>
            <p:nvPr/>
          </p:nvSpPr>
          <p:spPr bwMode="auto">
            <a:xfrm>
              <a:off x="3189" y="3250"/>
              <a:ext cx="9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9" y="17"/>
                  </a:move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7" name="Freeform 327"/>
            <p:cNvSpPr>
              <a:spLocks/>
            </p:cNvSpPr>
            <p:nvPr/>
          </p:nvSpPr>
          <p:spPr bwMode="auto">
            <a:xfrm>
              <a:off x="3189" y="3267"/>
              <a:ext cx="9" cy="25"/>
            </a:xfrm>
            <a:custGeom>
              <a:avLst/>
              <a:gdLst/>
              <a:ahLst/>
              <a:cxnLst>
                <a:cxn ang="0">
                  <a:pos x="9" y="25"/>
                </a:cxn>
                <a:cxn ang="0">
                  <a:pos x="9" y="25"/>
                </a:cxn>
                <a:cxn ang="0">
                  <a:pos x="9" y="25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9" y="25"/>
                </a:cxn>
              </a:cxnLst>
              <a:rect l="0" t="0" r="r" b="b"/>
              <a:pathLst>
                <a:path w="9" h="25">
                  <a:moveTo>
                    <a:pt x="9" y="25"/>
                  </a:moveTo>
                  <a:lnTo>
                    <a:pt x="9" y="25"/>
                  </a:lnTo>
                  <a:lnTo>
                    <a:pt x="9" y="25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0" y="25"/>
                  </a:lnTo>
                  <a:lnTo>
                    <a:pt x="9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8" name="Freeform 328"/>
            <p:cNvSpPr>
              <a:spLocks/>
            </p:cNvSpPr>
            <p:nvPr/>
          </p:nvSpPr>
          <p:spPr bwMode="auto">
            <a:xfrm>
              <a:off x="3164" y="3292"/>
              <a:ext cx="34" cy="6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0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8" y="52"/>
                </a:cxn>
                <a:cxn ang="0">
                  <a:pos x="8" y="43"/>
                </a:cxn>
                <a:cxn ang="0">
                  <a:pos x="17" y="43"/>
                </a:cxn>
                <a:cxn ang="0">
                  <a:pos x="17" y="35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25" y="18"/>
                </a:cxn>
                <a:cxn ang="0">
                  <a:pos x="25" y="18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25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25" y="18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35"/>
                </a:cxn>
                <a:cxn ang="0">
                  <a:pos x="8" y="43"/>
                </a:cxn>
                <a:cxn ang="0">
                  <a:pos x="8" y="43"/>
                </a:cxn>
                <a:cxn ang="0">
                  <a:pos x="8" y="52"/>
                </a:cxn>
                <a:cxn ang="0">
                  <a:pos x="8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34" h="69">
                  <a:moveTo>
                    <a:pt x="0" y="69"/>
                  </a:moveTo>
                  <a:lnTo>
                    <a:pt x="0" y="69"/>
                  </a:lnTo>
                  <a:lnTo>
                    <a:pt x="0" y="69"/>
                  </a:lnTo>
                  <a:lnTo>
                    <a:pt x="0" y="6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8" y="52"/>
                  </a:lnTo>
                  <a:lnTo>
                    <a:pt x="8" y="43"/>
                  </a:lnTo>
                  <a:lnTo>
                    <a:pt x="17" y="43"/>
                  </a:lnTo>
                  <a:lnTo>
                    <a:pt x="17" y="35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18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35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8" y="52"/>
                  </a:lnTo>
                  <a:lnTo>
                    <a:pt x="8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89" name="Freeform 329"/>
            <p:cNvSpPr>
              <a:spLocks/>
            </p:cNvSpPr>
            <p:nvPr/>
          </p:nvSpPr>
          <p:spPr bwMode="auto">
            <a:xfrm>
              <a:off x="3121" y="3361"/>
              <a:ext cx="43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9" y="34"/>
                </a:cxn>
                <a:cxn ang="0">
                  <a:pos x="9" y="34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34" y="0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6" y="8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43" h="34">
                  <a:moveTo>
                    <a:pt x="0" y="34"/>
                  </a:moveTo>
                  <a:lnTo>
                    <a:pt x="0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6" y="8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0" name="Freeform 330"/>
            <p:cNvSpPr>
              <a:spLocks/>
            </p:cNvSpPr>
            <p:nvPr/>
          </p:nvSpPr>
          <p:spPr bwMode="auto">
            <a:xfrm>
              <a:off x="3104" y="3378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1" name="Freeform 331"/>
            <p:cNvSpPr>
              <a:spLocks/>
            </p:cNvSpPr>
            <p:nvPr/>
          </p:nvSpPr>
          <p:spPr bwMode="auto">
            <a:xfrm>
              <a:off x="3095" y="3369"/>
              <a:ext cx="9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 h="9">
                  <a:moveTo>
                    <a:pt x="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2" name="Freeform 332"/>
            <p:cNvSpPr>
              <a:spLocks/>
            </p:cNvSpPr>
            <p:nvPr/>
          </p:nvSpPr>
          <p:spPr bwMode="auto">
            <a:xfrm>
              <a:off x="3112" y="3369"/>
              <a:ext cx="9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lnTo>
                    <a:pt x="0" y="0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3" name="Freeform 333"/>
            <p:cNvSpPr>
              <a:spLocks/>
            </p:cNvSpPr>
            <p:nvPr/>
          </p:nvSpPr>
          <p:spPr bwMode="auto">
            <a:xfrm>
              <a:off x="3112" y="336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4" name="Freeform 334"/>
            <p:cNvSpPr>
              <a:spLocks/>
            </p:cNvSpPr>
            <p:nvPr/>
          </p:nvSpPr>
          <p:spPr bwMode="auto">
            <a:xfrm>
              <a:off x="3112" y="3369"/>
              <a:ext cx="9" cy="9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</a:cxnLst>
              <a:rect l="0" t="0" r="r" b="b"/>
              <a:pathLst>
                <a:path w="9" h="9">
                  <a:moveTo>
                    <a:pt x="9" y="9"/>
                  </a:moveTo>
                  <a:lnTo>
                    <a:pt x="9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5" name="Freeform 335"/>
            <p:cNvSpPr>
              <a:spLocks/>
            </p:cNvSpPr>
            <p:nvPr/>
          </p:nvSpPr>
          <p:spPr bwMode="auto">
            <a:xfrm>
              <a:off x="3121" y="3369"/>
              <a:ext cx="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6" name="Freeform 336"/>
            <p:cNvSpPr>
              <a:spLocks/>
            </p:cNvSpPr>
            <p:nvPr/>
          </p:nvSpPr>
          <p:spPr bwMode="auto">
            <a:xfrm>
              <a:off x="3112" y="3369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7" name="Freeform 337"/>
            <p:cNvSpPr>
              <a:spLocks/>
            </p:cNvSpPr>
            <p:nvPr/>
          </p:nvSpPr>
          <p:spPr bwMode="auto">
            <a:xfrm>
              <a:off x="3155" y="3250"/>
              <a:ext cx="26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9" y="17"/>
                </a:cxn>
              </a:cxnLst>
              <a:rect l="0" t="0" r="r" b="b"/>
              <a:pathLst>
                <a:path w="26" h="17">
                  <a:moveTo>
                    <a:pt x="9" y="17"/>
                  </a:move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8" name="Freeform 338"/>
            <p:cNvSpPr>
              <a:spLocks/>
            </p:cNvSpPr>
            <p:nvPr/>
          </p:nvSpPr>
          <p:spPr bwMode="auto">
            <a:xfrm>
              <a:off x="3164" y="3267"/>
              <a:ext cx="17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7" y="0"/>
                </a:cxn>
                <a:cxn ang="0">
                  <a:pos x="8" y="0"/>
                </a:cxn>
              </a:cxnLst>
              <a:rect l="0" t="0" r="r" b="b"/>
              <a:pathLst>
                <a:path w="17" h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099" name="Freeform 339"/>
            <p:cNvSpPr>
              <a:spLocks/>
            </p:cNvSpPr>
            <p:nvPr/>
          </p:nvSpPr>
          <p:spPr bwMode="auto">
            <a:xfrm>
              <a:off x="3172" y="3250"/>
              <a:ext cx="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17">
                  <a:moveTo>
                    <a:pt x="0" y="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0" name="Freeform 340"/>
            <p:cNvSpPr>
              <a:spLocks/>
            </p:cNvSpPr>
            <p:nvPr/>
          </p:nvSpPr>
          <p:spPr bwMode="auto">
            <a:xfrm>
              <a:off x="3164" y="3250"/>
              <a:ext cx="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1" name="Freeform 341"/>
            <p:cNvSpPr>
              <a:spLocks/>
            </p:cNvSpPr>
            <p:nvPr/>
          </p:nvSpPr>
          <p:spPr bwMode="auto">
            <a:xfrm>
              <a:off x="3155" y="3250"/>
              <a:ext cx="9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0" y="17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9" y="17"/>
                  </a:moveTo>
                  <a:lnTo>
                    <a:pt x="9" y="17"/>
                  </a:lnTo>
                  <a:lnTo>
                    <a:pt x="0" y="17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2" name="Freeform 342"/>
            <p:cNvSpPr>
              <a:spLocks/>
            </p:cNvSpPr>
            <p:nvPr/>
          </p:nvSpPr>
          <p:spPr bwMode="auto">
            <a:xfrm>
              <a:off x="3130" y="3292"/>
              <a:ext cx="42" cy="52"/>
            </a:xfrm>
            <a:custGeom>
              <a:avLst/>
              <a:gdLst/>
              <a:ahLst/>
              <a:cxnLst>
                <a:cxn ang="0">
                  <a:pos x="25" y="52"/>
                </a:cxn>
                <a:cxn ang="0">
                  <a:pos x="0" y="35"/>
                </a:cxn>
                <a:cxn ang="0">
                  <a:pos x="17" y="0"/>
                </a:cxn>
                <a:cxn ang="0">
                  <a:pos x="42" y="9"/>
                </a:cxn>
                <a:cxn ang="0">
                  <a:pos x="25" y="52"/>
                </a:cxn>
              </a:cxnLst>
              <a:rect l="0" t="0" r="r" b="b"/>
              <a:pathLst>
                <a:path w="42" h="52">
                  <a:moveTo>
                    <a:pt x="25" y="52"/>
                  </a:moveTo>
                  <a:lnTo>
                    <a:pt x="0" y="35"/>
                  </a:lnTo>
                  <a:lnTo>
                    <a:pt x="17" y="0"/>
                  </a:lnTo>
                  <a:lnTo>
                    <a:pt x="42" y="9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3" name="Freeform 343"/>
            <p:cNvSpPr>
              <a:spLocks/>
            </p:cNvSpPr>
            <p:nvPr/>
          </p:nvSpPr>
          <p:spPr bwMode="auto">
            <a:xfrm>
              <a:off x="3130" y="3327"/>
              <a:ext cx="2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0" y="0"/>
                  </a:moveTo>
                  <a:lnTo>
                    <a:pt x="0" y="0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4" name="Freeform 344"/>
            <p:cNvSpPr>
              <a:spLocks/>
            </p:cNvSpPr>
            <p:nvPr/>
          </p:nvSpPr>
          <p:spPr bwMode="auto">
            <a:xfrm>
              <a:off x="3130" y="3284"/>
              <a:ext cx="17" cy="4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8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0"/>
                </a:cxn>
                <a:cxn ang="0">
                  <a:pos x="17" y="8"/>
                </a:cxn>
                <a:cxn ang="0">
                  <a:pos x="17" y="0"/>
                </a:cxn>
              </a:cxnLst>
              <a:rect l="0" t="0" r="r" b="b"/>
              <a:pathLst>
                <a:path w="17" h="43">
                  <a:moveTo>
                    <a:pt x="17" y="0"/>
                  </a:moveTo>
                  <a:lnTo>
                    <a:pt x="17" y="8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17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5" name="Freeform 345"/>
            <p:cNvSpPr>
              <a:spLocks/>
            </p:cNvSpPr>
            <p:nvPr/>
          </p:nvSpPr>
          <p:spPr bwMode="auto">
            <a:xfrm>
              <a:off x="3147" y="3284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25" y="17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34" y="17"/>
                </a:cxn>
                <a:cxn ang="0">
                  <a:pos x="25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25" y="17"/>
                  </a:lnTo>
                  <a:lnTo>
                    <a:pt x="0" y="0"/>
                  </a:lnTo>
                  <a:lnTo>
                    <a:pt x="0" y="8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34" y="17"/>
                  </a:lnTo>
                  <a:lnTo>
                    <a:pt x="25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6" name="Freeform 346"/>
            <p:cNvSpPr>
              <a:spLocks/>
            </p:cNvSpPr>
            <p:nvPr/>
          </p:nvSpPr>
          <p:spPr bwMode="auto">
            <a:xfrm>
              <a:off x="3155" y="3301"/>
              <a:ext cx="26" cy="4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43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26" h="43">
                  <a:moveTo>
                    <a:pt x="0" y="43"/>
                  </a:moveTo>
                  <a:lnTo>
                    <a:pt x="0" y="43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7" name="Freeform 347"/>
            <p:cNvSpPr>
              <a:spLocks/>
            </p:cNvSpPr>
            <p:nvPr/>
          </p:nvSpPr>
          <p:spPr bwMode="auto">
            <a:xfrm>
              <a:off x="3164" y="3121"/>
              <a:ext cx="51" cy="120"/>
            </a:xfrm>
            <a:custGeom>
              <a:avLst/>
              <a:gdLst/>
              <a:ahLst/>
              <a:cxnLst>
                <a:cxn ang="0">
                  <a:pos x="51" y="9"/>
                </a:cxn>
                <a:cxn ang="0">
                  <a:pos x="8" y="120"/>
                </a:cxn>
                <a:cxn ang="0">
                  <a:pos x="0" y="120"/>
                </a:cxn>
                <a:cxn ang="0">
                  <a:pos x="51" y="9"/>
                </a:cxn>
                <a:cxn ang="0">
                  <a:pos x="51" y="0"/>
                </a:cxn>
                <a:cxn ang="0">
                  <a:pos x="51" y="9"/>
                </a:cxn>
                <a:cxn ang="0">
                  <a:pos x="51" y="9"/>
                </a:cxn>
                <a:cxn ang="0">
                  <a:pos x="51" y="9"/>
                </a:cxn>
              </a:cxnLst>
              <a:rect l="0" t="0" r="r" b="b"/>
              <a:pathLst>
                <a:path w="51" h="120">
                  <a:moveTo>
                    <a:pt x="51" y="9"/>
                  </a:moveTo>
                  <a:lnTo>
                    <a:pt x="8" y="120"/>
                  </a:lnTo>
                  <a:lnTo>
                    <a:pt x="0" y="120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8" name="Freeform 348"/>
            <p:cNvSpPr>
              <a:spLocks/>
            </p:cNvSpPr>
            <p:nvPr/>
          </p:nvSpPr>
          <p:spPr bwMode="auto">
            <a:xfrm>
              <a:off x="3172" y="3130"/>
              <a:ext cx="52" cy="111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0" y="111"/>
                </a:cxn>
                <a:cxn ang="0">
                  <a:pos x="52" y="0"/>
                </a:cxn>
                <a:cxn ang="0">
                  <a:pos x="43" y="0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0" y="111"/>
                </a:cxn>
              </a:cxnLst>
              <a:rect l="0" t="0" r="r" b="b"/>
              <a:pathLst>
                <a:path w="52" h="111">
                  <a:moveTo>
                    <a:pt x="0" y="111"/>
                  </a:moveTo>
                  <a:lnTo>
                    <a:pt x="0" y="111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09" name="Freeform 349"/>
            <p:cNvSpPr>
              <a:spLocks/>
            </p:cNvSpPr>
            <p:nvPr/>
          </p:nvSpPr>
          <p:spPr bwMode="auto">
            <a:xfrm>
              <a:off x="3164" y="3241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0" name="Freeform 350"/>
            <p:cNvSpPr>
              <a:spLocks/>
            </p:cNvSpPr>
            <p:nvPr/>
          </p:nvSpPr>
          <p:spPr bwMode="auto">
            <a:xfrm>
              <a:off x="3164" y="3121"/>
              <a:ext cx="51" cy="120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51" y="0"/>
                </a:cxn>
                <a:cxn ang="0">
                  <a:pos x="0" y="120"/>
                </a:cxn>
                <a:cxn ang="0">
                  <a:pos x="0" y="120"/>
                </a:cxn>
                <a:cxn ang="0">
                  <a:pos x="51" y="9"/>
                </a:cxn>
                <a:cxn ang="0">
                  <a:pos x="51" y="9"/>
                </a:cxn>
                <a:cxn ang="0">
                  <a:pos x="51" y="0"/>
                </a:cxn>
              </a:cxnLst>
              <a:rect l="0" t="0" r="r" b="b"/>
              <a:pathLst>
                <a:path w="51" h="120">
                  <a:moveTo>
                    <a:pt x="51" y="0"/>
                  </a:moveTo>
                  <a:lnTo>
                    <a:pt x="51" y="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1" name="Freeform 351"/>
            <p:cNvSpPr>
              <a:spLocks/>
            </p:cNvSpPr>
            <p:nvPr/>
          </p:nvSpPr>
          <p:spPr bwMode="auto">
            <a:xfrm>
              <a:off x="3215" y="3121"/>
              <a:ext cx="9" cy="9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9" y="9"/>
                </a:cxn>
              </a:cxnLst>
              <a:rect l="0" t="0" r="r" b="b"/>
              <a:pathLst>
                <a:path w="9" h="9">
                  <a:moveTo>
                    <a:pt x="9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0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2" name="Freeform 352"/>
            <p:cNvSpPr>
              <a:spLocks/>
            </p:cNvSpPr>
            <p:nvPr/>
          </p:nvSpPr>
          <p:spPr bwMode="auto">
            <a:xfrm>
              <a:off x="3318" y="3164"/>
              <a:ext cx="34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0" y="17"/>
                </a:cxn>
                <a:cxn ang="0">
                  <a:pos x="0" y="0"/>
                </a:cxn>
              </a:cxnLst>
              <a:rect l="0" t="0" r="r" b="b"/>
              <a:pathLst>
                <a:path w="34" h="26">
                  <a:moveTo>
                    <a:pt x="0" y="0"/>
                  </a:move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3" name="Freeform 353"/>
            <p:cNvSpPr>
              <a:spLocks/>
            </p:cNvSpPr>
            <p:nvPr/>
          </p:nvSpPr>
          <p:spPr bwMode="auto">
            <a:xfrm>
              <a:off x="3318" y="3164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4" name="Freeform 354"/>
            <p:cNvSpPr>
              <a:spLocks/>
            </p:cNvSpPr>
            <p:nvPr/>
          </p:nvSpPr>
          <p:spPr bwMode="auto">
            <a:xfrm>
              <a:off x="3352" y="3181"/>
              <a:ext cx="1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0" y="17"/>
                </a:cxn>
              </a:cxnLst>
              <a:rect l="0" t="0" r="r" b="b"/>
              <a:pathLst>
                <a:path h="17">
                  <a:moveTo>
                    <a:pt x="0" y="17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9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5" name="Freeform 355"/>
            <p:cNvSpPr>
              <a:spLocks/>
            </p:cNvSpPr>
            <p:nvPr/>
          </p:nvSpPr>
          <p:spPr bwMode="auto">
            <a:xfrm>
              <a:off x="3318" y="3181"/>
              <a:ext cx="34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17">
                  <a:moveTo>
                    <a:pt x="0" y="0"/>
                  </a:moveTo>
                  <a:lnTo>
                    <a:pt x="0" y="0"/>
                  </a:lnTo>
                  <a:lnTo>
                    <a:pt x="34" y="17"/>
                  </a:lnTo>
                  <a:lnTo>
                    <a:pt x="34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6" name="Freeform 356"/>
            <p:cNvSpPr>
              <a:spLocks/>
            </p:cNvSpPr>
            <p:nvPr/>
          </p:nvSpPr>
          <p:spPr bwMode="auto">
            <a:xfrm>
              <a:off x="3318" y="3164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7">
                  <a:moveTo>
                    <a:pt x="0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7" name="Freeform 357"/>
            <p:cNvSpPr>
              <a:spLocks/>
            </p:cNvSpPr>
            <p:nvPr/>
          </p:nvSpPr>
          <p:spPr bwMode="auto">
            <a:xfrm>
              <a:off x="3266" y="3164"/>
              <a:ext cx="86" cy="120"/>
            </a:xfrm>
            <a:custGeom>
              <a:avLst/>
              <a:gdLst/>
              <a:ahLst/>
              <a:cxnLst>
                <a:cxn ang="0">
                  <a:pos x="86" y="17"/>
                </a:cxn>
                <a:cxn ang="0">
                  <a:pos x="86" y="17"/>
                </a:cxn>
                <a:cxn ang="0">
                  <a:pos x="86" y="17"/>
                </a:cxn>
                <a:cxn ang="0">
                  <a:pos x="86" y="26"/>
                </a:cxn>
                <a:cxn ang="0">
                  <a:pos x="86" y="26"/>
                </a:cxn>
                <a:cxn ang="0">
                  <a:pos x="86" y="34"/>
                </a:cxn>
                <a:cxn ang="0">
                  <a:pos x="86" y="34"/>
                </a:cxn>
                <a:cxn ang="0">
                  <a:pos x="86" y="34"/>
                </a:cxn>
                <a:cxn ang="0">
                  <a:pos x="86" y="43"/>
                </a:cxn>
                <a:cxn ang="0">
                  <a:pos x="77" y="43"/>
                </a:cxn>
                <a:cxn ang="0">
                  <a:pos x="77" y="51"/>
                </a:cxn>
                <a:cxn ang="0">
                  <a:pos x="77" y="60"/>
                </a:cxn>
                <a:cxn ang="0">
                  <a:pos x="77" y="60"/>
                </a:cxn>
                <a:cxn ang="0">
                  <a:pos x="69" y="68"/>
                </a:cxn>
                <a:cxn ang="0">
                  <a:pos x="69" y="77"/>
                </a:cxn>
                <a:cxn ang="0">
                  <a:pos x="69" y="77"/>
                </a:cxn>
                <a:cxn ang="0">
                  <a:pos x="60" y="86"/>
                </a:cxn>
                <a:cxn ang="0">
                  <a:pos x="60" y="86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52" y="94"/>
                </a:cxn>
                <a:cxn ang="0">
                  <a:pos x="52" y="103"/>
                </a:cxn>
                <a:cxn ang="0">
                  <a:pos x="52" y="103"/>
                </a:cxn>
                <a:cxn ang="0">
                  <a:pos x="52" y="103"/>
                </a:cxn>
                <a:cxn ang="0">
                  <a:pos x="43" y="103"/>
                </a:cxn>
                <a:cxn ang="0">
                  <a:pos x="43" y="111"/>
                </a:cxn>
                <a:cxn ang="0">
                  <a:pos x="43" y="111"/>
                </a:cxn>
                <a:cxn ang="0">
                  <a:pos x="34" y="111"/>
                </a:cxn>
                <a:cxn ang="0">
                  <a:pos x="34" y="111"/>
                </a:cxn>
                <a:cxn ang="0">
                  <a:pos x="34" y="120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26" y="120"/>
                </a:cxn>
                <a:cxn ang="0">
                  <a:pos x="17" y="120"/>
                </a:cxn>
                <a:cxn ang="0">
                  <a:pos x="17" y="120"/>
                </a:cxn>
                <a:cxn ang="0">
                  <a:pos x="9" y="111"/>
                </a:cxn>
                <a:cxn ang="0">
                  <a:pos x="9" y="111"/>
                </a:cxn>
                <a:cxn ang="0">
                  <a:pos x="9" y="111"/>
                </a:cxn>
                <a:cxn ang="0">
                  <a:pos x="0" y="111"/>
                </a:cxn>
                <a:cxn ang="0">
                  <a:pos x="0" y="103"/>
                </a:cxn>
                <a:cxn ang="0">
                  <a:pos x="0" y="103"/>
                </a:cxn>
                <a:cxn ang="0">
                  <a:pos x="9" y="103"/>
                </a:cxn>
                <a:cxn ang="0">
                  <a:pos x="9" y="94"/>
                </a:cxn>
                <a:cxn ang="0">
                  <a:pos x="17" y="86"/>
                </a:cxn>
                <a:cxn ang="0">
                  <a:pos x="17" y="86"/>
                </a:cxn>
                <a:cxn ang="0">
                  <a:pos x="26" y="77"/>
                </a:cxn>
                <a:cxn ang="0">
                  <a:pos x="26" y="77"/>
                </a:cxn>
                <a:cxn ang="0">
                  <a:pos x="26" y="77"/>
                </a:cxn>
                <a:cxn ang="0">
                  <a:pos x="52" y="17"/>
                </a:cxn>
                <a:cxn ang="0">
                  <a:pos x="52" y="9"/>
                </a:cxn>
                <a:cxn ang="0">
                  <a:pos x="52" y="9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86" y="17"/>
                </a:cxn>
              </a:cxnLst>
              <a:rect l="0" t="0" r="r" b="b"/>
              <a:pathLst>
                <a:path w="86" h="120">
                  <a:moveTo>
                    <a:pt x="86" y="17"/>
                  </a:moveTo>
                  <a:lnTo>
                    <a:pt x="86" y="17"/>
                  </a:lnTo>
                  <a:lnTo>
                    <a:pt x="86" y="17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86" y="43"/>
                  </a:lnTo>
                  <a:lnTo>
                    <a:pt x="77" y="43"/>
                  </a:lnTo>
                  <a:lnTo>
                    <a:pt x="77" y="51"/>
                  </a:lnTo>
                  <a:lnTo>
                    <a:pt x="77" y="60"/>
                  </a:lnTo>
                  <a:lnTo>
                    <a:pt x="77" y="60"/>
                  </a:lnTo>
                  <a:lnTo>
                    <a:pt x="69" y="68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60" y="86"/>
                  </a:lnTo>
                  <a:lnTo>
                    <a:pt x="60" y="86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103"/>
                  </a:lnTo>
                  <a:lnTo>
                    <a:pt x="52" y="103"/>
                  </a:lnTo>
                  <a:lnTo>
                    <a:pt x="52" y="103"/>
                  </a:lnTo>
                  <a:lnTo>
                    <a:pt x="43" y="103"/>
                  </a:lnTo>
                  <a:lnTo>
                    <a:pt x="43" y="111"/>
                  </a:lnTo>
                  <a:lnTo>
                    <a:pt x="43" y="111"/>
                  </a:lnTo>
                  <a:lnTo>
                    <a:pt x="34" y="111"/>
                  </a:lnTo>
                  <a:lnTo>
                    <a:pt x="34" y="111"/>
                  </a:lnTo>
                  <a:lnTo>
                    <a:pt x="34" y="12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17" y="120"/>
                  </a:lnTo>
                  <a:lnTo>
                    <a:pt x="17" y="120"/>
                  </a:lnTo>
                  <a:lnTo>
                    <a:pt x="9" y="111"/>
                  </a:lnTo>
                  <a:lnTo>
                    <a:pt x="9" y="111"/>
                  </a:lnTo>
                  <a:lnTo>
                    <a:pt x="9" y="111"/>
                  </a:lnTo>
                  <a:lnTo>
                    <a:pt x="0" y="111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9" y="103"/>
                  </a:lnTo>
                  <a:lnTo>
                    <a:pt x="9" y="94"/>
                  </a:lnTo>
                  <a:lnTo>
                    <a:pt x="17" y="86"/>
                  </a:lnTo>
                  <a:lnTo>
                    <a:pt x="17" y="86"/>
                  </a:lnTo>
                  <a:lnTo>
                    <a:pt x="26" y="77"/>
                  </a:lnTo>
                  <a:lnTo>
                    <a:pt x="26" y="77"/>
                  </a:lnTo>
                  <a:lnTo>
                    <a:pt x="26" y="77"/>
                  </a:lnTo>
                  <a:lnTo>
                    <a:pt x="52" y="17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86" y="17"/>
                  </a:lnTo>
                  <a:close/>
                </a:path>
              </a:pathLst>
            </a:custGeom>
            <a:solidFill>
              <a:srgbClr val="BAC1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8" name="Freeform 358"/>
            <p:cNvSpPr>
              <a:spLocks/>
            </p:cNvSpPr>
            <p:nvPr/>
          </p:nvSpPr>
          <p:spPr bwMode="auto">
            <a:xfrm>
              <a:off x="3352" y="3181"/>
              <a:ext cx="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19" name="Freeform 359"/>
            <p:cNvSpPr>
              <a:spLocks/>
            </p:cNvSpPr>
            <p:nvPr/>
          </p:nvSpPr>
          <p:spPr bwMode="auto">
            <a:xfrm>
              <a:off x="3326" y="3190"/>
              <a:ext cx="26" cy="68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0"/>
                </a:cxn>
                <a:cxn ang="0">
                  <a:pos x="9" y="60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9" y="42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7" y="25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25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9" y="42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26" h="68">
                  <a:moveTo>
                    <a:pt x="0" y="68"/>
                  </a:move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9" y="60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42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7" y="25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9" y="42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0" name="Freeform 360"/>
            <p:cNvSpPr>
              <a:spLocks/>
            </p:cNvSpPr>
            <p:nvPr/>
          </p:nvSpPr>
          <p:spPr bwMode="auto">
            <a:xfrm>
              <a:off x="3292" y="3258"/>
              <a:ext cx="34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34" h="26"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1" name="Freeform 361"/>
            <p:cNvSpPr>
              <a:spLocks/>
            </p:cNvSpPr>
            <p:nvPr/>
          </p:nvSpPr>
          <p:spPr bwMode="auto">
            <a:xfrm>
              <a:off x="3266" y="3267"/>
              <a:ext cx="26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17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2" name="Freeform 362"/>
            <p:cNvSpPr>
              <a:spLocks/>
            </p:cNvSpPr>
            <p:nvPr/>
          </p:nvSpPr>
          <p:spPr bwMode="auto">
            <a:xfrm>
              <a:off x="3266" y="3241"/>
              <a:ext cx="26" cy="2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17"/>
                </a:cxn>
                <a:cxn ang="0">
                  <a:pos x="9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17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26">
                  <a:moveTo>
                    <a:pt x="26" y="0"/>
                  </a:move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3" name="Freeform 363"/>
            <p:cNvSpPr>
              <a:spLocks/>
            </p:cNvSpPr>
            <p:nvPr/>
          </p:nvSpPr>
          <p:spPr bwMode="auto">
            <a:xfrm>
              <a:off x="3292" y="3181"/>
              <a:ext cx="26" cy="6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60">
                  <a:moveTo>
                    <a:pt x="26" y="0"/>
                  </a:moveTo>
                  <a:lnTo>
                    <a:pt x="26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4" name="Freeform 364"/>
            <p:cNvSpPr>
              <a:spLocks/>
            </p:cNvSpPr>
            <p:nvPr/>
          </p:nvSpPr>
          <p:spPr bwMode="auto">
            <a:xfrm>
              <a:off x="3318" y="3164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5" name="Freeform 365"/>
            <p:cNvSpPr>
              <a:spLocks/>
            </p:cNvSpPr>
            <p:nvPr/>
          </p:nvSpPr>
          <p:spPr bwMode="auto">
            <a:xfrm>
              <a:off x="3318" y="3164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6" name="Freeform 366"/>
            <p:cNvSpPr>
              <a:spLocks/>
            </p:cNvSpPr>
            <p:nvPr/>
          </p:nvSpPr>
          <p:spPr bwMode="auto">
            <a:xfrm>
              <a:off x="3318" y="3138"/>
              <a:ext cx="42" cy="4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34" y="43"/>
                </a:cxn>
                <a:cxn ang="0">
                  <a:pos x="34" y="35"/>
                </a:cxn>
                <a:cxn ang="0">
                  <a:pos x="34" y="35"/>
                </a:cxn>
                <a:cxn ang="0">
                  <a:pos x="42" y="26"/>
                </a:cxn>
                <a:cxn ang="0">
                  <a:pos x="42" y="26"/>
                </a:cxn>
                <a:cxn ang="0">
                  <a:pos x="42" y="17"/>
                </a:cxn>
                <a:cxn ang="0">
                  <a:pos x="42" y="17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42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25" y="9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42" h="43">
                  <a:moveTo>
                    <a:pt x="0" y="26"/>
                  </a:moveTo>
                  <a:lnTo>
                    <a:pt x="34" y="43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5" y="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919E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7" name="Freeform 367"/>
            <p:cNvSpPr>
              <a:spLocks/>
            </p:cNvSpPr>
            <p:nvPr/>
          </p:nvSpPr>
          <p:spPr bwMode="auto">
            <a:xfrm>
              <a:off x="3318" y="3164"/>
              <a:ext cx="34" cy="17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</a:cxnLst>
              <a:rect l="0" t="0" r="r" b="b"/>
              <a:pathLst>
                <a:path w="34" h="17">
                  <a:moveTo>
                    <a:pt x="34" y="17"/>
                  </a:moveTo>
                  <a:lnTo>
                    <a:pt x="34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8" name="Freeform 368"/>
            <p:cNvSpPr>
              <a:spLocks/>
            </p:cNvSpPr>
            <p:nvPr/>
          </p:nvSpPr>
          <p:spPr bwMode="auto">
            <a:xfrm>
              <a:off x="3352" y="3147"/>
              <a:ext cx="8" cy="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29" name="Freeform 369"/>
            <p:cNvSpPr>
              <a:spLocks/>
            </p:cNvSpPr>
            <p:nvPr/>
          </p:nvSpPr>
          <p:spPr bwMode="auto">
            <a:xfrm>
              <a:off x="3326" y="3138"/>
              <a:ext cx="3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0" name="Freeform 370"/>
            <p:cNvSpPr>
              <a:spLocks/>
            </p:cNvSpPr>
            <p:nvPr/>
          </p:nvSpPr>
          <p:spPr bwMode="auto">
            <a:xfrm>
              <a:off x="3318" y="3138"/>
              <a:ext cx="8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8" h="26"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1" name="Freeform 371"/>
            <p:cNvSpPr>
              <a:spLocks/>
            </p:cNvSpPr>
            <p:nvPr/>
          </p:nvSpPr>
          <p:spPr bwMode="auto">
            <a:xfrm>
              <a:off x="3266" y="3147"/>
              <a:ext cx="103" cy="145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9" y="128"/>
                </a:cxn>
                <a:cxn ang="0">
                  <a:pos x="17" y="137"/>
                </a:cxn>
                <a:cxn ang="0">
                  <a:pos x="26" y="137"/>
                </a:cxn>
                <a:cxn ang="0">
                  <a:pos x="26" y="137"/>
                </a:cxn>
                <a:cxn ang="0">
                  <a:pos x="26" y="137"/>
                </a:cxn>
                <a:cxn ang="0">
                  <a:pos x="34" y="137"/>
                </a:cxn>
                <a:cxn ang="0">
                  <a:pos x="43" y="128"/>
                </a:cxn>
                <a:cxn ang="0">
                  <a:pos x="43" y="120"/>
                </a:cxn>
                <a:cxn ang="0">
                  <a:pos x="52" y="120"/>
                </a:cxn>
                <a:cxn ang="0">
                  <a:pos x="52" y="111"/>
                </a:cxn>
                <a:cxn ang="0">
                  <a:pos x="60" y="111"/>
                </a:cxn>
                <a:cxn ang="0">
                  <a:pos x="60" y="111"/>
                </a:cxn>
                <a:cxn ang="0">
                  <a:pos x="60" y="103"/>
                </a:cxn>
                <a:cxn ang="0">
                  <a:pos x="69" y="94"/>
                </a:cxn>
                <a:cxn ang="0">
                  <a:pos x="69" y="85"/>
                </a:cxn>
                <a:cxn ang="0">
                  <a:pos x="77" y="77"/>
                </a:cxn>
                <a:cxn ang="0">
                  <a:pos x="77" y="60"/>
                </a:cxn>
                <a:cxn ang="0">
                  <a:pos x="86" y="51"/>
                </a:cxn>
                <a:cxn ang="0">
                  <a:pos x="86" y="51"/>
                </a:cxn>
                <a:cxn ang="0">
                  <a:pos x="86" y="43"/>
                </a:cxn>
                <a:cxn ang="0">
                  <a:pos x="86" y="34"/>
                </a:cxn>
                <a:cxn ang="0">
                  <a:pos x="86" y="26"/>
                </a:cxn>
                <a:cxn ang="0">
                  <a:pos x="94" y="17"/>
                </a:cxn>
                <a:cxn ang="0">
                  <a:pos x="94" y="8"/>
                </a:cxn>
                <a:cxn ang="0">
                  <a:pos x="94" y="0"/>
                </a:cxn>
                <a:cxn ang="0">
                  <a:pos x="94" y="8"/>
                </a:cxn>
                <a:cxn ang="0">
                  <a:pos x="103" y="8"/>
                </a:cxn>
                <a:cxn ang="0">
                  <a:pos x="103" y="17"/>
                </a:cxn>
                <a:cxn ang="0">
                  <a:pos x="103" y="17"/>
                </a:cxn>
                <a:cxn ang="0">
                  <a:pos x="103" y="26"/>
                </a:cxn>
                <a:cxn ang="0">
                  <a:pos x="103" y="26"/>
                </a:cxn>
                <a:cxn ang="0">
                  <a:pos x="103" y="34"/>
                </a:cxn>
                <a:cxn ang="0">
                  <a:pos x="103" y="43"/>
                </a:cxn>
                <a:cxn ang="0">
                  <a:pos x="94" y="51"/>
                </a:cxn>
                <a:cxn ang="0">
                  <a:pos x="94" y="51"/>
                </a:cxn>
                <a:cxn ang="0">
                  <a:pos x="86" y="60"/>
                </a:cxn>
                <a:cxn ang="0">
                  <a:pos x="86" y="77"/>
                </a:cxn>
                <a:cxn ang="0">
                  <a:pos x="77" y="85"/>
                </a:cxn>
                <a:cxn ang="0">
                  <a:pos x="77" y="94"/>
                </a:cxn>
                <a:cxn ang="0">
                  <a:pos x="69" y="103"/>
                </a:cxn>
                <a:cxn ang="0">
                  <a:pos x="69" y="111"/>
                </a:cxn>
                <a:cxn ang="0">
                  <a:pos x="69" y="111"/>
                </a:cxn>
                <a:cxn ang="0">
                  <a:pos x="69" y="111"/>
                </a:cxn>
                <a:cxn ang="0">
                  <a:pos x="60" y="120"/>
                </a:cxn>
                <a:cxn ang="0">
                  <a:pos x="52" y="128"/>
                </a:cxn>
                <a:cxn ang="0">
                  <a:pos x="43" y="128"/>
                </a:cxn>
                <a:cxn ang="0">
                  <a:pos x="43" y="137"/>
                </a:cxn>
                <a:cxn ang="0">
                  <a:pos x="34" y="145"/>
                </a:cxn>
                <a:cxn ang="0">
                  <a:pos x="26" y="145"/>
                </a:cxn>
                <a:cxn ang="0">
                  <a:pos x="26" y="145"/>
                </a:cxn>
                <a:cxn ang="0">
                  <a:pos x="17" y="137"/>
                </a:cxn>
                <a:cxn ang="0">
                  <a:pos x="9" y="137"/>
                </a:cxn>
                <a:cxn ang="0">
                  <a:pos x="9" y="128"/>
                </a:cxn>
                <a:cxn ang="0">
                  <a:pos x="0" y="128"/>
                </a:cxn>
                <a:cxn ang="0">
                  <a:pos x="0" y="128"/>
                </a:cxn>
              </a:cxnLst>
              <a:rect l="0" t="0" r="r" b="b"/>
              <a:pathLst>
                <a:path w="103" h="145">
                  <a:moveTo>
                    <a:pt x="0" y="120"/>
                  </a:moveTo>
                  <a:lnTo>
                    <a:pt x="0" y="128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9" y="128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34" y="137"/>
                  </a:lnTo>
                  <a:lnTo>
                    <a:pt x="34" y="137"/>
                  </a:lnTo>
                  <a:lnTo>
                    <a:pt x="34" y="128"/>
                  </a:lnTo>
                  <a:lnTo>
                    <a:pt x="43" y="128"/>
                  </a:lnTo>
                  <a:lnTo>
                    <a:pt x="43" y="128"/>
                  </a:lnTo>
                  <a:lnTo>
                    <a:pt x="43" y="120"/>
                  </a:lnTo>
                  <a:lnTo>
                    <a:pt x="52" y="120"/>
                  </a:lnTo>
                  <a:lnTo>
                    <a:pt x="52" y="120"/>
                  </a:lnTo>
                  <a:lnTo>
                    <a:pt x="52" y="120"/>
                  </a:lnTo>
                  <a:lnTo>
                    <a:pt x="52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03"/>
                  </a:lnTo>
                  <a:lnTo>
                    <a:pt x="60" y="103"/>
                  </a:lnTo>
                  <a:lnTo>
                    <a:pt x="69" y="94"/>
                  </a:lnTo>
                  <a:lnTo>
                    <a:pt x="69" y="94"/>
                  </a:lnTo>
                  <a:lnTo>
                    <a:pt x="69" y="85"/>
                  </a:lnTo>
                  <a:lnTo>
                    <a:pt x="69" y="77"/>
                  </a:lnTo>
                  <a:lnTo>
                    <a:pt x="77" y="77"/>
                  </a:lnTo>
                  <a:lnTo>
                    <a:pt x="77" y="68"/>
                  </a:lnTo>
                  <a:lnTo>
                    <a:pt x="77" y="60"/>
                  </a:lnTo>
                  <a:lnTo>
                    <a:pt x="86" y="60"/>
                  </a:lnTo>
                  <a:lnTo>
                    <a:pt x="86" y="51"/>
                  </a:lnTo>
                  <a:lnTo>
                    <a:pt x="86" y="51"/>
                  </a:lnTo>
                  <a:lnTo>
                    <a:pt x="86" y="51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94" y="17"/>
                  </a:lnTo>
                  <a:lnTo>
                    <a:pt x="94" y="17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103" y="8"/>
                  </a:lnTo>
                  <a:lnTo>
                    <a:pt x="103" y="8"/>
                  </a:lnTo>
                  <a:lnTo>
                    <a:pt x="103" y="17"/>
                  </a:lnTo>
                  <a:lnTo>
                    <a:pt x="103" y="17"/>
                  </a:lnTo>
                  <a:lnTo>
                    <a:pt x="103" y="17"/>
                  </a:lnTo>
                  <a:lnTo>
                    <a:pt x="103" y="17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03" y="34"/>
                  </a:lnTo>
                  <a:lnTo>
                    <a:pt x="103" y="34"/>
                  </a:lnTo>
                  <a:lnTo>
                    <a:pt x="103" y="43"/>
                  </a:lnTo>
                  <a:lnTo>
                    <a:pt x="103" y="43"/>
                  </a:lnTo>
                  <a:lnTo>
                    <a:pt x="94" y="43"/>
                  </a:lnTo>
                  <a:lnTo>
                    <a:pt x="94" y="51"/>
                  </a:lnTo>
                  <a:lnTo>
                    <a:pt x="94" y="51"/>
                  </a:lnTo>
                  <a:lnTo>
                    <a:pt x="94" y="51"/>
                  </a:lnTo>
                  <a:lnTo>
                    <a:pt x="94" y="60"/>
                  </a:lnTo>
                  <a:lnTo>
                    <a:pt x="86" y="60"/>
                  </a:lnTo>
                  <a:lnTo>
                    <a:pt x="86" y="6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77" y="85"/>
                  </a:lnTo>
                  <a:lnTo>
                    <a:pt x="77" y="94"/>
                  </a:lnTo>
                  <a:lnTo>
                    <a:pt x="77" y="94"/>
                  </a:lnTo>
                  <a:lnTo>
                    <a:pt x="77" y="103"/>
                  </a:lnTo>
                  <a:lnTo>
                    <a:pt x="69" y="103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9" y="111"/>
                  </a:lnTo>
                  <a:lnTo>
                    <a:pt x="60" y="120"/>
                  </a:lnTo>
                  <a:lnTo>
                    <a:pt x="60" y="120"/>
                  </a:lnTo>
                  <a:lnTo>
                    <a:pt x="60" y="120"/>
                  </a:lnTo>
                  <a:lnTo>
                    <a:pt x="52" y="128"/>
                  </a:lnTo>
                  <a:lnTo>
                    <a:pt x="52" y="128"/>
                  </a:lnTo>
                  <a:lnTo>
                    <a:pt x="43" y="128"/>
                  </a:lnTo>
                  <a:lnTo>
                    <a:pt x="43" y="137"/>
                  </a:lnTo>
                  <a:lnTo>
                    <a:pt x="43" y="137"/>
                  </a:lnTo>
                  <a:lnTo>
                    <a:pt x="34" y="137"/>
                  </a:lnTo>
                  <a:lnTo>
                    <a:pt x="34" y="145"/>
                  </a:lnTo>
                  <a:lnTo>
                    <a:pt x="34" y="145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9" y="137"/>
                  </a:lnTo>
                  <a:lnTo>
                    <a:pt x="9" y="137"/>
                  </a:lnTo>
                  <a:lnTo>
                    <a:pt x="9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4F66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2" name="Freeform 372"/>
            <p:cNvSpPr>
              <a:spLocks/>
            </p:cNvSpPr>
            <p:nvPr/>
          </p:nvSpPr>
          <p:spPr bwMode="auto">
            <a:xfrm>
              <a:off x="3266" y="3267"/>
              <a:ext cx="26" cy="17"/>
            </a:xfrm>
            <a:custGeom>
              <a:avLst/>
              <a:gdLst/>
              <a:ahLst/>
              <a:cxnLst>
                <a:cxn ang="0">
                  <a:pos x="26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17"/>
                </a:cxn>
              </a:cxnLst>
              <a:rect l="0" t="0" r="r" b="b"/>
              <a:pathLst>
                <a:path w="26" h="17">
                  <a:moveTo>
                    <a:pt x="26" y="17"/>
                  </a:moveTo>
                  <a:lnTo>
                    <a:pt x="26" y="17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3" name="Freeform 373"/>
            <p:cNvSpPr>
              <a:spLocks/>
            </p:cNvSpPr>
            <p:nvPr/>
          </p:nvSpPr>
          <p:spPr bwMode="auto">
            <a:xfrm>
              <a:off x="3292" y="3258"/>
              <a:ext cx="34" cy="2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34" h="26">
                  <a:moveTo>
                    <a:pt x="34" y="0"/>
                  </a:move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4" name="Freeform 374"/>
            <p:cNvSpPr>
              <a:spLocks/>
            </p:cNvSpPr>
            <p:nvPr/>
          </p:nvSpPr>
          <p:spPr bwMode="auto">
            <a:xfrm>
              <a:off x="3326" y="3190"/>
              <a:ext cx="26" cy="6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25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9" y="42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0"/>
                </a:cxn>
                <a:cxn ang="0">
                  <a:pos x="9" y="60"/>
                </a:cxn>
                <a:cxn ang="0">
                  <a:pos x="9" y="51"/>
                </a:cxn>
                <a:cxn ang="0">
                  <a:pos x="9" y="51"/>
                </a:cxn>
                <a:cxn ang="0">
                  <a:pos x="9" y="42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7" y="25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68">
                  <a:moveTo>
                    <a:pt x="26" y="0"/>
                  </a:moveTo>
                  <a:lnTo>
                    <a:pt x="26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9" y="42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9" y="60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9" y="42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7" y="25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5" name="Freeform 375"/>
            <p:cNvSpPr>
              <a:spLocks/>
            </p:cNvSpPr>
            <p:nvPr/>
          </p:nvSpPr>
          <p:spPr bwMode="auto">
            <a:xfrm>
              <a:off x="3352" y="3181"/>
              <a:ext cx="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6" name="Freeform 376"/>
            <p:cNvSpPr>
              <a:spLocks/>
            </p:cNvSpPr>
            <p:nvPr/>
          </p:nvSpPr>
          <p:spPr bwMode="auto">
            <a:xfrm>
              <a:off x="3352" y="3147"/>
              <a:ext cx="8" cy="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7" name="Freeform 377"/>
            <p:cNvSpPr>
              <a:spLocks/>
            </p:cNvSpPr>
            <p:nvPr/>
          </p:nvSpPr>
          <p:spPr bwMode="auto">
            <a:xfrm>
              <a:off x="3360" y="3147"/>
              <a:ext cx="9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9" y="17"/>
                  </a:move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8" name="Freeform 378"/>
            <p:cNvSpPr>
              <a:spLocks/>
            </p:cNvSpPr>
            <p:nvPr/>
          </p:nvSpPr>
          <p:spPr bwMode="auto">
            <a:xfrm>
              <a:off x="3360" y="3164"/>
              <a:ext cx="9" cy="26"/>
            </a:xfrm>
            <a:custGeom>
              <a:avLst/>
              <a:gdLst/>
              <a:ahLst/>
              <a:cxnLst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0" y="26"/>
                </a:cxn>
                <a:cxn ang="0">
                  <a:pos x="9" y="26"/>
                </a:cxn>
              </a:cxnLst>
              <a:rect l="0" t="0" r="r" b="b"/>
              <a:pathLst>
                <a:path w="9" h="26">
                  <a:moveTo>
                    <a:pt x="9" y="26"/>
                  </a:moveTo>
                  <a:lnTo>
                    <a:pt x="9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9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39" name="Freeform 379"/>
            <p:cNvSpPr>
              <a:spLocks/>
            </p:cNvSpPr>
            <p:nvPr/>
          </p:nvSpPr>
          <p:spPr bwMode="auto">
            <a:xfrm>
              <a:off x="3335" y="3190"/>
              <a:ext cx="34" cy="68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8" y="42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7" y="25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17" y="25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8" y="42"/>
                </a:cxn>
                <a:cxn ang="0">
                  <a:pos x="8" y="51"/>
                </a:cxn>
                <a:cxn ang="0">
                  <a:pos x="8" y="51"/>
                </a:cxn>
                <a:cxn ang="0">
                  <a:pos x="8" y="60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4" h="68">
                  <a:moveTo>
                    <a:pt x="0" y="68"/>
                  </a:move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42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7" y="25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17" y="25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8" y="42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60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0" name="Freeform 380"/>
            <p:cNvSpPr>
              <a:spLocks/>
            </p:cNvSpPr>
            <p:nvPr/>
          </p:nvSpPr>
          <p:spPr bwMode="auto">
            <a:xfrm>
              <a:off x="3292" y="3258"/>
              <a:ext cx="43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34" y="0"/>
                </a:cxn>
                <a:cxn ang="0">
                  <a:pos x="34" y="9"/>
                </a:cxn>
                <a:cxn ang="0">
                  <a:pos x="26" y="9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43" h="34">
                  <a:moveTo>
                    <a:pt x="0" y="34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1" name="Freeform 381"/>
            <p:cNvSpPr>
              <a:spLocks/>
            </p:cNvSpPr>
            <p:nvPr/>
          </p:nvSpPr>
          <p:spPr bwMode="auto">
            <a:xfrm>
              <a:off x="3275" y="3275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8" y="9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8" y="9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2" name="Freeform 382"/>
            <p:cNvSpPr>
              <a:spLocks/>
            </p:cNvSpPr>
            <p:nvPr/>
          </p:nvSpPr>
          <p:spPr bwMode="auto">
            <a:xfrm>
              <a:off x="3266" y="3267"/>
              <a:ext cx="9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3" name="Freeform 383"/>
            <p:cNvSpPr>
              <a:spLocks/>
            </p:cNvSpPr>
            <p:nvPr/>
          </p:nvSpPr>
          <p:spPr bwMode="auto">
            <a:xfrm>
              <a:off x="3283" y="3267"/>
              <a:ext cx="9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lnTo>
                    <a:pt x="0" y="0"/>
                  </a:lnTo>
                  <a:lnTo>
                    <a:pt x="9" y="8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4" name="Freeform 384"/>
            <p:cNvSpPr>
              <a:spLocks/>
            </p:cNvSpPr>
            <p:nvPr/>
          </p:nvSpPr>
          <p:spPr bwMode="auto">
            <a:xfrm>
              <a:off x="3283" y="326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5" name="Freeform 385"/>
            <p:cNvSpPr>
              <a:spLocks/>
            </p:cNvSpPr>
            <p:nvPr/>
          </p:nvSpPr>
          <p:spPr bwMode="auto">
            <a:xfrm>
              <a:off x="3283" y="3267"/>
              <a:ext cx="9" cy="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9" h="8">
                  <a:moveTo>
                    <a:pt x="9" y="8"/>
                  </a:moveTo>
                  <a:lnTo>
                    <a:pt x="9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6" name="Freeform 386"/>
            <p:cNvSpPr>
              <a:spLocks/>
            </p:cNvSpPr>
            <p:nvPr/>
          </p:nvSpPr>
          <p:spPr bwMode="auto">
            <a:xfrm>
              <a:off x="3292" y="3267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7" name="Freeform 387"/>
            <p:cNvSpPr>
              <a:spLocks/>
            </p:cNvSpPr>
            <p:nvPr/>
          </p:nvSpPr>
          <p:spPr bwMode="auto">
            <a:xfrm>
              <a:off x="3283" y="3267"/>
              <a:ext cx="9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lnTo>
                    <a:pt x="0" y="0"/>
                  </a:lnTo>
                  <a:lnTo>
                    <a:pt x="9" y="8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8" name="Freeform 388"/>
            <p:cNvSpPr>
              <a:spLocks/>
            </p:cNvSpPr>
            <p:nvPr/>
          </p:nvSpPr>
          <p:spPr bwMode="auto">
            <a:xfrm>
              <a:off x="3326" y="3147"/>
              <a:ext cx="26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</a:cxnLst>
              <a:rect l="0" t="0" r="r" b="b"/>
              <a:pathLst>
                <a:path w="26" h="26">
                  <a:moveTo>
                    <a:pt x="0" y="26"/>
                  </a:moveTo>
                  <a:lnTo>
                    <a:pt x="9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49" name="Freeform 389"/>
            <p:cNvSpPr>
              <a:spLocks/>
            </p:cNvSpPr>
            <p:nvPr/>
          </p:nvSpPr>
          <p:spPr bwMode="auto">
            <a:xfrm>
              <a:off x="3326" y="3164"/>
              <a:ext cx="17" cy="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7" h="9">
                  <a:moveTo>
                    <a:pt x="17" y="0"/>
                  </a:move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0" name="Freeform 390"/>
            <p:cNvSpPr>
              <a:spLocks/>
            </p:cNvSpPr>
            <p:nvPr/>
          </p:nvSpPr>
          <p:spPr bwMode="auto">
            <a:xfrm>
              <a:off x="3343" y="3147"/>
              <a:ext cx="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17">
                  <a:moveTo>
                    <a:pt x="0" y="0"/>
                  </a:moveTo>
                  <a:lnTo>
                    <a:pt x="0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1" name="Freeform 391"/>
            <p:cNvSpPr>
              <a:spLocks/>
            </p:cNvSpPr>
            <p:nvPr/>
          </p:nvSpPr>
          <p:spPr bwMode="auto">
            <a:xfrm>
              <a:off x="3326" y="3147"/>
              <a:ext cx="17" cy="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9" y="8"/>
                </a:cxn>
              </a:cxnLst>
              <a:rect l="0" t="0" r="r" b="b"/>
              <a:pathLst>
                <a:path w="17" h="8">
                  <a:moveTo>
                    <a:pt x="9" y="8"/>
                  </a:move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8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2" name="Freeform 392"/>
            <p:cNvSpPr>
              <a:spLocks/>
            </p:cNvSpPr>
            <p:nvPr/>
          </p:nvSpPr>
          <p:spPr bwMode="auto">
            <a:xfrm>
              <a:off x="3326" y="3155"/>
              <a:ext cx="9" cy="9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</a:cxnLst>
              <a:rect l="0" t="0" r="r" b="b"/>
              <a:pathLst>
                <a:path w="9" h="9">
                  <a:moveTo>
                    <a:pt x="9" y="9"/>
                  </a:moveTo>
                  <a:lnTo>
                    <a:pt x="9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3" name="Freeform 393"/>
            <p:cNvSpPr>
              <a:spLocks/>
            </p:cNvSpPr>
            <p:nvPr/>
          </p:nvSpPr>
          <p:spPr bwMode="auto">
            <a:xfrm>
              <a:off x="3300" y="3190"/>
              <a:ext cx="43" cy="51"/>
            </a:xfrm>
            <a:custGeom>
              <a:avLst/>
              <a:gdLst/>
              <a:ahLst/>
              <a:cxnLst>
                <a:cxn ang="0">
                  <a:pos x="26" y="51"/>
                </a:cxn>
                <a:cxn ang="0">
                  <a:pos x="0" y="34"/>
                </a:cxn>
                <a:cxn ang="0">
                  <a:pos x="18" y="0"/>
                </a:cxn>
                <a:cxn ang="0">
                  <a:pos x="43" y="8"/>
                </a:cxn>
                <a:cxn ang="0">
                  <a:pos x="26" y="51"/>
                </a:cxn>
              </a:cxnLst>
              <a:rect l="0" t="0" r="r" b="b"/>
              <a:pathLst>
                <a:path w="43" h="51">
                  <a:moveTo>
                    <a:pt x="26" y="51"/>
                  </a:moveTo>
                  <a:lnTo>
                    <a:pt x="0" y="34"/>
                  </a:lnTo>
                  <a:lnTo>
                    <a:pt x="18" y="0"/>
                  </a:lnTo>
                  <a:lnTo>
                    <a:pt x="43" y="8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5B6D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4" name="Freeform 394"/>
            <p:cNvSpPr>
              <a:spLocks/>
            </p:cNvSpPr>
            <p:nvPr/>
          </p:nvSpPr>
          <p:spPr bwMode="auto">
            <a:xfrm>
              <a:off x="3300" y="3224"/>
              <a:ext cx="26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17">
                  <a:moveTo>
                    <a:pt x="0" y="0"/>
                  </a:moveTo>
                  <a:lnTo>
                    <a:pt x="0" y="0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5" name="Freeform 395"/>
            <p:cNvSpPr>
              <a:spLocks/>
            </p:cNvSpPr>
            <p:nvPr/>
          </p:nvSpPr>
          <p:spPr bwMode="auto">
            <a:xfrm>
              <a:off x="3300" y="3190"/>
              <a:ext cx="18" cy="3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34">
                  <a:moveTo>
                    <a:pt x="18" y="0"/>
                  </a:moveTo>
                  <a:lnTo>
                    <a:pt x="18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6" name="Freeform 396"/>
            <p:cNvSpPr>
              <a:spLocks/>
            </p:cNvSpPr>
            <p:nvPr/>
          </p:nvSpPr>
          <p:spPr bwMode="auto">
            <a:xfrm>
              <a:off x="3318" y="3190"/>
              <a:ext cx="25" cy="8"/>
            </a:xfrm>
            <a:custGeom>
              <a:avLst/>
              <a:gdLst/>
              <a:ahLst/>
              <a:cxnLst>
                <a:cxn ang="0">
                  <a:pos x="25" y="8"/>
                </a:cxn>
                <a:cxn ang="0">
                  <a:pos x="25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5" y="8"/>
                </a:cxn>
              </a:cxnLst>
              <a:rect l="0" t="0" r="r" b="b"/>
              <a:pathLst>
                <a:path w="25" h="8">
                  <a:moveTo>
                    <a:pt x="25" y="8"/>
                  </a:moveTo>
                  <a:lnTo>
                    <a:pt x="25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7" name="Freeform 397"/>
            <p:cNvSpPr>
              <a:spLocks/>
            </p:cNvSpPr>
            <p:nvPr/>
          </p:nvSpPr>
          <p:spPr bwMode="auto">
            <a:xfrm>
              <a:off x="3326" y="3198"/>
              <a:ext cx="17" cy="4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43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7" h="43">
                  <a:moveTo>
                    <a:pt x="0" y="43"/>
                  </a:moveTo>
                  <a:lnTo>
                    <a:pt x="0" y="43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8" name="Freeform 398"/>
            <p:cNvSpPr>
              <a:spLocks/>
            </p:cNvSpPr>
            <p:nvPr/>
          </p:nvSpPr>
          <p:spPr bwMode="auto">
            <a:xfrm>
              <a:off x="3335" y="3027"/>
              <a:ext cx="51" cy="11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8" y="111"/>
                </a:cxn>
                <a:cxn ang="0">
                  <a:pos x="0" y="11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51" h="111">
                  <a:moveTo>
                    <a:pt x="51" y="0"/>
                  </a:moveTo>
                  <a:lnTo>
                    <a:pt x="8" y="111"/>
                  </a:lnTo>
                  <a:lnTo>
                    <a:pt x="0" y="11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59" name="Freeform 399"/>
            <p:cNvSpPr>
              <a:spLocks/>
            </p:cNvSpPr>
            <p:nvPr/>
          </p:nvSpPr>
          <p:spPr bwMode="auto">
            <a:xfrm>
              <a:off x="3335" y="3027"/>
              <a:ext cx="51" cy="111"/>
            </a:xfrm>
            <a:custGeom>
              <a:avLst/>
              <a:gdLst/>
              <a:ahLst/>
              <a:cxnLst>
                <a:cxn ang="0">
                  <a:pos x="8" y="111"/>
                </a:cxn>
                <a:cxn ang="0">
                  <a:pos x="8" y="11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0" y="111"/>
                </a:cxn>
                <a:cxn ang="0">
                  <a:pos x="8" y="111"/>
                </a:cxn>
                <a:cxn ang="0">
                  <a:pos x="8" y="111"/>
                </a:cxn>
              </a:cxnLst>
              <a:rect l="0" t="0" r="r" b="b"/>
              <a:pathLst>
                <a:path w="51" h="111">
                  <a:moveTo>
                    <a:pt x="8" y="111"/>
                  </a:moveTo>
                  <a:lnTo>
                    <a:pt x="8" y="11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0" y="111"/>
                  </a:lnTo>
                  <a:lnTo>
                    <a:pt x="8" y="111"/>
                  </a:lnTo>
                  <a:lnTo>
                    <a:pt x="8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60" name="Freeform 400"/>
            <p:cNvSpPr>
              <a:spLocks/>
            </p:cNvSpPr>
            <p:nvPr/>
          </p:nvSpPr>
          <p:spPr bwMode="auto">
            <a:xfrm>
              <a:off x="3335" y="3138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61" name="Freeform 401"/>
            <p:cNvSpPr>
              <a:spLocks/>
            </p:cNvSpPr>
            <p:nvPr/>
          </p:nvSpPr>
          <p:spPr bwMode="auto">
            <a:xfrm>
              <a:off x="3335" y="3027"/>
              <a:ext cx="51" cy="11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51" y="0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51" h="111">
                  <a:moveTo>
                    <a:pt x="51" y="0"/>
                  </a:moveTo>
                  <a:lnTo>
                    <a:pt x="51" y="0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162" name="Freeform 402"/>
            <p:cNvSpPr>
              <a:spLocks/>
            </p:cNvSpPr>
            <p:nvPr/>
          </p:nvSpPr>
          <p:spPr bwMode="auto">
            <a:xfrm>
              <a:off x="3386" y="302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</p:grpSp>
      <p:grpSp>
        <p:nvGrpSpPr>
          <p:cNvPr id="11" name="Group 403"/>
          <p:cNvGrpSpPr>
            <a:grpSpLocks/>
          </p:cNvGrpSpPr>
          <p:nvPr/>
        </p:nvGrpSpPr>
        <p:grpSpPr bwMode="auto">
          <a:xfrm>
            <a:off x="2905125" y="3784397"/>
            <a:ext cx="1404938" cy="2278063"/>
            <a:chOff x="1899" y="2496"/>
            <a:chExt cx="885" cy="1435"/>
          </a:xfrm>
        </p:grpSpPr>
        <p:grpSp>
          <p:nvGrpSpPr>
            <p:cNvPr id="12" name="Group 404"/>
            <p:cNvGrpSpPr>
              <a:grpSpLocks/>
            </p:cNvGrpSpPr>
            <p:nvPr/>
          </p:nvGrpSpPr>
          <p:grpSpPr bwMode="auto">
            <a:xfrm>
              <a:off x="2352" y="2590"/>
              <a:ext cx="308" cy="454"/>
              <a:chOff x="2930" y="2703"/>
              <a:chExt cx="308" cy="454"/>
            </a:xfrm>
          </p:grpSpPr>
          <p:sp>
            <p:nvSpPr>
              <p:cNvPr id="1270165" name="Rectangle 405"/>
              <p:cNvSpPr>
                <a:spLocks noChangeArrowheads="1"/>
              </p:cNvSpPr>
              <p:nvPr/>
            </p:nvSpPr>
            <p:spPr bwMode="auto">
              <a:xfrm>
                <a:off x="3135" y="2703"/>
                <a:ext cx="26" cy="454"/>
              </a:xfrm>
              <a:prstGeom prst="rect">
                <a:avLst/>
              </a:prstGeom>
              <a:solidFill>
                <a:srgbClr val="AD6900"/>
              </a:solidFill>
              <a:ln w="14288">
                <a:solidFill>
                  <a:srgbClr val="7144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66" name="Line 406"/>
              <p:cNvSpPr>
                <a:spLocks noChangeShapeType="1"/>
              </p:cNvSpPr>
              <p:nvPr/>
            </p:nvSpPr>
            <p:spPr bwMode="auto">
              <a:xfrm>
                <a:off x="3092" y="2737"/>
                <a:ext cx="52" cy="43"/>
              </a:xfrm>
              <a:prstGeom prst="line">
                <a:avLst/>
              </a:prstGeom>
              <a:noFill/>
              <a:ln w="14288" cap="rnd">
                <a:solidFill>
                  <a:srgbClr val="AD6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67" name="Line 407"/>
              <p:cNvSpPr>
                <a:spLocks noChangeShapeType="1"/>
              </p:cNvSpPr>
              <p:nvPr/>
            </p:nvSpPr>
            <p:spPr bwMode="auto">
              <a:xfrm flipH="1">
                <a:off x="3152" y="2737"/>
                <a:ext cx="51" cy="43"/>
              </a:xfrm>
              <a:prstGeom prst="line">
                <a:avLst/>
              </a:prstGeom>
              <a:noFill/>
              <a:ln w="14288" cap="rnd">
                <a:solidFill>
                  <a:srgbClr val="AD6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grpSp>
            <p:nvGrpSpPr>
              <p:cNvPr id="13" name="Group 408"/>
              <p:cNvGrpSpPr>
                <a:grpSpLocks/>
              </p:cNvGrpSpPr>
              <p:nvPr/>
            </p:nvGrpSpPr>
            <p:grpSpPr bwMode="auto">
              <a:xfrm>
                <a:off x="3203" y="2712"/>
                <a:ext cx="17" cy="17"/>
                <a:chOff x="3203" y="2712"/>
                <a:chExt cx="17" cy="17"/>
              </a:xfrm>
            </p:grpSpPr>
            <p:sp>
              <p:nvSpPr>
                <p:cNvPr id="1270169" name="Freeform 409"/>
                <p:cNvSpPr>
                  <a:spLocks/>
                </p:cNvSpPr>
                <p:nvPr/>
              </p:nvSpPr>
              <p:spPr bwMode="auto">
                <a:xfrm>
                  <a:off x="3203" y="2720"/>
                  <a:ext cx="17" cy="9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9"/>
                    </a:cxn>
                    <a:cxn ang="0">
                      <a:pos x="17" y="9"/>
                    </a:cxn>
                    <a:cxn ang="0">
                      <a:pos x="9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7" h="9">
                      <a:moveTo>
                        <a:pt x="9" y="0"/>
                      </a:moveTo>
                      <a:lnTo>
                        <a:pt x="0" y="9"/>
                      </a:lnTo>
                      <a:lnTo>
                        <a:pt x="17" y="9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4288" cap="rnd">
                  <a:solidFill>
                    <a:srgbClr val="91919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170" name="Freeform 410"/>
                <p:cNvSpPr>
                  <a:spLocks/>
                </p:cNvSpPr>
                <p:nvPr/>
              </p:nvSpPr>
              <p:spPr bwMode="auto">
                <a:xfrm>
                  <a:off x="3203" y="2712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7"/>
                    </a:cxn>
                    <a:cxn ang="0">
                      <a:pos x="17" y="17"/>
                    </a:cxn>
                    <a:cxn ang="0">
                      <a:pos x="9" y="0"/>
                    </a:cxn>
                    <a:cxn ang="0">
                      <a:pos x="9" y="0"/>
                    </a:cxn>
                    <a:cxn ang="0">
                      <a:pos x="9" y="8"/>
                    </a:cxn>
                    <a:cxn ang="0">
                      <a:pos x="9" y="8"/>
                    </a:cxn>
                    <a:cxn ang="0">
                      <a:pos x="9" y="17"/>
                    </a:cxn>
                    <a:cxn ang="0">
                      <a:pos x="9" y="17"/>
                    </a:cxn>
                    <a:cxn ang="0">
                      <a:pos x="9" y="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7" h="17">
                      <a:moveTo>
                        <a:pt x="9" y="0"/>
                      </a:moveTo>
                      <a:lnTo>
                        <a:pt x="0" y="17"/>
                      </a:lnTo>
                      <a:lnTo>
                        <a:pt x="17" y="17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4" name="Group 411"/>
              <p:cNvGrpSpPr>
                <a:grpSpLocks/>
              </p:cNvGrpSpPr>
              <p:nvPr/>
            </p:nvGrpSpPr>
            <p:grpSpPr bwMode="auto">
              <a:xfrm>
                <a:off x="3178" y="2712"/>
                <a:ext cx="17" cy="17"/>
                <a:chOff x="3178" y="2712"/>
                <a:chExt cx="17" cy="17"/>
              </a:xfrm>
            </p:grpSpPr>
            <p:sp>
              <p:nvSpPr>
                <p:cNvPr id="1270172" name="Rectangle 412"/>
                <p:cNvSpPr>
                  <a:spLocks noChangeArrowheads="1"/>
                </p:cNvSpPr>
                <p:nvPr/>
              </p:nvSpPr>
              <p:spPr bwMode="auto">
                <a:xfrm>
                  <a:off x="3178" y="2720"/>
                  <a:ext cx="8" cy="9"/>
                </a:xfrm>
                <a:prstGeom prst="rect">
                  <a:avLst/>
                </a:prstGeom>
                <a:solidFill>
                  <a:srgbClr val="919191"/>
                </a:solidFill>
                <a:ln w="14288" cap="rnd">
                  <a:solidFill>
                    <a:srgbClr val="91919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173" name="Freeform 413"/>
                <p:cNvSpPr>
                  <a:spLocks/>
                </p:cNvSpPr>
                <p:nvPr/>
              </p:nvSpPr>
              <p:spPr bwMode="auto">
                <a:xfrm>
                  <a:off x="3178" y="2712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7"/>
                    </a:cxn>
                    <a:cxn ang="0">
                      <a:pos x="17" y="17"/>
                    </a:cxn>
                    <a:cxn ang="0">
                      <a:pos x="8" y="0"/>
                    </a:cxn>
                    <a:cxn ang="0">
                      <a:pos x="0" y="0"/>
                    </a:cxn>
                    <a:cxn ang="0">
                      <a:pos x="8" y="8"/>
                    </a:cxn>
                    <a:cxn ang="0">
                      <a:pos x="8" y="8"/>
                    </a:cxn>
                    <a:cxn ang="0">
                      <a:pos x="8" y="17"/>
                    </a:cxn>
                    <a:cxn ang="0">
                      <a:pos x="0" y="17"/>
                    </a:cxn>
                    <a:cxn ang="0">
                      <a:pos x="8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0" y="17"/>
                      </a:lnTo>
                      <a:lnTo>
                        <a:pt x="17" y="17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8" y="17"/>
                      </a:lnTo>
                      <a:lnTo>
                        <a:pt x="0" y="17"/>
                      </a:lnTo>
                      <a:lnTo>
                        <a:pt x="8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5" name="Group 414"/>
              <p:cNvGrpSpPr>
                <a:grpSpLocks/>
              </p:cNvGrpSpPr>
              <p:nvPr/>
            </p:nvGrpSpPr>
            <p:grpSpPr bwMode="auto">
              <a:xfrm>
                <a:off x="3092" y="2712"/>
                <a:ext cx="17" cy="17"/>
                <a:chOff x="3092" y="2712"/>
                <a:chExt cx="17" cy="17"/>
              </a:xfrm>
            </p:grpSpPr>
            <p:sp>
              <p:nvSpPr>
                <p:cNvPr id="1270175" name="Rectangle 415"/>
                <p:cNvSpPr>
                  <a:spLocks noChangeArrowheads="1"/>
                </p:cNvSpPr>
                <p:nvPr/>
              </p:nvSpPr>
              <p:spPr bwMode="auto">
                <a:xfrm>
                  <a:off x="3101" y="2720"/>
                  <a:ext cx="8" cy="9"/>
                </a:xfrm>
                <a:prstGeom prst="rect">
                  <a:avLst/>
                </a:prstGeom>
                <a:solidFill>
                  <a:srgbClr val="919191"/>
                </a:solidFill>
                <a:ln w="14288" cap="rnd">
                  <a:solidFill>
                    <a:srgbClr val="91919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176" name="Freeform 416"/>
                <p:cNvSpPr>
                  <a:spLocks/>
                </p:cNvSpPr>
                <p:nvPr/>
              </p:nvSpPr>
              <p:spPr bwMode="auto">
                <a:xfrm>
                  <a:off x="3092" y="2712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7"/>
                    </a:cxn>
                    <a:cxn ang="0">
                      <a:pos x="17" y="17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9" y="8"/>
                    </a:cxn>
                    <a:cxn ang="0">
                      <a:pos x="17" y="8"/>
                    </a:cxn>
                    <a:cxn ang="0">
                      <a:pos x="17" y="17"/>
                    </a:cxn>
                    <a:cxn ang="0">
                      <a:pos x="9" y="17"/>
                    </a:cxn>
                    <a:cxn ang="0">
                      <a:pos x="9" y="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7" h="17">
                      <a:moveTo>
                        <a:pt x="9" y="0"/>
                      </a:moveTo>
                      <a:lnTo>
                        <a:pt x="0" y="17"/>
                      </a:lnTo>
                      <a:lnTo>
                        <a:pt x="17" y="17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9" y="8"/>
                      </a:lnTo>
                      <a:lnTo>
                        <a:pt x="17" y="8"/>
                      </a:lnTo>
                      <a:lnTo>
                        <a:pt x="17" y="17"/>
                      </a:lnTo>
                      <a:lnTo>
                        <a:pt x="9" y="17"/>
                      </a:lnTo>
                      <a:lnTo>
                        <a:pt x="9" y="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6" name="Group 417"/>
              <p:cNvGrpSpPr>
                <a:grpSpLocks/>
              </p:cNvGrpSpPr>
              <p:nvPr/>
            </p:nvGrpSpPr>
            <p:grpSpPr bwMode="auto">
              <a:xfrm>
                <a:off x="3075" y="2712"/>
                <a:ext cx="9" cy="17"/>
                <a:chOff x="3075" y="2712"/>
                <a:chExt cx="9" cy="17"/>
              </a:xfrm>
            </p:grpSpPr>
            <p:sp>
              <p:nvSpPr>
                <p:cNvPr id="1270178" name="Rectangle 418"/>
                <p:cNvSpPr>
                  <a:spLocks noChangeArrowheads="1"/>
                </p:cNvSpPr>
                <p:nvPr/>
              </p:nvSpPr>
              <p:spPr bwMode="auto">
                <a:xfrm>
                  <a:off x="3075" y="2720"/>
                  <a:ext cx="9" cy="9"/>
                </a:xfrm>
                <a:prstGeom prst="rect">
                  <a:avLst/>
                </a:prstGeom>
                <a:solidFill>
                  <a:srgbClr val="919191"/>
                </a:solidFill>
                <a:ln w="14288" cap="rnd">
                  <a:solidFill>
                    <a:srgbClr val="91919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179" name="Freeform 419"/>
                <p:cNvSpPr>
                  <a:spLocks/>
                </p:cNvSpPr>
                <p:nvPr/>
              </p:nvSpPr>
              <p:spPr bwMode="auto">
                <a:xfrm>
                  <a:off x="3075" y="2712"/>
                  <a:ext cx="9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7"/>
                    </a:cxn>
                    <a:cxn ang="0">
                      <a:pos x="9" y="17"/>
                    </a:cxn>
                    <a:cxn ang="0">
                      <a:pos x="9" y="0"/>
                    </a:cxn>
                    <a:cxn ang="0">
                      <a:pos x="0" y="0"/>
                    </a:cxn>
                    <a:cxn ang="0">
                      <a:pos x="0" y="8"/>
                    </a:cxn>
                    <a:cxn ang="0">
                      <a:pos x="9" y="8"/>
                    </a:cxn>
                    <a:cxn ang="0">
                      <a:pos x="9" y="17"/>
                    </a:cxn>
                    <a:cxn ang="0">
                      <a:pos x="0" y="17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" h="17">
                      <a:moveTo>
                        <a:pt x="0" y="0"/>
                      </a:moveTo>
                      <a:lnTo>
                        <a:pt x="0" y="17"/>
                      </a:lnTo>
                      <a:lnTo>
                        <a:pt x="9" y="17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9" y="8"/>
                      </a:lnTo>
                      <a:lnTo>
                        <a:pt x="9" y="17"/>
                      </a:lnTo>
                      <a:lnTo>
                        <a:pt x="0" y="17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  <p:sp>
            <p:nvSpPr>
              <p:cNvPr id="1270180" name="Rectangle 420"/>
              <p:cNvSpPr>
                <a:spLocks noChangeArrowheads="1"/>
              </p:cNvSpPr>
              <p:nvPr/>
            </p:nvSpPr>
            <p:spPr bwMode="auto">
              <a:xfrm>
                <a:off x="3058" y="2729"/>
                <a:ext cx="180" cy="17"/>
              </a:xfrm>
              <a:prstGeom prst="rect">
                <a:avLst/>
              </a:prstGeom>
              <a:solidFill>
                <a:srgbClr val="AD6900"/>
              </a:solidFill>
              <a:ln w="14288">
                <a:solidFill>
                  <a:srgbClr val="AD6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81" name="Rectangle 421"/>
              <p:cNvSpPr>
                <a:spLocks noChangeArrowheads="1"/>
              </p:cNvSpPr>
              <p:nvPr/>
            </p:nvSpPr>
            <p:spPr bwMode="auto">
              <a:xfrm>
                <a:off x="3135" y="2746"/>
                <a:ext cx="26" cy="9"/>
              </a:xfrm>
              <a:prstGeom prst="rect">
                <a:avLst/>
              </a:prstGeom>
              <a:solidFill>
                <a:srgbClr val="714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82" name="Line 422"/>
              <p:cNvSpPr>
                <a:spLocks noChangeShapeType="1"/>
              </p:cNvSpPr>
              <p:nvPr/>
            </p:nvSpPr>
            <p:spPr bwMode="auto">
              <a:xfrm>
                <a:off x="3135" y="2729"/>
                <a:ext cx="26" cy="1"/>
              </a:xfrm>
              <a:prstGeom prst="line">
                <a:avLst/>
              </a:prstGeom>
              <a:noFill/>
              <a:ln w="14288" cap="rnd">
                <a:solidFill>
                  <a:srgbClr val="7144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83" name="Line 423"/>
              <p:cNvSpPr>
                <a:spLocks noChangeShapeType="1"/>
              </p:cNvSpPr>
              <p:nvPr/>
            </p:nvSpPr>
            <p:spPr bwMode="auto">
              <a:xfrm>
                <a:off x="3161" y="2763"/>
                <a:ext cx="1" cy="17"/>
              </a:xfrm>
              <a:prstGeom prst="line">
                <a:avLst/>
              </a:prstGeom>
              <a:noFill/>
              <a:ln w="14288" cap="rnd">
                <a:solidFill>
                  <a:srgbClr val="7144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84" name="Freeform 424"/>
              <p:cNvSpPr>
                <a:spLocks/>
              </p:cNvSpPr>
              <p:nvPr/>
            </p:nvSpPr>
            <p:spPr bwMode="auto">
              <a:xfrm>
                <a:off x="2930" y="2720"/>
                <a:ext cx="154" cy="69"/>
              </a:xfrm>
              <a:custGeom>
                <a:avLst/>
                <a:gdLst/>
                <a:ahLst/>
                <a:cxnLst>
                  <a:cxn ang="0">
                    <a:pos x="154" y="0"/>
                  </a:cxn>
                  <a:cxn ang="0">
                    <a:pos x="154" y="0"/>
                  </a:cxn>
                  <a:cxn ang="0">
                    <a:pos x="154" y="9"/>
                  </a:cxn>
                  <a:cxn ang="0">
                    <a:pos x="145" y="17"/>
                  </a:cxn>
                  <a:cxn ang="0">
                    <a:pos x="145" y="17"/>
                  </a:cxn>
                  <a:cxn ang="0">
                    <a:pos x="137" y="26"/>
                  </a:cxn>
                  <a:cxn ang="0">
                    <a:pos x="137" y="35"/>
                  </a:cxn>
                  <a:cxn ang="0">
                    <a:pos x="128" y="43"/>
                  </a:cxn>
                  <a:cxn ang="0">
                    <a:pos x="120" y="43"/>
                  </a:cxn>
                  <a:cxn ang="0">
                    <a:pos x="111" y="52"/>
                  </a:cxn>
                  <a:cxn ang="0">
                    <a:pos x="94" y="52"/>
                  </a:cxn>
                  <a:cxn ang="0">
                    <a:pos x="85" y="60"/>
                  </a:cxn>
                  <a:cxn ang="0">
                    <a:pos x="77" y="60"/>
                  </a:cxn>
                  <a:cxn ang="0">
                    <a:pos x="60" y="69"/>
                  </a:cxn>
                  <a:cxn ang="0">
                    <a:pos x="34" y="69"/>
                  </a:cxn>
                  <a:cxn ang="0">
                    <a:pos x="0" y="69"/>
                  </a:cxn>
                </a:cxnLst>
                <a:rect l="0" t="0" r="r" b="b"/>
                <a:pathLst>
                  <a:path w="154" h="69">
                    <a:moveTo>
                      <a:pt x="154" y="0"/>
                    </a:moveTo>
                    <a:lnTo>
                      <a:pt x="154" y="0"/>
                    </a:lnTo>
                    <a:lnTo>
                      <a:pt x="154" y="9"/>
                    </a:lnTo>
                    <a:lnTo>
                      <a:pt x="145" y="17"/>
                    </a:lnTo>
                    <a:lnTo>
                      <a:pt x="145" y="17"/>
                    </a:lnTo>
                    <a:lnTo>
                      <a:pt x="137" y="26"/>
                    </a:lnTo>
                    <a:lnTo>
                      <a:pt x="137" y="35"/>
                    </a:lnTo>
                    <a:lnTo>
                      <a:pt x="128" y="43"/>
                    </a:lnTo>
                    <a:lnTo>
                      <a:pt x="120" y="43"/>
                    </a:lnTo>
                    <a:lnTo>
                      <a:pt x="111" y="52"/>
                    </a:lnTo>
                    <a:lnTo>
                      <a:pt x="94" y="52"/>
                    </a:lnTo>
                    <a:lnTo>
                      <a:pt x="85" y="60"/>
                    </a:lnTo>
                    <a:lnTo>
                      <a:pt x="77" y="60"/>
                    </a:lnTo>
                    <a:lnTo>
                      <a:pt x="60" y="69"/>
                    </a:lnTo>
                    <a:lnTo>
                      <a:pt x="34" y="69"/>
                    </a:lnTo>
                    <a:lnTo>
                      <a:pt x="0" y="69"/>
                    </a:lnTo>
                  </a:path>
                </a:pathLst>
              </a:custGeom>
              <a:noFill/>
              <a:ln w="14288" cap="rnd">
                <a:solidFill>
                  <a:srgbClr val="67676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85" name="Freeform 425"/>
              <p:cNvSpPr>
                <a:spLocks/>
              </p:cNvSpPr>
              <p:nvPr/>
            </p:nvSpPr>
            <p:spPr bwMode="auto">
              <a:xfrm>
                <a:off x="2956" y="2720"/>
                <a:ext cx="153" cy="69"/>
              </a:xfrm>
              <a:custGeom>
                <a:avLst/>
                <a:gdLst/>
                <a:ahLst/>
                <a:cxnLst>
                  <a:cxn ang="0">
                    <a:pos x="153" y="0"/>
                  </a:cxn>
                  <a:cxn ang="0">
                    <a:pos x="153" y="0"/>
                  </a:cxn>
                  <a:cxn ang="0">
                    <a:pos x="145" y="9"/>
                  </a:cxn>
                  <a:cxn ang="0">
                    <a:pos x="145" y="17"/>
                  </a:cxn>
                  <a:cxn ang="0">
                    <a:pos x="145" y="17"/>
                  </a:cxn>
                  <a:cxn ang="0">
                    <a:pos x="136" y="26"/>
                  </a:cxn>
                  <a:cxn ang="0">
                    <a:pos x="128" y="35"/>
                  </a:cxn>
                  <a:cxn ang="0">
                    <a:pos x="128" y="35"/>
                  </a:cxn>
                  <a:cxn ang="0">
                    <a:pos x="111" y="43"/>
                  </a:cxn>
                  <a:cxn ang="0">
                    <a:pos x="102" y="52"/>
                  </a:cxn>
                  <a:cxn ang="0">
                    <a:pos x="94" y="52"/>
                  </a:cxn>
                  <a:cxn ang="0">
                    <a:pos x="85" y="60"/>
                  </a:cxn>
                  <a:cxn ang="0">
                    <a:pos x="68" y="60"/>
                  </a:cxn>
                  <a:cxn ang="0">
                    <a:pos x="59" y="69"/>
                  </a:cxn>
                  <a:cxn ang="0">
                    <a:pos x="25" y="69"/>
                  </a:cxn>
                  <a:cxn ang="0">
                    <a:pos x="0" y="69"/>
                  </a:cxn>
                </a:cxnLst>
                <a:rect l="0" t="0" r="r" b="b"/>
                <a:pathLst>
                  <a:path w="153" h="69">
                    <a:moveTo>
                      <a:pt x="153" y="0"/>
                    </a:moveTo>
                    <a:lnTo>
                      <a:pt x="153" y="0"/>
                    </a:lnTo>
                    <a:lnTo>
                      <a:pt x="145" y="9"/>
                    </a:lnTo>
                    <a:lnTo>
                      <a:pt x="145" y="17"/>
                    </a:lnTo>
                    <a:lnTo>
                      <a:pt x="145" y="17"/>
                    </a:lnTo>
                    <a:lnTo>
                      <a:pt x="136" y="26"/>
                    </a:lnTo>
                    <a:lnTo>
                      <a:pt x="128" y="35"/>
                    </a:lnTo>
                    <a:lnTo>
                      <a:pt x="128" y="35"/>
                    </a:lnTo>
                    <a:lnTo>
                      <a:pt x="111" y="43"/>
                    </a:lnTo>
                    <a:lnTo>
                      <a:pt x="102" y="52"/>
                    </a:lnTo>
                    <a:lnTo>
                      <a:pt x="94" y="52"/>
                    </a:lnTo>
                    <a:lnTo>
                      <a:pt x="85" y="60"/>
                    </a:lnTo>
                    <a:lnTo>
                      <a:pt x="68" y="60"/>
                    </a:lnTo>
                    <a:lnTo>
                      <a:pt x="59" y="69"/>
                    </a:lnTo>
                    <a:lnTo>
                      <a:pt x="25" y="69"/>
                    </a:lnTo>
                    <a:lnTo>
                      <a:pt x="0" y="69"/>
                    </a:lnTo>
                  </a:path>
                </a:pathLst>
              </a:custGeom>
              <a:noFill/>
              <a:ln w="14288" cap="rnd">
                <a:solidFill>
                  <a:srgbClr val="67676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86" name="Freeform 426"/>
              <p:cNvSpPr>
                <a:spLocks/>
              </p:cNvSpPr>
              <p:nvPr/>
            </p:nvSpPr>
            <p:spPr bwMode="auto">
              <a:xfrm>
                <a:off x="3058" y="2720"/>
                <a:ext cx="154" cy="69"/>
              </a:xfrm>
              <a:custGeom>
                <a:avLst/>
                <a:gdLst/>
                <a:ahLst/>
                <a:cxnLst>
                  <a:cxn ang="0">
                    <a:pos x="154" y="0"/>
                  </a:cxn>
                  <a:cxn ang="0">
                    <a:pos x="154" y="0"/>
                  </a:cxn>
                  <a:cxn ang="0">
                    <a:pos x="154" y="9"/>
                  </a:cxn>
                  <a:cxn ang="0">
                    <a:pos x="154" y="17"/>
                  </a:cxn>
                  <a:cxn ang="0">
                    <a:pos x="154" y="17"/>
                  </a:cxn>
                  <a:cxn ang="0">
                    <a:pos x="145" y="26"/>
                  </a:cxn>
                  <a:cxn ang="0">
                    <a:pos x="137" y="35"/>
                  </a:cxn>
                  <a:cxn ang="0">
                    <a:pos x="128" y="43"/>
                  </a:cxn>
                  <a:cxn ang="0">
                    <a:pos x="120" y="43"/>
                  </a:cxn>
                  <a:cxn ang="0">
                    <a:pos x="111" y="52"/>
                  </a:cxn>
                  <a:cxn ang="0">
                    <a:pos x="103" y="52"/>
                  </a:cxn>
                  <a:cxn ang="0">
                    <a:pos x="86" y="60"/>
                  </a:cxn>
                  <a:cxn ang="0">
                    <a:pos x="77" y="60"/>
                  </a:cxn>
                  <a:cxn ang="0">
                    <a:pos x="60" y="69"/>
                  </a:cxn>
                  <a:cxn ang="0">
                    <a:pos x="34" y="69"/>
                  </a:cxn>
                  <a:cxn ang="0">
                    <a:pos x="0" y="69"/>
                  </a:cxn>
                </a:cxnLst>
                <a:rect l="0" t="0" r="r" b="b"/>
                <a:pathLst>
                  <a:path w="154" h="69">
                    <a:moveTo>
                      <a:pt x="154" y="0"/>
                    </a:moveTo>
                    <a:lnTo>
                      <a:pt x="154" y="0"/>
                    </a:lnTo>
                    <a:lnTo>
                      <a:pt x="154" y="9"/>
                    </a:lnTo>
                    <a:lnTo>
                      <a:pt x="154" y="17"/>
                    </a:lnTo>
                    <a:lnTo>
                      <a:pt x="154" y="17"/>
                    </a:lnTo>
                    <a:lnTo>
                      <a:pt x="145" y="26"/>
                    </a:lnTo>
                    <a:lnTo>
                      <a:pt x="137" y="35"/>
                    </a:lnTo>
                    <a:lnTo>
                      <a:pt x="128" y="43"/>
                    </a:lnTo>
                    <a:lnTo>
                      <a:pt x="120" y="43"/>
                    </a:lnTo>
                    <a:lnTo>
                      <a:pt x="111" y="52"/>
                    </a:lnTo>
                    <a:lnTo>
                      <a:pt x="103" y="52"/>
                    </a:lnTo>
                    <a:lnTo>
                      <a:pt x="86" y="60"/>
                    </a:lnTo>
                    <a:lnTo>
                      <a:pt x="77" y="60"/>
                    </a:lnTo>
                    <a:lnTo>
                      <a:pt x="60" y="69"/>
                    </a:lnTo>
                    <a:lnTo>
                      <a:pt x="34" y="69"/>
                    </a:lnTo>
                    <a:lnTo>
                      <a:pt x="0" y="69"/>
                    </a:lnTo>
                  </a:path>
                </a:pathLst>
              </a:custGeom>
              <a:noFill/>
              <a:ln w="14288" cap="rnd">
                <a:solidFill>
                  <a:srgbClr val="67676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87" name="Freeform 427"/>
              <p:cNvSpPr>
                <a:spLocks/>
              </p:cNvSpPr>
              <p:nvPr/>
            </p:nvSpPr>
            <p:spPr bwMode="auto">
              <a:xfrm>
                <a:off x="3032" y="2712"/>
                <a:ext cx="154" cy="77"/>
              </a:xfrm>
              <a:custGeom>
                <a:avLst/>
                <a:gdLst/>
                <a:ahLst/>
                <a:cxnLst>
                  <a:cxn ang="0">
                    <a:pos x="154" y="0"/>
                  </a:cxn>
                  <a:cxn ang="0">
                    <a:pos x="154" y="8"/>
                  </a:cxn>
                  <a:cxn ang="0">
                    <a:pos x="146" y="17"/>
                  </a:cxn>
                  <a:cxn ang="0">
                    <a:pos x="146" y="25"/>
                  </a:cxn>
                  <a:cxn ang="0">
                    <a:pos x="146" y="34"/>
                  </a:cxn>
                  <a:cxn ang="0">
                    <a:pos x="137" y="34"/>
                  </a:cxn>
                  <a:cxn ang="0">
                    <a:pos x="129" y="43"/>
                  </a:cxn>
                  <a:cxn ang="0">
                    <a:pos x="120" y="51"/>
                  </a:cxn>
                  <a:cxn ang="0">
                    <a:pos x="112" y="51"/>
                  </a:cxn>
                  <a:cxn ang="0">
                    <a:pos x="94" y="60"/>
                  </a:cxn>
                  <a:cxn ang="0">
                    <a:pos x="86" y="68"/>
                  </a:cxn>
                  <a:cxn ang="0">
                    <a:pos x="77" y="68"/>
                  </a:cxn>
                  <a:cxn ang="0">
                    <a:pos x="60" y="68"/>
                  </a:cxn>
                  <a:cxn ang="0">
                    <a:pos x="35" y="77"/>
                  </a:cxn>
                  <a:cxn ang="0">
                    <a:pos x="0" y="77"/>
                  </a:cxn>
                </a:cxnLst>
                <a:rect l="0" t="0" r="r" b="b"/>
                <a:pathLst>
                  <a:path w="154" h="77">
                    <a:moveTo>
                      <a:pt x="154" y="0"/>
                    </a:moveTo>
                    <a:lnTo>
                      <a:pt x="154" y="8"/>
                    </a:lnTo>
                    <a:lnTo>
                      <a:pt x="146" y="17"/>
                    </a:lnTo>
                    <a:lnTo>
                      <a:pt x="146" y="25"/>
                    </a:lnTo>
                    <a:lnTo>
                      <a:pt x="146" y="34"/>
                    </a:lnTo>
                    <a:lnTo>
                      <a:pt x="137" y="34"/>
                    </a:lnTo>
                    <a:lnTo>
                      <a:pt x="129" y="43"/>
                    </a:lnTo>
                    <a:lnTo>
                      <a:pt x="120" y="51"/>
                    </a:lnTo>
                    <a:lnTo>
                      <a:pt x="112" y="51"/>
                    </a:lnTo>
                    <a:lnTo>
                      <a:pt x="94" y="60"/>
                    </a:lnTo>
                    <a:lnTo>
                      <a:pt x="86" y="68"/>
                    </a:lnTo>
                    <a:lnTo>
                      <a:pt x="77" y="68"/>
                    </a:lnTo>
                    <a:lnTo>
                      <a:pt x="60" y="68"/>
                    </a:lnTo>
                    <a:lnTo>
                      <a:pt x="35" y="77"/>
                    </a:lnTo>
                    <a:lnTo>
                      <a:pt x="0" y="77"/>
                    </a:lnTo>
                  </a:path>
                </a:pathLst>
              </a:custGeom>
              <a:noFill/>
              <a:ln w="14288" cap="rnd">
                <a:solidFill>
                  <a:srgbClr val="67676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</p:grpSp>
        <p:grpSp>
          <p:nvGrpSpPr>
            <p:cNvPr id="17" name="Group 428"/>
            <p:cNvGrpSpPr>
              <a:grpSpLocks/>
            </p:cNvGrpSpPr>
            <p:nvPr/>
          </p:nvGrpSpPr>
          <p:grpSpPr bwMode="auto">
            <a:xfrm>
              <a:off x="2198" y="2659"/>
              <a:ext cx="308" cy="454"/>
              <a:chOff x="2776" y="2772"/>
              <a:chExt cx="308" cy="454"/>
            </a:xfrm>
          </p:grpSpPr>
          <p:sp>
            <p:nvSpPr>
              <p:cNvPr id="1270189" name="Rectangle 429"/>
              <p:cNvSpPr>
                <a:spLocks noChangeArrowheads="1"/>
              </p:cNvSpPr>
              <p:nvPr/>
            </p:nvSpPr>
            <p:spPr bwMode="auto">
              <a:xfrm>
                <a:off x="2981" y="2772"/>
                <a:ext cx="26" cy="454"/>
              </a:xfrm>
              <a:prstGeom prst="rect">
                <a:avLst/>
              </a:prstGeom>
              <a:solidFill>
                <a:srgbClr val="AD6900"/>
              </a:solidFill>
              <a:ln w="14288">
                <a:solidFill>
                  <a:srgbClr val="7144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90" name="Line 430"/>
              <p:cNvSpPr>
                <a:spLocks noChangeShapeType="1"/>
              </p:cNvSpPr>
              <p:nvPr/>
            </p:nvSpPr>
            <p:spPr bwMode="auto">
              <a:xfrm>
                <a:off x="2938" y="2806"/>
                <a:ext cx="52" cy="43"/>
              </a:xfrm>
              <a:prstGeom prst="line">
                <a:avLst/>
              </a:prstGeom>
              <a:noFill/>
              <a:ln w="14288" cap="rnd">
                <a:solidFill>
                  <a:srgbClr val="AD6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191" name="Line 431"/>
              <p:cNvSpPr>
                <a:spLocks noChangeShapeType="1"/>
              </p:cNvSpPr>
              <p:nvPr/>
            </p:nvSpPr>
            <p:spPr bwMode="auto">
              <a:xfrm flipH="1">
                <a:off x="2998" y="2806"/>
                <a:ext cx="52" cy="34"/>
              </a:xfrm>
              <a:prstGeom prst="line">
                <a:avLst/>
              </a:prstGeom>
              <a:noFill/>
              <a:ln w="14288" cap="rnd">
                <a:solidFill>
                  <a:srgbClr val="AD6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grpSp>
            <p:nvGrpSpPr>
              <p:cNvPr id="18" name="Group 432"/>
              <p:cNvGrpSpPr>
                <a:grpSpLocks/>
              </p:cNvGrpSpPr>
              <p:nvPr/>
            </p:nvGrpSpPr>
            <p:grpSpPr bwMode="auto">
              <a:xfrm>
                <a:off x="3050" y="2780"/>
                <a:ext cx="17" cy="17"/>
                <a:chOff x="3050" y="2780"/>
                <a:chExt cx="17" cy="17"/>
              </a:xfrm>
            </p:grpSpPr>
            <p:sp>
              <p:nvSpPr>
                <p:cNvPr id="1270193" name="Rectangle 433"/>
                <p:cNvSpPr>
                  <a:spLocks noChangeArrowheads="1"/>
                </p:cNvSpPr>
                <p:nvPr/>
              </p:nvSpPr>
              <p:spPr bwMode="auto">
                <a:xfrm>
                  <a:off x="3058" y="2789"/>
                  <a:ext cx="9" cy="8"/>
                </a:xfrm>
                <a:prstGeom prst="rect">
                  <a:avLst/>
                </a:prstGeom>
                <a:solidFill>
                  <a:srgbClr val="919191"/>
                </a:solidFill>
                <a:ln w="14288" cap="rnd">
                  <a:solidFill>
                    <a:srgbClr val="91919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194" name="Freeform 434"/>
                <p:cNvSpPr>
                  <a:spLocks/>
                </p:cNvSpPr>
                <p:nvPr/>
              </p:nvSpPr>
              <p:spPr bwMode="auto">
                <a:xfrm>
                  <a:off x="3050" y="2780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7"/>
                    </a:cxn>
                    <a:cxn ang="0">
                      <a:pos x="17" y="17"/>
                    </a:cxn>
                    <a:cxn ang="0">
                      <a:pos x="17" y="0"/>
                    </a:cxn>
                    <a:cxn ang="0">
                      <a:pos x="8" y="0"/>
                    </a:cxn>
                    <a:cxn ang="0">
                      <a:pos x="8" y="9"/>
                    </a:cxn>
                    <a:cxn ang="0">
                      <a:pos x="8" y="9"/>
                    </a:cxn>
                    <a:cxn ang="0">
                      <a:pos x="17" y="17"/>
                    </a:cxn>
                    <a:cxn ang="0">
                      <a:pos x="8" y="17"/>
                    </a:cxn>
                    <a:cxn ang="0">
                      <a:pos x="8" y="9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7" h="17">
                      <a:moveTo>
                        <a:pt x="8" y="0"/>
                      </a:moveTo>
                      <a:lnTo>
                        <a:pt x="0" y="17"/>
                      </a:lnTo>
                      <a:lnTo>
                        <a:pt x="17" y="17"/>
                      </a:lnTo>
                      <a:lnTo>
                        <a:pt x="17" y="0"/>
                      </a:lnTo>
                      <a:lnTo>
                        <a:pt x="8" y="0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17" y="17"/>
                      </a:lnTo>
                      <a:lnTo>
                        <a:pt x="8" y="17"/>
                      </a:lnTo>
                      <a:lnTo>
                        <a:pt x="8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19" name="Group 435"/>
              <p:cNvGrpSpPr>
                <a:grpSpLocks/>
              </p:cNvGrpSpPr>
              <p:nvPr/>
            </p:nvGrpSpPr>
            <p:grpSpPr bwMode="auto">
              <a:xfrm>
                <a:off x="3024" y="2780"/>
                <a:ext cx="17" cy="17"/>
                <a:chOff x="3024" y="2780"/>
                <a:chExt cx="17" cy="17"/>
              </a:xfrm>
            </p:grpSpPr>
            <p:sp>
              <p:nvSpPr>
                <p:cNvPr id="1270196" name="Freeform 436"/>
                <p:cNvSpPr>
                  <a:spLocks/>
                </p:cNvSpPr>
                <p:nvPr/>
              </p:nvSpPr>
              <p:spPr bwMode="auto">
                <a:xfrm>
                  <a:off x="3024" y="2789"/>
                  <a:ext cx="17" cy="8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8"/>
                    </a:cxn>
                    <a:cxn ang="0">
                      <a:pos x="17" y="8"/>
                    </a:cxn>
                    <a:cxn ang="0">
                      <a:pos x="8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7" h="8">
                      <a:moveTo>
                        <a:pt x="8" y="0"/>
                      </a:moveTo>
                      <a:lnTo>
                        <a:pt x="0" y="8"/>
                      </a:lnTo>
                      <a:lnTo>
                        <a:pt x="17" y="8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4288" cap="rnd">
                  <a:solidFill>
                    <a:srgbClr val="91919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197" name="Freeform 437"/>
                <p:cNvSpPr>
                  <a:spLocks/>
                </p:cNvSpPr>
                <p:nvPr/>
              </p:nvSpPr>
              <p:spPr bwMode="auto">
                <a:xfrm>
                  <a:off x="3024" y="2780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7"/>
                    </a:cxn>
                    <a:cxn ang="0">
                      <a:pos x="17" y="17"/>
                    </a:cxn>
                    <a:cxn ang="0">
                      <a:pos x="8" y="0"/>
                    </a:cxn>
                    <a:cxn ang="0">
                      <a:pos x="8" y="0"/>
                    </a:cxn>
                    <a:cxn ang="0">
                      <a:pos x="8" y="9"/>
                    </a:cxn>
                    <a:cxn ang="0">
                      <a:pos x="8" y="9"/>
                    </a:cxn>
                    <a:cxn ang="0">
                      <a:pos x="8" y="17"/>
                    </a:cxn>
                    <a:cxn ang="0">
                      <a:pos x="8" y="17"/>
                    </a:cxn>
                    <a:cxn ang="0">
                      <a:pos x="8" y="9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7" h="17">
                      <a:moveTo>
                        <a:pt x="8" y="0"/>
                      </a:moveTo>
                      <a:lnTo>
                        <a:pt x="0" y="17"/>
                      </a:lnTo>
                      <a:lnTo>
                        <a:pt x="17" y="17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20" name="Group 438"/>
              <p:cNvGrpSpPr>
                <a:grpSpLocks/>
              </p:cNvGrpSpPr>
              <p:nvPr/>
            </p:nvGrpSpPr>
            <p:grpSpPr bwMode="auto">
              <a:xfrm>
                <a:off x="2947" y="2780"/>
                <a:ext cx="17" cy="17"/>
                <a:chOff x="2947" y="2780"/>
                <a:chExt cx="17" cy="17"/>
              </a:xfrm>
            </p:grpSpPr>
            <p:sp>
              <p:nvSpPr>
                <p:cNvPr id="1270199" name="Rectangle 439"/>
                <p:cNvSpPr>
                  <a:spLocks noChangeArrowheads="1"/>
                </p:cNvSpPr>
                <p:nvPr/>
              </p:nvSpPr>
              <p:spPr bwMode="auto">
                <a:xfrm>
                  <a:off x="2947" y="2789"/>
                  <a:ext cx="9" cy="8"/>
                </a:xfrm>
                <a:prstGeom prst="rect">
                  <a:avLst/>
                </a:prstGeom>
                <a:solidFill>
                  <a:srgbClr val="919191"/>
                </a:solidFill>
                <a:ln w="14288" cap="rnd">
                  <a:solidFill>
                    <a:srgbClr val="91919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200" name="Freeform 440"/>
                <p:cNvSpPr>
                  <a:spLocks/>
                </p:cNvSpPr>
                <p:nvPr/>
              </p:nvSpPr>
              <p:spPr bwMode="auto">
                <a:xfrm>
                  <a:off x="2947" y="2780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7"/>
                    </a:cxn>
                    <a:cxn ang="0">
                      <a:pos x="17" y="17"/>
                    </a:cxn>
                    <a:cxn ang="0">
                      <a:pos x="9" y="0"/>
                    </a:cxn>
                    <a:cxn ang="0">
                      <a:pos x="0" y="0"/>
                    </a:cxn>
                    <a:cxn ang="0">
                      <a:pos x="9" y="9"/>
                    </a:cxn>
                    <a:cxn ang="0">
                      <a:pos x="9" y="9"/>
                    </a:cxn>
                    <a:cxn ang="0">
                      <a:pos x="9" y="17"/>
                    </a:cxn>
                    <a:cxn ang="0">
                      <a:pos x="0" y="17"/>
                    </a:cxn>
                    <a:cxn ang="0">
                      <a:pos x="9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0" y="17"/>
                      </a:lnTo>
                      <a:lnTo>
                        <a:pt x="17" y="17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17"/>
                      </a:lnTo>
                      <a:lnTo>
                        <a:pt x="0" y="17"/>
                      </a:lnTo>
                      <a:lnTo>
                        <a:pt x="9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21" name="Group 441"/>
              <p:cNvGrpSpPr>
                <a:grpSpLocks/>
              </p:cNvGrpSpPr>
              <p:nvPr/>
            </p:nvGrpSpPr>
            <p:grpSpPr bwMode="auto">
              <a:xfrm>
                <a:off x="2921" y="2780"/>
                <a:ext cx="17" cy="17"/>
                <a:chOff x="2921" y="2780"/>
                <a:chExt cx="17" cy="17"/>
              </a:xfrm>
            </p:grpSpPr>
            <p:sp>
              <p:nvSpPr>
                <p:cNvPr id="1270202" name="Rectangle 442"/>
                <p:cNvSpPr>
                  <a:spLocks noChangeArrowheads="1"/>
                </p:cNvSpPr>
                <p:nvPr/>
              </p:nvSpPr>
              <p:spPr bwMode="auto">
                <a:xfrm>
                  <a:off x="2921" y="2789"/>
                  <a:ext cx="9" cy="8"/>
                </a:xfrm>
                <a:prstGeom prst="rect">
                  <a:avLst/>
                </a:prstGeom>
                <a:solidFill>
                  <a:srgbClr val="919191"/>
                </a:solidFill>
                <a:ln w="14288" cap="rnd">
                  <a:solidFill>
                    <a:srgbClr val="91919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203" name="Freeform 443"/>
                <p:cNvSpPr>
                  <a:spLocks/>
                </p:cNvSpPr>
                <p:nvPr/>
              </p:nvSpPr>
              <p:spPr bwMode="auto">
                <a:xfrm>
                  <a:off x="2921" y="2780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7"/>
                    </a:cxn>
                    <a:cxn ang="0">
                      <a:pos x="17" y="17"/>
                    </a:cxn>
                    <a:cxn ang="0">
                      <a:pos x="9" y="0"/>
                    </a:cxn>
                    <a:cxn ang="0">
                      <a:pos x="0" y="0"/>
                    </a:cxn>
                    <a:cxn ang="0">
                      <a:pos x="9" y="9"/>
                    </a:cxn>
                    <a:cxn ang="0">
                      <a:pos x="9" y="9"/>
                    </a:cxn>
                    <a:cxn ang="0">
                      <a:pos x="9" y="17"/>
                    </a:cxn>
                    <a:cxn ang="0">
                      <a:pos x="0" y="17"/>
                    </a:cxn>
                    <a:cxn ang="0">
                      <a:pos x="9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0" y="17"/>
                      </a:lnTo>
                      <a:lnTo>
                        <a:pt x="17" y="17"/>
                      </a:ln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17"/>
                      </a:lnTo>
                      <a:lnTo>
                        <a:pt x="0" y="17"/>
                      </a:lnTo>
                      <a:lnTo>
                        <a:pt x="9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  <p:sp>
            <p:nvSpPr>
              <p:cNvPr id="1270204" name="Rectangle 444"/>
              <p:cNvSpPr>
                <a:spLocks noChangeArrowheads="1"/>
              </p:cNvSpPr>
              <p:nvPr/>
            </p:nvSpPr>
            <p:spPr bwMode="auto">
              <a:xfrm>
                <a:off x="2913" y="2797"/>
                <a:ext cx="171" cy="18"/>
              </a:xfrm>
              <a:prstGeom prst="rect">
                <a:avLst/>
              </a:prstGeom>
              <a:solidFill>
                <a:srgbClr val="AD6900"/>
              </a:solidFill>
              <a:ln w="14288">
                <a:solidFill>
                  <a:srgbClr val="AD6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205" name="Rectangle 445"/>
              <p:cNvSpPr>
                <a:spLocks noChangeArrowheads="1"/>
              </p:cNvSpPr>
              <p:nvPr/>
            </p:nvSpPr>
            <p:spPr bwMode="auto">
              <a:xfrm>
                <a:off x="2981" y="2815"/>
                <a:ext cx="26" cy="8"/>
              </a:xfrm>
              <a:prstGeom prst="rect">
                <a:avLst/>
              </a:prstGeom>
              <a:solidFill>
                <a:srgbClr val="714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206" name="Line 446"/>
              <p:cNvSpPr>
                <a:spLocks noChangeShapeType="1"/>
              </p:cNvSpPr>
              <p:nvPr/>
            </p:nvSpPr>
            <p:spPr bwMode="auto">
              <a:xfrm>
                <a:off x="2981" y="2797"/>
                <a:ext cx="26" cy="1"/>
              </a:xfrm>
              <a:prstGeom prst="line">
                <a:avLst/>
              </a:prstGeom>
              <a:noFill/>
              <a:ln w="14288" cap="rnd">
                <a:solidFill>
                  <a:srgbClr val="7144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207" name="Line 447"/>
              <p:cNvSpPr>
                <a:spLocks noChangeShapeType="1"/>
              </p:cNvSpPr>
              <p:nvPr/>
            </p:nvSpPr>
            <p:spPr bwMode="auto">
              <a:xfrm>
                <a:off x="3007" y="2832"/>
                <a:ext cx="1" cy="17"/>
              </a:xfrm>
              <a:prstGeom prst="line">
                <a:avLst/>
              </a:prstGeom>
              <a:noFill/>
              <a:ln w="14288" cap="rnd">
                <a:solidFill>
                  <a:srgbClr val="7144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208" name="Freeform 448"/>
              <p:cNvSpPr>
                <a:spLocks/>
              </p:cNvSpPr>
              <p:nvPr/>
            </p:nvSpPr>
            <p:spPr bwMode="auto">
              <a:xfrm>
                <a:off x="2776" y="2789"/>
                <a:ext cx="154" cy="68"/>
              </a:xfrm>
              <a:custGeom>
                <a:avLst/>
                <a:gdLst/>
                <a:ahLst/>
                <a:cxnLst>
                  <a:cxn ang="0">
                    <a:pos x="154" y="0"/>
                  </a:cxn>
                  <a:cxn ang="0">
                    <a:pos x="154" y="0"/>
                  </a:cxn>
                  <a:cxn ang="0">
                    <a:pos x="154" y="8"/>
                  </a:cxn>
                  <a:cxn ang="0">
                    <a:pos x="154" y="17"/>
                  </a:cxn>
                  <a:cxn ang="0">
                    <a:pos x="145" y="17"/>
                  </a:cxn>
                  <a:cxn ang="0">
                    <a:pos x="145" y="26"/>
                  </a:cxn>
                  <a:cxn ang="0">
                    <a:pos x="137" y="34"/>
                  </a:cxn>
                  <a:cxn ang="0">
                    <a:pos x="128" y="43"/>
                  </a:cxn>
                  <a:cxn ang="0">
                    <a:pos x="120" y="43"/>
                  </a:cxn>
                  <a:cxn ang="0">
                    <a:pos x="111" y="51"/>
                  </a:cxn>
                  <a:cxn ang="0">
                    <a:pos x="103" y="51"/>
                  </a:cxn>
                  <a:cxn ang="0">
                    <a:pos x="86" y="60"/>
                  </a:cxn>
                  <a:cxn ang="0">
                    <a:pos x="77" y="60"/>
                  </a:cxn>
                  <a:cxn ang="0">
                    <a:pos x="60" y="68"/>
                  </a:cxn>
                  <a:cxn ang="0">
                    <a:pos x="34" y="68"/>
                  </a:cxn>
                  <a:cxn ang="0">
                    <a:pos x="0" y="68"/>
                  </a:cxn>
                </a:cxnLst>
                <a:rect l="0" t="0" r="r" b="b"/>
                <a:pathLst>
                  <a:path w="154" h="68">
                    <a:moveTo>
                      <a:pt x="154" y="0"/>
                    </a:moveTo>
                    <a:lnTo>
                      <a:pt x="154" y="0"/>
                    </a:lnTo>
                    <a:lnTo>
                      <a:pt x="154" y="8"/>
                    </a:lnTo>
                    <a:lnTo>
                      <a:pt x="154" y="17"/>
                    </a:lnTo>
                    <a:lnTo>
                      <a:pt x="145" y="17"/>
                    </a:lnTo>
                    <a:lnTo>
                      <a:pt x="145" y="26"/>
                    </a:lnTo>
                    <a:lnTo>
                      <a:pt x="137" y="34"/>
                    </a:lnTo>
                    <a:lnTo>
                      <a:pt x="128" y="43"/>
                    </a:lnTo>
                    <a:lnTo>
                      <a:pt x="120" y="43"/>
                    </a:lnTo>
                    <a:lnTo>
                      <a:pt x="111" y="51"/>
                    </a:lnTo>
                    <a:lnTo>
                      <a:pt x="103" y="51"/>
                    </a:lnTo>
                    <a:lnTo>
                      <a:pt x="86" y="60"/>
                    </a:lnTo>
                    <a:lnTo>
                      <a:pt x="77" y="60"/>
                    </a:lnTo>
                    <a:lnTo>
                      <a:pt x="60" y="68"/>
                    </a:lnTo>
                    <a:lnTo>
                      <a:pt x="34" y="68"/>
                    </a:lnTo>
                    <a:lnTo>
                      <a:pt x="0" y="68"/>
                    </a:lnTo>
                  </a:path>
                </a:pathLst>
              </a:custGeom>
              <a:noFill/>
              <a:ln w="14288" cap="rnd">
                <a:solidFill>
                  <a:srgbClr val="67676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209" name="Freeform 449"/>
              <p:cNvSpPr>
                <a:spLocks/>
              </p:cNvSpPr>
              <p:nvPr/>
            </p:nvSpPr>
            <p:spPr bwMode="auto">
              <a:xfrm>
                <a:off x="2802" y="2789"/>
                <a:ext cx="154" cy="68"/>
              </a:xfrm>
              <a:custGeom>
                <a:avLst/>
                <a:gdLst/>
                <a:ahLst/>
                <a:cxnLst>
                  <a:cxn ang="0">
                    <a:pos x="154" y="0"/>
                  </a:cxn>
                  <a:cxn ang="0">
                    <a:pos x="154" y="0"/>
                  </a:cxn>
                  <a:cxn ang="0">
                    <a:pos x="154" y="8"/>
                  </a:cxn>
                  <a:cxn ang="0">
                    <a:pos x="154" y="8"/>
                  </a:cxn>
                  <a:cxn ang="0">
                    <a:pos x="145" y="17"/>
                  </a:cxn>
                  <a:cxn ang="0">
                    <a:pos x="136" y="26"/>
                  </a:cxn>
                  <a:cxn ang="0">
                    <a:pos x="136" y="34"/>
                  </a:cxn>
                  <a:cxn ang="0">
                    <a:pos x="128" y="34"/>
                  </a:cxn>
                  <a:cxn ang="0">
                    <a:pos x="119" y="43"/>
                  </a:cxn>
                  <a:cxn ang="0">
                    <a:pos x="111" y="51"/>
                  </a:cxn>
                  <a:cxn ang="0">
                    <a:pos x="94" y="51"/>
                  </a:cxn>
                  <a:cxn ang="0">
                    <a:pos x="85" y="60"/>
                  </a:cxn>
                  <a:cxn ang="0">
                    <a:pos x="77" y="60"/>
                  </a:cxn>
                  <a:cxn ang="0">
                    <a:pos x="60" y="68"/>
                  </a:cxn>
                  <a:cxn ang="0">
                    <a:pos x="34" y="68"/>
                  </a:cxn>
                  <a:cxn ang="0">
                    <a:pos x="0" y="68"/>
                  </a:cxn>
                </a:cxnLst>
                <a:rect l="0" t="0" r="r" b="b"/>
                <a:pathLst>
                  <a:path w="154" h="68">
                    <a:moveTo>
                      <a:pt x="154" y="0"/>
                    </a:moveTo>
                    <a:lnTo>
                      <a:pt x="154" y="0"/>
                    </a:lnTo>
                    <a:lnTo>
                      <a:pt x="154" y="8"/>
                    </a:lnTo>
                    <a:lnTo>
                      <a:pt x="154" y="8"/>
                    </a:lnTo>
                    <a:lnTo>
                      <a:pt x="145" y="17"/>
                    </a:lnTo>
                    <a:lnTo>
                      <a:pt x="136" y="26"/>
                    </a:lnTo>
                    <a:lnTo>
                      <a:pt x="136" y="34"/>
                    </a:lnTo>
                    <a:lnTo>
                      <a:pt x="128" y="34"/>
                    </a:lnTo>
                    <a:lnTo>
                      <a:pt x="119" y="43"/>
                    </a:lnTo>
                    <a:lnTo>
                      <a:pt x="111" y="51"/>
                    </a:lnTo>
                    <a:lnTo>
                      <a:pt x="94" y="51"/>
                    </a:lnTo>
                    <a:lnTo>
                      <a:pt x="85" y="60"/>
                    </a:lnTo>
                    <a:lnTo>
                      <a:pt x="77" y="60"/>
                    </a:lnTo>
                    <a:lnTo>
                      <a:pt x="60" y="68"/>
                    </a:lnTo>
                    <a:lnTo>
                      <a:pt x="34" y="68"/>
                    </a:lnTo>
                    <a:lnTo>
                      <a:pt x="0" y="68"/>
                    </a:lnTo>
                  </a:path>
                </a:pathLst>
              </a:custGeom>
              <a:noFill/>
              <a:ln w="14288" cap="rnd">
                <a:solidFill>
                  <a:srgbClr val="67676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210" name="Freeform 450"/>
              <p:cNvSpPr>
                <a:spLocks/>
              </p:cNvSpPr>
              <p:nvPr/>
            </p:nvSpPr>
            <p:spPr bwMode="auto">
              <a:xfrm>
                <a:off x="2913" y="2789"/>
                <a:ext cx="154" cy="68"/>
              </a:xfrm>
              <a:custGeom>
                <a:avLst/>
                <a:gdLst/>
                <a:ahLst/>
                <a:cxnLst>
                  <a:cxn ang="0">
                    <a:pos x="154" y="0"/>
                  </a:cxn>
                  <a:cxn ang="0">
                    <a:pos x="145" y="8"/>
                  </a:cxn>
                  <a:cxn ang="0">
                    <a:pos x="145" y="17"/>
                  </a:cxn>
                  <a:cxn ang="0">
                    <a:pos x="145" y="17"/>
                  </a:cxn>
                  <a:cxn ang="0">
                    <a:pos x="137" y="26"/>
                  </a:cxn>
                  <a:cxn ang="0">
                    <a:pos x="128" y="34"/>
                  </a:cxn>
                  <a:cxn ang="0">
                    <a:pos x="119" y="34"/>
                  </a:cxn>
                  <a:cxn ang="0">
                    <a:pos x="111" y="43"/>
                  </a:cxn>
                  <a:cxn ang="0">
                    <a:pos x="102" y="51"/>
                  </a:cxn>
                  <a:cxn ang="0">
                    <a:pos x="94" y="51"/>
                  </a:cxn>
                  <a:cxn ang="0">
                    <a:pos x="85" y="60"/>
                  </a:cxn>
                  <a:cxn ang="0">
                    <a:pos x="68" y="60"/>
                  </a:cxn>
                  <a:cxn ang="0">
                    <a:pos x="60" y="68"/>
                  </a:cxn>
                  <a:cxn ang="0">
                    <a:pos x="25" y="68"/>
                  </a:cxn>
                  <a:cxn ang="0">
                    <a:pos x="0" y="68"/>
                  </a:cxn>
                  <a:cxn ang="0">
                    <a:pos x="0" y="68"/>
                  </a:cxn>
                </a:cxnLst>
                <a:rect l="0" t="0" r="r" b="b"/>
                <a:pathLst>
                  <a:path w="154" h="68">
                    <a:moveTo>
                      <a:pt x="154" y="0"/>
                    </a:moveTo>
                    <a:lnTo>
                      <a:pt x="145" y="8"/>
                    </a:lnTo>
                    <a:lnTo>
                      <a:pt x="145" y="17"/>
                    </a:lnTo>
                    <a:lnTo>
                      <a:pt x="145" y="17"/>
                    </a:lnTo>
                    <a:lnTo>
                      <a:pt x="137" y="26"/>
                    </a:lnTo>
                    <a:lnTo>
                      <a:pt x="128" y="34"/>
                    </a:lnTo>
                    <a:lnTo>
                      <a:pt x="119" y="34"/>
                    </a:lnTo>
                    <a:lnTo>
                      <a:pt x="111" y="43"/>
                    </a:lnTo>
                    <a:lnTo>
                      <a:pt x="102" y="51"/>
                    </a:lnTo>
                    <a:lnTo>
                      <a:pt x="94" y="51"/>
                    </a:lnTo>
                    <a:lnTo>
                      <a:pt x="85" y="60"/>
                    </a:lnTo>
                    <a:lnTo>
                      <a:pt x="68" y="60"/>
                    </a:lnTo>
                    <a:lnTo>
                      <a:pt x="60" y="68"/>
                    </a:lnTo>
                    <a:lnTo>
                      <a:pt x="25" y="68"/>
                    </a:lnTo>
                    <a:lnTo>
                      <a:pt x="0" y="68"/>
                    </a:lnTo>
                    <a:lnTo>
                      <a:pt x="0" y="68"/>
                    </a:lnTo>
                  </a:path>
                </a:pathLst>
              </a:custGeom>
              <a:noFill/>
              <a:ln w="14288" cap="rnd">
                <a:solidFill>
                  <a:srgbClr val="67676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211" name="Freeform 451"/>
              <p:cNvSpPr>
                <a:spLocks/>
              </p:cNvSpPr>
              <p:nvPr/>
            </p:nvSpPr>
            <p:spPr bwMode="auto">
              <a:xfrm>
                <a:off x="2879" y="2780"/>
                <a:ext cx="153" cy="77"/>
              </a:xfrm>
              <a:custGeom>
                <a:avLst/>
                <a:gdLst/>
                <a:ahLst/>
                <a:cxnLst>
                  <a:cxn ang="0">
                    <a:pos x="153" y="0"/>
                  </a:cxn>
                  <a:cxn ang="0">
                    <a:pos x="153" y="0"/>
                  </a:cxn>
                  <a:cxn ang="0">
                    <a:pos x="153" y="9"/>
                  </a:cxn>
                  <a:cxn ang="0">
                    <a:pos x="153" y="17"/>
                  </a:cxn>
                  <a:cxn ang="0">
                    <a:pos x="153" y="26"/>
                  </a:cxn>
                  <a:cxn ang="0">
                    <a:pos x="145" y="35"/>
                  </a:cxn>
                  <a:cxn ang="0">
                    <a:pos x="136" y="35"/>
                  </a:cxn>
                  <a:cxn ang="0">
                    <a:pos x="128" y="43"/>
                  </a:cxn>
                  <a:cxn ang="0">
                    <a:pos x="119" y="52"/>
                  </a:cxn>
                  <a:cxn ang="0">
                    <a:pos x="111" y="52"/>
                  </a:cxn>
                  <a:cxn ang="0">
                    <a:pos x="102" y="60"/>
                  </a:cxn>
                  <a:cxn ang="0">
                    <a:pos x="85" y="60"/>
                  </a:cxn>
                  <a:cxn ang="0">
                    <a:pos x="77" y="69"/>
                  </a:cxn>
                  <a:cxn ang="0">
                    <a:pos x="59" y="69"/>
                  </a:cxn>
                  <a:cxn ang="0">
                    <a:pos x="34" y="77"/>
                  </a:cxn>
                  <a:cxn ang="0">
                    <a:pos x="0" y="77"/>
                  </a:cxn>
                </a:cxnLst>
                <a:rect l="0" t="0" r="r" b="b"/>
                <a:pathLst>
                  <a:path w="153" h="77">
                    <a:moveTo>
                      <a:pt x="153" y="0"/>
                    </a:moveTo>
                    <a:lnTo>
                      <a:pt x="153" y="0"/>
                    </a:lnTo>
                    <a:lnTo>
                      <a:pt x="153" y="9"/>
                    </a:lnTo>
                    <a:lnTo>
                      <a:pt x="153" y="17"/>
                    </a:lnTo>
                    <a:lnTo>
                      <a:pt x="153" y="26"/>
                    </a:lnTo>
                    <a:lnTo>
                      <a:pt x="145" y="35"/>
                    </a:lnTo>
                    <a:lnTo>
                      <a:pt x="136" y="35"/>
                    </a:lnTo>
                    <a:lnTo>
                      <a:pt x="128" y="43"/>
                    </a:lnTo>
                    <a:lnTo>
                      <a:pt x="119" y="52"/>
                    </a:lnTo>
                    <a:lnTo>
                      <a:pt x="111" y="52"/>
                    </a:lnTo>
                    <a:lnTo>
                      <a:pt x="102" y="60"/>
                    </a:lnTo>
                    <a:lnTo>
                      <a:pt x="85" y="60"/>
                    </a:lnTo>
                    <a:lnTo>
                      <a:pt x="77" y="69"/>
                    </a:lnTo>
                    <a:lnTo>
                      <a:pt x="59" y="69"/>
                    </a:lnTo>
                    <a:lnTo>
                      <a:pt x="34" y="77"/>
                    </a:lnTo>
                    <a:lnTo>
                      <a:pt x="0" y="77"/>
                    </a:lnTo>
                  </a:path>
                </a:pathLst>
              </a:custGeom>
              <a:noFill/>
              <a:ln w="14288" cap="rnd">
                <a:solidFill>
                  <a:srgbClr val="67676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</p:grpSp>
        <p:pic>
          <p:nvPicPr>
            <p:cNvPr id="1270212" name="Picture 4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3" y="3258"/>
              <a:ext cx="41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70213" name="Rectangle 453"/>
            <p:cNvSpPr>
              <a:spLocks noChangeArrowheads="1"/>
            </p:cNvSpPr>
            <p:nvPr/>
          </p:nvSpPr>
          <p:spPr bwMode="auto">
            <a:xfrm>
              <a:off x="1899" y="3660"/>
              <a:ext cx="841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>
                  <a:solidFill>
                    <a:srgbClr val="000000"/>
                  </a:solidFill>
                  <a:latin typeface="Arial Narrow" pitchFamily="34" charset="0"/>
                </a:rPr>
                <a:t>Power Station</a:t>
              </a:r>
            </a:p>
            <a:p>
              <a:pPr algn="ctr" defTabSz="762000"/>
              <a:r>
                <a:rPr lang="en-GB" sz="1400" u="none">
                  <a:solidFill>
                    <a:srgbClr val="000000"/>
                  </a:solidFill>
                  <a:latin typeface="Arial Narrow" pitchFamily="34" charset="0"/>
                </a:rPr>
                <a:t>power line network</a:t>
              </a:r>
              <a:endParaRPr lang="en-GB" sz="1400" u="none">
                <a:latin typeface="Arial Narrow" pitchFamily="34" charset="0"/>
              </a:endParaRPr>
            </a:p>
          </p:txBody>
        </p:sp>
        <p:sp>
          <p:nvSpPr>
            <p:cNvPr id="1270214" name="Freeform 454"/>
            <p:cNvSpPr>
              <a:spLocks/>
            </p:cNvSpPr>
            <p:nvPr/>
          </p:nvSpPr>
          <p:spPr bwMode="auto">
            <a:xfrm>
              <a:off x="2625" y="2496"/>
              <a:ext cx="159" cy="257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0" y="146"/>
                </a:cxn>
                <a:cxn ang="0">
                  <a:pos x="9" y="163"/>
                </a:cxn>
                <a:cxn ang="0">
                  <a:pos x="17" y="180"/>
                </a:cxn>
                <a:cxn ang="0">
                  <a:pos x="17" y="197"/>
                </a:cxn>
                <a:cxn ang="0">
                  <a:pos x="26" y="215"/>
                </a:cxn>
                <a:cxn ang="0">
                  <a:pos x="35" y="232"/>
                </a:cxn>
                <a:cxn ang="0">
                  <a:pos x="43" y="240"/>
                </a:cxn>
                <a:cxn ang="0">
                  <a:pos x="52" y="240"/>
                </a:cxn>
                <a:cxn ang="0">
                  <a:pos x="52" y="249"/>
                </a:cxn>
                <a:cxn ang="0">
                  <a:pos x="69" y="257"/>
                </a:cxn>
                <a:cxn ang="0">
                  <a:pos x="77" y="257"/>
                </a:cxn>
                <a:cxn ang="0">
                  <a:pos x="94" y="266"/>
                </a:cxn>
                <a:cxn ang="0">
                  <a:pos x="103" y="266"/>
                </a:cxn>
                <a:cxn ang="0">
                  <a:pos x="120" y="266"/>
                </a:cxn>
                <a:cxn ang="0">
                  <a:pos x="137" y="257"/>
                </a:cxn>
                <a:cxn ang="0">
                  <a:pos x="146" y="257"/>
                </a:cxn>
                <a:cxn ang="0">
                  <a:pos x="163" y="249"/>
                </a:cxn>
                <a:cxn ang="0">
                  <a:pos x="163" y="240"/>
                </a:cxn>
                <a:cxn ang="0">
                  <a:pos x="171" y="240"/>
                </a:cxn>
                <a:cxn ang="0">
                  <a:pos x="180" y="232"/>
                </a:cxn>
                <a:cxn ang="0">
                  <a:pos x="188" y="223"/>
                </a:cxn>
                <a:cxn ang="0">
                  <a:pos x="197" y="215"/>
                </a:cxn>
                <a:cxn ang="0">
                  <a:pos x="205" y="197"/>
                </a:cxn>
                <a:cxn ang="0">
                  <a:pos x="214" y="172"/>
                </a:cxn>
                <a:cxn ang="0">
                  <a:pos x="231" y="155"/>
                </a:cxn>
                <a:cxn ang="0">
                  <a:pos x="231" y="137"/>
                </a:cxn>
                <a:cxn ang="0">
                  <a:pos x="240" y="120"/>
                </a:cxn>
                <a:cxn ang="0">
                  <a:pos x="248" y="112"/>
                </a:cxn>
                <a:cxn ang="0">
                  <a:pos x="257" y="95"/>
                </a:cxn>
                <a:cxn ang="0">
                  <a:pos x="257" y="69"/>
                </a:cxn>
                <a:cxn ang="0">
                  <a:pos x="265" y="52"/>
                </a:cxn>
                <a:cxn ang="0">
                  <a:pos x="265" y="35"/>
                </a:cxn>
                <a:cxn ang="0">
                  <a:pos x="265" y="26"/>
                </a:cxn>
                <a:cxn ang="0">
                  <a:pos x="265" y="18"/>
                </a:cxn>
                <a:cxn ang="0">
                  <a:pos x="265" y="9"/>
                </a:cxn>
                <a:cxn ang="0">
                  <a:pos x="274" y="9"/>
                </a:cxn>
                <a:cxn ang="0">
                  <a:pos x="274" y="0"/>
                </a:cxn>
              </a:cxnLst>
              <a:rect l="0" t="0" r="r" b="b"/>
              <a:pathLst>
                <a:path w="274" h="266">
                  <a:moveTo>
                    <a:pt x="0" y="120"/>
                  </a:moveTo>
                  <a:lnTo>
                    <a:pt x="0" y="146"/>
                  </a:lnTo>
                  <a:lnTo>
                    <a:pt x="9" y="163"/>
                  </a:lnTo>
                  <a:lnTo>
                    <a:pt x="17" y="180"/>
                  </a:lnTo>
                  <a:lnTo>
                    <a:pt x="17" y="197"/>
                  </a:lnTo>
                  <a:lnTo>
                    <a:pt x="26" y="215"/>
                  </a:lnTo>
                  <a:lnTo>
                    <a:pt x="35" y="232"/>
                  </a:lnTo>
                  <a:lnTo>
                    <a:pt x="43" y="240"/>
                  </a:lnTo>
                  <a:lnTo>
                    <a:pt x="52" y="240"/>
                  </a:lnTo>
                  <a:lnTo>
                    <a:pt x="52" y="249"/>
                  </a:lnTo>
                  <a:lnTo>
                    <a:pt x="69" y="257"/>
                  </a:lnTo>
                  <a:lnTo>
                    <a:pt x="77" y="257"/>
                  </a:lnTo>
                  <a:lnTo>
                    <a:pt x="94" y="266"/>
                  </a:lnTo>
                  <a:lnTo>
                    <a:pt x="103" y="266"/>
                  </a:lnTo>
                  <a:lnTo>
                    <a:pt x="120" y="266"/>
                  </a:lnTo>
                  <a:lnTo>
                    <a:pt x="137" y="257"/>
                  </a:lnTo>
                  <a:lnTo>
                    <a:pt x="146" y="257"/>
                  </a:lnTo>
                  <a:lnTo>
                    <a:pt x="163" y="249"/>
                  </a:lnTo>
                  <a:lnTo>
                    <a:pt x="163" y="240"/>
                  </a:lnTo>
                  <a:lnTo>
                    <a:pt x="171" y="240"/>
                  </a:lnTo>
                  <a:lnTo>
                    <a:pt x="180" y="232"/>
                  </a:lnTo>
                  <a:lnTo>
                    <a:pt x="188" y="223"/>
                  </a:lnTo>
                  <a:lnTo>
                    <a:pt x="197" y="215"/>
                  </a:lnTo>
                  <a:lnTo>
                    <a:pt x="205" y="197"/>
                  </a:lnTo>
                  <a:lnTo>
                    <a:pt x="214" y="172"/>
                  </a:lnTo>
                  <a:lnTo>
                    <a:pt x="231" y="155"/>
                  </a:lnTo>
                  <a:lnTo>
                    <a:pt x="231" y="137"/>
                  </a:lnTo>
                  <a:lnTo>
                    <a:pt x="240" y="120"/>
                  </a:lnTo>
                  <a:lnTo>
                    <a:pt x="248" y="112"/>
                  </a:lnTo>
                  <a:lnTo>
                    <a:pt x="257" y="95"/>
                  </a:lnTo>
                  <a:lnTo>
                    <a:pt x="257" y="69"/>
                  </a:lnTo>
                  <a:lnTo>
                    <a:pt x="265" y="52"/>
                  </a:lnTo>
                  <a:lnTo>
                    <a:pt x="265" y="35"/>
                  </a:lnTo>
                  <a:lnTo>
                    <a:pt x="265" y="26"/>
                  </a:lnTo>
                  <a:lnTo>
                    <a:pt x="265" y="18"/>
                  </a:lnTo>
                  <a:lnTo>
                    <a:pt x="265" y="9"/>
                  </a:lnTo>
                  <a:lnTo>
                    <a:pt x="274" y="9"/>
                  </a:lnTo>
                  <a:lnTo>
                    <a:pt x="274" y="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15" name="Freeform 455"/>
            <p:cNvSpPr>
              <a:spLocks/>
            </p:cNvSpPr>
            <p:nvPr/>
          </p:nvSpPr>
          <p:spPr bwMode="auto">
            <a:xfrm>
              <a:off x="2019" y="2736"/>
              <a:ext cx="237" cy="779"/>
            </a:xfrm>
            <a:custGeom>
              <a:avLst/>
              <a:gdLst/>
              <a:ahLst/>
              <a:cxnLst>
                <a:cxn ang="0">
                  <a:pos x="119" y="694"/>
                </a:cxn>
                <a:cxn ang="0">
                  <a:pos x="111" y="677"/>
                </a:cxn>
                <a:cxn ang="0">
                  <a:pos x="94" y="668"/>
                </a:cxn>
                <a:cxn ang="0">
                  <a:pos x="77" y="651"/>
                </a:cxn>
                <a:cxn ang="0">
                  <a:pos x="42" y="617"/>
                </a:cxn>
                <a:cxn ang="0">
                  <a:pos x="25" y="600"/>
                </a:cxn>
                <a:cxn ang="0">
                  <a:pos x="17" y="574"/>
                </a:cxn>
                <a:cxn ang="0">
                  <a:pos x="8" y="566"/>
                </a:cxn>
                <a:cxn ang="0">
                  <a:pos x="8" y="557"/>
                </a:cxn>
                <a:cxn ang="0">
                  <a:pos x="8" y="540"/>
                </a:cxn>
                <a:cxn ang="0">
                  <a:pos x="8" y="531"/>
                </a:cxn>
                <a:cxn ang="0">
                  <a:pos x="17" y="523"/>
                </a:cxn>
                <a:cxn ang="0">
                  <a:pos x="34" y="497"/>
                </a:cxn>
                <a:cxn ang="0">
                  <a:pos x="51" y="480"/>
                </a:cxn>
                <a:cxn ang="0">
                  <a:pos x="77" y="454"/>
                </a:cxn>
                <a:cxn ang="0">
                  <a:pos x="94" y="429"/>
                </a:cxn>
                <a:cxn ang="0">
                  <a:pos x="111" y="403"/>
                </a:cxn>
                <a:cxn ang="0">
                  <a:pos x="119" y="377"/>
                </a:cxn>
                <a:cxn ang="0">
                  <a:pos x="128" y="343"/>
                </a:cxn>
                <a:cxn ang="0">
                  <a:pos x="128" y="300"/>
                </a:cxn>
                <a:cxn ang="0">
                  <a:pos x="136" y="257"/>
                </a:cxn>
                <a:cxn ang="0">
                  <a:pos x="136" y="180"/>
                </a:cxn>
                <a:cxn ang="0">
                  <a:pos x="136" y="129"/>
                </a:cxn>
                <a:cxn ang="0">
                  <a:pos x="136" y="77"/>
                </a:cxn>
                <a:cxn ang="0">
                  <a:pos x="128" y="35"/>
                </a:cxn>
                <a:cxn ang="0">
                  <a:pos x="128" y="9"/>
                </a:cxn>
                <a:cxn ang="0">
                  <a:pos x="119" y="0"/>
                </a:cxn>
                <a:cxn ang="0">
                  <a:pos x="119" y="18"/>
                </a:cxn>
                <a:cxn ang="0">
                  <a:pos x="128" y="52"/>
                </a:cxn>
                <a:cxn ang="0">
                  <a:pos x="128" y="103"/>
                </a:cxn>
                <a:cxn ang="0">
                  <a:pos x="128" y="155"/>
                </a:cxn>
                <a:cxn ang="0">
                  <a:pos x="128" y="232"/>
                </a:cxn>
                <a:cxn ang="0">
                  <a:pos x="128" y="283"/>
                </a:cxn>
                <a:cxn ang="0">
                  <a:pos x="119" y="326"/>
                </a:cxn>
                <a:cxn ang="0">
                  <a:pos x="119" y="360"/>
                </a:cxn>
                <a:cxn ang="0">
                  <a:pos x="102" y="394"/>
                </a:cxn>
                <a:cxn ang="0">
                  <a:pos x="102" y="394"/>
                </a:cxn>
                <a:cxn ang="0">
                  <a:pos x="94" y="420"/>
                </a:cxn>
                <a:cxn ang="0">
                  <a:pos x="68" y="446"/>
                </a:cxn>
                <a:cxn ang="0">
                  <a:pos x="42" y="480"/>
                </a:cxn>
                <a:cxn ang="0">
                  <a:pos x="25" y="497"/>
                </a:cxn>
                <a:cxn ang="0">
                  <a:pos x="8" y="514"/>
                </a:cxn>
                <a:cxn ang="0">
                  <a:pos x="8" y="531"/>
                </a:cxn>
                <a:cxn ang="0">
                  <a:pos x="0" y="548"/>
                </a:cxn>
                <a:cxn ang="0">
                  <a:pos x="0" y="566"/>
                </a:cxn>
                <a:cxn ang="0">
                  <a:pos x="8" y="583"/>
                </a:cxn>
                <a:cxn ang="0">
                  <a:pos x="25" y="600"/>
                </a:cxn>
                <a:cxn ang="0">
                  <a:pos x="42" y="626"/>
                </a:cxn>
                <a:cxn ang="0">
                  <a:pos x="68" y="651"/>
                </a:cxn>
                <a:cxn ang="0">
                  <a:pos x="85" y="668"/>
                </a:cxn>
                <a:cxn ang="0">
                  <a:pos x="102" y="685"/>
                </a:cxn>
                <a:cxn ang="0">
                  <a:pos x="111" y="694"/>
                </a:cxn>
              </a:cxnLst>
              <a:rect l="0" t="0" r="r" b="b"/>
              <a:pathLst>
                <a:path w="136" h="694">
                  <a:moveTo>
                    <a:pt x="111" y="694"/>
                  </a:moveTo>
                  <a:lnTo>
                    <a:pt x="119" y="694"/>
                  </a:lnTo>
                  <a:lnTo>
                    <a:pt x="111" y="685"/>
                  </a:lnTo>
                  <a:lnTo>
                    <a:pt x="111" y="677"/>
                  </a:lnTo>
                  <a:lnTo>
                    <a:pt x="102" y="668"/>
                  </a:lnTo>
                  <a:lnTo>
                    <a:pt x="94" y="668"/>
                  </a:lnTo>
                  <a:lnTo>
                    <a:pt x="85" y="660"/>
                  </a:lnTo>
                  <a:lnTo>
                    <a:pt x="77" y="651"/>
                  </a:lnTo>
                  <a:lnTo>
                    <a:pt x="51" y="626"/>
                  </a:lnTo>
                  <a:lnTo>
                    <a:pt x="42" y="617"/>
                  </a:lnTo>
                  <a:lnTo>
                    <a:pt x="34" y="608"/>
                  </a:lnTo>
                  <a:lnTo>
                    <a:pt x="25" y="600"/>
                  </a:lnTo>
                  <a:lnTo>
                    <a:pt x="25" y="583"/>
                  </a:lnTo>
                  <a:lnTo>
                    <a:pt x="17" y="574"/>
                  </a:lnTo>
                  <a:lnTo>
                    <a:pt x="8" y="566"/>
                  </a:lnTo>
                  <a:lnTo>
                    <a:pt x="8" y="566"/>
                  </a:lnTo>
                  <a:lnTo>
                    <a:pt x="8" y="566"/>
                  </a:lnTo>
                  <a:lnTo>
                    <a:pt x="8" y="557"/>
                  </a:lnTo>
                  <a:lnTo>
                    <a:pt x="8" y="548"/>
                  </a:lnTo>
                  <a:lnTo>
                    <a:pt x="8" y="540"/>
                  </a:lnTo>
                  <a:lnTo>
                    <a:pt x="8" y="531"/>
                  </a:lnTo>
                  <a:lnTo>
                    <a:pt x="8" y="531"/>
                  </a:lnTo>
                  <a:lnTo>
                    <a:pt x="8" y="531"/>
                  </a:lnTo>
                  <a:lnTo>
                    <a:pt x="17" y="523"/>
                  </a:lnTo>
                  <a:lnTo>
                    <a:pt x="25" y="514"/>
                  </a:lnTo>
                  <a:lnTo>
                    <a:pt x="34" y="497"/>
                  </a:lnTo>
                  <a:lnTo>
                    <a:pt x="34" y="489"/>
                  </a:lnTo>
                  <a:lnTo>
                    <a:pt x="51" y="480"/>
                  </a:lnTo>
                  <a:lnTo>
                    <a:pt x="59" y="471"/>
                  </a:lnTo>
                  <a:lnTo>
                    <a:pt x="77" y="454"/>
                  </a:lnTo>
                  <a:lnTo>
                    <a:pt x="85" y="437"/>
                  </a:lnTo>
                  <a:lnTo>
                    <a:pt x="94" y="429"/>
                  </a:lnTo>
                  <a:lnTo>
                    <a:pt x="102" y="411"/>
                  </a:lnTo>
                  <a:lnTo>
                    <a:pt x="111" y="403"/>
                  </a:lnTo>
                  <a:lnTo>
                    <a:pt x="111" y="394"/>
                  </a:lnTo>
                  <a:lnTo>
                    <a:pt x="119" y="377"/>
                  </a:lnTo>
                  <a:lnTo>
                    <a:pt x="128" y="369"/>
                  </a:lnTo>
                  <a:lnTo>
                    <a:pt x="128" y="343"/>
                  </a:lnTo>
                  <a:lnTo>
                    <a:pt x="128" y="326"/>
                  </a:lnTo>
                  <a:lnTo>
                    <a:pt x="128" y="300"/>
                  </a:lnTo>
                  <a:lnTo>
                    <a:pt x="136" y="283"/>
                  </a:lnTo>
                  <a:lnTo>
                    <a:pt x="136" y="257"/>
                  </a:lnTo>
                  <a:lnTo>
                    <a:pt x="136" y="232"/>
                  </a:lnTo>
                  <a:lnTo>
                    <a:pt x="136" y="180"/>
                  </a:lnTo>
                  <a:lnTo>
                    <a:pt x="136" y="155"/>
                  </a:lnTo>
                  <a:lnTo>
                    <a:pt x="136" y="129"/>
                  </a:lnTo>
                  <a:lnTo>
                    <a:pt x="136" y="103"/>
                  </a:lnTo>
                  <a:lnTo>
                    <a:pt x="136" y="77"/>
                  </a:lnTo>
                  <a:lnTo>
                    <a:pt x="128" y="52"/>
                  </a:lnTo>
                  <a:lnTo>
                    <a:pt x="128" y="35"/>
                  </a:lnTo>
                  <a:lnTo>
                    <a:pt x="128" y="18"/>
                  </a:lnTo>
                  <a:lnTo>
                    <a:pt x="128" y="9"/>
                  </a:lnTo>
                  <a:lnTo>
                    <a:pt x="128" y="0"/>
                  </a:lnTo>
                  <a:lnTo>
                    <a:pt x="119" y="0"/>
                  </a:lnTo>
                  <a:lnTo>
                    <a:pt x="119" y="9"/>
                  </a:lnTo>
                  <a:lnTo>
                    <a:pt x="119" y="18"/>
                  </a:lnTo>
                  <a:lnTo>
                    <a:pt x="119" y="35"/>
                  </a:lnTo>
                  <a:lnTo>
                    <a:pt x="128" y="52"/>
                  </a:lnTo>
                  <a:lnTo>
                    <a:pt x="128" y="77"/>
                  </a:lnTo>
                  <a:lnTo>
                    <a:pt x="128" y="103"/>
                  </a:lnTo>
                  <a:lnTo>
                    <a:pt x="128" y="129"/>
                  </a:lnTo>
                  <a:lnTo>
                    <a:pt x="128" y="155"/>
                  </a:lnTo>
                  <a:lnTo>
                    <a:pt x="128" y="180"/>
                  </a:lnTo>
                  <a:lnTo>
                    <a:pt x="128" y="232"/>
                  </a:lnTo>
                  <a:lnTo>
                    <a:pt x="128" y="257"/>
                  </a:lnTo>
                  <a:lnTo>
                    <a:pt x="128" y="283"/>
                  </a:lnTo>
                  <a:lnTo>
                    <a:pt x="128" y="300"/>
                  </a:lnTo>
                  <a:lnTo>
                    <a:pt x="119" y="326"/>
                  </a:lnTo>
                  <a:lnTo>
                    <a:pt x="119" y="343"/>
                  </a:lnTo>
                  <a:lnTo>
                    <a:pt x="119" y="360"/>
                  </a:lnTo>
                  <a:lnTo>
                    <a:pt x="111" y="377"/>
                  </a:lnTo>
                  <a:lnTo>
                    <a:pt x="102" y="394"/>
                  </a:lnTo>
                  <a:lnTo>
                    <a:pt x="111" y="394"/>
                  </a:lnTo>
                  <a:lnTo>
                    <a:pt x="102" y="394"/>
                  </a:lnTo>
                  <a:lnTo>
                    <a:pt x="102" y="403"/>
                  </a:lnTo>
                  <a:lnTo>
                    <a:pt x="94" y="420"/>
                  </a:lnTo>
                  <a:lnTo>
                    <a:pt x="77" y="429"/>
                  </a:lnTo>
                  <a:lnTo>
                    <a:pt x="68" y="446"/>
                  </a:lnTo>
                  <a:lnTo>
                    <a:pt x="51" y="463"/>
                  </a:lnTo>
                  <a:lnTo>
                    <a:pt x="42" y="480"/>
                  </a:lnTo>
                  <a:lnTo>
                    <a:pt x="34" y="489"/>
                  </a:lnTo>
                  <a:lnTo>
                    <a:pt x="25" y="497"/>
                  </a:lnTo>
                  <a:lnTo>
                    <a:pt x="17" y="506"/>
                  </a:lnTo>
                  <a:lnTo>
                    <a:pt x="8" y="514"/>
                  </a:lnTo>
                  <a:lnTo>
                    <a:pt x="8" y="523"/>
                  </a:lnTo>
                  <a:lnTo>
                    <a:pt x="8" y="531"/>
                  </a:lnTo>
                  <a:lnTo>
                    <a:pt x="0" y="540"/>
                  </a:lnTo>
                  <a:lnTo>
                    <a:pt x="0" y="548"/>
                  </a:lnTo>
                  <a:lnTo>
                    <a:pt x="0" y="557"/>
                  </a:lnTo>
                  <a:lnTo>
                    <a:pt x="0" y="566"/>
                  </a:lnTo>
                  <a:lnTo>
                    <a:pt x="8" y="574"/>
                  </a:lnTo>
                  <a:lnTo>
                    <a:pt x="8" y="583"/>
                  </a:lnTo>
                  <a:lnTo>
                    <a:pt x="17" y="591"/>
                  </a:lnTo>
                  <a:lnTo>
                    <a:pt x="25" y="600"/>
                  </a:lnTo>
                  <a:lnTo>
                    <a:pt x="34" y="617"/>
                  </a:lnTo>
                  <a:lnTo>
                    <a:pt x="42" y="626"/>
                  </a:lnTo>
                  <a:lnTo>
                    <a:pt x="51" y="634"/>
                  </a:lnTo>
                  <a:lnTo>
                    <a:pt x="68" y="651"/>
                  </a:lnTo>
                  <a:lnTo>
                    <a:pt x="77" y="660"/>
                  </a:lnTo>
                  <a:lnTo>
                    <a:pt x="85" y="668"/>
                  </a:lnTo>
                  <a:lnTo>
                    <a:pt x="94" y="677"/>
                  </a:lnTo>
                  <a:lnTo>
                    <a:pt x="102" y="685"/>
                  </a:lnTo>
                  <a:lnTo>
                    <a:pt x="102" y="694"/>
                  </a:lnTo>
                  <a:lnTo>
                    <a:pt x="111" y="6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</p:grpSp>
      <p:sp>
        <p:nvSpPr>
          <p:cNvPr id="1270216" name="Rectangle 456"/>
          <p:cNvSpPr>
            <a:spLocks noChangeArrowheads="1"/>
          </p:cNvSpPr>
          <p:nvPr/>
        </p:nvSpPr>
        <p:spPr bwMode="auto">
          <a:xfrm>
            <a:off x="2128838" y="890588"/>
            <a:ext cx="43386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70217" name="Rectangle 457"/>
          <p:cNvSpPr>
            <a:spLocks noChangeArrowheads="1"/>
          </p:cNvSpPr>
          <p:nvPr/>
        </p:nvSpPr>
        <p:spPr bwMode="auto">
          <a:xfrm>
            <a:off x="2172869" y="1095375"/>
            <a:ext cx="865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sz="1500" u="none">
                <a:solidFill>
                  <a:srgbClr val="000000"/>
                </a:solidFill>
                <a:latin typeface="Arial Narrow" pitchFamily="34" charset="0"/>
              </a:rPr>
              <a:t>  </a:t>
            </a:r>
            <a:endParaRPr lang="en-GB" sz="1200" u="none">
              <a:latin typeface="Arial Narrow" pitchFamily="34" charset="0"/>
            </a:endParaRPr>
          </a:p>
        </p:txBody>
      </p:sp>
      <p:sp>
        <p:nvSpPr>
          <p:cNvPr id="1270218" name="Rectangle 458"/>
          <p:cNvSpPr>
            <a:spLocks noChangeArrowheads="1"/>
          </p:cNvSpPr>
          <p:nvPr/>
        </p:nvSpPr>
        <p:spPr bwMode="auto">
          <a:xfrm>
            <a:off x="3813299" y="398145"/>
            <a:ext cx="25231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sz="32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Why Security ? </a:t>
            </a:r>
          </a:p>
        </p:txBody>
      </p:sp>
      <p:sp>
        <p:nvSpPr>
          <p:cNvPr id="1270219" name="Rectangle 459"/>
          <p:cNvSpPr>
            <a:spLocks noChangeArrowheads="1"/>
          </p:cNvSpPr>
          <p:nvPr/>
        </p:nvSpPr>
        <p:spPr bwMode="auto">
          <a:xfrm>
            <a:off x="744717" y="1254224"/>
            <a:ext cx="48598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62000"/>
            <a:r>
              <a:rPr lang="en-GB" u="none" dirty="0">
                <a:solidFill>
                  <a:srgbClr val="0E52FC"/>
                </a:solidFill>
                <a:latin typeface="Arial Narrow" pitchFamily="34" charset="0"/>
              </a:rPr>
              <a:t> Open World of Information  Network Evolution</a:t>
            </a:r>
          </a:p>
        </p:txBody>
      </p:sp>
      <p:sp>
        <p:nvSpPr>
          <p:cNvPr id="1270268" name="Rectangle 508"/>
          <p:cNvSpPr>
            <a:spLocks noChangeArrowheads="1"/>
          </p:cNvSpPr>
          <p:nvPr/>
        </p:nvSpPr>
        <p:spPr bwMode="auto">
          <a:xfrm>
            <a:off x="1198562" y="2003461"/>
            <a:ext cx="909638" cy="48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70290" name="Rectangle 530"/>
          <p:cNvSpPr>
            <a:spLocks noChangeArrowheads="1"/>
          </p:cNvSpPr>
          <p:nvPr/>
        </p:nvSpPr>
        <p:spPr bwMode="auto">
          <a:xfrm>
            <a:off x="3152775" y="3240649"/>
            <a:ext cx="257175" cy="5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70294" name="Rectangle 534"/>
          <p:cNvSpPr>
            <a:spLocks noChangeArrowheads="1"/>
          </p:cNvSpPr>
          <p:nvPr/>
        </p:nvSpPr>
        <p:spPr bwMode="auto">
          <a:xfrm>
            <a:off x="3152775" y="2343330"/>
            <a:ext cx="257175" cy="51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70298" name="Rectangle 538"/>
          <p:cNvSpPr>
            <a:spLocks noChangeArrowheads="1"/>
          </p:cNvSpPr>
          <p:nvPr/>
        </p:nvSpPr>
        <p:spPr bwMode="auto">
          <a:xfrm>
            <a:off x="3152775" y="4042677"/>
            <a:ext cx="257175" cy="51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itchFamily="34" charset="0"/>
            </a:endParaRPr>
          </a:p>
        </p:txBody>
      </p:sp>
      <p:sp>
        <p:nvSpPr>
          <p:cNvPr id="1270420" name="Line 660"/>
          <p:cNvSpPr>
            <a:spLocks noChangeShapeType="1"/>
          </p:cNvSpPr>
          <p:nvPr/>
        </p:nvSpPr>
        <p:spPr bwMode="auto">
          <a:xfrm flipH="1" flipV="1">
            <a:off x="4648200" y="2627313"/>
            <a:ext cx="4572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>
              <a:latin typeface="Arial Narrow" pitchFamily="34" charset="0"/>
            </a:endParaRPr>
          </a:p>
        </p:txBody>
      </p:sp>
      <p:grpSp>
        <p:nvGrpSpPr>
          <p:cNvPr id="29" name="Group 661"/>
          <p:cNvGrpSpPr>
            <a:grpSpLocks/>
          </p:cNvGrpSpPr>
          <p:nvPr/>
        </p:nvGrpSpPr>
        <p:grpSpPr bwMode="auto">
          <a:xfrm>
            <a:off x="3570288" y="1941513"/>
            <a:ext cx="925512" cy="754062"/>
            <a:chOff x="2249" y="1349"/>
            <a:chExt cx="583" cy="475"/>
          </a:xfrm>
        </p:grpSpPr>
        <p:sp>
          <p:nvSpPr>
            <p:cNvPr id="1270422" name="Freeform 662"/>
            <p:cNvSpPr>
              <a:spLocks/>
            </p:cNvSpPr>
            <p:nvPr/>
          </p:nvSpPr>
          <p:spPr bwMode="auto">
            <a:xfrm>
              <a:off x="2463" y="1417"/>
              <a:ext cx="120" cy="120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111"/>
                </a:cxn>
                <a:cxn ang="0">
                  <a:pos x="0" y="120"/>
                </a:cxn>
                <a:cxn ang="0">
                  <a:pos x="120" y="34"/>
                </a:cxn>
                <a:cxn ang="0">
                  <a:pos x="120" y="34"/>
                </a:cxn>
                <a:cxn ang="0">
                  <a:pos x="103" y="0"/>
                </a:cxn>
                <a:cxn ang="0">
                  <a:pos x="0" y="77"/>
                </a:cxn>
              </a:cxnLst>
              <a:rect l="0" t="0" r="r" b="b"/>
              <a:pathLst>
                <a:path w="120" h="120">
                  <a:moveTo>
                    <a:pt x="0" y="77"/>
                  </a:moveTo>
                  <a:lnTo>
                    <a:pt x="0" y="111"/>
                  </a:lnTo>
                  <a:lnTo>
                    <a:pt x="0" y="120"/>
                  </a:lnTo>
                  <a:lnTo>
                    <a:pt x="120" y="34"/>
                  </a:lnTo>
                  <a:lnTo>
                    <a:pt x="120" y="34"/>
                  </a:lnTo>
                  <a:lnTo>
                    <a:pt x="103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23" name="Freeform 663"/>
            <p:cNvSpPr>
              <a:spLocks/>
            </p:cNvSpPr>
            <p:nvPr/>
          </p:nvSpPr>
          <p:spPr bwMode="auto">
            <a:xfrm>
              <a:off x="2463" y="1494"/>
              <a:ext cx="1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h="34">
                  <a:moveTo>
                    <a:pt x="0" y="34"/>
                  </a:moveTo>
                  <a:lnTo>
                    <a:pt x="0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24" name="Freeform 664"/>
            <p:cNvSpPr>
              <a:spLocks/>
            </p:cNvSpPr>
            <p:nvPr/>
          </p:nvSpPr>
          <p:spPr bwMode="auto">
            <a:xfrm>
              <a:off x="2463" y="1528"/>
              <a:ext cx="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</a:cxnLst>
              <a:rect l="0" t="0" r="r" b="b"/>
              <a:pathLst>
                <a:path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25" name="Freeform 665"/>
            <p:cNvSpPr>
              <a:spLocks/>
            </p:cNvSpPr>
            <p:nvPr/>
          </p:nvSpPr>
          <p:spPr bwMode="auto">
            <a:xfrm>
              <a:off x="2463" y="1451"/>
              <a:ext cx="120" cy="86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0" y="77"/>
                </a:cxn>
                <a:cxn ang="0">
                  <a:pos x="0" y="86"/>
                </a:cxn>
                <a:cxn ang="0">
                  <a:pos x="120" y="9"/>
                </a:cxn>
                <a:cxn ang="0">
                  <a:pos x="120" y="0"/>
                </a:cxn>
                <a:cxn ang="0">
                  <a:pos x="120" y="9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120" h="86">
                  <a:moveTo>
                    <a:pt x="120" y="0"/>
                  </a:moveTo>
                  <a:lnTo>
                    <a:pt x="120" y="0"/>
                  </a:lnTo>
                  <a:lnTo>
                    <a:pt x="0" y="77"/>
                  </a:lnTo>
                  <a:lnTo>
                    <a:pt x="0" y="86"/>
                  </a:lnTo>
                  <a:lnTo>
                    <a:pt x="120" y="9"/>
                  </a:lnTo>
                  <a:lnTo>
                    <a:pt x="120" y="0"/>
                  </a:lnTo>
                  <a:lnTo>
                    <a:pt x="120" y="9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26" name="Freeform 666"/>
            <p:cNvSpPr>
              <a:spLocks/>
            </p:cNvSpPr>
            <p:nvPr/>
          </p:nvSpPr>
          <p:spPr bwMode="auto">
            <a:xfrm>
              <a:off x="2583" y="14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27" name="Freeform 667"/>
            <p:cNvSpPr>
              <a:spLocks/>
            </p:cNvSpPr>
            <p:nvPr/>
          </p:nvSpPr>
          <p:spPr bwMode="auto">
            <a:xfrm>
              <a:off x="2566" y="1417"/>
              <a:ext cx="17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34">
                  <a:moveTo>
                    <a:pt x="0" y="0"/>
                  </a:moveTo>
                  <a:lnTo>
                    <a:pt x="0" y="0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28" name="Freeform 668"/>
            <p:cNvSpPr>
              <a:spLocks/>
            </p:cNvSpPr>
            <p:nvPr/>
          </p:nvSpPr>
          <p:spPr bwMode="auto">
            <a:xfrm>
              <a:off x="2463" y="1417"/>
              <a:ext cx="103" cy="77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77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</a:cxnLst>
              <a:rect l="0" t="0" r="r" b="b"/>
              <a:pathLst>
                <a:path w="103" h="77">
                  <a:moveTo>
                    <a:pt x="0" y="77"/>
                  </a:moveTo>
                  <a:lnTo>
                    <a:pt x="0" y="77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29" name="Freeform 669"/>
            <p:cNvSpPr>
              <a:spLocks/>
            </p:cNvSpPr>
            <p:nvPr/>
          </p:nvSpPr>
          <p:spPr bwMode="auto">
            <a:xfrm>
              <a:off x="2454" y="1383"/>
              <a:ext cx="112" cy="111"/>
            </a:xfrm>
            <a:custGeom>
              <a:avLst/>
              <a:gdLst/>
              <a:ahLst/>
              <a:cxnLst>
                <a:cxn ang="0">
                  <a:pos x="9" y="111"/>
                </a:cxn>
                <a:cxn ang="0">
                  <a:pos x="112" y="34"/>
                </a:cxn>
                <a:cxn ang="0">
                  <a:pos x="103" y="0"/>
                </a:cxn>
                <a:cxn ang="0">
                  <a:pos x="0" y="68"/>
                </a:cxn>
                <a:cxn ang="0">
                  <a:pos x="9" y="111"/>
                </a:cxn>
              </a:cxnLst>
              <a:rect l="0" t="0" r="r" b="b"/>
              <a:pathLst>
                <a:path w="112" h="111">
                  <a:moveTo>
                    <a:pt x="9" y="111"/>
                  </a:moveTo>
                  <a:lnTo>
                    <a:pt x="112" y="34"/>
                  </a:lnTo>
                  <a:lnTo>
                    <a:pt x="103" y="0"/>
                  </a:lnTo>
                  <a:lnTo>
                    <a:pt x="0" y="68"/>
                  </a:lnTo>
                  <a:lnTo>
                    <a:pt x="9" y="111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0" name="Freeform 670"/>
            <p:cNvSpPr>
              <a:spLocks/>
            </p:cNvSpPr>
            <p:nvPr/>
          </p:nvSpPr>
          <p:spPr bwMode="auto">
            <a:xfrm>
              <a:off x="2463" y="1417"/>
              <a:ext cx="103" cy="77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03" y="0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103" y="0"/>
                </a:cxn>
              </a:cxnLst>
              <a:rect l="0" t="0" r="r" b="b"/>
              <a:pathLst>
                <a:path w="103" h="77">
                  <a:moveTo>
                    <a:pt x="103" y="0"/>
                  </a:moveTo>
                  <a:lnTo>
                    <a:pt x="103" y="0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1" name="Freeform 671"/>
            <p:cNvSpPr>
              <a:spLocks/>
            </p:cNvSpPr>
            <p:nvPr/>
          </p:nvSpPr>
          <p:spPr bwMode="auto">
            <a:xfrm>
              <a:off x="2548" y="1374"/>
              <a:ext cx="18" cy="43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0" y="9"/>
                </a:cxn>
                <a:cxn ang="0">
                  <a:pos x="18" y="43"/>
                </a:cxn>
                <a:cxn ang="0">
                  <a:pos x="18" y="43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9" y="9"/>
                </a:cxn>
              </a:cxnLst>
              <a:rect l="0" t="0" r="r" b="b"/>
              <a:pathLst>
                <a:path w="18" h="43">
                  <a:moveTo>
                    <a:pt x="9" y="9"/>
                  </a:moveTo>
                  <a:lnTo>
                    <a:pt x="0" y="9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9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9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2" name="Freeform 672"/>
            <p:cNvSpPr>
              <a:spLocks/>
            </p:cNvSpPr>
            <p:nvPr/>
          </p:nvSpPr>
          <p:spPr bwMode="auto">
            <a:xfrm>
              <a:off x="2454" y="1383"/>
              <a:ext cx="103" cy="77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77"/>
                </a:cxn>
                <a:cxn ang="0">
                  <a:pos x="103" y="0"/>
                </a:cxn>
                <a:cxn ang="0">
                  <a:pos x="94" y="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3" h="77">
                  <a:moveTo>
                    <a:pt x="0" y="68"/>
                  </a:moveTo>
                  <a:lnTo>
                    <a:pt x="0" y="77"/>
                  </a:lnTo>
                  <a:lnTo>
                    <a:pt x="103" y="0"/>
                  </a:lnTo>
                  <a:lnTo>
                    <a:pt x="94" y="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3" name="Freeform 673"/>
            <p:cNvSpPr>
              <a:spLocks/>
            </p:cNvSpPr>
            <p:nvPr/>
          </p:nvSpPr>
          <p:spPr bwMode="auto">
            <a:xfrm>
              <a:off x="2454" y="1451"/>
              <a:ext cx="9" cy="43"/>
            </a:xfrm>
            <a:custGeom>
              <a:avLst/>
              <a:gdLst/>
              <a:ahLst/>
              <a:cxnLst>
                <a:cxn ang="0">
                  <a:pos x="9" y="43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43"/>
                </a:cxn>
                <a:cxn ang="0">
                  <a:pos x="9" y="43"/>
                </a:cxn>
              </a:cxnLst>
              <a:rect l="0" t="0" r="r" b="b"/>
              <a:pathLst>
                <a:path w="9" h="43">
                  <a:moveTo>
                    <a:pt x="9" y="43"/>
                  </a:moveTo>
                  <a:lnTo>
                    <a:pt x="9" y="43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4" name="Freeform 674"/>
            <p:cNvSpPr>
              <a:spLocks/>
            </p:cNvSpPr>
            <p:nvPr/>
          </p:nvSpPr>
          <p:spPr bwMode="auto">
            <a:xfrm>
              <a:off x="2454" y="1349"/>
              <a:ext cx="9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94" y="25"/>
                </a:cxn>
                <a:cxn ang="0">
                  <a:pos x="86" y="0"/>
                </a:cxn>
                <a:cxn ang="0">
                  <a:pos x="0" y="77"/>
                </a:cxn>
                <a:cxn ang="0">
                  <a:pos x="0" y="102"/>
                </a:cxn>
              </a:cxnLst>
              <a:rect l="0" t="0" r="r" b="b"/>
              <a:pathLst>
                <a:path w="94" h="102">
                  <a:moveTo>
                    <a:pt x="0" y="102"/>
                  </a:moveTo>
                  <a:lnTo>
                    <a:pt x="94" y="25"/>
                  </a:lnTo>
                  <a:lnTo>
                    <a:pt x="86" y="0"/>
                  </a:lnTo>
                  <a:lnTo>
                    <a:pt x="0" y="77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5" name="Freeform 675"/>
            <p:cNvSpPr>
              <a:spLocks/>
            </p:cNvSpPr>
            <p:nvPr/>
          </p:nvSpPr>
          <p:spPr bwMode="auto">
            <a:xfrm>
              <a:off x="2454" y="1374"/>
              <a:ext cx="94" cy="77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94" y="0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94" y="9"/>
                </a:cxn>
                <a:cxn ang="0">
                  <a:pos x="94" y="0"/>
                </a:cxn>
                <a:cxn ang="0">
                  <a:pos x="94" y="9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</a:cxnLst>
              <a:rect l="0" t="0" r="r" b="b"/>
              <a:pathLst>
                <a:path w="94" h="77">
                  <a:moveTo>
                    <a:pt x="94" y="0"/>
                  </a:moveTo>
                  <a:lnTo>
                    <a:pt x="94" y="0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94" y="9"/>
                  </a:lnTo>
                  <a:lnTo>
                    <a:pt x="94" y="0"/>
                  </a:lnTo>
                  <a:lnTo>
                    <a:pt x="94" y="9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6" name="Freeform 676"/>
            <p:cNvSpPr>
              <a:spLocks/>
            </p:cNvSpPr>
            <p:nvPr/>
          </p:nvSpPr>
          <p:spPr bwMode="auto">
            <a:xfrm>
              <a:off x="2540" y="1349"/>
              <a:ext cx="8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25"/>
                </a:cxn>
                <a:cxn ang="0">
                  <a:pos x="8" y="2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25">
                  <a:moveTo>
                    <a:pt x="0" y="0"/>
                  </a:moveTo>
                  <a:lnTo>
                    <a:pt x="0" y="0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7" name="Freeform 677"/>
            <p:cNvSpPr>
              <a:spLocks/>
            </p:cNvSpPr>
            <p:nvPr/>
          </p:nvSpPr>
          <p:spPr bwMode="auto">
            <a:xfrm>
              <a:off x="2454" y="1349"/>
              <a:ext cx="86" cy="77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77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77"/>
                </a:cxn>
              </a:cxnLst>
              <a:rect l="0" t="0" r="r" b="b"/>
              <a:pathLst>
                <a:path w="86" h="77">
                  <a:moveTo>
                    <a:pt x="0" y="77"/>
                  </a:moveTo>
                  <a:lnTo>
                    <a:pt x="0" y="77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8" name="Freeform 678"/>
            <p:cNvSpPr>
              <a:spLocks/>
            </p:cNvSpPr>
            <p:nvPr/>
          </p:nvSpPr>
          <p:spPr bwMode="auto">
            <a:xfrm>
              <a:off x="2454" y="1426"/>
              <a:ext cx="9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9" y="2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9" y="25"/>
                </a:cxn>
                <a:cxn ang="0">
                  <a:pos x="0" y="25"/>
                </a:cxn>
              </a:cxnLst>
              <a:rect l="0" t="0" r="r" b="b"/>
              <a:pathLst>
                <a:path w="9" h="25">
                  <a:moveTo>
                    <a:pt x="0" y="25"/>
                  </a:moveTo>
                  <a:lnTo>
                    <a:pt x="9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9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9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39" name="Freeform 679"/>
            <p:cNvSpPr>
              <a:spLocks/>
            </p:cNvSpPr>
            <p:nvPr/>
          </p:nvSpPr>
          <p:spPr bwMode="auto">
            <a:xfrm>
              <a:off x="2463" y="1451"/>
              <a:ext cx="120" cy="77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0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120" h="77">
                  <a:moveTo>
                    <a:pt x="120" y="0"/>
                  </a:moveTo>
                  <a:lnTo>
                    <a:pt x="120" y="0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0" name="Freeform 680"/>
            <p:cNvSpPr>
              <a:spLocks/>
            </p:cNvSpPr>
            <p:nvPr/>
          </p:nvSpPr>
          <p:spPr bwMode="auto">
            <a:xfrm>
              <a:off x="2249" y="1571"/>
              <a:ext cx="111" cy="112"/>
            </a:xfrm>
            <a:custGeom>
              <a:avLst/>
              <a:gdLst/>
              <a:ahLst/>
              <a:cxnLst>
                <a:cxn ang="0">
                  <a:pos x="17" y="60"/>
                </a:cxn>
                <a:cxn ang="0">
                  <a:pos x="0" y="103"/>
                </a:cxn>
                <a:cxn ang="0">
                  <a:pos x="0" y="112"/>
                </a:cxn>
                <a:cxn ang="0">
                  <a:pos x="103" y="43"/>
                </a:cxn>
                <a:cxn ang="0">
                  <a:pos x="111" y="9"/>
                </a:cxn>
                <a:cxn ang="0">
                  <a:pos x="111" y="0"/>
                </a:cxn>
                <a:cxn ang="0">
                  <a:pos x="17" y="60"/>
                </a:cxn>
              </a:cxnLst>
              <a:rect l="0" t="0" r="r" b="b"/>
              <a:pathLst>
                <a:path w="111" h="112">
                  <a:moveTo>
                    <a:pt x="17" y="60"/>
                  </a:moveTo>
                  <a:lnTo>
                    <a:pt x="0" y="103"/>
                  </a:lnTo>
                  <a:lnTo>
                    <a:pt x="0" y="112"/>
                  </a:lnTo>
                  <a:lnTo>
                    <a:pt x="103" y="43"/>
                  </a:lnTo>
                  <a:lnTo>
                    <a:pt x="111" y="9"/>
                  </a:lnTo>
                  <a:lnTo>
                    <a:pt x="111" y="0"/>
                  </a:lnTo>
                  <a:lnTo>
                    <a:pt x="17" y="6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1" name="Freeform 681"/>
            <p:cNvSpPr>
              <a:spLocks/>
            </p:cNvSpPr>
            <p:nvPr/>
          </p:nvSpPr>
          <p:spPr bwMode="auto">
            <a:xfrm>
              <a:off x="2249" y="1631"/>
              <a:ext cx="17" cy="4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43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7" h="43">
                  <a:moveTo>
                    <a:pt x="0" y="43"/>
                  </a:moveTo>
                  <a:lnTo>
                    <a:pt x="0" y="43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2" name="Freeform 682"/>
            <p:cNvSpPr>
              <a:spLocks/>
            </p:cNvSpPr>
            <p:nvPr/>
          </p:nvSpPr>
          <p:spPr bwMode="auto">
            <a:xfrm>
              <a:off x="2249" y="1674"/>
              <a:ext cx="9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0" y="9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lnTo>
                    <a:pt x="9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3" name="Freeform 683"/>
            <p:cNvSpPr>
              <a:spLocks/>
            </p:cNvSpPr>
            <p:nvPr/>
          </p:nvSpPr>
          <p:spPr bwMode="auto">
            <a:xfrm>
              <a:off x="2249" y="1614"/>
              <a:ext cx="103" cy="69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03" y="0"/>
                </a:cxn>
                <a:cxn ang="0">
                  <a:pos x="0" y="60"/>
                </a:cxn>
                <a:cxn ang="0">
                  <a:pos x="9" y="69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103" y="0"/>
                </a:cxn>
              </a:cxnLst>
              <a:rect l="0" t="0" r="r" b="b"/>
              <a:pathLst>
                <a:path w="103" h="69">
                  <a:moveTo>
                    <a:pt x="103" y="0"/>
                  </a:moveTo>
                  <a:lnTo>
                    <a:pt x="103" y="0"/>
                  </a:lnTo>
                  <a:lnTo>
                    <a:pt x="0" y="60"/>
                  </a:lnTo>
                  <a:lnTo>
                    <a:pt x="9" y="69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4" name="Freeform 684"/>
            <p:cNvSpPr>
              <a:spLocks/>
            </p:cNvSpPr>
            <p:nvPr/>
          </p:nvSpPr>
          <p:spPr bwMode="auto">
            <a:xfrm>
              <a:off x="2352" y="1580"/>
              <a:ext cx="8" cy="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8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5" name="Freeform 685"/>
            <p:cNvSpPr>
              <a:spLocks/>
            </p:cNvSpPr>
            <p:nvPr/>
          </p:nvSpPr>
          <p:spPr bwMode="auto">
            <a:xfrm>
              <a:off x="2352" y="1571"/>
              <a:ext cx="8" cy="9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0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9"/>
                </a:cxn>
              </a:cxnLst>
              <a:rect l="0" t="0" r="r" b="b"/>
              <a:pathLst>
                <a:path w="8" h="9">
                  <a:moveTo>
                    <a:pt x="8" y="9"/>
                  </a:moveTo>
                  <a:lnTo>
                    <a:pt x="0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6" name="Freeform 686"/>
            <p:cNvSpPr>
              <a:spLocks/>
            </p:cNvSpPr>
            <p:nvPr/>
          </p:nvSpPr>
          <p:spPr bwMode="auto">
            <a:xfrm>
              <a:off x="2266" y="1571"/>
              <a:ext cx="94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0" y="60"/>
                </a:cxn>
                <a:cxn ang="0">
                  <a:pos x="94" y="9"/>
                </a:cxn>
                <a:cxn ang="0">
                  <a:pos x="94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</a:cxnLst>
              <a:rect l="0" t="0" r="r" b="b"/>
              <a:pathLst>
                <a:path w="94" h="60">
                  <a:moveTo>
                    <a:pt x="0" y="60"/>
                  </a:moveTo>
                  <a:lnTo>
                    <a:pt x="0" y="60"/>
                  </a:lnTo>
                  <a:lnTo>
                    <a:pt x="94" y="9"/>
                  </a:lnTo>
                  <a:lnTo>
                    <a:pt x="94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7" name="Freeform 687"/>
            <p:cNvSpPr>
              <a:spLocks/>
            </p:cNvSpPr>
            <p:nvPr/>
          </p:nvSpPr>
          <p:spPr bwMode="auto">
            <a:xfrm>
              <a:off x="2266" y="1537"/>
              <a:ext cx="94" cy="86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94" y="34"/>
                </a:cxn>
                <a:cxn ang="0">
                  <a:pos x="94" y="0"/>
                </a:cxn>
                <a:cxn ang="0">
                  <a:pos x="18" y="51"/>
                </a:cxn>
                <a:cxn ang="0">
                  <a:pos x="0" y="86"/>
                </a:cxn>
              </a:cxnLst>
              <a:rect l="0" t="0" r="r" b="b"/>
              <a:pathLst>
                <a:path w="94" h="86">
                  <a:moveTo>
                    <a:pt x="0" y="86"/>
                  </a:moveTo>
                  <a:lnTo>
                    <a:pt x="94" y="34"/>
                  </a:lnTo>
                  <a:lnTo>
                    <a:pt x="94" y="0"/>
                  </a:lnTo>
                  <a:lnTo>
                    <a:pt x="18" y="51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8" name="Freeform 688"/>
            <p:cNvSpPr>
              <a:spLocks/>
            </p:cNvSpPr>
            <p:nvPr/>
          </p:nvSpPr>
          <p:spPr bwMode="auto">
            <a:xfrm>
              <a:off x="2266" y="1571"/>
              <a:ext cx="94" cy="52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94" y="0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6" y="0"/>
                </a:cxn>
              </a:cxnLst>
              <a:rect l="0" t="0" r="r" b="b"/>
              <a:pathLst>
                <a:path w="94" h="52">
                  <a:moveTo>
                    <a:pt x="86" y="0"/>
                  </a:moveTo>
                  <a:lnTo>
                    <a:pt x="94" y="0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49" name="Freeform 689"/>
            <p:cNvSpPr>
              <a:spLocks/>
            </p:cNvSpPr>
            <p:nvPr/>
          </p:nvSpPr>
          <p:spPr bwMode="auto">
            <a:xfrm>
              <a:off x="2360" y="1537"/>
              <a:ext cx="9" cy="3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 h="34">
                  <a:moveTo>
                    <a:pt x="9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0" name="Freeform 690"/>
            <p:cNvSpPr>
              <a:spLocks/>
            </p:cNvSpPr>
            <p:nvPr/>
          </p:nvSpPr>
          <p:spPr bwMode="auto">
            <a:xfrm>
              <a:off x="2284" y="1537"/>
              <a:ext cx="85" cy="51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0" y="51"/>
                </a:cxn>
                <a:cxn ang="0">
                  <a:pos x="85" y="0"/>
                </a:cxn>
                <a:cxn ang="0">
                  <a:pos x="76" y="0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</a:cxnLst>
              <a:rect l="0" t="0" r="r" b="b"/>
              <a:pathLst>
                <a:path w="85" h="51">
                  <a:moveTo>
                    <a:pt x="0" y="51"/>
                  </a:moveTo>
                  <a:lnTo>
                    <a:pt x="0" y="51"/>
                  </a:lnTo>
                  <a:lnTo>
                    <a:pt x="85" y="0"/>
                  </a:lnTo>
                  <a:lnTo>
                    <a:pt x="76" y="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1" name="Freeform 691"/>
            <p:cNvSpPr>
              <a:spLocks/>
            </p:cNvSpPr>
            <p:nvPr/>
          </p:nvSpPr>
          <p:spPr bwMode="auto">
            <a:xfrm>
              <a:off x="2266" y="1588"/>
              <a:ext cx="18" cy="43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5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0" y="35"/>
                </a:cxn>
                <a:cxn ang="0">
                  <a:pos x="0" y="43"/>
                </a:cxn>
                <a:cxn ang="0">
                  <a:pos x="0" y="35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35"/>
                </a:cxn>
              </a:cxnLst>
              <a:rect l="0" t="0" r="r" b="b"/>
              <a:pathLst>
                <a:path w="18" h="43">
                  <a:moveTo>
                    <a:pt x="0" y="35"/>
                  </a:moveTo>
                  <a:lnTo>
                    <a:pt x="0" y="35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2" name="Freeform 692"/>
            <p:cNvSpPr>
              <a:spLocks/>
            </p:cNvSpPr>
            <p:nvPr/>
          </p:nvSpPr>
          <p:spPr bwMode="auto">
            <a:xfrm>
              <a:off x="2284" y="1503"/>
              <a:ext cx="85" cy="77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85" y="34"/>
                </a:cxn>
                <a:cxn ang="0">
                  <a:pos x="85" y="0"/>
                </a:cxn>
                <a:cxn ang="0">
                  <a:pos x="8" y="43"/>
                </a:cxn>
                <a:cxn ang="0">
                  <a:pos x="0" y="77"/>
                </a:cxn>
              </a:cxnLst>
              <a:rect l="0" t="0" r="r" b="b"/>
              <a:pathLst>
                <a:path w="85" h="77">
                  <a:moveTo>
                    <a:pt x="0" y="77"/>
                  </a:moveTo>
                  <a:lnTo>
                    <a:pt x="85" y="34"/>
                  </a:lnTo>
                  <a:lnTo>
                    <a:pt x="85" y="0"/>
                  </a:lnTo>
                  <a:lnTo>
                    <a:pt x="8" y="43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3" name="Freeform 693"/>
            <p:cNvSpPr>
              <a:spLocks/>
            </p:cNvSpPr>
            <p:nvPr/>
          </p:nvSpPr>
          <p:spPr bwMode="auto">
            <a:xfrm>
              <a:off x="2284" y="1537"/>
              <a:ext cx="85" cy="51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6" y="0"/>
                </a:cxn>
                <a:cxn ang="0">
                  <a:pos x="0" y="43"/>
                </a:cxn>
                <a:cxn ang="0">
                  <a:pos x="0" y="51"/>
                </a:cxn>
                <a:cxn ang="0">
                  <a:pos x="85" y="0"/>
                </a:cxn>
                <a:cxn ang="0">
                  <a:pos x="85" y="0"/>
                </a:cxn>
                <a:cxn ang="0">
                  <a:pos x="85" y="0"/>
                </a:cxn>
                <a:cxn ang="0">
                  <a:pos x="85" y="0"/>
                </a:cxn>
                <a:cxn ang="0">
                  <a:pos x="85" y="0"/>
                </a:cxn>
                <a:cxn ang="0">
                  <a:pos x="76" y="0"/>
                </a:cxn>
              </a:cxnLst>
              <a:rect l="0" t="0" r="r" b="b"/>
              <a:pathLst>
                <a:path w="85" h="51">
                  <a:moveTo>
                    <a:pt x="76" y="0"/>
                  </a:moveTo>
                  <a:lnTo>
                    <a:pt x="76" y="0"/>
                  </a:lnTo>
                  <a:lnTo>
                    <a:pt x="0" y="43"/>
                  </a:lnTo>
                  <a:lnTo>
                    <a:pt x="0" y="51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4" name="Freeform 694"/>
            <p:cNvSpPr>
              <a:spLocks/>
            </p:cNvSpPr>
            <p:nvPr/>
          </p:nvSpPr>
          <p:spPr bwMode="auto">
            <a:xfrm>
              <a:off x="2360" y="1503"/>
              <a:ext cx="9" cy="3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34"/>
                </a:cxn>
                <a:cxn ang="0">
                  <a:pos x="9" y="34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34">
                  <a:moveTo>
                    <a:pt x="9" y="0"/>
                  </a:moveTo>
                  <a:lnTo>
                    <a:pt x="9" y="0"/>
                  </a:lnTo>
                  <a:lnTo>
                    <a:pt x="0" y="34"/>
                  </a:lnTo>
                  <a:lnTo>
                    <a:pt x="9" y="34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5" name="Freeform 695"/>
            <p:cNvSpPr>
              <a:spLocks/>
            </p:cNvSpPr>
            <p:nvPr/>
          </p:nvSpPr>
          <p:spPr bwMode="auto">
            <a:xfrm>
              <a:off x="2292" y="1503"/>
              <a:ext cx="77" cy="51"/>
            </a:xfrm>
            <a:custGeom>
              <a:avLst/>
              <a:gdLst/>
              <a:ahLst/>
              <a:cxnLst>
                <a:cxn ang="0">
                  <a:pos x="9" y="43"/>
                </a:cxn>
                <a:cxn ang="0">
                  <a:pos x="9" y="51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9" y="43"/>
                </a:cxn>
              </a:cxnLst>
              <a:rect l="0" t="0" r="r" b="b"/>
              <a:pathLst>
                <a:path w="77" h="51">
                  <a:moveTo>
                    <a:pt x="9" y="43"/>
                  </a:moveTo>
                  <a:lnTo>
                    <a:pt x="9" y="5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9" y="43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6" name="Freeform 696"/>
            <p:cNvSpPr>
              <a:spLocks/>
            </p:cNvSpPr>
            <p:nvPr/>
          </p:nvSpPr>
          <p:spPr bwMode="auto">
            <a:xfrm>
              <a:off x="2284" y="1546"/>
              <a:ext cx="17" cy="4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42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0" y="34"/>
                </a:cxn>
              </a:cxnLst>
              <a:rect l="0" t="0" r="r" b="b"/>
              <a:pathLst>
                <a:path w="17" h="42">
                  <a:moveTo>
                    <a:pt x="0" y="34"/>
                  </a:moveTo>
                  <a:lnTo>
                    <a:pt x="0" y="42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7" name="Freeform 697"/>
            <p:cNvSpPr>
              <a:spLocks/>
            </p:cNvSpPr>
            <p:nvPr/>
          </p:nvSpPr>
          <p:spPr bwMode="auto">
            <a:xfrm>
              <a:off x="2489" y="1563"/>
              <a:ext cx="34" cy="5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4" y="17"/>
                </a:cxn>
                <a:cxn ang="0">
                  <a:pos x="34" y="34"/>
                </a:cxn>
                <a:cxn ang="0">
                  <a:pos x="17" y="51"/>
                </a:cxn>
                <a:cxn ang="0">
                  <a:pos x="0" y="34"/>
                </a:cxn>
                <a:cxn ang="0">
                  <a:pos x="17" y="17"/>
                </a:cxn>
                <a:cxn ang="0">
                  <a:pos x="17" y="0"/>
                </a:cxn>
              </a:cxnLst>
              <a:rect l="0" t="0" r="r" b="b"/>
              <a:pathLst>
                <a:path w="34" h="51">
                  <a:moveTo>
                    <a:pt x="17" y="0"/>
                  </a:moveTo>
                  <a:lnTo>
                    <a:pt x="34" y="17"/>
                  </a:lnTo>
                  <a:lnTo>
                    <a:pt x="34" y="34"/>
                  </a:lnTo>
                  <a:lnTo>
                    <a:pt x="17" y="51"/>
                  </a:lnTo>
                  <a:lnTo>
                    <a:pt x="0" y="34"/>
                  </a:lnTo>
                  <a:lnTo>
                    <a:pt x="17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8" name="Freeform 698"/>
            <p:cNvSpPr>
              <a:spLocks/>
            </p:cNvSpPr>
            <p:nvPr/>
          </p:nvSpPr>
          <p:spPr bwMode="auto">
            <a:xfrm>
              <a:off x="2506" y="1563"/>
              <a:ext cx="17" cy="17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17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59" name="Freeform 699"/>
            <p:cNvSpPr>
              <a:spLocks/>
            </p:cNvSpPr>
            <p:nvPr/>
          </p:nvSpPr>
          <p:spPr bwMode="auto">
            <a:xfrm>
              <a:off x="2523" y="1580"/>
              <a:ext cx="1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h="17">
                  <a:moveTo>
                    <a:pt x="0" y="17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0" name="Freeform 700"/>
            <p:cNvSpPr>
              <a:spLocks/>
            </p:cNvSpPr>
            <p:nvPr/>
          </p:nvSpPr>
          <p:spPr bwMode="auto">
            <a:xfrm>
              <a:off x="2506" y="1597"/>
              <a:ext cx="17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7" h="17">
                  <a:moveTo>
                    <a:pt x="0" y="17"/>
                  </a:moveTo>
                  <a:lnTo>
                    <a:pt x="0" y="17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1" name="Freeform 701"/>
            <p:cNvSpPr>
              <a:spLocks/>
            </p:cNvSpPr>
            <p:nvPr/>
          </p:nvSpPr>
          <p:spPr bwMode="auto">
            <a:xfrm>
              <a:off x="2489" y="1597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0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2" name="Freeform 702"/>
            <p:cNvSpPr>
              <a:spLocks/>
            </p:cNvSpPr>
            <p:nvPr/>
          </p:nvSpPr>
          <p:spPr bwMode="auto">
            <a:xfrm>
              <a:off x="2489" y="1580"/>
              <a:ext cx="25" cy="1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0"/>
                </a:cxn>
              </a:cxnLst>
              <a:rect l="0" t="0" r="r" b="b"/>
              <a:pathLst>
                <a:path w="25" h="17">
                  <a:moveTo>
                    <a:pt x="17" y="0"/>
                  </a:moveTo>
                  <a:lnTo>
                    <a:pt x="17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3" name="Freeform 703"/>
            <p:cNvSpPr>
              <a:spLocks/>
            </p:cNvSpPr>
            <p:nvPr/>
          </p:nvSpPr>
          <p:spPr bwMode="auto">
            <a:xfrm>
              <a:off x="2506" y="1563"/>
              <a:ext cx="8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8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7">
                  <a:moveTo>
                    <a:pt x="0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4" name="Freeform 704"/>
            <p:cNvSpPr>
              <a:spLocks/>
            </p:cNvSpPr>
            <p:nvPr/>
          </p:nvSpPr>
          <p:spPr bwMode="auto">
            <a:xfrm>
              <a:off x="2506" y="1580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5" name="Freeform 705"/>
            <p:cNvSpPr>
              <a:spLocks/>
            </p:cNvSpPr>
            <p:nvPr/>
          </p:nvSpPr>
          <p:spPr bwMode="auto">
            <a:xfrm>
              <a:off x="2514" y="1597"/>
              <a:ext cx="52" cy="51"/>
            </a:xfrm>
            <a:custGeom>
              <a:avLst/>
              <a:gdLst/>
              <a:ahLst/>
              <a:cxnLst>
                <a:cxn ang="0">
                  <a:pos x="43" y="51"/>
                </a:cxn>
                <a:cxn ang="0">
                  <a:pos x="43" y="51"/>
                </a:cxn>
                <a:cxn ang="0">
                  <a:pos x="43" y="51"/>
                </a:cxn>
                <a:cxn ang="0">
                  <a:pos x="52" y="43"/>
                </a:cxn>
                <a:cxn ang="0">
                  <a:pos x="52" y="34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43" y="51"/>
                </a:cxn>
              </a:cxnLst>
              <a:rect l="0" t="0" r="r" b="b"/>
              <a:pathLst>
                <a:path w="52" h="51">
                  <a:moveTo>
                    <a:pt x="43" y="51"/>
                  </a:moveTo>
                  <a:lnTo>
                    <a:pt x="43" y="51"/>
                  </a:lnTo>
                  <a:lnTo>
                    <a:pt x="43" y="51"/>
                  </a:lnTo>
                  <a:lnTo>
                    <a:pt x="52" y="43"/>
                  </a:lnTo>
                  <a:lnTo>
                    <a:pt x="52" y="34"/>
                  </a:lnTo>
                  <a:lnTo>
                    <a:pt x="9" y="0"/>
                  </a:lnTo>
                  <a:lnTo>
                    <a:pt x="0" y="9"/>
                  </a:lnTo>
                  <a:lnTo>
                    <a:pt x="43" y="51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6" name="Freeform 706"/>
            <p:cNvSpPr>
              <a:spLocks/>
            </p:cNvSpPr>
            <p:nvPr/>
          </p:nvSpPr>
          <p:spPr bwMode="auto">
            <a:xfrm>
              <a:off x="2557" y="1631"/>
              <a:ext cx="9" cy="17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9"/>
                </a:cxn>
              </a:cxnLst>
              <a:rect l="0" t="0" r="r" b="b"/>
              <a:pathLst>
                <a:path w="9" h="17">
                  <a:moveTo>
                    <a:pt x="9" y="9"/>
                  </a:moveTo>
                  <a:lnTo>
                    <a:pt x="9" y="9"/>
                  </a:lnTo>
                  <a:lnTo>
                    <a:pt x="9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7" name="Freeform 707"/>
            <p:cNvSpPr>
              <a:spLocks/>
            </p:cNvSpPr>
            <p:nvPr/>
          </p:nvSpPr>
          <p:spPr bwMode="auto">
            <a:xfrm>
              <a:off x="2523" y="1597"/>
              <a:ext cx="43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3" y="43"/>
                </a:cxn>
                <a:cxn ang="0">
                  <a:pos x="43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" h="43">
                  <a:moveTo>
                    <a:pt x="0" y="0"/>
                  </a:moveTo>
                  <a:lnTo>
                    <a:pt x="0" y="0"/>
                  </a:lnTo>
                  <a:lnTo>
                    <a:pt x="43" y="43"/>
                  </a:lnTo>
                  <a:lnTo>
                    <a:pt x="43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8" name="Freeform 708"/>
            <p:cNvSpPr>
              <a:spLocks/>
            </p:cNvSpPr>
            <p:nvPr/>
          </p:nvSpPr>
          <p:spPr bwMode="auto">
            <a:xfrm>
              <a:off x="2506" y="1597"/>
              <a:ext cx="17" cy="9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8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8" y="9"/>
                </a:cxn>
                <a:cxn ang="0">
                  <a:pos x="8" y="9"/>
                </a:cxn>
              </a:cxnLst>
              <a:rect l="0" t="0" r="r" b="b"/>
              <a:pathLst>
                <a:path w="17" h="9">
                  <a:moveTo>
                    <a:pt x="8" y="9"/>
                  </a:moveTo>
                  <a:lnTo>
                    <a:pt x="8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9"/>
                  </a:lnTo>
                  <a:lnTo>
                    <a:pt x="8" y="9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69" name="Freeform 709"/>
            <p:cNvSpPr>
              <a:spLocks/>
            </p:cNvSpPr>
            <p:nvPr/>
          </p:nvSpPr>
          <p:spPr bwMode="auto">
            <a:xfrm>
              <a:off x="2514" y="1606"/>
              <a:ext cx="43" cy="42"/>
            </a:xfrm>
            <a:custGeom>
              <a:avLst/>
              <a:gdLst/>
              <a:ahLst/>
              <a:cxnLst>
                <a:cxn ang="0">
                  <a:pos x="43" y="42"/>
                </a:cxn>
                <a:cxn ang="0">
                  <a:pos x="43" y="4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3" y="42"/>
                </a:cxn>
                <a:cxn ang="0">
                  <a:pos x="43" y="42"/>
                </a:cxn>
                <a:cxn ang="0">
                  <a:pos x="43" y="42"/>
                </a:cxn>
                <a:cxn ang="0">
                  <a:pos x="43" y="42"/>
                </a:cxn>
                <a:cxn ang="0">
                  <a:pos x="43" y="42"/>
                </a:cxn>
                <a:cxn ang="0">
                  <a:pos x="43" y="42"/>
                </a:cxn>
              </a:cxnLst>
              <a:rect l="0" t="0" r="r" b="b"/>
              <a:pathLst>
                <a:path w="43" h="42">
                  <a:moveTo>
                    <a:pt x="43" y="42"/>
                  </a:moveTo>
                  <a:lnTo>
                    <a:pt x="43" y="4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2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0" name="Freeform 710"/>
            <p:cNvSpPr>
              <a:spLocks/>
            </p:cNvSpPr>
            <p:nvPr/>
          </p:nvSpPr>
          <p:spPr bwMode="auto">
            <a:xfrm>
              <a:off x="2557" y="1640"/>
              <a:ext cx="9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9" y="17"/>
                  </a:move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1" name="Freeform 711"/>
            <p:cNvSpPr>
              <a:spLocks/>
            </p:cNvSpPr>
            <p:nvPr/>
          </p:nvSpPr>
          <p:spPr bwMode="auto">
            <a:xfrm>
              <a:off x="2566" y="1648"/>
              <a:ext cx="8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2" name="Freeform 712"/>
            <p:cNvSpPr>
              <a:spLocks/>
            </p:cNvSpPr>
            <p:nvPr/>
          </p:nvSpPr>
          <p:spPr bwMode="auto">
            <a:xfrm>
              <a:off x="2557" y="1640"/>
              <a:ext cx="1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17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8">
                  <a:moveTo>
                    <a:pt x="0" y="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8"/>
                  </a:lnTo>
                  <a:lnTo>
                    <a:pt x="17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3" name="Freeform 713"/>
            <p:cNvSpPr>
              <a:spLocks/>
            </p:cNvSpPr>
            <p:nvPr/>
          </p:nvSpPr>
          <p:spPr bwMode="auto">
            <a:xfrm>
              <a:off x="2548" y="1640"/>
              <a:ext cx="9" cy="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8"/>
                </a:cxn>
              </a:cxnLst>
              <a:rect l="0" t="0" r="r" b="b"/>
              <a:pathLst>
                <a:path w="9" h="8">
                  <a:moveTo>
                    <a:pt x="9" y="8"/>
                  </a:move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4" name="Freeform 714"/>
            <p:cNvSpPr>
              <a:spLocks/>
            </p:cNvSpPr>
            <p:nvPr/>
          </p:nvSpPr>
          <p:spPr bwMode="auto">
            <a:xfrm>
              <a:off x="2489" y="1648"/>
              <a:ext cx="94" cy="69"/>
            </a:xfrm>
            <a:custGeom>
              <a:avLst/>
              <a:gdLst/>
              <a:ahLst/>
              <a:cxnLst>
                <a:cxn ang="0">
                  <a:pos x="85" y="69"/>
                </a:cxn>
                <a:cxn ang="0">
                  <a:pos x="94" y="69"/>
                </a:cxn>
                <a:cxn ang="0">
                  <a:pos x="94" y="60"/>
                </a:cxn>
                <a:cxn ang="0">
                  <a:pos x="94" y="60"/>
                </a:cxn>
                <a:cxn ang="0">
                  <a:pos x="94" y="52"/>
                </a:cxn>
                <a:cxn ang="0">
                  <a:pos x="94" y="52"/>
                </a:cxn>
                <a:cxn ang="0">
                  <a:pos x="85" y="43"/>
                </a:cxn>
                <a:cxn ang="0">
                  <a:pos x="85" y="35"/>
                </a:cxn>
                <a:cxn ang="0">
                  <a:pos x="85" y="26"/>
                </a:cxn>
                <a:cxn ang="0">
                  <a:pos x="77" y="17"/>
                </a:cxn>
                <a:cxn ang="0">
                  <a:pos x="77" y="9"/>
                </a:cxn>
                <a:cxn ang="0">
                  <a:pos x="77" y="9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59" y="0"/>
                </a:cxn>
                <a:cxn ang="0">
                  <a:pos x="51" y="0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17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26"/>
                </a:cxn>
                <a:cxn ang="0">
                  <a:pos x="17" y="26"/>
                </a:cxn>
                <a:cxn ang="0">
                  <a:pos x="17" y="35"/>
                </a:cxn>
                <a:cxn ang="0">
                  <a:pos x="25" y="35"/>
                </a:cxn>
                <a:cxn ang="0">
                  <a:pos x="25" y="35"/>
                </a:cxn>
                <a:cxn ang="0">
                  <a:pos x="34" y="43"/>
                </a:cxn>
                <a:cxn ang="0">
                  <a:pos x="42" y="43"/>
                </a:cxn>
                <a:cxn ang="0">
                  <a:pos x="51" y="52"/>
                </a:cxn>
                <a:cxn ang="0">
                  <a:pos x="51" y="52"/>
                </a:cxn>
                <a:cxn ang="0">
                  <a:pos x="59" y="60"/>
                </a:cxn>
                <a:cxn ang="0">
                  <a:pos x="68" y="60"/>
                </a:cxn>
                <a:cxn ang="0">
                  <a:pos x="77" y="60"/>
                </a:cxn>
                <a:cxn ang="0">
                  <a:pos x="77" y="60"/>
                </a:cxn>
                <a:cxn ang="0">
                  <a:pos x="85" y="69"/>
                </a:cxn>
              </a:cxnLst>
              <a:rect l="0" t="0" r="r" b="b"/>
              <a:pathLst>
                <a:path w="94" h="69">
                  <a:moveTo>
                    <a:pt x="85" y="69"/>
                  </a:moveTo>
                  <a:lnTo>
                    <a:pt x="94" y="69"/>
                  </a:lnTo>
                  <a:lnTo>
                    <a:pt x="94" y="60"/>
                  </a:lnTo>
                  <a:lnTo>
                    <a:pt x="94" y="60"/>
                  </a:lnTo>
                  <a:lnTo>
                    <a:pt x="94" y="52"/>
                  </a:lnTo>
                  <a:lnTo>
                    <a:pt x="94" y="52"/>
                  </a:lnTo>
                  <a:lnTo>
                    <a:pt x="85" y="43"/>
                  </a:lnTo>
                  <a:lnTo>
                    <a:pt x="85" y="35"/>
                  </a:lnTo>
                  <a:lnTo>
                    <a:pt x="85" y="26"/>
                  </a:lnTo>
                  <a:lnTo>
                    <a:pt x="77" y="17"/>
                  </a:lnTo>
                  <a:lnTo>
                    <a:pt x="77" y="9"/>
                  </a:lnTo>
                  <a:lnTo>
                    <a:pt x="77" y="9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1" y="0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26"/>
                  </a:lnTo>
                  <a:lnTo>
                    <a:pt x="17" y="26"/>
                  </a:lnTo>
                  <a:lnTo>
                    <a:pt x="17" y="35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34" y="43"/>
                  </a:lnTo>
                  <a:lnTo>
                    <a:pt x="42" y="43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9" y="60"/>
                  </a:lnTo>
                  <a:lnTo>
                    <a:pt x="68" y="60"/>
                  </a:lnTo>
                  <a:lnTo>
                    <a:pt x="77" y="60"/>
                  </a:lnTo>
                  <a:lnTo>
                    <a:pt x="77" y="60"/>
                  </a:lnTo>
                  <a:lnTo>
                    <a:pt x="85" y="69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5" name="Freeform 715"/>
            <p:cNvSpPr>
              <a:spLocks/>
            </p:cNvSpPr>
            <p:nvPr/>
          </p:nvSpPr>
          <p:spPr bwMode="auto">
            <a:xfrm>
              <a:off x="2574" y="1700"/>
              <a:ext cx="9" cy="1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17">
                  <a:moveTo>
                    <a:pt x="9" y="0"/>
                  </a:moveTo>
                  <a:lnTo>
                    <a:pt x="9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6" name="Freeform 716"/>
            <p:cNvSpPr>
              <a:spLocks/>
            </p:cNvSpPr>
            <p:nvPr/>
          </p:nvSpPr>
          <p:spPr bwMode="auto">
            <a:xfrm>
              <a:off x="2557" y="1648"/>
              <a:ext cx="26" cy="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17"/>
                </a:cxn>
                <a:cxn ang="0">
                  <a:pos x="17" y="26"/>
                </a:cxn>
                <a:cxn ang="0">
                  <a:pos x="17" y="35"/>
                </a:cxn>
                <a:cxn ang="0">
                  <a:pos x="17" y="43"/>
                </a:cxn>
                <a:cxn ang="0">
                  <a:pos x="26" y="52"/>
                </a:cxn>
                <a:cxn ang="0">
                  <a:pos x="26" y="52"/>
                </a:cxn>
                <a:cxn ang="0">
                  <a:pos x="26" y="52"/>
                </a:cxn>
                <a:cxn ang="0">
                  <a:pos x="26" y="52"/>
                </a:cxn>
                <a:cxn ang="0">
                  <a:pos x="26" y="43"/>
                </a:cxn>
                <a:cxn ang="0">
                  <a:pos x="17" y="35"/>
                </a:cxn>
                <a:cxn ang="0">
                  <a:pos x="17" y="26"/>
                </a:cxn>
                <a:cxn ang="0">
                  <a:pos x="17" y="17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26" h="52">
                  <a:moveTo>
                    <a:pt x="0" y="0"/>
                  </a:moveTo>
                  <a:lnTo>
                    <a:pt x="0" y="0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17"/>
                  </a:lnTo>
                  <a:lnTo>
                    <a:pt x="17" y="26"/>
                  </a:lnTo>
                  <a:lnTo>
                    <a:pt x="17" y="35"/>
                  </a:lnTo>
                  <a:lnTo>
                    <a:pt x="17" y="43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6" y="43"/>
                  </a:lnTo>
                  <a:lnTo>
                    <a:pt x="17" y="35"/>
                  </a:lnTo>
                  <a:lnTo>
                    <a:pt x="17" y="26"/>
                  </a:lnTo>
                  <a:lnTo>
                    <a:pt x="17" y="17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7" name="Freeform 717"/>
            <p:cNvSpPr>
              <a:spLocks/>
            </p:cNvSpPr>
            <p:nvPr/>
          </p:nvSpPr>
          <p:spPr bwMode="auto">
            <a:xfrm>
              <a:off x="2557" y="164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8" name="Freeform 718"/>
            <p:cNvSpPr>
              <a:spLocks/>
            </p:cNvSpPr>
            <p:nvPr/>
          </p:nvSpPr>
          <p:spPr bwMode="auto">
            <a:xfrm>
              <a:off x="2506" y="1648"/>
              <a:ext cx="5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8" y="0"/>
                </a:cxn>
                <a:cxn ang="0">
                  <a:pos x="17" y="0"/>
                </a:cxn>
                <a:cxn ang="0">
                  <a:pos x="25" y="0"/>
                </a:cxn>
                <a:cxn ang="0">
                  <a:pos x="34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51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8" y="0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79" name="Freeform 719"/>
            <p:cNvSpPr>
              <a:spLocks/>
            </p:cNvSpPr>
            <p:nvPr/>
          </p:nvSpPr>
          <p:spPr bwMode="auto">
            <a:xfrm>
              <a:off x="2489" y="1648"/>
              <a:ext cx="17" cy="17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17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lnTo>
                    <a:pt x="8" y="17"/>
                  </a:lnTo>
                  <a:lnTo>
                    <a:pt x="8" y="17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0" name="Freeform 720"/>
            <p:cNvSpPr>
              <a:spLocks/>
            </p:cNvSpPr>
            <p:nvPr/>
          </p:nvSpPr>
          <p:spPr bwMode="auto">
            <a:xfrm>
              <a:off x="2489" y="1665"/>
              <a:ext cx="85" cy="52"/>
            </a:xfrm>
            <a:custGeom>
              <a:avLst/>
              <a:gdLst/>
              <a:ahLst/>
              <a:cxnLst>
                <a:cxn ang="0">
                  <a:pos x="85" y="43"/>
                </a:cxn>
                <a:cxn ang="0">
                  <a:pos x="85" y="43"/>
                </a:cxn>
                <a:cxn ang="0">
                  <a:pos x="77" y="43"/>
                </a:cxn>
                <a:cxn ang="0">
                  <a:pos x="77" y="43"/>
                </a:cxn>
                <a:cxn ang="0">
                  <a:pos x="68" y="43"/>
                </a:cxn>
                <a:cxn ang="0">
                  <a:pos x="59" y="43"/>
                </a:cxn>
                <a:cxn ang="0">
                  <a:pos x="51" y="35"/>
                </a:cxn>
                <a:cxn ang="0">
                  <a:pos x="51" y="35"/>
                </a:cxn>
                <a:cxn ang="0">
                  <a:pos x="42" y="26"/>
                </a:cxn>
                <a:cxn ang="0">
                  <a:pos x="34" y="26"/>
                </a:cxn>
                <a:cxn ang="0">
                  <a:pos x="25" y="18"/>
                </a:cxn>
                <a:cxn ang="0">
                  <a:pos x="25" y="18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17" y="9"/>
                </a:cxn>
                <a:cxn ang="0">
                  <a:pos x="17" y="18"/>
                </a:cxn>
                <a:cxn ang="0">
                  <a:pos x="25" y="18"/>
                </a:cxn>
                <a:cxn ang="0">
                  <a:pos x="25" y="18"/>
                </a:cxn>
                <a:cxn ang="0">
                  <a:pos x="34" y="26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51" y="35"/>
                </a:cxn>
                <a:cxn ang="0">
                  <a:pos x="59" y="43"/>
                </a:cxn>
                <a:cxn ang="0">
                  <a:pos x="68" y="43"/>
                </a:cxn>
                <a:cxn ang="0">
                  <a:pos x="77" y="43"/>
                </a:cxn>
                <a:cxn ang="0">
                  <a:pos x="77" y="52"/>
                </a:cxn>
                <a:cxn ang="0">
                  <a:pos x="85" y="52"/>
                </a:cxn>
                <a:cxn ang="0">
                  <a:pos x="85" y="43"/>
                </a:cxn>
              </a:cxnLst>
              <a:rect l="0" t="0" r="r" b="b"/>
              <a:pathLst>
                <a:path w="85" h="52">
                  <a:moveTo>
                    <a:pt x="85" y="43"/>
                  </a:moveTo>
                  <a:lnTo>
                    <a:pt x="85" y="43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68" y="43"/>
                  </a:lnTo>
                  <a:lnTo>
                    <a:pt x="59" y="43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42" y="26"/>
                  </a:lnTo>
                  <a:lnTo>
                    <a:pt x="34" y="26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17" y="9"/>
                  </a:lnTo>
                  <a:lnTo>
                    <a:pt x="17" y="18"/>
                  </a:lnTo>
                  <a:lnTo>
                    <a:pt x="25" y="18"/>
                  </a:lnTo>
                  <a:lnTo>
                    <a:pt x="25" y="18"/>
                  </a:lnTo>
                  <a:lnTo>
                    <a:pt x="34" y="26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51" y="35"/>
                  </a:lnTo>
                  <a:lnTo>
                    <a:pt x="59" y="43"/>
                  </a:lnTo>
                  <a:lnTo>
                    <a:pt x="68" y="43"/>
                  </a:lnTo>
                  <a:lnTo>
                    <a:pt x="77" y="43"/>
                  </a:lnTo>
                  <a:lnTo>
                    <a:pt x="77" y="52"/>
                  </a:lnTo>
                  <a:lnTo>
                    <a:pt x="85" y="52"/>
                  </a:lnTo>
                  <a:lnTo>
                    <a:pt x="85" y="43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1" name="Freeform 721"/>
            <p:cNvSpPr>
              <a:spLocks/>
            </p:cNvSpPr>
            <p:nvPr/>
          </p:nvSpPr>
          <p:spPr bwMode="auto">
            <a:xfrm>
              <a:off x="2497" y="1665"/>
              <a:ext cx="77" cy="43"/>
            </a:xfrm>
            <a:custGeom>
              <a:avLst/>
              <a:gdLst/>
              <a:ahLst/>
              <a:cxnLst>
                <a:cxn ang="0">
                  <a:pos x="34" y="26"/>
                </a:cxn>
                <a:cxn ang="0">
                  <a:pos x="43" y="35"/>
                </a:cxn>
                <a:cxn ang="0">
                  <a:pos x="51" y="35"/>
                </a:cxn>
                <a:cxn ang="0">
                  <a:pos x="60" y="43"/>
                </a:cxn>
                <a:cxn ang="0">
                  <a:pos x="60" y="43"/>
                </a:cxn>
                <a:cxn ang="0">
                  <a:pos x="69" y="43"/>
                </a:cxn>
                <a:cxn ang="0">
                  <a:pos x="77" y="43"/>
                </a:cxn>
                <a:cxn ang="0">
                  <a:pos x="77" y="43"/>
                </a:cxn>
                <a:cxn ang="0">
                  <a:pos x="77" y="43"/>
                </a:cxn>
                <a:cxn ang="0">
                  <a:pos x="77" y="43"/>
                </a:cxn>
                <a:cxn ang="0">
                  <a:pos x="77" y="43"/>
                </a:cxn>
                <a:cxn ang="0">
                  <a:pos x="69" y="43"/>
                </a:cxn>
                <a:cxn ang="0">
                  <a:pos x="69" y="35"/>
                </a:cxn>
                <a:cxn ang="0">
                  <a:pos x="60" y="35"/>
                </a:cxn>
                <a:cxn ang="0">
                  <a:pos x="51" y="26"/>
                </a:cxn>
                <a:cxn ang="0">
                  <a:pos x="51" y="26"/>
                </a:cxn>
                <a:cxn ang="0">
                  <a:pos x="43" y="18"/>
                </a:cxn>
                <a:cxn ang="0">
                  <a:pos x="26" y="18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18"/>
                </a:cxn>
                <a:cxn ang="0">
                  <a:pos x="17" y="18"/>
                </a:cxn>
                <a:cxn ang="0">
                  <a:pos x="26" y="26"/>
                </a:cxn>
                <a:cxn ang="0">
                  <a:pos x="34" y="26"/>
                </a:cxn>
              </a:cxnLst>
              <a:rect l="0" t="0" r="r" b="b"/>
              <a:pathLst>
                <a:path w="77" h="43">
                  <a:moveTo>
                    <a:pt x="34" y="26"/>
                  </a:moveTo>
                  <a:lnTo>
                    <a:pt x="43" y="35"/>
                  </a:lnTo>
                  <a:lnTo>
                    <a:pt x="51" y="35"/>
                  </a:lnTo>
                  <a:lnTo>
                    <a:pt x="60" y="43"/>
                  </a:lnTo>
                  <a:lnTo>
                    <a:pt x="60" y="43"/>
                  </a:lnTo>
                  <a:lnTo>
                    <a:pt x="69" y="43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69" y="43"/>
                  </a:lnTo>
                  <a:lnTo>
                    <a:pt x="69" y="35"/>
                  </a:lnTo>
                  <a:lnTo>
                    <a:pt x="60" y="35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43" y="18"/>
                  </a:lnTo>
                  <a:lnTo>
                    <a:pt x="26" y="18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9" y="18"/>
                  </a:lnTo>
                  <a:lnTo>
                    <a:pt x="17" y="18"/>
                  </a:lnTo>
                  <a:lnTo>
                    <a:pt x="26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2" name="Freeform 722"/>
            <p:cNvSpPr>
              <a:spLocks/>
            </p:cNvSpPr>
            <p:nvPr/>
          </p:nvSpPr>
          <p:spPr bwMode="auto">
            <a:xfrm>
              <a:off x="2531" y="1691"/>
              <a:ext cx="43" cy="26"/>
            </a:xfrm>
            <a:custGeom>
              <a:avLst/>
              <a:gdLst/>
              <a:ahLst/>
              <a:cxnLst>
                <a:cxn ang="0">
                  <a:pos x="43" y="17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35" y="17"/>
                </a:cxn>
                <a:cxn ang="0">
                  <a:pos x="35" y="17"/>
                </a:cxn>
                <a:cxn ang="0">
                  <a:pos x="26" y="17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35" y="17"/>
                </a:cxn>
                <a:cxn ang="0">
                  <a:pos x="43" y="26"/>
                </a:cxn>
                <a:cxn ang="0">
                  <a:pos x="43" y="26"/>
                </a:cxn>
                <a:cxn ang="0">
                  <a:pos x="43" y="26"/>
                </a:cxn>
                <a:cxn ang="0">
                  <a:pos x="43" y="17"/>
                </a:cxn>
              </a:cxnLst>
              <a:rect l="0" t="0" r="r" b="b"/>
              <a:pathLst>
                <a:path w="43" h="26">
                  <a:moveTo>
                    <a:pt x="43" y="17"/>
                  </a:move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26" y="17"/>
                  </a:lnTo>
                  <a:lnTo>
                    <a:pt x="17" y="9"/>
                  </a:lnTo>
                  <a:lnTo>
                    <a:pt x="9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17" y="9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35" y="17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3" name="Freeform 723"/>
            <p:cNvSpPr>
              <a:spLocks/>
            </p:cNvSpPr>
            <p:nvPr/>
          </p:nvSpPr>
          <p:spPr bwMode="auto">
            <a:xfrm>
              <a:off x="2531" y="1683"/>
              <a:ext cx="43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35" y="25"/>
                </a:cxn>
                <a:cxn ang="0">
                  <a:pos x="35" y="25"/>
                </a:cxn>
                <a:cxn ang="0">
                  <a:pos x="43" y="25"/>
                </a:cxn>
                <a:cxn ang="0">
                  <a:pos x="43" y="25"/>
                </a:cxn>
                <a:cxn ang="0">
                  <a:pos x="43" y="25"/>
                </a:cxn>
                <a:cxn ang="0">
                  <a:pos x="43" y="34"/>
                </a:cxn>
                <a:cxn ang="0">
                  <a:pos x="43" y="25"/>
                </a:cxn>
                <a:cxn ang="0">
                  <a:pos x="43" y="25"/>
                </a:cxn>
                <a:cxn ang="0">
                  <a:pos x="35" y="25"/>
                </a:cxn>
                <a:cxn ang="0">
                  <a:pos x="35" y="17"/>
                </a:cxn>
                <a:cxn ang="0">
                  <a:pos x="26" y="17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43" h="34">
                  <a:moveTo>
                    <a:pt x="0" y="0"/>
                  </a:moveTo>
                  <a:lnTo>
                    <a:pt x="0" y="0"/>
                  </a:lnTo>
                  <a:lnTo>
                    <a:pt x="9" y="8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34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35" y="25"/>
                  </a:lnTo>
                  <a:lnTo>
                    <a:pt x="35" y="17"/>
                  </a:lnTo>
                  <a:lnTo>
                    <a:pt x="26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4" name="Freeform 724"/>
            <p:cNvSpPr>
              <a:spLocks/>
            </p:cNvSpPr>
            <p:nvPr/>
          </p:nvSpPr>
          <p:spPr bwMode="auto">
            <a:xfrm>
              <a:off x="2497" y="1665"/>
              <a:ext cx="43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26" y="18"/>
                </a:cxn>
                <a:cxn ang="0">
                  <a:pos x="34" y="18"/>
                </a:cxn>
                <a:cxn ang="0">
                  <a:pos x="43" y="18"/>
                </a:cxn>
                <a:cxn ang="0">
                  <a:pos x="34" y="18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" h="1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18"/>
                  </a:lnTo>
                  <a:lnTo>
                    <a:pt x="34" y="18"/>
                  </a:lnTo>
                  <a:lnTo>
                    <a:pt x="43" y="18"/>
                  </a:lnTo>
                  <a:lnTo>
                    <a:pt x="34" y="18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5" name="Freeform 725"/>
            <p:cNvSpPr>
              <a:spLocks/>
            </p:cNvSpPr>
            <p:nvPr/>
          </p:nvSpPr>
          <p:spPr bwMode="auto">
            <a:xfrm>
              <a:off x="2497" y="1665"/>
              <a:ext cx="34" cy="26"/>
            </a:xfrm>
            <a:custGeom>
              <a:avLst/>
              <a:gdLst/>
              <a:ahLst/>
              <a:cxnLst>
                <a:cxn ang="0">
                  <a:pos x="34" y="26"/>
                </a:cxn>
                <a:cxn ang="0">
                  <a:pos x="34" y="26"/>
                </a:cxn>
                <a:cxn ang="0">
                  <a:pos x="26" y="18"/>
                </a:cxn>
                <a:cxn ang="0">
                  <a:pos x="17" y="18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18"/>
                </a:cxn>
                <a:cxn ang="0">
                  <a:pos x="17" y="18"/>
                </a:cxn>
                <a:cxn ang="0">
                  <a:pos x="26" y="26"/>
                </a:cxn>
                <a:cxn ang="0">
                  <a:pos x="34" y="26"/>
                </a:cxn>
                <a:cxn ang="0">
                  <a:pos x="34" y="26"/>
                </a:cxn>
              </a:cxnLst>
              <a:rect l="0" t="0" r="r" b="b"/>
              <a:pathLst>
                <a:path w="34" h="26">
                  <a:moveTo>
                    <a:pt x="34" y="26"/>
                  </a:moveTo>
                  <a:lnTo>
                    <a:pt x="34" y="26"/>
                  </a:lnTo>
                  <a:lnTo>
                    <a:pt x="26" y="18"/>
                  </a:lnTo>
                  <a:lnTo>
                    <a:pt x="17" y="18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18"/>
                  </a:lnTo>
                  <a:lnTo>
                    <a:pt x="17" y="18"/>
                  </a:lnTo>
                  <a:lnTo>
                    <a:pt x="26" y="26"/>
                  </a:lnTo>
                  <a:lnTo>
                    <a:pt x="34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6" name="Freeform 726"/>
            <p:cNvSpPr>
              <a:spLocks/>
            </p:cNvSpPr>
            <p:nvPr/>
          </p:nvSpPr>
          <p:spPr bwMode="auto">
            <a:xfrm>
              <a:off x="2523" y="1683"/>
              <a:ext cx="17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7" y="8"/>
                </a:cxn>
                <a:cxn ang="0">
                  <a:pos x="8" y="0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17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7" y="8"/>
                  </a:lnTo>
                  <a:lnTo>
                    <a:pt x="8" y="0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7" name="Freeform 727"/>
            <p:cNvSpPr>
              <a:spLocks/>
            </p:cNvSpPr>
            <p:nvPr/>
          </p:nvSpPr>
          <p:spPr bwMode="auto">
            <a:xfrm>
              <a:off x="2523" y="170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8" name="Freeform 728"/>
            <p:cNvSpPr>
              <a:spLocks/>
            </p:cNvSpPr>
            <p:nvPr/>
          </p:nvSpPr>
          <p:spPr bwMode="auto">
            <a:xfrm>
              <a:off x="2523" y="170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89" name="Freeform 729"/>
            <p:cNvSpPr>
              <a:spLocks/>
            </p:cNvSpPr>
            <p:nvPr/>
          </p:nvSpPr>
          <p:spPr bwMode="auto">
            <a:xfrm>
              <a:off x="2523" y="170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0" name="Freeform 730"/>
            <p:cNvSpPr>
              <a:spLocks/>
            </p:cNvSpPr>
            <p:nvPr/>
          </p:nvSpPr>
          <p:spPr bwMode="auto">
            <a:xfrm>
              <a:off x="2523" y="1708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1" name="Freeform 731"/>
            <p:cNvSpPr>
              <a:spLocks/>
            </p:cNvSpPr>
            <p:nvPr/>
          </p:nvSpPr>
          <p:spPr bwMode="auto">
            <a:xfrm>
              <a:off x="2523" y="1683"/>
              <a:ext cx="17" cy="25"/>
            </a:xfrm>
            <a:custGeom>
              <a:avLst/>
              <a:gdLst/>
              <a:ahLst/>
              <a:cxnLst>
                <a:cxn ang="0">
                  <a:pos x="17" y="8"/>
                </a:cxn>
                <a:cxn ang="0">
                  <a:pos x="17" y="0"/>
                </a:cxn>
                <a:cxn ang="0">
                  <a:pos x="0" y="25"/>
                </a:cxn>
                <a:cxn ang="0">
                  <a:pos x="8" y="25"/>
                </a:cxn>
                <a:cxn ang="0">
                  <a:pos x="17" y="8"/>
                </a:cxn>
                <a:cxn ang="0">
                  <a:pos x="17" y="0"/>
                </a:cxn>
                <a:cxn ang="0">
                  <a:pos x="17" y="8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8"/>
                </a:cxn>
              </a:cxnLst>
              <a:rect l="0" t="0" r="r" b="b"/>
              <a:pathLst>
                <a:path w="17" h="25">
                  <a:moveTo>
                    <a:pt x="17" y="8"/>
                  </a:moveTo>
                  <a:lnTo>
                    <a:pt x="17" y="0"/>
                  </a:lnTo>
                  <a:lnTo>
                    <a:pt x="0" y="25"/>
                  </a:lnTo>
                  <a:lnTo>
                    <a:pt x="8" y="25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2" name="Freeform 732"/>
            <p:cNvSpPr>
              <a:spLocks/>
            </p:cNvSpPr>
            <p:nvPr/>
          </p:nvSpPr>
          <p:spPr bwMode="auto">
            <a:xfrm>
              <a:off x="2531" y="1683"/>
              <a:ext cx="9" cy="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 h="8">
                  <a:moveTo>
                    <a:pt x="9" y="0"/>
                  </a:moveTo>
                  <a:lnTo>
                    <a:pt x="0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3" name="Freeform 733"/>
            <p:cNvSpPr>
              <a:spLocks/>
            </p:cNvSpPr>
            <p:nvPr/>
          </p:nvSpPr>
          <p:spPr bwMode="auto">
            <a:xfrm>
              <a:off x="2523" y="1683"/>
              <a:ext cx="17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17" h="25">
                  <a:moveTo>
                    <a:pt x="0" y="25"/>
                  </a:moveTo>
                  <a:lnTo>
                    <a:pt x="0" y="25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4" name="Freeform 734"/>
            <p:cNvSpPr>
              <a:spLocks/>
            </p:cNvSpPr>
            <p:nvPr/>
          </p:nvSpPr>
          <p:spPr bwMode="auto">
            <a:xfrm>
              <a:off x="2523" y="1700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5" name="Freeform 735"/>
            <p:cNvSpPr>
              <a:spLocks/>
            </p:cNvSpPr>
            <p:nvPr/>
          </p:nvSpPr>
          <p:spPr bwMode="auto">
            <a:xfrm>
              <a:off x="2403" y="1468"/>
              <a:ext cx="51" cy="103"/>
            </a:xfrm>
            <a:custGeom>
              <a:avLst/>
              <a:gdLst/>
              <a:ahLst/>
              <a:cxnLst>
                <a:cxn ang="0">
                  <a:pos x="51" y="52"/>
                </a:cxn>
                <a:cxn ang="0">
                  <a:pos x="51" y="0"/>
                </a:cxn>
                <a:cxn ang="0">
                  <a:pos x="0" y="52"/>
                </a:cxn>
                <a:cxn ang="0">
                  <a:pos x="0" y="103"/>
                </a:cxn>
                <a:cxn ang="0">
                  <a:pos x="51" y="52"/>
                </a:cxn>
              </a:cxnLst>
              <a:rect l="0" t="0" r="r" b="b"/>
              <a:pathLst>
                <a:path w="51" h="103">
                  <a:moveTo>
                    <a:pt x="51" y="52"/>
                  </a:moveTo>
                  <a:lnTo>
                    <a:pt x="51" y="0"/>
                  </a:lnTo>
                  <a:lnTo>
                    <a:pt x="0" y="52"/>
                  </a:lnTo>
                  <a:lnTo>
                    <a:pt x="0" y="103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6" name="Freeform 736"/>
            <p:cNvSpPr>
              <a:spLocks/>
            </p:cNvSpPr>
            <p:nvPr/>
          </p:nvSpPr>
          <p:spPr bwMode="auto">
            <a:xfrm>
              <a:off x="2454" y="1460"/>
              <a:ext cx="9" cy="6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68"/>
                </a:cxn>
                <a:cxn ang="0">
                  <a:pos x="9" y="6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9" h="68">
                  <a:moveTo>
                    <a:pt x="0" y="8"/>
                  </a:moveTo>
                  <a:lnTo>
                    <a:pt x="0" y="8"/>
                  </a:lnTo>
                  <a:lnTo>
                    <a:pt x="0" y="68"/>
                  </a:lnTo>
                  <a:lnTo>
                    <a:pt x="9" y="6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7" name="Freeform 737"/>
            <p:cNvSpPr>
              <a:spLocks/>
            </p:cNvSpPr>
            <p:nvPr/>
          </p:nvSpPr>
          <p:spPr bwMode="auto">
            <a:xfrm>
              <a:off x="2403" y="1468"/>
              <a:ext cx="51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51" h="52">
                  <a:moveTo>
                    <a:pt x="0" y="52"/>
                  </a:moveTo>
                  <a:lnTo>
                    <a:pt x="0" y="52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8" name="Freeform 738"/>
            <p:cNvSpPr>
              <a:spLocks/>
            </p:cNvSpPr>
            <p:nvPr/>
          </p:nvSpPr>
          <p:spPr bwMode="auto">
            <a:xfrm>
              <a:off x="2403" y="1520"/>
              <a:ext cx="1" cy="60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0" y="5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60"/>
                </a:cxn>
                <a:cxn ang="0">
                  <a:pos x="0" y="51"/>
                </a:cxn>
                <a:cxn ang="0">
                  <a:pos x="0" y="51"/>
                </a:cxn>
              </a:cxnLst>
              <a:rect l="0" t="0" r="r" b="b"/>
              <a:pathLst>
                <a:path h="60">
                  <a:moveTo>
                    <a:pt x="0" y="51"/>
                  </a:moveTo>
                  <a:lnTo>
                    <a:pt x="0" y="5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60"/>
                  </a:lnTo>
                  <a:lnTo>
                    <a:pt x="0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99" name="Freeform 739"/>
            <p:cNvSpPr>
              <a:spLocks/>
            </p:cNvSpPr>
            <p:nvPr/>
          </p:nvSpPr>
          <p:spPr bwMode="auto">
            <a:xfrm>
              <a:off x="2403" y="1520"/>
              <a:ext cx="60" cy="5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51" y="0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60" y="8"/>
                </a:cxn>
                <a:cxn ang="0">
                  <a:pos x="60" y="0"/>
                </a:cxn>
                <a:cxn ang="0">
                  <a:pos x="60" y="8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51" y="0"/>
                </a:cxn>
              </a:cxnLst>
              <a:rect l="0" t="0" r="r" b="b"/>
              <a:pathLst>
                <a:path w="60" h="51">
                  <a:moveTo>
                    <a:pt x="51" y="0"/>
                  </a:moveTo>
                  <a:lnTo>
                    <a:pt x="51" y="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60" y="8"/>
                  </a:lnTo>
                  <a:lnTo>
                    <a:pt x="60" y="0"/>
                  </a:lnTo>
                  <a:lnTo>
                    <a:pt x="60" y="8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0" name="Freeform 740"/>
            <p:cNvSpPr>
              <a:spLocks/>
            </p:cNvSpPr>
            <p:nvPr/>
          </p:nvSpPr>
          <p:spPr bwMode="auto">
            <a:xfrm>
              <a:off x="2403" y="1511"/>
              <a:ext cx="103" cy="112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51" y="112"/>
                </a:cxn>
                <a:cxn ang="0">
                  <a:pos x="103" y="60"/>
                </a:cxn>
                <a:cxn ang="0">
                  <a:pos x="103" y="0"/>
                </a:cxn>
                <a:cxn ang="0">
                  <a:pos x="60" y="17"/>
                </a:cxn>
                <a:cxn ang="0">
                  <a:pos x="51" y="9"/>
                </a:cxn>
                <a:cxn ang="0">
                  <a:pos x="0" y="60"/>
                </a:cxn>
              </a:cxnLst>
              <a:rect l="0" t="0" r="r" b="b"/>
              <a:pathLst>
                <a:path w="103" h="112">
                  <a:moveTo>
                    <a:pt x="0" y="60"/>
                  </a:moveTo>
                  <a:lnTo>
                    <a:pt x="51" y="112"/>
                  </a:lnTo>
                  <a:lnTo>
                    <a:pt x="103" y="60"/>
                  </a:lnTo>
                  <a:lnTo>
                    <a:pt x="103" y="0"/>
                  </a:lnTo>
                  <a:lnTo>
                    <a:pt x="60" y="17"/>
                  </a:lnTo>
                  <a:lnTo>
                    <a:pt x="51" y="9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1" name="Freeform 741"/>
            <p:cNvSpPr>
              <a:spLocks/>
            </p:cNvSpPr>
            <p:nvPr/>
          </p:nvSpPr>
          <p:spPr bwMode="auto">
            <a:xfrm>
              <a:off x="2403" y="1571"/>
              <a:ext cx="51" cy="60"/>
            </a:xfrm>
            <a:custGeom>
              <a:avLst/>
              <a:gdLst/>
              <a:ahLst/>
              <a:cxnLst>
                <a:cxn ang="0">
                  <a:pos x="51" y="52"/>
                </a:cxn>
                <a:cxn ang="0">
                  <a:pos x="51" y="5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1" y="60"/>
                </a:cxn>
                <a:cxn ang="0">
                  <a:pos x="51" y="60"/>
                </a:cxn>
                <a:cxn ang="0">
                  <a:pos x="51" y="60"/>
                </a:cxn>
                <a:cxn ang="0">
                  <a:pos x="51" y="60"/>
                </a:cxn>
                <a:cxn ang="0">
                  <a:pos x="51" y="60"/>
                </a:cxn>
                <a:cxn ang="0">
                  <a:pos x="51" y="52"/>
                </a:cxn>
              </a:cxnLst>
              <a:rect l="0" t="0" r="r" b="b"/>
              <a:pathLst>
                <a:path w="51" h="60">
                  <a:moveTo>
                    <a:pt x="51" y="52"/>
                  </a:moveTo>
                  <a:lnTo>
                    <a:pt x="51" y="52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51" y="52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2" name="Freeform 742"/>
            <p:cNvSpPr>
              <a:spLocks/>
            </p:cNvSpPr>
            <p:nvPr/>
          </p:nvSpPr>
          <p:spPr bwMode="auto">
            <a:xfrm>
              <a:off x="2454" y="1571"/>
              <a:ext cx="60" cy="60"/>
            </a:xfrm>
            <a:custGeom>
              <a:avLst/>
              <a:gdLst/>
              <a:ahLst/>
              <a:cxnLst>
                <a:cxn ang="0">
                  <a:pos x="52" y="9"/>
                </a:cxn>
                <a:cxn ang="0">
                  <a:pos x="52" y="0"/>
                </a:cxn>
                <a:cxn ang="0">
                  <a:pos x="0" y="52"/>
                </a:cxn>
                <a:cxn ang="0">
                  <a:pos x="0" y="60"/>
                </a:cxn>
                <a:cxn ang="0">
                  <a:pos x="52" y="9"/>
                </a:cxn>
                <a:cxn ang="0">
                  <a:pos x="60" y="9"/>
                </a:cxn>
                <a:cxn ang="0">
                  <a:pos x="52" y="9"/>
                </a:cxn>
                <a:cxn ang="0">
                  <a:pos x="60" y="9"/>
                </a:cxn>
                <a:cxn ang="0">
                  <a:pos x="52" y="9"/>
                </a:cxn>
              </a:cxnLst>
              <a:rect l="0" t="0" r="r" b="b"/>
              <a:pathLst>
                <a:path w="60" h="60">
                  <a:moveTo>
                    <a:pt x="52" y="9"/>
                  </a:moveTo>
                  <a:lnTo>
                    <a:pt x="52" y="0"/>
                  </a:lnTo>
                  <a:lnTo>
                    <a:pt x="0" y="52"/>
                  </a:lnTo>
                  <a:lnTo>
                    <a:pt x="0" y="60"/>
                  </a:lnTo>
                  <a:lnTo>
                    <a:pt x="52" y="9"/>
                  </a:lnTo>
                  <a:lnTo>
                    <a:pt x="60" y="9"/>
                  </a:lnTo>
                  <a:lnTo>
                    <a:pt x="52" y="9"/>
                  </a:lnTo>
                  <a:lnTo>
                    <a:pt x="60" y="9"/>
                  </a:lnTo>
                  <a:lnTo>
                    <a:pt x="52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3" name="Freeform 743"/>
            <p:cNvSpPr>
              <a:spLocks/>
            </p:cNvSpPr>
            <p:nvPr/>
          </p:nvSpPr>
          <p:spPr bwMode="auto">
            <a:xfrm>
              <a:off x="2506" y="1503"/>
              <a:ext cx="8" cy="7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77"/>
                </a:cxn>
                <a:cxn ang="0">
                  <a:pos x="8" y="77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8" h="77">
                  <a:moveTo>
                    <a:pt x="0" y="8"/>
                  </a:moveTo>
                  <a:lnTo>
                    <a:pt x="0" y="8"/>
                  </a:lnTo>
                  <a:lnTo>
                    <a:pt x="0" y="77"/>
                  </a:lnTo>
                  <a:lnTo>
                    <a:pt x="8" y="77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4" name="Freeform 744"/>
            <p:cNvSpPr>
              <a:spLocks/>
            </p:cNvSpPr>
            <p:nvPr/>
          </p:nvSpPr>
          <p:spPr bwMode="auto">
            <a:xfrm>
              <a:off x="2463" y="1503"/>
              <a:ext cx="43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43" y="8"/>
                </a:cxn>
                <a:cxn ang="0">
                  <a:pos x="43" y="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43" h="34">
                  <a:moveTo>
                    <a:pt x="0" y="34"/>
                  </a:moveTo>
                  <a:lnTo>
                    <a:pt x="0" y="34"/>
                  </a:lnTo>
                  <a:lnTo>
                    <a:pt x="43" y="8"/>
                  </a:lnTo>
                  <a:lnTo>
                    <a:pt x="43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5" name="Freeform 745"/>
            <p:cNvSpPr>
              <a:spLocks/>
            </p:cNvSpPr>
            <p:nvPr/>
          </p:nvSpPr>
          <p:spPr bwMode="auto">
            <a:xfrm>
              <a:off x="2454" y="1520"/>
              <a:ext cx="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17">
                  <a:moveTo>
                    <a:pt x="0" y="0"/>
                  </a:moveTo>
                  <a:lnTo>
                    <a:pt x="0" y="0"/>
                  </a:lnTo>
                  <a:lnTo>
                    <a:pt x="9" y="17"/>
                  </a:lnTo>
                  <a:lnTo>
                    <a:pt x="9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6" name="Freeform 746"/>
            <p:cNvSpPr>
              <a:spLocks/>
            </p:cNvSpPr>
            <p:nvPr/>
          </p:nvSpPr>
          <p:spPr bwMode="auto">
            <a:xfrm>
              <a:off x="2403" y="1520"/>
              <a:ext cx="60" cy="51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0" y="51"/>
                </a:cxn>
                <a:cxn ang="0">
                  <a:pos x="60" y="0"/>
                </a:cxn>
                <a:cxn ang="0">
                  <a:pos x="51" y="0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</a:cxnLst>
              <a:rect l="0" t="0" r="r" b="b"/>
              <a:pathLst>
                <a:path w="60" h="51">
                  <a:moveTo>
                    <a:pt x="0" y="51"/>
                  </a:moveTo>
                  <a:lnTo>
                    <a:pt x="0" y="51"/>
                  </a:lnTo>
                  <a:lnTo>
                    <a:pt x="60" y="0"/>
                  </a:lnTo>
                  <a:lnTo>
                    <a:pt x="51" y="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7" name="Freeform 747"/>
            <p:cNvSpPr>
              <a:spLocks/>
            </p:cNvSpPr>
            <p:nvPr/>
          </p:nvSpPr>
          <p:spPr bwMode="auto">
            <a:xfrm>
              <a:off x="2284" y="1374"/>
              <a:ext cx="170" cy="189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94" y="189"/>
                </a:cxn>
                <a:cxn ang="0">
                  <a:pos x="119" y="172"/>
                </a:cxn>
                <a:cxn ang="0">
                  <a:pos x="145" y="154"/>
                </a:cxn>
                <a:cxn ang="0">
                  <a:pos x="170" y="94"/>
                </a:cxn>
                <a:cxn ang="0">
                  <a:pos x="76" y="0"/>
                </a:cxn>
                <a:cxn ang="0">
                  <a:pos x="59" y="9"/>
                </a:cxn>
                <a:cxn ang="0">
                  <a:pos x="34" y="26"/>
                </a:cxn>
                <a:cxn ang="0">
                  <a:pos x="0" y="94"/>
                </a:cxn>
              </a:cxnLst>
              <a:rect l="0" t="0" r="r" b="b"/>
              <a:pathLst>
                <a:path w="170" h="189">
                  <a:moveTo>
                    <a:pt x="0" y="94"/>
                  </a:moveTo>
                  <a:lnTo>
                    <a:pt x="94" y="189"/>
                  </a:lnTo>
                  <a:lnTo>
                    <a:pt x="119" y="172"/>
                  </a:lnTo>
                  <a:lnTo>
                    <a:pt x="145" y="154"/>
                  </a:lnTo>
                  <a:lnTo>
                    <a:pt x="170" y="94"/>
                  </a:lnTo>
                  <a:lnTo>
                    <a:pt x="76" y="0"/>
                  </a:lnTo>
                  <a:lnTo>
                    <a:pt x="59" y="9"/>
                  </a:lnTo>
                  <a:lnTo>
                    <a:pt x="34" y="26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8" name="Freeform 748"/>
            <p:cNvSpPr>
              <a:spLocks/>
            </p:cNvSpPr>
            <p:nvPr/>
          </p:nvSpPr>
          <p:spPr bwMode="auto">
            <a:xfrm>
              <a:off x="2284" y="1468"/>
              <a:ext cx="94" cy="95"/>
            </a:xfrm>
            <a:custGeom>
              <a:avLst/>
              <a:gdLst/>
              <a:ahLst/>
              <a:cxnLst>
                <a:cxn ang="0">
                  <a:pos x="85" y="86"/>
                </a:cxn>
                <a:cxn ang="0">
                  <a:pos x="94" y="8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5" y="95"/>
                </a:cxn>
                <a:cxn ang="0">
                  <a:pos x="94" y="95"/>
                </a:cxn>
                <a:cxn ang="0">
                  <a:pos x="85" y="95"/>
                </a:cxn>
                <a:cxn ang="0">
                  <a:pos x="94" y="95"/>
                </a:cxn>
                <a:cxn ang="0">
                  <a:pos x="94" y="95"/>
                </a:cxn>
                <a:cxn ang="0">
                  <a:pos x="85" y="86"/>
                </a:cxn>
              </a:cxnLst>
              <a:rect l="0" t="0" r="r" b="b"/>
              <a:pathLst>
                <a:path w="94" h="95">
                  <a:moveTo>
                    <a:pt x="85" y="86"/>
                  </a:moveTo>
                  <a:lnTo>
                    <a:pt x="94" y="86"/>
                  </a:lnTo>
                  <a:lnTo>
                    <a:pt x="0" y="0"/>
                  </a:lnTo>
                  <a:lnTo>
                    <a:pt x="0" y="0"/>
                  </a:lnTo>
                  <a:lnTo>
                    <a:pt x="85" y="95"/>
                  </a:lnTo>
                  <a:lnTo>
                    <a:pt x="94" y="95"/>
                  </a:lnTo>
                  <a:lnTo>
                    <a:pt x="85" y="95"/>
                  </a:lnTo>
                  <a:lnTo>
                    <a:pt x="94" y="95"/>
                  </a:lnTo>
                  <a:lnTo>
                    <a:pt x="94" y="95"/>
                  </a:lnTo>
                  <a:lnTo>
                    <a:pt x="85" y="86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09" name="Freeform 749"/>
            <p:cNvSpPr>
              <a:spLocks/>
            </p:cNvSpPr>
            <p:nvPr/>
          </p:nvSpPr>
          <p:spPr bwMode="auto">
            <a:xfrm>
              <a:off x="2378" y="1546"/>
              <a:ext cx="25" cy="17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25" h="17">
                  <a:moveTo>
                    <a:pt x="25" y="0"/>
                  </a:moveTo>
                  <a:lnTo>
                    <a:pt x="25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0" name="Freeform 750"/>
            <p:cNvSpPr>
              <a:spLocks/>
            </p:cNvSpPr>
            <p:nvPr/>
          </p:nvSpPr>
          <p:spPr bwMode="auto">
            <a:xfrm>
              <a:off x="2403" y="1520"/>
              <a:ext cx="26" cy="2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0"/>
                </a:cxn>
              </a:cxnLst>
              <a:rect l="0" t="0" r="r" b="b"/>
              <a:pathLst>
                <a:path w="26" h="26">
                  <a:moveTo>
                    <a:pt x="26" y="0"/>
                  </a:moveTo>
                  <a:lnTo>
                    <a:pt x="26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1" name="Freeform 751"/>
            <p:cNvSpPr>
              <a:spLocks/>
            </p:cNvSpPr>
            <p:nvPr/>
          </p:nvSpPr>
          <p:spPr bwMode="auto">
            <a:xfrm>
              <a:off x="2429" y="1468"/>
              <a:ext cx="25" cy="6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0" y="52"/>
                </a:cxn>
                <a:cxn ang="0">
                  <a:pos x="0" y="6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25" h="60">
                  <a:moveTo>
                    <a:pt x="25" y="0"/>
                  </a:moveTo>
                  <a:lnTo>
                    <a:pt x="25" y="0"/>
                  </a:lnTo>
                  <a:lnTo>
                    <a:pt x="0" y="52"/>
                  </a:lnTo>
                  <a:lnTo>
                    <a:pt x="0" y="6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2" name="Freeform 752"/>
            <p:cNvSpPr>
              <a:spLocks/>
            </p:cNvSpPr>
            <p:nvPr/>
          </p:nvSpPr>
          <p:spPr bwMode="auto">
            <a:xfrm>
              <a:off x="2360" y="1374"/>
              <a:ext cx="94" cy="9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94" y="94"/>
                </a:cxn>
                <a:cxn ang="0">
                  <a:pos x="94" y="9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94" h="94">
                  <a:moveTo>
                    <a:pt x="0" y="9"/>
                  </a:moveTo>
                  <a:lnTo>
                    <a:pt x="0" y="0"/>
                  </a:lnTo>
                  <a:lnTo>
                    <a:pt x="94" y="94"/>
                  </a:lnTo>
                  <a:lnTo>
                    <a:pt x="94" y="9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3" name="Freeform 753"/>
            <p:cNvSpPr>
              <a:spLocks/>
            </p:cNvSpPr>
            <p:nvPr/>
          </p:nvSpPr>
          <p:spPr bwMode="auto">
            <a:xfrm>
              <a:off x="2343" y="1374"/>
              <a:ext cx="1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lnTo>
                    <a:pt x="0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4" name="Freeform 754"/>
            <p:cNvSpPr>
              <a:spLocks/>
            </p:cNvSpPr>
            <p:nvPr/>
          </p:nvSpPr>
          <p:spPr bwMode="auto">
            <a:xfrm>
              <a:off x="2318" y="1383"/>
              <a:ext cx="25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25" h="17">
                  <a:moveTo>
                    <a:pt x="0" y="17"/>
                  </a:moveTo>
                  <a:lnTo>
                    <a:pt x="0" y="17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5" name="Freeform 755"/>
            <p:cNvSpPr>
              <a:spLocks/>
            </p:cNvSpPr>
            <p:nvPr/>
          </p:nvSpPr>
          <p:spPr bwMode="auto">
            <a:xfrm>
              <a:off x="2284" y="1400"/>
              <a:ext cx="34" cy="68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6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4" h="68">
                  <a:moveTo>
                    <a:pt x="0" y="68"/>
                  </a:moveTo>
                  <a:lnTo>
                    <a:pt x="0" y="6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6" name="Freeform 756"/>
            <p:cNvSpPr>
              <a:spLocks/>
            </p:cNvSpPr>
            <p:nvPr/>
          </p:nvSpPr>
          <p:spPr bwMode="auto">
            <a:xfrm>
              <a:off x="2309" y="1460"/>
              <a:ext cx="94" cy="86"/>
            </a:xfrm>
            <a:custGeom>
              <a:avLst/>
              <a:gdLst/>
              <a:ahLst/>
              <a:cxnLst>
                <a:cxn ang="0">
                  <a:pos x="94" y="86"/>
                </a:cxn>
                <a:cxn ang="0">
                  <a:pos x="94" y="8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6" y="86"/>
                </a:cxn>
                <a:cxn ang="0">
                  <a:pos x="94" y="86"/>
                </a:cxn>
              </a:cxnLst>
              <a:rect l="0" t="0" r="r" b="b"/>
              <a:pathLst>
                <a:path w="94" h="86">
                  <a:moveTo>
                    <a:pt x="94" y="86"/>
                  </a:moveTo>
                  <a:lnTo>
                    <a:pt x="94" y="86"/>
                  </a:lnTo>
                  <a:lnTo>
                    <a:pt x="0" y="0"/>
                  </a:lnTo>
                  <a:lnTo>
                    <a:pt x="0" y="0"/>
                  </a:lnTo>
                  <a:lnTo>
                    <a:pt x="86" y="86"/>
                  </a:ln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7" name="Freeform 757"/>
            <p:cNvSpPr>
              <a:spLocks/>
            </p:cNvSpPr>
            <p:nvPr/>
          </p:nvSpPr>
          <p:spPr bwMode="auto">
            <a:xfrm>
              <a:off x="2335" y="1434"/>
              <a:ext cx="94" cy="94"/>
            </a:xfrm>
            <a:custGeom>
              <a:avLst/>
              <a:gdLst/>
              <a:ahLst/>
              <a:cxnLst>
                <a:cxn ang="0">
                  <a:pos x="94" y="94"/>
                </a:cxn>
                <a:cxn ang="0">
                  <a:pos x="94" y="9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4" y="94"/>
                </a:cxn>
                <a:cxn ang="0">
                  <a:pos x="94" y="94"/>
                </a:cxn>
              </a:cxnLst>
              <a:rect l="0" t="0" r="r" b="b"/>
              <a:pathLst>
                <a:path w="94" h="94">
                  <a:moveTo>
                    <a:pt x="94" y="94"/>
                  </a:moveTo>
                  <a:lnTo>
                    <a:pt x="94" y="94"/>
                  </a:lnTo>
                  <a:lnTo>
                    <a:pt x="0" y="0"/>
                  </a:lnTo>
                  <a:lnTo>
                    <a:pt x="0" y="0"/>
                  </a:lnTo>
                  <a:lnTo>
                    <a:pt x="94" y="94"/>
                  </a:lnTo>
                  <a:lnTo>
                    <a:pt x="94" y="94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8" name="Freeform 758"/>
            <p:cNvSpPr>
              <a:spLocks/>
            </p:cNvSpPr>
            <p:nvPr/>
          </p:nvSpPr>
          <p:spPr bwMode="auto">
            <a:xfrm>
              <a:off x="2360" y="1426"/>
              <a:ext cx="26" cy="4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8"/>
                </a:cxn>
                <a:cxn ang="0">
                  <a:pos x="0" y="25"/>
                </a:cxn>
                <a:cxn ang="0">
                  <a:pos x="9" y="42"/>
                </a:cxn>
                <a:cxn ang="0">
                  <a:pos x="18" y="34"/>
                </a:cxn>
                <a:cxn ang="0">
                  <a:pos x="26" y="17"/>
                </a:cxn>
                <a:cxn ang="0">
                  <a:pos x="9" y="0"/>
                </a:cxn>
              </a:cxnLst>
              <a:rect l="0" t="0" r="r" b="b"/>
              <a:pathLst>
                <a:path w="26" h="42">
                  <a:moveTo>
                    <a:pt x="9" y="0"/>
                  </a:moveTo>
                  <a:lnTo>
                    <a:pt x="9" y="8"/>
                  </a:lnTo>
                  <a:lnTo>
                    <a:pt x="0" y="25"/>
                  </a:lnTo>
                  <a:lnTo>
                    <a:pt x="9" y="42"/>
                  </a:lnTo>
                  <a:lnTo>
                    <a:pt x="18" y="34"/>
                  </a:lnTo>
                  <a:lnTo>
                    <a:pt x="26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19" name="Freeform 759"/>
            <p:cNvSpPr>
              <a:spLocks/>
            </p:cNvSpPr>
            <p:nvPr/>
          </p:nvSpPr>
          <p:spPr bwMode="auto">
            <a:xfrm>
              <a:off x="2360" y="1426"/>
              <a:ext cx="18" cy="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8"/>
                </a:cxn>
                <a:cxn ang="0">
                  <a:pos x="18" y="8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9" y="8"/>
                </a:cxn>
              </a:cxnLst>
              <a:rect l="0" t="0" r="r" b="b"/>
              <a:pathLst>
                <a:path w="18" h="8">
                  <a:moveTo>
                    <a:pt x="9" y="8"/>
                  </a:moveTo>
                  <a:lnTo>
                    <a:pt x="9" y="8"/>
                  </a:lnTo>
                  <a:lnTo>
                    <a:pt x="18" y="8"/>
                  </a:lnTo>
                  <a:lnTo>
                    <a:pt x="9" y="0"/>
                  </a:lnTo>
                  <a:lnTo>
                    <a:pt x="9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0" y="8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0" name="Freeform 760"/>
            <p:cNvSpPr>
              <a:spLocks/>
            </p:cNvSpPr>
            <p:nvPr/>
          </p:nvSpPr>
          <p:spPr bwMode="auto">
            <a:xfrm>
              <a:off x="2352" y="1434"/>
              <a:ext cx="17" cy="17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8" y="17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17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lnTo>
                    <a:pt x="8" y="17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1" name="Freeform 761"/>
            <p:cNvSpPr>
              <a:spLocks/>
            </p:cNvSpPr>
            <p:nvPr/>
          </p:nvSpPr>
          <p:spPr bwMode="auto">
            <a:xfrm>
              <a:off x="2352" y="1451"/>
              <a:ext cx="26" cy="17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26" y="17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17" y="17"/>
                </a:cxn>
              </a:cxnLst>
              <a:rect l="0" t="0" r="r" b="b"/>
              <a:pathLst>
                <a:path w="26" h="17">
                  <a:moveTo>
                    <a:pt x="17" y="17"/>
                  </a:moveTo>
                  <a:lnTo>
                    <a:pt x="26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2" name="Freeform 762"/>
            <p:cNvSpPr>
              <a:spLocks/>
            </p:cNvSpPr>
            <p:nvPr/>
          </p:nvSpPr>
          <p:spPr bwMode="auto">
            <a:xfrm>
              <a:off x="2369" y="1460"/>
              <a:ext cx="9" cy="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8">
                  <a:moveTo>
                    <a:pt x="9" y="0"/>
                  </a:moveTo>
                  <a:lnTo>
                    <a:pt x="9" y="0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3" name="Freeform 763"/>
            <p:cNvSpPr>
              <a:spLocks/>
            </p:cNvSpPr>
            <p:nvPr/>
          </p:nvSpPr>
          <p:spPr bwMode="auto">
            <a:xfrm>
              <a:off x="2378" y="1443"/>
              <a:ext cx="8" cy="1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17">
                  <a:moveTo>
                    <a:pt x="8" y="0"/>
                  </a:moveTo>
                  <a:lnTo>
                    <a:pt x="8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4" name="Freeform 764"/>
            <p:cNvSpPr>
              <a:spLocks/>
            </p:cNvSpPr>
            <p:nvPr/>
          </p:nvSpPr>
          <p:spPr bwMode="auto">
            <a:xfrm>
              <a:off x="2369" y="1426"/>
              <a:ext cx="17" cy="1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lnTo>
                    <a:pt x="0" y="8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5" name="Freeform 765"/>
            <p:cNvSpPr>
              <a:spLocks/>
            </p:cNvSpPr>
            <p:nvPr/>
          </p:nvSpPr>
          <p:spPr bwMode="auto">
            <a:xfrm>
              <a:off x="2360" y="1426"/>
              <a:ext cx="18" cy="25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25"/>
                </a:cxn>
                <a:cxn ang="0">
                  <a:pos x="18" y="8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9" y="17"/>
                </a:cxn>
              </a:cxnLst>
              <a:rect l="0" t="0" r="r" b="b"/>
              <a:pathLst>
                <a:path w="18" h="25">
                  <a:moveTo>
                    <a:pt x="9" y="17"/>
                  </a:moveTo>
                  <a:lnTo>
                    <a:pt x="9" y="25"/>
                  </a:lnTo>
                  <a:lnTo>
                    <a:pt x="18" y="8"/>
                  </a:lnTo>
                  <a:lnTo>
                    <a:pt x="9" y="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6" name="Freeform 766"/>
            <p:cNvSpPr>
              <a:spLocks/>
            </p:cNvSpPr>
            <p:nvPr/>
          </p:nvSpPr>
          <p:spPr bwMode="auto">
            <a:xfrm>
              <a:off x="2360" y="1443"/>
              <a:ext cx="18" cy="17"/>
            </a:xfrm>
            <a:custGeom>
              <a:avLst/>
              <a:gdLst/>
              <a:ahLst/>
              <a:cxnLst>
                <a:cxn ang="0">
                  <a:pos x="18" y="17"/>
                </a:cxn>
                <a:cxn ang="0">
                  <a:pos x="18" y="17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8" y="17"/>
                </a:cxn>
                <a:cxn ang="0">
                  <a:pos x="18" y="17"/>
                </a:cxn>
              </a:cxnLst>
              <a:rect l="0" t="0" r="r" b="b"/>
              <a:pathLst>
                <a:path w="18" h="17">
                  <a:moveTo>
                    <a:pt x="18" y="17"/>
                  </a:moveTo>
                  <a:lnTo>
                    <a:pt x="18" y="17"/>
                  </a:lnTo>
                  <a:lnTo>
                    <a:pt x="0" y="0"/>
                  </a:lnTo>
                  <a:lnTo>
                    <a:pt x="0" y="8"/>
                  </a:lnTo>
                  <a:lnTo>
                    <a:pt x="18" y="17"/>
                  </a:lnTo>
                  <a:lnTo>
                    <a:pt x="18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7" name="Freeform 767"/>
            <p:cNvSpPr>
              <a:spLocks/>
            </p:cNvSpPr>
            <p:nvPr/>
          </p:nvSpPr>
          <p:spPr bwMode="auto">
            <a:xfrm>
              <a:off x="2378" y="1451"/>
              <a:ext cx="34" cy="4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8" y="9"/>
                </a:cxn>
                <a:cxn ang="0">
                  <a:pos x="0" y="26"/>
                </a:cxn>
                <a:cxn ang="0">
                  <a:pos x="17" y="43"/>
                </a:cxn>
                <a:cxn ang="0">
                  <a:pos x="25" y="35"/>
                </a:cxn>
                <a:cxn ang="0">
                  <a:pos x="34" y="17"/>
                </a:cxn>
                <a:cxn ang="0">
                  <a:pos x="17" y="0"/>
                </a:cxn>
              </a:cxnLst>
              <a:rect l="0" t="0" r="r" b="b"/>
              <a:pathLst>
                <a:path w="34" h="43">
                  <a:moveTo>
                    <a:pt x="17" y="0"/>
                  </a:moveTo>
                  <a:lnTo>
                    <a:pt x="8" y="9"/>
                  </a:lnTo>
                  <a:lnTo>
                    <a:pt x="0" y="26"/>
                  </a:lnTo>
                  <a:lnTo>
                    <a:pt x="17" y="43"/>
                  </a:lnTo>
                  <a:lnTo>
                    <a:pt x="25" y="35"/>
                  </a:lnTo>
                  <a:lnTo>
                    <a:pt x="34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8" name="Freeform 768"/>
            <p:cNvSpPr>
              <a:spLocks/>
            </p:cNvSpPr>
            <p:nvPr/>
          </p:nvSpPr>
          <p:spPr bwMode="auto">
            <a:xfrm>
              <a:off x="2386" y="1451"/>
              <a:ext cx="9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 h="9">
                  <a:moveTo>
                    <a:pt x="9" y="0"/>
                  </a:moveTo>
                  <a:lnTo>
                    <a:pt x="0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29" name="Freeform 769"/>
            <p:cNvSpPr>
              <a:spLocks/>
            </p:cNvSpPr>
            <p:nvPr/>
          </p:nvSpPr>
          <p:spPr bwMode="auto">
            <a:xfrm>
              <a:off x="2378" y="1451"/>
              <a:ext cx="17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17" y="9"/>
                </a:cxn>
                <a:cxn ang="0">
                  <a:pos x="8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17" h="26">
                  <a:moveTo>
                    <a:pt x="0" y="26"/>
                  </a:moveTo>
                  <a:lnTo>
                    <a:pt x="0" y="26"/>
                  </a:lnTo>
                  <a:lnTo>
                    <a:pt x="17" y="9"/>
                  </a:lnTo>
                  <a:lnTo>
                    <a:pt x="8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0" name="Freeform 770"/>
            <p:cNvSpPr>
              <a:spLocks/>
            </p:cNvSpPr>
            <p:nvPr/>
          </p:nvSpPr>
          <p:spPr bwMode="auto">
            <a:xfrm>
              <a:off x="2378" y="1468"/>
              <a:ext cx="17" cy="26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8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18"/>
                </a:cxn>
              </a:cxnLst>
              <a:rect l="0" t="0" r="r" b="b"/>
              <a:pathLst>
                <a:path w="17" h="26">
                  <a:moveTo>
                    <a:pt x="17" y="18"/>
                  </a:moveTo>
                  <a:lnTo>
                    <a:pt x="17" y="18"/>
                  </a:lnTo>
                  <a:lnTo>
                    <a:pt x="0" y="0"/>
                  </a:lnTo>
                  <a:lnTo>
                    <a:pt x="0" y="9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1" name="Freeform 771"/>
            <p:cNvSpPr>
              <a:spLocks/>
            </p:cNvSpPr>
            <p:nvPr/>
          </p:nvSpPr>
          <p:spPr bwMode="auto">
            <a:xfrm>
              <a:off x="2395" y="1486"/>
              <a:ext cx="8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2" name="Freeform 772"/>
            <p:cNvSpPr>
              <a:spLocks/>
            </p:cNvSpPr>
            <p:nvPr/>
          </p:nvSpPr>
          <p:spPr bwMode="auto">
            <a:xfrm>
              <a:off x="2403" y="1468"/>
              <a:ext cx="9" cy="1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18">
                  <a:moveTo>
                    <a:pt x="9" y="0"/>
                  </a:moveTo>
                  <a:lnTo>
                    <a:pt x="9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3" name="Freeform 773"/>
            <p:cNvSpPr>
              <a:spLocks/>
            </p:cNvSpPr>
            <p:nvPr/>
          </p:nvSpPr>
          <p:spPr bwMode="auto">
            <a:xfrm>
              <a:off x="2395" y="1451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4" name="Freeform 774"/>
            <p:cNvSpPr>
              <a:spLocks/>
            </p:cNvSpPr>
            <p:nvPr/>
          </p:nvSpPr>
          <p:spPr bwMode="auto">
            <a:xfrm>
              <a:off x="2386" y="1451"/>
              <a:ext cx="17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7" h="17">
                  <a:moveTo>
                    <a:pt x="0" y="17"/>
                  </a:moveTo>
                  <a:lnTo>
                    <a:pt x="0" y="17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5" name="Freeform 775"/>
            <p:cNvSpPr>
              <a:spLocks/>
            </p:cNvSpPr>
            <p:nvPr/>
          </p:nvSpPr>
          <p:spPr bwMode="auto">
            <a:xfrm>
              <a:off x="2386" y="1468"/>
              <a:ext cx="17" cy="18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" y="18"/>
                </a:cxn>
                <a:cxn ang="0">
                  <a:pos x="17" y="18"/>
                </a:cxn>
              </a:cxnLst>
              <a:rect l="0" t="0" r="r" b="b"/>
              <a:pathLst>
                <a:path w="17" h="18">
                  <a:moveTo>
                    <a:pt x="17" y="18"/>
                  </a:moveTo>
                  <a:lnTo>
                    <a:pt x="17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" y="18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6" name="Freeform 776"/>
            <p:cNvSpPr>
              <a:spLocks/>
            </p:cNvSpPr>
            <p:nvPr/>
          </p:nvSpPr>
          <p:spPr bwMode="auto">
            <a:xfrm>
              <a:off x="2403" y="1477"/>
              <a:ext cx="34" cy="3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17" y="34"/>
                </a:cxn>
                <a:cxn ang="0">
                  <a:pos x="26" y="34"/>
                </a:cxn>
                <a:cxn ang="0">
                  <a:pos x="34" y="17"/>
                </a:cxn>
                <a:cxn ang="0">
                  <a:pos x="17" y="0"/>
                </a:cxn>
              </a:cxnLst>
              <a:rect l="0" t="0" r="r" b="b"/>
              <a:pathLst>
                <a:path w="34" h="34">
                  <a:moveTo>
                    <a:pt x="17" y="0"/>
                  </a:moveTo>
                  <a:lnTo>
                    <a:pt x="9" y="0"/>
                  </a:lnTo>
                  <a:lnTo>
                    <a:pt x="0" y="17"/>
                  </a:lnTo>
                  <a:lnTo>
                    <a:pt x="17" y="34"/>
                  </a:lnTo>
                  <a:lnTo>
                    <a:pt x="26" y="34"/>
                  </a:lnTo>
                  <a:lnTo>
                    <a:pt x="34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7" name="Freeform 777"/>
            <p:cNvSpPr>
              <a:spLocks/>
            </p:cNvSpPr>
            <p:nvPr/>
          </p:nvSpPr>
          <p:spPr bwMode="auto">
            <a:xfrm>
              <a:off x="2412" y="1477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8" name="Freeform 778"/>
            <p:cNvSpPr>
              <a:spLocks/>
            </p:cNvSpPr>
            <p:nvPr/>
          </p:nvSpPr>
          <p:spPr bwMode="auto">
            <a:xfrm>
              <a:off x="2403" y="1477"/>
              <a:ext cx="9" cy="2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17"/>
                </a:cxn>
              </a:cxnLst>
              <a:rect l="0" t="0" r="r" b="b"/>
              <a:pathLst>
                <a:path w="9" h="26">
                  <a:moveTo>
                    <a:pt x="0" y="17"/>
                  </a:moveTo>
                  <a:lnTo>
                    <a:pt x="0" y="17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39" name="Freeform 779"/>
            <p:cNvSpPr>
              <a:spLocks/>
            </p:cNvSpPr>
            <p:nvPr/>
          </p:nvSpPr>
          <p:spPr bwMode="auto">
            <a:xfrm>
              <a:off x="2403" y="1494"/>
              <a:ext cx="17" cy="26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17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26"/>
                </a:cxn>
                <a:cxn ang="0">
                  <a:pos x="17" y="17"/>
                </a:cxn>
                <a:cxn ang="0">
                  <a:pos x="17" y="17"/>
                </a:cxn>
              </a:cxnLst>
              <a:rect l="0" t="0" r="r" b="b"/>
              <a:pathLst>
                <a:path w="17" h="26">
                  <a:moveTo>
                    <a:pt x="17" y="17"/>
                  </a:moveTo>
                  <a:lnTo>
                    <a:pt x="17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26"/>
                  </a:lnTo>
                  <a:lnTo>
                    <a:pt x="17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0" name="Freeform 780"/>
            <p:cNvSpPr>
              <a:spLocks/>
            </p:cNvSpPr>
            <p:nvPr/>
          </p:nvSpPr>
          <p:spPr bwMode="auto">
            <a:xfrm>
              <a:off x="2420" y="1511"/>
              <a:ext cx="9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1" name="Freeform 781"/>
            <p:cNvSpPr>
              <a:spLocks/>
            </p:cNvSpPr>
            <p:nvPr/>
          </p:nvSpPr>
          <p:spPr bwMode="auto">
            <a:xfrm>
              <a:off x="2429" y="1494"/>
              <a:ext cx="8" cy="1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17">
                  <a:moveTo>
                    <a:pt x="8" y="0"/>
                  </a:moveTo>
                  <a:lnTo>
                    <a:pt x="8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2" name="Freeform 782"/>
            <p:cNvSpPr>
              <a:spLocks/>
            </p:cNvSpPr>
            <p:nvPr/>
          </p:nvSpPr>
          <p:spPr bwMode="auto">
            <a:xfrm>
              <a:off x="2420" y="1477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3" name="Freeform 783"/>
            <p:cNvSpPr>
              <a:spLocks/>
            </p:cNvSpPr>
            <p:nvPr/>
          </p:nvSpPr>
          <p:spPr bwMode="auto">
            <a:xfrm>
              <a:off x="2412" y="1477"/>
              <a:ext cx="8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8" h="17">
                  <a:moveTo>
                    <a:pt x="0" y="17"/>
                  </a:moveTo>
                  <a:lnTo>
                    <a:pt x="0" y="17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4" name="Freeform 784"/>
            <p:cNvSpPr>
              <a:spLocks/>
            </p:cNvSpPr>
            <p:nvPr/>
          </p:nvSpPr>
          <p:spPr bwMode="auto">
            <a:xfrm>
              <a:off x="2412" y="1494"/>
              <a:ext cx="17" cy="17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17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17" y="17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5" name="Freeform 785"/>
            <p:cNvSpPr>
              <a:spLocks/>
            </p:cNvSpPr>
            <p:nvPr/>
          </p:nvSpPr>
          <p:spPr bwMode="auto">
            <a:xfrm>
              <a:off x="2378" y="1400"/>
              <a:ext cx="25" cy="4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8" y="9"/>
                </a:cxn>
                <a:cxn ang="0">
                  <a:pos x="0" y="26"/>
                </a:cxn>
                <a:cxn ang="0">
                  <a:pos x="17" y="43"/>
                </a:cxn>
                <a:cxn ang="0">
                  <a:pos x="17" y="34"/>
                </a:cxn>
                <a:cxn ang="0">
                  <a:pos x="25" y="17"/>
                </a:cxn>
                <a:cxn ang="0">
                  <a:pos x="17" y="0"/>
                </a:cxn>
              </a:cxnLst>
              <a:rect l="0" t="0" r="r" b="b"/>
              <a:pathLst>
                <a:path w="25" h="43">
                  <a:moveTo>
                    <a:pt x="17" y="0"/>
                  </a:moveTo>
                  <a:lnTo>
                    <a:pt x="8" y="9"/>
                  </a:lnTo>
                  <a:lnTo>
                    <a:pt x="0" y="26"/>
                  </a:lnTo>
                  <a:lnTo>
                    <a:pt x="17" y="43"/>
                  </a:lnTo>
                  <a:lnTo>
                    <a:pt x="17" y="34"/>
                  </a:lnTo>
                  <a:lnTo>
                    <a:pt x="25" y="1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6" name="Freeform 786"/>
            <p:cNvSpPr>
              <a:spLocks/>
            </p:cNvSpPr>
            <p:nvPr/>
          </p:nvSpPr>
          <p:spPr bwMode="auto">
            <a:xfrm>
              <a:off x="2386" y="1400"/>
              <a:ext cx="9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lnTo>
                    <a:pt x="0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7" name="Freeform 787"/>
            <p:cNvSpPr>
              <a:spLocks/>
            </p:cNvSpPr>
            <p:nvPr/>
          </p:nvSpPr>
          <p:spPr bwMode="auto">
            <a:xfrm>
              <a:off x="2369" y="1409"/>
              <a:ext cx="17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lnTo>
                    <a:pt x="9" y="17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8" name="Freeform 788"/>
            <p:cNvSpPr>
              <a:spLocks/>
            </p:cNvSpPr>
            <p:nvPr/>
          </p:nvSpPr>
          <p:spPr bwMode="auto">
            <a:xfrm>
              <a:off x="2369" y="1426"/>
              <a:ext cx="26" cy="17"/>
            </a:xfrm>
            <a:custGeom>
              <a:avLst/>
              <a:gdLst/>
              <a:ahLst/>
              <a:cxnLst>
                <a:cxn ang="0">
                  <a:pos x="17" y="8"/>
                </a:cxn>
                <a:cxn ang="0">
                  <a:pos x="26" y="8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17" y="8"/>
                </a:cxn>
              </a:cxnLst>
              <a:rect l="0" t="0" r="r" b="b"/>
              <a:pathLst>
                <a:path w="26" h="17">
                  <a:moveTo>
                    <a:pt x="17" y="8"/>
                  </a:moveTo>
                  <a:lnTo>
                    <a:pt x="26" y="8"/>
                  </a:lnTo>
                  <a:lnTo>
                    <a:pt x="9" y="0"/>
                  </a:lnTo>
                  <a:lnTo>
                    <a:pt x="0" y="0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49" name="Freeform 789"/>
            <p:cNvSpPr>
              <a:spLocks/>
            </p:cNvSpPr>
            <p:nvPr/>
          </p:nvSpPr>
          <p:spPr bwMode="auto">
            <a:xfrm>
              <a:off x="2386" y="1434"/>
              <a:ext cx="17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</a:cxnLst>
              <a:rect l="0" t="0" r="r" b="b"/>
              <a:pathLst>
                <a:path w="17" h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9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0" name="Freeform 790"/>
            <p:cNvSpPr>
              <a:spLocks/>
            </p:cNvSpPr>
            <p:nvPr/>
          </p:nvSpPr>
          <p:spPr bwMode="auto">
            <a:xfrm>
              <a:off x="2395" y="1417"/>
              <a:ext cx="17" cy="1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8" y="1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lnTo>
                    <a:pt x="8" y="0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1" name="Freeform 791"/>
            <p:cNvSpPr>
              <a:spLocks/>
            </p:cNvSpPr>
            <p:nvPr/>
          </p:nvSpPr>
          <p:spPr bwMode="auto">
            <a:xfrm>
              <a:off x="2386" y="1400"/>
              <a:ext cx="17" cy="1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lnTo>
                    <a:pt x="0" y="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2" name="Freeform 792"/>
            <p:cNvSpPr>
              <a:spLocks/>
            </p:cNvSpPr>
            <p:nvPr/>
          </p:nvSpPr>
          <p:spPr bwMode="auto">
            <a:xfrm>
              <a:off x="2378" y="1400"/>
              <a:ext cx="17" cy="17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8" y="17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17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lnTo>
                    <a:pt x="8" y="17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3" name="Freeform 793"/>
            <p:cNvSpPr>
              <a:spLocks/>
            </p:cNvSpPr>
            <p:nvPr/>
          </p:nvSpPr>
          <p:spPr bwMode="auto">
            <a:xfrm>
              <a:off x="2386" y="1417"/>
              <a:ext cx="17" cy="17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17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17"/>
                </a:cxn>
                <a:cxn ang="0">
                  <a:pos x="17" y="17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4" name="Freeform 794"/>
            <p:cNvSpPr>
              <a:spLocks/>
            </p:cNvSpPr>
            <p:nvPr/>
          </p:nvSpPr>
          <p:spPr bwMode="auto">
            <a:xfrm>
              <a:off x="2403" y="1426"/>
              <a:ext cx="26" cy="3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9" y="34"/>
                </a:cxn>
                <a:cxn ang="0">
                  <a:pos x="17" y="34"/>
                </a:cxn>
                <a:cxn ang="0">
                  <a:pos x="26" y="17"/>
                </a:cxn>
                <a:cxn ang="0">
                  <a:pos x="9" y="0"/>
                </a:cxn>
              </a:cxnLst>
              <a:rect l="0" t="0" r="r" b="b"/>
              <a:pathLst>
                <a:path w="26" h="34">
                  <a:moveTo>
                    <a:pt x="9" y="0"/>
                  </a:moveTo>
                  <a:lnTo>
                    <a:pt x="9" y="0"/>
                  </a:lnTo>
                  <a:lnTo>
                    <a:pt x="0" y="17"/>
                  </a:lnTo>
                  <a:lnTo>
                    <a:pt x="9" y="34"/>
                  </a:lnTo>
                  <a:lnTo>
                    <a:pt x="17" y="34"/>
                  </a:lnTo>
                  <a:lnTo>
                    <a:pt x="26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5" name="Freeform 795"/>
            <p:cNvSpPr>
              <a:spLocks/>
            </p:cNvSpPr>
            <p:nvPr/>
          </p:nvSpPr>
          <p:spPr bwMode="auto">
            <a:xfrm>
              <a:off x="2403" y="1426"/>
              <a:ext cx="9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6" name="Freeform 796"/>
            <p:cNvSpPr>
              <a:spLocks/>
            </p:cNvSpPr>
            <p:nvPr/>
          </p:nvSpPr>
          <p:spPr bwMode="auto">
            <a:xfrm>
              <a:off x="2395" y="1426"/>
              <a:ext cx="17" cy="17"/>
            </a:xfrm>
            <a:custGeom>
              <a:avLst/>
              <a:gdLst/>
              <a:ahLst/>
              <a:cxnLst>
                <a:cxn ang="0">
                  <a:pos x="8" y="17"/>
                </a:cxn>
                <a:cxn ang="0">
                  <a:pos x="8" y="17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17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lnTo>
                    <a:pt x="8" y="17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7" name="Freeform 797"/>
            <p:cNvSpPr>
              <a:spLocks/>
            </p:cNvSpPr>
            <p:nvPr/>
          </p:nvSpPr>
          <p:spPr bwMode="auto">
            <a:xfrm>
              <a:off x="2395" y="1443"/>
              <a:ext cx="25" cy="25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25" y="17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25" y="17"/>
                </a:cxn>
                <a:cxn ang="0">
                  <a:pos x="17" y="17"/>
                </a:cxn>
                <a:cxn ang="0">
                  <a:pos x="17" y="25"/>
                </a:cxn>
                <a:cxn ang="0">
                  <a:pos x="25" y="17"/>
                </a:cxn>
                <a:cxn ang="0">
                  <a:pos x="17" y="17"/>
                </a:cxn>
              </a:cxnLst>
              <a:rect l="0" t="0" r="r" b="b"/>
              <a:pathLst>
                <a:path w="25" h="25">
                  <a:moveTo>
                    <a:pt x="17" y="17"/>
                  </a:moveTo>
                  <a:lnTo>
                    <a:pt x="25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17" y="17"/>
                  </a:lnTo>
                  <a:lnTo>
                    <a:pt x="25" y="17"/>
                  </a:lnTo>
                  <a:lnTo>
                    <a:pt x="17" y="17"/>
                  </a:lnTo>
                  <a:lnTo>
                    <a:pt x="17" y="25"/>
                  </a:lnTo>
                  <a:lnTo>
                    <a:pt x="25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8" name="Freeform 798"/>
            <p:cNvSpPr>
              <a:spLocks/>
            </p:cNvSpPr>
            <p:nvPr/>
          </p:nvSpPr>
          <p:spPr bwMode="auto">
            <a:xfrm>
              <a:off x="2412" y="1460"/>
              <a:ext cx="8" cy="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59" name="Freeform 799"/>
            <p:cNvSpPr>
              <a:spLocks/>
            </p:cNvSpPr>
            <p:nvPr/>
          </p:nvSpPr>
          <p:spPr bwMode="auto">
            <a:xfrm>
              <a:off x="2420" y="1434"/>
              <a:ext cx="9" cy="26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9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9"/>
                </a:cxn>
                <a:cxn ang="0">
                  <a:pos x="9" y="0"/>
                </a:cxn>
                <a:cxn ang="0">
                  <a:pos x="9" y="9"/>
                </a:cxn>
              </a:cxnLst>
              <a:rect l="0" t="0" r="r" b="b"/>
              <a:pathLst>
                <a:path w="9" h="26">
                  <a:moveTo>
                    <a:pt x="9" y="9"/>
                  </a:moveTo>
                  <a:lnTo>
                    <a:pt x="9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9"/>
                  </a:lnTo>
                  <a:lnTo>
                    <a:pt x="9" y="0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0" name="Freeform 800"/>
            <p:cNvSpPr>
              <a:spLocks/>
            </p:cNvSpPr>
            <p:nvPr/>
          </p:nvSpPr>
          <p:spPr bwMode="auto">
            <a:xfrm>
              <a:off x="2412" y="1426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17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0" y="0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1" name="Freeform 801"/>
            <p:cNvSpPr>
              <a:spLocks/>
            </p:cNvSpPr>
            <p:nvPr/>
          </p:nvSpPr>
          <p:spPr bwMode="auto">
            <a:xfrm>
              <a:off x="2403" y="1426"/>
              <a:ext cx="17" cy="17"/>
            </a:xfrm>
            <a:custGeom>
              <a:avLst/>
              <a:gdLst/>
              <a:ahLst/>
              <a:cxnLst>
                <a:cxn ang="0">
                  <a:pos x="9" y="17"/>
                </a:cxn>
                <a:cxn ang="0">
                  <a:pos x="9" y="17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9" y="17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lnTo>
                    <a:pt x="9" y="17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2" name="Freeform 802"/>
            <p:cNvSpPr>
              <a:spLocks/>
            </p:cNvSpPr>
            <p:nvPr/>
          </p:nvSpPr>
          <p:spPr bwMode="auto">
            <a:xfrm>
              <a:off x="2403" y="1443"/>
              <a:ext cx="17" cy="17"/>
            </a:xfrm>
            <a:custGeom>
              <a:avLst/>
              <a:gdLst/>
              <a:ahLst/>
              <a:cxnLst>
                <a:cxn ang="0">
                  <a:pos x="17" y="17"/>
                </a:cxn>
                <a:cxn ang="0">
                  <a:pos x="17" y="17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17" y="17"/>
                </a:cxn>
                <a:cxn ang="0">
                  <a:pos x="17" y="17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17"/>
                  </a:lnTo>
                  <a:lnTo>
                    <a:pt x="9" y="0"/>
                  </a:lnTo>
                  <a:lnTo>
                    <a:pt x="0" y="0"/>
                  </a:lnTo>
                  <a:lnTo>
                    <a:pt x="17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3" name="Freeform 803"/>
            <p:cNvSpPr>
              <a:spLocks/>
            </p:cNvSpPr>
            <p:nvPr/>
          </p:nvSpPr>
          <p:spPr bwMode="auto">
            <a:xfrm>
              <a:off x="2420" y="1451"/>
              <a:ext cx="34" cy="3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17" y="35"/>
                </a:cxn>
                <a:cxn ang="0">
                  <a:pos x="26" y="35"/>
                </a:cxn>
                <a:cxn ang="0">
                  <a:pos x="34" y="9"/>
                </a:cxn>
                <a:cxn ang="0">
                  <a:pos x="17" y="0"/>
                </a:cxn>
              </a:cxnLst>
              <a:rect l="0" t="0" r="r" b="b"/>
              <a:pathLst>
                <a:path w="34" h="35">
                  <a:moveTo>
                    <a:pt x="17" y="0"/>
                  </a:moveTo>
                  <a:lnTo>
                    <a:pt x="9" y="0"/>
                  </a:lnTo>
                  <a:lnTo>
                    <a:pt x="0" y="17"/>
                  </a:lnTo>
                  <a:lnTo>
                    <a:pt x="17" y="35"/>
                  </a:lnTo>
                  <a:lnTo>
                    <a:pt x="26" y="35"/>
                  </a:lnTo>
                  <a:lnTo>
                    <a:pt x="34" y="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4" name="Freeform 804"/>
            <p:cNvSpPr>
              <a:spLocks/>
            </p:cNvSpPr>
            <p:nvPr/>
          </p:nvSpPr>
          <p:spPr bwMode="auto">
            <a:xfrm>
              <a:off x="2429" y="1443"/>
              <a:ext cx="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5" name="Freeform 805"/>
            <p:cNvSpPr>
              <a:spLocks/>
            </p:cNvSpPr>
            <p:nvPr/>
          </p:nvSpPr>
          <p:spPr bwMode="auto">
            <a:xfrm>
              <a:off x="2420" y="1451"/>
              <a:ext cx="9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9" h="17">
                  <a:moveTo>
                    <a:pt x="0" y="17"/>
                  </a:moveTo>
                  <a:lnTo>
                    <a:pt x="0" y="17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6" name="Freeform 806"/>
            <p:cNvSpPr>
              <a:spLocks/>
            </p:cNvSpPr>
            <p:nvPr/>
          </p:nvSpPr>
          <p:spPr bwMode="auto">
            <a:xfrm>
              <a:off x="2420" y="1468"/>
              <a:ext cx="17" cy="18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17" y="18"/>
                </a:cxn>
              </a:cxnLst>
              <a:rect l="0" t="0" r="r" b="b"/>
              <a:pathLst>
                <a:path w="17" h="18">
                  <a:moveTo>
                    <a:pt x="17" y="18"/>
                  </a:moveTo>
                  <a:lnTo>
                    <a:pt x="17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7" name="Freeform 807"/>
            <p:cNvSpPr>
              <a:spLocks/>
            </p:cNvSpPr>
            <p:nvPr/>
          </p:nvSpPr>
          <p:spPr bwMode="auto">
            <a:xfrm>
              <a:off x="2437" y="1477"/>
              <a:ext cx="9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0"/>
                </a:cxn>
              </a:cxnLst>
              <a:rect l="0" t="0" r="r" b="b"/>
              <a:pathLst>
                <a:path w="9" h="9">
                  <a:moveTo>
                    <a:pt x="9" y="0"/>
                  </a:moveTo>
                  <a:lnTo>
                    <a:pt x="9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8" name="Freeform 808"/>
            <p:cNvSpPr>
              <a:spLocks/>
            </p:cNvSpPr>
            <p:nvPr/>
          </p:nvSpPr>
          <p:spPr bwMode="auto">
            <a:xfrm>
              <a:off x="2446" y="1460"/>
              <a:ext cx="8" cy="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26">
                  <a:moveTo>
                    <a:pt x="8" y="0"/>
                  </a:moveTo>
                  <a:lnTo>
                    <a:pt x="8" y="0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69" name="Freeform 809"/>
            <p:cNvSpPr>
              <a:spLocks/>
            </p:cNvSpPr>
            <p:nvPr/>
          </p:nvSpPr>
          <p:spPr bwMode="auto">
            <a:xfrm>
              <a:off x="2437" y="1443"/>
              <a:ext cx="17" cy="1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lnTo>
                    <a:pt x="0" y="8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0" name="Freeform 810"/>
            <p:cNvSpPr>
              <a:spLocks/>
            </p:cNvSpPr>
            <p:nvPr/>
          </p:nvSpPr>
          <p:spPr bwMode="auto">
            <a:xfrm>
              <a:off x="2429" y="1451"/>
              <a:ext cx="8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8" h="17">
                  <a:moveTo>
                    <a:pt x="0" y="17"/>
                  </a:moveTo>
                  <a:lnTo>
                    <a:pt x="0" y="17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1" name="Freeform 811"/>
            <p:cNvSpPr>
              <a:spLocks/>
            </p:cNvSpPr>
            <p:nvPr/>
          </p:nvSpPr>
          <p:spPr bwMode="auto">
            <a:xfrm>
              <a:off x="2429" y="1468"/>
              <a:ext cx="17" cy="18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17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" y="18"/>
                </a:cxn>
                <a:cxn ang="0">
                  <a:pos x="17" y="9"/>
                </a:cxn>
              </a:cxnLst>
              <a:rect l="0" t="0" r="r" b="b"/>
              <a:pathLst>
                <a:path w="17" h="18">
                  <a:moveTo>
                    <a:pt x="17" y="9"/>
                  </a:moveTo>
                  <a:lnTo>
                    <a:pt x="17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" y="18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2" name="Freeform 812"/>
            <p:cNvSpPr>
              <a:spLocks/>
            </p:cNvSpPr>
            <p:nvPr/>
          </p:nvSpPr>
          <p:spPr bwMode="auto">
            <a:xfrm>
              <a:off x="2284" y="1460"/>
              <a:ext cx="25" cy="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25" h="8">
                  <a:moveTo>
                    <a:pt x="25" y="0"/>
                  </a:moveTo>
                  <a:lnTo>
                    <a:pt x="25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3" name="Freeform 813"/>
            <p:cNvSpPr>
              <a:spLocks/>
            </p:cNvSpPr>
            <p:nvPr/>
          </p:nvSpPr>
          <p:spPr bwMode="auto">
            <a:xfrm>
              <a:off x="2309" y="1434"/>
              <a:ext cx="26" cy="2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26">
                  <a:moveTo>
                    <a:pt x="26" y="0"/>
                  </a:moveTo>
                  <a:lnTo>
                    <a:pt x="26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4" name="Freeform 814"/>
            <p:cNvSpPr>
              <a:spLocks/>
            </p:cNvSpPr>
            <p:nvPr/>
          </p:nvSpPr>
          <p:spPr bwMode="auto">
            <a:xfrm>
              <a:off x="2335" y="1374"/>
              <a:ext cx="25" cy="6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25" h="60">
                  <a:moveTo>
                    <a:pt x="25" y="0"/>
                  </a:moveTo>
                  <a:lnTo>
                    <a:pt x="25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5" name="Freeform 815"/>
            <p:cNvSpPr>
              <a:spLocks/>
            </p:cNvSpPr>
            <p:nvPr/>
          </p:nvSpPr>
          <p:spPr bwMode="auto">
            <a:xfrm>
              <a:off x="2395" y="1486"/>
              <a:ext cx="59" cy="77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34" y="42"/>
                </a:cxn>
                <a:cxn ang="0">
                  <a:pos x="8" y="60"/>
                </a:cxn>
                <a:cxn ang="0">
                  <a:pos x="0" y="60"/>
                </a:cxn>
                <a:cxn ang="0">
                  <a:pos x="8" y="77"/>
                </a:cxn>
                <a:cxn ang="0">
                  <a:pos x="8" y="68"/>
                </a:cxn>
                <a:cxn ang="0">
                  <a:pos x="17" y="68"/>
                </a:cxn>
                <a:cxn ang="0">
                  <a:pos x="17" y="68"/>
                </a:cxn>
                <a:cxn ang="0">
                  <a:pos x="25" y="68"/>
                </a:cxn>
                <a:cxn ang="0">
                  <a:pos x="25" y="60"/>
                </a:cxn>
                <a:cxn ang="0">
                  <a:pos x="34" y="60"/>
                </a:cxn>
                <a:cxn ang="0">
                  <a:pos x="34" y="51"/>
                </a:cxn>
                <a:cxn ang="0">
                  <a:pos x="42" y="51"/>
                </a:cxn>
                <a:cxn ang="0">
                  <a:pos x="51" y="42"/>
                </a:cxn>
                <a:cxn ang="0">
                  <a:pos x="51" y="34"/>
                </a:cxn>
                <a:cxn ang="0">
                  <a:pos x="59" y="34"/>
                </a:cxn>
                <a:cxn ang="0">
                  <a:pos x="59" y="25"/>
                </a:cxn>
                <a:cxn ang="0">
                  <a:pos x="59" y="25"/>
                </a:cxn>
                <a:cxn ang="0">
                  <a:pos x="59" y="17"/>
                </a:cxn>
                <a:cxn ang="0">
                  <a:pos x="59" y="8"/>
                </a:cxn>
                <a:cxn ang="0">
                  <a:pos x="59" y="8"/>
                </a:cxn>
                <a:cxn ang="0">
                  <a:pos x="51" y="0"/>
                </a:cxn>
              </a:cxnLst>
              <a:rect l="0" t="0" r="r" b="b"/>
              <a:pathLst>
                <a:path w="59" h="77">
                  <a:moveTo>
                    <a:pt x="51" y="0"/>
                  </a:moveTo>
                  <a:lnTo>
                    <a:pt x="34" y="42"/>
                  </a:lnTo>
                  <a:lnTo>
                    <a:pt x="8" y="60"/>
                  </a:lnTo>
                  <a:lnTo>
                    <a:pt x="0" y="60"/>
                  </a:lnTo>
                  <a:lnTo>
                    <a:pt x="8" y="77"/>
                  </a:lnTo>
                  <a:lnTo>
                    <a:pt x="8" y="68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25" y="68"/>
                  </a:lnTo>
                  <a:lnTo>
                    <a:pt x="25" y="60"/>
                  </a:lnTo>
                  <a:lnTo>
                    <a:pt x="34" y="60"/>
                  </a:lnTo>
                  <a:lnTo>
                    <a:pt x="34" y="51"/>
                  </a:lnTo>
                  <a:lnTo>
                    <a:pt x="42" y="51"/>
                  </a:lnTo>
                  <a:lnTo>
                    <a:pt x="51" y="42"/>
                  </a:lnTo>
                  <a:lnTo>
                    <a:pt x="51" y="34"/>
                  </a:lnTo>
                  <a:lnTo>
                    <a:pt x="59" y="34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59" y="17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6" name="Freeform 816"/>
            <p:cNvSpPr>
              <a:spLocks/>
            </p:cNvSpPr>
            <p:nvPr/>
          </p:nvSpPr>
          <p:spPr bwMode="auto">
            <a:xfrm>
              <a:off x="2429" y="1486"/>
              <a:ext cx="17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0" y="42"/>
                </a:cxn>
                <a:cxn ang="0">
                  <a:pos x="0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" h="42">
                  <a:moveTo>
                    <a:pt x="0" y="42"/>
                  </a:moveTo>
                  <a:lnTo>
                    <a:pt x="0" y="4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7" name="Freeform 817"/>
            <p:cNvSpPr>
              <a:spLocks/>
            </p:cNvSpPr>
            <p:nvPr/>
          </p:nvSpPr>
          <p:spPr bwMode="auto">
            <a:xfrm>
              <a:off x="2403" y="1520"/>
              <a:ext cx="26" cy="26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26" y="8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26" h="26">
                  <a:moveTo>
                    <a:pt x="0" y="26"/>
                  </a:moveTo>
                  <a:lnTo>
                    <a:pt x="0" y="26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8" name="Freeform 818"/>
            <p:cNvSpPr>
              <a:spLocks/>
            </p:cNvSpPr>
            <p:nvPr/>
          </p:nvSpPr>
          <p:spPr bwMode="auto">
            <a:xfrm>
              <a:off x="2395" y="1546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79" name="Freeform 819"/>
            <p:cNvSpPr>
              <a:spLocks/>
            </p:cNvSpPr>
            <p:nvPr/>
          </p:nvSpPr>
          <p:spPr bwMode="auto">
            <a:xfrm>
              <a:off x="2395" y="1546"/>
              <a:ext cx="8" cy="17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8"/>
                </a:cxn>
              </a:cxnLst>
              <a:rect l="0" t="0" r="r" b="b"/>
              <a:pathLst>
                <a:path w="8" h="17">
                  <a:moveTo>
                    <a:pt x="8" y="8"/>
                  </a:move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0" name="Freeform 820"/>
            <p:cNvSpPr>
              <a:spLocks/>
            </p:cNvSpPr>
            <p:nvPr/>
          </p:nvSpPr>
          <p:spPr bwMode="auto">
            <a:xfrm>
              <a:off x="2403" y="1537"/>
              <a:ext cx="34" cy="2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6" y="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34" h="26">
                  <a:moveTo>
                    <a:pt x="34" y="0"/>
                  </a:moveTo>
                  <a:lnTo>
                    <a:pt x="34" y="0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6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1" name="Freeform 821"/>
            <p:cNvSpPr>
              <a:spLocks/>
            </p:cNvSpPr>
            <p:nvPr/>
          </p:nvSpPr>
          <p:spPr bwMode="auto">
            <a:xfrm>
              <a:off x="2437" y="1494"/>
              <a:ext cx="26" cy="4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34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9" y="34"/>
                </a:cxn>
                <a:cxn ang="0">
                  <a:pos x="9" y="34"/>
                </a:cxn>
                <a:cxn ang="0">
                  <a:pos x="17" y="26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6" h="43">
                  <a:moveTo>
                    <a:pt x="17" y="0"/>
                  </a:moveTo>
                  <a:lnTo>
                    <a:pt x="17" y="0"/>
                  </a:lnTo>
                  <a:lnTo>
                    <a:pt x="17" y="0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17" y="2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2" name="Freeform 822"/>
            <p:cNvSpPr>
              <a:spLocks/>
            </p:cNvSpPr>
            <p:nvPr/>
          </p:nvSpPr>
          <p:spPr bwMode="auto">
            <a:xfrm>
              <a:off x="2446" y="1477"/>
              <a:ext cx="8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8" h="17">
                  <a:moveTo>
                    <a:pt x="0" y="9"/>
                  </a:moveTo>
                  <a:lnTo>
                    <a:pt x="0" y="9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3" name="Freeform 823"/>
            <p:cNvSpPr>
              <a:spLocks/>
            </p:cNvSpPr>
            <p:nvPr/>
          </p:nvSpPr>
          <p:spPr bwMode="auto">
            <a:xfrm>
              <a:off x="2463" y="1528"/>
              <a:ext cx="51" cy="52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51" y="43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43" y="52"/>
                </a:cxn>
                <a:cxn ang="0">
                  <a:pos x="43" y="43"/>
                </a:cxn>
              </a:cxnLst>
              <a:rect l="0" t="0" r="r" b="b"/>
              <a:pathLst>
                <a:path w="51" h="52">
                  <a:moveTo>
                    <a:pt x="43" y="43"/>
                  </a:moveTo>
                  <a:lnTo>
                    <a:pt x="51" y="43"/>
                  </a:lnTo>
                  <a:lnTo>
                    <a:pt x="0" y="0"/>
                  </a:lnTo>
                  <a:lnTo>
                    <a:pt x="0" y="9"/>
                  </a:lnTo>
                  <a:lnTo>
                    <a:pt x="43" y="52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4" name="Freeform 824"/>
            <p:cNvSpPr>
              <a:spLocks/>
            </p:cNvSpPr>
            <p:nvPr/>
          </p:nvSpPr>
          <p:spPr bwMode="auto">
            <a:xfrm>
              <a:off x="2454" y="1468"/>
              <a:ext cx="9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"/>
                </a:cxn>
                <a:cxn ang="0">
                  <a:pos x="9" y="6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60">
                  <a:moveTo>
                    <a:pt x="0" y="0"/>
                  </a:moveTo>
                  <a:lnTo>
                    <a:pt x="0" y="52"/>
                  </a:lnTo>
                  <a:lnTo>
                    <a:pt x="9" y="6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5" name="Freeform 825"/>
            <p:cNvSpPr>
              <a:spLocks/>
            </p:cNvSpPr>
            <p:nvPr/>
          </p:nvSpPr>
          <p:spPr bwMode="auto">
            <a:xfrm>
              <a:off x="2454" y="1468"/>
              <a:ext cx="9" cy="60"/>
            </a:xfrm>
            <a:custGeom>
              <a:avLst/>
              <a:gdLst/>
              <a:ahLst/>
              <a:cxnLst>
                <a:cxn ang="0">
                  <a:pos x="9" y="52"/>
                </a:cxn>
                <a:cxn ang="0">
                  <a:pos x="9" y="6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9" y="52"/>
                </a:cxn>
              </a:cxnLst>
              <a:rect l="0" t="0" r="r" b="b"/>
              <a:pathLst>
                <a:path w="9" h="60">
                  <a:moveTo>
                    <a:pt x="9" y="52"/>
                  </a:moveTo>
                  <a:lnTo>
                    <a:pt x="9" y="6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9" y="52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6" name="Freeform 826"/>
            <p:cNvSpPr>
              <a:spLocks/>
            </p:cNvSpPr>
            <p:nvPr/>
          </p:nvSpPr>
          <p:spPr bwMode="auto">
            <a:xfrm>
              <a:off x="2454" y="1520"/>
              <a:ext cx="9" cy="17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9" y="8"/>
                </a:cxn>
                <a:cxn ang="0">
                  <a:pos x="9" y="8"/>
                </a:cxn>
              </a:cxnLst>
              <a:rect l="0" t="0" r="r" b="b"/>
              <a:pathLst>
                <a:path w="9" h="17">
                  <a:moveTo>
                    <a:pt x="9" y="8"/>
                  </a:moveTo>
                  <a:lnTo>
                    <a:pt x="9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9" y="8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7" name="Freeform 827"/>
            <p:cNvSpPr>
              <a:spLocks/>
            </p:cNvSpPr>
            <p:nvPr/>
          </p:nvSpPr>
          <p:spPr bwMode="auto">
            <a:xfrm>
              <a:off x="2454" y="1468"/>
              <a:ext cx="9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60"/>
                </a:cxn>
                <a:cxn ang="0">
                  <a:pos x="9" y="6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60">
                  <a:moveTo>
                    <a:pt x="0" y="0"/>
                  </a:moveTo>
                  <a:lnTo>
                    <a:pt x="0" y="0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8" name="Freeform 828"/>
            <p:cNvSpPr>
              <a:spLocks/>
            </p:cNvSpPr>
            <p:nvPr/>
          </p:nvSpPr>
          <p:spPr bwMode="auto">
            <a:xfrm>
              <a:off x="2454" y="1460"/>
              <a:ext cx="9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9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9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89" name="Line 829"/>
            <p:cNvSpPr>
              <a:spLocks noChangeShapeType="1"/>
            </p:cNvSpPr>
            <p:nvPr/>
          </p:nvSpPr>
          <p:spPr bwMode="auto">
            <a:xfrm>
              <a:off x="2592" y="1536"/>
              <a:ext cx="24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latin typeface="Arial Narrow" pitchFamily="34" charset="0"/>
              </a:endParaRPr>
            </a:p>
          </p:txBody>
        </p:sp>
      </p:grpSp>
      <p:grpSp>
        <p:nvGrpSpPr>
          <p:cNvPr id="30" name="Group 830"/>
          <p:cNvGrpSpPr>
            <a:grpSpLocks/>
          </p:cNvGrpSpPr>
          <p:nvPr/>
        </p:nvGrpSpPr>
        <p:grpSpPr bwMode="auto">
          <a:xfrm>
            <a:off x="4468543" y="3148807"/>
            <a:ext cx="2771775" cy="1414462"/>
            <a:chOff x="2784" y="2154"/>
            <a:chExt cx="1747" cy="890"/>
          </a:xfrm>
        </p:grpSpPr>
        <p:grpSp>
          <p:nvGrpSpPr>
            <p:cNvPr id="31" name="Group 831"/>
            <p:cNvGrpSpPr>
              <a:grpSpLocks/>
            </p:cNvGrpSpPr>
            <p:nvPr/>
          </p:nvGrpSpPr>
          <p:grpSpPr bwMode="auto">
            <a:xfrm>
              <a:off x="4087" y="2719"/>
              <a:ext cx="444" cy="325"/>
              <a:chOff x="4087" y="2719"/>
              <a:chExt cx="444" cy="325"/>
            </a:xfrm>
          </p:grpSpPr>
          <p:sp>
            <p:nvSpPr>
              <p:cNvPr id="1270592" name="Rectangle 832"/>
              <p:cNvSpPr>
                <a:spLocks noChangeArrowheads="1"/>
              </p:cNvSpPr>
              <p:nvPr/>
            </p:nvSpPr>
            <p:spPr bwMode="auto">
              <a:xfrm>
                <a:off x="4087" y="2719"/>
                <a:ext cx="427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593" name="Rectangle 833"/>
              <p:cNvSpPr>
                <a:spLocks noChangeArrowheads="1"/>
              </p:cNvSpPr>
              <p:nvPr/>
            </p:nvSpPr>
            <p:spPr bwMode="auto">
              <a:xfrm>
                <a:off x="4129" y="2753"/>
                <a:ext cx="40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594" name="Rectangle 834"/>
              <p:cNvSpPr>
                <a:spLocks noChangeArrowheads="1"/>
              </p:cNvSpPr>
              <p:nvPr/>
            </p:nvSpPr>
            <p:spPr bwMode="auto">
              <a:xfrm>
                <a:off x="4129" y="2753"/>
                <a:ext cx="36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596" name="Rectangle 836"/>
              <p:cNvSpPr>
                <a:spLocks noChangeArrowheads="1"/>
              </p:cNvSpPr>
              <p:nvPr/>
            </p:nvSpPr>
            <p:spPr bwMode="auto">
              <a:xfrm>
                <a:off x="4129" y="2881"/>
                <a:ext cx="27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597" name="Rectangle 837"/>
              <p:cNvSpPr>
                <a:spLocks noChangeArrowheads="1"/>
              </p:cNvSpPr>
              <p:nvPr/>
            </p:nvSpPr>
            <p:spPr bwMode="auto">
              <a:xfrm>
                <a:off x="4129" y="2890"/>
                <a:ext cx="214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</p:grpSp>
        <p:sp>
          <p:nvSpPr>
            <p:cNvPr id="1270599" name="Rectangle 839"/>
            <p:cNvSpPr>
              <a:spLocks noChangeArrowheads="1"/>
            </p:cNvSpPr>
            <p:nvPr/>
          </p:nvSpPr>
          <p:spPr bwMode="auto">
            <a:xfrm>
              <a:off x="3745" y="2333"/>
              <a:ext cx="188" cy="3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0" name="Freeform 840"/>
            <p:cNvSpPr>
              <a:spLocks/>
            </p:cNvSpPr>
            <p:nvPr/>
          </p:nvSpPr>
          <p:spPr bwMode="auto">
            <a:xfrm>
              <a:off x="3779" y="2154"/>
              <a:ext cx="197" cy="162"/>
            </a:xfrm>
            <a:custGeom>
              <a:avLst/>
              <a:gdLst/>
              <a:ahLst/>
              <a:cxnLst>
                <a:cxn ang="0">
                  <a:pos x="85" y="42"/>
                </a:cxn>
                <a:cxn ang="0">
                  <a:pos x="77" y="34"/>
                </a:cxn>
                <a:cxn ang="0">
                  <a:pos x="68" y="34"/>
                </a:cxn>
                <a:cxn ang="0">
                  <a:pos x="60" y="34"/>
                </a:cxn>
                <a:cxn ang="0">
                  <a:pos x="60" y="42"/>
                </a:cxn>
                <a:cxn ang="0">
                  <a:pos x="60" y="51"/>
                </a:cxn>
                <a:cxn ang="0">
                  <a:pos x="51" y="51"/>
                </a:cxn>
                <a:cxn ang="0">
                  <a:pos x="51" y="59"/>
                </a:cxn>
                <a:cxn ang="0">
                  <a:pos x="43" y="59"/>
                </a:cxn>
                <a:cxn ang="0">
                  <a:pos x="26" y="51"/>
                </a:cxn>
                <a:cxn ang="0">
                  <a:pos x="9" y="42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9" y="17"/>
                </a:cxn>
                <a:cxn ang="0">
                  <a:pos x="17" y="8"/>
                </a:cxn>
                <a:cxn ang="0">
                  <a:pos x="34" y="0"/>
                </a:cxn>
                <a:cxn ang="0">
                  <a:pos x="43" y="0"/>
                </a:cxn>
                <a:cxn ang="0">
                  <a:pos x="51" y="0"/>
                </a:cxn>
                <a:cxn ang="0">
                  <a:pos x="60" y="0"/>
                </a:cxn>
                <a:cxn ang="0">
                  <a:pos x="68" y="0"/>
                </a:cxn>
                <a:cxn ang="0">
                  <a:pos x="77" y="8"/>
                </a:cxn>
                <a:cxn ang="0">
                  <a:pos x="94" y="8"/>
                </a:cxn>
                <a:cxn ang="0">
                  <a:pos x="103" y="8"/>
                </a:cxn>
                <a:cxn ang="0">
                  <a:pos x="111" y="17"/>
                </a:cxn>
                <a:cxn ang="0">
                  <a:pos x="120" y="25"/>
                </a:cxn>
                <a:cxn ang="0">
                  <a:pos x="137" y="34"/>
                </a:cxn>
                <a:cxn ang="0">
                  <a:pos x="154" y="42"/>
                </a:cxn>
                <a:cxn ang="0">
                  <a:pos x="162" y="59"/>
                </a:cxn>
                <a:cxn ang="0">
                  <a:pos x="179" y="77"/>
                </a:cxn>
                <a:cxn ang="0">
                  <a:pos x="188" y="85"/>
                </a:cxn>
                <a:cxn ang="0">
                  <a:pos x="188" y="102"/>
                </a:cxn>
                <a:cxn ang="0">
                  <a:pos x="188" y="111"/>
                </a:cxn>
                <a:cxn ang="0">
                  <a:pos x="197" y="128"/>
                </a:cxn>
                <a:cxn ang="0">
                  <a:pos x="188" y="137"/>
                </a:cxn>
                <a:cxn ang="0">
                  <a:pos x="188" y="154"/>
                </a:cxn>
                <a:cxn ang="0">
                  <a:pos x="171" y="162"/>
                </a:cxn>
                <a:cxn ang="0">
                  <a:pos x="137" y="137"/>
                </a:cxn>
                <a:cxn ang="0">
                  <a:pos x="137" y="128"/>
                </a:cxn>
                <a:cxn ang="0">
                  <a:pos x="145" y="119"/>
                </a:cxn>
                <a:cxn ang="0">
                  <a:pos x="154" y="119"/>
                </a:cxn>
                <a:cxn ang="0">
                  <a:pos x="162" y="111"/>
                </a:cxn>
                <a:cxn ang="0">
                  <a:pos x="162" y="111"/>
                </a:cxn>
                <a:cxn ang="0">
                  <a:pos x="154" y="102"/>
                </a:cxn>
                <a:cxn ang="0">
                  <a:pos x="154" y="94"/>
                </a:cxn>
                <a:cxn ang="0">
                  <a:pos x="145" y="85"/>
                </a:cxn>
                <a:cxn ang="0">
                  <a:pos x="137" y="77"/>
                </a:cxn>
                <a:cxn ang="0">
                  <a:pos x="120" y="68"/>
                </a:cxn>
                <a:cxn ang="0">
                  <a:pos x="103" y="51"/>
                </a:cxn>
                <a:cxn ang="0">
                  <a:pos x="94" y="42"/>
                </a:cxn>
              </a:cxnLst>
              <a:rect l="0" t="0" r="r" b="b"/>
              <a:pathLst>
                <a:path w="197" h="162">
                  <a:moveTo>
                    <a:pt x="94" y="42"/>
                  </a:moveTo>
                  <a:lnTo>
                    <a:pt x="85" y="42"/>
                  </a:lnTo>
                  <a:lnTo>
                    <a:pt x="85" y="34"/>
                  </a:lnTo>
                  <a:lnTo>
                    <a:pt x="77" y="34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51" y="51"/>
                  </a:lnTo>
                  <a:lnTo>
                    <a:pt x="51" y="51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34" y="59"/>
                  </a:lnTo>
                  <a:lnTo>
                    <a:pt x="26" y="51"/>
                  </a:lnTo>
                  <a:lnTo>
                    <a:pt x="17" y="51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9" y="25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26" y="8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60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77" y="8"/>
                  </a:lnTo>
                  <a:lnTo>
                    <a:pt x="85" y="8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103" y="8"/>
                  </a:lnTo>
                  <a:lnTo>
                    <a:pt x="103" y="17"/>
                  </a:lnTo>
                  <a:lnTo>
                    <a:pt x="111" y="17"/>
                  </a:lnTo>
                  <a:lnTo>
                    <a:pt x="111" y="17"/>
                  </a:lnTo>
                  <a:lnTo>
                    <a:pt x="120" y="25"/>
                  </a:lnTo>
                  <a:lnTo>
                    <a:pt x="128" y="25"/>
                  </a:lnTo>
                  <a:lnTo>
                    <a:pt x="137" y="34"/>
                  </a:lnTo>
                  <a:lnTo>
                    <a:pt x="145" y="34"/>
                  </a:lnTo>
                  <a:lnTo>
                    <a:pt x="154" y="42"/>
                  </a:lnTo>
                  <a:lnTo>
                    <a:pt x="162" y="51"/>
                  </a:lnTo>
                  <a:lnTo>
                    <a:pt x="162" y="59"/>
                  </a:lnTo>
                  <a:lnTo>
                    <a:pt x="171" y="68"/>
                  </a:lnTo>
                  <a:lnTo>
                    <a:pt x="179" y="77"/>
                  </a:lnTo>
                  <a:lnTo>
                    <a:pt x="179" y="77"/>
                  </a:lnTo>
                  <a:lnTo>
                    <a:pt x="188" y="85"/>
                  </a:lnTo>
                  <a:lnTo>
                    <a:pt x="188" y="94"/>
                  </a:lnTo>
                  <a:lnTo>
                    <a:pt x="188" y="102"/>
                  </a:lnTo>
                  <a:lnTo>
                    <a:pt x="188" y="102"/>
                  </a:lnTo>
                  <a:lnTo>
                    <a:pt x="188" y="111"/>
                  </a:lnTo>
                  <a:lnTo>
                    <a:pt x="197" y="119"/>
                  </a:lnTo>
                  <a:lnTo>
                    <a:pt x="197" y="128"/>
                  </a:lnTo>
                  <a:lnTo>
                    <a:pt x="188" y="128"/>
                  </a:lnTo>
                  <a:lnTo>
                    <a:pt x="188" y="137"/>
                  </a:lnTo>
                  <a:lnTo>
                    <a:pt x="188" y="145"/>
                  </a:lnTo>
                  <a:lnTo>
                    <a:pt x="188" y="154"/>
                  </a:lnTo>
                  <a:lnTo>
                    <a:pt x="179" y="154"/>
                  </a:lnTo>
                  <a:lnTo>
                    <a:pt x="171" y="162"/>
                  </a:lnTo>
                  <a:lnTo>
                    <a:pt x="171" y="162"/>
                  </a:lnTo>
                  <a:lnTo>
                    <a:pt x="137" y="137"/>
                  </a:lnTo>
                  <a:lnTo>
                    <a:pt x="137" y="128"/>
                  </a:lnTo>
                  <a:lnTo>
                    <a:pt x="137" y="128"/>
                  </a:lnTo>
                  <a:lnTo>
                    <a:pt x="145" y="119"/>
                  </a:lnTo>
                  <a:lnTo>
                    <a:pt x="145" y="119"/>
                  </a:lnTo>
                  <a:lnTo>
                    <a:pt x="145" y="119"/>
                  </a:lnTo>
                  <a:lnTo>
                    <a:pt x="154" y="119"/>
                  </a:lnTo>
                  <a:lnTo>
                    <a:pt x="154" y="111"/>
                  </a:lnTo>
                  <a:lnTo>
                    <a:pt x="162" y="111"/>
                  </a:lnTo>
                  <a:lnTo>
                    <a:pt x="162" y="111"/>
                  </a:lnTo>
                  <a:lnTo>
                    <a:pt x="162" y="111"/>
                  </a:lnTo>
                  <a:lnTo>
                    <a:pt x="154" y="102"/>
                  </a:lnTo>
                  <a:lnTo>
                    <a:pt x="154" y="102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45" y="94"/>
                  </a:lnTo>
                  <a:lnTo>
                    <a:pt x="145" y="85"/>
                  </a:lnTo>
                  <a:lnTo>
                    <a:pt x="145" y="85"/>
                  </a:lnTo>
                  <a:lnTo>
                    <a:pt x="137" y="77"/>
                  </a:lnTo>
                  <a:lnTo>
                    <a:pt x="128" y="77"/>
                  </a:lnTo>
                  <a:lnTo>
                    <a:pt x="120" y="68"/>
                  </a:lnTo>
                  <a:lnTo>
                    <a:pt x="111" y="59"/>
                  </a:lnTo>
                  <a:lnTo>
                    <a:pt x="103" y="51"/>
                  </a:lnTo>
                  <a:lnTo>
                    <a:pt x="94" y="51"/>
                  </a:lnTo>
                  <a:lnTo>
                    <a:pt x="94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1" name="Freeform 841"/>
            <p:cNvSpPr>
              <a:spLocks/>
            </p:cNvSpPr>
            <p:nvPr/>
          </p:nvSpPr>
          <p:spPr bwMode="auto">
            <a:xfrm>
              <a:off x="3745" y="2231"/>
              <a:ext cx="188" cy="94"/>
            </a:xfrm>
            <a:custGeom>
              <a:avLst/>
              <a:gdLst/>
              <a:ahLst/>
              <a:cxnLst>
                <a:cxn ang="0">
                  <a:pos x="188" y="94"/>
                </a:cxn>
                <a:cxn ang="0">
                  <a:pos x="188" y="85"/>
                </a:cxn>
                <a:cxn ang="0">
                  <a:pos x="179" y="85"/>
                </a:cxn>
                <a:cxn ang="0">
                  <a:pos x="171" y="85"/>
                </a:cxn>
                <a:cxn ang="0">
                  <a:pos x="162" y="77"/>
                </a:cxn>
                <a:cxn ang="0">
                  <a:pos x="154" y="68"/>
                </a:cxn>
                <a:cxn ang="0">
                  <a:pos x="154" y="51"/>
                </a:cxn>
                <a:cxn ang="0">
                  <a:pos x="154" y="42"/>
                </a:cxn>
                <a:cxn ang="0">
                  <a:pos x="171" y="34"/>
                </a:cxn>
                <a:cxn ang="0">
                  <a:pos x="154" y="17"/>
                </a:cxn>
                <a:cxn ang="0">
                  <a:pos x="154" y="8"/>
                </a:cxn>
                <a:cxn ang="0">
                  <a:pos x="154" y="0"/>
                </a:cxn>
                <a:cxn ang="0">
                  <a:pos x="145" y="0"/>
                </a:cxn>
                <a:cxn ang="0">
                  <a:pos x="137" y="0"/>
                </a:cxn>
                <a:cxn ang="0">
                  <a:pos x="137" y="8"/>
                </a:cxn>
                <a:cxn ang="0">
                  <a:pos x="137" y="17"/>
                </a:cxn>
                <a:cxn ang="0">
                  <a:pos x="51" y="8"/>
                </a:cxn>
                <a:cxn ang="0">
                  <a:pos x="51" y="8"/>
                </a:cxn>
                <a:cxn ang="0">
                  <a:pos x="43" y="8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25" y="17"/>
                </a:cxn>
                <a:cxn ang="0">
                  <a:pos x="25" y="34"/>
                </a:cxn>
                <a:cxn ang="0">
                  <a:pos x="25" y="34"/>
                </a:cxn>
                <a:cxn ang="0">
                  <a:pos x="34" y="42"/>
                </a:cxn>
                <a:cxn ang="0">
                  <a:pos x="34" y="51"/>
                </a:cxn>
                <a:cxn ang="0">
                  <a:pos x="34" y="60"/>
                </a:cxn>
                <a:cxn ang="0">
                  <a:pos x="25" y="77"/>
                </a:cxn>
                <a:cxn ang="0">
                  <a:pos x="17" y="85"/>
                </a:cxn>
                <a:cxn ang="0">
                  <a:pos x="8" y="85"/>
                </a:cxn>
                <a:cxn ang="0">
                  <a:pos x="8" y="85"/>
                </a:cxn>
                <a:cxn ang="0">
                  <a:pos x="0" y="94"/>
                </a:cxn>
                <a:cxn ang="0">
                  <a:pos x="188" y="94"/>
                </a:cxn>
              </a:cxnLst>
              <a:rect l="0" t="0" r="r" b="b"/>
              <a:pathLst>
                <a:path w="188" h="94">
                  <a:moveTo>
                    <a:pt x="188" y="94"/>
                  </a:moveTo>
                  <a:lnTo>
                    <a:pt x="188" y="94"/>
                  </a:lnTo>
                  <a:lnTo>
                    <a:pt x="188" y="85"/>
                  </a:lnTo>
                  <a:lnTo>
                    <a:pt x="188" y="85"/>
                  </a:lnTo>
                  <a:lnTo>
                    <a:pt x="179" y="85"/>
                  </a:lnTo>
                  <a:lnTo>
                    <a:pt x="179" y="85"/>
                  </a:lnTo>
                  <a:lnTo>
                    <a:pt x="179" y="85"/>
                  </a:lnTo>
                  <a:lnTo>
                    <a:pt x="171" y="85"/>
                  </a:lnTo>
                  <a:lnTo>
                    <a:pt x="171" y="77"/>
                  </a:lnTo>
                  <a:lnTo>
                    <a:pt x="162" y="77"/>
                  </a:lnTo>
                  <a:lnTo>
                    <a:pt x="162" y="68"/>
                  </a:lnTo>
                  <a:lnTo>
                    <a:pt x="154" y="68"/>
                  </a:lnTo>
                  <a:lnTo>
                    <a:pt x="154" y="60"/>
                  </a:lnTo>
                  <a:lnTo>
                    <a:pt x="154" y="51"/>
                  </a:lnTo>
                  <a:lnTo>
                    <a:pt x="154" y="51"/>
                  </a:lnTo>
                  <a:lnTo>
                    <a:pt x="154" y="42"/>
                  </a:lnTo>
                  <a:lnTo>
                    <a:pt x="154" y="34"/>
                  </a:lnTo>
                  <a:lnTo>
                    <a:pt x="171" y="34"/>
                  </a:lnTo>
                  <a:lnTo>
                    <a:pt x="171" y="17"/>
                  </a:lnTo>
                  <a:lnTo>
                    <a:pt x="154" y="17"/>
                  </a:lnTo>
                  <a:lnTo>
                    <a:pt x="154" y="8"/>
                  </a:lnTo>
                  <a:lnTo>
                    <a:pt x="154" y="8"/>
                  </a:lnTo>
                  <a:lnTo>
                    <a:pt x="154" y="8"/>
                  </a:lnTo>
                  <a:lnTo>
                    <a:pt x="154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7" y="8"/>
                  </a:lnTo>
                  <a:lnTo>
                    <a:pt x="137" y="8"/>
                  </a:lnTo>
                  <a:lnTo>
                    <a:pt x="137" y="8"/>
                  </a:lnTo>
                  <a:lnTo>
                    <a:pt x="137" y="17"/>
                  </a:lnTo>
                  <a:lnTo>
                    <a:pt x="51" y="17"/>
                  </a:lnTo>
                  <a:lnTo>
                    <a:pt x="51" y="8"/>
                  </a:lnTo>
                  <a:lnTo>
                    <a:pt x="51" y="8"/>
                  </a:lnTo>
                  <a:lnTo>
                    <a:pt x="51" y="8"/>
                  </a:lnTo>
                  <a:lnTo>
                    <a:pt x="51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17"/>
                  </a:lnTo>
                  <a:lnTo>
                    <a:pt x="25" y="17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34" y="34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51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4" y="68"/>
                  </a:lnTo>
                  <a:lnTo>
                    <a:pt x="25" y="77"/>
                  </a:lnTo>
                  <a:lnTo>
                    <a:pt x="25" y="77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188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2" name="Freeform 842"/>
            <p:cNvSpPr>
              <a:spLocks/>
            </p:cNvSpPr>
            <p:nvPr/>
          </p:nvSpPr>
          <p:spPr bwMode="auto">
            <a:xfrm>
              <a:off x="3839" y="2265"/>
              <a:ext cx="25" cy="26"/>
            </a:xfrm>
            <a:custGeom>
              <a:avLst/>
              <a:gdLst/>
              <a:ahLst/>
              <a:cxnLst>
                <a:cxn ang="0">
                  <a:pos x="25" y="26"/>
                </a:cxn>
                <a:cxn ang="0">
                  <a:pos x="25" y="26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17"/>
                </a:cxn>
                <a:cxn ang="0">
                  <a:pos x="25" y="17"/>
                </a:cxn>
                <a:cxn ang="0">
                  <a:pos x="25" y="26"/>
                </a:cxn>
                <a:cxn ang="0">
                  <a:pos x="25" y="26"/>
                </a:cxn>
              </a:cxnLst>
              <a:rect l="0" t="0" r="r" b="b"/>
              <a:pathLst>
                <a:path w="25" h="26">
                  <a:moveTo>
                    <a:pt x="25" y="26"/>
                  </a:moveTo>
                  <a:lnTo>
                    <a:pt x="25" y="26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17"/>
                  </a:lnTo>
                  <a:lnTo>
                    <a:pt x="25" y="17"/>
                  </a:lnTo>
                  <a:lnTo>
                    <a:pt x="25" y="26"/>
                  </a:lnTo>
                  <a:lnTo>
                    <a:pt x="25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3" name="Freeform 843"/>
            <p:cNvSpPr>
              <a:spLocks/>
            </p:cNvSpPr>
            <p:nvPr/>
          </p:nvSpPr>
          <p:spPr bwMode="auto">
            <a:xfrm>
              <a:off x="3839" y="2291"/>
              <a:ext cx="25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8" y="25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8"/>
                </a:cxn>
                <a:cxn ang="0">
                  <a:pos x="25" y="8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17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5"/>
                </a:cxn>
              </a:cxnLst>
              <a:rect l="0" t="0" r="r" b="b"/>
              <a:pathLst>
                <a:path w="25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8" y="25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25" y="8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4" name="Freeform 844"/>
            <p:cNvSpPr>
              <a:spLocks/>
            </p:cNvSpPr>
            <p:nvPr/>
          </p:nvSpPr>
          <p:spPr bwMode="auto">
            <a:xfrm>
              <a:off x="3813" y="2291"/>
              <a:ext cx="26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17" y="25"/>
                </a:cxn>
                <a:cxn ang="0">
                  <a:pos x="17" y="25"/>
                </a:cxn>
                <a:cxn ang="0">
                  <a:pos x="26" y="25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" h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26" y="25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5" name="Freeform 845"/>
            <p:cNvSpPr>
              <a:spLocks/>
            </p:cNvSpPr>
            <p:nvPr/>
          </p:nvSpPr>
          <p:spPr bwMode="auto">
            <a:xfrm>
              <a:off x="3813" y="2265"/>
              <a:ext cx="26" cy="2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8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26">
                  <a:moveTo>
                    <a:pt x="26" y="0"/>
                  </a:move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6" name="Rectangle 846"/>
            <p:cNvSpPr>
              <a:spLocks noChangeArrowheads="1"/>
            </p:cNvSpPr>
            <p:nvPr/>
          </p:nvSpPr>
          <p:spPr bwMode="auto">
            <a:xfrm>
              <a:off x="3745" y="2325"/>
              <a:ext cx="188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7" name="Rectangle 847"/>
            <p:cNvSpPr>
              <a:spLocks noChangeArrowheads="1"/>
            </p:cNvSpPr>
            <p:nvPr/>
          </p:nvSpPr>
          <p:spPr bwMode="auto">
            <a:xfrm>
              <a:off x="3403" y="2222"/>
              <a:ext cx="9" cy="2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8" name="Freeform 848"/>
            <p:cNvSpPr>
              <a:spLocks/>
            </p:cNvSpPr>
            <p:nvPr/>
          </p:nvSpPr>
          <p:spPr bwMode="auto">
            <a:xfrm>
              <a:off x="3377" y="2462"/>
              <a:ext cx="52" cy="5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25"/>
                </a:cxn>
                <a:cxn ang="0">
                  <a:pos x="26" y="51"/>
                </a:cxn>
                <a:cxn ang="0">
                  <a:pos x="52" y="25"/>
                </a:cxn>
                <a:cxn ang="0">
                  <a:pos x="26" y="0"/>
                </a:cxn>
              </a:cxnLst>
              <a:rect l="0" t="0" r="r" b="b"/>
              <a:pathLst>
                <a:path w="52" h="51">
                  <a:moveTo>
                    <a:pt x="26" y="0"/>
                  </a:moveTo>
                  <a:lnTo>
                    <a:pt x="0" y="25"/>
                  </a:lnTo>
                  <a:lnTo>
                    <a:pt x="26" y="51"/>
                  </a:lnTo>
                  <a:lnTo>
                    <a:pt x="52" y="2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09" name="Rectangle 849"/>
            <p:cNvSpPr>
              <a:spLocks noChangeArrowheads="1"/>
            </p:cNvSpPr>
            <p:nvPr/>
          </p:nvSpPr>
          <p:spPr bwMode="auto">
            <a:xfrm>
              <a:off x="3847" y="2350"/>
              <a:ext cx="9" cy="1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10" name="Freeform 850"/>
            <p:cNvSpPr>
              <a:spLocks/>
            </p:cNvSpPr>
            <p:nvPr/>
          </p:nvSpPr>
          <p:spPr bwMode="auto">
            <a:xfrm>
              <a:off x="3822" y="2462"/>
              <a:ext cx="51" cy="5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25"/>
                </a:cxn>
                <a:cxn ang="0">
                  <a:pos x="25" y="51"/>
                </a:cxn>
                <a:cxn ang="0">
                  <a:pos x="51" y="25"/>
                </a:cxn>
                <a:cxn ang="0">
                  <a:pos x="25" y="0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lnTo>
                    <a:pt x="0" y="25"/>
                  </a:lnTo>
                  <a:lnTo>
                    <a:pt x="25" y="51"/>
                  </a:lnTo>
                  <a:lnTo>
                    <a:pt x="51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11" name="Rectangle 851"/>
            <p:cNvSpPr>
              <a:spLocks noChangeArrowheads="1"/>
            </p:cNvSpPr>
            <p:nvPr/>
          </p:nvSpPr>
          <p:spPr bwMode="auto">
            <a:xfrm>
              <a:off x="3711" y="2487"/>
              <a:ext cx="8" cy="1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12" name="Freeform 852"/>
            <p:cNvSpPr>
              <a:spLocks/>
            </p:cNvSpPr>
            <p:nvPr/>
          </p:nvSpPr>
          <p:spPr bwMode="auto">
            <a:xfrm>
              <a:off x="3685" y="2462"/>
              <a:ext cx="51" cy="51"/>
            </a:xfrm>
            <a:custGeom>
              <a:avLst/>
              <a:gdLst/>
              <a:ahLst/>
              <a:cxnLst>
                <a:cxn ang="0">
                  <a:pos x="26" y="51"/>
                </a:cxn>
                <a:cxn ang="0">
                  <a:pos x="51" y="25"/>
                </a:cxn>
                <a:cxn ang="0">
                  <a:pos x="26" y="0"/>
                </a:cxn>
                <a:cxn ang="0">
                  <a:pos x="0" y="25"/>
                </a:cxn>
                <a:cxn ang="0">
                  <a:pos x="26" y="51"/>
                </a:cxn>
              </a:cxnLst>
              <a:rect l="0" t="0" r="r" b="b"/>
              <a:pathLst>
                <a:path w="51" h="51">
                  <a:moveTo>
                    <a:pt x="26" y="51"/>
                  </a:moveTo>
                  <a:lnTo>
                    <a:pt x="51" y="25"/>
                  </a:lnTo>
                  <a:lnTo>
                    <a:pt x="26" y="0"/>
                  </a:lnTo>
                  <a:lnTo>
                    <a:pt x="0" y="25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13" name="Rectangle 853"/>
            <p:cNvSpPr>
              <a:spLocks noChangeArrowheads="1"/>
            </p:cNvSpPr>
            <p:nvPr/>
          </p:nvSpPr>
          <p:spPr bwMode="auto">
            <a:xfrm>
              <a:off x="3266" y="2487"/>
              <a:ext cx="9" cy="19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14" name="Freeform 854"/>
            <p:cNvSpPr>
              <a:spLocks/>
            </p:cNvSpPr>
            <p:nvPr/>
          </p:nvSpPr>
          <p:spPr bwMode="auto">
            <a:xfrm>
              <a:off x="3241" y="2462"/>
              <a:ext cx="59" cy="51"/>
            </a:xfrm>
            <a:custGeom>
              <a:avLst/>
              <a:gdLst/>
              <a:ahLst/>
              <a:cxnLst>
                <a:cxn ang="0">
                  <a:pos x="25" y="51"/>
                </a:cxn>
                <a:cxn ang="0">
                  <a:pos x="59" y="25"/>
                </a:cxn>
                <a:cxn ang="0">
                  <a:pos x="25" y="0"/>
                </a:cxn>
                <a:cxn ang="0">
                  <a:pos x="0" y="25"/>
                </a:cxn>
                <a:cxn ang="0">
                  <a:pos x="25" y="51"/>
                </a:cxn>
              </a:cxnLst>
              <a:rect l="0" t="0" r="r" b="b"/>
              <a:pathLst>
                <a:path w="59" h="51">
                  <a:moveTo>
                    <a:pt x="25" y="51"/>
                  </a:moveTo>
                  <a:lnTo>
                    <a:pt x="59" y="25"/>
                  </a:lnTo>
                  <a:lnTo>
                    <a:pt x="25" y="0"/>
                  </a:lnTo>
                  <a:lnTo>
                    <a:pt x="0" y="25"/>
                  </a:lnTo>
                  <a:lnTo>
                    <a:pt x="25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16" name="Freeform 856"/>
            <p:cNvSpPr>
              <a:spLocks/>
            </p:cNvSpPr>
            <p:nvPr/>
          </p:nvSpPr>
          <p:spPr bwMode="auto">
            <a:xfrm>
              <a:off x="4198" y="2462"/>
              <a:ext cx="51" cy="51"/>
            </a:xfrm>
            <a:custGeom>
              <a:avLst/>
              <a:gdLst/>
              <a:ahLst/>
              <a:cxnLst>
                <a:cxn ang="0">
                  <a:pos x="25" y="51"/>
                </a:cxn>
                <a:cxn ang="0">
                  <a:pos x="51" y="25"/>
                </a:cxn>
                <a:cxn ang="0">
                  <a:pos x="25" y="0"/>
                </a:cxn>
                <a:cxn ang="0">
                  <a:pos x="0" y="25"/>
                </a:cxn>
                <a:cxn ang="0">
                  <a:pos x="25" y="51"/>
                </a:cxn>
              </a:cxnLst>
              <a:rect l="0" t="0" r="r" b="b"/>
              <a:pathLst>
                <a:path w="51" h="51">
                  <a:moveTo>
                    <a:pt x="25" y="51"/>
                  </a:moveTo>
                  <a:lnTo>
                    <a:pt x="51" y="25"/>
                  </a:lnTo>
                  <a:lnTo>
                    <a:pt x="25" y="0"/>
                  </a:lnTo>
                  <a:lnTo>
                    <a:pt x="0" y="25"/>
                  </a:lnTo>
                  <a:lnTo>
                    <a:pt x="25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617" name="Line 857"/>
            <p:cNvSpPr>
              <a:spLocks noChangeShapeType="1"/>
            </p:cNvSpPr>
            <p:nvPr/>
          </p:nvSpPr>
          <p:spPr bwMode="auto">
            <a:xfrm flipV="1">
              <a:off x="2784" y="2479"/>
              <a:ext cx="1726" cy="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>
                <a:latin typeface="Arial Narrow" pitchFamily="34" charset="0"/>
              </a:endParaRPr>
            </a:p>
          </p:txBody>
        </p:sp>
      </p:grpSp>
      <p:pic>
        <p:nvPicPr>
          <p:cNvPr id="1270618" name="Picture 85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8069" y="3389108"/>
            <a:ext cx="704850" cy="449263"/>
          </a:xfrm>
          <a:prstGeom prst="rect">
            <a:avLst/>
          </a:prstGeom>
          <a:solidFill>
            <a:srgbClr val="0E52FC"/>
          </a:solidFill>
          <a:ln w="9525">
            <a:noFill/>
            <a:miter lim="800000"/>
            <a:headEnd/>
            <a:tailEnd/>
          </a:ln>
        </p:spPr>
      </p:pic>
      <p:grpSp>
        <p:nvGrpSpPr>
          <p:cNvPr id="1270337" name="Group 859"/>
          <p:cNvGrpSpPr>
            <a:grpSpLocks/>
          </p:cNvGrpSpPr>
          <p:nvPr/>
        </p:nvGrpSpPr>
        <p:grpSpPr bwMode="auto">
          <a:xfrm>
            <a:off x="3640143" y="2551113"/>
            <a:ext cx="322263" cy="782637"/>
            <a:chOff x="2293" y="1728"/>
            <a:chExt cx="203" cy="493"/>
          </a:xfrm>
        </p:grpSpPr>
        <p:sp>
          <p:nvSpPr>
            <p:cNvPr id="1270620" name="Rectangle 860"/>
            <p:cNvSpPr>
              <a:spLocks noChangeArrowheads="1"/>
            </p:cNvSpPr>
            <p:nvPr/>
          </p:nvSpPr>
          <p:spPr bwMode="auto">
            <a:xfrm>
              <a:off x="2293" y="2085"/>
              <a:ext cx="11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>
                  <a:solidFill>
                    <a:srgbClr val="000000"/>
                  </a:solidFill>
                  <a:latin typeface="Arial Narrow" pitchFamily="34" charset="0"/>
                </a:rPr>
                <a:t>TV</a:t>
              </a:r>
              <a:endParaRPr lang="en-GB" sz="1400" u="none">
                <a:latin typeface="Arial Narrow" pitchFamily="34" charset="0"/>
              </a:endParaRPr>
            </a:p>
          </p:txBody>
        </p:sp>
        <p:sp>
          <p:nvSpPr>
            <p:cNvPr id="1270621" name="Line 861"/>
            <p:cNvSpPr>
              <a:spLocks noChangeShapeType="1"/>
            </p:cNvSpPr>
            <p:nvPr/>
          </p:nvSpPr>
          <p:spPr bwMode="auto">
            <a:xfrm>
              <a:off x="2352" y="1728"/>
              <a:ext cx="144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>
                <a:latin typeface="Arial Narrow" pitchFamily="34" charset="0"/>
              </a:endParaRPr>
            </a:p>
          </p:txBody>
        </p:sp>
      </p:grpSp>
      <p:grpSp>
        <p:nvGrpSpPr>
          <p:cNvPr id="1270623" name="Gruppieren 1270622">
            <a:extLst>
              <a:ext uri="{FF2B5EF4-FFF2-40B4-BE49-F238E27FC236}">
                <a16:creationId xmlns:a16="http://schemas.microsoft.com/office/drawing/2014/main" id="{211D5608-6DAA-4145-B6CB-AF1395297912}"/>
              </a:ext>
            </a:extLst>
          </p:cNvPr>
          <p:cNvGrpSpPr/>
          <p:nvPr/>
        </p:nvGrpSpPr>
        <p:grpSpPr>
          <a:xfrm>
            <a:off x="1144587" y="2251297"/>
            <a:ext cx="2116138" cy="3871814"/>
            <a:chOff x="1144587" y="2251297"/>
            <a:chExt cx="2116138" cy="3871814"/>
          </a:xfrm>
        </p:grpSpPr>
        <p:sp>
          <p:nvSpPr>
            <p:cNvPr id="1270221" name="Rectangle 461"/>
            <p:cNvSpPr>
              <a:spLocks noChangeArrowheads="1"/>
            </p:cNvSpPr>
            <p:nvPr/>
          </p:nvSpPr>
          <p:spPr bwMode="auto">
            <a:xfrm>
              <a:off x="2813050" y="3609659"/>
              <a:ext cx="434975" cy="1429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22" name="Rectangle 462"/>
            <p:cNvSpPr>
              <a:spLocks noChangeArrowheads="1"/>
            </p:cNvSpPr>
            <p:nvPr/>
          </p:nvSpPr>
          <p:spPr bwMode="auto">
            <a:xfrm>
              <a:off x="2813050" y="3446077"/>
              <a:ext cx="434975" cy="1429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23" name="Oval 463"/>
            <p:cNvSpPr>
              <a:spLocks noChangeArrowheads="1"/>
            </p:cNvSpPr>
            <p:nvPr/>
          </p:nvSpPr>
          <p:spPr bwMode="auto">
            <a:xfrm>
              <a:off x="2651125" y="3392079"/>
              <a:ext cx="271463" cy="271578"/>
            </a:xfrm>
            <a:prstGeom prst="ellipse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24" name="Oval 464"/>
            <p:cNvSpPr>
              <a:spLocks noChangeArrowheads="1"/>
            </p:cNvSpPr>
            <p:nvPr/>
          </p:nvSpPr>
          <p:spPr bwMode="auto">
            <a:xfrm>
              <a:off x="2705100" y="3501663"/>
              <a:ext cx="53975" cy="53998"/>
            </a:xfrm>
            <a:prstGeom prst="ellipse">
              <a:avLst/>
            </a:pr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25" name="Oval 465"/>
            <p:cNvSpPr>
              <a:spLocks noChangeArrowheads="1"/>
            </p:cNvSpPr>
            <p:nvPr/>
          </p:nvSpPr>
          <p:spPr bwMode="auto">
            <a:xfrm>
              <a:off x="2813050" y="3501663"/>
              <a:ext cx="53975" cy="53998"/>
            </a:xfrm>
            <a:prstGeom prst="ellipse">
              <a:avLst/>
            </a:pr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26" name="Rectangle 466"/>
            <p:cNvSpPr>
              <a:spLocks noChangeArrowheads="1"/>
            </p:cNvSpPr>
            <p:nvPr/>
          </p:nvSpPr>
          <p:spPr bwMode="auto">
            <a:xfrm>
              <a:off x="1144587" y="4415377"/>
              <a:ext cx="692150" cy="1550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27" name="Rectangle 467"/>
            <p:cNvSpPr>
              <a:spLocks noChangeArrowheads="1"/>
            </p:cNvSpPr>
            <p:nvPr/>
          </p:nvSpPr>
          <p:spPr bwMode="auto">
            <a:xfrm>
              <a:off x="1198562" y="4456669"/>
              <a:ext cx="488950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28" name="Rectangle 468"/>
            <p:cNvSpPr>
              <a:spLocks noChangeArrowheads="1"/>
            </p:cNvSpPr>
            <p:nvPr/>
          </p:nvSpPr>
          <p:spPr bwMode="auto">
            <a:xfrm>
              <a:off x="1198562" y="4456669"/>
              <a:ext cx="381000" cy="217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29" name="Rectangle 469"/>
            <p:cNvSpPr>
              <a:spLocks noChangeArrowheads="1"/>
            </p:cNvSpPr>
            <p:nvPr/>
          </p:nvSpPr>
          <p:spPr bwMode="auto">
            <a:xfrm>
              <a:off x="1350962" y="4308969"/>
              <a:ext cx="360363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Light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30" name="Rectangle 470"/>
            <p:cNvSpPr>
              <a:spLocks noChangeArrowheads="1"/>
            </p:cNvSpPr>
            <p:nvPr/>
          </p:nvSpPr>
          <p:spPr bwMode="auto">
            <a:xfrm>
              <a:off x="1198562" y="4674249"/>
              <a:ext cx="679450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31" name="Rectangle 471"/>
            <p:cNvSpPr>
              <a:spLocks noChangeArrowheads="1"/>
            </p:cNvSpPr>
            <p:nvPr/>
          </p:nvSpPr>
          <p:spPr bwMode="auto">
            <a:xfrm>
              <a:off x="1198562" y="4674249"/>
              <a:ext cx="557213" cy="203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32" name="Rectangle 472"/>
            <p:cNvSpPr>
              <a:spLocks noChangeArrowheads="1"/>
            </p:cNvSpPr>
            <p:nvPr/>
          </p:nvSpPr>
          <p:spPr bwMode="auto">
            <a:xfrm>
              <a:off x="1230257" y="4580219"/>
              <a:ext cx="539750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Heating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33" name="Rectangle 473"/>
            <p:cNvSpPr>
              <a:spLocks noChangeArrowheads="1"/>
            </p:cNvSpPr>
            <p:nvPr/>
          </p:nvSpPr>
          <p:spPr bwMode="auto">
            <a:xfrm>
              <a:off x="1198562" y="4877535"/>
              <a:ext cx="679450" cy="258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34" name="Rectangle 474"/>
            <p:cNvSpPr>
              <a:spLocks noChangeArrowheads="1"/>
            </p:cNvSpPr>
            <p:nvPr/>
          </p:nvSpPr>
          <p:spPr bwMode="auto">
            <a:xfrm>
              <a:off x="1198562" y="4891829"/>
              <a:ext cx="557213" cy="203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35" name="Rectangle 475"/>
            <p:cNvSpPr>
              <a:spLocks noChangeArrowheads="1"/>
            </p:cNvSpPr>
            <p:nvPr/>
          </p:nvSpPr>
          <p:spPr bwMode="auto">
            <a:xfrm>
              <a:off x="1194234" y="4895104"/>
              <a:ext cx="539750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Kitchen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36" name="Rectangle 476"/>
            <p:cNvSpPr>
              <a:spLocks noChangeArrowheads="1"/>
            </p:cNvSpPr>
            <p:nvPr/>
          </p:nvSpPr>
          <p:spPr bwMode="auto">
            <a:xfrm>
              <a:off x="1198562" y="5095115"/>
              <a:ext cx="623888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37" name="Rectangle 477"/>
            <p:cNvSpPr>
              <a:spLocks noChangeArrowheads="1"/>
            </p:cNvSpPr>
            <p:nvPr/>
          </p:nvSpPr>
          <p:spPr bwMode="auto">
            <a:xfrm>
              <a:off x="1198562" y="5095115"/>
              <a:ext cx="569913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38" name="Rectangle 478"/>
            <p:cNvSpPr>
              <a:spLocks noChangeArrowheads="1"/>
            </p:cNvSpPr>
            <p:nvPr/>
          </p:nvSpPr>
          <p:spPr bwMode="auto">
            <a:xfrm>
              <a:off x="1354357" y="5254624"/>
              <a:ext cx="506413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Garage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39" name="Rectangle 479"/>
            <p:cNvSpPr>
              <a:spLocks noChangeArrowheads="1"/>
            </p:cNvSpPr>
            <p:nvPr/>
          </p:nvSpPr>
          <p:spPr bwMode="auto">
            <a:xfrm>
              <a:off x="1327150" y="5456078"/>
              <a:ext cx="461963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40" name="Rectangle 480"/>
            <p:cNvSpPr>
              <a:spLocks noChangeArrowheads="1"/>
            </p:cNvSpPr>
            <p:nvPr/>
          </p:nvSpPr>
          <p:spPr bwMode="auto">
            <a:xfrm>
              <a:off x="1327150" y="5456078"/>
              <a:ext cx="366713" cy="20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41" name="Rectangle 481"/>
            <p:cNvSpPr>
              <a:spLocks noChangeArrowheads="1"/>
            </p:cNvSpPr>
            <p:nvPr/>
          </p:nvSpPr>
          <p:spPr bwMode="auto">
            <a:xfrm>
              <a:off x="1371600" y="5456078"/>
              <a:ext cx="342900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>
                  <a:solidFill>
                    <a:srgbClr val="000000"/>
                  </a:solidFill>
                  <a:latin typeface="Arial Narrow" pitchFamily="34" charset="0"/>
                </a:rPr>
                <a:t>Door</a:t>
              </a:r>
              <a:endParaRPr lang="en-GB" sz="1400" u="none">
                <a:latin typeface="Arial Narrow" pitchFamily="34" charset="0"/>
              </a:endParaRPr>
            </a:p>
          </p:txBody>
        </p:sp>
        <p:sp>
          <p:nvSpPr>
            <p:cNvPr id="1270242" name="Rectangle 482"/>
            <p:cNvSpPr>
              <a:spLocks noChangeArrowheads="1"/>
            </p:cNvSpPr>
            <p:nvPr/>
          </p:nvSpPr>
          <p:spPr bwMode="auto">
            <a:xfrm>
              <a:off x="1327150" y="5660952"/>
              <a:ext cx="515938" cy="257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43" name="Rectangle 483"/>
            <p:cNvSpPr>
              <a:spLocks noChangeArrowheads="1"/>
            </p:cNvSpPr>
            <p:nvPr/>
          </p:nvSpPr>
          <p:spPr bwMode="auto">
            <a:xfrm>
              <a:off x="1327150" y="5673658"/>
              <a:ext cx="407988" cy="20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44" name="Rectangle 484"/>
            <p:cNvSpPr>
              <a:spLocks noChangeArrowheads="1"/>
            </p:cNvSpPr>
            <p:nvPr/>
          </p:nvSpPr>
          <p:spPr bwMode="auto">
            <a:xfrm>
              <a:off x="1352550" y="5673658"/>
              <a:ext cx="407988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Gates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45" name="Rectangle 485"/>
            <p:cNvSpPr>
              <a:spLocks noChangeArrowheads="1"/>
            </p:cNvSpPr>
            <p:nvPr/>
          </p:nvSpPr>
          <p:spPr bwMode="auto">
            <a:xfrm>
              <a:off x="1327150" y="5878532"/>
              <a:ext cx="231775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46" name="Rectangle 486"/>
            <p:cNvSpPr>
              <a:spLocks noChangeArrowheads="1"/>
            </p:cNvSpPr>
            <p:nvPr/>
          </p:nvSpPr>
          <p:spPr bwMode="auto">
            <a:xfrm>
              <a:off x="1327150" y="5878532"/>
              <a:ext cx="204788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47" name="Rectangle 487"/>
            <p:cNvSpPr>
              <a:spLocks noChangeArrowheads="1"/>
            </p:cNvSpPr>
            <p:nvPr/>
          </p:nvSpPr>
          <p:spPr bwMode="auto">
            <a:xfrm>
              <a:off x="1500187" y="5790405"/>
              <a:ext cx="125413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...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48" name="Rectangle 488"/>
            <p:cNvSpPr>
              <a:spLocks noChangeArrowheads="1"/>
            </p:cNvSpPr>
            <p:nvPr/>
          </p:nvSpPr>
          <p:spPr bwMode="auto">
            <a:xfrm>
              <a:off x="1144587" y="3296789"/>
              <a:ext cx="1274763" cy="490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49" name="Rectangle 489"/>
            <p:cNvSpPr>
              <a:spLocks noChangeArrowheads="1"/>
            </p:cNvSpPr>
            <p:nvPr/>
          </p:nvSpPr>
          <p:spPr bwMode="auto">
            <a:xfrm>
              <a:off x="1198562" y="3338082"/>
              <a:ext cx="706438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50" name="Rectangle 490"/>
            <p:cNvSpPr>
              <a:spLocks noChangeArrowheads="1"/>
            </p:cNvSpPr>
            <p:nvPr/>
          </p:nvSpPr>
          <p:spPr bwMode="auto">
            <a:xfrm>
              <a:off x="1198562" y="3338082"/>
              <a:ext cx="542925" cy="217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51" name="Rectangle 491"/>
            <p:cNvSpPr>
              <a:spLocks noChangeArrowheads="1"/>
            </p:cNvSpPr>
            <p:nvPr/>
          </p:nvSpPr>
          <p:spPr bwMode="auto">
            <a:xfrm>
              <a:off x="1246187" y="3365080"/>
              <a:ext cx="539750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Remote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52" name="Rectangle 492"/>
            <p:cNvSpPr>
              <a:spLocks noChangeArrowheads="1"/>
            </p:cNvSpPr>
            <p:nvPr/>
          </p:nvSpPr>
          <p:spPr bwMode="auto">
            <a:xfrm>
              <a:off x="1809750" y="3338082"/>
              <a:ext cx="650875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53" name="Rectangle 493"/>
            <p:cNvSpPr>
              <a:spLocks noChangeArrowheads="1"/>
            </p:cNvSpPr>
            <p:nvPr/>
          </p:nvSpPr>
          <p:spPr bwMode="auto">
            <a:xfrm>
              <a:off x="1809750" y="3338082"/>
              <a:ext cx="528638" cy="217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54" name="Rectangle 494"/>
            <p:cNvSpPr>
              <a:spLocks noChangeArrowheads="1"/>
            </p:cNvSpPr>
            <p:nvPr/>
          </p:nvSpPr>
          <p:spPr bwMode="auto">
            <a:xfrm>
              <a:off x="1818689" y="3374355"/>
              <a:ext cx="523875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Control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55" name="Rectangle 495"/>
            <p:cNvSpPr>
              <a:spLocks noChangeArrowheads="1"/>
            </p:cNvSpPr>
            <p:nvPr/>
          </p:nvSpPr>
          <p:spPr bwMode="auto">
            <a:xfrm>
              <a:off x="1198562" y="3555661"/>
              <a:ext cx="354013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56" name="Rectangle 496"/>
            <p:cNvSpPr>
              <a:spLocks noChangeArrowheads="1"/>
            </p:cNvSpPr>
            <p:nvPr/>
          </p:nvSpPr>
          <p:spPr bwMode="auto">
            <a:xfrm>
              <a:off x="1198562" y="3555661"/>
              <a:ext cx="325438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57" name="Rectangle 497"/>
            <p:cNvSpPr>
              <a:spLocks noChangeArrowheads="1"/>
            </p:cNvSpPr>
            <p:nvPr/>
          </p:nvSpPr>
          <p:spPr bwMode="auto">
            <a:xfrm>
              <a:off x="1265237" y="3628430"/>
              <a:ext cx="244475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Car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58" name="Rectangle 498"/>
            <p:cNvSpPr>
              <a:spLocks noChangeArrowheads="1"/>
            </p:cNvSpPr>
            <p:nvPr/>
          </p:nvSpPr>
          <p:spPr bwMode="auto">
            <a:xfrm>
              <a:off x="2813050" y="4728247"/>
              <a:ext cx="434975" cy="127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59" name="Rectangle 499"/>
            <p:cNvSpPr>
              <a:spLocks noChangeArrowheads="1"/>
            </p:cNvSpPr>
            <p:nvPr/>
          </p:nvSpPr>
          <p:spPr bwMode="auto">
            <a:xfrm>
              <a:off x="2813050" y="4578958"/>
              <a:ext cx="434975" cy="127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60" name="Oval 500"/>
            <p:cNvSpPr>
              <a:spLocks noChangeArrowheads="1"/>
            </p:cNvSpPr>
            <p:nvPr/>
          </p:nvSpPr>
          <p:spPr bwMode="auto">
            <a:xfrm>
              <a:off x="2651125" y="4523372"/>
              <a:ext cx="271463" cy="273166"/>
            </a:xfrm>
            <a:prstGeom prst="ellipse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61" name="Oval 501"/>
            <p:cNvSpPr>
              <a:spLocks noChangeArrowheads="1"/>
            </p:cNvSpPr>
            <p:nvPr/>
          </p:nvSpPr>
          <p:spPr bwMode="auto">
            <a:xfrm>
              <a:off x="2705100" y="4632956"/>
              <a:ext cx="53975" cy="53998"/>
            </a:xfrm>
            <a:prstGeom prst="ellipse">
              <a:avLst/>
            </a:pr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62" name="Oval 502"/>
            <p:cNvSpPr>
              <a:spLocks noChangeArrowheads="1"/>
            </p:cNvSpPr>
            <p:nvPr/>
          </p:nvSpPr>
          <p:spPr bwMode="auto">
            <a:xfrm>
              <a:off x="2813050" y="4632956"/>
              <a:ext cx="53975" cy="53998"/>
            </a:xfrm>
            <a:prstGeom prst="ellipse">
              <a:avLst/>
            </a:pr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63" name="Rectangle 503"/>
            <p:cNvSpPr>
              <a:spLocks noChangeArrowheads="1"/>
            </p:cNvSpPr>
            <p:nvPr/>
          </p:nvSpPr>
          <p:spPr bwMode="auto">
            <a:xfrm>
              <a:off x="2813050" y="2792784"/>
              <a:ext cx="434975" cy="127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64" name="Rectangle 504"/>
            <p:cNvSpPr>
              <a:spLocks noChangeArrowheads="1"/>
            </p:cNvSpPr>
            <p:nvPr/>
          </p:nvSpPr>
          <p:spPr bwMode="auto">
            <a:xfrm>
              <a:off x="2813050" y="2629202"/>
              <a:ext cx="434975" cy="127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65" name="Oval 505"/>
            <p:cNvSpPr>
              <a:spLocks noChangeArrowheads="1"/>
            </p:cNvSpPr>
            <p:nvPr/>
          </p:nvSpPr>
          <p:spPr bwMode="auto">
            <a:xfrm>
              <a:off x="2651125" y="2587909"/>
              <a:ext cx="271463" cy="271578"/>
            </a:xfrm>
            <a:prstGeom prst="ellipse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66" name="Oval 506"/>
            <p:cNvSpPr>
              <a:spLocks noChangeArrowheads="1"/>
            </p:cNvSpPr>
            <p:nvPr/>
          </p:nvSpPr>
          <p:spPr bwMode="auto">
            <a:xfrm>
              <a:off x="2705100" y="2697493"/>
              <a:ext cx="53975" cy="53998"/>
            </a:xfrm>
            <a:prstGeom prst="ellipse">
              <a:avLst/>
            </a:pr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67" name="Oval 507"/>
            <p:cNvSpPr>
              <a:spLocks noChangeArrowheads="1"/>
            </p:cNvSpPr>
            <p:nvPr/>
          </p:nvSpPr>
          <p:spPr bwMode="auto">
            <a:xfrm>
              <a:off x="2813050" y="2697493"/>
              <a:ext cx="53975" cy="53998"/>
            </a:xfrm>
            <a:prstGeom prst="ellipse">
              <a:avLst/>
            </a:pr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69" name="Rectangle 509"/>
            <p:cNvSpPr>
              <a:spLocks noChangeArrowheads="1"/>
            </p:cNvSpPr>
            <p:nvPr/>
          </p:nvSpPr>
          <p:spPr bwMode="auto">
            <a:xfrm>
              <a:off x="1295264" y="2251297"/>
              <a:ext cx="555625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70" name="Rectangle 510"/>
            <p:cNvSpPr>
              <a:spLocks noChangeArrowheads="1"/>
            </p:cNvSpPr>
            <p:nvPr/>
          </p:nvSpPr>
          <p:spPr bwMode="auto">
            <a:xfrm>
              <a:off x="1295264" y="2264002"/>
              <a:ext cx="433388" cy="20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71" name="Rectangle 511"/>
            <p:cNvSpPr>
              <a:spLocks noChangeArrowheads="1"/>
            </p:cNvSpPr>
            <p:nvPr/>
          </p:nvSpPr>
          <p:spPr bwMode="auto">
            <a:xfrm>
              <a:off x="1336539" y="2264002"/>
              <a:ext cx="433388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power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72" name="Rectangle 512"/>
            <p:cNvSpPr>
              <a:spLocks noChangeArrowheads="1"/>
            </p:cNvSpPr>
            <p:nvPr/>
          </p:nvSpPr>
          <p:spPr bwMode="auto">
            <a:xfrm>
              <a:off x="1755639" y="2251297"/>
              <a:ext cx="136525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73" name="Rectangle 513"/>
            <p:cNvSpPr>
              <a:spLocks noChangeArrowheads="1"/>
            </p:cNvSpPr>
            <p:nvPr/>
          </p:nvSpPr>
          <p:spPr bwMode="auto">
            <a:xfrm>
              <a:off x="1755639" y="2264002"/>
              <a:ext cx="122238" cy="231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74" name="Rectangle 514"/>
            <p:cNvSpPr>
              <a:spLocks noChangeArrowheads="1"/>
            </p:cNvSpPr>
            <p:nvPr/>
          </p:nvSpPr>
          <p:spPr bwMode="auto">
            <a:xfrm>
              <a:off x="1792151" y="2264002"/>
              <a:ext cx="49213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GB" sz="1400" u="none">
                <a:latin typeface="Arial Narrow" pitchFamily="34" charset="0"/>
              </a:endParaRPr>
            </a:p>
          </p:txBody>
        </p:sp>
        <p:sp>
          <p:nvSpPr>
            <p:cNvPr id="1270275" name="Rectangle 515"/>
            <p:cNvSpPr>
              <a:spLocks noChangeArrowheads="1"/>
            </p:cNvSpPr>
            <p:nvPr/>
          </p:nvSpPr>
          <p:spPr bwMode="auto">
            <a:xfrm>
              <a:off x="1809614" y="2251297"/>
              <a:ext cx="352425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76" name="Rectangle 516"/>
            <p:cNvSpPr>
              <a:spLocks noChangeArrowheads="1"/>
            </p:cNvSpPr>
            <p:nvPr/>
          </p:nvSpPr>
          <p:spPr bwMode="auto">
            <a:xfrm>
              <a:off x="1809614" y="2264002"/>
              <a:ext cx="258763" cy="20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77" name="Rectangle 517"/>
            <p:cNvSpPr>
              <a:spLocks noChangeArrowheads="1"/>
            </p:cNvSpPr>
            <p:nvPr/>
          </p:nvSpPr>
          <p:spPr bwMode="auto">
            <a:xfrm>
              <a:off x="1852476" y="2264002"/>
              <a:ext cx="255588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line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78" name="Rectangle 518"/>
            <p:cNvSpPr>
              <a:spLocks noChangeArrowheads="1"/>
            </p:cNvSpPr>
            <p:nvPr/>
          </p:nvSpPr>
          <p:spPr bwMode="auto">
            <a:xfrm>
              <a:off x="1295264" y="2468876"/>
              <a:ext cx="827088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79" name="Rectangle 519"/>
            <p:cNvSpPr>
              <a:spLocks noChangeArrowheads="1"/>
            </p:cNvSpPr>
            <p:nvPr/>
          </p:nvSpPr>
          <p:spPr bwMode="auto">
            <a:xfrm>
              <a:off x="1295264" y="2468876"/>
              <a:ext cx="773113" cy="244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80" name="Rectangle 520"/>
            <p:cNvSpPr>
              <a:spLocks noChangeArrowheads="1"/>
            </p:cNvSpPr>
            <p:nvPr/>
          </p:nvSpPr>
          <p:spPr bwMode="auto">
            <a:xfrm>
              <a:off x="1360351" y="2467288"/>
              <a:ext cx="644525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CAN-Bus</a:t>
              </a:r>
              <a:endParaRPr lang="en-GB" sz="1400" u="none" dirty="0">
                <a:latin typeface="Arial Narrow" pitchFamily="34" charset="0"/>
              </a:endParaRPr>
            </a:p>
          </p:txBody>
        </p:sp>
        <p:sp>
          <p:nvSpPr>
            <p:cNvPr id="1270287" name="Rectangle 527"/>
            <p:cNvSpPr>
              <a:spLocks noChangeArrowheads="1"/>
            </p:cNvSpPr>
            <p:nvPr/>
          </p:nvSpPr>
          <p:spPr bwMode="auto">
            <a:xfrm>
              <a:off x="2922587" y="3242791"/>
              <a:ext cx="230188" cy="530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88" name="Rectangle 528"/>
            <p:cNvSpPr>
              <a:spLocks noChangeArrowheads="1"/>
            </p:cNvSpPr>
            <p:nvPr/>
          </p:nvSpPr>
          <p:spPr bwMode="auto">
            <a:xfrm>
              <a:off x="2989262" y="3296789"/>
              <a:ext cx="271463" cy="51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89" name="Rectangle 529"/>
            <p:cNvSpPr>
              <a:spLocks noChangeArrowheads="1"/>
            </p:cNvSpPr>
            <p:nvPr/>
          </p:nvSpPr>
          <p:spPr bwMode="auto">
            <a:xfrm>
              <a:off x="2989262" y="3311083"/>
              <a:ext cx="258763" cy="516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92" name="Rectangle 532"/>
            <p:cNvSpPr>
              <a:spLocks noChangeArrowheads="1"/>
            </p:cNvSpPr>
            <p:nvPr/>
          </p:nvSpPr>
          <p:spPr bwMode="auto">
            <a:xfrm>
              <a:off x="2989262" y="2479913"/>
              <a:ext cx="271463" cy="530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95" name="Rectangle 535"/>
            <p:cNvSpPr>
              <a:spLocks noChangeArrowheads="1"/>
            </p:cNvSpPr>
            <p:nvPr/>
          </p:nvSpPr>
          <p:spPr bwMode="auto">
            <a:xfrm>
              <a:off x="2922587" y="4361379"/>
              <a:ext cx="230188" cy="543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96" name="Rectangle 536"/>
            <p:cNvSpPr>
              <a:spLocks noChangeArrowheads="1"/>
            </p:cNvSpPr>
            <p:nvPr/>
          </p:nvSpPr>
          <p:spPr bwMode="auto">
            <a:xfrm>
              <a:off x="2989262" y="4428082"/>
              <a:ext cx="271463" cy="51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97" name="Rectangle 537"/>
            <p:cNvSpPr>
              <a:spLocks noChangeArrowheads="1"/>
            </p:cNvSpPr>
            <p:nvPr/>
          </p:nvSpPr>
          <p:spPr bwMode="auto">
            <a:xfrm>
              <a:off x="2989262" y="4442375"/>
              <a:ext cx="258763" cy="516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299" name="Freeform 539"/>
            <p:cNvSpPr>
              <a:spLocks/>
            </p:cNvSpPr>
            <p:nvPr/>
          </p:nvSpPr>
          <p:spPr bwMode="auto">
            <a:xfrm>
              <a:off x="1782762" y="3677951"/>
              <a:ext cx="80963" cy="53998"/>
            </a:xfrm>
            <a:custGeom>
              <a:avLst/>
              <a:gdLst/>
              <a:ahLst/>
              <a:cxnLst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25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43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43" y="34"/>
                </a:cxn>
                <a:cxn ang="0">
                  <a:pos x="43" y="26"/>
                </a:cxn>
                <a:cxn ang="0">
                  <a:pos x="34" y="26"/>
                </a:cxn>
              </a:cxnLst>
              <a:rect l="0" t="0" r="r" b="b"/>
              <a:pathLst>
                <a:path w="51" h="34">
                  <a:moveTo>
                    <a:pt x="34" y="26"/>
                  </a:move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25" y="26"/>
                  </a:lnTo>
                  <a:lnTo>
                    <a:pt x="34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51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26"/>
                  </a:lnTo>
                  <a:lnTo>
                    <a:pt x="34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0" name="Freeform 540"/>
            <p:cNvSpPr>
              <a:spLocks/>
            </p:cNvSpPr>
            <p:nvPr/>
          </p:nvSpPr>
          <p:spPr bwMode="auto">
            <a:xfrm>
              <a:off x="1971675" y="3773241"/>
              <a:ext cx="95250" cy="53998"/>
            </a:xfrm>
            <a:custGeom>
              <a:avLst/>
              <a:gdLst/>
              <a:ahLst/>
              <a:cxnLst>
                <a:cxn ang="0">
                  <a:pos x="60" y="34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52" y="17"/>
                </a:cxn>
                <a:cxn ang="0">
                  <a:pos x="52" y="9"/>
                </a:cxn>
                <a:cxn ang="0">
                  <a:pos x="43" y="9"/>
                </a:cxn>
                <a:cxn ang="0">
                  <a:pos x="43" y="9"/>
                </a:cxn>
                <a:cxn ang="0">
                  <a:pos x="35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8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60" y="34"/>
                </a:cxn>
              </a:cxnLst>
              <a:rect l="0" t="0" r="r" b="b"/>
              <a:pathLst>
                <a:path w="60" h="34">
                  <a:moveTo>
                    <a:pt x="60" y="34"/>
                  </a:moveTo>
                  <a:lnTo>
                    <a:pt x="60" y="26"/>
                  </a:lnTo>
                  <a:lnTo>
                    <a:pt x="60" y="26"/>
                  </a:lnTo>
                  <a:lnTo>
                    <a:pt x="52" y="17"/>
                  </a:lnTo>
                  <a:lnTo>
                    <a:pt x="52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8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60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1" name="Freeform 541"/>
            <p:cNvSpPr>
              <a:spLocks/>
            </p:cNvSpPr>
            <p:nvPr/>
          </p:nvSpPr>
          <p:spPr bwMode="auto">
            <a:xfrm>
              <a:off x="1619250" y="3773241"/>
              <a:ext cx="95250" cy="53998"/>
            </a:xfrm>
            <a:custGeom>
              <a:avLst/>
              <a:gdLst/>
              <a:ahLst/>
              <a:cxnLst>
                <a:cxn ang="0">
                  <a:pos x="60" y="34"/>
                </a:cxn>
                <a:cxn ang="0">
                  <a:pos x="60" y="26"/>
                </a:cxn>
                <a:cxn ang="0">
                  <a:pos x="60" y="26"/>
                </a:cxn>
                <a:cxn ang="0">
                  <a:pos x="52" y="17"/>
                </a:cxn>
                <a:cxn ang="0">
                  <a:pos x="52" y="9"/>
                </a:cxn>
                <a:cxn ang="0">
                  <a:pos x="52" y="9"/>
                </a:cxn>
                <a:cxn ang="0">
                  <a:pos x="43" y="9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60" y="34"/>
                </a:cxn>
              </a:cxnLst>
              <a:rect l="0" t="0" r="r" b="b"/>
              <a:pathLst>
                <a:path w="60" h="34">
                  <a:moveTo>
                    <a:pt x="60" y="34"/>
                  </a:moveTo>
                  <a:lnTo>
                    <a:pt x="60" y="26"/>
                  </a:lnTo>
                  <a:lnTo>
                    <a:pt x="60" y="26"/>
                  </a:lnTo>
                  <a:lnTo>
                    <a:pt x="52" y="17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43" y="9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60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2" name="Freeform 542"/>
            <p:cNvSpPr>
              <a:spLocks/>
            </p:cNvSpPr>
            <p:nvPr/>
          </p:nvSpPr>
          <p:spPr bwMode="auto">
            <a:xfrm>
              <a:off x="1619250" y="3787535"/>
              <a:ext cx="95250" cy="80997"/>
            </a:xfrm>
            <a:custGeom>
              <a:avLst/>
              <a:gdLst/>
              <a:ahLst/>
              <a:cxnLst>
                <a:cxn ang="0">
                  <a:pos x="26" y="51"/>
                </a:cxn>
                <a:cxn ang="0">
                  <a:pos x="34" y="51"/>
                </a:cxn>
                <a:cxn ang="0">
                  <a:pos x="43" y="51"/>
                </a:cxn>
                <a:cxn ang="0">
                  <a:pos x="43" y="42"/>
                </a:cxn>
                <a:cxn ang="0">
                  <a:pos x="52" y="42"/>
                </a:cxn>
                <a:cxn ang="0">
                  <a:pos x="52" y="42"/>
                </a:cxn>
                <a:cxn ang="0">
                  <a:pos x="52" y="34"/>
                </a:cxn>
                <a:cxn ang="0">
                  <a:pos x="60" y="34"/>
                </a:cxn>
                <a:cxn ang="0">
                  <a:pos x="60" y="25"/>
                </a:cxn>
                <a:cxn ang="0">
                  <a:pos x="60" y="17"/>
                </a:cxn>
                <a:cxn ang="0">
                  <a:pos x="52" y="17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9" y="17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0" y="34"/>
                </a:cxn>
                <a:cxn ang="0">
                  <a:pos x="9" y="34"/>
                </a:cxn>
                <a:cxn ang="0">
                  <a:pos x="9" y="42"/>
                </a:cxn>
                <a:cxn ang="0">
                  <a:pos x="9" y="42"/>
                </a:cxn>
                <a:cxn ang="0">
                  <a:pos x="17" y="42"/>
                </a:cxn>
                <a:cxn ang="0">
                  <a:pos x="17" y="51"/>
                </a:cxn>
                <a:cxn ang="0">
                  <a:pos x="26" y="51"/>
                </a:cxn>
                <a:cxn ang="0">
                  <a:pos x="26" y="51"/>
                </a:cxn>
              </a:cxnLst>
              <a:rect l="0" t="0" r="r" b="b"/>
              <a:pathLst>
                <a:path w="60" h="51">
                  <a:moveTo>
                    <a:pt x="26" y="51"/>
                  </a:moveTo>
                  <a:lnTo>
                    <a:pt x="34" y="51"/>
                  </a:lnTo>
                  <a:lnTo>
                    <a:pt x="43" y="51"/>
                  </a:lnTo>
                  <a:lnTo>
                    <a:pt x="43" y="4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52" y="34"/>
                  </a:lnTo>
                  <a:lnTo>
                    <a:pt x="60" y="34"/>
                  </a:lnTo>
                  <a:lnTo>
                    <a:pt x="60" y="25"/>
                  </a:lnTo>
                  <a:lnTo>
                    <a:pt x="60" y="17"/>
                  </a:lnTo>
                  <a:lnTo>
                    <a:pt x="52" y="17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9" y="34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17" y="42"/>
                  </a:lnTo>
                  <a:lnTo>
                    <a:pt x="17" y="51"/>
                  </a:lnTo>
                  <a:lnTo>
                    <a:pt x="26" y="51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3" name="Freeform 543"/>
            <p:cNvSpPr>
              <a:spLocks/>
            </p:cNvSpPr>
            <p:nvPr/>
          </p:nvSpPr>
          <p:spPr bwMode="auto">
            <a:xfrm>
              <a:off x="1971675" y="3787535"/>
              <a:ext cx="95250" cy="80997"/>
            </a:xfrm>
            <a:custGeom>
              <a:avLst/>
              <a:gdLst/>
              <a:ahLst/>
              <a:cxnLst>
                <a:cxn ang="0">
                  <a:pos x="26" y="51"/>
                </a:cxn>
                <a:cxn ang="0">
                  <a:pos x="35" y="51"/>
                </a:cxn>
                <a:cxn ang="0">
                  <a:pos x="35" y="51"/>
                </a:cxn>
                <a:cxn ang="0">
                  <a:pos x="43" y="42"/>
                </a:cxn>
                <a:cxn ang="0">
                  <a:pos x="52" y="42"/>
                </a:cxn>
                <a:cxn ang="0">
                  <a:pos x="52" y="42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60" y="25"/>
                </a:cxn>
                <a:cxn ang="0">
                  <a:pos x="52" y="17"/>
                </a:cxn>
                <a:cxn ang="0">
                  <a:pos x="52" y="17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43" y="0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42"/>
                </a:cxn>
                <a:cxn ang="0">
                  <a:pos x="9" y="42"/>
                </a:cxn>
                <a:cxn ang="0">
                  <a:pos x="9" y="42"/>
                </a:cxn>
                <a:cxn ang="0">
                  <a:pos x="18" y="51"/>
                </a:cxn>
                <a:cxn ang="0">
                  <a:pos x="26" y="51"/>
                </a:cxn>
                <a:cxn ang="0">
                  <a:pos x="26" y="51"/>
                </a:cxn>
              </a:cxnLst>
              <a:rect l="0" t="0" r="r" b="b"/>
              <a:pathLst>
                <a:path w="60" h="51">
                  <a:moveTo>
                    <a:pt x="26" y="51"/>
                  </a:moveTo>
                  <a:lnTo>
                    <a:pt x="35" y="51"/>
                  </a:lnTo>
                  <a:lnTo>
                    <a:pt x="35" y="51"/>
                  </a:lnTo>
                  <a:lnTo>
                    <a:pt x="43" y="42"/>
                  </a:lnTo>
                  <a:lnTo>
                    <a:pt x="52" y="42"/>
                  </a:lnTo>
                  <a:lnTo>
                    <a:pt x="52" y="42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60" y="25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9" y="0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18" y="51"/>
                  </a:lnTo>
                  <a:lnTo>
                    <a:pt x="26" y="51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4" name="Freeform 544"/>
            <p:cNvSpPr>
              <a:spLocks/>
            </p:cNvSpPr>
            <p:nvPr/>
          </p:nvSpPr>
          <p:spPr bwMode="auto">
            <a:xfrm>
              <a:off x="1633537" y="3800240"/>
              <a:ext cx="68263" cy="53998"/>
            </a:xfrm>
            <a:custGeom>
              <a:avLst/>
              <a:gdLst/>
              <a:ahLst/>
              <a:cxnLst>
                <a:cxn ang="0">
                  <a:pos x="25" y="34"/>
                </a:cxn>
                <a:cxn ang="0">
                  <a:pos x="25" y="34"/>
                </a:cxn>
                <a:cxn ang="0">
                  <a:pos x="25" y="34"/>
                </a:cxn>
                <a:cxn ang="0">
                  <a:pos x="34" y="34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34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25" y="34"/>
                </a:cxn>
              </a:cxnLst>
              <a:rect l="0" t="0" r="r" b="b"/>
              <a:pathLst>
                <a:path w="43" h="34">
                  <a:moveTo>
                    <a:pt x="25" y="34"/>
                  </a:moveTo>
                  <a:lnTo>
                    <a:pt x="25" y="34"/>
                  </a:lnTo>
                  <a:lnTo>
                    <a:pt x="25" y="34"/>
                  </a:lnTo>
                  <a:lnTo>
                    <a:pt x="34" y="34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25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5" name="Freeform 545"/>
            <p:cNvSpPr>
              <a:spLocks/>
            </p:cNvSpPr>
            <p:nvPr/>
          </p:nvSpPr>
          <p:spPr bwMode="auto">
            <a:xfrm>
              <a:off x="1985962" y="3800240"/>
              <a:ext cx="53975" cy="53998"/>
            </a:xfrm>
            <a:custGeom>
              <a:avLst/>
              <a:gdLst/>
              <a:ahLst/>
              <a:cxnLst>
                <a:cxn ang="0">
                  <a:pos x="17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17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34"/>
                </a:cxn>
                <a:cxn ang="0">
                  <a:pos x="9" y="34"/>
                </a:cxn>
                <a:cxn ang="0">
                  <a:pos x="17" y="34"/>
                </a:cxn>
                <a:cxn ang="0">
                  <a:pos x="17" y="34"/>
                </a:cxn>
              </a:cxnLst>
              <a:rect l="0" t="0" r="r" b="b"/>
              <a:pathLst>
                <a:path w="34" h="34">
                  <a:moveTo>
                    <a:pt x="17" y="34"/>
                  </a:moveTo>
                  <a:lnTo>
                    <a:pt x="26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17" y="34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6" name="Freeform 546"/>
            <p:cNvSpPr>
              <a:spLocks/>
            </p:cNvSpPr>
            <p:nvPr/>
          </p:nvSpPr>
          <p:spPr bwMode="auto">
            <a:xfrm>
              <a:off x="1646237" y="3800240"/>
              <a:ext cx="41275" cy="53998"/>
            </a:xfrm>
            <a:custGeom>
              <a:avLst/>
              <a:gdLst/>
              <a:ahLst/>
              <a:cxnLst>
                <a:cxn ang="0">
                  <a:pos x="9" y="34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17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9" y="34"/>
                </a:cxn>
              </a:cxnLst>
              <a:rect l="0" t="0" r="r" b="b"/>
              <a:pathLst>
                <a:path w="26" h="34">
                  <a:moveTo>
                    <a:pt x="9" y="34"/>
                  </a:move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7" name="Freeform 547"/>
            <p:cNvSpPr>
              <a:spLocks/>
            </p:cNvSpPr>
            <p:nvPr/>
          </p:nvSpPr>
          <p:spPr bwMode="auto">
            <a:xfrm>
              <a:off x="2000250" y="3800240"/>
              <a:ext cx="39688" cy="53998"/>
            </a:xfrm>
            <a:custGeom>
              <a:avLst/>
              <a:gdLst/>
              <a:ahLst/>
              <a:cxnLst>
                <a:cxn ang="0">
                  <a:pos x="8" y="34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25" y="26"/>
                </a:cxn>
                <a:cxn ang="0">
                  <a:pos x="25" y="26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9"/>
                </a:cxn>
                <a:cxn ang="0">
                  <a:pos x="25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8" y="34"/>
                </a:cxn>
              </a:cxnLst>
              <a:rect l="0" t="0" r="r" b="b"/>
              <a:pathLst>
                <a:path w="25" h="34">
                  <a:moveTo>
                    <a:pt x="8" y="34"/>
                  </a:move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8" name="Freeform 548"/>
            <p:cNvSpPr>
              <a:spLocks/>
            </p:cNvSpPr>
            <p:nvPr/>
          </p:nvSpPr>
          <p:spPr bwMode="auto">
            <a:xfrm>
              <a:off x="1714500" y="3827239"/>
              <a:ext cx="244475" cy="14294"/>
            </a:xfrm>
            <a:custGeom>
              <a:avLst/>
              <a:gdLst/>
              <a:ahLst/>
              <a:cxnLst>
                <a:cxn ang="0">
                  <a:pos x="154" y="9"/>
                </a:cxn>
                <a:cxn ang="0">
                  <a:pos x="154" y="9"/>
                </a:cxn>
                <a:cxn ang="0">
                  <a:pos x="154" y="9"/>
                </a:cxn>
                <a:cxn ang="0">
                  <a:pos x="145" y="9"/>
                </a:cxn>
                <a:cxn ang="0">
                  <a:pos x="137" y="9"/>
                </a:cxn>
                <a:cxn ang="0">
                  <a:pos x="120" y="9"/>
                </a:cxn>
                <a:cxn ang="0">
                  <a:pos x="111" y="9"/>
                </a:cxn>
                <a:cxn ang="0">
                  <a:pos x="94" y="9"/>
                </a:cxn>
                <a:cxn ang="0">
                  <a:pos x="86" y="9"/>
                </a:cxn>
                <a:cxn ang="0">
                  <a:pos x="68" y="9"/>
                </a:cxn>
                <a:cxn ang="0">
                  <a:pos x="51" y="9"/>
                </a:cxn>
                <a:cxn ang="0">
                  <a:pos x="43" y="9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51" y="0"/>
                </a:cxn>
                <a:cxn ang="0">
                  <a:pos x="68" y="0"/>
                </a:cxn>
                <a:cxn ang="0">
                  <a:pos x="77" y="0"/>
                </a:cxn>
                <a:cxn ang="0">
                  <a:pos x="94" y="0"/>
                </a:cxn>
                <a:cxn ang="0">
                  <a:pos x="111" y="0"/>
                </a:cxn>
                <a:cxn ang="0">
                  <a:pos x="120" y="0"/>
                </a:cxn>
                <a:cxn ang="0">
                  <a:pos x="137" y="0"/>
                </a:cxn>
                <a:cxn ang="0">
                  <a:pos x="145" y="0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154" y="9"/>
                </a:cxn>
              </a:cxnLst>
              <a:rect l="0" t="0" r="r" b="b"/>
              <a:pathLst>
                <a:path w="154" h="9">
                  <a:moveTo>
                    <a:pt x="154" y="9"/>
                  </a:moveTo>
                  <a:lnTo>
                    <a:pt x="154" y="9"/>
                  </a:lnTo>
                  <a:lnTo>
                    <a:pt x="154" y="9"/>
                  </a:lnTo>
                  <a:lnTo>
                    <a:pt x="145" y="9"/>
                  </a:lnTo>
                  <a:lnTo>
                    <a:pt x="137" y="9"/>
                  </a:lnTo>
                  <a:lnTo>
                    <a:pt x="120" y="9"/>
                  </a:lnTo>
                  <a:lnTo>
                    <a:pt x="111" y="9"/>
                  </a:lnTo>
                  <a:lnTo>
                    <a:pt x="94" y="9"/>
                  </a:lnTo>
                  <a:lnTo>
                    <a:pt x="86" y="9"/>
                  </a:lnTo>
                  <a:lnTo>
                    <a:pt x="68" y="9"/>
                  </a:lnTo>
                  <a:lnTo>
                    <a:pt x="51" y="9"/>
                  </a:lnTo>
                  <a:lnTo>
                    <a:pt x="43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51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94" y="0"/>
                  </a:lnTo>
                  <a:lnTo>
                    <a:pt x="111" y="0"/>
                  </a:lnTo>
                  <a:lnTo>
                    <a:pt x="120" y="0"/>
                  </a:lnTo>
                  <a:lnTo>
                    <a:pt x="137" y="0"/>
                  </a:lnTo>
                  <a:lnTo>
                    <a:pt x="145" y="0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5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09" name="Freeform 549"/>
            <p:cNvSpPr>
              <a:spLocks/>
            </p:cNvSpPr>
            <p:nvPr/>
          </p:nvSpPr>
          <p:spPr bwMode="auto">
            <a:xfrm>
              <a:off x="1579562" y="3663657"/>
              <a:ext cx="528638" cy="163582"/>
            </a:xfrm>
            <a:custGeom>
              <a:avLst/>
              <a:gdLst/>
              <a:ahLst/>
              <a:cxnLst>
                <a:cxn ang="0">
                  <a:pos x="25" y="43"/>
                </a:cxn>
                <a:cxn ang="0">
                  <a:pos x="34" y="35"/>
                </a:cxn>
                <a:cxn ang="0">
                  <a:pos x="59" y="9"/>
                </a:cxn>
                <a:cxn ang="0">
                  <a:pos x="51" y="9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77" y="0"/>
                </a:cxn>
                <a:cxn ang="0">
                  <a:pos x="119" y="0"/>
                </a:cxn>
                <a:cxn ang="0">
                  <a:pos x="153" y="0"/>
                </a:cxn>
                <a:cxn ang="0">
                  <a:pos x="179" y="0"/>
                </a:cxn>
                <a:cxn ang="0">
                  <a:pos x="188" y="0"/>
                </a:cxn>
                <a:cxn ang="0">
                  <a:pos x="196" y="9"/>
                </a:cxn>
                <a:cxn ang="0">
                  <a:pos x="196" y="9"/>
                </a:cxn>
                <a:cxn ang="0">
                  <a:pos x="188" y="9"/>
                </a:cxn>
                <a:cxn ang="0">
                  <a:pos x="188" y="43"/>
                </a:cxn>
                <a:cxn ang="0">
                  <a:pos x="179" y="43"/>
                </a:cxn>
                <a:cxn ang="0">
                  <a:pos x="162" y="9"/>
                </a:cxn>
                <a:cxn ang="0">
                  <a:pos x="136" y="9"/>
                </a:cxn>
                <a:cxn ang="0">
                  <a:pos x="128" y="43"/>
                </a:cxn>
                <a:cxn ang="0">
                  <a:pos x="111" y="9"/>
                </a:cxn>
                <a:cxn ang="0">
                  <a:pos x="85" y="9"/>
                </a:cxn>
                <a:cxn ang="0">
                  <a:pos x="42" y="43"/>
                </a:cxn>
                <a:cxn ang="0">
                  <a:pos x="247" y="35"/>
                </a:cxn>
                <a:cxn ang="0">
                  <a:pos x="273" y="43"/>
                </a:cxn>
                <a:cxn ang="0">
                  <a:pos x="299" y="52"/>
                </a:cxn>
                <a:cxn ang="0">
                  <a:pos x="324" y="60"/>
                </a:cxn>
                <a:cxn ang="0">
                  <a:pos x="333" y="69"/>
                </a:cxn>
                <a:cxn ang="0">
                  <a:pos x="333" y="78"/>
                </a:cxn>
                <a:cxn ang="0">
                  <a:pos x="333" y="86"/>
                </a:cxn>
                <a:cxn ang="0">
                  <a:pos x="333" y="95"/>
                </a:cxn>
                <a:cxn ang="0">
                  <a:pos x="307" y="103"/>
                </a:cxn>
                <a:cxn ang="0">
                  <a:pos x="299" y="78"/>
                </a:cxn>
                <a:cxn ang="0">
                  <a:pos x="273" y="69"/>
                </a:cxn>
                <a:cxn ang="0">
                  <a:pos x="256" y="78"/>
                </a:cxn>
                <a:cxn ang="0">
                  <a:pos x="247" y="103"/>
                </a:cxn>
                <a:cxn ang="0">
                  <a:pos x="230" y="103"/>
                </a:cxn>
                <a:cxn ang="0">
                  <a:pos x="179" y="103"/>
                </a:cxn>
                <a:cxn ang="0">
                  <a:pos x="119" y="103"/>
                </a:cxn>
                <a:cxn ang="0">
                  <a:pos x="85" y="103"/>
                </a:cxn>
                <a:cxn ang="0">
                  <a:pos x="85" y="86"/>
                </a:cxn>
                <a:cxn ang="0">
                  <a:pos x="59" y="69"/>
                </a:cxn>
                <a:cxn ang="0">
                  <a:pos x="34" y="78"/>
                </a:cxn>
                <a:cxn ang="0">
                  <a:pos x="25" y="95"/>
                </a:cxn>
                <a:cxn ang="0">
                  <a:pos x="17" y="103"/>
                </a:cxn>
                <a:cxn ang="0">
                  <a:pos x="8" y="103"/>
                </a:cxn>
                <a:cxn ang="0">
                  <a:pos x="0" y="103"/>
                </a:cxn>
                <a:cxn ang="0">
                  <a:pos x="0" y="86"/>
                </a:cxn>
                <a:cxn ang="0">
                  <a:pos x="0" y="78"/>
                </a:cxn>
                <a:cxn ang="0">
                  <a:pos x="8" y="60"/>
                </a:cxn>
              </a:cxnLst>
              <a:rect l="0" t="0" r="r" b="b"/>
              <a:pathLst>
                <a:path w="333" h="103">
                  <a:moveTo>
                    <a:pt x="17" y="52"/>
                  </a:moveTo>
                  <a:lnTo>
                    <a:pt x="25" y="52"/>
                  </a:lnTo>
                  <a:lnTo>
                    <a:pt x="25" y="43"/>
                  </a:lnTo>
                  <a:lnTo>
                    <a:pt x="25" y="43"/>
                  </a:lnTo>
                  <a:lnTo>
                    <a:pt x="25" y="43"/>
                  </a:lnTo>
                  <a:lnTo>
                    <a:pt x="25" y="43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42" y="26"/>
                  </a:lnTo>
                  <a:lnTo>
                    <a:pt x="51" y="18"/>
                  </a:lnTo>
                  <a:lnTo>
                    <a:pt x="59" y="18"/>
                  </a:lnTo>
                  <a:lnTo>
                    <a:pt x="59" y="9"/>
                  </a:lnTo>
                  <a:lnTo>
                    <a:pt x="68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85" y="0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119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5" y="0"/>
                  </a:lnTo>
                  <a:lnTo>
                    <a:pt x="153" y="0"/>
                  </a:lnTo>
                  <a:lnTo>
                    <a:pt x="162" y="0"/>
                  </a:lnTo>
                  <a:lnTo>
                    <a:pt x="171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196" y="9"/>
                  </a:lnTo>
                  <a:lnTo>
                    <a:pt x="196" y="9"/>
                  </a:lnTo>
                  <a:lnTo>
                    <a:pt x="196" y="9"/>
                  </a:lnTo>
                  <a:lnTo>
                    <a:pt x="196" y="9"/>
                  </a:lnTo>
                  <a:lnTo>
                    <a:pt x="196" y="9"/>
                  </a:lnTo>
                  <a:lnTo>
                    <a:pt x="196" y="9"/>
                  </a:lnTo>
                  <a:lnTo>
                    <a:pt x="188" y="9"/>
                  </a:lnTo>
                  <a:lnTo>
                    <a:pt x="188" y="9"/>
                  </a:lnTo>
                  <a:lnTo>
                    <a:pt x="188" y="9"/>
                  </a:lnTo>
                  <a:lnTo>
                    <a:pt x="188" y="9"/>
                  </a:lnTo>
                  <a:lnTo>
                    <a:pt x="222" y="43"/>
                  </a:lnTo>
                  <a:lnTo>
                    <a:pt x="213" y="43"/>
                  </a:lnTo>
                  <a:lnTo>
                    <a:pt x="188" y="18"/>
                  </a:lnTo>
                  <a:lnTo>
                    <a:pt x="188" y="43"/>
                  </a:lnTo>
                  <a:lnTo>
                    <a:pt x="188" y="43"/>
                  </a:lnTo>
                  <a:lnTo>
                    <a:pt x="188" y="43"/>
                  </a:lnTo>
                  <a:lnTo>
                    <a:pt x="188" y="43"/>
                  </a:lnTo>
                  <a:lnTo>
                    <a:pt x="179" y="43"/>
                  </a:lnTo>
                  <a:lnTo>
                    <a:pt x="179" y="9"/>
                  </a:lnTo>
                  <a:lnTo>
                    <a:pt x="171" y="9"/>
                  </a:lnTo>
                  <a:lnTo>
                    <a:pt x="162" y="9"/>
                  </a:lnTo>
                  <a:lnTo>
                    <a:pt x="162" y="9"/>
                  </a:lnTo>
                  <a:lnTo>
                    <a:pt x="153" y="9"/>
                  </a:lnTo>
                  <a:lnTo>
                    <a:pt x="145" y="9"/>
                  </a:lnTo>
                  <a:lnTo>
                    <a:pt x="136" y="9"/>
                  </a:lnTo>
                  <a:lnTo>
                    <a:pt x="136" y="9"/>
                  </a:lnTo>
                  <a:lnTo>
                    <a:pt x="128" y="9"/>
                  </a:lnTo>
                  <a:lnTo>
                    <a:pt x="128" y="43"/>
                  </a:lnTo>
                  <a:lnTo>
                    <a:pt x="128" y="43"/>
                  </a:lnTo>
                  <a:lnTo>
                    <a:pt x="128" y="43"/>
                  </a:lnTo>
                  <a:lnTo>
                    <a:pt x="119" y="43"/>
                  </a:lnTo>
                  <a:lnTo>
                    <a:pt x="119" y="43"/>
                  </a:lnTo>
                  <a:lnTo>
                    <a:pt x="119" y="9"/>
                  </a:lnTo>
                  <a:lnTo>
                    <a:pt x="111" y="9"/>
                  </a:lnTo>
                  <a:lnTo>
                    <a:pt x="102" y="9"/>
                  </a:lnTo>
                  <a:lnTo>
                    <a:pt x="94" y="9"/>
                  </a:lnTo>
                  <a:lnTo>
                    <a:pt x="85" y="9"/>
                  </a:lnTo>
                  <a:lnTo>
                    <a:pt x="85" y="9"/>
                  </a:lnTo>
                  <a:lnTo>
                    <a:pt x="77" y="9"/>
                  </a:lnTo>
                  <a:lnTo>
                    <a:pt x="77" y="9"/>
                  </a:lnTo>
                  <a:lnTo>
                    <a:pt x="77" y="9"/>
                  </a:lnTo>
                  <a:lnTo>
                    <a:pt x="42" y="43"/>
                  </a:lnTo>
                  <a:lnTo>
                    <a:pt x="213" y="43"/>
                  </a:lnTo>
                  <a:lnTo>
                    <a:pt x="239" y="35"/>
                  </a:lnTo>
                  <a:lnTo>
                    <a:pt x="239" y="35"/>
                  </a:lnTo>
                  <a:lnTo>
                    <a:pt x="247" y="35"/>
                  </a:lnTo>
                  <a:lnTo>
                    <a:pt x="247" y="43"/>
                  </a:lnTo>
                  <a:lnTo>
                    <a:pt x="256" y="43"/>
                  </a:lnTo>
                  <a:lnTo>
                    <a:pt x="265" y="43"/>
                  </a:lnTo>
                  <a:lnTo>
                    <a:pt x="273" y="43"/>
                  </a:lnTo>
                  <a:lnTo>
                    <a:pt x="282" y="43"/>
                  </a:lnTo>
                  <a:lnTo>
                    <a:pt x="290" y="52"/>
                  </a:lnTo>
                  <a:lnTo>
                    <a:pt x="290" y="52"/>
                  </a:lnTo>
                  <a:lnTo>
                    <a:pt x="299" y="52"/>
                  </a:lnTo>
                  <a:lnTo>
                    <a:pt x="307" y="52"/>
                  </a:lnTo>
                  <a:lnTo>
                    <a:pt x="316" y="60"/>
                  </a:lnTo>
                  <a:lnTo>
                    <a:pt x="324" y="60"/>
                  </a:lnTo>
                  <a:lnTo>
                    <a:pt x="324" y="60"/>
                  </a:lnTo>
                  <a:lnTo>
                    <a:pt x="324" y="60"/>
                  </a:lnTo>
                  <a:lnTo>
                    <a:pt x="333" y="60"/>
                  </a:lnTo>
                  <a:lnTo>
                    <a:pt x="333" y="69"/>
                  </a:lnTo>
                  <a:lnTo>
                    <a:pt x="333" y="69"/>
                  </a:lnTo>
                  <a:lnTo>
                    <a:pt x="333" y="69"/>
                  </a:lnTo>
                  <a:lnTo>
                    <a:pt x="333" y="78"/>
                  </a:lnTo>
                  <a:lnTo>
                    <a:pt x="333" y="78"/>
                  </a:lnTo>
                  <a:lnTo>
                    <a:pt x="333" y="78"/>
                  </a:lnTo>
                  <a:lnTo>
                    <a:pt x="333" y="78"/>
                  </a:lnTo>
                  <a:lnTo>
                    <a:pt x="333" y="78"/>
                  </a:lnTo>
                  <a:lnTo>
                    <a:pt x="333" y="86"/>
                  </a:lnTo>
                  <a:lnTo>
                    <a:pt x="333" y="86"/>
                  </a:lnTo>
                  <a:lnTo>
                    <a:pt x="333" y="86"/>
                  </a:lnTo>
                  <a:lnTo>
                    <a:pt x="333" y="86"/>
                  </a:lnTo>
                  <a:lnTo>
                    <a:pt x="333" y="86"/>
                  </a:lnTo>
                  <a:lnTo>
                    <a:pt x="333" y="95"/>
                  </a:lnTo>
                  <a:lnTo>
                    <a:pt x="333" y="95"/>
                  </a:lnTo>
                  <a:lnTo>
                    <a:pt x="333" y="95"/>
                  </a:lnTo>
                  <a:lnTo>
                    <a:pt x="333" y="95"/>
                  </a:lnTo>
                  <a:lnTo>
                    <a:pt x="307" y="103"/>
                  </a:lnTo>
                  <a:lnTo>
                    <a:pt x="307" y="95"/>
                  </a:lnTo>
                  <a:lnTo>
                    <a:pt x="307" y="95"/>
                  </a:lnTo>
                  <a:lnTo>
                    <a:pt x="299" y="86"/>
                  </a:lnTo>
                  <a:lnTo>
                    <a:pt x="299" y="78"/>
                  </a:lnTo>
                  <a:lnTo>
                    <a:pt x="290" y="78"/>
                  </a:lnTo>
                  <a:lnTo>
                    <a:pt x="290" y="78"/>
                  </a:lnTo>
                  <a:lnTo>
                    <a:pt x="282" y="69"/>
                  </a:lnTo>
                  <a:lnTo>
                    <a:pt x="273" y="69"/>
                  </a:lnTo>
                  <a:lnTo>
                    <a:pt x="265" y="69"/>
                  </a:lnTo>
                  <a:lnTo>
                    <a:pt x="265" y="78"/>
                  </a:lnTo>
                  <a:lnTo>
                    <a:pt x="256" y="78"/>
                  </a:lnTo>
                  <a:lnTo>
                    <a:pt x="256" y="78"/>
                  </a:lnTo>
                  <a:lnTo>
                    <a:pt x="247" y="86"/>
                  </a:lnTo>
                  <a:lnTo>
                    <a:pt x="247" y="95"/>
                  </a:lnTo>
                  <a:lnTo>
                    <a:pt x="247" y="95"/>
                  </a:lnTo>
                  <a:lnTo>
                    <a:pt x="247" y="103"/>
                  </a:lnTo>
                  <a:lnTo>
                    <a:pt x="239" y="103"/>
                  </a:lnTo>
                  <a:lnTo>
                    <a:pt x="239" y="103"/>
                  </a:lnTo>
                  <a:lnTo>
                    <a:pt x="239" y="103"/>
                  </a:lnTo>
                  <a:lnTo>
                    <a:pt x="230" y="103"/>
                  </a:lnTo>
                  <a:lnTo>
                    <a:pt x="222" y="103"/>
                  </a:lnTo>
                  <a:lnTo>
                    <a:pt x="205" y="103"/>
                  </a:lnTo>
                  <a:lnTo>
                    <a:pt x="196" y="103"/>
                  </a:lnTo>
                  <a:lnTo>
                    <a:pt x="179" y="103"/>
                  </a:lnTo>
                  <a:lnTo>
                    <a:pt x="162" y="103"/>
                  </a:lnTo>
                  <a:lnTo>
                    <a:pt x="153" y="103"/>
                  </a:lnTo>
                  <a:lnTo>
                    <a:pt x="136" y="103"/>
                  </a:lnTo>
                  <a:lnTo>
                    <a:pt x="119" y="103"/>
                  </a:lnTo>
                  <a:lnTo>
                    <a:pt x="111" y="103"/>
                  </a:lnTo>
                  <a:lnTo>
                    <a:pt x="102" y="103"/>
                  </a:lnTo>
                  <a:lnTo>
                    <a:pt x="94" y="103"/>
                  </a:lnTo>
                  <a:lnTo>
                    <a:pt x="85" y="103"/>
                  </a:lnTo>
                  <a:lnTo>
                    <a:pt x="85" y="103"/>
                  </a:lnTo>
                  <a:lnTo>
                    <a:pt x="85" y="95"/>
                  </a:lnTo>
                  <a:lnTo>
                    <a:pt x="85" y="95"/>
                  </a:lnTo>
                  <a:lnTo>
                    <a:pt x="85" y="86"/>
                  </a:lnTo>
                  <a:lnTo>
                    <a:pt x="77" y="78"/>
                  </a:lnTo>
                  <a:lnTo>
                    <a:pt x="77" y="78"/>
                  </a:lnTo>
                  <a:lnTo>
                    <a:pt x="68" y="78"/>
                  </a:lnTo>
                  <a:lnTo>
                    <a:pt x="59" y="69"/>
                  </a:lnTo>
                  <a:lnTo>
                    <a:pt x="59" y="69"/>
                  </a:lnTo>
                  <a:lnTo>
                    <a:pt x="51" y="69"/>
                  </a:lnTo>
                  <a:lnTo>
                    <a:pt x="42" y="78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25" y="86"/>
                  </a:lnTo>
                  <a:lnTo>
                    <a:pt x="25" y="95"/>
                  </a:lnTo>
                  <a:lnTo>
                    <a:pt x="25" y="95"/>
                  </a:lnTo>
                  <a:lnTo>
                    <a:pt x="25" y="103"/>
                  </a:lnTo>
                  <a:lnTo>
                    <a:pt x="25" y="103"/>
                  </a:lnTo>
                  <a:lnTo>
                    <a:pt x="17" y="103"/>
                  </a:lnTo>
                  <a:lnTo>
                    <a:pt x="17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8" y="78"/>
                  </a:lnTo>
                  <a:lnTo>
                    <a:pt x="8" y="69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8" y="52"/>
                  </a:lnTo>
                  <a:lnTo>
                    <a:pt x="17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0" name="Freeform 550"/>
            <p:cNvSpPr>
              <a:spLocks/>
            </p:cNvSpPr>
            <p:nvPr/>
          </p:nvSpPr>
          <p:spPr bwMode="auto">
            <a:xfrm>
              <a:off x="1890712" y="3677951"/>
              <a:ext cx="68263" cy="412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3" y="26"/>
                </a:cxn>
                <a:cxn ang="0">
                  <a:pos x="43" y="26"/>
                </a:cxn>
                <a:cxn ang="0">
                  <a:pos x="0" y="0"/>
                </a:cxn>
              </a:cxnLst>
              <a:rect l="0" t="0" r="r" b="b"/>
              <a:pathLst>
                <a:path w="43" h="26">
                  <a:moveTo>
                    <a:pt x="0" y="0"/>
                  </a:moveTo>
                  <a:lnTo>
                    <a:pt x="0" y="0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1" name="Freeform 551"/>
            <p:cNvSpPr>
              <a:spLocks/>
            </p:cNvSpPr>
            <p:nvPr/>
          </p:nvSpPr>
          <p:spPr bwMode="auto">
            <a:xfrm>
              <a:off x="1592262" y="3677951"/>
              <a:ext cx="80963" cy="6829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43" y="0"/>
                </a:cxn>
                <a:cxn ang="0">
                  <a:pos x="34" y="0"/>
                </a:cxn>
                <a:cxn ang="0">
                  <a:pos x="34" y="9"/>
                </a:cxn>
                <a:cxn ang="0">
                  <a:pos x="26" y="17"/>
                </a:cxn>
                <a:cxn ang="0">
                  <a:pos x="17" y="17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0" y="26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9" y="43"/>
                </a:cxn>
                <a:cxn ang="0">
                  <a:pos x="9" y="34"/>
                </a:cxn>
                <a:cxn ang="0">
                  <a:pos x="9" y="34"/>
                </a:cxn>
                <a:cxn ang="0">
                  <a:pos x="9" y="34"/>
                </a:cxn>
                <a:cxn ang="0">
                  <a:pos x="17" y="34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26" y="26"/>
                </a:cxn>
                <a:cxn ang="0">
                  <a:pos x="26" y="17"/>
                </a:cxn>
                <a:cxn ang="0">
                  <a:pos x="34" y="17"/>
                </a:cxn>
                <a:cxn ang="0">
                  <a:pos x="43" y="9"/>
                </a:cxn>
                <a:cxn ang="0">
                  <a:pos x="43" y="0"/>
                </a:cxn>
                <a:cxn ang="0">
                  <a:pos x="51" y="0"/>
                </a:cxn>
              </a:cxnLst>
              <a:rect l="0" t="0" r="r" b="b"/>
              <a:pathLst>
                <a:path w="51" h="43">
                  <a:moveTo>
                    <a:pt x="51" y="0"/>
                  </a:moveTo>
                  <a:lnTo>
                    <a:pt x="43" y="0"/>
                  </a:lnTo>
                  <a:lnTo>
                    <a:pt x="34" y="0"/>
                  </a:lnTo>
                  <a:lnTo>
                    <a:pt x="34" y="9"/>
                  </a:lnTo>
                  <a:lnTo>
                    <a:pt x="26" y="17"/>
                  </a:lnTo>
                  <a:lnTo>
                    <a:pt x="17" y="17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9" y="43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17" y="34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26" y="26"/>
                  </a:lnTo>
                  <a:lnTo>
                    <a:pt x="26" y="17"/>
                  </a:lnTo>
                  <a:lnTo>
                    <a:pt x="34" y="17"/>
                  </a:lnTo>
                  <a:lnTo>
                    <a:pt x="43" y="9"/>
                  </a:lnTo>
                  <a:lnTo>
                    <a:pt x="43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2" name="Freeform 552"/>
            <p:cNvSpPr>
              <a:spLocks/>
            </p:cNvSpPr>
            <p:nvPr/>
          </p:nvSpPr>
          <p:spPr bwMode="auto">
            <a:xfrm>
              <a:off x="1714500" y="3827239"/>
              <a:ext cx="244475" cy="1588"/>
            </a:xfrm>
            <a:custGeom>
              <a:avLst/>
              <a:gdLst/>
              <a:ahLst/>
              <a:cxnLst>
                <a:cxn ang="0">
                  <a:pos x="154" y="0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145" y="0"/>
                </a:cxn>
                <a:cxn ang="0">
                  <a:pos x="137" y="0"/>
                </a:cxn>
                <a:cxn ang="0">
                  <a:pos x="120" y="0"/>
                </a:cxn>
                <a:cxn ang="0">
                  <a:pos x="111" y="0"/>
                </a:cxn>
                <a:cxn ang="0">
                  <a:pos x="94" y="0"/>
                </a:cxn>
                <a:cxn ang="0">
                  <a:pos x="77" y="0"/>
                </a:cxn>
                <a:cxn ang="0">
                  <a:pos x="68" y="0"/>
                </a:cxn>
                <a:cxn ang="0">
                  <a:pos x="51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17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51" y="0"/>
                </a:cxn>
                <a:cxn ang="0">
                  <a:pos x="68" y="0"/>
                </a:cxn>
                <a:cxn ang="0">
                  <a:pos x="77" y="0"/>
                </a:cxn>
                <a:cxn ang="0">
                  <a:pos x="94" y="0"/>
                </a:cxn>
                <a:cxn ang="0">
                  <a:pos x="111" y="0"/>
                </a:cxn>
                <a:cxn ang="0">
                  <a:pos x="120" y="0"/>
                </a:cxn>
                <a:cxn ang="0">
                  <a:pos x="137" y="0"/>
                </a:cxn>
                <a:cxn ang="0">
                  <a:pos x="145" y="0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154" y="0"/>
                </a:cxn>
              </a:cxnLst>
              <a:rect l="0" t="0" r="r" b="b"/>
              <a:pathLst>
                <a:path w="154">
                  <a:moveTo>
                    <a:pt x="154" y="0"/>
                  </a:moveTo>
                  <a:lnTo>
                    <a:pt x="154" y="0"/>
                  </a:lnTo>
                  <a:lnTo>
                    <a:pt x="154" y="0"/>
                  </a:lnTo>
                  <a:lnTo>
                    <a:pt x="145" y="0"/>
                  </a:lnTo>
                  <a:lnTo>
                    <a:pt x="137" y="0"/>
                  </a:lnTo>
                  <a:lnTo>
                    <a:pt x="120" y="0"/>
                  </a:lnTo>
                  <a:lnTo>
                    <a:pt x="111" y="0"/>
                  </a:lnTo>
                  <a:lnTo>
                    <a:pt x="94" y="0"/>
                  </a:lnTo>
                  <a:lnTo>
                    <a:pt x="77" y="0"/>
                  </a:lnTo>
                  <a:lnTo>
                    <a:pt x="68" y="0"/>
                  </a:lnTo>
                  <a:lnTo>
                    <a:pt x="51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51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94" y="0"/>
                  </a:lnTo>
                  <a:lnTo>
                    <a:pt x="111" y="0"/>
                  </a:lnTo>
                  <a:lnTo>
                    <a:pt x="120" y="0"/>
                  </a:lnTo>
                  <a:lnTo>
                    <a:pt x="137" y="0"/>
                  </a:lnTo>
                  <a:lnTo>
                    <a:pt x="145" y="0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3" name="Freeform 553"/>
            <p:cNvSpPr>
              <a:spLocks/>
            </p:cNvSpPr>
            <p:nvPr/>
          </p:nvSpPr>
          <p:spPr bwMode="auto">
            <a:xfrm>
              <a:off x="1619250" y="3758948"/>
              <a:ext cx="434975" cy="41293"/>
            </a:xfrm>
            <a:custGeom>
              <a:avLst/>
              <a:gdLst/>
              <a:ahLst/>
              <a:cxnLst>
                <a:cxn ang="0">
                  <a:pos x="265" y="9"/>
                </a:cxn>
                <a:cxn ang="0">
                  <a:pos x="265" y="9"/>
                </a:cxn>
                <a:cxn ang="0">
                  <a:pos x="257" y="9"/>
                </a:cxn>
                <a:cxn ang="0">
                  <a:pos x="257" y="9"/>
                </a:cxn>
                <a:cxn ang="0">
                  <a:pos x="248" y="9"/>
                </a:cxn>
                <a:cxn ang="0">
                  <a:pos x="240" y="9"/>
                </a:cxn>
                <a:cxn ang="0">
                  <a:pos x="231" y="18"/>
                </a:cxn>
                <a:cxn ang="0">
                  <a:pos x="222" y="18"/>
                </a:cxn>
                <a:cxn ang="0">
                  <a:pos x="60" y="26"/>
                </a:cxn>
                <a:cxn ang="0">
                  <a:pos x="52" y="18"/>
                </a:cxn>
                <a:cxn ang="0">
                  <a:pos x="52" y="9"/>
                </a:cxn>
                <a:cxn ang="0">
                  <a:pos x="43" y="9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18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43" y="9"/>
                </a:cxn>
                <a:cxn ang="0">
                  <a:pos x="52" y="9"/>
                </a:cxn>
                <a:cxn ang="0">
                  <a:pos x="60" y="18"/>
                </a:cxn>
                <a:cxn ang="0">
                  <a:pos x="60" y="18"/>
                </a:cxn>
                <a:cxn ang="0">
                  <a:pos x="222" y="18"/>
                </a:cxn>
                <a:cxn ang="0">
                  <a:pos x="231" y="9"/>
                </a:cxn>
                <a:cxn ang="0">
                  <a:pos x="240" y="9"/>
                </a:cxn>
                <a:cxn ang="0">
                  <a:pos x="248" y="0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65" y="9"/>
                </a:cxn>
                <a:cxn ang="0">
                  <a:pos x="274" y="9"/>
                </a:cxn>
                <a:cxn ang="0">
                  <a:pos x="265" y="9"/>
                </a:cxn>
              </a:cxnLst>
              <a:rect l="0" t="0" r="r" b="b"/>
              <a:pathLst>
                <a:path w="274" h="26">
                  <a:moveTo>
                    <a:pt x="265" y="9"/>
                  </a:moveTo>
                  <a:lnTo>
                    <a:pt x="265" y="9"/>
                  </a:lnTo>
                  <a:lnTo>
                    <a:pt x="265" y="9"/>
                  </a:lnTo>
                  <a:lnTo>
                    <a:pt x="265" y="9"/>
                  </a:lnTo>
                  <a:lnTo>
                    <a:pt x="257" y="9"/>
                  </a:lnTo>
                  <a:lnTo>
                    <a:pt x="257" y="9"/>
                  </a:lnTo>
                  <a:lnTo>
                    <a:pt x="257" y="9"/>
                  </a:lnTo>
                  <a:lnTo>
                    <a:pt x="257" y="9"/>
                  </a:lnTo>
                  <a:lnTo>
                    <a:pt x="248" y="9"/>
                  </a:lnTo>
                  <a:lnTo>
                    <a:pt x="248" y="9"/>
                  </a:lnTo>
                  <a:lnTo>
                    <a:pt x="240" y="9"/>
                  </a:lnTo>
                  <a:lnTo>
                    <a:pt x="240" y="9"/>
                  </a:lnTo>
                  <a:lnTo>
                    <a:pt x="231" y="9"/>
                  </a:lnTo>
                  <a:lnTo>
                    <a:pt x="231" y="18"/>
                  </a:lnTo>
                  <a:lnTo>
                    <a:pt x="222" y="18"/>
                  </a:lnTo>
                  <a:lnTo>
                    <a:pt x="222" y="18"/>
                  </a:lnTo>
                  <a:lnTo>
                    <a:pt x="222" y="26"/>
                  </a:lnTo>
                  <a:lnTo>
                    <a:pt x="60" y="26"/>
                  </a:lnTo>
                  <a:lnTo>
                    <a:pt x="60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18"/>
                  </a:lnTo>
                  <a:lnTo>
                    <a:pt x="0" y="18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60" y="9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214" y="18"/>
                  </a:lnTo>
                  <a:lnTo>
                    <a:pt x="222" y="18"/>
                  </a:lnTo>
                  <a:lnTo>
                    <a:pt x="222" y="18"/>
                  </a:lnTo>
                  <a:lnTo>
                    <a:pt x="231" y="9"/>
                  </a:lnTo>
                  <a:lnTo>
                    <a:pt x="231" y="9"/>
                  </a:lnTo>
                  <a:lnTo>
                    <a:pt x="240" y="9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65" y="9"/>
                  </a:lnTo>
                  <a:lnTo>
                    <a:pt x="265" y="9"/>
                  </a:lnTo>
                  <a:lnTo>
                    <a:pt x="274" y="9"/>
                  </a:lnTo>
                  <a:lnTo>
                    <a:pt x="274" y="9"/>
                  </a:lnTo>
                  <a:lnTo>
                    <a:pt x="274" y="9"/>
                  </a:lnTo>
                  <a:lnTo>
                    <a:pt x="265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4" name="Rectangle 554"/>
            <p:cNvSpPr>
              <a:spLocks noChangeArrowheads="1"/>
            </p:cNvSpPr>
            <p:nvPr/>
          </p:nvSpPr>
          <p:spPr bwMode="auto">
            <a:xfrm>
              <a:off x="1782762" y="3746242"/>
              <a:ext cx="26988" cy="127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5" name="Freeform 555"/>
            <p:cNvSpPr>
              <a:spLocks/>
            </p:cNvSpPr>
            <p:nvPr/>
          </p:nvSpPr>
          <p:spPr bwMode="auto">
            <a:xfrm>
              <a:off x="1579562" y="3677951"/>
              <a:ext cx="107950" cy="6829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8" y="0"/>
                </a:cxn>
                <a:cxn ang="0">
                  <a:pos x="59" y="0"/>
                </a:cxn>
                <a:cxn ang="0">
                  <a:pos x="51" y="9"/>
                </a:cxn>
                <a:cxn ang="0">
                  <a:pos x="51" y="9"/>
                </a:cxn>
                <a:cxn ang="0">
                  <a:pos x="42" y="17"/>
                </a:cxn>
                <a:cxn ang="0">
                  <a:pos x="34" y="17"/>
                </a:cxn>
                <a:cxn ang="0">
                  <a:pos x="34" y="26"/>
                </a:cxn>
                <a:cxn ang="0">
                  <a:pos x="25" y="26"/>
                </a:cxn>
                <a:cxn ang="0">
                  <a:pos x="25" y="34"/>
                </a:cxn>
                <a:cxn ang="0">
                  <a:pos x="25" y="34"/>
                </a:cxn>
                <a:cxn ang="0">
                  <a:pos x="25" y="34"/>
                </a:cxn>
                <a:cxn ang="0">
                  <a:pos x="17" y="43"/>
                </a:cxn>
                <a:cxn ang="0">
                  <a:pos x="17" y="43"/>
                </a:cxn>
                <a:cxn ang="0">
                  <a:pos x="0" y="43"/>
                </a:cxn>
                <a:cxn ang="0">
                  <a:pos x="8" y="43"/>
                </a:cxn>
                <a:cxn ang="0">
                  <a:pos x="17" y="43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25" y="34"/>
                </a:cxn>
                <a:cxn ang="0">
                  <a:pos x="25" y="26"/>
                </a:cxn>
                <a:cxn ang="0">
                  <a:pos x="25" y="26"/>
                </a:cxn>
                <a:cxn ang="0">
                  <a:pos x="34" y="26"/>
                </a:cxn>
                <a:cxn ang="0">
                  <a:pos x="34" y="17"/>
                </a:cxn>
                <a:cxn ang="0">
                  <a:pos x="42" y="17"/>
                </a:cxn>
                <a:cxn ang="0">
                  <a:pos x="51" y="9"/>
                </a:cxn>
                <a:cxn ang="0">
                  <a:pos x="51" y="0"/>
                </a:cxn>
                <a:cxn ang="0">
                  <a:pos x="59" y="0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68" h="43">
                  <a:moveTo>
                    <a:pt x="51" y="0"/>
                  </a:moveTo>
                  <a:lnTo>
                    <a:pt x="68" y="0"/>
                  </a:lnTo>
                  <a:lnTo>
                    <a:pt x="59" y="0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2" y="17"/>
                  </a:lnTo>
                  <a:lnTo>
                    <a:pt x="34" y="17"/>
                  </a:lnTo>
                  <a:lnTo>
                    <a:pt x="34" y="26"/>
                  </a:lnTo>
                  <a:lnTo>
                    <a:pt x="25" y="26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17" y="43"/>
                  </a:lnTo>
                  <a:lnTo>
                    <a:pt x="17" y="43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17" y="43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25" y="34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34" y="26"/>
                  </a:lnTo>
                  <a:lnTo>
                    <a:pt x="34" y="17"/>
                  </a:lnTo>
                  <a:lnTo>
                    <a:pt x="42" y="17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59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6" name="Freeform 556"/>
            <p:cNvSpPr>
              <a:spLocks/>
            </p:cNvSpPr>
            <p:nvPr/>
          </p:nvSpPr>
          <p:spPr bwMode="auto">
            <a:xfrm>
              <a:off x="1579562" y="3787535"/>
              <a:ext cx="26988" cy="3970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25"/>
                </a:cxn>
                <a:cxn ang="0">
                  <a:pos x="8" y="25"/>
                </a:cxn>
                <a:cxn ang="0">
                  <a:pos x="8" y="25"/>
                </a:cxn>
                <a:cxn ang="0">
                  <a:pos x="8" y="25"/>
                </a:cxn>
                <a:cxn ang="0">
                  <a:pos x="8" y="25"/>
                </a:cxn>
                <a:cxn ang="0">
                  <a:pos x="8" y="25"/>
                </a:cxn>
                <a:cxn ang="0">
                  <a:pos x="17" y="0"/>
                </a:cxn>
              </a:cxnLst>
              <a:rect l="0" t="0" r="r" b="b"/>
              <a:pathLst>
                <a:path w="17" h="25">
                  <a:moveTo>
                    <a:pt x="17" y="0"/>
                  </a:move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7" name="Rectangle 557"/>
            <p:cNvSpPr>
              <a:spLocks noChangeArrowheads="1"/>
            </p:cNvSpPr>
            <p:nvPr/>
          </p:nvSpPr>
          <p:spPr bwMode="auto">
            <a:xfrm>
              <a:off x="1592262" y="3758948"/>
              <a:ext cx="14288" cy="285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8" name="Rectangle 558"/>
            <p:cNvSpPr>
              <a:spLocks noChangeArrowheads="1"/>
            </p:cNvSpPr>
            <p:nvPr/>
          </p:nvSpPr>
          <p:spPr bwMode="auto">
            <a:xfrm>
              <a:off x="2081212" y="3758948"/>
              <a:ext cx="12700" cy="142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19" name="Freeform 559"/>
            <p:cNvSpPr>
              <a:spLocks/>
            </p:cNvSpPr>
            <p:nvPr/>
          </p:nvSpPr>
          <p:spPr bwMode="auto">
            <a:xfrm>
              <a:off x="2054225" y="3787535"/>
              <a:ext cx="53975" cy="269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25" y="17"/>
                </a:cxn>
                <a:cxn ang="0">
                  <a:pos x="34" y="17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17">
                  <a:moveTo>
                    <a:pt x="0" y="0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34" y="17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0" name="Freeform 560"/>
            <p:cNvSpPr>
              <a:spLocks/>
            </p:cNvSpPr>
            <p:nvPr/>
          </p:nvSpPr>
          <p:spPr bwMode="auto">
            <a:xfrm>
              <a:off x="1878012" y="4456669"/>
              <a:ext cx="161925" cy="20328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42" y="0"/>
                </a:cxn>
                <a:cxn ang="0">
                  <a:pos x="34" y="0"/>
                </a:cxn>
                <a:cxn ang="0">
                  <a:pos x="25" y="8"/>
                </a:cxn>
                <a:cxn ang="0">
                  <a:pos x="17" y="8"/>
                </a:cxn>
                <a:cxn ang="0">
                  <a:pos x="17" y="17"/>
                </a:cxn>
                <a:cxn ang="0">
                  <a:pos x="8" y="17"/>
                </a:cxn>
                <a:cxn ang="0">
                  <a:pos x="8" y="25"/>
                </a:cxn>
                <a:cxn ang="0">
                  <a:pos x="8" y="34"/>
                </a:cxn>
                <a:cxn ang="0">
                  <a:pos x="0" y="42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8" y="77"/>
                </a:cxn>
                <a:cxn ang="0">
                  <a:pos x="17" y="85"/>
                </a:cxn>
                <a:cxn ang="0">
                  <a:pos x="17" y="85"/>
                </a:cxn>
                <a:cxn ang="0">
                  <a:pos x="25" y="94"/>
                </a:cxn>
                <a:cxn ang="0">
                  <a:pos x="25" y="9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85" y="128"/>
                </a:cxn>
                <a:cxn ang="0">
                  <a:pos x="77" y="94"/>
                </a:cxn>
                <a:cxn ang="0">
                  <a:pos x="85" y="94"/>
                </a:cxn>
                <a:cxn ang="0">
                  <a:pos x="94" y="85"/>
                </a:cxn>
                <a:cxn ang="0">
                  <a:pos x="94" y="85"/>
                </a:cxn>
                <a:cxn ang="0">
                  <a:pos x="102" y="77"/>
                </a:cxn>
                <a:cxn ang="0">
                  <a:pos x="102" y="60"/>
                </a:cxn>
                <a:cxn ang="0">
                  <a:pos x="102" y="42"/>
                </a:cxn>
                <a:cxn ang="0">
                  <a:pos x="102" y="34"/>
                </a:cxn>
                <a:cxn ang="0">
                  <a:pos x="102" y="17"/>
                </a:cxn>
                <a:cxn ang="0">
                  <a:pos x="94" y="17"/>
                </a:cxn>
                <a:cxn ang="0">
                  <a:pos x="85" y="8"/>
                </a:cxn>
                <a:cxn ang="0">
                  <a:pos x="77" y="8"/>
                </a:cxn>
                <a:cxn ang="0">
                  <a:pos x="68" y="0"/>
                </a:cxn>
                <a:cxn ang="0">
                  <a:pos x="59" y="0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102" h="128">
                  <a:moveTo>
                    <a:pt x="51" y="0"/>
                  </a:moveTo>
                  <a:lnTo>
                    <a:pt x="51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1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8" y="77"/>
                  </a:lnTo>
                  <a:lnTo>
                    <a:pt x="8" y="77"/>
                  </a:lnTo>
                  <a:lnTo>
                    <a:pt x="8" y="85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25" y="9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4" y="128"/>
                  </a:lnTo>
                  <a:lnTo>
                    <a:pt x="85" y="128"/>
                  </a:lnTo>
                  <a:lnTo>
                    <a:pt x="77" y="94"/>
                  </a:lnTo>
                  <a:lnTo>
                    <a:pt x="77" y="94"/>
                  </a:lnTo>
                  <a:lnTo>
                    <a:pt x="85" y="94"/>
                  </a:lnTo>
                  <a:lnTo>
                    <a:pt x="85" y="94"/>
                  </a:lnTo>
                  <a:lnTo>
                    <a:pt x="85" y="85"/>
                  </a:lnTo>
                  <a:lnTo>
                    <a:pt x="94" y="85"/>
                  </a:lnTo>
                  <a:lnTo>
                    <a:pt x="94" y="85"/>
                  </a:lnTo>
                  <a:lnTo>
                    <a:pt x="94" y="85"/>
                  </a:lnTo>
                  <a:lnTo>
                    <a:pt x="94" y="77"/>
                  </a:lnTo>
                  <a:lnTo>
                    <a:pt x="102" y="77"/>
                  </a:lnTo>
                  <a:lnTo>
                    <a:pt x="102" y="68"/>
                  </a:lnTo>
                  <a:lnTo>
                    <a:pt x="102" y="60"/>
                  </a:lnTo>
                  <a:lnTo>
                    <a:pt x="102" y="51"/>
                  </a:lnTo>
                  <a:lnTo>
                    <a:pt x="102" y="42"/>
                  </a:lnTo>
                  <a:lnTo>
                    <a:pt x="102" y="34"/>
                  </a:lnTo>
                  <a:lnTo>
                    <a:pt x="102" y="34"/>
                  </a:lnTo>
                  <a:lnTo>
                    <a:pt x="102" y="25"/>
                  </a:lnTo>
                  <a:lnTo>
                    <a:pt x="102" y="17"/>
                  </a:lnTo>
                  <a:lnTo>
                    <a:pt x="102" y="17"/>
                  </a:lnTo>
                  <a:lnTo>
                    <a:pt x="94" y="17"/>
                  </a:lnTo>
                  <a:lnTo>
                    <a:pt x="94" y="17"/>
                  </a:lnTo>
                  <a:lnTo>
                    <a:pt x="85" y="8"/>
                  </a:lnTo>
                  <a:lnTo>
                    <a:pt x="85" y="8"/>
                  </a:lnTo>
                  <a:lnTo>
                    <a:pt x="77" y="8"/>
                  </a:lnTo>
                  <a:lnTo>
                    <a:pt x="77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1" name="Rectangle 561"/>
            <p:cNvSpPr>
              <a:spLocks noChangeArrowheads="1"/>
            </p:cNvSpPr>
            <p:nvPr/>
          </p:nvSpPr>
          <p:spPr bwMode="auto">
            <a:xfrm>
              <a:off x="1944687" y="4674249"/>
              <a:ext cx="55563" cy="1270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2" name="Freeform 562"/>
            <p:cNvSpPr>
              <a:spLocks/>
            </p:cNvSpPr>
            <p:nvPr/>
          </p:nvSpPr>
          <p:spPr bwMode="auto">
            <a:xfrm>
              <a:off x="1944687" y="4686954"/>
              <a:ext cx="41275" cy="2699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6" y="0"/>
                </a:cxn>
                <a:cxn ang="0">
                  <a:pos x="26" y="17"/>
                </a:cxn>
                <a:cxn ang="0">
                  <a:pos x="9" y="17"/>
                </a:cxn>
                <a:cxn ang="0">
                  <a:pos x="0" y="9"/>
                </a:cxn>
              </a:cxnLst>
              <a:rect l="0" t="0" r="r" b="b"/>
              <a:pathLst>
                <a:path w="26" h="17">
                  <a:moveTo>
                    <a:pt x="0" y="9"/>
                  </a:moveTo>
                  <a:lnTo>
                    <a:pt x="26" y="0"/>
                  </a:lnTo>
                  <a:lnTo>
                    <a:pt x="26" y="17"/>
                  </a:lnTo>
                  <a:lnTo>
                    <a:pt x="9" y="17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3" name="Freeform 563"/>
            <p:cNvSpPr>
              <a:spLocks/>
            </p:cNvSpPr>
            <p:nvPr/>
          </p:nvSpPr>
          <p:spPr bwMode="auto">
            <a:xfrm>
              <a:off x="1958975" y="4713953"/>
              <a:ext cx="26988" cy="269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8" y="9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7" y="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8" y="9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4" name="Freeform 564"/>
            <p:cNvSpPr>
              <a:spLocks/>
            </p:cNvSpPr>
            <p:nvPr/>
          </p:nvSpPr>
          <p:spPr bwMode="auto">
            <a:xfrm>
              <a:off x="1890712" y="4456669"/>
              <a:ext cx="149225" cy="20328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4" y="0"/>
                </a:cxn>
                <a:cxn ang="0">
                  <a:pos x="26" y="8"/>
                </a:cxn>
                <a:cxn ang="0">
                  <a:pos x="17" y="8"/>
                </a:cxn>
                <a:cxn ang="0">
                  <a:pos x="17" y="17"/>
                </a:cxn>
                <a:cxn ang="0">
                  <a:pos x="9" y="17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34"/>
                </a:cxn>
                <a:cxn ang="0">
                  <a:pos x="0" y="51"/>
                </a:cxn>
                <a:cxn ang="0">
                  <a:pos x="0" y="60"/>
                </a:cxn>
                <a:cxn ang="0">
                  <a:pos x="0" y="68"/>
                </a:cxn>
                <a:cxn ang="0">
                  <a:pos x="9" y="77"/>
                </a:cxn>
                <a:cxn ang="0">
                  <a:pos x="9" y="77"/>
                </a:cxn>
                <a:cxn ang="0">
                  <a:pos x="17" y="85"/>
                </a:cxn>
                <a:cxn ang="0">
                  <a:pos x="17" y="85"/>
                </a:cxn>
                <a:cxn ang="0">
                  <a:pos x="26" y="94"/>
                </a:cxn>
                <a:cxn ang="0">
                  <a:pos x="26" y="9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69" y="128"/>
                </a:cxn>
                <a:cxn ang="0">
                  <a:pos x="69" y="85"/>
                </a:cxn>
                <a:cxn ang="0">
                  <a:pos x="69" y="85"/>
                </a:cxn>
                <a:cxn ang="0">
                  <a:pos x="77" y="85"/>
                </a:cxn>
                <a:cxn ang="0">
                  <a:pos x="86" y="77"/>
                </a:cxn>
                <a:cxn ang="0">
                  <a:pos x="86" y="77"/>
                </a:cxn>
                <a:cxn ang="0">
                  <a:pos x="86" y="60"/>
                </a:cxn>
                <a:cxn ang="0">
                  <a:pos x="94" y="42"/>
                </a:cxn>
                <a:cxn ang="0">
                  <a:pos x="94" y="34"/>
                </a:cxn>
                <a:cxn ang="0">
                  <a:pos x="86" y="25"/>
                </a:cxn>
                <a:cxn ang="0">
                  <a:pos x="86" y="17"/>
                </a:cxn>
                <a:cxn ang="0">
                  <a:pos x="77" y="17"/>
                </a:cxn>
                <a:cxn ang="0">
                  <a:pos x="69" y="8"/>
                </a:cxn>
                <a:cxn ang="0">
                  <a:pos x="60" y="8"/>
                </a:cxn>
                <a:cxn ang="0">
                  <a:pos x="51" y="8"/>
                </a:cxn>
                <a:cxn ang="0">
                  <a:pos x="43" y="0"/>
                </a:cxn>
                <a:cxn ang="0">
                  <a:pos x="43" y="0"/>
                </a:cxn>
              </a:cxnLst>
              <a:rect l="0" t="0" r="r" b="b"/>
              <a:pathLst>
                <a:path w="94" h="128">
                  <a:moveTo>
                    <a:pt x="43" y="0"/>
                  </a:moveTo>
                  <a:lnTo>
                    <a:pt x="4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6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77"/>
                  </a:lnTo>
                  <a:lnTo>
                    <a:pt x="9" y="77"/>
                  </a:lnTo>
                  <a:lnTo>
                    <a:pt x="9" y="77"/>
                  </a:lnTo>
                  <a:lnTo>
                    <a:pt x="9" y="77"/>
                  </a:lnTo>
                  <a:lnTo>
                    <a:pt x="9" y="85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17" y="85"/>
                  </a:lnTo>
                  <a:lnTo>
                    <a:pt x="26" y="85"/>
                  </a:lnTo>
                  <a:lnTo>
                    <a:pt x="26" y="94"/>
                  </a:lnTo>
                  <a:lnTo>
                    <a:pt x="26" y="94"/>
                  </a:lnTo>
                  <a:lnTo>
                    <a:pt x="26" y="9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4" y="119"/>
                  </a:lnTo>
                  <a:lnTo>
                    <a:pt x="69" y="128"/>
                  </a:lnTo>
                  <a:lnTo>
                    <a:pt x="69" y="85"/>
                  </a:lnTo>
                  <a:lnTo>
                    <a:pt x="69" y="85"/>
                  </a:lnTo>
                  <a:lnTo>
                    <a:pt x="69" y="85"/>
                  </a:lnTo>
                  <a:lnTo>
                    <a:pt x="69" y="85"/>
                  </a:lnTo>
                  <a:lnTo>
                    <a:pt x="77" y="85"/>
                  </a:lnTo>
                  <a:lnTo>
                    <a:pt x="77" y="85"/>
                  </a:lnTo>
                  <a:lnTo>
                    <a:pt x="77" y="77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86" y="68"/>
                  </a:lnTo>
                  <a:lnTo>
                    <a:pt x="86" y="60"/>
                  </a:lnTo>
                  <a:lnTo>
                    <a:pt x="94" y="51"/>
                  </a:lnTo>
                  <a:lnTo>
                    <a:pt x="94" y="42"/>
                  </a:lnTo>
                  <a:lnTo>
                    <a:pt x="94" y="42"/>
                  </a:lnTo>
                  <a:lnTo>
                    <a:pt x="94" y="34"/>
                  </a:lnTo>
                  <a:lnTo>
                    <a:pt x="94" y="25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6" y="17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69" y="8"/>
                  </a:lnTo>
                  <a:lnTo>
                    <a:pt x="69" y="8"/>
                  </a:lnTo>
                  <a:lnTo>
                    <a:pt x="69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51" y="8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5" name="Freeform 565"/>
            <p:cNvSpPr>
              <a:spLocks/>
            </p:cNvSpPr>
            <p:nvPr/>
          </p:nvSpPr>
          <p:spPr bwMode="auto">
            <a:xfrm>
              <a:off x="1944687" y="4374084"/>
              <a:ext cx="26988" cy="41293"/>
            </a:xfrm>
            <a:custGeom>
              <a:avLst/>
              <a:gdLst/>
              <a:ahLst/>
              <a:cxnLst>
                <a:cxn ang="0">
                  <a:pos x="9" y="26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9" y="26"/>
                </a:cxn>
                <a:cxn ang="0">
                  <a:pos x="9" y="26"/>
                </a:cxn>
              </a:cxnLst>
              <a:rect l="0" t="0" r="r" b="b"/>
              <a:pathLst>
                <a:path w="17" h="26">
                  <a:moveTo>
                    <a:pt x="9" y="26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9" y="26"/>
                  </a:lnTo>
                  <a:lnTo>
                    <a:pt x="9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6" name="Freeform 566"/>
            <p:cNvSpPr>
              <a:spLocks/>
            </p:cNvSpPr>
            <p:nvPr/>
          </p:nvSpPr>
          <p:spPr bwMode="auto">
            <a:xfrm>
              <a:off x="1958975" y="4428082"/>
              <a:ext cx="12700" cy="1429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8" y="9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8" h="9">
                  <a:moveTo>
                    <a:pt x="0" y="9"/>
                  </a:moveTo>
                  <a:lnTo>
                    <a:pt x="0" y="9"/>
                  </a:lnTo>
                  <a:lnTo>
                    <a:pt x="8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7" name="Freeform 567"/>
            <p:cNvSpPr>
              <a:spLocks/>
            </p:cNvSpPr>
            <p:nvPr/>
          </p:nvSpPr>
          <p:spPr bwMode="auto">
            <a:xfrm>
              <a:off x="2039937" y="4401083"/>
              <a:ext cx="26988" cy="4129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17" h="26">
                  <a:moveTo>
                    <a:pt x="0" y="26"/>
                  </a:moveTo>
                  <a:lnTo>
                    <a:pt x="9" y="0"/>
                  </a:lnTo>
                  <a:lnTo>
                    <a:pt x="17" y="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8" name="Freeform 568"/>
            <p:cNvSpPr>
              <a:spLocks/>
            </p:cNvSpPr>
            <p:nvPr/>
          </p:nvSpPr>
          <p:spPr bwMode="auto">
            <a:xfrm>
              <a:off x="2027237" y="4456669"/>
              <a:ext cx="12700" cy="1270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29" name="Freeform 569"/>
            <p:cNvSpPr>
              <a:spLocks/>
            </p:cNvSpPr>
            <p:nvPr/>
          </p:nvSpPr>
          <p:spPr bwMode="auto">
            <a:xfrm>
              <a:off x="1836737" y="4415377"/>
              <a:ext cx="41275" cy="41293"/>
            </a:xfrm>
            <a:custGeom>
              <a:avLst/>
              <a:gdLst/>
              <a:ahLst/>
              <a:cxnLst>
                <a:cxn ang="0">
                  <a:pos x="26" y="26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17" y="26"/>
                </a:cxn>
                <a:cxn ang="0">
                  <a:pos x="26" y="26"/>
                </a:cxn>
              </a:cxnLst>
              <a:rect l="0" t="0" r="r" b="b"/>
              <a:pathLst>
                <a:path w="26" h="26">
                  <a:moveTo>
                    <a:pt x="26" y="26"/>
                  </a:moveTo>
                  <a:lnTo>
                    <a:pt x="9" y="0"/>
                  </a:lnTo>
                  <a:lnTo>
                    <a:pt x="0" y="8"/>
                  </a:lnTo>
                  <a:lnTo>
                    <a:pt x="17" y="26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30" name="Freeform 570"/>
            <p:cNvSpPr>
              <a:spLocks/>
            </p:cNvSpPr>
            <p:nvPr/>
          </p:nvSpPr>
          <p:spPr bwMode="auto">
            <a:xfrm>
              <a:off x="1878012" y="4469374"/>
              <a:ext cx="12700" cy="1429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8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31" name="Freeform 571"/>
            <p:cNvSpPr>
              <a:spLocks/>
            </p:cNvSpPr>
            <p:nvPr/>
          </p:nvSpPr>
          <p:spPr bwMode="auto">
            <a:xfrm>
              <a:off x="1782762" y="4496373"/>
              <a:ext cx="95250" cy="26999"/>
            </a:xfrm>
            <a:custGeom>
              <a:avLst/>
              <a:gdLst/>
              <a:ahLst/>
              <a:cxnLst>
                <a:cxn ang="0">
                  <a:pos x="60" y="17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60" y="9"/>
                </a:cxn>
                <a:cxn ang="0">
                  <a:pos x="60" y="17"/>
                </a:cxn>
              </a:cxnLst>
              <a:rect l="0" t="0" r="r" b="b"/>
              <a:pathLst>
                <a:path w="60" h="17">
                  <a:moveTo>
                    <a:pt x="60" y="17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60" y="9"/>
                  </a:lnTo>
                  <a:lnTo>
                    <a:pt x="6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32" name="Freeform 572"/>
            <p:cNvSpPr>
              <a:spLocks/>
            </p:cNvSpPr>
            <p:nvPr/>
          </p:nvSpPr>
          <p:spPr bwMode="auto">
            <a:xfrm>
              <a:off x="1863725" y="4374084"/>
              <a:ext cx="53975" cy="82585"/>
            </a:xfrm>
            <a:custGeom>
              <a:avLst/>
              <a:gdLst/>
              <a:ahLst/>
              <a:cxnLst>
                <a:cxn ang="0">
                  <a:pos x="26" y="5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43"/>
                </a:cxn>
                <a:cxn ang="0">
                  <a:pos x="26" y="52"/>
                </a:cxn>
              </a:cxnLst>
              <a:rect l="0" t="0" r="r" b="b"/>
              <a:pathLst>
                <a:path w="34" h="52">
                  <a:moveTo>
                    <a:pt x="26" y="5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4" y="43"/>
                  </a:lnTo>
                  <a:lnTo>
                    <a:pt x="26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33" name="Freeform 573"/>
            <p:cNvSpPr>
              <a:spLocks/>
            </p:cNvSpPr>
            <p:nvPr/>
          </p:nvSpPr>
          <p:spPr bwMode="auto">
            <a:xfrm>
              <a:off x="2000250" y="4361379"/>
              <a:ext cx="39688" cy="95290"/>
            </a:xfrm>
            <a:custGeom>
              <a:avLst/>
              <a:gdLst/>
              <a:ahLst/>
              <a:cxnLst>
                <a:cxn ang="0">
                  <a:pos x="8" y="60"/>
                </a:cxn>
                <a:cxn ang="0">
                  <a:pos x="25" y="8"/>
                </a:cxn>
                <a:cxn ang="0">
                  <a:pos x="25" y="0"/>
                </a:cxn>
                <a:cxn ang="0">
                  <a:pos x="0" y="51"/>
                </a:cxn>
                <a:cxn ang="0">
                  <a:pos x="8" y="60"/>
                </a:cxn>
              </a:cxnLst>
              <a:rect l="0" t="0" r="r" b="b"/>
              <a:pathLst>
                <a:path w="25" h="60">
                  <a:moveTo>
                    <a:pt x="8" y="60"/>
                  </a:moveTo>
                  <a:lnTo>
                    <a:pt x="25" y="8"/>
                  </a:lnTo>
                  <a:lnTo>
                    <a:pt x="25" y="0"/>
                  </a:lnTo>
                  <a:lnTo>
                    <a:pt x="0" y="51"/>
                  </a:lnTo>
                  <a:lnTo>
                    <a:pt x="8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34" name="Freeform 574"/>
            <p:cNvSpPr>
              <a:spLocks/>
            </p:cNvSpPr>
            <p:nvPr/>
          </p:nvSpPr>
          <p:spPr bwMode="auto">
            <a:xfrm>
              <a:off x="2054225" y="4483668"/>
              <a:ext cx="80963" cy="3970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8" y="17"/>
                </a:cxn>
                <a:cxn ang="0">
                  <a:pos x="0" y="25"/>
                </a:cxn>
              </a:cxnLst>
              <a:rect l="0" t="0" r="r" b="b"/>
              <a:pathLst>
                <a:path w="51" h="25">
                  <a:moveTo>
                    <a:pt x="0" y="25"/>
                  </a:moveTo>
                  <a:lnTo>
                    <a:pt x="51" y="0"/>
                  </a:lnTo>
                  <a:lnTo>
                    <a:pt x="51" y="0"/>
                  </a:lnTo>
                  <a:lnTo>
                    <a:pt x="8" y="1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35" name="Freeform 575"/>
            <p:cNvSpPr>
              <a:spLocks/>
            </p:cNvSpPr>
            <p:nvPr/>
          </p:nvSpPr>
          <p:spPr bwMode="auto">
            <a:xfrm>
              <a:off x="1917700" y="4537666"/>
              <a:ext cx="95250" cy="107996"/>
            </a:xfrm>
            <a:custGeom>
              <a:avLst/>
              <a:gdLst/>
              <a:ahLst/>
              <a:cxnLst>
                <a:cxn ang="0">
                  <a:pos x="52" y="17"/>
                </a:cxn>
                <a:cxn ang="0">
                  <a:pos x="52" y="17"/>
                </a:cxn>
                <a:cxn ang="0">
                  <a:pos x="52" y="26"/>
                </a:cxn>
                <a:cxn ang="0">
                  <a:pos x="43" y="26"/>
                </a:cxn>
                <a:cxn ang="0">
                  <a:pos x="43" y="26"/>
                </a:cxn>
                <a:cxn ang="0">
                  <a:pos x="34" y="68"/>
                </a:cxn>
                <a:cxn ang="0">
                  <a:pos x="34" y="43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26" y="26"/>
                </a:cxn>
                <a:cxn ang="0">
                  <a:pos x="9" y="26"/>
                </a:cxn>
                <a:cxn ang="0">
                  <a:pos x="0" y="17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9" y="17"/>
                </a:cxn>
                <a:cxn ang="0">
                  <a:pos x="9" y="9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17" y="17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9" y="26"/>
                </a:cxn>
                <a:cxn ang="0">
                  <a:pos x="26" y="26"/>
                </a:cxn>
                <a:cxn ang="0">
                  <a:pos x="34" y="34"/>
                </a:cxn>
                <a:cxn ang="0">
                  <a:pos x="26" y="34"/>
                </a:cxn>
                <a:cxn ang="0">
                  <a:pos x="26" y="43"/>
                </a:cxn>
                <a:cxn ang="0">
                  <a:pos x="34" y="68"/>
                </a:cxn>
                <a:cxn ang="0">
                  <a:pos x="43" y="26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60" y="17"/>
                </a:cxn>
                <a:cxn ang="0">
                  <a:pos x="52" y="9"/>
                </a:cxn>
                <a:cxn ang="0">
                  <a:pos x="52" y="9"/>
                </a:cxn>
                <a:cxn ang="0">
                  <a:pos x="52" y="9"/>
                </a:cxn>
              </a:cxnLst>
              <a:rect l="0" t="0" r="r" b="b"/>
              <a:pathLst>
                <a:path w="60" h="68">
                  <a:moveTo>
                    <a:pt x="52" y="9"/>
                  </a:moveTo>
                  <a:lnTo>
                    <a:pt x="52" y="9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34" y="26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34" y="51"/>
                  </a:lnTo>
                  <a:lnTo>
                    <a:pt x="34" y="43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26"/>
                  </a:lnTo>
                  <a:lnTo>
                    <a:pt x="26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9" y="26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17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26" y="60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43" y="68"/>
                  </a:lnTo>
                  <a:lnTo>
                    <a:pt x="43" y="34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60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0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36" name="Freeform 576"/>
            <p:cNvSpPr>
              <a:spLocks/>
            </p:cNvSpPr>
            <p:nvPr/>
          </p:nvSpPr>
          <p:spPr bwMode="auto">
            <a:xfrm>
              <a:off x="1917700" y="4523372"/>
              <a:ext cx="82550" cy="55586"/>
            </a:xfrm>
            <a:custGeom>
              <a:avLst/>
              <a:gdLst/>
              <a:ahLst/>
              <a:cxnLst>
                <a:cxn ang="0">
                  <a:pos x="52" y="18"/>
                </a:cxn>
                <a:cxn ang="0">
                  <a:pos x="52" y="18"/>
                </a:cxn>
                <a:cxn ang="0">
                  <a:pos x="43" y="18"/>
                </a:cxn>
                <a:cxn ang="0">
                  <a:pos x="43" y="18"/>
                </a:cxn>
                <a:cxn ang="0">
                  <a:pos x="43" y="26"/>
                </a:cxn>
                <a:cxn ang="0">
                  <a:pos x="52" y="18"/>
                </a:cxn>
                <a:cxn ang="0">
                  <a:pos x="52" y="18"/>
                </a:cxn>
                <a:cxn ang="0">
                  <a:pos x="52" y="9"/>
                </a:cxn>
                <a:cxn ang="0">
                  <a:pos x="52" y="9"/>
                </a:cxn>
                <a:cxn ang="0">
                  <a:pos x="52" y="9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34" y="9"/>
                </a:cxn>
                <a:cxn ang="0">
                  <a:pos x="34" y="9"/>
                </a:cxn>
                <a:cxn ang="0">
                  <a:pos x="34" y="18"/>
                </a:cxn>
                <a:cxn ang="0">
                  <a:pos x="34" y="26"/>
                </a:cxn>
                <a:cxn ang="0">
                  <a:pos x="34" y="35"/>
                </a:cxn>
                <a:cxn ang="0">
                  <a:pos x="26" y="35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26" y="18"/>
                </a:cxn>
                <a:cxn ang="0">
                  <a:pos x="26" y="9"/>
                </a:cxn>
                <a:cxn ang="0">
                  <a:pos x="17" y="9"/>
                </a:cxn>
                <a:cxn ang="0">
                  <a:pos x="9" y="9"/>
                </a:cxn>
                <a:cxn ang="0">
                  <a:pos x="9" y="18"/>
                </a:cxn>
                <a:cxn ang="0">
                  <a:pos x="0" y="18"/>
                </a:cxn>
                <a:cxn ang="0">
                  <a:pos x="0" y="9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26" y="9"/>
                </a:cxn>
                <a:cxn ang="0">
                  <a:pos x="26" y="18"/>
                </a:cxn>
                <a:cxn ang="0">
                  <a:pos x="26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18"/>
                </a:cxn>
                <a:cxn ang="0">
                  <a:pos x="34" y="9"/>
                </a:cxn>
                <a:cxn ang="0">
                  <a:pos x="34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52" y="0"/>
                </a:cxn>
                <a:cxn ang="0">
                  <a:pos x="52" y="9"/>
                </a:cxn>
                <a:cxn ang="0">
                  <a:pos x="52" y="9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43" y="26"/>
                </a:cxn>
                <a:cxn ang="0">
                  <a:pos x="43" y="26"/>
                </a:cxn>
                <a:cxn ang="0">
                  <a:pos x="43" y="18"/>
                </a:cxn>
                <a:cxn ang="0">
                  <a:pos x="43" y="18"/>
                </a:cxn>
                <a:cxn ang="0">
                  <a:pos x="52" y="9"/>
                </a:cxn>
                <a:cxn ang="0">
                  <a:pos x="52" y="9"/>
                </a:cxn>
                <a:cxn ang="0">
                  <a:pos x="52" y="18"/>
                </a:cxn>
              </a:cxnLst>
              <a:rect l="0" t="0" r="r" b="b"/>
              <a:pathLst>
                <a:path w="52" h="35">
                  <a:moveTo>
                    <a:pt x="52" y="18"/>
                  </a:move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52" y="26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0" y="18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9" y="9"/>
                  </a:lnTo>
                  <a:lnTo>
                    <a:pt x="9" y="9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52" y="18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18"/>
                  </a:lnTo>
                  <a:lnTo>
                    <a:pt x="5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grpSp>
          <p:nvGrpSpPr>
            <p:cNvPr id="1270619" name="Gruppieren 1270618">
              <a:extLst>
                <a:ext uri="{FF2B5EF4-FFF2-40B4-BE49-F238E27FC236}">
                  <a16:creationId xmlns:a16="http://schemas.microsoft.com/office/drawing/2014/main" id="{CDDA1B03-107C-4F60-92A9-0090AB139F27}"/>
                </a:ext>
              </a:extLst>
            </p:cNvPr>
            <p:cNvGrpSpPr/>
            <p:nvPr/>
          </p:nvGrpSpPr>
          <p:grpSpPr>
            <a:xfrm>
              <a:off x="1862137" y="5491577"/>
              <a:ext cx="366713" cy="422454"/>
              <a:chOff x="1774663" y="5189210"/>
              <a:chExt cx="366713" cy="422454"/>
            </a:xfrm>
          </p:grpSpPr>
          <p:grpSp>
            <p:nvGrpSpPr>
              <p:cNvPr id="23" name="Group 577"/>
              <p:cNvGrpSpPr>
                <a:grpSpLocks/>
              </p:cNvGrpSpPr>
              <p:nvPr/>
            </p:nvGrpSpPr>
            <p:grpSpPr bwMode="auto">
              <a:xfrm>
                <a:off x="1774663" y="5189210"/>
                <a:ext cx="366713" cy="422454"/>
                <a:chOff x="1768" y="3508"/>
                <a:chExt cx="231" cy="266"/>
              </a:xfrm>
            </p:grpSpPr>
            <p:sp>
              <p:nvSpPr>
                <p:cNvPr id="1270338" name="Rectangle 578"/>
                <p:cNvSpPr>
                  <a:spLocks noChangeArrowheads="1"/>
                </p:cNvSpPr>
                <p:nvPr/>
              </p:nvSpPr>
              <p:spPr bwMode="auto">
                <a:xfrm>
                  <a:off x="1768" y="3508"/>
                  <a:ext cx="231" cy="266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339" name="Rectangle 579"/>
                <p:cNvSpPr>
                  <a:spLocks noChangeArrowheads="1"/>
                </p:cNvSpPr>
                <p:nvPr/>
              </p:nvSpPr>
              <p:spPr bwMode="auto">
                <a:xfrm>
                  <a:off x="1785" y="3525"/>
                  <a:ext cx="188" cy="249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340" name="Freeform 580"/>
                <p:cNvSpPr>
                  <a:spLocks/>
                </p:cNvSpPr>
                <p:nvPr/>
              </p:nvSpPr>
              <p:spPr bwMode="auto">
                <a:xfrm>
                  <a:off x="1776" y="3508"/>
                  <a:ext cx="17" cy="25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17"/>
                    </a:cxn>
                    <a:cxn ang="0">
                      <a:pos x="17" y="257"/>
                    </a:cxn>
                    <a:cxn ang="0">
                      <a:pos x="0" y="25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257">
                      <a:moveTo>
                        <a:pt x="0" y="0"/>
                      </a:moveTo>
                      <a:lnTo>
                        <a:pt x="17" y="17"/>
                      </a:lnTo>
                      <a:lnTo>
                        <a:pt x="17" y="257"/>
                      </a:lnTo>
                      <a:lnTo>
                        <a:pt x="0" y="2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341" name="Freeform 581"/>
                <p:cNvSpPr>
                  <a:spLocks/>
                </p:cNvSpPr>
                <p:nvPr/>
              </p:nvSpPr>
              <p:spPr bwMode="auto">
                <a:xfrm>
                  <a:off x="1776" y="3508"/>
                  <a:ext cx="21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4" y="0"/>
                    </a:cxn>
                    <a:cxn ang="0">
                      <a:pos x="197" y="17"/>
                    </a:cxn>
                    <a:cxn ang="0">
                      <a:pos x="17" y="1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4" h="17">
                      <a:moveTo>
                        <a:pt x="0" y="0"/>
                      </a:moveTo>
                      <a:lnTo>
                        <a:pt x="214" y="0"/>
                      </a:lnTo>
                      <a:lnTo>
                        <a:pt x="197" y="17"/>
                      </a:lnTo>
                      <a:lnTo>
                        <a:pt x="17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0606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sp>
              <p:nvSpPr>
                <p:cNvPr id="1270342" name="Freeform 582"/>
                <p:cNvSpPr>
                  <a:spLocks/>
                </p:cNvSpPr>
                <p:nvPr/>
              </p:nvSpPr>
              <p:spPr bwMode="auto">
                <a:xfrm>
                  <a:off x="1973" y="3508"/>
                  <a:ext cx="17" cy="257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17" y="0"/>
                    </a:cxn>
                    <a:cxn ang="0">
                      <a:pos x="17" y="257"/>
                    </a:cxn>
                    <a:cxn ang="0">
                      <a:pos x="0" y="257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17" h="257">
                      <a:moveTo>
                        <a:pt x="0" y="17"/>
                      </a:moveTo>
                      <a:lnTo>
                        <a:pt x="17" y="0"/>
                      </a:lnTo>
                      <a:lnTo>
                        <a:pt x="17" y="257"/>
                      </a:lnTo>
                      <a:lnTo>
                        <a:pt x="0" y="257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24" name="Group 583"/>
              <p:cNvGrpSpPr>
                <a:grpSpLocks/>
              </p:cNvGrpSpPr>
              <p:nvPr/>
            </p:nvGrpSpPr>
            <p:grpSpPr bwMode="auto">
              <a:xfrm>
                <a:off x="1809921" y="5216209"/>
                <a:ext cx="244475" cy="381162"/>
                <a:chOff x="1793" y="3525"/>
                <a:chExt cx="154" cy="240"/>
              </a:xfrm>
            </p:grpSpPr>
            <p:sp>
              <p:nvSpPr>
                <p:cNvPr id="1270344" name="Freeform 584"/>
                <p:cNvSpPr>
                  <a:spLocks/>
                </p:cNvSpPr>
                <p:nvPr/>
              </p:nvSpPr>
              <p:spPr bwMode="auto">
                <a:xfrm>
                  <a:off x="1811" y="3525"/>
                  <a:ext cx="136" cy="24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40"/>
                    </a:cxn>
                    <a:cxn ang="0">
                      <a:pos x="136" y="214"/>
                    </a:cxn>
                    <a:cxn ang="0">
                      <a:pos x="136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6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36" y="214"/>
                      </a:lnTo>
                      <a:lnTo>
                        <a:pt x="136" y="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1428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grpSp>
              <p:nvGrpSpPr>
                <p:cNvPr id="25" name="Group 585"/>
                <p:cNvGrpSpPr>
                  <a:grpSpLocks/>
                </p:cNvGrpSpPr>
                <p:nvPr/>
              </p:nvGrpSpPr>
              <p:grpSpPr bwMode="auto">
                <a:xfrm>
                  <a:off x="1836" y="3551"/>
                  <a:ext cx="94" cy="86"/>
                  <a:chOff x="1836" y="3551"/>
                  <a:chExt cx="94" cy="86"/>
                </a:xfrm>
              </p:grpSpPr>
              <p:sp>
                <p:nvSpPr>
                  <p:cNvPr id="1270346" name="Freeform 586"/>
                  <p:cNvSpPr>
                    <a:spLocks/>
                  </p:cNvSpPr>
                  <p:nvPr/>
                </p:nvSpPr>
                <p:spPr bwMode="auto">
                  <a:xfrm>
                    <a:off x="1836" y="3551"/>
                    <a:ext cx="94" cy="8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4" y="17"/>
                      </a:cxn>
                      <a:cxn ang="0">
                        <a:pos x="94" y="86"/>
                      </a:cxn>
                      <a:cxn ang="0">
                        <a:pos x="0" y="8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4" h="86">
                        <a:moveTo>
                          <a:pt x="0" y="0"/>
                        </a:moveTo>
                        <a:lnTo>
                          <a:pt x="94" y="17"/>
                        </a:lnTo>
                        <a:lnTo>
                          <a:pt x="94" y="86"/>
                        </a:lnTo>
                        <a:lnTo>
                          <a:pt x="0" y="8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70347" name="Freeform 587"/>
                  <p:cNvSpPr>
                    <a:spLocks/>
                  </p:cNvSpPr>
                  <p:nvPr/>
                </p:nvSpPr>
                <p:spPr bwMode="auto">
                  <a:xfrm>
                    <a:off x="1836" y="3551"/>
                    <a:ext cx="94" cy="8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4" y="17"/>
                      </a:cxn>
                      <a:cxn ang="0">
                        <a:pos x="94" y="86"/>
                      </a:cxn>
                      <a:cxn ang="0">
                        <a:pos x="0" y="8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4" h="86">
                        <a:moveTo>
                          <a:pt x="0" y="0"/>
                        </a:moveTo>
                        <a:lnTo>
                          <a:pt x="94" y="17"/>
                        </a:lnTo>
                        <a:lnTo>
                          <a:pt x="94" y="86"/>
                        </a:lnTo>
                        <a:lnTo>
                          <a:pt x="0" y="8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70348" name="Rectangle 588"/>
                  <p:cNvSpPr>
                    <a:spLocks noChangeArrowheads="1"/>
                  </p:cNvSpPr>
                  <p:nvPr/>
                </p:nvSpPr>
                <p:spPr bwMode="auto">
                  <a:xfrm>
                    <a:off x="1836" y="3551"/>
                    <a:ext cx="0" cy="86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</p:grpSp>
            <p:grpSp>
              <p:nvGrpSpPr>
                <p:cNvPr id="26" name="Group 589"/>
                <p:cNvGrpSpPr>
                  <a:grpSpLocks/>
                </p:cNvGrpSpPr>
                <p:nvPr/>
              </p:nvGrpSpPr>
              <p:grpSpPr bwMode="auto">
                <a:xfrm>
                  <a:off x="1836" y="3654"/>
                  <a:ext cx="94" cy="94"/>
                  <a:chOff x="1836" y="3654"/>
                  <a:chExt cx="94" cy="94"/>
                </a:xfrm>
              </p:grpSpPr>
              <p:sp>
                <p:nvSpPr>
                  <p:cNvPr id="1270350" name="Freeform 590"/>
                  <p:cNvSpPr>
                    <a:spLocks/>
                  </p:cNvSpPr>
                  <p:nvPr/>
                </p:nvSpPr>
                <p:spPr bwMode="auto">
                  <a:xfrm>
                    <a:off x="1836" y="3654"/>
                    <a:ext cx="94" cy="9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4" y="0"/>
                      </a:cxn>
                      <a:cxn ang="0">
                        <a:pos x="94" y="77"/>
                      </a:cxn>
                      <a:cxn ang="0">
                        <a:pos x="0" y="9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4" h="94">
                        <a:moveTo>
                          <a:pt x="0" y="0"/>
                        </a:moveTo>
                        <a:lnTo>
                          <a:pt x="94" y="0"/>
                        </a:lnTo>
                        <a:lnTo>
                          <a:pt x="94" y="77"/>
                        </a:lnTo>
                        <a:lnTo>
                          <a:pt x="0" y="9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0E0E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70351" name="Freeform 591"/>
                  <p:cNvSpPr>
                    <a:spLocks/>
                  </p:cNvSpPr>
                  <p:nvPr/>
                </p:nvSpPr>
                <p:spPr bwMode="auto">
                  <a:xfrm>
                    <a:off x="1836" y="3654"/>
                    <a:ext cx="94" cy="85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94" y="0"/>
                      </a:cxn>
                      <a:cxn ang="0">
                        <a:pos x="94" y="77"/>
                      </a:cxn>
                      <a:cxn ang="0">
                        <a:pos x="0" y="85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94" h="85">
                        <a:moveTo>
                          <a:pt x="0" y="8"/>
                        </a:moveTo>
                        <a:lnTo>
                          <a:pt x="94" y="0"/>
                        </a:lnTo>
                        <a:lnTo>
                          <a:pt x="94" y="77"/>
                        </a:lnTo>
                        <a:lnTo>
                          <a:pt x="0" y="85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70352" name="Freeform 592"/>
                  <p:cNvSpPr>
                    <a:spLocks/>
                  </p:cNvSpPr>
                  <p:nvPr/>
                </p:nvSpPr>
                <p:spPr bwMode="auto">
                  <a:xfrm>
                    <a:off x="1836" y="3654"/>
                    <a:ext cx="1" cy="9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94"/>
                      </a:cxn>
                      <a:cxn ang="0">
                        <a:pos x="0" y="8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94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94"/>
                        </a:lnTo>
                        <a:lnTo>
                          <a:pt x="0" y="8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</p:grpSp>
            <p:sp>
              <p:nvSpPr>
                <p:cNvPr id="1270353" name="Freeform 593"/>
                <p:cNvSpPr>
                  <a:spLocks/>
                </p:cNvSpPr>
                <p:nvPr/>
              </p:nvSpPr>
              <p:spPr bwMode="auto">
                <a:xfrm>
                  <a:off x="1793" y="3525"/>
                  <a:ext cx="18" cy="24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9"/>
                    </a:cxn>
                    <a:cxn ang="0">
                      <a:pos x="0" y="240"/>
                    </a:cxn>
                    <a:cxn ang="0">
                      <a:pos x="18" y="24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18" h="240">
                      <a:moveTo>
                        <a:pt x="18" y="0"/>
                      </a:moveTo>
                      <a:lnTo>
                        <a:pt x="0" y="9"/>
                      </a:lnTo>
                      <a:lnTo>
                        <a:pt x="0" y="240"/>
                      </a:lnTo>
                      <a:lnTo>
                        <a:pt x="18" y="24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>
                    <a:latin typeface="Arial Narrow" pitchFamily="34" charset="0"/>
                  </a:endParaRPr>
                </a:p>
              </p:txBody>
            </p:sp>
            <p:grpSp>
              <p:nvGrpSpPr>
                <p:cNvPr id="27" name="Group 594"/>
                <p:cNvGrpSpPr>
                  <a:grpSpLocks/>
                </p:cNvGrpSpPr>
                <p:nvPr/>
              </p:nvGrpSpPr>
              <p:grpSpPr bwMode="auto">
                <a:xfrm>
                  <a:off x="1930" y="3628"/>
                  <a:ext cx="17" cy="34"/>
                  <a:chOff x="1930" y="3628"/>
                  <a:chExt cx="17" cy="34"/>
                </a:xfrm>
              </p:grpSpPr>
              <p:sp>
                <p:nvSpPr>
                  <p:cNvPr id="1270355" name="Oval 595"/>
                  <p:cNvSpPr>
                    <a:spLocks noChangeArrowheads="1"/>
                  </p:cNvSpPr>
                  <p:nvPr/>
                </p:nvSpPr>
                <p:spPr bwMode="auto">
                  <a:xfrm>
                    <a:off x="1930" y="3637"/>
                    <a:ext cx="17" cy="17"/>
                  </a:xfrm>
                  <a:prstGeom prst="ellipse">
                    <a:avLst/>
                  </a:prstGeom>
                  <a:solidFill>
                    <a:srgbClr val="A0A0A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70356" name="Rectangle 596"/>
                  <p:cNvSpPr>
                    <a:spLocks noChangeArrowheads="1"/>
                  </p:cNvSpPr>
                  <p:nvPr/>
                </p:nvSpPr>
                <p:spPr bwMode="auto">
                  <a:xfrm>
                    <a:off x="1930" y="3628"/>
                    <a:ext cx="17" cy="34"/>
                  </a:xfrm>
                  <a:prstGeom prst="rect">
                    <a:avLst/>
                  </a:prstGeom>
                  <a:solidFill>
                    <a:srgbClr val="FF8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70357" name="Rectangle 597"/>
                  <p:cNvSpPr>
                    <a:spLocks noChangeArrowheads="1"/>
                  </p:cNvSpPr>
                  <p:nvPr/>
                </p:nvSpPr>
                <p:spPr bwMode="auto">
                  <a:xfrm>
                    <a:off x="1930" y="3628"/>
                    <a:ext cx="17" cy="34"/>
                  </a:xfrm>
                  <a:prstGeom prst="rect">
                    <a:avLst/>
                  </a:prstGeom>
                  <a:solidFill>
                    <a:srgbClr val="E07000"/>
                  </a:solidFill>
                  <a:ln w="14288">
                    <a:solidFill>
                      <a:srgbClr val="FFC08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  <p:grpSp>
                <p:nvGrpSpPr>
                  <p:cNvPr id="28" name="Group 598"/>
                  <p:cNvGrpSpPr>
                    <a:grpSpLocks/>
                  </p:cNvGrpSpPr>
                  <p:nvPr/>
                </p:nvGrpSpPr>
                <p:grpSpPr bwMode="auto">
                  <a:xfrm>
                    <a:off x="1939" y="3637"/>
                    <a:ext cx="8" cy="8"/>
                    <a:chOff x="1939" y="3637"/>
                    <a:chExt cx="8" cy="8"/>
                  </a:xfrm>
                </p:grpSpPr>
                <p:sp>
                  <p:nvSpPr>
                    <p:cNvPr id="1270359" name="Oval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9" y="3637"/>
                      <a:ext cx="8" cy="8"/>
                    </a:xfrm>
                    <a:prstGeom prst="ellipse">
                      <a:avLst/>
                    </a:prstGeom>
                    <a:solidFill>
                      <a:srgbClr val="A05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1270360" name="Oval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9" y="3637"/>
                      <a:ext cx="8" cy="8"/>
                    </a:xfrm>
                    <a:prstGeom prst="ellipse">
                      <a:avLst/>
                    </a:prstGeom>
                    <a:solidFill>
                      <a:srgbClr val="E07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>
                        <a:latin typeface="Arial Narrow" pitchFamily="34" charset="0"/>
                      </a:endParaRPr>
                    </a:p>
                  </p:txBody>
                </p:sp>
                <p:sp>
                  <p:nvSpPr>
                    <p:cNvPr id="1270361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9" y="3637"/>
                      <a:ext cx="0" cy="0"/>
                    </a:xfrm>
                    <a:prstGeom prst="rect">
                      <a:avLst/>
                    </a:prstGeom>
                    <a:solidFill>
                      <a:srgbClr val="FFC08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>
                        <a:latin typeface="Arial Narrow" pitchFamily="34" charset="0"/>
                      </a:endParaRPr>
                    </a:p>
                  </p:txBody>
                </p:sp>
              </p:grpSp>
              <p:sp>
                <p:nvSpPr>
                  <p:cNvPr id="1270362" name="Rectangle 602"/>
                  <p:cNvSpPr>
                    <a:spLocks noChangeArrowheads="1"/>
                  </p:cNvSpPr>
                  <p:nvPr/>
                </p:nvSpPr>
                <p:spPr bwMode="auto">
                  <a:xfrm>
                    <a:off x="1939" y="3645"/>
                    <a:ext cx="1" cy="9"/>
                  </a:xfrm>
                  <a:prstGeom prst="rect">
                    <a:avLst/>
                  </a:prstGeom>
                  <a:solidFill>
                    <a:srgbClr val="20202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>
                      <a:latin typeface="Arial Narrow" pitchFamily="34" charset="0"/>
                    </a:endParaRPr>
                  </a:p>
                </p:txBody>
              </p:sp>
            </p:grpSp>
          </p:grpSp>
        </p:grpSp>
        <p:sp>
          <p:nvSpPr>
            <p:cNvPr id="1270371" name="Freeform 611"/>
            <p:cNvSpPr>
              <a:spLocks/>
            </p:cNvSpPr>
            <p:nvPr/>
          </p:nvSpPr>
          <p:spPr bwMode="auto">
            <a:xfrm>
              <a:off x="1958975" y="4931533"/>
              <a:ext cx="161925" cy="109584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68" y="9"/>
                </a:cxn>
                <a:cxn ang="0">
                  <a:pos x="77" y="17"/>
                </a:cxn>
                <a:cxn ang="0">
                  <a:pos x="85" y="17"/>
                </a:cxn>
                <a:cxn ang="0">
                  <a:pos x="94" y="26"/>
                </a:cxn>
                <a:cxn ang="0">
                  <a:pos x="94" y="35"/>
                </a:cxn>
                <a:cxn ang="0">
                  <a:pos x="102" y="43"/>
                </a:cxn>
                <a:cxn ang="0">
                  <a:pos x="102" y="43"/>
                </a:cxn>
                <a:cxn ang="0">
                  <a:pos x="102" y="52"/>
                </a:cxn>
                <a:cxn ang="0">
                  <a:pos x="94" y="60"/>
                </a:cxn>
                <a:cxn ang="0">
                  <a:pos x="94" y="60"/>
                </a:cxn>
                <a:cxn ang="0">
                  <a:pos x="85" y="69"/>
                </a:cxn>
                <a:cxn ang="0">
                  <a:pos x="77" y="69"/>
                </a:cxn>
                <a:cxn ang="0">
                  <a:pos x="68" y="69"/>
                </a:cxn>
                <a:cxn ang="0">
                  <a:pos x="60" y="60"/>
                </a:cxn>
                <a:cxn ang="0">
                  <a:pos x="51" y="60"/>
                </a:cxn>
                <a:cxn ang="0">
                  <a:pos x="43" y="60"/>
                </a:cxn>
                <a:cxn ang="0">
                  <a:pos x="43" y="52"/>
                </a:cxn>
                <a:cxn ang="0">
                  <a:pos x="34" y="52"/>
                </a:cxn>
                <a:cxn ang="0">
                  <a:pos x="26" y="52"/>
                </a:cxn>
                <a:cxn ang="0">
                  <a:pos x="17" y="43"/>
                </a:cxn>
                <a:cxn ang="0">
                  <a:pos x="8" y="35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8" y="0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43" y="9"/>
                </a:cxn>
                <a:cxn ang="0">
                  <a:pos x="60" y="9"/>
                </a:cxn>
              </a:cxnLst>
              <a:rect l="0" t="0" r="r" b="b"/>
              <a:pathLst>
                <a:path w="102" h="69">
                  <a:moveTo>
                    <a:pt x="60" y="9"/>
                  </a:moveTo>
                  <a:lnTo>
                    <a:pt x="60" y="9"/>
                  </a:lnTo>
                  <a:lnTo>
                    <a:pt x="68" y="9"/>
                  </a:lnTo>
                  <a:lnTo>
                    <a:pt x="68" y="9"/>
                  </a:lnTo>
                  <a:lnTo>
                    <a:pt x="68" y="17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85" y="17"/>
                  </a:lnTo>
                  <a:lnTo>
                    <a:pt x="85" y="26"/>
                  </a:lnTo>
                  <a:lnTo>
                    <a:pt x="94" y="26"/>
                  </a:lnTo>
                  <a:lnTo>
                    <a:pt x="94" y="26"/>
                  </a:lnTo>
                  <a:lnTo>
                    <a:pt x="94" y="35"/>
                  </a:lnTo>
                  <a:lnTo>
                    <a:pt x="102" y="35"/>
                  </a:lnTo>
                  <a:lnTo>
                    <a:pt x="102" y="43"/>
                  </a:lnTo>
                  <a:lnTo>
                    <a:pt x="102" y="43"/>
                  </a:lnTo>
                  <a:lnTo>
                    <a:pt x="102" y="43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94" y="60"/>
                  </a:lnTo>
                  <a:lnTo>
                    <a:pt x="94" y="60"/>
                  </a:lnTo>
                  <a:lnTo>
                    <a:pt x="94" y="60"/>
                  </a:lnTo>
                  <a:lnTo>
                    <a:pt x="94" y="60"/>
                  </a:lnTo>
                  <a:lnTo>
                    <a:pt x="85" y="60"/>
                  </a:lnTo>
                  <a:lnTo>
                    <a:pt x="85" y="69"/>
                  </a:lnTo>
                  <a:lnTo>
                    <a:pt x="77" y="69"/>
                  </a:lnTo>
                  <a:lnTo>
                    <a:pt x="77" y="69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0" y="60"/>
                  </a:lnTo>
                  <a:lnTo>
                    <a:pt x="60" y="60"/>
                  </a:lnTo>
                  <a:lnTo>
                    <a:pt x="51" y="60"/>
                  </a:lnTo>
                  <a:lnTo>
                    <a:pt x="51" y="60"/>
                  </a:lnTo>
                  <a:lnTo>
                    <a:pt x="43" y="60"/>
                  </a:lnTo>
                  <a:lnTo>
                    <a:pt x="43" y="60"/>
                  </a:lnTo>
                  <a:lnTo>
                    <a:pt x="43" y="60"/>
                  </a:lnTo>
                  <a:lnTo>
                    <a:pt x="43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17" y="43"/>
                  </a:lnTo>
                  <a:lnTo>
                    <a:pt x="17" y="43"/>
                  </a:lnTo>
                  <a:lnTo>
                    <a:pt x="8" y="43"/>
                  </a:lnTo>
                  <a:lnTo>
                    <a:pt x="8" y="35"/>
                  </a:lnTo>
                  <a:lnTo>
                    <a:pt x="0" y="35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8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9"/>
                  </a:lnTo>
                  <a:lnTo>
                    <a:pt x="51" y="9"/>
                  </a:lnTo>
                  <a:lnTo>
                    <a:pt x="60" y="9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BFEA6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80" name="Freeform 620"/>
            <p:cNvSpPr>
              <a:spLocks/>
            </p:cNvSpPr>
            <p:nvPr/>
          </p:nvSpPr>
          <p:spPr bwMode="auto">
            <a:xfrm>
              <a:off x="1958975" y="4931533"/>
              <a:ext cx="149225" cy="95290"/>
            </a:xfrm>
            <a:custGeom>
              <a:avLst/>
              <a:gdLst/>
              <a:ahLst/>
              <a:cxnLst>
                <a:cxn ang="0">
                  <a:pos x="43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35"/>
                </a:cxn>
                <a:cxn ang="0">
                  <a:pos x="51" y="43"/>
                </a:cxn>
                <a:cxn ang="0">
                  <a:pos x="60" y="43"/>
                </a:cxn>
                <a:cxn ang="0">
                  <a:pos x="60" y="43"/>
                </a:cxn>
                <a:cxn ang="0">
                  <a:pos x="60" y="35"/>
                </a:cxn>
                <a:cxn ang="0">
                  <a:pos x="51" y="35"/>
                </a:cxn>
                <a:cxn ang="0">
                  <a:pos x="43" y="35"/>
                </a:cxn>
                <a:cxn ang="0">
                  <a:pos x="43" y="26"/>
                </a:cxn>
                <a:cxn ang="0">
                  <a:pos x="60" y="26"/>
                </a:cxn>
                <a:cxn ang="0">
                  <a:pos x="68" y="35"/>
                </a:cxn>
                <a:cxn ang="0">
                  <a:pos x="77" y="43"/>
                </a:cxn>
                <a:cxn ang="0">
                  <a:pos x="77" y="52"/>
                </a:cxn>
                <a:cxn ang="0">
                  <a:pos x="68" y="52"/>
                </a:cxn>
                <a:cxn ang="0">
                  <a:pos x="60" y="52"/>
                </a:cxn>
                <a:cxn ang="0">
                  <a:pos x="43" y="43"/>
                </a:cxn>
                <a:cxn ang="0">
                  <a:pos x="34" y="43"/>
                </a:cxn>
                <a:cxn ang="0">
                  <a:pos x="17" y="35"/>
                </a:cxn>
                <a:cxn ang="0">
                  <a:pos x="17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34" y="9"/>
                </a:cxn>
                <a:cxn ang="0">
                  <a:pos x="43" y="17"/>
                </a:cxn>
                <a:cxn ang="0">
                  <a:pos x="60" y="17"/>
                </a:cxn>
                <a:cxn ang="0">
                  <a:pos x="68" y="26"/>
                </a:cxn>
                <a:cxn ang="0">
                  <a:pos x="85" y="26"/>
                </a:cxn>
                <a:cxn ang="0">
                  <a:pos x="94" y="35"/>
                </a:cxn>
                <a:cxn ang="0">
                  <a:pos x="85" y="26"/>
                </a:cxn>
                <a:cxn ang="0">
                  <a:pos x="77" y="17"/>
                </a:cxn>
                <a:cxn ang="0">
                  <a:pos x="68" y="17"/>
                </a:cxn>
                <a:cxn ang="0">
                  <a:pos x="51" y="9"/>
                </a:cxn>
                <a:cxn ang="0">
                  <a:pos x="34" y="9"/>
                </a:cxn>
                <a:cxn ang="0">
                  <a:pos x="26" y="0"/>
                </a:cxn>
                <a:cxn ang="0">
                  <a:pos x="8" y="9"/>
                </a:cxn>
                <a:cxn ang="0">
                  <a:pos x="0" y="17"/>
                </a:cxn>
                <a:cxn ang="0">
                  <a:pos x="8" y="35"/>
                </a:cxn>
                <a:cxn ang="0">
                  <a:pos x="17" y="43"/>
                </a:cxn>
                <a:cxn ang="0">
                  <a:pos x="34" y="43"/>
                </a:cxn>
                <a:cxn ang="0">
                  <a:pos x="43" y="52"/>
                </a:cxn>
                <a:cxn ang="0">
                  <a:pos x="60" y="60"/>
                </a:cxn>
                <a:cxn ang="0">
                  <a:pos x="77" y="60"/>
                </a:cxn>
                <a:cxn ang="0">
                  <a:pos x="85" y="60"/>
                </a:cxn>
                <a:cxn ang="0">
                  <a:pos x="85" y="52"/>
                </a:cxn>
                <a:cxn ang="0">
                  <a:pos x="85" y="43"/>
                </a:cxn>
                <a:cxn ang="0">
                  <a:pos x="68" y="26"/>
                </a:cxn>
                <a:cxn ang="0">
                  <a:pos x="51" y="26"/>
                </a:cxn>
              </a:cxnLst>
              <a:rect l="0" t="0" r="r" b="b"/>
              <a:pathLst>
                <a:path w="94" h="60">
                  <a:moveTo>
                    <a:pt x="43" y="26"/>
                  </a:move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51" y="43"/>
                  </a:lnTo>
                  <a:lnTo>
                    <a:pt x="51" y="43"/>
                  </a:lnTo>
                  <a:lnTo>
                    <a:pt x="51" y="43"/>
                  </a:lnTo>
                  <a:lnTo>
                    <a:pt x="60" y="43"/>
                  </a:lnTo>
                  <a:lnTo>
                    <a:pt x="60" y="43"/>
                  </a:lnTo>
                  <a:lnTo>
                    <a:pt x="60" y="43"/>
                  </a:lnTo>
                  <a:lnTo>
                    <a:pt x="60" y="43"/>
                  </a:lnTo>
                  <a:lnTo>
                    <a:pt x="60" y="43"/>
                  </a:lnTo>
                  <a:lnTo>
                    <a:pt x="60" y="35"/>
                  </a:lnTo>
                  <a:lnTo>
                    <a:pt x="60" y="35"/>
                  </a:lnTo>
                  <a:lnTo>
                    <a:pt x="60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51" y="26"/>
                  </a:lnTo>
                  <a:lnTo>
                    <a:pt x="60" y="26"/>
                  </a:lnTo>
                  <a:lnTo>
                    <a:pt x="60" y="35"/>
                  </a:lnTo>
                  <a:lnTo>
                    <a:pt x="68" y="35"/>
                  </a:lnTo>
                  <a:lnTo>
                    <a:pt x="68" y="35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85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9"/>
                  </a:lnTo>
                  <a:lnTo>
                    <a:pt x="8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43" y="9"/>
                  </a:lnTo>
                  <a:lnTo>
                    <a:pt x="43" y="17"/>
                  </a:lnTo>
                  <a:lnTo>
                    <a:pt x="51" y="17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68" y="26"/>
                  </a:lnTo>
                  <a:lnTo>
                    <a:pt x="77" y="26"/>
                  </a:lnTo>
                  <a:lnTo>
                    <a:pt x="77" y="26"/>
                  </a:lnTo>
                  <a:lnTo>
                    <a:pt x="85" y="26"/>
                  </a:lnTo>
                  <a:lnTo>
                    <a:pt x="85" y="35"/>
                  </a:lnTo>
                  <a:lnTo>
                    <a:pt x="94" y="35"/>
                  </a:lnTo>
                  <a:lnTo>
                    <a:pt x="94" y="35"/>
                  </a:lnTo>
                  <a:lnTo>
                    <a:pt x="94" y="35"/>
                  </a:lnTo>
                  <a:lnTo>
                    <a:pt x="94" y="35"/>
                  </a:lnTo>
                  <a:lnTo>
                    <a:pt x="85" y="26"/>
                  </a:lnTo>
                  <a:lnTo>
                    <a:pt x="85" y="26"/>
                  </a:lnTo>
                  <a:lnTo>
                    <a:pt x="77" y="26"/>
                  </a:lnTo>
                  <a:lnTo>
                    <a:pt x="77" y="17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60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7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7" y="35"/>
                  </a:lnTo>
                  <a:lnTo>
                    <a:pt x="17" y="43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34" y="43"/>
                  </a:lnTo>
                  <a:lnTo>
                    <a:pt x="34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51" y="52"/>
                  </a:lnTo>
                  <a:lnTo>
                    <a:pt x="60" y="52"/>
                  </a:lnTo>
                  <a:lnTo>
                    <a:pt x="60" y="60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77" y="60"/>
                  </a:lnTo>
                  <a:lnTo>
                    <a:pt x="77" y="60"/>
                  </a:lnTo>
                  <a:lnTo>
                    <a:pt x="77" y="60"/>
                  </a:lnTo>
                  <a:lnTo>
                    <a:pt x="85" y="60"/>
                  </a:lnTo>
                  <a:lnTo>
                    <a:pt x="85" y="60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77" y="35"/>
                  </a:lnTo>
                  <a:lnTo>
                    <a:pt x="77" y="35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60" y="26"/>
                  </a:lnTo>
                  <a:lnTo>
                    <a:pt x="51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93" name="Freeform 633"/>
            <p:cNvSpPr>
              <a:spLocks/>
            </p:cNvSpPr>
            <p:nvPr/>
          </p:nvSpPr>
          <p:spPr bwMode="auto">
            <a:xfrm>
              <a:off x="1931987" y="4918828"/>
              <a:ext cx="68263" cy="12705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17" y="8"/>
                </a:cxn>
                <a:cxn ang="0">
                  <a:pos x="17" y="8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8"/>
                </a:cxn>
              </a:cxnLst>
              <a:rect l="0" t="0" r="r" b="b"/>
              <a:pathLst>
                <a:path w="43" h="8">
                  <a:moveTo>
                    <a:pt x="8" y="8"/>
                  </a:moveTo>
                  <a:lnTo>
                    <a:pt x="8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94" name="Freeform 634"/>
            <p:cNvSpPr>
              <a:spLocks/>
            </p:cNvSpPr>
            <p:nvPr/>
          </p:nvSpPr>
          <p:spPr bwMode="auto">
            <a:xfrm>
              <a:off x="1971675" y="4904534"/>
              <a:ext cx="41275" cy="158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26">
                  <a:moveTo>
                    <a:pt x="9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399" name="Freeform 639"/>
            <p:cNvSpPr>
              <a:spLocks/>
            </p:cNvSpPr>
            <p:nvPr/>
          </p:nvSpPr>
          <p:spPr bwMode="auto">
            <a:xfrm>
              <a:off x="1958975" y="4931533"/>
              <a:ext cx="149225" cy="82585"/>
            </a:xfrm>
            <a:custGeom>
              <a:avLst/>
              <a:gdLst/>
              <a:ahLst/>
              <a:cxnLst>
                <a:cxn ang="0">
                  <a:pos x="43" y="17"/>
                </a:cxn>
                <a:cxn ang="0">
                  <a:pos x="34" y="17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43" y="35"/>
                </a:cxn>
                <a:cxn ang="0">
                  <a:pos x="51" y="35"/>
                </a:cxn>
                <a:cxn ang="0">
                  <a:pos x="60" y="35"/>
                </a:cxn>
                <a:cxn ang="0">
                  <a:pos x="51" y="35"/>
                </a:cxn>
                <a:cxn ang="0">
                  <a:pos x="51" y="35"/>
                </a:cxn>
                <a:cxn ang="0">
                  <a:pos x="43" y="26"/>
                </a:cxn>
                <a:cxn ang="0">
                  <a:pos x="43" y="26"/>
                </a:cxn>
                <a:cxn ang="0">
                  <a:pos x="51" y="26"/>
                </a:cxn>
                <a:cxn ang="0">
                  <a:pos x="68" y="35"/>
                </a:cxn>
                <a:cxn ang="0">
                  <a:pos x="77" y="43"/>
                </a:cxn>
                <a:cxn ang="0">
                  <a:pos x="77" y="52"/>
                </a:cxn>
                <a:cxn ang="0">
                  <a:pos x="68" y="52"/>
                </a:cxn>
                <a:cxn ang="0">
                  <a:pos x="60" y="43"/>
                </a:cxn>
                <a:cxn ang="0">
                  <a:pos x="43" y="43"/>
                </a:cxn>
                <a:cxn ang="0">
                  <a:pos x="34" y="35"/>
                </a:cxn>
                <a:cxn ang="0">
                  <a:pos x="17" y="26"/>
                </a:cxn>
                <a:cxn ang="0">
                  <a:pos x="8" y="26"/>
                </a:cxn>
                <a:cxn ang="0">
                  <a:pos x="8" y="17"/>
                </a:cxn>
                <a:cxn ang="0">
                  <a:pos x="8" y="17"/>
                </a:cxn>
                <a:cxn ang="0">
                  <a:pos x="8" y="9"/>
                </a:cxn>
                <a:cxn ang="0">
                  <a:pos x="17" y="9"/>
                </a:cxn>
                <a:cxn ang="0">
                  <a:pos x="26" y="9"/>
                </a:cxn>
                <a:cxn ang="0">
                  <a:pos x="43" y="9"/>
                </a:cxn>
                <a:cxn ang="0">
                  <a:pos x="51" y="9"/>
                </a:cxn>
                <a:cxn ang="0">
                  <a:pos x="68" y="17"/>
                </a:cxn>
                <a:cxn ang="0">
                  <a:pos x="77" y="26"/>
                </a:cxn>
                <a:cxn ang="0">
                  <a:pos x="85" y="35"/>
                </a:cxn>
                <a:cxn ang="0">
                  <a:pos x="85" y="26"/>
                </a:cxn>
                <a:cxn ang="0">
                  <a:pos x="77" y="17"/>
                </a:cxn>
                <a:cxn ang="0">
                  <a:pos x="68" y="9"/>
                </a:cxn>
                <a:cxn ang="0">
                  <a:pos x="51" y="9"/>
                </a:cxn>
                <a:cxn ang="0">
                  <a:pos x="43" y="0"/>
                </a:cxn>
                <a:cxn ang="0">
                  <a:pos x="26" y="0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0" y="26"/>
                </a:cxn>
                <a:cxn ang="0">
                  <a:pos x="8" y="35"/>
                </a:cxn>
                <a:cxn ang="0">
                  <a:pos x="26" y="43"/>
                </a:cxn>
                <a:cxn ang="0">
                  <a:pos x="43" y="43"/>
                </a:cxn>
                <a:cxn ang="0">
                  <a:pos x="51" y="52"/>
                </a:cxn>
                <a:cxn ang="0">
                  <a:pos x="68" y="52"/>
                </a:cxn>
                <a:cxn ang="0">
                  <a:pos x="77" y="52"/>
                </a:cxn>
                <a:cxn ang="0">
                  <a:pos x="85" y="52"/>
                </a:cxn>
                <a:cxn ang="0">
                  <a:pos x="85" y="43"/>
                </a:cxn>
                <a:cxn ang="0">
                  <a:pos x="77" y="26"/>
                </a:cxn>
                <a:cxn ang="0">
                  <a:pos x="51" y="26"/>
                </a:cxn>
              </a:cxnLst>
              <a:rect l="0" t="0" r="r" b="b"/>
              <a:pathLst>
                <a:path w="94" h="52">
                  <a:moveTo>
                    <a:pt x="43" y="17"/>
                  </a:move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60" y="35"/>
                  </a:lnTo>
                  <a:lnTo>
                    <a:pt x="60" y="35"/>
                  </a:lnTo>
                  <a:lnTo>
                    <a:pt x="60" y="35"/>
                  </a:lnTo>
                  <a:lnTo>
                    <a:pt x="60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43" y="26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60" y="26"/>
                  </a:lnTo>
                  <a:lnTo>
                    <a:pt x="68" y="35"/>
                  </a:lnTo>
                  <a:lnTo>
                    <a:pt x="68" y="35"/>
                  </a:lnTo>
                  <a:lnTo>
                    <a:pt x="77" y="35"/>
                  </a:lnTo>
                  <a:lnTo>
                    <a:pt x="77" y="35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60" y="43"/>
                  </a:lnTo>
                  <a:lnTo>
                    <a:pt x="51" y="43"/>
                  </a:lnTo>
                  <a:lnTo>
                    <a:pt x="51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77" y="17"/>
                  </a:lnTo>
                  <a:lnTo>
                    <a:pt x="77" y="26"/>
                  </a:lnTo>
                  <a:lnTo>
                    <a:pt x="85" y="26"/>
                  </a:lnTo>
                  <a:lnTo>
                    <a:pt x="85" y="26"/>
                  </a:lnTo>
                  <a:lnTo>
                    <a:pt x="85" y="35"/>
                  </a:lnTo>
                  <a:lnTo>
                    <a:pt x="94" y="26"/>
                  </a:lnTo>
                  <a:lnTo>
                    <a:pt x="94" y="26"/>
                  </a:lnTo>
                  <a:lnTo>
                    <a:pt x="85" y="26"/>
                  </a:lnTo>
                  <a:lnTo>
                    <a:pt x="85" y="26"/>
                  </a:lnTo>
                  <a:lnTo>
                    <a:pt x="85" y="26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68" y="17"/>
                  </a:lnTo>
                  <a:lnTo>
                    <a:pt x="68" y="9"/>
                  </a:lnTo>
                  <a:lnTo>
                    <a:pt x="60" y="9"/>
                  </a:lnTo>
                  <a:lnTo>
                    <a:pt x="60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26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34" y="43"/>
                  </a:lnTo>
                  <a:lnTo>
                    <a:pt x="43" y="43"/>
                  </a:lnTo>
                  <a:lnTo>
                    <a:pt x="43" y="52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60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5" y="35"/>
                  </a:lnTo>
                  <a:lnTo>
                    <a:pt x="77" y="35"/>
                  </a:lnTo>
                  <a:lnTo>
                    <a:pt x="77" y="26"/>
                  </a:lnTo>
                  <a:lnTo>
                    <a:pt x="68" y="26"/>
                  </a:lnTo>
                  <a:lnTo>
                    <a:pt x="60" y="26"/>
                  </a:lnTo>
                  <a:lnTo>
                    <a:pt x="51" y="26"/>
                  </a:lnTo>
                  <a:lnTo>
                    <a:pt x="51" y="17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grpSp>
          <p:nvGrpSpPr>
            <p:cNvPr id="1270591" name="Gruppieren 1270590">
              <a:extLst>
                <a:ext uri="{FF2B5EF4-FFF2-40B4-BE49-F238E27FC236}">
                  <a16:creationId xmlns:a16="http://schemas.microsoft.com/office/drawing/2014/main" id="{A190B59F-88C3-4230-A67F-906EB1EBA356}"/>
                </a:ext>
              </a:extLst>
            </p:cNvPr>
            <p:cNvGrpSpPr/>
            <p:nvPr/>
          </p:nvGrpSpPr>
          <p:grpSpPr>
            <a:xfrm>
              <a:off x="1804413" y="4811726"/>
              <a:ext cx="312738" cy="368457"/>
              <a:chOff x="1836737" y="4722415"/>
              <a:chExt cx="312738" cy="368457"/>
            </a:xfrm>
          </p:grpSpPr>
          <p:sp>
            <p:nvSpPr>
              <p:cNvPr id="1270363" name="Freeform 603"/>
              <p:cNvSpPr>
                <a:spLocks/>
              </p:cNvSpPr>
              <p:nvPr/>
            </p:nvSpPr>
            <p:spPr bwMode="auto">
              <a:xfrm>
                <a:off x="1931987" y="4751002"/>
                <a:ext cx="176213" cy="188993"/>
              </a:xfrm>
              <a:custGeom>
                <a:avLst/>
                <a:gdLst/>
                <a:ahLst/>
                <a:cxnLst>
                  <a:cxn ang="0">
                    <a:pos x="25" y="8"/>
                  </a:cxn>
                  <a:cxn ang="0">
                    <a:pos x="25" y="17"/>
                  </a:cxn>
                  <a:cxn ang="0">
                    <a:pos x="25" y="34"/>
                  </a:cxn>
                  <a:cxn ang="0">
                    <a:pos x="17" y="51"/>
                  </a:cxn>
                  <a:cxn ang="0">
                    <a:pos x="8" y="60"/>
                  </a:cxn>
                  <a:cxn ang="0">
                    <a:pos x="8" y="77"/>
                  </a:cxn>
                  <a:cxn ang="0">
                    <a:pos x="0" y="85"/>
                  </a:cxn>
                  <a:cxn ang="0">
                    <a:pos x="0" y="94"/>
                  </a:cxn>
                  <a:cxn ang="0">
                    <a:pos x="8" y="102"/>
                  </a:cxn>
                  <a:cxn ang="0">
                    <a:pos x="17" y="111"/>
                  </a:cxn>
                  <a:cxn ang="0">
                    <a:pos x="25" y="119"/>
                  </a:cxn>
                  <a:cxn ang="0">
                    <a:pos x="34" y="119"/>
                  </a:cxn>
                  <a:cxn ang="0">
                    <a:pos x="43" y="119"/>
                  </a:cxn>
                  <a:cxn ang="0">
                    <a:pos x="51" y="119"/>
                  </a:cxn>
                  <a:cxn ang="0">
                    <a:pos x="60" y="119"/>
                  </a:cxn>
                  <a:cxn ang="0">
                    <a:pos x="68" y="119"/>
                  </a:cxn>
                  <a:cxn ang="0">
                    <a:pos x="68" y="119"/>
                  </a:cxn>
                  <a:cxn ang="0">
                    <a:pos x="77" y="94"/>
                  </a:cxn>
                  <a:cxn ang="0">
                    <a:pos x="85" y="68"/>
                  </a:cxn>
                  <a:cxn ang="0">
                    <a:pos x="102" y="34"/>
                  </a:cxn>
                  <a:cxn ang="0">
                    <a:pos x="111" y="25"/>
                  </a:cxn>
                  <a:cxn ang="0">
                    <a:pos x="102" y="34"/>
                  </a:cxn>
                  <a:cxn ang="0">
                    <a:pos x="94" y="34"/>
                  </a:cxn>
                  <a:cxn ang="0">
                    <a:pos x="85" y="34"/>
                  </a:cxn>
                  <a:cxn ang="0">
                    <a:pos x="77" y="25"/>
                  </a:cxn>
                  <a:cxn ang="0">
                    <a:pos x="68" y="25"/>
                  </a:cxn>
                  <a:cxn ang="0">
                    <a:pos x="60" y="25"/>
                  </a:cxn>
                  <a:cxn ang="0">
                    <a:pos x="51" y="17"/>
                  </a:cxn>
                  <a:cxn ang="0">
                    <a:pos x="51" y="17"/>
                  </a:cxn>
                  <a:cxn ang="0">
                    <a:pos x="43" y="17"/>
                  </a:cxn>
                  <a:cxn ang="0">
                    <a:pos x="34" y="8"/>
                  </a:cxn>
                  <a:cxn ang="0">
                    <a:pos x="25" y="0"/>
                  </a:cxn>
                </a:cxnLst>
                <a:rect l="0" t="0" r="r" b="b"/>
                <a:pathLst>
                  <a:path w="111" h="119">
                    <a:moveTo>
                      <a:pt x="17" y="0"/>
                    </a:moveTo>
                    <a:lnTo>
                      <a:pt x="25" y="8"/>
                    </a:lnTo>
                    <a:lnTo>
                      <a:pt x="25" y="8"/>
                    </a:lnTo>
                    <a:lnTo>
                      <a:pt x="25" y="17"/>
                    </a:lnTo>
                    <a:lnTo>
                      <a:pt x="25" y="25"/>
                    </a:lnTo>
                    <a:lnTo>
                      <a:pt x="25" y="34"/>
                    </a:lnTo>
                    <a:lnTo>
                      <a:pt x="17" y="42"/>
                    </a:lnTo>
                    <a:lnTo>
                      <a:pt x="17" y="51"/>
                    </a:lnTo>
                    <a:lnTo>
                      <a:pt x="17" y="60"/>
                    </a:lnTo>
                    <a:lnTo>
                      <a:pt x="8" y="60"/>
                    </a:lnTo>
                    <a:lnTo>
                      <a:pt x="8" y="68"/>
                    </a:lnTo>
                    <a:lnTo>
                      <a:pt x="8" y="77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8" y="102"/>
                    </a:lnTo>
                    <a:lnTo>
                      <a:pt x="8" y="111"/>
                    </a:lnTo>
                    <a:lnTo>
                      <a:pt x="17" y="111"/>
                    </a:lnTo>
                    <a:lnTo>
                      <a:pt x="25" y="111"/>
                    </a:lnTo>
                    <a:lnTo>
                      <a:pt x="25" y="119"/>
                    </a:lnTo>
                    <a:lnTo>
                      <a:pt x="34" y="119"/>
                    </a:lnTo>
                    <a:lnTo>
                      <a:pt x="34" y="119"/>
                    </a:lnTo>
                    <a:lnTo>
                      <a:pt x="43" y="119"/>
                    </a:lnTo>
                    <a:lnTo>
                      <a:pt x="43" y="119"/>
                    </a:lnTo>
                    <a:lnTo>
                      <a:pt x="51" y="119"/>
                    </a:lnTo>
                    <a:lnTo>
                      <a:pt x="51" y="119"/>
                    </a:lnTo>
                    <a:lnTo>
                      <a:pt x="60" y="119"/>
                    </a:lnTo>
                    <a:lnTo>
                      <a:pt x="60" y="119"/>
                    </a:lnTo>
                    <a:lnTo>
                      <a:pt x="60" y="119"/>
                    </a:lnTo>
                    <a:lnTo>
                      <a:pt x="68" y="119"/>
                    </a:lnTo>
                    <a:lnTo>
                      <a:pt x="68" y="119"/>
                    </a:lnTo>
                    <a:lnTo>
                      <a:pt x="68" y="119"/>
                    </a:lnTo>
                    <a:lnTo>
                      <a:pt x="77" y="111"/>
                    </a:lnTo>
                    <a:lnTo>
                      <a:pt x="77" y="94"/>
                    </a:lnTo>
                    <a:lnTo>
                      <a:pt x="85" y="77"/>
                    </a:lnTo>
                    <a:lnTo>
                      <a:pt x="85" y="68"/>
                    </a:lnTo>
                    <a:lnTo>
                      <a:pt x="94" y="51"/>
                    </a:lnTo>
                    <a:lnTo>
                      <a:pt x="102" y="34"/>
                    </a:lnTo>
                    <a:lnTo>
                      <a:pt x="111" y="25"/>
                    </a:lnTo>
                    <a:lnTo>
                      <a:pt x="111" y="25"/>
                    </a:lnTo>
                    <a:lnTo>
                      <a:pt x="102" y="25"/>
                    </a:lnTo>
                    <a:lnTo>
                      <a:pt x="102" y="34"/>
                    </a:lnTo>
                    <a:lnTo>
                      <a:pt x="94" y="34"/>
                    </a:lnTo>
                    <a:lnTo>
                      <a:pt x="94" y="34"/>
                    </a:lnTo>
                    <a:lnTo>
                      <a:pt x="85" y="34"/>
                    </a:lnTo>
                    <a:lnTo>
                      <a:pt x="85" y="34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68" y="25"/>
                    </a:lnTo>
                    <a:lnTo>
                      <a:pt x="68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17"/>
                    </a:lnTo>
                    <a:lnTo>
                      <a:pt x="51" y="17"/>
                    </a:lnTo>
                    <a:lnTo>
                      <a:pt x="51" y="17"/>
                    </a:lnTo>
                    <a:lnTo>
                      <a:pt x="51" y="17"/>
                    </a:lnTo>
                    <a:lnTo>
                      <a:pt x="43" y="17"/>
                    </a:lnTo>
                    <a:lnTo>
                      <a:pt x="43" y="17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25" y="8"/>
                    </a:lnTo>
                    <a:lnTo>
                      <a:pt x="2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7E5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64" name="Freeform 604"/>
              <p:cNvSpPr>
                <a:spLocks/>
              </p:cNvSpPr>
              <p:nvPr/>
            </p:nvSpPr>
            <p:spPr bwMode="auto">
              <a:xfrm>
                <a:off x="1985962" y="4831999"/>
                <a:ext cx="41275" cy="2699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9" y="9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26" h="17">
                    <a:moveTo>
                      <a:pt x="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2B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65" name="Freeform 605"/>
              <p:cNvSpPr>
                <a:spLocks/>
              </p:cNvSpPr>
              <p:nvPr/>
            </p:nvSpPr>
            <p:spPr bwMode="auto">
              <a:xfrm>
                <a:off x="2000250" y="4858998"/>
                <a:ext cx="53975" cy="53998"/>
              </a:xfrm>
              <a:custGeom>
                <a:avLst/>
                <a:gdLst/>
                <a:ahLst/>
                <a:cxnLst>
                  <a:cxn ang="0">
                    <a:pos x="25" y="9"/>
                  </a:cxn>
                  <a:cxn ang="0">
                    <a:pos x="25" y="17"/>
                  </a:cxn>
                  <a:cxn ang="0">
                    <a:pos x="34" y="26"/>
                  </a:cxn>
                  <a:cxn ang="0">
                    <a:pos x="25" y="26"/>
                  </a:cxn>
                  <a:cxn ang="0">
                    <a:pos x="25" y="26"/>
                  </a:cxn>
                  <a:cxn ang="0">
                    <a:pos x="25" y="34"/>
                  </a:cxn>
                  <a:cxn ang="0">
                    <a:pos x="17" y="34"/>
                  </a:cxn>
                  <a:cxn ang="0">
                    <a:pos x="17" y="26"/>
                  </a:cxn>
                  <a:cxn ang="0">
                    <a:pos x="8" y="26"/>
                  </a:cxn>
                  <a:cxn ang="0">
                    <a:pos x="8" y="26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34"/>
                  </a:cxn>
                  <a:cxn ang="0">
                    <a:pos x="8" y="34"/>
                  </a:cxn>
                  <a:cxn ang="0">
                    <a:pos x="17" y="34"/>
                  </a:cxn>
                  <a:cxn ang="0">
                    <a:pos x="17" y="34"/>
                  </a:cxn>
                  <a:cxn ang="0">
                    <a:pos x="25" y="34"/>
                  </a:cxn>
                  <a:cxn ang="0">
                    <a:pos x="25" y="34"/>
                  </a:cxn>
                  <a:cxn ang="0">
                    <a:pos x="34" y="26"/>
                  </a:cxn>
                  <a:cxn ang="0">
                    <a:pos x="34" y="26"/>
                  </a:cxn>
                  <a:cxn ang="0">
                    <a:pos x="34" y="17"/>
                  </a:cxn>
                  <a:cxn ang="0">
                    <a:pos x="34" y="9"/>
                  </a:cxn>
                  <a:cxn ang="0">
                    <a:pos x="25" y="9"/>
                  </a:cxn>
                  <a:cxn ang="0">
                    <a:pos x="25" y="9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</a:cxnLst>
                <a:rect l="0" t="0" r="r" b="b"/>
                <a:pathLst>
                  <a:path w="34" h="34">
                    <a:moveTo>
                      <a:pt x="25" y="9"/>
                    </a:moveTo>
                    <a:lnTo>
                      <a:pt x="25" y="9"/>
                    </a:lnTo>
                    <a:lnTo>
                      <a:pt x="25" y="9"/>
                    </a:lnTo>
                    <a:lnTo>
                      <a:pt x="25" y="17"/>
                    </a:lnTo>
                    <a:lnTo>
                      <a:pt x="34" y="17"/>
                    </a:lnTo>
                    <a:lnTo>
                      <a:pt x="34" y="26"/>
                    </a:lnTo>
                    <a:lnTo>
                      <a:pt x="25" y="26"/>
                    </a:lnTo>
                    <a:lnTo>
                      <a:pt x="25" y="26"/>
                    </a:lnTo>
                    <a:lnTo>
                      <a:pt x="25" y="26"/>
                    </a:lnTo>
                    <a:lnTo>
                      <a:pt x="25" y="26"/>
                    </a:lnTo>
                    <a:lnTo>
                      <a:pt x="25" y="34"/>
                    </a:lnTo>
                    <a:lnTo>
                      <a:pt x="25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7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25" y="34"/>
                    </a:lnTo>
                    <a:lnTo>
                      <a:pt x="25" y="34"/>
                    </a:lnTo>
                    <a:lnTo>
                      <a:pt x="25" y="34"/>
                    </a:lnTo>
                    <a:lnTo>
                      <a:pt x="25" y="34"/>
                    </a:lnTo>
                    <a:lnTo>
                      <a:pt x="25" y="34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E2B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66" name="Freeform 606"/>
              <p:cNvSpPr>
                <a:spLocks/>
              </p:cNvSpPr>
              <p:nvPr/>
            </p:nvSpPr>
            <p:spPr bwMode="auto">
              <a:xfrm>
                <a:off x="2012950" y="4805000"/>
                <a:ext cx="68263" cy="41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9" y="17"/>
                  </a:cxn>
                  <a:cxn ang="0">
                    <a:pos x="17" y="17"/>
                  </a:cxn>
                  <a:cxn ang="0">
                    <a:pos x="26" y="26"/>
                  </a:cxn>
                  <a:cxn ang="0">
                    <a:pos x="26" y="26"/>
                  </a:cxn>
                  <a:cxn ang="0">
                    <a:pos x="34" y="26"/>
                  </a:cxn>
                  <a:cxn ang="0">
                    <a:pos x="34" y="26"/>
                  </a:cxn>
                  <a:cxn ang="0">
                    <a:pos x="34" y="26"/>
                  </a:cxn>
                  <a:cxn ang="0">
                    <a:pos x="43" y="17"/>
                  </a:cxn>
                  <a:cxn ang="0">
                    <a:pos x="43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34" y="17"/>
                  </a:cxn>
                  <a:cxn ang="0">
                    <a:pos x="34" y="17"/>
                  </a:cxn>
                  <a:cxn ang="0">
                    <a:pos x="34" y="17"/>
                  </a:cxn>
                  <a:cxn ang="0">
                    <a:pos x="34" y="17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17" y="17"/>
                  </a:cxn>
                  <a:cxn ang="0">
                    <a:pos x="9" y="17"/>
                  </a:cxn>
                  <a:cxn ang="0">
                    <a:pos x="9" y="8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</a:cxnLst>
                <a:rect l="0" t="0" r="r" b="b"/>
                <a:pathLst>
                  <a:path w="43" h="26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7" y="17"/>
                    </a:lnTo>
                    <a:lnTo>
                      <a:pt x="17" y="26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43" y="17"/>
                    </a:lnTo>
                    <a:lnTo>
                      <a:pt x="43" y="17"/>
                    </a:lnTo>
                    <a:lnTo>
                      <a:pt x="43" y="17"/>
                    </a:lnTo>
                    <a:lnTo>
                      <a:pt x="43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0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9" y="17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B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67" name="Freeform 607"/>
              <p:cNvSpPr>
                <a:spLocks/>
              </p:cNvSpPr>
              <p:nvPr/>
            </p:nvSpPr>
            <p:spPr bwMode="auto">
              <a:xfrm>
                <a:off x="1958975" y="4873292"/>
                <a:ext cx="41275" cy="539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17"/>
                  </a:cxn>
                  <a:cxn ang="0">
                    <a:pos x="8" y="25"/>
                  </a:cxn>
                  <a:cxn ang="0">
                    <a:pos x="17" y="34"/>
                  </a:cxn>
                  <a:cxn ang="0">
                    <a:pos x="26" y="34"/>
                  </a:cxn>
                  <a:cxn ang="0">
                    <a:pos x="26" y="34"/>
                  </a:cxn>
                  <a:cxn ang="0">
                    <a:pos x="26" y="25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17" y="8"/>
                  </a:cxn>
                  <a:cxn ang="0">
                    <a:pos x="17" y="8"/>
                  </a:cxn>
                  <a:cxn ang="0">
                    <a:pos x="17" y="8"/>
                  </a:cxn>
                  <a:cxn ang="0">
                    <a:pos x="17" y="8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26" y="25"/>
                  </a:cxn>
                  <a:cxn ang="0">
                    <a:pos x="17" y="25"/>
                  </a:cxn>
                  <a:cxn ang="0">
                    <a:pos x="17" y="25"/>
                  </a:cxn>
                  <a:cxn ang="0">
                    <a:pos x="17" y="25"/>
                  </a:cxn>
                  <a:cxn ang="0">
                    <a:pos x="8" y="25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17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26" h="3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8" y="25"/>
                    </a:lnTo>
                    <a:lnTo>
                      <a:pt x="8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B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68" name="Freeform 608"/>
              <p:cNvSpPr>
                <a:spLocks/>
              </p:cNvSpPr>
              <p:nvPr/>
            </p:nvSpPr>
            <p:spPr bwMode="auto">
              <a:xfrm>
                <a:off x="1958975" y="4790707"/>
                <a:ext cx="41275" cy="41293"/>
              </a:xfrm>
              <a:custGeom>
                <a:avLst/>
                <a:gdLst/>
                <a:ahLst/>
                <a:cxnLst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26"/>
                  </a:cxn>
                  <a:cxn ang="0">
                    <a:pos x="8" y="26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8" y="9"/>
                  </a:cxn>
                  <a:cxn ang="0">
                    <a:pos x="17" y="9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0" y="17"/>
                  </a:cxn>
                  <a:cxn ang="0">
                    <a:pos x="8" y="26"/>
                  </a:cxn>
                  <a:cxn ang="0">
                    <a:pos x="8" y="26"/>
                  </a:cxn>
                  <a:cxn ang="0">
                    <a:pos x="8" y="26"/>
                  </a:cxn>
                  <a:cxn ang="0">
                    <a:pos x="17" y="26"/>
                  </a:cxn>
                  <a:cxn ang="0">
                    <a:pos x="17" y="26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6" y="0"/>
                  </a:cxn>
                </a:cxnLst>
                <a:rect l="0" t="0" r="r" b="b"/>
                <a:pathLst>
                  <a:path w="26" h="26">
                    <a:moveTo>
                      <a:pt x="26" y="9"/>
                    </a:move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7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E2B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69" name="Freeform 609"/>
              <p:cNvSpPr>
                <a:spLocks/>
              </p:cNvSpPr>
              <p:nvPr/>
            </p:nvSpPr>
            <p:spPr bwMode="auto">
              <a:xfrm>
                <a:off x="1890712" y="4751002"/>
                <a:ext cx="68263" cy="134995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43" y="8"/>
                  </a:cxn>
                  <a:cxn ang="0">
                    <a:pos x="43" y="8"/>
                  </a:cxn>
                  <a:cxn ang="0">
                    <a:pos x="43" y="8"/>
                  </a:cxn>
                  <a:cxn ang="0">
                    <a:pos x="43" y="8"/>
                  </a:cxn>
                  <a:cxn ang="0">
                    <a:pos x="43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26" y="17"/>
                  </a:cxn>
                  <a:cxn ang="0">
                    <a:pos x="26" y="25"/>
                  </a:cxn>
                  <a:cxn ang="0">
                    <a:pos x="26" y="34"/>
                  </a:cxn>
                  <a:cxn ang="0">
                    <a:pos x="17" y="42"/>
                  </a:cxn>
                  <a:cxn ang="0">
                    <a:pos x="17" y="51"/>
                  </a:cxn>
                  <a:cxn ang="0">
                    <a:pos x="17" y="68"/>
                  </a:cxn>
                  <a:cxn ang="0">
                    <a:pos x="17" y="68"/>
                  </a:cxn>
                  <a:cxn ang="0">
                    <a:pos x="17" y="77"/>
                  </a:cxn>
                  <a:cxn ang="0">
                    <a:pos x="17" y="77"/>
                  </a:cxn>
                  <a:cxn ang="0">
                    <a:pos x="17" y="77"/>
                  </a:cxn>
                  <a:cxn ang="0">
                    <a:pos x="26" y="77"/>
                  </a:cxn>
                  <a:cxn ang="0">
                    <a:pos x="26" y="85"/>
                  </a:cxn>
                  <a:cxn ang="0">
                    <a:pos x="34" y="85"/>
                  </a:cxn>
                  <a:cxn ang="0">
                    <a:pos x="34" y="85"/>
                  </a:cxn>
                  <a:cxn ang="0">
                    <a:pos x="34" y="85"/>
                  </a:cxn>
                  <a:cxn ang="0">
                    <a:pos x="34" y="85"/>
                  </a:cxn>
                  <a:cxn ang="0">
                    <a:pos x="26" y="85"/>
                  </a:cxn>
                  <a:cxn ang="0">
                    <a:pos x="26" y="85"/>
                  </a:cxn>
                  <a:cxn ang="0">
                    <a:pos x="26" y="85"/>
                  </a:cxn>
                  <a:cxn ang="0">
                    <a:pos x="17" y="85"/>
                  </a:cxn>
                  <a:cxn ang="0">
                    <a:pos x="17" y="85"/>
                  </a:cxn>
                  <a:cxn ang="0">
                    <a:pos x="9" y="85"/>
                  </a:cxn>
                  <a:cxn ang="0">
                    <a:pos x="9" y="77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68"/>
                  </a:cxn>
                  <a:cxn ang="0">
                    <a:pos x="0" y="60"/>
                  </a:cxn>
                  <a:cxn ang="0">
                    <a:pos x="9" y="42"/>
                  </a:cxn>
                  <a:cxn ang="0">
                    <a:pos x="9" y="34"/>
                  </a:cxn>
                  <a:cxn ang="0">
                    <a:pos x="17" y="17"/>
                  </a:cxn>
                  <a:cxn ang="0">
                    <a:pos x="17" y="8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43" y="0"/>
                  </a:cxn>
                </a:cxnLst>
                <a:rect l="0" t="0" r="r" b="b"/>
                <a:pathLst>
                  <a:path w="43" h="85">
                    <a:moveTo>
                      <a:pt x="43" y="0"/>
                    </a:moveTo>
                    <a:lnTo>
                      <a:pt x="43" y="8"/>
                    </a:lnTo>
                    <a:lnTo>
                      <a:pt x="43" y="8"/>
                    </a:lnTo>
                    <a:lnTo>
                      <a:pt x="43" y="8"/>
                    </a:lnTo>
                    <a:lnTo>
                      <a:pt x="43" y="8"/>
                    </a:lnTo>
                    <a:lnTo>
                      <a:pt x="43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26" y="17"/>
                    </a:lnTo>
                    <a:lnTo>
                      <a:pt x="26" y="25"/>
                    </a:lnTo>
                    <a:lnTo>
                      <a:pt x="26" y="34"/>
                    </a:lnTo>
                    <a:lnTo>
                      <a:pt x="17" y="42"/>
                    </a:lnTo>
                    <a:lnTo>
                      <a:pt x="17" y="51"/>
                    </a:lnTo>
                    <a:lnTo>
                      <a:pt x="17" y="68"/>
                    </a:lnTo>
                    <a:lnTo>
                      <a:pt x="17" y="68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26" y="77"/>
                    </a:lnTo>
                    <a:lnTo>
                      <a:pt x="26" y="85"/>
                    </a:lnTo>
                    <a:lnTo>
                      <a:pt x="34" y="85"/>
                    </a:lnTo>
                    <a:lnTo>
                      <a:pt x="34" y="85"/>
                    </a:lnTo>
                    <a:lnTo>
                      <a:pt x="34" y="85"/>
                    </a:lnTo>
                    <a:lnTo>
                      <a:pt x="34" y="85"/>
                    </a:lnTo>
                    <a:lnTo>
                      <a:pt x="26" y="85"/>
                    </a:lnTo>
                    <a:lnTo>
                      <a:pt x="26" y="85"/>
                    </a:lnTo>
                    <a:lnTo>
                      <a:pt x="26" y="85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9" y="85"/>
                    </a:lnTo>
                    <a:lnTo>
                      <a:pt x="9" y="77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68"/>
                    </a:lnTo>
                    <a:lnTo>
                      <a:pt x="0" y="60"/>
                    </a:lnTo>
                    <a:lnTo>
                      <a:pt x="9" y="42"/>
                    </a:lnTo>
                    <a:lnTo>
                      <a:pt x="9" y="34"/>
                    </a:lnTo>
                    <a:lnTo>
                      <a:pt x="17" y="17"/>
                    </a:lnTo>
                    <a:lnTo>
                      <a:pt x="17" y="8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BFEA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70" name="Freeform 610"/>
              <p:cNvSpPr>
                <a:spLocks/>
              </p:cNvSpPr>
              <p:nvPr/>
            </p:nvSpPr>
            <p:spPr bwMode="auto">
              <a:xfrm>
                <a:off x="1836737" y="4912996"/>
                <a:ext cx="217488" cy="177875"/>
              </a:xfrm>
              <a:custGeom>
                <a:avLst/>
                <a:gdLst/>
                <a:ahLst/>
                <a:cxnLst>
                  <a:cxn ang="0">
                    <a:pos x="9" y="60"/>
                  </a:cxn>
                  <a:cxn ang="0">
                    <a:pos x="9" y="60"/>
                  </a:cxn>
                  <a:cxn ang="0">
                    <a:pos x="9" y="52"/>
                  </a:cxn>
                  <a:cxn ang="0">
                    <a:pos x="9" y="52"/>
                  </a:cxn>
                  <a:cxn ang="0">
                    <a:pos x="0" y="52"/>
                  </a:cxn>
                  <a:cxn ang="0">
                    <a:pos x="9" y="43"/>
                  </a:cxn>
                  <a:cxn ang="0">
                    <a:pos x="17" y="26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34" y="17"/>
                  </a:cxn>
                  <a:cxn ang="0">
                    <a:pos x="34" y="17"/>
                  </a:cxn>
                  <a:cxn ang="0">
                    <a:pos x="43" y="17"/>
                  </a:cxn>
                  <a:cxn ang="0">
                    <a:pos x="51" y="9"/>
                  </a:cxn>
                  <a:cxn ang="0">
                    <a:pos x="51" y="9"/>
                  </a:cxn>
                  <a:cxn ang="0">
                    <a:pos x="60" y="0"/>
                  </a:cxn>
                  <a:cxn ang="0">
                    <a:pos x="60" y="0"/>
                  </a:cxn>
                  <a:cxn ang="0">
                    <a:pos x="68" y="9"/>
                  </a:cxn>
                  <a:cxn ang="0">
                    <a:pos x="77" y="9"/>
                  </a:cxn>
                  <a:cxn ang="0">
                    <a:pos x="94" y="17"/>
                  </a:cxn>
                  <a:cxn ang="0">
                    <a:pos x="103" y="17"/>
                  </a:cxn>
                  <a:cxn ang="0">
                    <a:pos x="111" y="17"/>
                  </a:cxn>
                  <a:cxn ang="0">
                    <a:pos x="120" y="17"/>
                  </a:cxn>
                  <a:cxn ang="0">
                    <a:pos x="120" y="17"/>
                  </a:cxn>
                  <a:cxn ang="0">
                    <a:pos x="128" y="17"/>
                  </a:cxn>
                  <a:cxn ang="0">
                    <a:pos x="128" y="35"/>
                  </a:cxn>
                  <a:cxn ang="0">
                    <a:pos x="120" y="43"/>
                  </a:cxn>
                  <a:cxn ang="0">
                    <a:pos x="120" y="43"/>
                  </a:cxn>
                  <a:cxn ang="0">
                    <a:pos x="128" y="43"/>
                  </a:cxn>
                  <a:cxn ang="0">
                    <a:pos x="128" y="52"/>
                  </a:cxn>
                  <a:cxn ang="0">
                    <a:pos x="128" y="52"/>
                  </a:cxn>
                  <a:cxn ang="0">
                    <a:pos x="128" y="60"/>
                  </a:cxn>
                  <a:cxn ang="0">
                    <a:pos x="128" y="69"/>
                  </a:cxn>
                  <a:cxn ang="0">
                    <a:pos x="128" y="86"/>
                  </a:cxn>
                  <a:cxn ang="0">
                    <a:pos x="120" y="95"/>
                  </a:cxn>
                  <a:cxn ang="0">
                    <a:pos x="120" y="95"/>
                  </a:cxn>
                  <a:cxn ang="0">
                    <a:pos x="120" y="95"/>
                  </a:cxn>
                  <a:cxn ang="0">
                    <a:pos x="94" y="103"/>
                  </a:cxn>
                  <a:cxn ang="0">
                    <a:pos x="94" y="95"/>
                  </a:cxn>
                  <a:cxn ang="0">
                    <a:pos x="85" y="95"/>
                  </a:cxn>
                  <a:cxn ang="0">
                    <a:pos x="77" y="86"/>
                  </a:cxn>
                  <a:cxn ang="0">
                    <a:pos x="68" y="86"/>
                  </a:cxn>
                  <a:cxn ang="0">
                    <a:pos x="60" y="77"/>
                  </a:cxn>
                  <a:cxn ang="0">
                    <a:pos x="51" y="77"/>
                  </a:cxn>
                  <a:cxn ang="0">
                    <a:pos x="43" y="77"/>
                  </a:cxn>
                  <a:cxn ang="0">
                    <a:pos x="34" y="69"/>
                  </a:cxn>
                  <a:cxn ang="0">
                    <a:pos x="26" y="77"/>
                  </a:cxn>
                  <a:cxn ang="0">
                    <a:pos x="9" y="60"/>
                  </a:cxn>
                </a:cxnLst>
                <a:rect l="0" t="0" r="r" b="b"/>
                <a:pathLst>
                  <a:path w="137" h="112">
                    <a:moveTo>
                      <a:pt x="9" y="60"/>
                    </a:moveTo>
                    <a:lnTo>
                      <a:pt x="9" y="60"/>
                    </a:lnTo>
                    <a:lnTo>
                      <a:pt x="9" y="60"/>
                    </a:lnTo>
                    <a:lnTo>
                      <a:pt x="9" y="60"/>
                    </a:lnTo>
                    <a:lnTo>
                      <a:pt x="9" y="60"/>
                    </a:lnTo>
                    <a:lnTo>
                      <a:pt x="9" y="52"/>
                    </a:lnTo>
                    <a:lnTo>
                      <a:pt x="9" y="52"/>
                    </a:lnTo>
                    <a:lnTo>
                      <a:pt x="9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17" y="35"/>
                    </a:lnTo>
                    <a:lnTo>
                      <a:pt x="17" y="26"/>
                    </a:lnTo>
                    <a:lnTo>
                      <a:pt x="26" y="26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3" y="17"/>
                    </a:lnTo>
                    <a:lnTo>
                      <a:pt x="43" y="17"/>
                    </a:lnTo>
                    <a:lnTo>
                      <a:pt x="43" y="17"/>
                    </a:lnTo>
                    <a:lnTo>
                      <a:pt x="51" y="9"/>
                    </a:lnTo>
                    <a:lnTo>
                      <a:pt x="51" y="9"/>
                    </a:lnTo>
                    <a:lnTo>
                      <a:pt x="51" y="9"/>
                    </a:lnTo>
                    <a:lnTo>
                      <a:pt x="51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8" y="0"/>
                    </a:lnTo>
                    <a:lnTo>
                      <a:pt x="68" y="9"/>
                    </a:lnTo>
                    <a:lnTo>
                      <a:pt x="77" y="9"/>
                    </a:lnTo>
                    <a:lnTo>
                      <a:pt x="77" y="9"/>
                    </a:lnTo>
                    <a:lnTo>
                      <a:pt x="85" y="17"/>
                    </a:lnTo>
                    <a:lnTo>
                      <a:pt x="94" y="17"/>
                    </a:lnTo>
                    <a:lnTo>
                      <a:pt x="94" y="17"/>
                    </a:lnTo>
                    <a:lnTo>
                      <a:pt x="103" y="17"/>
                    </a:lnTo>
                    <a:lnTo>
                      <a:pt x="103" y="17"/>
                    </a:lnTo>
                    <a:lnTo>
                      <a:pt x="111" y="17"/>
                    </a:lnTo>
                    <a:lnTo>
                      <a:pt x="111" y="17"/>
                    </a:lnTo>
                    <a:lnTo>
                      <a:pt x="120" y="17"/>
                    </a:lnTo>
                    <a:lnTo>
                      <a:pt x="120" y="17"/>
                    </a:lnTo>
                    <a:lnTo>
                      <a:pt x="120" y="17"/>
                    </a:lnTo>
                    <a:lnTo>
                      <a:pt x="128" y="17"/>
                    </a:lnTo>
                    <a:lnTo>
                      <a:pt x="128" y="17"/>
                    </a:lnTo>
                    <a:lnTo>
                      <a:pt x="128" y="26"/>
                    </a:lnTo>
                    <a:lnTo>
                      <a:pt x="128" y="35"/>
                    </a:lnTo>
                    <a:lnTo>
                      <a:pt x="120" y="35"/>
                    </a:lnTo>
                    <a:lnTo>
                      <a:pt x="120" y="43"/>
                    </a:lnTo>
                    <a:lnTo>
                      <a:pt x="120" y="43"/>
                    </a:lnTo>
                    <a:lnTo>
                      <a:pt x="120" y="43"/>
                    </a:lnTo>
                    <a:lnTo>
                      <a:pt x="128" y="43"/>
                    </a:lnTo>
                    <a:lnTo>
                      <a:pt x="128" y="43"/>
                    </a:lnTo>
                    <a:lnTo>
                      <a:pt x="128" y="52"/>
                    </a:lnTo>
                    <a:lnTo>
                      <a:pt x="128" y="52"/>
                    </a:lnTo>
                    <a:lnTo>
                      <a:pt x="128" y="52"/>
                    </a:lnTo>
                    <a:lnTo>
                      <a:pt x="128" y="52"/>
                    </a:lnTo>
                    <a:lnTo>
                      <a:pt x="137" y="52"/>
                    </a:lnTo>
                    <a:lnTo>
                      <a:pt x="128" y="60"/>
                    </a:lnTo>
                    <a:lnTo>
                      <a:pt x="128" y="69"/>
                    </a:lnTo>
                    <a:lnTo>
                      <a:pt x="128" y="69"/>
                    </a:lnTo>
                    <a:lnTo>
                      <a:pt x="128" y="77"/>
                    </a:lnTo>
                    <a:lnTo>
                      <a:pt x="128" y="86"/>
                    </a:lnTo>
                    <a:lnTo>
                      <a:pt x="128" y="95"/>
                    </a:lnTo>
                    <a:lnTo>
                      <a:pt x="120" y="95"/>
                    </a:lnTo>
                    <a:lnTo>
                      <a:pt x="120" y="95"/>
                    </a:lnTo>
                    <a:lnTo>
                      <a:pt x="120" y="95"/>
                    </a:lnTo>
                    <a:lnTo>
                      <a:pt x="120" y="95"/>
                    </a:lnTo>
                    <a:lnTo>
                      <a:pt x="120" y="95"/>
                    </a:lnTo>
                    <a:lnTo>
                      <a:pt x="111" y="112"/>
                    </a:lnTo>
                    <a:lnTo>
                      <a:pt x="94" y="103"/>
                    </a:lnTo>
                    <a:lnTo>
                      <a:pt x="103" y="95"/>
                    </a:lnTo>
                    <a:lnTo>
                      <a:pt x="94" y="95"/>
                    </a:lnTo>
                    <a:lnTo>
                      <a:pt x="94" y="95"/>
                    </a:lnTo>
                    <a:lnTo>
                      <a:pt x="85" y="95"/>
                    </a:lnTo>
                    <a:lnTo>
                      <a:pt x="85" y="86"/>
                    </a:lnTo>
                    <a:lnTo>
                      <a:pt x="77" y="86"/>
                    </a:lnTo>
                    <a:lnTo>
                      <a:pt x="77" y="86"/>
                    </a:lnTo>
                    <a:lnTo>
                      <a:pt x="68" y="86"/>
                    </a:lnTo>
                    <a:lnTo>
                      <a:pt x="60" y="86"/>
                    </a:lnTo>
                    <a:lnTo>
                      <a:pt x="60" y="77"/>
                    </a:lnTo>
                    <a:lnTo>
                      <a:pt x="51" y="77"/>
                    </a:lnTo>
                    <a:lnTo>
                      <a:pt x="51" y="77"/>
                    </a:lnTo>
                    <a:lnTo>
                      <a:pt x="43" y="77"/>
                    </a:lnTo>
                    <a:lnTo>
                      <a:pt x="43" y="77"/>
                    </a:lnTo>
                    <a:lnTo>
                      <a:pt x="34" y="69"/>
                    </a:lnTo>
                    <a:lnTo>
                      <a:pt x="34" y="69"/>
                    </a:lnTo>
                    <a:lnTo>
                      <a:pt x="26" y="69"/>
                    </a:lnTo>
                    <a:lnTo>
                      <a:pt x="26" y="77"/>
                    </a:lnTo>
                    <a:lnTo>
                      <a:pt x="9" y="69"/>
                    </a:lnTo>
                    <a:lnTo>
                      <a:pt x="9" y="60"/>
                    </a:lnTo>
                    <a:close/>
                  </a:path>
                </a:pathLst>
              </a:custGeom>
              <a:solidFill>
                <a:srgbClr val="BFEA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72" name="Freeform 612"/>
              <p:cNvSpPr>
                <a:spLocks/>
              </p:cNvSpPr>
              <p:nvPr/>
            </p:nvSpPr>
            <p:spPr bwMode="auto">
              <a:xfrm>
                <a:off x="1878012" y="4968582"/>
                <a:ext cx="149225" cy="8099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8" y="17"/>
                  </a:cxn>
                  <a:cxn ang="0">
                    <a:pos x="17" y="25"/>
                  </a:cxn>
                  <a:cxn ang="0">
                    <a:pos x="17" y="25"/>
                  </a:cxn>
                  <a:cxn ang="0">
                    <a:pos x="25" y="25"/>
                  </a:cxn>
                  <a:cxn ang="0">
                    <a:pos x="34" y="34"/>
                  </a:cxn>
                  <a:cxn ang="0">
                    <a:pos x="42" y="34"/>
                  </a:cxn>
                  <a:cxn ang="0">
                    <a:pos x="51" y="42"/>
                  </a:cxn>
                  <a:cxn ang="0">
                    <a:pos x="59" y="42"/>
                  </a:cxn>
                  <a:cxn ang="0">
                    <a:pos x="68" y="42"/>
                  </a:cxn>
                  <a:cxn ang="0">
                    <a:pos x="77" y="51"/>
                  </a:cxn>
                  <a:cxn ang="0">
                    <a:pos x="77" y="51"/>
                  </a:cxn>
                  <a:cxn ang="0">
                    <a:pos x="85" y="51"/>
                  </a:cxn>
                  <a:cxn ang="0">
                    <a:pos x="85" y="51"/>
                  </a:cxn>
                  <a:cxn ang="0">
                    <a:pos x="85" y="51"/>
                  </a:cxn>
                  <a:cxn ang="0">
                    <a:pos x="94" y="51"/>
                  </a:cxn>
                  <a:cxn ang="0">
                    <a:pos x="94" y="42"/>
                  </a:cxn>
                  <a:cxn ang="0">
                    <a:pos x="94" y="42"/>
                  </a:cxn>
                  <a:cxn ang="0">
                    <a:pos x="94" y="34"/>
                  </a:cxn>
                  <a:cxn ang="0">
                    <a:pos x="94" y="34"/>
                  </a:cxn>
                  <a:cxn ang="0">
                    <a:pos x="94" y="25"/>
                  </a:cxn>
                  <a:cxn ang="0">
                    <a:pos x="94" y="25"/>
                  </a:cxn>
                  <a:cxn ang="0">
                    <a:pos x="94" y="25"/>
                  </a:cxn>
                  <a:cxn ang="0">
                    <a:pos x="94" y="25"/>
                  </a:cxn>
                  <a:cxn ang="0">
                    <a:pos x="85" y="25"/>
                  </a:cxn>
                  <a:cxn ang="0">
                    <a:pos x="85" y="25"/>
                  </a:cxn>
                  <a:cxn ang="0">
                    <a:pos x="77" y="25"/>
                  </a:cxn>
                  <a:cxn ang="0">
                    <a:pos x="77" y="17"/>
                  </a:cxn>
                  <a:cxn ang="0">
                    <a:pos x="68" y="17"/>
                  </a:cxn>
                  <a:cxn ang="0">
                    <a:pos x="59" y="17"/>
                  </a:cxn>
                  <a:cxn ang="0">
                    <a:pos x="59" y="17"/>
                  </a:cxn>
                  <a:cxn ang="0">
                    <a:pos x="51" y="17"/>
                  </a:cxn>
                  <a:cxn ang="0">
                    <a:pos x="42" y="8"/>
                  </a:cxn>
                  <a:cxn ang="0">
                    <a:pos x="34" y="8"/>
                  </a:cxn>
                  <a:cxn ang="0">
                    <a:pos x="25" y="8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94" h="51">
                    <a:moveTo>
                      <a:pt x="8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8" y="17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25" y="25"/>
                    </a:lnTo>
                    <a:lnTo>
                      <a:pt x="34" y="34"/>
                    </a:lnTo>
                    <a:lnTo>
                      <a:pt x="42" y="34"/>
                    </a:lnTo>
                    <a:lnTo>
                      <a:pt x="51" y="42"/>
                    </a:lnTo>
                    <a:lnTo>
                      <a:pt x="59" y="42"/>
                    </a:lnTo>
                    <a:lnTo>
                      <a:pt x="68" y="42"/>
                    </a:lnTo>
                    <a:lnTo>
                      <a:pt x="77" y="51"/>
                    </a:lnTo>
                    <a:lnTo>
                      <a:pt x="77" y="51"/>
                    </a:lnTo>
                    <a:lnTo>
                      <a:pt x="85" y="51"/>
                    </a:lnTo>
                    <a:lnTo>
                      <a:pt x="85" y="51"/>
                    </a:lnTo>
                    <a:lnTo>
                      <a:pt x="85" y="51"/>
                    </a:lnTo>
                    <a:lnTo>
                      <a:pt x="94" y="51"/>
                    </a:lnTo>
                    <a:lnTo>
                      <a:pt x="94" y="42"/>
                    </a:lnTo>
                    <a:lnTo>
                      <a:pt x="94" y="42"/>
                    </a:lnTo>
                    <a:lnTo>
                      <a:pt x="94" y="34"/>
                    </a:lnTo>
                    <a:lnTo>
                      <a:pt x="94" y="34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85" y="25"/>
                    </a:lnTo>
                    <a:lnTo>
                      <a:pt x="85" y="25"/>
                    </a:lnTo>
                    <a:lnTo>
                      <a:pt x="77" y="25"/>
                    </a:lnTo>
                    <a:lnTo>
                      <a:pt x="77" y="17"/>
                    </a:lnTo>
                    <a:lnTo>
                      <a:pt x="68" y="17"/>
                    </a:lnTo>
                    <a:lnTo>
                      <a:pt x="59" y="17"/>
                    </a:lnTo>
                    <a:lnTo>
                      <a:pt x="59" y="17"/>
                    </a:lnTo>
                    <a:lnTo>
                      <a:pt x="51" y="17"/>
                    </a:lnTo>
                    <a:lnTo>
                      <a:pt x="42" y="8"/>
                    </a:lnTo>
                    <a:lnTo>
                      <a:pt x="34" y="8"/>
                    </a:lnTo>
                    <a:lnTo>
                      <a:pt x="25" y="8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8F7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73" name="Freeform 613"/>
              <p:cNvSpPr>
                <a:spLocks/>
              </p:cNvSpPr>
              <p:nvPr/>
            </p:nvSpPr>
            <p:spPr bwMode="auto">
              <a:xfrm>
                <a:off x="1971675" y="4790707"/>
                <a:ext cx="14288" cy="8258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17"/>
                  </a:cxn>
                  <a:cxn ang="0">
                    <a:pos x="9" y="26"/>
                  </a:cxn>
                  <a:cxn ang="0">
                    <a:pos x="9" y="26"/>
                  </a:cxn>
                  <a:cxn ang="0">
                    <a:pos x="9" y="35"/>
                  </a:cxn>
                  <a:cxn ang="0">
                    <a:pos x="0" y="43"/>
                  </a:cxn>
                  <a:cxn ang="0">
                    <a:pos x="9" y="43"/>
                  </a:cxn>
                  <a:cxn ang="0">
                    <a:pos x="9" y="43"/>
                  </a:cxn>
                  <a:cxn ang="0">
                    <a:pos x="9" y="43"/>
                  </a:cxn>
                  <a:cxn ang="0">
                    <a:pos x="9" y="43"/>
                  </a:cxn>
                  <a:cxn ang="0">
                    <a:pos x="9" y="52"/>
                  </a:cxn>
                  <a:cxn ang="0">
                    <a:pos x="9" y="43"/>
                  </a:cxn>
                  <a:cxn ang="0">
                    <a:pos x="9" y="43"/>
                  </a:cxn>
                  <a:cxn ang="0">
                    <a:pos x="9" y="43"/>
                  </a:cxn>
                  <a:cxn ang="0">
                    <a:pos x="9" y="43"/>
                  </a:cxn>
                  <a:cxn ang="0">
                    <a:pos x="9" y="35"/>
                  </a:cxn>
                  <a:cxn ang="0">
                    <a:pos x="9" y="17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 h="52">
                    <a:moveTo>
                      <a:pt x="9" y="0"/>
                    </a:moveTo>
                    <a:lnTo>
                      <a:pt x="9" y="9"/>
                    </a:lnTo>
                    <a:lnTo>
                      <a:pt x="9" y="9"/>
                    </a:lnTo>
                    <a:lnTo>
                      <a:pt x="9" y="17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35"/>
                    </a:lnTo>
                    <a:lnTo>
                      <a:pt x="0" y="43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9" y="52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9" y="35"/>
                    </a:lnTo>
                    <a:lnTo>
                      <a:pt x="9" y="17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74" name="Freeform 614"/>
              <p:cNvSpPr>
                <a:spLocks/>
              </p:cNvSpPr>
              <p:nvPr/>
            </p:nvSpPr>
            <p:spPr bwMode="auto">
              <a:xfrm>
                <a:off x="1944687" y="4722415"/>
                <a:ext cx="136525" cy="217580"/>
              </a:xfrm>
              <a:custGeom>
                <a:avLst/>
                <a:gdLst/>
                <a:ahLst/>
                <a:cxnLst>
                  <a:cxn ang="0">
                    <a:pos x="17" y="35"/>
                  </a:cxn>
                  <a:cxn ang="0">
                    <a:pos x="17" y="60"/>
                  </a:cxn>
                  <a:cxn ang="0">
                    <a:pos x="17" y="86"/>
                  </a:cxn>
                  <a:cxn ang="0">
                    <a:pos x="9" y="103"/>
                  </a:cxn>
                  <a:cxn ang="0">
                    <a:pos x="9" y="120"/>
                  </a:cxn>
                  <a:cxn ang="0">
                    <a:pos x="9" y="120"/>
                  </a:cxn>
                  <a:cxn ang="0">
                    <a:pos x="0" y="120"/>
                  </a:cxn>
                  <a:cxn ang="0">
                    <a:pos x="0" y="120"/>
                  </a:cxn>
                  <a:cxn ang="0">
                    <a:pos x="0" y="112"/>
                  </a:cxn>
                  <a:cxn ang="0">
                    <a:pos x="9" y="95"/>
                  </a:cxn>
                  <a:cxn ang="0">
                    <a:pos x="9" y="69"/>
                  </a:cxn>
                  <a:cxn ang="0">
                    <a:pos x="9" y="43"/>
                  </a:cxn>
                  <a:cxn ang="0">
                    <a:pos x="9" y="26"/>
                  </a:cxn>
                  <a:cxn ang="0">
                    <a:pos x="9" y="26"/>
                  </a:cxn>
                  <a:cxn ang="0">
                    <a:pos x="9" y="26"/>
                  </a:cxn>
                  <a:cxn ang="0">
                    <a:pos x="9" y="18"/>
                  </a:cxn>
                  <a:cxn ang="0">
                    <a:pos x="9" y="18"/>
                  </a:cxn>
                  <a:cxn ang="0">
                    <a:pos x="0" y="18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9" y="9"/>
                  </a:cxn>
                  <a:cxn ang="0">
                    <a:pos x="17" y="18"/>
                  </a:cxn>
                  <a:cxn ang="0">
                    <a:pos x="17" y="26"/>
                  </a:cxn>
                  <a:cxn ang="0">
                    <a:pos x="26" y="35"/>
                  </a:cxn>
                  <a:cxn ang="0">
                    <a:pos x="43" y="35"/>
                  </a:cxn>
                  <a:cxn ang="0">
                    <a:pos x="52" y="43"/>
                  </a:cxn>
                  <a:cxn ang="0">
                    <a:pos x="60" y="43"/>
                  </a:cxn>
                  <a:cxn ang="0">
                    <a:pos x="69" y="43"/>
                  </a:cxn>
                  <a:cxn ang="0">
                    <a:pos x="77" y="43"/>
                  </a:cxn>
                  <a:cxn ang="0">
                    <a:pos x="77" y="43"/>
                  </a:cxn>
                  <a:cxn ang="0">
                    <a:pos x="86" y="52"/>
                  </a:cxn>
                  <a:cxn ang="0">
                    <a:pos x="86" y="52"/>
                  </a:cxn>
                  <a:cxn ang="0">
                    <a:pos x="77" y="60"/>
                  </a:cxn>
                  <a:cxn ang="0">
                    <a:pos x="69" y="78"/>
                  </a:cxn>
                  <a:cxn ang="0">
                    <a:pos x="60" y="103"/>
                  </a:cxn>
                  <a:cxn ang="0">
                    <a:pos x="52" y="120"/>
                  </a:cxn>
                  <a:cxn ang="0">
                    <a:pos x="52" y="137"/>
                  </a:cxn>
                  <a:cxn ang="0">
                    <a:pos x="52" y="137"/>
                  </a:cxn>
                  <a:cxn ang="0">
                    <a:pos x="43" y="137"/>
                  </a:cxn>
                  <a:cxn ang="0">
                    <a:pos x="43" y="137"/>
                  </a:cxn>
                  <a:cxn ang="0">
                    <a:pos x="43" y="120"/>
                  </a:cxn>
                  <a:cxn ang="0">
                    <a:pos x="52" y="112"/>
                  </a:cxn>
                  <a:cxn ang="0">
                    <a:pos x="52" y="95"/>
                  </a:cxn>
                  <a:cxn ang="0">
                    <a:pos x="60" y="86"/>
                  </a:cxn>
                  <a:cxn ang="0">
                    <a:pos x="60" y="78"/>
                  </a:cxn>
                  <a:cxn ang="0">
                    <a:pos x="69" y="69"/>
                  </a:cxn>
                  <a:cxn ang="0">
                    <a:pos x="69" y="60"/>
                  </a:cxn>
                  <a:cxn ang="0">
                    <a:pos x="77" y="52"/>
                  </a:cxn>
                  <a:cxn ang="0">
                    <a:pos x="77" y="52"/>
                  </a:cxn>
                  <a:cxn ang="0">
                    <a:pos x="69" y="52"/>
                  </a:cxn>
                  <a:cxn ang="0">
                    <a:pos x="69" y="52"/>
                  </a:cxn>
                  <a:cxn ang="0">
                    <a:pos x="60" y="52"/>
                  </a:cxn>
                  <a:cxn ang="0">
                    <a:pos x="60" y="52"/>
                  </a:cxn>
                  <a:cxn ang="0">
                    <a:pos x="52" y="52"/>
                  </a:cxn>
                  <a:cxn ang="0">
                    <a:pos x="43" y="43"/>
                  </a:cxn>
                  <a:cxn ang="0">
                    <a:pos x="35" y="43"/>
                  </a:cxn>
                  <a:cxn ang="0">
                    <a:pos x="26" y="35"/>
                  </a:cxn>
                  <a:cxn ang="0">
                    <a:pos x="26" y="35"/>
                  </a:cxn>
                  <a:cxn ang="0">
                    <a:pos x="26" y="35"/>
                  </a:cxn>
                  <a:cxn ang="0">
                    <a:pos x="17" y="35"/>
                  </a:cxn>
                </a:cxnLst>
                <a:rect l="0" t="0" r="r" b="b"/>
                <a:pathLst>
                  <a:path w="86" h="137">
                    <a:moveTo>
                      <a:pt x="17" y="26"/>
                    </a:moveTo>
                    <a:lnTo>
                      <a:pt x="17" y="35"/>
                    </a:lnTo>
                    <a:lnTo>
                      <a:pt x="17" y="43"/>
                    </a:lnTo>
                    <a:lnTo>
                      <a:pt x="17" y="60"/>
                    </a:lnTo>
                    <a:lnTo>
                      <a:pt x="17" y="69"/>
                    </a:lnTo>
                    <a:lnTo>
                      <a:pt x="17" y="86"/>
                    </a:lnTo>
                    <a:lnTo>
                      <a:pt x="9" y="95"/>
                    </a:lnTo>
                    <a:lnTo>
                      <a:pt x="9" y="103"/>
                    </a:lnTo>
                    <a:lnTo>
                      <a:pt x="9" y="112"/>
                    </a:lnTo>
                    <a:lnTo>
                      <a:pt x="9" y="120"/>
                    </a:lnTo>
                    <a:lnTo>
                      <a:pt x="9" y="120"/>
                    </a:lnTo>
                    <a:lnTo>
                      <a:pt x="9" y="120"/>
                    </a:lnTo>
                    <a:lnTo>
                      <a:pt x="9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9" y="103"/>
                    </a:lnTo>
                    <a:lnTo>
                      <a:pt x="9" y="95"/>
                    </a:lnTo>
                    <a:lnTo>
                      <a:pt x="9" y="86"/>
                    </a:lnTo>
                    <a:lnTo>
                      <a:pt x="9" y="69"/>
                    </a:lnTo>
                    <a:lnTo>
                      <a:pt x="9" y="60"/>
                    </a:lnTo>
                    <a:lnTo>
                      <a:pt x="9" y="43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9" y="18"/>
                    </a:lnTo>
                    <a:lnTo>
                      <a:pt x="17" y="18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26" y="26"/>
                    </a:lnTo>
                    <a:lnTo>
                      <a:pt x="26" y="35"/>
                    </a:lnTo>
                    <a:lnTo>
                      <a:pt x="35" y="35"/>
                    </a:lnTo>
                    <a:lnTo>
                      <a:pt x="43" y="35"/>
                    </a:lnTo>
                    <a:lnTo>
                      <a:pt x="43" y="43"/>
                    </a:lnTo>
                    <a:lnTo>
                      <a:pt x="52" y="43"/>
                    </a:lnTo>
                    <a:lnTo>
                      <a:pt x="52" y="43"/>
                    </a:lnTo>
                    <a:lnTo>
                      <a:pt x="60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77" y="52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77" y="60"/>
                    </a:lnTo>
                    <a:lnTo>
                      <a:pt x="69" y="69"/>
                    </a:lnTo>
                    <a:lnTo>
                      <a:pt x="69" y="78"/>
                    </a:lnTo>
                    <a:lnTo>
                      <a:pt x="60" y="86"/>
                    </a:lnTo>
                    <a:lnTo>
                      <a:pt x="60" y="103"/>
                    </a:lnTo>
                    <a:lnTo>
                      <a:pt x="60" y="112"/>
                    </a:lnTo>
                    <a:lnTo>
                      <a:pt x="52" y="120"/>
                    </a:lnTo>
                    <a:lnTo>
                      <a:pt x="52" y="129"/>
                    </a:lnTo>
                    <a:lnTo>
                      <a:pt x="52" y="137"/>
                    </a:lnTo>
                    <a:lnTo>
                      <a:pt x="52" y="137"/>
                    </a:lnTo>
                    <a:lnTo>
                      <a:pt x="52" y="137"/>
                    </a:lnTo>
                    <a:lnTo>
                      <a:pt x="52" y="137"/>
                    </a:lnTo>
                    <a:lnTo>
                      <a:pt x="43" y="137"/>
                    </a:lnTo>
                    <a:lnTo>
                      <a:pt x="43" y="137"/>
                    </a:lnTo>
                    <a:lnTo>
                      <a:pt x="43" y="137"/>
                    </a:lnTo>
                    <a:lnTo>
                      <a:pt x="43" y="129"/>
                    </a:lnTo>
                    <a:lnTo>
                      <a:pt x="43" y="120"/>
                    </a:lnTo>
                    <a:lnTo>
                      <a:pt x="52" y="120"/>
                    </a:lnTo>
                    <a:lnTo>
                      <a:pt x="52" y="112"/>
                    </a:lnTo>
                    <a:lnTo>
                      <a:pt x="52" y="103"/>
                    </a:lnTo>
                    <a:lnTo>
                      <a:pt x="52" y="95"/>
                    </a:lnTo>
                    <a:lnTo>
                      <a:pt x="60" y="95"/>
                    </a:lnTo>
                    <a:lnTo>
                      <a:pt x="60" y="86"/>
                    </a:lnTo>
                    <a:lnTo>
                      <a:pt x="60" y="78"/>
                    </a:lnTo>
                    <a:lnTo>
                      <a:pt x="60" y="78"/>
                    </a:lnTo>
                    <a:lnTo>
                      <a:pt x="69" y="69"/>
                    </a:lnTo>
                    <a:lnTo>
                      <a:pt x="69" y="69"/>
                    </a:lnTo>
                    <a:lnTo>
                      <a:pt x="69" y="60"/>
                    </a:lnTo>
                    <a:lnTo>
                      <a:pt x="69" y="60"/>
                    </a:lnTo>
                    <a:lnTo>
                      <a:pt x="69" y="60"/>
                    </a:lnTo>
                    <a:lnTo>
                      <a:pt x="77" y="52"/>
                    </a:lnTo>
                    <a:lnTo>
                      <a:pt x="77" y="52"/>
                    </a:lnTo>
                    <a:lnTo>
                      <a:pt x="77" y="52"/>
                    </a:lnTo>
                    <a:lnTo>
                      <a:pt x="77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52" y="52"/>
                    </a:lnTo>
                    <a:lnTo>
                      <a:pt x="52" y="52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26" y="43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75" name="Freeform 615"/>
              <p:cNvSpPr>
                <a:spLocks/>
              </p:cNvSpPr>
              <p:nvPr/>
            </p:nvSpPr>
            <p:spPr bwMode="auto">
              <a:xfrm>
                <a:off x="1958975" y="4954288"/>
                <a:ext cx="41275" cy="14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17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6" h="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17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76" name="Freeform 616"/>
              <p:cNvSpPr>
                <a:spLocks/>
              </p:cNvSpPr>
              <p:nvPr/>
            </p:nvSpPr>
            <p:spPr bwMode="auto">
              <a:xfrm>
                <a:off x="1890712" y="4981287"/>
                <a:ext cx="26988" cy="1429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17" h="9">
                    <a:moveTo>
                      <a:pt x="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77" name="Freeform 617"/>
              <p:cNvSpPr>
                <a:spLocks/>
              </p:cNvSpPr>
              <p:nvPr/>
            </p:nvSpPr>
            <p:spPr bwMode="auto">
              <a:xfrm>
                <a:off x="1917700" y="4981287"/>
                <a:ext cx="26988" cy="2699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17" h="17">
                    <a:moveTo>
                      <a:pt x="9" y="0"/>
                    </a:moveTo>
                    <a:lnTo>
                      <a:pt x="9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78" name="Freeform 618"/>
              <p:cNvSpPr>
                <a:spLocks/>
              </p:cNvSpPr>
              <p:nvPr/>
            </p:nvSpPr>
            <p:spPr bwMode="auto">
              <a:xfrm>
                <a:off x="1944687" y="4995581"/>
                <a:ext cx="26988" cy="1270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17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7" h="8">
                    <a:moveTo>
                      <a:pt x="0" y="8"/>
                    </a:moveTo>
                    <a:lnTo>
                      <a:pt x="0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17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79" name="Freeform 619"/>
              <p:cNvSpPr>
                <a:spLocks/>
              </p:cNvSpPr>
              <p:nvPr/>
            </p:nvSpPr>
            <p:spPr bwMode="auto">
              <a:xfrm>
                <a:off x="1971675" y="5008286"/>
                <a:ext cx="28575" cy="1429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9"/>
                  </a:cxn>
                </a:cxnLst>
                <a:rect l="0" t="0" r="r" b="b"/>
                <a:pathLst>
                  <a:path w="18" h="9">
                    <a:moveTo>
                      <a:pt x="0" y="9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81" name="Freeform 621"/>
              <p:cNvSpPr>
                <a:spLocks/>
              </p:cNvSpPr>
              <p:nvPr/>
            </p:nvSpPr>
            <p:spPr bwMode="auto">
              <a:xfrm>
                <a:off x="1905000" y="4763708"/>
                <a:ext cx="53975" cy="122289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7" y="9"/>
                  </a:cxn>
                  <a:cxn ang="0">
                    <a:pos x="8" y="17"/>
                  </a:cxn>
                  <a:cxn ang="0">
                    <a:pos x="8" y="26"/>
                  </a:cxn>
                  <a:cxn ang="0">
                    <a:pos x="8" y="43"/>
                  </a:cxn>
                  <a:cxn ang="0">
                    <a:pos x="8" y="5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8" y="77"/>
                  </a:cxn>
                  <a:cxn ang="0">
                    <a:pos x="8" y="77"/>
                  </a:cxn>
                  <a:cxn ang="0">
                    <a:pos x="8" y="77"/>
                  </a:cxn>
                  <a:cxn ang="0">
                    <a:pos x="8" y="77"/>
                  </a:cxn>
                  <a:cxn ang="0">
                    <a:pos x="17" y="77"/>
                  </a:cxn>
                  <a:cxn ang="0">
                    <a:pos x="17" y="77"/>
                  </a:cxn>
                  <a:cxn ang="0">
                    <a:pos x="17" y="77"/>
                  </a:cxn>
                  <a:cxn ang="0">
                    <a:pos x="17" y="77"/>
                  </a:cxn>
                  <a:cxn ang="0">
                    <a:pos x="17" y="77"/>
                  </a:cxn>
                  <a:cxn ang="0">
                    <a:pos x="25" y="77"/>
                  </a:cxn>
                  <a:cxn ang="0">
                    <a:pos x="25" y="77"/>
                  </a:cxn>
                  <a:cxn ang="0">
                    <a:pos x="25" y="77"/>
                  </a:cxn>
                  <a:cxn ang="0">
                    <a:pos x="25" y="77"/>
                  </a:cxn>
                  <a:cxn ang="0">
                    <a:pos x="25" y="77"/>
                  </a:cxn>
                  <a:cxn ang="0">
                    <a:pos x="25" y="77"/>
                  </a:cxn>
                  <a:cxn ang="0">
                    <a:pos x="25" y="77"/>
                  </a:cxn>
                  <a:cxn ang="0">
                    <a:pos x="25" y="69"/>
                  </a:cxn>
                  <a:cxn ang="0">
                    <a:pos x="25" y="69"/>
                  </a:cxn>
                  <a:cxn ang="0">
                    <a:pos x="17" y="69"/>
                  </a:cxn>
                  <a:cxn ang="0">
                    <a:pos x="17" y="69"/>
                  </a:cxn>
                  <a:cxn ang="0">
                    <a:pos x="17" y="69"/>
                  </a:cxn>
                  <a:cxn ang="0">
                    <a:pos x="8" y="69"/>
                  </a:cxn>
                  <a:cxn ang="0">
                    <a:pos x="8" y="69"/>
                  </a:cxn>
                  <a:cxn ang="0">
                    <a:pos x="8" y="69"/>
                  </a:cxn>
                  <a:cxn ang="0">
                    <a:pos x="8" y="60"/>
                  </a:cxn>
                  <a:cxn ang="0">
                    <a:pos x="8" y="52"/>
                  </a:cxn>
                  <a:cxn ang="0">
                    <a:pos x="17" y="43"/>
                  </a:cxn>
                  <a:cxn ang="0">
                    <a:pos x="17" y="34"/>
                  </a:cxn>
                  <a:cxn ang="0">
                    <a:pos x="17" y="17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5" y="9"/>
                  </a:cxn>
                  <a:cxn ang="0">
                    <a:pos x="25" y="9"/>
                  </a:cxn>
                  <a:cxn ang="0">
                    <a:pos x="25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4" y="0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34" h="77">
                    <a:moveTo>
                      <a:pt x="25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9"/>
                    </a:lnTo>
                    <a:lnTo>
                      <a:pt x="8" y="17"/>
                    </a:lnTo>
                    <a:lnTo>
                      <a:pt x="8" y="26"/>
                    </a:lnTo>
                    <a:lnTo>
                      <a:pt x="8" y="43"/>
                    </a:lnTo>
                    <a:lnTo>
                      <a:pt x="8" y="5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25" y="69"/>
                    </a:lnTo>
                    <a:lnTo>
                      <a:pt x="25" y="69"/>
                    </a:lnTo>
                    <a:lnTo>
                      <a:pt x="17" y="69"/>
                    </a:lnTo>
                    <a:lnTo>
                      <a:pt x="17" y="69"/>
                    </a:lnTo>
                    <a:lnTo>
                      <a:pt x="17" y="69"/>
                    </a:lnTo>
                    <a:lnTo>
                      <a:pt x="8" y="69"/>
                    </a:lnTo>
                    <a:lnTo>
                      <a:pt x="8" y="69"/>
                    </a:lnTo>
                    <a:lnTo>
                      <a:pt x="8" y="69"/>
                    </a:lnTo>
                    <a:lnTo>
                      <a:pt x="8" y="60"/>
                    </a:lnTo>
                    <a:lnTo>
                      <a:pt x="8" y="52"/>
                    </a:lnTo>
                    <a:lnTo>
                      <a:pt x="17" y="43"/>
                    </a:lnTo>
                    <a:lnTo>
                      <a:pt x="17" y="34"/>
                    </a:lnTo>
                    <a:lnTo>
                      <a:pt x="17" y="17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82" name="Freeform 622"/>
              <p:cNvSpPr>
                <a:spLocks/>
              </p:cNvSpPr>
              <p:nvPr/>
            </p:nvSpPr>
            <p:spPr bwMode="auto">
              <a:xfrm>
                <a:off x="2027237" y="4805000"/>
                <a:ext cx="66675" cy="122289"/>
              </a:xfrm>
              <a:custGeom>
                <a:avLst/>
                <a:gdLst/>
                <a:ahLst/>
                <a:cxnLst>
                  <a:cxn ang="0">
                    <a:pos x="25" y="17"/>
                  </a:cxn>
                  <a:cxn ang="0">
                    <a:pos x="25" y="26"/>
                  </a:cxn>
                  <a:cxn ang="0">
                    <a:pos x="17" y="34"/>
                  </a:cxn>
                  <a:cxn ang="0">
                    <a:pos x="17" y="43"/>
                  </a:cxn>
                  <a:cxn ang="0">
                    <a:pos x="8" y="51"/>
                  </a:cxn>
                  <a:cxn ang="0">
                    <a:pos x="8" y="51"/>
                  </a:cxn>
                  <a:cxn ang="0">
                    <a:pos x="8" y="60"/>
                  </a:cxn>
                  <a:cxn ang="0">
                    <a:pos x="0" y="68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8" y="77"/>
                  </a:cxn>
                  <a:cxn ang="0">
                    <a:pos x="8" y="77"/>
                  </a:cxn>
                  <a:cxn ang="0">
                    <a:pos x="8" y="77"/>
                  </a:cxn>
                  <a:cxn ang="0">
                    <a:pos x="8" y="77"/>
                  </a:cxn>
                  <a:cxn ang="0">
                    <a:pos x="8" y="68"/>
                  </a:cxn>
                  <a:cxn ang="0">
                    <a:pos x="17" y="60"/>
                  </a:cxn>
                  <a:cxn ang="0">
                    <a:pos x="17" y="51"/>
                  </a:cxn>
                  <a:cxn ang="0">
                    <a:pos x="25" y="34"/>
                  </a:cxn>
                  <a:cxn ang="0">
                    <a:pos x="25" y="26"/>
                  </a:cxn>
                  <a:cxn ang="0">
                    <a:pos x="34" y="17"/>
                  </a:cxn>
                  <a:cxn ang="0">
                    <a:pos x="34" y="8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34" y="0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25" y="17"/>
                  </a:cxn>
                  <a:cxn ang="0">
                    <a:pos x="25" y="17"/>
                  </a:cxn>
                </a:cxnLst>
                <a:rect l="0" t="0" r="r" b="b"/>
                <a:pathLst>
                  <a:path w="42" h="77">
                    <a:moveTo>
                      <a:pt x="25" y="17"/>
                    </a:moveTo>
                    <a:lnTo>
                      <a:pt x="25" y="26"/>
                    </a:lnTo>
                    <a:lnTo>
                      <a:pt x="17" y="34"/>
                    </a:lnTo>
                    <a:lnTo>
                      <a:pt x="17" y="43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60"/>
                    </a:lnTo>
                    <a:lnTo>
                      <a:pt x="0" y="68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8" y="68"/>
                    </a:lnTo>
                    <a:lnTo>
                      <a:pt x="17" y="60"/>
                    </a:lnTo>
                    <a:lnTo>
                      <a:pt x="17" y="51"/>
                    </a:lnTo>
                    <a:lnTo>
                      <a:pt x="25" y="34"/>
                    </a:lnTo>
                    <a:lnTo>
                      <a:pt x="25" y="26"/>
                    </a:lnTo>
                    <a:lnTo>
                      <a:pt x="34" y="17"/>
                    </a:lnTo>
                    <a:lnTo>
                      <a:pt x="34" y="8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25" y="17"/>
                    </a:lnTo>
                    <a:lnTo>
                      <a:pt x="25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83" name="Freeform 623"/>
              <p:cNvSpPr>
                <a:spLocks/>
              </p:cNvSpPr>
              <p:nvPr/>
            </p:nvSpPr>
            <p:spPr bwMode="auto">
              <a:xfrm>
                <a:off x="1917700" y="4900291"/>
                <a:ext cx="122238" cy="53998"/>
              </a:xfrm>
              <a:custGeom>
                <a:avLst/>
                <a:gdLst/>
                <a:ahLst/>
                <a:cxnLst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9" y="8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7" y="8"/>
                  </a:cxn>
                  <a:cxn ang="0">
                    <a:pos x="17" y="8"/>
                  </a:cxn>
                  <a:cxn ang="0">
                    <a:pos x="26" y="8"/>
                  </a:cxn>
                  <a:cxn ang="0">
                    <a:pos x="26" y="17"/>
                  </a:cxn>
                  <a:cxn ang="0">
                    <a:pos x="26" y="17"/>
                  </a:cxn>
                  <a:cxn ang="0">
                    <a:pos x="34" y="17"/>
                  </a:cxn>
                  <a:cxn ang="0">
                    <a:pos x="34" y="17"/>
                  </a:cxn>
                  <a:cxn ang="0">
                    <a:pos x="43" y="25"/>
                  </a:cxn>
                  <a:cxn ang="0">
                    <a:pos x="43" y="25"/>
                  </a:cxn>
                  <a:cxn ang="0">
                    <a:pos x="52" y="25"/>
                  </a:cxn>
                  <a:cxn ang="0">
                    <a:pos x="52" y="25"/>
                  </a:cxn>
                  <a:cxn ang="0">
                    <a:pos x="60" y="25"/>
                  </a:cxn>
                  <a:cxn ang="0">
                    <a:pos x="60" y="25"/>
                  </a:cxn>
                  <a:cxn ang="0">
                    <a:pos x="69" y="25"/>
                  </a:cxn>
                  <a:cxn ang="0">
                    <a:pos x="69" y="25"/>
                  </a:cxn>
                  <a:cxn ang="0">
                    <a:pos x="69" y="25"/>
                  </a:cxn>
                  <a:cxn ang="0">
                    <a:pos x="77" y="25"/>
                  </a:cxn>
                  <a:cxn ang="0">
                    <a:pos x="77" y="25"/>
                  </a:cxn>
                  <a:cxn ang="0">
                    <a:pos x="77" y="25"/>
                  </a:cxn>
                  <a:cxn ang="0">
                    <a:pos x="77" y="25"/>
                  </a:cxn>
                  <a:cxn ang="0">
                    <a:pos x="77" y="25"/>
                  </a:cxn>
                  <a:cxn ang="0">
                    <a:pos x="77" y="25"/>
                  </a:cxn>
                  <a:cxn ang="0">
                    <a:pos x="77" y="25"/>
                  </a:cxn>
                  <a:cxn ang="0">
                    <a:pos x="77" y="25"/>
                  </a:cxn>
                  <a:cxn ang="0">
                    <a:pos x="69" y="34"/>
                  </a:cxn>
                  <a:cxn ang="0">
                    <a:pos x="69" y="34"/>
                  </a:cxn>
                  <a:cxn ang="0">
                    <a:pos x="60" y="34"/>
                  </a:cxn>
                  <a:cxn ang="0">
                    <a:pos x="52" y="34"/>
                  </a:cxn>
                  <a:cxn ang="0">
                    <a:pos x="52" y="25"/>
                  </a:cxn>
                  <a:cxn ang="0">
                    <a:pos x="43" y="25"/>
                  </a:cxn>
                  <a:cxn ang="0">
                    <a:pos x="43" y="25"/>
                  </a:cxn>
                  <a:cxn ang="0">
                    <a:pos x="34" y="25"/>
                  </a:cxn>
                  <a:cxn ang="0">
                    <a:pos x="26" y="25"/>
                  </a:cxn>
                  <a:cxn ang="0">
                    <a:pos x="26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8"/>
                  </a:cxn>
                  <a:cxn ang="0">
                    <a:pos x="9" y="8"/>
                  </a:cxn>
                  <a:cxn ang="0">
                    <a:pos x="9" y="8"/>
                  </a:cxn>
                </a:cxnLst>
                <a:rect l="0" t="0" r="r" b="b"/>
                <a:pathLst>
                  <a:path w="77" h="34">
                    <a:moveTo>
                      <a:pt x="9" y="8"/>
                    </a:moveTo>
                    <a:lnTo>
                      <a:pt x="9" y="8"/>
                    </a:lnTo>
                    <a:lnTo>
                      <a:pt x="9" y="8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9" y="8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26" y="8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43" y="25"/>
                    </a:lnTo>
                    <a:lnTo>
                      <a:pt x="43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69" y="34"/>
                    </a:lnTo>
                    <a:lnTo>
                      <a:pt x="69" y="34"/>
                    </a:lnTo>
                    <a:lnTo>
                      <a:pt x="60" y="34"/>
                    </a:lnTo>
                    <a:lnTo>
                      <a:pt x="52" y="34"/>
                    </a:lnTo>
                    <a:lnTo>
                      <a:pt x="52" y="25"/>
                    </a:lnTo>
                    <a:lnTo>
                      <a:pt x="43" y="25"/>
                    </a:lnTo>
                    <a:lnTo>
                      <a:pt x="43" y="25"/>
                    </a:lnTo>
                    <a:lnTo>
                      <a:pt x="34" y="25"/>
                    </a:lnTo>
                    <a:lnTo>
                      <a:pt x="26" y="25"/>
                    </a:lnTo>
                    <a:lnTo>
                      <a:pt x="2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8"/>
                    </a:lnTo>
                    <a:lnTo>
                      <a:pt x="9" y="8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84" name="Freeform 624"/>
              <p:cNvSpPr>
                <a:spLocks/>
              </p:cNvSpPr>
              <p:nvPr/>
            </p:nvSpPr>
            <p:spPr bwMode="auto">
              <a:xfrm>
                <a:off x="1971675" y="4968582"/>
                <a:ext cx="55563" cy="1270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18" y="0"/>
                  </a:cxn>
                  <a:cxn ang="0">
                    <a:pos x="18" y="8"/>
                  </a:cxn>
                  <a:cxn ang="0">
                    <a:pos x="18" y="8"/>
                  </a:cxn>
                  <a:cxn ang="0">
                    <a:pos x="18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35" y="8"/>
                  </a:cxn>
                  <a:cxn ang="0">
                    <a:pos x="35" y="8"/>
                  </a:cxn>
                  <a:cxn ang="0">
                    <a:pos x="35" y="8"/>
                  </a:cxn>
                  <a:cxn ang="0">
                    <a:pos x="35" y="8"/>
                  </a:cxn>
                  <a:cxn ang="0">
                    <a:pos x="26" y="8"/>
                  </a:cxn>
                  <a:cxn ang="0">
                    <a:pos x="26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</a:cxnLst>
                <a:rect l="0" t="0" r="r" b="b"/>
                <a:pathLst>
                  <a:path w="35"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8" y="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26" y="8"/>
                    </a:lnTo>
                    <a:lnTo>
                      <a:pt x="26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85" name="Freeform 625"/>
              <p:cNvSpPr>
                <a:spLocks/>
              </p:cNvSpPr>
              <p:nvPr/>
            </p:nvSpPr>
            <p:spPr bwMode="auto">
              <a:xfrm>
                <a:off x="1878012" y="4968582"/>
                <a:ext cx="161925" cy="3970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17" y="8"/>
                  </a:cxn>
                  <a:cxn ang="0">
                    <a:pos x="25" y="8"/>
                  </a:cxn>
                  <a:cxn ang="0">
                    <a:pos x="25" y="8"/>
                  </a:cxn>
                  <a:cxn ang="0">
                    <a:pos x="34" y="8"/>
                  </a:cxn>
                  <a:cxn ang="0">
                    <a:pos x="42" y="8"/>
                  </a:cxn>
                  <a:cxn ang="0">
                    <a:pos x="51" y="17"/>
                  </a:cxn>
                  <a:cxn ang="0">
                    <a:pos x="51" y="17"/>
                  </a:cxn>
                  <a:cxn ang="0">
                    <a:pos x="59" y="17"/>
                  </a:cxn>
                  <a:cxn ang="0">
                    <a:pos x="68" y="17"/>
                  </a:cxn>
                  <a:cxn ang="0">
                    <a:pos x="77" y="25"/>
                  </a:cxn>
                  <a:cxn ang="0">
                    <a:pos x="85" y="25"/>
                  </a:cxn>
                  <a:cxn ang="0">
                    <a:pos x="94" y="25"/>
                  </a:cxn>
                  <a:cxn ang="0">
                    <a:pos x="94" y="25"/>
                  </a:cxn>
                  <a:cxn ang="0">
                    <a:pos x="94" y="25"/>
                  </a:cxn>
                  <a:cxn ang="0">
                    <a:pos x="94" y="25"/>
                  </a:cxn>
                  <a:cxn ang="0">
                    <a:pos x="102" y="25"/>
                  </a:cxn>
                  <a:cxn ang="0">
                    <a:pos x="102" y="25"/>
                  </a:cxn>
                  <a:cxn ang="0">
                    <a:pos x="102" y="25"/>
                  </a:cxn>
                  <a:cxn ang="0">
                    <a:pos x="94" y="25"/>
                  </a:cxn>
                  <a:cxn ang="0">
                    <a:pos x="94" y="25"/>
                  </a:cxn>
                  <a:cxn ang="0">
                    <a:pos x="94" y="25"/>
                  </a:cxn>
                  <a:cxn ang="0">
                    <a:pos x="85" y="17"/>
                  </a:cxn>
                  <a:cxn ang="0">
                    <a:pos x="77" y="17"/>
                  </a:cxn>
                  <a:cxn ang="0">
                    <a:pos x="68" y="17"/>
                  </a:cxn>
                  <a:cxn ang="0">
                    <a:pos x="59" y="17"/>
                  </a:cxn>
                  <a:cxn ang="0">
                    <a:pos x="59" y="8"/>
                  </a:cxn>
                  <a:cxn ang="0">
                    <a:pos x="51" y="8"/>
                  </a:cxn>
                  <a:cxn ang="0">
                    <a:pos x="42" y="8"/>
                  </a:cxn>
                  <a:cxn ang="0">
                    <a:pos x="34" y="8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</a:cxnLst>
                <a:rect l="0" t="0" r="r" b="b"/>
                <a:pathLst>
                  <a:path w="102" h="25">
                    <a:moveTo>
                      <a:pt x="8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7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34" y="8"/>
                    </a:lnTo>
                    <a:lnTo>
                      <a:pt x="42" y="8"/>
                    </a:lnTo>
                    <a:lnTo>
                      <a:pt x="51" y="17"/>
                    </a:lnTo>
                    <a:lnTo>
                      <a:pt x="51" y="17"/>
                    </a:lnTo>
                    <a:lnTo>
                      <a:pt x="59" y="17"/>
                    </a:lnTo>
                    <a:lnTo>
                      <a:pt x="68" y="17"/>
                    </a:lnTo>
                    <a:lnTo>
                      <a:pt x="77" y="25"/>
                    </a:lnTo>
                    <a:lnTo>
                      <a:pt x="85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102" y="25"/>
                    </a:lnTo>
                    <a:lnTo>
                      <a:pt x="102" y="25"/>
                    </a:lnTo>
                    <a:lnTo>
                      <a:pt x="102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85" y="17"/>
                    </a:lnTo>
                    <a:lnTo>
                      <a:pt x="77" y="17"/>
                    </a:lnTo>
                    <a:lnTo>
                      <a:pt x="68" y="17"/>
                    </a:lnTo>
                    <a:lnTo>
                      <a:pt x="59" y="17"/>
                    </a:lnTo>
                    <a:lnTo>
                      <a:pt x="59" y="8"/>
                    </a:lnTo>
                    <a:lnTo>
                      <a:pt x="51" y="8"/>
                    </a:lnTo>
                    <a:lnTo>
                      <a:pt x="42" y="8"/>
                    </a:lnTo>
                    <a:lnTo>
                      <a:pt x="34" y="8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86" name="Freeform 626"/>
              <p:cNvSpPr>
                <a:spLocks/>
              </p:cNvSpPr>
              <p:nvPr/>
            </p:nvSpPr>
            <p:spPr bwMode="auto">
              <a:xfrm>
                <a:off x="1863725" y="4968582"/>
                <a:ext cx="163513" cy="80997"/>
              </a:xfrm>
              <a:custGeom>
                <a:avLst/>
                <a:gdLst/>
                <a:ahLst/>
                <a:cxnLst>
                  <a:cxn ang="0">
                    <a:pos x="94" y="51"/>
                  </a:cxn>
                  <a:cxn ang="0">
                    <a:pos x="77" y="42"/>
                  </a:cxn>
                  <a:cxn ang="0">
                    <a:pos x="60" y="42"/>
                  </a:cxn>
                  <a:cxn ang="0">
                    <a:pos x="43" y="34"/>
                  </a:cxn>
                  <a:cxn ang="0">
                    <a:pos x="34" y="34"/>
                  </a:cxn>
                  <a:cxn ang="0">
                    <a:pos x="17" y="25"/>
                  </a:cxn>
                  <a:cxn ang="0">
                    <a:pos x="9" y="2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8"/>
                  </a:cxn>
                  <a:cxn ang="0">
                    <a:pos x="9" y="8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8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17" y="25"/>
                  </a:cxn>
                  <a:cxn ang="0">
                    <a:pos x="34" y="25"/>
                  </a:cxn>
                  <a:cxn ang="0">
                    <a:pos x="51" y="34"/>
                  </a:cxn>
                  <a:cxn ang="0">
                    <a:pos x="60" y="34"/>
                  </a:cxn>
                  <a:cxn ang="0">
                    <a:pos x="77" y="42"/>
                  </a:cxn>
                  <a:cxn ang="0">
                    <a:pos x="94" y="42"/>
                  </a:cxn>
                  <a:cxn ang="0">
                    <a:pos x="94" y="42"/>
                  </a:cxn>
                  <a:cxn ang="0">
                    <a:pos x="103" y="34"/>
                  </a:cxn>
                  <a:cxn ang="0">
                    <a:pos x="103" y="34"/>
                  </a:cxn>
                  <a:cxn ang="0">
                    <a:pos x="103" y="42"/>
                  </a:cxn>
                  <a:cxn ang="0">
                    <a:pos x="103" y="51"/>
                  </a:cxn>
                  <a:cxn ang="0">
                    <a:pos x="103" y="51"/>
                  </a:cxn>
                  <a:cxn ang="0">
                    <a:pos x="94" y="51"/>
                  </a:cxn>
                  <a:cxn ang="0">
                    <a:pos x="94" y="51"/>
                  </a:cxn>
                </a:cxnLst>
                <a:rect l="0" t="0" r="r" b="b"/>
                <a:pathLst>
                  <a:path w="103" h="51">
                    <a:moveTo>
                      <a:pt x="94" y="51"/>
                    </a:moveTo>
                    <a:lnTo>
                      <a:pt x="94" y="51"/>
                    </a:lnTo>
                    <a:lnTo>
                      <a:pt x="86" y="51"/>
                    </a:lnTo>
                    <a:lnTo>
                      <a:pt x="77" y="42"/>
                    </a:lnTo>
                    <a:lnTo>
                      <a:pt x="68" y="42"/>
                    </a:lnTo>
                    <a:lnTo>
                      <a:pt x="60" y="42"/>
                    </a:lnTo>
                    <a:lnTo>
                      <a:pt x="51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34" y="34"/>
                    </a:lnTo>
                    <a:lnTo>
                      <a:pt x="26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9" y="25"/>
                    </a:lnTo>
                    <a:lnTo>
                      <a:pt x="9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7" y="17"/>
                    </a:lnTo>
                    <a:lnTo>
                      <a:pt x="17" y="25"/>
                    </a:lnTo>
                    <a:lnTo>
                      <a:pt x="26" y="25"/>
                    </a:lnTo>
                    <a:lnTo>
                      <a:pt x="34" y="25"/>
                    </a:lnTo>
                    <a:lnTo>
                      <a:pt x="43" y="25"/>
                    </a:lnTo>
                    <a:lnTo>
                      <a:pt x="51" y="34"/>
                    </a:lnTo>
                    <a:lnTo>
                      <a:pt x="51" y="34"/>
                    </a:lnTo>
                    <a:lnTo>
                      <a:pt x="60" y="34"/>
                    </a:lnTo>
                    <a:lnTo>
                      <a:pt x="68" y="42"/>
                    </a:lnTo>
                    <a:lnTo>
                      <a:pt x="77" y="42"/>
                    </a:lnTo>
                    <a:lnTo>
                      <a:pt x="86" y="42"/>
                    </a:lnTo>
                    <a:lnTo>
                      <a:pt x="94" y="42"/>
                    </a:lnTo>
                    <a:lnTo>
                      <a:pt x="94" y="51"/>
                    </a:lnTo>
                    <a:lnTo>
                      <a:pt x="94" y="42"/>
                    </a:lnTo>
                    <a:lnTo>
                      <a:pt x="103" y="34"/>
                    </a:lnTo>
                    <a:lnTo>
                      <a:pt x="103" y="34"/>
                    </a:lnTo>
                    <a:lnTo>
                      <a:pt x="103" y="34"/>
                    </a:lnTo>
                    <a:lnTo>
                      <a:pt x="103" y="34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51"/>
                    </a:lnTo>
                    <a:lnTo>
                      <a:pt x="103" y="51"/>
                    </a:lnTo>
                    <a:lnTo>
                      <a:pt x="103" y="51"/>
                    </a:lnTo>
                    <a:lnTo>
                      <a:pt x="103" y="51"/>
                    </a:lnTo>
                    <a:lnTo>
                      <a:pt x="103" y="51"/>
                    </a:lnTo>
                    <a:lnTo>
                      <a:pt x="94" y="51"/>
                    </a:lnTo>
                    <a:lnTo>
                      <a:pt x="94" y="51"/>
                    </a:lnTo>
                    <a:lnTo>
                      <a:pt x="94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87" name="Freeform 627"/>
              <p:cNvSpPr>
                <a:spLocks/>
              </p:cNvSpPr>
              <p:nvPr/>
            </p:nvSpPr>
            <p:spPr bwMode="auto">
              <a:xfrm>
                <a:off x="1890712" y="4981287"/>
                <a:ext cx="14288" cy="14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" h="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88" name="Freeform 628"/>
              <p:cNvSpPr>
                <a:spLocks/>
              </p:cNvSpPr>
              <p:nvPr/>
            </p:nvSpPr>
            <p:spPr bwMode="auto">
              <a:xfrm>
                <a:off x="1917700" y="4995581"/>
                <a:ext cx="14288" cy="1270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89" name="Freeform 629"/>
              <p:cNvSpPr>
                <a:spLocks/>
              </p:cNvSpPr>
              <p:nvPr/>
            </p:nvSpPr>
            <p:spPr bwMode="auto">
              <a:xfrm>
                <a:off x="1944687" y="4995581"/>
                <a:ext cx="14288" cy="2699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7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9" h="17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90" name="Freeform 630"/>
              <p:cNvSpPr>
                <a:spLocks/>
              </p:cNvSpPr>
              <p:nvPr/>
            </p:nvSpPr>
            <p:spPr bwMode="auto">
              <a:xfrm>
                <a:off x="1958975" y="5008286"/>
                <a:ext cx="26988" cy="2699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17" y="9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0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17" y="9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91" name="Freeform 631"/>
              <p:cNvSpPr>
                <a:spLocks/>
              </p:cNvSpPr>
              <p:nvPr/>
            </p:nvSpPr>
            <p:spPr bwMode="auto">
              <a:xfrm>
                <a:off x="1971675" y="4778001"/>
                <a:ext cx="14288" cy="809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5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43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9" y="51"/>
                  </a:cxn>
                  <a:cxn ang="0">
                    <a:pos x="9" y="51"/>
                  </a:cxn>
                  <a:cxn ang="0">
                    <a:pos x="9" y="51"/>
                  </a:cxn>
                  <a:cxn ang="0">
                    <a:pos x="9" y="43"/>
                  </a:cxn>
                  <a:cxn ang="0">
                    <a:pos x="9" y="34"/>
                  </a:cxn>
                  <a:cxn ang="0">
                    <a:pos x="9" y="17"/>
                  </a:cxn>
                  <a:cxn ang="0">
                    <a:pos x="9" y="8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</a:cxnLst>
                <a:rect l="0" t="0" r="r" b="b"/>
                <a:pathLst>
                  <a:path w="9" h="51">
                    <a:moveTo>
                      <a:pt x="0" y="0"/>
                    </a:moveTo>
                    <a:lnTo>
                      <a:pt x="0" y="8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3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9" y="51"/>
                    </a:lnTo>
                    <a:lnTo>
                      <a:pt x="9" y="51"/>
                    </a:lnTo>
                    <a:lnTo>
                      <a:pt x="9" y="51"/>
                    </a:lnTo>
                    <a:lnTo>
                      <a:pt x="9" y="43"/>
                    </a:lnTo>
                    <a:lnTo>
                      <a:pt x="9" y="34"/>
                    </a:lnTo>
                    <a:lnTo>
                      <a:pt x="9" y="17"/>
                    </a:lnTo>
                    <a:lnTo>
                      <a:pt x="9" y="8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92" name="Freeform 632"/>
              <p:cNvSpPr>
                <a:spLocks/>
              </p:cNvSpPr>
              <p:nvPr/>
            </p:nvSpPr>
            <p:spPr bwMode="auto">
              <a:xfrm>
                <a:off x="2108200" y="4751002"/>
                <a:ext cx="26988" cy="3970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0" y="17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8" y="25"/>
                  </a:cxn>
                  <a:cxn ang="0">
                    <a:pos x="8" y="25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17" y="8"/>
                  </a:cxn>
                  <a:cxn ang="0">
                    <a:pos x="17" y="8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17" h="25">
                    <a:moveTo>
                      <a:pt x="8" y="0"/>
                    </a:move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95" name="Freeform 635"/>
              <p:cNvSpPr>
                <a:spLocks/>
              </p:cNvSpPr>
              <p:nvPr/>
            </p:nvSpPr>
            <p:spPr bwMode="auto">
              <a:xfrm>
                <a:off x="2108200" y="4722415"/>
                <a:ext cx="41275" cy="555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17" y="18"/>
                  </a:cxn>
                  <a:cxn ang="0">
                    <a:pos x="17" y="26"/>
                  </a:cxn>
                  <a:cxn ang="0">
                    <a:pos x="17" y="26"/>
                  </a:cxn>
                  <a:cxn ang="0">
                    <a:pos x="17" y="35"/>
                  </a:cxn>
                  <a:cxn ang="0">
                    <a:pos x="17" y="35"/>
                  </a:cxn>
                  <a:cxn ang="0">
                    <a:pos x="17" y="35"/>
                  </a:cxn>
                  <a:cxn ang="0">
                    <a:pos x="17" y="35"/>
                  </a:cxn>
                  <a:cxn ang="0">
                    <a:pos x="17" y="35"/>
                  </a:cxn>
                  <a:cxn ang="0">
                    <a:pos x="17" y="35"/>
                  </a:cxn>
                  <a:cxn ang="0">
                    <a:pos x="17" y="35"/>
                  </a:cxn>
                  <a:cxn ang="0">
                    <a:pos x="26" y="26"/>
                  </a:cxn>
                  <a:cxn ang="0">
                    <a:pos x="26" y="26"/>
                  </a:cxn>
                  <a:cxn ang="0">
                    <a:pos x="17" y="18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6" h="35">
                    <a:moveTo>
                      <a:pt x="0" y="0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17" y="18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17" y="1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97" name="Freeform 637"/>
              <p:cNvSpPr>
                <a:spLocks/>
              </p:cNvSpPr>
              <p:nvPr/>
            </p:nvSpPr>
            <p:spPr bwMode="auto">
              <a:xfrm>
                <a:off x="2054225" y="4885997"/>
                <a:ext cx="12700" cy="5399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8" y="26"/>
                  </a:cxn>
                  <a:cxn ang="0">
                    <a:pos x="8" y="17"/>
                  </a:cxn>
                  <a:cxn ang="0">
                    <a:pos x="8" y="9"/>
                  </a:cxn>
                  <a:cxn ang="0">
                    <a:pos x="8" y="0"/>
                  </a:cxn>
                </a:cxnLst>
                <a:rect l="0" t="0" r="r" b="b"/>
                <a:pathLst>
                  <a:path w="8" h="34">
                    <a:moveTo>
                      <a:pt x="8" y="0"/>
                    </a:moveTo>
                    <a:lnTo>
                      <a:pt x="8" y="9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8" y="26"/>
                    </a:lnTo>
                    <a:lnTo>
                      <a:pt x="8" y="17"/>
                    </a:lnTo>
                    <a:lnTo>
                      <a:pt x="8" y="9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398" name="Freeform 638"/>
              <p:cNvSpPr>
                <a:spLocks/>
              </p:cNvSpPr>
              <p:nvPr/>
            </p:nvSpPr>
            <p:spPr bwMode="auto">
              <a:xfrm>
                <a:off x="2066925" y="4912996"/>
                <a:ext cx="14288" cy="1429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9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9" h="9">
                    <a:moveTo>
                      <a:pt x="0" y="9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400" name="Freeform 640"/>
              <p:cNvSpPr>
                <a:spLocks/>
              </p:cNvSpPr>
              <p:nvPr/>
            </p:nvSpPr>
            <p:spPr bwMode="auto">
              <a:xfrm>
                <a:off x="1836737" y="4939995"/>
                <a:ext cx="190500" cy="150877"/>
              </a:xfrm>
              <a:custGeom>
                <a:avLst/>
                <a:gdLst/>
                <a:ahLst/>
                <a:cxnLst>
                  <a:cxn ang="0">
                    <a:pos x="34" y="60"/>
                  </a:cxn>
                  <a:cxn ang="0">
                    <a:pos x="51" y="69"/>
                  </a:cxn>
                  <a:cxn ang="0">
                    <a:pos x="60" y="69"/>
                  </a:cxn>
                  <a:cxn ang="0">
                    <a:pos x="77" y="78"/>
                  </a:cxn>
                  <a:cxn ang="0">
                    <a:pos x="85" y="78"/>
                  </a:cxn>
                  <a:cxn ang="0">
                    <a:pos x="94" y="78"/>
                  </a:cxn>
                  <a:cxn ang="0">
                    <a:pos x="94" y="86"/>
                  </a:cxn>
                  <a:cxn ang="0">
                    <a:pos x="103" y="95"/>
                  </a:cxn>
                  <a:cxn ang="0">
                    <a:pos x="111" y="95"/>
                  </a:cxn>
                  <a:cxn ang="0">
                    <a:pos x="111" y="95"/>
                  </a:cxn>
                  <a:cxn ang="0">
                    <a:pos x="111" y="95"/>
                  </a:cxn>
                  <a:cxn ang="0">
                    <a:pos x="111" y="86"/>
                  </a:cxn>
                  <a:cxn ang="0">
                    <a:pos x="111" y="86"/>
                  </a:cxn>
                  <a:cxn ang="0">
                    <a:pos x="111" y="86"/>
                  </a:cxn>
                  <a:cxn ang="0">
                    <a:pos x="103" y="86"/>
                  </a:cxn>
                  <a:cxn ang="0">
                    <a:pos x="103" y="86"/>
                  </a:cxn>
                  <a:cxn ang="0">
                    <a:pos x="103" y="78"/>
                  </a:cxn>
                  <a:cxn ang="0">
                    <a:pos x="111" y="78"/>
                  </a:cxn>
                  <a:cxn ang="0">
                    <a:pos x="120" y="78"/>
                  </a:cxn>
                  <a:cxn ang="0">
                    <a:pos x="120" y="78"/>
                  </a:cxn>
                  <a:cxn ang="0">
                    <a:pos x="120" y="78"/>
                  </a:cxn>
                  <a:cxn ang="0">
                    <a:pos x="103" y="78"/>
                  </a:cxn>
                  <a:cxn ang="0">
                    <a:pos x="68" y="69"/>
                  </a:cxn>
                  <a:cxn ang="0">
                    <a:pos x="43" y="52"/>
                  </a:cxn>
                  <a:cxn ang="0">
                    <a:pos x="26" y="43"/>
                  </a:cxn>
                  <a:cxn ang="0">
                    <a:pos x="17" y="35"/>
                  </a:cxn>
                  <a:cxn ang="0">
                    <a:pos x="9" y="35"/>
                  </a:cxn>
                  <a:cxn ang="0">
                    <a:pos x="17" y="18"/>
                  </a:cxn>
                  <a:cxn ang="0">
                    <a:pos x="26" y="9"/>
                  </a:cxn>
                  <a:cxn ang="0">
                    <a:pos x="26" y="0"/>
                  </a:cxn>
                  <a:cxn ang="0">
                    <a:pos x="34" y="0"/>
                  </a:cxn>
                  <a:cxn ang="0">
                    <a:pos x="43" y="0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43" y="0"/>
                  </a:cxn>
                  <a:cxn ang="0">
                    <a:pos x="34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17" y="9"/>
                  </a:cxn>
                  <a:cxn ang="0">
                    <a:pos x="9" y="18"/>
                  </a:cxn>
                  <a:cxn ang="0">
                    <a:pos x="9" y="35"/>
                  </a:cxn>
                  <a:cxn ang="0">
                    <a:pos x="0" y="43"/>
                  </a:cxn>
                  <a:cxn ang="0">
                    <a:pos x="9" y="43"/>
                  </a:cxn>
                  <a:cxn ang="0">
                    <a:pos x="17" y="52"/>
                  </a:cxn>
                  <a:cxn ang="0">
                    <a:pos x="17" y="52"/>
                  </a:cxn>
                  <a:cxn ang="0">
                    <a:pos x="17" y="60"/>
                  </a:cxn>
                  <a:cxn ang="0">
                    <a:pos x="9" y="52"/>
                  </a:cxn>
                  <a:cxn ang="0">
                    <a:pos x="9" y="52"/>
                  </a:cxn>
                  <a:cxn ang="0">
                    <a:pos x="9" y="60"/>
                  </a:cxn>
                  <a:cxn ang="0">
                    <a:pos x="17" y="60"/>
                  </a:cxn>
                  <a:cxn ang="0">
                    <a:pos x="26" y="60"/>
                  </a:cxn>
                  <a:cxn ang="0">
                    <a:pos x="26" y="60"/>
                  </a:cxn>
                </a:cxnLst>
                <a:rect l="0" t="0" r="r" b="b"/>
                <a:pathLst>
                  <a:path w="120" h="95">
                    <a:moveTo>
                      <a:pt x="26" y="60"/>
                    </a:moveTo>
                    <a:lnTo>
                      <a:pt x="34" y="60"/>
                    </a:lnTo>
                    <a:lnTo>
                      <a:pt x="34" y="60"/>
                    </a:lnTo>
                    <a:lnTo>
                      <a:pt x="43" y="60"/>
                    </a:lnTo>
                    <a:lnTo>
                      <a:pt x="43" y="60"/>
                    </a:lnTo>
                    <a:lnTo>
                      <a:pt x="51" y="69"/>
                    </a:lnTo>
                    <a:lnTo>
                      <a:pt x="51" y="69"/>
                    </a:lnTo>
                    <a:lnTo>
                      <a:pt x="60" y="69"/>
                    </a:lnTo>
                    <a:lnTo>
                      <a:pt x="60" y="69"/>
                    </a:lnTo>
                    <a:lnTo>
                      <a:pt x="68" y="69"/>
                    </a:lnTo>
                    <a:lnTo>
                      <a:pt x="68" y="69"/>
                    </a:lnTo>
                    <a:lnTo>
                      <a:pt x="77" y="78"/>
                    </a:lnTo>
                    <a:lnTo>
                      <a:pt x="77" y="78"/>
                    </a:lnTo>
                    <a:lnTo>
                      <a:pt x="85" y="78"/>
                    </a:lnTo>
                    <a:lnTo>
                      <a:pt x="85" y="78"/>
                    </a:lnTo>
                    <a:lnTo>
                      <a:pt x="94" y="78"/>
                    </a:lnTo>
                    <a:lnTo>
                      <a:pt x="94" y="78"/>
                    </a:lnTo>
                    <a:lnTo>
                      <a:pt x="94" y="78"/>
                    </a:lnTo>
                    <a:lnTo>
                      <a:pt x="94" y="86"/>
                    </a:lnTo>
                    <a:lnTo>
                      <a:pt x="94" y="86"/>
                    </a:lnTo>
                    <a:lnTo>
                      <a:pt x="94" y="86"/>
                    </a:lnTo>
                    <a:lnTo>
                      <a:pt x="94" y="86"/>
                    </a:lnTo>
                    <a:lnTo>
                      <a:pt x="103" y="86"/>
                    </a:lnTo>
                    <a:lnTo>
                      <a:pt x="103" y="95"/>
                    </a:lnTo>
                    <a:lnTo>
                      <a:pt x="103" y="95"/>
                    </a:lnTo>
                    <a:lnTo>
                      <a:pt x="103" y="95"/>
                    </a:lnTo>
                    <a:lnTo>
                      <a:pt x="111" y="95"/>
                    </a:lnTo>
                    <a:lnTo>
                      <a:pt x="111" y="95"/>
                    </a:lnTo>
                    <a:lnTo>
                      <a:pt x="111" y="95"/>
                    </a:lnTo>
                    <a:lnTo>
                      <a:pt x="111" y="95"/>
                    </a:lnTo>
                    <a:lnTo>
                      <a:pt x="111" y="95"/>
                    </a:lnTo>
                    <a:lnTo>
                      <a:pt x="111" y="95"/>
                    </a:lnTo>
                    <a:lnTo>
                      <a:pt x="111" y="95"/>
                    </a:lnTo>
                    <a:lnTo>
                      <a:pt x="111" y="95"/>
                    </a:lnTo>
                    <a:lnTo>
                      <a:pt x="111" y="86"/>
                    </a:lnTo>
                    <a:lnTo>
                      <a:pt x="111" y="86"/>
                    </a:lnTo>
                    <a:lnTo>
                      <a:pt x="111" y="86"/>
                    </a:lnTo>
                    <a:lnTo>
                      <a:pt x="111" y="86"/>
                    </a:lnTo>
                    <a:lnTo>
                      <a:pt x="111" y="86"/>
                    </a:lnTo>
                    <a:lnTo>
                      <a:pt x="111" y="86"/>
                    </a:lnTo>
                    <a:lnTo>
                      <a:pt x="111" y="86"/>
                    </a:lnTo>
                    <a:lnTo>
                      <a:pt x="111" y="86"/>
                    </a:lnTo>
                    <a:lnTo>
                      <a:pt x="103" y="86"/>
                    </a:lnTo>
                    <a:lnTo>
                      <a:pt x="103" y="86"/>
                    </a:lnTo>
                    <a:lnTo>
                      <a:pt x="103" y="86"/>
                    </a:lnTo>
                    <a:lnTo>
                      <a:pt x="103" y="86"/>
                    </a:lnTo>
                    <a:lnTo>
                      <a:pt x="103" y="86"/>
                    </a:lnTo>
                    <a:lnTo>
                      <a:pt x="103" y="86"/>
                    </a:lnTo>
                    <a:lnTo>
                      <a:pt x="103" y="78"/>
                    </a:lnTo>
                    <a:lnTo>
                      <a:pt x="103" y="78"/>
                    </a:lnTo>
                    <a:lnTo>
                      <a:pt x="103" y="78"/>
                    </a:lnTo>
                    <a:lnTo>
                      <a:pt x="111" y="78"/>
                    </a:lnTo>
                    <a:lnTo>
                      <a:pt x="111" y="78"/>
                    </a:lnTo>
                    <a:lnTo>
                      <a:pt x="111" y="78"/>
                    </a:lnTo>
                    <a:lnTo>
                      <a:pt x="111" y="78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03" y="78"/>
                    </a:lnTo>
                    <a:lnTo>
                      <a:pt x="94" y="69"/>
                    </a:lnTo>
                    <a:lnTo>
                      <a:pt x="85" y="69"/>
                    </a:lnTo>
                    <a:lnTo>
                      <a:pt x="68" y="69"/>
                    </a:lnTo>
                    <a:lnTo>
                      <a:pt x="60" y="60"/>
                    </a:lnTo>
                    <a:lnTo>
                      <a:pt x="51" y="60"/>
                    </a:lnTo>
                    <a:lnTo>
                      <a:pt x="43" y="52"/>
                    </a:lnTo>
                    <a:lnTo>
                      <a:pt x="34" y="52"/>
                    </a:lnTo>
                    <a:lnTo>
                      <a:pt x="34" y="52"/>
                    </a:lnTo>
                    <a:lnTo>
                      <a:pt x="26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7" y="35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17" y="26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7" y="0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8"/>
                    </a:lnTo>
                    <a:lnTo>
                      <a:pt x="9" y="18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43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9" y="43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26" y="52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17" y="60"/>
                    </a:lnTo>
                    <a:lnTo>
                      <a:pt x="17" y="60"/>
                    </a:lnTo>
                    <a:lnTo>
                      <a:pt x="17" y="60"/>
                    </a:lnTo>
                    <a:lnTo>
                      <a:pt x="17" y="52"/>
                    </a:lnTo>
                    <a:lnTo>
                      <a:pt x="17" y="52"/>
                    </a:lnTo>
                    <a:lnTo>
                      <a:pt x="9" y="52"/>
                    </a:lnTo>
                    <a:lnTo>
                      <a:pt x="9" y="52"/>
                    </a:lnTo>
                    <a:lnTo>
                      <a:pt x="9" y="52"/>
                    </a:lnTo>
                    <a:lnTo>
                      <a:pt x="9" y="52"/>
                    </a:lnTo>
                    <a:lnTo>
                      <a:pt x="9" y="52"/>
                    </a:lnTo>
                    <a:lnTo>
                      <a:pt x="9" y="52"/>
                    </a:lnTo>
                    <a:lnTo>
                      <a:pt x="9" y="60"/>
                    </a:lnTo>
                    <a:lnTo>
                      <a:pt x="9" y="60"/>
                    </a:lnTo>
                    <a:lnTo>
                      <a:pt x="17" y="60"/>
                    </a:lnTo>
                    <a:lnTo>
                      <a:pt x="17" y="60"/>
                    </a:lnTo>
                    <a:lnTo>
                      <a:pt x="17" y="60"/>
                    </a:lnTo>
                    <a:lnTo>
                      <a:pt x="26" y="60"/>
                    </a:lnTo>
                    <a:lnTo>
                      <a:pt x="26" y="60"/>
                    </a:lnTo>
                    <a:lnTo>
                      <a:pt x="26" y="60"/>
                    </a:lnTo>
                    <a:lnTo>
                      <a:pt x="26" y="60"/>
                    </a:lnTo>
                    <a:lnTo>
                      <a:pt x="26" y="60"/>
                    </a:lnTo>
                    <a:lnTo>
                      <a:pt x="26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401" name="Freeform 641"/>
              <p:cNvSpPr>
                <a:spLocks/>
              </p:cNvSpPr>
              <p:nvPr/>
            </p:nvSpPr>
            <p:spPr bwMode="auto">
              <a:xfrm>
                <a:off x="2027237" y="4954288"/>
                <a:ext cx="26988" cy="122289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8" y="26"/>
                  </a:cxn>
                  <a:cxn ang="0">
                    <a:pos x="8" y="26"/>
                  </a:cxn>
                  <a:cxn ang="0">
                    <a:pos x="8" y="26"/>
                  </a:cxn>
                  <a:cxn ang="0">
                    <a:pos x="8" y="26"/>
                  </a:cxn>
                  <a:cxn ang="0">
                    <a:pos x="8" y="26"/>
                  </a:cxn>
                  <a:cxn ang="0">
                    <a:pos x="8" y="34"/>
                  </a:cxn>
                  <a:cxn ang="0">
                    <a:pos x="8" y="34"/>
                  </a:cxn>
                  <a:cxn ang="0">
                    <a:pos x="8" y="51"/>
                  </a:cxn>
                  <a:cxn ang="0">
                    <a:pos x="0" y="60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8" y="77"/>
                  </a:cxn>
                  <a:cxn ang="0">
                    <a:pos x="8" y="77"/>
                  </a:cxn>
                  <a:cxn ang="0">
                    <a:pos x="8" y="77"/>
                  </a:cxn>
                  <a:cxn ang="0">
                    <a:pos x="8" y="69"/>
                  </a:cxn>
                  <a:cxn ang="0">
                    <a:pos x="8" y="69"/>
                  </a:cxn>
                  <a:cxn ang="0">
                    <a:pos x="8" y="69"/>
                  </a:cxn>
                  <a:cxn ang="0">
                    <a:pos x="8" y="60"/>
                  </a:cxn>
                  <a:cxn ang="0">
                    <a:pos x="8" y="60"/>
                  </a:cxn>
                  <a:cxn ang="0">
                    <a:pos x="8" y="60"/>
                  </a:cxn>
                  <a:cxn ang="0">
                    <a:pos x="8" y="51"/>
                  </a:cxn>
                  <a:cxn ang="0">
                    <a:pos x="17" y="43"/>
                  </a:cxn>
                  <a:cxn ang="0">
                    <a:pos x="17" y="34"/>
                  </a:cxn>
                  <a:cxn ang="0">
                    <a:pos x="17" y="34"/>
                  </a:cxn>
                  <a:cxn ang="0">
                    <a:pos x="17" y="34"/>
                  </a:cxn>
                  <a:cxn ang="0">
                    <a:pos x="17" y="34"/>
                  </a:cxn>
                  <a:cxn ang="0">
                    <a:pos x="17" y="26"/>
                  </a:cxn>
                  <a:cxn ang="0">
                    <a:pos x="17" y="26"/>
                  </a:cxn>
                  <a:cxn ang="0">
                    <a:pos x="17" y="26"/>
                  </a:cxn>
                  <a:cxn ang="0">
                    <a:pos x="17" y="26"/>
                  </a:cxn>
                  <a:cxn ang="0">
                    <a:pos x="8" y="26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8" y="17"/>
                  </a:cxn>
                  <a:cxn ang="0">
                    <a:pos x="0" y="17"/>
                  </a:cxn>
                  <a:cxn ang="0">
                    <a:pos x="0" y="9"/>
                  </a:cxn>
                  <a:cxn ang="0">
                    <a:pos x="8" y="9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7"/>
                  </a:cxn>
                </a:cxnLst>
                <a:rect l="0" t="0" r="r" b="b"/>
                <a:pathLst>
                  <a:path w="17" h="77">
                    <a:moveTo>
                      <a:pt x="0" y="17"/>
                    </a:move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51"/>
                    </a:lnTo>
                    <a:lnTo>
                      <a:pt x="0" y="60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8" y="69"/>
                    </a:lnTo>
                    <a:lnTo>
                      <a:pt x="8" y="69"/>
                    </a:lnTo>
                    <a:lnTo>
                      <a:pt x="8" y="69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51"/>
                    </a:lnTo>
                    <a:lnTo>
                      <a:pt x="17" y="43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7" y="34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8" y="26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0" y="17"/>
                    </a:lnTo>
                    <a:lnTo>
                      <a:pt x="0" y="9"/>
                    </a:lnTo>
                    <a:lnTo>
                      <a:pt x="8" y="9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403" name="Freeform 643"/>
              <p:cNvSpPr>
                <a:spLocks/>
              </p:cNvSpPr>
              <p:nvPr/>
            </p:nvSpPr>
            <p:spPr bwMode="auto">
              <a:xfrm>
                <a:off x="1944687" y="4722415"/>
                <a:ext cx="122238" cy="204874"/>
              </a:xfrm>
              <a:custGeom>
                <a:avLst/>
                <a:gdLst/>
                <a:ahLst/>
                <a:cxnLst>
                  <a:cxn ang="0">
                    <a:pos x="9" y="18"/>
                  </a:cxn>
                  <a:cxn ang="0">
                    <a:pos x="9" y="26"/>
                  </a:cxn>
                  <a:cxn ang="0">
                    <a:pos x="9" y="35"/>
                  </a:cxn>
                  <a:cxn ang="0">
                    <a:pos x="9" y="60"/>
                  </a:cxn>
                  <a:cxn ang="0">
                    <a:pos x="0" y="86"/>
                  </a:cxn>
                  <a:cxn ang="0">
                    <a:pos x="0" y="103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9" y="112"/>
                  </a:cxn>
                  <a:cxn ang="0">
                    <a:pos x="9" y="95"/>
                  </a:cxn>
                  <a:cxn ang="0">
                    <a:pos x="9" y="78"/>
                  </a:cxn>
                  <a:cxn ang="0">
                    <a:pos x="9" y="52"/>
                  </a:cxn>
                  <a:cxn ang="0">
                    <a:pos x="17" y="35"/>
                  </a:cxn>
                  <a:cxn ang="0">
                    <a:pos x="17" y="26"/>
                  </a:cxn>
                  <a:cxn ang="0">
                    <a:pos x="17" y="26"/>
                  </a:cxn>
                  <a:cxn ang="0">
                    <a:pos x="26" y="35"/>
                  </a:cxn>
                  <a:cxn ang="0">
                    <a:pos x="26" y="35"/>
                  </a:cxn>
                  <a:cxn ang="0">
                    <a:pos x="35" y="35"/>
                  </a:cxn>
                  <a:cxn ang="0">
                    <a:pos x="43" y="43"/>
                  </a:cxn>
                  <a:cxn ang="0">
                    <a:pos x="52" y="43"/>
                  </a:cxn>
                  <a:cxn ang="0">
                    <a:pos x="60" y="43"/>
                  </a:cxn>
                  <a:cxn ang="0">
                    <a:pos x="60" y="52"/>
                  </a:cxn>
                  <a:cxn ang="0">
                    <a:pos x="60" y="52"/>
                  </a:cxn>
                  <a:cxn ang="0">
                    <a:pos x="69" y="52"/>
                  </a:cxn>
                  <a:cxn ang="0">
                    <a:pos x="69" y="52"/>
                  </a:cxn>
                  <a:cxn ang="0">
                    <a:pos x="69" y="52"/>
                  </a:cxn>
                  <a:cxn ang="0">
                    <a:pos x="60" y="60"/>
                  </a:cxn>
                  <a:cxn ang="0">
                    <a:pos x="60" y="60"/>
                  </a:cxn>
                  <a:cxn ang="0">
                    <a:pos x="60" y="69"/>
                  </a:cxn>
                  <a:cxn ang="0">
                    <a:pos x="52" y="78"/>
                  </a:cxn>
                  <a:cxn ang="0">
                    <a:pos x="52" y="95"/>
                  </a:cxn>
                  <a:cxn ang="0">
                    <a:pos x="43" y="103"/>
                  </a:cxn>
                  <a:cxn ang="0">
                    <a:pos x="43" y="120"/>
                  </a:cxn>
                  <a:cxn ang="0">
                    <a:pos x="43" y="129"/>
                  </a:cxn>
                  <a:cxn ang="0">
                    <a:pos x="43" y="129"/>
                  </a:cxn>
                  <a:cxn ang="0">
                    <a:pos x="43" y="129"/>
                  </a:cxn>
                  <a:cxn ang="0">
                    <a:pos x="43" y="129"/>
                  </a:cxn>
                  <a:cxn ang="0">
                    <a:pos x="52" y="120"/>
                  </a:cxn>
                  <a:cxn ang="0">
                    <a:pos x="52" y="95"/>
                  </a:cxn>
                  <a:cxn ang="0">
                    <a:pos x="60" y="78"/>
                  </a:cxn>
                  <a:cxn ang="0">
                    <a:pos x="69" y="60"/>
                  </a:cxn>
                  <a:cxn ang="0">
                    <a:pos x="77" y="52"/>
                  </a:cxn>
                  <a:cxn ang="0">
                    <a:pos x="77" y="43"/>
                  </a:cxn>
                  <a:cxn ang="0">
                    <a:pos x="77" y="43"/>
                  </a:cxn>
                  <a:cxn ang="0">
                    <a:pos x="77" y="43"/>
                  </a:cxn>
                  <a:cxn ang="0">
                    <a:pos x="77" y="43"/>
                  </a:cxn>
                  <a:cxn ang="0">
                    <a:pos x="69" y="43"/>
                  </a:cxn>
                  <a:cxn ang="0">
                    <a:pos x="69" y="43"/>
                  </a:cxn>
                  <a:cxn ang="0">
                    <a:pos x="60" y="43"/>
                  </a:cxn>
                  <a:cxn ang="0">
                    <a:pos x="52" y="43"/>
                  </a:cxn>
                  <a:cxn ang="0">
                    <a:pos x="43" y="35"/>
                  </a:cxn>
                  <a:cxn ang="0">
                    <a:pos x="35" y="35"/>
                  </a:cxn>
                  <a:cxn ang="0">
                    <a:pos x="26" y="26"/>
                  </a:cxn>
                  <a:cxn ang="0">
                    <a:pos x="17" y="18"/>
                  </a:cxn>
                  <a:cxn ang="0">
                    <a:pos x="9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0" y="18"/>
                  </a:cxn>
                  <a:cxn ang="0">
                    <a:pos x="9" y="18"/>
                  </a:cxn>
                </a:cxnLst>
                <a:rect l="0" t="0" r="r" b="b"/>
                <a:pathLst>
                  <a:path w="77" h="129">
                    <a:moveTo>
                      <a:pt x="9" y="18"/>
                    </a:moveTo>
                    <a:lnTo>
                      <a:pt x="9" y="18"/>
                    </a:lnTo>
                    <a:lnTo>
                      <a:pt x="9" y="18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35"/>
                    </a:lnTo>
                    <a:lnTo>
                      <a:pt x="9" y="52"/>
                    </a:lnTo>
                    <a:lnTo>
                      <a:pt x="9" y="60"/>
                    </a:lnTo>
                    <a:lnTo>
                      <a:pt x="9" y="78"/>
                    </a:lnTo>
                    <a:lnTo>
                      <a:pt x="0" y="86"/>
                    </a:lnTo>
                    <a:lnTo>
                      <a:pt x="0" y="95"/>
                    </a:lnTo>
                    <a:lnTo>
                      <a:pt x="0" y="103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9" y="95"/>
                    </a:lnTo>
                    <a:lnTo>
                      <a:pt x="9" y="86"/>
                    </a:lnTo>
                    <a:lnTo>
                      <a:pt x="9" y="78"/>
                    </a:lnTo>
                    <a:lnTo>
                      <a:pt x="9" y="60"/>
                    </a:lnTo>
                    <a:lnTo>
                      <a:pt x="9" y="52"/>
                    </a:lnTo>
                    <a:lnTo>
                      <a:pt x="17" y="43"/>
                    </a:lnTo>
                    <a:lnTo>
                      <a:pt x="17" y="35"/>
                    </a:lnTo>
                    <a:lnTo>
                      <a:pt x="9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35" y="35"/>
                    </a:lnTo>
                    <a:lnTo>
                      <a:pt x="35" y="43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52" y="43"/>
                    </a:lnTo>
                    <a:lnTo>
                      <a:pt x="52" y="43"/>
                    </a:lnTo>
                    <a:lnTo>
                      <a:pt x="60" y="43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0" y="60"/>
                    </a:lnTo>
                    <a:lnTo>
                      <a:pt x="60" y="60"/>
                    </a:lnTo>
                    <a:lnTo>
                      <a:pt x="60" y="60"/>
                    </a:lnTo>
                    <a:lnTo>
                      <a:pt x="60" y="69"/>
                    </a:lnTo>
                    <a:lnTo>
                      <a:pt x="60" y="69"/>
                    </a:lnTo>
                    <a:lnTo>
                      <a:pt x="60" y="78"/>
                    </a:lnTo>
                    <a:lnTo>
                      <a:pt x="52" y="78"/>
                    </a:lnTo>
                    <a:lnTo>
                      <a:pt x="52" y="86"/>
                    </a:lnTo>
                    <a:lnTo>
                      <a:pt x="52" y="95"/>
                    </a:lnTo>
                    <a:lnTo>
                      <a:pt x="52" y="103"/>
                    </a:lnTo>
                    <a:lnTo>
                      <a:pt x="43" y="103"/>
                    </a:lnTo>
                    <a:lnTo>
                      <a:pt x="43" y="112"/>
                    </a:lnTo>
                    <a:lnTo>
                      <a:pt x="43" y="120"/>
                    </a:lnTo>
                    <a:lnTo>
                      <a:pt x="43" y="129"/>
                    </a:lnTo>
                    <a:lnTo>
                      <a:pt x="43" y="129"/>
                    </a:lnTo>
                    <a:lnTo>
                      <a:pt x="43" y="129"/>
                    </a:lnTo>
                    <a:lnTo>
                      <a:pt x="43" y="129"/>
                    </a:lnTo>
                    <a:lnTo>
                      <a:pt x="43" y="129"/>
                    </a:lnTo>
                    <a:lnTo>
                      <a:pt x="43" y="129"/>
                    </a:lnTo>
                    <a:lnTo>
                      <a:pt x="43" y="129"/>
                    </a:lnTo>
                    <a:lnTo>
                      <a:pt x="43" y="129"/>
                    </a:lnTo>
                    <a:lnTo>
                      <a:pt x="52" y="129"/>
                    </a:lnTo>
                    <a:lnTo>
                      <a:pt x="52" y="120"/>
                    </a:lnTo>
                    <a:lnTo>
                      <a:pt x="52" y="112"/>
                    </a:lnTo>
                    <a:lnTo>
                      <a:pt x="52" y="95"/>
                    </a:lnTo>
                    <a:lnTo>
                      <a:pt x="60" y="86"/>
                    </a:lnTo>
                    <a:lnTo>
                      <a:pt x="60" y="78"/>
                    </a:lnTo>
                    <a:lnTo>
                      <a:pt x="69" y="69"/>
                    </a:lnTo>
                    <a:lnTo>
                      <a:pt x="69" y="60"/>
                    </a:lnTo>
                    <a:lnTo>
                      <a:pt x="77" y="52"/>
                    </a:lnTo>
                    <a:lnTo>
                      <a:pt x="77" y="52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9" y="43"/>
                    </a:lnTo>
                    <a:lnTo>
                      <a:pt x="60" y="43"/>
                    </a:lnTo>
                    <a:lnTo>
                      <a:pt x="60" y="43"/>
                    </a:lnTo>
                    <a:lnTo>
                      <a:pt x="52" y="43"/>
                    </a:lnTo>
                    <a:lnTo>
                      <a:pt x="52" y="35"/>
                    </a:lnTo>
                    <a:lnTo>
                      <a:pt x="43" y="35"/>
                    </a:lnTo>
                    <a:lnTo>
                      <a:pt x="35" y="35"/>
                    </a:lnTo>
                    <a:lnTo>
                      <a:pt x="35" y="35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17" y="26"/>
                    </a:lnTo>
                    <a:lnTo>
                      <a:pt x="17" y="18"/>
                    </a:lnTo>
                    <a:lnTo>
                      <a:pt x="9" y="18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8"/>
                    </a:lnTo>
                    <a:lnTo>
                      <a:pt x="9" y="18"/>
                    </a:lnTo>
                    <a:lnTo>
                      <a:pt x="9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404" name="Freeform 644"/>
              <p:cNvSpPr>
                <a:spLocks/>
              </p:cNvSpPr>
              <p:nvPr/>
            </p:nvSpPr>
            <p:spPr bwMode="auto">
              <a:xfrm>
                <a:off x="1905000" y="4736709"/>
                <a:ext cx="66675" cy="95290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8" y="9"/>
                  </a:cxn>
                  <a:cxn ang="0">
                    <a:pos x="8" y="9"/>
                  </a:cxn>
                  <a:cxn ang="0">
                    <a:pos x="8" y="17"/>
                  </a:cxn>
                  <a:cxn ang="0">
                    <a:pos x="8" y="26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43"/>
                  </a:cxn>
                  <a:cxn ang="0">
                    <a:pos x="0" y="51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8" y="51"/>
                  </a:cxn>
                  <a:cxn ang="0">
                    <a:pos x="8" y="43"/>
                  </a:cxn>
                  <a:cxn ang="0">
                    <a:pos x="8" y="34"/>
                  </a:cxn>
                  <a:cxn ang="0">
                    <a:pos x="8" y="26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17" y="9"/>
                  </a:cxn>
                  <a:cxn ang="0">
                    <a:pos x="25" y="9"/>
                  </a:cxn>
                  <a:cxn ang="0">
                    <a:pos x="25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42" y="9"/>
                  </a:cxn>
                  <a:cxn ang="0">
                    <a:pos x="42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25" y="9"/>
                  </a:cxn>
                  <a:cxn ang="0">
                    <a:pos x="25" y="9"/>
                  </a:cxn>
                  <a:cxn ang="0">
                    <a:pos x="17" y="0"/>
                  </a:cxn>
                  <a:cxn ang="0">
                    <a:pos x="17" y="0"/>
                  </a:cxn>
                </a:cxnLst>
                <a:rect l="0" t="0" r="r" b="b"/>
                <a:pathLst>
                  <a:path w="42" h="60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17"/>
                    </a:lnTo>
                    <a:lnTo>
                      <a:pt x="8" y="2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3"/>
                    </a:lnTo>
                    <a:lnTo>
                      <a:pt x="0" y="51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8" y="51"/>
                    </a:lnTo>
                    <a:lnTo>
                      <a:pt x="8" y="43"/>
                    </a:lnTo>
                    <a:lnTo>
                      <a:pt x="8" y="34"/>
                    </a:lnTo>
                    <a:lnTo>
                      <a:pt x="8" y="26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</p:grpSp>
        <p:sp>
          <p:nvSpPr>
            <p:cNvPr id="1270405" name="Oval 645"/>
            <p:cNvSpPr>
              <a:spLocks noChangeArrowheads="1"/>
            </p:cNvSpPr>
            <p:nvPr/>
          </p:nvSpPr>
          <p:spPr bwMode="auto">
            <a:xfrm>
              <a:off x="1620701" y="2686456"/>
              <a:ext cx="93663" cy="107996"/>
            </a:xfrm>
            <a:prstGeom prst="ellipse">
              <a:avLst/>
            </a:prstGeom>
            <a:solidFill>
              <a:srgbClr val="00CC99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06" name="Oval 646"/>
            <p:cNvSpPr>
              <a:spLocks noChangeArrowheads="1"/>
            </p:cNvSpPr>
            <p:nvPr/>
          </p:nvSpPr>
          <p:spPr bwMode="auto">
            <a:xfrm>
              <a:off x="1836601" y="2794452"/>
              <a:ext cx="95250" cy="109584"/>
            </a:xfrm>
            <a:prstGeom prst="ellipse">
              <a:avLst/>
            </a:prstGeom>
            <a:solidFill>
              <a:srgbClr val="00CC99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07" name="Oval 647"/>
            <p:cNvSpPr>
              <a:spLocks noChangeArrowheads="1"/>
            </p:cNvSpPr>
            <p:nvPr/>
          </p:nvSpPr>
          <p:spPr bwMode="auto">
            <a:xfrm>
              <a:off x="1620701" y="2904036"/>
              <a:ext cx="93663" cy="95290"/>
            </a:xfrm>
            <a:prstGeom prst="ellipse">
              <a:avLst/>
            </a:prstGeom>
            <a:solidFill>
              <a:srgbClr val="00CC99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08" name="Oval 648"/>
            <p:cNvSpPr>
              <a:spLocks noChangeArrowheads="1"/>
            </p:cNvSpPr>
            <p:nvPr/>
          </p:nvSpPr>
          <p:spPr bwMode="auto">
            <a:xfrm>
              <a:off x="1239701" y="2740454"/>
              <a:ext cx="109538" cy="107996"/>
            </a:xfrm>
            <a:prstGeom prst="ellipse">
              <a:avLst/>
            </a:prstGeom>
            <a:solidFill>
              <a:srgbClr val="00CC99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09" name="Line 649"/>
            <p:cNvSpPr>
              <a:spLocks noChangeShapeType="1"/>
            </p:cNvSpPr>
            <p:nvPr/>
          </p:nvSpPr>
          <p:spPr bwMode="auto">
            <a:xfrm flipV="1">
              <a:off x="1349239" y="2740454"/>
              <a:ext cx="271463" cy="53998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10" name="Line 650"/>
            <p:cNvSpPr>
              <a:spLocks noChangeShapeType="1"/>
            </p:cNvSpPr>
            <p:nvPr/>
          </p:nvSpPr>
          <p:spPr bwMode="auto">
            <a:xfrm>
              <a:off x="1674676" y="2794452"/>
              <a:ext cx="1588" cy="109584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11" name="Line 651"/>
            <p:cNvSpPr>
              <a:spLocks noChangeShapeType="1"/>
            </p:cNvSpPr>
            <p:nvPr/>
          </p:nvSpPr>
          <p:spPr bwMode="auto">
            <a:xfrm>
              <a:off x="1349239" y="2848450"/>
              <a:ext cx="271463" cy="109584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12" name="Line 652"/>
            <p:cNvSpPr>
              <a:spLocks noChangeShapeType="1"/>
            </p:cNvSpPr>
            <p:nvPr/>
          </p:nvSpPr>
          <p:spPr bwMode="auto">
            <a:xfrm flipV="1">
              <a:off x="1714364" y="2864332"/>
              <a:ext cx="134938" cy="93702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419" name="Line 659"/>
            <p:cNvSpPr>
              <a:spLocks noChangeShapeType="1"/>
            </p:cNvSpPr>
            <p:nvPr/>
          </p:nvSpPr>
          <p:spPr bwMode="auto">
            <a:xfrm flipV="1">
              <a:off x="3259137" y="2450703"/>
              <a:ext cx="0" cy="24394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>
                <a:latin typeface="Arial Narrow" pitchFamily="34" charset="0"/>
              </a:endParaRPr>
            </a:p>
          </p:txBody>
        </p:sp>
        <p:sp>
          <p:nvSpPr>
            <p:cNvPr id="1270590" name="Pfeil: nach links und rechts 1270589">
              <a:extLst>
                <a:ext uri="{FF2B5EF4-FFF2-40B4-BE49-F238E27FC236}">
                  <a16:creationId xmlns:a16="http://schemas.microsoft.com/office/drawing/2014/main" id="{9D6A6F08-B453-43D6-B67A-3665001D0F8A}"/>
                </a:ext>
              </a:extLst>
            </p:cNvPr>
            <p:cNvSpPr/>
            <p:nvPr/>
          </p:nvSpPr>
          <p:spPr bwMode="auto">
            <a:xfrm rot="177352">
              <a:off x="2034429" y="2664397"/>
              <a:ext cx="556640" cy="127353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66" name="Pfeil: nach links und rechts 865">
              <a:extLst>
                <a:ext uri="{FF2B5EF4-FFF2-40B4-BE49-F238E27FC236}">
                  <a16:creationId xmlns:a16="http://schemas.microsoft.com/office/drawing/2014/main" id="{FC9F5482-D25A-48ED-93DC-C125A719FD50}"/>
                </a:ext>
              </a:extLst>
            </p:cNvPr>
            <p:cNvSpPr/>
            <p:nvPr/>
          </p:nvSpPr>
          <p:spPr bwMode="auto">
            <a:xfrm rot="20180458">
              <a:off x="2194803" y="3596556"/>
              <a:ext cx="454244" cy="119965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67" name="Pfeil: nach links und rechts 866">
              <a:extLst>
                <a:ext uri="{FF2B5EF4-FFF2-40B4-BE49-F238E27FC236}">
                  <a16:creationId xmlns:a16="http://schemas.microsoft.com/office/drawing/2014/main" id="{8FA0BE06-6035-4250-969C-ED4A31802849}"/>
                </a:ext>
              </a:extLst>
            </p:cNvPr>
            <p:cNvSpPr/>
            <p:nvPr/>
          </p:nvSpPr>
          <p:spPr bwMode="auto">
            <a:xfrm rot="551976">
              <a:off x="2081755" y="4549519"/>
              <a:ext cx="529682" cy="119965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68" name="Pfeil: nach links und rechts 867">
              <a:extLst>
                <a:ext uri="{FF2B5EF4-FFF2-40B4-BE49-F238E27FC236}">
                  <a16:creationId xmlns:a16="http://schemas.microsoft.com/office/drawing/2014/main" id="{8EBFD623-0C45-4190-B001-81ECC9FA3DF3}"/>
                </a:ext>
              </a:extLst>
            </p:cNvPr>
            <p:cNvSpPr/>
            <p:nvPr/>
          </p:nvSpPr>
          <p:spPr bwMode="auto">
            <a:xfrm rot="20114267">
              <a:off x="2109997" y="4803683"/>
              <a:ext cx="469868" cy="110250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69" name="Pfeil: nach links und rechts 868">
              <a:extLst>
                <a:ext uri="{FF2B5EF4-FFF2-40B4-BE49-F238E27FC236}">
                  <a16:creationId xmlns:a16="http://schemas.microsoft.com/office/drawing/2014/main" id="{943B9802-979B-42D2-8A77-83CCF365B25A}"/>
                </a:ext>
              </a:extLst>
            </p:cNvPr>
            <p:cNvSpPr/>
            <p:nvPr/>
          </p:nvSpPr>
          <p:spPr bwMode="auto">
            <a:xfrm rot="18888536">
              <a:off x="2053814" y="5041333"/>
              <a:ext cx="736030" cy="119965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70" name="Pfeil: nach links und rechts 869">
              <a:extLst>
                <a:ext uri="{FF2B5EF4-FFF2-40B4-BE49-F238E27FC236}">
                  <a16:creationId xmlns:a16="http://schemas.microsoft.com/office/drawing/2014/main" id="{5BEF4589-528F-464C-B357-6989A4814430}"/>
                </a:ext>
              </a:extLst>
            </p:cNvPr>
            <p:cNvSpPr/>
            <p:nvPr/>
          </p:nvSpPr>
          <p:spPr bwMode="auto">
            <a:xfrm rot="17593508">
              <a:off x="2163120" y="5273722"/>
              <a:ext cx="933731" cy="119965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74" name="Rectangle 487">
              <a:extLst>
                <a:ext uri="{FF2B5EF4-FFF2-40B4-BE49-F238E27FC236}">
                  <a16:creationId xmlns:a16="http://schemas.microsoft.com/office/drawing/2014/main" id="{A8D672AE-B634-497D-87A7-006EE2BDD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378" y="5167438"/>
              <a:ext cx="125413" cy="21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62000"/>
              <a:r>
                <a:rPr lang="en-GB" sz="1400" u="none" dirty="0">
                  <a:solidFill>
                    <a:srgbClr val="000000"/>
                  </a:solidFill>
                  <a:latin typeface="Arial Narrow" pitchFamily="34" charset="0"/>
                </a:rPr>
                <a:t>...</a:t>
              </a:r>
              <a:endParaRPr lang="en-GB" sz="1400" u="none" dirty="0">
                <a:latin typeface="Arial Narrow" pitchFamily="34" charset="0"/>
              </a:endParaRPr>
            </a:p>
          </p:txBody>
        </p:sp>
      </p:grpSp>
      <p:grpSp>
        <p:nvGrpSpPr>
          <p:cNvPr id="1270627" name="Gruppieren 1270626"/>
          <p:cNvGrpSpPr/>
          <p:nvPr/>
        </p:nvGrpSpPr>
        <p:grpSpPr>
          <a:xfrm>
            <a:off x="182592" y="1743306"/>
            <a:ext cx="9650138" cy="4677683"/>
            <a:chOff x="194467" y="1778931"/>
            <a:chExt cx="9650138" cy="4677683"/>
          </a:xfrm>
        </p:grpSpPr>
        <p:grpSp>
          <p:nvGrpSpPr>
            <p:cNvPr id="1270595" name="Gruppieren 1270594"/>
            <p:cNvGrpSpPr/>
            <p:nvPr/>
          </p:nvGrpSpPr>
          <p:grpSpPr>
            <a:xfrm>
              <a:off x="194467" y="1778931"/>
              <a:ext cx="9650138" cy="4677683"/>
              <a:chOff x="144215" y="1733460"/>
              <a:chExt cx="9650138" cy="4677683"/>
            </a:xfrm>
          </p:grpSpPr>
          <p:sp>
            <p:nvSpPr>
              <p:cNvPr id="1270622" name="Rectangle 862"/>
              <p:cNvSpPr>
                <a:spLocks noChangeArrowheads="1"/>
              </p:cNvSpPr>
              <p:nvPr/>
            </p:nvSpPr>
            <p:spPr bwMode="auto">
              <a:xfrm>
                <a:off x="7550149" y="3166733"/>
                <a:ext cx="2244204" cy="7386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/>
                <a:r>
                  <a:rPr lang="en-US" altLang="ar-SA" sz="2400" u="none" dirty="0">
                    <a:solidFill>
                      <a:srgbClr val="FF0000"/>
                    </a:solidFill>
                    <a:latin typeface="Arial Narrow" pitchFamily="34" charset="0"/>
                    <a:cs typeface="Times New Roman (Arabic)" charset="-78"/>
                  </a:rPr>
                  <a:t>Global Information</a:t>
                </a:r>
              </a:p>
              <a:p>
                <a:pPr defTabSz="762000"/>
                <a:r>
                  <a:rPr lang="en-US" altLang="ar-SA" sz="2400" i="1" u="none" dirty="0">
                    <a:solidFill>
                      <a:srgbClr val="FF0000"/>
                    </a:solidFill>
                    <a:latin typeface="Arial Narrow" pitchFamily="34" charset="0"/>
                    <a:cs typeface="Times New Roman (Arabic)" charset="-78"/>
                  </a:rPr>
                  <a:t>Short-Circuit</a:t>
                </a:r>
              </a:p>
            </p:txBody>
          </p:sp>
          <p:sp>
            <p:nvSpPr>
              <p:cNvPr id="22" name="Ellipse 21"/>
              <p:cNvSpPr/>
              <p:nvPr/>
            </p:nvSpPr>
            <p:spPr bwMode="auto">
              <a:xfrm>
                <a:off x="144215" y="1733460"/>
                <a:ext cx="6696744" cy="4677683"/>
              </a:xfrm>
              <a:prstGeom prst="ellips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000" b="1" i="0" u="sng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270615" name="Gerade Verbindung mit Pfeil 1270614"/>
            <p:cNvCxnSpPr/>
            <p:nvPr/>
          </p:nvCxnSpPr>
          <p:spPr bwMode="auto">
            <a:xfrm flipH="1">
              <a:off x="6912649" y="3742860"/>
              <a:ext cx="551061" cy="314803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70629" name="Gruppieren 1270628"/>
          <p:cNvGrpSpPr/>
          <p:nvPr/>
        </p:nvGrpSpPr>
        <p:grpSpPr>
          <a:xfrm>
            <a:off x="7697440" y="4093689"/>
            <a:ext cx="1617174" cy="2421411"/>
            <a:chOff x="7697440" y="4093689"/>
            <a:chExt cx="1617174" cy="2421411"/>
          </a:xfrm>
        </p:grpSpPr>
        <p:grpSp>
          <p:nvGrpSpPr>
            <p:cNvPr id="1270343" name="Group 863"/>
            <p:cNvGrpSpPr>
              <a:grpSpLocks/>
            </p:cNvGrpSpPr>
            <p:nvPr/>
          </p:nvGrpSpPr>
          <p:grpSpPr bwMode="auto">
            <a:xfrm>
              <a:off x="8051797" y="4452938"/>
              <a:ext cx="1184275" cy="2062162"/>
              <a:chOff x="5237" y="1906"/>
              <a:chExt cx="746" cy="1299"/>
            </a:xfrm>
          </p:grpSpPr>
          <p:sp>
            <p:nvSpPr>
              <p:cNvPr id="1270624" name="Line 864"/>
              <p:cNvSpPr>
                <a:spLocks noChangeShapeType="1"/>
              </p:cNvSpPr>
              <p:nvPr/>
            </p:nvSpPr>
            <p:spPr bwMode="auto">
              <a:xfrm>
                <a:off x="5523" y="1906"/>
                <a:ext cx="0" cy="542"/>
              </a:xfrm>
              <a:prstGeom prst="line">
                <a:avLst/>
              </a:prstGeom>
              <a:noFill/>
              <a:ln w="57150">
                <a:solidFill>
                  <a:srgbClr val="0347F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de-DE">
                  <a:latin typeface="Arial Narrow" pitchFamily="34" charset="0"/>
                </a:endParaRPr>
              </a:p>
            </p:txBody>
          </p:sp>
          <p:sp>
            <p:nvSpPr>
              <p:cNvPr id="1270625" name="Text Box 865"/>
              <p:cNvSpPr txBox="1">
                <a:spLocks noChangeArrowheads="1"/>
              </p:cNvSpPr>
              <p:nvPr/>
            </p:nvSpPr>
            <p:spPr bwMode="auto">
              <a:xfrm>
                <a:off x="5237" y="2448"/>
                <a:ext cx="746" cy="757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/>
                <a:r>
                  <a:rPr lang="de-DE" sz="1800" u="none" dirty="0">
                    <a:solidFill>
                      <a:srgbClr val="0347F1"/>
                    </a:solidFill>
                    <a:latin typeface="Arial Narrow" pitchFamily="34" charset="0"/>
                    <a:cs typeface="Times New Roman (Arabic)" charset="-78"/>
                  </a:rPr>
                  <a:t>A</a:t>
                </a:r>
                <a:r>
                  <a:rPr lang="de-DE" sz="1800" u="none" dirty="0">
                    <a:solidFill>
                      <a:schemeClr val="hlink"/>
                    </a:solidFill>
                    <a:latin typeface="Arial Narrow" pitchFamily="34" charset="0"/>
                    <a:cs typeface="Times New Roman (Arabic)" charset="-78"/>
                  </a:rPr>
                  <a:t>nywhere</a:t>
                </a:r>
              </a:p>
              <a:p>
                <a:pPr defTabSz="762000"/>
                <a:r>
                  <a:rPr lang="de-DE" sz="1800" u="none" dirty="0">
                    <a:solidFill>
                      <a:srgbClr val="0347F1"/>
                    </a:solidFill>
                    <a:latin typeface="Arial Narrow" pitchFamily="34" charset="0"/>
                    <a:cs typeface="Times New Roman (Arabic)" charset="-78"/>
                  </a:rPr>
                  <a:t>A</a:t>
                </a:r>
                <a:r>
                  <a:rPr lang="de-DE" sz="1800" u="none" dirty="0">
                    <a:solidFill>
                      <a:schemeClr val="hlink"/>
                    </a:solidFill>
                    <a:latin typeface="Arial Narrow" pitchFamily="34" charset="0"/>
                    <a:cs typeface="Times New Roman (Arabic)" charset="-78"/>
                  </a:rPr>
                  <a:t>ny time</a:t>
                </a:r>
              </a:p>
              <a:p>
                <a:pPr defTabSz="762000"/>
                <a:r>
                  <a:rPr lang="de-DE" sz="1800" u="none" dirty="0">
                    <a:solidFill>
                      <a:srgbClr val="0347F1"/>
                    </a:solidFill>
                    <a:latin typeface="Arial Narrow" pitchFamily="34" charset="0"/>
                    <a:cs typeface="Times New Roman (Arabic)" charset="-78"/>
                  </a:rPr>
                  <a:t>A</a:t>
                </a:r>
                <a:r>
                  <a:rPr lang="de-DE" sz="1800" u="none" dirty="0">
                    <a:solidFill>
                      <a:schemeClr val="hlink"/>
                    </a:solidFill>
                    <a:latin typeface="Arial Narrow" pitchFamily="34" charset="0"/>
                    <a:cs typeface="Times New Roman (Arabic)" charset="-78"/>
                  </a:rPr>
                  <a:t>ny </a:t>
                </a:r>
                <a:r>
                  <a:rPr lang="de-DE" sz="1800" u="none" dirty="0" err="1">
                    <a:solidFill>
                      <a:schemeClr val="hlink"/>
                    </a:solidFill>
                    <a:latin typeface="Arial Narrow" pitchFamily="34" charset="0"/>
                    <a:cs typeface="Times New Roman (Arabic)" charset="-78"/>
                  </a:rPr>
                  <a:t>device</a:t>
                </a:r>
                <a:endParaRPr lang="de-DE" sz="1800" u="none" dirty="0">
                  <a:solidFill>
                    <a:schemeClr val="hlink"/>
                  </a:solidFill>
                  <a:latin typeface="Arial Narrow" pitchFamily="34" charset="0"/>
                  <a:cs typeface="Times New Roman (Arabic)" charset="-78"/>
                </a:endParaRPr>
              </a:p>
              <a:p>
                <a:pPr defTabSz="762000"/>
                <a:endParaRPr lang="en-US" sz="1800" u="none" dirty="0">
                  <a:solidFill>
                    <a:srgbClr val="0347F1"/>
                  </a:solidFill>
                  <a:latin typeface="Arial Narrow" pitchFamily="34" charset="0"/>
                  <a:cs typeface="Times New Roman (Arabic)" charset="-78"/>
                </a:endParaRPr>
              </a:p>
            </p:txBody>
          </p:sp>
        </p:grpSp>
        <p:sp>
          <p:nvSpPr>
            <p:cNvPr id="1270628" name="Rechteck 1270627"/>
            <p:cNvSpPr/>
            <p:nvPr/>
          </p:nvSpPr>
          <p:spPr>
            <a:xfrm>
              <a:off x="7697440" y="4093689"/>
              <a:ext cx="16171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ar-SA" sz="1800" i="1" u="none" dirty="0">
                  <a:solidFill>
                    <a:srgbClr val="1515F5"/>
                  </a:solidFill>
                  <a:latin typeface="Arial Narrow" pitchFamily="34" charset="0"/>
                  <a:cs typeface="Times New Roman (Arabic)" charset="-78"/>
                </a:rPr>
                <a:t> (AAA Scenario)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0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0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7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7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7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70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7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219" grpId="0" autoUpdateAnimBg="0"/>
      <p:bldP spid="12704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810" name="Rectangle 2"/>
          <p:cNvSpPr>
            <a:spLocks noChangeArrowheads="1"/>
          </p:cNvSpPr>
          <p:nvPr/>
        </p:nvSpPr>
        <p:spPr bwMode="auto">
          <a:xfrm>
            <a:off x="422348" y="-34903"/>
            <a:ext cx="8124679" cy="11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defTabSz="836613"/>
            <a:r>
              <a:rPr lang="en-US" sz="2800" u="none" dirty="0">
                <a:latin typeface="Comic Sans MS" pitchFamily="66" charset="0"/>
                <a:cs typeface="Times New Roman (Arabic)" charset="-78"/>
              </a:rPr>
              <a:t>Evolution of Communication Networks</a:t>
            </a:r>
          </a:p>
          <a:p>
            <a:pPr defTabSz="836613"/>
            <a:r>
              <a:rPr lang="en-US" u="none" dirty="0">
                <a:latin typeface="Comic Sans MS" pitchFamily="66" charset="0"/>
                <a:cs typeface="Times New Roman (Arabic)" charset="-78"/>
              </a:rPr>
              <a:t>PSTN, IP, 2G, 3G, 4G Mobile Network Architecture</a:t>
            </a:r>
          </a:p>
        </p:txBody>
      </p:sp>
      <p:sp>
        <p:nvSpPr>
          <p:cNvPr id="1271840" name="AutoShape 32"/>
          <p:cNvSpPr>
            <a:spLocks noChangeArrowheads="1"/>
          </p:cNvSpPr>
          <p:nvPr/>
        </p:nvSpPr>
        <p:spPr bwMode="auto">
          <a:xfrm rot="3495325">
            <a:off x="928688" y="1808163"/>
            <a:ext cx="1057275" cy="796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/>
          <a:lstStyle/>
          <a:p>
            <a:endParaRPr 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2736850" y="2889250"/>
            <a:ext cx="1871663" cy="3401289"/>
            <a:chOff x="2736850" y="2889250"/>
            <a:chExt cx="1871663" cy="3401289"/>
          </a:xfrm>
        </p:grpSpPr>
        <p:sp>
          <p:nvSpPr>
            <p:cNvPr id="1271821" name="Line 13"/>
            <p:cNvSpPr>
              <a:spLocks noChangeShapeType="1"/>
            </p:cNvSpPr>
            <p:nvPr/>
          </p:nvSpPr>
          <p:spPr bwMode="auto">
            <a:xfrm flipV="1">
              <a:off x="4464695" y="2889250"/>
              <a:ext cx="0" cy="425450"/>
            </a:xfrm>
            <a:prstGeom prst="line">
              <a:avLst/>
            </a:prstGeom>
            <a:noFill/>
            <a:ln w="2540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1272036" name="AutoShape 228"/>
            <p:cNvCxnSpPr>
              <a:cxnSpLocks noChangeShapeType="1"/>
            </p:cNvCxnSpPr>
            <p:nvPr/>
          </p:nvCxnSpPr>
          <p:spPr bwMode="auto">
            <a:xfrm>
              <a:off x="4277370" y="2905125"/>
              <a:ext cx="1587" cy="417513"/>
            </a:xfrm>
            <a:prstGeom prst="straightConnector1">
              <a:avLst/>
            </a:pr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</p:spPr>
        </p:cxnSp>
        <p:grpSp>
          <p:nvGrpSpPr>
            <p:cNvPr id="22" name="Gruppieren 21"/>
            <p:cNvGrpSpPr/>
            <p:nvPr/>
          </p:nvGrpSpPr>
          <p:grpSpPr>
            <a:xfrm>
              <a:off x="2736850" y="3322638"/>
              <a:ext cx="1871663" cy="2967901"/>
              <a:chOff x="2736850" y="3322638"/>
              <a:chExt cx="1871663" cy="2967901"/>
            </a:xfrm>
          </p:grpSpPr>
          <p:pic>
            <p:nvPicPr>
              <p:cNvPr id="1271824" name="Picture 16" descr="StarTac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562350" y="5688877"/>
                <a:ext cx="660400" cy="601662"/>
              </a:xfrm>
              <a:prstGeom prst="rect">
                <a:avLst/>
              </a:prstGeom>
              <a:noFill/>
              <a:effectLst/>
            </p:spPr>
          </p:pic>
          <p:sp>
            <p:nvSpPr>
              <p:cNvPr id="1271827" name="Line 19"/>
              <p:cNvSpPr>
                <a:spLocks noChangeShapeType="1"/>
              </p:cNvSpPr>
              <p:nvPr/>
            </p:nvSpPr>
            <p:spPr bwMode="auto">
              <a:xfrm flipH="1">
                <a:off x="3906838" y="3937000"/>
                <a:ext cx="420687" cy="812800"/>
              </a:xfrm>
              <a:prstGeom prst="line">
                <a:avLst/>
              </a:prstGeom>
              <a:noFill/>
              <a:ln w="25400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71834" name="Text Box 26"/>
              <p:cNvSpPr txBox="1">
                <a:spLocks noChangeArrowheads="1"/>
              </p:cNvSpPr>
              <p:nvPr/>
            </p:nvSpPr>
            <p:spPr bwMode="auto">
              <a:xfrm>
                <a:off x="3397250" y="5411788"/>
                <a:ext cx="1046163" cy="3077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91429" tIns="45715" rIns="91429" bIns="45715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u="none" dirty="0"/>
                  <a:t>2G-GSM</a:t>
                </a:r>
              </a:p>
            </p:txBody>
          </p:sp>
          <p:pic>
            <p:nvPicPr>
              <p:cNvPr id="1271906" name="Picture 98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079875" y="3322638"/>
                <a:ext cx="528638" cy="787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8" name="Group 101"/>
              <p:cNvGrpSpPr>
                <a:grpSpLocks/>
              </p:cNvGrpSpPr>
              <p:nvPr/>
            </p:nvGrpSpPr>
            <p:grpSpPr bwMode="auto">
              <a:xfrm>
                <a:off x="3740150" y="4745038"/>
                <a:ext cx="317500" cy="685800"/>
                <a:chOff x="3992" y="984"/>
                <a:chExt cx="1344" cy="3236"/>
              </a:xfrm>
            </p:grpSpPr>
            <p:grpSp>
              <p:nvGrpSpPr>
                <p:cNvPr id="9" name="Group 102"/>
                <p:cNvGrpSpPr>
                  <a:grpSpLocks/>
                </p:cNvGrpSpPr>
                <p:nvPr/>
              </p:nvGrpSpPr>
              <p:grpSpPr bwMode="auto">
                <a:xfrm>
                  <a:off x="4182" y="984"/>
                  <a:ext cx="990" cy="3180"/>
                  <a:chOff x="4182" y="984"/>
                  <a:chExt cx="990" cy="3180"/>
                </a:xfrm>
              </p:grpSpPr>
              <p:sp>
                <p:nvSpPr>
                  <p:cNvPr id="1271911" name="Freeform 103"/>
                  <p:cNvSpPr>
                    <a:spLocks/>
                  </p:cNvSpPr>
                  <p:nvPr/>
                </p:nvSpPr>
                <p:spPr bwMode="auto">
                  <a:xfrm>
                    <a:off x="4512" y="984"/>
                    <a:ext cx="396" cy="594"/>
                  </a:xfrm>
                  <a:custGeom>
                    <a:avLst/>
                    <a:gdLst/>
                    <a:ahLst/>
                    <a:cxnLst>
                      <a:cxn ang="0">
                        <a:pos x="0" y="594"/>
                      </a:cxn>
                      <a:cxn ang="0">
                        <a:pos x="204" y="456"/>
                      </a:cxn>
                      <a:cxn ang="0">
                        <a:pos x="396" y="564"/>
                      </a:cxn>
                      <a:cxn ang="0">
                        <a:pos x="378" y="126"/>
                      </a:cxn>
                      <a:cxn ang="0">
                        <a:pos x="216" y="0"/>
                      </a:cxn>
                      <a:cxn ang="0">
                        <a:pos x="18" y="138"/>
                      </a:cxn>
                      <a:cxn ang="0">
                        <a:pos x="0" y="594"/>
                      </a:cxn>
                    </a:cxnLst>
                    <a:rect l="0" t="0" r="r" b="b"/>
                    <a:pathLst>
                      <a:path w="396" h="594">
                        <a:moveTo>
                          <a:pt x="0" y="594"/>
                        </a:moveTo>
                        <a:lnTo>
                          <a:pt x="204" y="456"/>
                        </a:lnTo>
                        <a:lnTo>
                          <a:pt x="396" y="564"/>
                        </a:lnTo>
                        <a:lnTo>
                          <a:pt x="378" y="126"/>
                        </a:lnTo>
                        <a:lnTo>
                          <a:pt x="216" y="0"/>
                        </a:lnTo>
                        <a:lnTo>
                          <a:pt x="18" y="138"/>
                        </a:lnTo>
                        <a:lnTo>
                          <a:pt x="0" y="594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12" name="Freeform 104"/>
                  <p:cNvSpPr>
                    <a:spLocks/>
                  </p:cNvSpPr>
                  <p:nvPr/>
                </p:nvSpPr>
                <p:spPr bwMode="auto">
                  <a:xfrm>
                    <a:off x="4494" y="1434"/>
                    <a:ext cx="426" cy="714"/>
                  </a:xfrm>
                  <a:custGeom>
                    <a:avLst/>
                    <a:gdLst/>
                    <a:ahLst/>
                    <a:cxnLst>
                      <a:cxn ang="0">
                        <a:pos x="0" y="714"/>
                      </a:cxn>
                      <a:cxn ang="0">
                        <a:pos x="24" y="132"/>
                      </a:cxn>
                      <a:cxn ang="0">
                        <a:pos x="228" y="0"/>
                      </a:cxn>
                      <a:cxn ang="0">
                        <a:pos x="414" y="114"/>
                      </a:cxn>
                      <a:cxn ang="0">
                        <a:pos x="426" y="702"/>
                      </a:cxn>
                      <a:cxn ang="0">
                        <a:pos x="210" y="606"/>
                      </a:cxn>
                      <a:cxn ang="0">
                        <a:pos x="0" y="714"/>
                      </a:cxn>
                    </a:cxnLst>
                    <a:rect l="0" t="0" r="r" b="b"/>
                    <a:pathLst>
                      <a:path w="426" h="714">
                        <a:moveTo>
                          <a:pt x="0" y="714"/>
                        </a:moveTo>
                        <a:lnTo>
                          <a:pt x="24" y="132"/>
                        </a:lnTo>
                        <a:lnTo>
                          <a:pt x="228" y="0"/>
                        </a:lnTo>
                        <a:lnTo>
                          <a:pt x="414" y="114"/>
                        </a:lnTo>
                        <a:lnTo>
                          <a:pt x="426" y="702"/>
                        </a:lnTo>
                        <a:lnTo>
                          <a:pt x="210" y="606"/>
                        </a:lnTo>
                        <a:lnTo>
                          <a:pt x="0" y="714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969696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13" name="Freeform 105"/>
                  <p:cNvSpPr>
                    <a:spLocks/>
                  </p:cNvSpPr>
                  <p:nvPr/>
                </p:nvSpPr>
                <p:spPr bwMode="auto">
                  <a:xfrm>
                    <a:off x="4470" y="2040"/>
                    <a:ext cx="450" cy="714"/>
                  </a:xfrm>
                  <a:custGeom>
                    <a:avLst/>
                    <a:gdLst/>
                    <a:ahLst/>
                    <a:cxnLst>
                      <a:cxn ang="0">
                        <a:pos x="0" y="714"/>
                      </a:cxn>
                      <a:cxn ang="0">
                        <a:pos x="24" y="102"/>
                      </a:cxn>
                      <a:cxn ang="0">
                        <a:pos x="234" y="0"/>
                      </a:cxn>
                      <a:cxn ang="0">
                        <a:pos x="444" y="96"/>
                      </a:cxn>
                      <a:cxn ang="0">
                        <a:pos x="450" y="690"/>
                      </a:cxn>
                      <a:cxn ang="0">
                        <a:pos x="198" y="624"/>
                      </a:cxn>
                      <a:cxn ang="0">
                        <a:pos x="0" y="714"/>
                      </a:cxn>
                    </a:cxnLst>
                    <a:rect l="0" t="0" r="r" b="b"/>
                    <a:pathLst>
                      <a:path w="450" h="714">
                        <a:moveTo>
                          <a:pt x="0" y="714"/>
                        </a:moveTo>
                        <a:lnTo>
                          <a:pt x="24" y="102"/>
                        </a:lnTo>
                        <a:lnTo>
                          <a:pt x="234" y="0"/>
                        </a:lnTo>
                        <a:lnTo>
                          <a:pt x="444" y="96"/>
                        </a:lnTo>
                        <a:lnTo>
                          <a:pt x="450" y="690"/>
                        </a:lnTo>
                        <a:lnTo>
                          <a:pt x="198" y="624"/>
                        </a:lnTo>
                        <a:lnTo>
                          <a:pt x="0" y="714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14" name="Freeform 106"/>
                  <p:cNvSpPr>
                    <a:spLocks/>
                  </p:cNvSpPr>
                  <p:nvPr/>
                </p:nvSpPr>
                <p:spPr bwMode="auto">
                  <a:xfrm>
                    <a:off x="4314" y="2676"/>
                    <a:ext cx="732" cy="840"/>
                  </a:xfrm>
                  <a:custGeom>
                    <a:avLst/>
                    <a:gdLst/>
                    <a:ahLst/>
                    <a:cxnLst>
                      <a:cxn ang="0">
                        <a:pos x="0" y="810"/>
                      </a:cxn>
                      <a:cxn ang="0">
                        <a:pos x="168" y="66"/>
                      </a:cxn>
                      <a:cxn ang="0">
                        <a:pos x="378" y="0"/>
                      </a:cxn>
                      <a:cxn ang="0">
                        <a:pos x="606" y="42"/>
                      </a:cxn>
                      <a:cxn ang="0">
                        <a:pos x="732" y="840"/>
                      </a:cxn>
                      <a:cxn ang="0">
                        <a:pos x="522" y="366"/>
                      </a:cxn>
                      <a:cxn ang="0">
                        <a:pos x="354" y="744"/>
                      </a:cxn>
                      <a:cxn ang="0">
                        <a:pos x="222" y="366"/>
                      </a:cxn>
                      <a:cxn ang="0">
                        <a:pos x="0" y="810"/>
                      </a:cxn>
                    </a:cxnLst>
                    <a:rect l="0" t="0" r="r" b="b"/>
                    <a:pathLst>
                      <a:path w="732" h="840">
                        <a:moveTo>
                          <a:pt x="0" y="810"/>
                        </a:moveTo>
                        <a:lnTo>
                          <a:pt x="168" y="66"/>
                        </a:lnTo>
                        <a:lnTo>
                          <a:pt x="378" y="0"/>
                        </a:lnTo>
                        <a:lnTo>
                          <a:pt x="606" y="42"/>
                        </a:lnTo>
                        <a:lnTo>
                          <a:pt x="732" y="840"/>
                        </a:lnTo>
                        <a:lnTo>
                          <a:pt x="522" y="366"/>
                        </a:lnTo>
                        <a:lnTo>
                          <a:pt x="354" y="744"/>
                        </a:lnTo>
                        <a:lnTo>
                          <a:pt x="222" y="366"/>
                        </a:lnTo>
                        <a:lnTo>
                          <a:pt x="0" y="81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969696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15" name="Freeform 107"/>
                  <p:cNvSpPr>
                    <a:spLocks/>
                  </p:cNvSpPr>
                  <p:nvPr/>
                </p:nvSpPr>
                <p:spPr bwMode="auto">
                  <a:xfrm>
                    <a:off x="4404" y="2658"/>
                    <a:ext cx="582" cy="432"/>
                  </a:xfrm>
                  <a:custGeom>
                    <a:avLst/>
                    <a:gdLst/>
                    <a:ahLst/>
                    <a:cxnLst>
                      <a:cxn ang="0">
                        <a:pos x="0" y="432"/>
                      </a:cxn>
                      <a:cxn ang="0">
                        <a:pos x="282" y="354"/>
                      </a:cxn>
                      <a:cxn ang="0">
                        <a:pos x="582" y="426"/>
                      </a:cxn>
                      <a:cxn ang="0">
                        <a:pos x="276" y="0"/>
                      </a:cxn>
                      <a:cxn ang="0">
                        <a:pos x="0" y="432"/>
                      </a:cxn>
                    </a:cxnLst>
                    <a:rect l="0" t="0" r="r" b="b"/>
                    <a:pathLst>
                      <a:path w="582" h="432">
                        <a:moveTo>
                          <a:pt x="0" y="432"/>
                        </a:moveTo>
                        <a:lnTo>
                          <a:pt x="282" y="354"/>
                        </a:lnTo>
                        <a:lnTo>
                          <a:pt x="582" y="426"/>
                        </a:lnTo>
                        <a:lnTo>
                          <a:pt x="276" y="0"/>
                        </a:lnTo>
                        <a:lnTo>
                          <a:pt x="0" y="432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969696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16" name="Freeform 108"/>
                  <p:cNvSpPr>
                    <a:spLocks/>
                  </p:cNvSpPr>
                  <p:nvPr/>
                </p:nvSpPr>
                <p:spPr bwMode="auto">
                  <a:xfrm>
                    <a:off x="4182" y="3402"/>
                    <a:ext cx="990" cy="762"/>
                  </a:xfrm>
                  <a:custGeom>
                    <a:avLst/>
                    <a:gdLst/>
                    <a:ahLst/>
                    <a:cxnLst>
                      <a:cxn ang="0">
                        <a:pos x="132" y="102"/>
                      </a:cxn>
                      <a:cxn ang="0">
                        <a:pos x="486" y="0"/>
                      </a:cxn>
                      <a:cxn ang="0">
                        <a:pos x="858" y="96"/>
                      </a:cxn>
                      <a:cxn ang="0">
                        <a:pos x="990" y="762"/>
                      </a:cxn>
                      <a:cxn ang="0">
                        <a:pos x="678" y="54"/>
                      </a:cxn>
                      <a:cxn ang="0">
                        <a:pos x="474" y="744"/>
                      </a:cxn>
                      <a:cxn ang="0">
                        <a:pos x="306" y="54"/>
                      </a:cxn>
                      <a:cxn ang="0">
                        <a:pos x="0" y="714"/>
                      </a:cxn>
                      <a:cxn ang="0">
                        <a:pos x="132" y="102"/>
                      </a:cxn>
                    </a:cxnLst>
                    <a:rect l="0" t="0" r="r" b="b"/>
                    <a:pathLst>
                      <a:path w="990" h="762">
                        <a:moveTo>
                          <a:pt x="132" y="102"/>
                        </a:moveTo>
                        <a:lnTo>
                          <a:pt x="486" y="0"/>
                        </a:lnTo>
                        <a:lnTo>
                          <a:pt x="858" y="96"/>
                        </a:lnTo>
                        <a:lnTo>
                          <a:pt x="990" y="762"/>
                        </a:lnTo>
                        <a:lnTo>
                          <a:pt x="678" y="54"/>
                        </a:lnTo>
                        <a:lnTo>
                          <a:pt x="474" y="744"/>
                        </a:lnTo>
                        <a:lnTo>
                          <a:pt x="306" y="54"/>
                        </a:lnTo>
                        <a:lnTo>
                          <a:pt x="0" y="714"/>
                        </a:lnTo>
                        <a:lnTo>
                          <a:pt x="132" y="102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17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314" y="3504"/>
                    <a:ext cx="54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18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686" y="3408"/>
                    <a:ext cx="102" cy="27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19" name="Line 1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60" y="3408"/>
                    <a:ext cx="114" cy="30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0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62" y="3510"/>
                    <a:ext cx="72" cy="18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1" name="Line 1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0" y="3426"/>
                    <a:ext cx="24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2" name="Line 1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98" y="2052"/>
                    <a:ext cx="6" cy="612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3" name="Line 1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22" y="990"/>
                    <a:ext cx="6" cy="45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4" name="Lin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04" y="1440"/>
                    <a:ext cx="12" cy="606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5" name="Line 1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74" y="2652"/>
                    <a:ext cx="12" cy="77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6" name="Line 11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82" y="2760"/>
                    <a:ext cx="204" cy="252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7" name="Line 1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74" y="2730"/>
                    <a:ext cx="246" cy="288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8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1572"/>
                    <a:ext cx="198" cy="20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29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1836"/>
                    <a:ext cx="198" cy="20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0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4716" y="1776"/>
                    <a:ext cx="186" cy="348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1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1452"/>
                    <a:ext cx="186" cy="35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2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10" y="1536"/>
                    <a:ext cx="192" cy="222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3" name="Line 1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16" y="1818"/>
                    <a:ext cx="198" cy="222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4" name="Line 1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88" y="1770"/>
                    <a:ext cx="222" cy="372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5" name="Line 1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00" y="1458"/>
                    <a:ext cx="210" cy="372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6" name="Line 1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06" y="1770"/>
                    <a:ext cx="198" cy="60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7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1770"/>
                    <a:ext cx="168" cy="54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8" name="Line 1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94" y="2340"/>
                    <a:ext cx="210" cy="84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39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4716" y="2346"/>
                    <a:ext cx="192" cy="78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0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4716" y="2046"/>
                    <a:ext cx="204" cy="378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1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4716" y="2352"/>
                    <a:ext cx="204" cy="378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2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4488" y="2436"/>
                    <a:ext cx="198" cy="222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3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4500" y="2148"/>
                    <a:ext cx="192" cy="18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4" name="Line 1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2142"/>
                    <a:ext cx="216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5" name="Line 1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92" y="2424"/>
                    <a:ext cx="222" cy="252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6" name="Line 1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76" y="2352"/>
                    <a:ext cx="216" cy="402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7" name="Line 1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82" y="2052"/>
                    <a:ext cx="216" cy="378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8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4734" y="1212"/>
                    <a:ext cx="162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49" name="Line 1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18" y="1206"/>
                    <a:ext cx="204" cy="12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50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734" y="996"/>
                    <a:ext cx="150" cy="30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51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1218"/>
                    <a:ext cx="174" cy="306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52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4542" y="1134"/>
                    <a:ext cx="174" cy="72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53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4536" y="1338"/>
                    <a:ext cx="174" cy="102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54" name="Line 1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30" y="996"/>
                    <a:ext cx="192" cy="33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55" name="Line 1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18" y="1230"/>
                    <a:ext cx="192" cy="33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56" name="Line 1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28" y="1302"/>
                    <a:ext cx="156" cy="15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57" name="Line 1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34" y="1116"/>
                    <a:ext cx="150" cy="9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0" name="Group 150"/>
                <p:cNvGrpSpPr>
                  <a:grpSpLocks/>
                </p:cNvGrpSpPr>
                <p:nvPr/>
              </p:nvGrpSpPr>
              <p:grpSpPr bwMode="auto">
                <a:xfrm>
                  <a:off x="4770" y="2190"/>
                  <a:ext cx="336" cy="378"/>
                  <a:chOff x="4770" y="2190"/>
                  <a:chExt cx="336" cy="378"/>
                </a:xfrm>
              </p:grpSpPr>
              <p:sp>
                <p:nvSpPr>
                  <p:cNvPr id="1271959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4770" y="2190"/>
                    <a:ext cx="312" cy="378"/>
                  </a:xfrm>
                  <a:prstGeom prst="ellipse">
                    <a:avLst/>
                  </a:prstGeom>
                  <a:solidFill>
                    <a:srgbClr val="969696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60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4824" y="2190"/>
                    <a:ext cx="282" cy="37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454545"/>
                      </a:gs>
                      <a:gs pos="100000">
                        <a:srgbClr val="DDDDDD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1" name="Group 153"/>
                <p:cNvGrpSpPr>
                  <a:grpSpLocks/>
                </p:cNvGrpSpPr>
                <p:nvPr/>
              </p:nvGrpSpPr>
              <p:grpSpPr bwMode="auto">
                <a:xfrm>
                  <a:off x="4782" y="1338"/>
                  <a:ext cx="336" cy="378"/>
                  <a:chOff x="4770" y="2190"/>
                  <a:chExt cx="336" cy="378"/>
                </a:xfrm>
              </p:grpSpPr>
              <p:sp>
                <p:nvSpPr>
                  <p:cNvPr id="1271962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4770" y="2190"/>
                    <a:ext cx="312" cy="378"/>
                  </a:xfrm>
                  <a:prstGeom prst="ellipse">
                    <a:avLst/>
                  </a:prstGeom>
                  <a:solidFill>
                    <a:srgbClr val="969696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  <p:sp>
                <p:nvSpPr>
                  <p:cNvPr id="1271963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4824" y="2190"/>
                    <a:ext cx="282" cy="37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454545"/>
                      </a:gs>
                      <a:gs pos="100000">
                        <a:srgbClr val="DDDDDD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lIns="73025" tIns="36512" rIns="73025" bIns="36512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271964" name="Oval 156"/>
                <p:cNvSpPr>
                  <a:spLocks noChangeArrowheads="1"/>
                </p:cNvSpPr>
                <p:nvPr/>
              </p:nvSpPr>
              <p:spPr bwMode="auto">
                <a:xfrm rot="-5400000">
                  <a:off x="4157" y="3942"/>
                  <a:ext cx="47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65" name="Oval 157"/>
                <p:cNvSpPr>
                  <a:spLocks noChangeArrowheads="1"/>
                </p:cNvSpPr>
                <p:nvPr/>
              </p:nvSpPr>
              <p:spPr bwMode="auto">
                <a:xfrm rot="-5400000">
                  <a:off x="4157" y="3966"/>
                  <a:ext cx="47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66" name="Oval 158"/>
                <p:cNvSpPr>
                  <a:spLocks noChangeArrowheads="1"/>
                </p:cNvSpPr>
                <p:nvPr/>
              </p:nvSpPr>
              <p:spPr bwMode="auto">
                <a:xfrm rot="-5400000">
                  <a:off x="4619" y="3984"/>
                  <a:ext cx="47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67" name="Oval 159"/>
                <p:cNvSpPr>
                  <a:spLocks noChangeArrowheads="1"/>
                </p:cNvSpPr>
                <p:nvPr/>
              </p:nvSpPr>
              <p:spPr bwMode="auto">
                <a:xfrm rot="-5400000">
                  <a:off x="4619" y="4008"/>
                  <a:ext cx="47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68" name="Oval 160"/>
                <p:cNvSpPr>
                  <a:spLocks noChangeArrowheads="1"/>
                </p:cNvSpPr>
                <p:nvPr/>
              </p:nvSpPr>
              <p:spPr bwMode="auto">
                <a:xfrm rot="-5400000">
                  <a:off x="5123" y="3960"/>
                  <a:ext cx="47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69" name="Oval 161"/>
                <p:cNvSpPr>
                  <a:spLocks noChangeArrowheads="1"/>
                </p:cNvSpPr>
                <p:nvPr/>
              </p:nvSpPr>
              <p:spPr bwMode="auto">
                <a:xfrm rot="-5400000">
                  <a:off x="5123" y="3984"/>
                  <a:ext cx="47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</p:grpSp>
          <p:sp>
            <p:nvSpPr>
              <p:cNvPr id="1272035" name="Text Box 227"/>
              <p:cNvSpPr txBox="1">
                <a:spLocks noChangeArrowheads="1"/>
              </p:cNvSpPr>
              <p:nvPr/>
            </p:nvSpPr>
            <p:spPr bwMode="auto">
              <a:xfrm>
                <a:off x="2736850" y="3395663"/>
                <a:ext cx="1320800" cy="4587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73025" tIns="36512" rIns="73025" bIns="36512">
                <a:spAutoFit/>
              </a:bodyPr>
              <a:lstStyle/>
              <a:p>
                <a:pPr algn="r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1400" u="none" dirty="0"/>
                  <a:t>Radio Access Control</a:t>
                </a:r>
                <a:endParaRPr lang="en-US" sz="1400" b="0" u="none" dirty="0"/>
              </a:p>
            </p:txBody>
          </p:sp>
          <p:sp>
            <p:nvSpPr>
              <p:cNvPr id="1272037" name="Line 229"/>
              <p:cNvSpPr>
                <a:spLocks noChangeShapeType="1"/>
              </p:cNvSpPr>
              <p:nvPr/>
            </p:nvSpPr>
            <p:spPr bwMode="auto">
              <a:xfrm flipV="1">
                <a:off x="3906838" y="4110038"/>
                <a:ext cx="330200" cy="609600"/>
              </a:xfrm>
              <a:prstGeom prst="line">
                <a:avLst/>
              </a:prstGeom>
              <a:noFill/>
              <a:ln w="635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</p:grpSp>
      </p:grpSp>
      <p:grpSp>
        <p:nvGrpSpPr>
          <p:cNvPr id="24" name="Gruppieren 23"/>
          <p:cNvGrpSpPr/>
          <p:nvPr/>
        </p:nvGrpSpPr>
        <p:grpSpPr>
          <a:xfrm>
            <a:off x="4334482" y="3651899"/>
            <a:ext cx="1566862" cy="2831252"/>
            <a:chOff x="4417032" y="3639129"/>
            <a:chExt cx="1566862" cy="2831252"/>
          </a:xfrm>
        </p:grpSpPr>
        <p:sp>
          <p:nvSpPr>
            <p:cNvPr id="1271832" name="Line 24"/>
            <p:cNvSpPr>
              <a:spLocks noChangeShapeType="1"/>
            </p:cNvSpPr>
            <p:nvPr/>
          </p:nvSpPr>
          <p:spPr bwMode="auto">
            <a:xfrm>
              <a:off x="4440238" y="3952875"/>
              <a:ext cx="801687" cy="1033463"/>
            </a:xfrm>
            <a:prstGeom prst="line">
              <a:avLst/>
            </a:prstGeom>
            <a:noFill/>
            <a:ln w="2540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71833" name="Text Box 25"/>
            <p:cNvSpPr txBox="1">
              <a:spLocks noChangeArrowheads="1"/>
            </p:cNvSpPr>
            <p:nvPr/>
          </p:nvSpPr>
          <p:spPr bwMode="auto">
            <a:xfrm>
              <a:off x="4417032" y="5430944"/>
              <a:ext cx="15668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9" tIns="45715" rIns="91429" bIns="45715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u="none" dirty="0"/>
                <a:t>2G/2.5G</a:t>
              </a:r>
            </a:p>
          </p:txBody>
        </p:sp>
        <p:grpSp>
          <p:nvGrpSpPr>
            <p:cNvPr id="12" name="Group 162"/>
            <p:cNvGrpSpPr>
              <a:grpSpLocks/>
            </p:cNvGrpSpPr>
            <p:nvPr/>
          </p:nvGrpSpPr>
          <p:grpSpPr bwMode="auto">
            <a:xfrm>
              <a:off x="5076825" y="4745038"/>
              <a:ext cx="315913" cy="685800"/>
              <a:chOff x="3992" y="984"/>
              <a:chExt cx="1344" cy="3236"/>
            </a:xfrm>
          </p:grpSpPr>
          <p:grpSp>
            <p:nvGrpSpPr>
              <p:cNvPr id="13" name="Group 163"/>
              <p:cNvGrpSpPr>
                <a:grpSpLocks/>
              </p:cNvGrpSpPr>
              <p:nvPr/>
            </p:nvGrpSpPr>
            <p:grpSpPr bwMode="auto">
              <a:xfrm>
                <a:off x="4182" y="984"/>
                <a:ext cx="990" cy="3180"/>
                <a:chOff x="4182" y="984"/>
                <a:chExt cx="990" cy="3180"/>
              </a:xfrm>
            </p:grpSpPr>
            <p:sp>
              <p:nvSpPr>
                <p:cNvPr id="1271972" name="Freeform 164"/>
                <p:cNvSpPr>
                  <a:spLocks/>
                </p:cNvSpPr>
                <p:nvPr/>
              </p:nvSpPr>
              <p:spPr bwMode="auto">
                <a:xfrm>
                  <a:off x="4512" y="984"/>
                  <a:ext cx="396" cy="594"/>
                </a:xfrm>
                <a:custGeom>
                  <a:avLst/>
                  <a:gdLst/>
                  <a:ahLst/>
                  <a:cxnLst>
                    <a:cxn ang="0">
                      <a:pos x="0" y="594"/>
                    </a:cxn>
                    <a:cxn ang="0">
                      <a:pos x="204" y="456"/>
                    </a:cxn>
                    <a:cxn ang="0">
                      <a:pos x="396" y="564"/>
                    </a:cxn>
                    <a:cxn ang="0">
                      <a:pos x="378" y="126"/>
                    </a:cxn>
                    <a:cxn ang="0">
                      <a:pos x="216" y="0"/>
                    </a:cxn>
                    <a:cxn ang="0">
                      <a:pos x="18" y="138"/>
                    </a:cxn>
                    <a:cxn ang="0">
                      <a:pos x="0" y="594"/>
                    </a:cxn>
                  </a:cxnLst>
                  <a:rect l="0" t="0" r="r" b="b"/>
                  <a:pathLst>
                    <a:path w="396" h="594">
                      <a:moveTo>
                        <a:pt x="0" y="594"/>
                      </a:moveTo>
                      <a:lnTo>
                        <a:pt x="204" y="456"/>
                      </a:lnTo>
                      <a:lnTo>
                        <a:pt x="396" y="564"/>
                      </a:lnTo>
                      <a:lnTo>
                        <a:pt x="378" y="126"/>
                      </a:lnTo>
                      <a:lnTo>
                        <a:pt x="216" y="0"/>
                      </a:lnTo>
                      <a:lnTo>
                        <a:pt x="18" y="138"/>
                      </a:lnTo>
                      <a:lnTo>
                        <a:pt x="0" y="594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73" name="Freeform 165"/>
                <p:cNvSpPr>
                  <a:spLocks/>
                </p:cNvSpPr>
                <p:nvPr/>
              </p:nvSpPr>
              <p:spPr bwMode="auto">
                <a:xfrm>
                  <a:off x="4494" y="1434"/>
                  <a:ext cx="426" cy="714"/>
                </a:xfrm>
                <a:custGeom>
                  <a:avLst/>
                  <a:gdLst/>
                  <a:ahLst/>
                  <a:cxnLst>
                    <a:cxn ang="0">
                      <a:pos x="0" y="714"/>
                    </a:cxn>
                    <a:cxn ang="0">
                      <a:pos x="24" y="132"/>
                    </a:cxn>
                    <a:cxn ang="0">
                      <a:pos x="228" y="0"/>
                    </a:cxn>
                    <a:cxn ang="0">
                      <a:pos x="414" y="114"/>
                    </a:cxn>
                    <a:cxn ang="0">
                      <a:pos x="426" y="702"/>
                    </a:cxn>
                    <a:cxn ang="0">
                      <a:pos x="210" y="606"/>
                    </a:cxn>
                    <a:cxn ang="0">
                      <a:pos x="0" y="714"/>
                    </a:cxn>
                  </a:cxnLst>
                  <a:rect l="0" t="0" r="r" b="b"/>
                  <a:pathLst>
                    <a:path w="426" h="714">
                      <a:moveTo>
                        <a:pt x="0" y="714"/>
                      </a:moveTo>
                      <a:lnTo>
                        <a:pt x="24" y="132"/>
                      </a:lnTo>
                      <a:lnTo>
                        <a:pt x="228" y="0"/>
                      </a:lnTo>
                      <a:lnTo>
                        <a:pt x="414" y="114"/>
                      </a:lnTo>
                      <a:lnTo>
                        <a:pt x="426" y="702"/>
                      </a:lnTo>
                      <a:lnTo>
                        <a:pt x="210" y="606"/>
                      </a:lnTo>
                      <a:lnTo>
                        <a:pt x="0" y="714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74" name="Freeform 166"/>
                <p:cNvSpPr>
                  <a:spLocks/>
                </p:cNvSpPr>
                <p:nvPr/>
              </p:nvSpPr>
              <p:spPr bwMode="auto">
                <a:xfrm>
                  <a:off x="4470" y="2040"/>
                  <a:ext cx="450" cy="714"/>
                </a:xfrm>
                <a:custGeom>
                  <a:avLst/>
                  <a:gdLst/>
                  <a:ahLst/>
                  <a:cxnLst>
                    <a:cxn ang="0">
                      <a:pos x="0" y="714"/>
                    </a:cxn>
                    <a:cxn ang="0">
                      <a:pos x="24" y="102"/>
                    </a:cxn>
                    <a:cxn ang="0">
                      <a:pos x="234" y="0"/>
                    </a:cxn>
                    <a:cxn ang="0">
                      <a:pos x="444" y="96"/>
                    </a:cxn>
                    <a:cxn ang="0">
                      <a:pos x="450" y="690"/>
                    </a:cxn>
                    <a:cxn ang="0">
                      <a:pos x="198" y="624"/>
                    </a:cxn>
                    <a:cxn ang="0">
                      <a:pos x="0" y="714"/>
                    </a:cxn>
                  </a:cxnLst>
                  <a:rect l="0" t="0" r="r" b="b"/>
                  <a:pathLst>
                    <a:path w="450" h="714">
                      <a:moveTo>
                        <a:pt x="0" y="714"/>
                      </a:moveTo>
                      <a:lnTo>
                        <a:pt x="24" y="102"/>
                      </a:lnTo>
                      <a:lnTo>
                        <a:pt x="234" y="0"/>
                      </a:lnTo>
                      <a:lnTo>
                        <a:pt x="444" y="96"/>
                      </a:lnTo>
                      <a:lnTo>
                        <a:pt x="450" y="690"/>
                      </a:lnTo>
                      <a:lnTo>
                        <a:pt x="198" y="624"/>
                      </a:lnTo>
                      <a:lnTo>
                        <a:pt x="0" y="714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75" name="Freeform 167"/>
                <p:cNvSpPr>
                  <a:spLocks/>
                </p:cNvSpPr>
                <p:nvPr/>
              </p:nvSpPr>
              <p:spPr bwMode="auto">
                <a:xfrm>
                  <a:off x="4314" y="2676"/>
                  <a:ext cx="732" cy="840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68" y="66"/>
                    </a:cxn>
                    <a:cxn ang="0">
                      <a:pos x="378" y="0"/>
                    </a:cxn>
                    <a:cxn ang="0">
                      <a:pos x="606" y="42"/>
                    </a:cxn>
                    <a:cxn ang="0">
                      <a:pos x="732" y="840"/>
                    </a:cxn>
                    <a:cxn ang="0">
                      <a:pos x="522" y="366"/>
                    </a:cxn>
                    <a:cxn ang="0">
                      <a:pos x="354" y="744"/>
                    </a:cxn>
                    <a:cxn ang="0">
                      <a:pos x="222" y="366"/>
                    </a:cxn>
                    <a:cxn ang="0">
                      <a:pos x="0" y="810"/>
                    </a:cxn>
                  </a:cxnLst>
                  <a:rect l="0" t="0" r="r" b="b"/>
                  <a:pathLst>
                    <a:path w="732" h="840">
                      <a:moveTo>
                        <a:pt x="0" y="810"/>
                      </a:moveTo>
                      <a:lnTo>
                        <a:pt x="168" y="66"/>
                      </a:lnTo>
                      <a:lnTo>
                        <a:pt x="378" y="0"/>
                      </a:lnTo>
                      <a:lnTo>
                        <a:pt x="606" y="42"/>
                      </a:lnTo>
                      <a:lnTo>
                        <a:pt x="732" y="840"/>
                      </a:lnTo>
                      <a:lnTo>
                        <a:pt x="522" y="366"/>
                      </a:lnTo>
                      <a:lnTo>
                        <a:pt x="354" y="744"/>
                      </a:lnTo>
                      <a:lnTo>
                        <a:pt x="222" y="366"/>
                      </a:lnTo>
                      <a:lnTo>
                        <a:pt x="0" y="81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76" name="Freeform 168"/>
                <p:cNvSpPr>
                  <a:spLocks/>
                </p:cNvSpPr>
                <p:nvPr/>
              </p:nvSpPr>
              <p:spPr bwMode="auto">
                <a:xfrm>
                  <a:off x="4404" y="2658"/>
                  <a:ext cx="582" cy="432"/>
                </a:xfrm>
                <a:custGeom>
                  <a:avLst/>
                  <a:gdLst/>
                  <a:ahLst/>
                  <a:cxnLst>
                    <a:cxn ang="0">
                      <a:pos x="0" y="432"/>
                    </a:cxn>
                    <a:cxn ang="0">
                      <a:pos x="282" y="354"/>
                    </a:cxn>
                    <a:cxn ang="0">
                      <a:pos x="582" y="426"/>
                    </a:cxn>
                    <a:cxn ang="0">
                      <a:pos x="276" y="0"/>
                    </a:cxn>
                    <a:cxn ang="0">
                      <a:pos x="0" y="432"/>
                    </a:cxn>
                  </a:cxnLst>
                  <a:rect l="0" t="0" r="r" b="b"/>
                  <a:pathLst>
                    <a:path w="582" h="432">
                      <a:moveTo>
                        <a:pt x="0" y="432"/>
                      </a:moveTo>
                      <a:lnTo>
                        <a:pt x="282" y="354"/>
                      </a:lnTo>
                      <a:lnTo>
                        <a:pt x="582" y="426"/>
                      </a:lnTo>
                      <a:lnTo>
                        <a:pt x="276" y="0"/>
                      </a:lnTo>
                      <a:lnTo>
                        <a:pt x="0" y="432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77" name="Freeform 169"/>
                <p:cNvSpPr>
                  <a:spLocks/>
                </p:cNvSpPr>
                <p:nvPr/>
              </p:nvSpPr>
              <p:spPr bwMode="auto">
                <a:xfrm>
                  <a:off x="4182" y="3402"/>
                  <a:ext cx="990" cy="762"/>
                </a:xfrm>
                <a:custGeom>
                  <a:avLst/>
                  <a:gdLst/>
                  <a:ahLst/>
                  <a:cxnLst>
                    <a:cxn ang="0">
                      <a:pos x="132" y="102"/>
                    </a:cxn>
                    <a:cxn ang="0">
                      <a:pos x="486" y="0"/>
                    </a:cxn>
                    <a:cxn ang="0">
                      <a:pos x="858" y="96"/>
                    </a:cxn>
                    <a:cxn ang="0">
                      <a:pos x="990" y="762"/>
                    </a:cxn>
                    <a:cxn ang="0">
                      <a:pos x="678" y="54"/>
                    </a:cxn>
                    <a:cxn ang="0">
                      <a:pos x="474" y="744"/>
                    </a:cxn>
                    <a:cxn ang="0">
                      <a:pos x="306" y="54"/>
                    </a:cxn>
                    <a:cxn ang="0">
                      <a:pos x="0" y="714"/>
                    </a:cxn>
                    <a:cxn ang="0">
                      <a:pos x="132" y="102"/>
                    </a:cxn>
                  </a:cxnLst>
                  <a:rect l="0" t="0" r="r" b="b"/>
                  <a:pathLst>
                    <a:path w="990" h="762">
                      <a:moveTo>
                        <a:pt x="132" y="102"/>
                      </a:moveTo>
                      <a:lnTo>
                        <a:pt x="486" y="0"/>
                      </a:lnTo>
                      <a:lnTo>
                        <a:pt x="858" y="96"/>
                      </a:lnTo>
                      <a:lnTo>
                        <a:pt x="990" y="762"/>
                      </a:lnTo>
                      <a:lnTo>
                        <a:pt x="678" y="54"/>
                      </a:lnTo>
                      <a:lnTo>
                        <a:pt x="474" y="744"/>
                      </a:lnTo>
                      <a:lnTo>
                        <a:pt x="306" y="54"/>
                      </a:lnTo>
                      <a:lnTo>
                        <a:pt x="0" y="714"/>
                      </a:lnTo>
                      <a:lnTo>
                        <a:pt x="132" y="102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78" name="Line 170"/>
                <p:cNvSpPr>
                  <a:spLocks noChangeShapeType="1"/>
                </p:cNvSpPr>
                <p:nvPr/>
              </p:nvSpPr>
              <p:spPr bwMode="auto">
                <a:xfrm>
                  <a:off x="4314" y="3504"/>
                  <a:ext cx="54" cy="19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79" name="Line 171"/>
                <p:cNvSpPr>
                  <a:spLocks noChangeShapeType="1"/>
                </p:cNvSpPr>
                <p:nvPr/>
              </p:nvSpPr>
              <p:spPr bwMode="auto">
                <a:xfrm>
                  <a:off x="4686" y="3408"/>
                  <a:ext cx="102" cy="27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0" name="Line 172"/>
                <p:cNvSpPr>
                  <a:spLocks noChangeShapeType="1"/>
                </p:cNvSpPr>
                <p:nvPr/>
              </p:nvSpPr>
              <p:spPr bwMode="auto">
                <a:xfrm flipH="1">
                  <a:off x="4560" y="3408"/>
                  <a:ext cx="114" cy="30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1" name="Line 173"/>
                <p:cNvSpPr>
                  <a:spLocks noChangeShapeType="1"/>
                </p:cNvSpPr>
                <p:nvPr/>
              </p:nvSpPr>
              <p:spPr bwMode="auto">
                <a:xfrm flipH="1">
                  <a:off x="4962" y="3510"/>
                  <a:ext cx="72" cy="18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2" name="Line 174"/>
                <p:cNvSpPr>
                  <a:spLocks noChangeShapeType="1"/>
                </p:cNvSpPr>
                <p:nvPr/>
              </p:nvSpPr>
              <p:spPr bwMode="auto">
                <a:xfrm flipH="1">
                  <a:off x="4650" y="3426"/>
                  <a:ext cx="24" cy="72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3" name="Line 175"/>
                <p:cNvSpPr>
                  <a:spLocks noChangeShapeType="1"/>
                </p:cNvSpPr>
                <p:nvPr/>
              </p:nvSpPr>
              <p:spPr bwMode="auto">
                <a:xfrm flipH="1">
                  <a:off x="4698" y="2052"/>
                  <a:ext cx="6" cy="61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4" name="Line 176"/>
                <p:cNvSpPr>
                  <a:spLocks noChangeShapeType="1"/>
                </p:cNvSpPr>
                <p:nvPr/>
              </p:nvSpPr>
              <p:spPr bwMode="auto">
                <a:xfrm flipH="1">
                  <a:off x="4722" y="990"/>
                  <a:ext cx="6" cy="45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5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4704" y="1440"/>
                  <a:ext cx="12" cy="606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6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4674" y="2652"/>
                  <a:ext cx="12" cy="77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7" name="Line 179"/>
                <p:cNvSpPr>
                  <a:spLocks noChangeShapeType="1"/>
                </p:cNvSpPr>
                <p:nvPr/>
              </p:nvSpPr>
              <p:spPr bwMode="auto">
                <a:xfrm flipH="1" flipV="1">
                  <a:off x="4482" y="2760"/>
                  <a:ext cx="204" cy="25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8" name="Line 180"/>
                <p:cNvSpPr>
                  <a:spLocks noChangeShapeType="1"/>
                </p:cNvSpPr>
                <p:nvPr/>
              </p:nvSpPr>
              <p:spPr bwMode="auto">
                <a:xfrm flipV="1">
                  <a:off x="4674" y="2730"/>
                  <a:ext cx="246" cy="28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89" name="Line 181"/>
                <p:cNvSpPr>
                  <a:spLocks noChangeShapeType="1"/>
                </p:cNvSpPr>
                <p:nvPr/>
              </p:nvSpPr>
              <p:spPr bwMode="auto">
                <a:xfrm>
                  <a:off x="4512" y="1572"/>
                  <a:ext cx="198" cy="20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0" name="Line 182"/>
                <p:cNvSpPr>
                  <a:spLocks noChangeShapeType="1"/>
                </p:cNvSpPr>
                <p:nvPr/>
              </p:nvSpPr>
              <p:spPr bwMode="auto">
                <a:xfrm>
                  <a:off x="4512" y="1836"/>
                  <a:ext cx="198" cy="20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1" name="Line 183"/>
                <p:cNvSpPr>
                  <a:spLocks noChangeShapeType="1"/>
                </p:cNvSpPr>
                <p:nvPr/>
              </p:nvSpPr>
              <p:spPr bwMode="auto">
                <a:xfrm>
                  <a:off x="4716" y="1776"/>
                  <a:ext cx="186" cy="34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2" name="Line 184"/>
                <p:cNvSpPr>
                  <a:spLocks noChangeShapeType="1"/>
                </p:cNvSpPr>
                <p:nvPr/>
              </p:nvSpPr>
              <p:spPr bwMode="auto">
                <a:xfrm>
                  <a:off x="4728" y="1452"/>
                  <a:ext cx="186" cy="35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3" name="Line 185"/>
                <p:cNvSpPr>
                  <a:spLocks noChangeShapeType="1"/>
                </p:cNvSpPr>
                <p:nvPr/>
              </p:nvSpPr>
              <p:spPr bwMode="auto">
                <a:xfrm flipH="1">
                  <a:off x="4710" y="1536"/>
                  <a:ext cx="192" cy="22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4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4716" y="1818"/>
                  <a:ext cx="198" cy="22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5" name="Line 187"/>
                <p:cNvSpPr>
                  <a:spLocks noChangeShapeType="1"/>
                </p:cNvSpPr>
                <p:nvPr/>
              </p:nvSpPr>
              <p:spPr bwMode="auto">
                <a:xfrm flipH="1">
                  <a:off x="4488" y="1770"/>
                  <a:ext cx="222" cy="37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6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4500" y="1458"/>
                  <a:ext cx="210" cy="37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7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4506" y="1770"/>
                  <a:ext cx="198" cy="6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8" name="Line 190"/>
                <p:cNvSpPr>
                  <a:spLocks noChangeShapeType="1"/>
                </p:cNvSpPr>
                <p:nvPr/>
              </p:nvSpPr>
              <p:spPr bwMode="auto">
                <a:xfrm>
                  <a:off x="4728" y="1770"/>
                  <a:ext cx="168" cy="5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999" name="Line 191"/>
                <p:cNvSpPr>
                  <a:spLocks noChangeShapeType="1"/>
                </p:cNvSpPr>
                <p:nvPr/>
              </p:nvSpPr>
              <p:spPr bwMode="auto">
                <a:xfrm flipV="1">
                  <a:off x="4494" y="2340"/>
                  <a:ext cx="210" cy="84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0" name="Line 192"/>
                <p:cNvSpPr>
                  <a:spLocks noChangeShapeType="1"/>
                </p:cNvSpPr>
                <p:nvPr/>
              </p:nvSpPr>
              <p:spPr bwMode="auto">
                <a:xfrm>
                  <a:off x="4716" y="2346"/>
                  <a:ext cx="192" cy="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1" name="Line 193"/>
                <p:cNvSpPr>
                  <a:spLocks noChangeShapeType="1"/>
                </p:cNvSpPr>
                <p:nvPr/>
              </p:nvSpPr>
              <p:spPr bwMode="auto">
                <a:xfrm>
                  <a:off x="4716" y="2046"/>
                  <a:ext cx="204" cy="3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2" name="Line 194"/>
                <p:cNvSpPr>
                  <a:spLocks noChangeShapeType="1"/>
                </p:cNvSpPr>
                <p:nvPr/>
              </p:nvSpPr>
              <p:spPr bwMode="auto">
                <a:xfrm>
                  <a:off x="4716" y="2352"/>
                  <a:ext cx="204" cy="3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3" name="Line 195"/>
                <p:cNvSpPr>
                  <a:spLocks noChangeShapeType="1"/>
                </p:cNvSpPr>
                <p:nvPr/>
              </p:nvSpPr>
              <p:spPr bwMode="auto">
                <a:xfrm>
                  <a:off x="4488" y="2436"/>
                  <a:ext cx="198" cy="22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4" name="Line 196"/>
                <p:cNvSpPr>
                  <a:spLocks noChangeShapeType="1"/>
                </p:cNvSpPr>
                <p:nvPr/>
              </p:nvSpPr>
              <p:spPr bwMode="auto">
                <a:xfrm>
                  <a:off x="4500" y="2148"/>
                  <a:ext cx="192" cy="18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5" name="Line 197"/>
                <p:cNvSpPr>
                  <a:spLocks noChangeShapeType="1"/>
                </p:cNvSpPr>
                <p:nvPr/>
              </p:nvSpPr>
              <p:spPr bwMode="auto">
                <a:xfrm flipH="1">
                  <a:off x="4704" y="2142"/>
                  <a:ext cx="216" cy="19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6" name="Line 198"/>
                <p:cNvSpPr>
                  <a:spLocks noChangeShapeType="1"/>
                </p:cNvSpPr>
                <p:nvPr/>
              </p:nvSpPr>
              <p:spPr bwMode="auto">
                <a:xfrm flipH="1">
                  <a:off x="4692" y="2424"/>
                  <a:ext cx="222" cy="25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7" name="Line 199"/>
                <p:cNvSpPr>
                  <a:spLocks noChangeShapeType="1"/>
                </p:cNvSpPr>
                <p:nvPr/>
              </p:nvSpPr>
              <p:spPr bwMode="auto">
                <a:xfrm flipH="1">
                  <a:off x="4476" y="2352"/>
                  <a:ext cx="216" cy="40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8" name="Line 200"/>
                <p:cNvSpPr>
                  <a:spLocks noChangeShapeType="1"/>
                </p:cNvSpPr>
                <p:nvPr/>
              </p:nvSpPr>
              <p:spPr bwMode="auto">
                <a:xfrm flipH="1">
                  <a:off x="4482" y="2052"/>
                  <a:ext cx="216" cy="3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09" name="Line 201"/>
                <p:cNvSpPr>
                  <a:spLocks noChangeShapeType="1"/>
                </p:cNvSpPr>
                <p:nvPr/>
              </p:nvSpPr>
              <p:spPr bwMode="auto">
                <a:xfrm>
                  <a:off x="4734" y="1212"/>
                  <a:ext cx="162" cy="9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10" name="Line 202"/>
                <p:cNvSpPr>
                  <a:spLocks noChangeShapeType="1"/>
                </p:cNvSpPr>
                <p:nvPr/>
              </p:nvSpPr>
              <p:spPr bwMode="auto">
                <a:xfrm flipV="1">
                  <a:off x="4518" y="1206"/>
                  <a:ext cx="204" cy="12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11" name="Line 203"/>
                <p:cNvSpPr>
                  <a:spLocks noChangeShapeType="1"/>
                </p:cNvSpPr>
                <p:nvPr/>
              </p:nvSpPr>
              <p:spPr bwMode="auto">
                <a:xfrm>
                  <a:off x="4734" y="996"/>
                  <a:ext cx="150" cy="30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12" name="Line 204"/>
                <p:cNvSpPr>
                  <a:spLocks noChangeShapeType="1"/>
                </p:cNvSpPr>
                <p:nvPr/>
              </p:nvSpPr>
              <p:spPr bwMode="auto">
                <a:xfrm>
                  <a:off x="4728" y="1218"/>
                  <a:ext cx="174" cy="30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13" name="Line 205"/>
                <p:cNvSpPr>
                  <a:spLocks noChangeShapeType="1"/>
                </p:cNvSpPr>
                <p:nvPr/>
              </p:nvSpPr>
              <p:spPr bwMode="auto">
                <a:xfrm>
                  <a:off x="4542" y="1134"/>
                  <a:ext cx="174" cy="7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14" name="Line 206"/>
                <p:cNvSpPr>
                  <a:spLocks noChangeShapeType="1"/>
                </p:cNvSpPr>
                <p:nvPr/>
              </p:nvSpPr>
              <p:spPr bwMode="auto">
                <a:xfrm>
                  <a:off x="4536" y="1338"/>
                  <a:ext cx="174" cy="10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15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4530" y="996"/>
                  <a:ext cx="192" cy="33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16" name="Line 208"/>
                <p:cNvSpPr>
                  <a:spLocks noChangeShapeType="1"/>
                </p:cNvSpPr>
                <p:nvPr/>
              </p:nvSpPr>
              <p:spPr bwMode="auto">
                <a:xfrm flipH="1">
                  <a:off x="4518" y="1230"/>
                  <a:ext cx="192" cy="33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17" name="Line 209"/>
                <p:cNvSpPr>
                  <a:spLocks noChangeShapeType="1"/>
                </p:cNvSpPr>
                <p:nvPr/>
              </p:nvSpPr>
              <p:spPr bwMode="auto">
                <a:xfrm flipH="1">
                  <a:off x="4728" y="1302"/>
                  <a:ext cx="156" cy="15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18" name="Line 210"/>
                <p:cNvSpPr>
                  <a:spLocks noChangeShapeType="1"/>
                </p:cNvSpPr>
                <p:nvPr/>
              </p:nvSpPr>
              <p:spPr bwMode="auto">
                <a:xfrm flipH="1">
                  <a:off x="4734" y="1116"/>
                  <a:ext cx="150" cy="9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4" name="Group 211"/>
              <p:cNvGrpSpPr>
                <a:grpSpLocks/>
              </p:cNvGrpSpPr>
              <p:nvPr/>
            </p:nvGrpSpPr>
            <p:grpSpPr bwMode="auto">
              <a:xfrm>
                <a:off x="4770" y="2190"/>
                <a:ext cx="336" cy="378"/>
                <a:chOff x="4770" y="2190"/>
                <a:chExt cx="336" cy="378"/>
              </a:xfrm>
            </p:grpSpPr>
            <p:sp>
              <p:nvSpPr>
                <p:cNvPr id="1272020" name="Oval 212"/>
                <p:cNvSpPr>
                  <a:spLocks noChangeArrowheads="1"/>
                </p:cNvSpPr>
                <p:nvPr/>
              </p:nvSpPr>
              <p:spPr bwMode="auto">
                <a:xfrm>
                  <a:off x="4770" y="2190"/>
                  <a:ext cx="312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21" name="Oval 213"/>
                <p:cNvSpPr>
                  <a:spLocks noChangeArrowheads="1"/>
                </p:cNvSpPr>
                <p:nvPr/>
              </p:nvSpPr>
              <p:spPr bwMode="auto">
                <a:xfrm>
                  <a:off x="4824" y="2190"/>
                  <a:ext cx="282" cy="37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54545"/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5" name="Group 214"/>
              <p:cNvGrpSpPr>
                <a:grpSpLocks/>
              </p:cNvGrpSpPr>
              <p:nvPr/>
            </p:nvGrpSpPr>
            <p:grpSpPr bwMode="auto">
              <a:xfrm>
                <a:off x="4782" y="1338"/>
                <a:ext cx="336" cy="378"/>
                <a:chOff x="4770" y="2190"/>
                <a:chExt cx="336" cy="378"/>
              </a:xfrm>
            </p:grpSpPr>
            <p:sp>
              <p:nvSpPr>
                <p:cNvPr id="1272023" name="Oval 215"/>
                <p:cNvSpPr>
                  <a:spLocks noChangeArrowheads="1"/>
                </p:cNvSpPr>
                <p:nvPr/>
              </p:nvSpPr>
              <p:spPr bwMode="auto">
                <a:xfrm>
                  <a:off x="4770" y="2190"/>
                  <a:ext cx="312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2024" name="Oval 216"/>
                <p:cNvSpPr>
                  <a:spLocks noChangeArrowheads="1"/>
                </p:cNvSpPr>
                <p:nvPr/>
              </p:nvSpPr>
              <p:spPr bwMode="auto">
                <a:xfrm>
                  <a:off x="4824" y="2190"/>
                  <a:ext cx="282" cy="37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54545"/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</p:grpSp>
          <p:sp>
            <p:nvSpPr>
              <p:cNvPr id="1272025" name="Oval 217"/>
              <p:cNvSpPr>
                <a:spLocks noChangeArrowheads="1"/>
              </p:cNvSpPr>
              <p:nvPr/>
            </p:nvSpPr>
            <p:spPr bwMode="auto">
              <a:xfrm rot="-5400000">
                <a:off x="4157" y="3942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2026" name="Oval 218"/>
              <p:cNvSpPr>
                <a:spLocks noChangeArrowheads="1"/>
              </p:cNvSpPr>
              <p:nvPr/>
            </p:nvSpPr>
            <p:spPr bwMode="auto">
              <a:xfrm rot="-5400000">
                <a:off x="4157" y="3966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2027" name="Oval 219"/>
              <p:cNvSpPr>
                <a:spLocks noChangeArrowheads="1"/>
              </p:cNvSpPr>
              <p:nvPr/>
            </p:nvSpPr>
            <p:spPr bwMode="auto">
              <a:xfrm rot="-5400000">
                <a:off x="4619" y="3984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2028" name="Oval 220"/>
              <p:cNvSpPr>
                <a:spLocks noChangeArrowheads="1"/>
              </p:cNvSpPr>
              <p:nvPr/>
            </p:nvSpPr>
            <p:spPr bwMode="auto">
              <a:xfrm rot="-5400000">
                <a:off x="4619" y="4008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2029" name="Oval 221"/>
              <p:cNvSpPr>
                <a:spLocks noChangeArrowheads="1"/>
              </p:cNvSpPr>
              <p:nvPr/>
            </p:nvSpPr>
            <p:spPr bwMode="auto">
              <a:xfrm rot="-5400000">
                <a:off x="5123" y="3960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2030" name="Oval 222"/>
              <p:cNvSpPr>
                <a:spLocks noChangeArrowheads="1"/>
              </p:cNvSpPr>
              <p:nvPr/>
            </p:nvSpPr>
            <p:spPr bwMode="auto">
              <a:xfrm rot="-5400000">
                <a:off x="5123" y="3984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</p:grpSp>
        <p:pic>
          <p:nvPicPr>
            <p:cNvPr id="1272038" name="Picture 230" descr="cd930_Blue_(left)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9293" y="5632181"/>
              <a:ext cx="419100" cy="838200"/>
            </a:xfrm>
            <a:prstGeom prst="rect">
              <a:avLst/>
            </a:prstGeom>
            <a:noFill/>
            <a:effectLst/>
          </p:spPr>
        </p:pic>
        <p:sp>
          <p:nvSpPr>
            <p:cNvPr id="1272039" name="Line 231"/>
            <p:cNvSpPr>
              <a:spLocks noChangeShapeType="1"/>
            </p:cNvSpPr>
            <p:nvPr/>
          </p:nvSpPr>
          <p:spPr bwMode="auto">
            <a:xfrm>
              <a:off x="4691062" y="3639129"/>
              <a:ext cx="1030287" cy="13709"/>
            </a:xfrm>
            <a:prstGeom prst="line">
              <a:avLst/>
            </a:prstGeom>
            <a:noFill/>
            <a:ln w="63500">
              <a:solidFill>
                <a:srgbClr val="3CE283"/>
              </a:solidFill>
              <a:round/>
              <a:headEnd/>
              <a:tailEnd/>
            </a:ln>
            <a:effectLst/>
          </p:spPr>
          <p:txBody>
            <a:bodyPr wrap="none" lIns="73025" tIns="36512" rIns="73025" bIns="36512" anchor="ctr"/>
            <a:lstStyle/>
            <a:p>
              <a:endParaRPr lang="de-DE"/>
            </a:p>
          </p:txBody>
        </p:sp>
        <p:sp>
          <p:nvSpPr>
            <p:cNvPr id="1272040" name="Line 232"/>
            <p:cNvSpPr>
              <a:spLocks noChangeShapeType="1"/>
            </p:cNvSpPr>
            <p:nvPr/>
          </p:nvSpPr>
          <p:spPr bwMode="auto">
            <a:xfrm flipH="1" flipV="1">
              <a:off x="4567238" y="4033838"/>
              <a:ext cx="577850" cy="762000"/>
            </a:xfrm>
            <a:prstGeom prst="line">
              <a:avLst/>
            </a:prstGeom>
            <a:noFill/>
            <a:ln w="63500">
              <a:solidFill>
                <a:srgbClr val="3CE283"/>
              </a:solidFill>
              <a:round/>
              <a:headEnd/>
              <a:tailEnd/>
            </a:ln>
            <a:effectLst/>
          </p:spPr>
          <p:txBody>
            <a:bodyPr wrap="none" lIns="73025" tIns="36512" rIns="73025" bIns="36512" anchor="ctr"/>
            <a:lstStyle/>
            <a:p>
              <a:endParaRPr lang="de-DE"/>
            </a:p>
          </p:txBody>
        </p:sp>
        <p:sp>
          <p:nvSpPr>
            <p:cNvPr id="1272041" name="Line 233"/>
            <p:cNvSpPr>
              <a:spLocks noChangeShapeType="1"/>
            </p:cNvSpPr>
            <p:nvPr/>
          </p:nvSpPr>
          <p:spPr bwMode="auto">
            <a:xfrm>
              <a:off x="4567238" y="4110038"/>
              <a:ext cx="577850" cy="762000"/>
            </a:xfrm>
            <a:prstGeom prst="line">
              <a:avLst/>
            </a:prstGeom>
            <a:noFill/>
            <a:ln w="635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lIns="73025" tIns="36512" rIns="73025" bIns="36512" anchor="ctr"/>
            <a:lstStyle/>
            <a:p>
              <a:endParaRPr lang="de-DE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5529833" y="1284936"/>
            <a:ext cx="4424363" cy="2849563"/>
            <a:chOff x="5646265" y="1322315"/>
            <a:chExt cx="4424363" cy="2849563"/>
          </a:xfrm>
        </p:grpSpPr>
        <p:sp>
          <p:nvSpPr>
            <p:cNvPr id="1272046" name="Line 238"/>
            <p:cNvSpPr>
              <a:spLocks noChangeShapeType="1"/>
            </p:cNvSpPr>
            <p:nvPr/>
          </p:nvSpPr>
          <p:spPr bwMode="auto">
            <a:xfrm flipV="1">
              <a:off x="6724650" y="2486420"/>
              <a:ext cx="46624" cy="298053"/>
            </a:xfrm>
            <a:prstGeom prst="line">
              <a:avLst/>
            </a:prstGeom>
            <a:noFill/>
            <a:ln w="63500">
              <a:solidFill>
                <a:srgbClr val="3CE283"/>
              </a:solidFill>
              <a:round/>
              <a:headEnd/>
              <a:tailEnd/>
            </a:ln>
            <a:effectLst/>
          </p:spPr>
          <p:txBody>
            <a:bodyPr wrap="none" lIns="73025" tIns="36512" rIns="73025" bIns="36512" anchor="ctr"/>
            <a:lstStyle/>
            <a:p>
              <a:endParaRPr lang="de-DE"/>
            </a:p>
          </p:txBody>
        </p:sp>
        <p:grpSp>
          <p:nvGrpSpPr>
            <p:cNvPr id="20" name="Gruppieren 19"/>
            <p:cNvGrpSpPr/>
            <p:nvPr/>
          </p:nvGrpSpPr>
          <p:grpSpPr>
            <a:xfrm>
              <a:off x="5646265" y="1322315"/>
              <a:ext cx="4424363" cy="2849563"/>
              <a:chOff x="5480050" y="1260475"/>
              <a:chExt cx="4424363" cy="2849563"/>
            </a:xfrm>
          </p:grpSpPr>
          <p:sp>
            <p:nvSpPr>
              <p:cNvPr id="1271812" name="Oval 4"/>
              <p:cNvSpPr>
                <a:spLocks noChangeArrowheads="1"/>
              </p:cNvSpPr>
              <p:nvPr/>
            </p:nvSpPr>
            <p:spPr bwMode="auto">
              <a:xfrm>
                <a:off x="8693510" y="1260475"/>
                <a:ext cx="1210903" cy="1117600"/>
              </a:xfrm>
              <a:prstGeom prst="ellipse">
                <a:avLst/>
              </a:prstGeom>
              <a:gradFill rotWithShape="0">
                <a:gsLst>
                  <a:gs pos="0">
                    <a:srgbClr val="FFB531"/>
                  </a:gs>
                  <a:gs pos="100000">
                    <a:srgbClr val="FFB531">
                      <a:gamma/>
                      <a:tint val="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GB" sz="1600" u="none"/>
              </a:p>
            </p:txBody>
          </p:sp>
          <p:sp>
            <p:nvSpPr>
              <p:cNvPr id="1271825" name="Line 17"/>
              <p:cNvSpPr>
                <a:spLocks noChangeShapeType="1"/>
              </p:cNvSpPr>
              <p:nvPr/>
            </p:nvSpPr>
            <p:spPr bwMode="auto">
              <a:xfrm>
                <a:off x="5556250" y="3224213"/>
                <a:ext cx="379413" cy="309562"/>
              </a:xfrm>
              <a:prstGeom prst="line">
                <a:avLst/>
              </a:prstGeom>
              <a:noFill/>
              <a:ln w="25400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71826" name="Line 18"/>
              <p:cNvSpPr>
                <a:spLocks noChangeShapeType="1"/>
              </p:cNvSpPr>
              <p:nvPr/>
            </p:nvSpPr>
            <p:spPr bwMode="auto">
              <a:xfrm flipV="1">
                <a:off x="7024688" y="3465513"/>
                <a:ext cx="595312" cy="184150"/>
              </a:xfrm>
              <a:prstGeom prst="line">
                <a:avLst/>
              </a:prstGeom>
              <a:noFill/>
              <a:ln w="25400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71829" name="Line 21"/>
              <p:cNvSpPr>
                <a:spLocks noChangeShapeType="1"/>
              </p:cNvSpPr>
              <p:nvPr/>
            </p:nvSpPr>
            <p:spPr bwMode="auto">
              <a:xfrm>
                <a:off x="8058150" y="3479800"/>
                <a:ext cx="322263" cy="87313"/>
              </a:xfrm>
              <a:prstGeom prst="line">
                <a:avLst/>
              </a:prstGeom>
              <a:noFill/>
              <a:ln w="25400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71831" name="Line 23"/>
              <p:cNvSpPr>
                <a:spLocks noChangeShapeType="1"/>
              </p:cNvSpPr>
              <p:nvPr/>
            </p:nvSpPr>
            <p:spPr bwMode="auto">
              <a:xfrm flipV="1">
                <a:off x="6985000" y="2874963"/>
                <a:ext cx="1073150" cy="733425"/>
              </a:xfrm>
              <a:prstGeom prst="line">
                <a:avLst/>
              </a:prstGeom>
              <a:noFill/>
              <a:ln w="25400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271836" name="Text Box 28"/>
              <p:cNvSpPr txBox="1">
                <a:spLocks noChangeArrowheads="1"/>
              </p:cNvSpPr>
              <p:nvPr/>
            </p:nvSpPr>
            <p:spPr bwMode="auto">
              <a:xfrm>
                <a:off x="8389938" y="2538413"/>
                <a:ext cx="99060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29" tIns="45715" rIns="91429" bIns="45715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1400" u="none"/>
                  <a:t>Call Agent</a:t>
                </a:r>
              </a:p>
            </p:txBody>
          </p:sp>
          <p:pic>
            <p:nvPicPr>
              <p:cNvPr id="1271902" name="Picture 94"/>
              <p:cNvPicPr>
                <a:picLocks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620000" y="3346450"/>
                <a:ext cx="439738" cy="306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72032" name="Picture 224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8170863" y="3151188"/>
                <a:ext cx="1701800" cy="952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72033" name="Text Box 225"/>
              <p:cNvSpPr txBox="1">
                <a:spLocks noChangeArrowheads="1"/>
              </p:cNvSpPr>
              <p:nvPr/>
            </p:nvSpPr>
            <p:spPr bwMode="auto">
              <a:xfrm>
                <a:off x="8288338" y="3444875"/>
                <a:ext cx="1568450" cy="473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29" tIns="45715" rIns="91429" bIns="45715">
                <a:spAutoFit/>
              </a:bodyPr>
              <a:lstStyle/>
              <a:p>
                <a:pPr algn="ctr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en-US" sz="1200" u="none" dirty="0"/>
                  <a:t>Packet Network</a:t>
                </a:r>
              </a:p>
              <a:p>
                <a:pPr algn="ctr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en-US" sz="1600" u="none" dirty="0"/>
                  <a:t>(Internet)</a:t>
                </a:r>
              </a:p>
            </p:txBody>
          </p:sp>
          <p:sp>
            <p:nvSpPr>
              <p:cNvPr id="1272034" name="Text Box 226"/>
              <p:cNvSpPr txBox="1">
                <a:spLocks noChangeArrowheads="1"/>
              </p:cNvSpPr>
              <p:nvPr/>
            </p:nvSpPr>
            <p:spPr bwMode="auto">
              <a:xfrm>
                <a:off x="7248525" y="3652838"/>
                <a:ext cx="11826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u="none"/>
                  <a:t>Packet Gateway</a:t>
                </a:r>
              </a:p>
            </p:txBody>
          </p:sp>
          <p:sp>
            <p:nvSpPr>
              <p:cNvPr id="1272044" name="Line 236"/>
              <p:cNvSpPr>
                <a:spLocks noChangeShapeType="1"/>
              </p:cNvSpPr>
              <p:nvPr/>
            </p:nvSpPr>
            <p:spPr bwMode="auto">
              <a:xfrm>
                <a:off x="8032750" y="3500438"/>
                <a:ext cx="165100" cy="0"/>
              </a:xfrm>
              <a:prstGeom prst="line">
                <a:avLst/>
              </a:prstGeom>
              <a:noFill/>
              <a:ln w="63500">
                <a:solidFill>
                  <a:srgbClr val="3CE283"/>
                </a:solidFill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2045" name="Line 237"/>
              <p:cNvSpPr>
                <a:spLocks noChangeShapeType="1"/>
              </p:cNvSpPr>
              <p:nvPr/>
            </p:nvSpPr>
            <p:spPr bwMode="auto">
              <a:xfrm flipV="1">
                <a:off x="7124700" y="2889250"/>
                <a:ext cx="908050" cy="611188"/>
              </a:xfrm>
              <a:prstGeom prst="line">
                <a:avLst/>
              </a:prstGeom>
              <a:noFill/>
              <a:ln w="63500">
                <a:solidFill>
                  <a:srgbClr val="3CE283"/>
                </a:solidFill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2047" name="Line 239"/>
              <p:cNvSpPr>
                <a:spLocks noChangeShapeType="1"/>
              </p:cNvSpPr>
              <p:nvPr/>
            </p:nvSpPr>
            <p:spPr bwMode="auto">
              <a:xfrm flipV="1">
                <a:off x="7124700" y="3500438"/>
                <a:ext cx="495300" cy="152400"/>
              </a:xfrm>
              <a:prstGeom prst="line">
                <a:avLst/>
              </a:prstGeom>
              <a:noFill/>
              <a:ln w="63500">
                <a:solidFill>
                  <a:srgbClr val="3CE283"/>
                </a:solidFill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2048" name="Line 240"/>
              <p:cNvSpPr>
                <a:spLocks noChangeShapeType="1"/>
              </p:cNvSpPr>
              <p:nvPr/>
            </p:nvSpPr>
            <p:spPr bwMode="auto">
              <a:xfrm flipV="1">
                <a:off x="6877050" y="2051050"/>
                <a:ext cx="1568450" cy="1295400"/>
              </a:xfrm>
              <a:prstGeom prst="line">
                <a:avLst/>
              </a:prstGeom>
              <a:noFill/>
              <a:ln w="63500">
                <a:solidFill>
                  <a:srgbClr val="3CE283"/>
                </a:solidFill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2049" name="Line 241"/>
              <p:cNvSpPr>
                <a:spLocks noChangeShapeType="1"/>
              </p:cNvSpPr>
              <p:nvPr/>
            </p:nvSpPr>
            <p:spPr bwMode="auto">
              <a:xfrm flipH="1" flipV="1">
                <a:off x="5721350" y="3346450"/>
                <a:ext cx="165100" cy="153988"/>
              </a:xfrm>
              <a:prstGeom prst="line">
                <a:avLst/>
              </a:prstGeom>
              <a:noFill/>
              <a:ln w="63500">
                <a:solidFill>
                  <a:srgbClr val="3CE283"/>
                </a:solidFill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pic>
            <p:nvPicPr>
              <p:cNvPr id="1272051" name="Picture 243"/>
              <p:cNvPicPr>
                <a:picLocks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50200" y="2508250"/>
                <a:ext cx="495300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72053" name="Picture 245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445500" y="1517650"/>
                <a:ext cx="387350" cy="576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72054" name="Text Box 246"/>
              <p:cNvSpPr txBox="1">
                <a:spLocks noChangeArrowheads="1"/>
              </p:cNvSpPr>
              <p:nvPr/>
            </p:nvSpPr>
            <p:spPr bwMode="auto">
              <a:xfrm>
                <a:off x="8680450" y="1641475"/>
                <a:ext cx="1173163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29" tIns="45715" rIns="91429" bIns="45715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u="none"/>
                  <a:t>Mobility  Manager</a:t>
                </a:r>
              </a:p>
            </p:txBody>
          </p:sp>
          <p:pic>
            <p:nvPicPr>
              <p:cNvPr id="1272058" name="Picture 250"/>
              <p:cNvPicPr>
                <a:picLocks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480050" y="2736850"/>
                <a:ext cx="1782763" cy="1373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72059" name="Text Box 251"/>
              <p:cNvSpPr txBox="1">
                <a:spLocks noChangeArrowheads="1"/>
              </p:cNvSpPr>
              <p:nvPr/>
            </p:nvSpPr>
            <p:spPr bwMode="auto">
              <a:xfrm>
                <a:off x="5632450" y="3198813"/>
                <a:ext cx="1527175" cy="561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29" tIns="45715" rIns="91429" bIns="45715">
                <a:spAutoFit/>
              </a:bodyPr>
              <a:lstStyle/>
              <a:p>
                <a:pPr algn="ctr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en-US" sz="1800" u="none"/>
                  <a:t>IP Core</a:t>
                </a:r>
              </a:p>
              <a:p>
                <a:pPr algn="ctr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en-US" sz="1800" u="none"/>
                  <a:t>Network</a:t>
                </a:r>
              </a:p>
            </p:txBody>
          </p:sp>
        </p:grpSp>
      </p:grpSp>
      <p:sp>
        <p:nvSpPr>
          <p:cNvPr id="1272064" name="Text Box 256"/>
          <p:cNvSpPr txBox="1">
            <a:spLocks noChangeArrowheads="1"/>
          </p:cNvSpPr>
          <p:nvPr/>
        </p:nvSpPr>
        <p:spPr bwMode="auto">
          <a:xfrm>
            <a:off x="395755" y="4812370"/>
            <a:ext cx="2772796" cy="1202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1800" u="none" dirty="0">
                <a:highlight>
                  <a:srgbClr val="FFFF00"/>
                </a:highlight>
                <a:latin typeface="Comic Sans MS" pitchFamily="66" charset="0"/>
                <a:cs typeface="Times New Roman (Arabic)" charset="-78"/>
              </a:rPr>
              <a:t>Security threats are spread globally </a:t>
            </a:r>
            <a:r>
              <a:rPr lang="en-GB" sz="1800" u="none">
                <a:highlight>
                  <a:srgbClr val="FFFF00"/>
                </a:highlight>
                <a:latin typeface="Comic Sans MS" pitchFamily="66" charset="0"/>
                <a:cs typeface="Times New Roman (Arabic)" charset="-78"/>
              </a:rPr>
              <a:t>and worldwide over </a:t>
            </a:r>
            <a:r>
              <a:rPr lang="en-GB" sz="1800" u="none" dirty="0">
                <a:highlight>
                  <a:srgbClr val="FFFF00"/>
                </a:highlight>
                <a:latin typeface="Comic Sans MS" pitchFamily="66" charset="0"/>
                <a:cs typeface="Times New Roman (Arabic)" charset="-78"/>
              </a:rPr>
              <a:t>the whole network!</a:t>
            </a:r>
          </a:p>
        </p:txBody>
      </p:sp>
      <p:grpSp>
        <p:nvGrpSpPr>
          <p:cNvPr id="25" name="Gruppieren 24"/>
          <p:cNvGrpSpPr/>
          <p:nvPr/>
        </p:nvGrpSpPr>
        <p:grpSpPr>
          <a:xfrm>
            <a:off x="5689600" y="4034879"/>
            <a:ext cx="1682750" cy="2162721"/>
            <a:chOff x="5689600" y="4034879"/>
            <a:chExt cx="1682750" cy="2162721"/>
          </a:xfrm>
        </p:grpSpPr>
        <p:sp>
          <p:nvSpPr>
            <p:cNvPr id="1271830" name="Line 22"/>
            <p:cNvSpPr>
              <a:spLocks noChangeShapeType="1"/>
            </p:cNvSpPr>
            <p:nvPr/>
          </p:nvSpPr>
          <p:spPr bwMode="auto">
            <a:xfrm flipH="1">
              <a:off x="6464300" y="4034879"/>
              <a:ext cx="0" cy="457200"/>
            </a:xfrm>
            <a:prstGeom prst="line">
              <a:avLst/>
            </a:prstGeom>
            <a:noFill/>
            <a:ln w="2540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71839" name="Text Box 31"/>
            <p:cNvSpPr txBox="1">
              <a:spLocks noChangeArrowheads="1"/>
            </p:cNvSpPr>
            <p:nvPr/>
          </p:nvSpPr>
          <p:spPr bwMode="auto">
            <a:xfrm>
              <a:off x="5721350" y="4949279"/>
              <a:ext cx="8461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9" tIns="45715" rIns="91429" bIns="45715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u="none"/>
                <a:t>3G</a:t>
              </a:r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6299200" y="4492079"/>
              <a:ext cx="317500" cy="685800"/>
              <a:chOff x="3992" y="984"/>
              <a:chExt cx="1344" cy="3236"/>
            </a:xfrm>
          </p:grpSpPr>
          <p:grpSp>
            <p:nvGrpSpPr>
              <p:cNvPr id="5" name="Group 34"/>
              <p:cNvGrpSpPr>
                <a:grpSpLocks/>
              </p:cNvGrpSpPr>
              <p:nvPr/>
            </p:nvGrpSpPr>
            <p:grpSpPr bwMode="auto">
              <a:xfrm>
                <a:off x="4182" y="984"/>
                <a:ext cx="990" cy="3180"/>
                <a:chOff x="4182" y="984"/>
                <a:chExt cx="990" cy="3180"/>
              </a:xfrm>
            </p:grpSpPr>
            <p:sp>
              <p:nvSpPr>
                <p:cNvPr id="1271843" name="Freeform 35"/>
                <p:cNvSpPr>
                  <a:spLocks/>
                </p:cNvSpPr>
                <p:nvPr/>
              </p:nvSpPr>
              <p:spPr bwMode="auto">
                <a:xfrm>
                  <a:off x="4512" y="984"/>
                  <a:ext cx="396" cy="594"/>
                </a:xfrm>
                <a:custGeom>
                  <a:avLst/>
                  <a:gdLst/>
                  <a:ahLst/>
                  <a:cxnLst>
                    <a:cxn ang="0">
                      <a:pos x="0" y="594"/>
                    </a:cxn>
                    <a:cxn ang="0">
                      <a:pos x="204" y="456"/>
                    </a:cxn>
                    <a:cxn ang="0">
                      <a:pos x="396" y="564"/>
                    </a:cxn>
                    <a:cxn ang="0">
                      <a:pos x="378" y="126"/>
                    </a:cxn>
                    <a:cxn ang="0">
                      <a:pos x="216" y="0"/>
                    </a:cxn>
                    <a:cxn ang="0">
                      <a:pos x="18" y="138"/>
                    </a:cxn>
                    <a:cxn ang="0">
                      <a:pos x="0" y="594"/>
                    </a:cxn>
                  </a:cxnLst>
                  <a:rect l="0" t="0" r="r" b="b"/>
                  <a:pathLst>
                    <a:path w="396" h="594">
                      <a:moveTo>
                        <a:pt x="0" y="594"/>
                      </a:moveTo>
                      <a:lnTo>
                        <a:pt x="204" y="456"/>
                      </a:lnTo>
                      <a:lnTo>
                        <a:pt x="396" y="564"/>
                      </a:lnTo>
                      <a:lnTo>
                        <a:pt x="378" y="126"/>
                      </a:lnTo>
                      <a:lnTo>
                        <a:pt x="216" y="0"/>
                      </a:lnTo>
                      <a:lnTo>
                        <a:pt x="18" y="138"/>
                      </a:lnTo>
                      <a:lnTo>
                        <a:pt x="0" y="594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44" name="Freeform 36"/>
                <p:cNvSpPr>
                  <a:spLocks/>
                </p:cNvSpPr>
                <p:nvPr/>
              </p:nvSpPr>
              <p:spPr bwMode="auto">
                <a:xfrm>
                  <a:off x="4494" y="1434"/>
                  <a:ext cx="426" cy="714"/>
                </a:xfrm>
                <a:custGeom>
                  <a:avLst/>
                  <a:gdLst/>
                  <a:ahLst/>
                  <a:cxnLst>
                    <a:cxn ang="0">
                      <a:pos x="0" y="714"/>
                    </a:cxn>
                    <a:cxn ang="0">
                      <a:pos x="24" y="132"/>
                    </a:cxn>
                    <a:cxn ang="0">
                      <a:pos x="228" y="0"/>
                    </a:cxn>
                    <a:cxn ang="0">
                      <a:pos x="414" y="114"/>
                    </a:cxn>
                    <a:cxn ang="0">
                      <a:pos x="426" y="702"/>
                    </a:cxn>
                    <a:cxn ang="0">
                      <a:pos x="210" y="606"/>
                    </a:cxn>
                    <a:cxn ang="0">
                      <a:pos x="0" y="714"/>
                    </a:cxn>
                  </a:cxnLst>
                  <a:rect l="0" t="0" r="r" b="b"/>
                  <a:pathLst>
                    <a:path w="426" h="714">
                      <a:moveTo>
                        <a:pt x="0" y="714"/>
                      </a:moveTo>
                      <a:lnTo>
                        <a:pt x="24" y="132"/>
                      </a:lnTo>
                      <a:lnTo>
                        <a:pt x="228" y="0"/>
                      </a:lnTo>
                      <a:lnTo>
                        <a:pt x="414" y="114"/>
                      </a:lnTo>
                      <a:lnTo>
                        <a:pt x="426" y="702"/>
                      </a:lnTo>
                      <a:lnTo>
                        <a:pt x="210" y="606"/>
                      </a:lnTo>
                      <a:lnTo>
                        <a:pt x="0" y="714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45" name="Freeform 37"/>
                <p:cNvSpPr>
                  <a:spLocks/>
                </p:cNvSpPr>
                <p:nvPr/>
              </p:nvSpPr>
              <p:spPr bwMode="auto">
                <a:xfrm>
                  <a:off x="4470" y="2040"/>
                  <a:ext cx="450" cy="714"/>
                </a:xfrm>
                <a:custGeom>
                  <a:avLst/>
                  <a:gdLst/>
                  <a:ahLst/>
                  <a:cxnLst>
                    <a:cxn ang="0">
                      <a:pos x="0" y="714"/>
                    </a:cxn>
                    <a:cxn ang="0">
                      <a:pos x="24" y="102"/>
                    </a:cxn>
                    <a:cxn ang="0">
                      <a:pos x="234" y="0"/>
                    </a:cxn>
                    <a:cxn ang="0">
                      <a:pos x="444" y="96"/>
                    </a:cxn>
                    <a:cxn ang="0">
                      <a:pos x="450" y="690"/>
                    </a:cxn>
                    <a:cxn ang="0">
                      <a:pos x="198" y="624"/>
                    </a:cxn>
                    <a:cxn ang="0">
                      <a:pos x="0" y="714"/>
                    </a:cxn>
                  </a:cxnLst>
                  <a:rect l="0" t="0" r="r" b="b"/>
                  <a:pathLst>
                    <a:path w="450" h="714">
                      <a:moveTo>
                        <a:pt x="0" y="714"/>
                      </a:moveTo>
                      <a:lnTo>
                        <a:pt x="24" y="102"/>
                      </a:lnTo>
                      <a:lnTo>
                        <a:pt x="234" y="0"/>
                      </a:lnTo>
                      <a:lnTo>
                        <a:pt x="444" y="96"/>
                      </a:lnTo>
                      <a:lnTo>
                        <a:pt x="450" y="690"/>
                      </a:lnTo>
                      <a:lnTo>
                        <a:pt x="198" y="624"/>
                      </a:lnTo>
                      <a:lnTo>
                        <a:pt x="0" y="714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46" name="Freeform 38"/>
                <p:cNvSpPr>
                  <a:spLocks/>
                </p:cNvSpPr>
                <p:nvPr/>
              </p:nvSpPr>
              <p:spPr bwMode="auto">
                <a:xfrm>
                  <a:off x="4314" y="2676"/>
                  <a:ext cx="732" cy="840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68" y="66"/>
                    </a:cxn>
                    <a:cxn ang="0">
                      <a:pos x="378" y="0"/>
                    </a:cxn>
                    <a:cxn ang="0">
                      <a:pos x="606" y="42"/>
                    </a:cxn>
                    <a:cxn ang="0">
                      <a:pos x="732" y="840"/>
                    </a:cxn>
                    <a:cxn ang="0">
                      <a:pos x="522" y="366"/>
                    </a:cxn>
                    <a:cxn ang="0">
                      <a:pos x="354" y="744"/>
                    </a:cxn>
                    <a:cxn ang="0">
                      <a:pos x="222" y="366"/>
                    </a:cxn>
                    <a:cxn ang="0">
                      <a:pos x="0" y="810"/>
                    </a:cxn>
                  </a:cxnLst>
                  <a:rect l="0" t="0" r="r" b="b"/>
                  <a:pathLst>
                    <a:path w="732" h="840">
                      <a:moveTo>
                        <a:pt x="0" y="810"/>
                      </a:moveTo>
                      <a:lnTo>
                        <a:pt x="168" y="66"/>
                      </a:lnTo>
                      <a:lnTo>
                        <a:pt x="378" y="0"/>
                      </a:lnTo>
                      <a:lnTo>
                        <a:pt x="606" y="42"/>
                      </a:lnTo>
                      <a:lnTo>
                        <a:pt x="732" y="840"/>
                      </a:lnTo>
                      <a:lnTo>
                        <a:pt x="522" y="366"/>
                      </a:lnTo>
                      <a:lnTo>
                        <a:pt x="354" y="744"/>
                      </a:lnTo>
                      <a:lnTo>
                        <a:pt x="222" y="366"/>
                      </a:lnTo>
                      <a:lnTo>
                        <a:pt x="0" y="81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47" name="Freeform 39"/>
                <p:cNvSpPr>
                  <a:spLocks/>
                </p:cNvSpPr>
                <p:nvPr/>
              </p:nvSpPr>
              <p:spPr bwMode="auto">
                <a:xfrm>
                  <a:off x="4404" y="2658"/>
                  <a:ext cx="582" cy="432"/>
                </a:xfrm>
                <a:custGeom>
                  <a:avLst/>
                  <a:gdLst/>
                  <a:ahLst/>
                  <a:cxnLst>
                    <a:cxn ang="0">
                      <a:pos x="0" y="432"/>
                    </a:cxn>
                    <a:cxn ang="0">
                      <a:pos x="282" y="354"/>
                    </a:cxn>
                    <a:cxn ang="0">
                      <a:pos x="582" y="426"/>
                    </a:cxn>
                    <a:cxn ang="0">
                      <a:pos x="276" y="0"/>
                    </a:cxn>
                    <a:cxn ang="0">
                      <a:pos x="0" y="432"/>
                    </a:cxn>
                  </a:cxnLst>
                  <a:rect l="0" t="0" r="r" b="b"/>
                  <a:pathLst>
                    <a:path w="582" h="432">
                      <a:moveTo>
                        <a:pt x="0" y="432"/>
                      </a:moveTo>
                      <a:lnTo>
                        <a:pt x="282" y="354"/>
                      </a:lnTo>
                      <a:lnTo>
                        <a:pt x="582" y="426"/>
                      </a:lnTo>
                      <a:lnTo>
                        <a:pt x="276" y="0"/>
                      </a:lnTo>
                      <a:lnTo>
                        <a:pt x="0" y="432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48" name="Freeform 40"/>
                <p:cNvSpPr>
                  <a:spLocks/>
                </p:cNvSpPr>
                <p:nvPr/>
              </p:nvSpPr>
              <p:spPr bwMode="auto">
                <a:xfrm>
                  <a:off x="4182" y="3402"/>
                  <a:ext cx="990" cy="762"/>
                </a:xfrm>
                <a:custGeom>
                  <a:avLst/>
                  <a:gdLst/>
                  <a:ahLst/>
                  <a:cxnLst>
                    <a:cxn ang="0">
                      <a:pos x="132" y="102"/>
                    </a:cxn>
                    <a:cxn ang="0">
                      <a:pos x="486" y="0"/>
                    </a:cxn>
                    <a:cxn ang="0">
                      <a:pos x="858" y="96"/>
                    </a:cxn>
                    <a:cxn ang="0">
                      <a:pos x="990" y="762"/>
                    </a:cxn>
                    <a:cxn ang="0">
                      <a:pos x="678" y="54"/>
                    </a:cxn>
                    <a:cxn ang="0">
                      <a:pos x="474" y="744"/>
                    </a:cxn>
                    <a:cxn ang="0">
                      <a:pos x="306" y="54"/>
                    </a:cxn>
                    <a:cxn ang="0">
                      <a:pos x="0" y="714"/>
                    </a:cxn>
                    <a:cxn ang="0">
                      <a:pos x="132" y="102"/>
                    </a:cxn>
                  </a:cxnLst>
                  <a:rect l="0" t="0" r="r" b="b"/>
                  <a:pathLst>
                    <a:path w="990" h="762">
                      <a:moveTo>
                        <a:pt x="132" y="102"/>
                      </a:moveTo>
                      <a:lnTo>
                        <a:pt x="486" y="0"/>
                      </a:lnTo>
                      <a:lnTo>
                        <a:pt x="858" y="96"/>
                      </a:lnTo>
                      <a:lnTo>
                        <a:pt x="990" y="762"/>
                      </a:lnTo>
                      <a:lnTo>
                        <a:pt x="678" y="54"/>
                      </a:lnTo>
                      <a:lnTo>
                        <a:pt x="474" y="744"/>
                      </a:lnTo>
                      <a:lnTo>
                        <a:pt x="306" y="54"/>
                      </a:lnTo>
                      <a:lnTo>
                        <a:pt x="0" y="714"/>
                      </a:lnTo>
                      <a:lnTo>
                        <a:pt x="132" y="102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49" name="Line 41"/>
                <p:cNvSpPr>
                  <a:spLocks noChangeShapeType="1"/>
                </p:cNvSpPr>
                <p:nvPr/>
              </p:nvSpPr>
              <p:spPr bwMode="auto">
                <a:xfrm>
                  <a:off x="4314" y="3504"/>
                  <a:ext cx="54" cy="19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0" name="Line 42"/>
                <p:cNvSpPr>
                  <a:spLocks noChangeShapeType="1"/>
                </p:cNvSpPr>
                <p:nvPr/>
              </p:nvSpPr>
              <p:spPr bwMode="auto">
                <a:xfrm>
                  <a:off x="4686" y="3408"/>
                  <a:ext cx="102" cy="27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1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560" y="3408"/>
                  <a:ext cx="114" cy="30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2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4962" y="3510"/>
                  <a:ext cx="72" cy="18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3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4650" y="3426"/>
                  <a:ext cx="24" cy="72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4698" y="2052"/>
                  <a:ext cx="6" cy="61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5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4722" y="990"/>
                  <a:ext cx="6" cy="45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6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4704" y="1440"/>
                  <a:ext cx="12" cy="606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7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4674" y="2652"/>
                  <a:ext cx="12" cy="77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8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4482" y="2760"/>
                  <a:ext cx="204" cy="25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59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4674" y="2730"/>
                  <a:ext cx="246" cy="28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0" name="Line 52"/>
                <p:cNvSpPr>
                  <a:spLocks noChangeShapeType="1"/>
                </p:cNvSpPr>
                <p:nvPr/>
              </p:nvSpPr>
              <p:spPr bwMode="auto">
                <a:xfrm>
                  <a:off x="4512" y="1572"/>
                  <a:ext cx="198" cy="20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1" name="Line 53"/>
                <p:cNvSpPr>
                  <a:spLocks noChangeShapeType="1"/>
                </p:cNvSpPr>
                <p:nvPr/>
              </p:nvSpPr>
              <p:spPr bwMode="auto">
                <a:xfrm>
                  <a:off x="4512" y="1836"/>
                  <a:ext cx="198" cy="20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2" name="Line 54"/>
                <p:cNvSpPr>
                  <a:spLocks noChangeShapeType="1"/>
                </p:cNvSpPr>
                <p:nvPr/>
              </p:nvSpPr>
              <p:spPr bwMode="auto">
                <a:xfrm>
                  <a:off x="4716" y="1776"/>
                  <a:ext cx="186" cy="348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3" name="Line 55"/>
                <p:cNvSpPr>
                  <a:spLocks noChangeShapeType="1"/>
                </p:cNvSpPr>
                <p:nvPr/>
              </p:nvSpPr>
              <p:spPr bwMode="auto">
                <a:xfrm>
                  <a:off x="4728" y="1452"/>
                  <a:ext cx="186" cy="35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4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4710" y="1536"/>
                  <a:ext cx="192" cy="22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5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4716" y="1818"/>
                  <a:ext cx="198" cy="22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6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4488" y="1770"/>
                  <a:ext cx="222" cy="37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7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4500" y="1458"/>
                  <a:ext cx="210" cy="372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8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506" y="1770"/>
                  <a:ext cx="198" cy="6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69" name="Line 61"/>
                <p:cNvSpPr>
                  <a:spLocks noChangeShapeType="1"/>
                </p:cNvSpPr>
                <p:nvPr/>
              </p:nvSpPr>
              <p:spPr bwMode="auto">
                <a:xfrm>
                  <a:off x="4728" y="1770"/>
                  <a:ext cx="168" cy="54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0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4494" y="2340"/>
                  <a:ext cx="210" cy="84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1" name="Line 63"/>
                <p:cNvSpPr>
                  <a:spLocks noChangeShapeType="1"/>
                </p:cNvSpPr>
                <p:nvPr/>
              </p:nvSpPr>
              <p:spPr bwMode="auto">
                <a:xfrm>
                  <a:off x="4716" y="2346"/>
                  <a:ext cx="192" cy="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2" name="Line 64"/>
                <p:cNvSpPr>
                  <a:spLocks noChangeShapeType="1"/>
                </p:cNvSpPr>
                <p:nvPr/>
              </p:nvSpPr>
              <p:spPr bwMode="auto">
                <a:xfrm>
                  <a:off x="4716" y="2046"/>
                  <a:ext cx="204" cy="3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3" name="Line 65"/>
                <p:cNvSpPr>
                  <a:spLocks noChangeShapeType="1"/>
                </p:cNvSpPr>
                <p:nvPr/>
              </p:nvSpPr>
              <p:spPr bwMode="auto">
                <a:xfrm>
                  <a:off x="4716" y="2352"/>
                  <a:ext cx="204" cy="3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4" name="Line 66"/>
                <p:cNvSpPr>
                  <a:spLocks noChangeShapeType="1"/>
                </p:cNvSpPr>
                <p:nvPr/>
              </p:nvSpPr>
              <p:spPr bwMode="auto">
                <a:xfrm>
                  <a:off x="4488" y="2436"/>
                  <a:ext cx="198" cy="22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5" name="Line 67"/>
                <p:cNvSpPr>
                  <a:spLocks noChangeShapeType="1"/>
                </p:cNvSpPr>
                <p:nvPr/>
              </p:nvSpPr>
              <p:spPr bwMode="auto">
                <a:xfrm>
                  <a:off x="4500" y="2148"/>
                  <a:ext cx="192" cy="18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6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4704" y="2142"/>
                  <a:ext cx="216" cy="19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7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4692" y="2424"/>
                  <a:ext cx="222" cy="25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8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4476" y="2352"/>
                  <a:ext cx="216" cy="40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79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4482" y="2052"/>
                  <a:ext cx="216" cy="3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0" name="Line 72"/>
                <p:cNvSpPr>
                  <a:spLocks noChangeShapeType="1"/>
                </p:cNvSpPr>
                <p:nvPr/>
              </p:nvSpPr>
              <p:spPr bwMode="auto">
                <a:xfrm>
                  <a:off x="4734" y="1212"/>
                  <a:ext cx="162" cy="9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1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4518" y="1206"/>
                  <a:ext cx="204" cy="12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2" name="Line 74"/>
                <p:cNvSpPr>
                  <a:spLocks noChangeShapeType="1"/>
                </p:cNvSpPr>
                <p:nvPr/>
              </p:nvSpPr>
              <p:spPr bwMode="auto">
                <a:xfrm>
                  <a:off x="4734" y="996"/>
                  <a:ext cx="150" cy="30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3" name="Line 75"/>
                <p:cNvSpPr>
                  <a:spLocks noChangeShapeType="1"/>
                </p:cNvSpPr>
                <p:nvPr/>
              </p:nvSpPr>
              <p:spPr bwMode="auto">
                <a:xfrm>
                  <a:off x="4728" y="1218"/>
                  <a:ext cx="174" cy="306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4" name="Line 76"/>
                <p:cNvSpPr>
                  <a:spLocks noChangeShapeType="1"/>
                </p:cNvSpPr>
                <p:nvPr/>
              </p:nvSpPr>
              <p:spPr bwMode="auto">
                <a:xfrm>
                  <a:off x="4542" y="1134"/>
                  <a:ext cx="174" cy="7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5" name="Line 77"/>
                <p:cNvSpPr>
                  <a:spLocks noChangeShapeType="1"/>
                </p:cNvSpPr>
                <p:nvPr/>
              </p:nvSpPr>
              <p:spPr bwMode="auto">
                <a:xfrm>
                  <a:off x="4536" y="1338"/>
                  <a:ext cx="174" cy="10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6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4530" y="996"/>
                  <a:ext cx="192" cy="33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7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4518" y="1230"/>
                  <a:ext cx="192" cy="33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8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4728" y="1302"/>
                  <a:ext cx="156" cy="15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89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4734" y="1116"/>
                  <a:ext cx="150" cy="9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</p:grpSp>
          <p:grpSp>
            <p:nvGrpSpPr>
              <p:cNvPr id="6" name="Group 82"/>
              <p:cNvGrpSpPr>
                <a:grpSpLocks/>
              </p:cNvGrpSpPr>
              <p:nvPr/>
            </p:nvGrpSpPr>
            <p:grpSpPr bwMode="auto">
              <a:xfrm>
                <a:off x="4770" y="2190"/>
                <a:ext cx="336" cy="378"/>
                <a:chOff x="4770" y="2190"/>
                <a:chExt cx="336" cy="378"/>
              </a:xfrm>
            </p:grpSpPr>
            <p:sp>
              <p:nvSpPr>
                <p:cNvPr id="1271891" name="Oval 83"/>
                <p:cNvSpPr>
                  <a:spLocks noChangeArrowheads="1"/>
                </p:cNvSpPr>
                <p:nvPr/>
              </p:nvSpPr>
              <p:spPr bwMode="auto">
                <a:xfrm>
                  <a:off x="4770" y="2190"/>
                  <a:ext cx="312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92" name="Oval 84"/>
                <p:cNvSpPr>
                  <a:spLocks noChangeArrowheads="1"/>
                </p:cNvSpPr>
                <p:nvPr/>
              </p:nvSpPr>
              <p:spPr bwMode="auto">
                <a:xfrm>
                  <a:off x="4824" y="2190"/>
                  <a:ext cx="282" cy="37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54545"/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</p:grpSp>
          <p:grpSp>
            <p:nvGrpSpPr>
              <p:cNvPr id="7" name="Group 85"/>
              <p:cNvGrpSpPr>
                <a:grpSpLocks/>
              </p:cNvGrpSpPr>
              <p:nvPr/>
            </p:nvGrpSpPr>
            <p:grpSpPr bwMode="auto">
              <a:xfrm>
                <a:off x="4782" y="1338"/>
                <a:ext cx="336" cy="378"/>
                <a:chOff x="4770" y="2190"/>
                <a:chExt cx="336" cy="378"/>
              </a:xfrm>
            </p:grpSpPr>
            <p:sp>
              <p:nvSpPr>
                <p:cNvPr id="1271894" name="Oval 86"/>
                <p:cNvSpPr>
                  <a:spLocks noChangeArrowheads="1"/>
                </p:cNvSpPr>
                <p:nvPr/>
              </p:nvSpPr>
              <p:spPr bwMode="auto">
                <a:xfrm>
                  <a:off x="4770" y="2190"/>
                  <a:ext cx="312" cy="378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sp>
              <p:nvSpPr>
                <p:cNvPr id="1271895" name="Oval 87"/>
                <p:cNvSpPr>
                  <a:spLocks noChangeArrowheads="1"/>
                </p:cNvSpPr>
                <p:nvPr/>
              </p:nvSpPr>
              <p:spPr bwMode="auto">
                <a:xfrm>
                  <a:off x="4824" y="2190"/>
                  <a:ext cx="282" cy="37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54545"/>
                    </a:gs>
                    <a:gs pos="100000">
                      <a:srgbClr val="DDDDD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</p:grpSp>
          <p:sp>
            <p:nvSpPr>
              <p:cNvPr id="1271896" name="Oval 88"/>
              <p:cNvSpPr>
                <a:spLocks noChangeArrowheads="1"/>
              </p:cNvSpPr>
              <p:nvPr/>
            </p:nvSpPr>
            <p:spPr bwMode="auto">
              <a:xfrm rot="-5400000">
                <a:off x="4157" y="3942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1897" name="Oval 89"/>
              <p:cNvSpPr>
                <a:spLocks noChangeArrowheads="1"/>
              </p:cNvSpPr>
              <p:nvPr/>
            </p:nvSpPr>
            <p:spPr bwMode="auto">
              <a:xfrm rot="-5400000">
                <a:off x="4157" y="3966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1898" name="Oval 90"/>
              <p:cNvSpPr>
                <a:spLocks noChangeArrowheads="1"/>
              </p:cNvSpPr>
              <p:nvPr/>
            </p:nvSpPr>
            <p:spPr bwMode="auto">
              <a:xfrm rot="-5400000">
                <a:off x="4619" y="3984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1899" name="Oval 91"/>
              <p:cNvSpPr>
                <a:spLocks noChangeArrowheads="1"/>
              </p:cNvSpPr>
              <p:nvPr/>
            </p:nvSpPr>
            <p:spPr bwMode="auto">
              <a:xfrm rot="-5400000">
                <a:off x="4619" y="4008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1900" name="Oval 92"/>
              <p:cNvSpPr>
                <a:spLocks noChangeArrowheads="1"/>
              </p:cNvSpPr>
              <p:nvPr/>
            </p:nvSpPr>
            <p:spPr bwMode="auto">
              <a:xfrm rot="-5400000">
                <a:off x="5123" y="3960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  <p:sp>
            <p:nvSpPr>
              <p:cNvPr id="1271901" name="Oval 93"/>
              <p:cNvSpPr>
                <a:spLocks noChangeArrowheads="1"/>
              </p:cNvSpPr>
              <p:nvPr/>
            </p:nvSpPr>
            <p:spPr bwMode="auto">
              <a:xfrm rot="-5400000">
                <a:off x="5123" y="3984"/>
                <a:ext cx="47" cy="378"/>
              </a:xfrm>
              <a:prstGeom prst="ellipse">
                <a:avLst/>
              </a:pr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endParaRPr lang="de-DE"/>
              </a:p>
            </p:txBody>
          </p:sp>
        </p:grpSp>
        <p:sp>
          <p:nvSpPr>
            <p:cNvPr id="1272042" name="Line 234"/>
            <p:cNvSpPr>
              <a:spLocks noChangeShapeType="1"/>
            </p:cNvSpPr>
            <p:nvPr/>
          </p:nvSpPr>
          <p:spPr bwMode="auto">
            <a:xfrm flipV="1">
              <a:off x="6464300" y="4034879"/>
              <a:ext cx="0" cy="457200"/>
            </a:xfrm>
            <a:prstGeom prst="line">
              <a:avLst/>
            </a:prstGeom>
            <a:noFill/>
            <a:ln w="63500">
              <a:solidFill>
                <a:srgbClr val="3CE283"/>
              </a:solidFill>
              <a:round/>
              <a:headEnd/>
              <a:tailEnd/>
            </a:ln>
            <a:effectLst/>
          </p:spPr>
          <p:txBody>
            <a:bodyPr wrap="none" lIns="73025" tIns="36512" rIns="73025" bIns="36512" anchor="ctr"/>
            <a:lstStyle/>
            <a:p>
              <a:endParaRPr lang="de-DE"/>
            </a:p>
          </p:txBody>
        </p:sp>
        <p:pic>
          <p:nvPicPr>
            <p:cNvPr id="1272050" name="Picture 24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165850" y="5254079"/>
              <a:ext cx="6604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72052" name="Line 244"/>
            <p:cNvSpPr>
              <a:spLocks noChangeShapeType="1"/>
            </p:cNvSpPr>
            <p:nvPr/>
          </p:nvSpPr>
          <p:spPr bwMode="auto">
            <a:xfrm flipV="1">
              <a:off x="6546850" y="4034879"/>
              <a:ext cx="0" cy="457200"/>
            </a:xfrm>
            <a:prstGeom prst="line">
              <a:avLst/>
            </a:prstGeom>
            <a:noFill/>
            <a:ln w="635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 wrap="none" lIns="73025" tIns="36512" rIns="73025" bIns="36512" anchor="ctr"/>
            <a:lstStyle/>
            <a:p>
              <a:endParaRPr lang="de-DE"/>
            </a:p>
          </p:txBody>
        </p:sp>
        <p:sp>
          <p:nvSpPr>
            <p:cNvPr id="1272065" name="Oval 257"/>
            <p:cNvSpPr>
              <a:spLocks noChangeArrowheads="1"/>
            </p:cNvSpPr>
            <p:nvPr/>
          </p:nvSpPr>
          <p:spPr bwMode="auto">
            <a:xfrm>
              <a:off x="5689600" y="4110037"/>
              <a:ext cx="1682750" cy="2087563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258" name="Text Box 31"/>
          <p:cNvSpPr txBox="1">
            <a:spLocks noChangeArrowheads="1"/>
          </p:cNvSpPr>
          <p:nvPr/>
        </p:nvSpPr>
        <p:spPr bwMode="auto">
          <a:xfrm>
            <a:off x="7509108" y="5000625"/>
            <a:ext cx="846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u="none" dirty="0"/>
              <a:t>4G …</a:t>
            </a:r>
          </a:p>
        </p:txBody>
      </p:sp>
      <p:pic>
        <p:nvPicPr>
          <p:cNvPr id="259" name="Picture 24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6712" y="5305425"/>
            <a:ext cx="660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uppieren 18"/>
          <p:cNvGrpSpPr/>
          <p:nvPr/>
        </p:nvGrpSpPr>
        <p:grpSpPr>
          <a:xfrm>
            <a:off x="1296342" y="939079"/>
            <a:ext cx="6298113" cy="2310534"/>
            <a:chOff x="1296342" y="939079"/>
            <a:chExt cx="6298113" cy="2310534"/>
          </a:xfrm>
        </p:grpSpPr>
        <p:sp>
          <p:nvSpPr>
            <p:cNvPr id="1271835" name="Text Box 27"/>
            <p:cNvSpPr txBox="1">
              <a:spLocks noChangeArrowheads="1"/>
            </p:cNvSpPr>
            <p:nvPr/>
          </p:nvSpPr>
          <p:spPr bwMode="auto">
            <a:xfrm>
              <a:off x="5267325" y="2144713"/>
              <a:ext cx="112871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9" tIns="45715" rIns="91429" bIns="45715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u="none" dirty="0"/>
                <a:t>IN Services</a:t>
              </a:r>
            </a:p>
          </p:txBody>
        </p:sp>
        <p:grpSp>
          <p:nvGrpSpPr>
            <p:cNvPr id="18" name="Gruppieren 17"/>
            <p:cNvGrpSpPr/>
            <p:nvPr/>
          </p:nvGrpSpPr>
          <p:grpSpPr>
            <a:xfrm>
              <a:off x="1296342" y="939079"/>
              <a:ext cx="6298113" cy="2310534"/>
              <a:chOff x="1296342" y="939079"/>
              <a:chExt cx="6298113" cy="2310534"/>
            </a:xfrm>
          </p:grpSpPr>
          <p:pic>
            <p:nvPicPr>
              <p:cNvPr id="1271907" name="Picture 99"/>
              <p:cNvPicPr>
                <a:picLocks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521509" y="939079"/>
                <a:ext cx="1476375" cy="820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72056" name="Line 248"/>
              <p:cNvSpPr>
                <a:spLocks noChangeShapeType="1"/>
              </p:cNvSpPr>
              <p:nvPr/>
            </p:nvSpPr>
            <p:spPr bwMode="auto">
              <a:xfrm flipV="1">
                <a:off x="5062537" y="1957388"/>
                <a:ext cx="617537" cy="322262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pic>
            <p:nvPicPr>
              <p:cNvPr id="1272057" name="Picture 249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680075" y="1690688"/>
                <a:ext cx="257175" cy="360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17" name="Gruppieren 16"/>
              <p:cNvGrpSpPr/>
              <p:nvPr/>
            </p:nvGrpSpPr>
            <p:grpSpPr>
              <a:xfrm>
                <a:off x="1296342" y="1005826"/>
                <a:ext cx="6298113" cy="2243787"/>
                <a:chOff x="1296342" y="1005826"/>
                <a:chExt cx="6298113" cy="2243787"/>
              </a:xfrm>
            </p:grpSpPr>
            <p:sp>
              <p:nvSpPr>
                <p:cNvPr id="12718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389543" y="1158947"/>
                  <a:ext cx="1204912" cy="6683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1429" tIns="45715" rIns="91429" bIns="45715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sz="1400" u="none" dirty="0"/>
                    <a:t>Circuit/ Signaling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400" u="none" dirty="0"/>
                    <a:t>Gateway</a:t>
                  </a:r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5899150" y="1517937"/>
                  <a:ext cx="647700" cy="761711"/>
                  <a:chOff x="2592" y="1322"/>
                  <a:chExt cx="288" cy="406"/>
                </a:xfrm>
              </p:grpSpPr>
              <p:sp>
                <p:nvSpPr>
                  <p:cNvPr id="127181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608" y="1322"/>
                    <a:ext cx="272" cy="214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de-DE"/>
                  </a:p>
                </p:txBody>
              </p:sp>
              <p:sp>
                <p:nvSpPr>
                  <p:cNvPr id="127181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1584"/>
                    <a:ext cx="240" cy="144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271822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319588" y="1670050"/>
                  <a:ext cx="247650" cy="381000"/>
                </a:xfrm>
                <a:prstGeom prst="line">
                  <a:avLst/>
                </a:prstGeom>
                <a:noFill/>
                <a:ln w="25400">
                  <a:solidFill>
                    <a:srgbClr val="B2B2B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27182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402138" y="1593850"/>
                  <a:ext cx="247650" cy="304800"/>
                </a:xfrm>
                <a:prstGeom prst="line">
                  <a:avLst/>
                </a:prstGeom>
                <a:noFill/>
                <a:ln w="6350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lIns="73025" tIns="36512" rIns="73025" bIns="36512" anchor="ctr"/>
                <a:lstStyle/>
                <a:p>
                  <a:endParaRPr lang="de-DE"/>
                </a:p>
              </p:txBody>
            </p:sp>
            <p:pic>
              <p:nvPicPr>
                <p:cNvPr id="1271904" name="Picture 96"/>
                <p:cNvPicPr>
                  <a:picLocks noChangeArrowheads="1"/>
                </p:cNvPicPr>
                <p:nvPr/>
              </p:nvPicPr>
              <p:blipFill>
                <a:blip r:embed="rId11" cstate="print"/>
                <a:srcRect/>
                <a:stretch>
                  <a:fillRect/>
                </a:stretch>
              </p:blipFill>
              <p:spPr bwMode="auto">
                <a:xfrm>
                  <a:off x="3617913" y="1860550"/>
                  <a:ext cx="1450975" cy="10445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27190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662363" y="1982788"/>
                  <a:ext cx="1362075" cy="476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1429" tIns="45715" rIns="91429" bIns="45715"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</a:pPr>
                  <a:r>
                    <a:rPr lang="en-US" sz="1400" u="none"/>
                    <a:t>Circuit Switch</a:t>
                  </a:r>
                </a:p>
              </p:txBody>
            </p:sp>
            <p:sp>
              <p:nvSpPr>
                <p:cNvPr id="1272043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3474095" y="2965450"/>
                  <a:ext cx="736600" cy="284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1429" tIns="45715" rIns="91429" bIns="45715"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</a:pPr>
                  <a:r>
                    <a:rPr lang="en-US" sz="1400" u="none">
                      <a:solidFill>
                        <a:schemeClr val="accent2"/>
                      </a:solidFill>
                    </a:rPr>
                    <a:t>Voice</a:t>
                  </a:r>
                </a:p>
              </p:txBody>
            </p:sp>
            <p:pic>
              <p:nvPicPr>
                <p:cNvPr id="1272063" name="Picture 255" descr="CommServer_Voice"/>
                <p:cNvPicPr>
                  <a:picLocks noChangeAspect="1" noChangeArrowheads="1"/>
                </p:cNvPicPr>
                <p:nvPr/>
              </p:nvPicPr>
              <p:blipFill>
                <a:blip r:embed="rId12" cstate="print"/>
                <a:srcRect/>
                <a:stretch>
                  <a:fillRect/>
                </a:stretch>
              </p:blipFill>
              <p:spPr bwMode="auto">
                <a:xfrm>
                  <a:off x="6394450" y="1898650"/>
                  <a:ext cx="660400" cy="600075"/>
                </a:xfrm>
                <a:prstGeom prst="rect">
                  <a:avLst/>
                </a:prstGeom>
                <a:noFill/>
                <a:effectLst/>
              </p:spPr>
            </p:pic>
            <p:sp>
              <p:nvSpPr>
                <p:cNvPr id="260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1296342" y="2011194"/>
                  <a:ext cx="2266007" cy="6554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73025" tIns="36512" rIns="73025" bIns="36512"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</a:pPr>
                  <a:r>
                    <a:rPr lang="en-US" sz="1400" u="none" dirty="0"/>
                    <a:t>PSTN</a:t>
                  </a:r>
                  <a:br>
                    <a:rPr lang="en-US" sz="1400" b="0" u="none" dirty="0"/>
                  </a:br>
                  <a:r>
                    <a:rPr lang="en-US" sz="1400" b="0" u="none" dirty="0"/>
                    <a:t>Public Switched Telephone Network</a:t>
                  </a:r>
                </a:p>
              </p:txBody>
            </p:sp>
            <p:sp>
              <p:nvSpPr>
                <p:cNvPr id="1271908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576711" y="1005826"/>
                  <a:ext cx="1397000" cy="641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1429" tIns="45715" rIns="91429" bIns="45715"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ct val="20000"/>
                    </a:spcBef>
                  </a:pPr>
                  <a:r>
                    <a:rPr lang="en-US" u="none" dirty="0"/>
                    <a:t>Circuit</a:t>
                  </a:r>
                  <a:br>
                    <a:rPr lang="en-US" u="none" dirty="0"/>
                  </a:br>
                  <a:r>
                    <a:rPr lang="en-US" u="none" dirty="0"/>
                    <a:t>Network</a:t>
                  </a:r>
                </a:p>
              </p:txBody>
            </p:sp>
          </p:grpSp>
        </p:grpSp>
      </p:grpSp>
      <p:sp>
        <p:nvSpPr>
          <p:cNvPr id="256" name="Text Box 31">
            <a:extLst>
              <a:ext uri="{FF2B5EF4-FFF2-40B4-BE49-F238E27FC236}">
                <a16:creationId xmlns:a16="http://schemas.microsoft.com/office/drawing/2014/main" id="{AB8C2E26-21AC-4DFB-9A96-F4CCA6B1E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7251" y="4970983"/>
            <a:ext cx="846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u="none" dirty="0"/>
              <a:t>5G …</a:t>
            </a:r>
          </a:p>
        </p:txBody>
      </p:sp>
      <p:pic>
        <p:nvPicPr>
          <p:cNvPr id="257" name="Picture 242">
            <a:extLst>
              <a:ext uri="{FF2B5EF4-FFF2-40B4-BE49-F238E27FC236}">
                <a16:creationId xmlns:a16="http://schemas.microsoft.com/office/drawing/2014/main" id="{8C7F3473-AD58-4919-980E-55E30FD3D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44855" y="5275783"/>
            <a:ext cx="660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2064" grpId="0" animBg="1"/>
      <p:bldP spid="258" grpId="0"/>
      <p:bldP spid="2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Text Box 2"/>
          <p:cNvSpPr txBox="1">
            <a:spLocks noChangeArrowheads="1"/>
          </p:cNvSpPr>
          <p:nvPr/>
        </p:nvSpPr>
        <p:spPr bwMode="auto">
          <a:xfrm>
            <a:off x="608401" y="898863"/>
            <a:ext cx="9271811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32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Impacts of the Globalization of Information Technology !</a:t>
            </a:r>
          </a:p>
        </p:txBody>
      </p:sp>
      <p:sp>
        <p:nvSpPr>
          <p:cNvPr id="1275908" name="Text Box 4"/>
          <p:cNvSpPr txBox="1">
            <a:spLocks noChangeArrowheads="1"/>
          </p:cNvSpPr>
          <p:nvPr/>
        </p:nvSpPr>
        <p:spPr bwMode="auto">
          <a:xfrm>
            <a:off x="1224335" y="2030989"/>
            <a:ext cx="3485547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buFontTx/>
              <a:buChar char="•"/>
            </a:pPr>
            <a:r>
              <a:rPr lang="en-US" altLang="de-DE" sz="2400" u="none" dirty="0">
                <a:latin typeface="Arial Narrow" pitchFamily="34" charset="0"/>
              </a:rPr>
              <a:t> </a:t>
            </a:r>
            <a:r>
              <a:rPr lang="en-US" altLang="ar-SA" sz="2400" u="none" dirty="0">
                <a:latin typeface="Arial Narrow" pitchFamily="34" charset="0"/>
              </a:rPr>
              <a:t>Globalization (</a:t>
            </a:r>
            <a:r>
              <a:rPr lang="en-US" altLang="ar-SA" sz="2400" dirty="0">
                <a:latin typeface="Arial Narrow" pitchFamily="34" charset="0"/>
              </a:rPr>
              <a:t>Borderless</a:t>
            </a:r>
            <a:r>
              <a:rPr lang="en-US" altLang="ar-SA" sz="2400" u="none" dirty="0">
                <a:latin typeface="Arial Narrow" pitchFamily="34" charset="0"/>
              </a:rPr>
              <a:t>)</a:t>
            </a:r>
          </a:p>
          <a:p>
            <a:pPr defTabSz="762000">
              <a:buFontTx/>
              <a:buChar char="•"/>
            </a:pPr>
            <a:r>
              <a:rPr lang="en-US" altLang="ar-SA" sz="2400" u="none" dirty="0">
                <a:latin typeface="Arial Narrow" pitchFamily="34" charset="0"/>
              </a:rPr>
              <a:t> Unlimited resources</a:t>
            </a:r>
          </a:p>
          <a:p>
            <a:pPr defTabSz="762000">
              <a:buFontTx/>
              <a:buChar char="•"/>
            </a:pPr>
            <a:r>
              <a:rPr lang="en-US" altLang="ar-SA" sz="2400" u="none" dirty="0">
                <a:latin typeface="Arial Narrow" pitchFamily="34" charset="0"/>
              </a:rPr>
              <a:t> Unrestricted resources</a:t>
            </a:r>
          </a:p>
          <a:p>
            <a:pPr defTabSz="762000">
              <a:buFontTx/>
              <a:buChar char="•"/>
            </a:pPr>
            <a:r>
              <a:rPr lang="en-US" altLang="ar-SA" sz="2400" u="none" dirty="0">
                <a:latin typeface="Arial Narrow" pitchFamily="34" charset="0"/>
              </a:rPr>
              <a:t> Easy untraceable access</a:t>
            </a:r>
          </a:p>
        </p:txBody>
      </p:sp>
      <p:sp>
        <p:nvSpPr>
          <p:cNvPr id="1275909" name="Text Box 5"/>
          <p:cNvSpPr txBox="1">
            <a:spLocks noChangeArrowheads="1"/>
          </p:cNvSpPr>
          <p:nvPr/>
        </p:nvSpPr>
        <p:spPr bwMode="auto">
          <a:xfrm>
            <a:off x="5540747" y="2069197"/>
            <a:ext cx="35496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buFontTx/>
              <a:buChar char="•"/>
            </a:pPr>
            <a:r>
              <a:rPr lang="en-US" altLang="de-DE" sz="2400" u="none" dirty="0">
                <a:latin typeface="Arial Narrow" pitchFamily="34" charset="0"/>
              </a:rPr>
              <a:t> No national boarders/Law?</a:t>
            </a:r>
          </a:p>
          <a:p>
            <a:pPr defTabSz="762000">
              <a:buFontTx/>
              <a:buChar char="•"/>
            </a:pPr>
            <a:r>
              <a:rPr lang="en-US" altLang="ar-SA" sz="2400" u="none" dirty="0">
                <a:latin typeface="Arial Narrow" pitchFamily="34" charset="0"/>
              </a:rPr>
              <a:t> Manageability ?</a:t>
            </a:r>
          </a:p>
          <a:p>
            <a:pPr defTabSz="762000">
              <a:buFontTx/>
              <a:buChar char="•"/>
            </a:pPr>
            <a:r>
              <a:rPr lang="en-US" altLang="ar-SA" sz="2400" u="none" dirty="0">
                <a:latin typeface="Arial Narrow" pitchFamily="34" charset="0"/>
              </a:rPr>
              <a:t> controllability ?</a:t>
            </a:r>
          </a:p>
          <a:p>
            <a:pPr defTabSz="762000">
              <a:buFontTx/>
              <a:buChar char="•"/>
            </a:pPr>
            <a:r>
              <a:rPr lang="en-US" altLang="ar-SA" sz="2400" u="none" dirty="0">
                <a:solidFill>
                  <a:schemeClr val="hlink"/>
                </a:solidFill>
                <a:latin typeface="Arial Narrow" pitchFamily="34" charset="0"/>
              </a:rPr>
              <a:t> Abuse-ability</a:t>
            </a:r>
            <a:endParaRPr lang="en-US" altLang="ar-SA" sz="2400" u="none" dirty="0">
              <a:latin typeface="Arial Narrow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9047EF-D3E7-6097-F25F-FA0C5E5676CD}"/>
              </a:ext>
            </a:extLst>
          </p:cNvPr>
          <p:cNvGrpSpPr/>
          <p:nvPr/>
        </p:nvGrpSpPr>
        <p:grpSpPr>
          <a:xfrm>
            <a:off x="1398588" y="3621772"/>
            <a:ext cx="7993063" cy="2233491"/>
            <a:chOff x="1398588" y="3621772"/>
            <a:chExt cx="7993063" cy="2233491"/>
          </a:xfrm>
        </p:grpSpPr>
        <p:sp>
          <p:nvSpPr>
            <p:cNvPr id="1275907" name="Text Box 3"/>
            <p:cNvSpPr txBox="1">
              <a:spLocks noChangeArrowheads="1"/>
            </p:cNvSpPr>
            <p:nvPr/>
          </p:nvSpPr>
          <p:spPr bwMode="auto">
            <a:xfrm>
              <a:off x="1398588" y="4898975"/>
              <a:ext cx="7993063" cy="95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defTabSz="762000"/>
              <a:r>
                <a:rPr lang="en-US" sz="2800" i="1" u="none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Security is still a serious issue in most communication systems and is a very essential one !! </a:t>
              </a:r>
              <a:endParaRPr lang="en-US" u="none" dirty="0">
                <a:solidFill>
                  <a:schemeClr val="hlink"/>
                </a:solidFill>
                <a:latin typeface="Arial Narrow" pitchFamily="34" charset="0"/>
              </a:endParaRP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5B0EC455-4C55-9269-2DCA-BC33B613585F}"/>
                </a:ext>
              </a:extLst>
            </p:cNvPr>
            <p:cNvCxnSpPr>
              <a:endCxn id="1275907" idx="0"/>
            </p:cNvCxnSpPr>
            <p:nvPr/>
          </p:nvCxnSpPr>
          <p:spPr bwMode="auto">
            <a:xfrm flipH="1">
              <a:off x="5395120" y="3621772"/>
              <a:ext cx="797767" cy="1277203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ChangeArrowheads="1"/>
          </p:cNvSpPr>
          <p:nvPr/>
        </p:nvSpPr>
        <p:spPr bwMode="auto">
          <a:xfrm>
            <a:off x="2155825" y="914400"/>
            <a:ext cx="63182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480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Two</a:t>
            </a:r>
            <a:r>
              <a:rPr lang="en-US" sz="48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Major Security Tasks</a:t>
            </a:r>
          </a:p>
        </p:txBody>
      </p:sp>
      <p:sp>
        <p:nvSpPr>
          <p:cNvPr id="1277955" name="Text Box 3"/>
          <p:cNvSpPr txBox="1">
            <a:spLocks noChangeArrowheads="1"/>
          </p:cNvSpPr>
          <p:nvPr/>
        </p:nvSpPr>
        <p:spPr bwMode="auto">
          <a:xfrm>
            <a:off x="1905000" y="2118755"/>
            <a:ext cx="6537665" cy="234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lnSpc>
                <a:spcPct val="80000"/>
              </a:lnSpc>
              <a:buFontTx/>
              <a:buChar char="•"/>
            </a:pPr>
            <a:r>
              <a:rPr lang="en-US" sz="4000" i="1" u="none" dirty="0">
                <a:solidFill>
                  <a:schemeClr val="hlink"/>
                </a:solidFill>
                <a:latin typeface="Arial Narrow" pitchFamily="34" charset="0"/>
              </a:rPr>
              <a:t> Authentication</a:t>
            </a:r>
          </a:p>
          <a:p>
            <a:pPr defTabSz="762000">
              <a:lnSpc>
                <a:spcPct val="80000"/>
              </a:lnSpc>
            </a:pPr>
            <a:r>
              <a:rPr lang="en-US" sz="4000" i="1" u="none" dirty="0">
                <a:solidFill>
                  <a:schemeClr val="tx2"/>
                </a:solidFill>
                <a:latin typeface="Arial Narrow" pitchFamily="34" charset="0"/>
              </a:rPr>
              <a:t>  </a:t>
            </a:r>
            <a:r>
              <a:rPr lang="en-US" sz="3200" i="1" u="none" dirty="0">
                <a:solidFill>
                  <a:schemeClr val="tx2"/>
                </a:solidFill>
                <a:latin typeface="Arial Narrow" pitchFamily="34" charset="0"/>
              </a:rPr>
              <a:t>Securely identify network entities</a:t>
            </a:r>
          </a:p>
          <a:p>
            <a:pPr defTabSz="762000">
              <a:lnSpc>
                <a:spcPct val="80000"/>
              </a:lnSpc>
            </a:pPr>
            <a:endParaRPr lang="en-US" sz="3200" i="1" u="none" dirty="0">
              <a:solidFill>
                <a:schemeClr val="tx2"/>
              </a:solidFill>
              <a:latin typeface="Arial Narrow" pitchFamily="34" charset="0"/>
            </a:endParaRPr>
          </a:p>
          <a:p>
            <a:pPr defTabSz="762000">
              <a:lnSpc>
                <a:spcPct val="70000"/>
              </a:lnSpc>
              <a:buFontTx/>
              <a:buChar char="•"/>
            </a:pPr>
            <a:r>
              <a:rPr lang="en-US" sz="4000" i="1" u="none" dirty="0">
                <a:solidFill>
                  <a:schemeClr val="hlink"/>
                </a:solidFill>
                <a:latin typeface="Arial Narrow" pitchFamily="34" charset="0"/>
              </a:rPr>
              <a:t> Secrecy</a:t>
            </a:r>
            <a:r>
              <a:rPr lang="en-US" sz="4000" i="1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pPr defTabSz="762000">
              <a:lnSpc>
                <a:spcPct val="70000"/>
              </a:lnSpc>
            </a:pPr>
            <a:r>
              <a:rPr lang="en-US" sz="4000" i="1" u="none" dirty="0">
                <a:solidFill>
                  <a:schemeClr val="tx2"/>
                </a:solidFill>
                <a:latin typeface="Arial Narrow" pitchFamily="34" charset="0"/>
              </a:rPr>
              <a:t>   </a:t>
            </a:r>
            <a:r>
              <a:rPr lang="en-US" sz="3200" i="1" u="none" dirty="0">
                <a:solidFill>
                  <a:schemeClr val="tx2"/>
                </a:solidFill>
                <a:latin typeface="Arial Narrow" pitchFamily="34" charset="0"/>
              </a:rPr>
              <a:t>Keep data secret against illegal users</a:t>
            </a:r>
            <a:endParaRPr lang="en-US" sz="3200" u="none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277956" name="Text Box 4"/>
          <p:cNvSpPr txBox="1">
            <a:spLocks noChangeArrowheads="1"/>
          </p:cNvSpPr>
          <p:nvPr/>
        </p:nvSpPr>
        <p:spPr bwMode="auto">
          <a:xfrm>
            <a:off x="685800" y="4965037"/>
            <a:ext cx="9378950" cy="83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2400" i="1" u="none" dirty="0">
                <a:latin typeface="Arial Narrow" pitchFamily="34" charset="0"/>
              </a:rPr>
              <a:t>Security tasks require to deploy </a:t>
            </a:r>
            <a:r>
              <a:rPr lang="en-US" sz="2400" i="1" dirty="0">
                <a:latin typeface="Arial Narrow" pitchFamily="34" charset="0"/>
              </a:rPr>
              <a:t>cryptographic mechanisms</a:t>
            </a:r>
            <a:endParaRPr lang="en-US" sz="2400" i="1" u="none" dirty="0">
              <a:latin typeface="Arial Narrow" pitchFamily="34" charset="0"/>
            </a:endParaRPr>
          </a:p>
          <a:p>
            <a:pPr defTabSz="762000"/>
            <a:r>
              <a:rPr lang="en-US" sz="2400" i="1" dirty="0">
                <a:latin typeface="Arial Narrow" pitchFamily="34" charset="0"/>
              </a:rPr>
              <a:t>Cryptography:</a:t>
            </a:r>
            <a:r>
              <a:rPr lang="en-US" i="1" u="none" dirty="0">
                <a:latin typeface="Arial Narrow" pitchFamily="34" charset="0"/>
              </a:rPr>
              <a:t> deals with securely hiding and identifying information and entities</a:t>
            </a:r>
            <a:endParaRPr lang="en-US" u="none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290" name="Text Box 2"/>
          <p:cNvSpPr txBox="1">
            <a:spLocks noChangeArrowheads="1"/>
          </p:cNvSpPr>
          <p:nvPr/>
        </p:nvSpPr>
        <p:spPr bwMode="auto">
          <a:xfrm>
            <a:off x="2315240" y="85038"/>
            <a:ext cx="624401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5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Major lecture contents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698E5D1-6CF6-0E88-2C49-4EAC48BB7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243" y="1789284"/>
            <a:ext cx="8370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 Mathematics for cryptography. Number Theory (4)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BE22DF7-BEB1-A047-99C0-B7227A500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743" y="2265464"/>
            <a:ext cx="34034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 Secrecy Theory (1)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B4DE9B8-456A-2091-EB8F-049948EE2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791" y="2741644"/>
            <a:ext cx="49568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 Secret-Key Cryptography (2)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97F5EE0F-F467-184C-DA12-6C49E60E6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045" y="3217824"/>
            <a:ext cx="493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 Public-Key Cryptography (5)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830B933-6784-5EBB-3322-F64C78A50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045" y="3694004"/>
            <a:ext cx="6915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 Cryptographic Protocols and </a:t>
            </a:r>
            <a:r>
              <a:rPr lang="en-US" altLang="ar-SA" sz="32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Schems</a:t>
            </a:r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(1)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80754A4-A87E-1854-453C-DFDFE0C99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045" y="4170184"/>
            <a:ext cx="6558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n-US" altLang="ar-SA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- Physical Security and Identification (1)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375DEE9D-5DE0-0358-2416-A3FADC6BD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1681" y="5462472"/>
            <a:ext cx="61911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n-US" altLang="ar-SA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The contents are design and engineering-oriented</a:t>
            </a:r>
            <a:br>
              <a:rPr lang="en-US" altLang="ar-SA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</a:br>
            <a:r>
              <a:rPr lang="en-US" altLang="ar-SA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with Less or no proofs, </a:t>
            </a:r>
          </a:p>
        </p:txBody>
      </p:sp>
    </p:spTree>
    <p:extLst>
      <p:ext uri="{BB962C8B-B14F-4D97-AF65-F5344CB8AC3E}">
        <p14:creationId xmlns:p14="http://schemas.microsoft.com/office/powerpoint/2010/main" val="206984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290" name="Text Box 2"/>
          <p:cNvSpPr txBox="1">
            <a:spLocks noChangeArrowheads="1"/>
          </p:cNvSpPr>
          <p:nvPr/>
        </p:nvSpPr>
        <p:spPr bwMode="auto">
          <a:xfrm>
            <a:off x="561030" y="1585913"/>
            <a:ext cx="951895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altLang="ar-SA" sz="66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1. Secret-Key Cryptography</a:t>
            </a:r>
          </a:p>
          <a:p>
            <a:pPr algn="ctr" defTabSz="762000"/>
            <a:r>
              <a:rPr lang="en-US" altLang="ar-SA" sz="66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 </a:t>
            </a:r>
          </a:p>
          <a:p>
            <a:pPr algn="ctr" defTabSz="762000"/>
            <a:r>
              <a:rPr lang="en-US" altLang="ar-SA" sz="4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 (Arabic)" charset="-78"/>
              </a:rPr>
              <a:t>Overview Concepts</a:t>
            </a:r>
            <a:endParaRPr lang="en-US" altLang="ar-SA" sz="66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1372</Words>
  <Application>Microsoft Office PowerPoint</Application>
  <PresentationFormat>Custom</PresentationFormat>
  <Paragraphs>414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Black</vt:lpstr>
      <vt:lpstr>Arial Narrow</vt:lpstr>
      <vt:lpstr>Bookman Old Style</vt:lpstr>
      <vt:lpstr>Comic Sans MS</vt:lpstr>
      <vt:lpstr>Times New Roman</vt:lpstr>
      <vt:lpstr>bosch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643</cp:revision>
  <cp:lastPrinted>2015-11-05T16:59:30Z</cp:lastPrinted>
  <dcterms:created xsi:type="dcterms:W3CDTF">1996-03-01T13:14:56Z</dcterms:created>
  <dcterms:modified xsi:type="dcterms:W3CDTF">2023-03-01T07:04:13Z</dcterms:modified>
</cp:coreProperties>
</file>