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5" r:id="rId2"/>
    <p:sldId id="291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78" d="100"/>
          <a:sy n="78" d="100"/>
        </p:scale>
        <p:origin x="-132" y="756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71735" y="9420116"/>
            <a:ext cx="2961119" cy="458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26" tIns="0" rIns="19226" bIns="0" anchor="b"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1302C5B-0DF2-4525-BBBF-F7B5E8361B2D}" type="slidenum">
              <a:rPr lang="de-DE" altLang="en-US" sz="1000" i="1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12</a:t>
            </a:fld>
            <a:endParaRPr lang="de-DE" altLang="en-US" sz="1000" i="1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2475" y="742950"/>
            <a:ext cx="5329238" cy="370522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961" y="4699669"/>
            <a:ext cx="5466932" cy="4448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41" tIns="46470" rIns="92941" bIns="46470"/>
          <a:lstStyle/>
          <a:p>
            <a:pPr defTabSz="768778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93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9300" y="739775"/>
            <a:ext cx="5337175" cy="370998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687" y="4698109"/>
            <a:ext cx="5009478" cy="44511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>
                <a:latin typeface="Arial" pitchFamily="34" charset="0"/>
              </a:rPr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3158368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38681" y="9421541"/>
            <a:ext cx="2994170" cy="45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80094A-3C59-465D-A78C-ABCDF0F1D63E}" type="slidenum">
              <a:rPr lang="de-DE" altLang="de-DE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de-DE" altLang="de-DE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96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38498" y="9421917"/>
            <a:ext cx="2994353" cy="45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 anchor="b"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6DE9038-36AE-4F74-A75B-1F9BEC2D720F}" type="slidenum">
              <a:rPr lang="de-DE" sz="1200"/>
              <a:pPr algn="r" eaLnBrk="1" hangingPunct="1"/>
              <a:t>16</a:t>
            </a:fld>
            <a:endParaRPr 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0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7779" indent="-287607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50430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10601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70773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30945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91117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51289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911460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DD309D-FB2E-4D41-BA94-8263962CB13B}" type="slidenum">
              <a:rPr lang="de-DE" sz="1200"/>
              <a:pPr eaLnBrk="1" hangingPunct="1"/>
              <a:t>3</a:t>
            </a:fld>
            <a:endParaRPr lang="de-DE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1363"/>
            <a:ext cx="5354637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645" y="4711224"/>
            <a:ext cx="4970512" cy="4464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</a:rPr>
              <a:t>MH: Unterscheidet sich der Font auf dieser Folie absichtlich von den anderen?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7779" indent="-287607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50430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10601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70773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30945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91117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51289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911460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EC6151-A731-415A-B36A-D93B4DAA1BCC}" type="slidenum">
              <a:rPr lang="de-DE" sz="1200"/>
              <a:pPr eaLnBrk="1" hangingPunct="1"/>
              <a:t>4</a:t>
            </a:fld>
            <a:endParaRPr lang="de-DE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1363"/>
            <a:ext cx="5354637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645" y="4711224"/>
            <a:ext cx="4970512" cy="4464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</a:rPr>
              <a:t>MH: Unterscheidet sich der Font auf dieser Folie absichtlich von den anderen?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7779" indent="-287607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50430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10601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70773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30945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91117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51289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911460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C27F49-828A-4767-A220-A8F4A2570B5C}" type="slidenum">
              <a:rPr lang="de-DE" sz="1200"/>
              <a:pPr eaLnBrk="1" hangingPunct="1"/>
              <a:t>5</a:t>
            </a:fld>
            <a:endParaRPr lang="de-DE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7779" indent="-287607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50430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10601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70773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30945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91117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51289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911460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D1BC73-2DE0-4BA0-80E8-C72BE994B199}" type="slidenum">
              <a:rPr lang="de-DE" sz="1200"/>
              <a:pPr eaLnBrk="1" hangingPunct="1"/>
              <a:t>7</a:t>
            </a:fld>
            <a:endParaRPr lang="de-D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7779" indent="-287607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50430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10601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70773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30945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91117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51289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911460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E5215AE-F7E9-4F59-A76E-AB40A164F09A}" type="slidenum">
              <a:rPr lang="de-DE" sz="1200"/>
              <a:pPr eaLnBrk="1" hangingPunct="1"/>
              <a:t>8</a:t>
            </a:fld>
            <a:endParaRPr lang="de-DE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1363"/>
            <a:ext cx="5354637" cy="3721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645" y="4711224"/>
            <a:ext cx="4970512" cy="4464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</a:rPr>
              <a:t>MH: Unterscheidet sich der Font auf dieser Folie absichtlich von den anderen?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7779" indent="-287607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50430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10601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70773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30945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91117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51289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911460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3C4910-054C-4123-B719-7453AD2B2AD5}" type="slidenum">
              <a:rPr lang="de-DE" sz="1200"/>
              <a:pPr eaLnBrk="1" hangingPunct="1"/>
              <a:t>9</a:t>
            </a:fld>
            <a:endParaRPr lang="de-DE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7779" indent="-287607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50430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10601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70773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30945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91117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51289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911460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36CA57C-6E80-4807-905D-73B2BB65FE5D}" type="slidenum">
              <a:rPr lang="de-DE" sz="1200"/>
              <a:pPr eaLnBrk="1" hangingPunct="1"/>
              <a:t>10</a:t>
            </a:fld>
            <a:endParaRPr lang="de-DE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1363"/>
            <a:ext cx="5354637" cy="37211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645" y="4711224"/>
            <a:ext cx="4970512" cy="4464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</a:rPr>
              <a:t>MH: Unterscheidet sich der Font auf dieser Folie absichtlich von den anderen?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7779" indent="-287607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50430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10601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70773" indent="-230086" defTabSz="91235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30945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91117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51289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911460" indent="-230086" algn="ctr" defTabSz="91235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CEAEA0-51D5-4742-BF9E-33A8F92E8AA8}" type="slidenum">
              <a:rPr lang="de-DE" sz="1200"/>
              <a:pPr eaLnBrk="1" hangingPunct="1"/>
              <a:t>11</a:t>
            </a:fld>
            <a:endParaRPr lang="de-DE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18477" y="6678583"/>
            <a:ext cx="2419562" cy="383635"/>
          </a:xfrm>
          <a:prstGeom prst="rect">
            <a:avLst/>
          </a:prstGeom>
        </p:spPr>
        <p:txBody>
          <a:bodyPr lIns="100429" tIns="50214" rIns="100429" bIns="50214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2930" y="6678583"/>
            <a:ext cx="3283691" cy="383635"/>
          </a:xfrm>
          <a:prstGeom prst="rect">
            <a:avLst/>
          </a:prstGeom>
        </p:spPr>
        <p:txBody>
          <a:bodyPr lIns="100429" tIns="50214" rIns="100429" bIns="50214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511" y="6678583"/>
            <a:ext cx="2419562" cy="383635"/>
          </a:xfrm>
          <a:prstGeom prst="rect">
            <a:avLst/>
          </a:prstGeom>
        </p:spPr>
        <p:txBody>
          <a:bodyPr lIns="100429" tIns="50214" rIns="100429" bIns="50214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CF92E6-7AF6-449C-A430-3501971D2F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8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478" y="288561"/>
            <a:ext cx="9332595" cy="1200944"/>
          </a:xfrm>
          <a:prstGeom prst="rect">
            <a:avLst/>
          </a:prstGeom>
        </p:spPr>
        <p:txBody>
          <a:bodyPr lIns="100429" tIns="50214" rIns="100429" bIns="5021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78" y="1681322"/>
            <a:ext cx="9332595" cy="4755405"/>
          </a:xfrm>
          <a:prstGeom prst="rect">
            <a:avLst/>
          </a:prstGeom>
        </p:spPr>
        <p:txBody>
          <a:bodyPr lIns="100429" tIns="50214" rIns="100429" bIns="5021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908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18478" y="288561"/>
            <a:ext cx="9332595" cy="6148165"/>
          </a:xfrm>
          <a:prstGeom prst="rect">
            <a:avLst/>
          </a:prstGeom>
        </p:spPr>
        <p:txBody>
          <a:bodyPr lIns="100429" tIns="50214" rIns="100429" bIns="5021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63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3.xls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emf"/><Relationship Id="rId4" Type="http://schemas.openxmlformats.org/officeDocument/2006/relationships/image" Target="../media/image4.png"/><Relationship Id="rId9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3"/>
          <p:cNvSpPr txBox="1">
            <a:spLocks noChangeArrowheads="1"/>
          </p:cNvSpPr>
          <p:nvPr/>
        </p:nvSpPr>
        <p:spPr bwMode="auto">
          <a:xfrm>
            <a:off x="698895" y="2798747"/>
            <a:ext cx="2894890" cy="65540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0429" tIns="50214" rIns="100429" bIns="502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de-DE" sz="1800" u="none" dirty="0">
                <a:latin typeface="Arial Narrow" pitchFamily="34" charset="0"/>
              </a:rPr>
              <a:t>Date : 	26-04-2023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de-DE" sz="1800" u="none" dirty="0">
                <a:latin typeface="Arial Narrow" pitchFamily="34" charset="0"/>
              </a:rPr>
              <a:t>Duration :   </a:t>
            </a:r>
            <a:r>
              <a:rPr lang="en-US" altLang="de-DE" sz="1800" u="none" dirty="0" smtClean="0">
                <a:latin typeface="Arial Narrow" pitchFamily="34" charset="0"/>
              </a:rPr>
              <a:t>120 </a:t>
            </a:r>
            <a:r>
              <a:rPr lang="en-US" altLang="de-DE" sz="1800" u="none" dirty="0">
                <a:latin typeface="Arial Narrow" pitchFamily="34" charset="0"/>
              </a:rPr>
              <a:t>Minuets</a:t>
            </a:r>
            <a:endParaRPr lang="en-US" altLang="de-DE" sz="1100" u="none" dirty="0">
              <a:latin typeface="Arial Narrow" pitchFamily="34" charset="0"/>
            </a:endParaRPr>
          </a:p>
        </p:txBody>
      </p:sp>
      <p:sp>
        <p:nvSpPr>
          <p:cNvPr id="179309" name="Text Box 109"/>
          <p:cNvSpPr txBox="1">
            <a:spLocks noChangeArrowheads="1"/>
          </p:cNvSpPr>
          <p:nvPr/>
        </p:nvSpPr>
        <p:spPr bwMode="auto">
          <a:xfrm>
            <a:off x="3565863" y="1411433"/>
            <a:ext cx="3067385" cy="151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429" tIns="50214" rIns="100429" bIns="50214">
            <a:spAutoFit/>
          </a:bodyPr>
          <a:lstStyle/>
          <a:p>
            <a:pPr algn="ctr" eaLnBrk="0" hangingPunct="0">
              <a:defRPr/>
            </a:pPr>
            <a:r>
              <a:rPr lang="en-US" sz="2400" u="none" dirty="0" smtClean="0">
                <a:latin typeface="Arial Narrow" pitchFamily="34" charset="0"/>
              </a:rPr>
              <a:t>Midterm </a:t>
            </a:r>
            <a:r>
              <a:rPr lang="en-US" sz="2400" u="none" dirty="0">
                <a:latin typeface="Arial Narrow" pitchFamily="34" charset="0"/>
              </a:rPr>
              <a:t>Examination</a:t>
            </a:r>
          </a:p>
          <a:p>
            <a:pPr algn="ctr" eaLnBrk="0" hangingPunct="0">
              <a:defRPr/>
            </a:pPr>
            <a:r>
              <a:rPr lang="en-US" sz="2400" u="none" dirty="0">
                <a:latin typeface="Arial Narrow" pitchFamily="34" charset="0"/>
              </a:rPr>
              <a:t>Open book </a:t>
            </a:r>
            <a:r>
              <a:rPr lang="en-US" sz="2400" u="none" dirty="0" smtClean="0">
                <a:latin typeface="Arial Narrow" pitchFamily="34" charset="0"/>
              </a:rPr>
              <a:t>examination</a:t>
            </a:r>
          </a:p>
          <a:p>
            <a:pPr algn="ctr" eaLnBrk="0" hangingPunct="0">
              <a:defRPr/>
            </a:pPr>
            <a:endParaRPr lang="en-US" sz="2400" u="none" dirty="0" smtClean="0">
              <a:latin typeface="Arial Narrow" pitchFamily="34" charset="0"/>
            </a:endParaRPr>
          </a:p>
          <a:p>
            <a:pPr algn="ctr" eaLnBrk="0" hangingPunct="0">
              <a:defRPr/>
            </a:pPr>
            <a:r>
              <a:rPr lang="en-US" u="none" dirty="0" smtClean="0">
                <a:latin typeface="Arial Narrow" pitchFamily="34" charset="0"/>
              </a:rPr>
              <a:t>V9-31.05.2023</a:t>
            </a:r>
            <a:endParaRPr lang="en-US" sz="1200" u="none" dirty="0">
              <a:latin typeface="Arial Narrow" pitchFamily="34" charset="0"/>
            </a:endParaRP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698895" y="4557617"/>
            <a:ext cx="3535014" cy="19480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de-DE" altLang="en-US" sz="1500" u="none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de-DE" altLang="en-US" sz="1500" u="none" dirty="0">
                <a:latin typeface="Calibri" pitchFamily="34" charset="0"/>
              </a:rPr>
              <a:t>First </a:t>
            </a:r>
            <a:r>
              <a:rPr lang="de-DE" altLang="en-US" sz="1500" u="none" dirty="0" err="1">
                <a:latin typeface="Calibri" pitchFamily="34" charset="0"/>
              </a:rPr>
              <a:t>name</a:t>
            </a:r>
            <a:r>
              <a:rPr lang="de-DE" altLang="en-US" sz="1500" u="none" dirty="0">
                <a:latin typeface="Calibri" pitchFamily="34" charset="0"/>
              </a:rPr>
              <a:t>      ………………………………………..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de-DE" altLang="en-US" sz="1500" u="none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de-DE" altLang="en-US" sz="1500" u="none" dirty="0">
                <a:latin typeface="Calibri" pitchFamily="34" charset="0"/>
              </a:rPr>
              <a:t>Family </a:t>
            </a:r>
            <a:r>
              <a:rPr lang="de-DE" altLang="en-US" sz="1500" u="none" dirty="0" err="1">
                <a:latin typeface="Calibri" pitchFamily="34" charset="0"/>
              </a:rPr>
              <a:t>name</a:t>
            </a:r>
            <a:r>
              <a:rPr lang="de-DE" altLang="en-US" sz="1500" u="none" dirty="0">
                <a:latin typeface="Calibri" pitchFamily="34" charset="0"/>
              </a:rPr>
              <a:t>    ………………………………………..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de-DE" altLang="en-US" sz="1500" u="none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de-DE" altLang="en-US" sz="1500" u="none" dirty="0" err="1">
                <a:latin typeface="Calibri" pitchFamily="34" charset="0"/>
              </a:rPr>
              <a:t>Regl</a:t>
            </a:r>
            <a:r>
              <a:rPr lang="de-DE" altLang="en-US" sz="1500" u="none" dirty="0">
                <a:latin typeface="Calibri" pitchFamily="34" charset="0"/>
              </a:rPr>
              <a:t>-Nr.  ……………………………………….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de-DE" altLang="en-US" sz="1500" u="none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de-DE" altLang="en-US" sz="1500" u="none" dirty="0" err="1">
                <a:latin typeface="Calibri" pitchFamily="34" charset="0"/>
              </a:rPr>
              <a:t>Dept</a:t>
            </a:r>
            <a:r>
              <a:rPr lang="de-DE" altLang="en-US" sz="1500" u="none" dirty="0">
                <a:latin typeface="Calibri" pitchFamily="34" charset="0"/>
              </a:rPr>
              <a:t>: ……………………………………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624935" y="3530823"/>
            <a:ext cx="3047935" cy="302066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lIns="100429" tIns="50214" rIns="100429" bIns="50214" anchor="ctr"/>
          <a:lstStyle/>
          <a:p>
            <a:pPr algn="l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338621" y="3859374"/>
            <a:ext cx="1040556" cy="41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8847" tIns="51400" rIns="98847" bIns="514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Marks: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723780" y="4273031"/>
            <a:ext cx="2776015" cy="1669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429" tIns="50214" rIns="100429" bIns="50214"/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8194599" y="4273032"/>
            <a:ext cx="23404" cy="227845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429" tIns="50214" rIns="100429" bIns="50214"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6723780" y="4726721"/>
            <a:ext cx="2776015" cy="1669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429" tIns="50214" rIns="100429" bIns="50214"/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6723780" y="5180411"/>
            <a:ext cx="2776015" cy="1669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429" tIns="50214" rIns="100429" bIns="50214"/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6723780" y="5634101"/>
            <a:ext cx="2776015" cy="1669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429" tIns="50214" rIns="100429" bIns="50214"/>
          <a:lstStyle/>
          <a:p>
            <a:endParaRPr lang="en-US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6723780" y="6087791"/>
            <a:ext cx="2776015" cy="1669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429" tIns="50214" rIns="100429" bIns="50214"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6723780" y="6541481"/>
            <a:ext cx="2776015" cy="1669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429" tIns="50214" rIns="100429" bIns="50214"/>
          <a:lstStyle/>
          <a:p>
            <a:endParaRPr lang="en-US"/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995620" y="5667461"/>
            <a:ext cx="792929" cy="41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8847" tIns="51400" rIns="98847" bIns="514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Total</a:t>
            </a:r>
          </a:p>
        </p:txBody>
      </p:sp>
      <p:sp>
        <p:nvSpPr>
          <p:cNvPr id="20" name="Textfeld 2">
            <a:extLst>
              <a:ext uri="{FF2B5EF4-FFF2-40B4-BE49-F238E27FC236}">
                <a16:creationId xmlns:a16="http://schemas.microsoft.com/office/drawing/2014/main" xmlns="" id="{FA729B91-35A2-489A-B1CA-14D25DAA2EAD}"/>
              </a:ext>
            </a:extLst>
          </p:cNvPr>
          <p:cNvSpPr txBox="1"/>
          <p:nvPr/>
        </p:nvSpPr>
        <p:spPr>
          <a:xfrm rot="20495803">
            <a:off x="5288802" y="2614326"/>
            <a:ext cx="3413634" cy="593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0429" tIns="50214" rIns="100429" bIns="50214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de-DE" sz="3200" u="none" dirty="0">
                <a:latin typeface="+mn-lt"/>
              </a:rPr>
              <a:t>Sample Solution</a:t>
            </a:r>
          </a:p>
        </p:txBody>
      </p:sp>
      <p:sp>
        <p:nvSpPr>
          <p:cNvPr id="21" name="Text Box 153"/>
          <p:cNvSpPr txBox="1">
            <a:spLocks noChangeArrowheads="1"/>
          </p:cNvSpPr>
          <p:nvPr/>
        </p:nvSpPr>
        <p:spPr bwMode="auto">
          <a:xfrm>
            <a:off x="755044" y="508053"/>
            <a:ext cx="89178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 smtClean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</a:t>
            </a: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</a:t>
            </a:r>
            <a:r>
              <a:rPr lang="en-US" sz="5400" u="none" dirty="0" smtClean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36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266" name="Text Box 2"/>
              <p:cNvSpPr txBox="1">
                <a:spLocks noChangeArrowheads="1"/>
              </p:cNvSpPr>
              <p:nvPr/>
            </p:nvSpPr>
            <p:spPr bwMode="auto">
              <a:xfrm>
                <a:off x="468070" y="234554"/>
                <a:ext cx="9777665" cy="5242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00429" tIns="50214" rIns="100429" bIns="50214">
                <a:spAutoFit/>
              </a:bodyPr>
              <a:lstStyle>
                <a:lvl1pPr marL="533400" indent="-53340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376607" indent="-376607" eaLnBrk="1" hangingPunct="1">
                  <a:buFont typeface="+mj-lt"/>
                  <a:buAutoNum type="arabicPeriod" startAt="3"/>
                </a:pPr>
                <a:r>
                  <a:rPr lang="en-US" sz="2000" u="none" dirty="0">
                    <a:latin typeface="Arial Narrow" pitchFamily="34" charset="0"/>
                  </a:rPr>
                  <a:t>Compute the smallest positive integer  t  for which </a:t>
                </a:r>
                <a:r>
                  <a:rPr lang="en-US" sz="2000" u="none" dirty="0"/>
                  <a:t>ß</a:t>
                </a:r>
                <a:r>
                  <a:rPr lang="en-US" sz="2000" u="none" baseline="30000" dirty="0">
                    <a:latin typeface="Arial Narrow" pitchFamily="34" charset="0"/>
                  </a:rPr>
                  <a:t>-120</a:t>
                </a:r>
                <a:r>
                  <a:rPr lang="en-US" sz="2000" u="none" dirty="0">
                    <a:latin typeface="Arial Narrow" pitchFamily="34" charset="0"/>
                  </a:rPr>
                  <a:t> = </a:t>
                </a:r>
                <a:r>
                  <a:rPr lang="en-US" sz="2000" u="none" dirty="0" err="1"/>
                  <a:t>ß</a:t>
                </a:r>
                <a:r>
                  <a:rPr lang="en-US" sz="2000" u="none" baseline="30000" dirty="0" err="1">
                    <a:latin typeface="Arial Narrow" pitchFamily="34" charset="0"/>
                  </a:rPr>
                  <a:t>t</a:t>
                </a:r>
                <a:r>
                  <a:rPr lang="en-US" sz="2000" u="none" baseline="30000" dirty="0">
                    <a:latin typeface="Arial Narrow" pitchFamily="34" charset="0"/>
                  </a:rPr>
                  <a:t>  </a:t>
                </a:r>
                <a:r>
                  <a:rPr lang="en-US" sz="2000" u="none" dirty="0">
                    <a:latin typeface="Arial Narrow" pitchFamily="34" charset="0"/>
                  </a:rPr>
                  <a:t>holds.</a:t>
                </a:r>
              </a:p>
              <a:p>
                <a:pPr marL="376607" indent="-376607" eaLnBrk="1" hangingPunct="1">
                  <a:buFont typeface="+mj-lt"/>
                  <a:buAutoNum type="arabicPeriod" startAt="3"/>
                </a:pPr>
                <a:endParaRPr lang="de-DE" sz="2000" u="none" dirty="0">
                  <a:latin typeface="Arial Narrow" pitchFamily="34" charset="0"/>
                </a:endParaRPr>
              </a:p>
              <a:p>
                <a:pPr marL="0" indent="0" eaLnBrk="1" hangingPunct="1"/>
                <a:r>
                  <a:rPr lang="en-US" sz="2000" u="none" dirty="0"/>
                  <a:t>         ß</a:t>
                </a:r>
                <a:r>
                  <a:rPr lang="en-US" sz="2000" u="none" baseline="30000" dirty="0">
                    <a:latin typeface="Arial Narrow" pitchFamily="34" charset="0"/>
                  </a:rPr>
                  <a:t>-120 mod 127</a:t>
                </a:r>
                <a:r>
                  <a:rPr lang="en-US" sz="2000" u="none" dirty="0">
                    <a:latin typeface="Arial Narrow" pitchFamily="34" charset="0"/>
                  </a:rPr>
                  <a:t> = </a:t>
                </a:r>
                <a:r>
                  <a:rPr lang="en-US" sz="2000" u="none" dirty="0"/>
                  <a:t>ß</a:t>
                </a:r>
                <a:r>
                  <a:rPr lang="en-US" sz="2000" u="none" baseline="30000" dirty="0">
                    <a:latin typeface="Arial Narrow" pitchFamily="34" charset="0"/>
                  </a:rPr>
                  <a:t>-120+127 </a:t>
                </a:r>
                <a:r>
                  <a:rPr lang="en-US" sz="2000" u="none" dirty="0">
                    <a:latin typeface="Arial Narrow" pitchFamily="34" charset="0"/>
                  </a:rPr>
                  <a:t> = </a:t>
                </a:r>
                <a:r>
                  <a:rPr lang="en-US" sz="2000" u="none" dirty="0"/>
                  <a:t>ß</a:t>
                </a:r>
                <a:r>
                  <a:rPr lang="en-US" sz="2000" u="none" baseline="30000" dirty="0">
                    <a:latin typeface="Arial Narrow" pitchFamily="34" charset="0"/>
                  </a:rPr>
                  <a:t>7</a:t>
                </a:r>
                <a:r>
                  <a:rPr lang="en-US" sz="2000" u="none" dirty="0">
                    <a:latin typeface="Arial Narrow" pitchFamily="34" charset="0"/>
                  </a:rPr>
                  <a:t> = </a:t>
                </a:r>
                <a:r>
                  <a:rPr lang="en-US" sz="2000" u="none" dirty="0" err="1"/>
                  <a:t>ß</a:t>
                </a:r>
                <a:r>
                  <a:rPr lang="en-US" sz="2000" u="none" baseline="30000" dirty="0" err="1">
                    <a:latin typeface="Arial Narrow" pitchFamily="34" charset="0"/>
                  </a:rPr>
                  <a:t>t</a:t>
                </a:r>
                <a:r>
                  <a:rPr lang="en-US" sz="2000" u="none" baseline="30000" dirty="0">
                    <a:latin typeface="Arial Narrow" pitchFamily="34" charset="0"/>
                  </a:rPr>
                  <a:t> </a:t>
                </a:r>
                <a:r>
                  <a:rPr lang="en-US" sz="2000" u="none" dirty="0">
                    <a:latin typeface="Arial Narrow" pitchFamily="34" charset="0"/>
                  </a:rPr>
                  <a:t>     =&gt;  t = 7</a:t>
                </a:r>
                <a:endParaRPr lang="de-DE" sz="2000" u="none" dirty="0">
                  <a:latin typeface="Arial Narrow" pitchFamily="34" charset="0"/>
                </a:endParaRPr>
              </a:p>
              <a:p>
                <a:pPr marL="376607" indent="-376607" eaLnBrk="1" hangingPunct="1">
                  <a:buFont typeface="+mj-lt"/>
                  <a:buAutoNum type="arabicPeriod" startAt="3"/>
                </a:pPr>
                <a:endParaRPr lang="en-US" sz="2000" u="none" dirty="0">
                  <a:latin typeface="Arial Narrow" pitchFamily="34" charset="0"/>
                </a:endParaRPr>
              </a:p>
              <a:p>
                <a:pPr marL="376607" indent="-376607" eaLnBrk="1" hangingPunct="1">
                  <a:buFont typeface="+mj-lt"/>
                  <a:buAutoNum type="arabicPeriod" startAt="3"/>
                </a:pPr>
                <a:endParaRPr lang="en-US" sz="2000" u="none" dirty="0">
                  <a:latin typeface="Arial Narrow" pitchFamily="34" charset="0"/>
                </a:endParaRPr>
              </a:p>
              <a:p>
                <a:pPr marL="376607" indent="-376607" eaLnBrk="1" hangingPunct="1">
                  <a:buFont typeface="+mj-lt"/>
                  <a:buAutoNum type="arabicPeriod" startAt="3"/>
                </a:pPr>
                <a:endParaRPr lang="en-US" sz="2000" u="none" dirty="0">
                  <a:latin typeface="Arial Narrow" pitchFamily="34" charset="0"/>
                </a:endParaRPr>
              </a:p>
              <a:p>
                <a:pPr marL="376607" indent="-376607" eaLnBrk="1" hangingPunct="1">
                  <a:buFont typeface="+mj-lt"/>
                  <a:buAutoNum type="arabicPeriod" startAt="3"/>
                </a:pPr>
                <a:endParaRPr lang="en-US" sz="2000" u="none" dirty="0">
                  <a:latin typeface="Arial Narrow" pitchFamily="34" charset="0"/>
                </a:endParaRPr>
              </a:p>
              <a:p>
                <a:pPr marL="0" indent="0" eaLnBrk="1" hangingPunct="1"/>
                <a:r>
                  <a:rPr lang="en-US" sz="2000" u="none" dirty="0">
                    <a:latin typeface="Arial Narrow" pitchFamily="34" charset="0"/>
                  </a:rPr>
                  <a:t>4.     Compute the binary vector corresponding to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u="none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u="none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 u="none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sz="2000" i="1" u="none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de-DE" sz="2000" i="1" u="none">
                                    <a:latin typeface="Cambria Math"/>
                                  </a:rPr>
                                  <m:t>𝟓</m:t>
                                </m:r>
                              </m:sup>
                            </m:sSup>
                            <m:r>
                              <a:rPr lang="de-DE" sz="2000" i="1" u="none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de-DE" sz="2000" i="1" u="none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sz="2000" i="1" u="none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de-DE" sz="2000" i="1" u="none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de-DE" sz="2000" i="1" u="none">
                                <a:latin typeface="Cambria Math"/>
                              </a:rPr>
                              <m:t>+</m:t>
                            </m:r>
                            <m:r>
                              <a:rPr lang="de-DE" sz="2000" i="1" u="none">
                                <a:latin typeface="Cambria Math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de-DE" sz="2000" i="1" u="none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u="none" dirty="0">
                    <a:latin typeface="Arial Narrow" pitchFamily="34" charset="0"/>
                  </a:rPr>
                  <a:t>.</a:t>
                </a:r>
              </a:p>
              <a:p>
                <a:pPr marL="0" indent="0" eaLnBrk="1" hangingPunct="1"/>
                <a:r>
                  <a:rPr lang="en-US" sz="2000" u="none" dirty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u="none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u="none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 u="none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sz="2000" i="1" u="none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de-DE" sz="2000" i="1" u="none">
                                    <a:latin typeface="Cambria Math"/>
                                  </a:rPr>
                                  <m:t>𝟓</m:t>
                                </m:r>
                              </m:sup>
                            </m:sSup>
                            <m:r>
                              <a:rPr lang="de-DE" sz="2000" i="1" u="none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de-DE" sz="2000" i="1" u="none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sz="2000" i="1" u="none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de-DE" sz="2000" i="1" u="none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de-DE" sz="2000" i="1" u="none">
                                <a:latin typeface="Cambria Math"/>
                              </a:rPr>
                              <m:t>+</m:t>
                            </m:r>
                            <m:r>
                              <a:rPr lang="de-DE" sz="2000" i="1" u="none">
                                <a:latin typeface="Cambria Math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de-DE" sz="2000" i="1" u="none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de-DE" sz="2000" u="none">
                        <a:latin typeface="Cambria Math"/>
                      </a:rPr>
                      <m:t> =(</m:t>
                    </m:r>
                    <m:sSup>
                      <m:sSupPr>
                        <m:ctrlPr>
                          <a:rPr lang="en-US" sz="2000" i="1" u="none">
                            <a:latin typeface="Cambria Math"/>
                          </a:rPr>
                        </m:ctrlPr>
                      </m:sSupPr>
                      <m:e>
                        <m:r>
                          <a:rPr lang="de-DE" sz="2000" i="1" u="none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de-DE" sz="2000" i="1" u="none">
                            <a:latin typeface="Cambria Math"/>
                          </a:rPr>
                          <m:t>𝟏𝟎</m:t>
                        </m:r>
                      </m:sup>
                    </m:sSup>
                    <m:r>
                      <a:rPr lang="de-DE" sz="2000" i="1" u="none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de-DE" sz="2000" i="1" u="none">
                            <a:latin typeface="Cambria Math"/>
                          </a:rPr>
                        </m:ctrlPr>
                      </m:sSupPr>
                      <m:e>
                        <m:r>
                          <a:rPr lang="de-DE" sz="2000" i="1" u="none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de-DE" sz="2000" i="1" u="none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de-DE" sz="2000" i="1" u="none">
                        <a:latin typeface="Cambria Math"/>
                      </a:rPr>
                      <m:t>+</m:t>
                    </m:r>
                    <m:r>
                      <a:rPr lang="de-DE" sz="2000" i="1" u="none">
                        <a:latin typeface="Cambria Math"/>
                      </a:rPr>
                      <m:t>𝟏</m:t>
                    </m:r>
                    <m:r>
                      <a:rPr lang="de-DE" sz="2000" u="none">
                        <a:latin typeface="Cambria Math"/>
                      </a:rPr>
                      <m:t>)</m:t>
                    </m:r>
                  </m:oMath>
                </a14:m>
                <a:endParaRPr lang="de-DE" sz="2000" u="none" dirty="0">
                  <a:latin typeface="Arial Narrow" pitchFamily="34" charset="0"/>
                </a:endParaRPr>
              </a:p>
              <a:p>
                <a:pPr algn="l"/>
                <a:r>
                  <a:rPr lang="en-US" sz="2000" u="none" dirty="0">
                    <a:latin typeface="Arial Narrow" pitchFamily="34" charset="0"/>
                  </a:rPr>
                  <a:t>	</a:t>
                </a:r>
              </a:p>
              <a:p>
                <a:pPr algn="l"/>
                <a:r>
                  <a:rPr lang="en-US" sz="2000" u="none" dirty="0">
                    <a:latin typeface="Arial Narrow" pitchFamily="34" charset="0"/>
                  </a:rPr>
                  <a:t>	x</a:t>
                </a:r>
                <a:r>
                  <a:rPr lang="en-US" sz="2000" u="none" baseline="28000" dirty="0">
                    <a:latin typeface="Arial Narrow" pitchFamily="34" charset="0"/>
                  </a:rPr>
                  <a:t>7</a:t>
                </a:r>
                <a:r>
                  <a:rPr lang="en-US" sz="2000" u="none" dirty="0">
                    <a:latin typeface="Arial Narrow" pitchFamily="34" charset="0"/>
                  </a:rPr>
                  <a:t> = x</a:t>
                </a:r>
                <a:r>
                  <a:rPr lang="en-US" sz="2000" u="none" baseline="28000" dirty="0">
                    <a:latin typeface="Arial Narrow" pitchFamily="34" charset="0"/>
                  </a:rPr>
                  <a:t>6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3 </a:t>
                </a:r>
                <a:r>
                  <a:rPr lang="en-US" sz="2000" u="none" dirty="0">
                    <a:latin typeface="Arial Narrow" pitchFamily="34" charset="0"/>
                  </a:rPr>
                  <a:t>+ x + 1 ,  </a:t>
                </a:r>
                <a:endParaRPr lang="en-US" sz="2000" u="none" dirty="0" smtClean="0">
                  <a:latin typeface="Arial Narrow" pitchFamily="34" charset="0"/>
                </a:endParaRPr>
              </a:p>
              <a:p>
                <a:pPr algn="l"/>
                <a:r>
                  <a:rPr lang="en-US" sz="2000" u="none" dirty="0">
                    <a:latin typeface="Arial Narrow" pitchFamily="34" charset="0"/>
                  </a:rPr>
                  <a:t> </a:t>
                </a:r>
                <a:r>
                  <a:rPr lang="en-US" sz="2000" u="none" dirty="0" smtClean="0">
                    <a:latin typeface="Arial Narrow" pitchFamily="34" charset="0"/>
                  </a:rPr>
                  <a:t>        x</a:t>
                </a:r>
                <a:r>
                  <a:rPr lang="en-US" sz="2000" u="none" baseline="28000" dirty="0" smtClean="0">
                    <a:latin typeface="Arial Narrow" pitchFamily="34" charset="0"/>
                  </a:rPr>
                  <a:t>8</a:t>
                </a:r>
                <a:r>
                  <a:rPr lang="en-US" sz="2000" u="none" dirty="0" smtClean="0">
                    <a:latin typeface="Arial Narrow" pitchFamily="34" charset="0"/>
                  </a:rPr>
                  <a:t> </a:t>
                </a:r>
                <a:r>
                  <a:rPr lang="en-US" sz="2000" u="none" dirty="0">
                    <a:latin typeface="Arial Narrow" pitchFamily="34" charset="0"/>
                  </a:rPr>
                  <a:t>= </a:t>
                </a:r>
                <a:r>
                  <a:rPr lang="en-US" sz="2000" b="0" u="none" dirty="0">
                    <a:latin typeface="Arial Narrow" pitchFamily="34" charset="0"/>
                  </a:rPr>
                  <a:t>x</a:t>
                </a:r>
                <a:r>
                  <a:rPr lang="en-US" sz="2000" b="0" u="none" baseline="28000" dirty="0">
                    <a:latin typeface="Arial Narrow" pitchFamily="34" charset="0"/>
                  </a:rPr>
                  <a:t>7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4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2</a:t>
                </a:r>
                <a:r>
                  <a:rPr lang="en-US" sz="2000" b="0" u="none" dirty="0">
                    <a:latin typeface="Arial Narrow" pitchFamily="34" charset="0"/>
                  </a:rPr>
                  <a:t> + x  = x</a:t>
                </a:r>
                <a:r>
                  <a:rPr lang="en-US" sz="2000" b="0" u="none" baseline="28000" dirty="0">
                    <a:latin typeface="Arial Narrow" pitchFamily="34" charset="0"/>
                  </a:rPr>
                  <a:t>6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3 </a:t>
                </a:r>
                <a:r>
                  <a:rPr lang="en-US" sz="2000" b="0" u="none" dirty="0">
                    <a:latin typeface="Arial Narrow" pitchFamily="34" charset="0"/>
                  </a:rPr>
                  <a:t>+ x + 1 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4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2</a:t>
                </a:r>
                <a:r>
                  <a:rPr lang="en-US" sz="2000" b="0" u="none" dirty="0">
                    <a:latin typeface="Arial Narrow" pitchFamily="34" charset="0"/>
                  </a:rPr>
                  <a:t> + x  = </a:t>
                </a:r>
                <a:r>
                  <a:rPr lang="en-US" sz="2000" u="none" dirty="0">
                    <a:latin typeface="Arial Narrow" pitchFamily="34" charset="0"/>
                  </a:rPr>
                  <a:t>x</a:t>
                </a:r>
                <a:r>
                  <a:rPr lang="en-US" sz="2000" u="none" baseline="28000" dirty="0">
                    <a:latin typeface="Arial Narrow" pitchFamily="34" charset="0"/>
                  </a:rPr>
                  <a:t>6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4 </a:t>
                </a:r>
                <a:r>
                  <a:rPr lang="en-US" sz="2000" u="none" dirty="0">
                    <a:latin typeface="Arial Narrow" pitchFamily="34" charset="0"/>
                  </a:rPr>
                  <a:t>+  x</a:t>
                </a:r>
                <a:r>
                  <a:rPr lang="en-US" sz="2000" u="none" baseline="28000" dirty="0">
                    <a:latin typeface="Arial Narrow" pitchFamily="34" charset="0"/>
                  </a:rPr>
                  <a:t>3 </a:t>
                </a:r>
                <a:r>
                  <a:rPr lang="en-US" sz="2000" u="none" dirty="0">
                    <a:latin typeface="Arial Narrow" pitchFamily="34" charset="0"/>
                  </a:rPr>
                  <a:t>+x</a:t>
                </a:r>
                <a:r>
                  <a:rPr lang="en-US" sz="2000" u="none" baseline="28000" dirty="0">
                    <a:latin typeface="Arial Narrow" pitchFamily="34" charset="0"/>
                  </a:rPr>
                  <a:t>2</a:t>
                </a:r>
                <a:r>
                  <a:rPr lang="en-US" sz="2000" u="none" dirty="0">
                    <a:latin typeface="Arial Narrow" pitchFamily="34" charset="0"/>
                  </a:rPr>
                  <a:t> + 1</a:t>
                </a:r>
              </a:p>
              <a:p>
                <a:pPr algn="l"/>
                <a:r>
                  <a:rPr lang="de-DE" sz="2000" u="none" dirty="0">
                    <a:latin typeface="Arial Narrow" pitchFamily="34" charset="0"/>
                  </a:rPr>
                  <a:t>        </a:t>
                </a:r>
                <a:r>
                  <a:rPr lang="de-DE" sz="2000" u="none" dirty="0" smtClean="0">
                    <a:latin typeface="Arial Narrow" pitchFamily="34" charset="0"/>
                  </a:rPr>
                  <a:t> </a:t>
                </a:r>
                <a:r>
                  <a:rPr lang="en-US" sz="2000" u="none" dirty="0">
                    <a:latin typeface="Arial Narrow" pitchFamily="34" charset="0"/>
                  </a:rPr>
                  <a:t>x</a:t>
                </a:r>
                <a:r>
                  <a:rPr lang="en-US" sz="2000" u="none" baseline="28000" dirty="0">
                    <a:latin typeface="Arial Narrow" pitchFamily="34" charset="0"/>
                  </a:rPr>
                  <a:t>9</a:t>
                </a:r>
                <a:r>
                  <a:rPr lang="en-US" sz="2000" u="none" dirty="0">
                    <a:latin typeface="Arial Narrow" pitchFamily="34" charset="0"/>
                  </a:rPr>
                  <a:t> = </a:t>
                </a:r>
                <a:r>
                  <a:rPr lang="en-US" sz="2000" b="0" u="none" dirty="0">
                    <a:latin typeface="Arial Narrow" pitchFamily="34" charset="0"/>
                  </a:rPr>
                  <a:t>x</a:t>
                </a:r>
                <a:r>
                  <a:rPr lang="en-US" sz="2000" b="0" u="none" baseline="28000" dirty="0">
                    <a:latin typeface="Arial Narrow" pitchFamily="34" charset="0"/>
                  </a:rPr>
                  <a:t>7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5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4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3</a:t>
                </a:r>
                <a:r>
                  <a:rPr lang="en-US" sz="2000" b="0" u="none" dirty="0">
                    <a:latin typeface="Arial Narrow" pitchFamily="34" charset="0"/>
                  </a:rPr>
                  <a:t> + x  = x</a:t>
                </a:r>
                <a:r>
                  <a:rPr lang="en-US" sz="2000" b="0" u="none" baseline="28000" dirty="0">
                    <a:latin typeface="Arial Narrow" pitchFamily="34" charset="0"/>
                  </a:rPr>
                  <a:t>6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3 </a:t>
                </a:r>
                <a:r>
                  <a:rPr lang="en-US" sz="2000" b="0" u="none" dirty="0">
                    <a:latin typeface="Arial Narrow" pitchFamily="34" charset="0"/>
                  </a:rPr>
                  <a:t>+ x + 1 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5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4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3</a:t>
                </a:r>
                <a:r>
                  <a:rPr lang="en-US" sz="2000" b="0" u="none" dirty="0">
                    <a:latin typeface="Arial Narrow" pitchFamily="34" charset="0"/>
                  </a:rPr>
                  <a:t> + x  </a:t>
                </a:r>
                <a:r>
                  <a:rPr lang="en-US" sz="2000" u="none" dirty="0">
                    <a:latin typeface="Arial Narrow" pitchFamily="34" charset="0"/>
                  </a:rPr>
                  <a:t>= x</a:t>
                </a:r>
                <a:r>
                  <a:rPr lang="en-US" sz="2000" u="none" baseline="28000" dirty="0">
                    <a:latin typeface="Arial Narrow" pitchFamily="34" charset="0"/>
                  </a:rPr>
                  <a:t>6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5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4 </a:t>
                </a:r>
                <a:r>
                  <a:rPr lang="en-US" sz="2000" u="none" dirty="0">
                    <a:latin typeface="Arial Narrow" pitchFamily="34" charset="0"/>
                  </a:rPr>
                  <a:t> + 1 </a:t>
                </a:r>
              </a:p>
              <a:p>
                <a:pPr algn="l"/>
                <a:r>
                  <a:rPr lang="de-DE" sz="2000" u="none" dirty="0">
                    <a:latin typeface="Arial Narrow" pitchFamily="34" charset="0"/>
                  </a:rPr>
                  <a:t>       </a:t>
                </a:r>
                <a:r>
                  <a:rPr lang="de-DE" sz="2000" u="none" dirty="0" smtClean="0">
                    <a:latin typeface="Arial Narrow" pitchFamily="34" charset="0"/>
                  </a:rPr>
                  <a:t> </a:t>
                </a:r>
                <a:r>
                  <a:rPr lang="en-US" sz="2000" u="none" dirty="0">
                    <a:latin typeface="Arial Narrow" pitchFamily="34" charset="0"/>
                  </a:rPr>
                  <a:t>x</a:t>
                </a:r>
                <a:r>
                  <a:rPr lang="en-US" sz="2000" u="none" baseline="28000" dirty="0">
                    <a:latin typeface="Arial Narrow" pitchFamily="34" charset="0"/>
                  </a:rPr>
                  <a:t>10</a:t>
                </a:r>
                <a:r>
                  <a:rPr lang="en-US" sz="2000" u="none" dirty="0">
                    <a:latin typeface="Arial Narrow" pitchFamily="34" charset="0"/>
                  </a:rPr>
                  <a:t> = </a:t>
                </a:r>
                <a:r>
                  <a:rPr lang="en-US" sz="2000" b="0" u="none" dirty="0">
                    <a:latin typeface="Arial Narrow" pitchFamily="34" charset="0"/>
                  </a:rPr>
                  <a:t>x</a:t>
                </a:r>
                <a:r>
                  <a:rPr lang="en-US" sz="2000" b="0" u="none" baseline="28000" dirty="0">
                    <a:latin typeface="Arial Narrow" pitchFamily="34" charset="0"/>
                  </a:rPr>
                  <a:t>7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6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5 </a:t>
                </a:r>
                <a:r>
                  <a:rPr lang="en-US" sz="2000" b="0" u="none" dirty="0">
                    <a:latin typeface="Arial Narrow" pitchFamily="34" charset="0"/>
                  </a:rPr>
                  <a:t>+ x  = x</a:t>
                </a:r>
                <a:r>
                  <a:rPr lang="en-US" sz="2000" b="0" u="none" baseline="28000" dirty="0">
                    <a:latin typeface="Arial Narrow" pitchFamily="34" charset="0"/>
                  </a:rPr>
                  <a:t>6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3 </a:t>
                </a:r>
                <a:r>
                  <a:rPr lang="en-US" sz="2000" b="0" u="none" dirty="0">
                    <a:latin typeface="Arial Narrow" pitchFamily="34" charset="0"/>
                  </a:rPr>
                  <a:t>+ x + 1</a:t>
                </a:r>
                <a:r>
                  <a:rPr lang="en-US" sz="2000" b="0" u="none" baseline="28000" dirty="0">
                    <a:latin typeface="Arial Narrow" pitchFamily="34" charset="0"/>
                  </a:rPr>
                  <a:t>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6 </a:t>
                </a:r>
                <a:r>
                  <a:rPr lang="en-US" sz="2000" b="0" u="none" dirty="0">
                    <a:latin typeface="Arial Narrow" pitchFamily="34" charset="0"/>
                  </a:rPr>
                  <a:t>+ x</a:t>
                </a:r>
                <a:r>
                  <a:rPr lang="en-US" sz="2000" b="0" u="none" baseline="28000" dirty="0">
                    <a:latin typeface="Arial Narrow" pitchFamily="34" charset="0"/>
                  </a:rPr>
                  <a:t>5 </a:t>
                </a:r>
                <a:r>
                  <a:rPr lang="en-US" sz="2000" b="0" u="none" dirty="0">
                    <a:latin typeface="Arial Narrow" pitchFamily="34" charset="0"/>
                  </a:rPr>
                  <a:t>+ x  </a:t>
                </a:r>
                <a:r>
                  <a:rPr lang="en-US" sz="2000" u="none" dirty="0">
                    <a:latin typeface="Arial Narrow" pitchFamily="34" charset="0"/>
                  </a:rPr>
                  <a:t>= x</a:t>
                </a:r>
                <a:r>
                  <a:rPr lang="en-US" sz="2000" u="none" baseline="28000" dirty="0">
                    <a:latin typeface="Arial Narrow" pitchFamily="34" charset="0"/>
                  </a:rPr>
                  <a:t>5 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3 </a:t>
                </a:r>
                <a:r>
                  <a:rPr lang="en-US" sz="2000" u="none" dirty="0">
                    <a:latin typeface="Arial Narrow" pitchFamily="34" charset="0"/>
                  </a:rPr>
                  <a:t>+1</a:t>
                </a:r>
                <a:r>
                  <a:rPr lang="en-US" sz="2000" u="none" baseline="28000" dirty="0">
                    <a:latin typeface="Arial Narrow" pitchFamily="34" charset="0"/>
                  </a:rPr>
                  <a:t> </a:t>
                </a:r>
                <a:endParaRPr lang="en-US" sz="2000" u="none" dirty="0">
                  <a:latin typeface="Arial Narrow" pitchFamily="34" charset="0"/>
                </a:endParaRPr>
              </a:p>
              <a:p>
                <a:pPr algn="l"/>
                <a:endParaRPr lang="en-US" sz="2000" u="none" dirty="0">
                  <a:latin typeface="Arial Narrow" pitchFamily="34" charset="0"/>
                </a:endParaRPr>
              </a:p>
              <a:p>
                <a:pPr algn="l"/>
                <a:r>
                  <a:rPr lang="en-US" sz="2000" u="none" dirty="0">
                    <a:latin typeface="Arial Narrow" pitchFamily="34" charset="0"/>
                  </a:rPr>
                  <a:t>          </a:t>
                </a:r>
                <a:r>
                  <a:rPr lang="en-US" sz="2000" u="none" dirty="0" smtClean="0">
                    <a:latin typeface="Arial Narrow" pitchFamily="34" charset="0"/>
                  </a:rPr>
                  <a:t>Substituting in   x</a:t>
                </a:r>
                <a:r>
                  <a:rPr lang="en-US" sz="2000" u="none" baseline="28000" dirty="0" smtClean="0">
                    <a:latin typeface="Arial Narrow" pitchFamily="34" charset="0"/>
                  </a:rPr>
                  <a:t>10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4 </a:t>
                </a:r>
                <a:r>
                  <a:rPr lang="en-US" sz="2000" u="none" dirty="0">
                    <a:latin typeface="Arial Narrow" pitchFamily="34" charset="0"/>
                  </a:rPr>
                  <a:t>+ 1 = x</a:t>
                </a:r>
                <a:r>
                  <a:rPr lang="en-US" sz="2000" u="none" baseline="28000" dirty="0">
                    <a:latin typeface="Arial Narrow" pitchFamily="34" charset="0"/>
                  </a:rPr>
                  <a:t>5 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3 </a:t>
                </a:r>
                <a:r>
                  <a:rPr lang="en-US" sz="2000" u="none" dirty="0">
                    <a:latin typeface="Arial Narrow" pitchFamily="34" charset="0"/>
                  </a:rPr>
                  <a:t>+1</a:t>
                </a:r>
                <a:r>
                  <a:rPr lang="en-US" sz="2000" u="none" baseline="28000" dirty="0">
                    <a:latin typeface="Arial Narrow" pitchFamily="34" charset="0"/>
                  </a:rPr>
                  <a:t>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4 </a:t>
                </a:r>
                <a:r>
                  <a:rPr lang="en-US" sz="2000" u="none" dirty="0">
                    <a:latin typeface="Arial Narrow" pitchFamily="34" charset="0"/>
                  </a:rPr>
                  <a:t>+ 1 = x</a:t>
                </a:r>
                <a:r>
                  <a:rPr lang="en-US" sz="2000" u="none" baseline="28000" dirty="0">
                    <a:latin typeface="Arial Narrow" pitchFamily="34" charset="0"/>
                  </a:rPr>
                  <a:t>5 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4 </a:t>
                </a:r>
                <a:r>
                  <a:rPr lang="en-US" sz="2000" u="none" dirty="0">
                    <a:latin typeface="Arial Narrow" pitchFamily="34" charset="0"/>
                  </a:rPr>
                  <a:t>+ x</a:t>
                </a:r>
                <a:r>
                  <a:rPr lang="en-US" sz="2000" u="none" baseline="28000" dirty="0">
                    <a:latin typeface="Arial Narrow" pitchFamily="34" charset="0"/>
                  </a:rPr>
                  <a:t>3 </a:t>
                </a:r>
                <a:r>
                  <a:rPr lang="en-US" sz="2000" u="none" dirty="0">
                    <a:latin typeface="Arial Narrow" pitchFamily="34" charset="0"/>
                  </a:rPr>
                  <a:t>  = </a:t>
                </a:r>
                <a:r>
                  <a:rPr lang="en-US" sz="2000" u="none" dirty="0" smtClean="0">
                    <a:solidFill>
                      <a:srgbClr val="FF0000"/>
                    </a:solidFill>
                    <a:latin typeface="Arial Narrow" pitchFamily="34" charset="0"/>
                  </a:rPr>
                  <a:t>0111000</a:t>
                </a:r>
                <a:endParaRPr lang="en-US" sz="2000" u="none" dirty="0">
                  <a:solidFill>
                    <a:srgbClr val="FF0000"/>
                  </a:solidFill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1126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070" y="234554"/>
                <a:ext cx="9777665" cy="5242431"/>
              </a:xfrm>
              <a:prstGeom prst="rect">
                <a:avLst/>
              </a:prstGeom>
              <a:blipFill rotWithShape="1">
                <a:blip r:embed="rId3"/>
                <a:stretch>
                  <a:fillRect l="-561" t="-581" b="-10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A1C61B-37B0-42FD-B00E-1600DC630390}"/>
              </a:ext>
            </a:extLst>
          </p:cNvPr>
          <p:cNvSpPr txBox="1"/>
          <p:nvPr/>
        </p:nvSpPr>
        <p:spPr>
          <a:xfrm>
            <a:off x="1010664" y="1039096"/>
            <a:ext cx="9157591" cy="686184"/>
          </a:xfrm>
          <a:prstGeom prst="rect">
            <a:avLst/>
          </a:prstGeom>
          <a:noFill/>
        </p:spPr>
        <p:txBody>
          <a:bodyPr wrap="square" lIns="100429" tIns="50214" rIns="100429" bIns="50214">
            <a:spAutoFit/>
          </a:bodyPr>
          <a:lstStyle/>
          <a:p>
            <a:pPr marL="188304" indent="-188304" eaLnBrk="1" hangingPunct="1">
              <a:buFont typeface="Arial" panose="020B0604020202020204" pitchFamily="34" charset="0"/>
              <a:buChar char="•"/>
            </a:pPr>
            <a:endParaRPr lang="en-US" altLang="de-DE" u="none" dirty="0"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 algn="l" eaLnBrk="1" hangingPunct="1">
              <a:defRPr/>
            </a:pPr>
            <a:r>
              <a:rPr lang="en-US" sz="1800" u="none" dirty="0">
                <a:latin typeface="Arial Narrow" pitchFamily="34" charset="0"/>
                <a:sym typeface="Symbol" pitchFamily="18" charset="2"/>
              </a:rPr>
              <a:t>Remark :  As the order of a is 127, the smallest modulus in the exponent is 127</a:t>
            </a:r>
          </a:p>
        </p:txBody>
      </p:sp>
    </p:spTree>
    <p:extLst>
      <p:ext uri="{BB962C8B-B14F-4D97-AF65-F5344CB8AC3E}">
        <p14:creationId xmlns:p14="http://schemas.microsoft.com/office/powerpoint/2010/main" val="331709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63108" y="300237"/>
            <a:ext cx="9847190" cy="133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429" tIns="50214" rIns="100429" bIns="50214">
            <a:spAutoFit/>
          </a:bodyPr>
          <a:lstStyle>
            <a:lvl1pPr marL="542925" indent="-542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u="none" dirty="0">
                <a:solidFill>
                  <a:prstClr val="black"/>
                </a:solidFill>
                <a:latin typeface="Arial Narrow" pitchFamily="34" charset="0"/>
              </a:rPr>
              <a:t>Q9:	Sketch the scheme of one unconditionally secure cipher and set the necessary operation conditions therefore.</a:t>
            </a:r>
          </a:p>
          <a:p>
            <a:pPr algn="l" eaLnBrk="1" hangingPunct="1"/>
            <a:endParaRPr lang="en-US" u="none" dirty="0">
              <a:solidFill>
                <a:prstClr val="black"/>
              </a:solidFill>
              <a:latin typeface="Arial Narrow" pitchFamily="34" charset="0"/>
            </a:endParaRPr>
          </a:p>
          <a:p>
            <a:pPr algn="l" eaLnBrk="1" hangingPunct="1"/>
            <a:r>
              <a:rPr lang="en-US" u="none" dirty="0">
                <a:solidFill>
                  <a:prstClr val="black"/>
                </a:solidFill>
                <a:latin typeface="Arial Narrow" pitchFamily="34" charset="0"/>
              </a:rPr>
              <a:t>	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9378647" y="736797"/>
            <a:ext cx="659676" cy="40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de-DE" u="none" dirty="0">
                <a:solidFill>
                  <a:prstClr val="black"/>
                </a:solidFill>
                <a:latin typeface="Arial Narrow" pitchFamily="34" charset="0"/>
              </a:rPr>
              <a:t>(4 P)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40824" y="4531350"/>
            <a:ext cx="8634091" cy="40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429" tIns="50214" rIns="100429" bIns="50214"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eaLnBrk="1" hangingPunct="1"/>
            <a:r>
              <a:rPr lang="en-US" u="none" dirty="0">
                <a:solidFill>
                  <a:prstClr val="black"/>
                </a:solidFill>
                <a:latin typeface="Arial Narrow" pitchFamily="34" charset="0"/>
              </a:rPr>
              <a:t>Q 10:   What is the difference between an irreducible and a primitive polynomial?</a:t>
            </a:r>
            <a:endParaRPr lang="en-US" u="none" dirty="0">
              <a:solidFill>
                <a:prstClr val="black"/>
              </a:solidFill>
              <a:latin typeface="Arial Narrow" pitchFamily="34" charset="0"/>
              <a:sym typeface="Symbol" pitchFamily="18" charset="2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916" y="4481032"/>
            <a:ext cx="788518" cy="51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348501" y="4940535"/>
            <a:ext cx="8480534" cy="204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429" tIns="50214" rIns="100429" bIns="50214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800" u="none" dirty="0">
                <a:latin typeface="Arial Narrow" pitchFamily="34" charset="0"/>
              </a:rPr>
              <a:t>irreducible polynomial:  A polynomial of degree m is said to be irreducible if it cannot be factored into nontrivial polynomials over the same field. If the order of x modulo that polynomial is 2</a:t>
            </a:r>
            <a:r>
              <a:rPr lang="en-US" sz="1800" u="none" baseline="30000" dirty="0">
                <a:latin typeface="Arial Narrow" pitchFamily="34" charset="0"/>
              </a:rPr>
              <a:t>m</a:t>
            </a:r>
            <a:r>
              <a:rPr lang="en-US" sz="1800" u="none" dirty="0">
                <a:latin typeface="Arial Narrow" pitchFamily="34" charset="0"/>
              </a:rPr>
              <a:t>-1, then it is </a:t>
            </a:r>
            <a:r>
              <a:rPr lang="en-US" sz="1800" u="none" dirty="0" smtClean="0">
                <a:latin typeface="Arial Narrow" pitchFamily="34" charset="0"/>
              </a:rPr>
              <a:t>said </a:t>
            </a:r>
            <a:r>
              <a:rPr lang="en-US" sz="1800" u="none" dirty="0">
                <a:latin typeface="Arial Narrow" pitchFamily="34" charset="0"/>
              </a:rPr>
              <a:t>to be </a:t>
            </a:r>
            <a:r>
              <a:rPr lang="en-US" sz="1800" u="none" dirty="0" smtClean="0">
                <a:latin typeface="Arial Narrow" pitchFamily="34" charset="0"/>
              </a:rPr>
              <a:t>primitive polynomial. </a:t>
            </a:r>
            <a:endParaRPr lang="en-US" sz="1800" u="none" dirty="0">
              <a:latin typeface="Arial Narrow" pitchFamily="34" charset="0"/>
            </a:endParaRPr>
          </a:p>
          <a:p>
            <a:r>
              <a:rPr lang="en-US" sz="1800" dirty="0">
                <a:latin typeface="Arial Narrow" pitchFamily="34" charset="0"/>
              </a:rPr>
              <a:t>In other words:</a:t>
            </a:r>
          </a:p>
          <a:p>
            <a:r>
              <a:rPr lang="en-US" sz="1800" u="none" dirty="0">
                <a:latin typeface="Arial Narrow" pitchFamily="34" charset="0"/>
              </a:rPr>
              <a:t>The order of x for any irreducible polynomial is a divisor of 2</a:t>
            </a:r>
            <a:r>
              <a:rPr lang="en-US" sz="1800" u="none" baseline="30000" dirty="0">
                <a:latin typeface="Arial Narrow" pitchFamily="34" charset="0"/>
              </a:rPr>
              <a:t>m</a:t>
            </a:r>
            <a:r>
              <a:rPr lang="en-US" sz="1800" u="none" dirty="0">
                <a:latin typeface="Arial Narrow" pitchFamily="34" charset="0"/>
              </a:rPr>
              <a:t>-1  if the order of x is maximum (that is 2</a:t>
            </a:r>
            <a:r>
              <a:rPr lang="en-US" sz="1800" u="none" baseline="30000" dirty="0">
                <a:latin typeface="Arial Narrow" pitchFamily="34" charset="0"/>
              </a:rPr>
              <a:t>m</a:t>
            </a:r>
            <a:r>
              <a:rPr lang="en-US" sz="1800" u="none" dirty="0">
                <a:latin typeface="Arial Narrow" pitchFamily="34" charset="0"/>
              </a:rPr>
              <a:t>-1) then the polynomial is said to be a primitive polynomial). </a:t>
            </a:r>
            <a:endParaRPr lang="ar-SA" sz="1800" u="none" dirty="0">
              <a:latin typeface="Arial Narrow" pitchFamily="34" charset="0"/>
            </a:endParaRPr>
          </a:p>
          <a:p>
            <a:endParaRPr lang="ar-SA" sz="1800" u="none" dirty="0">
              <a:latin typeface="Arial Narrow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853893" y="1216933"/>
            <a:ext cx="8552550" cy="3174183"/>
            <a:chOff x="-126571" y="775707"/>
            <a:chExt cx="9557889" cy="3765888"/>
          </a:xfrm>
        </p:grpSpPr>
        <p:sp>
          <p:nvSpPr>
            <p:cNvPr id="30" name="Textfeld 7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206446" cy="474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100428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b="0" u="none" kern="0">
                <a:latin typeface="Arial Narrow" panose="020B0606020202030204" pitchFamily="34" charset="0"/>
              </a:endParaRPr>
            </a:p>
          </p:txBody>
        </p:sp>
        <p:grpSp>
          <p:nvGrpSpPr>
            <p:cNvPr id="34" name="Group 3"/>
            <p:cNvGrpSpPr>
              <a:grpSpLocks/>
            </p:cNvGrpSpPr>
            <p:nvPr/>
          </p:nvGrpSpPr>
          <p:grpSpPr bwMode="auto">
            <a:xfrm>
              <a:off x="330733" y="3093478"/>
              <a:ext cx="6989376" cy="450851"/>
              <a:chOff x="941" y="2995"/>
              <a:chExt cx="4404" cy="284"/>
            </a:xfrm>
          </p:grpSpPr>
          <p:sp>
            <p:nvSpPr>
              <p:cNvPr id="35" name="Text Box 4"/>
              <p:cNvSpPr txBox="1">
                <a:spLocks noChangeArrowheads="1"/>
              </p:cNvSpPr>
              <p:nvPr/>
            </p:nvSpPr>
            <p:spPr bwMode="auto">
              <a:xfrm>
                <a:off x="941" y="2995"/>
                <a:ext cx="2020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ar-SA" sz="1800" u="none" dirty="0">
                    <a:latin typeface="Arial Narrow" panose="020B0606020202030204" pitchFamily="34" charset="0"/>
                    <a:cs typeface="Times New Roman (Arabic)" charset="-78"/>
                  </a:rPr>
                  <a:t>Random One Time secret Key</a:t>
                </a:r>
              </a:p>
            </p:txBody>
          </p:sp>
          <p:sp>
            <p:nvSpPr>
              <p:cNvPr id="36" name="Text Box 5"/>
              <p:cNvSpPr txBox="1">
                <a:spLocks noChangeArrowheads="1"/>
              </p:cNvSpPr>
              <p:nvPr/>
            </p:nvSpPr>
            <p:spPr bwMode="auto">
              <a:xfrm>
                <a:off x="3325" y="3003"/>
                <a:ext cx="2020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ar-SA" sz="1800" u="none" dirty="0">
                    <a:latin typeface="Arial Narrow" panose="020B0606020202030204" pitchFamily="34" charset="0"/>
                    <a:cs typeface="Times New Roman (Arabic)" charset="-78"/>
                  </a:rPr>
                  <a:t>Random One Time secret Key</a:t>
                </a:r>
              </a:p>
            </p:txBody>
          </p:sp>
        </p:grp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544375" y="3594267"/>
              <a:ext cx="7957862" cy="438156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0" tIns="45710" rIns="91420" bIns="45710">
              <a:spAutoFit/>
            </a:bodyPr>
            <a:lstStyle/>
            <a:p>
              <a:pPr algn="ctr" defTabSz="836724"/>
              <a:r>
                <a:rPr lang="de-DE" altLang="ar-SA" sz="1800" u="none" dirty="0" err="1">
                  <a:latin typeface="Arial Narrow" panose="020B0606020202030204" pitchFamily="34" charset="0"/>
                  <a:cs typeface="Times New Roman (Arabic)" charset="-78"/>
                </a:rPr>
                <a:t>Unconditional</a:t>
              </a:r>
              <a:r>
                <a:rPr lang="de-DE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 Secrecy </a:t>
              </a:r>
              <a:r>
                <a:rPr lang="de-DE" altLang="ar-SA" sz="1800" u="none" dirty="0" err="1">
                  <a:latin typeface="Arial Narrow" panose="020B0606020202030204" pitchFamily="34" charset="0"/>
                  <a:cs typeface="Times New Roman (Arabic)" charset="-78"/>
                </a:rPr>
                <a:t>if</a:t>
              </a:r>
              <a:r>
                <a:rPr lang="de-DE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 :    </a:t>
              </a:r>
              <a:r>
                <a:rPr lang="en-GB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Key length = Clear text length </a:t>
              </a:r>
              <a:r>
                <a:rPr lang="de-DE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     </a:t>
              </a:r>
              <a:r>
                <a:rPr lang="en-GB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(Shannon 1949)</a:t>
              </a:r>
            </a:p>
          </p:txBody>
        </p:sp>
        <p:grpSp>
          <p:nvGrpSpPr>
            <p:cNvPr id="38" name="Group 7"/>
            <p:cNvGrpSpPr>
              <a:grpSpLocks/>
            </p:cNvGrpSpPr>
            <p:nvPr/>
          </p:nvGrpSpPr>
          <p:grpSpPr bwMode="auto">
            <a:xfrm>
              <a:off x="616325" y="2288596"/>
              <a:ext cx="8351188" cy="727075"/>
              <a:chOff x="1138" y="2544"/>
              <a:chExt cx="5262" cy="458"/>
            </a:xfrm>
          </p:grpSpPr>
          <p:sp>
            <p:nvSpPr>
              <p:cNvPr id="39" name="Text Box 8"/>
              <p:cNvSpPr txBox="1">
                <a:spLocks noChangeArrowheads="1"/>
              </p:cNvSpPr>
              <p:nvPr/>
            </p:nvSpPr>
            <p:spPr bwMode="auto">
              <a:xfrm>
                <a:off x="1138" y="2706"/>
                <a:ext cx="672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ar-SA" sz="1800" u="none" dirty="0">
                    <a:latin typeface="Arial Narrow" panose="020B0606020202030204" pitchFamily="34" charset="0"/>
                    <a:cs typeface="Times New Roman (Arabic)" charset="-78"/>
                  </a:rPr>
                  <a:t>key-tape</a:t>
                </a:r>
              </a:p>
            </p:txBody>
          </p:sp>
          <p:sp>
            <p:nvSpPr>
              <p:cNvPr id="40" name="Oval 9"/>
              <p:cNvSpPr>
                <a:spLocks noChangeArrowheads="1"/>
              </p:cNvSpPr>
              <p:nvPr/>
            </p:nvSpPr>
            <p:spPr bwMode="auto">
              <a:xfrm>
                <a:off x="1776" y="2688"/>
                <a:ext cx="288" cy="288"/>
              </a:xfrm>
              <a:prstGeom prst="ellipse">
                <a:avLst/>
              </a:prstGeom>
              <a:solidFill>
                <a:srgbClr val="FF00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41" name="Line 10"/>
              <p:cNvSpPr>
                <a:spLocks noChangeShapeType="1"/>
              </p:cNvSpPr>
              <p:nvPr/>
            </p:nvSpPr>
            <p:spPr bwMode="auto">
              <a:xfrm flipH="1">
                <a:off x="1920" y="2544"/>
                <a:ext cx="336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42" name="Oval 11"/>
              <p:cNvSpPr>
                <a:spLocks noChangeArrowheads="1"/>
              </p:cNvSpPr>
              <p:nvPr/>
            </p:nvSpPr>
            <p:spPr bwMode="auto">
              <a:xfrm>
                <a:off x="1872" y="2784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43" name="Text Box 12"/>
              <p:cNvSpPr txBox="1">
                <a:spLocks noChangeArrowheads="1"/>
              </p:cNvSpPr>
              <p:nvPr/>
            </p:nvSpPr>
            <p:spPr bwMode="auto">
              <a:xfrm>
                <a:off x="3088" y="2726"/>
                <a:ext cx="672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ar-SA" sz="1800" u="none" dirty="0">
                    <a:latin typeface="Arial Narrow" panose="020B0606020202030204" pitchFamily="34" charset="0"/>
                    <a:cs typeface="Times New Roman (Arabic)" charset="-78"/>
                  </a:rPr>
                  <a:t>key-tape</a:t>
                </a:r>
              </a:p>
            </p:txBody>
          </p:sp>
          <p:sp>
            <p:nvSpPr>
              <p:cNvPr id="44" name="Oval 13"/>
              <p:cNvSpPr>
                <a:spLocks noChangeArrowheads="1"/>
              </p:cNvSpPr>
              <p:nvPr/>
            </p:nvSpPr>
            <p:spPr bwMode="auto">
              <a:xfrm>
                <a:off x="3812" y="2688"/>
                <a:ext cx="288" cy="288"/>
              </a:xfrm>
              <a:prstGeom prst="ellipse">
                <a:avLst/>
              </a:prstGeom>
              <a:solidFill>
                <a:srgbClr val="FF00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45" name="Line 14"/>
              <p:cNvSpPr>
                <a:spLocks noChangeShapeType="1"/>
              </p:cNvSpPr>
              <p:nvPr/>
            </p:nvSpPr>
            <p:spPr bwMode="auto">
              <a:xfrm flipH="1">
                <a:off x="3956" y="2544"/>
                <a:ext cx="336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46" name="Oval 15"/>
              <p:cNvSpPr>
                <a:spLocks noChangeArrowheads="1"/>
              </p:cNvSpPr>
              <p:nvPr/>
            </p:nvSpPr>
            <p:spPr bwMode="auto">
              <a:xfrm>
                <a:off x="3908" y="2784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47" name="Freeform 16"/>
              <p:cNvSpPr>
                <a:spLocks/>
              </p:cNvSpPr>
              <p:nvPr/>
            </p:nvSpPr>
            <p:spPr bwMode="auto">
              <a:xfrm>
                <a:off x="4560" y="2640"/>
                <a:ext cx="201" cy="124"/>
              </a:xfrm>
              <a:custGeom>
                <a:avLst/>
                <a:gdLst>
                  <a:gd name="T0" fmla="*/ 177 w 107"/>
                  <a:gd name="T1" fmla="*/ 0 h 121"/>
                  <a:gd name="T2" fmla="*/ 201 w 107"/>
                  <a:gd name="T3" fmla="*/ 0 h 121"/>
                  <a:gd name="T4" fmla="*/ 250 w 107"/>
                  <a:gd name="T5" fmla="*/ 0 h 121"/>
                  <a:gd name="T6" fmla="*/ 276 w 107"/>
                  <a:gd name="T7" fmla="*/ 7 h 121"/>
                  <a:gd name="T8" fmla="*/ 301 w 107"/>
                  <a:gd name="T9" fmla="*/ 7 h 121"/>
                  <a:gd name="T10" fmla="*/ 329 w 107"/>
                  <a:gd name="T11" fmla="*/ 14 h 121"/>
                  <a:gd name="T12" fmla="*/ 353 w 107"/>
                  <a:gd name="T13" fmla="*/ 30 h 121"/>
                  <a:gd name="T14" fmla="*/ 353 w 107"/>
                  <a:gd name="T15" fmla="*/ 37 h 121"/>
                  <a:gd name="T16" fmla="*/ 378 w 107"/>
                  <a:gd name="T17" fmla="*/ 52 h 121"/>
                  <a:gd name="T18" fmla="*/ 378 w 107"/>
                  <a:gd name="T19" fmla="*/ 68 h 121"/>
                  <a:gd name="T20" fmla="*/ 378 w 107"/>
                  <a:gd name="T21" fmla="*/ 75 h 121"/>
                  <a:gd name="T22" fmla="*/ 353 w 107"/>
                  <a:gd name="T23" fmla="*/ 89 h 121"/>
                  <a:gd name="T24" fmla="*/ 353 w 107"/>
                  <a:gd name="T25" fmla="*/ 105 h 121"/>
                  <a:gd name="T26" fmla="*/ 329 w 107"/>
                  <a:gd name="T27" fmla="*/ 113 h 121"/>
                  <a:gd name="T28" fmla="*/ 301 w 107"/>
                  <a:gd name="T29" fmla="*/ 120 h 121"/>
                  <a:gd name="T30" fmla="*/ 276 w 107"/>
                  <a:gd name="T31" fmla="*/ 127 h 121"/>
                  <a:gd name="T32" fmla="*/ 225 w 107"/>
                  <a:gd name="T33" fmla="*/ 127 h 121"/>
                  <a:gd name="T34" fmla="*/ 201 w 107"/>
                  <a:gd name="T35" fmla="*/ 127 h 121"/>
                  <a:gd name="T36" fmla="*/ 177 w 107"/>
                  <a:gd name="T37" fmla="*/ 127 h 121"/>
                  <a:gd name="T38" fmla="*/ 128 w 107"/>
                  <a:gd name="T39" fmla="*/ 127 h 121"/>
                  <a:gd name="T40" fmla="*/ 100 w 107"/>
                  <a:gd name="T41" fmla="*/ 127 h 121"/>
                  <a:gd name="T42" fmla="*/ 73 w 107"/>
                  <a:gd name="T43" fmla="*/ 120 h 121"/>
                  <a:gd name="T44" fmla="*/ 49 w 107"/>
                  <a:gd name="T45" fmla="*/ 113 h 121"/>
                  <a:gd name="T46" fmla="*/ 24 w 107"/>
                  <a:gd name="T47" fmla="*/ 105 h 121"/>
                  <a:gd name="T48" fmla="*/ 24 w 107"/>
                  <a:gd name="T49" fmla="*/ 89 h 121"/>
                  <a:gd name="T50" fmla="*/ 0 w 107"/>
                  <a:gd name="T51" fmla="*/ 75 h 121"/>
                  <a:gd name="T52" fmla="*/ 0 w 107"/>
                  <a:gd name="T53" fmla="*/ 68 h 121"/>
                  <a:gd name="T54" fmla="*/ 0 w 107"/>
                  <a:gd name="T55" fmla="*/ 52 h 121"/>
                  <a:gd name="T56" fmla="*/ 24 w 107"/>
                  <a:gd name="T57" fmla="*/ 37 h 121"/>
                  <a:gd name="T58" fmla="*/ 24 w 107"/>
                  <a:gd name="T59" fmla="*/ 30 h 121"/>
                  <a:gd name="T60" fmla="*/ 49 w 107"/>
                  <a:gd name="T61" fmla="*/ 14 h 121"/>
                  <a:gd name="T62" fmla="*/ 73 w 107"/>
                  <a:gd name="T63" fmla="*/ 7 h 121"/>
                  <a:gd name="T64" fmla="*/ 100 w 107"/>
                  <a:gd name="T65" fmla="*/ 7 h 121"/>
                  <a:gd name="T66" fmla="*/ 128 w 107"/>
                  <a:gd name="T67" fmla="*/ 0 h 121"/>
                  <a:gd name="T68" fmla="*/ 177 w 107"/>
                  <a:gd name="T69" fmla="*/ 0 h 12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7"/>
                  <a:gd name="T106" fmla="*/ 0 h 121"/>
                  <a:gd name="T107" fmla="*/ 107 w 107"/>
                  <a:gd name="T108" fmla="*/ 121 h 12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48" name="Freeform 17"/>
              <p:cNvSpPr>
                <a:spLocks/>
              </p:cNvSpPr>
              <p:nvPr/>
            </p:nvSpPr>
            <p:spPr bwMode="auto">
              <a:xfrm>
                <a:off x="4560" y="2640"/>
                <a:ext cx="201" cy="124"/>
              </a:xfrm>
              <a:custGeom>
                <a:avLst/>
                <a:gdLst>
                  <a:gd name="T0" fmla="*/ 177 w 107"/>
                  <a:gd name="T1" fmla="*/ 0 h 121"/>
                  <a:gd name="T2" fmla="*/ 201 w 107"/>
                  <a:gd name="T3" fmla="*/ 0 h 121"/>
                  <a:gd name="T4" fmla="*/ 250 w 107"/>
                  <a:gd name="T5" fmla="*/ 0 h 121"/>
                  <a:gd name="T6" fmla="*/ 276 w 107"/>
                  <a:gd name="T7" fmla="*/ 7 h 121"/>
                  <a:gd name="T8" fmla="*/ 301 w 107"/>
                  <a:gd name="T9" fmla="*/ 7 h 121"/>
                  <a:gd name="T10" fmla="*/ 329 w 107"/>
                  <a:gd name="T11" fmla="*/ 14 h 121"/>
                  <a:gd name="T12" fmla="*/ 353 w 107"/>
                  <a:gd name="T13" fmla="*/ 30 h 121"/>
                  <a:gd name="T14" fmla="*/ 353 w 107"/>
                  <a:gd name="T15" fmla="*/ 37 h 121"/>
                  <a:gd name="T16" fmla="*/ 378 w 107"/>
                  <a:gd name="T17" fmla="*/ 52 h 121"/>
                  <a:gd name="T18" fmla="*/ 378 w 107"/>
                  <a:gd name="T19" fmla="*/ 68 h 121"/>
                  <a:gd name="T20" fmla="*/ 378 w 107"/>
                  <a:gd name="T21" fmla="*/ 75 h 121"/>
                  <a:gd name="T22" fmla="*/ 353 w 107"/>
                  <a:gd name="T23" fmla="*/ 89 h 121"/>
                  <a:gd name="T24" fmla="*/ 353 w 107"/>
                  <a:gd name="T25" fmla="*/ 105 h 121"/>
                  <a:gd name="T26" fmla="*/ 329 w 107"/>
                  <a:gd name="T27" fmla="*/ 113 h 121"/>
                  <a:gd name="T28" fmla="*/ 301 w 107"/>
                  <a:gd name="T29" fmla="*/ 120 h 121"/>
                  <a:gd name="T30" fmla="*/ 276 w 107"/>
                  <a:gd name="T31" fmla="*/ 127 h 121"/>
                  <a:gd name="T32" fmla="*/ 225 w 107"/>
                  <a:gd name="T33" fmla="*/ 127 h 121"/>
                  <a:gd name="T34" fmla="*/ 201 w 107"/>
                  <a:gd name="T35" fmla="*/ 127 h 121"/>
                  <a:gd name="T36" fmla="*/ 177 w 107"/>
                  <a:gd name="T37" fmla="*/ 127 h 121"/>
                  <a:gd name="T38" fmla="*/ 128 w 107"/>
                  <a:gd name="T39" fmla="*/ 127 h 121"/>
                  <a:gd name="T40" fmla="*/ 100 w 107"/>
                  <a:gd name="T41" fmla="*/ 127 h 121"/>
                  <a:gd name="T42" fmla="*/ 73 w 107"/>
                  <a:gd name="T43" fmla="*/ 120 h 121"/>
                  <a:gd name="T44" fmla="*/ 49 w 107"/>
                  <a:gd name="T45" fmla="*/ 113 h 121"/>
                  <a:gd name="T46" fmla="*/ 24 w 107"/>
                  <a:gd name="T47" fmla="*/ 105 h 121"/>
                  <a:gd name="T48" fmla="*/ 24 w 107"/>
                  <a:gd name="T49" fmla="*/ 89 h 121"/>
                  <a:gd name="T50" fmla="*/ 0 w 107"/>
                  <a:gd name="T51" fmla="*/ 75 h 121"/>
                  <a:gd name="T52" fmla="*/ 0 w 107"/>
                  <a:gd name="T53" fmla="*/ 68 h 121"/>
                  <a:gd name="T54" fmla="*/ 0 w 107"/>
                  <a:gd name="T55" fmla="*/ 52 h 121"/>
                  <a:gd name="T56" fmla="*/ 24 w 107"/>
                  <a:gd name="T57" fmla="*/ 37 h 121"/>
                  <a:gd name="T58" fmla="*/ 24 w 107"/>
                  <a:gd name="T59" fmla="*/ 30 h 121"/>
                  <a:gd name="T60" fmla="*/ 49 w 107"/>
                  <a:gd name="T61" fmla="*/ 14 h 121"/>
                  <a:gd name="T62" fmla="*/ 73 w 107"/>
                  <a:gd name="T63" fmla="*/ 7 h 121"/>
                  <a:gd name="T64" fmla="*/ 100 w 107"/>
                  <a:gd name="T65" fmla="*/ 7 h 121"/>
                  <a:gd name="T66" fmla="*/ 128 w 107"/>
                  <a:gd name="T67" fmla="*/ 0 h 121"/>
                  <a:gd name="T68" fmla="*/ 177 w 107"/>
                  <a:gd name="T69" fmla="*/ 0 h 12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7"/>
                  <a:gd name="T106" fmla="*/ 0 h 121"/>
                  <a:gd name="T107" fmla="*/ 107 w 107"/>
                  <a:gd name="T108" fmla="*/ 121 h 12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49" name="Rectangle 18"/>
              <p:cNvSpPr>
                <a:spLocks noChangeArrowheads="1"/>
              </p:cNvSpPr>
              <p:nvPr/>
            </p:nvSpPr>
            <p:spPr bwMode="auto">
              <a:xfrm>
                <a:off x="4277" y="2683"/>
                <a:ext cx="295" cy="23"/>
              </a:xfrm>
              <a:prstGeom prst="rect">
                <a:avLst/>
              </a:prstGeom>
              <a:solidFill>
                <a:srgbClr val="FF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0" name="Rectangle 19"/>
              <p:cNvSpPr>
                <a:spLocks noChangeArrowheads="1"/>
              </p:cNvSpPr>
              <p:nvPr/>
            </p:nvSpPr>
            <p:spPr bwMode="auto">
              <a:xfrm>
                <a:off x="4277" y="2683"/>
                <a:ext cx="295" cy="23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" name="Freeform 20"/>
              <p:cNvSpPr>
                <a:spLocks noEditPoints="1"/>
              </p:cNvSpPr>
              <p:nvPr/>
            </p:nvSpPr>
            <p:spPr bwMode="auto">
              <a:xfrm>
                <a:off x="4264" y="2699"/>
                <a:ext cx="107" cy="51"/>
              </a:xfrm>
              <a:custGeom>
                <a:avLst/>
                <a:gdLst>
                  <a:gd name="T0" fmla="*/ 0 w 57"/>
                  <a:gd name="T1" fmla="*/ 0 h 50"/>
                  <a:gd name="T2" fmla="*/ 73 w 57"/>
                  <a:gd name="T3" fmla="*/ 0 h 50"/>
                  <a:gd name="T4" fmla="*/ 73 w 57"/>
                  <a:gd name="T5" fmla="*/ 45 h 50"/>
                  <a:gd name="T6" fmla="*/ 73 w 57"/>
                  <a:gd name="T7" fmla="*/ 52 h 50"/>
                  <a:gd name="T8" fmla="*/ 49 w 57"/>
                  <a:gd name="T9" fmla="*/ 52 h 50"/>
                  <a:gd name="T10" fmla="*/ 24 w 57"/>
                  <a:gd name="T11" fmla="*/ 52 h 50"/>
                  <a:gd name="T12" fmla="*/ 24 w 57"/>
                  <a:gd name="T13" fmla="*/ 45 h 50"/>
                  <a:gd name="T14" fmla="*/ 0 w 57"/>
                  <a:gd name="T15" fmla="*/ 0 h 50"/>
                  <a:gd name="T16" fmla="*/ 128 w 57"/>
                  <a:gd name="T17" fmla="*/ 0 h 50"/>
                  <a:gd name="T18" fmla="*/ 201 w 57"/>
                  <a:gd name="T19" fmla="*/ 0 h 50"/>
                  <a:gd name="T20" fmla="*/ 201 w 57"/>
                  <a:gd name="T21" fmla="*/ 45 h 50"/>
                  <a:gd name="T22" fmla="*/ 176 w 57"/>
                  <a:gd name="T23" fmla="*/ 52 h 50"/>
                  <a:gd name="T24" fmla="*/ 152 w 57"/>
                  <a:gd name="T25" fmla="*/ 52 h 50"/>
                  <a:gd name="T26" fmla="*/ 152 w 57"/>
                  <a:gd name="T27" fmla="*/ 45 h 50"/>
                  <a:gd name="T28" fmla="*/ 128 w 57"/>
                  <a:gd name="T29" fmla="*/ 0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50"/>
                  <a:gd name="T47" fmla="*/ 57 w 57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7" y="0"/>
                    </a:lnTo>
                    <a:lnTo>
                      <a:pt x="57" y="43"/>
                    </a:lnTo>
                    <a:lnTo>
                      <a:pt x="50" y="50"/>
                    </a:lnTo>
                    <a:lnTo>
                      <a:pt x="43" y="50"/>
                    </a:lnTo>
                    <a:lnTo>
                      <a:pt x="43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" name="Freeform 21"/>
              <p:cNvSpPr>
                <a:spLocks/>
              </p:cNvSpPr>
              <p:nvPr/>
            </p:nvSpPr>
            <p:spPr bwMode="auto">
              <a:xfrm>
                <a:off x="4264" y="2699"/>
                <a:ext cx="39" cy="51"/>
              </a:xfrm>
              <a:custGeom>
                <a:avLst/>
                <a:gdLst>
                  <a:gd name="T0" fmla="*/ 0 w 21"/>
                  <a:gd name="T1" fmla="*/ 0 h 50"/>
                  <a:gd name="T2" fmla="*/ 72 w 21"/>
                  <a:gd name="T3" fmla="*/ 0 h 50"/>
                  <a:gd name="T4" fmla="*/ 72 w 21"/>
                  <a:gd name="T5" fmla="*/ 45 h 50"/>
                  <a:gd name="T6" fmla="*/ 72 w 21"/>
                  <a:gd name="T7" fmla="*/ 52 h 50"/>
                  <a:gd name="T8" fmla="*/ 48 w 21"/>
                  <a:gd name="T9" fmla="*/ 52 h 50"/>
                  <a:gd name="T10" fmla="*/ 24 w 21"/>
                  <a:gd name="T11" fmla="*/ 52 h 50"/>
                  <a:gd name="T12" fmla="*/ 24 w 21"/>
                  <a:gd name="T13" fmla="*/ 45 h 50"/>
                  <a:gd name="T14" fmla="*/ 0 w 21"/>
                  <a:gd name="T15" fmla="*/ 0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50"/>
                  <a:gd name="T26" fmla="*/ 21 w 21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3" name="Freeform 22"/>
              <p:cNvSpPr>
                <a:spLocks/>
              </p:cNvSpPr>
              <p:nvPr/>
            </p:nvSpPr>
            <p:spPr bwMode="auto">
              <a:xfrm>
                <a:off x="4332" y="2699"/>
                <a:ext cx="39" cy="51"/>
              </a:xfrm>
              <a:custGeom>
                <a:avLst/>
                <a:gdLst>
                  <a:gd name="T0" fmla="*/ 0 w 21"/>
                  <a:gd name="T1" fmla="*/ 0 h 50"/>
                  <a:gd name="T2" fmla="*/ 72 w 21"/>
                  <a:gd name="T3" fmla="*/ 0 h 50"/>
                  <a:gd name="T4" fmla="*/ 72 w 21"/>
                  <a:gd name="T5" fmla="*/ 45 h 50"/>
                  <a:gd name="T6" fmla="*/ 48 w 21"/>
                  <a:gd name="T7" fmla="*/ 52 h 50"/>
                  <a:gd name="T8" fmla="*/ 24 w 21"/>
                  <a:gd name="T9" fmla="*/ 52 h 50"/>
                  <a:gd name="T10" fmla="*/ 24 w 21"/>
                  <a:gd name="T11" fmla="*/ 45 h 50"/>
                  <a:gd name="T12" fmla="*/ 0 w 21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50"/>
                  <a:gd name="T23" fmla="*/ 21 w 21"/>
                  <a:gd name="T24" fmla="*/ 50 h 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4" name="Freeform 23"/>
              <p:cNvSpPr>
                <a:spLocks noEditPoints="1"/>
              </p:cNvSpPr>
              <p:nvPr/>
            </p:nvSpPr>
            <p:spPr bwMode="auto">
              <a:xfrm>
                <a:off x="4599" y="2662"/>
                <a:ext cx="120" cy="80"/>
              </a:xfrm>
              <a:custGeom>
                <a:avLst/>
                <a:gdLst>
                  <a:gd name="T0" fmla="*/ 225 w 64"/>
                  <a:gd name="T1" fmla="*/ 52 h 79"/>
                  <a:gd name="T2" fmla="*/ 225 w 64"/>
                  <a:gd name="T3" fmla="*/ 66 h 79"/>
                  <a:gd name="T4" fmla="*/ 176 w 64"/>
                  <a:gd name="T5" fmla="*/ 81 h 79"/>
                  <a:gd name="T6" fmla="*/ 126 w 64"/>
                  <a:gd name="T7" fmla="*/ 81 h 79"/>
                  <a:gd name="T8" fmla="*/ 77 w 64"/>
                  <a:gd name="T9" fmla="*/ 81 h 79"/>
                  <a:gd name="T10" fmla="*/ 52 w 64"/>
                  <a:gd name="T11" fmla="*/ 73 h 79"/>
                  <a:gd name="T12" fmla="*/ 24 w 64"/>
                  <a:gd name="T13" fmla="*/ 66 h 79"/>
                  <a:gd name="T14" fmla="*/ 0 w 64"/>
                  <a:gd name="T15" fmla="*/ 52 h 79"/>
                  <a:gd name="T16" fmla="*/ 0 w 64"/>
                  <a:gd name="T17" fmla="*/ 29 h 79"/>
                  <a:gd name="T18" fmla="*/ 24 w 64"/>
                  <a:gd name="T19" fmla="*/ 14 h 79"/>
                  <a:gd name="T20" fmla="*/ 77 w 64"/>
                  <a:gd name="T21" fmla="*/ 7 h 79"/>
                  <a:gd name="T22" fmla="*/ 126 w 64"/>
                  <a:gd name="T23" fmla="*/ 0 h 79"/>
                  <a:gd name="T24" fmla="*/ 152 w 64"/>
                  <a:gd name="T25" fmla="*/ 7 h 79"/>
                  <a:gd name="T26" fmla="*/ 201 w 64"/>
                  <a:gd name="T27" fmla="*/ 7 h 79"/>
                  <a:gd name="T28" fmla="*/ 225 w 64"/>
                  <a:gd name="T29" fmla="*/ 14 h 79"/>
                  <a:gd name="T30" fmla="*/ 225 w 64"/>
                  <a:gd name="T31" fmla="*/ 29 h 79"/>
                  <a:gd name="T32" fmla="*/ 201 w 64"/>
                  <a:gd name="T33" fmla="*/ 36 h 79"/>
                  <a:gd name="T34" fmla="*/ 201 w 64"/>
                  <a:gd name="T35" fmla="*/ 21 h 79"/>
                  <a:gd name="T36" fmla="*/ 176 w 64"/>
                  <a:gd name="T37" fmla="*/ 14 h 79"/>
                  <a:gd name="T38" fmla="*/ 152 w 64"/>
                  <a:gd name="T39" fmla="*/ 7 h 79"/>
                  <a:gd name="T40" fmla="*/ 101 w 64"/>
                  <a:gd name="T41" fmla="*/ 7 h 79"/>
                  <a:gd name="T42" fmla="*/ 77 w 64"/>
                  <a:gd name="T43" fmla="*/ 14 h 79"/>
                  <a:gd name="T44" fmla="*/ 52 w 64"/>
                  <a:gd name="T45" fmla="*/ 21 h 79"/>
                  <a:gd name="T46" fmla="*/ 24 w 64"/>
                  <a:gd name="T47" fmla="*/ 29 h 79"/>
                  <a:gd name="T48" fmla="*/ 24 w 64"/>
                  <a:gd name="T49" fmla="*/ 45 h 79"/>
                  <a:gd name="T50" fmla="*/ 24 w 64"/>
                  <a:gd name="T51" fmla="*/ 59 h 79"/>
                  <a:gd name="T52" fmla="*/ 52 w 64"/>
                  <a:gd name="T53" fmla="*/ 73 h 79"/>
                  <a:gd name="T54" fmla="*/ 101 w 64"/>
                  <a:gd name="T55" fmla="*/ 73 h 79"/>
                  <a:gd name="T56" fmla="*/ 152 w 64"/>
                  <a:gd name="T57" fmla="*/ 73 h 79"/>
                  <a:gd name="T58" fmla="*/ 176 w 64"/>
                  <a:gd name="T59" fmla="*/ 66 h 79"/>
                  <a:gd name="T60" fmla="*/ 201 w 64"/>
                  <a:gd name="T61" fmla="*/ 59 h 79"/>
                  <a:gd name="T62" fmla="*/ 201 w 64"/>
                  <a:gd name="T63" fmla="*/ 45 h 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4"/>
                  <a:gd name="T97" fmla="*/ 0 h 79"/>
                  <a:gd name="T98" fmla="*/ 64 w 64"/>
                  <a:gd name="T99" fmla="*/ 79 h 7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  <a:close/>
                    <a:moveTo>
                      <a:pt x="57" y="36"/>
                    </a:moveTo>
                    <a:lnTo>
                      <a:pt x="57" y="29"/>
                    </a:lnTo>
                    <a:lnTo>
                      <a:pt x="57" y="21"/>
                    </a:lnTo>
                    <a:lnTo>
                      <a:pt x="57" y="14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6" y="7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22" y="14"/>
                    </a:lnTo>
                    <a:lnTo>
                      <a:pt x="15" y="14"/>
                    </a:lnTo>
                    <a:lnTo>
                      <a:pt x="15" y="21"/>
                    </a:lnTo>
                    <a:lnTo>
                      <a:pt x="7" y="21"/>
                    </a:lnTo>
                    <a:lnTo>
                      <a:pt x="7" y="29"/>
                    </a:lnTo>
                    <a:lnTo>
                      <a:pt x="7" y="36"/>
                    </a:lnTo>
                    <a:lnTo>
                      <a:pt x="7" y="43"/>
                    </a:lnTo>
                    <a:lnTo>
                      <a:pt x="7" y="50"/>
                    </a:lnTo>
                    <a:lnTo>
                      <a:pt x="7" y="57"/>
                    </a:lnTo>
                    <a:lnTo>
                      <a:pt x="15" y="64"/>
                    </a:lnTo>
                    <a:lnTo>
                      <a:pt x="15" y="71"/>
                    </a:lnTo>
                    <a:lnTo>
                      <a:pt x="22" y="71"/>
                    </a:lnTo>
                    <a:lnTo>
                      <a:pt x="29" y="71"/>
                    </a:lnTo>
                    <a:lnTo>
                      <a:pt x="36" y="71"/>
                    </a:lnTo>
                    <a:lnTo>
                      <a:pt x="43" y="71"/>
                    </a:lnTo>
                    <a:lnTo>
                      <a:pt x="50" y="71"/>
                    </a:lnTo>
                    <a:lnTo>
                      <a:pt x="50" y="64"/>
                    </a:lnTo>
                    <a:lnTo>
                      <a:pt x="57" y="64"/>
                    </a:lnTo>
                    <a:lnTo>
                      <a:pt x="57" y="57"/>
                    </a:lnTo>
                    <a:lnTo>
                      <a:pt x="57" y="50"/>
                    </a:lnTo>
                    <a:lnTo>
                      <a:pt x="57" y="43"/>
                    </a:lnTo>
                    <a:lnTo>
                      <a:pt x="57" y="36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5" name="Freeform 24"/>
              <p:cNvSpPr>
                <a:spLocks/>
              </p:cNvSpPr>
              <p:nvPr/>
            </p:nvSpPr>
            <p:spPr bwMode="auto">
              <a:xfrm>
                <a:off x="4599" y="2662"/>
                <a:ext cx="120" cy="80"/>
              </a:xfrm>
              <a:custGeom>
                <a:avLst/>
                <a:gdLst>
                  <a:gd name="T0" fmla="*/ 225 w 64"/>
                  <a:gd name="T1" fmla="*/ 36 h 79"/>
                  <a:gd name="T2" fmla="*/ 225 w 64"/>
                  <a:gd name="T3" fmla="*/ 52 h 79"/>
                  <a:gd name="T4" fmla="*/ 225 w 64"/>
                  <a:gd name="T5" fmla="*/ 59 h 79"/>
                  <a:gd name="T6" fmla="*/ 225 w 64"/>
                  <a:gd name="T7" fmla="*/ 66 h 79"/>
                  <a:gd name="T8" fmla="*/ 201 w 64"/>
                  <a:gd name="T9" fmla="*/ 73 h 79"/>
                  <a:gd name="T10" fmla="*/ 176 w 64"/>
                  <a:gd name="T11" fmla="*/ 81 h 79"/>
                  <a:gd name="T12" fmla="*/ 152 w 64"/>
                  <a:gd name="T13" fmla="*/ 81 h 79"/>
                  <a:gd name="T14" fmla="*/ 126 w 64"/>
                  <a:gd name="T15" fmla="*/ 81 h 79"/>
                  <a:gd name="T16" fmla="*/ 101 w 64"/>
                  <a:gd name="T17" fmla="*/ 81 h 79"/>
                  <a:gd name="T18" fmla="*/ 77 w 64"/>
                  <a:gd name="T19" fmla="*/ 81 h 79"/>
                  <a:gd name="T20" fmla="*/ 52 w 64"/>
                  <a:gd name="T21" fmla="*/ 81 h 79"/>
                  <a:gd name="T22" fmla="*/ 52 w 64"/>
                  <a:gd name="T23" fmla="*/ 73 h 79"/>
                  <a:gd name="T24" fmla="*/ 24 w 64"/>
                  <a:gd name="T25" fmla="*/ 73 h 79"/>
                  <a:gd name="T26" fmla="*/ 24 w 64"/>
                  <a:gd name="T27" fmla="*/ 66 h 79"/>
                  <a:gd name="T28" fmla="*/ 0 w 64"/>
                  <a:gd name="T29" fmla="*/ 59 h 79"/>
                  <a:gd name="T30" fmla="*/ 0 w 64"/>
                  <a:gd name="T31" fmla="*/ 52 h 79"/>
                  <a:gd name="T32" fmla="*/ 0 w 64"/>
                  <a:gd name="T33" fmla="*/ 36 h 79"/>
                  <a:gd name="T34" fmla="*/ 0 w 64"/>
                  <a:gd name="T35" fmla="*/ 29 h 79"/>
                  <a:gd name="T36" fmla="*/ 0 w 64"/>
                  <a:gd name="T37" fmla="*/ 21 h 79"/>
                  <a:gd name="T38" fmla="*/ 24 w 64"/>
                  <a:gd name="T39" fmla="*/ 14 h 79"/>
                  <a:gd name="T40" fmla="*/ 52 w 64"/>
                  <a:gd name="T41" fmla="*/ 7 h 79"/>
                  <a:gd name="T42" fmla="*/ 77 w 64"/>
                  <a:gd name="T43" fmla="*/ 7 h 79"/>
                  <a:gd name="T44" fmla="*/ 101 w 64"/>
                  <a:gd name="T45" fmla="*/ 0 h 79"/>
                  <a:gd name="T46" fmla="*/ 126 w 64"/>
                  <a:gd name="T47" fmla="*/ 0 h 79"/>
                  <a:gd name="T48" fmla="*/ 152 w 64"/>
                  <a:gd name="T49" fmla="*/ 0 h 79"/>
                  <a:gd name="T50" fmla="*/ 152 w 64"/>
                  <a:gd name="T51" fmla="*/ 7 h 79"/>
                  <a:gd name="T52" fmla="*/ 176 w 64"/>
                  <a:gd name="T53" fmla="*/ 7 h 79"/>
                  <a:gd name="T54" fmla="*/ 201 w 64"/>
                  <a:gd name="T55" fmla="*/ 7 h 79"/>
                  <a:gd name="T56" fmla="*/ 201 w 64"/>
                  <a:gd name="T57" fmla="*/ 14 h 79"/>
                  <a:gd name="T58" fmla="*/ 225 w 64"/>
                  <a:gd name="T59" fmla="*/ 14 h 79"/>
                  <a:gd name="T60" fmla="*/ 225 w 64"/>
                  <a:gd name="T61" fmla="*/ 21 h 79"/>
                  <a:gd name="T62" fmla="*/ 225 w 64"/>
                  <a:gd name="T63" fmla="*/ 29 h 79"/>
                  <a:gd name="T64" fmla="*/ 225 w 64"/>
                  <a:gd name="T65" fmla="*/ 36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4"/>
                  <a:gd name="T100" fmla="*/ 0 h 79"/>
                  <a:gd name="T101" fmla="*/ 64 w 64"/>
                  <a:gd name="T102" fmla="*/ 79 h 7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6" name="Freeform 25"/>
              <p:cNvSpPr>
                <a:spLocks/>
              </p:cNvSpPr>
              <p:nvPr/>
            </p:nvSpPr>
            <p:spPr bwMode="auto">
              <a:xfrm>
                <a:off x="4612" y="2669"/>
                <a:ext cx="94" cy="65"/>
              </a:xfrm>
              <a:custGeom>
                <a:avLst/>
                <a:gdLst>
                  <a:gd name="T0" fmla="*/ 177 w 50"/>
                  <a:gd name="T1" fmla="*/ 29 h 64"/>
                  <a:gd name="T2" fmla="*/ 177 w 50"/>
                  <a:gd name="T3" fmla="*/ 22 h 64"/>
                  <a:gd name="T4" fmla="*/ 177 w 50"/>
                  <a:gd name="T5" fmla="*/ 14 h 64"/>
                  <a:gd name="T6" fmla="*/ 177 w 50"/>
                  <a:gd name="T7" fmla="*/ 7 h 64"/>
                  <a:gd name="T8" fmla="*/ 152 w 50"/>
                  <a:gd name="T9" fmla="*/ 7 h 64"/>
                  <a:gd name="T10" fmla="*/ 152 w 50"/>
                  <a:gd name="T11" fmla="*/ 0 h 64"/>
                  <a:gd name="T12" fmla="*/ 128 w 50"/>
                  <a:gd name="T13" fmla="*/ 0 h 64"/>
                  <a:gd name="T14" fmla="*/ 103 w 50"/>
                  <a:gd name="T15" fmla="*/ 0 h 64"/>
                  <a:gd name="T16" fmla="*/ 77 w 50"/>
                  <a:gd name="T17" fmla="*/ 0 h 64"/>
                  <a:gd name="T18" fmla="*/ 53 w 50"/>
                  <a:gd name="T19" fmla="*/ 0 h 64"/>
                  <a:gd name="T20" fmla="*/ 53 w 50"/>
                  <a:gd name="T21" fmla="*/ 7 h 64"/>
                  <a:gd name="T22" fmla="*/ 28 w 50"/>
                  <a:gd name="T23" fmla="*/ 7 h 64"/>
                  <a:gd name="T24" fmla="*/ 28 w 50"/>
                  <a:gd name="T25" fmla="*/ 14 h 64"/>
                  <a:gd name="T26" fmla="*/ 0 w 50"/>
                  <a:gd name="T27" fmla="*/ 14 h 64"/>
                  <a:gd name="T28" fmla="*/ 0 w 50"/>
                  <a:gd name="T29" fmla="*/ 22 h 64"/>
                  <a:gd name="T30" fmla="*/ 0 w 50"/>
                  <a:gd name="T31" fmla="*/ 29 h 64"/>
                  <a:gd name="T32" fmla="*/ 0 w 50"/>
                  <a:gd name="T33" fmla="*/ 38 h 64"/>
                  <a:gd name="T34" fmla="*/ 0 w 50"/>
                  <a:gd name="T35" fmla="*/ 45 h 64"/>
                  <a:gd name="T36" fmla="*/ 0 w 50"/>
                  <a:gd name="T37" fmla="*/ 52 h 64"/>
                  <a:gd name="T38" fmla="*/ 28 w 50"/>
                  <a:gd name="T39" fmla="*/ 59 h 64"/>
                  <a:gd name="T40" fmla="*/ 28 w 50"/>
                  <a:gd name="T41" fmla="*/ 66 h 64"/>
                  <a:gd name="T42" fmla="*/ 53 w 50"/>
                  <a:gd name="T43" fmla="*/ 66 h 64"/>
                  <a:gd name="T44" fmla="*/ 77 w 50"/>
                  <a:gd name="T45" fmla="*/ 66 h 64"/>
                  <a:gd name="T46" fmla="*/ 103 w 50"/>
                  <a:gd name="T47" fmla="*/ 66 h 64"/>
                  <a:gd name="T48" fmla="*/ 128 w 50"/>
                  <a:gd name="T49" fmla="*/ 66 h 64"/>
                  <a:gd name="T50" fmla="*/ 152 w 50"/>
                  <a:gd name="T51" fmla="*/ 66 h 64"/>
                  <a:gd name="T52" fmla="*/ 152 w 50"/>
                  <a:gd name="T53" fmla="*/ 59 h 64"/>
                  <a:gd name="T54" fmla="*/ 177 w 50"/>
                  <a:gd name="T55" fmla="*/ 59 h 64"/>
                  <a:gd name="T56" fmla="*/ 177 w 50"/>
                  <a:gd name="T57" fmla="*/ 52 h 64"/>
                  <a:gd name="T58" fmla="*/ 177 w 50"/>
                  <a:gd name="T59" fmla="*/ 45 h 64"/>
                  <a:gd name="T60" fmla="*/ 177 w 50"/>
                  <a:gd name="T61" fmla="*/ 38 h 64"/>
                  <a:gd name="T62" fmla="*/ 177 w 50"/>
                  <a:gd name="T63" fmla="*/ 29 h 6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0"/>
                  <a:gd name="T97" fmla="*/ 0 h 64"/>
                  <a:gd name="T98" fmla="*/ 50 w 50"/>
                  <a:gd name="T99" fmla="*/ 64 h 6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0" h="64">
                    <a:moveTo>
                      <a:pt x="50" y="29"/>
                    </a:moveTo>
                    <a:lnTo>
                      <a:pt x="50" y="22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5" y="7"/>
                    </a:lnTo>
                    <a:lnTo>
                      <a:pt x="8" y="7"/>
                    </a:lnTo>
                    <a:lnTo>
                      <a:pt x="8" y="14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36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8" y="57"/>
                    </a:lnTo>
                    <a:lnTo>
                      <a:pt x="8" y="64"/>
                    </a:lnTo>
                    <a:lnTo>
                      <a:pt x="15" y="64"/>
                    </a:lnTo>
                    <a:lnTo>
                      <a:pt x="22" y="64"/>
                    </a:lnTo>
                    <a:lnTo>
                      <a:pt x="29" y="64"/>
                    </a:lnTo>
                    <a:lnTo>
                      <a:pt x="36" y="64"/>
                    </a:lnTo>
                    <a:lnTo>
                      <a:pt x="43" y="64"/>
                    </a:lnTo>
                    <a:lnTo>
                      <a:pt x="43" y="57"/>
                    </a:lnTo>
                    <a:lnTo>
                      <a:pt x="50" y="57"/>
                    </a:lnTo>
                    <a:lnTo>
                      <a:pt x="50" y="50"/>
                    </a:lnTo>
                    <a:lnTo>
                      <a:pt x="50" y="43"/>
                    </a:lnTo>
                    <a:lnTo>
                      <a:pt x="50" y="36"/>
                    </a:lnTo>
                    <a:lnTo>
                      <a:pt x="50" y="29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7" name="Freeform 26"/>
              <p:cNvSpPr>
                <a:spLocks/>
              </p:cNvSpPr>
              <p:nvPr/>
            </p:nvSpPr>
            <p:spPr bwMode="auto">
              <a:xfrm>
                <a:off x="2436" y="2629"/>
                <a:ext cx="201" cy="124"/>
              </a:xfrm>
              <a:custGeom>
                <a:avLst/>
                <a:gdLst>
                  <a:gd name="T0" fmla="*/ 177 w 107"/>
                  <a:gd name="T1" fmla="*/ 0 h 121"/>
                  <a:gd name="T2" fmla="*/ 201 w 107"/>
                  <a:gd name="T3" fmla="*/ 0 h 121"/>
                  <a:gd name="T4" fmla="*/ 250 w 107"/>
                  <a:gd name="T5" fmla="*/ 0 h 121"/>
                  <a:gd name="T6" fmla="*/ 276 w 107"/>
                  <a:gd name="T7" fmla="*/ 7 h 121"/>
                  <a:gd name="T8" fmla="*/ 301 w 107"/>
                  <a:gd name="T9" fmla="*/ 7 h 121"/>
                  <a:gd name="T10" fmla="*/ 329 w 107"/>
                  <a:gd name="T11" fmla="*/ 14 h 121"/>
                  <a:gd name="T12" fmla="*/ 353 w 107"/>
                  <a:gd name="T13" fmla="*/ 30 h 121"/>
                  <a:gd name="T14" fmla="*/ 353 w 107"/>
                  <a:gd name="T15" fmla="*/ 37 h 121"/>
                  <a:gd name="T16" fmla="*/ 378 w 107"/>
                  <a:gd name="T17" fmla="*/ 52 h 121"/>
                  <a:gd name="T18" fmla="*/ 378 w 107"/>
                  <a:gd name="T19" fmla="*/ 68 h 121"/>
                  <a:gd name="T20" fmla="*/ 378 w 107"/>
                  <a:gd name="T21" fmla="*/ 75 h 121"/>
                  <a:gd name="T22" fmla="*/ 353 w 107"/>
                  <a:gd name="T23" fmla="*/ 89 h 121"/>
                  <a:gd name="T24" fmla="*/ 353 w 107"/>
                  <a:gd name="T25" fmla="*/ 105 h 121"/>
                  <a:gd name="T26" fmla="*/ 329 w 107"/>
                  <a:gd name="T27" fmla="*/ 113 h 121"/>
                  <a:gd name="T28" fmla="*/ 301 w 107"/>
                  <a:gd name="T29" fmla="*/ 120 h 121"/>
                  <a:gd name="T30" fmla="*/ 276 w 107"/>
                  <a:gd name="T31" fmla="*/ 127 h 121"/>
                  <a:gd name="T32" fmla="*/ 225 w 107"/>
                  <a:gd name="T33" fmla="*/ 127 h 121"/>
                  <a:gd name="T34" fmla="*/ 201 w 107"/>
                  <a:gd name="T35" fmla="*/ 127 h 121"/>
                  <a:gd name="T36" fmla="*/ 177 w 107"/>
                  <a:gd name="T37" fmla="*/ 127 h 121"/>
                  <a:gd name="T38" fmla="*/ 128 w 107"/>
                  <a:gd name="T39" fmla="*/ 127 h 121"/>
                  <a:gd name="T40" fmla="*/ 100 w 107"/>
                  <a:gd name="T41" fmla="*/ 127 h 121"/>
                  <a:gd name="T42" fmla="*/ 73 w 107"/>
                  <a:gd name="T43" fmla="*/ 120 h 121"/>
                  <a:gd name="T44" fmla="*/ 49 w 107"/>
                  <a:gd name="T45" fmla="*/ 113 h 121"/>
                  <a:gd name="T46" fmla="*/ 24 w 107"/>
                  <a:gd name="T47" fmla="*/ 105 h 121"/>
                  <a:gd name="T48" fmla="*/ 24 w 107"/>
                  <a:gd name="T49" fmla="*/ 89 h 121"/>
                  <a:gd name="T50" fmla="*/ 0 w 107"/>
                  <a:gd name="T51" fmla="*/ 75 h 121"/>
                  <a:gd name="T52" fmla="*/ 0 w 107"/>
                  <a:gd name="T53" fmla="*/ 68 h 121"/>
                  <a:gd name="T54" fmla="*/ 0 w 107"/>
                  <a:gd name="T55" fmla="*/ 52 h 121"/>
                  <a:gd name="T56" fmla="*/ 24 w 107"/>
                  <a:gd name="T57" fmla="*/ 37 h 121"/>
                  <a:gd name="T58" fmla="*/ 24 w 107"/>
                  <a:gd name="T59" fmla="*/ 30 h 121"/>
                  <a:gd name="T60" fmla="*/ 49 w 107"/>
                  <a:gd name="T61" fmla="*/ 14 h 121"/>
                  <a:gd name="T62" fmla="*/ 73 w 107"/>
                  <a:gd name="T63" fmla="*/ 7 h 121"/>
                  <a:gd name="T64" fmla="*/ 100 w 107"/>
                  <a:gd name="T65" fmla="*/ 7 h 121"/>
                  <a:gd name="T66" fmla="*/ 128 w 107"/>
                  <a:gd name="T67" fmla="*/ 0 h 121"/>
                  <a:gd name="T68" fmla="*/ 177 w 107"/>
                  <a:gd name="T69" fmla="*/ 0 h 12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7"/>
                  <a:gd name="T106" fmla="*/ 0 h 121"/>
                  <a:gd name="T107" fmla="*/ 107 w 107"/>
                  <a:gd name="T108" fmla="*/ 121 h 12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8" name="Freeform 27"/>
              <p:cNvSpPr>
                <a:spLocks/>
              </p:cNvSpPr>
              <p:nvPr/>
            </p:nvSpPr>
            <p:spPr bwMode="auto">
              <a:xfrm>
                <a:off x="2436" y="2629"/>
                <a:ext cx="201" cy="124"/>
              </a:xfrm>
              <a:custGeom>
                <a:avLst/>
                <a:gdLst>
                  <a:gd name="T0" fmla="*/ 177 w 107"/>
                  <a:gd name="T1" fmla="*/ 0 h 121"/>
                  <a:gd name="T2" fmla="*/ 201 w 107"/>
                  <a:gd name="T3" fmla="*/ 0 h 121"/>
                  <a:gd name="T4" fmla="*/ 250 w 107"/>
                  <a:gd name="T5" fmla="*/ 0 h 121"/>
                  <a:gd name="T6" fmla="*/ 276 w 107"/>
                  <a:gd name="T7" fmla="*/ 7 h 121"/>
                  <a:gd name="T8" fmla="*/ 301 w 107"/>
                  <a:gd name="T9" fmla="*/ 7 h 121"/>
                  <a:gd name="T10" fmla="*/ 329 w 107"/>
                  <a:gd name="T11" fmla="*/ 14 h 121"/>
                  <a:gd name="T12" fmla="*/ 353 w 107"/>
                  <a:gd name="T13" fmla="*/ 30 h 121"/>
                  <a:gd name="T14" fmla="*/ 353 w 107"/>
                  <a:gd name="T15" fmla="*/ 37 h 121"/>
                  <a:gd name="T16" fmla="*/ 378 w 107"/>
                  <a:gd name="T17" fmla="*/ 52 h 121"/>
                  <a:gd name="T18" fmla="*/ 378 w 107"/>
                  <a:gd name="T19" fmla="*/ 68 h 121"/>
                  <a:gd name="T20" fmla="*/ 378 w 107"/>
                  <a:gd name="T21" fmla="*/ 75 h 121"/>
                  <a:gd name="T22" fmla="*/ 353 w 107"/>
                  <a:gd name="T23" fmla="*/ 89 h 121"/>
                  <a:gd name="T24" fmla="*/ 353 w 107"/>
                  <a:gd name="T25" fmla="*/ 105 h 121"/>
                  <a:gd name="T26" fmla="*/ 329 w 107"/>
                  <a:gd name="T27" fmla="*/ 113 h 121"/>
                  <a:gd name="T28" fmla="*/ 301 w 107"/>
                  <a:gd name="T29" fmla="*/ 120 h 121"/>
                  <a:gd name="T30" fmla="*/ 276 w 107"/>
                  <a:gd name="T31" fmla="*/ 127 h 121"/>
                  <a:gd name="T32" fmla="*/ 225 w 107"/>
                  <a:gd name="T33" fmla="*/ 127 h 121"/>
                  <a:gd name="T34" fmla="*/ 201 w 107"/>
                  <a:gd name="T35" fmla="*/ 127 h 121"/>
                  <a:gd name="T36" fmla="*/ 177 w 107"/>
                  <a:gd name="T37" fmla="*/ 127 h 121"/>
                  <a:gd name="T38" fmla="*/ 128 w 107"/>
                  <a:gd name="T39" fmla="*/ 127 h 121"/>
                  <a:gd name="T40" fmla="*/ 100 w 107"/>
                  <a:gd name="T41" fmla="*/ 127 h 121"/>
                  <a:gd name="T42" fmla="*/ 73 w 107"/>
                  <a:gd name="T43" fmla="*/ 120 h 121"/>
                  <a:gd name="T44" fmla="*/ 49 w 107"/>
                  <a:gd name="T45" fmla="*/ 113 h 121"/>
                  <a:gd name="T46" fmla="*/ 24 w 107"/>
                  <a:gd name="T47" fmla="*/ 105 h 121"/>
                  <a:gd name="T48" fmla="*/ 24 w 107"/>
                  <a:gd name="T49" fmla="*/ 89 h 121"/>
                  <a:gd name="T50" fmla="*/ 0 w 107"/>
                  <a:gd name="T51" fmla="*/ 75 h 121"/>
                  <a:gd name="T52" fmla="*/ 0 w 107"/>
                  <a:gd name="T53" fmla="*/ 68 h 121"/>
                  <a:gd name="T54" fmla="*/ 0 w 107"/>
                  <a:gd name="T55" fmla="*/ 52 h 121"/>
                  <a:gd name="T56" fmla="*/ 24 w 107"/>
                  <a:gd name="T57" fmla="*/ 37 h 121"/>
                  <a:gd name="T58" fmla="*/ 24 w 107"/>
                  <a:gd name="T59" fmla="*/ 30 h 121"/>
                  <a:gd name="T60" fmla="*/ 49 w 107"/>
                  <a:gd name="T61" fmla="*/ 14 h 121"/>
                  <a:gd name="T62" fmla="*/ 73 w 107"/>
                  <a:gd name="T63" fmla="*/ 7 h 121"/>
                  <a:gd name="T64" fmla="*/ 100 w 107"/>
                  <a:gd name="T65" fmla="*/ 7 h 121"/>
                  <a:gd name="T66" fmla="*/ 128 w 107"/>
                  <a:gd name="T67" fmla="*/ 0 h 121"/>
                  <a:gd name="T68" fmla="*/ 177 w 107"/>
                  <a:gd name="T69" fmla="*/ 0 h 12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7"/>
                  <a:gd name="T106" fmla="*/ 0 h 121"/>
                  <a:gd name="T107" fmla="*/ 107 w 107"/>
                  <a:gd name="T108" fmla="*/ 121 h 12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59" name="Rectangle 28"/>
              <p:cNvSpPr>
                <a:spLocks noChangeArrowheads="1"/>
              </p:cNvSpPr>
              <p:nvPr/>
            </p:nvSpPr>
            <p:spPr bwMode="auto">
              <a:xfrm>
                <a:off x="2153" y="2672"/>
                <a:ext cx="295" cy="23"/>
              </a:xfrm>
              <a:prstGeom prst="rect">
                <a:avLst/>
              </a:prstGeom>
              <a:solidFill>
                <a:srgbClr val="FF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0" name="Rectangle 29"/>
              <p:cNvSpPr>
                <a:spLocks noChangeArrowheads="1"/>
              </p:cNvSpPr>
              <p:nvPr/>
            </p:nvSpPr>
            <p:spPr bwMode="auto">
              <a:xfrm>
                <a:off x="2153" y="2672"/>
                <a:ext cx="295" cy="23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1" name="Freeform 30"/>
              <p:cNvSpPr>
                <a:spLocks noEditPoints="1"/>
              </p:cNvSpPr>
              <p:nvPr/>
            </p:nvSpPr>
            <p:spPr bwMode="auto">
              <a:xfrm>
                <a:off x="2140" y="2688"/>
                <a:ext cx="107" cy="51"/>
              </a:xfrm>
              <a:custGeom>
                <a:avLst/>
                <a:gdLst>
                  <a:gd name="T0" fmla="*/ 0 w 57"/>
                  <a:gd name="T1" fmla="*/ 0 h 50"/>
                  <a:gd name="T2" fmla="*/ 73 w 57"/>
                  <a:gd name="T3" fmla="*/ 0 h 50"/>
                  <a:gd name="T4" fmla="*/ 73 w 57"/>
                  <a:gd name="T5" fmla="*/ 45 h 50"/>
                  <a:gd name="T6" fmla="*/ 73 w 57"/>
                  <a:gd name="T7" fmla="*/ 52 h 50"/>
                  <a:gd name="T8" fmla="*/ 49 w 57"/>
                  <a:gd name="T9" fmla="*/ 52 h 50"/>
                  <a:gd name="T10" fmla="*/ 24 w 57"/>
                  <a:gd name="T11" fmla="*/ 52 h 50"/>
                  <a:gd name="T12" fmla="*/ 24 w 57"/>
                  <a:gd name="T13" fmla="*/ 45 h 50"/>
                  <a:gd name="T14" fmla="*/ 0 w 57"/>
                  <a:gd name="T15" fmla="*/ 0 h 50"/>
                  <a:gd name="T16" fmla="*/ 128 w 57"/>
                  <a:gd name="T17" fmla="*/ 0 h 50"/>
                  <a:gd name="T18" fmla="*/ 201 w 57"/>
                  <a:gd name="T19" fmla="*/ 0 h 50"/>
                  <a:gd name="T20" fmla="*/ 201 w 57"/>
                  <a:gd name="T21" fmla="*/ 45 h 50"/>
                  <a:gd name="T22" fmla="*/ 176 w 57"/>
                  <a:gd name="T23" fmla="*/ 52 h 50"/>
                  <a:gd name="T24" fmla="*/ 152 w 57"/>
                  <a:gd name="T25" fmla="*/ 52 h 50"/>
                  <a:gd name="T26" fmla="*/ 152 w 57"/>
                  <a:gd name="T27" fmla="*/ 45 h 50"/>
                  <a:gd name="T28" fmla="*/ 128 w 57"/>
                  <a:gd name="T29" fmla="*/ 0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50"/>
                  <a:gd name="T47" fmla="*/ 57 w 57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7" y="0"/>
                    </a:lnTo>
                    <a:lnTo>
                      <a:pt x="57" y="43"/>
                    </a:lnTo>
                    <a:lnTo>
                      <a:pt x="50" y="50"/>
                    </a:lnTo>
                    <a:lnTo>
                      <a:pt x="43" y="50"/>
                    </a:lnTo>
                    <a:lnTo>
                      <a:pt x="43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2" name="Freeform 31"/>
              <p:cNvSpPr>
                <a:spLocks/>
              </p:cNvSpPr>
              <p:nvPr/>
            </p:nvSpPr>
            <p:spPr bwMode="auto">
              <a:xfrm>
                <a:off x="2140" y="2688"/>
                <a:ext cx="39" cy="51"/>
              </a:xfrm>
              <a:custGeom>
                <a:avLst/>
                <a:gdLst>
                  <a:gd name="T0" fmla="*/ 0 w 21"/>
                  <a:gd name="T1" fmla="*/ 0 h 50"/>
                  <a:gd name="T2" fmla="*/ 72 w 21"/>
                  <a:gd name="T3" fmla="*/ 0 h 50"/>
                  <a:gd name="T4" fmla="*/ 72 w 21"/>
                  <a:gd name="T5" fmla="*/ 45 h 50"/>
                  <a:gd name="T6" fmla="*/ 72 w 21"/>
                  <a:gd name="T7" fmla="*/ 52 h 50"/>
                  <a:gd name="T8" fmla="*/ 48 w 21"/>
                  <a:gd name="T9" fmla="*/ 52 h 50"/>
                  <a:gd name="T10" fmla="*/ 24 w 21"/>
                  <a:gd name="T11" fmla="*/ 52 h 50"/>
                  <a:gd name="T12" fmla="*/ 24 w 21"/>
                  <a:gd name="T13" fmla="*/ 45 h 50"/>
                  <a:gd name="T14" fmla="*/ 0 w 21"/>
                  <a:gd name="T15" fmla="*/ 0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50"/>
                  <a:gd name="T26" fmla="*/ 21 w 21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auto">
              <a:xfrm>
                <a:off x="2208" y="2688"/>
                <a:ext cx="39" cy="51"/>
              </a:xfrm>
              <a:custGeom>
                <a:avLst/>
                <a:gdLst>
                  <a:gd name="T0" fmla="*/ 0 w 21"/>
                  <a:gd name="T1" fmla="*/ 0 h 50"/>
                  <a:gd name="T2" fmla="*/ 72 w 21"/>
                  <a:gd name="T3" fmla="*/ 0 h 50"/>
                  <a:gd name="T4" fmla="*/ 72 w 21"/>
                  <a:gd name="T5" fmla="*/ 45 h 50"/>
                  <a:gd name="T6" fmla="*/ 48 w 21"/>
                  <a:gd name="T7" fmla="*/ 52 h 50"/>
                  <a:gd name="T8" fmla="*/ 24 w 21"/>
                  <a:gd name="T9" fmla="*/ 52 h 50"/>
                  <a:gd name="T10" fmla="*/ 24 w 21"/>
                  <a:gd name="T11" fmla="*/ 45 h 50"/>
                  <a:gd name="T12" fmla="*/ 0 w 21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50"/>
                  <a:gd name="T23" fmla="*/ 21 w 21"/>
                  <a:gd name="T24" fmla="*/ 50 h 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4" name="Freeform 33"/>
              <p:cNvSpPr>
                <a:spLocks noEditPoints="1"/>
              </p:cNvSpPr>
              <p:nvPr/>
            </p:nvSpPr>
            <p:spPr bwMode="auto">
              <a:xfrm>
                <a:off x="2475" y="2651"/>
                <a:ext cx="120" cy="80"/>
              </a:xfrm>
              <a:custGeom>
                <a:avLst/>
                <a:gdLst>
                  <a:gd name="T0" fmla="*/ 225 w 64"/>
                  <a:gd name="T1" fmla="*/ 52 h 79"/>
                  <a:gd name="T2" fmla="*/ 225 w 64"/>
                  <a:gd name="T3" fmla="*/ 66 h 79"/>
                  <a:gd name="T4" fmla="*/ 176 w 64"/>
                  <a:gd name="T5" fmla="*/ 81 h 79"/>
                  <a:gd name="T6" fmla="*/ 126 w 64"/>
                  <a:gd name="T7" fmla="*/ 81 h 79"/>
                  <a:gd name="T8" fmla="*/ 77 w 64"/>
                  <a:gd name="T9" fmla="*/ 81 h 79"/>
                  <a:gd name="T10" fmla="*/ 52 w 64"/>
                  <a:gd name="T11" fmla="*/ 73 h 79"/>
                  <a:gd name="T12" fmla="*/ 24 w 64"/>
                  <a:gd name="T13" fmla="*/ 66 h 79"/>
                  <a:gd name="T14" fmla="*/ 0 w 64"/>
                  <a:gd name="T15" fmla="*/ 52 h 79"/>
                  <a:gd name="T16" fmla="*/ 0 w 64"/>
                  <a:gd name="T17" fmla="*/ 29 h 79"/>
                  <a:gd name="T18" fmla="*/ 24 w 64"/>
                  <a:gd name="T19" fmla="*/ 14 h 79"/>
                  <a:gd name="T20" fmla="*/ 77 w 64"/>
                  <a:gd name="T21" fmla="*/ 7 h 79"/>
                  <a:gd name="T22" fmla="*/ 126 w 64"/>
                  <a:gd name="T23" fmla="*/ 0 h 79"/>
                  <a:gd name="T24" fmla="*/ 152 w 64"/>
                  <a:gd name="T25" fmla="*/ 7 h 79"/>
                  <a:gd name="T26" fmla="*/ 201 w 64"/>
                  <a:gd name="T27" fmla="*/ 7 h 79"/>
                  <a:gd name="T28" fmla="*/ 225 w 64"/>
                  <a:gd name="T29" fmla="*/ 14 h 79"/>
                  <a:gd name="T30" fmla="*/ 225 w 64"/>
                  <a:gd name="T31" fmla="*/ 29 h 79"/>
                  <a:gd name="T32" fmla="*/ 201 w 64"/>
                  <a:gd name="T33" fmla="*/ 36 h 79"/>
                  <a:gd name="T34" fmla="*/ 201 w 64"/>
                  <a:gd name="T35" fmla="*/ 21 h 79"/>
                  <a:gd name="T36" fmla="*/ 176 w 64"/>
                  <a:gd name="T37" fmla="*/ 14 h 79"/>
                  <a:gd name="T38" fmla="*/ 152 w 64"/>
                  <a:gd name="T39" fmla="*/ 7 h 79"/>
                  <a:gd name="T40" fmla="*/ 101 w 64"/>
                  <a:gd name="T41" fmla="*/ 7 h 79"/>
                  <a:gd name="T42" fmla="*/ 77 w 64"/>
                  <a:gd name="T43" fmla="*/ 14 h 79"/>
                  <a:gd name="T44" fmla="*/ 52 w 64"/>
                  <a:gd name="T45" fmla="*/ 21 h 79"/>
                  <a:gd name="T46" fmla="*/ 24 w 64"/>
                  <a:gd name="T47" fmla="*/ 29 h 79"/>
                  <a:gd name="T48" fmla="*/ 24 w 64"/>
                  <a:gd name="T49" fmla="*/ 45 h 79"/>
                  <a:gd name="T50" fmla="*/ 24 w 64"/>
                  <a:gd name="T51" fmla="*/ 59 h 79"/>
                  <a:gd name="T52" fmla="*/ 52 w 64"/>
                  <a:gd name="T53" fmla="*/ 73 h 79"/>
                  <a:gd name="T54" fmla="*/ 101 w 64"/>
                  <a:gd name="T55" fmla="*/ 73 h 79"/>
                  <a:gd name="T56" fmla="*/ 152 w 64"/>
                  <a:gd name="T57" fmla="*/ 73 h 79"/>
                  <a:gd name="T58" fmla="*/ 176 w 64"/>
                  <a:gd name="T59" fmla="*/ 66 h 79"/>
                  <a:gd name="T60" fmla="*/ 201 w 64"/>
                  <a:gd name="T61" fmla="*/ 59 h 79"/>
                  <a:gd name="T62" fmla="*/ 201 w 64"/>
                  <a:gd name="T63" fmla="*/ 45 h 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4"/>
                  <a:gd name="T97" fmla="*/ 0 h 79"/>
                  <a:gd name="T98" fmla="*/ 64 w 64"/>
                  <a:gd name="T99" fmla="*/ 79 h 7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  <a:close/>
                    <a:moveTo>
                      <a:pt x="57" y="36"/>
                    </a:moveTo>
                    <a:lnTo>
                      <a:pt x="57" y="29"/>
                    </a:lnTo>
                    <a:lnTo>
                      <a:pt x="57" y="21"/>
                    </a:lnTo>
                    <a:lnTo>
                      <a:pt x="57" y="14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6" y="7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22" y="14"/>
                    </a:lnTo>
                    <a:lnTo>
                      <a:pt x="15" y="14"/>
                    </a:lnTo>
                    <a:lnTo>
                      <a:pt x="15" y="21"/>
                    </a:lnTo>
                    <a:lnTo>
                      <a:pt x="7" y="21"/>
                    </a:lnTo>
                    <a:lnTo>
                      <a:pt x="7" y="29"/>
                    </a:lnTo>
                    <a:lnTo>
                      <a:pt x="7" y="36"/>
                    </a:lnTo>
                    <a:lnTo>
                      <a:pt x="7" y="43"/>
                    </a:lnTo>
                    <a:lnTo>
                      <a:pt x="7" y="50"/>
                    </a:lnTo>
                    <a:lnTo>
                      <a:pt x="7" y="57"/>
                    </a:lnTo>
                    <a:lnTo>
                      <a:pt x="15" y="64"/>
                    </a:lnTo>
                    <a:lnTo>
                      <a:pt x="15" y="71"/>
                    </a:lnTo>
                    <a:lnTo>
                      <a:pt x="22" y="71"/>
                    </a:lnTo>
                    <a:lnTo>
                      <a:pt x="29" y="71"/>
                    </a:lnTo>
                    <a:lnTo>
                      <a:pt x="36" y="71"/>
                    </a:lnTo>
                    <a:lnTo>
                      <a:pt x="43" y="71"/>
                    </a:lnTo>
                    <a:lnTo>
                      <a:pt x="50" y="71"/>
                    </a:lnTo>
                    <a:lnTo>
                      <a:pt x="50" y="64"/>
                    </a:lnTo>
                    <a:lnTo>
                      <a:pt x="57" y="64"/>
                    </a:lnTo>
                    <a:lnTo>
                      <a:pt x="57" y="57"/>
                    </a:lnTo>
                    <a:lnTo>
                      <a:pt x="57" y="50"/>
                    </a:lnTo>
                    <a:lnTo>
                      <a:pt x="57" y="43"/>
                    </a:lnTo>
                    <a:lnTo>
                      <a:pt x="57" y="36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5" name="Freeform 34"/>
              <p:cNvSpPr>
                <a:spLocks/>
              </p:cNvSpPr>
              <p:nvPr/>
            </p:nvSpPr>
            <p:spPr bwMode="auto">
              <a:xfrm>
                <a:off x="2475" y="2651"/>
                <a:ext cx="120" cy="80"/>
              </a:xfrm>
              <a:custGeom>
                <a:avLst/>
                <a:gdLst>
                  <a:gd name="T0" fmla="*/ 225 w 64"/>
                  <a:gd name="T1" fmla="*/ 36 h 79"/>
                  <a:gd name="T2" fmla="*/ 225 w 64"/>
                  <a:gd name="T3" fmla="*/ 52 h 79"/>
                  <a:gd name="T4" fmla="*/ 225 w 64"/>
                  <a:gd name="T5" fmla="*/ 59 h 79"/>
                  <a:gd name="T6" fmla="*/ 225 w 64"/>
                  <a:gd name="T7" fmla="*/ 66 h 79"/>
                  <a:gd name="T8" fmla="*/ 201 w 64"/>
                  <a:gd name="T9" fmla="*/ 73 h 79"/>
                  <a:gd name="T10" fmla="*/ 176 w 64"/>
                  <a:gd name="T11" fmla="*/ 81 h 79"/>
                  <a:gd name="T12" fmla="*/ 152 w 64"/>
                  <a:gd name="T13" fmla="*/ 81 h 79"/>
                  <a:gd name="T14" fmla="*/ 126 w 64"/>
                  <a:gd name="T15" fmla="*/ 81 h 79"/>
                  <a:gd name="T16" fmla="*/ 101 w 64"/>
                  <a:gd name="T17" fmla="*/ 81 h 79"/>
                  <a:gd name="T18" fmla="*/ 77 w 64"/>
                  <a:gd name="T19" fmla="*/ 81 h 79"/>
                  <a:gd name="T20" fmla="*/ 52 w 64"/>
                  <a:gd name="T21" fmla="*/ 81 h 79"/>
                  <a:gd name="T22" fmla="*/ 52 w 64"/>
                  <a:gd name="T23" fmla="*/ 73 h 79"/>
                  <a:gd name="T24" fmla="*/ 24 w 64"/>
                  <a:gd name="T25" fmla="*/ 73 h 79"/>
                  <a:gd name="T26" fmla="*/ 24 w 64"/>
                  <a:gd name="T27" fmla="*/ 66 h 79"/>
                  <a:gd name="T28" fmla="*/ 0 w 64"/>
                  <a:gd name="T29" fmla="*/ 59 h 79"/>
                  <a:gd name="T30" fmla="*/ 0 w 64"/>
                  <a:gd name="T31" fmla="*/ 52 h 79"/>
                  <a:gd name="T32" fmla="*/ 0 w 64"/>
                  <a:gd name="T33" fmla="*/ 36 h 79"/>
                  <a:gd name="T34" fmla="*/ 0 w 64"/>
                  <a:gd name="T35" fmla="*/ 29 h 79"/>
                  <a:gd name="T36" fmla="*/ 0 w 64"/>
                  <a:gd name="T37" fmla="*/ 21 h 79"/>
                  <a:gd name="T38" fmla="*/ 24 w 64"/>
                  <a:gd name="T39" fmla="*/ 14 h 79"/>
                  <a:gd name="T40" fmla="*/ 52 w 64"/>
                  <a:gd name="T41" fmla="*/ 7 h 79"/>
                  <a:gd name="T42" fmla="*/ 77 w 64"/>
                  <a:gd name="T43" fmla="*/ 7 h 79"/>
                  <a:gd name="T44" fmla="*/ 101 w 64"/>
                  <a:gd name="T45" fmla="*/ 0 h 79"/>
                  <a:gd name="T46" fmla="*/ 126 w 64"/>
                  <a:gd name="T47" fmla="*/ 0 h 79"/>
                  <a:gd name="T48" fmla="*/ 152 w 64"/>
                  <a:gd name="T49" fmla="*/ 0 h 79"/>
                  <a:gd name="T50" fmla="*/ 152 w 64"/>
                  <a:gd name="T51" fmla="*/ 7 h 79"/>
                  <a:gd name="T52" fmla="*/ 176 w 64"/>
                  <a:gd name="T53" fmla="*/ 7 h 79"/>
                  <a:gd name="T54" fmla="*/ 201 w 64"/>
                  <a:gd name="T55" fmla="*/ 7 h 79"/>
                  <a:gd name="T56" fmla="*/ 201 w 64"/>
                  <a:gd name="T57" fmla="*/ 14 h 79"/>
                  <a:gd name="T58" fmla="*/ 225 w 64"/>
                  <a:gd name="T59" fmla="*/ 14 h 79"/>
                  <a:gd name="T60" fmla="*/ 225 w 64"/>
                  <a:gd name="T61" fmla="*/ 21 h 79"/>
                  <a:gd name="T62" fmla="*/ 225 w 64"/>
                  <a:gd name="T63" fmla="*/ 29 h 79"/>
                  <a:gd name="T64" fmla="*/ 225 w 64"/>
                  <a:gd name="T65" fmla="*/ 36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4"/>
                  <a:gd name="T100" fmla="*/ 0 h 79"/>
                  <a:gd name="T101" fmla="*/ 64 w 64"/>
                  <a:gd name="T102" fmla="*/ 79 h 7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6" name="Freeform 35"/>
              <p:cNvSpPr>
                <a:spLocks/>
              </p:cNvSpPr>
              <p:nvPr/>
            </p:nvSpPr>
            <p:spPr bwMode="auto">
              <a:xfrm>
                <a:off x="2488" y="2658"/>
                <a:ext cx="94" cy="65"/>
              </a:xfrm>
              <a:custGeom>
                <a:avLst/>
                <a:gdLst>
                  <a:gd name="T0" fmla="*/ 177 w 50"/>
                  <a:gd name="T1" fmla="*/ 29 h 64"/>
                  <a:gd name="T2" fmla="*/ 177 w 50"/>
                  <a:gd name="T3" fmla="*/ 22 h 64"/>
                  <a:gd name="T4" fmla="*/ 177 w 50"/>
                  <a:gd name="T5" fmla="*/ 14 h 64"/>
                  <a:gd name="T6" fmla="*/ 177 w 50"/>
                  <a:gd name="T7" fmla="*/ 7 h 64"/>
                  <a:gd name="T8" fmla="*/ 152 w 50"/>
                  <a:gd name="T9" fmla="*/ 7 h 64"/>
                  <a:gd name="T10" fmla="*/ 152 w 50"/>
                  <a:gd name="T11" fmla="*/ 0 h 64"/>
                  <a:gd name="T12" fmla="*/ 128 w 50"/>
                  <a:gd name="T13" fmla="*/ 0 h 64"/>
                  <a:gd name="T14" fmla="*/ 103 w 50"/>
                  <a:gd name="T15" fmla="*/ 0 h 64"/>
                  <a:gd name="T16" fmla="*/ 77 w 50"/>
                  <a:gd name="T17" fmla="*/ 0 h 64"/>
                  <a:gd name="T18" fmla="*/ 53 w 50"/>
                  <a:gd name="T19" fmla="*/ 0 h 64"/>
                  <a:gd name="T20" fmla="*/ 53 w 50"/>
                  <a:gd name="T21" fmla="*/ 7 h 64"/>
                  <a:gd name="T22" fmla="*/ 28 w 50"/>
                  <a:gd name="T23" fmla="*/ 7 h 64"/>
                  <a:gd name="T24" fmla="*/ 28 w 50"/>
                  <a:gd name="T25" fmla="*/ 14 h 64"/>
                  <a:gd name="T26" fmla="*/ 0 w 50"/>
                  <a:gd name="T27" fmla="*/ 14 h 64"/>
                  <a:gd name="T28" fmla="*/ 0 w 50"/>
                  <a:gd name="T29" fmla="*/ 22 h 64"/>
                  <a:gd name="T30" fmla="*/ 0 w 50"/>
                  <a:gd name="T31" fmla="*/ 29 h 64"/>
                  <a:gd name="T32" fmla="*/ 0 w 50"/>
                  <a:gd name="T33" fmla="*/ 38 h 64"/>
                  <a:gd name="T34" fmla="*/ 0 w 50"/>
                  <a:gd name="T35" fmla="*/ 45 h 64"/>
                  <a:gd name="T36" fmla="*/ 0 w 50"/>
                  <a:gd name="T37" fmla="*/ 52 h 64"/>
                  <a:gd name="T38" fmla="*/ 28 w 50"/>
                  <a:gd name="T39" fmla="*/ 59 h 64"/>
                  <a:gd name="T40" fmla="*/ 28 w 50"/>
                  <a:gd name="T41" fmla="*/ 66 h 64"/>
                  <a:gd name="T42" fmla="*/ 53 w 50"/>
                  <a:gd name="T43" fmla="*/ 66 h 64"/>
                  <a:gd name="T44" fmla="*/ 77 w 50"/>
                  <a:gd name="T45" fmla="*/ 66 h 64"/>
                  <a:gd name="T46" fmla="*/ 103 w 50"/>
                  <a:gd name="T47" fmla="*/ 66 h 64"/>
                  <a:gd name="T48" fmla="*/ 128 w 50"/>
                  <a:gd name="T49" fmla="*/ 66 h 64"/>
                  <a:gd name="T50" fmla="*/ 152 w 50"/>
                  <a:gd name="T51" fmla="*/ 66 h 64"/>
                  <a:gd name="T52" fmla="*/ 152 w 50"/>
                  <a:gd name="T53" fmla="*/ 59 h 64"/>
                  <a:gd name="T54" fmla="*/ 177 w 50"/>
                  <a:gd name="T55" fmla="*/ 59 h 64"/>
                  <a:gd name="T56" fmla="*/ 177 w 50"/>
                  <a:gd name="T57" fmla="*/ 52 h 64"/>
                  <a:gd name="T58" fmla="*/ 177 w 50"/>
                  <a:gd name="T59" fmla="*/ 45 h 64"/>
                  <a:gd name="T60" fmla="*/ 177 w 50"/>
                  <a:gd name="T61" fmla="*/ 38 h 64"/>
                  <a:gd name="T62" fmla="*/ 177 w 50"/>
                  <a:gd name="T63" fmla="*/ 29 h 6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0"/>
                  <a:gd name="T97" fmla="*/ 0 h 64"/>
                  <a:gd name="T98" fmla="*/ 50 w 50"/>
                  <a:gd name="T99" fmla="*/ 64 h 6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0" h="64">
                    <a:moveTo>
                      <a:pt x="50" y="29"/>
                    </a:moveTo>
                    <a:lnTo>
                      <a:pt x="50" y="22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5" y="7"/>
                    </a:lnTo>
                    <a:lnTo>
                      <a:pt x="8" y="7"/>
                    </a:lnTo>
                    <a:lnTo>
                      <a:pt x="8" y="14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36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8" y="57"/>
                    </a:lnTo>
                    <a:lnTo>
                      <a:pt x="8" y="64"/>
                    </a:lnTo>
                    <a:lnTo>
                      <a:pt x="15" y="64"/>
                    </a:lnTo>
                    <a:lnTo>
                      <a:pt x="22" y="64"/>
                    </a:lnTo>
                    <a:lnTo>
                      <a:pt x="29" y="64"/>
                    </a:lnTo>
                    <a:lnTo>
                      <a:pt x="36" y="64"/>
                    </a:lnTo>
                    <a:lnTo>
                      <a:pt x="43" y="64"/>
                    </a:lnTo>
                    <a:lnTo>
                      <a:pt x="43" y="57"/>
                    </a:lnTo>
                    <a:lnTo>
                      <a:pt x="50" y="57"/>
                    </a:lnTo>
                    <a:lnTo>
                      <a:pt x="50" y="50"/>
                    </a:lnTo>
                    <a:lnTo>
                      <a:pt x="50" y="43"/>
                    </a:lnTo>
                    <a:lnTo>
                      <a:pt x="50" y="36"/>
                    </a:lnTo>
                    <a:lnTo>
                      <a:pt x="50" y="29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7" name="Line 36"/>
              <p:cNvSpPr>
                <a:spLocks noChangeShapeType="1"/>
              </p:cNvSpPr>
              <p:nvPr/>
            </p:nvSpPr>
            <p:spPr bwMode="auto">
              <a:xfrm flipH="1">
                <a:off x="2112" y="2784"/>
                <a:ext cx="192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8" name="Line 37"/>
              <p:cNvSpPr>
                <a:spLocks noChangeShapeType="1"/>
              </p:cNvSpPr>
              <p:nvPr/>
            </p:nvSpPr>
            <p:spPr bwMode="auto">
              <a:xfrm flipH="1">
                <a:off x="4176" y="2784"/>
                <a:ext cx="192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69" name="Text Box 12"/>
              <p:cNvSpPr txBox="1">
                <a:spLocks noChangeArrowheads="1"/>
              </p:cNvSpPr>
              <p:nvPr/>
            </p:nvSpPr>
            <p:spPr bwMode="auto">
              <a:xfrm>
                <a:off x="4816" y="2651"/>
                <a:ext cx="1584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ar-SA" sz="1800" u="none" dirty="0">
                    <a:latin typeface="Arial Narrow" panose="020B0606020202030204" pitchFamily="34" charset="0"/>
                    <a:cs typeface="Times New Roman (Arabic)" charset="-78"/>
                  </a:rPr>
                  <a:t>Use key just one time!!</a:t>
                </a:r>
              </a:p>
            </p:txBody>
          </p:sp>
        </p:grpSp>
        <p:grpSp>
          <p:nvGrpSpPr>
            <p:cNvPr id="70" name="Group 38"/>
            <p:cNvGrpSpPr>
              <a:grpSpLocks/>
            </p:cNvGrpSpPr>
            <p:nvPr/>
          </p:nvGrpSpPr>
          <p:grpSpPr bwMode="auto">
            <a:xfrm>
              <a:off x="-126571" y="775707"/>
              <a:ext cx="4662319" cy="1544658"/>
              <a:chOff x="653" y="1536"/>
              <a:chExt cx="2938" cy="972"/>
            </a:xfrm>
          </p:grpSpPr>
          <p:sp>
            <p:nvSpPr>
              <p:cNvPr id="71" name="Text Box 39"/>
              <p:cNvSpPr txBox="1">
                <a:spLocks noChangeArrowheads="1"/>
              </p:cNvSpPr>
              <p:nvPr/>
            </p:nvSpPr>
            <p:spPr bwMode="auto">
              <a:xfrm>
                <a:off x="1896" y="1536"/>
                <a:ext cx="1695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ar-SA" sz="1800" u="none" dirty="0">
                    <a:latin typeface="Arial Narrow" panose="020B0606020202030204" pitchFamily="34" charset="0"/>
                    <a:cs typeface="Times New Roman (Arabic)" charset="-78"/>
                  </a:rPr>
                  <a:t>Cipher Text  ( X+Z)  mod </a:t>
                </a:r>
              </a:p>
            </p:txBody>
          </p:sp>
          <p:sp>
            <p:nvSpPr>
              <p:cNvPr id="72" name="Text Box 40"/>
              <p:cNvSpPr txBox="1">
                <a:spLocks noChangeArrowheads="1"/>
              </p:cNvSpPr>
              <p:nvPr/>
            </p:nvSpPr>
            <p:spPr bwMode="auto">
              <a:xfrm>
                <a:off x="653" y="1872"/>
                <a:ext cx="930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ar-SA" sz="1800" u="none">
                    <a:latin typeface="Arial Narrow" panose="020B0606020202030204" pitchFamily="34" charset="0"/>
                    <a:cs typeface="Times New Roman (Arabic)" charset="-78"/>
                  </a:rPr>
                  <a:t>Clear Text  X</a:t>
                </a:r>
              </a:p>
            </p:txBody>
          </p:sp>
          <p:sp>
            <p:nvSpPr>
              <p:cNvPr id="73" name="Line 41"/>
              <p:cNvSpPr>
                <a:spLocks noChangeShapeType="1"/>
              </p:cNvSpPr>
              <p:nvPr/>
            </p:nvSpPr>
            <p:spPr bwMode="auto">
              <a:xfrm>
                <a:off x="2640" y="1776"/>
                <a:ext cx="144" cy="19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74" name="Line 42"/>
              <p:cNvSpPr>
                <a:spLocks noChangeShapeType="1"/>
              </p:cNvSpPr>
              <p:nvPr/>
            </p:nvSpPr>
            <p:spPr bwMode="auto">
              <a:xfrm flipH="1">
                <a:off x="2749" y="2328"/>
                <a:ext cx="26" cy="30"/>
              </a:xfrm>
              <a:prstGeom prst="line">
                <a:avLst/>
              </a:prstGeom>
              <a:noFill/>
              <a:ln w="222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84" name="Text Box 52"/>
              <p:cNvSpPr txBox="1">
                <a:spLocks noChangeArrowheads="1"/>
              </p:cNvSpPr>
              <p:nvPr/>
            </p:nvSpPr>
            <p:spPr bwMode="auto">
              <a:xfrm>
                <a:off x="2184" y="2232"/>
                <a:ext cx="286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de-DE" sz="1800" u="none" dirty="0">
                    <a:latin typeface="Arial Narrow" panose="020B0606020202030204" pitchFamily="34" charset="0"/>
                    <a:cs typeface="Times New Roman (Arabic)" charset="-78"/>
                  </a:rPr>
                  <a:t>  </a:t>
                </a:r>
                <a:r>
                  <a:rPr lang="en-GB" altLang="ar-SA" sz="1800" u="none" dirty="0">
                    <a:latin typeface="Arial Narrow" panose="020B0606020202030204" pitchFamily="34" charset="0"/>
                    <a:cs typeface="Times New Roman (Arabic)" charset="-78"/>
                  </a:rPr>
                  <a:t>Z</a:t>
                </a:r>
              </a:p>
            </p:txBody>
          </p:sp>
          <p:grpSp>
            <p:nvGrpSpPr>
              <p:cNvPr id="85" name="Group 53"/>
              <p:cNvGrpSpPr>
                <a:grpSpLocks/>
              </p:cNvGrpSpPr>
              <p:nvPr/>
            </p:nvGrpSpPr>
            <p:grpSpPr bwMode="auto">
              <a:xfrm>
                <a:off x="1632" y="1920"/>
                <a:ext cx="1392" cy="576"/>
                <a:chOff x="861" y="1824"/>
                <a:chExt cx="1392" cy="576"/>
              </a:xfrm>
            </p:grpSpPr>
            <p:sp>
              <p:nvSpPr>
                <p:cNvPr id="86" name="Oval 54"/>
                <p:cNvSpPr>
                  <a:spLocks noChangeArrowheads="1"/>
                </p:cNvSpPr>
                <p:nvPr/>
              </p:nvSpPr>
              <p:spPr bwMode="auto">
                <a:xfrm>
                  <a:off x="1389" y="1824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836724"/>
                  <a:r>
                    <a:rPr lang="de-DE" altLang="de-DE" sz="3000" u="none" dirty="0">
                      <a:latin typeface="Arial Narrow" panose="020B0606020202030204" pitchFamily="34" charset="0"/>
                      <a:cs typeface="Times New Roman (Arabic)" charset="-78"/>
                    </a:rPr>
                    <a:t>+</a:t>
                  </a:r>
                  <a:endParaRPr lang="en-US" altLang="de-DE" sz="3000" u="none" dirty="0">
                    <a:latin typeface="Arial Narrow" panose="020B0606020202030204" pitchFamily="34" charset="0"/>
                    <a:cs typeface="Times New Roman (Arabic)" charset="-78"/>
                  </a:endParaRPr>
                </a:p>
              </p:txBody>
            </p:sp>
            <p:sp>
              <p:nvSpPr>
                <p:cNvPr id="87" name="Line 55"/>
                <p:cNvSpPr>
                  <a:spLocks noChangeShapeType="1"/>
                </p:cNvSpPr>
                <p:nvPr/>
              </p:nvSpPr>
              <p:spPr bwMode="auto">
                <a:xfrm>
                  <a:off x="861" y="1920"/>
                  <a:ext cx="528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de-DE" u="none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88" name="Line 56"/>
                <p:cNvSpPr>
                  <a:spLocks noChangeShapeType="1"/>
                </p:cNvSpPr>
                <p:nvPr/>
              </p:nvSpPr>
              <p:spPr bwMode="auto">
                <a:xfrm>
                  <a:off x="1629" y="1920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de-DE" u="none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89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88" y="2064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de-DE" u="none">
                    <a:latin typeface="Arial Narrow" panose="020B0606020202030204" pitchFamily="34" charset="0"/>
                  </a:endParaRPr>
                </a:p>
              </p:txBody>
            </p:sp>
          </p:grpSp>
        </p:grpSp>
        <p:grpSp>
          <p:nvGrpSpPr>
            <p:cNvPr id="90" name="Group 58"/>
            <p:cNvGrpSpPr>
              <a:grpSpLocks/>
            </p:cNvGrpSpPr>
            <p:nvPr/>
          </p:nvGrpSpPr>
          <p:grpSpPr bwMode="auto">
            <a:xfrm>
              <a:off x="3637381" y="1344363"/>
              <a:ext cx="5793937" cy="1012518"/>
              <a:chOff x="3024" y="1892"/>
              <a:chExt cx="3651" cy="637"/>
            </a:xfrm>
          </p:grpSpPr>
          <p:sp>
            <p:nvSpPr>
              <p:cNvPr id="91" name="Text Box 59"/>
              <p:cNvSpPr txBox="1">
                <a:spLocks noChangeArrowheads="1"/>
              </p:cNvSpPr>
              <p:nvPr/>
            </p:nvSpPr>
            <p:spPr bwMode="auto">
              <a:xfrm>
                <a:off x="5260" y="1892"/>
                <a:ext cx="1415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ar-SA" sz="1800" u="none" dirty="0">
                    <a:latin typeface="Arial Narrow" panose="020B0606020202030204" pitchFamily="34" charset="0"/>
                    <a:cs typeface="Times New Roman (Arabic)" charset="-78"/>
                  </a:rPr>
                  <a:t>Clear Text  X+Z+Z=X</a:t>
                </a:r>
              </a:p>
            </p:txBody>
          </p:sp>
          <p:sp>
            <p:nvSpPr>
              <p:cNvPr id="92" name="Line 60"/>
              <p:cNvSpPr>
                <a:spLocks noChangeShapeType="1"/>
              </p:cNvSpPr>
              <p:nvPr/>
            </p:nvSpPr>
            <p:spPr bwMode="auto">
              <a:xfrm flipH="1">
                <a:off x="4765" y="2376"/>
                <a:ext cx="26" cy="30"/>
              </a:xfrm>
              <a:prstGeom prst="line">
                <a:avLst/>
              </a:prstGeom>
              <a:noFill/>
              <a:ln w="222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" name="Oval 70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240" cy="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836724"/>
                <a:r>
                  <a:rPr lang="de-DE" altLang="de-DE" sz="3000" u="none">
                    <a:latin typeface="Arial Narrow" panose="020B0606020202030204" pitchFamily="34" charset="0"/>
                    <a:cs typeface="Times New Roman (Arabic)" charset="-78"/>
                  </a:rPr>
                  <a:t>+</a:t>
                </a:r>
                <a:endParaRPr lang="en-US" altLang="de-DE" sz="3000" u="none">
                  <a:latin typeface="Arial Narrow" panose="020B0606020202030204" pitchFamily="34" charset="0"/>
                  <a:cs typeface="Times New Roman (Arabic)" charset="-78"/>
                </a:endParaRPr>
              </a:p>
            </p:txBody>
          </p:sp>
          <p:sp>
            <p:nvSpPr>
              <p:cNvPr id="103" name="Line 71"/>
              <p:cNvSpPr>
                <a:spLocks noChangeShapeType="1"/>
              </p:cNvSpPr>
              <p:nvPr/>
            </p:nvSpPr>
            <p:spPr bwMode="auto">
              <a:xfrm>
                <a:off x="3024" y="2016"/>
                <a:ext cx="115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4" name="Line 72"/>
              <p:cNvSpPr>
                <a:spLocks noChangeShapeType="1"/>
              </p:cNvSpPr>
              <p:nvPr/>
            </p:nvSpPr>
            <p:spPr bwMode="auto">
              <a:xfrm>
                <a:off x="4416" y="2016"/>
                <a:ext cx="62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5" name="Line 73"/>
              <p:cNvSpPr>
                <a:spLocks noChangeShapeType="1"/>
              </p:cNvSpPr>
              <p:nvPr/>
            </p:nvSpPr>
            <p:spPr bwMode="auto">
              <a:xfrm flipV="1">
                <a:off x="4275" y="2160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u="non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6" name="Text Box 74"/>
              <p:cNvSpPr txBox="1">
                <a:spLocks noChangeArrowheads="1"/>
              </p:cNvSpPr>
              <p:nvPr/>
            </p:nvSpPr>
            <p:spPr bwMode="auto">
              <a:xfrm>
                <a:off x="4180" y="2253"/>
                <a:ext cx="561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de-DE" sz="1800" u="none" dirty="0">
                    <a:latin typeface="Arial Narrow" panose="020B0606020202030204" pitchFamily="34" charset="0"/>
                    <a:cs typeface="Times New Roman (Arabic)" charset="-78"/>
                  </a:rPr>
                  <a:t>  </a:t>
                </a:r>
                <a:r>
                  <a:rPr lang="en-GB" altLang="ar-SA" sz="1800" u="none" dirty="0" smtClean="0">
                    <a:latin typeface="Arial Narrow" panose="020B0606020202030204" pitchFamily="34" charset="0"/>
                    <a:cs typeface="Times New Roman (Arabic)" charset="-78"/>
                  </a:rPr>
                  <a:t>Z</a:t>
                </a:r>
                <a:r>
                  <a:rPr lang="en-GB" altLang="ar-SA" sz="1800" u="none" baseline="30000" dirty="0" smtClean="0">
                    <a:latin typeface="Arial Narrow" panose="020B0606020202030204" pitchFamily="34" charset="0"/>
                    <a:cs typeface="Times New Roman (Arabic)" charset="-78"/>
                  </a:rPr>
                  <a:t>-1</a:t>
                </a:r>
                <a:r>
                  <a:rPr lang="en-GB" altLang="ar-SA" sz="1800" u="none" dirty="0" smtClean="0">
                    <a:latin typeface="Arial Narrow" panose="020B0606020202030204" pitchFamily="34" charset="0"/>
                    <a:cs typeface="Times New Roman (Arabic)" charset="-78"/>
                  </a:rPr>
                  <a:t>= Z</a:t>
                </a:r>
                <a:endParaRPr lang="en-GB" altLang="ar-SA" sz="1800" u="none" baseline="30000" dirty="0">
                  <a:latin typeface="Arial Narrow" panose="020B0606020202030204" pitchFamily="34" charset="0"/>
                  <a:cs typeface="Times New Roman (Arabic)" charset="-78"/>
                </a:endParaRPr>
              </a:p>
            </p:txBody>
          </p:sp>
          <p:sp>
            <p:nvSpPr>
              <p:cNvPr id="107" name="Text Box 59"/>
              <p:cNvSpPr txBox="1">
                <a:spLocks noChangeArrowheads="1"/>
              </p:cNvSpPr>
              <p:nvPr/>
            </p:nvSpPr>
            <p:spPr bwMode="auto">
              <a:xfrm>
                <a:off x="5224" y="2221"/>
                <a:ext cx="1102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836724"/>
                <a:r>
                  <a:rPr lang="en-GB" altLang="ar-SA" sz="1500" u="none" dirty="0">
                    <a:latin typeface="Arial Narrow" panose="020B0606020202030204" pitchFamily="34" charset="0"/>
                    <a:cs typeface="Times New Roman (Arabic)" charset="-78"/>
                  </a:rPr>
                  <a:t>Addition modulo </a:t>
                </a:r>
                <a:r>
                  <a:rPr lang="en-GB" altLang="ar-SA" sz="1500" u="none" dirty="0" smtClean="0">
                    <a:latin typeface="Arial Narrow" panose="020B0606020202030204" pitchFamily="34" charset="0"/>
                    <a:cs typeface="Times New Roman (Arabic)" charset="-78"/>
                  </a:rPr>
                  <a:t>2</a:t>
                </a:r>
                <a:endParaRPr lang="en-GB" altLang="ar-SA" sz="1500" u="none" dirty="0">
                  <a:latin typeface="Arial Narrow" panose="020B0606020202030204" pitchFamily="34" charset="0"/>
                  <a:cs typeface="Times New Roman (Arabic)" charset="-78"/>
                </a:endParaRPr>
              </a:p>
            </p:txBody>
          </p:sp>
        </p:grpSp>
        <p:sp>
          <p:nvSpPr>
            <p:cNvPr id="108" name="Text Box 6"/>
            <p:cNvSpPr txBox="1">
              <a:spLocks noChangeArrowheads="1"/>
            </p:cNvSpPr>
            <p:nvPr/>
          </p:nvSpPr>
          <p:spPr bwMode="auto">
            <a:xfrm>
              <a:off x="3310096" y="4103439"/>
              <a:ext cx="1644849" cy="43815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lIns="91420" tIns="45710" rIns="91420" bIns="45710">
              <a:spAutoFit/>
            </a:bodyPr>
            <a:lstStyle/>
            <a:p>
              <a:pPr algn="ctr" defTabSz="836724"/>
              <a:r>
                <a:rPr lang="de-DE" altLang="ar-SA" sz="1800" u="none" dirty="0" err="1">
                  <a:latin typeface="Arial Narrow" panose="020B0606020202030204" pitchFamily="34" charset="0"/>
                  <a:cs typeface="Times New Roman (Arabic)" charset="-78"/>
                </a:rPr>
                <a:t>Or</a:t>
              </a:r>
              <a:r>
                <a:rPr lang="de-DE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  H(z) &gt; H(X)</a:t>
              </a:r>
              <a:endParaRPr lang="en-GB" altLang="ar-SA" sz="1800" u="none" dirty="0"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cxnSp>
          <p:nvCxnSpPr>
            <p:cNvPr id="109" name="Gerade Verbindung mit Pfeil 8"/>
            <p:cNvCxnSpPr/>
            <p:nvPr/>
          </p:nvCxnSpPr>
          <p:spPr bwMode="auto">
            <a:xfrm flipH="1" flipV="1">
              <a:off x="5946799" y="1675969"/>
              <a:ext cx="1140538" cy="40592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96995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2"/>
          <p:cNvSpPr>
            <a:spLocks noChangeArrowheads="1"/>
          </p:cNvSpPr>
          <p:nvPr/>
        </p:nvSpPr>
        <p:spPr bwMode="auto">
          <a:xfrm>
            <a:off x="550882" y="357078"/>
            <a:ext cx="8202026" cy="50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429" tIns="50214" rIns="100429" bIns="502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u="none" dirty="0">
                <a:latin typeface="Arial Narrow" pitchFamily="34" charset="0"/>
              </a:rPr>
              <a:t>Q11: Compute the multiplicative inverse of x</a:t>
            </a:r>
            <a:r>
              <a:rPr lang="en-US" altLang="en-US" sz="2000" u="none" baseline="30000" dirty="0">
                <a:latin typeface="Arial Narrow" pitchFamily="34" charset="0"/>
              </a:rPr>
              <a:t>2 </a:t>
            </a:r>
            <a:r>
              <a:rPr lang="en-US" altLang="en-US" sz="2000" u="none" dirty="0">
                <a:latin typeface="Arial Narrow" pitchFamily="34" charset="0"/>
              </a:rPr>
              <a:t>+ 1 modulo P(x) = x</a:t>
            </a:r>
            <a:r>
              <a:rPr lang="en-US" altLang="en-US" sz="2000" u="none" baseline="30000" dirty="0">
                <a:latin typeface="Arial Narrow" pitchFamily="34" charset="0"/>
              </a:rPr>
              <a:t>7</a:t>
            </a:r>
            <a:r>
              <a:rPr lang="en-US" altLang="en-US" sz="2000" u="none" dirty="0">
                <a:latin typeface="Arial Narrow" pitchFamily="34" charset="0"/>
              </a:rPr>
              <a:t> + x</a:t>
            </a:r>
            <a:r>
              <a:rPr lang="en-US" altLang="en-US" sz="2000" u="none" baseline="30000" dirty="0">
                <a:latin typeface="Arial Narrow" pitchFamily="34" charset="0"/>
              </a:rPr>
              <a:t>6</a:t>
            </a:r>
            <a:r>
              <a:rPr lang="en-US" altLang="en-US" sz="2000" u="none" dirty="0">
                <a:latin typeface="Arial Narrow" pitchFamily="34" charset="0"/>
              </a:rPr>
              <a:t> + 1. 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9185047" y="447060"/>
            <a:ext cx="560290" cy="37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 dirty="0">
                <a:latin typeface="Arial Narrow" pitchFamily="34" charset="0"/>
              </a:rPr>
              <a:t>(6P)</a:t>
            </a: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178128" y="835140"/>
            <a:ext cx="8202026" cy="50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429" tIns="50214" rIns="100429" bIns="502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u="none" dirty="0">
                <a:latin typeface="Arial Narrow" pitchFamily="34" charset="0"/>
              </a:rPr>
              <a:t>Verify your result</a:t>
            </a:r>
          </a:p>
        </p:txBody>
      </p:sp>
      <p:graphicFrame>
        <p:nvGraphicFramePr>
          <p:cNvPr id="1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54585"/>
              </p:ext>
            </p:extLst>
          </p:nvPr>
        </p:nvGraphicFramePr>
        <p:xfrm>
          <a:off x="557064" y="1954087"/>
          <a:ext cx="9444153" cy="2703910"/>
        </p:xfrm>
        <a:graphic>
          <a:graphicData uri="http://schemas.openxmlformats.org/drawingml/2006/table">
            <a:tbl>
              <a:tblPr rtl="1"/>
              <a:tblGrid>
                <a:gridCol w="1168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3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20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74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59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030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Q(x)</a:t>
                      </a:r>
                      <a:endParaRPr kumimoji="0" lang="ar-SA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B2(x)</a:t>
                      </a:r>
                      <a:endParaRPr kumimoji="0" lang="ar-SA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B1(x)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P2(x)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P1(x)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25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30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46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30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30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3690" marR="10369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2" name="Rectangle 42"/>
          <p:cNvSpPr>
            <a:spLocks noChangeArrowheads="1"/>
          </p:cNvSpPr>
          <p:nvPr/>
        </p:nvSpPr>
        <p:spPr bwMode="auto">
          <a:xfrm>
            <a:off x="550882" y="1371057"/>
            <a:ext cx="8202026" cy="50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429" tIns="50214" rIns="100429" bIns="502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u="none" dirty="0">
                <a:latin typeface="Arial Narrow" pitchFamily="34" charset="0"/>
              </a:rPr>
              <a:t>Solution</a:t>
            </a:r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H="1">
            <a:off x="1522398" y="3306042"/>
            <a:ext cx="518478" cy="24018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8847" tIns="51400" rIns="98847" bIns="51400" anchor="ctr">
            <a:spAutoFit/>
          </a:bodyPr>
          <a:lstStyle/>
          <a:p>
            <a:endParaRPr lang="en-US" u="none"/>
          </a:p>
        </p:txBody>
      </p:sp>
      <p:sp>
        <p:nvSpPr>
          <p:cNvPr id="17" name="Line 41"/>
          <p:cNvSpPr>
            <a:spLocks noChangeShapeType="1"/>
          </p:cNvSpPr>
          <p:nvPr/>
        </p:nvSpPr>
        <p:spPr bwMode="auto">
          <a:xfrm flipH="1">
            <a:off x="2639463" y="3030333"/>
            <a:ext cx="6591200" cy="5068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8847" tIns="51400" rIns="98847" bIns="51400" anchor="ctr">
            <a:spAutoFit/>
          </a:bodyPr>
          <a:lstStyle/>
          <a:p>
            <a:endParaRPr lang="en-US" u="none"/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 flipH="1">
            <a:off x="2531673" y="3554406"/>
            <a:ext cx="6806779" cy="326034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8847" tIns="51400" rIns="98847" bIns="51400" anchor="ctr">
            <a:spAutoFit/>
          </a:bodyPr>
          <a:lstStyle/>
          <a:p>
            <a:endParaRPr lang="en-US" u="none"/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 flipH="1">
            <a:off x="4257850" y="2965902"/>
            <a:ext cx="1854545" cy="55413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8847" tIns="51400" rIns="98847" bIns="51400" anchor="ctr">
            <a:spAutoFit/>
          </a:bodyPr>
          <a:lstStyle/>
          <a:p>
            <a:endParaRPr lang="en-US" u="none"/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 flipH="1">
            <a:off x="4930795" y="3698853"/>
            <a:ext cx="565569" cy="18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8847" tIns="51400" rIns="98847" bIns="51400" anchor="ctr">
            <a:spAutoFit/>
          </a:bodyPr>
          <a:lstStyle/>
          <a:p>
            <a:endParaRPr lang="en-US" u="none"/>
          </a:p>
        </p:txBody>
      </p:sp>
      <p:sp>
        <p:nvSpPr>
          <p:cNvPr id="26" name="Rectangle 3"/>
          <p:cNvSpPr/>
          <p:nvPr/>
        </p:nvSpPr>
        <p:spPr>
          <a:xfrm>
            <a:off x="6531473" y="5216100"/>
            <a:ext cx="2392522" cy="716962"/>
          </a:xfrm>
          <a:prstGeom prst="rect">
            <a:avLst/>
          </a:prstGeom>
        </p:spPr>
        <p:txBody>
          <a:bodyPr wrap="none" lIns="100429" tIns="50214" rIns="100429" bIns="50214">
            <a:spAutoFit/>
          </a:bodyPr>
          <a:lstStyle/>
          <a:p>
            <a:r>
              <a:rPr lang="en-US" altLang="en-US" b="1" u="none" dirty="0">
                <a:latin typeface="Arial Narrow" pitchFamily="34" charset="0"/>
              </a:rPr>
              <a:t>x</a:t>
            </a:r>
            <a:r>
              <a:rPr lang="en-US" altLang="en-US" b="1" u="none" baseline="30000" dirty="0">
                <a:latin typeface="Arial Narrow" pitchFamily="34" charset="0"/>
              </a:rPr>
              <a:t>7</a:t>
            </a:r>
            <a:r>
              <a:rPr lang="en-US" altLang="en-US" b="1" u="none" dirty="0">
                <a:latin typeface="Arial Narrow" pitchFamily="34" charset="0"/>
              </a:rPr>
              <a:t> =  x</a:t>
            </a:r>
            <a:r>
              <a:rPr lang="en-US" altLang="en-US" b="1" u="none" baseline="30000" dirty="0">
                <a:latin typeface="Arial Narrow" pitchFamily="34" charset="0"/>
              </a:rPr>
              <a:t>6</a:t>
            </a:r>
            <a:r>
              <a:rPr lang="en-US" altLang="en-US" b="1" u="none" dirty="0">
                <a:latin typeface="Arial Narrow" pitchFamily="34" charset="0"/>
              </a:rPr>
              <a:t> + 1</a:t>
            </a:r>
          </a:p>
          <a:p>
            <a:r>
              <a:rPr lang="en-US" altLang="en-US" b="1" u="none" dirty="0">
                <a:latin typeface="Arial Narrow" pitchFamily="34" charset="0"/>
              </a:rPr>
              <a:t>x</a:t>
            </a:r>
            <a:r>
              <a:rPr lang="en-US" altLang="en-US" b="1" u="none" baseline="30000" dirty="0">
                <a:latin typeface="Arial Narrow" pitchFamily="34" charset="0"/>
              </a:rPr>
              <a:t>8</a:t>
            </a:r>
            <a:r>
              <a:rPr lang="en-US" altLang="en-US" b="1" u="none" dirty="0">
                <a:latin typeface="Arial Narrow" pitchFamily="34" charset="0"/>
              </a:rPr>
              <a:t> =  x</a:t>
            </a:r>
            <a:r>
              <a:rPr lang="en-US" altLang="en-US" b="1" u="none" baseline="30000" dirty="0">
                <a:latin typeface="Arial Narrow" pitchFamily="34" charset="0"/>
              </a:rPr>
              <a:t>7</a:t>
            </a:r>
            <a:r>
              <a:rPr lang="en-US" altLang="en-US" b="1" u="none" dirty="0">
                <a:latin typeface="Arial Narrow" pitchFamily="34" charset="0"/>
              </a:rPr>
              <a:t> + x = x</a:t>
            </a:r>
            <a:r>
              <a:rPr lang="en-US" altLang="en-US" b="1" u="none" baseline="30000" dirty="0">
                <a:latin typeface="Arial Narrow" pitchFamily="34" charset="0"/>
              </a:rPr>
              <a:t>6</a:t>
            </a:r>
            <a:r>
              <a:rPr lang="en-US" altLang="en-US" b="1" u="none" dirty="0">
                <a:latin typeface="Arial Narrow" pitchFamily="34" charset="0"/>
              </a:rPr>
              <a:t> + x + 1</a:t>
            </a:r>
            <a:endParaRPr lang="en-US" u="non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5CAE308-912E-4D12-A123-1B66B9EE0D04}"/>
              </a:ext>
            </a:extLst>
          </p:cNvPr>
          <p:cNvSpPr/>
          <p:nvPr/>
        </p:nvSpPr>
        <p:spPr>
          <a:xfrm>
            <a:off x="927620" y="4908323"/>
            <a:ext cx="5184775" cy="1332515"/>
          </a:xfrm>
          <a:prstGeom prst="rect">
            <a:avLst/>
          </a:prstGeom>
        </p:spPr>
        <p:txBody>
          <a:bodyPr lIns="100429" tIns="50214" rIns="100429" bIns="50214">
            <a:spAutoFit/>
          </a:bodyPr>
          <a:lstStyle/>
          <a:p>
            <a:pPr lvl="0" algn="l"/>
            <a:r>
              <a:rPr lang="en-US" b="1" u="none" dirty="0">
                <a:latin typeface="Arial Narrow" pitchFamily="34" charset="0"/>
                <a:cs typeface="Times New Roman" pitchFamily="18" charset="0"/>
              </a:rPr>
              <a:t>Check:   (</a:t>
            </a:r>
            <a:r>
              <a:rPr lang="en-US" altLang="en-US" b="1" u="none" dirty="0">
                <a:latin typeface="Arial Narrow" pitchFamily="34" charset="0"/>
              </a:rPr>
              <a:t>x</a:t>
            </a:r>
            <a:r>
              <a:rPr lang="en-US" altLang="en-US" b="1" u="none" baseline="30000" dirty="0">
                <a:latin typeface="Arial Narrow" pitchFamily="34" charset="0"/>
              </a:rPr>
              <a:t>2 </a:t>
            </a:r>
            <a:r>
              <a:rPr lang="en-US" altLang="en-US" b="1" u="none" dirty="0">
                <a:latin typeface="Arial Narrow" pitchFamily="34" charset="0"/>
              </a:rPr>
              <a:t>+ 1 </a:t>
            </a:r>
            <a:r>
              <a:rPr lang="en-US" b="1" u="none" dirty="0">
                <a:latin typeface="Arial Narrow" pitchFamily="34" charset="0"/>
                <a:cs typeface="Times New Roman" pitchFamily="18" charset="0"/>
              </a:rPr>
              <a:t>) (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6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+x+1</a:t>
            </a:r>
            <a:r>
              <a:rPr lang="en-US" b="1" u="none" dirty="0" smtClean="0">
                <a:latin typeface="Arial Narrow" pitchFamily="34" charset="0"/>
                <a:cs typeface="Times New Roman" pitchFamily="18" charset="0"/>
              </a:rPr>
              <a:t>)</a:t>
            </a:r>
            <a:endParaRPr lang="de-DE" b="1" u="none" dirty="0">
              <a:latin typeface="Arial Narrow" pitchFamily="34" charset="0"/>
              <a:cs typeface="Times New Roman" pitchFamily="18" charset="0"/>
            </a:endParaRPr>
          </a:p>
          <a:p>
            <a:pPr lvl="0" algn="l"/>
            <a:r>
              <a:rPr lang="de-DE" b="1" u="none" dirty="0">
                <a:latin typeface="Arial Narrow" pitchFamily="34" charset="0"/>
                <a:cs typeface="Times New Roman" pitchFamily="18" charset="0"/>
              </a:rPr>
              <a:t>= 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8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7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6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>
                <a:latin typeface="Arial Narrow" pitchFamily="34" charset="0"/>
                <a:cs typeface="Times New Roman" pitchFamily="18" charset="0"/>
              </a:rPr>
              <a:t>2 </a:t>
            </a:r>
            <a:r>
              <a:rPr lang="de-DE" u="none" dirty="0">
                <a:latin typeface="Arial Narrow" pitchFamily="34" charset="0"/>
                <a:cs typeface="Times New Roman" pitchFamily="18" charset="0"/>
              </a:rPr>
              <a:t>+ </a:t>
            </a:r>
            <a:r>
              <a:rPr lang="de-DE" u="none" dirty="0" smtClean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de-DE" u="none" baseline="30000" dirty="0" smtClean="0">
                <a:latin typeface="Arial Narrow" pitchFamily="34" charset="0"/>
                <a:cs typeface="Times New Roman" pitchFamily="18" charset="0"/>
              </a:rPr>
              <a:t>6</a:t>
            </a:r>
            <a:r>
              <a:rPr lang="de-DE" u="none" dirty="0" smtClean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 smtClean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de-DE" u="none" dirty="0" smtClean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 smtClean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de-DE" u="none" dirty="0" smtClean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u="none" dirty="0" smtClean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u="none" baseline="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de-DE" u="none" dirty="0" smtClean="0">
                <a:latin typeface="Arial Narrow" pitchFamily="34" charset="0"/>
                <a:cs typeface="Times New Roman" pitchFamily="18" charset="0"/>
              </a:rPr>
              <a:t>+x+1</a:t>
            </a:r>
            <a:endParaRPr lang="de-DE" u="none" dirty="0">
              <a:latin typeface="Arial Narrow" pitchFamily="34" charset="0"/>
              <a:cs typeface="Times New Roman" pitchFamily="18" charset="0"/>
            </a:endParaRPr>
          </a:p>
          <a:p>
            <a:pPr algn="l"/>
            <a:r>
              <a:rPr lang="de-DE" u="none" dirty="0">
                <a:latin typeface="Arial Narrow" pitchFamily="34" charset="0"/>
                <a:cs typeface="Times New Roman" pitchFamily="18" charset="0"/>
              </a:rPr>
              <a:t>= </a:t>
            </a:r>
            <a:r>
              <a:rPr lang="en-US" altLang="en-US" b="1" u="none" dirty="0">
                <a:latin typeface="Arial Narrow" pitchFamily="34" charset="0"/>
              </a:rPr>
              <a:t>x</a:t>
            </a:r>
            <a:r>
              <a:rPr lang="en-US" altLang="en-US" b="1" u="none" baseline="30000" dirty="0">
                <a:latin typeface="Arial Narrow" pitchFamily="34" charset="0"/>
              </a:rPr>
              <a:t>6</a:t>
            </a:r>
            <a:r>
              <a:rPr lang="en-US" altLang="en-US" b="1" u="none" dirty="0">
                <a:latin typeface="Arial Narrow" pitchFamily="34" charset="0"/>
              </a:rPr>
              <a:t> + x + 1 + x</a:t>
            </a:r>
            <a:r>
              <a:rPr lang="en-US" altLang="en-US" b="1" u="none" baseline="30000" dirty="0">
                <a:latin typeface="Arial Narrow" pitchFamily="34" charset="0"/>
              </a:rPr>
              <a:t>6</a:t>
            </a:r>
            <a:r>
              <a:rPr lang="en-US" altLang="en-US" b="1" u="none" dirty="0">
                <a:latin typeface="Arial Narrow" pitchFamily="34" charset="0"/>
              </a:rPr>
              <a:t> + 1 + x + </a:t>
            </a:r>
            <a:r>
              <a:rPr lang="en-US" altLang="en-US" b="1" u="none" dirty="0" smtClean="0">
                <a:latin typeface="Arial Narrow" pitchFamily="34" charset="0"/>
              </a:rPr>
              <a:t>1</a:t>
            </a:r>
            <a:endParaRPr lang="de-DE" altLang="en-US" b="1" u="none" dirty="0">
              <a:latin typeface="Arial Narrow" pitchFamily="34" charset="0"/>
            </a:endParaRPr>
          </a:p>
          <a:p>
            <a:pPr algn="l"/>
            <a:r>
              <a:rPr lang="de-DE" altLang="en-US" b="1" u="none" dirty="0">
                <a:latin typeface="Arial Narrow" pitchFamily="34" charset="0"/>
              </a:rPr>
              <a:t>= 1</a:t>
            </a:r>
            <a:endParaRPr lang="en-US" altLang="en-US" b="1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97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3D1C687-B493-4C7B-9441-FC34F2C55424}"/>
              </a:ext>
            </a:extLst>
          </p:cNvPr>
          <p:cNvSpPr/>
          <p:nvPr/>
        </p:nvSpPr>
        <p:spPr>
          <a:xfrm>
            <a:off x="668801" y="365145"/>
            <a:ext cx="9089360" cy="2255845"/>
          </a:xfrm>
          <a:prstGeom prst="rect">
            <a:avLst/>
          </a:prstGeom>
        </p:spPr>
        <p:txBody>
          <a:bodyPr wrap="square" lIns="100429" tIns="50214" rIns="100429" bIns="50214">
            <a:spAutoFit/>
          </a:bodyPr>
          <a:lstStyle/>
          <a:p>
            <a:pPr algn="l" eaLnBrk="1" hangingPunct="1"/>
            <a:r>
              <a:rPr lang="en-US" u="none" dirty="0">
                <a:latin typeface="Arial Narrow" panose="020B0606020202030204" pitchFamily="34" charset="0"/>
              </a:rPr>
              <a:t>A block cipher having a key length of 194 bits is encrypting a clear text. Where, the clear text block size is 256 bits and the unicity distance of the cipher n</a:t>
            </a:r>
            <a:r>
              <a:rPr lang="en-US" u="none" baseline="-25000" dirty="0">
                <a:latin typeface="Arial Narrow" pitchFamily="34" charset="0"/>
              </a:rPr>
              <a:t>u </a:t>
            </a:r>
            <a:r>
              <a:rPr lang="en-US" u="none" dirty="0">
                <a:latin typeface="Arial Narrow" pitchFamily="34" charset="0"/>
              </a:rPr>
              <a:t>= 258 bits. </a:t>
            </a:r>
          </a:p>
          <a:p>
            <a:pPr marL="292917" indent="-292917" eaLnBrk="1" hangingPunct="1"/>
            <a:r>
              <a:rPr lang="en-US" u="none" dirty="0">
                <a:latin typeface="Arial Narrow" pitchFamily="34" charset="0"/>
              </a:rPr>
              <a:t>1. Compute the entropy of the clear text.</a:t>
            </a:r>
            <a:endParaRPr lang="en-US" u="none" baseline="-25000" dirty="0">
              <a:latin typeface="Arial Narrow" pitchFamily="34" charset="0"/>
            </a:endParaRPr>
          </a:p>
          <a:p>
            <a:pPr marL="292917" indent="-292917" eaLnBrk="1" hangingPunct="1"/>
            <a:r>
              <a:rPr lang="en-US" u="none" dirty="0">
                <a:latin typeface="Arial Narrow" pitchFamily="34" charset="0"/>
              </a:rPr>
              <a:t>2. Compute the new unicity distance of the cipher if 64 random bits are appended to each clear text block. And the clear text is compressed to 50% of its original length.</a:t>
            </a:r>
          </a:p>
          <a:p>
            <a:pPr marL="292917" indent="-292917" eaLnBrk="1" hangingPunct="1"/>
            <a:r>
              <a:rPr lang="en-US" u="none" dirty="0">
                <a:latin typeface="Arial Narrow" pitchFamily="34" charset="0"/>
              </a:rPr>
              <a:t>3. Is the cipher theoretically breakable after this modification if the attacker can only observe 600 cipher text bits?    Why?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CC4C305-94C8-4A2D-A81D-E64C0FF9A95E}"/>
              </a:ext>
            </a:extLst>
          </p:cNvPr>
          <p:cNvSpPr/>
          <p:nvPr/>
        </p:nvSpPr>
        <p:spPr>
          <a:xfrm>
            <a:off x="238764" y="116474"/>
            <a:ext cx="1126149" cy="409185"/>
          </a:xfrm>
          <a:prstGeom prst="rect">
            <a:avLst/>
          </a:prstGeom>
        </p:spPr>
        <p:txBody>
          <a:bodyPr wrap="none" lIns="100429" tIns="50214" rIns="100429" bIns="50214">
            <a:spAutoFit/>
          </a:bodyPr>
          <a:lstStyle/>
          <a:p>
            <a:r>
              <a:rPr lang="en-US" u="none" dirty="0">
                <a:latin typeface="Arial Narrow" panose="020B0606020202030204" pitchFamily="34" charset="0"/>
              </a:rPr>
              <a:t> Q12: 	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ED69AEB7-A317-44D1-BE7E-18F1F4F99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4910" y="179320"/>
            <a:ext cx="659676" cy="40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u="none" dirty="0">
                <a:latin typeface="Arial Narrow" panose="020B0606020202030204" pitchFamily="34" charset="0"/>
              </a:rPr>
              <a:t>(9 P)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39B3C242-9B72-434A-AA0C-C3DD4875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01" y="2549065"/>
            <a:ext cx="1021955" cy="37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429" tIns="50214" rIns="100429" bIns="50214">
            <a:spAutoFit/>
          </a:bodyPr>
          <a:lstStyle/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Solution: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xmlns="" id="{6BF69EA7-475A-4FA8-8EC0-416A1FA2E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7525" y="2604664"/>
            <a:ext cx="3628448" cy="38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847" tIns="51400" rIns="98847" bIns="514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u="none" dirty="0">
                <a:latin typeface="Arial Narrow" panose="020B0606020202030204" pitchFamily="34" charset="0"/>
              </a:rPr>
              <a:t>K= 194 bits, n</a:t>
            </a:r>
            <a:r>
              <a:rPr lang="en-US" sz="1800" u="none" baseline="-25000" dirty="0">
                <a:latin typeface="Arial Narrow" pitchFamily="34" charset="0"/>
              </a:rPr>
              <a:t>u </a:t>
            </a:r>
            <a:r>
              <a:rPr lang="en-US" sz="1800" u="none" dirty="0">
                <a:latin typeface="Arial Narrow" pitchFamily="34" charset="0"/>
              </a:rPr>
              <a:t>=258 bits,   N = 256 bits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xmlns="" id="{4B1F14E4-19EA-4D1D-8411-173C0EFAE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695" y="2909756"/>
            <a:ext cx="5278450" cy="35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847" tIns="51400" rIns="98847" bIns="514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u="none" dirty="0">
                <a:latin typeface="Arial Narrow" panose="020B0606020202030204" pitchFamily="34" charset="0"/>
              </a:rPr>
              <a:t>1.    Entropy of </a:t>
            </a:r>
            <a:r>
              <a:rPr lang="en-US" sz="1600" u="none" dirty="0" smtClean="0">
                <a:latin typeface="Arial Narrow" panose="020B0606020202030204" pitchFamily="34" charset="0"/>
              </a:rPr>
              <a:t>the clear </a:t>
            </a:r>
            <a:r>
              <a:rPr lang="en-US" sz="1600" u="none" dirty="0">
                <a:latin typeface="Arial Narrow" panose="020B0606020202030204" pitchFamily="34" charset="0"/>
              </a:rPr>
              <a:t>text 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xmlns="" id="{C153DD37-795B-48D2-B115-660C3AB01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206" y="3472684"/>
            <a:ext cx="5945458" cy="35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847" tIns="51400" rIns="98847" bIns="514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u="none" dirty="0">
                <a:latin typeface="Arial Narrow" panose="020B0606020202030204" pitchFamily="34" charset="0"/>
              </a:rPr>
              <a:t>As       r = [ N – H(x) ] / N     =&gt;  H(X)=N –</a:t>
            </a:r>
            <a:r>
              <a:rPr lang="en-US" sz="1600" u="none" dirty="0" err="1">
                <a:latin typeface="Arial Narrow" pitchFamily="34" charset="0"/>
              </a:rPr>
              <a:t>N.r</a:t>
            </a:r>
            <a:r>
              <a:rPr lang="en-US" sz="1600" u="none" dirty="0">
                <a:latin typeface="Arial Narrow" pitchFamily="34" charset="0"/>
              </a:rPr>
              <a:t> =&gt;  H(x)=N(1-r)   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xmlns="" id="{2A68E297-B1FF-4318-8C88-3897FB074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01" y="4179111"/>
            <a:ext cx="8665850" cy="38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847" tIns="51400" rIns="98847" bIns="51400">
            <a:spAutoFit/>
          </a:bodyPr>
          <a:lstStyle>
            <a:lvl1pPr marL="179388" indent="-179388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800" u="none" dirty="0">
                <a:latin typeface="Arial Narrow" panose="020B0606020202030204" pitchFamily="34" charset="0"/>
              </a:rPr>
              <a:t>2. New Unicity distance after compression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xmlns="" id="{58B27108-DB46-42F6-B522-962052122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729" y="3195232"/>
            <a:ext cx="7762111" cy="35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847" tIns="51400" rIns="98847" bIns="514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u="none" dirty="0">
                <a:latin typeface="Arial Narrow" panose="020B0606020202030204" pitchFamily="34" charset="0"/>
              </a:rPr>
              <a:t>Unicity distance  n</a:t>
            </a:r>
            <a:r>
              <a:rPr lang="en-US" sz="1600" u="none" baseline="-25000" dirty="0">
                <a:latin typeface="Arial Narrow" pitchFamily="34" charset="0"/>
              </a:rPr>
              <a:t>u</a:t>
            </a:r>
            <a:r>
              <a:rPr lang="en-US" sz="1600" u="none" dirty="0">
                <a:latin typeface="Arial Narrow" pitchFamily="34" charset="0"/>
              </a:rPr>
              <a:t> = K/r  </a:t>
            </a:r>
            <a:r>
              <a:rPr lang="en-US" sz="1600" u="none" dirty="0">
                <a:latin typeface="Arial Narrow" pitchFamily="34" charset="0"/>
                <a:sym typeface="Wingdings" pitchFamily="2" charset="2"/>
              </a:rPr>
              <a:t> the redundancy is  r = K / </a:t>
            </a:r>
            <a:r>
              <a:rPr lang="en-US" sz="1600" u="none" dirty="0">
                <a:latin typeface="Arial Narrow" pitchFamily="34" charset="0"/>
              </a:rPr>
              <a:t>n</a:t>
            </a:r>
            <a:r>
              <a:rPr lang="en-US" sz="1600" u="none" baseline="-25000" dirty="0">
                <a:latin typeface="Arial Narrow" pitchFamily="34" charset="0"/>
              </a:rPr>
              <a:t>u</a:t>
            </a:r>
            <a:r>
              <a:rPr lang="en-US" sz="1600" u="none" dirty="0">
                <a:latin typeface="Arial Narrow" pitchFamily="34" charset="0"/>
              </a:rPr>
              <a:t> =</a:t>
            </a:r>
            <a:r>
              <a:rPr lang="en-US" sz="1600" u="none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1600" u="none" dirty="0">
                <a:latin typeface="Arial Narrow" pitchFamily="34" charset="0"/>
              </a:rPr>
              <a:t>194/ 258 = 0,75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B523D8BD-B218-4484-B6E5-64B5E1EB3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01" y="6128568"/>
            <a:ext cx="9275689" cy="59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847" tIns="51400" rIns="98847" bIns="51400">
            <a:spAutoFit/>
          </a:bodyPr>
          <a:lstStyle>
            <a:lvl1pPr marL="179388" indent="-179388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u="none" dirty="0">
                <a:latin typeface="Arial Narrow" panose="020B0606020202030204" pitchFamily="34" charset="0"/>
              </a:rPr>
              <a:t>3. After modifications, the observer can  theoretically </a:t>
            </a:r>
            <a:r>
              <a:rPr lang="en-US" sz="1600" u="none" dirty="0" smtClean="0">
                <a:latin typeface="Arial Narrow" panose="020B0606020202030204" pitchFamily="34" charset="0"/>
              </a:rPr>
              <a:t>reveal </a:t>
            </a:r>
            <a:r>
              <a:rPr lang="en-US" sz="1600" u="none" dirty="0">
                <a:latin typeface="Arial Narrow" panose="020B0606020202030204" pitchFamily="34" charset="0"/>
              </a:rPr>
              <a:t>the secret key as the number of the observed cryptogram bits </a:t>
            </a:r>
            <a:r>
              <a:rPr lang="en-US" sz="1600" u="none" dirty="0" smtClean="0">
                <a:latin typeface="Arial Narrow" panose="020B0606020202030204" pitchFamily="34" charset="0"/>
              </a:rPr>
              <a:t>is 600 bits which </a:t>
            </a:r>
            <a:r>
              <a:rPr lang="en-US" sz="1600" u="none" dirty="0">
                <a:latin typeface="Arial Narrow" panose="020B0606020202030204" pitchFamily="34" charset="0"/>
              </a:rPr>
              <a:t>is greater than the new Unicity distance </a:t>
            </a:r>
            <a:r>
              <a:rPr lang="en-US" sz="1600" u="none" dirty="0" smtClean="0">
                <a:latin typeface="Arial Narrow" panose="020B0606020202030204" pitchFamily="34" charset="0"/>
              </a:rPr>
              <a:t> of (517 </a:t>
            </a:r>
            <a:r>
              <a:rPr lang="en-US" sz="1600" u="none" dirty="0">
                <a:latin typeface="Arial Narrow" panose="020B0606020202030204" pitchFamily="34" charset="0"/>
              </a:rPr>
              <a:t>bits).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0B96236-4D06-4287-9350-719F9EA24A19}"/>
              </a:ext>
            </a:extLst>
          </p:cNvPr>
          <p:cNvSpPr/>
          <p:nvPr/>
        </p:nvSpPr>
        <p:spPr>
          <a:xfrm>
            <a:off x="867011" y="4601734"/>
            <a:ext cx="9077477" cy="1578736"/>
          </a:xfrm>
          <a:prstGeom prst="rect">
            <a:avLst/>
          </a:prstGeom>
        </p:spPr>
        <p:txBody>
          <a:bodyPr wrap="square" lIns="100429" tIns="50214" rIns="100429" bIns="50214">
            <a:spAutoFit/>
          </a:bodyPr>
          <a:lstStyle/>
          <a:p>
            <a:pPr algn="l" eaLnBrk="1" hangingPunct="1"/>
            <a:r>
              <a:rPr lang="en-US" sz="1600" u="none" dirty="0">
                <a:latin typeface="Arial Narrow" pitchFamily="34" charset="0"/>
              </a:rPr>
              <a:t>50% clear text </a:t>
            </a:r>
            <a:r>
              <a:rPr lang="en-US" sz="1600" u="none" dirty="0" smtClean="0">
                <a:latin typeface="Arial Narrow" pitchFamily="34" charset="0"/>
              </a:rPr>
              <a:t>block compression </a:t>
            </a:r>
            <a:r>
              <a:rPr lang="en-US" sz="1600" u="none" dirty="0">
                <a:latin typeface="Arial Narrow" pitchFamily="34" charset="0"/>
              </a:rPr>
              <a:t>results with </a:t>
            </a:r>
            <a:r>
              <a:rPr lang="en-US" sz="1600" u="none" dirty="0" smtClean="0">
                <a:latin typeface="Arial Narrow" pitchFamily="34" charset="0"/>
              </a:rPr>
              <a:t>unchanged  </a:t>
            </a:r>
            <a:r>
              <a:rPr lang="en-US" sz="1600" u="none" dirty="0">
                <a:latin typeface="Arial Narrow" pitchFamily="34" charset="0"/>
              </a:rPr>
              <a:t>clear text</a:t>
            </a:r>
          </a:p>
          <a:p>
            <a:pPr algn="l" eaLnBrk="1" hangingPunct="1"/>
            <a:r>
              <a:rPr lang="en-US" sz="1600" u="none" dirty="0" smtClean="0">
                <a:latin typeface="Arial Narrow" pitchFamily="34" charset="0"/>
              </a:rPr>
              <a:t>entropy of </a:t>
            </a:r>
            <a:r>
              <a:rPr lang="en-US" sz="1600" u="none" dirty="0">
                <a:latin typeface="Arial Narrow" pitchFamily="34" charset="0"/>
              </a:rPr>
              <a:t>64 </a:t>
            </a:r>
            <a:r>
              <a:rPr lang="en-US" sz="1600" u="none" dirty="0" smtClean="0">
                <a:latin typeface="Arial Narrow" pitchFamily="34" charset="0"/>
              </a:rPr>
              <a:t>bits in </a:t>
            </a:r>
            <a:r>
              <a:rPr lang="en-US" sz="1600" u="none" dirty="0">
                <a:latin typeface="Arial Narrow" pitchFamily="34" charset="0"/>
              </a:rPr>
              <a:t>each 128  </a:t>
            </a:r>
            <a:r>
              <a:rPr lang="en-US" sz="1600" u="none" dirty="0" smtClean="0">
                <a:latin typeface="Arial Narrow" pitchFamily="34" charset="0"/>
              </a:rPr>
              <a:t>bits compressed </a:t>
            </a:r>
            <a:r>
              <a:rPr lang="en-US" sz="1600" u="none" dirty="0">
                <a:latin typeface="Arial Narrow" pitchFamily="34" charset="0"/>
              </a:rPr>
              <a:t>block. </a:t>
            </a:r>
            <a:endParaRPr lang="en-US" sz="1600" u="none" dirty="0" smtClean="0">
              <a:latin typeface="Arial Narrow" pitchFamily="34" charset="0"/>
            </a:endParaRPr>
          </a:p>
          <a:p>
            <a:pPr algn="l" eaLnBrk="1" hangingPunct="1"/>
            <a:r>
              <a:rPr lang="en-US" sz="1600" u="none" dirty="0" smtClean="0">
                <a:latin typeface="Arial Narrow" pitchFamily="34" charset="0"/>
              </a:rPr>
              <a:t>Using </a:t>
            </a:r>
            <a:r>
              <a:rPr lang="en-US" sz="1600" u="none" dirty="0">
                <a:latin typeface="Arial Narrow" pitchFamily="34" charset="0"/>
              </a:rPr>
              <a:t>the same cipher block size results with 192 </a:t>
            </a:r>
            <a:r>
              <a:rPr lang="en-US" sz="1600" u="none" dirty="0" smtClean="0">
                <a:latin typeface="Arial Narrow" pitchFamily="34" charset="0"/>
              </a:rPr>
              <a:t>compressed clear </a:t>
            </a:r>
            <a:r>
              <a:rPr lang="en-US" sz="1600" u="none" dirty="0">
                <a:latin typeface="Arial Narrow" pitchFamily="34" charset="0"/>
              </a:rPr>
              <a:t>text </a:t>
            </a:r>
            <a:r>
              <a:rPr lang="en-US" sz="1600" u="none" dirty="0" smtClean="0">
                <a:latin typeface="Arial Narrow" pitchFamily="34" charset="0"/>
              </a:rPr>
              <a:t>bits </a:t>
            </a:r>
            <a:r>
              <a:rPr lang="en-US" sz="1600" u="none" dirty="0">
                <a:latin typeface="Arial Narrow" pitchFamily="34" charset="0"/>
              </a:rPr>
              <a:t>in each </a:t>
            </a:r>
            <a:r>
              <a:rPr lang="en-US" sz="1600" u="none" dirty="0" smtClean="0">
                <a:latin typeface="Arial Narrow" pitchFamily="34" charset="0"/>
              </a:rPr>
              <a:t>256 bits block </a:t>
            </a:r>
            <a:r>
              <a:rPr lang="en-US" sz="1600" u="none" dirty="0">
                <a:latin typeface="Arial Narrow" pitchFamily="34" charset="0"/>
              </a:rPr>
              <a:t>+ 64 bits random </a:t>
            </a:r>
            <a:r>
              <a:rPr lang="en-US" sz="1600" u="none" dirty="0" smtClean="0">
                <a:latin typeface="Arial Narrow" pitchFamily="34" charset="0"/>
              </a:rPr>
              <a:t>padding. The  </a:t>
            </a:r>
            <a:r>
              <a:rPr lang="en-US" sz="1600" u="none" dirty="0">
                <a:latin typeface="Arial Narrow" pitchFamily="34" charset="0"/>
              </a:rPr>
              <a:t>clear text </a:t>
            </a:r>
            <a:r>
              <a:rPr lang="en-US" sz="1600" u="none" dirty="0" smtClean="0">
                <a:latin typeface="Arial Narrow" pitchFamily="34" charset="0"/>
              </a:rPr>
              <a:t>entropy in </a:t>
            </a:r>
            <a:r>
              <a:rPr lang="en-US" sz="1600" u="none" dirty="0">
                <a:latin typeface="Arial Narrow" pitchFamily="34" charset="0"/>
              </a:rPr>
              <a:t>the 192 bits is  192 x 64/128 = 96 bits. </a:t>
            </a:r>
            <a:r>
              <a:rPr lang="en-US" sz="1600" u="none" dirty="0" smtClean="0">
                <a:latin typeface="Arial Narrow" pitchFamily="34" charset="0"/>
              </a:rPr>
              <a:t>The </a:t>
            </a:r>
            <a:r>
              <a:rPr lang="en-US" sz="1600" u="none" dirty="0">
                <a:latin typeface="Arial Narrow" pitchFamily="34" charset="0"/>
              </a:rPr>
              <a:t>new redundancy is</a:t>
            </a:r>
            <a:r>
              <a:rPr lang="en-US" sz="1600" u="none" dirty="0" smtClean="0">
                <a:latin typeface="Arial Narrow" pitchFamily="34" charset="0"/>
              </a:rPr>
              <a:t>:</a:t>
            </a:r>
            <a:br>
              <a:rPr lang="en-US" sz="1600" u="none" dirty="0" smtClean="0">
                <a:latin typeface="Arial Narrow" pitchFamily="34" charset="0"/>
              </a:rPr>
            </a:br>
            <a:r>
              <a:rPr lang="en-US" sz="1600" u="none" dirty="0" smtClean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</a:rPr>
              <a:t>r’= 256-(96+64)/256 = 0,375.</a:t>
            </a:r>
          </a:p>
          <a:p>
            <a:pPr algn="l" eaLnBrk="1" hangingPunct="1"/>
            <a:r>
              <a:rPr lang="en-US" sz="1600" u="none" dirty="0">
                <a:latin typeface="Arial Narrow" pitchFamily="34" charset="0"/>
              </a:rPr>
              <a:t>Therefore the new unicity distance is n</a:t>
            </a:r>
            <a:r>
              <a:rPr lang="en-US" sz="1600" u="none" baseline="-25000" dirty="0">
                <a:latin typeface="Arial Narrow" pitchFamily="34" charset="0"/>
              </a:rPr>
              <a:t>u</a:t>
            </a:r>
            <a:r>
              <a:rPr lang="en-US" sz="1600" u="none" dirty="0">
                <a:latin typeface="Arial Narrow" pitchFamily="34" charset="0"/>
              </a:rPr>
              <a:t>’ = K/r’ = 194/0,375 = 517,33 bits. </a:t>
            </a:r>
          </a:p>
        </p:txBody>
      </p:sp>
      <p:sp>
        <p:nvSpPr>
          <p:cNvPr id="14" name="Rechteck 3">
            <a:extLst>
              <a:ext uri="{FF2B5EF4-FFF2-40B4-BE49-F238E27FC236}">
                <a16:creationId xmlns:a16="http://schemas.microsoft.com/office/drawing/2014/main" xmlns="" id="{3E95B912-1DD9-4589-B04D-E56E57FFD5A1}"/>
              </a:ext>
            </a:extLst>
          </p:cNvPr>
          <p:cNvSpPr/>
          <p:nvPr/>
        </p:nvSpPr>
        <p:spPr>
          <a:xfrm>
            <a:off x="1055203" y="3723800"/>
            <a:ext cx="4633628" cy="347630"/>
          </a:xfrm>
          <a:prstGeom prst="rect">
            <a:avLst/>
          </a:prstGeom>
        </p:spPr>
        <p:txBody>
          <a:bodyPr wrap="square" lIns="100429" tIns="50214" rIns="100429" bIns="50214">
            <a:spAutoFit/>
          </a:bodyPr>
          <a:lstStyle/>
          <a:p>
            <a:pPr algn="l"/>
            <a:r>
              <a:rPr lang="en-US" sz="1600" u="none" dirty="0" smtClean="0">
                <a:latin typeface="Arial Narrow" panose="020B0606020202030204" pitchFamily="34" charset="0"/>
              </a:rPr>
              <a:t>Clear text entropy H(x) = N(1-r) = 256(1-0.75</a:t>
            </a:r>
            <a:r>
              <a:rPr lang="en-US" sz="1600" u="none" dirty="0">
                <a:latin typeface="Arial Narrow" panose="020B0606020202030204" pitchFamily="34" charset="0"/>
              </a:rPr>
              <a:t>) = 64 bits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441275A-0406-4ECB-9B85-67863026FE6C}"/>
              </a:ext>
            </a:extLst>
          </p:cNvPr>
          <p:cNvSpPr/>
          <p:nvPr/>
        </p:nvSpPr>
        <p:spPr bwMode="auto">
          <a:xfrm>
            <a:off x="5617611" y="4128519"/>
            <a:ext cx="2735875" cy="54211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429" tIns="50214" rIns="100429" bIns="50214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u="none" dirty="0">
                <a:latin typeface="Arial Narrow" panose="020B0606020202030204" pitchFamily="34" charset="0"/>
              </a:rPr>
              <a:t>192 bits compressed </a:t>
            </a:r>
            <a:r>
              <a:rPr lang="en-US" sz="1600" u="none" dirty="0" smtClean="0">
                <a:latin typeface="Arial Narrow" panose="020B0606020202030204" pitchFamily="34" charset="0"/>
              </a:rPr>
              <a:t/>
            </a:r>
            <a:br>
              <a:rPr lang="en-US" sz="1600" u="none" dirty="0" smtClean="0">
                <a:latin typeface="Arial Narrow" panose="020B0606020202030204" pitchFamily="34" charset="0"/>
              </a:rPr>
            </a:br>
            <a:r>
              <a:rPr lang="en-US" sz="1600" u="none" dirty="0" smtClean="0">
                <a:latin typeface="Arial Narrow" panose="020B0606020202030204" pitchFamily="34" charset="0"/>
              </a:rPr>
              <a:t>clear </a:t>
            </a:r>
            <a:r>
              <a:rPr lang="en-US" sz="1600" u="none" dirty="0">
                <a:latin typeface="Arial Narrow" panose="020B0606020202030204" pitchFamily="34" charset="0"/>
              </a:rPr>
              <a:t>text </a:t>
            </a:r>
            <a:r>
              <a:rPr lang="en-US" sz="1600" u="none" dirty="0" smtClean="0">
                <a:latin typeface="Arial Narrow" panose="020B0606020202030204" pitchFamily="34" charset="0"/>
              </a:rPr>
              <a:t>entropy H(x</a:t>
            </a:r>
            <a:r>
              <a:rPr lang="en-US" sz="1600" u="none" dirty="0">
                <a:latin typeface="Arial Narrow" panose="020B0606020202030204" pitchFamily="34" charset="0"/>
              </a:rPr>
              <a:t>)=96 bits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0BF6CD4-3722-440C-9078-A7032CDD7002}"/>
              </a:ext>
            </a:extLst>
          </p:cNvPr>
          <p:cNvSpPr/>
          <p:nvPr/>
        </p:nvSpPr>
        <p:spPr bwMode="auto">
          <a:xfrm>
            <a:off x="8369930" y="4137339"/>
            <a:ext cx="1664365" cy="53664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429" tIns="50214" rIns="100429" bIns="50214" numCol="1" rtlCol="0" anchor="t" anchorCtr="0" compatLnSpc="1">
            <a:prstTxWarp prst="textNoShape">
              <a:avLst/>
            </a:prstTxWarp>
          </a:bodyPr>
          <a:lstStyle/>
          <a:p>
            <a:pPr algn="ctr" defTabSz="1004286" eaLnBrk="1" hangingPunct="1"/>
            <a:r>
              <a:rPr lang="en-US" sz="1500" b="0" u="none" dirty="0">
                <a:latin typeface="Arial Narrow" panose="020B0606020202030204" pitchFamily="34" charset="0"/>
              </a:rPr>
              <a:t>64 bit random padding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003E55F-F149-471E-B542-0BB89D373937}"/>
              </a:ext>
            </a:extLst>
          </p:cNvPr>
          <p:cNvCxnSpPr>
            <a:cxnSpLocks/>
          </p:cNvCxnSpPr>
          <p:nvPr/>
        </p:nvCxnSpPr>
        <p:spPr bwMode="auto">
          <a:xfrm>
            <a:off x="5617611" y="3951555"/>
            <a:ext cx="4385502" cy="200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6" name="Text Box 8">
            <a:extLst>
              <a:ext uri="{FF2B5EF4-FFF2-40B4-BE49-F238E27FC236}">
                <a16:creationId xmlns:a16="http://schemas.microsoft.com/office/drawing/2014/main" xmlns="" id="{D47644BB-76E3-4BEE-9872-ACE24FE39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944" y="3746847"/>
            <a:ext cx="1480207" cy="35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8847" tIns="51400" rIns="98847" bIns="514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u="none" dirty="0">
                <a:latin typeface="Arial Narrow" panose="020B0606020202030204" pitchFamily="34" charset="0"/>
              </a:rPr>
              <a:t>256 bits block</a:t>
            </a:r>
          </a:p>
        </p:txBody>
      </p:sp>
    </p:spTree>
    <p:extLst>
      <p:ext uri="{BB962C8B-B14F-4D97-AF65-F5344CB8AC3E}">
        <p14:creationId xmlns:p14="http://schemas.microsoft.com/office/powerpoint/2010/main" val="1603864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33694" y="1151989"/>
            <a:ext cx="9289390" cy="362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0429" tIns="50214" rIns="100429" bIns="50214">
            <a:spAutoFit/>
          </a:bodyPr>
          <a:lstStyle>
            <a:lvl1pPr marL="533400" indent="-5334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tabLst>
                <a:tab pos="0" algn="l"/>
              </a:tabLst>
            </a:pP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US" sz="2000" u="none" dirty="0">
                <a:latin typeface="Arial Narrow" pitchFamily="34" charset="0"/>
              </a:rPr>
              <a:t>A crypto-system requires  to create a</a:t>
            </a: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 prime number. The number  P </a:t>
            </a:r>
            <a:r>
              <a:rPr lang="en-US" alt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=2 x (3x13)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+ 1 = 79 is proposed to be used to generate GF(P),  where </a:t>
            </a:r>
            <a:r>
              <a:rPr lang="en-US" alt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13 and 3 are two primes.</a:t>
            </a: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</a:br>
            <a:endParaRPr lang="en-US" altLang="de-DE" sz="200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59"/>
              </a:spcAft>
              <a:buFontTx/>
              <a:buAutoNum type="arabicPeriod"/>
            </a:pP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Prove that P is a prime according to Pocklington’s theorem.</a:t>
            </a:r>
          </a:p>
          <a:p>
            <a:pPr eaLnBrk="1" hangingPunct="1">
              <a:spcBef>
                <a:spcPct val="0"/>
              </a:spcBef>
              <a:spcAft>
                <a:spcPts val="659"/>
              </a:spcAft>
              <a:buFontTx/>
              <a:buAutoNum type="arabicPeriod"/>
            </a:pP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Find  computationally the multiplicative orders of the elements  2 and 3 in GF(79</a:t>
            </a:r>
            <a:r>
              <a:rPr lang="en-US" alt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). Compute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the probability, that a randomly chosen element is a primitive one. </a:t>
            </a:r>
          </a:p>
          <a:p>
            <a:pPr eaLnBrk="1" hangingPunct="1">
              <a:spcBef>
                <a:spcPct val="0"/>
              </a:spcBef>
              <a:spcAft>
                <a:spcPts val="659"/>
              </a:spcAft>
              <a:buFontTx/>
              <a:buAutoNum type="arabicPeriod"/>
            </a:pP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Encrypt the message  M using a simple secret-key multiplication cipher </a:t>
            </a:r>
            <a:r>
              <a:rPr lang="en-US" altLang="de-DE" sz="2000" u="none" dirty="0">
                <a:solidFill>
                  <a:srgbClr val="FF0000"/>
                </a:solidFill>
                <a:latin typeface="Arial Narrow" pitchFamily="34" charset="0"/>
              </a:rPr>
              <a:t>C(M) = K</a:t>
            </a:r>
            <a:r>
              <a:rPr lang="en-US" altLang="de-DE" sz="2000" u="none" baseline="-25000" dirty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US" altLang="de-DE" sz="2000" u="none" dirty="0">
                <a:solidFill>
                  <a:srgbClr val="FF0000"/>
                </a:solidFill>
                <a:latin typeface="Arial Narrow" pitchFamily="34" charset="0"/>
              </a:rPr>
              <a:t> . M  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mod  79.  Select K</a:t>
            </a:r>
            <a:r>
              <a:rPr lang="en-US" altLang="de-DE" sz="2000" u="none" baseline="-25000" dirty="0">
                <a:solidFill>
                  <a:srgbClr val="000000"/>
                </a:solidFill>
                <a:latin typeface="Arial Narrow" pitchFamily="34" charset="0"/>
              </a:rPr>
              <a:t>s</a:t>
            </a: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 = 32. Compute the number of usable keys for this cipher.</a:t>
            </a:r>
          </a:p>
          <a:p>
            <a:pPr eaLnBrk="1" hangingPunct="1">
              <a:spcBef>
                <a:spcPct val="0"/>
              </a:spcBef>
              <a:spcAft>
                <a:spcPts val="659"/>
              </a:spcAft>
              <a:buFontTx/>
              <a:buAutoNum type="arabicPeriod"/>
            </a:pP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Decrypt C(M)</a:t>
            </a:r>
          </a:p>
          <a:p>
            <a:pPr marL="376607" indent="-376607" eaLnBrk="1" hangingPunct="1">
              <a:spcBef>
                <a:spcPct val="0"/>
              </a:spcBef>
              <a:spcAft>
                <a:spcPts val="659"/>
              </a:spcAft>
              <a:buFont typeface="+mj-lt"/>
              <a:buAutoNum type="arabicPeriod" startAt="5"/>
            </a:pP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   Under which conditions is the cipher C(M) </a:t>
            </a:r>
            <a:r>
              <a:rPr lang="en-US" alt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impossible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itchFamily="34" charset="0"/>
              </a:rPr>
              <a:t>to break ?   Why?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363711" y="376963"/>
            <a:ext cx="776695" cy="40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u="none" dirty="0">
                <a:solidFill>
                  <a:srgbClr val="000000"/>
                </a:solidFill>
                <a:latin typeface="Arial Narrow" pitchFamily="34" charset="0"/>
              </a:rPr>
              <a:t>(35 P)</a:t>
            </a:r>
          </a:p>
        </p:txBody>
      </p:sp>
      <p:sp>
        <p:nvSpPr>
          <p:cNvPr id="2" name="Rechteck 1"/>
          <p:cNvSpPr/>
          <p:nvPr/>
        </p:nvSpPr>
        <p:spPr>
          <a:xfrm>
            <a:off x="450808" y="376963"/>
            <a:ext cx="715780" cy="439963"/>
          </a:xfrm>
          <a:prstGeom prst="rect">
            <a:avLst/>
          </a:prstGeom>
        </p:spPr>
        <p:txBody>
          <a:bodyPr wrap="none" lIns="100429" tIns="50214" rIns="100429" bIns="50214">
            <a:spAutoFit/>
          </a:bodyPr>
          <a:lstStyle/>
          <a:p>
            <a:r>
              <a:rPr lang="en-US" altLang="de-DE" sz="2200" dirty="0">
                <a:solidFill>
                  <a:srgbClr val="000000"/>
                </a:solidFill>
                <a:latin typeface="Arial Narrow" pitchFamily="34" charset="0"/>
              </a:rPr>
              <a:t>Q13: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62339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262994" y="236482"/>
            <a:ext cx="1294465" cy="47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429" tIns="50214" rIns="100429" bIns="50214">
            <a:spAutoFit/>
          </a:bodyPr>
          <a:lstStyle/>
          <a:p>
            <a:pPr>
              <a:defRPr/>
            </a:pPr>
            <a:r>
              <a:rPr lang="en-US" sz="2400" dirty="0">
                <a:latin typeface="Arial Narrow" pitchFamily="34" charset="0"/>
              </a:rPr>
              <a:t>Solution:</a:t>
            </a:r>
          </a:p>
        </p:txBody>
      </p:sp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463468" y="1059167"/>
            <a:ext cx="7361329" cy="152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847" tIns="51400" rIns="98847" bIns="51400"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None/>
            </a:pPr>
            <a:r>
              <a:rPr lang="en-US" sz="1400" u="none" dirty="0"/>
              <a:t>P =  R . F + 1 </a:t>
            </a:r>
            <a:r>
              <a:rPr lang="en-US" sz="1400" u="none" dirty="0" smtClean="0"/>
              <a:t>= 2 (3x13) </a:t>
            </a:r>
            <a:r>
              <a:rPr lang="en-US" sz="1400" u="none" dirty="0"/>
              <a:t>+1 = 79 , F </a:t>
            </a:r>
            <a:r>
              <a:rPr lang="en-US" sz="1400" u="none" dirty="0" smtClean="0"/>
              <a:t>= 3x13  </a:t>
            </a:r>
            <a:r>
              <a:rPr lang="en-US" sz="1400" u="none" dirty="0"/>
              <a:t>and R = </a:t>
            </a:r>
            <a:r>
              <a:rPr lang="en-US" sz="1400" u="none" dirty="0" smtClean="0"/>
              <a:t>2.        </a:t>
            </a:r>
            <a:r>
              <a:rPr lang="en-US" sz="1400" u="none" dirty="0"/>
              <a:t>Is 79  a prime?</a:t>
            </a:r>
            <a:endParaRPr lang="de-DE" sz="1400" u="none" dirty="0"/>
          </a:p>
          <a:p>
            <a:pPr lvl="0" defTabSz="914400">
              <a:spcBef>
                <a:spcPct val="0"/>
              </a:spcBef>
              <a:buNone/>
            </a:pPr>
            <a:r>
              <a:rPr lang="en-US" sz="1400" u="none" dirty="0"/>
              <a:t>Proof:  </a:t>
            </a:r>
            <a:r>
              <a:rPr lang="en-US" sz="1400" u="none" dirty="0" smtClean="0"/>
              <a:t> </a:t>
            </a:r>
            <a:r>
              <a:rPr lang="en-US" sz="1400" u="none" dirty="0" smtClean="0">
                <a:solidFill>
                  <a:srgbClr val="000000"/>
                </a:solidFill>
                <a:latin typeface="Arial" charset="0"/>
              </a:rPr>
              <a:t>1.   select a=6, a </a:t>
            </a:r>
            <a:r>
              <a:rPr lang="en-US" sz="1400" u="none" baseline="30000" dirty="0">
                <a:solidFill>
                  <a:srgbClr val="000000"/>
                </a:solidFill>
                <a:latin typeface="Arial" charset="0"/>
              </a:rPr>
              <a:t>P-1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</a:rPr>
              <a:t> = 1 ( mod P ) 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  <a:sym typeface="Wingdings"/>
              </a:rPr>
              <a:t>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</a:rPr>
              <a:t> 6</a:t>
            </a:r>
            <a:r>
              <a:rPr lang="en-US" sz="1400" u="none" baseline="30000" dirty="0">
                <a:solidFill>
                  <a:srgbClr val="000000"/>
                </a:solidFill>
                <a:latin typeface="Arial" charset="0"/>
              </a:rPr>
              <a:t>78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</a:rPr>
              <a:t> = 1 (mod 79)  is true</a:t>
            </a:r>
            <a:endParaRPr lang="de-DE" sz="1400" u="none" dirty="0">
              <a:solidFill>
                <a:srgbClr val="000000"/>
              </a:solidFill>
              <a:latin typeface="Arial" charset="0"/>
            </a:endParaRPr>
          </a:p>
          <a:p>
            <a:pPr>
              <a:buNone/>
            </a:pPr>
            <a:r>
              <a:rPr lang="en-US" sz="1400" u="none" dirty="0" smtClean="0"/>
              <a:t>              2.   </a:t>
            </a:r>
            <a:r>
              <a:rPr lang="en-US" sz="1400" u="none" dirty="0" err="1"/>
              <a:t>gcd</a:t>
            </a:r>
            <a:r>
              <a:rPr lang="en-US" sz="1400" u="none" dirty="0"/>
              <a:t> ( a </a:t>
            </a:r>
            <a:r>
              <a:rPr lang="en-US" sz="1400" u="none" baseline="30000" dirty="0"/>
              <a:t>(P-1)/ </a:t>
            </a:r>
            <a:r>
              <a:rPr lang="en-US" sz="1400" u="none" baseline="30000" dirty="0" err="1"/>
              <a:t>pj</a:t>
            </a:r>
            <a:r>
              <a:rPr lang="en-US" sz="1400" u="none" dirty="0"/>
              <a:t> –1 , P ) = </a:t>
            </a:r>
            <a:r>
              <a:rPr lang="en-US" sz="1400" u="none" dirty="0" err="1"/>
              <a:t>gcd</a:t>
            </a:r>
            <a:r>
              <a:rPr lang="en-US" sz="1400" u="none" dirty="0"/>
              <a:t> ( 6 </a:t>
            </a:r>
            <a:r>
              <a:rPr lang="en-US" sz="1400" u="none" baseline="30000" dirty="0" smtClean="0"/>
              <a:t>78/3</a:t>
            </a:r>
            <a:r>
              <a:rPr lang="en-US" sz="1400" u="none" dirty="0" smtClean="0"/>
              <a:t> </a:t>
            </a:r>
            <a:r>
              <a:rPr lang="en-US" sz="1400" u="none" dirty="0"/>
              <a:t>–1 , 79 ) = </a:t>
            </a:r>
            <a:r>
              <a:rPr lang="en-US" sz="1400" u="none" dirty="0" err="1"/>
              <a:t>gcd</a:t>
            </a:r>
            <a:r>
              <a:rPr lang="en-US" sz="1400" u="none" dirty="0"/>
              <a:t> ( </a:t>
            </a:r>
            <a:r>
              <a:rPr lang="en-US" sz="1400" u="none" dirty="0" smtClean="0"/>
              <a:t>6</a:t>
            </a:r>
            <a:r>
              <a:rPr lang="en-US" sz="1400" u="none" baseline="30000" dirty="0" smtClean="0"/>
              <a:t>26</a:t>
            </a:r>
            <a:r>
              <a:rPr lang="en-US" sz="1400" u="none" dirty="0" smtClean="0"/>
              <a:t> </a:t>
            </a:r>
            <a:r>
              <a:rPr lang="en-US" sz="1400" u="none" dirty="0"/>
              <a:t>, </a:t>
            </a:r>
            <a:r>
              <a:rPr lang="en-US" sz="1400" u="none" dirty="0" smtClean="0"/>
              <a:t>79 </a:t>
            </a:r>
            <a:r>
              <a:rPr lang="en-US" sz="1400" u="none" dirty="0"/>
              <a:t>) = 1  is </a:t>
            </a:r>
            <a:r>
              <a:rPr lang="en-US" sz="1400" u="none" dirty="0" smtClean="0"/>
              <a:t>true</a:t>
            </a:r>
          </a:p>
          <a:p>
            <a:pPr lvl="0" defTabSz="914400">
              <a:spcBef>
                <a:spcPct val="0"/>
              </a:spcBef>
              <a:buNone/>
            </a:pPr>
            <a:r>
              <a:rPr lang="en-US" sz="1400" u="none" dirty="0"/>
              <a:t> </a:t>
            </a:r>
            <a:r>
              <a:rPr lang="en-US" sz="1400" u="none" dirty="0" smtClean="0"/>
              <a:t>                   </a:t>
            </a:r>
            <a:r>
              <a:rPr lang="en-US" sz="1400" u="none" dirty="0" err="1">
                <a:solidFill>
                  <a:srgbClr val="000000"/>
                </a:solidFill>
                <a:latin typeface="Arial" charset="0"/>
              </a:rPr>
              <a:t>gcd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</a:rPr>
              <a:t> ( a </a:t>
            </a:r>
            <a:r>
              <a:rPr lang="en-US" sz="1400" u="none" baseline="30000" dirty="0">
                <a:solidFill>
                  <a:srgbClr val="000000"/>
                </a:solidFill>
                <a:latin typeface="Arial" charset="0"/>
              </a:rPr>
              <a:t>(P-1)/ </a:t>
            </a:r>
            <a:r>
              <a:rPr lang="en-US" sz="1400" u="none" baseline="30000" dirty="0" err="1">
                <a:solidFill>
                  <a:srgbClr val="000000"/>
                </a:solidFill>
                <a:latin typeface="Arial" charset="0"/>
              </a:rPr>
              <a:t>pj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</a:rPr>
              <a:t> –1 , P ) = </a:t>
            </a:r>
            <a:r>
              <a:rPr lang="en-US" sz="1400" u="none" dirty="0" err="1">
                <a:solidFill>
                  <a:srgbClr val="000000"/>
                </a:solidFill>
                <a:latin typeface="Arial" charset="0"/>
              </a:rPr>
              <a:t>gcd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</a:rPr>
              <a:t> ( 6 </a:t>
            </a:r>
            <a:r>
              <a:rPr lang="en-US" sz="1400" u="none" baseline="30000" dirty="0" smtClean="0">
                <a:solidFill>
                  <a:srgbClr val="000000"/>
                </a:solidFill>
                <a:latin typeface="Arial" charset="0"/>
              </a:rPr>
              <a:t>78/13</a:t>
            </a:r>
            <a:r>
              <a:rPr lang="en-US" sz="1400" u="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</a:rPr>
              <a:t>–1 , 79 ) = </a:t>
            </a:r>
            <a:r>
              <a:rPr lang="en-US" sz="1400" u="none" dirty="0" err="1">
                <a:solidFill>
                  <a:srgbClr val="000000"/>
                </a:solidFill>
                <a:latin typeface="Arial" charset="0"/>
              </a:rPr>
              <a:t>gcd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</a:rPr>
              <a:t> ( </a:t>
            </a:r>
            <a:r>
              <a:rPr lang="en-US" sz="1400" u="none" dirty="0" smtClean="0">
                <a:solidFill>
                  <a:srgbClr val="000000"/>
                </a:solidFill>
                <a:latin typeface="Arial" charset="0"/>
              </a:rPr>
              <a:t>6</a:t>
            </a:r>
            <a:r>
              <a:rPr lang="en-US" sz="1400" u="none" baseline="30000" dirty="0" smtClean="0">
                <a:solidFill>
                  <a:srgbClr val="000000"/>
                </a:solidFill>
                <a:latin typeface="Arial" charset="0"/>
              </a:rPr>
              <a:t>6</a:t>
            </a:r>
            <a:r>
              <a:rPr lang="en-US" sz="1400" u="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u="none" dirty="0">
                <a:solidFill>
                  <a:srgbClr val="000000"/>
                </a:solidFill>
                <a:latin typeface="Arial" charset="0"/>
              </a:rPr>
              <a:t>, 79 ) = 1  is </a:t>
            </a:r>
            <a:r>
              <a:rPr lang="en-US" sz="1400" u="none" dirty="0" smtClean="0">
                <a:solidFill>
                  <a:srgbClr val="000000"/>
                </a:solidFill>
                <a:latin typeface="Arial" charset="0"/>
              </a:rPr>
              <a:t>true</a:t>
            </a:r>
            <a:endParaRPr lang="de-DE" sz="1400" u="none" dirty="0"/>
          </a:p>
          <a:p>
            <a:pPr>
              <a:buNone/>
            </a:pPr>
            <a:r>
              <a:rPr lang="en-US" sz="1400" u="none" dirty="0" smtClean="0"/>
              <a:t>              3</a:t>
            </a:r>
            <a:r>
              <a:rPr lang="en-US" sz="1400" u="none" dirty="0"/>
              <a:t>.</a:t>
            </a:r>
            <a:r>
              <a:rPr lang="en-US" sz="1400" u="none" baseline="-25000" dirty="0"/>
              <a:t>     </a:t>
            </a:r>
            <a:r>
              <a:rPr lang="en-US" sz="1400" u="none" dirty="0"/>
              <a:t>F &gt; </a:t>
            </a:r>
            <a:r>
              <a:rPr lang="en-US" sz="1400" u="none" dirty="0">
                <a:sym typeface="Symbol"/>
              </a:rPr>
              <a:t></a:t>
            </a:r>
            <a:r>
              <a:rPr lang="en-US" sz="1400" u="none" dirty="0"/>
              <a:t>79  = 8,xx   that is    23 &gt; 8,xx  is true  </a:t>
            </a:r>
            <a:endParaRPr lang="de-DE" sz="1400" u="none" dirty="0"/>
          </a:p>
          <a:p>
            <a:pPr>
              <a:buNone/>
            </a:pPr>
            <a:r>
              <a:rPr lang="en-US" sz="1400" u="none" dirty="0"/>
              <a:t>                  As all conditions 1, 2 and 3  are all true  </a:t>
            </a:r>
            <a:r>
              <a:rPr lang="en-US" sz="1400" u="none" dirty="0">
                <a:sym typeface="Symbol"/>
              </a:rPr>
              <a:t></a:t>
            </a:r>
            <a:r>
              <a:rPr lang="en-US" sz="1400" u="none" dirty="0"/>
              <a:t>   79  is </a:t>
            </a:r>
            <a:r>
              <a:rPr lang="en-US" sz="1400" u="none" dirty="0" smtClean="0"/>
              <a:t>for sure a </a:t>
            </a:r>
            <a:r>
              <a:rPr lang="en-US" sz="1400" u="none" dirty="0"/>
              <a:t>prime number.</a:t>
            </a:r>
            <a:endParaRPr lang="de-DE" sz="1400" u="none" dirty="0"/>
          </a:p>
        </p:txBody>
      </p:sp>
      <p:sp>
        <p:nvSpPr>
          <p:cNvPr id="13316" name="Rectangle 17"/>
          <p:cNvSpPr>
            <a:spLocks noChangeArrowheads="1"/>
          </p:cNvSpPr>
          <p:nvPr/>
        </p:nvSpPr>
        <p:spPr bwMode="auto">
          <a:xfrm>
            <a:off x="130418" y="707223"/>
            <a:ext cx="5734270" cy="37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u="none" dirty="0">
                <a:latin typeface="Arial Narrow" pitchFamily="34" charset="0"/>
              </a:rPr>
              <a:t>1. Prove that P is prime according to Pocklington’s Theorem. </a:t>
            </a:r>
            <a:endParaRPr lang="en-US" altLang="de-DE" sz="1800" u="none" dirty="0">
              <a:latin typeface="Times New Roman" pitchFamily="18" charset="0"/>
            </a:endParaRPr>
          </a:p>
        </p:txBody>
      </p:sp>
      <p:sp>
        <p:nvSpPr>
          <p:cNvPr id="13317" name="Rectangle 19"/>
          <p:cNvSpPr>
            <a:spLocks noChangeArrowheads="1"/>
          </p:cNvSpPr>
          <p:nvPr/>
        </p:nvSpPr>
        <p:spPr bwMode="auto">
          <a:xfrm>
            <a:off x="171824" y="2687005"/>
            <a:ext cx="8952739" cy="65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429" tIns="50214" rIns="100429" bIns="50214">
            <a:spAutoFit/>
          </a:bodyPr>
          <a:lstStyle>
            <a:lvl1pPr marL="266700" indent="-2667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de-DE" sz="1800" u="none" dirty="0">
                <a:latin typeface="Arial Narrow" pitchFamily="34" charset="0"/>
              </a:rPr>
              <a:t>2. </a:t>
            </a:r>
            <a:r>
              <a:rPr lang="en-US" altLang="de-DE" sz="1800" u="none" dirty="0">
                <a:solidFill>
                  <a:srgbClr val="000000"/>
                </a:solidFill>
                <a:latin typeface="Arial Narrow" pitchFamily="34" charset="0"/>
              </a:rPr>
              <a:t>Find  computationally the multiplicative orders of the elements </a:t>
            </a:r>
            <a:r>
              <a:rPr lang="en-US" altLang="de-DE" sz="1800" u="none" dirty="0" smtClean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en-US" altLang="de-DE" sz="1800" u="none" dirty="0">
                <a:solidFill>
                  <a:srgbClr val="000000"/>
                </a:solidFill>
                <a:latin typeface="Arial Narrow" pitchFamily="34" charset="0"/>
              </a:rPr>
              <a:t>and 3 in GF(79). Compute the probability, that a randomly chosen element is a primitive one. </a:t>
            </a:r>
            <a:r>
              <a:rPr lang="en-US" altLang="de-DE" sz="1800" u="none" dirty="0">
                <a:latin typeface="Arial Narrow" pitchFamily="34" charset="0"/>
              </a:rPr>
              <a:t> 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262994" y="3372956"/>
            <a:ext cx="9693471" cy="192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847" tIns="51400" rIns="98847" bIns="51400"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13839" indent="-313839"/>
            <a:r>
              <a:rPr lang="en-US" sz="1600" u="none" dirty="0"/>
              <a:t>Possible multiplicative orders are the divisors of  </a:t>
            </a:r>
            <a:r>
              <a:rPr lang="en-US" sz="1600" u="none" dirty="0" err="1"/>
              <a:t>of</a:t>
            </a:r>
            <a:r>
              <a:rPr lang="en-US" sz="1600" u="none" dirty="0"/>
              <a:t> </a:t>
            </a:r>
            <a:r>
              <a:rPr lang="el-GR" sz="1600" u="none" dirty="0"/>
              <a:t>φ</a:t>
            </a:r>
            <a:r>
              <a:rPr lang="en-US" sz="1600" u="none" dirty="0"/>
              <a:t> (79) = </a:t>
            </a:r>
            <a:r>
              <a:rPr lang="de-DE" sz="1600" u="none" dirty="0"/>
              <a:t>78 </a:t>
            </a:r>
            <a:r>
              <a:rPr lang="en-US" sz="1600" u="none" dirty="0"/>
              <a:t>that is  =&gt; 1, 2,3,6,13,26,39, 78</a:t>
            </a:r>
            <a:endParaRPr lang="de-DE" sz="1600" u="none" dirty="0"/>
          </a:p>
          <a:p>
            <a:pPr marL="313839" indent="-313839"/>
            <a:r>
              <a:rPr lang="en-US" sz="1600" u="none" dirty="0"/>
              <a:t>Checking if the element 2 is a primitive one: 2 </a:t>
            </a:r>
            <a:r>
              <a:rPr lang="en-US" sz="1600" u="none" baseline="30000" dirty="0"/>
              <a:t>1</a:t>
            </a:r>
            <a:r>
              <a:rPr lang="en-US" sz="1600" u="none" dirty="0"/>
              <a:t> ≠ 1 , 2 </a:t>
            </a:r>
            <a:r>
              <a:rPr lang="en-US" sz="1600" u="none" baseline="30000" dirty="0"/>
              <a:t>2</a:t>
            </a:r>
            <a:r>
              <a:rPr lang="en-US" sz="1600" u="none" dirty="0"/>
              <a:t> ≠ 1 ,2 </a:t>
            </a:r>
            <a:r>
              <a:rPr lang="en-US" sz="1600" u="none" baseline="30000" dirty="0"/>
              <a:t>3</a:t>
            </a:r>
            <a:r>
              <a:rPr lang="en-US" sz="1600" u="none" dirty="0"/>
              <a:t> ≠ 1,  2 </a:t>
            </a:r>
            <a:r>
              <a:rPr lang="en-US" sz="1600" u="none" baseline="30000" dirty="0"/>
              <a:t>6</a:t>
            </a:r>
            <a:r>
              <a:rPr lang="en-US" sz="1600" u="none" dirty="0"/>
              <a:t> ≠ 1, 2</a:t>
            </a:r>
            <a:r>
              <a:rPr lang="en-US" sz="1600" u="none" baseline="30000" dirty="0"/>
              <a:t>13</a:t>
            </a:r>
            <a:r>
              <a:rPr lang="en-US" sz="1600" u="none" dirty="0"/>
              <a:t> =55≠ 1, </a:t>
            </a:r>
            <a:br>
              <a:rPr lang="en-US" sz="1600" u="none" dirty="0"/>
            </a:br>
            <a:r>
              <a:rPr lang="en-US" sz="1600" u="none" dirty="0"/>
              <a:t> 2</a:t>
            </a:r>
            <a:r>
              <a:rPr lang="en-US" sz="1600" u="none" baseline="30000" dirty="0"/>
              <a:t>26</a:t>
            </a:r>
            <a:r>
              <a:rPr lang="en-US" sz="1600" u="none" dirty="0"/>
              <a:t> =26 ≠ 1, 2</a:t>
            </a:r>
            <a:r>
              <a:rPr lang="en-US" sz="1600" u="none" baseline="30000" dirty="0"/>
              <a:t>39</a:t>
            </a:r>
            <a:r>
              <a:rPr lang="en-US" sz="1600" u="none" dirty="0"/>
              <a:t> =1,</a:t>
            </a:r>
            <a:r>
              <a:rPr lang="en-US" sz="1600" u="none" dirty="0">
                <a:sym typeface="Symbol"/>
              </a:rPr>
              <a:t></a:t>
            </a:r>
            <a:r>
              <a:rPr lang="en-US" sz="1600" u="none" dirty="0"/>
              <a:t> </a:t>
            </a:r>
            <a:r>
              <a:rPr lang="en-US" sz="1600" u="none" dirty="0">
                <a:solidFill>
                  <a:srgbClr val="FF0000"/>
                </a:solidFill>
              </a:rPr>
              <a:t>Ord (2) = 39 </a:t>
            </a:r>
            <a:r>
              <a:rPr lang="en-US" sz="1600" u="none" dirty="0">
                <a:solidFill>
                  <a:srgbClr val="FF0000"/>
                </a:solidFill>
                <a:sym typeface="Symbol"/>
              </a:rPr>
              <a:t></a:t>
            </a:r>
            <a:r>
              <a:rPr lang="en-US" sz="1600" u="none" dirty="0">
                <a:solidFill>
                  <a:srgbClr val="FF0000"/>
                </a:solidFill>
              </a:rPr>
              <a:t> 2 </a:t>
            </a:r>
            <a:r>
              <a:rPr lang="en-US" sz="1600" u="none" dirty="0"/>
              <a:t>is not  a primitive element.</a:t>
            </a:r>
            <a:br>
              <a:rPr lang="en-US" sz="1600" u="none" dirty="0"/>
            </a:br>
            <a:endParaRPr lang="en-US" sz="1600" u="none" dirty="0"/>
          </a:p>
          <a:p>
            <a:pPr marL="313839" indent="-313839"/>
            <a:r>
              <a:rPr lang="en-US" sz="1600" u="none" dirty="0"/>
              <a:t>Checking if the element 3 is a primitive one: </a:t>
            </a:r>
            <a:br>
              <a:rPr lang="en-US" sz="1600" u="none" dirty="0"/>
            </a:br>
            <a:r>
              <a:rPr lang="en-US" sz="1600" u="none" dirty="0"/>
              <a:t>3</a:t>
            </a:r>
            <a:r>
              <a:rPr lang="en-US" sz="1600" u="none" baseline="30000" dirty="0"/>
              <a:t>1</a:t>
            </a:r>
            <a:r>
              <a:rPr lang="en-US" sz="1600" u="none" dirty="0"/>
              <a:t> ≠ 1 , 3</a:t>
            </a:r>
            <a:r>
              <a:rPr lang="en-US" sz="1600" u="none" baseline="30000" dirty="0"/>
              <a:t>2</a:t>
            </a:r>
            <a:r>
              <a:rPr lang="en-US" sz="1600" u="none" dirty="0"/>
              <a:t> ≠ 1 ,3</a:t>
            </a:r>
            <a:r>
              <a:rPr lang="en-US" sz="1600" u="none" baseline="30000" dirty="0"/>
              <a:t>3</a:t>
            </a:r>
            <a:r>
              <a:rPr lang="en-US" sz="1600" u="none" dirty="0"/>
              <a:t> ≠ 1,  3</a:t>
            </a:r>
            <a:r>
              <a:rPr lang="en-US" sz="1600" u="none" baseline="30000" dirty="0"/>
              <a:t>6</a:t>
            </a:r>
            <a:r>
              <a:rPr lang="en-US" sz="1600" u="none" dirty="0"/>
              <a:t> =18≠ 1, 3</a:t>
            </a:r>
            <a:r>
              <a:rPr lang="en-US" sz="1600" u="none" baseline="30000" dirty="0"/>
              <a:t>13</a:t>
            </a:r>
            <a:r>
              <a:rPr lang="en-US" sz="1600" u="none" dirty="0"/>
              <a:t> =24≠ 1,  3</a:t>
            </a:r>
            <a:r>
              <a:rPr lang="en-US" sz="1600" u="none" baseline="30000" dirty="0"/>
              <a:t>26</a:t>
            </a:r>
            <a:r>
              <a:rPr lang="en-US" sz="1600" u="none" dirty="0"/>
              <a:t> =23 ≠ 1, 3</a:t>
            </a:r>
            <a:r>
              <a:rPr lang="en-US" sz="1600" u="none" baseline="30000" dirty="0"/>
              <a:t>39</a:t>
            </a:r>
            <a:r>
              <a:rPr lang="en-US" sz="1600" u="none" dirty="0"/>
              <a:t> =78 ≠ 1,</a:t>
            </a:r>
            <a:br>
              <a:rPr lang="en-US" sz="1600" u="none" dirty="0"/>
            </a:br>
            <a:r>
              <a:rPr lang="en-US" sz="1600" u="none" dirty="0">
                <a:sym typeface="Symbol"/>
              </a:rPr>
              <a:t></a:t>
            </a:r>
            <a:r>
              <a:rPr lang="en-US" sz="1600" u="none" dirty="0"/>
              <a:t> </a:t>
            </a:r>
            <a:r>
              <a:rPr lang="en-US" sz="1600" u="none" dirty="0">
                <a:solidFill>
                  <a:srgbClr val="FF0000"/>
                </a:solidFill>
              </a:rPr>
              <a:t>Ord (3) = 78 </a:t>
            </a:r>
            <a:r>
              <a:rPr lang="en-US" sz="1600" u="none" dirty="0">
                <a:solidFill>
                  <a:srgbClr val="FF0000"/>
                </a:solidFill>
                <a:sym typeface="Symbol"/>
              </a:rPr>
              <a:t></a:t>
            </a:r>
            <a:r>
              <a:rPr lang="en-US" sz="1600" u="none" dirty="0">
                <a:solidFill>
                  <a:srgbClr val="FF0000"/>
                </a:solidFill>
              </a:rPr>
              <a:t> 3 </a:t>
            </a:r>
            <a:r>
              <a:rPr lang="en-US" sz="1600" u="none" dirty="0"/>
              <a:t>is a primitive element</a:t>
            </a:r>
            <a:endParaRPr lang="de-DE" sz="1600" u="none" dirty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91597" y="5244807"/>
            <a:ext cx="5657850" cy="38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847" tIns="51400" rIns="98847" bIns="514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800" u="none" dirty="0">
                <a:latin typeface="Arial Narrow" pitchFamily="34" charset="0"/>
              </a:rPr>
              <a:t>the probability that a randomly selected element is primitive.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63468" y="5644436"/>
            <a:ext cx="5247481" cy="102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847" tIns="51400" rIns="98847" bIns="514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500" u="none" dirty="0">
                <a:latin typeface="Arial Narrow" pitchFamily="34" charset="0"/>
                <a:cs typeface="Arial" pitchFamily="34" charset="0"/>
              </a:rPr>
              <a:t># of all non-zero elements</a:t>
            </a:r>
            <a:r>
              <a:rPr lang="en-US" altLang="de-DE" sz="1500" u="none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altLang="de-DE" sz="1500" u="none" dirty="0">
                <a:latin typeface="Arial Narrow" pitchFamily="34" charset="0"/>
                <a:cs typeface="Arial" pitchFamily="34" charset="0"/>
              </a:rPr>
              <a:t>:      </a:t>
            </a:r>
            <a:r>
              <a:rPr lang="en-US" altLang="de-DE" sz="1500" u="none" dirty="0">
                <a:latin typeface="Arial Narrow" pitchFamily="34" charset="0"/>
              </a:rPr>
              <a:t>79</a:t>
            </a:r>
            <a:r>
              <a:rPr lang="en-US" altLang="de-DE" sz="1500" u="none" dirty="0">
                <a:latin typeface="Arial Narrow" pitchFamily="34" charset="0"/>
                <a:cs typeface="Arial" pitchFamily="34" charset="0"/>
              </a:rPr>
              <a:t> – 1 = </a:t>
            </a:r>
            <a:r>
              <a:rPr lang="en-US" altLang="de-DE" sz="1500" u="none" dirty="0">
                <a:latin typeface="Arial Narrow" pitchFamily="34" charset="0"/>
              </a:rPr>
              <a:t>78</a:t>
            </a:r>
            <a:endParaRPr lang="en-US" altLang="de-DE" sz="1500" u="none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500" u="none" dirty="0">
                <a:latin typeface="Arial Narrow" pitchFamily="34" charset="0"/>
                <a:cs typeface="Arial" pitchFamily="34" charset="0"/>
              </a:rPr>
              <a:t>#  of primitive elements:     </a:t>
            </a:r>
            <a:r>
              <a:rPr lang="el-GR" altLang="de-DE" sz="1500" u="none" dirty="0">
                <a:latin typeface="Arial Narrow" pitchFamily="34" charset="0"/>
                <a:cs typeface="Arial" pitchFamily="34" charset="0"/>
              </a:rPr>
              <a:t>φ</a:t>
            </a:r>
            <a:r>
              <a:rPr lang="de-DE" altLang="de-DE" sz="1500" u="none" dirty="0">
                <a:latin typeface="Arial Narrow" pitchFamily="34" charset="0"/>
                <a:cs typeface="Arial" pitchFamily="34" charset="0"/>
              </a:rPr>
              <a:t> ( </a:t>
            </a:r>
            <a:r>
              <a:rPr lang="de-DE" altLang="de-DE" sz="1500" u="none" dirty="0">
                <a:latin typeface="Arial Narrow" pitchFamily="34" charset="0"/>
              </a:rPr>
              <a:t>78</a:t>
            </a:r>
            <a:r>
              <a:rPr lang="de-DE" altLang="de-DE" sz="1500" u="none" dirty="0">
                <a:latin typeface="Arial Narrow" pitchFamily="34" charset="0"/>
                <a:cs typeface="Arial" pitchFamily="34" charset="0"/>
              </a:rPr>
              <a:t>) </a:t>
            </a:r>
            <a:r>
              <a:rPr lang="en-US" altLang="de-DE" sz="1500" u="none" dirty="0">
                <a:latin typeface="Arial Narrow" pitchFamily="34" charset="0"/>
                <a:cs typeface="Arial" pitchFamily="34" charset="0"/>
              </a:rPr>
              <a:t>= </a:t>
            </a:r>
            <a:r>
              <a:rPr lang="el-GR" altLang="de-DE" sz="1500" u="none" dirty="0">
                <a:latin typeface="Arial Narrow" pitchFamily="34" charset="0"/>
                <a:cs typeface="Arial" pitchFamily="34" charset="0"/>
              </a:rPr>
              <a:t>φ</a:t>
            </a:r>
            <a:r>
              <a:rPr lang="de-DE" altLang="de-DE" sz="1500" u="none" dirty="0">
                <a:latin typeface="Arial Narrow" pitchFamily="34" charset="0"/>
                <a:cs typeface="Arial" pitchFamily="34" charset="0"/>
              </a:rPr>
              <a:t> ( 2.3.13) </a:t>
            </a:r>
            <a:r>
              <a:rPr lang="en-US" altLang="de-DE" sz="1500" u="none" dirty="0">
                <a:latin typeface="Arial Narrow" pitchFamily="34" charset="0"/>
                <a:cs typeface="Arial" pitchFamily="34" charset="0"/>
              </a:rPr>
              <a:t>= (2-1)(3-1)(13-1) = 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500" u="none" dirty="0">
              <a:latin typeface="Arial Narrow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500" u="none" dirty="0">
                <a:latin typeface="Arial Narrow" pitchFamily="34" charset="0"/>
                <a:cs typeface="Arial" pitchFamily="34" charset="0"/>
              </a:rPr>
              <a:t> P( element=primitive ) = ( 24 / 78 ) . 100 = </a:t>
            </a:r>
            <a:r>
              <a:rPr lang="en-US" altLang="de-DE" sz="1500" u="none" dirty="0">
                <a:latin typeface="Arial Narrow" pitchFamily="34" charset="0"/>
              </a:rPr>
              <a:t>30</a:t>
            </a:r>
            <a:r>
              <a:rPr lang="en-US" altLang="de-DE" sz="1500" u="none" dirty="0">
                <a:latin typeface="Arial Narrow" pitchFamily="34" charset="0"/>
                <a:cs typeface="Arial" pitchFamily="34" charset="0"/>
              </a:rPr>
              <a:t>,77%</a:t>
            </a:r>
            <a:endParaRPr lang="en-US" altLang="de-DE" sz="1500" u="none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21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5B8810B-2C69-4AB0-A3D1-BEA7952410F8}"/>
              </a:ext>
            </a:extLst>
          </p:cNvPr>
          <p:cNvSpPr/>
          <p:nvPr/>
        </p:nvSpPr>
        <p:spPr>
          <a:xfrm>
            <a:off x="553740" y="423048"/>
            <a:ext cx="9095531" cy="655407"/>
          </a:xfrm>
          <a:prstGeom prst="rect">
            <a:avLst/>
          </a:prstGeom>
        </p:spPr>
        <p:txBody>
          <a:bodyPr wrap="square" lIns="100429" tIns="50214" rIns="100429" bIns="50214">
            <a:spAutoFit/>
          </a:bodyPr>
          <a:lstStyle/>
          <a:p>
            <a:pPr marL="190048" indent="-190048">
              <a:spcAft>
                <a:spcPts val="659"/>
              </a:spcAft>
            </a:pPr>
            <a:r>
              <a:rPr lang="en-US" altLang="de-DE" sz="1800" b="1" u="none" dirty="0" smtClean="0">
                <a:latin typeface="Arial Narrow" pitchFamily="34" charset="0"/>
              </a:rPr>
              <a:t>3. </a:t>
            </a:r>
            <a:r>
              <a:rPr lang="en-GB" altLang="de-DE" sz="1800" b="1" u="none" dirty="0">
                <a:latin typeface="Arial Narrow" pitchFamily="34" charset="0"/>
              </a:rPr>
              <a:t>Encrypt the message  M using a simple secret-key multiplication  cipher C(M) = K</a:t>
            </a:r>
            <a:r>
              <a:rPr lang="en-GB" altLang="de-DE" sz="1800" b="1" u="none" baseline="-25000" dirty="0">
                <a:latin typeface="Arial Narrow" pitchFamily="34" charset="0"/>
              </a:rPr>
              <a:t>s</a:t>
            </a:r>
            <a:r>
              <a:rPr lang="en-GB" altLang="de-DE" sz="1800" b="1" u="none" dirty="0">
                <a:latin typeface="Arial Narrow" pitchFamily="34" charset="0"/>
              </a:rPr>
              <a:t> . M   mod  79.  Select K</a:t>
            </a:r>
            <a:r>
              <a:rPr lang="en-GB" altLang="de-DE" sz="1800" b="1" u="none" baseline="-25000" dirty="0">
                <a:latin typeface="Arial Narrow" pitchFamily="34" charset="0"/>
              </a:rPr>
              <a:t>s</a:t>
            </a:r>
            <a:r>
              <a:rPr lang="en-GB" altLang="de-DE" sz="1800" b="1" u="none" dirty="0">
                <a:latin typeface="Arial Narrow" pitchFamily="34" charset="0"/>
              </a:rPr>
              <a:t> = 32. Compute the number of possible keys for this cipher.</a:t>
            </a:r>
            <a:endParaRPr lang="en-US" altLang="de-DE" sz="160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5" name="Rechteck 10">
            <a:extLst>
              <a:ext uri="{FF2B5EF4-FFF2-40B4-BE49-F238E27FC236}">
                <a16:creationId xmlns:a16="http://schemas.microsoft.com/office/drawing/2014/main" xmlns="" id="{55DBFFCD-1D56-4449-81DA-7D3E045BB7D6}"/>
              </a:ext>
            </a:extLst>
          </p:cNvPr>
          <p:cNvSpPr/>
          <p:nvPr/>
        </p:nvSpPr>
        <p:spPr>
          <a:xfrm>
            <a:off x="711368" y="1066865"/>
            <a:ext cx="5184775" cy="347630"/>
          </a:xfrm>
          <a:prstGeom prst="rect">
            <a:avLst/>
          </a:prstGeom>
        </p:spPr>
        <p:txBody>
          <a:bodyPr lIns="100429" tIns="50214" rIns="100429" bIns="50214">
            <a:spAutoFit/>
          </a:bodyPr>
          <a:lstStyle/>
          <a:p>
            <a:pPr marL="376607" indent="-376607" defTabSz="836905"/>
            <a:r>
              <a:rPr lang="de-DE" sz="1600" u="none" dirty="0">
                <a:latin typeface="Arial Narrow" pitchFamily="34" charset="0"/>
                <a:cs typeface="Arial" charset="0"/>
              </a:rPr>
              <a:t>C(M)  = K</a:t>
            </a:r>
            <a:r>
              <a:rPr lang="de-DE" sz="1600" u="none" baseline="-25000" dirty="0">
                <a:latin typeface="Arial Narrow" pitchFamily="34" charset="0"/>
                <a:cs typeface="Arial" charset="0"/>
              </a:rPr>
              <a:t>S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. M  mod  79 =  32 x 6 mod 79 = 34</a:t>
            </a:r>
            <a:endParaRPr lang="en-US" sz="1600" u="none" dirty="0">
              <a:latin typeface="Arial Narrow" pitchFamily="34" charset="0"/>
              <a:cs typeface="Arial" charset="0"/>
            </a:endParaRPr>
          </a:p>
        </p:txBody>
      </p:sp>
      <p:sp>
        <p:nvSpPr>
          <p:cNvPr id="16" name="Rechteck 11">
            <a:extLst>
              <a:ext uri="{FF2B5EF4-FFF2-40B4-BE49-F238E27FC236}">
                <a16:creationId xmlns:a16="http://schemas.microsoft.com/office/drawing/2014/main" xmlns="" id="{C9121EC0-43D3-464D-8B9D-2A8B909C3CD6}"/>
              </a:ext>
            </a:extLst>
          </p:cNvPr>
          <p:cNvSpPr/>
          <p:nvPr/>
        </p:nvSpPr>
        <p:spPr>
          <a:xfrm>
            <a:off x="5135743" y="1051576"/>
            <a:ext cx="2987236" cy="347630"/>
          </a:xfrm>
          <a:prstGeom prst="rect">
            <a:avLst/>
          </a:prstGeom>
        </p:spPr>
        <p:txBody>
          <a:bodyPr wrap="none" lIns="100429" tIns="50214" rIns="100429" bIns="50214">
            <a:spAutoFit/>
          </a:bodyPr>
          <a:lstStyle/>
          <a:p>
            <a:r>
              <a:rPr lang="de-DE" sz="1600" u="none" dirty="0">
                <a:latin typeface="Arial Narrow" pitchFamily="34" charset="0"/>
              </a:rPr>
              <a:t># </a:t>
            </a:r>
            <a:r>
              <a:rPr lang="de-DE" sz="1600" u="none" dirty="0" err="1">
                <a:latin typeface="Arial Narrow" pitchFamily="34" charset="0"/>
              </a:rPr>
              <a:t>possible</a:t>
            </a:r>
            <a:r>
              <a:rPr lang="de-DE" sz="1600" u="none" dirty="0">
                <a:latin typeface="Arial Narrow" pitchFamily="34" charset="0"/>
              </a:rPr>
              <a:t> </a:t>
            </a:r>
            <a:r>
              <a:rPr lang="de-DE" sz="1600" u="none" dirty="0" err="1">
                <a:latin typeface="Arial Narrow" pitchFamily="34" charset="0"/>
              </a:rPr>
              <a:t>keys</a:t>
            </a:r>
            <a:r>
              <a:rPr lang="de-DE" sz="1600" u="none" dirty="0">
                <a:latin typeface="Arial Narrow" pitchFamily="34" charset="0"/>
              </a:rPr>
              <a:t> </a:t>
            </a:r>
            <a:r>
              <a:rPr lang="de-DE" sz="1600" u="none" dirty="0" err="1">
                <a:latin typeface="Arial Narrow" pitchFamily="34" charset="0"/>
              </a:rPr>
              <a:t>for</a:t>
            </a:r>
            <a:r>
              <a:rPr lang="de-DE" sz="1600" u="none" dirty="0">
                <a:latin typeface="Arial Narrow" pitchFamily="34" charset="0"/>
              </a:rPr>
              <a:t> 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K</a:t>
            </a:r>
            <a:r>
              <a:rPr lang="de-DE" sz="1600" u="none" baseline="-25000" dirty="0">
                <a:latin typeface="Arial Narrow" pitchFamily="34" charset="0"/>
                <a:cs typeface="Arial" charset="0"/>
              </a:rPr>
              <a:t>S</a:t>
            </a:r>
            <a:r>
              <a:rPr lang="de-DE" sz="1600" u="none" dirty="0">
                <a:latin typeface="Arial Narrow" pitchFamily="34" charset="0"/>
              </a:rPr>
              <a:t> = </a:t>
            </a:r>
            <a:r>
              <a:rPr lang="el-GR" sz="1600" u="none" dirty="0">
                <a:solidFill>
                  <a:srgbClr val="000000"/>
                </a:solidFill>
                <a:latin typeface="Arial Narrow" pitchFamily="34" charset="0"/>
              </a:rPr>
              <a:t>φ</a:t>
            </a:r>
            <a:r>
              <a:rPr lang="de-DE" sz="1600" u="none" dirty="0">
                <a:solidFill>
                  <a:srgbClr val="000000"/>
                </a:solidFill>
                <a:latin typeface="Arial Narrow" pitchFamily="34" charset="0"/>
              </a:rPr>
              <a:t>(79) = 78.</a:t>
            </a:r>
            <a:endParaRPr lang="de-DE" sz="1600" u="none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5D6C6C4-15A0-4E8D-8213-B23156546097}"/>
              </a:ext>
            </a:extLst>
          </p:cNvPr>
          <p:cNvSpPr/>
          <p:nvPr/>
        </p:nvSpPr>
        <p:spPr>
          <a:xfrm>
            <a:off x="766051" y="2306687"/>
            <a:ext cx="1591020" cy="378408"/>
          </a:xfrm>
          <a:prstGeom prst="rect">
            <a:avLst/>
          </a:prstGeom>
        </p:spPr>
        <p:txBody>
          <a:bodyPr wrap="none" lIns="100429" tIns="50214" rIns="100429" bIns="50214">
            <a:spAutoFit/>
          </a:bodyPr>
          <a:lstStyle/>
          <a:p>
            <a:r>
              <a:rPr lang="en-US" altLang="de-DE" sz="1800" b="1" u="none" dirty="0" smtClean="0">
                <a:solidFill>
                  <a:srgbClr val="000000"/>
                </a:solidFill>
                <a:latin typeface="Arial Narrow" pitchFamily="34" charset="0"/>
              </a:rPr>
              <a:t>4. </a:t>
            </a:r>
            <a:r>
              <a:rPr lang="en-US" altLang="de-DE" sz="1800" b="1" u="none" dirty="0">
                <a:solidFill>
                  <a:srgbClr val="000000"/>
                </a:solidFill>
                <a:latin typeface="Arial Narrow" pitchFamily="34" charset="0"/>
              </a:rPr>
              <a:t>Decrypt C(M)</a:t>
            </a:r>
            <a:endParaRPr lang="en-GB" sz="1800" u="none" dirty="0"/>
          </a:p>
        </p:txBody>
      </p:sp>
      <p:sp>
        <p:nvSpPr>
          <p:cNvPr id="19" name="Rechteck 10">
            <a:extLst>
              <a:ext uri="{FF2B5EF4-FFF2-40B4-BE49-F238E27FC236}">
                <a16:creationId xmlns:a16="http://schemas.microsoft.com/office/drawing/2014/main" xmlns="" id="{FD7CD253-A863-4100-A287-D9F16DF32295}"/>
              </a:ext>
            </a:extLst>
          </p:cNvPr>
          <p:cNvSpPr/>
          <p:nvPr/>
        </p:nvSpPr>
        <p:spPr>
          <a:xfrm>
            <a:off x="789499" y="2730040"/>
            <a:ext cx="4792933" cy="1578736"/>
          </a:xfrm>
          <a:prstGeom prst="rect">
            <a:avLst/>
          </a:prstGeom>
        </p:spPr>
        <p:txBody>
          <a:bodyPr wrap="square" lIns="100429" tIns="50214" rIns="100429" bIns="50214">
            <a:spAutoFit/>
          </a:bodyPr>
          <a:lstStyle/>
          <a:p>
            <a:pPr marL="376607" indent="-376607" defTabSz="836905"/>
            <a:r>
              <a:rPr lang="de-DE" sz="1600" u="none" dirty="0" err="1">
                <a:latin typeface="Arial Narrow" pitchFamily="34" charset="0"/>
                <a:cs typeface="Arial" charset="0"/>
              </a:rPr>
              <a:t>Calculate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</a:t>
            </a:r>
            <a:r>
              <a:rPr lang="de-DE" sz="1600" u="none" dirty="0" err="1">
                <a:latin typeface="Arial Narrow" pitchFamily="34" charset="0"/>
                <a:cs typeface="Arial" charset="0"/>
              </a:rPr>
              <a:t>the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inverse </a:t>
            </a:r>
            <a:r>
              <a:rPr lang="de-DE" sz="1600" u="none" dirty="0" err="1">
                <a:latin typeface="Arial Narrow" pitchFamily="34" charset="0"/>
                <a:cs typeface="Arial" charset="0"/>
              </a:rPr>
              <a:t>key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</a:t>
            </a:r>
            <a:r>
              <a:rPr lang="de-DE" sz="1600" u="none" dirty="0" err="1">
                <a:latin typeface="Arial Narrow" pitchFamily="34" charset="0"/>
                <a:cs typeface="Arial" charset="0"/>
              </a:rPr>
              <a:t>to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</a:t>
            </a:r>
            <a:r>
              <a:rPr lang="de-DE" sz="1600" u="none" dirty="0" err="1">
                <a:latin typeface="Arial Narrow" pitchFamily="34" charset="0"/>
                <a:cs typeface="Arial" charset="0"/>
              </a:rPr>
              <a:t>retrieve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M: </a:t>
            </a:r>
            <a:endParaRPr lang="de-DE" sz="1600" u="none" dirty="0" smtClean="0">
              <a:latin typeface="Arial Narrow" pitchFamily="34" charset="0"/>
              <a:cs typeface="Arial" charset="0"/>
            </a:endParaRPr>
          </a:p>
          <a:p>
            <a:pPr marL="376607" indent="-376607" defTabSz="836905"/>
            <a:endParaRPr lang="en-US" sz="1600" u="none" dirty="0">
              <a:latin typeface="Arial Narrow" pitchFamily="34" charset="0"/>
              <a:cs typeface="Arial" charset="0"/>
            </a:endParaRPr>
          </a:p>
          <a:p>
            <a:pPr marL="376607" indent="-376607" defTabSz="836905"/>
            <a:endParaRPr lang="en-US" sz="1600" u="none" dirty="0" smtClean="0">
              <a:latin typeface="Arial Narrow" pitchFamily="34" charset="0"/>
              <a:cs typeface="Arial" charset="0"/>
            </a:endParaRPr>
          </a:p>
          <a:p>
            <a:pPr marL="376607" indent="-376607" defTabSz="836905"/>
            <a:endParaRPr lang="de-DE" sz="1600" u="none" dirty="0">
              <a:latin typeface="Arial Narrow" pitchFamily="34" charset="0"/>
              <a:cs typeface="Arial" charset="0"/>
            </a:endParaRPr>
          </a:p>
          <a:p>
            <a:pPr marL="376607" indent="-376607" defTabSz="836905"/>
            <a:r>
              <a:rPr lang="de-DE" sz="1600" u="none" dirty="0" err="1">
                <a:latin typeface="Arial Narrow" pitchFamily="34" charset="0"/>
                <a:cs typeface="Arial" charset="0"/>
              </a:rPr>
              <a:t>K</a:t>
            </a:r>
            <a:r>
              <a:rPr lang="de-DE" sz="1600" u="none" baseline="-25000" dirty="0" err="1">
                <a:latin typeface="Arial Narrow" pitchFamily="34" charset="0"/>
                <a:cs typeface="Arial" charset="0"/>
              </a:rPr>
              <a:t>s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=32, 	 K</a:t>
            </a:r>
            <a:r>
              <a:rPr lang="de-DE" sz="1600" u="none" baseline="-25000" dirty="0">
                <a:latin typeface="Arial Narrow" pitchFamily="34" charset="0"/>
                <a:cs typeface="Arial" charset="0"/>
              </a:rPr>
              <a:t>S </a:t>
            </a:r>
            <a:r>
              <a:rPr lang="de-DE" sz="1600" u="none" baseline="30000" dirty="0">
                <a:latin typeface="Arial Narrow" pitchFamily="34" charset="0"/>
                <a:cs typeface="Arial" charset="0"/>
              </a:rPr>
              <a:t>-1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 mod  79 = -37 </a:t>
            </a:r>
            <a:r>
              <a:rPr lang="de-DE" sz="1600" u="none" dirty="0" err="1">
                <a:latin typeface="Arial Narrow" pitchFamily="34" charset="0"/>
                <a:cs typeface="Arial" charset="0"/>
              </a:rPr>
              <a:t>mod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79 = -37 +79 =  42    </a:t>
            </a:r>
          </a:p>
          <a:p>
            <a:pPr marL="376607" indent="-376607" defTabSz="836905"/>
            <a:r>
              <a:rPr lang="de-DE" sz="1600" u="none" dirty="0">
                <a:latin typeface="Arial Narrow" pitchFamily="34" charset="0"/>
                <a:cs typeface="Arial" charset="0"/>
              </a:rPr>
              <a:t>=&gt; M = K</a:t>
            </a:r>
            <a:r>
              <a:rPr lang="de-DE" sz="1600" u="none" baseline="-25000" dirty="0">
                <a:latin typeface="Arial Narrow" pitchFamily="34" charset="0"/>
                <a:cs typeface="Arial" charset="0"/>
              </a:rPr>
              <a:t>S </a:t>
            </a:r>
            <a:r>
              <a:rPr lang="de-DE" sz="1600" u="none" baseline="30000" dirty="0">
                <a:latin typeface="Arial Narrow" pitchFamily="34" charset="0"/>
                <a:cs typeface="Arial" charset="0"/>
              </a:rPr>
              <a:t>-1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. C(M) </a:t>
            </a:r>
            <a:r>
              <a:rPr lang="de-DE" sz="1600" u="none" dirty="0" err="1">
                <a:latin typeface="Arial Narrow" pitchFamily="34" charset="0"/>
                <a:cs typeface="Arial" charset="0"/>
              </a:rPr>
              <a:t>mod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 79 = 42 x 34 </a:t>
            </a:r>
            <a:r>
              <a:rPr lang="de-DE" sz="1600" u="none" dirty="0" err="1">
                <a:latin typeface="Arial Narrow" pitchFamily="34" charset="0"/>
                <a:cs typeface="Arial" charset="0"/>
              </a:rPr>
              <a:t>mod</a:t>
            </a:r>
            <a:r>
              <a:rPr lang="de-DE" sz="1600" u="none" dirty="0">
                <a:latin typeface="Arial Narrow" pitchFamily="34" charset="0"/>
                <a:cs typeface="Arial" charset="0"/>
              </a:rPr>
              <a:t> 79 = 6 </a:t>
            </a:r>
            <a:endParaRPr lang="en-US" sz="1600" u="none" dirty="0">
              <a:latin typeface="Arial Narrow" pitchFamily="34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A5D4047-CB69-4B85-8419-986BBB3F9F67}"/>
              </a:ext>
            </a:extLst>
          </p:cNvPr>
          <p:cNvSpPr/>
          <p:nvPr/>
        </p:nvSpPr>
        <p:spPr>
          <a:xfrm>
            <a:off x="617807" y="4560258"/>
            <a:ext cx="8329445" cy="378408"/>
          </a:xfrm>
          <a:prstGeom prst="rect">
            <a:avLst/>
          </a:prstGeom>
        </p:spPr>
        <p:txBody>
          <a:bodyPr wrap="square" lIns="100429" tIns="50214" rIns="100429" bIns="50214">
            <a:spAutoFit/>
          </a:bodyPr>
          <a:lstStyle/>
          <a:p>
            <a:pPr algn="l"/>
            <a:r>
              <a:rPr lang="en-US" altLang="de-DE" sz="1800" b="1" u="none" dirty="0" smtClean="0">
                <a:solidFill>
                  <a:srgbClr val="000000"/>
                </a:solidFill>
                <a:latin typeface="Arial Narrow" pitchFamily="34" charset="0"/>
              </a:rPr>
              <a:t>5. </a:t>
            </a:r>
            <a:r>
              <a:rPr lang="en-US" altLang="de-DE" sz="1800" b="1" u="none" dirty="0">
                <a:solidFill>
                  <a:srgbClr val="000000"/>
                </a:solidFill>
                <a:latin typeface="Arial Narrow" pitchFamily="34" charset="0"/>
              </a:rPr>
              <a:t>Under which conditions is the cipher C(M) impossible to break ?   Why?</a:t>
            </a:r>
            <a:endParaRPr lang="en-GB" sz="1800" u="none" dirty="0"/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xmlns="" id="{0D65E02B-39CE-4E56-BA3B-4A0E151A9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871" y="4938666"/>
            <a:ext cx="9408122" cy="120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429" tIns="50214" rIns="100429" bIns="50214">
            <a:spAutoFit/>
          </a:bodyPr>
          <a:lstStyle/>
          <a:p>
            <a:pPr algn="l"/>
            <a:r>
              <a:rPr lang="en-US" sz="1800" u="none" dirty="0">
                <a:latin typeface="Arial Narrow" pitchFamily="34" charset="0"/>
              </a:rPr>
              <a:t>As the modulus used in C(M) is a prime number, ciphering operates in a multiplicative group in GF(79).</a:t>
            </a:r>
          </a:p>
          <a:p>
            <a:pPr algn="l"/>
            <a:r>
              <a:rPr lang="en-US" sz="1800" u="none" dirty="0" smtClean="0">
                <a:latin typeface="Arial Narrow" pitchFamily="34" charset="0"/>
              </a:rPr>
              <a:t>The </a:t>
            </a:r>
            <a:r>
              <a:rPr lang="en-US" sz="1800" u="none" dirty="0">
                <a:latin typeface="Arial Narrow" pitchFamily="34" charset="0"/>
              </a:rPr>
              <a:t>cipher is then equivalent to </a:t>
            </a:r>
            <a:r>
              <a:rPr lang="en-US" sz="1800" u="none" dirty="0" smtClean="0">
                <a:latin typeface="Arial Narrow" pitchFamily="34" charset="0"/>
              </a:rPr>
              <a:t>a </a:t>
            </a:r>
            <a:r>
              <a:rPr lang="en-US" sz="1800" u="none" dirty="0">
                <a:latin typeface="Arial Narrow" pitchFamily="34" charset="0"/>
              </a:rPr>
              <a:t>general </a:t>
            </a:r>
            <a:r>
              <a:rPr lang="en-US" sz="1800" u="none" dirty="0" err="1">
                <a:latin typeface="Arial Narrow" pitchFamily="34" charset="0"/>
              </a:rPr>
              <a:t>Vernam</a:t>
            </a:r>
            <a:r>
              <a:rPr lang="en-US" sz="1800" u="none" dirty="0">
                <a:latin typeface="Arial Narrow" pitchFamily="34" charset="0"/>
              </a:rPr>
              <a:t> Cipher. </a:t>
            </a:r>
            <a:endParaRPr lang="en-US" sz="1800" u="none" dirty="0" smtClean="0">
              <a:latin typeface="Arial Narrow" pitchFamily="34" charset="0"/>
            </a:endParaRPr>
          </a:p>
          <a:p>
            <a:r>
              <a:rPr lang="en-US" sz="1800" u="none" dirty="0">
                <a:latin typeface="Arial Narrow" pitchFamily="34" charset="0"/>
              </a:rPr>
              <a:t>The cipher is impossible to break if the key is not repeatedly </a:t>
            </a:r>
            <a:r>
              <a:rPr lang="en-US" sz="1800" u="none" dirty="0" smtClean="0">
                <a:latin typeface="Arial Narrow" pitchFamily="34" charset="0"/>
              </a:rPr>
              <a:t>used:  </a:t>
            </a:r>
            <a:r>
              <a:rPr lang="en-US" sz="1800" u="none" dirty="0">
                <a:latin typeface="Arial Narrow" pitchFamily="34" charset="0"/>
              </a:rPr>
              <a:t>Key-length= clear text length. </a:t>
            </a:r>
            <a:r>
              <a:rPr lang="en-US" sz="1800" u="none" dirty="0" smtClean="0">
                <a:latin typeface="Arial Narrow" pitchFamily="34" charset="0"/>
              </a:rPr>
              <a:t/>
            </a:r>
            <a:br>
              <a:rPr lang="en-US" sz="1800" u="none" dirty="0" smtClean="0">
                <a:latin typeface="Arial Narrow" pitchFamily="34" charset="0"/>
              </a:rPr>
            </a:br>
            <a:r>
              <a:rPr lang="en-US" sz="1800" u="none" dirty="0" smtClean="0">
                <a:latin typeface="Arial Narrow" pitchFamily="34" charset="0"/>
              </a:rPr>
              <a:t>It is unbreakable if Key </a:t>
            </a:r>
            <a:r>
              <a:rPr lang="en-US" sz="1800" u="none" dirty="0">
                <a:latin typeface="Arial Narrow" pitchFamily="34" charset="0"/>
              </a:rPr>
              <a:t>Entropy </a:t>
            </a:r>
            <a:r>
              <a:rPr lang="en-US" sz="1800" dirty="0" smtClean="0">
                <a:latin typeface="Arial Narrow" pitchFamily="34" charset="0"/>
              </a:rPr>
              <a:t>&gt;</a:t>
            </a:r>
            <a:r>
              <a:rPr lang="en-US" sz="1800" u="none" dirty="0" smtClean="0">
                <a:latin typeface="Arial Narrow" pitchFamily="34" charset="0"/>
              </a:rPr>
              <a:t> </a:t>
            </a:r>
            <a:r>
              <a:rPr lang="en-US" sz="1800" u="none" dirty="0">
                <a:latin typeface="Arial Narrow" pitchFamily="34" charset="0"/>
              </a:rPr>
              <a:t>Clear text Entropy (Shannon perfect secrecy condition holds)</a:t>
            </a:r>
            <a:endParaRPr lang="en-US" sz="1800" u="none" baseline="-25000" dirty="0">
              <a:latin typeface="Arial Narrow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64315C8-4E87-47E0-A007-D716FD562D27}"/>
              </a:ext>
            </a:extLst>
          </p:cNvPr>
          <p:cNvSpPr txBox="1"/>
          <p:nvPr/>
        </p:nvSpPr>
        <p:spPr>
          <a:xfrm>
            <a:off x="740871" y="1399206"/>
            <a:ext cx="5184775" cy="347630"/>
          </a:xfrm>
          <a:prstGeom prst="rect">
            <a:avLst/>
          </a:prstGeom>
          <a:noFill/>
        </p:spPr>
        <p:txBody>
          <a:bodyPr wrap="square" lIns="100429" tIns="50214" rIns="100429" bIns="50214">
            <a:spAutoFit/>
          </a:bodyPr>
          <a:lstStyle/>
          <a:p>
            <a:pPr algn="l"/>
            <a:r>
              <a:rPr lang="de-DE" sz="1600" u="none" dirty="0" err="1">
                <a:solidFill>
                  <a:srgbClr val="000000"/>
                </a:solidFill>
                <a:latin typeface="Arial Narrow" pitchFamily="34" charset="0"/>
              </a:rPr>
              <a:t>It</a:t>
            </a:r>
            <a:r>
              <a:rPr lang="de-DE" sz="16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u="none" dirty="0" err="1">
                <a:solidFill>
                  <a:srgbClr val="000000"/>
                </a:solidFill>
                <a:latin typeface="Arial Narrow" pitchFamily="34" charset="0"/>
              </a:rPr>
              <a:t>is</a:t>
            </a:r>
            <a:r>
              <a:rPr lang="de-DE" sz="16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u="none" dirty="0" err="1">
                <a:solidFill>
                  <a:srgbClr val="000000"/>
                </a:solidFill>
                <a:latin typeface="Arial Narrow" pitchFamily="34" charset="0"/>
              </a:rPr>
              <a:t>the</a:t>
            </a:r>
            <a:r>
              <a:rPr lang="de-DE" sz="16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u="none" dirty="0" err="1">
                <a:solidFill>
                  <a:srgbClr val="000000"/>
                </a:solidFill>
                <a:latin typeface="Arial Narrow" pitchFamily="34" charset="0"/>
              </a:rPr>
              <a:t>number</a:t>
            </a:r>
            <a:r>
              <a:rPr lang="de-DE" sz="16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u="none" dirty="0" err="1">
                <a:solidFill>
                  <a:srgbClr val="000000"/>
                </a:solidFill>
                <a:latin typeface="Arial Narrow" pitchFamily="34" charset="0"/>
              </a:rPr>
              <a:t>of</a:t>
            </a:r>
            <a:r>
              <a:rPr lang="de-DE" sz="16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u="none" dirty="0" err="1">
                <a:solidFill>
                  <a:srgbClr val="000000"/>
                </a:solidFill>
                <a:latin typeface="Arial Narrow" pitchFamily="34" charset="0"/>
              </a:rPr>
              <a:t>invertible</a:t>
            </a:r>
            <a:r>
              <a:rPr lang="de-DE" sz="16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u="none" dirty="0" err="1">
                <a:solidFill>
                  <a:srgbClr val="000000"/>
                </a:solidFill>
                <a:latin typeface="Arial Narrow" pitchFamily="34" charset="0"/>
              </a:rPr>
              <a:t>integers</a:t>
            </a:r>
            <a:r>
              <a:rPr lang="de-DE" sz="16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u="none" dirty="0" err="1">
                <a:solidFill>
                  <a:srgbClr val="000000"/>
                </a:solidFill>
                <a:latin typeface="Arial Narrow" pitchFamily="34" charset="0"/>
              </a:rPr>
              <a:t>modulo</a:t>
            </a:r>
            <a:r>
              <a:rPr lang="de-DE" sz="1600" u="none" dirty="0">
                <a:solidFill>
                  <a:srgbClr val="000000"/>
                </a:solidFill>
                <a:latin typeface="Arial Narrow" pitchFamily="34" charset="0"/>
              </a:rPr>
              <a:t> 79, </a:t>
            </a:r>
            <a:endParaRPr lang="de-DE" sz="1600" u="none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754933"/>
              </p:ext>
            </p:extLst>
          </p:nvPr>
        </p:nvGraphicFramePr>
        <p:xfrm>
          <a:off x="4104655" y="2357387"/>
          <a:ext cx="5321595" cy="114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Arbeitsblatt" r:id="rId4" imgW="8315346" imgH="1381059" progId="Excel.Sheet.12">
                  <p:embed/>
                </p:oleObj>
              </mc:Choice>
              <mc:Fallback>
                <p:oleObj name="Arbeitsblatt" r:id="rId4" imgW="8315346" imgH="1381059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4655" y="2357387"/>
                        <a:ext cx="5321595" cy="114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5170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52512" y="3032829"/>
            <a:ext cx="6401764" cy="568780"/>
            <a:chOff x="528" y="1742"/>
            <a:chExt cx="3557" cy="341"/>
          </a:xfrm>
        </p:grpSpPr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528" y="1823"/>
              <a:ext cx="1639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Aft>
                  <a:spcPts val="659"/>
                </a:spcAft>
              </a:pPr>
              <a:r>
                <a:rPr lang="en-US" sz="2200" u="none">
                  <a:latin typeface="Arial Narrow" pitchFamily="34" charset="0"/>
                </a:rPr>
                <a:t>For m = </a:t>
              </a:r>
              <a:r>
                <a:rPr lang="en-US" sz="220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200" i="1" u="none" baseline="-25000">
                  <a:solidFill>
                    <a:srgbClr val="000000"/>
                  </a:solidFill>
                  <a:latin typeface="Arial Narrow" pitchFamily="34" charset="0"/>
                </a:rPr>
                <a:t>1    </a:t>
              </a:r>
              <a:r>
                <a:rPr lang="en-US" sz="220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200" i="1" u="none" baseline="-25000">
                  <a:solidFill>
                    <a:srgbClr val="000000"/>
                  </a:solidFill>
                  <a:latin typeface="Arial Narrow" pitchFamily="34" charset="0"/>
                </a:rPr>
                <a:t>2    </a:t>
              </a:r>
              <a:r>
                <a:rPr lang="en-US" sz="220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200" i="1" u="none" baseline="-25000">
                  <a:solidFill>
                    <a:srgbClr val="000000"/>
                  </a:solidFill>
                  <a:latin typeface="Arial Narrow" pitchFamily="34" charset="0"/>
                </a:rPr>
                <a:t>3  </a:t>
              </a:r>
              <a:r>
                <a:rPr lang="en-US" sz="2200" u="none">
                  <a:latin typeface="Arial Narrow" pitchFamily="34" charset="0"/>
                </a:rPr>
                <a:t>.... </a:t>
              </a:r>
              <a:r>
                <a:rPr lang="en-US" sz="220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200" i="1" u="none" baseline="-25000">
                  <a:solidFill>
                    <a:srgbClr val="000000"/>
                  </a:solidFill>
                  <a:latin typeface="Arial Narrow" pitchFamily="34" charset="0"/>
                </a:rPr>
                <a:t>t </a:t>
              </a:r>
              <a:r>
                <a:rPr lang="en-US" sz="2200" u="none">
                  <a:latin typeface="Arial Narrow" pitchFamily="34" charset="0"/>
                </a:rPr>
                <a:t>   </a:t>
              </a: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3984" y="1742"/>
              <a:ext cx="10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sz="2200" u="none">
                <a:latin typeface="Arial Narrow" pitchFamily="34" charset="0"/>
              </a:endParaRPr>
            </a:p>
          </p:txBody>
        </p:sp>
      </p:grp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81451" y="3037579"/>
            <a:ext cx="3024452" cy="38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47" tIns="51400" rIns="98847" bIns="51400" anchor="ctr">
            <a:spAutoFit/>
          </a:bodyPr>
          <a:lstStyle>
            <a:lvl1pPr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u="none">
                <a:latin typeface="Arial Narrow" pitchFamily="34" charset="0"/>
              </a:rPr>
              <a:t> </a:t>
            </a:r>
            <a:r>
              <a:rPr lang="en-US" sz="1800" i="1" u="none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i="1" u="none" baseline="-25000">
                <a:solidFill>
                  <a:srgbClr val="000000"/>
                </a:solidFill>
                <a:latin typeface="Arial Narrow" pitchFamily="34" charset="0"/>
              </a:rPr>
              <a:t>1 </a:t>
            </a:r>
            <a:r>
              <a:rPr lang="en-US" sz="1800" u="none">
                <a:latin typeface="Arial Narrow" pitchFamily="34" charset="0"/>
              </a:rPr>
              <a:t>    </a:t>
            </a:r>
            <a:r>
              <a:rPr lang="en-US" sz="1800" i="1" u="none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i="1" u="none" baseline="-2500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u="none">
                <a:latin typeface="Arial Narrow" pitchFamily="34" charset="0"/>
              </a:rPr>
              <a:t>     </a:t>
            </a:r>
            <a:r>
              <a:rPr lang="en-US" sz="1800" i="1" u="none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i="1" u="none" baseline="-2500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u="none">
                <a:latin typeface="Arial Narrow" pitchFamily="34" charset="0"/>
              </a:rPr>
              <a:t>         </a:t>
            </a:r>
            <a:r>
              <a:rPr lang="en-US" sz="1800" i="1" u="none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i="1" u="none" baseline="-25000">
                <a:solidFill>
                  <a:srgbClr val="000000"/>
                </a:solidFill>
                <a:latin typeface="Arial Narrow" pitchFamily="34" charset="0"/>
              </a:rPr>
              <a:t>t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049756" y="3076103"/>
            <a:ext cx="3921797" cy="5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847" tIns="51400" rIns="98847" bIns="51400" anchor="ctr">
            <a:spAutoFit/>
          </a:bodyPr>
          <a:lstStyle>
            <a:lvl1pPr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200" u="none">
                <a:latin typeface="Arial Narrow" pitchFamily="34" charset="0"/>
              </a:rPr>
              <a:t> </a:t>
            </a:r>
            <a:r>
              <a:rPr lang="en-US" sz="2600" u="none"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2600" u="none">
                <a:latin typeface="Arial Narrow" pitchFamily="34" charset="0"/>
              </a:rPr>
              <a:t>(m)</a:t>
            </a:r>
            <a:r>
              <a:rPr lang="en-US" sz="2200" u="none">
                <a:latin typeface="Arial Narrow" pitchFamily="34" charset="0"/>
              </a:rPr>
              <a:t> = m ( 1 -        ) ( 1 -       ) ……</a:t>
            </a: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901383" y="3087872"/>
            <a:ext cx="407212" cy="687207"/>
            <a:chOff x="1728" y="1495"/>
            <a:chExt cx="213" cy="412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31" y="1666"/>
              <a:ext cx="2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200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000" i="1" u="none" baseline="-25000">
                  <a:solidFill>
                    <a:srgbClr val="000000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1728" y="1495"/>
              <a:ext cx="16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1800" u="none">
                  <a:latin typeface="Arial" pitchFamily="34" charset="0"/>
                </a:rPr>
                <a:t>1</a:t>
              </a: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764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 u="none"/>
            </a:p>
          </p:txBody>
        </p:sp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6848225" y="3061184"/>
            <a:ext cx="407212" cy="687207"/>
            <a:chOff x="1728" y="1495"/>
            <a:chExt cx="213" cy="412"/>
          </a:xfrm>
        </p:grpSpPr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731" y="1666"/>
              <a:ext cx="2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200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000" i="1" u="none" baseline="-25000">
                  <a:solidFill>
                    <a:srgbClr val="000000"/>
                  </a:solidFill>
                  <a:latin typeface="Arial Narrow" pitchFamily="34" charset="0"/>
                </a:rPr>
                <a:t>1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1728" y="1495"/>
              <a:ext cx="16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1800" u="none">
                  <a:latin typeface="Arial" pitchFamily="34" charset="0"/>
                </a:rPr>
                <a:t>1</a:t>
              </a: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1764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 u="none"/>
            </a:p>
          </p:txBody>
        </p:sp>
      </p:grp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4194627" y="3409789"/>
            <a:ext cx="51847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8847" tIns="51400" rIns="98847" bIns="51400" anchor="ctr">
            <a:spAutoFit/>
          </a:bodyPr>
          <a:lstStyle/>
          <a:p>
            <a:endParaRPr lang="en-US" u="none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87128" y="2576464"/>
            <a:ext cx="2386121" cy="44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847" tIns="51400" rIns="98847" bIns="51400" anchor="ctr">
            <a:spAutoFit/>
          </a:bodyPr>
          <a:lstStyle/>
          <a:p>
            <a:pPr defTabSz="836905">
              <a:defRPr/>
            </a:pPr>
            <a:r>
              <a:rPr lang="en-US" sz="2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Euler Function </a:t>
            </a:r>
            <a:r>
              <a:rPr lang="en-US" sz="22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2200" u="none" dirty="0">
                <a:latin typeface="Arial Narrow" pitchFamily="34" charset="0"/>
              </a:rPr>
              <a:t>(m)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767701" y="4072193"/>
            <a:ext cx="3113884" cy="44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847" tIns="51400" rIns="98847" bIns="51400" anchor="ctr">
            <a:spAutoFit/>
          </a:bodyPr>
          <a:lstStyle/>
          <a:p>
            <a:pPr defTabSz="836905">
              <a:defRPr/>
            </a:pPr>
            <a:r>
              <a:rPr lang="en-US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Carmicheal´s function </a:t>
            </a:r>
            <a:r>
              <a:rPr lang="en-US" sz="2200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2200" u="none">
                <a:latin typeface="Arial Narrow" pitchFamily="34" charset="0"/>
              </a:rPr>
              <a:t>(m) </a:t>
            </a:r>
            <a:r>
              <a:rPr lang="en-US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870318" y="4471250"/>
            <a:ext cx="4408858" cy="2042796"/>
          </a:xfrm>
          <a:prstGeom prst="rect">
            <a:avLst/>
          </a:prstGeom>
          <a:solidFill>
            <a:srgbClr val="F1F1F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lIns="98847" tIns="51400" rIns="98847" bIns="51400" anchor="ctr">
            <a:spAutoFit/>
          </a:bodyPr>
          <a:lstStyle>
            <a:lvl1pPr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800" u="none">
                <a:latin typeface="Arial Narrow" pitchFamily="34" charset="0"/>
              </a:rPr>
              <a:t> (2)= 1,    </a:t>
            </a:r>
            <a:r>
              <a:rPr lang="en-US" sz="1800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800" u="none">
                <a:latin typeface="Arial Narrow" pitchFamily="34" charset="0"/>
              </a:rPr>
              <a:t>(2</a:t>
            </a:r>
            <a:r>
              <a:rPr lang="en-US" sz="1800" u="none" baseline="30000">
                <a:latin typeface="Arial Narrow" pitchFamily="34" charset="0"/>
              </a:rPr>
              <a:t>2</a:t>
            </a:r>
            <a:r>
              <a:rPr lang="en-US" sz="1800" u="none">
                <a:latin typeface="Arial Narrow" pitchFamily="34" charset="0"/>
              </a:rPr>
              <a:t>) = 2,    </a:t>
            </a:r>
            <a:r>
              <a:rPr lang="en-US" sz="1800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800" u="none">
                <a:latin typeface="Arial Narrow" pitchFamily="34" charset="0"/>
              </a:rPr>
              <a:t>(2</a:t>
            </a:r>
            <a:r>
              <a:rPr lang="en-US" sz="1800" u="none" baseline="30000">
                <a:latin typeface="Arial Narrow" pitchFamily="34" charset="0"/>
              </a:rPr>
              <a:t>e</a:t>
            </a:r>
            <a:r>
              <a:rPr lang="en-US" sz="1800" u="none">
                <a:latin typeface="Arial Narrow" pitchFamily="34" charset="0"/>
              </a:rPr>
              <a:t>) = 2</a:t>
            </a:r>
            <a:r>
              <a:rPr lang="en-US" sz="1800" u="none" baseline="30000">
                <a:latin typeface="Arial Narrow" pitchFamily="34" charset="0"/>
              </a:rPr>
              <a:t>e-2</a:t>
            </a:r>
            <a:r>
              <a:rPr lang="en-US" sz="1800" u="none">
                <a:latin typeface="Arial Narrow" pitchFamily="34" charset="0"/>
              </a:rPr>
              <a:t>     for  e </a:t>
            </a:r>
            <a:r>
              <a:rPr lang="en-US" sz="1800" u="none">
                <a:latin typeface="Arial Narrow" pitchFamily="34" charset="0"/>
                <a:sym typeface="Symbol" pitchFamily="18" charset="2"/>
              </a:rPr>
              <a:t></a:t>
            </a:r>
            <a:r>
              <a:rPr lang="en-US" sz="1800" u="none">
                <a:latin typeface="Arial Narrow" pitchFamily="34" charset="0"/>
              </a:rPr>
              <a:t> 3:</a:t>
            </a:r>
          </a:p>
          <a:p>
            <a:pPr algn="l"/>
            <a:endParaRPr lang="en-US" sz="1800" u="none">
              <a:latin typeface="Arial Narrow" pitchFamily="34" charset="0"/>
            </a:endParaRPr>
          </a:p>
          <a:p>
            <a:pPr algn="l"/>
            <a:r>
              <a:rPr lang="en-US" sz="1800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800" u="none">
                <a:latin typeface="Arial Narrow" pitchFamily="34" charset="0"/>
              </a:rPr>
              <a:t>(p</a:t>
            </a:r>
            <a:r>
              <a:rPr lang="en-US" sz="1800" u="none" baseline="30000">
                <a:latin typeface="Arial Narrow" pitchFamily="34" charset="0"/>
              </a:rPr>
              <a:t>e</a:t>
            </a:r>
            <a:r>
              <a:rPr lang="en-US" sz="1800" u="none">
                <a:latin typeface="Arial Narrow" pitchFamily="34" charset="0"/>
              </a:rPr>
              <a:t>)= </a:t>
            </a:r>
            <a:r>
              <a:rPr lang="en-US" sz="1800" u="none">
                <a:latin typeface="Arial Narrow" pitchFamily="34" charset="0"/>
                <a:sym typeface="Symbol" pitchFamily="18" charset="2"/>
              </a:rPr>
              <a:t></a:t>
            </a:r>
            <a:r>
              <a:rPr lang="en-US" sz="1800" u="none">
                <a:latin typeface="Arial Narrow" pitchFamily="34" charset="0"/>
              </a:rPr>
              <a:t>(p</a:t>
            </a:r>
            <a:r>
              <a:rPr lang="en-US" sz="1800" u="none" baseline="30000">
                <a:latin typeface="Arial Narrow" pitchFamily="34" charset="0"/>
              </a:rPr>
              <a:t>e</a:t>
            </a:r>
            <a:r>
              <a:rPr lang="en-US" sz="1800" u="none">
                <a:latin typeface="Arial Narrow" pitchFamily="34" charset="0"/>
              </a:rPr>
              <a:t>)  = (p - 1)p</a:t>
            </a:r>
            <a:r>
              <a:rPr lang="en-US" sz="1800" u="none" baseline="30000">
                <a:latin typeface="Arial Narrow" pitchFamily="34" charset="0"/>
              </a:rPr>
              <a:t>e-1</a:t>
            </a:r>
            <a:r>
              <a:rPr lang="en-US" sz="1800" u="none">
                <a:latin typeface="Arial Narrow" pitchFamily="34" charset="0"/>
              </a:rPr>
              <a:t>	for  p  odd prim.</a:t>
            </a:r>
          </a:p>
          <a:p>
            <a:pPr algn="l"/>
            <a:endParaRPr lang="en-US" sz="1800" u="none">
              <a:latin typeface="Arial Narrow" pitchFamily="34" charset="0"/>
            </a:endParaRPr>
          </a:p>
          <a:p>
            <a:pPr algn="l"/>
            <a:r>
              <a:rPr lang="en-US" sz="1800" u="none">
                <a:latin typeface="Arial Narrow" pitchFamily="34" charset="0"/>
              </a:rPr>
              <a:t>for m  = p</a:t>
            </a:r>
            <a:r>
              <a:rPr lang="en-US" sz="1800" u="none" baseline="-25000">
                <a:latin typeface="Arial Narrow" pitchFamily="34" charset="0"/>
              </a:rPr>
              <a:t>1</a:t>
            </a:r>
            <a:r>
              <a:rPr lang="en-US" sz="1800" u="none" baseline="30000">
                <a:latin typeface="Arial Narrow" pitchFamily="34" charset="0"/>
              </a:rPr>
              <a:t>e1   </a:t>
            </a:r>
            <a:r>
              <a:rPr lang="en-US" sz="1800" u="none">
                <a:latin typeface="Arial Narrow" pitchFamily="34" charset="0"/>
              </a:rPr>
              <a:t>p</a:t>
            </a:r>
            <a:r>
              <a:rPr lang="en-US" sz="1800" u="none" baseline="-25000">
                <a:latin typeface="Arial Narrow" pitchFamily="34" charset="0"/>
              </a:rPr>
              <a:t>2</a:t>
            </a:r>
            <a:r>
              <a:rPr lang="en-US" sz="1800" u="none" baseline="30000">
                <a:latin typeface="Arial Narrow" pitchFamily="34" charset="0"/>
              </a:rPr>
              <a:t>e2</a:t>
            </a:r>
            <a:r>
              <a:rPr lang="en-US" sz="1800" u="none">
                <a:latin typeface="Arial Narrow" pitchFamily="34" charset="0"/>
              </a:rPr>
              <a:t>  p</a:t>
            </a:r>
            <a:r>
              <a:rPr lang="en-US" sz="1800" u="none" baseline="-25000">
                <a:latin typeface="Arial Narrow" pitchFamily="34" charset="0"/>
              </a:rPr>
              <a:t>3</a:t>
            </a:r>
            <a:r>
              <a:rPr lang="en-US" sz="1800" u="none" baseline="30000">
                <a:latin typeface="Arial Narrow" pitchFamily="34" charset="0"/>
              </a:rPr>
              <a:t>e3</a:t>
            </a:r>
            <a:r>
              <a:rPr lang="en-US" sz="1800" u="none">
                <a:latin typeface="Arial Narrow" pitchFamily="34" charset="0"/>
              </a:rPr>
              <a:t>  ...  p</a:t>
            </a:r>
            <a:r>
              <a:rPr lang="en-US" sz="1800" u="none" baseline="-25000">
                <a:latin typeface="Arial Narrow" pitchFamily="34" charset="0"/>
              </a:rPr>
              <a:t>n</a:t>
            </a:r>
            <a:r>
              <a:rPr lang="en-US" sz="1800" u="none" baseline="30000">
                <a:latin typeface="Arial Narrow" pitchFamily="34" charset="0"/>
              </a:rPr>
              <a:t>en</a:t>
            </a:r>
          </a:p>
          <a:p>
            <a:pPr algn="l"/>
            <a:endParaRPr lang="en-US" sz="1800" u="none">
              <a:latin typeface="Arial Narrow" pitchFamily="34" charset="0"/>
            </a:endParaRPr>
          </a:p>
          <a:p>
            <a:pPr algn="l"/>
            <a:r>
              <a:rPr lang="en-US" sz="1800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800" u="none">
                <a:latin typeface="Arial Narrow" pitchFamily="34" charset="0"/>
              </a:rPr>
              <a:t>(m) =  lcm [ </a:t>
            </a:r>
            <a:r>
              <a:rPr lang="en-US" sz="1800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800" u="none">
                <a:latin typeface="Arial Narrow" pitchFamily="34" charset="0"/>
              </a:rPr>
              <a:t>(p</a:t>
            </a:r>
            <a:r>
              <a:rPr lang="en-US" sz="1800" u="none" baseline="-25000">
                <a:latin typeface="Arial Narrow" pitchFamily="34" charset="0"/>
              </a:rPr>
              <a:t>1</a:t>
            </a:r>
            <a:r>
              <a:rPr lang="en-US" sz="1800" u="none" baseline="30000">
                <a:latin typeface="Arial Narrow" pitchFamily="34" charset="0"/>
              </a:rPr>
              <a:t>e1 </a:t>
            </a:r>
            <a:r>
              <a:rPr lang="en-US" sz="1800" u="none">
                <a:latin typeface="Arial Narrow" pitchFamily="34" charset="0"/>
              </a:rPr>
              <a:t>), </a:t>
            </a:r>
            <a:r>
              <a:rPr lang="en-US" sz="1800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800" u="none">
                <a:latin typeface="Arial Narrow" pitchFamily="34" charset="0"/>
              </a:rPr>
              <a:t>(p</a:t>
            </a:r>
            <a:r>
              <a:rPr lang="en-US" sz="1800" u="none" baseline="-25000">
                <a:latin typeface="Arial Narrow" pitchFamily="34" charset="0"/>
              </a:rPr>
              <a:t>2</a:t>
            </a:r>
            <a:r>
              <a:rPr lang="en-US" sz="1800" u="none" baseline="30000">
                <a:latin typeface="Arial Narrow" pitchFamily="34" charset="0"/>
              </a:rPr>
              <a:t>e2 </a:t>
            </a:r>
            <a:r>
              <a:rPr lang="en-US" sz="1800" u="none">
                <a:latin typeface="Arial Narrow" pitchFamily="34" charset="0"/>
              </a:rPr>
              <a:t>),  … </a:t>
            </a:r>
            <a:r>
              <a:rPr lang="en-US" sz="1800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800" u="none">
                <a:latin typeface="Arial Narrow" pitchFamily="34" charset="0"/>
              </a:rPr>
              <a:t>(p</a:t>
            </a:r>
            <a:r>
              <a:rPr lang="en-US" sz="1800" u="none" baseline="-25000">
                <a:latin typeface="Arial Narrow" pitchFamily="34" charset="0"/>
              </a:rPr>
              <a:t>n</a:t>
            </a:r>
            <a:r>
              <a:rPr lang="en-US" sz="1800" u="none" baseline="30000">
                <a:latin typeface="Arial Narrow" pitchFamily="34" charset="0"/>
              </a:rPr>
              <a:t>en </a:t>
            </a:r>
            <a:r>
              <a:rPr lang="en-US" sz="1800" u="none">
                <a:latin typeface="Arial Narrow" pitchFamily="34" charset="0"/>
              </a:rPr>
              <a:t>) ]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874687" y="479365"/>
            <a:ext cx="1449956" cy="64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429" tIns="50214" rIns="100429" bIns="50214">
            <a:spAutoFit/>
          </a:bodyPr>
          <a:lstStyle/>
          <a:p>
            <a:pPr>
              <a:defRPr/>
            </a:pPr>
            <a:r>
              <a:rPr lang="de-DE" sz="3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Annex:</a:t>
            </a:r>
          </a:p>
        </p:txBody>
      </p:sp>
      <p:pic>
        <p:nvPicPr>
          <p:cNvPr id="21" name="Picture 28" descr="\operatorname{lcm}(a,b)=\frac{a\cdot b}{\operatorname{gcd}(a,b)}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208" y="4553577"/>
            <a:ext cx="2927238" cy="710558"/>
          </a:xfrm>
          <a:prstGeom prst="rect">
            <a:avLst/>
          </a:prstGeom>
          <a:noFill/>
          <a:ln cap="flat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112677"/>
              </p:ext>
            </p:extLst>
          </p:nvPr>
        </p:nvGraphicFramePr>
        <p:xfrm>
          <a:off x="5511412" y="5445113"/>
          <a:ext cx="2905634" cy="72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Formel" r:id="rId4" imgW="1562100" imgH="419100" progId="Equation.3">
                  <p:embed/>
                </p:oleObj>
              </mc:Choice>
              <mc:Fallback>
                <p:oleObj name="Formel" r:id="rId4" imgW="1562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412" y="5445113"/>
                        <a:ext cx="2905634" cy="72390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-518488" y="1382062"/>
            <a:ext cx="5624819" cy="50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429" tIns="50214" rIns="100429" bIns="50214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55357" lvl="2" defTabSz="8369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0" u="none" kern="0" dirty="0" err="1">
                <a:solidFill>
                  <a:srgbClr val="000000"/>
                </a:solidFill>
                <a:latin typeface="Times New Roman" pitchFamily="18" charset="0"/>
              </a:rPr>
              <a:t>gcd</a:t>
            </a:r>
            <a:r>
              <a:rPr lang="de-DE" sz="2600" b="0" u="none" kern="0" dirty="0">
                <a:solidFill>
                  <a:srgbClr val="000000"/>
                </a:solidFill>
                <a:latin typeface="Times New Roman" pitchFamily="18" charset="0"/>
              </a:rPr>
              <a:t> (t</a:t>
            </a:r>
            <a:r>
              <a:rPr lang="de-DE" sz="2600" u="none" kern="0" baseline="30000" dirty="0">
                <a:solidFill>
                  <a:srgbClr val="FC0128"/>
                </a:solidFill>
                <a:latin typeface="Times New Roman" pitchFamily="18" charset="0"/>
              </a:rPr>
              <a:t>n</a:t>
            </a:r>
            <a:r>
              <a:rPr lang="de-DE" sz="2600" b="0" u="none" kern="0" dirty="0">
                <a:solidFill>
                  <a:srgbClr val="000000"/>
                </a:solidFill>
                <a:latin typeface="Times New Roman" pitchFamily="18" charset="0"/>
              </a:rPr>
              <a:t>-1, t</a:t>
            </a:r>
            <a:r>
              <a:rPr lang="de-DE" sz="2600" u="none" kern="0" baseline="30000" dirty="0">
                <a:solidFill>
                  <a:srgbClr val="FC0128"/>
                </a:solidFill>
                <a:latin typeface="Times New Roman" pitchFamily="18" charset="0"/>
              </a:rPr>
              <a:t>m</a:t>
            </a:r>
            <a:r>
              <a:rPr lang="de-DE" sz="2600" b="0" u="none" kern="0" dirty="0">
                <a:solidFill>
                  <a:srgbClr val="000000"/>
                </a:solidFill>
                <a:latin typeface="Times New Roman" pitchFamily="18" charset="0"/>
              </a:rPr>
              <a:t>-1) = t </a:t>
            </a:r>
            <a:r>
              <a:rPr lang="de-DE" sz="2600" u="none" kern="0" baseline="30000" dirty="0" err="1">
                <a:solidFill>
                  <a:srgbClr val="FC0128"/>
                </a:solidFill>
                <a:latin typeface="Times New Roman" pitchFamily="18" charset="0"/>
              </a:rPr>
              <a:t>gcd</a:t>
            </a:r>
            <a:r>
              <a:rPr lang="de-DE" sz="2600" u="none" kern="0" baseline="30000" dirty="0">
                <a:solidFill>
                  <a:srgbClr val="FC0128"/>
                </a:solidFill>
                <a:latin typeface="Times New Roman" pitchFamily="18" charset="0"/>
              </a:rPr>
              <a:t> (n, m)</a:t>
            </a:r>
            <a:r>
              <a:rPr lang="de-DE" sz="2600" b="0" u="none" kern="0" baseline="300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de-DE" sz="2600" b="0" u="none" kern="0" dirty="0">
                <a:solidFill>
                  <a:srgbClr val="000000"/>
                </a:solidFill>
                <a:latin typeface="Times New Roman" pitchFamily="18" charset="0"/>
              </a:rPr>
              <a:t>- 1</a:t>
            </a:r>
          </a:p>
        </p:txBody>
      </p:sp>
    </p:spTree>
    <p:extLst>
      <p:ext uri="{BB962C8B-B14F-4D97-AF65-F5344CB8AC3E}">
        <p14:creationId xmlns:p14="http://schemas.microsoft.com/office/powerpoint/2010/main" val="103363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53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65"/>
          <p:cNvSpPr txBox="1">
            <a:spLocks noChangeArrowheads="1"/>
          </p:cNvSpPr>
          <p:nvPr/>
        </p:nvSpPr>
        <p:spPr bwMode="auto">
          <a:xfrm>
            <a:off x="9480217" y="435703"/>
            <a:ext cx="523420" cy="31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u="none" dirty="0">
                <a:latin typeface="Arial Narrow" pitchFamily="34" charset="0"/>
              </a:rPr>
              <a:t>(4 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267"/>
              <p:cNvSpPr txBox="1">
                <a:spLocks noChangeArrowheads="1"/>
              </p:cNvSpPr>
              <p:nvPr/>
            </p:nvSpPr>
            <p:spPr bwMode="auto">
              <a:xfrm>
                <a:off x="556282" y="3907350"/>
                <a:ext cx="9366801" cy="421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0429" tIns="50214" rIns="100429" bIns="50214">
                <a:spAutoFit/>
              </a:bodyPr>
              <a:lstStyle>
                <a:lvl1pPr marL="533400" indent="-53340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de-DE" sz="2000" u="none" dirty="0">
                    <a:latin typeface="Arial Narrow" pitchFamily="34" charset="0"/>
                  </a:rPr>
                  <a:t>Q2:  Compute  gcd</a:t>
                </a:r>
                <a14:m>
                  <m:oMath xmlns:m="http://schemas.openxmlformats.org/officeDocument/2006/math">
                    <m:r>
                      <a:rPr lang="de-DE" sz="2000" i="1" u="none">
                        <a:latin typeface="Cambria Math"/>
                      </a:rPr>
                      <m:t>[(</m:t>
                    </m:r>
                    <m:sSup>
                      <m:sSupPr>
                        <m:ctrlPr>
                          <a:rPr lang="de-DE" sz="2000" i="1" u="none">
                            <a:latin typeface="Cambria Math"/>
                          </a:rPr>
                        </m:ctrlPr>
                      </m:sSupPr>
                      <m:e>
                        <m:r>
                          <a:rPr lang="de-DE" sz="2000" i="1" u="none">
                            <a:latin typeface="Cambria Math"/>
                          </a:rPr>
                          <m:t>𝟒</m:t>
                        </m:r>
                      </m:e>
                      <m:sup>
                        <m:r>
                          <a:rPr lang="de-DE" sz="2000" i="1" u="none">
                            <a:latin typeface="Cambria Math"/>
                          </a:rPr>
                          <m:t>𝟔𝟖</m:t>
                        </m:r>
                      </m:sup>
                    </m:sSup>
                    <m:r>
                      <a:rPr lang="de-DE" sz="2000" i="1" u="none">
                        <a:latin typeface="Cambria Math"/>
                      </a:rPr>
                      <m:t>−</m:t>
                    </m:r>
                    <m:r>
                      <a:rPr lang="de-DE" sz="2000" i="1" u="none">
                        <a:latin typeface="Cambria Math"/>
                      </a:rPr>
                      <m:t>𝟏</m:t>
                    </m:r>
                    <m:r>
                      <a:rPr lang="de-DE" sz="2000" i="1" u="none">
                        <a:latin typeface="Cambria Math"/>
                      </a:rPr>
                      <m:t> ,  </m:t>
                    </m:r>
                    <m:sSup>
                      <m:sSupPr>
                        <m:ctrlPr>
                          <a:rPr lang="de-DE" sz="2000" i="1" u="none">
                            <a:latin typeface="Cambria Math"/>
                          </a:rPr>
                        </m:ctrlPr>
                      </m:sSupPr>
                      <m:e>
                        <m:r>
                          <a:rPr lang="de-DE" sz="2000" i="1" u="none">
                            <a:latin typeface="Cambria Math"/>
                          </a:rPr>
                          <m:t>𝟏𝟔</m:t>
                        </m:r>
                      </m:e>
                      <m:sup>
                        <m:r>
                          <a:rPr lang="de-DE" sz="2000" i="1" u="none">
                            <a:latin typeface="Cambria Math"/>
                          </a:rPr>
                          <m:t>𝟏𝟓𝟐</m:t>
                        </m:r>
                      </m:sup>
                    </m:sSup>
                    <m:r>
                      <a:rPr lang="de-DE" sz="2000" i="1" u="none">
                        <a:latin typeface="Cambria Math"/>
                      </a:rPr>
                      <m:t>−</m:t>
                    </m:r>
                    <m:r>
                      <a:rPr lang="de-DE" sz="2000" i="1" u="none">
                        <a:latin typeface="Cambria Math"/>
                      </a:rPr>
                      <m:t>𝟏</m:t>
                    </m:r>
                    <m:r>
                      <a:rPr lang="de-DE" sz="2000" i="1" u="none">
                        <a:latin typeface="Cambria Math"/>
                      </a:rPr>
                      <m:t>)]</m:t>
                    </m:r>
                  </m:oMath>
                </a14:m>
                <a:r>
                  <a:rPr lang="de-DE" sz="2000" u="none" dirty="0">
                    <a:latin typeface="Arial Narrow" pitchFamily="34" charset="0"/>
                  </a:rPr>
                  <a:t> 	</a:t>
                </a:r>
              </a:p>
            </p:txBody>
          </p:sp>
        </mc:Choice>
        <mc:Fallback xmlns="">
          <p:sp>
            <p:nvSpPr>
              <p:cNvPr id="3075" name="Text Box 2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282" y="3907350"/>
                <a:ext cx="9366801" cy="421112"/>
              </a:xfrm>
              <a:prstGeom prst="rect">
                <a:avLst/>
              </a:prstGeom>
              <a:blipFill rotWithShape="1">
                <a:blip r:embed="rId4"/>
                <a:stretch>
                  <a:fillRect l="-586" t="-2899" b="-246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6" name="Text Box 268"/>
          <p:cNvSpPr txBox="1">
            <a:spLocks noChangeArrowheads="1"/>
          </p:cNvSpPr>
          <p:nvPr/>
        </p:nvSpPr>
        <p:spPr bwMode="auto">
          <a:xfrm>
            <a:off x="9399629" y="3903428"/>
            <a:ext cx="523420" cy="31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u="none" dirty="0">
                <a:latin typeface="Arial Narrow" pitchFamily="34" charset="0"/>
              </a:rPr>
              <a:t>(2 P)</a:t>
            </a:r>
          </a:p>
        </p:txBody>
      </p:sp>
      <p:sp>
        <p:nvSpPr>
          <p:cNvPr id="3079" name="مستطيل 13"/>
          <p:cNvSpPr>
            <a:spLocks noChangeArrowheads="1"/>
          </p:cNvSpPr>
          <p:nvPr/>
        </p:nvSpPr>
        <p:spPr bwMode="auto">
          <a:xfrm>
            <a:off x="460868" y="378631"/>
            <a:ext cx="9602345" cy="71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429" tIns="50214" rIns="100429" bIns="50214">
            <a:spAutoFit/>
          </a:bodyPr>
          <a:lstStyle/>
          <a:p>
            <a:pPr algn="l"/>
            <a:r>
              <a:rPr lang="en-US" u="none" dirty="0">
                <a:latin typeface="Arial Narrow" pitchFamily="34" charset="0"/>
              </a:rPr>
              <a:t>Q1: For the following pairs (m = 125 , u = 65 ) of integers find </a:t>
            </a:r>
            <a:r>
              <a:rPr lang="en-US" u="none" dirty="0" err="1">
                <a:latin typeface="Arial Narrow" pitchFamily="34" charset="0"/>
              </a:rPr>
              <a:t>gcd</a:t>
            </a:r>
            <a:r>
              <a:rPr lang="en-US" u="none" dirty="0">
                <a:latin typeface="Arial Narrow" pitchFamily="34" charset="0"/>
              </a:rPr>
              <a:t> (m, u) </a:t>
            </a:r>
          </a:p>
          <a:p>
            <a:pPr algn="l"/>
            <a:r>
              <a:rPr lang="en-US" u="none" dirty="0">
                <a:latin typeface="Arial Narrow" pitchFamily="34" charset="0"/>
              </a:rPr>
              <a:t>       and  the integers a, b such that  </a:t>
            </a:r>
            <a:r>
              <a:rPr lang="en-US" u="none" dirty="0" err="1">
                <a:latin typeface="Arial Narrow" pitchFamily="34" charset="0"/>
              </a:rPr>
              <a:t>gcd</a:t>
            </a:r>
            <a:r>
              <a:rPr lang="en-US" u="none" dirty="0">
                <a:latin typeface="Arial Narrow" pitchFamily="34" charset="0"/>
              </a:rPr>
              <a:t> (m , u) = a . m + b . u</a:t>
            </a:r>
          </a:p>
        </p:txBody>
      </p:sp>
      <p:sp>
        <p:nvSpPr>
          <p:cNvPr id="3080" name="مستطيل 14"/>
          <p:cNvSpPr>
            <a:spLocks noChangeArrowheads="1"/>
          </p:cNvSpPr>
          <p:nvPr/>
        </p:nvSpPr>
        <p:spPr bwMode="auto">
          <a:xfrm>
            <a:off x="7088452" y="2009699"/>
            <a:ext cx="3110865" cy="133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429" tIns="50214" rIns="100429" bIns="50214">
            <a:spAutoFit/>
          </a:bodyPr>
          <a:lstStyle/>
          <a:p>
            <a:pPr algn="just">
              <a:buFont typeface="Symbol" pitchFamily="18" charset="2"/>
              <a:buChar char="Þ"/>
            </a:pPr>
            <a:r>
              <a:rPr lang="en-US" u="none" dirty="0">
                <a:latin typeface="Arial Narrow" pitchFamily="34" charset="0"/>
              </a:rPr>
              <a:t> </a:t>
            </a:r>
            <a:r>
              <a:rPr lang="en-US" u="none" dirty="0" err="1">
                <a:latin typeface="Arial Narrow" pitchFamily="34" charset="0"/>
              </a:rPr>
              <a:t>gcd</a:t>
            </a:r>
            <a:r>
              <a:rPr lang="en-US" u="none" dirty="0">
                <a:latin typeface="Arial Narrow" pitchFamily="34" charset="0"/>
              </a:rPr>
              <a:t> (125,65)  = 5</a:t>
            </a:r>
          </a:p>
          <a:p>
            <a:pPr algn="just">
              <a:buFont typeface="Symbol" pitchFamily="18" charset="2"/>
              <a:buChar char="Þ"/>
            </a:pPr>
            <a:r>
              <a:rPr lang="de-DE" u="none" dirty="0">
                <a:latin typeface="Arial Narrow" pitchFamily="34" charset="0"/>
              </a:rPr>
              <a:t> b =  2</a:t>
            </a:r>
          </a:p>
          <a:p>
            <a:pPr algn="just">
              <a:buFont typeface="Symbol" pitchFamily="18" charset="2"/>
              <a:buChar char="Þ"/>
            </a:pPr>
            <a:r>
              <a:rPr lang="de-DE" u="none" dirty="0">
                <a:latin typeface="Arial Narrow" pitchFamily="34" charset="0"/>
              </a:rPr>
              <a:t> a = -1</a:t>
            </a:r>
          </a:p>
          <a:p>
            <a:pPr algn="just"/>
            <a:endParaRPr lang="en-US" u="none" dirty="0">
              <a:latin typeface="Arial Narrow" pitchFamily="34" charset="0"/>
            </a:endParaRPr>
          </a:p>
        </p:txBody>
      </p:sp>
      <p:sp>
        <p:nvSpPr>
          <p:cNvPr id="3148" name="مستطيل 16"/>
          <p:cNvSpPr>
            <a:spLocks noChangeArrowheads="1"/>
          </p:cNvSpPr>
          <p:nvPr/>
        </p:nvSpPr>
        <p:spPr bwMode="auto">
          <a:xfrm>
            <a:off x="847088" y="1233470"/>
            <a:ext cx="1113325" cy="40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/>
          <a:p>
            <a:pPr algn="just"/>
            <a:r>
              <a:rPr lang="en-US" u="none" dirty="0">
                <a:latin typeface="Arial Narrow" pitchFamily="34" charset="0"/>
              </a:rPr>
              <a:t>Solution: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966780"/>
              </p:ext>
            </p:extLst>
          </p:nvPr>
        </p:nvGraphicFramePr>
        <p:xfrm>
          <a:off x="976245" y="4306589"/>
          <a:ext cx="2221532" cy="221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5" imgW="1536480" imgH="1650960" progId="Equation.3">
                  <p:embed/>
                </p:oleObj>
              </mc:Choice>
              <mc:Fallback>
                <p:oleObj name="Equation" r:id="rId5" imgW="15364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245" y="4306589"/>
                        <a:ext cx="2221532" cy="221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">
            <a:extLst>
              <a:ext uri="{FF2B5EF4-FFF2-40B4-BE49-F238E27FC236}">
                <a16:creationId xmlns:a16="http://schemas.microsoft.com/office/drawing/2014/main" xmlns="" id="{A2C2AFCA-1FC8-41A1-B8FD-3D425B9D5B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535370"/>
              </p:ext>
            </p:extLst>
          </p:nvPr>
        </p:nvGraphicFramePr>
        <p:xfrm>
          <a:off x="833526" y="1706341"/>
          <a:ext cx="6029101" cy="15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Worksheet" r:id="rId7" imgW="9144000" imgH="2448070" progId="Excel.Sheet.12">
                  <p:embed/>
                </p:oleObj>
              </mc:Choice>
              <mc:Fallback>
                <p:oleObj name="Worksheet" r:id="rId7" imgW="9144000" imgH="244807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26" y="1706341"/>
                        <a:ext cx="6029101" cy="15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">
            <a:extLst>
              <a:ext uri="{FF2B5EF4-FFF2-40B4-BE49-F238E27FC236}">
                <a16:creationId xmlns:a16="http://schemas.microsoft.com/office/drawing/2014/main" xmlns="" id="{F9326A97-8B66-4AD0-9C83-CBB926DDC7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644936"/>
              </p:ext>
            </p:extLst>
          </p:nvPr>
        </p:nvGraphicFramePr>
        <p:xfrm>
          <a:off x="3893982" y="4450947"/>
          <a:ext cx="6029101" cy="15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Worksheet" r:id="rId9" imgW="9144000" imgH="2448070" progId="Excel.Sheet.12">
                  <p:embed/>
                </p:oleObj>
              </mc:Choice>
              <mc:Fallback>
                <p:oleObj name="Worksheet" r:id="rId9" imgW="9144000" imgH="244807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3982" y="4450947"/>
                        <a:ext cx="6029101" cy="15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830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410754" y="2402951"/>
            <a:ext cx="523420" cy="31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u="none" dirty="0" smtClean="0">
                <a:latin typeface="Arial Narrow" pitchFamily="34" charset="0"/>
              </a:rPr>
              <a:t>(9 </a:t>
            </a:r>
            <a:r>
              <a:rPr lang="de-DE" b="1" u="none" dirty="0">
                <a:latin typeface="Arial Narrow" pitchFamily="34" charset="0"/>
              </a:rPr>
              <a:t>P)</a:t>
            </a: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482472" y="390205"/>
            <a:ext cx="8972541" cy="10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429" tIns="50214" rIns="100429" bIns="50214"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Q3:	Compute the multiplicative order of 7</a:t>
            </a:r>
            <a:r>
              <a:rPr lang="en-US" sz="2000" u="none" baseline="30000" dirty="0">
                <a:latin typeface="Arial Narrow" pitchFamily="34" charset="0"/>
              </a:rPr>
              <a:t>7</a:t>
            </a:r>
            <a:r>
              <a:rPr lang="en-US" sz="2000" u="none" dirty="0">
                <a:latin typeface="Arial Narrow" pitchFamily="34" charset="0"/>
              </a:rPr>
              <a:t> in GF(127) </a:t>
            </a:r>
            <a:r>
              <a:rPr lang="en-US" sz="2000" u="none" dirty="0" smtClean="0">
                <a:latin typeface="Arial Narrow" pitchFamily="34" charset="0"/>
              </a:rPr>
              <a:t>knowing  </a:t>
            </a:r>
            <a:r>
              <a:rPr lang="en-US" sz="2000" u="none" dirty="0">
                <a:latin typeface="Arial Narrow" pitchFamily="34" charset="0"/>
              </a:rPr>
              <a:t>that 7 is a primitive element in GF(127).</a:t>
            </a:r>
          </a:p>
          <a:p>
            <a:pPr algn="l" eaLnBrk="1" hangingPunct="1"/>
            <a:r>
              <a:rPr lang="en-US" sz="2000" u="none" dirty="0">
                <a:latin typeface="Arial Narrow" pitchFamily="34" charset="0"/>
                <a:cs typeface="Arial" pitchFamily="34" charset="0"/>
                <a:sym typeface="Symbol" pitchFamily="18" charset="2"/>
              </a:rPr>
              <a:t>          Since </a:t>
            </a:r>
            <a:r>
              <a:rPr lang="en-US" sz="2000" u="none" dirty="0" err="1">
                <a:latin typeface="Arial Narrow" pitchFamily="34" charset="0"/>
                <a:cs typeface="Arial" pitchFamily="34" charset="0"/>
                <a:sym typeface="Symbol" pitchFamily="18" charset="2"/>
              </a:rPr>
              <a:t>ord</a:t>
            </a:r>
            <a:r>
              <a:rPr lang="en-US" sz="2000" u="none" dirty="0">
                <a:latin typeface="Arial Narrow" pitchFamily="34" charset="0"/>
                <a:cs typeface="Arial" pitchFamily="34" charset="0"/>
                <a:sym typeface="Symbol" pitchFamily="18" charset="2"/>
              </a:rPr>
              <a:t>(7) = 127-1 = 126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9519823" y="398545"/>
            <a:ext cx="523420" cy="31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u="none" dirty="0" smtClean="0">
                <a:latin typeface="Arial Narrow" pitchFamily="34" charset="0"/>
              </a:rPr>
              <a:t>(4 </a:t>
            </a:r>
            <a:r>
              <a:rPr lang="de-DE" b="1" u="none" dirty="0">
                <a:latin typeface="Arial Narrow" pitchFamily="34" charset="0"/>
              </a:rPr>
              <a:t>P)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056579"/>
              </p:ext>
            </p:extLst>
          </p:nvPr>
        </p:nvGraphicFramePr>
        <p:xfrm>
          <a:off x="1258389" y="1541212"/>
          <a:ext cx="5143368" cy="532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4" imgW="3746160" imgH="419040" progId="Equation.3">
                  <p:embed/>
                </p:oleObj>
              </mc:Choice>
              <mc:Fallback>
                <p:oleObj name="Equation" r:id="rId4" imgW="3746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389" y="1541212"/>
                        <a:ext cx="5143368" cy="532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2472" y="2356471"/>
            <a:ext cx="8972541" cy="454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429" tIns="50214" rIns="100429" bIns="50214"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Q4:	How many elements are there in the group of units Z</a:t>
            </a:r>
            <a:r>
              <a:rPr lang="en-US" sz="2000" u="none" baseline="30000" dirty="0">
                <a:latin typeface="Arial Narrow" pitchFamily="34" charset="0"/>
              </a:rPr>
              <a:t>*</a:t>
            </a:r>
            <a:r>
              <a:rPr lang="en-US" sz="2000" u="none" baseline="-25000" dirty="0">
                <a:latin typeface="Arial Narrow" pitchFamily="34" charset="0"/>
              </a:rPr>
              <a:t>m</a:t>
            </a:r>
            <a:r>
              <a:rPr lang="en-US" sz="2000" u="none" dirty="0">
                <a:latin typeface="Arial Narrow" pitchFamily="34" charset="0"/>
              </a:rPr>
              <a:t>  for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 = </a:t>
            </a:r>
            <a:r>
              <a:rPr lang="en-US" sz="200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5 •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23 </a:t>
            </a:r>
            <a:r>
              <a:rPr lang="en-US" sz="200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=115.</a:t>
            </a:r>
          </a:p>
          <a:p>
            <a:pPr algn="l" eaLnBrk="1" hangingPunct="1">
              <a:spcBef>
                <a:spcPts val="6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- Compute  the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highest possible multiplicative order for a unit in </a:t>
            </a:r>
            <a:r>
              <a:rPr lang="en-US" sz="2000" u="none" dirty="0">
                <a:latin typeface="Arial Narrow" pitchFamily="34" charset="0"/>
              </a:rPr>
              <a:t>Z</a:t>
            </a:r>
            <a:r>
              <a:rPr lang="en-US" sz="2000" u="none" baseline="30000" dirty="0">
                <a:latin typeface="Arial Narrow" pitchFamily="34" charset="0"/>
              </a:rPr>
              <a:t>*</a:t>
            </a:r>
            <a:r>
              <a:rPr lang="en-US" sz="2000" u="none" baseline="-25000" dirty="0">
                <a:latin typeface="Arial Narrow" pitchFamily="34" charset="0"/>
              </a:rPr>
              <a:t>m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?</a:t>
            </a:r>
          </a:p>
          <a:p>
            <a:pPr marL="0" lvl="0" indent="0"/>
            <a:r>
              <a:rPr lang="en-US" sz="2000" b="0" u="none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  <a:sym typeface="Symbol" pitchFamily="18" charset="2"/>
              </a:rPr>
              <a:t>        Highest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  <a:sym typeface="Symbol" pitchFamily="18" charset="2"/>
              </a:rPr>
              <a:t>possible order is: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(5 . 23) = lcm [(5) , (23)] </a:t>
            </a:r>
          </a:p>
          <a:p>
            <a:pPr marL="0" lvl="0" indent="0"/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                                                        </a:t>
            </a:r>
            <a:r>
              <a:rPr lang="en-US" sz="20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         = 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lcm [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  <a:sym typeface="Symbol" pitchFamily="18" charset="2"/>
              </a:rPr>
              <a:t>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(5) ,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  <a:sym typeface="Symbol" pitchFamily="18" charset="2"/>
              </a:rPr>
              <a:t>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(23)] =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lcm [4, 22] </a:t>
            </a:r>
          </a:p>
          <a:p>
            <a:pPr marL="0" lvl="0" indent="0"/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                                                       </a:t>
            </a:r>
            <a:r>
              <a:rPr lang="en-US" sz="20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         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= 4 . 22 / </a:t>
            </a:r>
            <a:r>
              <a:rPr lang="en-US" sz="2000" b="0" u="none" dirty="0" err="1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gcd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(4,22) = 88/2 = 44 </a:t>
            </a:r>
          </a:p>
          <a:p>
            <a:pPr algn="l"/>
            <a:r>
              <a:rPr lang="en-US" sz="2000" u="none" dirty="0">
                <a:latin typeface="Arial Narrow" pitchFamily="34" charset="0"/>
                <a:cs typeface="Arial" pitchFamily="34" charset="0"/>
                <a:sym typeface="Symbol" pitchFamily="18" charset="2"/>
              </a:rPr>
              <a:t>	</a:t>
            </a:r>
            <a:endParaRPr lang="tr-TR" sz="2000" u="none" dirty="0"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r>
              <a:rPr lang="en-US" sz="2400" u="none" dirty="0" smtClean="0">
                <a:latin typeface="Arial Narrow" pitchFamily="34" charset="0"/>
                <a:cs typeface="Arial" pitchFamily="34" charset="0"/>
                <a:sym typeface="Symbol" pitchFamily="18" charset="2"/>
              </a:rPr>
              <a:t>  -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How many elements are there in Z*</a:t>
            </a:r>
            <a:r>
              <a:rPr lang="en-US" sz="2000" u="none" baseline="-25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00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      </a:t>
            </a:r>
            <a:r>
              <a:rPr lang="en-US" sz="20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#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of elements in the group is (5 . 23) = (5-1) (23-1) = 88</a:t>
            </a:r>
            <a:endParaRPr lang="en-US" sz="2000" b="0" u="none" dirty="0" smtClean="0">
              <a:solidFill>
                <a:srgbClr val="000000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  <a:p>
            <a:pPr algn="l"/>
            <a:endParaRPr lang="tr-TR" sz="200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  <a:p>
            <a:pPr marL="0" lvl="0" indent="0"/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-  </a:t>
            </a:r>
            <a:r>
              <a:rPr lang="en-US" sz="200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Compute the multiplicative order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of the element  2:</a:t>
            </a:r>
          </a:p>
          <a:p>
            <a:r>
              <a:rPr lang="en-US" sz="200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lang="en-US" sz="2000" b="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Possible orders are the divisors of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20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(115)=44=2 x 2 x 11  which are  1, 2, 4, 11, 22, 44</a:t>
            </a:r>
            <a:endParaRPr lang="tr-TR" sz="200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  <a:p>
            <a:pPr marL="0" lvl="0" indent="0"/>
            <a:r>
              <a:rPr lang="en-US" sz="2000" b="0" u="none" dirty="0" smtClean="0">
                <a:solidFill>
                  <a:srgbClr val="000000"/>
                </a:solidFill>
                <a:latin typeface="Arial" charset="0"/>
              </a:rPr>
              <a:t>     2</a:t>
            </a:r>
            <a:r>
              <a:rPr lang="en-US" sz="2000" b="0" u="none" baseline="28000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b="0" u="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</a:rPr>
              <a:t>≠ 1, 2</a:t>
            </a:r>
            <a:r>
              <a:rPr lang="en-US" sz="2000" b="0" u="none" baseline="28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</a:rPr>
              <a:t> = 4 ≠ 1, 2</a:t>
            </a:r>
            <a:r>
              <a:rPr lang="en-US" sz="2000" b="0" u="none" baseline="28000" dirty="0">
                <a:solidFill>
                  <a:srgbClr val="000000"/>
                </a:solidFill>
                <a:latin typeface="Arial" charset="0"/>
              </a:rPr>
              <a:t>4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</a:rPr>
              <a:t> = 16 ≠ 1, 2</a:t>
            </a:r>
            <a:r>
              <a:rPr lang="en-US" sz="2000" b="0" u="none" baseline="28000" dirty="0">
                <a:solidFill>
                  <a:srgbClr val="000000"/>
                </a:solidFill>
                <a:latin typeface="Arial" charset="0"/>
              </a:rPr>
              <a:t>11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</a:rPr>
              <a:t> = 93≠ 1, </a:t>
            </a:r>
            <a:r>
              <a:rPr lang="en-US" sz="2000" b="0" u="none" dirty="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 b="0" u="none" baseline="28000" dirty="0" smtClean="0">
                <a:solidFill>
                  <a:srgbClr val="000000"/>
                </a:solidFill>
                <a:latin typeface="Arial" charset="0"/>
              </a:rPr>
              <a:t>22</a:t>
            </a:r>
            <a:r>
              <a:rPr lang="en-US" sz="2000" b="0" u="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2000" b="0" u="none" dirty="0" smtClean="0">
                <a:solidFill>
                  <a:srgbClr val="000000"/>
                </a:solidFill>
                <a:latin typeface="Arial" charset="0"/>
              </a:rPr>
              <a:t>24≠ 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b="0" u="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u="none" dirty="0">
                <a:solidFill>
                  <a:srgbClr val="000000"/>
                </a:solidFill>
                <a:latin typeface="Arial" charset="0"/>
              </a:rPr>
              <a:t>=&gt; order of  2   is  44</a:t>
            </a:r>
            <a:endParaRPr lang="en-US" sz="2000" b="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l"/>
            <a:endParaRPr lang="tr-TR" sz="200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  <a:p>
            <a:pPr algn="l"/>
            <a:endParaRPr lang="tr-TR" sz="2000" u="none" dirty="0">
              <a:latin typeface="Arial Narrow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2290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613892" y="183704"/>
            <a:ext cx="8569281" cy="533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429" tIns="50214" rIns="100429" bIns="50214"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Q5:	Reduce the following expressions to the smallest positive integers in the corresponding deployed algebra:</a:t>
            </a:r>
          </a:p>
          <a:p>
            <a:pPr algn="l" eaLnBrk="1" hangingPunct="1"/>
            <a:endParaRPr lang="en-US" sz="2000" u="none" dirty="0">
              <a:latin typeface="Arial Narrow" pitchFamily="34" charset="0"/>
            </a:endParaRPr>
          </a:p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/>
            </a:r>
            <a:br>
              <a:rPr lang="en-US" sz="2000" u="none" dirty="0">
                <a:latin typeface="Arial Narrow" pitchFamily="34" charset="0"/>
              </a:rPr>
            </a:br>
            <a:r>
              <a:rPr lang="en-US" sz="2000" u="none" dirty="0">
                <a:latin typeface="Arial Narrow" pitchFamily="34" charset="0"/>
              </a:rPr>
              <a:t>1.	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R</a:t>
            </a:r>
            <a:r>
              <a:rPr lang="en-US" sz="2000" u="none" baseline="-25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39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( 41 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– ( 33 ) 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· 38 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33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) =</a:t>
            </a:r>
          </a:p>
          <a:p>
            <a:pPr algn="l" eaLnBrk="1" hangingPunct="1"/>
            <a:r>
              <a:rPr lang="de-DE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         </a:t>
            </a:r>
            <a:endParaRPr lang="en-US" sz="200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l" eaLnBrk="1" hangingPunct="1"/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		=  R</a:t>
            </a:r>
            <a:r>
              <a:rPr lang="en-US" sz="2000" u="none" baseline="-25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39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( (2)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–  (-6 ) 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∙ (-1)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33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) </a:t>
            </a:r>
          </a:p>
          <a:p>
            <a:pPr algn="l" eaLnBrk="1" hangingPunct="1"/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        =  R</a:t>
            </a:r>
            <a:r>
              <a:rPr lang="en-US" sz="2000" u="none" baseline="-25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39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( 8 – (36   ∙  -1)) </a:t>
            </a:r>
          </a:p>
          <a:p>
            <a:pPr algn="l" eaLnBrk="1" hangingPunct="1"/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        =  R</a:t>
            </a:r>
            <a:r>
              <a:rPr lang="en-US" sz="2000" u="none" baseline="-25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39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(8 + 36) </a:t>
            </a:r>
          </a:p>
          <a:p>
            <a:pPr algn="l" eaLnBrk="1" hangingPunct="1"/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        =  44  mod 39  =  5 </a:t>
            </a:r>
          </a:p>
          <a:p>
            <a:pPr algn="l" eaLnBrk="1" hangingPunct="1"/>
            <a:endParaRPr lang="en-US" sz="200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l" eaLnBrk="1" hangingPunct="1"/>
            <a:endParaRPr lang="en-US" sz="200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l" eaLnBrk="1" hangingPunct="1"/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	2.	( 2 + 5x 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) ( 7 - 4x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- 5x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5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)  over  GF(11)  =</a:t>
            </a:r>
          </a:p>
          <a:p>
            <a:pPr algn="l" eaLnBrk="1" hangingPunct="1"/>
            <a:endParaRPr lang="en-US" sz="200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l"/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        = 14 – 8x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– 10x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5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+ 35 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- 20x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6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- 25x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8</a:t>
            </a:r>
          </a:p>
          <a:p>
            <a:pPr algn="l"/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	       = 3  – 8x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– 10x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5 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+ 2 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- 9x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6 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- 3x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8 </a:t>
            </a:r>
          </a:p>
          <a:p>
            <a:pPr algn="l"/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                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= 8x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8 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+ 2x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6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+ 1x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5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+5x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+ 3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9379402" y="183703"/>
            <a:ext cx="523420" cy="31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dirty="0">
                <a:latin typeface="Arial Narrow" pitchFamily="34" charset="0"/>
              </a:rPr>
              <a:t>(4 P)</a:t>
            </a:r>
          </a:p>
        </p:txBody>
      </p:sp>
    </p:spTree>
    <p:extLst>
      <p:ext uri="{BB962C8B-B14F-4D97-AF65-F5344CB8AC3E}">
        <p14:creationId xmlns:p14="http://schemas.microsoft.com/office/powerpoint/2010/main" val="154967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مستطيل 5"/>
              <p:cNvSpPr>
                <a:spLocks noChangeArrowheads="1"/>
              </p:cNvSpPr>
              <p:nvPr/>
            </p:nvSpPr>
            <p:spPr bwMode="auto">
              <a:xfrm>
                <a:off x="394259" y="291651"/>
                <a:ext cx="9681020" cy="6872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429" tIns="50214" rIns="100429" bIns="50214">
                <a:spAutoFit/>
              </a:bodyPr>
              <a:lstStyle/>
              <a:p>
                <a:pPr algn="l">
                  <a:defRPr/>
                </a:pPr>
                <a:r>
                  <a:rPr lang="en-US" u="none" dirty="0">
                    <a:latin typeface="Arial Narrow" pitchFamily="34" charset="0"/>
                  </a:rPr>
                  <a:t>Q6:   Are the following sentences true or false?  Give the reason for your answer.</a:t>
                </a: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lvl="1" algn="l"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r>
                  <a:rPr lang="en-US" u="none" dirty="0">
                    <a:latin typeface="Arial Narrow" pitchFamily="34" charset="0"/>
                  </a:rPr>
                  <a:t>The order of the element x modulo any irreducible polynomial  over    </a:t>
                </a:r>
              </a:p>
              <a:p>
                <a:pPr lvl="1" algn="l">
                  <a:defRPr/>
                </a:pPr>
                <a:r>
                  <a:rPr lang="en-US" u="none" dirty="0">
                    <a:latin typeface="Arial Narrow" pitchFamily="34" charset="0"/>
                  </a:rPr>
                  <a:t>       GF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u="none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u="none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i="1" u="none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de-DE" i="1" u="none">
                                <a:latin typeface="Cambria Math"/>
                              </a:rPr>
                              <m:t>𝒎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u="none" dirty="0">
                    <a:latin typeface="Arial Narrow" pitchFamily="34" charset="0"/>
                  </a:rPr>
                  <a:t> 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u="none">
                            <a:latin typeface="Cambria Math"/>
                          </a:rPr>
                        </m:ctrlPr>
                      </m:sSupPr>
                      <m:e>
                        <m:r>
                          <a:rPr lang="de-DE" i="1" u="none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de-DE" i="1" u="none">
                            <a:latin typeface="Cambria Math"/>
                          </a:rPr>
                          <m:t>𝒎</m:t>
                        </m:r>
                      </m:sup>
                    </m:sSup>
                    <m:r>
                      <a:rPr lang="de-DE" i="1" u="none">
                        <a:latin typeface="Cambria Math"/>
                      </a:rPr>
                      <m:t>−</m:t>
                    </m:r>
                    <m:r>
                      <a:rPr lang="de-DE" i="1" u="none">
                        <a:latin typeface="Cambria Math"/>
                      </a:rPr>
                      <m:t>𝟏</m:t>
                    </m:r>
                  </m:oMath>
                </a14:m>
                <a:r>
                  <a:rPr lang="en-US" u="none" dirty="0">
                    <a:latin typeface="Arial Narrow" pitchFamily="34" charset="0"/>
                  </a:rPr>
                  <a:t>.</a:t>
                </a:r>
              </a:p>
              <a:p>
                <a:pPr lvl="1" algn="l">
                  <a:defRPr/>
                </a:pPr>
                <a:endParaRPr lang="de-DE" u="none" dirty="0">
                  <a:latin typeface="Arial Narrow" pitchFamily="34" charset="0"/>
                </a:endParaRPr>
              </a:p>
              <a:p>
                <a:pPr lvl="1" algn="l">
                  <a:defRPr/>
                </a:pPr>
                <a:r>
                  <a:rPr lang="de-DE" u="none" dirty="0">
                    <a:latin typeface="Arial Narrow" pitchFamily="34" charset="0"/>
                  </a:rPr>
                  <a:t>       </a:t>
                </a:r>
                <a:r>
                  <a:rPr lang="de-DE" u="none" dirty="0" err="1">
                    <a:latin typeface="Arial Narrow" pitchFamily="34" charset="0"/>
                  </a:rPr>
                  <a:t>False</a:t>
                </a:r>
                <a:r>
                  <a:rPr lang="de-DE" u="none" dirty="0">
                    <a:latin typeface="Arial Narrow" pitchFamily="34" charset="0"/>
                  </a:rPr>
                  <a:t>, This </a:t>
                </a:r>
                <a:r>
                  <a:rPr lang="de-DE" u="none" dirty="0" err="1">
                    <a:latin typeface="Arial Narrow" pitchFamily="34" charset="0"/>
                  </a:rPr>
                  <a:t>holds</a:t>
                </a:r>
                <a:r>
                  <a:rPr lang="de-DE" u="none" dirty="0">
                    <a:latin typeface="Arial Narrow" pitchFamily="34" charset="0"/>
                  </a:rPr>
                  <a:t> </a:t>
                </a:r>
                <a:r>
                  <a:rPr lang="de-DE" u="none" dirty="0" err="1">
                    <a:latin typeface="Arial Narrow" pitchFamily="34" charset="0"/>
                  </a:rPr>
                  <a:t>only</a:t>
                </a:r>
                <a:r>
                  <a:rPr lang="de-DE" u="none" dirty="0">
                    <a:latin typeface="Arial Narrow" pitchFamily="34" charset="0"/>
                  </a:rPr>
                  <a:t> for primitive irreducible polynomial</a:t>
                </a: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AutoNum type="arabicParenR" startAt="2"/>
                  <a:defRPr/>
                </a:pPr>
                <a:r>
                  <a:rPr lang="en-US" u="none" dirty="0">
                    <a:latin typeface="Arial Narrow" pitchFamily="34" charset="0"/>
                  </a:rPr>
                  <a:t>A primitive group’s  element is an element having the maximum possible order.</a:t>
                </a:r>
              </a:p>
              <a:p>
                <a:pPr marL="878750" lvl="1" indent="-376607">
                  <a:buAutoNum type="arabicParenR" startAt="2"/>
                  <a:defRPr/>
                </a:pPr>
                <a:endParaRPr lang="de-DE" u="none" dirty="0">
                  <a:latin typeface="Arial Narrow" pitchFamily="34" charset="0"/>
                </a:endParaRPr>
              </a:p>
              <a:p>
                <a:pPr lvl="1" algn="l">
                  <a:defRPr/>
                </a:pPr>
                <a:r>
                  <a:rPr lang="de-DE" u="none" dirty="0">
                    <a:latin typeface="Arial Narrow" pitchFamily="34" charset="0"/>
                  </a:rPr>
                  <a:t>       True</a:t>
                </a:r>
                <a:endParaRPr lang="en-US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de-DE" u="none" dirty="0">
                  <a:latin typeface="Arial Narrow" pitchFamily="34" charset="0"/>
                </a:endParaRPr>
              </a:p>
              <a:p>
                <a:pPr marL="878750" lvl="1" indent="-376607">
                  <a:buFont typeface="+mj-lt"/>
                  <a:buAutoNum type="arabicParenR"/>
                  <a:defRPr/>
                </a:pPr>
                <a:endParaRPr lang="en-US" u="none" dirty="0">
                  <a:latin typeface="Arial Narrow" pitchFamily="34" charset="0"/>
                </a:endParaRPr>
              </a:p>
              <a:p>
                <a:pPr lvl="1" algn="l">
                  <a:defRPr/>
                </a:pPr>
                <a:endParaRPr lang="de-DE" u="none" dirty="0">
                  <a:latin typeface="Arial Narrow" pitchFamily="34" charset="0"/>
                </a:endParaRPr>
              </a:p>
              <a:p>
                <a:pPr algn="l">
                  <a:defRPr/>
                </a:pPr>
                <a:endParaRPr lang="de-DE" u="none" dirty="0">
                  <a:latin typeface="Arial Narrow" pitchFamily="34" charset="0"/>
                </a:endParaRPr>
              </a:p>
              <a:p>
                <a:pPr algn="l">
                  <a:defRPr/>
                </a:pPr>
                <a:r>
                  <a:rPr lang="en-US" u="none" dirty="0">
                    <a:latin typeface="Arial Narrow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9219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259" y="291651"/>
                <a:ext cx="9681020" cy="6872493"/>
              </a:xfrm>
              <a:prstGeom prst="rect">
                <a:avLst/>
              </a:prstGeom>
              <a:blipFill rotWithShape="1">
                <a:blip r:embed="rId2"/>
                <a:stretch>
                  <a:fillRect l="-567" t="-35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9372201" y="290228"/>
            <a:ext cx="523420" cy="31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dirty="0">
                <a:latin typeface="Arial Narrow" pitchFamily="34" charset="0"/>
              </a:rPr>
              <a:t>(5 P)</a:t>
            </a:r>
          </a:p>
        </p:txBody>
      </p:sp>
    </p:spTree>
    <p:extLst>
      <p:ext uri="{BB962C8B-B14F-4D97-AF65-F5344CB8AC3E}">
        <p14:creationId xmlns:p14="http://schemas.microsoft.com/office/powerpoint/2010/main" val="311214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359531" y="420968"/>
            <a:ext cx="9471216" cy="471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429" tIns="50214" rIns="100429" bIns="50214"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Q7:	In  GF(59).</a:t>
            </a:r>
          </a:p>
          <a:p>
            <a:pPr algn="l" eaLnBrk="1" hangingPunct="1"/>
            <a:endParaRPr lang="en-US" sz="2000" u="none" dirty="0">
              <a:latin typeface="Arial Narrow" pitchFamily="34" charset="0"/>
            </a:endParaRPr>
          </a:p>
          <a:p>
            <a:pPr algn="l" eaLnBrk="1" hangingPunct="1">
              <a:buFontTx/>
              <a:buAutoNum type="arabicPeriod"/>
            </a:pPr>
            <a:r>
              <a:rPr lang="en-US" sz="2000" u="none" dirty="0">
                <a:latin typeface="Arial Narrow" pitchFamily="34" charset="0"/>
              </a:rPr>
              <a:t>Compute the possible multiplicative orders for the multiplicative group in the field.</a:t>
            </a:r>
          </a:p>
          <a:p>
            <a:pPr algn="l"/>
            <a:r>
              <a:rPr lang="en-US" sz="2000" u="none" dirty="0">
                <a:latin typeface="Arial Narrow" pitchFamily="34" charset="0"/>
              </a:rPr>
              <a:t>         </a:t>
            </a:r>
          </a:p>
          <a:p>
            <a:pPr algn="l"/>
            <a:r>
              <a:rPr lang="en-US" sz="2000" u="none" dirty="0">
                <a:latin typeface="Arial Narrow" pitchFamily="34" charset="0"/>
              </a:rPr>
              <a:t>           Possible multiplicative orders are the divisors of </a:t>
            </a:r>
            <a:r>
              <a:rPr lang="en-US" sz="2000" u="none" dirty="0">
                <a:latin typeface="Arial Narrow" pitchFamily="34" charset="0"/>
                <a:cs typeface="Arial" pitchFamily="34" charset="0"/>
                <a:sym typeface="Symbol" pitchFamily="18" charset="2"/>
              </a:rPr>
              <a:t>(59)</a:t>
            </a:r>
            <a:r>
              <a:rPr lang="en-US" sz="2000" u="none" dirty="0">
                <a:latin typeface="Arial Narrow" pitchFamily="34" charset="0"/>
              </a:rPr>
              <a:t>  = 58. </a:t>
            </a:r>
          </a:p>
          <a:p>
            <a:pPr algn="l"/>
            <a:r>
              <a:rPr lang="en-US" sz="2000" u="none" dirty="0">
                <a:latin typeface="Arial Narrow" pitchFamily="34" charset="0"/>
              </a:rPr>
              <a:t>          These are: 1,2,29 and 58	</a:t>
            </a:r>
          </a:p>
          <a:p>
            <a:pPr algn="l"/>
            <a:endParaRPr lang="en-US" sz="2000" u="none" dirty="0">
              <a:latin typeface="Arial Narrow" pitchFamily="34" charset="0"/>
            </a:endParaRPr>
          </a:p>
          <a:p>
            <a:pPr algn="l"/>
            <a:endParaRPr lang="en-US" sz="2000" u="none" dirty="0">
              <a:latin typeface="Arial Narrow" pitchFamily="34" charset="0"/>
            </a:endParaRPr>
          </a:p>
          <a:p>
            <a:pPr algn="l"/>
            <a:endParaRPr lang="en-US" sz="2000" u="none" dirty="0">
              <a:latin typeface="Arial Narrow" pitchFamily="34" charset="0"/>
            </a:endParaRPr>
          </a:p>
          <a:p>
            <a:pPr algn="l"/>
            <a:endParaRPr lang="en-US" sz="2000" u="none" dirty="0">
              <a:latin typeface="Arial Narrow" pitchFamily="34" charset="0"/>
            </a:endParaRPr>
          </a:p>
          <a:p>
            <a:pPr algn="l" eaLnBrk="1" hangingPunct="1">
              <a:buFontTx/>
              <a:buAutoNum type="arabicPeriod" startAt="2"/>
            </a:pPr>
            <a:endParaRPr lang="en-US" sz="2000" u="none" dirty="0">
              <a:latin typeface="Arial Narrow" pitchFamily="34" charset="0"/>
            </a:endParaRPr>
          </a:p>
          <a:p>
            <a:pPr algn="l" eaLnBrk="1" hangingPunct="1">
              <a:buFontTx/>
              <a:buAutoNum type="arabicPeriod" startAt="2"/>
            </a:pPr>
            <a:r>
              <a:rPr lang="en-US" sz="2000" u="none" dirty="0">
                <a:latin typeface="Arial Narrow" pitchFamily="34" charset="0"/>
              </a:rPr>
              <a:t>Compute the number of primitive elements.</a:t>
            </a:r>
          </a:p>
          <a:p>
            <a:pPr algn="l" eaLnBrk="1" hangingPunct="1">
              <a:buFontTx/>
              <a:buAutoNum type="arabicPeriod" startAt="2"/>
            </a:pPr>
            <a:endParaRPr lang="de-DE" sz="2000" u="none" dirty="0">
              <a:latin typeface="Arial Narrow" pitchFamily="34" charset="0"/>
            </a:endParaRPr>
          </a:p>
          <a:p>
            <a:pPr marL="0" indent="0" eaLnBrk="1" hangingPunct="1"/>
            <a:r>
              <a:rPr lang="en-US" sz="2000" u="none" dirty="0">
                <a:latin typeface="Arial Narrow" pitchFamily="34" charset="0"/>
              </a:rPr>
              <a:t>          # of primitive elements </a:t>
            </a:r>
            <a:r>
              <a:rPr lang="en-US" sz="2000" u="none" dirty="0">
                <a:latin typeface="Arial Narrow" pitchFamily="34" charset="0"/>
                <a:cs typeface="Arial" pitchFamily="34" charset="0"/>
                <a:sym typeface="Symbol" pitchFamily="18" charset="2"/>
              </a:rPr>
              <a:t>(58) = (2.29) = 2·29 (1- 1/2)(1- 1/29) =  28</a:t>
            </a:r>
            <a:endParaRPr lang="en-US" sz="2000" u="none" dirty="0">
              <a:latin typeface="Arial Narrow" pitchFamily="34" charset="0"/>
            </a:endParaRPr>
          </a:p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          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9261862" y="669261"/>
            <a:ext cx="523420" cy="31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u="none" dirty="0">
                <a:latin typeface="Arial Narrow" pitchFamily="34" charset="0"/>
              </a:rPr>
              <a:t>(8 P)</a:t>
            </a:r>
          </a:p>
        </p:txBody>
      </p:sp>
    </p:spTree>
    <p:extLst>
      <p:ext uri="{BB962C8B-B14F-4D97-AF65-F5344CB8AC3E}">
        <p14:creationId xmlns:p14="http://schemas.microsoft.com/office/powerpoint/2010/main" val="182886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67499" y="608729"/>
            <a:ext cx="9605117" cy="56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429" tIns="50214" rIns="100429" bIns="50214"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3.	Which minimum number of tests are required to find out whether a given element β </a:t>
            </a:r>
            <a:r>
              <a:rPr lang="en-US" sz="2000" u="none" dirty="0">
                <a:latin typeface="Arial Narrow" pitchFamily="34" charset="0"/>
                <a:cs typeface="Times New Roman" pitchFamily="18" charset="0"/>
              </a:rPr>
              <a:t>is </a:t>
            </a:r>
            <a:r>
              <a:rPr lang="en-US" sz="2000" u="none" dirty="0">
                <a:latin typeface="Arial Narrow" pitchFamily="34" charset="0"/>
              </a:rPr>
              <a:t>primitive? </a:t>
            </a:r>
          </a:p>
          <a:p>
            <a:pPr algn="l" eaLnBrk="1" hangingPunct="1">
              <a:buFontTx/>
              <a:buAutoNum type="arabicPeriod" startAt="4"/>
            </a:pPr>
            <a:endParaRPr lang="en-US" sz="2000" u="none" dirty="0">
              <a:latin typeface="Arial Narrow" pitchFamily="34" charset="0"/>
            </a:endParaRPr>
          </a:p>
          <a:p>
            <a:pPr marL="0" indent="0" eaLnBrk="1" hangingPunct="1"/>
            <a:r>
              <a:rPr lang="en-US" sz="2000" u="none" dirty="0">
                <a:latin typeface="Arial Narrow" pitchFamily="34" charset="0"/>
              </a:rPr>
              <a:t>           β</a:t>
            </a:r>
            <a:r>
              <a:rPr lang="en-US" sz="2000" u="none" baseline="28000" dirty="0">
                <a:latin typeface="Arial Narrow" pitchFamily="34" charset="0"/>
              </a:rPr>
              <a:t>1</a:t>
            </a:r>
            <a:r>
              <a:rPr lang="en-US" sz="2000" u="none" dirty="0">
                <a:latin typeface="Arial Narrow" pitchFamily="34" charset="0"/>
              </a:rPr>
              <a:t> ≠ 1   , β</a:t>
            </a:r>
            <a:r>
              <a:rPr lang="en-US" sz="2000" u="none" baseline="28000" dirty="0">
                <a:latin typeface="Arial Narrow" pitchFamily="34" charset="0"/>
              </a:rPr>
              <a:t>2</a:t>
            </a:r>
            <a:r>
              <a:rPr lang="en-US" sz="2000" u="none" dirty="0">
                <a:latin typeface="Arial Narrow" pitchFamily="34" charset="0"/>
              </a:rPr>
              <a:t> ≠ 1   and   β</a:t>
            </a:r>
            <a:r>
              <a:rPr lang="en-US" sz="2000" u="none" baseline="28000" dirty="0">
                <a:latin typeface="Arial Narrow" pitchFamily="34" charset="0"/>
              </a:rPr>
              <a:t>29</a:t>
            </a:r>
            <a:r>
              <a:rPr lang="en-US" sz="2000" u="none" dirty="0">
                <a:latin typeface="Arial Narrow" pitchFamily="34" charset="0"/>
              </a:rPr>
              <a:t> ≠ 1	</a:t>
            </a:r>
            <a:r>
              <a:rPr lang="en-US" sz="2000" u="none" dirty="0">
                <a:solidFill>
                  <a:srgbClr val="FF0000"/>
                </a:solidFill>
                <a:latin typeface="Arial Narrow" pitchFamily="34" charset="0"/>
              </a:rPr>
              <a:t>(</a:t>
            </a:r>
            <a:r>
              <a:rPr lang="de-DE" sz="2000" u="none" dirty="0">
                <a:solidFill>
                  <a:srgbClr val="FF0000"/>
                </a:solidFill>
                <a:latin typeface="Arial Narrow" pitchFamily="34" charset="0"/>
              </a:rPr>
              <a:t>three tests are  required)</a:t>
            </a:r>
            <a:endParaRPr lang="en-US" sz="2000" u="none" dirty="0">
              <a:solidFill>
                <a:srgbClr val="FF0000"/>
              </a:solidFill>
              <a:latin typeface="Arial Narrow" pitchFamily="34" charset="0"/>
            </a:endParaRPr>
          </a:p>
          <a:p>
            <a:pPr algn="l" eaLnBrk="1" hangingPunct="1">
              <a:buFontTx/>
              <a:buAutoNum type="arabicPeriod" startAt="4"/>
            </a:pPr>
            <a:endParaRPr lang="en-US" sz="2000" u="none" dirty="0">
              <a:latin typeface="Arial Narrow" pitchFamily="34" charset="0"/>
            </a:endParaRPr>
          </a:p>
          <a:p>
            <a:pPr algn="l" eaLnBrk="1" hangingPunct="1">
              <a:buFontTx/>
              <a:buAutoNum type="arabicPeriod" startAt="4"/>
            </a:pPr>
            <a:r>
              <a:rPr lang="en-US" sz="2000" u="none" dirty="0">
                <a:latin typeface="Arial Narrow" pitchFamily="34" charset="0"/>
              </a:rPr>
              <a:t>Compute the multiplicative order of  3.</a:t>
            </a:r>
            <a:br>
              <a:rPr lang="en-US" sz="2000" u="none" dirty="0">
                <a:latin typeface="Arial Narrow" pitchFamily="34" charset="0"/>
              </a:rPr>
            </a:br>
            <a:r>
              <a:rPr lang="en-US" sz="2000" u="none" dirty="0">
                <a:latin typeface="Arial Narrow" pitchFamily="34" charset="0"/>
              </a:rPr>
              <a:t/>
            </a:r>
            <a:br>
              <a:rPr lang="en-US" sz="2000" u="none" dirty="0">
                <a:latin typeface="Arial Narrow" pitchFamily="34" charset="0"/>
              </a:rPr>
            </a:br>
            <a:r>
              <a:rPr lang="en-US" sz="2000" u="none" dirty="0">
                <a:latin typeface="Arial Narrow" pitchFamily="34" charset="0"/>
              </a:rPr>
              <a:t>3</a:t>
            </a:r>
            <a:r>
              <a:rPr lang="en-US" sz="2000" u="none" baseline="28000" dirty="0">
                <a:latin typeface="Arial Narrow" pitchFamily="34" charset="0"/>
              </a:rPr>
              <a:t>1</a:t>
            </a:r>
            <a:r>
              <a:rPr lang="en-US" sz="2000" u="none" dirty="0">
                <a:latin typeface="Arial Narrow" pitchFamily="34" charset="0"/>
              </a:rPr>
              <a:t> ≠ 1, 3</a:t>
            </a:r>
            <a:r>
              <a:rPr lang="en-US" sz="2000" u="none" baseline="28000" dirty="0">
                <a:latin typeface="Arial Narrow" pitchFamily="34" charset="0"/>
              </a:rPr>
              <a:t>2</a:t>
            </a:r>
            <a:r>
              <a:rPr lang="en-US" sz="2000" u="none" dirty="0">
                <a:latin typeface="Arial Narrow" pitchFamily="34" charset="0"/>
              </a:rPr>
              <a:t> = 9 ≠ 1, 3</a:t>
            </a:r>
            <a:r>
              <a:rPr lang="en-US" sz="2000" u="none" baseline="28000" dirty="0">
                <a:latin typeface="Arial Narrow" pitchFamily="34" charset="0"/>
              </a:rPr>
              <a:t>29</a:t>
            </a:r>
            <a:r>
              <a:rPr lang="en-US" sz="2000" u="none" dirty="0">
                <a:latin typeface="Arial Narrow" pitchFamily="34" charset="0"/>
              </a:rPr>
              <a:t> = 1=&gt; order of  3   is  29</a:t>
            </a:r>
          </a:p>
          <a:p>
            <a:pPr marL="0" indent="0" eaLnBrk="1" hangingPunct="1"/>
            <a:endParaRPr lang="de-DE" sz="2000" u="none" dirty="0">
              <a:latin typeface="Arial Narrow" pitchFamily="34" charset="0"/>
            </a:endParaRPr>
          </a:p>
          <a:p>
            <a:pPr algn="l" eaLnBrk="1" hangingPunct="1">
              <a:buFontTx/>
              <a:buAutoNum type="arabicPeriod" startAt="4"/>
            </a:pPr>
            <a:endParaRPr lang="en-US" sz="2000" u="none" dirty="0">
              <a:latin typeface="Arial Narrow" pitchFamily="34" charset="0"/>
            </a:endParaRPr>
          </a:p>
          <a:p>
            <a:pPr algn="l" eaLnBrk="1" hangingPunct="1"/>
            <a:endParaRPr lang="en-US" sz="2000" u="none" dirty="0">
              <a:latin typeface="Arial Narrow" pitchFamily="34" charset="0"/>
            </a:endParaRPr>
          </a:p>
          <a:p>
            <a:pPr algn="l" eaLnBrk="1" hangingPunct="1">
              <a:buFontTx/>
              <a:buAutoNum type="arabicPeriod" startAt="5"/>
            </a:pPr>
            <a:r>
              <a:rPr lang="en-US" sz="2000" u="none" dirty="0">
                <a:latin typeface="Arial Narrow" pitchFamily="34" charset="0"/>
              </a:rPr>
              <a:t>Compute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</a:rPr>
              <a:t>-170 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</a:rPr>
              <a:t> by  computing </a:t>
            </a:r>
            <a:r>
              <a:rPr lang="en-US" sz="2000" u="none" dirty="0">
                <a:latin typeface="Arial Narrow" pitchFamily="34" charset="0"/>
              </a:rPr>
              <a:t>the smallest positive integer t,  for which 3</a:t>
            </a:r>
            <a:r>
              <a:rPr lang="en-US" sz="2000" u="none" baseline="30000" dirty="0">
                <a:latin typeface="Arial Narrow" pitchFamily="34" charset="0"/>
              </a:rPr>
              <a:t>-170</a:t>
            </a:r>
            <a:r>
              <a:rPr lang="en-US" sz="2000" u="none" dirty="0">
                <a:latin typeface="Arial Narrow" pitchFamily="34" charset="0"/>
              </a:rPr>
              <a:t> = 3</a:t>
            </a:r>
            <a:r>
              <a:rPr lang="en-US" sz="2000" u="none" baseline="30000" dirty="0">
                <a:latin typeface="Arial Narrow" pitchFamily="34" charset="0"/>
              </a:rPr>
              <a:t>t  </a:t>
            </a:r>
            <a:r>
              <a:rPr lang="en-US" sz="2000" u="none" dirty="0">
                <a:latin typeface="Arial Narrow" pitchFamily="34" charset="0"/>
              </a:rPr>
              <a:t>holds.</a:t>
            </a:r>
          </a:p>
          <a:p>
            <a:pPr algn="l" eaLnBrk="1" hangingPunct="1">
              <a:buFontTx/>
              <a:buAutoNum type="arabicPeriod" startAt="5"/>
            </a:pPr>
            <a:endParaRPr lang="de-DE" sz="2000" u="none" dirty="0">
              <a:latin typeface="Arial Narrow" pitchFamily="34" charset="0"/>
            </a:endParaRPr>
          </a:p>
          <a:p>
            <a:pPr algn="l"/>
            <a:r>
              <a:rPr lang="en-US" sz="2000" u="none" dirty="0">
                <a:latin typeface="Arial Narrow" pitchFamily="34" charset="0"/>
              </a:rPr>
              <a:t>          3</a:t>
            </a:r>
            <a:r>
              <a:rPr lang="en-US" sz="2000" u="none" baseline="30000" dirty="0">
                <a:latin typeface="Arial Narrow" pitchFamily="34" charset="0"/>
              </a:rPr>
              <a:t>-170</a:t>
            </a:r>
            <a:r>
              <a:rPr lang="en-US" sz="2000" u="none" dirty="0">
                <a:latin typeface="Arial Narrow" pitchFamily="34" charset="0"/>
              </a:rPr>
              <a:t> = 3</a:t>
            </a:r>
            <a:r>
              <a:rPr lang="en-US" sz="2000" u="none" baseline="30000" dirty="0">
                <a:latin typeface="Arial Narrow" pitchFamily="34" charset="0"/>
              </a:rPr>
              <a:t>t</a:t>
            </a:r>
            <a:r>
              <a:rPr lang="en-US" sz="2000" u="none" dirty="0">
                <a:latin typeface="Arial Narrow" pitchFamily="34" charset="0"/>
              </a:rPr>
              <a:t> = 3</a:t>
            </a:r>
            <a:r>
              <a:rPr lang="en-US" sz="2000" u="none" baseline="30000" dirty="0">
                <a:latin typeface="Arial Narrow" pitchFamily="34" charset="0"/>
              </a:rPr>
              <a:t>-170 mod </a:t>
            </a:r>
            <a:r>
              <a:rPr lang="en-US" sz="2000" u="none" baseline="30000" dirty="0" smtClean="0">
                <a:latin typeface="Arial Narrow" pitchFamily="34" charset="0"/>
              </a:rPr>
              <a:t>29 </a:t>
            </a:r>
            <a:r>
              <a:rPr lang="en-US" sz="2000" u="none" dirty="0" smtClean="0">
                <a:latin typeface="Arial Narrow" pitchFamily="34" charset="0"/>
              </a:rPr>
              <a:t>= </a:t>
            </a:r>
            <a:r>
              <a:rPr lang="en-US" sz="2000" u="none" dirty="0" smtClean="0">
                <a:solidFill>
                  <a:srgbClr val="FF0000"/>
                </a:solidFill>
                <a:latin typeface="Arial Narrow" pitchFamily="34" charset="0"/>
              </a:rPr>
              <a:t>3</a:t>
            </a:r>
            <a:r>
              <a:rPr lang="en-US" sz="2000" u="none" baseline="30000" dirty="0" smtClean="0">
                <a:solidFill>
                  <a:srgbClr val="FF0000"/>
                </a:solidFill>
                <a:latin typeface="Arial Narrow" pitchFamily="34" charset="0"/>
              </a:rPr>
              <a:t>25</a:t>
            </a:r>
            <a:endParaRPr lang="en-US" sz="2000" u="none" baseline="30000" dirty="0">
              <a:solidFill>
                <a:srgbClr val="FF0000"/>
              </a:solidFill>
              <a:latin typeface="Arial Narrow" pitchFamily="34" charset="0"/>
            </a:endParaRPr>
          </a:p>
          <a:p>
            <a:pPr algn="l"/>
            <a:r>
              <a:rPr lang="en-US" sz="2000" u="none" dirty="0">
                <a:latin typeface="Arial Narrow" pitchFamily="34" charset="0"/>
              </a:rPr>
              <a:t>	=&gt; </a:t>
            </a:r>
            <a:r>
              <a:rPr lang="en-US" sz="2000" u="none" dirty="0">
                <a:solidFill>
                  <a:srgbClr val="FF0000"/>
                </a:solidFill>
                <a:latin typeface="Arial Narrow" pitchFamily="34" charset="0"/>
              </a:rPr>
              <a:t>t = </a:t>
            </a:r>
            <a:r>
              <a:rPr lang="en-US" sz="2000" u="none" dirty="0" smtClean="0">
                <a:solidFill>
                  <a:srgbClr val="FF0000"/>
                </a:solidFill>
                <a:latin typeface="Arial Narrow" pitchFamily="34" charset="0"/>
              </a:rPr>
              <a:t>25</a:t>
            </a:r>
            <a:endParaRPr lang="en-US" sz="2000" u="none" dirty="0">
              <a:solidFill>
                <a:srgbClr val="FF0000"/>
              </a:solidFill>
              <a:latin typeface="Arial Narrow" pitchFamily="34" charset="0"/>
            </a:endParaRPr>
          </a:p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	</a:t>
            </a:r>
          </a:p>
          <a:p>
            <a:pPr algn="l" eaLnBrk="1" hangingPunct="1"/>
            <a:endParaRPr lang="en-US" sz="2000" u="none" dirty="0">
              <a:latin typeface="Arial Narrow" pitchFamily="34" charset="0"/>
              <a:sym typeface="Symbol" pitchFamily="18" charset="2"/>
            </a:endParaRPr>
          </a:p>
          <a:p>
            <a:pPr algn="l" eaLnBrk="1" hangingPunct="1"/>
            <a:r>
              <a:rPr lang="en-US" sz="2000" u="none" dirty="0">
                <a:latin typeface="Arial Narrow" pitchFamily="34" charset="0"/>
                <a:sym typeface="Symbol" pitchFamily="18" charset="2"/>
              </a:rPr>
              <a:t>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34EE4BC-7DFF-4EC9-B687-4A2D34315D9E}"/>
              </a:ext>
            </a:extLst>
          </p:cNvPr>
          <p:cNvSpPr txBox="1"/>
          <p:nvPr/>
        </p:nvSpPr>
        <p:spPr>
          <a:xfrm>
            <a:off x="944430" y="5083443"/>
            <a:ext cx="9157591" cy="1240182"/>
          </a:xfrm>
          <a:prstGeom prst="rect">
            <a:avLst/>
          </a:prstGeom>
          <a:noFill/>
        </p:spPr>
        <p:txBody>
          <a:bodyPr wrap="square" lIns="100429" tIns="50214" rIns="100429" bIns="50214">
            <a:spAutoFit/>
          </a:bodyPr>
          <a:lstStyle/>
          <a:p>
            <a:pPr marL="188304" indent="-188304" eaLnBrk="1" hangingPunct="1">
              <a:buFont typeface="Arial" panose="020B0604020202020204" pitchFamily="34" charset="0"/>
              <a:buChar char="•"/>
            </a:pPr>
            <a:endParaRPr lang="en-US" altLang="de-DE" dirty="0"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 algn="l" eaLnBrk="1" hangingPunct="1">
              <a:defRPr/>
            </a:pPr>
            <a:r>
              <a:rPr lang="en-US" sz="1800" dirty="0">
                <a:latin typeface="Arial Narrow" pitchFamily="34" charset="0"/>
                <a:sym typeface="Symbol" pitchFamily="18" charset="2"/>
              </a:rPr>
              <a:t>Remark : </a:t>
            </a:r>
          </a:p>
          <a:p>
            <a:pPr marL="313839" indent="-313839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 Narrow" pitchFamily="34" charset="0"/>
                <a:sym typeface="Symbol" pitchFamily="18" charset="2"/>
              </a:rPr>
              <a:t> As the order of a is 29, the smallest modulus in the exponent is 29</a:t>
            </a:r>
          </a:p>
          <a:p>
            <a:pPr marL="313839" indent="-313839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 Narrow" pitchFamily="34" charset="0"/>
                <a:sym typeface="Symbol" pitchFamily="18" charset="2"/>
              </a:rPr>
              <a:t> the modulus 58 is </a:t>
            </a:r>
            <a:r>
              <a:rPr lang="en-US" sz="1800" dirty="0" smtClean="0">
                <a:latin typeface="Arial Narrow" pitchFamily="34" charset="0"/>
                <a:sym typeface="Symbol" pitchFamily="18" charset="2"/>
              </a:rPr>
              <a:t>usable </a:t>
            </a:r>
            <a:r>
              <a:rPr lang="en-US" sz="1800" dirty="0">
                <a:latin typeface="Arial Narrow" pitchFamily="34" charset="0"/>
                <a:sym typeface="Symbol" pitchFamily="18" charset="2"/>
              </a:rPr>
              <a:t>however, would not deliver the smallest t</a:t>
            </a:r>
            <a:endParaRPr lang="en-US" u="sng" dirty="0">
              <a:latin typeface="Arial Narrow" pitchFamily="34" charset="0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8669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5365" y="469342"/>
            <a:ext cx="9513644" cy="573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429" tIns="50214" rIns="100429" bIns="50214"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Q8:	GF(2</a:t>
            </a:r>
            <a:r>
              <a:rPr lang="en-US" sz="2000" u="none" baseline="30000" dirty="0">
                <a:latin typeface="Arial Narrow" pitchFamily="34" charset="0"/>
              </a:rPr>
              <a:t>7</a:t>
            </a:r>
            <a:r>
              <a:rPr lang="en-US" sz="2000" u="none" dirty="0">
                <a:latin typeface="Arial Narrow" pitchFamily="34" charset="0"/>
              </a:rPr>
              <a:t>) is generated by the irreducible polynomial P(x)= (11001011)</a:t>
            </a:r>
          </a:p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           The element  </a:t>
            </a:r>
            <a:r>
              <a:rPr lang="en-US" sz="1800" u="none" dirty="0"/>
              <a:t>ß</a:t>
            </a:r>
            <a:r>
              <a:rPr lang="en-US" sz="2000" u="none" dirty="0">
                <a:latin typeface="Arial Narrow" pitchFamily="34" charset="0"/>
              </a:rPr>
              <a:t> = 0010001 = x</a:t>
            </a:r>
            <a:r>
              <a:rPr lang="en-US" sz="2000" u="none" baseline="30000" dirty="0">
                <a:latin typeface="Arial Narrow" pitchFamily="34" charset="0"/>
              </a:rPr>
              <a:t>4</a:t>
            </a:r>
            <a:r>
              <a:rPr lang="en-US" sz="2000" u="none" dirty="0">
                <a:latin typeface="Arial Narrow" pitchFamily="34" charset="0"/>
              </a:rPr>
              <a:t> + 1 is selected from GF(2</a:t>
            </a:r>
            <a:r>
              <a:rPr lang="en-US" sz="2000" u="none" baseline="30000" dirty="0">
                <a:latin typeface="Arial Narrow" pitchFamily="34" charset="0"/>
              </a:rPr>
              <a:t>7</a:t>
            </a:r>
            <a:r>
              <a:rPr lang="en-US" sz="2000" u="none" dirty="0">
                <a:latin typeface="Arial Narrow" pitchFamily="34" charset="0"/>
              </a:rPr>
              <a:t>). </a:t>
            </a:r>
          </a:p>
          <a:p>
            <a:pPr algn="l" eaLnBrk="1" hangingPunct="1"/>
            <a:r>
              <a:rPr lang="en-US" sz="2000" u="none" dirty="0">
                <a:latin typeface="Arial Narrow" pitchFamily="34" charset="0"/>
              </a:rPr>
              <a:t>           [ hint   </a:t>
            </a:r>
            <a:r>
              <a:rPr lang="en-US" sz="1800" u="none" dirty="0">
                <a:latin typeface="Arial Narrow" pitchFamily="34" charset="0"/>
              </a:rPr>
              <a:t>(</a:t>
            </a:r>
            <a:r>
              <a:rPr lang="fr-FR" b="1" u="none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b="1" u="none" baseline="30000" dirty="0">
                <a:latin typeface="Arial Narrow" pitchFamily="34" charset="0"/>
                <a:cs typeface="Times New Roman" pitchFamily="18" charset="0"/>
              </a:rPr>
              <a:t>7</a:t>
            </a:r>
            <a:r>
              <a:rPr lang="en-US" b="1" u="none" dirty="0">
                <a:latin typeface="Arial Narrow" pitchFamily="34" charset="0"/>
              </a:rPr>
              <a:t> -1) = 127=prime</a:t>
            </a:r>
            <a:r>
              <a:rPr lang="en-US" sz="2000" u="none" dirty="0">
                <a:latin typeface="Arial Narrow" pitchFamily="34" charset="0"/>
              </a:rPr>
              <a:t>]</a:t>
            </a:r>
          </a:p>
          <a:p>
            <a:pPr algn="l" eaLnBrk="1" hangingPunct="1"/>
            <a:endParaRPr lang="en-US" sz="2600" u="none" dirty="0">
              <a:latin typeface="Arial Narrow" pitchFamily="34" charset="0"/>
            </a:endParaRPr>
          </a:p>
          <a:p>
            <a:pPr marL="606756" lvl="1" indent="-376607" eaLnBrk="1" hangingPunct="1">
              <a:buFont typeface="+mj-lt"/>
              <a:buAutoNum type="arabicPeriod"/>
            </a:pP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</a:rPr>
              <a:t>Compute the multiplicative order of </a:t>
            </a:r>
            <a:r>
              <a:rPr lang="en-US" sz="2000" u="none" dirty="0">
                <a:solidFill>
                  <a:srgbClr val="000000"/>
                </a:solidFill>
              </a:rPr>
              <a:t>ß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200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2000" u="none" dirty="0">
                <a:solidFill>
                  <a:srgbClr val="000000"/>
                </a:solidFill>
                <a:latin typeface="Arial Narrow" pitchFamily="34" charset="0"/>
              </a:rPr>
              <a:t> + 1</a:t>
            </a:r>
          </a:p>
          <a:p>
            <a:pPr marL="606756" lvl="1" indent="-376607" eaLnBrk="1" hangingPunct="1">
              <a:buFont typeface="+mj-lt"/>
              <a:buAutoNum type="arabicPeriod"/>
            </a:pPr>
            <a:endParaRPr lang="de-DE" sz="200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230149" lvl="1" indent="0" eaLnBrk="1" hangingPunct="1"/>
            <a:r>
              <a:rPr lang="de-DE" sz="2000" u="none" dirty="0">
                <a:solidFill>
                  <a:srgbClr val="000000"/>
                </a:solidFill>
                <a:latin typeface="Arial Narrow" pitchFamily="34" charset="0"/>
              </a:rPr>
              <a:t>         </a:t>
            </a:r>
            <a:r>
              <a:rPr lang="de-DE" sz="2000" u="none" dirty="0" err="1">
                <a:solidFill>
                  <a:srgbClr val="000000"/>
                </a:solidFill>
                <a:latin typeface="Arial Narrow" pitchFamily="34" charset="0"/>
              </a:rPr>
              <a:t>Possible</a:t>
            </a:r>
            <a:r>
              <a:rPr lang="de-DE" sz="20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2000" u="none" dirty="0" err="1" smtClean="0">
                <a:solidFill>
                  <a:srgbClr val="000000"/>
                </a:solidFill>
                <a:latin typeface="Arial Narrow" pitchFamily="34" charset="0"/>
              </a:rPr>
              <a:t>orders</a:t>
            </a:r>
            <a:r>
              <a:rPr 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2000" u="none" dirty="0" err="1" smtClean="0">
                <a:solidFill>
                  <a:srgbClr val="000000"/>
                </a:solidFill>
                <a:latin typeface="Arial Narrow" pitchFamily="34" charset="0"/>
              </a:rPr>
              <a:t>are</a:t>
            </a:r>
            <a:r>
              <a:rPr 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2000" u="none" dirty="0" err="1" smtClean="0">
                <a:solidFill>
                  <a:srgbClr val="000000"/>
                </a:solidFill>
                <a:latin typeface="Arial Narrow" pitchFamily="34" charset="0"/>
              </a:rPr>
              <a:t>divisors</a:t>
            </a:r>
            <a:r>
              <a:rPr 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2000" u="none" dirty="0" err="1" smtClean="0">
                <a:solidFill>
                  <a:srgbClr val="000000"/>
                </a:solidFill>
                <a:latin typeface="Arial Narrow" pitchFamily="34" charset="0"/>
              </a:rPr>
              <a:t>of</a:t>
            </a:r>
            <a:r>
              <a:rPr 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 127: </a:t>
            </a:r>
            <a:r>
              <a:rPr lang="de-DE" sz="2000" u="none" dirty="0" err="1" smtClean="0">
                <a:solidFill>
                  <a:srgbClr val="000000"/>
                </a:solidFill>
                <a:latin typeface="Arial Narrow" pitchFamily="34" charset="0"/>
              </a:rPr>
              <a:t>these</a:t>
            </a:r>
            <a:r>
              <a:rPr 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2000" u="none" dirty="0" err="1" smtClean="0">
                <a:solidFill>
                  <a:srgbClr val="000000"/>
                </a:solidFill>
                <a:latin typeface="Arial Narrow" pitchFamily="34" charset="0"/>
              </a:rPr>
              <a:t>are</a:t>
            </a:r>
            <a:r>
              <a:rPr lang="de-DE" sz="2000" u="none" dirty="0" smtClean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de-DE" sz="2000" u="none" dirty="0">
                <a:solidFill>
                  <a:srgbClr val="000000"/>
                </a:solidFill>
                <a:latin typeface="Arial Narrow" pitchFamily="34" charset="0"/>
              </a:rPr>
              <a:t>1 and 127</a:t>
            </a:r>
          </a:p>
          <a:p>
            <a:pPr marL="230149" lvl="1" indent="0" eaLnBrk="1" hangingPunct="1"/>
            <a:r>
              <a:rPr lang="de-DE" sz="2000" u="none" dirty="0">
                <a:solidFill>
                  <a:srgbClr val="000000"/>
                </a:solidFill>
                <a:latin typeface="Arial Narrow" pitchFamily="34" charset="0"/>
              </a:rPr>
              <a:t>         since:    (</a:t>
            </a:r>
            <a:r>
              <a:rPr lang="en-US" sz="2000" u="none" dirty="0">
                <a:latin typeface="Arial Narrow" pitchFamily="34" charset="0"/>
              </a:rPr>
              <a:t>x</a:t>
            </a:r>
            <a:r>
              <a:rPr lang="en-US" sz="2000" u="none" baseline="30000" dirty="0">
                <a:latin typeface="Arial Narrow" pitchFamily="34" charset="0"/>
              </a:rPr>
              <a:t>4</a:t>
            </a:r>
            <a:r>
              <a:rPr lang="en-US" sz="2000" u="none" dirty="0">
                <a:latin typeface="Arial Narrow" pitchFamily="34" charset="0"/>
              </a:rPr>
              <a:t> + 1)</a:t>
            </a:r>
            <a:r>
              <a:rPr lang="en-US" sz="2000" u="none" baseline="30000" dirty="0">
                <a:latin typeface="Arial Narrow" pitchFamily="34" charset="0"/>
              </a:rPr>
              <a:t>1  </a:t>
            </a:r>
            <a:r>
              <a:rPr lang="en-US" sz="2000" u="none" dirty="0">
                <a:latin typeface="Arial Narrow" pitchFamily="34" charset="0"/>
              </a:rPr>
              <a:t>≠ 1 , then</a:t>
            </a:r>
            <a:endParaRPr lang="de-DE" sz="2000" u="none" baseline="30000" dirty="0">
              <a:solidFill>
                <a:srgbClr val="000000"/>
              </a:solidFill>
              <a:latin typeface="Arial Narrow" pitchFamily="34" charset="0"/>
            </a:endParaRPr>
          </a:p>
          <a:p>
            <a:pPr marL="230149" lvl="1" indent="0" eaLnBrk="1" hangingPunct="1"/>
            <a:r>
              <a:rPr lang="de-DE" sz="2000" u="none" dirty="0">
                <a:solidFill>
                  <a:srgbClr val="000000"/>
                </a:solidFill>
                <a:latin typeface="Arial Narrow" pitchFamily="34" charset="0"/>
              </a:rPr>
              <a:t>         =&gt; the multipicative order of </a:t>
            </a:r>
            <a:r>
              <a:rPr lang="en-US" sz="2000" u="none" dirty="0">
                <a:solidFill>
                  <a:srgbClr val="000000"/>
                </a:solidFill>
              </a:rPr>
              <a:t>ß is 127</a:t>
            </a:r>
            <a:r>
              <a:rPr lang="de-DE" sz="2000" u="none" dirty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de-DE" sz="2000" u="none" dirty="0">
                <a:solidFill>
                  <a:srgbClr val="000000"/>
                </a:solidFill>
                <a:latin typeface="Arial Narrow" pitchFamily="34" charset="0"/>
              </a:rPr>
            </a:br>
            <a:endParaRPr lang="en-US" sz="2000" u="none" dirty="0">
              <a:latin typeface="Arial Narrow" pitchFamily="34" charset="0"/>
            </a:endParaRPr>
          </a:p>
          <a:p>
            <a:pPr marL="230149" lvl="1" indent="0" eaLnBrk="1" hangingPunct="1"/>
            <a:r>
              <a:rPr lang="en-US" sz="2000" u="none" dirty="0">
                <a:latin typeface="Arial Narrow" pitchFamily="34" charset="0"/>
              </a:rPr>
              <a:t> 2.    Compute ß</a:t>
            </a:r>
            <a:r>
              <a:rPr lang="en-US" sz="2000" u="none" baseline="30000" dirty="0">
                <a:latin typeface="Arial Narrow" pitchFamily="34" charset="0"/>
              </a:rPr>
              <a:t>2  </a:t>
            </a:r>
            <a:r>
              <a:rPr lang="en-US" sz="2000" u="none" dirty="0">
                <a:latin typeface="Arial Narrow" pitchFamily="34" charset="0"/>
              </a:rPr>
              <a:t>and give the corresponding binary vector of </a:t>
            </a:r>
            <a:r>
              <a:rPr lang="en-US" sz="2000" u="none" dirty="0"/>
              <a:t>ß</a:t>
            </a:r>
            <a:r>
              <a:rPr lang="en-US" sz="2000" u="none" baseline="30000" dirty="0">
                <a:latin typeface="Arial Narrow" pitchFamily="34" charset="0"/>
              </a:rPr>
              <a:t>2</a:t>
            </a:r>
            <a:r>
              <a:rPr lang="en-US" sz="2000" u="none" dirty="0">
                <a:latin typeface="Arial Narrow" pitchFamily="34" charset="0"/>
              </a:rPr>
              <a:t> .</a:t>
            </a:r>
          </a:p>
          <a:p>
            <a:pPr marL="0" indent="0" defTabSz="1004286" eaLnBrk="1" hangingPunct="1">
              <a:defRPr/>
            </a:pPr>
            <a:r>
              <a:rPr lang="en-US" sz="2000" u="none" dirty="0">
                <a:latin typeface="Arial Narrow" pitchFamily="34" charset="0"/>
              </a:rPr>
              <a:t>             P(x)=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2000" b="0" u="none" baseline="28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2000" b="0" u="none" baseline="28000" dirty="0">
                <a:solidFill>
                  <a:srgbClr val="000000"/>
                </a:solidFill>
                <a:latin typeface="Arial Narrow" pitchFamily="34" charset="0"/>
              </a:rPr>
              <a:t>6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</a:rPr>
              <a:t>+ x</a:t>
            </a:r>
            <a:r>
              <a:rPr lang="en-US" sz="2000" b="0" u="none" baseline="28000" dirty="0">
                <a:solidFill>
                  <a:srgbClr val="000000"/>
                </a:solidFill>
                <a:latin typeface="Arial Narrow" pitchFamily="34" charset="0"/>
              </a:rPr>
              <a:t>3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</a:rPr>
              <a:t>+ x + 1 = 0  =&gt; x</a:t>
            </a:r>
            <a:r>
              <a:rPr lang="en-US" sz="2000" b="0" u="none" baseline="28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2000" b="0" u="none" baseline="28000" dirty="0">
                <a:solidFill>
                  <a:srgbClr val="000000"/>
                </a:solidFill>
                <a:latin typeface="Arial Narrow" pitchFamily="34" charset="0"/>
              </a:rPr>
              <a:t>6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</a:rPr>
              <a:t>+ x</a:t>
            </a:r>
            <a:r>
              <a:rPr lang="en-US" sz="2000" b="0" u="none" baseline="28000" dirty="0">
                <a:solidFill>
                  <a:srgbClr val="000000"/>
                </a:solidFill>
                <a:latin typeface="Arial Narrow" pitchFamily="34" charset="0"/>
              </a:rPr>
              <a:t>3 </a:t>
            </a:r>
            <a:r>
              <a:rPr lang="en-US" sz="2000" b="0" u="none" dirty="0">
                <a:solidFill>
                  <a:srgbClr val="000000"/>
                </a:solidFill>
                <a:latin typeface="Arial Narrow" pitchFamily="34" charset="0"/>
              </a:rPr>
              <a:t>+ x + 1</a:t>
            </a:r>
          </a:p>
          <a:p>
            <a:pPr algn="l"/>
            <a:r>
              <a:rPr lang="en-US" sz="2000" u="none" dirty="0">
                <a:latin typeface="Arial Narrow" pitchFamily="34" charset="0"/>
              </a:rPr>
              <a:t>                ß = x</a:t>
            </a:r>
            <a:r>
              <a:rPr lang="en-US" sz="2000" u="none" baseline="28000" dirty="0">
                <a:latin typeface="Arial Narrow" pitchFamily="34" charset="0"/>
              </a:rPr>
              <a:t>4</a:t>
            </a:r>
            <a:r>
              <a:rPr lang="en-US" sz="2000" u="none" dirty="0">
                <a:latin typeface="Arial Narrow" pitchFamily="34" charset="0"/>
              </a:rPr>
              <a:t> + 1 =&gt; ß² = x</a:t>
            </a:r>
            <a:r>
              <a:rPr lang="en-US" sz="2000" u="none" baseline="28000" dirty="0">
                <a:latin typeface="Arial Narrow" pitchFamily="34" charset="0"/>
              </a:rPr>
              <a:t>8</a:t>
            </a:r>
            <a:r>
              <a:rPr lang="en-US" sz="2000" u="none" dirty="0">
                <a:latin typeface="Arial Narrow" pitchFamily="34" charset="0"/>
              </a:rPr>
              <a:t> + 1</a:t>
            </a:r>
          </a:p>
          <a:p>
            <a:pPr algn="l"/>
            <a:r>
              <a:rPr lang="en-US" sz="2000" u="none" dirty="0">
                <a:latin typeface="Arial Narrow" pitchFamily="34" charset="0"/>
              </a:rPr>
              <a:t>                                                              x</a:t>
            </a:r>
            <a:r>
              <a:rPr lang="en-US" sz="2000" u="none" baseline="28000" dirty="0">
                <a:latin typeface="Arial Narrow" pitchFamily="34" charset="0"/>
              </a:rPr>
              <a:t>7</a:t>
            </a:r>
            <a:r>
              <a:rPr lang="en-US" sz="2000" u="none" dirty="0">
                <a:latin typeface="Arial Narrow" pitchFamily="34" charset="0"/>
              </a:rPr>
              <a:t> = x</a:t>
            </a:r>
            <a:r>
              <a:rPr lang="en-US" sz="2000" u="none" baseline="28000" dirty="0">
                <a:latin typeface="Arial Narrow" pitchFamily="34" charset="0"/>
              </a:rPr>
              <a:t>6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3 </a:t>
            </a:r>
            <a:r>
              <a:rPr lang="en-US" sz="2000" u="none" dirty="0">
                <a:latin typeface="Arial Narrow" pitchFamily="34" charset="0"/>
              </a:rPr>
              <a:t>+ x + 1</a:t>
            </a:r>
          </a:p>
          <a:p>
            <a:r>
              <a:rPr lang="en-US" sz="2000" u="none" dirty="0">
                <a:latin typeface="Arial Narrow" pitchFamily="34" charset="0"/>
              </a:rPr>
              <a:t>                                                              x</a:t>
            </a:r>
            <a:r>
              <a:rPr lang="en-US" sz="2000" u="none" baseline="28000" dirty="0">
                <a:latin typeface="Arial Narrow" pitchFamily="34" charset="0"/>
              </a:rPr>
              <a:t>8</a:t>
            </a:r>
            <a:r>
              <a:rPr lang="en-US" sz="2000" u="none" dirty="0">
                <a:latin typeface="Arial Narrow" pitchFamily="34" charset="0"/>
              </a:rPr>
              <a:t> = x</a:t>
            </a:r>
            <a:r>
              <a:rPr lang="en-US" sz="2000" u="none" baseline="28000" dirty="0">
                <a:latin typeface="Arial Narrow" pitchFamily="34" charset="0"/>
              </a:rPr>
              <a:t>7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4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2</a:t>
            </a:r>
            <a:r>
              <a:rPr lang="en-US" sz="2000" u="none" dirty="0">
                <a:latin typeface="Arial Narrow" pitchFamily="34" charset="0"/>
              </a:rPr>
              <a:t> + x  </a:t>
            </a:r>
            <a:br>
              <a:rPr lang="en-US" sz="2000" u="none" dirty="0">
                <a:latin typeface="Arial Narrow" pitchFamily="34" charset="0"/>
              </a:rPr>
            </a:br>
            <a:r>
              <a:rPr lang="en-US" sz="2000" u="none" dirty="0">
                <a:latin typeface="Arial Narrow" pitchFamily="34" charset="0"/>
              </a:rPr>
              <a:t> </a:t>
            </a:r>
            <a:r>
              <a:rPr lang="en-US" sz="2000" u="none" dirty="0" smtClean="0">
                <a:latin typeface="Arial Narrow" pitchFamily="34" charset="0"/>
              </a:rPr>
              <a:t>                                                   </a:t>
            </a:r>
            <a:r>
              <a:rPr lang="en-US" sz="2000" u="none" dirty="0" smtClean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2000" u="none" baseline="28000" dirty="0" smtClean="0">
                <a:solidFill>
                  <a:srgbClr val="000000"/>
                </a:solidFill>
                <a:latin typeface="Arial Narrow" pitchFamily="34" charset="0"/>
              </a:rPr>
              <a:t>8</a:t>
            </a:r>
            <a:r>
              <a:rPr lang="en-US" sz="2000" u="none" dirty="0" smtClean="0">
                <a:latin typeface="Arial Narrow" pitchFamily="34" charset="0"/>
              </a:rPr>
              <a:t>  </a:t>
            </a:r>
            <a:r>
              <a:rPr lang="en-US" sz="2000" u="none" dirty="0">
                <a:latin typeface="Arial Narrow" pitchFamily="34" charset="0"/>
              </a:rPr>
              <a:t>=  x</a:t>
            </a:r>
            <a:r>
              <a:rPr lang="en-US" sz="2000" u="none" baseline="28000" dirty="0">
                <a:latin typeface="Arial Narrow" pitchFamily="34" charset="0"/>
              </a:rPr>
              <a:t>6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3 </a:t>
            </a:r>
            <a:r>
              <a:rPr lang="en-US" sz="2000" u="none" dirty="0">
                <a:latin typeface="Arial Narrow" pitchFamily="34" charset="0"/>
              </a:rPr>
              <a:t>+ x + 1 + x</a:t>
            </a:r>
            <a:r>
              <a:rPr lang="en-US" sz="2000" u="none" baseline="28000" dirty="0">
                <a:latin typeface="Arial Narrow" pitchFamily="34" charset="0"/>
              </a:rPr>
              <a:t>4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2</a:t>
            </a:r>
            <a:r>
              <a:rPr lang="en-US" sz="2000" u="none" dirty="0">
                <a:latin typeface="Arial Narrow" pitchFamily="34" charset="0"/>
              </a:rPr>
              <a:t> + x  = x</a:t>
            </a:r>
            <a:r>
              <a:rPr lang="en-US" sz="2000" u="none" baseline="28000" dirty="0">
                <a:latin typeface="Arial Narrow" pitchFamily="34" charset="0"/>
              </a:rPr>
              <a:t>6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4 </a:t>
            </a:r>
            <a:r>
              <a:rPr lang="en-US" sz="2000" u="none" dirty="0">
                <a:latin typeface="Arial Narrow" pitchFamily="34" charset="0"/>
              </a:rPr>
              <a:t>+  x</a:t>
            </a:r>
            <a:r>
              <a:rPr lang="en-US" sz="2000" u="none" baseline="28000" dirty="0">
                <a:latin typeface="Arial Narrow" pitchFamily="34" charset="0"/>
              </a:rPr>
              <a:t>3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2</a:t>
            </a:r>
            <a:r>
              <a:rPr lang="en-US" sz="2000" u="none" dirty="0">
                <a:latin typeface="Arial Narrow" pitchFamily="34" charset="0"/>
              </a:rPr>
              <a:t> + 1 </a:t>
            </a:r>
          </a:p>
          <a:p>
            <a:pPr algn="l"/>
            <a:r>
              <a:rPr lang="de-DE" sz="2000" u="none" dirty="0">
                <a:latin typeface="Arial Narrow" pitchFamily="34" charset="0"/>
              </a:rPr>
              <a:t>	       </a:t>
            </a:r>
            <a:r>
              <a:rPr lang="en-US" sz="2000" u="none" dirty="0">
                <a:latin typeface="Arial Narrow" pitchFamily="34" charset="0"/>
              </a:rPr>
              <a:t>ß² = x</a:t>
            </a:r>
            <a:r>
              <a:rPr lang="en-US" sz="2000" u="none" baseline="28000" dirty="0">
                <a:latin typeface="Arial Narrow" pitchFamily="34" charset="0"/>
              </a:rPr>
              <a:t>8</a:t>
            </a:r>
            <a:r>
              <a:rPr lang="en-US" sz="2000" u="none" dirty="0">
                <a:latin typeface="Arial Narrow" pitchFamily="34" charset="0"/>
              </a:rPr>
              <a:t> + 1 =  x</a:t>
            </a:r>
            <a:r>
              <a:rPr lang="en-US" sz="2000" u="none" baseline="28000" dirty="0">
                <a:latin typeface="Arial Narrow" pitchFamily="34" charset="0"/>
              </a:rPr>
              <a:t>6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4 </a:t>
            </a:r>
            <a:r>
              <a:rPr lang="en-US" sz="2000" u="none" dirty="0">
                <a:latin typeface="Arial Narrow" pitchFamily="34" charset="0"/>
              </a:rPr>
              <a:t>+  x</a:t>
            </a:r>
            <a:r>
              <a:rPr lang="en-US" sz="2000" u="none" baseline="28000" dirty="0">
                <a:latin typeface="Arial Narrow" pitchFamily="34" charset="0"/>
              </a:rPr>
              <a:t>3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2</a:t>
            </a:r>
            <a:r>
              <a:rPr lang="en-US" sz="2000" u="none" dirty="0">
                <a:latin typeface="Arial Narrow" pitchFamily="34" charset="0"/>
              </a:rPr>
              <a:t> + 1 + 1 </a:t>
            </a:r>
            <a:r>
              <a:rPr lang="en-US" sz="2000" u="none" dirty="0" smtClean="0">
                <a:latin typeface="Arial Narrow" pitchFamily="34" charset="0"/>
              </a:rPr>
              <a:t>=   </a:t>
            </a:r>
            <a:r>
              <a:rPr lang="en-US" sz="2000" u="none" dirty="0">
                <a:latin typeface="Arial Narrow" pitchFamily="34" charset="0"/>
              </a:rPr>
              <a:t>x</a:t>
            </a:r>
            <a:r>
              <a:rPr lang="en-US" sz="2000" u="none" baseline="28000" dirty="0">
                <a:latin typeface="Arial Narrow" pitchFamily="34" charset="0"/>
              </a:rPr>
              <a:t>6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4 </a:t>
            </a:r>
            <a:r>
              <a:rPr lang="en-US" sz="2000" u="none" dirty="0">
                <a:latin typeface="Arial Narrow" pitchFamily="34" charset="0"/>
              </a:rPr>
              <a:t>+  x</a:t>
            </a:r>
            <a:r>
              <a:rPr lang="en-US" sz="2000" u="none" baseline="28000" dirty="0">
                <a:latin typeface="Arial Narrow" pitchFamily="34" charset="0"/>
              </a:rPr>
              <a:t>3 </a:t>
            </a:r>
            <a:r>
              <a:rPr lang="en-US" sz="2000" u="none" dirty="0">
                <a:latin typeface="Arial Narrow" pitchFamily="34" charset="0"/>
              </a:rPr>
              <a:t>+ x</a:t>
            </a:r>
            <a:r>
              <a:rPr lang="en-US" sz="2000" u="none" baseline="28000" dirty="0">
                <a:latin typeface="Arial Narrow" pitchFamily="34" charset="0"/>
              </a:rPr>
              <a:t>2</a:t>
            </a:r>
            <a:r>
              <a:rPr lang="en-US" sz="2000" u="none" dirty="0">
                <a:latin typeface="Arial Narrow" pitchFamily="34" charset="0"/>
              </a:rPr>
              <a:t> </a:t>
            </a:r>
          </a:p>
          <a:p>
            <a:pPr algn="l"/>
            <a:r>
              <a:rPr lang="de-DE" sz="2000" u="none" dirty="0">
                <a:latin typeface="Arial Narrow" pitchFamily="34" charset="0"/>
              </a:rPr>
              <a:t>                        = </a:t>
            </a:r>
            <a:r>
              <a:rPr lang="de-DE" sz="2000" u="none" dirty="0" smtClean="0">
                <a:solidFill>
                  <a:srgbClr val="FF0000"/>
                </a:solidFill>
                <a:latin typeface="Arial Narrow" pitchFamily="34" charset="0"/>
              </a:rPr>
              <a:t>1011100</a:t>
            </a:r>
            <a:r>
              <a:rPr lang="en-US" sz="2000" u="none" baseline="30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u="none" baseline="30000" dirty="0" smtClean="0">
                <a:latin typeface="Arial Narrow" pitchFamily="34" charset="0"/>
              </a:rPr>
              <a:t>         </a:t>
            </a:r>
            <a:endParaRPr lang="en-US" sz="2000" u="none" dirty="0">
              <a:latin typeface="Arial Narrow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348312" y="572117"/>
            <a:ext cx="605174" cy="31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429" tIns="50214" rIns="100429" bIns="50214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dirty="0">
                <a:latin typeface="Arial Narrow" pitchFamily="34" charset="0"/>
              </a:rPr>
              <a:t>(12 P)</a:t>
            </a:r>
          </a:p>
        </p:txBody>
      </p:sp>
      <p:cxnSp>
        <p:nvCxnSpPr>
          <p:cNvPr id="3" name="Gerade Verbindung 2"/>
          <p:cNvCxnSpPr/>
          <p:nvPr/>
        </p:nvCxnSpPr>
        <p:spPr bwMode="auto">
          <a:xfrm flipH="1">
            <a:off x="4464695" y="5547047"/>
            <a:ext cx="288032" cy="21602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Gerade Verbindung 6"/>
          <p:cNvCxnSpPr/>
          <p:nvPr/>
        </p:nvCxnSpPr>
        <p:spPr bwMode="auto">
          <a:xfrm flipH="1">
            <a:off x="4750574" y="5547047"/>
            <a:ext cx="288032" cy="21602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51768009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1617</Words>
  <Application>Microsoft Office PowerPoint</Application>
  <PresentationFormat>Benutzerdefiniert</PresentationFormat>
  <Paragraphs>305</Paragraphs>
  <Slides>17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4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bosch</vt:lpstr>
      <vt:lpstr>Equation</vt:lpstr>
      <vt:lpstr>Worksheet</vt:lpstr>
      <vt:lpstr>Arbeitsblatt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Adi</cp:lastModifiedBy>
  <cp:revision>721</cp:revision>
  <cp:lastPrinted>2015-11-05T16:59:30Z</cp:lastPrinted>
  <dcterms:created xsi:type="dcterms:W3CDTF">1996-03-01T13:14:56Z</dcterms:created>
  <dcterms:modified xsi:type="dcterms:W3CDTF">2023-05-31T10:28:52Z</dcterms:modified>
</cp:coreProperties>
</file>