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49" r:id="rId3"/>
  </p:sldMasterIdLst>
  <p:notesMasterIdLst>
    <p:notesMasterId r:id="rId20"/>
  </p:notesMasterIdLst>
  <p:handoutMasterIdLst>
    <p:handoutMasterId r:id="rId21"/>
  </p:handoutMasterIdLst>
  <p:sldIdLst>
    <p:sldId id="379" r:id="rId4"/>
    <p:sldId id="345" r:id="rId5"/>
    <p:sldId id="420" r:id="rId6"/>
    <p:sldId id="415" r:id="rId7"/>
    <p:sldId id="416" r:id="rId8"/>
    <p:sldId id="431" r:id="rId9"/>
    <p:sldId id="429" r:id="rId10"/>
    <p:sldId id="421" r:id="rId11"/>
    <p:sldId id="422" r:id="rId12"/>
    <p:sldId id="423" r:id="rId13"/>
    <p:sldId id="424" r:id="rId14"/>
    <p:sldId id="410" r:id="rId15"/>
    <p:sldId id="418" r:id="rId16"/>
    <p:sldId id="428" r:id="rId17"/>
    <p:sldId id="430" r:id="rId18"/>
    <p:sldId id="419" r:id="rId19"/>
  </p:sldIdLst>
  <p:sldSz cx="9144000" cy="6858000" type="screen4x3"/>
  <p:notesSz cx="7104063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A2D4D4"/>
    <a:srgbClr val="FDE3F9"/>
    <a:srgbClr val="FEF4FD"/>
    <a:srgbClr val="FF0066"/>
    <a:srgbClr val="023DD0"/>
    <a:srgbClr val="009999"/>
    <a:srgbClr val="FF0000"/>
    <a:srgbClr val="FFFFFF"/>
    <a:srgbClr val="FAA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7" autoAdjust="0"/>
    <p:restoredTop sz="98862" autoAdjust="0"/>
  </p:normalViewPr>
  <p:slideViewPr>
    <p:cSldViewPr snapToGrid="0">
      <p:cViewPr>
        <p:scale>
          <a:sx n="80" d="100"/>
          <a:sy n="80" d="100"/>
        </p:scale>
        <p:origin x="-546" y="198"/>
      </p:cViewPr>
      <p:guideLst>
        <p:guide orient="horz" pos="16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77693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372" y="1"/>
            <a:ext cx="3077693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3948"/>
            <a:ext cx="3077693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372" y="9723948"/>
            <a:ext cx="3077693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8F6FFC-98E6-4A8C-8266-E962F1A31B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7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13206" cy="54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857" y="2"/>
            <a:ext cx="3113206" cy="54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85813"/>
            <a:ext cx="5135563" cy="385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7133" y="4874249"/>
            <a:ext cx="5189805" cy="456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50139"/>
            <a:ext cx="3113206" cy="47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857" y="9750139"/>
            <a:ext cx="3113206" cy="47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1" rIns="95059" bIns="475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8B132B-0B2A-4EBC-8029-0BD24BBBE6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127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27ED57EF-039D-4714-BEFE-FB28D6624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003" indent="-285771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82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315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548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781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2013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246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480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28BEE3-6177-4EF0-800E-3C7DE895A4B9}" type="slidenum">
              <a:rPr lang="de-DE" altLang="de-DE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CD936821-AE0B-4275-9FFE-5AAB290595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D96C2CCA-12F1-48F3-9153-FD74A0FEC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8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27ED57EF-039D-4714-BEFE-FB28D6624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003" indent="-285771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82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315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548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781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2013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246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480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28BEE3-6177-4EF0-800E-3C7DE895A4B9}" type="slidenum">
              <a:rPr lang="de-DE" altLang="de-DE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CD936821-AE0B-4275-9FFE-5AAB290595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D96C2CCA-12F1-48F3-9153-FD74A0FEC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11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01EB9-FAAC-448A-B70E-04EE54ABB409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22531" name="Rectangle 5"/>
          <p:cNvSpPr txBox="1">
            <a:spLocks noGrp="1" noChangeArrowheads="1"/>
          </p:cNvSpPr>
          <p:nvPr/>
        </p:nvSpPr>
        <p:spPr bwMode="auto">
          <a:xfrm>
            <a:off x="3926617" y="9504422"/>
            <a:ext cx="3002133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26" tIns="0" rIns="19226" bIns="0" anchor="b"/>
          <a:lstStyle/>
          <a:p>
            <a:pPr algn="r" defTabSz="768758"/>
            <a:fld id="{A5B3CA19-90EE-4280-8335-06F24975726D}" type="slidenum">
              <a:rPr lang="en-GB" sz="1000" i="1"/>
              <a:pPr algn="r" defTabSz="768758"/>
              <a:t>16</a:t>
            </a:fld>
            <a:endParaRPr lang="en-GB" sz="1000" i="1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5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3003" indent="-285771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82" indent="-228617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315" indent="-228617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548" indent="-228617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781" indent="-228617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2013" indent="-228617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246" indent="-228617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480" indent="-228617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21CC8F-1386-4F56-994B-AD481315C0F1}" type="slidenum">
              <a:rPr lang="de-DE" sz="1200"/>
              <a:pPr eaLnBrk="1" hangingPunct="1"/>
              <a:t>2</a:t>
            </a:fld>
            <a:endParaRPr lang="de-DE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72575" indent="-297144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188577" indent="-23771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664007" indent="-23771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2139438" indent="-237715" eaLnBrk="0" hangingPunct="0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614869" indent="-237715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3090300" indent="-237715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565730" indent="-237715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4041162" indent="-237715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644801-51A1-492F-8873-042EAF61FD4C}" type="slidenum">
              <a:rPr lang="de-DE" sz="1200"/>
              <a:pPr eaLnBrk="1" hangingPunct="1"/>
              <a:t>3</a:t>
            </a:fld>
            <a:endParaRPr lang="de-DE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18100" cy="383857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676" y="4861156"/>
            <a:ext cx="5206714" cy="460745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cs typeface="Arial" pitchFamily="34" charset="0"/>
              </a:rPr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1204543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791939" y="9437030"/>
            <a:ext cx="2958034" cy="45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 anchor="b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6DE9038-36AE-4F74-A75B-1F9BEC2D720F}" type="slidenum">
              <a:rPr lang="de-DE" sz="1200"/>
              <a:pPr algn="r" eaLnBrk="1" hangingPunct="1"/>
              <a:t>4</a:t>
            </a:fld>
            <a:endParaRPr 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46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791939" y="9437030"/>
            <a:ext cx="2958034" cy="45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 anchor="b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6DE9038-36AE-4F74-A75B-1F9BEC2D720F}" type="slidenum">
              <a:rPr lang="de-DE" sz="1200"/>
              <a:pPr algn="r" eaLnBrk="1" hangingPunct="1"/>
              <a:t>5</a:t>
            </a:fld>
            <a:endParaRPr 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80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765175"/>
            <a:ext cx="5100638" cy="382587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011" y="4847745"/>
            <a:ext cx="5247522" cy="45929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>
                <a:latin typeface="Arial" pitchFamily="34" charset="0"/>
              </a:rPr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202946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7FFCC-744E-4DAA-A401-B9BC738E0EAD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2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3003" indent="-285771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82" indent="-228617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315" indent="-228617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548" indent="-228617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781" indent="-228617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2013" indent="-228617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246" indent="-228617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480" indent="-228617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CE9B72-A6AB-44D8-B732-1838155E77D0}" type="slidenum">
              <a:rPr lang="de-DE" sz="1200"/>
              <a:pPr eaLnBrk="1" hangingPunct="1"/>
              <a:t>12</a:t>
            </a:fld>
            <a:endParaRPr lang="de-DE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39775"/>
            <a:ext cx="4937125" cy="37036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965" y="4690721"/>
            <a:ext cx="4983270" cy="444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cs typeface="Arial" pitchFamily="34" charset="0"/>
              </a:rPr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1555675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27ED57EF-039D-4714-BEFE-FB28D6624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003" indent="-285771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82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315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548" indent="-228617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781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2013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246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480" indent="-228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28BEE3-6177-4EF0-800E-3C7DE895A4B9}" type="slidenum">
              <a:rPr lang="de-DE" altLang="de-DE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CD936821-AE0B-4275-9FFE-5AAB290595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D96C2CCA-12F1-48F3-9153-FD74A0FEC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5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64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54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369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8931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Wednesday April, 6th 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CF92E6-7AF6-449C-A430-3501971D2F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3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C6B09-AB7B-45AF-A0F0-3B3DE66CD6EF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A50A3-BB7D-47EA-8F5D-FCC6A12BE7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81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733F-69DD-410A-BF96-CD46B62E5B7E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49590-01F6-4F12-A93D-98BEDED6166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77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F3C7-65F5-4B7A-9171-4D9AFF5B35BA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1762C-03C7-4223-819F-9B5647E7B5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65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E109F-2B65-4C9D-BB1B-936699EF919F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E320A-88EE-4BE7-B704-A1C2C157FD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38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23A-3E43-4AC7-A309-BF4A9B88C183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38EB-EAF4-401E-959F-654147288F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30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BF4B7-FC49-46B9-8047-0B87933571B3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6226E-4C7C-4D26-8E81-E69EB5DF8EA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0E90F-0D57-48E3-B3E3-E47EB1565671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FE8A4-6BFC-4152-A28F-612A1019E53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34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03839-BFE9-4E13-AF94-7A2E695A232C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36FC-4C83-4378-A5FF-D3BF28892F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65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1444-5E50-442F-9271-410A8D284E8B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AD71-46D3-4B3B-B465-76BF0290A4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14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08482-516D-42D6-AB7C-4FCE9F685F0E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592F4-73DD-48F7-9B6B-E35CAB8F86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63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DE917-3941-46D1-8F4B-FC13DDDBCFB6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3B40-D8B4-4E8E-B7F2-5EBCF52E86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8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BABA1-E4AB-4DD3-8B8A-B44FAA46A8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686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733F0-F18D-441D-8EBC-E440F5C053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0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47337-F80A-4F59-84AA-C611002CB8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36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19B37-5797-4365-BCC6-C52E73C5FB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82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B894-13F4-48F9-A257-1F6E4364B2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8597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988E-41CC-457B-8E13-722E142ECF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98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4C142-6C46-4517-8328-FBEEFC9FBB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8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463B1-3238-4717-882A-508B496DC6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81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D31DE-DD7E-4B60-B89A-1185EBFDA8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77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9B967-7DD0-41E7-8BE4-BC9622EF83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00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D331-2967-4142-8FC0-E1AC399121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963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80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90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578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72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50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8"/>
          <p:cNvSpPr txBox="1">
            <a:spLocks noChangeArrowheads="1"/>
          </p:cNvSpPr>
          <p:nvPr userDrawn="1"/>
        </p:nvSpPr>
        <p:spPr bwMode="auto">
          <a:xfrm>
            <a:off x="6281738" y="6446838"/>
            <a:ext cx="2362200" cy="274637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1200" b="1">
                <a:latin typeface="Arial Narrow" pitchFamily="34" charset="0"/>
                <a:cs typeface="Arial" charset="0"/>
              </a:rPr>
              <a:t>Page    </a:t>
            </a:r>
            <a:fld id="{A895DFDB-A363-48FC-A6F1-930FC66D1DD6}" type="slidenum">
              <a:rPr lang="de-DE" sz="1200" b="1" smtClean="0">
                <a:latin typeface="Arial Narrow" pitchFamily="34" charset="0"/>
                <a:cs typeface="Arial" charset="0"/>
              </a:rPr>
              <a:pPr algn="r">
                <a:spcBef>
                  <a:spcPct val="50000"/>
                </a:spcBef>
                <a:defRPr/>
              </a:pPr>
              <a:t>‹Nr.›</a:t>
            </a:fld>
            <a:endParaRPr lang="de-DE" sz="1200" b="1">
              <a:latin typeface="Arial Narrow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56" r:id="rId2"/>
    <p:sldLayoutId id="2147484457" r:id="rId3"/>
    <p:sldLayoutId id="2147484458" r:id="rId4"/>
    <p:sldLayoutId id="2147484459" r:id="rId5"/>
    <p:sldLayoutId id="2147484460" r:id="rId6"/>
    <p:sldLayoutId id="2147484461" r:id="rId7"/>
    <p:sldLayoutId id="2147484462" r:id="rId8"/>
    <p:sldLayoutId id="2147484463" r:id="rId9"/>
    <p:sldLayoutId id="2147484464" r:id="rId10"/>
    <p:sldLayoutId id="2147484465" r:id="rId11"/>
    <p:sldLayoutId id="2147484466" r:id="rId12"/>
    <p:sldLayoutId id="214748449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/>
            </a:lvl1pPr>
          </a:lstStyle>
          <a:p>
            <a:pPr>
              <a:defRPr/>
            </a:pPr>
            <a:fld id="{0B931161-EB18-4616-AC32-A70CC6CCC116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8A461402-DC33-41AD-BC89-7D6116503F9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0363" y="62722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FA0140BD-DC48-4711-A5B7-944BE5CB8F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4.xlsx"/><Relationship Id="rId5" Type="http://schemas.openxmlformats.org/officeDocument/2006/relationships/image" Target="../media/image12.emf"/><Relationship Id="rId4" Type="http://schemas.openxmlformats.org/officeDocument/2006/relationships/package" Target="../embeddings/Microsoft_Excel_Worksheet3.xls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3"/>
          <p:cNvSpPr txBox="1">
            <a:spLocks noChangeArrowheads="1"/>
          </p:cNvSpPr>
          <p:nvPr/>
        </p:nvSpPr>
        <p:spPr bwMode="auto">
          <a:xfrm>
            <a:off x="685800" y="3614028"/>
            <a:ext cx="4627605" cy="5847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Arial Narrow" pitchFamily="34" charset="0"/>
              </a:rPr>
              <a:t>Date : 	22.07.2021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Arial Narrow" pitchFamily="34" charset="0"/>
              </a:rPr>
              <a:t>Duration :   90 Minutes.   75% of the evaluation score</a:t>
            </a:r>
            <a:endParaRPr lang="en-US" altLang="de-DE" sz="1000" b="1" dirty="0">
              <a:latin typeface="Arial Narrow" pitchFamily="34" charset="0"/>
            </a:endParaRPr>
          </a:p>
        </p:txBody>
      </p:sp>
      <p:sp>
        <p:nvSpPr>
          <p:cNvPr id="179309" name="Text Box 109"/>
          <p:cNvSpPr txBox="1">
            <a:spLocks noChangeArrowheads="1"/>
          </p:cNvSpPr>
          <p:nvPr/>
        </p:nvSpPr>
        <p:spPr bwMode="auto">
          <a:xfrm>
            <a:off x="923405" y="1023678"/>
            <a:ext cx="729719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0" hangingPunct="0">
              <a:defRPr/>
            </a:pPr>
            <a:r>
              <a:rPr lang="en-US" sz="2800" b="1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Cryptology System Design Fundamentals</a:t>
            </a:r>
          </a:p>
          <a:p>
            <a:pPr lvl="0" eaLnBrk="0" hangingPunct="0">
              <a:defRPr/>
            </a:pPr>
            <a:r>
              <a:rPr lang="en-US" sz="1600" b="1" dirty="0" err="1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Grundlagen</a:t>
            </a:r>
            <a:r>
              <a:rPr lang="en-US" sz="1600" b="1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des </a:t>
            </a:r>
            <a:r>
              <a:rPr lang="en-US" sz="1600" b="1" dirty="0" err="1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kryptographischen</a:t>
            </a:r>
            <a:r>
              <a:rPr lang="en-US" sz="1600" b="1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Systementwurfs</a:t>
            </a:r>
            <a:endParaRPr lang="en-US" sz="1600" b="1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0" eaLnBrk="0" hangingPunct="0">
              <a:defRPr/>
            </a:pPr>
            <a:endParaRPr lang="en-US" sz="1600" b="1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0" eaLnBrk="0" hangingPunct="0"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Module ID: ET-IDA-057, ET-IDA-110</a:t>
            </a:r>
            <a:endParaRPr lang="en-US" sz="600" b="1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0" hangingPunct="0">
              <a:defRPr/>
            </a:pPr>
            <a:endParaRPr lang="en-US" sz="1800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0" hangingPunct="0"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Final Examination</a:t>
            </a:r>
          </a:p>
          <a:p>
            <a:pPr algn="ctr" eaLnBrk="0" hangingPunct="0"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Design-Problems Section: Open book examination part</a:t>
            </a:r>
          </a:p>
          <a:p>
            <a:pPr algn="ctr" eaLnBrk="0" hangingPunct="0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V9-adi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307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60229"/>
            <a:ext cx="18859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0229"/>
            <a:ext cx="2393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088665" y="3274785"/>
            <a:ext cx="94456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5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Prof. W. Adi</a:t>
            </a:r>
            <a:endParaRPr lang="de-DE" sz="1050" u="sng" dirty="0"/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665761" y="4931785"/>
            <a:ext cx="4120551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dirty="0">
                <a:latin typeface="Calibri" pitchFamily="34" charset="0"/>
              </a:rPr>
              <a:t>   Vorname       ………………………………………..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dirty="0">
                <a:latin typeface="Calibri" pitchFamily="34" charset="0"/>
              </a:rPr>
              <a:t>   Nachname    ………………………………………..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dirty="0">
                <a:latin typeface="Calibri" pitchFamily="34" charset="0"/>
              </a:rPr>
              <a:t>  Matrikel-Nr.  ……………………………………….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dirty="0">
                <a:latin typeface="Calibri" pitchFamily="34" charset="0"/>
              </a:rPr>
              <a:t>Fachrichtung: ……………………………………</a:t>
            </a:r>
          </a:p>
        </p:txBody>
      </p:sp>
      <p:sp>
        <p:nvSpPr>
          <p:cNvPr id="2" name="Rechteck 1"/>
          <p:cNvSpPr/>
          <p:nvPr/>
        </p:nvSpPr>
        <p:spPr>
          <a:xfrm>
            <a:off x="685800" y="4312578"/>
            <a:ext cx="410051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Arial Narrow" panose="020B0606020202030204" pitchFamily="34" charset="0"/>
              </a:rPr>
              <a:t>Please write your answer on the same question sheet.</a:t>
            </a:r>
          </a:p>
          <a:p>
            <a:pPr algn="l"/>
            <a:r>
              <a:rPr lang="en-US" dirty="0" err="1">
                <a:latin typeface="Arial Narrow" panose="020B0606020202030204" pitchFamily="34" charset="0"/>
              </a:rPr>
              <a:t>Bitte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schreiben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Sie</a:t>
            </a:r>
            <a:r>
              <a:rPr lang="en-US" dirty="0">
                <a:latin typeface="Arial Narrow" panose="020B0606020202030204" pitchFamily="34" charset="0"/>
              </a:rPr>
              <a:t> die </a:t>
            </a:r>
            <a:r>
              <a:rPr lang="en-US" dirty="0" err="1">
                <a:latin typeface="Arial Narrow" panose="020B0606020202030204" pitchFamily="34" charset="0"/>
              </a:rPr>
              <a:t>Lösungen</a:t>
            </a:r>
            <a:r>
              <a:rPr lang="en-US" dirty="0">
                <a:latin typeface="Arial Narrow" panose="020B0606020202030204" pitchFamily="34" charset="0"/>
              </a:rPr>
              <a:t> auf die </a:t>
            </a:r>
            <a:r>
              <a:rPr lang="en-US" dirty="0" err="1">
                <a:latin typeface="Arial Narrow" panose="020B0606020202030204" pitchFamily="34" charset="0"/>
              </a:rPr>
              <a:t>Aufgabenblätter</a:t>
            </a:r>
            <a:r>
              <a:rPr lang="en-US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CDECEB-4B40-4F4C-BD49-1849627EEA75}"/>
              </a:ext>
            </a:extLst>
          </p:cNvPr>
          <p:cNvSpPr txBox="1"/>
          <p:nvPr/>
        </p:nvSpPr>
        <p:spPr>
          <a:xfrm rot="19821983">
            <a:off x="4014176" y="4383896"/>
            <a:ext cx="531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Solution</a:t>
            </a:r>
          </a:p>
        </p:txBody>
      </p:sp>
    </p:spTree>
    <p:extLst>
      <p:ext uri="{BB962C8B-B14F-4D97-AF65-F5344CB8AC3E}">
        <p14:creationId xmlns:p14="http://schemas.microsoft.com/office/powerpoint/2010/main" val="3400996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43DDA1-5B30-413E-B8CF-75B2D7D5C9DC}"/>
              </a:ext>
            </a:extLst>
          </p:cNvPr>
          <p:cNvSpPr txBox="1"/>
          <p:nvPr/>
        </p:nvSpPr>
        <p:spPr>
          <a:xfrm>
            <a:off x="345152" y="151"/>
            <a:ext cx="273696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GB" dirty="0"/>
              <a:t>Solution Problem 3: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7B16D752-A891-4949-956F-417A2068AFDC}"/>
              </a:ext>
            </a:extLst>
          </p:cNvPr>
          <p:cNvSpPr/>
          <p:nvPr/>
        </p:nvSpPr>
        <p:spPr>
          <a:xfrm>
            <a:off x="225714" y="628231"/>
            <a:ext cx="5977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762000">
              <a:defRPr/>
            </a:pPr>
            <a:r>
              <a:rPr lang="en-US" sz="1600" b="1" dirty="0">
                <a:latin typeface="Arial Narrow" pitchFamily="34" charset="0"/>
              </a:rPr>
              <a:t>1. Which multiplicative orders are possible for elements in GF(2</a:t>
            </a:r>
            <a:r>
              <a:rPr lang="en-US" sz="1600" b="1" baseline="30000" dirty="0">
                <a:latin typeface="Arial Narrow" pitchFamily="34" charset="0"/>
              </a:rPr>
              <a:t>6</a:t>
            </a:r>
            <a:r>
              <a:rPr lang="en-US" sz="1600" b="1" dirty="0">
                <a:latin typeface="Arial Narrow" pitchFamily="34" charset="0"/>
              </a:rPr>
              <a:t>)? Why?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0C6F1133-7810-40BC-9A42-58FEAE628C66}"/>
              </a:ext>
            </a:extLst>
          </p:cNvPr>
          <p:cNvSpPr/>
          <p:nvPr/>
        </p:nvSpPr>
        <p:spPr>
          <a:xfrm>
            <a:off x="225714" y="1526912"/>
            <a:ext cx="53222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762000">
              <a:defRPr/>
            </a:pPr>
            <a:r>
              <a:rPr lang="en-GB" sz="1600" b="1" dirty="0">
                <a:latin typeface="Arial Narrow" pitchFamily="34" charset="0"/>
              </a:rPr>
              <a:t>2. (a) Which one is a primitive element in GF(2</a:t>
            </a:r>
            <a:r>
              <a:rPr lang="en-GB" sz="1600" b="1" baseline="30000" dirty="0">
                <a:latin typeface="Arial Narrow" pitchFamily="34" charset="0"/>
              </a:rPr>
              <a:t>6</a:t>
            </a:r>
            <a:r>
              <a:rPr lang="en-GB" sz="1600" b="1" dirty="0">
                <a:latin typeface="Arial Narrow" pitchFamily="34" charset="0"/>
              </a:rPr>
              <a:t>): </a:t>
            </a:r>
            <a:r>
              <a:rPr lang="en-GB" sz="1600" b="1" dirty="0">
                <a:latin typeface="Arial Narrow" pitchFamily="34" charset="0"/>
                <a:sym typeface="Symbol" pitchFamily="18" charset="2"/>
              </a:rPr>
              <a:t>x</a:t>
            </a:r>
            <a:r>
              <a:rPr lang="en-GB" sz="1600" b="1" baseline="30000" dirty="0">
                <a:latin typeface="Arial Narrow" pitchFamily="34" charset="0"/>
                <a:sym typeface="Symbol" pitchFamily="18" charset="2"/>
              </a:rPr>
              <a:t>5</a:t>
            </a:r>
            <a:r>
              <a:rPr lang="en-GB" sz="1600" b="1" dirty="0">
                <a:latin typeface="Arial Narrow" pitchFamily="34" charset="0"/>
                <a:sym typeface="Symbol" pitchFamily="18" charset="2"/>
              </a:rPr>
              <a:t> or x</a:t>
            </a:r>
            <a:r>
              <a:rPr lang="en-GB" sz="1600" b="1" baseline="30000" dirty="0">
                <a:latin typeface="Arial Narrow" pitchFamily="34" charset="0"/>
                <a:sym typeface="Symbol" pitchFamily="18" charset="2"/>
              </a:rPr>
              <a:t>9 </a:t>
            </a:r>
            <a:r>
              <a:rPr lang="en-GB" sz="1600" b="1" dirty="0">
                <a:latin typeface="Arial Narrow" pitchFamily="34" charset="0"/>
                <a:sym typeface="Symbol" pitchFamily="18" charset="2"/>
              </a:rPr>
              <a:t>? Why? </a:t>
            </a:r>
          </a:p>
        </p:txBody>
      </p:sp>
      <p:sp>
        <p:nvSpPr>
          <p:cNvPr id="2" name="Rechteck 1"/>
          <p:cNvSpPr/>
          <p:nvPr/>
        </p:nvSpPr>
        <p:spPr>
          <a:xfrm>
            <a:off x="345152" y="5255346"/>
            <a:ext cx="4077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762000">
              <a:defRPr/>
            </a:pPr>
            <a:r>
              <a:rPr lang="en-GB" sz="1600" b="1" dirty="0">
                <a:latin typeface="Arial Narrow" pitchFamily="34" charset="0"/>
                <a:sym typeface="Symbol" pitchFamily="18" charset="2"/>
              </a:rPr>
              <a:t>3. Compute the public keys of user A and user B.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1337D9B-FF45-41B7-937D-B1F3AC45F3B6}"/>
              </a:ext>
            </a:extLst>
          </p:cNvPr>
          <p:cNvSpPr/>
          <p:nvPr/>
        </p:nvSpPr>
        <p:spPr>
          <a:xfrm>
            <a:off x="422919" y="3852938"/>
            <a:ext cx="47035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762000">
              <a:defRPr/>
            </a:pPr>
            <a:r>
              <a:rPr lang="en-GB" sz="1600" b="1" dirty="0">
                <a:latin typeface="Arial Narrow" pitchFamily="34" charset="0"/>
                <a:sym typeface="Symbol" pitchFamily="18" charset="2"/>
              </a:rPr>
              <a:t>(b) Compute the number of primitive elements in GF(2</a:t>
            </a:r>
            <a:r>
              <a:rPr lang="en-GB" sz="1600" b="1" baseline="30000" dirty="0">
                <a:latin typeface="Arial Narrow" pitchFamily="34" charset="0"/>
                <a:sym typeface="Symbol" pitchFamily="18" charset="2"/>
              </a:rPr>
              <a:t>6</a:t>
            </a:r>
            <a:r>
              <a:rPr lang="en-GB" sz="1600" b="1" dirty="0">
                <a:latin typeface="Arial Narrow" pitchFamily="34" charset="0"/>
                <a:sym typeface="Symbol" pitchFamily="18" charset="2"/>
              </a:rPr>
              <a:t>)?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99DA77-7941-4669-9300-E2BC61D91BD9}"/>
              </a:ext>
            </a:extLst>
          </p:cNvPr>
          <p:cNvSpPr/>
          <p:nvPr/>
        </p:nvSpPr>
        <p:spPr>
          <a:xfrm>
            <a:off x="466209" y="4248708"/>
            <a:ext cx="850343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latin typeface="Arial Narrow" pitchFamily="34" charset="0"/>
              </a:rPr>
              <a:t>The </a:t>
            </a:r>
            <a:r>
              <a:rPr lang="en-US" sz="1600" dirty="0">
                <a:latin typeface="Arial Narrow" pitchFamily="34" charset="0"/>
              </a:rPr>
              <a:t>number of primitive elements is the number of the elements that have an order which is equal to the highest possible order which is 63</a:t>
            </a:r>
          </a:p>
          <a:p>
            <a:pPr algn="l"/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(63) = 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(3</a:t>
            </a:r>
            <a:r>
              <a:rPr lang="de-DE" sz="1600" baseline="30000" dirty="0">
                <a:latin typeface="Arial Narrow" pitchFamily="34" charset="0"/>
              </a:rPr>
              <a:t>2</a:t>
            </a:r>
            <a:r>
              <a:rPr lang="de-DE" sz="1600" dirty="0">
                <a:latin typeface="Arial Narrow" pitchFamily="34" charset="0"/>
              </a:rPr>
              <a:t>x7) = 3</a:t>
            </a:r>
            <a:r>
              <a:rPr lang="de-DE" sz="1600" baseline="30000" dirty="0">
                <a:latin typeface="Arial Narrow" pitchFamily="34" charset="0"/>
              </a:rPr>
              <a:t>2</a:t>
            </a:r>
            <a:r>
              <a:rPr lang="de-DE" sz="1600" dirty="0">
                <a:latin typeface="Arial Narrow" pitchFamily="34" charset="0"/>
              </a:rPr>
              <a:t>x7 x (1-1/3) x (1-1/7) = 3x 2 x 6 = </a:t>
            </a:r>
            <a:r>
              <a:rPr lang="de-DE" sz="1600" b="1" dirty="0">
                <a:latin typeface="Arial Narrow" pitchFamily="34" charset="0"/>
              </a:rPr>
              <a:t>36</a:t>
            </a:r>
            <a:r>
              <a:rPr lang="de-DE" sz="1600" dirty="0">
                <a:latin typeface="Arial Narrow" pitchFamily="34" charset="0"/>
              </a:rPr>
              <a:t>  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03A7D6B6-4948-417E-A63E-0DFB5572D66A}"/>
                  </a:ext>
                </a:extLst>
              </p:cNvPr>
              <p:cNvSpPr txBox="1"/>
              <p:nvPr/>
            </p:nvSpPr>
            <p:spPr>
              <a:xfrm>
                <a:off x="466210" y="1029308"/>
                <a:ext cx="8422068" cy="3385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l" defTabSz="762000">
                  <a:defRPr/>
                </a:pPr>
                <a:r>
                  <a:rPr lang="en-AU" sz="1600" dirty="0">
                    <a:latin typeface="Arial Narrow" pitchFamily="34" charset="0"/>
                  </a:rPr>
                  <a:t>The possible orders are the divisors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−1=63</m:t>
                    </m:r>
                  </m:oMath>
                </a14:m>
                <a:r>
                  <a:rPr lang="en-AU" sz="1600" dirty="0">
                    <a:latin typeface="Arial Narrow" pitchFamily="34" charset="0"/>
                  </a:rPr>
                  <a:t> </a:t>
                </a:r>
                <a:r>
                  <a:rPr lang="en-AU" sz="1600" dirty="0">
                    <a:latin typeface="Arial Narrow" pitchFamily="34" charset="0"/>
                    <a:sym typeface="Wingdings" panose="05000000000000000000" pitchFamily="2" charset="2"/>
                  </a:rPr>
                  <a:t> 1, 3, 7, 9, 21 and 63</a:t>
                </a:r>
                <a:endParaRPr lang="en-AU" sz="16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3A7D6B6-4948-417E-A63E-0DFB5572D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10" y="1029308"/>
                <a:ext cx="8422068" cy="338554"/>
              </a:xfrm>
              <a:prstGeom prst="rect">
                <a:avLst/>
              </a:prstGeom>
              <a:blipFill>
                <a:blip r:embed="rId2"/>
                <a:stretch>
                  <a:fillRect l="-289" t="-3509" b="-2105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A386DEF8-61F9-4076-B387-F536751FE2A0}"/>
                  </a:ext>
                </a:extLst>
              </p:cNvPr>
              <p:cNvSpPr txBox="1"/>
              <p:nvPr/>
            </p:nvSpPr>
            <p:spPr>
              <a:xfrm>
                <a:off x="466209" y="1938243"/>
                <a:ext cx="8422069" cy="186166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l" defTabSz="762000">
                  <a:defRPr/>
                </a:pPr>
                <a:r>
                  <a:rPr lang="en-AU" sz="1600" dirty="0">
                    <a:latin typeface="Arial Narrow" pitchFamily="34" charset="0"/>
                  </a:rPr>
                  <a:t>P(x) is primitive</a:t>
                </a:r>
                <a:r>
                  <a:rPr lang="en-AU" sz="1600" dirty="0">
                    <a:latin typeface="Arial Narrow" pitchFamily="34" charset="0"/>
                    <a:sym typeface="Wingdings" panose="05000000000000000000" pitchFamily="2" charset="2"/>
                  </a:rPr>
                  <a:t> polynomial </a:t>
                </a:r>
                <a:r>
                  <a:rPr lang="en-AU" sz="1600" dirty="0">
                    <a:latin typeface="Arial Narrow" pitchFamily="34" charset="0"/>
                  </a:rPr>
                  <a:t> </a:t>
                </a:r>
                <a:r>
                  <a:rPr lang="en-AU" sz="1600" dirty="0">
                    <a:latin typeface="Arial Narrow" pitchFamily="34" charset="0"/>
                    <a:sym typeface="Wingdings" panose="05000000000000000000" pitchFamily="2" charset="2"/>
                  </a:rPr>
                  <a:t>x is primitive  </a:t>
                </a:r>
                <a:r>
                  <a:rPr lang="en-AU" sz="1600" dirty="0">
                    <a:latin typeface="Arial Narrow" pitchFamily="34" charset="0"/>
                  </a:rPr>
                  <a:t>Ord(x) = 63 which is the highest possible multiplicative order.</a:t>
                </a:r>
              </a:p>
              <a:p>
                <a:pPr algn="l" defTabSz="762000">
                  <a:defRPr/>
                </a:pPr>
                <a:r>
                  <a:rPr lang="en-GB" sz="1600" dirty="0">
                    <a:solidFill>
                      <a:schemeClr val="accent1">
                        <a:lumMod val="25000"/>
                      </a:schemeClr>
                    </a:solidFill>
                    <a:ea typeface="Cambria Math" panose="02040503050406030204" pitchFamily="18" charset="0"/>
                    <a:sym typeface="Symbol" pitchFamily="18" charset="2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𝛼</m:t>
                    </m:r>
                    <m:r>
                      <a:rPr lang="de-DE" sz="1600" b="0" i="1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de-DE" sz="1600" b="0" i="1" smtClean="0">
                            <a:solidFill>
                              <a:schemeClr val="accent1">
                                <a:lumMod val="2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solidFill>
                              <a:schemeClr val="accent1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de-DE" sz="1600" b="0" i="1" smtClean="0">
                            <a:solidFill>
                              <a:schemeClr val="accent1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AU" sz="1600" dirty="0">
                    <a:latin typeface="Arial Narrow" pitchFamily="34" charset="0"/>
                    <a:sym typeface="Wingdings" panose="05000000000000000000" pitchFamily="2" charset="2"/>
                  </a:rPr>
                  <a:t>:</a:t>
                </a:r>
              </a:p>
              <a:p>
                <a:pPr algn="l" defTabSz="762000">
                  <a:defRPr/>
                </a:pP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𝑂𝑟𝑑</m:t>
                    </m:r>
                    <m:d>
                      <m:dPr>
                        <m:ctrlPr>
                          <a:rPr lang="de-DE" sz="1600" b="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𝑂𝑟𝑑</m:t>
                    </m:r>
                    <m:d>
                      <m:dPr>
                        <m:ctrlPr>
                          <a:rPr lang="de-DE" sz="1600" b="0" i="1" smtClean="0">
                            <a:latin typeface="Cambria Math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sz="1600" b="0" i="1" smtClean="0">
                                <a:latin typeface="Cambria Math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de-DE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de-DE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5</m:t>
                            </m:r>
                          </m:sup>
                        </m:sSup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de-DE" sz="1600" b="0" i="1" smtClean="0">
                            <a:latin typeface="Cambria Math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𝑂𝑟𝑑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gcd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⁡(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𝑂𝑟𝑑</m:t>
                        </m:r>
                        <m:d>
                          <m:dPr>
                            <m:ctrlPr>
                              <a:rPr lang="de-DE" sz="1600" b="0" i="1" smtClean="0">
                                <a:latin typeface="Cambria Math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de-DE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</m:d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,5)</m:t>
                        </m:r>
                      </m:den>
                    </m:f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de-DE" sz="1600" b="0" i="1" smtClean="0">
                            <a:latin typeface="Cambria Math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63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gcd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⁡(63,5)</m:t>
                        </m:r>
                      </m:den>
                    </m:f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=63</m:t>
                    </m:r>
                  </m:oMath>
                </a14:m>
                <a:r>
                  <a:rPr lang="en-AU" sz="1600" dirty="0">
                    <a:latin typeface="Arial Narrow" pitchFamily="34" charset="0"/>
                    <a:sym typeface="Wingdings" panose="05000000000000000000" pitchFamily="2" charset="2"/>
                  </a:rPr>
                  <a:t> </a:t>
                </a:r>
                <a:r>
                  <a:rPr lang="en-AU" sz="1600" b="1" dirty="0">
                    <a:latin typeface="Arial Narrow" pitchFamily="34" charset="0"/>
                    <a:sym typeface="Wingdings" panose="05000000000000000000" pitchFamily="2" charset="2"/>
                  </a:rPr>
                  <a:t>=</a:t>
                </a:r>
                <a:r>
                  <a:rPr lang="en-AU" sz="1600" dirty="0">
                    <a:latin typeface="Arial Narrow" pitchFamily="34" charset="0"/>
                    <a:sym typeface="Wingdings" panose="05000000000000000000" pitchFamily="2" charset="2"/>
                  </a:rPr>
                  <a:t> highest possible multiplicative order.</a:t>
                </a:r>
              </a:p>
              <a:p>
                <a:pPr algn="l" defTabSz="762000">
                  <a:defRPr/>
                </a:pPr>
                <a:r>
                  <a:rPr lang="en-GB" sz="1600" dirty="0">
                    <a:solidFill>
                      <a:schemeClr val="accent1">
                        <a:lumMod val="25000"/>
                      </a:schemeClr>
                    </a:solidFill>
                    <a:ea typeface="Cambria Math" panose="02040503050406030204" pitchFamily="18" charset="0"/>
                    <a:sym typeface="Symbol" pitchFamily="18" charset="2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accent1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𝛼</m:t>
                    </m:r>
                    <m:r>
                      <a:rPr lang="de-DE" sz="1600" i="1">
                        <a:solidFill>
                          <a:schemeClr val="accent1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de-DE" sz="1600" i="1">
                            <a:solidFill>
                              <a:schemeClr val="accent1">
                                <a:lumMod val="25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i="1">
                            <a:solidFill>
                              <a:schemeClr val="accent1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de-DE" sz="1600" b="0" i="1" smtClean="0">
                            <a:solidFill>
                              <a:schemeClr val="accent1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9</m:t>
                        </m:r>
                      </m:sup>
                    </m:sSup>
                  </m:oMath>
                </a14:m>
                <a:endParaRPr lang="en-AU" sz="1600" dirty="0">
                  <a:latin typeface="Arial Narrow" pitchFamily="34" charset="0"/>
                  <a:sym typeface="Wingdings" panose="05000000000000000000" pitchFamily="2" charset="2"/>
                </a:endParaRPr>
              </a:p>
              <a:p>
                <a:pPr algn="l" defTabSz="762000">
                  <a:defRPr/>
                </a:pPr>
                <a14:m>
                  <m:oMath xmlns:m="http://schemas.openxmlformats.org/officeDocument/2006/math">
                    <m:r>
                      <a:rPr lang="de-DE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𝑂𝑟𝑑</m:t>
                    </m:r>
                    <m:d>
                      <m:dPr>
                        <m:ctrlPr>
                          <a:rPr lang="de-DE" sz="1600" i="1">
                            <a:latin typeface="Cambria Math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</m:e>
                    </m:d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𝑂𝑟𝑑</m:t>
                    </m:r>
                    <m:d>
                      <m:dPr>
                        <m:ctrlPr>
                          <a:rPr lang="de-DE" sz="1600" i="1">
                            <a:latin typeface="Cambria Math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sz="1600" i="1">
                                <a:latin typeface="Cambria Math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5</m:t>
                            </m:r>
                          </m:sup>
                        </m:sSup>
                      </m:e>
                    </m:d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de-DE" sz="1600" i="1">
                            <a:latin typeface="Cambria Math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𝑂𝑟𝑑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gcd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⁡(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𝑂𝑟𝑑</m:t>
                        </m:r>
                        <m:d>
                          <m:dPr>
                            <m:ctrlPr>
                              <a:rPr lang="de-DE" sz="1600" i="1">
                                <a:latin typeface="Cambria Math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</m:d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9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de-DE" sz="1600" i="1">
                            <a:latin typeface="Cambria Math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63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gcd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⁡(63,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9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de-DE" sz="1600" i="1" smtClean="0">
                            <a:latin typeface="Cambria Math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63</m:t>
                        </m:r>
                      </m:num>
                      <m:den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9</m:t>
                        </m:r>
                      </m:den>
                    </m:f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=7</m:t>
                    </m:r>
                  </m:oMath>
                </a14:m>
                <a:r>
                  <a:rPr lang="en-AU" sz="1600" dirty="0">
                    <a:latin typeface="Arial Narrow" pitchFamily="34" charset="0"/>
                    <a:sym typeface="Wingdings" panose="05000000000000000000" pitchFamily="2" charset="2"/>
                  </a:rPr>
                  <a:t> </a:t>
                </a:r>
                <a:r>
                  <a:rPr lang="en-AU" sz="1600" b="1" dirty="0">
                    <a:latin typeface="Arial Narrow" pitchFamily="34" charset="0"/>
                    <a:sym typeface="Wingdings" panose="05000000000000000000" pitchFamily="2" charset="2"/>
                  </a:rPr>
                  <a:t>≠ </a:t>
                </a:r>
                <a:r>
                  <a:rPr lang="en-AU" sz="1600" dirty="0">
                    <a:latin typeface="Arial Narrow" pitchFamily="34" charset="0"/>
                    <a:sym typeface="Wingdings" panose="05000000000000000000" pitchFamily="2" charset="2"/>
                  </a:rPr>
                  <a:t>highest possible multiplicative order.</a:t>
                </a:r>
              </a:p>
              <a:p>
                <a:pPr marL="285750" indent="-285750" algn="l" defTabSz="762000">
                  <a:buFont typeface="Symbol" panose="05050102010706020507" pitchFamily="18" charset="2"/>
                  <a:buChar char="Þ"/>
                  <a:defRPr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𝛼</m:t>
                    </m:r>
                    <m:r>
                      <a:rPr lang="en-GB" sz="1600" i="1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AU" sz="1600" b="1" dirty="0">
                    <a:solidFill>
                      <a:schemeClr val="accent1">
                        <a:lumMod val="25000"/>
                      </a:schemeClr>
                    </a:solidFill>
                    <a:latin typeface="Arial Narrow" pitchFamily="34" charset="0"/>
                    <a:sym typeface="Wingdings" panose="05000000000000000000" pitchFamily="2" charset="2"/>
                  </a:rPr>
                  <a:t>= x</a:t>
                </a:r>
                <a:r>
                  <a:rPr lang="en-AU" sz="1600" b="1" baseline="30000" dirty="0">
                    <a:solidFill>
                      <a:schemeClr val="accent1">
                        <a:lumMod val="25000"/>
                      </a:schemeClr>
                    </a:solidFill>
                    <a:latin typeface="Arial Narrow" pitchFamily="34" charset="0"/>
                    <a:sym typeface="Wingdings" panose="05000000000000000000" pitchFamily="2" charset="2"/>
                  </a:rPr>
                  <a:t>5</a:t>
                </a:r>
                <a:r>
                  <a:rPr lang="en-AU" sz="1600" b="1" dirty="0">
                    <a:solidFill>
                      <a:schemeClr val="accent1">
                        <a:lumMod val="25000"/>
                      </a:schemeClr>
                    </a:solidFill>
                    <a:latin typeface="Arial Narrow" pitchFamily="34" charset="0"/>
                    <a:sym typeface="Wingdings" panose="05000000000000000000" pitchFamily="2" charset="2"/>
                  </a:rPr>
                  <a:t> is the primitive element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386DEF8-61F9-4076-B387-F536751FE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9" y="1938243"/>
                <a:ext cx="8422069" cy="1861663"/>
              </a:xfrm>
              <a:prstGeom prst="rect">
                <a:avLst/>
              </a:prstGeom>
              <a:blipFill>
                <a:blip r:embed="rId3"/>
                <a:stretch>
                  <a:fillRect l="-289" t="-651" b="-3257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F19C2CB5-09F4-4824-8AC3-D05F1420CEC0}"/>
                  </a:ext>
                </a:extLst>
              </p:cNvPr>
              <p:cNvSpPr txBox="1"/>
              <p:nvPr/>
            </p:nvSpPr>
            <p:spPr>
              <a:xfrm>
                <a:off x="422919" y="5646932"/>
                <a:ext cx="4554089" cy="83542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defTabSz="762000">
                  <a:defRPr/>
                </a:pPr>
                <a:r>
                  <a:rPr lang="en-GB" sz="1600" i="1" u="sng" dirty="0">
                    <a:latin typeface="Arial Narrow" panose="020B0606020202030204" pitchFamily="34" charset="0"/>
                    <a:ea typeface="Cambria Math" panose="02040503050406030204" pitchFamily="18" charset="0"/>
                    <a:sym typeface="Symbol" pitchFamily="18" charset="2"/>
                  </a:rPr>
                  <a:t>User B</a:t>
                </a:r>
              </a:p>
              <a:p>
                <a:pPr algn="l" defTabSz="762000">
                  <a:defRPr/>
                </a:pPr>
                <a:r>
                  <a:rPr lang="en-GB" sz="1600" dirty="0">
                    <a:latin typeface="Arial Narrow" panose="020B0606020202030204" pitchFamily="34" charset="0"/>
                    <a:sym typeface="Symbol" pitchFamily="18" charset="2"/>
                  </a:rPr>
                  <a:t>Secret Key:</a:t>
                </a:r>
                <a:r>
                  <a:rPr lang="en-GB" sz="1600" dirty="0"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𝑋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𝐴</m:t>
                        </m:r>
                      </m:sub>
                    </m:sSub>
                    <m:r>
                      <a:rPr lang="de-DE" sz="16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=19</m:t>
                    </m:r>
                  </m:oMath>
                </a14:m>
                <a:endParaRPr lang="en-GB" sz="1600" dirty="0">
                  <a:latin typeface="Arial Narrow" pitchFamily="34" charset="0"/>
                  <a:sym typeface="Symbol" pitchFamily="18" charset="2"/>
                </a:endParaRPr>
              </a:p>
              <a:p>
                <a:pPr algn="l" defTabSz="762000">
                  <a:defRPr/>
                </a:pPr>
                <a:r>
                  <a:rPr lang="en-GB" sz="1600" dirty="0">
                    <a:latin typeface="Arial Narrow" pitchFamily="34" charset="0"/>
                    <a:sym typeface="Symbol" pitchFamily="18" charset="2"/>
                  </a:rPr>
                  <a:t>Public Key: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𝑌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𝐴</m:t>
                        </m:r>
                      </m:sub>
                    </m:sSub>
                    <m:r>
                      <a:rPr lang="de-DE" sz="16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en-GB" sz="1600" i="1" smtClean="0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𝛼</m:t>
                        </m:r>
                      </m:e>
                      <m:sup>
                        <m:sSub>
                          <m:sSubPr>
                            <m:ctrlPr>
                              <a:rPr lang="en-GB" sz="1600" i="1" smtClean="0">
                                <a:latin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de-DE" sz="1600" b="0" i="1" smtClean="0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de-DE" sz="1600" b="0" i="1" smtClean="0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lang="de-DE" sz="16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de-DE" sz="1600" b="0" i="1" smtClean="0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(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de-DE" sz="1600" b="0" i="1" smtClean="0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)</m:t>
                        </m:r>
                      </m:e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19</m:t>
                        </m:r>
                      </m:sup>
                    </m:sSup>
                    <m:r>
                      <a:rPr lang="de-DE" sz="16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de-DE" sz="1600" b="0" i="1" smtClean="0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95 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𝑚𝑜𝑑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 63</m:t>
                        </m:r>
                      </m:sup>
                    </m:sSup>
                    <m:r>
                      <a:rPr lang="de-DE" sz="1600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de-DE" sz="1600" b="0" i="1" smtClean="0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32</m:t>
                        </m:r>
                      </m:sup>
                    </m:sSup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19C2CB5-09F4-4824-8AC3-D05F1420C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9" y="5646932"/>
                <a:ext cx="4554089" cy="835422"/>
              </a:xfrm>
              <a:prstGeom prst="rect">
                <a:avLst/>
              </a:prstGeom>
              <a:blipFill>
                <a:blip r:embed="rId4"/>
                <a:stretch>
                  <a:fillRect l="-534" t="-719" b="-791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F69ACD49-B932-46DD-9398-FD79F00DBC6F}"/>
                  </a:ext>
                </a:extLst>
              </p:cNvPr>
              <p:cNvSpPr txBox="1"/>
              <p:nvPr/>
            </p:nvSpPr>
            <p:spPr>
              <a:xfrm>
                <a:off x="5033933" y="5646932"/>
                <a:ext cx="3996943" cy="833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600" i="1" u="sng" dirty="0">
                    <a:latin typeface="Arial Narrow" panose="020B0606020202030204" pitchFamily="34" charset="0"/>
                    <a:ea typeface="Cambria Math" panose="02040503050406030204" pitchFamily="18" charset="0"/>
                    <a:sym typeface="Symbol" pitchFamily="18" charset="2"/>
                  </a:rPr>
                  <a:t>User A</a:t>
                </a:r>
              </a:p>
              <a:p>
                <a:pPr algn="l"/>
                <a:r>
                  <a:rPr lang="en-GB" sz="1600" dirty="0">
                    <a:latin typeface="Arial Narrow" panose="020B0606020202030204" pitchFamily="34" charset="0"/>
                    <a:sym typeface="Symbol" pitchFamily="18" charset="2"/>
                  </a:rPr>
                  <a:t>Secret Key:</a:t>
                </a:r>
                <a:r>
                  <a:rPr lang="en-GB" sz="1600" dirty="0"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dirty="0" smtClean="0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de-DE" sz="1600" b="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𝑋</m:t>
                        </m:r>
                      </m:e>
                      <m:sub>
                        <m:r>
                          <a:rPr lang="de-DE" sz="1600" b="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𝐵</m:t>
                        </m:r>
                      </m:sub>
                    </m:sSub>
                    <m:r>
                      <a:rPr lang="de-DE" sz="1600" b="0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=7 </m:t>
                    </m:r>
                  </m:oMath>
                </a14:m>
                <a:endParaRPr lang="de-DE" sz="1600" b="0" i="1" dirty="0">
                  <a:latin typeface="Cambria Math" panose="02040503050406030204" pitchFamily="18" charset="0"/>
                  <a:sym typeface="Symbol" pitchFamily="18" charset="2"/>
                </a:endParaRPr>
              </a:p>
              <a:p>
                <a:pPr algn="l"/>
                <a:r>
                  <a:rPr lang="en-GB" sz="1600" dirty="0">
                    <a:latin typeface="Arial Narrow" panose="020B0606020202030204" pitchFamily="34" charset="0"/>
                    <a:sym typeface="Symbol" pitchFamily="18" charset="2"/>
                  </a:rPr>
                  <a:t>Public Key: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  <m:t>𝑌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  <m:t>𝐵</m:t>
                        </m:r>
                      </m:sub>
                    </m:sSub>
                    <m:r>
                      <a:rPr lang="de-DE" sz="1600" i="1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𝛼</m:t>
                        </m:r>
                      </m:e>
                      <m:sup>
                        <m:sSub>
                          <m:sSubPr>
                            <m:ctrlPr>
                              <a:rPr lang="en-GB" sz="1600" i="1">
                                <a:latin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de-DE" sz="1600" i="1"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  <m:t>𝐵</m:t>
                            </m:r>
                          </m:sub>
                        </m:sSub>
                      </m:sup>
                    </m:sSup>
                    <m:r>
                      <a:rPr lang="de-DE" sz="1600" i="1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de-DE" sz="1600" i="1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  <m:t>(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de-DE" sz="1600" i="1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  <m:t>)</m:t>
                        </m:r>
                      </m:e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7</m:t>
                        </m:r>
                      </m:sup>
                    </m:sSup>
                    <m:r>
                      <a:rPr lang="de-DE" sz="1600" i="1"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de-DE" sz="1600" i="1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de-DE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35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  <m:t> </m:t>
                        </m:r>
                      </m:sup>
                    </m:sSup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69ACD49-B932-46DD-9398-FD79F00DB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933" y="5646932"/>
                <a:ext cx="3996943" cy="833818"/>
              </a:xfrm>
              <a:prstGeom prst="rect">
                <a:avLst/>
              </a:prstGeom>
              <a:blipFill>
                <a:blip r:embed="rId5"/>
                <a:stretch>
                  <a:fillRect l="-761" t="-719" b="-791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52071C4-E96D-48A6-8DC6-3408DFFB4D45}"/>
              </a:ext>
            </a:extLst>
          </p:cNvPr>
          <p:cNvSpPr txBox="1"/>
          <p:nvPr/>
        </p:nvSpPr>
        <p:spPr>
          <a:xfrm>
            <a:off x="6973846" y="1044696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86ABB34-DC8A-49C2-AAD0-7165D6101E1C}"/>
              </a:ext>
            </a:extLst>
          </p:cNvPr>
          <p:cNvSpPr txBox="1"/>
          <p:nvPr/>
        </p:nvSpPr>
        <p:spPr>
          <a:xfrm>
            <a:off x="8057432" y="2500508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7C37E45-D744-448B-A3B3-0665D7627E4D}"/>
              </a:ext>
            </a:extLst>
          </p:cNvPr>
          <p:cNvSpPr txBox="1"/>
          <p:nvPr/>
        </p:nvSpPr>
        <p:spPr>
          <a:xfrm>
            <a:off x="8057432" y="3150207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A219A1F-B062-43D2-8068-132424B12A5D}"/>
              </a:ext>
            </a:extLst>
          </p:cNvPr>
          <p:cNvSpPr txBox="1"/>
          <p:nvPr/>
        </p:nvSpPr>
        <p:spPr>
          <a:xfrm>
            <a:off x="3405173" y="3539854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9E7DB2D-25BE-4404-9F85-FC441389D260}"/>
              </a:ext>
            </a:extLst>
          </p:cNvPr>
          <p:cNvSpPr txBox="1"/>
          <p:nvPr/>
        </p:nvSpPr>
        <p:spPr>
          <a:xfrm>
            <a:off x="4977008" y="4779204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CF812C2-EE1D-4633-A49C-F1D26DCE2204}"/>
              </a:ext>
            </a:extLst>
          </p:cNvPr>
          <p:cNvSpPr txBox="1"/>
          <p:nvPr/>
        </p:nvSpPr>
        <p:spPr>
          <a:xfrm>
            <a:off x="6973846" y="1060085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5813F1A-34F6-40EB-9ED6-8977AB68BFD3}"/>
              </a:ext>
            </a:extLst>
          </p:cNvPr>
          <p:cNvSpPr txBox="1"/>
          <p:nvPr/>
        </p:nvSpPr>
        <p:spPr>
          <a:xfrm>
            <a:off x="3214673" y="5674803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5A0A921-2342-45BD-9CAF-970AA2991BBC}"/>
              </a:ext>
            </a:extLst>
          </p:cNvPr>
          <p:cNvSpPr txBox="1"/>
          <p:nvPr/>
        </p:nvSpPr>
        <p:spPr>
          <a:xfrm>
            <a:off x="7578262" y="5646932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9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345152" y="3803097"/>
            <a:ext cx="80053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762000">
              <a:defRPr/>
            </a:pPr>
            <a:r>
              <a:rPr lang="en-GB" sz="1600" b="1" dirty="0">
                <a:latin typeface="Arial Narrow" pitchFamily="34" charset="0"/>
              </a:rPr>
              <a:t>5. Decrypt the cryptogram C to receive the message M on the side of user B.</a:t>
            </a:r>
          </a:p>
        </p:txBody>
      </p:sp>
      <p:sp>
        <p:nvSpPr>
          <p:cNvPr id="47" name="Rechteck 46"/>
          <p:cNvSpPr/>
          <p:nvPr/>
        </p:nvSpPr>
        <p:spPr>
          <a:xfrm>
            <a:off x="278100" y="615325"/>
            <a:ext cx="85404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l" defTabSz="762000">
              <a:buFont typeface="+mj-lt"/>
              <a:buAutoNum type="arabicPeriod" startAt="4"/>
              <a:defRPr/>
            </a:pPr>
            <a:r>
              <a:rPr lang="en-GB" sz="1600" b="1" dirty="0">
                <a:latin typeface="Arial Narrow" pitchFamily="34" charset="0"/>
              </a:rPr>
              <a:t>(a) Send the message  </a:t>
            </a:r>
            <a:r>
              <a:rPr lang="en-GB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M = </a:t>
            </a:r>
            <a:r>
              <a:rPr lang="en-GB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GB" sz="16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lang="en-GB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 </a:t>
            </a:r>
            <a:r>
              <a:rPr lang="en-GB" sz="1600" b="1" dirty="0">
                <a:latin typeface="Arial Narrow" pitchFamily="34" charset="0"/>
              </a:rPr>
              <a:t>from user A to B using the random value </a:t>
            </a:r>
            <a:r>
              <a:rPr lang="en-GB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R = 31 </a:t>
            </a:r>
            <a:r>
              <a:rPr lang="en-GB" sz="1600" b="1" dirty="0">
                <a:latin typeface="Arial Narrow" pitchFamily="34" charset="0"/>
              </a:rPr>
              <a:t>for this message.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97E39A75-FD5C-463F-8741-56EE3900EE53}"/>
                  </a:ext>
                </a:extLst>
              </p:cNvPr>
              <p:cNvSpPr txBox="1"/>
              <p:nvPr/>
            </p:nvSpPr>
            <p:spPr>
              <a:xfrm>
                <a:off x="602041" y="1102729"/>
                <a:ext cx="4269548" cy="8418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 defTabSz="762000"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Arial Narrow" pitchFamily="34" charset="0"/>
                </a:endParaRPr>
              </a:p>
              <a:p>
                <a:pPr algn="l" defTabSz="762000"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sup>
                      </m:sSup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1085 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 63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7E39A75-FD5C-463F-8741-56EE3900E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41" y="1102729"/>
                <a:ext cx="4269548" cy="8418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73341635-83C2-49A0-B6C0-A926CCCF4718}"/>
                  </a:ext>
                </a:extLst>
              </p:cNvPr>
              <p:cNvSpPr txBox="1"/>
              <p:nvPr/>
            </p:nvSpPr>
            <p:spPr>
              <a:xfrm>
                <a:off x="602041" y="4404510"/>
                <a:ext cx="4269548" cy="121366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l" defTabSz="762000"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1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1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−7=56</m:t>
                      </m:r>
                    </m:oMath>
                  </m:oMathPara>
                </a14:m>
                <a:endParaRPr lang="de-DE" sz="1600" b="0" dirty="0">
                  <a:latin typeface="Arial Narrow" pitchFamily="34" charset="0"/>
                </a:endParaRPr>
              </a:p>
              <a:p>
                <a:pPr algn="l" defTabSz="762000"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sup>
                      </m:sSup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−203 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 63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sup>
                      </m:sSup>
                    </m:oMath>
                  </m:oMathPara>
                </a14:m>
                <a:endParaRPr lang="de-DE" sz="1600" b="0" i="1" dirty="0">
                  <a:latin typeface="Cambria Math" panose="02040503050406030204" pitchFamily="18" charset="0"/>
                </a:endParaRPr>
              </a:p>
              <a:p>
                <a:pPr algn="l" defTabSz="762000"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73 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 63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341635-83C2-49A0-B6C0-A926CCCF4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41" y="4404510"/>
                <a:ext cx="4269548" cy="12136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9D831794-C95F-4E84-83FE-BA66F8B6BA4F}"/>
                  </a:ext>
                </a:extLst>
              </p:cNvPr>
              <p:cNvSpPr txBox="1"/>
              <p:nvPr/>
            </p:nvSpPr>
            <p:spPr>
              <a:xfrm>
                <a:off x="602041" y="2691369"/>
                <a:ext cx="4269548" cy="83766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l" defTabSz="762000"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Arial Narrow" pitchFamily="34" charset="0"/>
                </a:endParaRPr>
              </a:p>
              <a:p>
                <a:pPr algn="l" defTabSz="762000"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155 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 63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D831794-C95F-4E84-83FE-BA66F8B6B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41" y="2691369"/>
                <a:ext cx="4269548" cy="837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7BCF3BB-F05D-45D4-856A-33B1E85C974C}"/>
              </a:ext>
            </a:extLst>
          </p:cNvPr>
          <p:cNvSpPr txBox="1"/>
          <p:nvPr/>
        </p:nvSpPr>
        <p:spPr>
          <a:xfrm>
            <a:off x="533822" y="2149203"/>
            <a:ext cx="18604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600" b="1" dirty="0">
                <a:latin typeface="Arial Narrow" pitchFamily="34" charset="0"/>
              </a:rPr>
              <a:t>(b) Compute C and r.</a:t>
            </a:r>
            <a:endParaRPr lang="en-US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96DFDEB-0BF6-4898-AEDE-6CBA3C0F96D2}"/>
              </a:ext>
            </a:extLst>
          </p:cNvPr>
          <p:cNvSpPr txBox="1"/>
          <p:nvPr/>
        </p:nvSpPr>
        <p:spPr>
          <a:xfrm>
            <a:off x="345152" y="151"/>
            <a:ext cx="273696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GB" dirty="0"/>
              <a:t>Solution Problem 3: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76D5BC7-9A40-48BC-BDC9-7A02187767F2}"/>
              </a:ext>
            </a:extLst>
          </p:cNvPr>
          <p:cNvSpPr txBox="1"/>
          <p:nvPr/>
        </p:nvSpPr>
        <p:spPr>
          <a:xfrm>
            <a:off x="5007886" y="1102729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D2D1A77-F6EE-4B41-8788-920842123050}"/>
              </a:ext>
            </a:extLst>
          </p:cNvPr>
          <p:cNvSpPr txBox="1"/>
          <p:nvPr/>
        </p:nvSpPr>
        <p:spPr>
          <a:xfrm>
            <a:off x="5007886" y="1636849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48A25ED-85FF-41E7-B2B0-630F895C1043}"/>
              </a:ext>
            </a:extLst>
          </p:cNvPr>
          <p:cNvSpPr txBox="1"/>
          <p:nvPr/>
        </p:nvSpPr>
        <p:spPr>
          <a:xfrm>
            <a:off x="5007886" y="2719973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3E8CD49-F5C9-4377-A9AD-4052FED5AC96}"/>
              </a:ext>
            </a:extLst>
          </p:cNvPr>
          <p:cNvSpPr txBox="1"/>
          <p:nvPr/>
        </p:nvSpPr>
        <p:spPr>
          <a:xfrm>
            <a:off x="5007886" y="3221257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578D4D8-BDC3-44D5-A8D0-87CE637041DE}"/>
              </a:ext>
            </a:extLst>
          </p:cNvPr>
          <p:cNvSpPr txBox="1"/>
          <p:nvPr/>
        </p:nvSpPr>
        <p:spPr>
          <a:xfrm>
            <a:off x="5007886" y="4404510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85266C1-5B6B-43FB-B78D-8ED18B3DEDF7}"/>
              </a:ext>
            </a:extLst>
          </p:cNvPr>
          <p:cNvSpPr txBox="1"/>
          <p:nvPr/>
        </p:nvSpPr>
        <p:spPr>
          <a:xfrm>
            <a:off x="5007886" y="4916998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C40FD6-E1AE-42B1-8848-FAD4B81BC739}"/>
              </a:ext>
            </a:extLst>
          </p:cNvPr>
          <p:cNvSpPr txBox="1"/>
          <p:nvPr/>
        </p:nvSpPr>
        <p:spPr>
          <a:xfrm>
            <a:off x="5007886" y="5387505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7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98475" y="1110901"/>
            <a:ext cx="7877175" cy="482183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defRPr/>
            </a:pPr>
            <a:r>
              <a:rPr lang="en-US" sz="1800" b="1" dirty="0">
                <a:latin typeface="Arial Narrow" pitchFamily="34" charset="0"/>
              </a:rPr>
              <a:t>A Massey-</a:t>
            </a:r>
            <a:r>
              <a:rPr lang="en-US" sz="1800" b="1" dirty="0" err="1">
                <a:latin typeface="Arial Narrow" pitchFamily="34" charset="0"/>
              </a:rPr>
              <a:t>Omura</a:t>
            </a:r>
            <a:r>
              <a:rPr lang="en-US" sz="1800" b="1" dirty="0">
                <a:latin typeface="Arial Narrow" pitchFamily="34" charset="0"/>
              </a:rPr>
              <a:t> lock for Shamir‘s 3-Pass Protocol over GF(2</a:t>
            </a:r>
            <a:r>
              <a:rPr lang="en-US" sz="1800" b="1" baseline="30000" dirty="0">
                <a:latin typeface="Arial Narrow" pitchFamily="34" charset="0"/>
              </a:rPr>
              <a:t>5</a:t>
            </a:r>
            <a:r>
              <a:rPr lang="en-US" sz="1800" b="1" dirty="0">
                <a:latin typeface="Arial Narrow" pitchFamily="34" charset="0"/>
              </a:rPr>
              <a:t>) using the irreducible polynomial </a:t>
            </a:r>
            <a:r>
              <a:rPr lang="en-US" sz="1800" b="1" i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p(x) = </a:t>
            </a:r>
            <a:r>
              <a:rPr lang="en-US" altLang="en-US" sz="1800" b="1" i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altLang="en-US" sz="1800" b="1" i="1" u="none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</a:t>
            </a:r>
            <a:r>
              <a:rPr lang="en-US" altLang="en-US" sz="1800" b="1" i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x</a:t>
            </a:r>
            <a:r>
              <a:rPr lang="en-US" altLang="en-US" sz="1800" b="1" i="1" u="none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altLang="en-US" sz="1800" b="1" i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+ 1 </a:t>
            </a:r>
            <a:r>
              <a:rPr lang="en-US" sz="1800" b="1" dirty="0">
                <a:latin typeface="Arial Narrow" pitchFamily="34" charset="0"/>
              </a:rPr>
              <a:t>is used as a field modulus.</a:t>
            </a:r>
          </a:p>
          <a:p>
            <a:pPr marL="0" indent="0" algn="just" eaLnBrk="1" hangingPunct="1">
              <a:defRPr/>
            </a:pPr>
            <a:endParaRPr lang="en-US" sz="1800" b="1" dirty="0">
              <a:latin typeface="Arial Narrow" pitchFamily="34" charset="0"/>
            </a:endParaRPr>
          </a:p>
          <a:p>
            <a:pPr marL="342900" indent="-342900" algn="just" eaLnBrk="1" hangingPunct="1">
              <a:spcBef>
                <a:spcPts val="8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multiplicative </a:t>
            </a:r>
            <a:r>
              <a:rPr lang="en-US" sz="1800" b="1" u="sng" dirty="0">
                <a:latin typeface="Arial Narrow" pitchFamily="34" charset="0"/>
              </a:rPr>
              <a:t>order of  x.</a:t>
            </a:r>
            <a:endParaRPr lang="en-US" sz="1800" b="1" dirty="0">
              <a:latin typeface="Arial Narrow" pitchFamily="34" charset="0"/>
            </a:endParaRPr>
          </a:p>
          <a:p>
            <a:pPr marL="342900" indent="-342900" algn="just" eaLnBrk="1" hangingPunct="1">
              <a:spcBef>
                <a:spcPts val="8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element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20</a:t>
            </a:r>
            <a:r>
              <a:rPr lang="en-US" sz="1800" b="1" dirty="0">
                <a:latin typeface="Arial Narrow" pitchFamily="34" charset="0"/>
              </a:rPr>
              <a:t> and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40</a:t>
            </a:r>
            <a:r>
              <a:rPr lang="en-US" sz="1800" b="1" dirty="0">
                <a:latin typeface="Arial Narrow" pitchFamily="34" charset="0"/>
              </a:rPr>
              <a:t> in binary format with minimum number of steps.</a:t>
            </a:r>
            <a:endParaRPr lang="en-US" sz="1800" b="1" baseline="30000" dirty="0">
              <a:latin typeface="Arial Narrow" pitchFamily="34" charset="0"/>
            </a:endParaRPr>
          </a:p>
          <a:p>
            <a:pPr marL="342900" indent="-342900" algn="l" eaLnBrk="1" hangingPunct="1">
              <a:spcBef>
                <a:spcPts val="8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The secret key for users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 and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B</a:t>
            </a:r>
            <a:r>
              <a:rPr lang="en-US" sz="1800" b="1" dirty="0">
                <a:latin typeface="Arial Narrow" pitchFamily="34" charset="0"/>
              </a:rPr>
              <a:t> are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23</a:t>
            </a:r>
            <a:r>
              <a:rPr lang="en-US" sz="1800" b="1" dirty="0">
                <a:latin typeface="Arial Narrow" pitchFamily="34" charset="0"/>
              </a:rPr>
              <a:t> and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13</a:t>
            </a:r>
            <a:r>
              <a:rPr lang="en-US" sz="1800" b="1" dirty="0">
                <a:latin typeface="Arial Narrow" pitchFamily="34" charset="0"/>
              </a:rPr>
              <a:t> respectively. </a:t>
            </a:r>
            <a:br>
              <a:rPr lang="en-US" sz="1800" b="1" dirty="0">
                <a:latin typeface="Arial Narrow" pitchFamily="34" charset="0"/>
              </a:rPr>
            </a:br>
            <a:r>
              <a:rPr lang="en-US" sz="1800" b="1" dirty="0">
                <a:latin typeface="Arial Narrow" pitchFamily="34" charset="0"/>
              </a:rPr>
              <a:t>A message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M = 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21</a:t>
            </a:r>
            <a:r>
              <a:rPr lang="en-US" sz="1800" b="1" baseline="30000" dirty="0">
                <a:latin typeface="Arial Narrow" pitchFamily="34" charset="0"/>
              </a:rPr>
              <a:t> </a:t>
            </a:r>
            <a:r>
              <a:rPr lang="en-US" sz="1800" b="1" dirty="0">
                <a:latin typeface="Arial Narrow" pitchFamily="34" charset="0"/>
              </a:rPr>
              <a:t> is sent from A to B. </a:t>
            </a:r>
            <a:br>
              <a:rPr lang="en-US" sz="1800" b="1" dirty="0">
                <a:latin typeface="Arial Narrow" pitchFamily="34" charset="0"/>
              </a:rPr>
            </a:br>
            <a:r>
              <a:rPr lang="en-US" sz="1800" b="1" dirty="0">
                <a:latin typeface="Arial Narrow" pitchFamily="34" charset="0"/>
              </a:rPr>
              <a:t>Compute all the exchanged 3-pass messages as powers of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800" b="1" dirty="0">
                <a:latin typeface="Arial Narrow" pitchFamily="34" charset="0"/>
              </a:rPr>
              <a:t> with the smallest possible power of x.</a:t>
            </a:r>
          </a:p>
          <a:p>
            <a:pPr marL="342900" indent="-342900" algn="just" eaLnBrk="1" hangingPunct="1">
              <a:spcBef>
                <a:spcPts val="8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number of possible distinct secret keys for each user.</a:t>
            </a:r>
          </a:p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maximum number of simple exponentiation search cycles required to break the cipher by a known clear text–cipher text attack?  (technical reasons are required!)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025234" y="295275"/>
            <a:ext cx="700834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800" b="1" dirty="0">
                <a:latin typeface="Arial Narrow" pitchFamily="34" charset="0"/>
              </a:rPr>
              <a:t>(25 P)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62FA656-A9D3-474B-84F9-9947D6A02823}"/>
              </a:ext>
            </a:extLst>
          </p:cNvPr>
          <p:cNvSpPr txBox="1"/>
          <p:nvPr/>
        </p:nvSpPr>
        <p:spPr>
          <a:xfrm>
            <a:off x="498002" y="2112"/>
            <a:ext cx="159723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de-DE" dirty="0"/>
              <a:t>Problem 4: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38A1E9C-2D2C-47F9-8DB6-9D96998B6DAC}"/>
              </a:ext>
            </a:extLst>
          </p:cNvPr>
          <p:cNvSpPr txBox="1"/>
          <p:nvPr/>
        </p:nvSpPr>
        <p:spPr>
          <a:xfrm>
            <a:off x="2371240" y="0"/>
            <a:ext cx="48587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2400" b="1" u="sng">
                <a:solidFill>
                  <a:schemeClr val="accent1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dirty="0"/>
              <a:t>Massey-</a:t>
            </a:r>
            <a:r>
              <a:rPr lang="en-US" dirty="0" err="1"/>
              <a:t>Omura</a:t>
            </a:r>
            <a:r>
              <a:rPr lang="en-US" dirty="0"/>
              <a:t> lock for Shamir‘s 3-Pass Protocol over GF(2</a:t>
            </a:r>
            <a:r>
              <a:rPr lang="en-US" baseline="30000" dirty="0"/>
              <a:t>5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5049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7">
            <a:extLst>
              <a:ext uri="{FF2B5EF4-FFF2-40B4-BE49-F238E27FC236}">
                <a16:creationId xmlns:a16="http://schemas.microsoft.com/office/drawing/2014/main" xmlns="" id="{245AD5D2-6166-4FDF-812F-6CFF0C60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527" y="1739895"/>
            <a:ext cx="6936855" cy="10793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square" lIns="90000" tIns="46800" rIns="90000" bIns="46800">
            <a:spAutoFit/>
          </a:bodyPr>
          <a:lstStyle>
            <a:lvl1pPr marL="266700" indent="-2667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dirty="0">
                <a:latin typeface="Arial Narrow" panose="020B0606020202030204" pitchFamily="34" charset="0"/>
              </a:rPr>
              <a:t>Possible multiplicative orders are the divisors of  2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5</a:t>
            </a:r>
            <a:r>
              <a:rPr lang="en-US" altLang="de-DE" sz="1600" dirty="0">
                <a:latin typeface="Arial Narrow" panose="020B0606020202030204" pitchFamily="34" charset="0"/>
              </a:rPr>
              <a:t> -1 = 32-1=31;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dirty="0">
                <a:latin typeface="Arial Narrow" panose="020B0606020202030204" pitchFamily="34" charset="0"/>
              </a:rPr>
              <a:t>Divisors of 31 are:     1, 31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600" dirty="0">
                <a:latin typeface="Arial Narrow" panose="020B0606020202030204" pitchFamily="34" charset="0"/>
              </a:rPr>
              <a:t>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1</a:t>
            </a:r>
            <a:r>
              <a:rPr lang="en-US" altLang="de-DE" sz="1600" dirty="0">
                <a:latin typeface="Arial Narrow" panose="020B0606020202030204" pitchFamily="34" charset="0"/>
              </a:rPr>
              <a:t> ≠1, =&gt; multiplicative order of x is  31</a:t>
            </a:r>
          </a:p>
        </p:txBody>
      </p:sp>
      <p:sp>
        <p:nvSpPr>
          <p:cNvPr id="9223" name="Text Box 9">
            <a:extLst>
              <a:ext uri="{FF2B5EF4-FFF2-40B4-BE49-F238E27FC236}">
                <a16:creationId xmlns:a16="http://schemas.microsoft.com/office/drawing/2014/main" xmlns="" id="{EF69F86B-5FE0-4C54-AA22-CDFAA13E6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4" y="1339953"/>
            <a:ext cx="7004050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66700" indent="-2667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dirty="0">
                <a:latin typeface="Arial Narrow" pitchFamily="34" charset="0"/>
              </a:rPr>
              <a:t>Compute the multiplicative order of  x 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2F36983-15F0-4DE3-A7C8-456A320FB090}"/>
              </a:ext>
            </a:extLst>
          </p:cNvPr>
          <p:cNvSpPr/>
          <p:nvPr/>
        </p:nvSpPr>
        <p:spPr>
          <a:xfrm>
            <a:off x="599626" y="2986423"/>
            <a:ext cx="76981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1600" b="1" dirty="0">
                <a:latin typeface="Arial Narrow" pitchFamily="34" charset="0"/>
              </a:rPr>
              <a:t>Compute the elements: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6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20</a:t>
            </a:r>
            <a:r>
              <a:rPr lang="en-US" sz="1600" b="1" dirty="0">
                <a:latin typeface="Arial Narrow" pitchFamily="34" charset="0"/>
              </a:rPr>
              <a:t> and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6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40</a:t>
            </a:r>
            <a:r>
              <a:rPr lang="en-US" sz="1600" b="1" dirty="0">
                <a:latin typeface="Arial Narrow" pitchFamily="34" charset="0"/>
              </a:rPr>
              <a:t> with minimum number of steps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B55EC99-4236-475D-9B3B-54902FB57E2B}"/>
              </a:ext>
            </a:extLst>
          </p:cNvPr>
          <p:cNvSpPr/>
          <p:nvPr/>
        </p:nvSpPr>
        <p:spPr>
          <a:xfrm>
            <a:off x="990527" y="4163050"/>
            <a:ext cx="401542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de-DE" sz="1600" dirty="0">
                <a:latin typeface="Arial Narrow" panose="020B0606020202030204" pitchFamily="34" charset="0"/>
              </a:rPr>
              <a:t>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20 </a:t>
            </a:r>
            <a:r>
              <a:rPr lang="en-US" altLang="de-DE" sz="1600" dirty="0">
                <a:latin typeface="Arial Narrow" panose="020B0606020202030204" pitchFamily="34" charset="0"/>
              </a:rPr>
              <a:t>= (x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5</a:t>
            </a:r>
            <a:r>
              <a:rPr lang="en-US" altLang="de-DE" sz="1600" dirty="0">
                <a:latin typeface="Arial Narrow" panose="020B0606020202030204" pitchFamily="34" charset="0"/>
              </a:rPr>
              <a:t> )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4</a:t>
            </a:r>
            <a:r>
              <a:rPr lang="en-US" altLang="de-DE" sz="1600" dirty="0">
                <a:latin typeface="Arial Narrow" panose="020B0606020202030204" pitchFamily="34" charset="0"/>
              </a:rPr>
              <a:t> = (x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2</a:t>
            </a:r>
            <a:r>
              <a:rPr lang="en-US" altLang="de-DE" sz="1600" dirty="0">
                <a:latin typeface="Arial Narrow" panose="020B0606020202030204" pitchFamily="34" charset="0"/>
              </a:rPr>
              <a:t> +1)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4 </a:t>
            </a:r>
            <a:r>
              <a:rPr lang="en-US" altLang="de-DE" sz="1600" dirty="0">
                <a:latin typeface="Arial Narrow" panose="020B0606020202030204" pitchFamily="34" charset="0"/>
              </a:rPr>
              <a:t>=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8</a:t>
            </a:r>
            <a:r>
              <a:rPr lang="en-US" altLang="de-DE" sz="1600" dirty="0">
                <a:latin typeface="Arial Narrow" panose="020B0606020202030204" pitchFamily="34" charset="0"/>
              </a:rPr>
              <a:t>+ 1 =</a:t>
            </a:r>
            <a:r>
              <a:rPr lang="en-US" altLang="en-US" sz="1600" dirty="0">
                <a:latin typeface="Arial Narrow" pitchFamily="34" charset="0"/>
              </a:rPr>
              <a:t> x</a:t>
            </a:r>
            <a:r>
              <a:rPr lang="en-US" altLang="en-US" sz="1600" baseline="30000" dirty="0">
                <a:latin typeface="Arial Narrow" pitchFamily="34" charset="0"/>
              </a:rPr>
              <a:t>3</a:t>
            </a:r>
            <a:r>
              <a:rPr lang="en-US" altLang="en-US" sz="1600" dirty="0">
                <a:latin typeface="Arial Narrow" pitchFamily="34" charset="0"/>
              </a:rPr>
              <a:t> + </a:t>
            </a:r>
            <a:r>
              <a:rPr lang="en-US" altLang="de-DE" sz="1600" dirty="0">
                <a:latin typeface="Arial Narrow" panose="020B0606020202030204" pitchFamily="34" charset="0"/>
              </a:rPr>
              <a:t>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2</a:t>
            </a:r>
            <a:r>
              <a:rPr lang="en-US" altLang="de-DE" sz="1600" dirty="0">
                <a:latin typeface="Arial Narrow" panose="020B0606020202030204" pitchFamily="34" charset="0"/>
              </a:rPr>
              <a:t> </a:t>
            </a:r>
            <a:r>
              <a:rPr lang="en-US" altLang="de-DE" sz="1600" dirty="0" smtClean="0">
                <a:latin typeface="Arial Narrow" panose="020B0606020202030204" pitchFamily="34" charset="0"/>
              </a:rPr>
              <a:t>= 01100 </a:t>
            </a:r>
            <a:r>
              <a:rPr lang="en-US" altLang="en-US" sz="1600" dirty="0" smtClean="0">
                <a:latin typeface="Arial Narrow" panose="020B0606020202030204" pitchFamily="34" charset="0"/>
              </a:rPr>
              <a:t> </a:t>
            </a:r>
            <a:endParaRPr lang="en-US" altLang="de-DE" sz="1600" dirty="0"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9B64DEF-609B-464D-BC72-F8647243CD51}"/>
              </a:ext>
            </a:extLst>
          </p:cNvPr>
          <p:cNvSpPr/>
          <p:nvPr/>
        </p:nvSpPr>
        <p:spPr>
          <a:xfrm>
            <a:off x="542028" y="662944"/>
            <a:ext cx="7966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Arial Narrow" pitchFamily="34" charset="0"/>
              </a:rPr>
              <a:t>A Massey-</a:t>
            </a:r>
            <a:r>
              <a:rPr lang="en-US" sz="1600" b="1" dirty="0" err="1">
                <a:latin typeface="Arial Narrow" pitchFamily="34" charset="0"/>
              </a:rPr>
              <a:t>Omura</a:t>
            </a:r>
            <a:r>
              <a:rPr lang="en-US" sz="1600" b="1" dirty="0">
                <a:latin typeface="Arial Narrow" pitchFamily="34" charset="0"/>
              </a:rPr>
              <a:t> lock for Shamir‘s 3-Pass Protocol over GF(2</a:t>
            </a:r>
            <a:r>
              <a:rPr lang="en-US" sz="1600" b="1" baseline="30000" dirty="0">
                <a:latin typeface="Arial Narrow" pitchFamily="34" charset="0"/>
              </a:rPr>
              <a:t>5</a:t>
            </a:r>
            <a:r>
              <a:rPr lang="en-US" sz="1600" b="1" dirty="0">
                <a:latin typeface="Arial Narrow" pitchFamily="34" charset="0"/>
              </a:rPr>
              <a:t>) </a:t>
            </a:r>
          </a:p>
          <a:p>
            <a:pPr algn="l"/>
            <a:r>
              <a:rPr lang="en-US" sz="1600" b="1" dirty="0">
                <a:latin typeface="Arial Narrow" pitchFamily="34" charset="0"/>
              </a:rPr>
              <a:t>using the irreducible polynomial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p(x) = </a:t>
            </a:r>
            <a:r>
              <a:rPr lang="en-US" altLang="en-US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altLang="en-US" sz="16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</a:t>
            </a:r>
            <a:r>
              <a:rPr lang="en-US" altLang="en-US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x</a:t>
            </a:r>
            <a:r>
              <a:rPr lang="en-US" altLang="en-US" sz="16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altLang="en-US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+ 1 </a:t>
            </a:r>
            <a:r>
              <a:rPr lang="en-US" sz="1600" b="1" dirty="0">
                <a:latin typeface="Arial Narrow" pitchFamily="34" charset="0"/>
              </a:rPr>
              <a:t>is used as a field modulus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DF9DF1A-6DE3-4D81-A861-E8CED0753C5E}"/>
              </a:ext>
            </a:extLst>
          </p:cNvPr>
          <p:cNvSpPr txBox="1"/>
          <p:nvPr/>
        </p:nvSpPr>
        <p:spPr>
          <a:xfrm>
            <a:off x="417928" y="1858"/>
            <a:ext cx="273696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de-DE" dirty="0"/>
              <a:t>Solution Problem 4: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D4BC80D-0038-4CEC-A885-D652C480A8BF}"/>
              </a:ext>
            </a:extLst>
          </p:cNvPr>
          <p:cNvSpPr txBox="1"/>
          <p:nvPr/>
        </p:nvSpPr>
        <p:spPr>
          <a:xfrm>
            <a:off x="990527" y="3417143"/>
            <a:ext cx="401542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16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p</a:t>
            </a:r>
            <a:r>
              <a:rPr lang="en-US" altLang="en-US" sz="16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(x)= x</a:t>
            </a:r>
            <a:r>
              <a:rPr lang="en-US" altLang="en-US" sz="1600" b="1" u="none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</a:t>
            </a:r>
            <a:r>
              <a:rPr lang="en-US" altLang="en-US" sz="16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x</a:t>
            </a:r>
            <a:r>
              <a:rPr lang="en-US" altLang="en-US" sz="1600" b="1" u="none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altLang="en-US" sz="16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+ 1 </a:t>
            </a: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en-US" altLang="de-DE" sz="1600" dirty="0">
                <a:latin typeface="Arial Narrow" panose="020B0606020202030204" pitchFamily="34" charset="0"/>
              </a:rPr>
              <a:t>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5</a:t>
            </a:r>
            <a:r>
              <a:rPr lang="en-US" altLang="de-DE" sz="1600" dirty="0">
                <a:latin typeface="Arial Narrow" panose="020B0606020202030204" pitchFamily="34" charset="0"/>
              </a:rPr>
              <a:t> =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2</a:t>
            </a:r>
            <a:r>
              <a:rPr lang="en-US" altLang="de-DE" sz="1600" dirty="0">
                <a:latin typeface="Arial Narrow" panose="020B0606020202030204" pitchFamily="34" charset="0"/>
              </a:rPr>
              <a:t> +1</a:t>
            </a:r>
            <a:r>
              <a:rPr lang="en-US" altLang="en-US" sz="1600" u="none" dirty="0">
                <a:latin typeface="Arial Narrow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032034D-DA36-4576-BC7E-71A3997F2622}"/>
              </a:ext>
            </a:extLst>
          </p:cNvPr>
          <p:cNvSpPr txBox="1"/>
          <p:nvPr/>
        </p:nvSpPr>
        <p:spPr>
          <a:xfrm>
            <a:off x="5217405" y="3401947"/>
            <a:ext cx="270997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5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2</a:t>
            </a:r>
            <a:r>
              <a:rPr lang="en-US" altLang="de-DE" sz="1400" dirty="0">
                <a:latin typeface="Arial Narrow" panose="020B0606020202030204" pitchFamily="34" charset="0"/>
              </a:rPr>
              <a:t> +1</a:t>
            </a:r>
            <a:r>
              <a:rPr lang="en-US" altLang="en-US" sz="1400" u="none" dirty="0">
                <a:latin typeface="Arial Narrow" pitchFamily="34" charset="0"/>
              </a:rPr>
              <a:t> </a:t>
            </a:r>
            <a:endParaRPr lang="en-US" altLang="de-DE" sz="1400" dirty="0">
              <a:latin typeface="Arial Narrow" panose="020B0606020202030204" pitchFamily="34" charset="0"/>
            </a:endParaRP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baseline="30000" dirty="0">
                <a:latin typeface="Arial Narrow" panose="020B0606020202030204" pitchFamily="34" charset="0"/>
              </a:rPr>
              <a:t>6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  <a:r>
              <a:rPr lang="en-US" altLang="de-DE" baseline="30000" dirty="0">
                <a:latin typeface="Arial Narrow" panose="020B0606020202030204" pitchFamily="34" charset="0"/>
              </a:rPr>
              <a:t>3</a:t>
            </a:r>
            <a:r>
              <a:rPr lang="en-US" altLang="de-DE" sz="1400" dirty="0">
                <a:latin typeface="Arial Narrow" panose="020B0606020202030204" pitchFamily="34" charset="0"/>
              </a:rPr>
              <a:t>+x</a:t>
            </a:r>
            <a:r>
              <a:rPr lang="en-US" altLang="en-US" sz="1400" u="none" dirty="0">
                <a:latin typeface="Arial Narrow" pitchFamily="34" charset="0"/>
              </a:rPr>
              <a:t> </a:t>
            </a: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en-US" altLang="en-US" dirty="0">
                <a:latin typeface="Arial Narrow" pitchFamily="34" charset="0"/>
              </a:rPr>
              <a:t>x</a:t>
            </a:r>
            <a:r>
              <a:rPr lang="en-US" altLang="en-US" baseline="30000" dirty="0">
                <a:latin typeface="Arial Narrow" pitchFamily="34" charset="0"/>
              </a:rPr>
              <a:t>7</a:t>
            </a:r>
            <a:r>
              <a:rPr lang="en-US" altLang="en-US" dirty="0">
                <a:latin typeface="Arial Narrow" pitchFamily="34" charset="0"/>
              </a:rPr>
              <a:t>= x</a:t>
            </a:r>
            <a:r>
              <a:rPr lang="en-US" altLang="en-US" baseline="30000" dirty="0">
                <a:latin typeface="Arial Narrow" pitchFamily="34" charset="0"/>
              </a:rPr>
              <a:t>4</a:t>
            </a:r>
            <a:r>
              <a:rPr lang="en-US" altLang="en-US" dirty="0">
                <a:latin typeface="Arial Narrow" pitchFamily="34" charset="0"/>
              </a:rPr>
              <a:t>+x</a:t>
            </a:r>
            <a:r>
              <a:rPr lang="en-US" altLang="en-US" baseline="30000" dirty="0">
                <a:latin typeface="Arial Narrow" pitchFamily="34" charset="0"/>
              </a:rPr>
              <a:t>2</a:t>
            </a: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en-US" altLang="en-US" sz="1400" u="none" dirty="0">
                <a:latin typeface="Arial Narrow" pitchFamily="34" charset="0"/>
              </a:rPr>
              <a:t>x</a:t>
            </a:r>
            <a:r>
              <a:rPr lang="en-US" altLang="en-US" baseline="30000" dirty="0">
                <a:latin typeface="Arial Narrow" pitchFamily="34" charset="0"/>
              </a:rPr>
              <a:t>8</a:t>
            </a:r>
            <a:r>
              <a:rPr lang="en-US" altLang="en-US" dirty="0">
                <a:latin typeface="Arial Narrow" pitchFamily="34" charset="0"/>
              </a:rPr>
              <a:t>= x</a:t>
            </a:r>
            <a:r>
              <a:rPr lang="en-US" altLang="en-US" baseline="30000" dirty="0">
                <a:latin typeface="Arial Narrow" pitchFamily="34" charset="0"/>
              </a:rPr>
              <a:t>5</a:t>
            </a:r>
            <a:r>
              <a:rPr lang="en-US" altLang="en-US" dirty="0">
                <a:latin typeface="Arial Narrow" pitchFamily="34" charset="0"/>
              </a:rPr>
              <a:t>+x</a:t>
            </a:r>
            <a:r>
              <a:rPr lang="en-US" altLang="en-US" baseline="30000" dirty="0">
                <a:latin typeface="Arial Narrow" pitchFamily="34" charset="0"/>
              </a:rPr>
              <a:t>3</a:t>
            </a:r>
            <a:r>
              <a:rPr lang="en-US" altLang="en-US" dirty="0">
                <a:latin typeface="Arial Narrow" pitchFamily="34" charset="0"/>
              </a:rPr>
              <a:t> = x</a:t>
            </a:r>
            <a:r>
              <a:rPr lang="en-US" altLang="en-US" baseline="30000" dirty="0">
                <a:latin typeface="Arial Narrow" pitchFamily="34" charset="0"/>
              </a:rPr>
              <a:t>3</a:t>
            </a:r>
            <a:r>
              <a:rPr lang="en-US" altLang="en-US" dirty="0">
                <a:latin typeface="Arial Narrow" pitchFamily="34" charset="0"/>
              </a:rPr>
              <a:t> + </a:t>
            </a: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2</a:t>
            </a:r>
            <a:r>
              <a:rPr lang="en-US" altLang="de-DE" sz="1400" dirty="0">
                <a:latin typeface="Arial Narrow" panose="020B0606020202030204" pitchFamily="34" charset="0"/>
              </a:rPr>
              <a:t> +1</a:t>
            </a:r>
            <a:r>
              <a:rPr lang="en-US" altLang="en-US" sz="1400" u="none" dirty="0">
                <a:latin typeface="Arial Narrow" pitchFamily="34" charset="0"/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63FBF09-960F-47F7-8FF6-D5BAB74ECE40}"/>
              </a:ext>
            </a:extLst>
          </p:cNvPr>
          <p:cNvSpPr/>
          <p:nvPr/>
        </p:nvSpPr>
        <p:spPr>
          <a:xfrm>
            <a:off x="980250" y="4725127"/>
            <a:ext cx="693685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de-DE" sz="1600" dirty="0">
                <a:latin typeface="Arial Narrow" pitchFamily="34" charset="0"/>
              </a:rPr>
              <a:t>x</a:t>
            </a:r>
            <a:r>
              <a:rPr lang="en-US" altLang="de-DE" sz="1600" baseline="30000" dirty="0">
                <a:latin typeface="Arial Narrow" pitchFamily="34" charset="0"/>
              </a:rPr>
              <a:t>40</a:t>
            </a:r>
            <a:r>
              <a:rPr lang="en-US" altLang="de-DE" sz="1600" dirty="0">
                <a:latin typeface="Arial Narrow" pitchFamily="34" charset="0"/>
              </a:rPr>
              <a:t> = (x</a:t>
            </a:r>
            <a:r>
              <a:rPr lang="en-US" altLang="de-DE" sz="1600" baseline="30000" dirty="0">
                <a:latin typeface="Arial Narrow" pitchFamily="34" charset="0"/>
              </a:rPr>
              <a:t>20</a:t>
            </a:r>
            <a:r>
              <a:rPr lang="en-US" altLang="de-DE" sz="1600" dirty="0">
                <a:latin typeface="Arial Narrow" pitchFamily="34" charset="0"/>
              </a:rPr>
              <a:t> )</a:t>
            </a:r>
            <a:r>
              <a:rPr lang="en-US" altLang="de-DE" sz="1600" baseline="30000" dirty="0">
                <a:latin typeface="Arial Narrow" pitchFamily="34" charset="0"/>
              </a:rPr>
              <a:t>2</a:t>
            </a:r>
            <a:r>
              <a:rPr lang="en-US" altLang="de-DE" sz="1600" dirty="0">
                <a:latin typeface="Arial Narrow" pitchFamily="34" charset="0"/>
              </a:rPr>
              <a:t> = (</a:t>
            </a:r>
            <a:r>
              <a:rPr lang="en-US" altLang="en-US" sz="1600" dirty="0">
                <a:latin typeface="Arial Narrow" pitchFamily="34" charset="0"/>
              </a:rPr>
              <a:t>x</a:t>
            </a:r>
            <a:r>
              <a:rPr lang="en-US" altLang="en-US" sz="1600" baseline="30000" dirty="0">
                <a:latin typeface="Arial Narrow" pitchFamily="34" charset="0"/>
              </a:rPr>
              <a:t>3</a:t>
            </a:r>
            <a:r>
              <a:rPr lang="en-US" altLang="en-US" sz="1600" dirty="0">
                <a:latin typeface="Arial Narrow" pitchFamily="34" charset="0"/>
              </a:rPr>
              <a:t> + </a:t>
            </a:r>
            <a:r>
              <a:rPr lang="en-US" altLang="de-DE" sz="1600" dirty="0">
                <a:latin typeface="Arial Narrow" pitchFamily="34" charset="0"/>
              </a:rPr>
              <a:t>x</a:t>
            </a:r>
            <a:r>
              <a:rPr lang="en-US" altLang="de-DE" sz="1600" baseline="30000" dirty="0">
                <a:latin typeface="Arial Narrow" pitchFamily="34" charset="0"/>
              </a:rPr>
              <a:t>2</a:t>
            </a:r>
            <a:r>
              <a:rPr lang="en-US" altLang="de-DE" sz="1600" dirty="0">
                <a:latin typeface="Arial Narrow" pitchFamily="34" charset="0"/>
              </a:rPr>
              <a:t> </a:t>
            </a:r>
            <a:r>
              <a:rPr lang="en-US" altLang="de-DE" sz="1600" dirty="0" smtClean="0">
                <a:latin typeface="Arial Narrow" pitchFamily="34" charset="0"/>
              </a:rPr>
              <a:t>)</a:t>
            </a:r>
            <a:r>
              <a:rPr lang="en-US" altLang="de-DE" sz="1600" baseline="30000" dirty="0">
                <a:latin typeface="Arial Narrow" pitchFamily="34" charset="0"/>
              </a:rPr>
              <a:t>2</a:t>
            </a:r>
            <a:r>
              <a:rPr lang="en-US" altLang="de-DE" sz="1600" dirty="0">
                <a:latin typeface="Arial Narrow" pitchFamily="34" charset="0"/>
              </a:rPr>
              <a:t> = x</a:t>
            </a:r>
            <a:r>
              <a:rPr lang="en-US" altLang="de-DE" sz="1600" baseline="30000" dirty="0">
                <a:latin typeface="Arial Narrow" pitchFamily="34" charset="0"/>
              </a:rPr>
              <a:t>6</a:t>
            </a:r>
            <a:r>
              <a:rPr lang="en-US" altLang="de-DE" sz="1600" dirty="0">
                <a:latin typeface="Arial Narrow" pitchFamily="34" charset="0"/>
              </a:rPr>
              <a:t>+ x</a:t>
            </a:r>
            <a:r>
              <a:rPr lang="en-US" altLang="de-DE" sz="1600" baseline="30000" dirty="0">
                <a:latin typeface="Arial Narrow" pitchFamily="34" charset="0"/>
              </a:rPr>
              <a:t>4</a:t>
            </a:r>
            <a:r>
              <a:rPr lang="en-US" altLang="de-DE" sz="1600" dirty="0">
                <a:latin typeface="Arial Narrow" pitchFamily="34" charset="0"/>
              </a:rPr>
              <a:t> </a:t>
            </a:r>
            <a:r>
              <a:rPr lang="en-US" altLang="de-DE" sz="1600" dirty="0" smtClean="0">
                <a:latin typeface="Arial Narrow" pitchFamily="34" charset="0"/>
              </a:rPr>
              <a:t> </a:t>
            </a:r>
            <a:r>
              <a:rPr lang="en-US" altLang="de-DE" sz="1600" dirty="0">
                <a:latin typeface="Arial Narrow" pitchFamily="34" charset="0"/>
              </a:rPr>
              <a:t>=  </a:t>
            </a:r>
            <a:r>
              <a:rPr lang="en-US" altLang="en-US" sz="1600" dirty="0" smtClean="0">
                <a:latin typeface="Arial Narrow" pitchFamily="34" charset="0"/>
              </a:rPr>
              <a:t>x</a:t>
            </a:r>
            <a:r>
              <a:rPr lang="en-US" altLang="en-US" sz="1600" baseline="30000" dirty="0" smtClean="0">
                <a:latin typeface="Arial Narrow" pitchFamily="34" charset="0"/>
              </a:rPr>
              <a:t>3</a:t>
            </a:r>
            <a:r>
              <a:rPr lang="en-US" altLang="en-US" sz="1600" dirty="0" smtClean="0">
                <a:latin typeface="Arial Narrow" pitchFamily="34" charset="0"/>
              </a:rPr>
              <a:t>+x</a:t>
            </a:r>
            <a:r>
              <a:rPr lang="en-US" altLang="en-US" sz="1600" dirty="0">
                <a:latin typeface="Arial Narrow" pitchFamily="34" charset="0"/>
              </a:rPr>
              <a:t>+ </a:t>
            </a:r>
            <a:r>
              <a:rPr lang="en-US" altLang="de-DE" sz="1600" dirty="0">
                <a:latin typeface="Arial Narrow" pitchFamily="34" charset="0"/>
              </a:rPr>
              <a:t>x</a:t>
            </a:r>
            <a:r>
              <a:rPr lang="en-US" altLang="de-DE" sz="1600" baseline="30000" dirty="0">
                <a:latin typeface="Arial Narrow" pitchFamily="34" charset="0"/>
              </a:rPr>
              <a:t>4</a:t>
            </a:r>
            <a:r>
              <a:rPr lang="en-US" altLang="de-DE" sz="1600" dirty="0">
                <a:latin typeface="Arial Narrow" pitchFamily="34" charset="0"/>
              </a:rPr>
              <a:t> </a:t>
            </a:r>
            <a:r>
              <a:rPr lang="en-US" altLang="de-DE" sz="1600" dirty="0" smtClean="0">
                <a:latin typeface="Arial Narrow" pitchFamily="34" charset="0"/>
              </a:rPr>
              <a:t>= 11010</a:t>
            </a:r>
            <a:endParaRPr lang="en-US" altLang="de-DE" sz="1600" dirty="0">
              <a:latin typeface="Arial Narrow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A162B24-52F5-4D3D-85A8-61CD3B7EDFBD}"/>
              </a:ext>
            </a:extLst>
          </p:cNvPr>
          <p:cNvSpPr txBox="1"/>
          <p:nvPr/>
        </p:nvSpPr>
        <p:spPr>
          <a:xfrm>
            <a:off x="6249946" y="1757658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3652B0C-6722-4E06-992B-B3B7CD2F9BFB}"/>
              </a:ext>
            </a:extLst>
          </p:cNvPr>
          <p:cNvSpPr txBox="1"/>
          <p:nvPr/>
        </p:nvSpPr>
        <p:spPr>
          <a:xfrm>
            <a:off x="6440446" y="3436236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3333A9-061A-45B0-94E0-925AEAA9737F}"/>
              </a:ext>
            </a:extLst>
          </p:cNvPr>
          <p:cNvSpPr txBox="1"/>
          <p:nvPr/>
        </p:nvSpPr>
        <p:spPr>
          <a:xfrm>
            <a:off x="417928" y="4202165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C7310B5-661F-4D54-92DB-0E73C24E4B16}"/>
              </a:ext>
            </a:extLst>
          </p:cNvPr>
          <p:cNvSpPr txBox="1"/>
          <p:nvPr/>
        </p:nvSpPr>
        <p:spPr>
          <a:xfrm>
            <a:off x="417928" y="4723144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22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xmlns="" id="{047165A0-8031-4E91-8765-9916EEB19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954278"/>
              </p:ext>
            </p:extLst>
          </p:nvPr>
        </p:nvGraphicFramePr>
        <p:xfrm>
          <a:off x="3025775" y="4411418"/>
          <a:ext cx="5164138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Worksheet" r:id="rId4" imgW="9153371" imgH="1380961" progId="Excel.Sheet.12">
                  <p:embed/>
                </p:oleObj>
              </mc:Choice>
              <mc:Fallback>
                <p:oleObj name="Worksheet" r:id="rId4" imgW="9153371" imgH="1380961" progId="Excel.Sheet.12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xmlns="" id="{047165A0-8031-4E91-8765-9916EEB199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4411418"/>
                        <a:ext cx="5164138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6">
            <a:extLst>
              <a:ext uri="{FF2B5EF4-FFF2-40B4-BE49-F238E27FC236}">
                <a16:creationId xmlns:a16="http://schemas.microsoft.com/office/drawing/2014/main" xmlns="" id="{F8C212E9-1CDF-4517-8771-9128F3B7AC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295818"/>
              </p:ext>
            </p:extLst>
          </p:nvPr>
        </p:nvGraphicFramePr>
        <p:xfrm>
          <a:off x="3025775" y="1406525"/>
          <a:ext cx="51641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Worksheet" r:id="rId6" imgW="9153371" imgH="1380961" progId="Excel.Sheet.12">
                  <p:embed/>
                </p:oleObj>
              </mc:Choice>
              <mc:Fallback>
                <p:oleObj name="Worksheet" r:id="rId6" imgW="9153371" imgH="1380961" progId="Excel.Sheet.12">
                  <p:embed/>
                  <p:pic>
                    <p:nvPicPr>
                      <p:cNvPr id="4" name="Objekt 6">
                        <a:extLst>
                          <a:ext uri="{FF2B5EF4-FFF2-40B4-BE49-F238E27FC236}">
                            <a16:creationId xmlns:a16="http://schemas.microsoft.com/office/drawing/2014/main" xmlns="" id="{F8C212E9-1CDF-4517-8771-9128F3B7AC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1406525"/>
                        <a:ext cx="5164138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62DA3E9-54DB-4854-B91C-F7FBE59556DC}"/>
              </a:ext>
            </a:extLst>
          </p:cNvPr>
          <p:cNvSpPr/>
          <p:nvPr/>
        </p:nvSpPr>
        <p:spPr>
          <a:xfrm>
            <a:off x="283790" y="535467"/>
            <a:ext cx="8576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b="1" dirty="0">
                <a:latin typeface="Arial Narrow" pitchFamily="34" charset="0"/>
              </a:rPr>
              <a:t>The secret key for users A and B are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23</a:t>
            </a:r>
            <a:r>
              <a:rPr lang="en-US" sz="1600" b="1" dirty="0">
                <a:latin typeface="Arial Narrow" pitchFamily="34" charset="0"/>
              </a:rPr>
              <a:t> and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13</a:t>
            </a:r>
            <a:r>
              <a:rPr lang="en-US" sz="1600" b="1" dirty="0">
                <a:latin typeface="Arial Narrow" pitchFamily="34" charset="0"/>
              </a:rPr>
              <a:t> respectively. </a:t>
            </a:r>
            <a:br>
              <a:rPr lang="en-US" sz="1600" b="1" dirty="0">
                <a:latin typeface="Arial Narrow" pitchFamily="34" charset="0"/>
              </a:rPr>
            </a:br>
            <a:r>
              <a:rPr lang="en-US" sz="1600" b="1" dirty="0">
                <a:latin typeface="Arial Narrow" pitchFamily="34" charset="0"/>
              </a:rPr>
              <a:t>A message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M = x</a:t>
            </a:r>
            <a:r>
              <a:rPr lang="en-US" sz="1600" b="1" baseline="300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21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is sent from A to B. </a:t>
            </a:r>
            <a:br>
              <a:rPr lang="en-US" sz="1600" b="1" dirty="0">
                <a:latin typeface="Arial Narrow" pitchFamily="34" charset="0"/>
              </a:rPr>
            </a:br>
            <a:r>
              <a:rPr lang="en-US" sz="1600" b="1" dirty="0">
                <a:latin typeface="Arial Narrow" pitchFamily="34" charset="0"/>
              </a:rPr>
              <a:t>Compute all the exchanged 3-pass messages as powers of x with the smallest possible power of x.</a:t>
            </a:r>
          </a:p>
        </p:txBody>
      </p:sp>
      <p:sp>
        <p:nvSpPr>
          <p:cNvPr id="8" name="Text Box 36">
            <a:extLst>
              <a:ext uri="{FF2B5EF4-FFF2-40B4-BE49-F238E27FC236}">
                <a16:creationId xmlns:a16="http://schemas.microsoft.com/office/drawing/2014/main" xmlns="" id="{A7991DB8-CA3A-4AAA-A25F-D6E7569DF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50" y="1400190"/>
            <a:ext cx="1866627" cy="580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600" u="none" dirty="0">
                <a:latin typeface="Arial Narrow" panose="020B0606020202030204" pitchFamily="34" charset="0"/>
              </a:rPr>
              <a:t>Keys of the user A</a:t>
            </a:r>
          </a:p>
          <a:p>
            <a:pPr defTabSz="671932"/>
            <a:r>
              <a:rPr lang="en-AU" sz="1600" b="0" u="none" dirty="0" err="1">
                <a:latin typeface="Arial Narrow" panose="020B0606020202030204" pitchFamily="34" charset="0"/>
              </a:rPr>
              <a:t>E</a:t>
            </a:r>
            <a:r>
              <a:rPr lang="en-AU" sz="1600" u="none" baseline="-25000" dirty="0" err="1">
                <a:latin typeface="Arial Narrow" panose="020B0606020202030204" pitchFamily="34" charset="0"/>
              </a:rPr>
              <a:t>a</a:t>
            </a:r>
            <a:r>
              <a:rPr lang="en-AU" sz="1600" b="0" u="none" dirty="0">
                <a:latin typeface="Arial Narrow" panose="020B0606020202030204" pitchFamily="34" charset="0"/>
              </a:rPr>
              <a:t> = 23</a:t>
            </a:r>
          </a:p>
        </p:txBody>
      </p:sp>
      <p:sp>
        <p:nvSpPr>
          <p:cNvPr id="9" name="Text Box 48">
            <a:extLst>
              <a:ext uri="{FF2B5EF4-FFF2-40B4-BE49-F238E27FC236}">
                <a16:creationId xmlns:a16="http://schemas.microsoft.com/office/drawing/2014/main" xmlns="" id="{734F173E-19A0-4F2E-8B33-34BC57D55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38" y="4371949"/>
            <a:ext cx="186662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600" u="none" dirty="0">
                <a:latin typeface="Arial Narrow" panose="020B0606020202030204" pitchFamily="34" charset="0"/>
              </a:rPr>
              <a:t>Keys for user B</a:t>
            </a:r>
          </a:p>
          <a:p>
            <a:pPr defTabSz="671932"/>
            <a:r>
              <a:rPr lang="en-AU" sz="1600" b="0" u="none" dirty="0">
                <a:latin typeface="Arial Narrow" panose="020B0606020202030204" pitchFamily="34" charset="0"/>
              </a:rPr>
              <a:t>E</a:t>
            </a:r>
            <a:r>
              <a:rPr lang="en-AU" sz="1600" u="none" baseline="-25000" dirty="0">
                <a:latin typeface="Arial Narrow" panose="020B0606020202030204" pitchFamily="34" charset="0"/>
              </a:rPr>
              <a:t>b</a:t>
            </a:r>
            <a:r>
              <a:rPr lang="en-AU" sz="1600" b="0" u="none" dirty="0">
                <a:latin typeface="Arial Narrow" panose="020B0606020202030204" pitchFamily="34" charset="0"/>
              </a:rPr>
              <a:t> =  13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57C66DD6-C621-45D6-80A0-F060912CBE20}"/>
              </a:ext>
            </a:extLst>
          </p:cNvPr>
          <p:cNvSpPr txBox="1"/>
          <p:nvPr/>
        </p:nvSpPr>
        <p:spPr>
          <a:xfrm>
            <a:off x="417928" y="1858"/>
            <a:ext cx="273696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de-DE" dirty="0"/>
              <a:t>Solution Problem 4: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A88B3118-A7A6-4283-8FBE-8DB70BEBB72C}"/>
              </a:ext>
            </a:extLst>
          </p:cNvPr>
          <p:cNvSpPr txBox="1"/>
          <p:nvPr/>
        </p:nvSpPr>
        <p:spPr>
          <a:xfrm>
            <a:off x="774974" y="2258010"/>
            <a:ext cx="180410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l" defTabSz="671932"/>
            <a:r>
              <a:rPr lang="en-AU" sz="1600" b="0" u="none" dirty="0">
                <a:latin typeface="Arial Narrow" panose="020B0606020202030204" pitchFamily="34" charset="0"/>
              </a:rPr>
              <a:t>D</a:t>
            </a:r>
            <a:r>
              <a:rPr lang="en-AU" sz="1600" u="none" baseline="-25000" dirty="0">
                <a:latin typeface="Arial Narrow" panose="020B0606020202030204" pitchFamily="34" charset="0"/>
              </a:rPr>
              <a:t>a</a:t>
            </a:r>
            <a:r>
              <a:rPr lang="en-AU" sz="1600" b="0" u="none" dirty="0">
                <a:latin typeface="Arial Narrow" panose="020B0606020202030204" pitchFamily="34" charset="0"/>
              </a:rPr>
              <a:t> = E</a:t>
            </a:r>
            <a:r>
              <a:rPr lang="en-AU" sz="1600" u="none" baseline="-25000" dirty="0">
                <a:latin typeface="Arial Narrow" panose="020B0606020202030204" pitchFamily="34" charset="0"/>
              </a:rPr>
              <a:t>a</a:t>
            </a:r>
            <a:r>
              <a:rPr lang="en-AU" sz="1600" b="0" u="none" baseline="30000" dirty="0">
                <a:latin typeface="Arial Narrow" panose="020B0606020202030204" pitchFamily="34" charset="0"/>
              </a:rPr>
              <a:t>-1 </a:t>
            </a:r>
            <a:endParaRPr lang="en-AU" sz="1600" b="0" u="none" dirty="0">
              <a:latin typeface="Arial Narrow" panose="020B0606020202030204" pitchFamily="34" charset="0"/>
            </a:endParaRPr>
          </a:p>
          <a:p>
            <a:pPr algn="l" defTabSz="671932"/>
            <a:r>
              <a:rPr lang="en-AU" sz="1600" dirty="0">
                <a:latin typeface="Arial Narrow" panose="020B0606020202030204" pitchFamily="34" charset="0"/>
              </a:rPr>
              <a:t>     = </a:t>
            </a:r>
            <a:r>
              <a:rPr lang="en-AU" sz="1600" b="0" u="none" dirty="0">
                <a:latin typeface="Arial Narrow" panose="020B0606020202030204" pitchFamily="34" charset="0"/>
              </a:rPr>
              <a:t>23 </a:t>
            </a:r>
            <a:r>
              <a:rPr lang="en-AU" sz="1600" b="0" u="none" baseline="30000" dirty="0">
                <a:latin typeface="Arial Narrow" panose="020B0606020202030204" pitchFamily="34" charset="0"/>
              </a:rPr>
              <a:t>-1</a:t>
            </a:r>
            <a:r>
              <a:rPr lang="en-AU" sz="1600" b="0" u="none" dirty="0">
                <a:latin typeface="Arial Narrow" panose="020B0606020202030204" pitchFamily="34" charset="0"/>
              </a:rPr>
              <a:t> mod 31 </a:t>
            </a:r>
          </a:p>
          <a:p>
            <a:pPr algn="l" defTabSz="671932"/>
            <a:r>
              <a:rPr lang="en-AU" sz="1600" dirty="0">
                <a:latin typeface="Arial Narrow" panose="020B0606020202030204" pitchFamily="34" charset="0"/>
              </a:rPr>
              <a:t>     </a:t>
            </a:r>
            <a:r>
              <a:rPr lang="en-AU" sz="1600" b="0" u="none" dirty="0">
                <a:latin typeface="Arial Narrow" panose="020B0606020202030204" pitchFamily="34" charset="0"/>
              </a:rPr>
              <a:t>=</a:t>
            </a:r>
            <a:r>
              <a:rPr lang="en-AU" sz="1600" dirty="0">
                <a:latin typeface="Arial Narrow" panose="020B0606020202030204" pitchFamily="34" charset="0"/>
              </a:rPr>
              <a:t> 31-4= 27</a:t>
            </a:r>
            <a:endParaRPr lang="en-US" sz="1600" b="0" u="none" dirty="0">
              <a:latin typeface="Arial Narrow" panose="020B060602020203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91ED95E8-246E-4C36-9080-ED4DE5861616}"/>
              </a:ext>
            </a:extLst>
          </p:cNvPr>
          <p:cNvSpPr txBox="1"/>
          <p:nvPr/>
        </p:nvSpPr>
        <p:spPr>
          <a:xfrm>
            <a:off x="664790" y="5312501"/>
            <a:ext cx="1866627" cy="830997"/>
          </a:xfrm>
          <a:prstGeom prst="rect">
            <a:avLst/>
          </a:prstGeom>
          <a:solidFill>
            <a:srgbClr val="F2F2F2"/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l" defTabSz="671932"/>
            <a:r>
              <a:rPr lang="en-AU" sz="1600" b="0" u="none" dirty="0">
                <a:latin typeface="Arial Narrow" panose="020B0606020202030204" pitchFamily="34" charset="0"/>
              </a:rPr>
              <a:t>D</a:t>
            </a:r>
            <a:r>
              <a:rPr lang="en-AU" sz="1600" u="none" baseline="-25000" dirty="0">
                <a:latin typeface="Arial Narrow" panose="020B0606020202030204" pitchFamily="34" charset="0"/>
              </a:rPr>
              <a:t>b</a:t>
            </a:r>
            <a:r>
              <a:rPr lang="en-AU" sz="1600" b="0" u="none" dirty="0">
                <a:latin typeface="Arial Narrow" panose="020B0606020202030204" pitchFamily="34" charset="0"/>
              </a:rPr>
              <a:t> = E</a:t>
            </a:r>
            <a:r>
              <a:rPr lang="en-AU" sz="1600" u="none" baseline="-25000" dirty="0">
                <a:latin typeface="Arial Narrow" panose="020B0606020202030204" pitchFamily="34" charset="0"/>
              </a:rPr>
              <a:t>b</a:t>
            </a:r>
            <a:r>
              <a:rPr lang="en-AU" sz="1600" b="0" u="none" baseline="30000" dirty="0">
                <a:latin typeface="Arial Narrow" panose="020B0606020202030204" pitchFamily="34" charset="0"/>
              </a:rPr>
              <a:t>-1</a:t>
            </a:r>
            <a:r>
              <a:rPr lang="en-AU" sz="1600" b="0" u="none" dirty="0">
                <a:latin typeface="Arial Narrow" panose="020B0606020202030204" pitchFamily="34" charset="0"/>
              </a:rPr>
              <a:t> </a:t>
            </a:r>
          </a:p>
          <a:p>
            <a:pPr algn="l" defTabSz="671932"/>
            <a:r>
              <a:rPr lang="en-AU" sz="1600" dirty="0">
                <a:latin typeface="Arial Narrow" panose="020B0606020202030204" pitchFamily="34" charset="0"/>
              </a:rPr>
              <a:t>     </a:t>
            </a:r>
            <a:r>
              <a:rPr lang="en-AU" sz="1600" b="0" u="none" dirty="0">
                <a:latin typeface="Arial Narrow" panose="020B0606020202030204" pitchFamily="34" charset="0"/>
              </a:rPr>
              <a:t>=13 </a:t>
            </a:r>
            <a:r>
              <a:rPr lang="en-AU" sz="1600" b="0" u="none" baseline="30000" dirty="0">
                <a:latin typeface="Arial Narrow" panose="020B0606020202030204" pitchFamily="34" charset="0"/>
              </a:rPr>
              <a:t>-1</a:t>
            </a:r>
            <a:r>
              <a:rPr lang="en-AU" sz="1600" b="0" u="none" dirty="0">
                <a:latin typeface="Arial Narrow" panose="020B0606020202030204" pitchFamily="34" charset="0"/>
              </a:rPr>
              <a:t> mod 31 </a:t>
            </a:r>
          </a:p>
          <a:p>
            <a:pPr algn="l" defTabSz="671932"/>
            <a:r>
              <a:rPr lang="en-AU" sz="1600" dirty="0">
                <a:latin typeface="Arial Narrow" panose="020B0606020202030204" pitchFamily="34" charset="0"/>
              </a:rPr>
              <a:t>     </a:t>
            </a:r>
            <a:r>
              <a:rPr lang="en-AU" sz="1600" b="0" u="none" dirty="0">
                <a:latin typeface="Arial Narrow" panose="020B0606020202030204" pitchFamily="34" charset="0"/>
              </a:rPr>
              <a:t>=</a:t>
            </a:r>
            <a:r>
              <a:rPr lang="en-AU" sz="1600" b="1" u="none" dirty="0">
                <a:latin typeface="Arial Narrow" panose="020B0606020202030204" pitchFamily="34" charset="0"/>
              </a:rPr>
              <a:t>12</a:t>
            </a:r>
            <a:endParaRPr lang="en-US" sz="1600" b="1" u="none" dirty="0"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6E91272-0287-469B-9790-18D494B8D263}"/>
              </a:ext>
            </a:extLst>
          </p:cNvPr>
          <p:cNvSpPr txBox="1"/>
          <p:nvPr/>
        </p:nvSpPr>
        <p:spPr>
          <a:xfrm>
            <a:off x="283790" y="1999239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B4965EB-CD35-4082-A5E2-7DEF3338D57A}"/>
              </a:ext>
            </a:extLst>
          </p:cNvPr>
          <p:cNvSpPr txBox="1"/>
          <p:nvPr/>
        </p:nvSpPr>
        <p:spPr>
          <a:xfrm>
            <a:off x="227428" y="4276824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68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 Box 50">
            <a:extLst>
              <a:ext uri="{FF2B5EF4-FFF2-40B4-BE49-F238E27FC236}">
                <a16:creationId xmlns:a16="http://schemas.microsoft.com/office/drawing/2014/main" xmlns="" id="{18A2E0AD-6391-4490-BD13-DA2834461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483" y="3507119"/>
            <a:ext cx="979755" cy="52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2822" b="0" u="none" dirty="0">
                <a:latin typeface="Bookman Old Style" pitchFamily="18" charset="0"/>
              </a:rPr>
              <a:t>(     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2E10059-BF9A-44FA-BF92-7141863B329A}"/>
              </a:ext>
            </a:extLst>
          </p:cNvPr>
          <p:cNvSpPr/>
          <p:nvPr/>
        </p:nvSpPr>
        <p:spPr bwMode="auto">
          <a:xfrm>
            <a:off x="489848" y="1232098"/>
            <a:ext cx="8470350" cy="35878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E968415-281D-4892-B249-042FB64AC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040" y="2262633"/>
            <a:ext cx="441936" cy="40967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1B2BEB8-417B-40A8-B21B-05D6BD389F8F}"/>
              </a:ext>
            </a:extLst>
          </p:cNvPr>
          <p:cNvGrpSpPr>
            <a:grpSpLocks/>
          </p:cNvGrpSpPr>
          <p:nvPr/>
        </p:nvGrpSpPr>
        <p:grpSpPr bwMode="auto">
          <a:xfrm>
            <a:off x="682560" y="2293899"/>
            <a:ext cx="440962" cy="249178"/>
            <a:chOff x="807" y="2428"/>
            <a:chExt cx="315" cy="178"/>
          </a:xfrm>
        </p:grpSpPr>
        <p:sp>
          <p:nvSpPr>
            <p:cNvPr id="32" name="Freeform 122">
              <a:extLst>
                <a:ext uri="{FF2B5EF4-FFF2-40B4-BE49-F238E27FC236}">
                  <a16:creationId xmlns:a16="http://schemas.microsoft.com/office/drawing/2014/main" xmlns="" id="{2BF5D5E0-77DB-40A8-9675-E66A4A0E3C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33" name="Freeform 123">
              <a:extLst>
                <a:ext uri="{FF2B5EF4-FFF2-40B4-BE49-F238E27FC236}">
                  <a16:creationId xmlns:a16="http://schemas.microsoft.com/office/drawing/2014/main" xmlns="" id="{5EF3C60A-D27E-42BB-8850-08FD3F60E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34" name="Freeform 124">
              <a:extLst>
                <a:ext uri="{FF2B5EF4-FFF2-40B4-BE49-F238E27FC236}">
                  <a16:creationId xmlns:a16="http://schemas.microsoft.com/office/drawing/2014/main" xmlns="" id="{A7EDBE1D-954B-4D41-8F61-B93098F2C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35" name="Freeform 125">
              <a:extLst>
                <a:ext uri="{FF2B5EF4-FFF2-40B4-BE49-F238E27FC236}">
                  <a16:creationId xmlns:a16="http://schemas.microsoft.com/office/drawing/2014/main" xmlns="" id="{CD314E79-4377-4529-BF0D-AD8925055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36" name="Freeform 126">
              <a:extLst>
                <a:ext uri="{FF2B5EF4-FFF2-40B4-BE49-F238E27FC236}">
                  <a16:creationId xmlns:a16="http://schemas.microsoft.com/office/drawing/2014/main" xmlns="" id="{BD9B6167-ED4E-46BE-823B-33744E8A2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37" name="Freeform 127">
              <a:extLst>
                <a:ext uri="{FF2B5EF4-FFF2-40B4-BE49-F238E27FC236}">
                  <a16:creationId xmlns:a16="http://schemas.microsoft.com/office/drawing/2014/main" xmlns="" id="{8790082F-8260-46CD-AC77-004B5C4C5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38" name="Freeform 128">
              <a:extLst>
                <a:ext uri="{FF2B5EF4-FFF2-40B4-BE49-F238E27FC236}">
                  <a16:creationId xmlns:a16="http://schemas.microsoft.com/office/drawing/2014/main" xmlns="" id="{6BE6DD74-6A84-4BCA-AC3B-678F0EA40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</p:grpSp>
      <p:sp>
        <p:nvSpPr>
          <p:cNvPr id="39" name="Line 31">
            <a:extLst>
              <a:ext uri="{FF2B5EF4-FFF2-40B4-BE49-F238E27FC236}">
                <a16:creationId xmlns:a16="http://schemas.microsoft.com/office/drawing/2014/main" xmlns="" id="{4526720C-B3DC-434D-9B51-CA73FAB6C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0175" y="2478191"/>
            <a:ext cx="112270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40" name="Text Box 32">
            <a:extLst>
              <a:ext uri="{FF2B5EF4-FFF2-40B4-BE49-F238E27FC236}">
                <a16:creationId xmlns:a16="http://schemas.microsoft.com/office/drawing/2014/main" xmlns="" id="{39217F41-5C0D-4337-A6E6-3FB4A8200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713" y="1505021"/>
            <a:ext cx="893130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2116" u="none" dirty="0">
                <a:latin typeface="Arial Narrow" panose="020B0606020202030204" pitchFamily="34" charset="0"/>
              </a:rPr>
              <a:t>User A</a:t>
            </a:r>
          </a:p>
        </p:txBody>
      </p:sp>
      <p:sp>
        <p:nvSpPr>
          <p:cNvPr id="41" name="Text Box 33">
            <a:extLst>
              <a:ext uri="{FF2B5EF4-FFF2-40B4-BE49-F238E27FC236}">
                <a16:creationId xmlns:a16="http://schemas.microsoft.com/office/drawing/2014/main" xmlns="" id="{BC635712-6988-4069-A38B-F2C2118E1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4114" y="1504932"/>
            <a:ext cx="901209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defTabSz="671932" eaLnBrk="0" hangingPunct="0">
              <a:defRPr sz="2116" b="1" u="none">
                <a:latin typeface="Arial Narrow" panose="020B0606020202030204" pitchFamily="34" charset="0"/>
              </a:defRPr>
            </a:lvl1pPr>
            <a:lvl2pPr algn="l" eaLnBrk="0" hangingPunct="0">
              <a:defRPr sz="2000" b="1" u="sng">
                <a:latin typeface="Arial" charset="0"/>
              </a:defRPr>
            </a:lvl2pPr>
            <a:lvl3pPr algn="l" eaLnBrk="0" hangingPunct="0">
              <a:defRPr sz="2000" b="1" u="sng">
                <a:latin typeface="Arial" charset="0"/>
              </a:defRPr>
            </a:lvl3pPr>
            <a:lvl4pPr algn="l" eaLnBrk="0" hangingPunct="0">
              <a:defRPr sz="2000" b="1" u="sng">
                <a:latin typeface="Arial" charset="0"/>
              </a:defRPr>
            </a:lvl4pPr>
            <a:lvl5pPr algn="l" eaLnBrk="0" hangingPunct="0">
              <a:defRPr sz="2000" b="1" u="sng">
                <a:latin typeface="Arial" charset="0"/>
              </a:defRPr>
            </a:lvl5pPr>
            <a:lvl6pPr>
              <a:defRPr sz="2000" b="1" u="sng">
                <a:latin typeface="Arial" charset="0"/>
              </a:defRPr>
            </a:lvl6pPr>
            <a:lvl7pPr>
              <a:defRPr sz="2000" b="1" u="sng">
                <a:latin typeface="Arial" charset="0"/>
              </a:defRPr>
            </a:lvl7pPr>
            <a:lvl8pPr>
              <a:defRPr sz="2000" b="1" u="sng">
                <a:latin typeface="Arial" charset="0"/>
              </a:defRPr>
            </a:lvl8pPr>
            <a:lvl9pPr>
              <a:defRPr sz="2000" b="1" u="sng">
                <a:latin typeface="Arial" charset="0"/>
              </a:defRPr>
            </a:lvl9pPr>
          </a:lstStyle>
          <a:p>
            <a:r>
              <a:rPr lang="en-US" dirty="0"/>
              <a:t>User B</a:t>
            </a:r>
          </a:p>
        </p:txBody>
      </p:sp>
      <p:sp>
        <p:nvSpPr>
          <p:cNvPr id="42" name="Text Box 34">
            <a:extLst>
              <a:ext uri="{FF2B5EF4-FFF2-40B4-BE49-F238E27FC236}">
                <a16:creationId xmlns:a16="http://schemas.microsoft.com/office/drawing/2014/main" xmlns="" id="{3CABE02E-6E21-4911-9DBD-F60FE650A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099" y="1327970"/>
            <a:ext cx="1967205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587" b="0" u="none" dirty="0"/>
              <a:t>Arithmetic in GF(2</a:t>
            </a:r>
            <a:r>
              <a:rPr lang="en-AU" sz="1587" b="0" u="none" baseline="30000" dirty="0"/>
              <a:t>5</a:t>
            </a:r>
            <a:r>
              <a:rPr lang="en-AU" sz="1587" b="0" u="none" dirty="0"/>
              <a:t>)</a:t>
            </a:r>
          </a:p>
        </p:txBody>
      </p:sp>
      <p:sp>
        <p:nvSpPr>
          <p:cNvPr id="52" name="Text Box 45">
            <a:extLst>
              <a:ext uri="{FF2B5EF4-FFF2-40B4-BE49-F238E27FC236}">
                <a16:creationId xmlns:a16="http://schemas.microsoft.com/office/drawing/2014/main" xmlns="" id="{97E1BEC8-103F-44D9-AFA9-D41928C23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9" y="2222014"/>
            <a:ext cx="184730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endParaRPr lang="en-US" sz="1587" u="none" dirty="0">
              <a:latin typeface="Arial Narrow" panose="020B0606020202030204" pitchFamily="34" charset="0"/>
            </a:endParaRPr>
          </a:p>
        </p:txBody>
      </p:sp>
      <p:sp>
        <p:nvSpPr>
          <p:cNvPr id="54" name="Text Box 47">
            <a:extLst>
              <a:ext uri="{FF2B5EF4-FFF2-40B4-BE49-F238E27FC236}">
                <a16:creationId xmlns:a16="http://schemas.microsoft.com/office/drawing/2014/main" xmlns="" id="{B1C5A8DE-7D09-463F-AEC7-B87E27043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4042" y="2293899"/>
            <a:ext cx="449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600" u="none" dirty="0"/>
              <a:t>x</a:t>
            </a:r>
            <a:r>
              <a:rPr lang="en-US" sz="1600" u="none" baseline="30000" dirty="0"/>
              <a:t>18</a:t>
            </a:r>
            <a:endParaRPr lang="en-US" sz="1600" u="none" baseline="30000" dirty="0">
              <a:latin typeface="Bookman Old Style" pitchFamily="18" charset="0"/>
            </a:endParaRPr>
          </a:p>
        </p:txBody>
      </p:sp>
      <p:sp>
        <p:nvSpPr>
          <p:cNvPr id="57" name="Text Box 50">
            <a:extLst>
              <a:ext uri="{FF2B5EF4-FFF2-40B4-BE49-F238E27FC236}">
                <a16:creationId xmlns:a16="http://schemas.microsoft.com/office/drawing/2014/main" xmlns="" id="{CD21BCFC-D142-4517-83C3-84EC1D5D6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548" y="3427553"/>
            <a:ext cx="979755" cy="52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2822" b="0" u="none" dirty="0">
                <a:latin typeface="Bookman Old Style" pitchFamily="18" charset="0"/>
              </a:rPr>
              <a:t>(     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CE27BA7F-A0DC-45F7-9F4A-EFEDB5C9E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371" y="3675810"/>
            <a:ext cx="459395" cy="44236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60" name="Line 53">
            <a:extLst>
              <a:ext uri="{FF2B5EF4-FFF2-40B4-BE49-F238E27FC236}">
                <a16:creationId xmlns:a16="http://schemas.microsoft.com/office/drawing/2014/main" xmlns="" id="{DF680179-E18F-4C2C-AB6E-D733B9ABA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7369" y="3833463"/>
            <a:ext cx="112270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61" name="Line 56">
            <a:extLst>
              <a:ext uri="{FF2B5EF4-FFF2-40B4-BE49-F238E27FC236}">
                <a16:creationId xmlns:a16="http://schemas.microsoft.com/office/drawing/2014/main" xmlns="" id="{0D7CDD69-9C94-4086-950D-4176763A3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566" y="3833463"/>
            <a:ext cx="131028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7AC52298-F90E-453E-957C-D086F43B10A3}"/>
              </a:ext>
            </a:extLst>
          </p:cNvPr>
          <p:cNvGrpSpPr>
            <a:grpSpLocks/>
          </p:cNvGrpSpPr>
          <p:nvPr/>
        </p:nvGrpSpPr>
        <p:grpSpPr bwMode="auto">
          <a:xfrm>
            <a:off x="2465978" y="2837303"/>
            <a:ext cx="3663956" cy="744187"/>
            <a:chOff x="1784" y="2508"/>
            <a:chExt cx="2679" cy="556"/>
          </a:xfrm>
        </p:grpSpPr>
        <p:sp>
          <p:nvSpPr>
            <p:cNvPr id="63" name="Line 58">
              <a:extLst>
                <a:ext uri="{FF2B5EF4-FFF2-40B4-BE49-F238E27FC236}">
                  <a16:creationId xmlns:a16="http://schemas.microsoft.com/office/drawing/2014/main" xmlns="" id="{76FED238-DFA9-4259-B180-5348C43367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8" y="2508"/>
              <a:ext cx="1075" cy="2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64" name="Line 59">
              <a:extLst>
                <a:ext uri="{FF2B5EF4-FFF2-40B4-BE49-F238E27FC236}">
                  <a16:creationId xmlns:a16="http://schemas.microsoft.com/office/drawing/2014/main" xmlns="" id="{606CF277-EE16-41BA-B377-CEC8A17A56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84" y="2838"/>
              <a:ext cx="981" cy="2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6613A1EF-A305-4AFE-8C2C-DB90A2DA6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2649"/>
              <a:ext cx="328" cy="2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lumMod val="9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 dirty="0"/>
            </a:p>
          </p:txBody>
        </p:sp>
        <p:sp>
          <p:nvSpPr>
            <p:cNvPr id="66" name="Text Box 63">
              <a:extLst>
                <a:ext uri="{FF2B5EF4-FFF2-40B4-BE49-F238E27FC236}">
                  <a16:creationId xmlns:a16="http://schemas.microsoft.com/office/drawing/2014/main" xmlns="" id="{AF043B77-323F-4A1F-94F2-7510931A2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2682"/>
              <a:ext cx="13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671932"/>
              <a:endParaRPr lang="en-US" sz="1587" u="none" dirty="0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45F11B11-DAE2-44A7-A8BC-05D6A2955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85" y="3502216"/>
            <a:ext cx="456357" cy="40036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51ED45AB-24A3-42B0-A28F-312C45F6E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650" y="3580086"/>
            <a:ext cx="422586" cy="44376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F8B221D5-F489-4AC6-AF22-8DB20DCAE13E}"/>
              </a:ext>
            </a:extLst>
          </p:cNvPr>
          <p:cNvGrpSpPr>
            <a:grpSpLocks/>
          </p:cNvGrpSpPr>
          <p:nvPr/>
        </p:nvGrpSpPr>
        <p:grpSpPr bwMode="auto">
          <a:xfrm>
            <a:off x="8075720" y="4135017"/>
            <a:ext cx="440962" cy="249178"/>
            <a:chOff x="807" y="2428"/>
            <a:chExt cx="315" cy="178"/>
          </a:xfrm>
        </p:grpSpPr>
        <p:sp>
          <p:nvSpPr>
            <p:cNvPr id="71" name="Freeform 97">
              <a:extLst>
                <a:ext uri="{FF2B5EF4-FFF2-40B4-BE49-F238E27FC236}">
                  <a16:creationId xmlns:a16="http://schemas.microsoft.com/office/drawing/2014/main" xmlns="" id="{D6138C7A-35C0-4AD9-85E9-C1B1D2069D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72" name="Freeform 98">
              <a:extLst>
                <a:ext uri="{FF2B5EF4-FFF2-40B4-BE49-F238E27FC236}">
                  <a16:creationId xmlns:a16="http://schemas.microsoft.com/office/drawing/2014/main" xmlns="" id="{FAB752D1-5391-42EE-B3B6-CFE04BB13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73" name="Freeform 99">
              <a:extLst>
                <a:ext uri="{FF2B5EF4-FFF2-40B4-BE49-F238E27FC236}">
                  <a16:creationId xmlns:a16="http://schemas.microsoft.com/office/drawing/2014/main" xmlns="" id="{CB76D4DF-4858-495E-B7F3-EF950785E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74" name="Freeform 100">
              <a:extLst>
                <a:ext uri="{FF2B5EF4-FFF2-40B4-BE49-F238E27FC236}">
                  <a16:creationId xmlns:a16="http://schemas.microsoft.com/office/drawing/2014/main" xmlns="" id="{37BFD3EA-169F-48CD-8CEA-D647C3D4C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75" name="Freeform 101">
              <a:extLst>
                <a:ext uri="{FF2B5EF4-FFF2-40B4-BE49-F238E27FC236}">
                  <a16:creationId xmlns:a16="http://schemas.microsoft.com/office/drawing/2014/main" xmlns="" id="{1C8DAD08-3105-4BA3-8F8E-062E70D4C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76" name="Freeform 102">
              <a:extLst>
                <a:ext uri="{FF2B5EF4-FFF2-40B4-BE49-F238E27FC236}">
                  <a16:creationId xmlns:a16="http://schemas.microsoft.com/office/drawing/2014/main" xmlns="" id="{1EDEF15A-B33C-4F65-BC3E-FC853E799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77" name="Freeform 103">
              <a:extLst>
                <a:ext uri="{FF2B5EF4-FFF2-40B4-BE49-F238E27FC236}">
                  <a16:creationId xmlns:a16="http://schemas.microsoft.com/office/drawing/2014/main" xmlns="" id="{BBE84FC4-D890-4C93-952F-71FD5716FD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</p:grpSp>
      <p:sp>
        <p:nvSpPr>
          <p:cNvPr id="79" name="Line 91">
            <a:extLst>
              <a:ext uri="{FF2B5EF4-FFF2-40B4-BE49-F238E27FC236}">
                <a16:creationId xmlns:a16="http://schemas.microsoft.com/office/drawing/2014/main" xmlns="" id="{9B5471B3-98FA-4069-8533-886D592B1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1972" y="2478191"/>
            <a:ext cx="131028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8AB8E11B-17A9-4928-BAB9-CF697545FF92}"/>
              </a:ext>
            </a:extLst>
          </p:cNvPr>
          <p:cNvSpPr txBox="1"/>
          <p:nvPr/>
        </p:nvSpPr>
        <p:spPr>
          <a:xfrm>
            <a:off x="5960071" y="2298190"/>
            <a:ext cx="294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6020202030204" pitchFamily="34" charset="0"/>
              </a:rPr>
              <a:t>x</a:t>
            </a:r>
            <a:r>
              <a:rPr lang="en-US" sz="1600" baseline="30000" dirty="0">
                <a:latin typeface="Arial Narrow" panose="020B0606020202030204" pitchFamily="34" charset="0"/>
              </a:rPr>
              <a:t>18.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13</a:t>
            </a:r>
            <a:r>
              <a:rPr lang="en-US" sz="1600" baseline="30000" dirty="0">
                <a:latin typeface="Arial Narrow" panose="020B0606020202030204" pitchFamily="34" charset="0"/>
              </a:rPr>
              <a:t> mod 31</a:t>
            </a:r>
            <a:r>
              <a:rPr lang="en-US" sz="1600" dirty="0">
                <a:latin typeface="Arial Narrow" panose="020B0606020202030204" pitchFamily="34" charset="0"/>
              </a:rPr>
              <a:t>=x</a:t>
            </a:r>
            <a:r>
              <a:rPr lang="en-US" sz="1600" baseline="30000" dirty="0">
                <a:latin typeface="Arial Narrow" panose="020B0606020202030204" pitchFamily="34" charset="0"/>
              </a:rPr>
              <a:t>234 mod 31 </a:t>
            </a:r>
            <a:r>
              <a:rPr lang="en-US" sz="1600" dirty="0">
                <a:latin typeface="Arial Narrow" panose="020B0606020202030204" pitchFamily="34" charset="0"/>
              </a:rPr>
              <a:t>= x</a:t>
            </a:r>
            <a:r>
              <a:rPr lang="en-US" sz="1600" baseline="30000" dirty="0"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014C029D-3B60-4838-AEA0-B15481FBDD7D}"/>
              </a:ext>
            </a:extLst>
          </p:cNvPr>
          <p:cNvSpPr txBox="1"/>
          <p:nvPr/>
        </p:nvSpPr>
        <p:spPr>
          <a:xfrm>
            <a:off x="363220" y="4135017"/>
            <a:ext cx="2651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6020202030204" pitchFamily="34" charset="0"/>
              </a:rPr>
              <a:t>x</a:t>
            </a:r>
            <a:r>
              <a:rPr lang="en-US" sz="1600" baseline="30000" dirty="0">
                <a:latin typeface="Arial Narrow" panose="020B0606020202030204" pitchFamily="34" charset="0"/>
              </a:rPr>
              <a:t>17x27 mod 31</a:t>
            </a:r>
            <a:r>
              <a:rPr lang="en-US" sz="1600" dirty="0">
                <a:latin typeface="Arial Narrow" panose="020B0606020202030204" pitchFamily="34" charset="0"/>
              </a:rPr>
              <a:t>=x</a:t>
            </a:r>
            <a:r>
              <a:rPr lang="en-US" sz="1600" baseline="30000" dirty="0">
                <a:latin typeface="Arial Narrow" panose="020B0606020202030204" pitchFamily="34" charset="0"/>
              </a:rPr>
              <a:t>459 mod 31</a:t>
            </a:r>
            <a:r>
              <a:rPr lang="en-US" sz="1600" dirty="0">
                <a:latin typeface="Arial Narrow" panose="020B0606020202030204" pitchFamily="34" charset="0"/>
              </a:rPr>
              <a:t> =x</a:t>
            </a:r>
            <a:r>
              <a:rPr lang="en-US" sz="1600" baseline="30000" dirty="0">
                <a:latin typeface="Arial Narrow" panose="020B0606020202030204" pitchFamily="34" charset="0"/>
              </a:rPr>
              <a:t>25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51E7B982-B8C0-4E29-8BB3-74AB2D0B8BCE}"/>
              </a:ext>
            </a:extLst>
          </p:cNvPr>
          <p:cNvSpPr txBox="1"/>
          <p:nvPr/>
        </p:nvSpPr>
        <p:spPr>
          <a:xfrm>
            <a:off x="6428650" y="4101137"/>
            <a:ext cx="1708559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Arial Narrow" panose="020B0606020202030204" pitchFamily="34" charset="0"/>
              </a:rPr>
              <a:t>(x</a:t>
            </a:r>
            <a:r>
              <a:rPr lang="en-US" sz="1600" baseline="30000" dirty="0">
                <a:latin typeface="Arial Narrow" panose="020B0606020202030204" pitchFamily="34" charset="0"/>
              </a:rPr>
              <a:t>25</a:t>
            </a:r>
            <a:r>
              <a:rPr lang="en-US" sz="1600" dirty="0">
                <a:latin typeface="Arial Narrow" panose="020B0606020202030204" pitchFamily="34" charset="0"/>
              </a:rPr>
              <a:t>)</a:t>
            </a:r>
            <a:r>
              <a:rPr lang="en-US" sz="1600" baseline="30000" dirty="0">
                <a:latin typeface="Arial Narrow" panose="020B0606020202030204" pitchFamily="34" charset="0"/>
              </a:rPr>
              <a:t>12 mod 31</a:t>
            </a:r>
            <a:r>
              <a:rPr lang="en-US" sz="1600" dirty="0">
                <a:latin typeface="Arial Narrow" panose="020B0606020202030204" pitchFamily="34" charset="0"/>
              </a:rPr>
              <a:t>= x</a:t>
            </a:r>
            <a:r>
              <a:rPr lang="en-US" sz="1600" baseline="30000" dirty="0">
                <a:latin typeface="Arial Narrow" panose="020B0606020202030204" pitchFamily="34" charset="0"/>
              </a:rPr>
              <a:t>21</a:t>
            </a:r>
            <a:r>
              <a:rPr lang="en-US" sz="1600" dirty="0">
                <a:latin typeface="Arial Narrow" panose="020B0606020202030204" pitchFamily="34" charset="0"/>
              </a:rPr>
              <a:t>=M</a:t>
            </a:r>
            <a:endParaRPr lang="en-US" sz="1600" baseline="30000" dirty="0">
              <a:latin typeface="Arial Narrow" panose="020B0606020202030204" pitchFamily="34" charset="0"/>
            </a:endParaRPr>
          </a:p>
        </p:txBody>
      </p:sp>
      <p:sp>
        <p:nvSpPr>
          <p:cNvPr id="83" name="Text Box 78">
            <a:extLst>
              <a:ext uri="{FF2B5EF4-FFF2-40B4-BE49-F238E27FC236}">
                <a16:creationId xmlns:a16="http://schemas.microsoft.com/office/drawing/2014/main" xmlns="" id="{FE9F29D0-F91A-436E-AE47-6FA2152E1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696" y="2199488"/>
            <a:ext cx="1092342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u="none" dirty="0">
                <a:latin typeface="Arial Narrow" panose="020B0606020202030204" pitchFamily="34" charset="0"/>
              </a:rPr>
              <a:t>M = x</a:t>
            </a:r>
            <a:r>
              <a:rPr lang="en-US" sz="1587" u="none" baseline="30000" dirty="0"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EDC84C23-4547-43DB-A90F-5CDE076C2BFD}"/>
              </a:ext>
            </a:extLst>
          </p:cNvPr>
          <p:cNvSpPr txBox="1"/>
          <p:nvPr/>
        </p:nvSpPr>
        <p:spPr>
          <a:xfrm>
            <a:off x="1158119" y="2619489"/>
            <a:ext cx="3017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Arial Narrow" panose="020B0606020202030204" pitchFamily="34" charset="0"/>
              </a:rPr>
              <a:t>(x</a:t>
            </a:r>
            <a:r>
              <a:rPr lang="en-US" sz="1600" baseline="30000" dirty="0">
                <a:latin typeface="Arial Narrow" panose="020B0606020202030204" pitchFamily="34" charset="0"/>
              </a:rPr>
              <a:t>21</a:t>
            </a:r>
            <a:r>
              <a:rPr lang="en-US" sz="1600" dirty="0">
                <a:latin typeface="Arial Narrow" panose="020B0606020202030204" pitchFamily="34" charset="0"/>
              </a:rPr>
              <a:t>)</a:t>
            </a:r>
            <a:r>
              <a:rPr lang="en-US" sz="1600" baseline="30000" dirty="0">
                <a:solidFill>
                  <a:srgbClr val="009999"/>
                </a:solidFill>
                <a:latin typeface="Arial Narrow" panose="020B0606020202030204" pitchFamily="34" charset="0"/>
              </a:rPr>
              <a:t>23</a:t>
            </a:r>
            <a:r>
              <a:rPr lang="en-US" sz="1600" dirty="0">
                <a:latin typeface="Arial Narrow" panose="020B0606020202030204" pitchFamily="34" charset="0"/>
              </a:rPr>
              <a:t> = x </a:t>
            </a:r>
            <a:r>
              <a:rPr lang="en-US" sz="1600" baseline="30000" dirty="0">
                <a:latin typeface="Arial Narrow" panose="020B0606020202030204" pitchFamily="34" charset="0"/>
              </a:rPr>
              <a:t>21.23 mod 31</a:t>
            </a:r>
            <a:r>
              <a:rPr lang="en-US" sz="1600" dirty="0">
                <a:latin typeface="Arial Narrow" panose="020B0606020202030204" pitchFamily="34" charset="0"/>
              </a:rPr>
              <a:t>=x</a:t>
            </a:r>
            <a:r>
              <a:rPr lang="en-US" sz="1600" baseline="30000" dirty="0">
                <a:latin typeface="Arial Narrow" panose="020B0606020202030204" pitchFamily="34" charset="0"/>
              </a:rPr>
              <a:t>483 mod 31 </a:t>
            </a:r>
            <a:r>
              <a:rPr lang="en-US" sz="1600" dirty="0">
                <a:latin typeface="Arial Narrow" panose="020B0606020202030204" pitchFamily="34" charset="0"/>
              </a:rPr>
              <a:t>= x</a:t>
            </a:r>
            <a:r>
              <a:rPr lang="en-US" sz="1600" baseline="30000" dirty="0">
                <a:latin typeface="Arial Narrow" panose="020B0606020202030204" pitchFamily="34" charset="0"/>
              </a:rPr>
              <a:t>18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endParaRPr lang="en-US" sz="1600" baseline="30000" dirty="0">
              <a:latin typeface="Arial Narrow" panose="020B0606020202030204" pitchFamily="34" charset="0"/>
            </a:endParaRPr>
          </a:p>
        </p:txBody>
      </p:sp>
      <p:sp>
        <p:nvSpPr>
          <p:cNvPr id="86" name="Text Box 47">
            <a:extLst>
              <a:ext uri="{FF2B5EF4-FFF2-40B4-BE49-F238E27FC236}">
                <a16:creationId xmlns:a16="http://schemas.microsoft.com/office/drawing/2014/main" xmlns="" id="{92E18882-1164-4E24-9281-7A56B88B4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183" y="3031579"/>
            <a:ext cx="4331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600" u="none" dirty="0">
                <a:latin typeface="Arial Narrow" panose="020B0606020202030204" pitchFamily="34" charset="0"/>
              </a:rPr>
              <a:t>x</a:t>
            </a:r>
            <a:r>
              <a:rPr lang="en-US" sz="1600" u="none" baseline="30000" dirty="0">
                <a:latin typeface="Arial Narrow" panose="020B0606020202030204" pitchFamily="34" charset="0"/>
              </a:rPr>
              <a:t>17 </a:t>
            </a:r>
          </a:p>
        </p:txBody>
      </p:sp>
      <p:sp>
        <p:nvSpPr>
          <p:cNvPr id="87" name="Text Box 47">
            <a:extLst>
              <a:ext uri="{FF2B5EF4-FFF2-40B4-BE49-F238E27FC236}">
                <a16:creationId xmlns:a16="http://schemas.microsoft.com/office/drawing/2014/main" xmlns="" id="{3CC317F8-A9A8-401C-8A6C-3542F9E65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334" y="3560424"/>
            <a:ext cx="4331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600" u="none" dirty="0">
                <a:latin typeface="Arial Narrow" panose="020B0606020202030204" pitchFamily="34" charset="0"/>
              </a:rPr>
              <a:t>x</a:t>
            </a:r>
            <a:r>
              <a:rPr lang="en-US" sz="1600" u="none" baseline="30000" dirty="0">
                <a:latin typeface="Arial Narrow" panose="020B0606020202030204" pitchFamily="34" charset="0"/>
              </a:rPr>
              <a:t>17 </a:t>
            </a:r>
          </a:p>
        </p:txBody>
      </p:sp>
      <p:sp>
        <p:nvSpPr>
          <p:cNvPr id="88" name="Text Box 47">
            <a:extLst>
              <a:ext uri="{FF2B5EF4-FFF2-40B4-BE49-F238E27FC236}">
                <a16:creationId xmlns:a16="http://schemas.microsoft.com/office/drawing/2014/main" xmlns="" id="{952A221D-F07E-468D-88AB-51D53D8F8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065" y="3723127"/>
            <a:ext cx="4331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600" u="none" dirty="0">
                <a:latin typeface="Arial Narrow" panose="020B0606020202030204" pitchFamily="34" charset="0"/>
              </a:rPr>
              <a:t>x</a:t>
            </a:r>
            <a:r>
              <a:rPr lang="en-US" sz="1600" u="none" baseline="30000" dirty="0">
                <a:latin typeface="Arial Narrow" panose="020B0606020202030204" pitchFamily="34" charset="0"/>
              </a:rPr>
              <a:t>25 </a:t>
            </a:r>
          </a:p>
        </p:txBody>
      </p:sp>
      <p:sp>
        <p:nvSpPr>
          <p:cNvPr id="89" name="Text Box 47">
            <a:extLst>
              <a:ext uri="{FF2B5EF4-FFF2-40B4-BE49-F238E27FC236}">
                <a16:creationId xmlns:a16="http://schemas.microsoft.com/office/drawing/2014/main" xmlns="" id="{39E69409-228B-4B43-9AC9-866865F49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6478" y="3617605"/>
            <a:ext cx="4635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600" u="none" dirty="0">
                <a:latin typeface="Arial Narrow" panose="020B0606020202030204" pitchFamily="34" charset="0"/>
              </a:rPr>
              <a:t>x</a:t>
            </a:r>
            <a:r>
              <a:rPr lang="en-US" sz="1600" u="none" baseline="30000" dirty="0">
                <a:latin typeface="Arial Narrow" panose="020B0606020202030204" pitchFamily="34" charset="0"/>
              </a:rPr>
              <a:t>25  </a:t>
            </a:r>
          </a:p>
        </p:txBody>
      </p:sp>
      <p:sp>
        <p:nvSpPr>
          <p:cNvPr id="90" name="Text Box 47">
            <a:extLst>
              <a:ext uri="{FF2B5EF4-FFF2-40B4-BE49-F238E27FC236}">
                <a16:creationId xmlns:a16="http://schemas.microsoft.com/office/drawing/2014/main" xmlns="" id="{0D4C5823-C778-4F7D-83A4-DEA377290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9982" y="3665179"/>
            <a:ext cx="5293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600" u="none" dirty="0">
                <a:latin typeface="Arial Narrow" panose="020B0606020202030204" pitchFamily="34" charset="0"/>
              </a:rPr>
              <a:t>= M</a:t>
            </a:r>
            <a:r>
              <a:rPr lang="en-US" sz="1600" u="none" baseline="30000" dirty="0">
                <a:latin typeface="Arial Narrow" panose="020B0606020202030204" pitchFamily="34" charset="0"/>
              </a:rPr>
              <a:t>  </a:t>
            </a:r>
          </a:p>
        </p:txBody>
      </p:sp>
      <p:grpSp>
        <p:nvGrpSpPr>
          <p:cNvPr id="338944" name="Group 338943">
            <a:extLst>
              <a:ext uri="{FF2B5EF4-FFF2-40B4-BE49-F238E27FC236}">
                <a16:creationId xmlns:a16="http://schemas.microsoft.com/office/drawing/2014/main" xmlns="" id="{4FC35A61-7F73-4189-9348-19ABF451600C}"/>
              </a:ext>
            </a:extLst>
          </p:cNvPr>
          <p:cNvGrpSpPr/>
          <p:nvPr/>
        </p:nvGrpSpPr>
        <p:grpSpPr>
          <a:xfrm>
            <a:off x="3148354" y="3696629"/>
            <a:ext cx="316902" cy="336567"/>
            <a:chOff x="3058641" y="5758722"/>
            <a:chExt cx="316902" cy="33656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D505CBFD-A632-4704-90FC-C16E6D16C0AA}"/>
                </a:ext>
              </a:extLst>
            </p:cNvPr>
            <p:cNvSpPr/>
            <p:nvPr/>
          </p:nvSpPr>
          <p:spPr bwMode="auto">
            <a:xfrm>
              <a:off x="3058641" y="5772548"/>
              <a:ext cx="316902" cy="31690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Text Box 64">
              <a:extLst>
                <a:ext uri="{FF2B5EF4-FFF2-40B4-BE49-F238E27FC236}">
                  <a16:creationId xmlns:a16="http://schemas.microsoft.com/office/drawing/2014/main" xmlns="" id="{DFEAC463-E928-4CE0-B9D0-46867B4E1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8788" y="5758722"/>
              <a:ext cx="287544" cy="336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671932"/>
              <a:r>
                <a:rPr lang="en-US" sz="1587" u="none" dirty="0"/>
                <a:t>3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xmlns="" id="{D823A23F-9586-4749-8FD1-25DFE0D94C47}"/>
              </a:ext>
            </a:extLst>
          </p:cNvPr>
          <p:cNvGrpSpPr/>
          <p:nvPr/>
        </p:nvGrpSpPr>
        <p:grpSpPr>
          <a:xfrm>
            <a:off x="5236367" y="2817892"/>
            <a:ext cx="316902" cy="336567"/>
            <a:chOff x="3058641" y="5758722"/>
            <a:chExt cx="316902" cy="336567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8AB71160-604C-40A3-9D4F-5630BA00F78B}"/>
                </a:ext>
              </a:extLst>
            </p:cNvPr>
            <p:cNvSpPr/>
            <p:nvPr/>
          </p:nvSpPr>
          <p:spPr bwMode="auto">
            <a:xfrm>
              <a:off x="3058641" y="5772548"/>
              <a:ext cx="316902" cy="31690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Text Box 64">
              <a:extLst>
                <a:ext uri="{FF2B5EF4-FFF2-40B4-BE49-F238E27FC236}">
                  <a16:creationId xmlns:a16="http://schemas.microsoft.com/office/drawing/2014/main" xmlns="" id="{C3E6A976-EDA5-4794-ADC1-393F79DB87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8788" y="5758722"/>
              <a:ext cx="287544" cy="336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671932"/>
              <a:r>
                <a:rPr lang="en-US" sz="1587" u="none" dirty="0"/>
                <a:t>2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xmlns="" id="{4A61883E-527F-4492-81DE-619EBF849C3B}"/>
              </a:ext>
            </a:extLst>
          </p:cNvPr>
          <p:cNvGrpSpPr/>
          <p:nvPr/>
        </p:nvGrpSpPr>
        <p:grpSpPr>
          <a:xfrm>
            <a:off x="3132079" y="2299184"/>
            <a:ext cx="316902" cy="336567"/>
            <a:chOff x="3058641" y="5758722"/>
            <a:chExt cx="316902" cy="336567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xmlns="" id="{5479E500-EEBB-46C3-B61C-3B1751FB6B25}"/>
                </a:ext>
              </a:extLst>
            </p:cNvPr>
            <p:cNvSpPr/>
            <p:nvPr/>
          </p:nvSpPr>
          <p:spPr bwMode="auto">
            <a:xfrm>
              <a:off x="3058641" y="5772548"/>
              <a:ext cx="316902" cy="31690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Text Box 64">
              <a:extLst>
                <a:ext uri="{FF2B5EF4-FFF2-40B4-BE49-F238E27FC236}">
                  <a16:creationId xmlns:a16="http://schemas.microsoft.com/office/drawing/2014/main" xmlns="" id="{E71CDC15-7FB8-4DB8-B988-A60D3667D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8788" y="5758722"/>
              <a:ext cx="287544" cy="336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671932"/>
              <a:r>
                <a:rPr lang="en-US" sz="1587" u="none" dirty="0"/>
                <a:t>1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57C66DD6-C621-45D6-80A0-F060912CBE20}"/>
              </a:ext>
            </a:extLst>
          </p:cNvPr>
          <p:cNvSpPr txBox="1"/>
          <p:nvPr/>
        </p:nvSpPr>
        <p:spPr>
          <a:xfrm>
            <a:off x="417928" y="1858"/>
            <a:ext cx="273696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de-DE" dirty="0"/>
              <a:t>Solution Problem 4:</a:t>
            </a:r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9164FE63-C40E-4635-B7D3-51C893C1E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274" y="3343033"/>
            <a:ext cx="293670" cy="23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AU" sz="1411" u="none" baseline="-25000" dirty="0">
                <a:solidFill>
                  <a:schemeClr val="hlink"/>
                </a:solidFill>
                <a:latin typeface="Arial Narrow" panose="020B0606020202030204" pitchFamily="34" charset="0"/>
              </a:rPr>
              <a:t>27</a:t>
            </a:r>
            <a:endParaRPr lang="en-US" sz="1411" u="none" baseline="-25000" dirty="0">
              <a:solidFill>
                <a:schemeClr val="hlink"/>
              </a:solidFill>
              <a:latin typeface="Arial Narrow" panose="020B060602020203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52509ECD-167D-4098-BEEC-09896BD49DEF}"/>
              </a:ext>
            </a:extLst>
          </p:cNvPr>
          <p:cNvSpPr/>
          <p:nvPr/>
        </p:nvSpPr>
        <p:spPr>
          <a:xfrm>
            <a:off x="430530" y="4963832"/>
            <a:ext cx="6417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1600" b="1" dirty="0">
                <a:latin typeface="Arial Narrow" pitchFamily="34" charset="0"/>
              </a:rPr>
              <a:t>Compute the number of possible distinct secret keys for each user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A84558AF-F1C4-4D5A-924D-A68A9252B750}"/>
              </a:ext>
            </a:extLst>
          </p:cNvPr>
          <p:cNvSpPr/>
          <p:nvPr/>
        </p:nvSpPr>
        <p:spPr>
          <a:xfrm>
            <a:off x="489848" y="5443208"/>
            <a:ext cx="345479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sz="1600" dirty="0">
                <a:latin typeface="Arial Narrow" pitchFamily="34" charset="0"/>
              </a:rPr>
              <a:t># </a:t>
            </a:r>
            <a:r>
              <a:rPr lang="de-DE" sz="1600" dirty="0" err="1">
                <a:latin typeface="Arial Narrow" pitchFamily="34" charset="0"/>
              </a:rPr>
              <a:t>of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de-DE" sz="1600" dirty="0" err="1">
                <a:latin typeface="Arial Narrow" pitchFamily="34" charset="0"/>
              </a:rPr>
              <a:t>keys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de-DE" sz="1600" dirty="0" err="1">
                <a:latin typeface="Arial Narrow" pitchFamily="34" charset="0"/>
              </a:rPr>
              <a:t>for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de-DE" sz="1600" dirty="0" err="1">
                <a:latin typeface="Arial Narrow" pitchFamily="34" charset="0"/>
              </a:rPr>
              <a:t>each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de-DE" sz="1600" dirty="0" err="1">
                <a:latin typeface="Arial Narrow" pitchFamily="34" charset="0"/>
              </a:rPr>
              <a:t>user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de-DE" sz="1600" dirty="0" err="1">
                <a:latin typeface="Arial Narrow" pitchFamily="34" charset="0"/>
              </a:rPr>
              <a:t>is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(31) = 31-1 = 30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A43810AE-F14B-407E-945F-9EF94F3D28F9}"/>
              </a:ext>
            </a:extLst>
          </p:cNvPr>
          <p:cNvSpPr txBox="1"/>
          <p:nvPr/>
        </p:nvSpPr>
        <p:spPr>
          <a:xfrm>
            <a:off x="2078693" y="2874137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94F59AC9-33D2-4932-85BC-3275C694564E}"/>
              </a:ext>
            </a:extLst>
          </p:cNvPr>
          <p:cNvSpPr txBox="1"/>
          <p:nvPr/>
        </p:nvSpPr>
        <p:spPr>
          <a:xfrm>
            <a:off x="7277238" y="2629912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C9C74646-363D-4B9B-B6BB-00C4F6CBE96F}"/>
              </a:ext>
            </a:extLst>
          </p:cNvPr>
          <p:cNvSpPr txBox="1"/>
          <p:nvPr/>
        </p:nvSpPr>
        <p:spPr>
          <a:xfrm>
            <a:off x="1389354" y="4473393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7F65D690-3D1C-49FC-B332-6FF8CD1E2E75}"/>
              </a:ext>
            </a:extLst>
          </p:cNvPr>
          <p:cNvSpPr txBox="1"/>
          <p:nvPr/>
        </p:nvSpPr>
        <p:spPr>
          <a:xfrm>
            <a:off x="7113637" y="4446580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A72B9002-9DCE-46AB-B812-7EC213D408B3}"/>
              </a:ext>
            </a:extLst>
          </p:cNvPr>
          <p:cNvSpPr txBox="1"/>
          <p:nvPr/>
        </p:nvSpPr>
        <p:spPr>
          <a:xfrm>
            <a:off x="4187210" y="5473985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CD63FF3F-A92E-496F-8C40-6A9BBF7AFB27}"/>
              </a:ext>
            </a:extLst>
          </p:cNvPr>
          <p:cNvSpPr txBox="1"/>
          <p:nvPr/>
        </p:nvSpPr>
        <p:spPr>
          <a:xfrm>
            <a:off x="5877709" y="1020655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1</a:t>
            </a:r>
            <a:endParaRPr lang="en-US" dirty="0"/>
          </a:p>
        </p:txBody>
      </p:sp>
      <p:sp>
        <p:nvSpPr>
          <p:cNvPr id="105" name="Text Box 50">
            <a:extLst>
              <a:ext uri="{FF2B5EF4-FFF2-40B4-BE49-F238E27FC236}">
                <a16:creationId xmlns:a16="http://schemas.microsoft.com/office/drawing/2014/main" xmlns="" id="{09AF8599-2973-48DC-9731-E808AD19D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294" y="3576314"/>
            <a:ext cx="871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2400" b="0" u="none" dirty="0">
                <a:latin typeface="Bookman Old Style" pitchFamily="18" charset="0"/>
              </a:rPr>
              <a:t>(     )</a:t>
            </a:r>
          </a:p>
        </p:txBody>
      </p:sp>
      <p:sp>
        <p:nvSpPr>
          <p:cNvPr id="106" name="Text Box 36">
            <a:extLst>
              <a:ext uri="{FF2B5EF4-FFF2-40B4-BE49-F238E27FC236}">
                <a16:creationId xmlns:a16="http://schemas.microsoft.com/office/drawing/2014/main" xmlns="" id="{1ED1706D-46E7-44E6-9797-73FA5F599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9964" y="98058"/>
            <a:ext cx="187211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600" u="none" dirty="0">
                <a:latin typeface="Arial Narrow" panose="020B0606020202030204" pitchFamily="34" charset="0"/>
              </a:rPr>
              <a:t>Keys of the user A</a:t>
            </a:r>
          </a:p>
          <a:p>
            <a:pPr defTabSz="671932"/>
            <a:r>
              <a:rPr lang="en-AU" sz="1600" b="0" u="none" dirty="0" err="1">
                <a:latin typeface="Arial Narrow" panose="020B0606020202030204" pitchFamily="34" charset="0"/>
              </a:rPr>
              <a:t>E</a:t>
            </a:r>
            <a:r>
              <a:rPr lang="en-AU" sz="1600" u="none" baseline="-25000" dirty="0" err="1">
                <a:latin typeface="Arial Narrow" panose="020B0606020202030204" pitchFamily="34" charset="0"/>
              </a:rPr>
              <a:t>a</a:t>
            </a:r>
            <a:r>
              <a:rPr lang="en-AU" sz="1600" b="0" u="none" dirty="0">
                <a:latin typeface="Arial Narrow" panose="020B0606020202030204" pitchFamily="34" charset="0"/>
              </a:rPr>
              <a:t> =  23, D</a:t>
            </a:r>
            <a:r>
              <a:rPr lang="en-AU" sz="1600" u="none" baseline="-25000" dirty="0">
                <a:latin typeface="Arial Narrow" panose="020B0606020202030204" pitchFamily="34" charset="0"/>
              </a:rPr>
              <a:t>a</a:t>
            </a:r>
            <a:r>
              <a:rPr lang="en-AU" sz="1600" b="0" u="none" dirty="0">
                <a:latin typeface="Arial Narrow" panose="020B0606020202030204" pitchFamily="34" charset="0"/>
              </a:rPr>
              <a:t> = 27</a:t>
            </a:r>
          </a:p>
        </p:txBody>
      </p:sp>
      <p:sp>
        <p:nvSpPr>
          <p:cNvPr id="107" name="Text Box 48">
            <a:extLst>
              <a:ext uri="{FF2B5EF4-FFF2-40B4-BE49-F238E27FC236}">
                <a16:creationId xmlns:a16="http://schemas.microsoft.com/office/drawing/2014/main" xmlns="" id="{7FC0B619-CEB0-4699-96E8-8B6E79334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018" y="98058"/>
            <a:ext cx="1682345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600" u="none" dirty="0">
                <a:latin typeface="Arial Narrow" panose="020B0606020202030204" pitchFamily="34" charset="0"/>
              </a:rPr>
              <a:t>Keys for user B</a:t>
            </a:r>
          </a:p>
          <a:p>
            <a:pPr defTabSz="671932"/>
            <a:r>
              <a:rPr lang="en-AU" sz="1600" b="0" u="none" dirty="0">
                <a:latin typeface="Arial Narrow" panose="020B0606020202030204" pitchFamily="34" charset="0"/>
              </a:rPr>
              <a:t>E</a:t>
            </a:r>
            <a:r>
              <a:rPr lang="en-AU" sz="1600" u="none" baseline="-25000" dirty="0">
                <a:latin typeface="Arial Narrow" panose="020B0606020202030204" pitchFamily="34" charset="0"/>
              </a:rPr>
              <a:t>b</a:t>
            </a:r>
            <a:r>
              <a:rPr lang="en-AU" sz="1600" b="0" u="none" dirty="0">
                <a:latin typeface="Arial Narrow" panose="020B0606020202030204" pitchFamily="34" charset="0"/>
              </a:rPr>
              <a:t> =  13, D</a:t>
            </a:r>
            <a:r>
              <a:rPr lang="en-AU" sz="1600" u="none" baseline="-25000" dirty="0">
                <a:latin typeface="Arial Narrow" panose="020B0606020202030204" pitchFamily="34" charset="0"/>
              </a:rPr>
              <a:t>b</a:t>
            </a:r>
            <a:r>
              <a:rPr lang="en-AU" sz="1600" b="0" u="none" dirty="0">
                <a:latin typeface="Arial Narrow" panose="020B0606020202030204" pitchFamily="34" charset="0"/>
              </a:rPr>
              <a:t> = 12</a:t>
            </a:r>
          </a:p>
        </p:txBody>
      </p:sp>
      <p:sp>
        <p:nvSpPr>
          <p:cNvPr id="58" name="Text Box 51">
            <a:extLst>
              <a:ext uri="{FF2B5EF4-FFF2-40B4-BE49-F238E27FC236}">
                <a16:creationId xmlns:a16="http://schemas.microsoft.com/office/drawing/2014/main" xmlns="" id="{2546F622-731A-4BDF-BC17-71CE4ACA4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7804" y="3408748"/>
            <a:ext cx="335349" cy="25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AU" sz="1587" b="0" u="none" baseline="-25000" dirty="0">
                <a:solidFill>
                  <a:schemeClr val="accent1">
                    <a:lumMod val="50000"/>
                  </a:schemeClr>
                </a:solidFill>
              </a:rPr>
              <a:t>12</a:t>
            </a:r>
            <a:endParaRPr lang="en-US" sz="1587" u="none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4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8EBB0AC-2060-4F4B-9AAD-E9DB8071F6B4}"/>
              </a:ext>
            </a:extLst>
          </p:cNvPr>
          <p:cNvSpPr/>
          <p:nvPr/>
        </p:nvSpPr>
        <p:spPr>
          <a:xfrm>
            <a:off x="460251" y="425267"/>
            <a:ext cx="8223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1600" b="1" dirty="0">
                <a:latin typeface="Arial Narrow" pitchFamily="34" charset="0"/>
              </a:rPr>
              <a:t>Compute the maximum number of simple exponentiation search cycles required to break the cipher by a known clear text–cipher text attack?  (technical reasons are required!)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035A620-8541-417C-BF20-563DB6527F73}"/>
              </a:ext>
            </a:extLst>
          </p:cNvPr>
          <p:cNvSpPr txBox="1"/>
          <p:nvPr/>
        </p:nvSpPr>
        <p:spPr>
          <a:xfrm>
            <a:off x="868680" y="1151980"/>
            <a:ext cx="7815068" cy="27802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800"/>
              </a:spcBef>
              <a:spcAft>
                <a:spcPts val="0"/>
              </a:spcAft>
              <a:defRPr/>
            </a:pPr>
            <a:r>
              <a:rPr lang="en-US" sz="1600" dirty="0">
                <a:latin typeface="Arial Narrow" pitchFamily="34" charset="0"/>
              </a:rPr>
              <a:t>A known clear text-cipher text </a:t>
            </a:r>
          </a:p>
          <a:p>
            <a:pPr marL="285750" indent="-285750" algn="just" eaLnBrk="1" hangingPunct="1"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n-US" sz="1600" dirty="0">
                <a:latin typeface="Arial Narrow" pitchFamily="34" charset="0"/>
              </a:rPr>
              <a:t>known M and known cryptogram y = </a:t>
            </a:r>
            <a:r>
              <a:rPr lang="en-US" sz="1600" dirty="0" err="1">
                <a:latin typeface="Arial Narrow" pitchFamily="34" charset="0"/>
              </a:rPr>
              <a:t>M</a:t>
            </a:r>
            <a:r>
              <a:rPr lang="en-US" sz="1600" baseline="30000" dirty="0" err="1">
                <a:latin typeface="Arial Narrow" pitchFamily="34" charset="0"/>
              </a:rPr>
              <a:t>Ea</a:t>
            </a:r>
            <a:r>
              <a:rPr lang="en-US" sz="1600" dirty="0">
                <a:latin typeface="Arial Narrow" pitchFamily="34" charset="0"/>
              </a:rPr>
              <a:t>  </a:t>
            </a:r>
          </a:p>
          <a:p>
            <a:pPr marL="285750" indent="-285750" algn="just" eaLnBrk="1" hangingPunct="1"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n-US" sz="1600" dirty="0">
                <a:latin typeface="Arial Narrow" pitchFamily="34" charset="0"/>
              </a:rPr>
              <a:t>The attacker needs to run a program that searches for t = </a:t>
            </a:r>
            <a:r>
              <a:rPr lang="en-US" sz="1600" dirty="0" err="1">
                <a:latin typeface="Arial Narrow" pitchFamily="34" charset="0"/>
              </a:rPr>
              <a:t>E</a:t>
            </a:r>
            <a:r>
              <a:rPr lang="en-US" sz="1600" baseline="-25000" dirty="0" err="1">
                <a:latin typeface="Arial Narrow" pitchFamily="34" charset="0"/>
              </a:rPr>
              <a:t>a</a:t>
            </a:r>
            <a:r>
              <a:rPr lang="en-US" sz="1600" dirty="0">
                <a:latin typeface="Arial Narrow" pitchFamily="34" charset="0"/>
              </a:rPr>
              <a:t>  which happens when M</a:t>
            </a:r>
            <a:r>
              <a:rPr lang="en-US" sz="1600" baseline="30000" dirty="0">
                <a:latin typeface="Arial Narrow" pitchFamily="34" charset="0"/>
              </a:rPr>
              <a:t>t </a:t>
            </a:r>
            <a:r>
              <a:rPr lang="en-US" sz="1600" dirty="0">
                <a:latin typeface="Arial Narrow" pitchFamily="34" charset="0"/>
              </a:rPr>
              <a:t>=y </a:t>
            </a:r>
          </a:p>
          <a:p>
            <a:pPr algn="just">
              <a:spcBef>
                <a:spcPts val="800"/>
              </a:spcBef>
              <a:spcAft>
                <a:spcPts val="0"/>
              </a:spcAft>
              <a:defRPr/>
            </a:pPr>
            <a:r>
              <a:rPr lang="en-US" sz="1600" dirty="0">
                <a:latin typeface="Arial Narrow" pitchFamily="34" charset="0"/>
              </a:rPr>
              <a:t>       The  order of any M≠0 is 31, as 31 is a prime number. Possible </a:t>
            </a:r>
            <a:r>
              <a:rPr lang="en-US" sz="1600" dirty="0" err="1">
                <a:latin typeface="Arial Narrow" pitchFamily="34" charset="0"/>
              </a:rPr>
              <a:t>E</a:t>
            </a:r>
            <a:r>
              <a:rPr lang="en-US" sz="1600" baseline="-25000" dirty="0" err="1">
                <a:latin typeface="Arial Narrow" pitchFamily="34" charset="0"/>
              </a:rPr>
              <a:t>a</a:t>
            </a:r>
            <a:r>
              <a:rPr lang="en-US" sz="1600" dirty="0">
                <a:latin typeface="Arial Narrow" pitchFamily="34" charset="0"/>
              </a:rPr>
              <a:t> values are 1 to 31.</a:t>
            </a:r>
          </a:p>
          <a:p>
            <a:pPr algn="just">
              <a:spcBef>
                <a:spcPts val="800"/>
              </a:spcBef>
              <a:spcAft>
                <a:spcPts val="0"/>
              </a:spcAft>
              <a:defRPr/>
            </a:pPr>
            <a:r>
              <a:rPr lang="en-US" sz="1600" dirty="0">
                <a:latin typeface="Arial Narrow" pitchFamily="34" charset="0"/>
              </a:rPr>
              <a:t>        that is the search for </a:t>
            </a:r>
            <a:r>
              <a:rPr lang="en-US" sz="1600" dirty="0" err="1">
                <a:latin typeface="Arial Narrow" pitchFamily="34" charset="0"/>
              </a:rPr>
              <a:t>E</a:t>
            </a:r>
            <a:r>
              <a:rPr lang="en-US" sz="1600" baseline="-25000" dirty="0" err="1">
                <a:latin typeface="Arial Narrow" pitchFamily="34" charset="0"/>
              </a:rPr>
              <a:t>a</a:t>
            </a:r>
            <a:r>
              <a:rPr lang="en-US" sz="1600" dirty="0">
                <a:latin typeface="Arial Narrow" pitchFamily="34" charset="0"/>
              </a:rPr>
              <a:t> starts by M</a:t>
            </a:r>
            <a:r>
              <a:rPr lang="en-US" sz="1600" baseline="30000" dirty="0">
                <a:latin typeface="Arial Narrow" pitchFamily="34" charset="0"/>
              </a:rPr>
              <a:t>1</a:t>
            </a:r>
            <a:r>
              <a:rPr lang="en-US" sz="1600" dirty="0">
                <a:latin typeface="Arial Narrow" pitchFamily="34" charset="0"/>
              </a:rPr>
              <a:t> M</a:t>
            </a:r>
            <a:r>
              <a:rPr lang="en-US" sz="1600" baseline="30000" dirty="0">
                <a:latin typeface="Arial Narrow" pitchFamily="34" charset="0"/>
              </a:rPr>
              <a:t>2</a:t>
            </a:r>
            <a:r>
              <a:rPr lang="en-US" sz="1600" dirty="0">
                <a:latin typeface="Arial Narrow" pitchFamily="34" charset="0"/>
              </a:rPr>
              <a:t> …. Up to M</a:t>
            </a:r>
            <a:r>
              <a:rPr lang="en-US" sz="1600" baseline="30000" dirty="0">
                <a:latin typeface="Arial Narrow" pitchFamily="34" charset="0"/>
              </a:rPr>
              <a:t>30</a:t>
            </a:r>
          </a:p>
          <a:p>
            <a:pPr algn="just">
              <a:spcBef>
                <a:spcPts val="800"/>
              </a:spcBef>
              <a:spcAft>
                <a:spcPts val="0"/>
              </a:spcAft>
              <a:defRPr/>
            </a:pPr>
            <a:r>
              <a:rPr lang="en-US" sz="1600" dirty="0">
                <a:latin typeface="Arial Narrow" pitchFamily="34" charset="0"/>
              </a:rPr>
              <a:t>        Since the </a:t>
            </a:r>
            <a:r>
              <a:rPr lang="de-DE" sz="1600" dirty="0">
                <a:latin typeface="Arial Narrow" pitchFamily="34" charset="0"/>
              </a:rPr>
              <a:t># of usable keys for each user is 30 </a:t>
            </a:r>
          </a:p>
          <a:p>
            <a:pPr marL="285750" indent="-285750" algn="just"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de-DE" sz="1600" dirty="0">
                <a:latin typeface="Arial Narrow" pitchFamily="34" charset="0"/>
              </a:rPr>
              <a:t>the attacker needs to check a maximum of 30 possible values of E</a:t>
            </a:r>
            <a:r>
              <a:rPr lang="de-DE" sz="1600" baseline="-25000" dirty="0">
                <a:latin typeface="Arial Narrow" pitchFamily="34" charset="0"/>
              </a:rPr>
              <a:t>a</a:t>
            </a:r>
            <a:r>
              <a:rPr lang="de-DE" sz="1600" dirty="0">
                <a:latin typeface="Arial Narrow" pitchFamily="34" charset="0"/>
              </a:rPr>
              <a:t> </a:t>
            </a:r>
          </a:p>
          <a:p>
            <a:pPr marL="285750" indent="-285750" algn="just"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de-DE" sz="1600" dirty="0">
                <a:latin typeface="Arial Narrow" pitchFamily="34" charset="0"/>
              </a:rPr>
              <a:t>30 is the number of the possible exponenetiation search cycles required.</a:t>
            </a:r>
            <a:endParaRPr lang="en-US" sz="1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DCF0AC9-4554-428A-AF51-038A52CB6D5B}"/>
              </a:ext>
            </a:extLst>
          </p:cNvPr>
          <p:cNvSpPr txBox="1"/>
          <p:nvPr/>
        </p:nvSpPr>
        <p:spPr>
          <a:xfrm>
            <a:off x="7575826" y="773234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794375" y="1052513"/>
            <a:ext cx="2449513" cy="4895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l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219950" y="1235075"/>
            <a:ext cx="91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 b="1" u="sng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Marks: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802313" y="1700213"/>
            <a:ext cx="1220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1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795963" y="16287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7092950" y="1628775"/>
            <a:ext cx="1588" cy="4321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795963" y="20605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795963" y="24923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795963" y="29241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795963" y="33559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5795963" y="37877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795963" y="42195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5795963" y="46513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795963" y="50831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795963" y="55149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Text Box 23"/>
          <p:cNvSpPr txBox="1">
            <a:spLocks noChangeArrowheads="1"/>
          </p:cNvSpPr>
          <p:nvPr/>
        </p:nvSpPr>
        <p:spPr bwMode="auto">
          <a:xfrm>
            <a:off x="5988050" y="5089525"/>
            <a:ext cx="72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Total</a:t>
            </a:r>
          </a:p>
        </p:txBody>
      </p:sp>
      <p:sp>
        <p:nvSpPr>
          <p:cNvPr id="6161" name="Text Box 24"/>
          <p:cNvSpPr txBox="1">
            <a:spLocks noChangeArrowheads="1"/>
          </p:cNvSpPr>
          <p:nvPr/>
        </p:nvSpPr>
        <p:spPr bwMode="auto">
          <a:xfrm>
            <a:off x="5657219" y="620713"/>
            <a:ext cx="2723823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Max   75% of the marks</a:t>
            </a:r>
          </a:p>
        </p:txBody>
      </p:sp>
      <p:sp>
        <p:nvSpPr>
          <p:cNvPr id="6162" name="Text Box 4"/>
          <p:cNvSpPr txBox="1">
            <a:spLocks noChangeArrowheads="1"/>
          </p:cNvSpPr>
          <p:nvPr/>
        </p:nvSpPr>
        <p:spPr bwMode="auto">
          <a:xfrm>
            <a:off x="5827713" y="2106613"/>
            <a:ext cx="1220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2</a:t>
            </a:r>
          </a:p>
        </p:txBody>
      </p:sp>
      <p:sp>
        <p:nvSpPr>
          <p:cNvPr id="6163" name="Text Box 4"/>
          <p:cNvSpPr txBox="1">
            <a:spLocks noChangeArrowheads="1"/>
          </p:cNvSpPr>
          <p:nvPr/>
        </p:nvSpPr>
        <p:spPr bwMode="auto">
          <a:xfrm>
            <a:off x="5853113" y="2513013"/>
            <a:ext cx="1220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3</a:t>
            </a:r>
          </a:p>
        </p:txBody>
      </p:sp>
      <p:sp>
        <p:nvSpPr>
          <p:cNvPr id="6164" name="Text Box 4"/>
          <p:cNvSpPr txBox="1">
            <a:spLocks noChangeArrowheads="1"/>
          </p:cNvSpPr>
          <p:nvPr/>
        </p:nvSpPr>
        <p:spPr bwMode="auto">
          <a:xfrm>
            <a:off x="5864225" y="3000375"/>
            <a:ext cx="1220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D07925-86BA-4380-A1E7-18D627BBF8FD}"/>
              </a:ext>
            </a:extLst>
          </p:cNvPr>
          <p:cNvSpPr txBox="1"/>
          <p:nvPr/>
        </p:nvSpPr>
        <p:spPr>
          <a:xfrm>
            <a:off x="7164388" y="1711056"/>
            <a:ext cx="953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0CBA870-0BB4-4140-8090-FF15B55F70D7}"/>
              </a:ext>
            </a:extLst>
          </p:cNvPr>
          <p:cNvSpPr txBox="1"/>
          <p:nvPr/>
        </p:nvSpPr>
        <p:spPr>
          <a:xfrm>
            <a:off x="7164388" y="2120900"/>
            <a:ext cx="953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0F44596-30A3-45D3-891B-1B5E02AABF16}"/>
              </a:ext>
            </a:extLst>
          </p:cNvPr>
          <p:cNvSpPr txBox="1"/>
          <p:nvPr/>
        </p:nvSpPr>
        <p:spPr>
          <a:xfrm>
            <a:off x="7184379" y="2568575"/>
            <a:ext cx="953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9DB513B-A45F-4F9D-97E9-AC3E923F7662}"/>
              </a:ext>
            </a:extLst>
          </p:cNvPr>
          <p:cNvSpPr txBox="1"/>
          <p:nvPr/>
        </p:nvSpPr>
        <p:spPr>
          <a:xfrm>
            <a:off x="7199556" y="3001559"/>
            <a:ext cx="953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183DCA7-0883-46AC-9010-79AD0C5DD188}"/>
              </a:ext>
            </a:extLst>
          </p:cNvPr>
          <p:cNvSpPr txBox="1"/>
          <p:nvPr/>
        </p:nvSpPr>
        <p:spPr>
          <a:xfrm>
            <a:off x="7138988" y="5148461"/>
            <a:ext cx="953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5513" y="575401"/>
            <a:ext cx="8021355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1800" b="1" dirty="0">
                <a:latin typeface="Arial Narrow" pitchFamily="34" charset="0"/>
              </a:rPr>
              <a:t>         A RSA cryptosystem with two users A and B having the following secret prime</a:t>
            </a:r>
          </a:p>
          <a:p>
            <a:pPr algn="just" eaLnBrk="1" hangingPunct="1"/>
            <a:r>
              <a:rPr lang="en-US" sz="1800" b="1" dirty="0">
                <a:latin typeface="Arial Narrow" pitchFamily="34" charset="0"/>
              </a:rPr>
              <a:t>         number pairs:  for user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A: 29 and 13 </a:t>
            </a:r>
            <a:r>
              <a:rPr lang="en-US" sz="1800" b="1" dirty="0">
                <a:latin typeface="Arial Narrow" pitchFamily="34" charset="0"/>
              </a:rPr>
              <a:t>and for user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B: 37 and 7.</a:t>
            </a: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Find out the adequate public key of user A from the following list of integers: </a:t>
            </a:r>
            <a:br>
              <a:rPr lang="en-US" sz="1800" b="1" dirty="0">
                <a:latin typeface="Arial Narrow" pitchFamily="34" charset="0"/>
              </a:rPr>
            </a:b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[ 48, 121, 168] </a:t>
            </a:r>
            <a:r>
              <a:rPr lang="en-US" sz="1800" b="1" dirty="0">
                <a:latin typeface="Arial Narrow" pitchFamily="34" charset="0"/>
              </a:rPr>
              <a:t>giving the reason for your choice. Compute the corresponding secret key of user A.</a:t>
            </a: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Find out the adequate public key of user B from the following list of integers:   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[ 36, 49, 108] </a:t>
            </a:r>
            <a:r>
              <a:rPr lang="en-US" sz="1800" b="1" dirty="0">
                <a:latin typeface="Arial Narrow" pitchFamily="34" charset="0"/>
              </a:rPr>
              <a:t>giving the reason for your choice. Compute the corresponding secret key of user B.</a:t>
            </a: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How many distinct public keys are possible for each user?</a:t>
            </a:r>
          </a:p>
          <a:p>
            <a:pPr marL="714375" indent="-263525" algn="l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User A received the cryptogram 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Y</a:t>
            </a:r>
            <a:r>
              <a:rPr lang="en-US" sz="1800" b="1" baseline="-25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B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= 97</a:t>
            </a:r>
            <a:r>
              <a:rPr lang="en-US" sz="1800" b="1" dirty="0">
                <a:latin typeface="Arial Narrow" pitchFamily="34" charset="0"/>
              </a:rPr>
              <a:t> from user B. </a:t>
            </a:r>
            <a:br>
              <a:rPr lang="en-US" sz="1800" b="1" dirty="0">
                <a:latin typeface="Arial Narrow" pitchFamily="34" charset="0"/>
              </a:rPr>
            </a:br>
            <a:r>
              <a:rPr lang="en-US" sz="1800" b="1" dirty="0">
                <a:latin typeface="Arial Narrow" pitchFamily="34" charset="0"/>
              </a:rPr>
              <a:t>Decipher the cryptogram Y</a:t>
            </a:r>
            <a:r>
              <a:rPr lang="en-US" sz="1800" b="1" baseline="-25000" dirty="0">
                <a:latin typeface="Arial Narrow" pitchFamily="34" charset="0"/>
              </a:rPr>
              <a:t>B</a:t>
            </a:r>
            <a:r>
              <a:rPr lang="en-US" sz="1800" b="1" dirty="0">
                <a:latin typeface="Arial Narrow" pitchFamily="34" charset="0"/>
              </a:rPr>
              <a:t> on user A’s</a:t>
            </a:r>
            <a:r>
              <a:rPr lang="en-US" sz="18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800" b="1" dirty="0">
                <a:latin typeface="Arial Narrow" pitchFamily="34" charset="0"/>
              </a:rPr>
              <a:t>side to get the original data M.</a:t>
            </a:r>
          </a:p>
          <a:p>
            <a:pPr marL="714375" indent="-263525" algn="l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(a) User A computes the digest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H(M) =</a:t>
            </a:r>
            <a:r>
              <a:rPr lang="en-US" altLang="de-DE" sz="1800" b="1" dirty="0">
                <a:solidFill>
                  <a:schemeClr val="accent1">
                    <a:lumMod val="25000"/>
                  </a:schemeClr>
                </a:solidFill>
                <a:latin typeface="Arial Narrow" panose="020B0606020202030204" pitchFamily="34" charset="0"/>
              </a:rPr>
              <a:t>M</a:t>
            </a:r>
            <a:r>
              <a:rPr lang="en-US" altLang="de-DE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anose="020B0606020202030204" pitchFamily="34" charset="0"/>
              </a:rPr>
              <a:t>2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mod N</a:t>
            </a:r>
            <a:r>
              <a:rPr lang="en-US" sz="1800" b="1" baseline="-25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. A then signs the resulting digest H to generate his signature S</a:t>
            </a:r>
            <a:r>
              <a:rPr lang="en-US" sz="1800" b="1" baseline="-25000" dirty="0"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 . </a:t>
            </a:r>
            <a:br>
              <a:rPr lang="en-US" sz="1800" b="1" dirty="0">
                <a:latin typeface="Arial Narrow" pitchFamily="34" charset="0"/>
              </a:rPr>
            </a:br>
            <a:r>
              <a:rPr lang="en-US" sz="1800" b="1" dirty="0">
                <a:latin typeface="Arial Narrow" pitchFamily="34" charset="0"/>
              </a:rPr>
              <a:t>(b) Compute S</a:t>
            </a:r>
            <a:r>
              <a:rPr lang="en-US" sz="1800" b="1" baseline="-25000" dirty="0"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.</a:t>
            </a: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 Verify A’s signature S</a:t>
            </a:r>
            <a:r>
              <a:rPr lang="en-US" sz="1800" b="1" baseline="-25000" dirty="0"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 on side  B.</a:t>
            </a: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altLang="de-DE" sz="1800" b="1" dirty="0">
                <a:latin typeface="Arial Narrow" pitchFamily="34" charset="0"/>
              </a:rPr>
              <a:t>Which range of data values for M would operate adequately for enciphering M for communication between user A and others. Why?</a:t>
            </a: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altLang="de-DE" sz="1800" b="1" dirty="0">
                <a:latin typeface="Arial Narrow" pitchFamily="34" charset="0"/>
              </a:rPr>
              <a:t>(a) Why is it generally not possible for an adversary to reveal M from H(M)? </a:t>
            </a:r>
            <a:br>
              <a:rPr lang="en-US" altLang="de-DE" sz="1800" b="1" dirty="0">
                <a:latin typeface="Arial Narrow" pitchFamily="34" charset="0"/>
              </a:rPr>
            </a:br>
            <a:r>
              <a:rPr lang="en-US" altLang="de-DE" sz="1800" b="1" dirty="0">
                <a:latin typeface="Arial Narrow" pitchFamily="34" charset="0"/>
              </a:rPr>
              <a:t>(b) For which range of M can an attacker reveal the Message M by observing Y</a:t>
            </a:r>
            <a:r>
              <a:rPr lang="en-US" altLang="de-DE" sz="1800" b="1" baseline="-25000" dirty="0">
                <a:latin typeface="Arial Narrow" pitchFamily="34" charset="0"/>
              </a:rPr>
              <a:t>B</a:t>
            </a:r>
            <a:r>
              <a:rPr lang="en-US" altLang="de-DE" sz="1800" b="1" dirty="0">
                <a:latin typeface="Arial Narrow" pitchFamily="34" charset="0"/>
              </a:rPr>
              <a:t> and S</a:t>
            </a:r>
            <a:r>
              <a:rPr lang="en-US" altLang="de-DE" sz="1800" b="1" baseline="-25000" dirty="0">
                <a:latin typeface="Arial Narrow" pitchFamily="34" charset="0"/>
              </a:rPr>
              <a:t>A</a:t>
            </a:r>
            <a:r>
              <a:rPr lang="en-US" altLang="de-DE" sz="1800" b="1" dirty="0">
                <a:latin typeface="Arial Narrow" pitchFamily="34" charset="0"/>
              </a:rPr>
              <a:t>? State the necessary computations to reveal M.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056451" y="187088"/>
            <a:ext cx="700834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800" b="1" dirty="0">
                <a:latin typeface="Arial Narrow" pitchFamily="34" charset="0"/>
              </a:rPr>
              <a:t>(22 P)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4A47021-917C-464E-8FBC-E47A189E4F50}"/>
              </a:ext>
            </a:extLst>
          </p:cNvPr>
          <p:cNvSpPr txBox="1"/>
          <p:nvPr/>
        </p:nvSpPr>
        <p:spPr>
          <a:xfrm>
            <a:off x="296417" y="94755"/>
            <a:ext cx="159723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Problem 1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3DDD4B9-21FB-4EEF-B9D7-8D4849591110}"/>
              </a:ext>
            </a:extLst>
          </p:cNvPr>
          <p:cNvSpPr txBox="1"/>
          <p:nvPr/>
        </p:nvSpPr>
        <p:spPr>
          <a:xfrm>
            <a:off x="2286000" y="9475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u="sng" dirty="0">
                <a:solidFill>
                  <a:schemeClr val="accent1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RSA Public Key System</a:t>
            </a:r>
            <a:endParaRPr lang="en-US" sz="2400" u="sng" dirty="0">
              <a:solidFill>
                <a:schemeClr val="accent1">
                  <a:lumMod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4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85756" y="833731"/>
            <a:ext cx="384628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latin typeface="Arial Narrow" pitchFamily="34" charset="0"/>
              </a:rPr>
              <a:t>N</a:t>
            </a:r>
            <a:r>
              <a:rPr lang="de-DE" sz="1600" baseline="-25000" dirty="0">
                <a:latin typeface="Arial Narrow" pitchFamily="34" charset="0"/>
              </a:rPr>
              <a:t>A</a:t>
            </a:r>
            <a:r>
              <a:rPr lang="de-DE" sz="1600" dirty="0">
                <a:latin typeface="Arial Narrow" pitchFamily="34" charset="0"/>
              </a:rPr>
              <a:t> = 29 x 13 = 377 </a:t>
            </a:r>
          </a:p>
          <a:p>
            <a:pPr algn="l"/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(N</a:t>
            </a:r>
            <a:r>
              <a:rPr lang="de-DE" sz="1600" baseline="-25000" dirty="0">
                <a:latin typeface="Arial Narrow" pitchFamily="34" charset="0"/>
              </a:rPr>
              <a:t>A</a:t>
            </a:r>
            <a:r>
              <a:rPr lang="de-DE" sz="1600" dirty="0">
                <a:latin typeface="Arial Narrow" pitchFamily="34" charset="0"/>
              </a:rPr>
              <a:t> ) = (29-1)(13-1-1) = 28 x 12 = 336</a:t>
            </a:r>
          </a:p>
          <a:p>
            <a:pPr algn="l"/>
            <a:r>
              <a:rPr lang="de-DE" sz="1600" dirty="0">
                <a:latin typeface="Arial Narrow" pitchFamily="34" charset="0"/>
              </a:rPr>
              <a:t>Since: gcd [ E</a:t>
            </a:r>
            <a:r>
              <a:rPr lang="de-DE" sz="1600" baseline="-25000" dirty="0">
                <a:latin typeface="Arial Narrow" pitchFamily="34" charset="0"/>
              </a:rPr>
              <a:t>A</a:t>
            </a:r>
            <a:r>
              <a:rPr lang="de-DE" sz="1600" dirty="0">
                <a:latin typeface="Arial Narrow" pitchFamily="34" charset="0"/>
              </a:rPr>
              <a:t>, 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(N</a:t>
            </a:r>
            <a:r>
              <a:rPr lang="de-DE" sz="1600" baseline="-25000" dirty="0">
                <a:latin typeface="Arial Narrow" pitchFamily="34" charset="0"/>
              </a:rPr>
              <a:t>A</a:t>
            </a:r>
            <a:r>
              <a:rPr lang="de-DE" sz="1600" dirty="0">
                <a:latin typeface="Arial Narrow" pitchFamily="34" charset="0"/>
              </a:rPr>
              <a:t> ) ] = 1</a:t>
            </a: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de-DE" sz="1600" dirty="0">
                <a:latin typeface="Arial Narrow" pitchFamily="34" charset="0"/>
              </a:rPr>
              <a:t>Select, E</a:t>
            </a:r>
            <a:r>
              <a:rPr lang="de-DE" sz="1600" baseline="-25000" dirty="0">
                <a:latin typeface="Arial Narrow" pitchFamily="34" charset="0"/>
              </a:rPr>
              <a:t>A</a:t>
            </a:r>
            <a:r>
              <a:rPr lang="de-DE" sz="1600" dirty="0">
                <a:latin typeface="Arial Narrow" pitchFamily="34" charset="0"/>
              </a:rPr>
              <a:t> = 121</a:t>
            </a:r>
          </a:p>
        </p:txBody>
      </p:sp>
      <p:sp>
        <p:nvSpPr>
          <p:cNvPr id="7" name="Text Box 112"/>
          <p:cNvSpPr txBox="1">
            <a:spLocks noChangeArrowheads="1"/>
          </p:cNvSpPr>
          <p:nvPr/>
        </p:nvSpPr>
        <p:spPr bwMode="auto">
          <a:xfrm>
            <a:off x="226277" y="3874153"/>
            <a:ext cx="384628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N</a:t>
            </a:r>
            <a:r>
              <a:rPr lang="de-DE" sz="1600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 = 37 x 7= 259</a:t>
            </a:r>
          </a:p>
          <a:p>
            <a:pPr algn="l"/>
            <a:r>
              <a:rPr lang="el-GR" sz="1600" dirty="0">
                <a:solidFill>
                  <a:schemeClr val="tx2"/>
                </a:solidFill>
                <a:latin typeface="Arial Narrow" pitchFamily="34" charset="0"/>
              </a:rPr>
              <a:t>φ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 (N</a:t>
            </a:r>
            <a:r>
              <a:rPr lang="de-DE" sz="1600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) = (37-1)(7-1) = 36 x 6 = 216</a:t>
            </a:r>
          </a:p>
          <a:p>
            <a:pPr algn="l"/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gcd (E</a:t>
            </a:r>
            <a:r>
              <a:rPr lang="de-DE" sz="1600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el-GR" sz="1600" dirty="0">
                <a:solidFill>
                  <a:schemeClr val="tx2"/>
                </a:solidFill>
                <a:latin typeface="Arial Narrow" pitchFamily="34" charset="0"/>
              </a:rPr>
              <a:t>φ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 (N</a:t>
            </a:r>
            <a:r>
              <a:rPr lang="de-DE" sz="1600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 ) ] = 1  </a:t>
            </a: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Select, E</a:t>
            </a:r>
            <a:r>
              <a:rPr lang="de-DE" sz="1600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 = 49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C0B6B3-4EE8-4234-95B7-47DFAEAFA2B4}"/>
              </a:ext>
            </a:extLst>
          </p:cNvPr>
          <p:cNvSpPr/>
          <p:nvPr/>
        </p:nvSpPr>
        <p:spPr>
          <a:xfrm>
            <a:off x="-288461" y="442980"/>
            <a:ext cx="86962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algn="l" eaLnBrk="1" hangingPunct="1">
              <a:spcAft>
                <a:spcPts val="600"/>
              </a:spcAft>
            </a:pPr>
            <a:r>
              <a:rPr lang="en-US" sz="1600" b="1" dirty="0">
                <a:latin typeface="Arial Narrow" pitchFamily="34" charset="0"/>
              </a:rPr>
              <a:t>1. What is the adequate public key of user A from the following list of integers: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[ 48, 121, 168]</a:t>
            </a:r>
            <a:r>
              <a:rPr lang="en-US" sz="1600" b="1" dirty="0">
                <a:latin typeface="Arial Narrow" pitchFamily="34" charset="0"/>
              </a:rPr>
              <a:t>, why?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C4D3A9E-B95C-412E-99CB-E9CBFA88A74A}"/>
              </a:ext>
            </a:extLst>
          </p:cNvPr>
          <p:cNvSpPr txBox="1"/>
          <p:nvPr/>
        </p:nvSpPr>
        <p:spPr>
          <a:xfrm>
            <a:off x="285756" y="-8737"/>
            <a:ext cx="27401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GB" dirty="0"/>
              <a:t>Solution Problem 1:</a:t>
            </a: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150007"/>
              </p:ext>
            </p:extLst>
          </p:nvPr>
        </p:nvGraphicFramePr>
        <p:xfrm>
          <a:off x="285756" y="2337137"/>
          <a:ext cx="457676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4" imgW="9153371" imgH="1571625" progId="Excel.Sheet.12">
                  <p:embed/>
                </p:oleObj>
              </mc:Choice>
              <mc:Fallback>
                <p:oleObj name="Worksheet" r:id="rId4" imgW="9153371" imgH="1571625" progId="Excel.Sheet.12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6" y="2337137"/>
                        <a:ext cx="457676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8B17E7-3135-4DA7-A783-4419ED5A2C10}"/>
              </a:ext>
            </a:extLst>
          </p:cNvPr>
          <p:cNvSpPr/>
          <p:nvPr/>
        </p:nvSpPr>
        <p:spPr>
          <a:xfrm>
            <a:off x="-309870" y="3449759"/>
            <a:ext cx="8883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algn="just" eaLnBrk="1" hangingPunct="1">
              <a:spcAft>
                <a:spcPts val="0"/>
              </a:spcAft>
            </a:pPr>
            <a:r>
              <a:rPr lang="en-US" sz="1600" b="1" dirty="0">
                <a:latin typeface="Arial Narrow" pitchFamily="34" charset="0"/>
              </a:rPr>
              <a:t>2. What is the adequate public key of user B from the following list of integers: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[ 36, 49, 108]</a:t>
            </a:r>
            <a:r>
              <a:rPr lang="en-US" sz="1600" b="1" dirty="0">
                <a:latin typeface="Arial Narrow" pitchFamily="34" charset="0"/>
              </a:rPr>
              <a:t>, why? </a:t>
            </a:r>
          </a:p>
        </p:txBody>
      </p:sp>
      <p:graphicFrame>
        <p:nvGraphicFramePr>
          <p:cNvPr id="20" name="Objekt 15">
            <a:extLst>
              <a:ext uri="{FF2B5EF4-FFF2-40B4-BE49-F238E27FC236}">
                <a16:creationId xmlns:a16="http://schemas.microsoft.com/office/drawing/2014/main" xmlns="" id="{2B2F6FAB-E473-4862-AE28-4102E05A29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350220"/>
              </p:ext>
            </p:extLst>
          </p:nvPr>
        </p:nvGraphicFramePr>
        <p:xfrm>
          <a:off x="195622" y="5451181"/>
          <a:ext cx="457676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6" imgW="9153371" imgH="1571625" progId="Excel.Sheet.12">
                  <p:embed/>
                </p:oleObj>
              </mc:Choice>
              <mc:Fallback>
                <p:oleObj name="Worksheet" r:id="rId6" imgW="9153371" imgH="1571625" progId="Excel.Sheet.12">
                  <p:embed/>
                  <p:pic>
                    <p:nvPicPr>
                      <p:cNvPr id="20" name="Objekt 15">
                        <a:extLst>
                          <a:ext uri="{FF2B5EF4-FFF2-40B4-BE49-F238E27FC236}">
                            <a16:creationId xmlns:a16="http://schemas.microsoft.com/office/drawing/2014/main" xmlns="" id="{2B2F6FAB-E473-4862-AE28-4102E05A29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22" y="5451181"/>
                        <a:ext cx="457676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EC62BE9-1F14-4B49-83BF-664610EF0C0E}"/>
              </a:ext>
            </a:extLst>
          </p:cNvPr>
          <p:cNvSpPr txBox="1"/>
          <p:nvPr/>
        </p:nvSpPr>
        <p:spPr>
          <a:xfrm>
            <a:off x="210397" y="1963146"/>
            <a:ext cx="41419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Arial Narrow" pitchFamily="34" charset="0"/>
              </a:rPr>
              <a:t>Compute the corresponding secret key of user A:</a:t>
            </a:r>
            <a:endParaRPr lang="en-US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BB5D417-686D-4F66-818B-3A0BBF9CD95E}"/>
              </a:ext>
            </a:extLst>
          </p:cNvPr>
          <p:cNvSpPr txBox="1"/>
          <p:nvPr/>
        </p:nvSpPr>
        <p:spPr>
          <a:xfrm>
            <a:off x="5354200" y="2740340"/>
            <a:ext cx="207723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>
              <a:defRPr sz="1600">
                <a:latin typeface="Arial Narrow" pitchFamily="34" charset="0"/>
              </a:defRPr>
            </a:lvl1pPr>
          </a:lstStyle>
          <a:p>
            <a:pPr algn="ctr"/>
            <a:r>
              <a:rPr lang="de-DE" dirty="0"/>
              <a:t>D</a:t>
            </a:r>
            <a:r>
              <a:rPr lang="de-DE" baseline="-25000" dirty="0"/>
              <a:t>A</a:t>
            </a:r>
            <a:r>
              <a:rPr lang="de-DE" dirty="0"/>
              <a:t> = 121</a:t>
            </a:r>
            <a:r>
              <a:rPr lang="de-DE" baseline="30000" dirty="0"/>
              <a:t>-1</a:t>
            </a:r>
            <a:r>
              <a:rPr lang="de-DE" dirty="0"/>
              <a:t> mod 336 = 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DDAAFCF-20CC-47B5-8C6E-E3A459865539}"/>
              </a:ext>
            </a:extLst>
          </p:cNvPr>
          <p:cNvSpPr txBox="1"/>
          <p:nvPr/>
        </p:nvSpPr>
        <p:spPr>
          <a:xfrm>
            <a:off x="156749" y="5033608"/>
            <a:ext cx="42290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algn="l">
              <a:defRPr sz="1600" b="1">
                <a:latin typeface="Arial Narrow" pitchFamily="34" charset="0"/>
              </a:defRPr>
            </a:lvl1pPr>
          </a:lstStyle>
          <a:p>
            <a:r>
              <a:rPr lang="en-US" dirty="0"/>
              <a:t>Compute the corresponding secret key of user B.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9B6BF43-49AB-4E35-82C6-C99DEFC03286}"/>
              </a:ext>
            </a:extLst>
          </p:cNvPr>
          <p:cNvSpPr txBox="1"/>
          <p:nvPr/>
        </p:nvSpPr>
        <p:spPr>
          <a:xfrm>
            <a:off x="5354199" y="5931894"/>
            <a:ext cx="207723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D</a:t>
            </a:r>
            <a:r>
              <a:rPr lang="de-DE" sz="1600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 = 49</a:t>
            </a:r>
            <a:r>
              <a:rPr lang="de-DE" sz="1600" baseline="30000" dirty="0">
                <a:solidFill>
                  <a:schemeClr val="tx2"/>
                </a:solidFill>
                <a:latin typeface="Arial Narrow" pitchFamily="34" charset="0"/>
              </a:rPr>
              <a:t>-1</a:t>
            </a:r>
            <a:r>
              <a:rPr lang="de-DE" sz="1600" dirty="0">
                <a:solidFill>
                  <a:schemeClr val="tx2"/>
                </a:solidFill>
                <a:latin typeface="Arial Narrow" pitchFamily="34" charset="0"/>
              </a:rPr>
              <a:t> mod 216= 97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92C3692-6094-480C-A93C-1524CB0B286D}"/>
              </a:ext>
            </a:extLst>
          </p:cNvPr>
          <p:cNvSpPr txBox="1"/>
          <p:nvPr/>
        </p:nvSpPr>
        <p:spPr>
          <a:xfrm>
            <a:off x="5082540" y="1251558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3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FED5F2C-E294-412C-854C-DFB7FFEAA466}"/>
              </a:ext>
            </a:extLst>
          </p:cNvPr>
          <p:cNvSpPr txBox="1"/>
          <p:nvPr/>
        </p:nvSpPr>
        <p:spPr>
          <a:xfrm>
            <a:off x="7635240" y="2739560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5E2AD46-1394-4554-99E3-9190E41F2BC6}"/>
              </a:ext>
            </a:extLst>
          </p:cNvPr>
          <p:cNvSpPr txBox="1"/>
          <p:nvPr/>
        </p:nvSpPr>
        <p:spPr>
          <a:xfrm>
            <a:off x="5082540" y="4443892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3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5CC65BF-E79D-4EA0-8B7F-852E429E9E8C}"/>
              </a:ext>
            </a:extLst>
          </p:cNvPr>
          <p:cNvSpPr txBox="1"/>
          <p:nvPr/>
        </p:nvSpPr>
        <p:spPr>
          <a:xfrm>
            <a:off x="7635240" y="5931894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6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536338" y="5687857"/>
                <a:ext cx="6597110" cy="3385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1600" b="0" dirty="0"/>
                  <a:t>                                         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de-DE" sz="160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de-DE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p>
                      <m:sSupPr>
                        <m:ctrlPr>
                          <a:rPr lang="de-DE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de-DE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de-DE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179</m:t>
                        </m:r>
                      </m:e>
                    </m:d>
                    <m:r>
                      <a:rPr lang="de-DE" sz="1600" b="0" i="1" baseline="30000" smtClean="0">
                        <a:latin typeface="Cambria Math" panose="02040503050406030204" pitchFamily="18" charset="0"/>
                      </a:rPr>
                      <m:t>121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 377=</m:t>
                    </m:r>
                    <m:r>
                      <a:rPr lang="de-DE" sz="1600" b="0" i="0" smtClean="0">
                        <a:latin typeface="Cambria Math" panose="02040503050406030204" pitchFamily="18" charset="0"/>
                      </a:rPr>
                      <m:t>62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8" y="5687857"/>
                <a:ext cx="6597110" cy="338554"/>
              </a:xfrm>
              <a:prstGeom prst="rect">
                <a:avLst/>
              </a:prstGeom>
              <a:blipFill>
                <a:blip r:embed="rId3"/>
                <a:stretch>
                  <a:fillRect b="-862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D0E93F0-7266-43A8-9899-674CC82CC149}"/>
              </a:ext>
            </a:extLst>
          </p:cNvPr>
          <p:cNvSpPr/>
          <p:nvPr/>
        </p:nvSpPr>
        <p:spPr>
          <a:xfrm>
            <a:off x="199858" y="1987101"/>
            <a:ext cx="8807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l" eaLnBrk="1" hangingPunct="1">
              <a:spcAft>
                <a:spcPts val="600"/>
              </a:spcAft>
              <a:buFont typeface="+mj-lt"/>
              <a:buAutoNum type="arabicPeriod" startAt="4"/>
            </a:pPr>
            <a:r>
              <a:rPr lang="en-US" sz="1600" b="1" dirty="0">
                <a:latin typeface="Arial Narrow" pitchFamily="34" charset="0"/>
              </a:rPr>
              <a:t>User A received the cryptogram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Y</a:t>
            </a:r>
            <a:r>
              <a:rPr lang="en-US" sz="1600" b="1" baseline="-250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B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= 79  </a:t>
            </a:r>
            <a:r>
              <a:rPr lang="en-US" sz="1600" b="1" dirty="0">
                <a:latin typeface="Arial Narrow" pitchFamily="34" charset="0"/>
              </a:rPr>
              <a:t>from user B. Decipher the cryptogram Y</a:t>
            </a:r>
            <a:r>
              <a:rPr lang="en-US" sz="1600" b="1" baseline="-25000" dirty="0">
                <a:latin typeface="Arial Narrow" pitchFamily="34" charset="0"/>
              </a:rPr>
              <a:t>B</a:t>
            </a:r>
            <a:r>
              <a:rPr lang="en-US" sz="1600" b="1" dirty="0">
                <a:latin typeface="Arial Narrow" pitchFamily="34" charset="0"/>
              </a:rPr>
              <a:t> on user A’s</a:t>
            </a:r>
            <a:r>
              <a:rPr lang="en-US" sz="16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side to  get the original data 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DD9F0B8-EDF8-4064-908D-4332C00568E4}"/>
              </a:ext>
            </a:extLst>
          </p:cNvPr>
          <p:cNvSpPr/>
          <p:nvPr/>
        </p:nvSpPr>
        <p:spPr>
          <a:xfrm>
            <a:off x="249793" y="3296809"/>
            <a:ext cx="4593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Arial Narrow" pitchFamily="34" charset="0"/>
              </a:rPr>
              <a:t>5. (a) User A computes the digest </a:t>
            </a:r>
            <a:r>
              <a:rPr lang="en-US" altLang="de-DE" sz="1600" b="1" dirty="0">
                <a:latin typeface="Arial Narrow" panose="020B0606020202030204" pitchFamily="34" charset="0"/>
              </a:rPr>
              <a:t>H(M) = M</a:t>
            </a:r>
            <a:r>
              <a:rPr lang="en-US" altLang="de-DE" sz="1600" b="1" baseline="30000" dirty="0">
                <a:latin typeface="Arial Narrow" panose="020B0606020202030204" pitchFamily="34" charset="0"/>
              </a:rPr>
              <a:t>2 </a:t>
            </a:r>
            <a:r>
              <a:rPr lang="en-US" sz="1600" b="1" dirty="0">
                <a:latin typeface="Arial Narrow" pitchFamily="34" charset="0"/>
              </a:rPr>
              <a:t>mod N</a:t>
            </a:r>
            <a:r>
              <a:rPr lang="en-US" sz="1600" b="1" baseline="-25000" dirty="0">
                <a:latin typeface="Arial Narrow" pitchFamily="34" charset="0"/>
              </a:rPr>
              <a:t>A</a:t>
            </a:r>
            <a:r>
              <a:rPr lang="en-US" sz="1600" b="1" dirty="0">
                <a:latin typeface="Arial Narrow" pitchFamily="34" charset="0"/>
              </a:rPr>
              <a:t>. 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xmlns="" id="{181C7548-E975-4CEE-AEB6-853562A20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338" y="5682735"/>
            <a:ext cx="20762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 u="sng" dirty="0">
                <a:latin typeface="Arial Narrow" pitchFamily="34" charset="0"/>
              </a:rPr>
              <a:t>B computes the digest: 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xmlns="" id="{89B82552-F775-4EF2-8501-B13776F6462E}"/>
              </a:ext>
            </a:extLst>
          </p:cNvPr>
          <p:cNvCxnSpPr>
            <a:cxnSpLocks/>
            <a:stCxn id="23" idx="3"/>
            <a:endCxn id="24" idx="0"/>
          </p:cNvCxnSpPr>
          <p:nvPr/>
        </p:nvCxnSpPr>
        <p:spPr bwMode="auto">
          <a:xfrm>
            <a:off x="7133448" y="5857134"/>
            <a:ext cx="830359" cy="3964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xmlns="" id="{FC694D30-B6A0-4223-A731-68188DFC31ED}"/>
              </a:ext>
            </a:extLst>
          </p:cNvPr>
          <p:cNvCxnSpPr>
            <a:cxnSpLocks/>
            <a:stCxn id="21" idx="3"/>
            <a:endCxn id="24" idx="2"/>
          </p:cNvCxnSpPr>
          <p:nvPr/>
        </p:nvCxnSpPr>
        <p:spPr bwMode="auto">
          <a:xfrm flipV="1">
            <a:off x="7153649" y="6235330"/>
            <a:ext cx="810158" cy="13780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 Box 9">
            <a:extLst>
              <a:ext uri="{FF2B5EF4-FFF2-40B4-BE49-F238E27FC236}">
                <a16:creationId xmlns:a16="http://schemas.microsoft.com/office/drawing/2014/main" xmlns="" id="{A519CDE4-88CF-40AB-A10F-FF2BF0861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52" y="5896776"/>
            <a:ext cx="12877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>
                <a:latin typeface="Arial Narrow" pitchFamily="34" charset="0"/>
              </a:rPr>
              <a:t>Comparsion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36339" y="2587099"/>
                <a:ext cx="5301077" cy="6058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sSub>
                            <m:sSubPr>
                              <m:ctrlPr>
                                <a:rPr lang="de-DE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de-DE" sz="1600" b="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=(97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 377=201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9" y="2587099"/>
                <a:ext cx="5301077" cy="605871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536339" y="3650606"/>
                <a:ext cx="5301077" cy="3385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16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=2012 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𝑚𝑜𝑑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377=62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9" y="3650606"/>
                <a:ext cx="530107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536338" y="4465378"/>
                <a:ext cx="5301077" cy="6058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sSub>
                            <m:sSubPr>
                              <m:ctrlPr>
                                <a:rPr lang="de-DE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de-DE" sz="1600" b="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=(62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sup>
                      </m:sSup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 377=</m:t>
                      </m:r>
                      <m:r>
                        <a:rPr lang="de-DE" sz="1600" b="0" i="0" smtClean="0">
                          <a:latin typeface="Cambria Math" panose="02040503050406030204" pitchFamily="18" charset="0"/>
                        </a:rPr>
                        <m:t>179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8" y="4465378"/>
                <a:ext cx="5301077" cy="605871"/>
              </a:xfrm>
              <a:prstGeom prst="rect">
                <a:avLst/>
              </a:prstGeom>
              <a:blipFill>
                <a:blip r:embed="rId6"/>
                <a:stretch>
                  <a:fillRect b="-297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7">
            <a:extLst>
              <a:ext uri="{FF2B5EF4-FFF2-40B4-BE49-F238E27FC236}">
                <a16:creationId xmlns:a16="http://schemas.microsoft.com/office/drawing/2014/main" xmlns="" id="{0C4D3A9E-B95C-412E-99CB-E9CBFA88A74A}"/>
              </a:ext>
            </a:extLst>
          </p:cNvPr>
          <p:cNvSpPr txBox="1"/>
          <p:nvPr/>
        </p:nvSpPr>
        <p:spPr>
          <a:xfrm>
            <a:off x="303865" y="7623"/>
            <a:ext cx="27401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GB" dirty="0"/>
              <a:t>Solution Problem 1:</a:t>
            </a:r>
          </a:p>
        </p:txBody>
      </p:sp>
      <p:sp>
        <p:nvSpPr>
          <p:cNvPr id="5" name="Rechteck 4"/>
          <p:cNvSpPr/>
          <p:nvPr/>
        </p:nvSpPr>
        <p:spPr>
          <a:xfrm>
            <a:off x="-186401" y="5230918"/>
            <a:ext cx="4432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l">
              <a:spcAft>
                <a:spcPts val="600"/>
              </a:spcAft>
            </a:pPr>
            <a:r>
              <a:rPr lang="en-US" sz="1600" b="1" dirty="0">
                <a:latin typeface="Arial Narrow" pitchFamily="34" charset="0"/>
              </a:rPr>
              <a:t>6. Verify A’s signature S</a:t>
            </a:r>
            <a:r>
              <a:rPr lang="en-US" sz="1600" b="1" baseline="-25000" dirty="0">
                <a:latin typeface="Arial Narrow" pitchFamily="34" charset="0"/>
              </a:rPr>
              <a:t>A</a:t>
            </a:r>
            <a:r>
              <a:rPr lang="en-US" sz="1600" b="1" dirty="0">
                <a:latin typeface="Arial Narrow" pitchFamily="34" charset="0"/>
              </a:rPr>
              <a:t> on the side of B: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xmlns="" id="{062B1492-86D5-41F7-B59E-E3AF35C26C10}"/>
                  </a:ext>
                </a:extLst>
              </p:cNvPr>
              <p:cNvSpPr txBox="1"/>
              <p:nvPr/>
            </p:nvSpPr>
            <p:spPr>
              <a:xfrm>
                <a:off x="536338" y="6203860"/>
                <a:ext cx="6617311" cy="3385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de-DE" sz="1600" b="1" u="sng" dirty="0">
                    <a:latin typeface="Arial Narrow" pitchFamily="34" charset="0"/>
                  </a:rPr>
                  <a:t>Verification :</a:t>
                </a:r>
                <a:r>
                  <a:rPr lang="de-DE" sz="1600" b="1" dirty="0">
                    <a:latin typeface="Arial Narrow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600" b="1" i="0" smtClean="0">
                        <a:latin typeface="Cambria Math" panose="02040503050406030204" pitchFamily="18" charset="0"/>
                      </a:rPr>
                      <m:t>                            </m:t>
                    </m:r>
                    <m:r>
                      <m:rPr>
                        <m:sty m:val="p"/>
                      </m:rPr>
                      <a:rPr lang="de-DE" sz="160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sz="1600" b="0" i="1" baseline="3000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de-DE" sz="1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=2012 </m:t>
                    </m:r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𝑚𝑜𝑑</m:t>
                    </m:r>
                    <m:r>
                      <a:rPr lang="de-DE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377=62 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062B1492-86D5-41F7-B59E-E3AF35C26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8" y="6203860"/>
                <a:ext cx="6617311" cy="338554"/>
              </a:xfrm>
              <a:prstGeom prst="rect">
                <a:avLst/>
              </a:prstGeom>
              <a:blipFill>
                <a:blip r:embed="rId7"/>
                <a:stretch>
                  <a:fillRect l="-460" t="-5263" b="-1929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49F2858-4E37-4664-8361-6B10BDFCFB5C}"/>
              </a:ext>
            </a:extLst>
          </p:cNvPr>
          <p:cNvSpPr txBox="1"/>
          <p:nvPr/>
        </p:nvSpPr>
        <p:spPr>
          <a:xfrm>
            <a:off x="402693" y="4047415"/>
            <a:ext cx="64982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Arial Narrow" pitchFamily="34" charset="0"/>
              </a:rPr>
              <a:t>(b) User A signs the resulting digest h to generate his signature S</a:t>
            </a:r>
            <a:r>
              <a:rPr lang="en-US" sz="1600" b="1" baseline="-25000" dirty="0">
                <a:latin typeface="Arial Narrow" pitchFamily="34" charset="0"/>
              </a:rPr>
              <a:t>A</a:t>
            </a:r>
            <a:r>
              <a:rPr lang="en-US" sz="1600" b="1" dirty="0">
                <a:latin typeface="Arial Narrow" pitchFamily="34" charset="0"/>
              </a:rPr>
              <a:t> .</a:t>
            </a:r>
            <a:endParaRPr lang="en-US" sz="16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99DF00D1-00CF-48D4-94A2-0D1178483159}"/>
              </a:ext>
            </a:extLst>
          </p:cNvPr>
          <p:cNvSpPr/>
          <p:nvPr/>
        </p:nvSpPr>
        <p:spPr>
          <a:xfrm>
            <a:off x="-263464" y="593338"/>
            <a:ext cx="54938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850" algn="just" eaLnBrk="1" hangingPunct="1">
              <a:spcAft>
                <a:spcPts val="600"/>
              </a:spcAft>
            </a:pPr>
            <a:r>
              <a:rPr lang="en-US" sz="1600" b="1" dirty="0">
                <a:latin typeface="Arial Narrow" pitchFamily="34" charset="0"/>
              </a:rPr>
              <a:t>3. How many distinct public keys are possible for each user?</a:t>
            </a:r>
          </a:p>
        </p:txBody>
      </p:sp>
      <p:sp>
        <p:nvSpPr>
          <p:cNvPr id="49" name="Text Box 14">
            <a:extLst>
              <a:ext uri="{FF2B5EF4-FFF2-40B4-BE49-F238E27FC236}">
                <a16:creationId xmlns:a16="http://schemas.microsoft.com/office/drawing/2014/main" xmlns="" id="{F97AABFA-41CF-49A7-9FF5-4AF252F7C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338" y="1050277"/>
            <a:ext cx="838293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latin typeface="Arial Narrow" pitchFamily="34" charset="0"/>
              </a:rPr>
              <a:t># of keys for user A = 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[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(N</a:t>
            </a:r>
            <a:r>
              <a:rPr lang="de-DE" sz="1600" baseline="-25000" dirty="0">
                <a:latin typeface="Arial Narrow" pitchFamily="34" charset="0"/>
              </a:rPr>
              <a:t>A</a:t>
            </a:r>
            <a:r>
              <a:rPr lang="de-DE" sz="1600" dirty="0">
                <a:latin typeface="Arial Narrow" pitchFamily="34" charset="0"/>
              </a:rPr>
              <a:t> )] = 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(336) = 2</a:t>
            </a:r>
            <a:r>
              <a:rPr lang="de-DE" sz="1600" baseline="30000" dirty="0">
                <a:latin typeface="Arial Narrow" pitchFamily="34" charset="0"/>
              </a:rPr>
              <a:t>4</a:t>
            </a:r>
            <a:r>
              <a:rPr lang="de-DE" sz="1600" dirty="0">
                <a:latin typeface="Arial Narrow" pitchFamily="34" charset="0"/>
              </a:rPr>
              <a:t> x 3 x 7 x (1-1/2) (1-1/3) (1-1/7)= </a:t>
            </a:r>
            <a:r>
              <a:rPr lang="en-GB" sz="1600" b="1" dirty="0">
                <a:latin typeface="Arial Narrow" pitchFamily="34" charset="0"/>
              </a:rPr>
              <a:t>96 </a:t>
            </a:r>
            <a:r>
              <a:rPr lang="de-DE" sz="1600" b="1" dirty="0">
                <a:latin typeface="Arial Narrow" pitchFamily="34" charset="0"/>
              </a:rPr>
              <a:t>keys</a:t>
            </a:r>
            <a:r>
              <a:rPr lang="de-DE" sz="1600" dirty="0">
                <a:latin typeface="Arial Narrow" pitchFamily="34" charset="0"/>
              </a:rPr>
              <a:t>,              336=2</a:t>
            </a:r>
            <a:r>
              <a:rPr lang="de-DE" sz="1600" baseline="30000" dirty="0">
                <a:latin typeface="Arial Narrow" pitchFamily="34" charset="0"/>
              </a:rPr>
              <a:t>4</a:t>
            </a:r>
            <a:r>
              <a:rPr lang="de-DE" sz="1600" dirty="0">
                <a:latin typeface="Arial Narrow" pitchFamily="34" charset="0"/>
              </a:rPr>
              <a:t> x 3 x 7</a:t>
            </a:r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xmlns="" id="{F167D635-AEAE-41D9-8783-D6C4D2A8B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549" y="1521521"/>
            <a:ext cx="836372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latin typeface="Arial Narrow" pitchFamily="34" charset="0"/>
              </a:rPr>
              <a:t># of keys for user B = 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[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(N</a:t>
            </a:r>
            <a:r>
              <a:rPr lang="de-DE" sz="1600" baseline="-25000" dirty="0">
                <a:latin typeface="Arial Narrow" pitchFamily="34" charset="0"/>
              </a:rPr>
              <a:t>B</a:t>
            </a:r>
            <a:r>
              <a:rPr lang="de-DE" sz="1600" dirty="0">
                <a:latin typeface="Arial Narrow" pitchFamily="34" charset="0"/>
              </a:rPr>
              <a:t> )] = </a:t>
            </a:r>
            <a:r>
              <a:rPr lang="el-GR" sz="1600" dirty="0">
                <a:latin typeface="Arial Narrow" pitchFamily="34" charset="0"/>
              </a:rPr>
              <a:t>φ</a:t>
            </a:r>
            <a:r>
              <a:rPr lang="de-DE" sz="1600" dirty="0">
                <a:latin typeface="Arial Narrow" pitchFamily="34" charset="0"/>
              </a:rPr>
              <a:t> (216) = 2</a:t>
            </a:r>
            <a:r>
              <a:rPr lang="de-DE" sz="1600" baseline="30000" dirty="0">
                <a:latin typeface="Arial Narrow" pitchFamily="34" charset="0"/>
              </a:rPr>
              <a:t>3</a:t>
            </a:r>
            <a:r>
              <a:rPr lang="de-DE" sz="1600" dirty="0">
                <a:latin typeface="Arial Narrow" pitchFamily="34" charset="0"/>
              </a:rPr>
              <a:t> x 3</a:t>
            </a:r>
            <a:r>
              <a:rPr lang="de-DE" sz="1600" baseline="30000" dirty="0">
                <a:latin typeface="Arial Narrow" pitchFamily="34" charset="0"/>
              </a:rPr>
              <a:t>3</a:t>
            </a:r>
            <a:r>
              <a:rPr lang="de-DE" sz="1600" dirty="0">
                <a:latin typeface="Arial Narrow" pitchFamily="34" charset="0"/>
              </a:rPr>
              <a:t> x (1-1/2) (1-1/3)=</a:t>
            </a:r>
            <a:r>
              <a:rPr lang="de-DE" sz="1600" b="1" dirty="0">
                <a:latin typeface="Arial Narrow" pitchFamily="34" charset="0"/>
              </a:rPr>
              <a:t>72 keys</a:t>
            </a:r>
            <a:r>
              <a:rPr lang="de-DE" sz="1600" dirty="0">
                <a:latin typeface="Arial Narrow" pitchFamily="34" charset="0"/>
              </a:rPr>
              <a:t>,	                  216=2</a:t>
            </a:r>
            <a:r>
              <a:rPr lang="de-DE" sz="1600" baseline="30000" dirty="0">
                <a:latin typeface="Arial Narrow" pitchFamily="34" charset="0"/>
              </a:rPr>
              <a:t>3</a:t>
            </a:r>
            <a:r>
              <a:rPr lang="de-DE" sz="1600" dirty="0">
                <a:latin typeface="Arial Narrow" pitchFamily="34" charset="0"/>
              </a:rPr>
              <a:t> x 3</a:t>
            </a:r>
            <a:r>
              <a:rPr lang="de-DE" sz="1600" baseline="30000" dirty="0">
                <a:latin typeface="Arial Narrow" pitchFamily="34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4381901-A59D-4816-B4C9-45101A816E58}"/>
              </a:ext>
            </a:extLst>
          </p:cNvPr>
          <p:cNvSpPr txBox="1"/>
          <p:nvPr/>
        </p:nvSpPr>
        <p:spPr>
          <a:xfrm>
            <a:off x="6111735" y="608726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5191FFE8-6AF8-4284-A31A-7F19210213A8}"/>
              </a:ext>
            </a:extLst>
          </p:cNvPr>
          <p:cNvSpPr txBox="1"/>
          <p:nvPr/>
        </p:nvSpPr>
        <p:spPr>
          <a:xfrm>
            <a:off x="6111735" y="2690261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57BC529-6313-4800-A87B-C4E70649FBD6}"/>
              </a:ext>
            </a:extLst>
          </p:cNvPr>
          <p:cNvSpPr txBox="1"/>
          <p:nvPr/>
        </p:nvSpPr>
        <p:spPr>
          <a:xfrm>
            <a:off x="6111735" y="3636440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807FA97-9345-44F6-9915-4A83D2D80130}"/>
              </a:ext>
            </a:extLst>
          </p:cNvPr>
          <p:cNvSpPr txBox="1"/>
          <p:nvPr/>
        </p:nvSpPr>
        <p:spPr>
          <a:xfrm>
            <a:off x="6111735" y="4539164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23ED2AE-1879-481E-B28A-9AF2CE3EE841}"/>
              </a:ext>
            </a:extLst>
          </p:cNvPr>
          <p:cNvSpPr txBox="1"/>
          <p:nvPr/>
        </p:nvSpPr>
        <p:spPr>
          <a:xfrm>
            <a:off x="8538275" y="5952529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9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>
            <a:extLst>
              <a:ext uri="{FF2B5EF4-FFF2-40B4-BE49-F238E27FC236}">
                <a16:creationId xmlns:a16="http://schemas.microsoft.com/office/drawing/2014/main" xmlns="" id="{6E9C663B-6574-4BA7-B780-E49745FB60A0}"/>
              </a:ext>
            </a:extLst>
          </p:cNvPr>
          <p:cNvSpPr txBox="1"/>
          <p:nvPr/>
        </p:nvSpPr>
        <p:spPr>
          <a:xfrm>
            <a:off x="410312" y="171118"/>
            <a:ext cx="353494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AU" dirty="0"/>
              <a:t>Cont. Solution Problem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14">
                <a:extLst>
                  <a:ext uri="{FF2B5EF4-FFF2-40B4-BE49-F238E27FC236}">
                    <a16:creationId xmlns:a16="http://schemas.microsoft.com/office/drawing/2014/main" xmlns="" id="{DFB17B2B-DE09-420E-BD49-FB07A407E9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2716" y="3187421"/>
                <a:ext cx="7888302" cy="11585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>
                  <a:spcAft>
                    <a:spcPts val="600"/>
                  </a:spcAft>
                </a:pPr>
                <a:r>
                  <a:rPr lang="en-AU" sz="1600" b="1" dirty="0" smtClean="0">
                    <a:latin typeface="Arial Narrow" pitchFamily="34" charset="0"/>
                  </a:rPr>
                  <a:t>(b) </a:t>
                </a:r>
                <a:r>
                  <a:rPr lang="en-AU" sz="1600" dirty="0" smtClean="0">
                    <a:latin typeface="Arial Narrow" pitchFamily="34" charset="0"/>
                  </a:rPr>
                  <a:t>If  </a:t>
                </a:r>
                <a:r>
                  <a:rPr lang="en-AU" sz="1600" dirty="0">
                    <a:latin typeface="Arial Narrow" pitchFamily="34" charset="0"/>
                  </a:rPr>
                  <a:t>M &lt; √ N</a:t>
                </a:r>
                <a:r>
                  <a:rPr lang="en-AU" sz="1600" baseline="-25000" dirty="0">
                    <a:latin typeface="Arial Narrow" pitchFamily="34" charset="0"/>
                  </a:rPr>
                  <a:t>A </a:t>
                </a:r>
                <a:r>
                  <a:rPr lang="en-AU" sz="1600" dirty="0">
                    <a:latin typeface="Arial Narrow" pitchFamily="34" charset="0"/>
                  </a:rPr>
                  <a:t> , in that case, the hash value H(M)= M</a:t>
                </a:r>
                <a:r>
                  <a:rPr lang="en-AU" sz="1600" baseline="30000" dirty="0">
                    <a:latin typeface="Arial Narrow" pitchFamily="34" charset="0"/>
                  </a:rPr>
                  <a:t>2</a:t>
                </a:r>
                <a:r>
                  <a:rPr lang="en-AU" sz="1600" dirty="0">
                    <a:latin typeface="Arial Narrow" pitchFamily="34" charset="0"/>
                  </a:rPr>
                  <a:t> mod N</a:t>
                </a:r>
                <a:r>
                  <a:rPr lang="en-AU" sz="1600" baseline="-25000" dirty="0">
                    <a:latin typeface="Arial Narrow" pitchFamily="34" charset="0"/>
                  </a:rPr>
                  <a:t>A</a:t>
                </a:r>
                <a:r>
                  <a:rPr lang="en-AU" sz="1600" dirty="0">
                    <a:latin typeface="Arial Narrow" pitchFamily="34" charset="0"/>
                  </a:rPr>
                  <a:t>  = M</a:t>
                </a:r>
                <a:r>
                  <a:rPr lang="en-AU" sz="1600" baseline="30000" dirty="0">
                    <a:latin typeface="Arial Narrow" pitchFamily="34" charset="0"/>
                  </a:rPr>
                  <a:t>2</a:t>
                </a:r>
                <a:r>
                  <a:rPr lang="en-AU" sz="1600" dirty="0">
                    <a:latin typeface="Arial Narrow" pitchFamily="34" charset="0"/>
                  </a:rPr>
                  <a:t>  </a:t>
                </a:r>
                <a:r>
                  <a:rPr lang="en-AU" sz="1600" dirty="0" smtClean="0">
                    <a:latin typeface="Arial Narrow" pitchFamily="34" charset="0"/>
                  </a:rPr>
                  <a:t>( As </a:t>
                </a:r>
                <a:r>
                  <a:rPr lang="en-AU" sz="1600" dirty="0">
                    <a:latin typeface="Arial Narrow" pitchFamily="34" charset="0"/>
                  </a:rPr>
                  <a:t>M</a:t>
                </a:r>
                <a:r>
                  <a:rPr lang="en-AU" sz="1600" baseline="30000" dirty="0">
                    <a:latin typeface="Arial Narrow" pitchFamily="34" charset="0"/>
                  </a:rPr>
                  <a:t>2</a:t>
                </a:r>
                <a:r>
                  <a:rPr lang="en-AU" sz="1600" dirty="0">
                    <a:latin typeface="Arial Narrow" pitchFamily="34" charset="0"/>
                  </a:rPr>
                  <a:t> &lt; </a:t>
                </a:r>
                <a:r>
                  <a:rPr lang="en-AU" sz="1600" dirty="0" smtClean="0">
                    <a:latin typeface="Arial Narrow" pitchFamily="34" charset="0"/>
                  </a:rPr>
                  <a:t>N</a:t>
                </a:r>
                <a:r>
                  <a:rPr lang="en-AU" sz="1600" baseline="-25000" dirty="0" smtClean="0">
                    <a:latin typeface="Arial Narrow" pitchFamily="34" charset="0"/>
                  </a:rPr>
                  <a:t>A</a:t>
                </a:r>
                <a:r>
                  <a:rPr lang="en-AU" sz="1600" dirty="0" smtClean="0">
                    <a:latin typeface="Arial Narrow" pitchFamily="34" charset="0"/>
                  </a:rPr>
                  <a:t>). The</a:t>
                </a:r>
                <a:r>
                  <a:rPr lang="en-AU" sz="1600" dirty="0" smtClean="0">
                    <a:latin typeface="Arial Narrow" pitchFamily="34" charset="0"/>
                  </a:rPr>
                  <a:t> </a:t>
                </a:r>
                <a:r>
                  <a:rPr lang="en-AU" sz="1600" dirty="0">
                    <a:latin typeface="Arial Narrow" pitchFamily="34" charset="0"/>
                  </a:rPr>
                  <a:t>adversary </a:t>
                </a:r>
                <a:r>
                  <a:rPr lang="en-AU" sz="1600" dirty="0" smtClean="0">
                    <a:latin typeface="Arial Narrow" pitchFamily="34" charset="0"/>
                  </a:rPr>
                  <a:t>can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p>
                      <m:sSup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AU" sz="1600" b="0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AU" sz="1600" dirty="0" smtClean="0">
                    <a:solidFill>
                      <a:schemeClr val="tx1"/>
                    </a:solidFill>
                    <a:latin typeface="Arial Narrow" pitchFamily="34" charset="0"/>
                  </a:rPr>
                  <a:t>, Computing 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itchFamily="34" charset="0"/>
                  </a:rPr>
                  <a:t>the square root of  M</a:t>
                </a:r>
                <a:r>
                  <a:rPr lang="en-AU" sz="1600" baseline="30000" dirty="0">
                    <a:solidFill>
                      <a:schemeClr val="tx1"/>
                    </a:solidFill>
                    <a:latin typeface="Arial Narrow" pitchFamily="34" charset="0"/>
                  </a:rPr>
                  <a:t>2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itchFamily="34" charset="0"/>
                  </a:rPr>
                  <a:t> in this case is </a:t>
                </a:r>
                <a:r>
                  <a:rPr lang="en-AU" sz="1600" dirty="0" smtClean="0">
                    <a:solidFill>
                      <a:schemeClr val="tx1"/>
                    </a:solidFill>
                    <a:latin typeface="Arial Narrow" pitchFamily="34" charset="0"/>
                  </a:rPr>
                  <a:t>possible (without modulus). 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itchFamily="34" charset="0"/>
                  </a:rPr>
                  <a:t>That is: </a:t>
                </a:r>
                <a:r>
                  <a:rPr kumimoji="0" lang="en-A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itchFamily="34" charset="0"/>
                  </a:rPr>
                  <a:t>√ M</a:t>
                </a:r>
                <a:r>
                  <a:rPr kumimoji="0" lang="en-AU" sz="1600" b="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itchFamily="34" charset="0"/>
                  </a:rPr>
                  <a:t>2</a:t>
                </a:r>
                <a:r>
                  <a:rPr kumimoji="0" lang="en-A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itchFamily="34" charset="0"/>
                  </a:rPr>
                  <a:t>  =  ± M’ , 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We have </a:t>
                </a:r>
                <a:r>
                  <a:rPr lang="en-AU" sz="1600" dirty="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only two 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answers </a:t>
                </a:r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M = M’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   </a:t>
                </a:r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or      M = N</a:t>
                </a:r>
                <a:r>
                  <a:rPr lang="en-AU" sz="1600" b="1" baseline="-25000" dirty="0">
                    <a:solidFill>
                      <a:schemeClr val="tx1"/>
                    </a:solidFill>
                    <a:latin typeface="Arial Narrow" pitchFamily="34" charset="0"/>
                  </a:rPr>
                  <a:t>A</a:t>
                </a:r>
                <a:r>
                  <a:rPr lang="en-AU" sz="1600" b="1" dirty="0">
                    <a:solidFill>
                      <a:schemeClr val="tx1"/>
                    </a:solidFill>
                    <a:latin typeface="Arial Narrow" pitchFamily="34" charset="0"/>
                  </a:rPr>
                  <a:t> – M’  </a:t>
                </a:r>
                <a:endParaRPr lang="en-AU" sz="1600" b="1" baseline="30000" dirty="0">
                  <a:solidFill>
                    <a:schemeClr val="tx1"/>
                  </a:solidFill>
                  <a:latin typeface="Arial Narrow" pitchFamily="34" charset="0"/>
                </a:endParaRPr>
              </a:p>
              <a:p>
                <a:pPr algn="l"/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The correct </a:t>
                </a:r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M’ =M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is the one which fulfils   </a:t>
                </a:r>
                <a14:m>
                  <m:oMath xmlns:m="http://schemas.openxmlformats.org/officeDocument/2006/math">
                    <m:r>
                      <a:rPr lang="en-A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AU" sz="1600" b="1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A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AU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A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′)</m:t>
                        </m:r>
                      </m:e>
                      <m:sup>
                        <m:sSub>
                          <m:sSubPr>
                            <m:ctrlPr>
                              <a:rPr lang="en-AU" sz="1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AU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sup>
                    </m:sSup>
                    <m:r>
                      <a:rPr lang="en-A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𝒎𝒐𝒅</m:t>
                    </m:r>
                    <m:r>
                      <a:rPr lang="en-A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AU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A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endParaRPr lang="en-AU" sz="1600" b="1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mc:Choice>
        <mc:Fallback>
          <p:sp>
            <p:nvSpPr>
              <p:cNvPr id="3" name="Text 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FB17B2B-DE09-420E-BD49-FB07A407E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2716" y="3187421"/>
                <a:ext cx="7888302" cy="1158587"/>
              </a:xfrm>
              <a:prstGeom prst="rect">
                <a:avLst/>
              </a:prstGeom>
              <a:blipFill rotWithShape="1">
                <a:blip r:embed="rId3"/>
                <a:stretch>
                  <a:fillRect l="-386" t="-1042" r="-694" b="-5729"/>
                </a:stretch>
              </a:blip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C8DA819E-C125-4CDE-B470-34B6558AE63A}"/>
              </a:ext>
            </a:extLst>
          </p:cNvPr>
          <p:cNvSpPr txBox="1"/>
          <p:nvPr/>
        </p:nvSpPr>
        <p:spPr>
          <a:xfrm>
            <a:off x="62974" y="1615535"/>
            <a:ext cx="85856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75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lang="en-AU" altLang="de-DE" sz="1600" b="1" dirty="0">
                <a:latin typeface="Arial Narrow" pitchFamily="34" charset="0"/>
              </a:rPr>
              <a:t>(a) Why is it generally not possible for an adversary to reveal M from H(M)? </a:t>
            </a:r>
            <a:br>
              <a:rPr lang="en-AU" altLang="de-DE" sz="1600" b="1" dirty="0">
                <a:latin typeface="Arial Narrow" pitchFamily="34" charset="0"/>
              </a:rPr>
            </a:br>
            <a:r>
              <a:rPr lang="en-AU" altLang="de-DE" sz="1600" b="1" dirty="0">
                <a:latin typeface="Arial Narrow" pitchFamily="34" charset="0"/>
              </a:rPr>
              <a:t>(b)   For which range of M can an attacker reveal the Message M by observing Y</a:t>
            </a:r>
            <a:r>
              <a:rPr lang="en-AU" altLang="de-DE" sz="1600" b="1" baseline="-25000" dirty="0">
                <a:latin typeface="Arial Narrow" pitchFamily="34" charset="0"/>
              </a:rPr>
              <a:t>B</a:t>
            </a:r>
            <a:r>
              <a:rPr lang="en-AU" altLang="de-DE" sz="1600" b="1" dirty="0">
                <a:latin typeface="Arial Narrow" pitchFamily="34" charset="0"/>
              </a:rPr>
              <a:t> and S</a:t>
            </a:r>
            <a:r>
              <a:rPr lang="en-AU" altLang="de-DE" sz="1600" b="1" baseline="-25000" dirty="0">
                <a:latin typeface="Arial Narrow" pitchFamily="34" charset="0"/>
              </a:rPr>
              <a:t>A</a:t>
            </a:r>
            <a:r>
              <a:rPr lang="en-AU" altLang="de-DE" sz="1600" b="1" dirty="0">
                <a:latin typeface="Arial Narrow" pitchFamily="34" charset="0"/>
              </a:rPr>
              <a:t>? State the necessary computations to reveal M.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xmlns="" id="{9EDC1079-F574-4D4F-A1A3-9A75E21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052270"/>
              </p:ext>
            </p:extLst>
          </p:nvPr>
        </p:nvGraphicFramePr>
        <p:xfrm>
          <a:off x="3835400" y="237706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xmlns="" id="{9EDC1079-F574-4D4F-A1A3-9A75E21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5400" y="237706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hteck 18">
            <a:extLst>
              <a:ext uri="{FF2B5EF4-FFF2-40B4-BE49-F238E27FC236}">
                <a16:creationId xmlns:a16="http://schemas.microsoft.com/office/drawing/2014/main" xmlns="" id="{8DCB3E9E-BEA8-4E94-9F40-A43A19641DCA}"/>
              </a:ext>
            </a:extLst>
          </p:cNvPr>
          <p:cNvSpPr/>
          <p:nvPr/>
        </p:nvSpPr>
        <p:spPr>
          <a:xfrm>
            <a:off x="471454" y="639328"/>
            <a:ext cx="811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 startAt="7"/>
            </a:pPr>
            <a:r>
              <a:rPr lang="en-US" altLang="de-DE" sz="1600" b="1" dirty="0">
                <a:latin typeface="Arial Narrow" pitchFamily="34" charset="0"/>
              </a:rPr>
              <a:t>Which range of data values for M would operate adequately for enciphering M for communication between user A and others. Why?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A84B0-B029-4B56-8810-816850003E04}"/>
              </a:ext>
            </a:extLst>
          </p:cNvPr>
          <p:cNvSpPr txBox="1"/>
          <p:nvPr/>
        </p:nvSpPr>
        <p:spPr>
          <a:xfrm>
            <a:off x="4240259" y="220160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3B1C711-C8F1-425A-9348-1E45B884141B}"/>
              </a:ext>
            </a:extLst>
          </p:cNvPr>
          <p:cNvSpPr txBox="1"/>
          <p:nvPr/>
        </p:nvSpPr>
        <p:spPr>
          <a:xfrm>
            <a:off x="937646" y="1224103"/>
            <a:ext cx="770226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1600" dirty="0">
                <a:latin typeface="Arial Narrow" pitchFamily="34" charset="0"/>
              </a:rPr>
              <a:t>Range from 0 to N</a:t>
            </a:r>
            <a:r>
              <a:rPr lang="en-US" sz="1600" baseline="-25000" dirty="0">
                <a:latin typeface="Arial Narrow" pitchFamily="34" charset="0"/>
              </a:rPr>
              <a:t>A</a:t>
            </a:r>
            <a:r>
              <a:rPr lang="en-US" sz="1600" dirty="0">
                <a:latin typeface="Arial Narrow" pitchFamily="34" charset="0"/>
              </a:rPr>
              <a:t> -1  = 377-1 = 376.   These are the only elements which can be represented in Z</a:t>
            </a:r>
            <a:r>
              <a:rPr lang="en-US" sz="1600" baseline="-25000" dirty="0">
                <a:latin typeface="Arial Narrow" pitchFamily="34" charset="0"/>
              </a:rPr>
              <a:t>377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DFB17B2B-DE09-420E-BD49-FB07A407E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06" y="2532795"/>
            <a:ext cx="7931740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AU" b="1" dirty="0" smtClean="0">
                <a:latin typeface="Arial Narrow" pitchFamily="34" charset="0"/>
              </a:rPr>
              <a:t>(a) </a:t>
            </a:r>
            <a:r>
              <a:rPr lang="en-AU" dirty="0" smtClean="0">
                <a:latin typeface="Arial Narrow" pitchFamily="34" charset="0"/>
              </a:rPr>
              <a:t>As H(M) = M</a:t>
            </a:r>
            <a:r>
              <a:rPr lang="en-AU" baseline="30000" dirty="0" smtClean="0">
                <a:latin typeface="Arial Narrow" pitchFamily="34" charset="0"/>
              </a:rPr>
              <a:t>2</a:t>
            </a:r>
            <a:r>
              <a:rPr lang="en-AU" dirty="0" smtClean="0">
                <a:latin typeface="Arial Narrow" pitchFamily="34" charset="0"/>
              </a:rPr>
              <a:t> mod N</a:t>
            </a:r>
            <a:r>
              <a:rPr lang="en-AU" baseline="-25000" dirty="0" smtClean="0">
                <a:latin typeface="Arial Narrow" pitchFamily="34" charset="0"/>
              </a:rPr>
              <a:t>a</a:t>
            </a:r>
            <a:r>
              <a:rPr lang="en-AU" dirty="0" smtClean="0">
                <a:latin typeface="Arial Narrow" pitchFamily="34" charset="0"/>
              </a:rPr>
              <a:t> , Computing </a:t>
            </a:r>
            <a:r>
              <a:rPr lang="en-AU" dirty="0">
                <a:latin typeface="Arial Narrow" pitchFamily="34" charset="0"/>
              </a:rPr>
              <a:t>M=</a:t>
            </a:r>
            <a:r>
              <a:rPr lang="en-AU" dirty="0" smtClean="0">
                <a:latin typeface="Arial Narrow" pitchFamily="34" charset="0"/>
              </a:rPr>
              <a:t>√</a:t>
            </a:r>
            <a:r>
              <a:rPr lang="en-AU" dirty="0">
                <a:solidFill>
                  <a:srgbClr val="000000"/>
                </a:solidFill>
                <a:latin typeface="Arial Narrow" pitchFamily="34" charset="0"/>
              </a:rPr>
              <a:t> M</a:t>
            </a:r>
            <a:r>
              <a:rPr lang="en-AU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AU" dirty="0">
                <a:solidFill>
                  <a:srgbClr val="000000"/>
                </a:solidFill>
                <a:latin typeface="Arial Narrow" pitchFamily="34" charset="0"/>
              </a:rPr>
              <a:t> mod N</a:t>
            </a:r>
            <a:r>
              <a:rPr lang="en-AU" baseline="-25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AU" dirty="0" smtClean="0">
                <a:latin typeface="Arial Narrow" pitchFamily="34" charset="0"/>
              </a:rPr>
              <a:t>  is not possible </a:t>
            </a:r>
            <a:r>
              <a:rPr lang="en-AU" dirty="0" smtClean="0">
                <a:latin typeface="Arial Narrow" pitchFamily="34" charset="0"/>
              </a:rPr>
              <a:t>as </a:t>
            </a:r>
            <a:r>
              <a:rPr lang="en-AU" dirty="0" smtClean="0">
                <a:latin typeface="Arial Narrow" pitchFamily="34" charset="0"/>
              </a:rPr>
              <a:t>the factorization of N</a:t>
            </a:r>
            <a:r>
              <a:rPr lang="en-AU" baseline="-25000" dirty="0" smtClean="0">
                <a:latin typeface="Arial Narrow" pitchFamily="34" charset="0"/>
              </a:rPr>
              <a:t>a</a:t>
            </a:r>
            <a:r>
              <a:rPr lang="en-AU" dirty="0" smtClean="0">
                <a:latin typeface="Arial Narrow" pitchFamily="34" charset="0"/>
              </a:rPr>
              <a:t> is not </a:t>
            </a:r>
            <a:r>
              <a:rPr lang="en-AU" dirty="0" smtClean="0">
                <a:latin typeface="Arial Narrow" pitchFamily="34" charset="0"/>
              </a:rPr>
              <a:t>feasible according to the state of the art (</a:t>
            </a:r>
            <a:r>
              <a:rPr lang="en-AU" u="sng" dirty="0" smtClean="0">
                <a:latin typeface="Arial Narrow" pitchFamily="34" charset="0"/>
              </a:rPr>
              <a:t>Rabin </a:t>
            </a:r>
            <a:r>
              <a:rPr lang="en-AU" u="sng" dirty="0" smtClean="0">
                <a:latin typeface="Arial Narrow" pitchFamily="34" charset="0"/>
              </a:rPr>
              <a:t>Lock</a:t>
            </a:r>
            <a:r>
              <a:rPr lang="en-AU" dirty="0" smtClean="0">
                <a:latin typeface="Arial Narrow" pitchFamily="34" charset="0"/>
              </a:rPr>
              <a:t>: square root computation in a ring is equivalent to factorization)..</a:t>
            </a:r>
            <a:r>
              <a:rPr lang="en-AU" baseline="-25000" dirty="0" smtClean="0">
                <a:latin typeface="Arial Narrow" pitchFamily="34" charset="0"/>
              </a:rPr>
              <a:t>.</a:t>
            </a:r>
            <a:r>
              <a:rPr lang="en-AU" dirty="0" smtClean="0">
                <a:latin typeface="Arial Narrow" pitchFamily="34" charset="0"/>
              </a:rPr>
              <a:t> </a:t>
            </a:r>
            <a:endParaRPr lang="en-A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14">
                <a:extLst>
                  <a:ext uri="{FF2B5EF4-FFF2-40B4-BE49-F238E27FC236}">
                    <a16:creationId xmlns:a16="http://schemas.microsoft.com/office/drawing/2014/main" xmlns="" id="{DFB17B2B-DE09-420E-BD49-FB07A407E9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2716" y="4562980"/>
                <a:ext cx="7888302" cy="188025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>
                  <a:spcAft>
                    <a:spcPts val="600"/>
                  </a:spcAft>
                </a:pPr>
                <a:r>
                  <a:rPr lang="en-AU" sz="1600" b="1" u="sng" dirty="0" smtClean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Example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itchFamily="34" charset="0"/>
                  </a:rPr>
                  <a:t>: for M=15 &lt;</a:t>
                </a:r>
                <a:r>
                  <a:rPr kumimoji="0" lang="en-A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itchFamily="34" charset="0"/>
                  </a:rPr>
                  <a:t> √377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itchFamily="34" charset="0"/>
                  </a:rPr>
                  <a:t>  , </a:t>
                </a:r>
                <a14:m>
                  <m:oMath xmlns:m="http://schemas.openxmlformats.org/officeDocument/2006/math"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AU" sz="16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AU" sz="1600" b="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=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AU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AU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AU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121</m:t>
                        </m:r>
                      </m:sup>
                    </m:sSup>
                    <m:r>
                      <a:rPr lang="en-AU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377=</m:t>
                    </m:r>
                    <m:r>
                      <a:rPr lang="en-A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𝟏𝟕𝟏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1600" b="0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  <a:p>
                <a:pPr algn="l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AU" sz="1600" b="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=(225</m:t>
                    </m:r>
                    <m:sSup>
                      <m:sSup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sup>
                    </m:sSup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377=</m:t>
                    </m:r>
                    <m:r>
                      <a:rPr lang="en-A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𝟐𝟑𝟖</m:t>
                    </m:r>
                  </m:oMath>
                </a14:m>
                <a:endParaRPr lang="en-AU" sz="1600" b="1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  <a:p>
                <a:pPr algn="l">
                  <a:spcAft>
                    <a:spcPts val="600"/>
                  </a:spcAft>
                </a:pPr>
                <a:r>
                  <a:rPr lang="en-AU" sz="1600" b="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Adversary Computes:  </a:t>
                </a:r>
                <a14:m>
                  <m:oMath xmlns:m="http://schemas.openxmlformats.org/officeDocument/2006/math"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AU" sz="1600" b="0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AU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p>
                      <m:sSup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AU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A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𝟐𝟑𝟖</m:t>
                        </m:r>
                      </m:e>
                    </m:d>
                    <m:r>
                      <a:rPr lang="en-AU" sz="1600" b="0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121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377=2</m:t>
                    </m:r>
                  </m:oMath>
                </a14:m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25</a:t>
                </a:r>
              </a:p>
              <a:p>
                <a:pPr marL="285750" indent="-285750" algn="l">
                  <a:spcAft>
                    <a:spcPts val="600"/>
                  </a:spcAft>
                  <a:buFont typeface="Symbol" panose="05050102010706020507" pitchFamily="18" charset="2"/>
                  <a:buChar char="Þ"/>
                </a:pPr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M’=</a:t>
                </a:r>
                <a:r>
                  <a:rPr kumimoji="0" lang="en-A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itchFamily="34" charset="0"/>
                  </a:rPr>
                  <a:t>√225 = ± 15,   </a:t>
                </a:r>
                <a:r>
                  <a:rPr kumimoji="0" lang="en-AU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itchFamily="34" charset="0"/>
                  </a:rPr>
                  <a:t>M’ = 15 </a:t>
                </a:r>
                <a:r>
                  <a:rPr kumimoji="0" lang="en-A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itchFamily="34" charset="0"/>
                  </a:rPr>
                  <a:t>or   </a:t>
                </a:r>
                <a:r>
                  <a:rPr kumimoji="0" lang="en-AU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itchFamily="34" charset="0"/>
                  </a:rPr>
                  <a:t>M’ = 377-15= 362</a:t>
                </a:r>
              </a:p>
              <a:p>
                <a:pPr algn="l"/>
                <a:r>
                  <a:rPr lang="en-AU" sz="1600" dirty="0">
                    <a:solidFill>
                      <a:schemeClr val="tx1"/>
                    </a:solidFill>
                    <a:latin typeface="Arial Narrow" pitchFamily="34" charset="0"/>
                  </a:rPr>
                  <a:t>Check: choice M’ = 15, yields </a:t>
                </a:r>
                <a14:m>
                  <m:oMath xmlns:m="http://schemas.openxmlformats.org/officeDocument/2006/math">
                    <m:r>
                      <a:rPr kumimoji="0" lang="en-AU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0" lang="en-AU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en-AU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kumimoji="0" lang="en-AU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kumimoji="0" lang="en-AU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0" lang="en-AU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en-AU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kumimoji="0" lang="en-AU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AU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𝑚𝑜𝑑</m:t>
                    </m:r>
                    <m:r>
                      <a:rPr kumimoji="0" lang="en-AU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0" lang="en-AU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r>
                          <a:rPr kumimoji="0" lang="en-AU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0" lang="en-AU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kumimoji="0" lang="en-A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Narrow" panose="020B0606020202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AU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kumimoji="0" lang="en-AU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en-AU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kumimoji="0" lang="en-AU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0" lang="en-AU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121</m:t>
                        </m:r>
                      </m:sup>
                    </m:sSup>
                    <m:r>
                      <a:rPr kumimoji="0" lang="en-AU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AU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𝑚𝑜𝑑</m:t>
                    </m:r>
                    <m:r>
                      <a:rPr kumimoji="0" lang="en-AU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377</m:t>
                    </m:r>
                  </m:oMath>
                </a14:m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= </a:t>
                </a:r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171</a:t>
                </a:r>
                <a14:m>
                  <m:oMath xmlns:m="http://schemas.openxmlformats.org/officeDocument/2006/math">
                    <m:r>
                      <a:rPr lang="de-DE" sz="16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AU" sz="1600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. =&gt; Correct choice</a:t>
                </a:r>
              </a:p>
              <a:p>
                <a:pPr algn="l"/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or M’= 362   =&gt;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AU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362</m:t>
                        </m:r>
                        <m:r>
                          <a:rPr lang="en-AU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121</m:t>
                        </m:r>
                      </m:sup>
                    </m:sSup>
                    <m:r>
                      <a:rPr lang="en-AU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AU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377</m:t>
                    </m:r>
                  </m:oMath>
                </a14:m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= </a:t>
                </a:r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206</a:t>
                </a:r>
                <a:r>
                  <a:rPr lang="en-AU" sz="1600" dirty="0">
                    <a:solidFill>
                      <a:srgbClr val="000000"/>
                    </a:solidFill>
                  </a:rPr>
                  <a:t> ≠</a:t>
                </a:r>
                <a14:m>
                  <m:oMath xmlns:m="http://schemas.openxmlformats.org/officeDocument/2006/math">
                    <m:r>
                      <a:rPr lang="en-AU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AU" sz="1600" i="1" baseline="-25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600" b="0" i="1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 </a:t>
                </a:r>
                <a:r>
                  <a:rPr lang="en-AU" sz="16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which do not match the sent </a:t>
                </a:r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Y</a:t>
                </a:r>
                <a:r>
                  <a:rPr lang="en-AU" sz="1600" b="1" baseline="-250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B</a:t>
                </a:r>
                <a:r>
                  <a:rPr lang="en-AU" sz="1600" b="1" dirty="0">
                    <a:latin typeface="Arial Narrow" panose="020B0606020202030204" pitchFamily="34" charset="0"/>
                  </a:rPr>
                  <a:t>) =&gt;</a:t>
                </a:r>
                <a:r>
                  <a:rPr lang="en-AU" sz="16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Not correct!</a:t>
                </a:r>
              </a:p>
            </p:txBody>
          </p:sp>
        </mc:Choice>
        <mc:Fallback>
          <p:sp>
            <p:nvSpPr>
              <p:cNvPr id="10" name="Text 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FB17B2B-DE09-420E-BD49-FB07A407E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2716" y="4562980"/>
                <a:ext cx="7888302" cy="1880258"/>
              </a:xfrm>
              <a:prstGeom prst="rect">
                <a:avLst/>
              </a:prstGeom>
              <a:blipFill rotWithShape="1">
                <a:blip r:embed="rId6"/>
                <a:stretch>
                  <a:fillRect l="-386" t="-645" b="-3226"/>
                </a:stretch>
              </a:blip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321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xmlns="" id="{F84CCA77-3BAF-4065-A140-8B30F0430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1036" y="94191"/>
            <a:ext cx="595036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schemeClr val="accent1">
                    <a:lumMod val="25000"/>
                  </a:schemeClr>
                </a:solidFill>
                <a:latin typeface="Arial Narrow" panose="020B0606020202030204" pitchFamily="34" charset="0"/>
              </a:rPr>
              <a:t>(7 </a:t>
            </a:r>
            <a:r>
              <a:rPr lang="de-DE" altLang="de-DE" sz="1800" b="1" dirty="0">
                <a:latin typeface="Arial Narrow" panose="020B0606020202030204" pitchFamily="34" charset="0"/>
              </a:rPr>
              <a:t>P)</a:t>
            </a:r>
          </a:p>
        </p:txBody>
      </p:sp>
      <p:sp>
        <p:nvSpPr>
          <p:cNvPr id="23570" name="Text Box 44">
            <a:extLst>
              <a:ext uri="{FF2B5EF4-FFF2-40B4-BE49-F238E27FC236}">
                <a16:creationId xmlns:a16="http://schemas.microsoft.com/office/drawing/2014/main" xmlns="" id="{E9183BD8-4917-4117-8DE8-09171DF7E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867" y="1562862"/>
            <a:ext cx="1872875" cy="3095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B</a:t>
            </a:r>
            <a:r>
              <a:rPr lang="en-US" altLang="de-DE" sz="1400" b="1" baseline="-25000" dirty="0"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en-US" altLang="de-DE" sz="1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= B</a:t>
            </a:r>
            <a:r>
              <a:rPr lang="en-US" altLang="de-DE" sz="1400" b="1" baseline="-25000" dirty="0"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en-US" altLang="de-DE" sz="1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– q B</a:t>
            </a:r>
            <a:r>
              <a:rPr lang="en-US" altLang="de-DE" sz="1400" b="1" baseline="-25000" dirty="0"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endParaRPr lang="en-GB" altLang="de-DE" sz="1400" b="1" baseline="-25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571" name="Text Box 49">
            <a:extLst>
              <a:ext uri="{FF2B5EF4-FFF2-40B4-BE49-F238E27FC236}">
                <a16:creationId xmlns:a16="http://schemas.microsoft.com/office/drawing/2014/main" xmlns="" id="{9413CC19-A966-4818-9695-C685EECB5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95" y="1249503"/>
            <a:ext cx="133722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de-DE" dirty="0"/>
              <a:t>Solution:</a:t>
            </a:r>
            <a:endParaRPr lang="en-GB" altLang="de-DE" dirty="0"/>
          </a:p>
        </p:txBody>
      </p:sp>
      <p:sp>
        <p:nvSpPr>
          <p:cNvPr id="51" name="Text Box 49">
            <a:extLst>
              <a:ext uri="{FF2B5EF4-FFF2-40B4-BE49-F238E27FC236}">
                <a16:creationId xmlns:a16="http://schemas.microsoft.com/office/drawing/2014/main" xmlns="" id="{AE26FDE7-37AA-4BEE-A3B2-E48DE695C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002" y="4107948"/>
            <a:ext cx="312896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0000"/>
                </a:solidFill>
                <a:latin typeface="Arial Narrow" panose="020B0606020202030204" pitchFamily="34" charset="0"/>
              </a:rPr>
              <a:t>2.       Result verification</a:t>
            </a:r>
            <a:endParaRPr lang="en-GB" altLang="de-DE" sz="1600" b="1" dirty="0">
              <a:latin typeface="Arial Narrow" panose="020B0606020202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D53998AF-C936-47D5-9B93-234C40F76E4B}"/>
              </a:ext>
            </a:extLst>
          </p:cNvPr>
          <p:cNvSpPr txBox="1"/>
          <p:nvPr/>
        </p:nvSpPr>
        <p:spPr>
          <a:xfrm>
            <a:off x="417928" y="1858"/>
            <a:ext cx="273696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de-DE" dirty="0"/>
              <a:t>Solution Problem 2: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7AF99F59-E427-4C8F-92CB-E8C56F0DD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92369"/>
              </p:ext>
            </p:extLst>
          </p:nvPr>
        </p:nvGraphicFramePr>
        <p:xfrm>
          <a:off x="498002" y="2022488"/>
          <a:ext cx="8485187" cy="18547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2084">
                  <a:extLst>
                    <a:ext uri="{9D8B030D-6E8A-4147-A177-3AD203B41FA5}">
                      <a16:colId xmlns:a16="http://schemas.microsoft.com/office/drawing/2014/main" xmlns="" val="3740436848"/>
                    </a:ext>
                  </a:extLst>
                </a:gridCol>
                <a:gridCol w="923496">
                  <a:extLst>
                    <a:ext uri="{9D8B030D-6E8A-4147-A177-3AD203B41FA5}">
                      <a16:colId xmlns:a16="http://schemas.microsoft.com/office/drawing/2014/main" xmlns="" val="4198593378"/>
                    </a:ext>
                  </a:extLst>
                </a:gridCol>
                <a:gridCol w="1858669">
                  <a:extLst>
                    <a:ext uri="{9D8B030D-6E8A-4147-A177-3AD203B41FA5}">
                      <a16:colId xmlns:a16="http://schemas.microsoft.com/office/drawing/2014/main" xmlns="" val="3914694594"/>
                    </a:ext>
                  </a:extLst>
                </a:gridCol>
                <a:gridCol w="1422337">
                  <a:extLst>
                    <a:ext uri="{9D8B030D-6E8A-4147-A177-3AD203B41FA5}">
                      <a16:colId xmlns:a16="http://schemas.microsoft.com/office/drawing/2014/main" xmlns="" val="49033279"/>
                    </a:ext>
                  </a:extLst>
                </a:gridCol>
                <a:gridCol w="1469719">
                  <a:extLst>
                    <a:ext uri="{9D8B030D-6E8A-4147-A177-3AD203B41FA5}">
                      <a16:colId xmlns:a16="http://schemas.microsoft.com/office/drawing/2014/main" xmlns="" val="1174907038"/>
                    </a:ext>
                  </a:extLst>
                </a:gridCol>
                <a:gridCol w="1658882">
                  <a:extLst>
                    <a:ext uri="{9D8B030D-6E8A-4147-A177-3AD203B41FA5}">
                      <a16:colId xmlns:a16="http://schemas.microsoft.com/office/drawing/2014/main" xmlns="" val="289921075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R(x)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Q(x)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(x)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(x)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(x)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(x)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extLst>
                  <a:ext uri="{0D108BD9-81ED-4DB2-BD59-A6C34878D82A}">
                    <a16:rowId xmlns:a16="http://schemas.microsoft.com/office/drawing/2014/main" xmlns="" val="275688819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-x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+1</a:t>
                      </a:r>
                      <a:endParaRPr lang="ar-S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ar-SA" sz="1600" baseline="30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kern="1200" baseline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ar-S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0</a:t>
                      </a:r>
                      <a:endParaRPr lang="ar-S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de-DE" sz="1600" b="1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x</a:t>
                      </a:r>
                      <a:r>
                        <a:rPr lang="en-US" sz="1600" b="1" baseline="300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4</a:t>
                      </a: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 + x</a:t>
                      </a:r>
                      <a:r>
                        <a:rPr lang="en-US" sz="1600" b="1" baseline="300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3</a:t>
                      </a: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+ x</a:t>
                      </a:r>
                      <a:r>
                        <a:rPr lang="en-US" sz="1600" b="1" baseline="300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+ x </a:t>
                      </a:r>
                      <a:endParaRPr lang="ar-S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x</a:t>
                      </a:r>
                      <a:r>
                        <a:rPr lang="en-US" sz="1600" b="1" baseline="300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6</a:t>
                      </a: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 + x</a:t>
                      </a:r>
                      <a:r>
                        <a:rPr lang="en-US" sz="1600" b="1" baseline="300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5 </a:t>
                      </a: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+ x</a:t>
                      </a:r>
                      <a:r>
                        <a:rPr lang="en-US" sz="1600" b="1" baseline="300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4</a:t>
                      </a: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 +x</a:t>
                      </a:r>
                      <a:r>
                        <a:rPr lang="en-US" sz="1600" b="1" baseline="3000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+1 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extLst>
                  <a:ext uri="{0D108BD9-81ED-4DB2-BD59-A6C34878D82A}">
                    <a16:rowId xmlns:a16="http://schemas.microsoft.com/office/drawing/2014/main" xmlns="" val="422471812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ar-SA" sz="1600" baseline="30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endParaRPr lang="ar-S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ar-SA" sz="1600" baseline="30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de-DE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+1</a:t>
                      </a:r>
                      <a:endParaRPr lang="ar-S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+x</a:t>
                      </a:r>
                      <a:endParaRPr lang="ar-S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extLst>
                  <a:ext uri="{0D108BD9-81ED-4DB2-BD59-A6C34878D82A}">
                    <a16:rowId xmlns:a16="http://schemas.microsoft.com/office/drawing/2014/main" xmlns="" val="710807637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de-DE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+1</a:t>
                      </a:r>
                      <a:endParaRPr lang="ar-S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x</a:t>
                      </a:r>
                      <a:r>
                        <a:rPr lang="en-US" sz="1600" b="0" baseline="30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+1</a:t>
                      </a: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ar-SA" sz="1600" baseline="30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ar-SA" sz="1600" baseline="30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x</a:t>
                      </a:r>
                      <a:r>
                        <a:rPr lang="en-US" sz="1600" b="0" baseline="30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+x</a:t>
                      </a:r>
                      <a:r>
                        <a:rPr lang="en-US" sz="1600" b="0" baseline="3000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+1</a:t>
                      </a:r>
                    </a:p>
                  </a:txBody>
                  <a:tcPr marL="91435" marR="91435" marT="45733" marB="45733" anchor="ctr"/>
                </a:tc>
                <a:extLst>
                  <a:ext uri="{0D108BD9-81ED-4DB2-BD59-A6C34878D82A}">
                    <a16:rowId xmlns:a16="http://schemas.microsoft.com/office/drawing/2014/main" xmlns="" val="2466322776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ar-SA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ar-SA" sz="1600" baseline="30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="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lang="de-DE" sz="1600" b="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lang="de-DE" sz="1600" b="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+x+1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+1</a:t>
                      </a:r>
                      <a:endParaRPr lang="ar-SA" sz="16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de-DE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</a:t>
                      </a:r>
                      <a:endParaRPr lang="ar-SA" sz="16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de-DE" sz="16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ar-SA" sz="1600" baseline="30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/>
                </a:tc>
                <a:extLst>
                  <a:ext uri="{0D108BD9-81ED-4DB2-BD59-A6C34878D82A}">
                    <a16:rowId xmlns:a16="http://schemas.microsoft.com/office/drawing/2014/main" xmlns="" val="1541677975"/>
                  </a:ext>
                </a:extLst>
              </a:tr>
            </a:tbl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64749E6F-280F-402A-A374-DFF299AF94D5}"/>
              </a:ext>
            </a:extLst>
          </p:cNvPr>
          <p:cNvSpPr txBox="1"/>
          <p:nvPr/>
        </p:nvSpPr>
        <p:spPr>
          <a:xfrm>
            <a:off x="3352406" y="-22493"/>
            <a:ext cx="30627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2400" b="1" u="sng">
                <a:solidFill>
                  <a:schemeClr val="accent1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dirty="0"/>
              <a:t>Arithmetic</a:t>
            </a:r>
            <a:r>
              <a:rPr lang="de-DE" dirty="0"/>
              <a:t> in GF(2</a:t>
            </a:r>
            <a:r>
              <a:rPr lang="de-DE" baseline="30000" dirty="0"/>
              <a:t>6</a:t>
            </a:r>
            <a:r>
              <a:rPr lang="de-DE" dirty="0"/>
              <a:t>)</a:t>
            </a:r>
            <a:endParaRPr lang="en-US" dirty="0"/>
          </a:p>
        </p:txBody>
      </p:sp>
      <p:sp>
        <p:nvSpPr>
          <p:cNvPr id="81" name="Text Box 49">
            <a:extLst>
              <a:ext uri="{FF2B5EF4-FFF2-40B4-BE49-F238E27FC236}">
                <a16:creationId xmlns:a16="http://schemas.microsoft.com/office/drawing/2014/main" xmlns="" id="{B61A1B84-ECED-4272-ABE0-BF940882C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28" y="1681175"/>
            <a:ext cx="415407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762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0000"/>
                </a:solidFill>
                <a:latin typeface="Arial Narrow" panose="020B0606020202030204" pitchFamily="34" charset="0"/>
              </a:rPr>
              <a:t>1.       Multiplicative inverse computation</a:t>
            </a:r>
            <a:endParaRPr lang="en-GB" altLang="de-DE" sz="1600" b="1" dirty="0">
              <a:latin typeface="Arial Narrow" panose="020B0606020202030204" pitchFamily="34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xmlns="" id="{95212BE7-A1D5-4EDA-A215-4195B2CE4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002" y="607836"/>
            <a:ext cx="8476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AutoNum type="arabicPeriod"/>
            </a:pPr>
            <a:r>
              <a:rPr lang="en-US" altLang="de-DE" sz="1800" b="1" dirty="0">
                <a:latin typeface="Arial Narrow" panose="020B0606020202030204" pitchFamily="34" charset="0"/>
              </a:rPr>
              <a:t>Compute the multiplicative inverse of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3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 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 x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modulo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P(x) =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6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 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+x</a:t>
            </a:r>
            <a:r>
              <a:rPr lang="en-US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+1 </a:t>
            </a:r>
            <a:endParaRPr lang="en-US" altLang="de-DE" sz="1800" b="1" dirty="0">
              <a:solidFill>
                <a:schemeClr val="accent1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AutoNum type="arabicPeriod"/>
            </a:pPr>
            <a:r>
              <a:rPr lang="en-US" altLang="de-DE" sz="1800" b="1" dirty="0">
                <a:latin typeface="Arial Narrow" panose="020B0606020202030204" pitchFamily="34" charset="0"/>
              </a:rPr>
              <a:t>Verify your result.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E36538D-EED3-4D9C-851F-68B61240E104}"/>
              </a:ext>
            </a:extLst>
          </p:cNvPr>
          <p:cNvSpPr txBox="1"/>
          <p:nvPr/>
        </p:nvSpPr>
        <p:spPr>
          <a:xfrm>
            <a:off x="5800804" y="4339009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2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268817-CB93-4FE1-8741-B2E01AB42C65}"/>
              </a:ext>
            </a:extLst>
          </p:cNvPr>
          <p:cNvSpPr txBox="1"/>
          <p:nvPr/>
        </p:nvSpPr>
        <p:spPr>
          <a:xfrm>
            <a:off x="29562" y="2795964"/>
            <a:ext cx="381000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de-DE" sz="1400" b="1" dirty="0">
                <a:latin typeface="Arial Narrow" pitchFamily="34" charset="0"/>
              </a:rPr>
              <a:t>5</a:t>
            </a:r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6FE0785F-08BD-453F-93F7-637367CE5E7C}"/>
              </a:ext>
            </a:extLst>
          </p:cNvPr>
          <p:cNvSpPr/>
          <p:nvPr/>
        </p:nvSpPr>
        <p:spPr bwMode="auto">
          <a:xfrm>
            <a:off x="2628900" y="3506792"/>
            <a:ext cx="525996" cy="4746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3C160F8-24B0-4A95-878F-4611DD4B3388}"/>
              </a:ext>
            </a:extLst>
          </p:cNvPr>
          <p:cNvGrpSpPr/>
          <p:nvPr/>
        </p:nvGrpSpPr>
        <p:grpSpPr>
          <a:xfrm>
            <a:off x="953507" y="4421920"/>
            <a:ext cx="5346915" cy="954107"/>
            <a:chOff x="953507" y="4654390"/>
            <a:chExt cx="5346915" cy="95410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A31DD1B0-EDDE-4A60-87A2-BDE82589D0A6}"/>
                </a:ext>
              </a:extLst>
            </p:cNvPr>
            <p:cNvSpPr txBox="1"/>
            <p:nvPr/>
          </p:nvSpPr>
          <p:spPr>
            <a:xfrm>
              <a:off x="953507" y="4654390"/>
              <a:ext cx="534691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(x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4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 + 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3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 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 x+1)(x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4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 + 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3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 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 x ) </a:t>
              </a:r>
              <a:r>
                <a:rPr lang="en-US" sz="1400" dirty="0">
                  <a:latin typeface="Arial Narrow" pitchFamily="34" charset="0"/>
                </a:rPr>
                <a:t>= (x</a:t>
              </a:r>
              <a:r>
                <a:rPr lang="en-US" sz="1400" baseline="30000" dirty="0">
                  <a:latin typeface="Arial Narrow" pitchFamily="34" charset="0"/>
                </a:rPr>
                <a:t>4</a:t>
              </a:r>
              <a:r>
                <a:rPr lang="en-US" sz="1400" dirty="0">
                  <a:latin typeface="Arial Narrow" pitchFamily="34" charset="0"/>
                </a:rPr>
                <a:t> + x</a:t>
              </a:r>
              <a:r>
                <a:rPr lang="en-US" sz="1400" baseline="30000" dirty="0">
                  <a:latin typeface="Arial Narrow" pitchFamily="34" charset="0"/>
                </a:rPr>
                <a:t>3</a:t>
              </a:r>
              <a:r>
                <a:rPr lang="en-US" sz="1400" dirty="0">
                  <a:latin typeface="Arial Narrow" pitchFamily="34" charset="0"/>
                </a:rPr>
                <a:t>+ 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r>
                <a:rPr lang="en-US" sz="1400" dirty="0">
                  <a:latin typeface="Arial Narrow" pitchFamily="34" charset="0"/>
                </a:rPr>
                <a:t>+ x)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r>
                <a:rPr lang="en-US" sz="1400" dirty="0">
                  <a:latin typeface="Arial Narrow" pitchFamily="34" charset="0"/>
                </a:rPr>
                <a:t> +x</a:t>
              </a:r>
              <a:r>
                <a:rPr lang="en-US" sz="1400" baseline="30000" dirty="0">
                  <a:latin typeface="Arial Narrow" pitchFamily="34" charset="0"/>
                </a:rPr>
                <a:t>4</a:t>
              </a:r>
              <a:r>
                <a:rPr lang="en-US" sz="1400" dirty="0">
                  <a:latin typeface="Arial Narrow" pitchFamily="34" charset="0"/>
                </a:rPr>
                <a:t> + x</a:t>
              </a:r>
              <a:r>
                <a:rPr lang="en-US" sz="1400" baseline="30000" dirty="0">
                  <a:latin typeface="Arial Narrow" pitchFamily="34" charset="0"/>
                </a:rPr>
                <a:t>3</a:t>
              </a:r>
              <a:r>
                <a:rPr lang="en-US" sz="1400" dirty="0">
                  <a:latin typeface="Arial Narrow" pitchFamily="34" charset="0"/>
                </a:rPr>
                <a:t>+ 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r>
                <a:rPr lang="en-US" sz="1400" dirty="0">
                  <a:latin typeface="Arial Narrow" pitchFamily="34" charset="0"/>
                </a:rPr>
                <a:t>+x </a:t>
              </a:r>
            </a:p>
            <a:p>
              <a:pPr algn="l"/>
              <a:r>
                <a:rPr lang="en-US" dirty="0">
                  <a:latin typeface="Arial Narrow" pitchFamily="34" charset="0"/>
                </a:rPr>
                <a:t>                                                       = x</a:t>
              </a:r>
              <a:r>
                <a:rPr lang="en-US" baseline="30000" dirty="0">
                  <a:latin typeface="Arial Narrow" pitchFamily="34" charset="0"/>
                </a:rPr>
                <a:t>8</a:t>
              </a:r>
              <a:r>
                <a:rPr lang="en-US" dirty="0">
                  <a:latin typeface="Arial Narrow" pitchFamily="34" charset="0"/>
                </a:rPr>
                <a:t>+x</a:t>
              </a:r>
              <a:r>
                <a:rPr lang="en-US" baseline="30000" dirty="0">
                  <a:latin typeface="Arial Narrow" pitchFamily="34" charset="0"/>
                </a:rPr>
                <a:t>6</a:t>
              </a:r>
              <a:r>
                <a:rPr lang="en-US" dirty="0">
                  <a:latin typeface="Arial Narrow" pitchFamily="34" charset="0"/>
                </a:rPr>
                <a:t>+x</a:t>
              </a:r>
              <a:r>
                <a:rPr lang="en-US" baseline="30000" dirty="0">
                  <a:latin typeface="Arial Narrow" pitchFamily="34" charset="0"/>
                </a:rPr>
                <a:t>4</a:t>
              </a:r>
              <a:r>
                <a:rPr lang="en-US" dirty="0">
                  <a:latin typeface="Arial Narrow" pitchFamily="34" charset="0"/>
                </a:rPr>
                <a:t>+x</a:t>
              </a:r>
              <a:r>
                <a:rPr lang="en-US" baseline="30000" dirty="0">
                  <a:latin typeface="Arial Narrow" pitchFamily="34" charset="0"/>
                </a:rPr>
                <a:t>2</a:t>
              </a:r>
              <a:r>
                <a:rPr lang="en-US" dirty="0">
                  <a:latin typeface="Arial Narrow" pitchFamily="34" charset="0"/>
                </a:rPr>
                <a:t>+x</a:t>
              </a:r>
              <a:r>
                <a:rPr lang="en-US" baseline="30000" dirty="0">
                  <a:latin typeface="Arial Narrow" pitchFamily="34" charset="0"/>
                </a:rPr>
                <a:t>4</a:t>
              </a:r>
              <a:r>
                <a:rPr lang="en-US" dirty="0">
                  <a:latin typeface="Arial Narrow" pitchFamily="34" charset="0"/>
                </a:rPr>
                <a:t>+x</a:t>
              </a:r>
              <a:r>
                <a:rPr lang="en-US" baseline="30000" dirty="0">
                  <a:latin typeface="Arial Narrow" pitchFamily="34" charset="0"/>
                </a:rPr>
                <a:t>3</a:t>
              </a:r>
              <a:r>
                <a:rPr lang="en-US" dirty="0">
                  <a:latin typeface="Arial Narrow" pitchFamily="34" charset="0"/>
                </a:rPr>
                <a:t>+x</a:t>
              </a:r>
              <a:r>
                <a:rPr lang="en-US" baseline="30000" dirty="0">
                  <a:latin typeface="Arial Narrow" pitchFamily="34" charset="0"/>
                </a:rPr>
                <a:t>2</a:t>
              </a:r>
              <a:r>
                <a:rPr lang="en-US" dirty="0">
                  <a:latin typeface="Arial Narrow" pitchFamily="34" charset="0"/>
                </a:rPr>
                <a:t>+x</a:t>
              </a:r>
            </a:p>
            <a:p>
              <a:pPr algn="l"/>
              <a:r>
                <a:rPr lang="en-US" sz="1400" dirty="0">
                  <a:latin typeface="Arial Narrow" pitchFamily="34" charset="0"/>
                </a:rPr>
                <a:t>                                                       =x</a:t>
              </a:r>
              <a:r>
                <a:rPr lang="en-US" sz="1400" baseline="30000" dirty="0">
                  <a:latin typeface="Arial Narrow" pitchFamily="34" charset="0"/>
                </a:rPr>
                <a:t>5</a:t>
              </a:r>
              <a:r>
                <a:rPr lang="en-US" sz="1400" dirty="0">
                  <a:latin typeface="Arial Narrow" pitchFamily="34" charset="0"/>
                </a:rPr>
                <a:t>+x</a:t>
              </a:r>
              <a:r>
                <a:rPr lang="en-US" sz="1400" baseline="30000" dirty="0">
                  <a:latin typeface="Arial Narrow" pitchFamily="34" charset="0"/>
                </a:rPr>
                <a:t>4</a:t>
              </a:r>
              <a:r>
                <a:rPr lang="en-US" sz="1400" dirty="0">
                  <a:latin typeface="Arial Narrow" pitchFamily="34" charset="0"/>
                </a:rPr>
                <a:t>+x</a:t>
              </a:r>
              <a:r>
                <a:rPr lang="en-US" sz="1400" baseline="30000" dirty="0">
                  <a:latin typeface="Arial Narrow" pitchFamily="34" charset="0"/>
                </a:rPr>
                <a:t>3</a:t>
              </a:r>
              <a:r>
                <a:rPr lang="en-US" sz="1400" dirty="0">
                  <a:latin typeface="Arial Narrow" pitchFamily="34" charset="0"/>
                </a:rPr>
                <a:t>+x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r>
                <a:rPr lang="en-US" sz="1400" dirty="0">
                  <a:latin typeface="Arial Narrow" pitchFamily="34" charset="0"/>
                </a:rPr>
                <a:t>+x+x</a:t>
              </a:r>
              <a:r>
                <a:rPr lang="en-US" sz="1400" baseline="30000" dirty="0">
                  <a:latin typeface="Arial Narrow" pitchFamily="34" charset="0"/>
                </a:rPr>
                <a:t>5</a:t>
              </a:r>
              <a:r>
                <a:rPr lang="en-US" sz="1400" dirty="0">
                  <a:latin typeface="Arial Narrow" pitchFamily="34" charset="0"/>
                </a:rPr>
                <a:t>+x</a:t>
              </a:r>
              <a:r>
                <a:rPr lang="en-US" sz="1400" baseline="30000" dirty="0">
                  <a:latin typeface="Arial Narrow" pitchFamily="34" charset="0"/>
                </a:rPr>
                <a:t>4</a:t>
              </a:r>
              <a:r>
                <a:rPr lang="en-US" sz="1400" dirty="0">
                  <a:latin typeface="Arial Narrow" pitchFamily="34" charset="0"/>
                </a:rPr>
                <a:t>+x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r>
                <a:rPr lang="en-US" sz="1400" dirty="0">
                  <a:latin typeface="Arial Narrow" pitchFamily="34" charset="0"/>
                </a:rPr>
                <a:t>+1+x+x</a:t>
              </a:r>
              <a:r>
                <a:rPr lang="en-US" sz="1400" baseline="30000" dirty="0">
                  <a:latin typeface="Arial Narrow" pitchFamily="34" charset="0"/>
                </a:rPr>
                <a:t>3</a:t>
              </a:r>
              <a:endParaRPr lang="en-US" baseline="30000" dirty="0">
                <a:latin typeface="Arial Narrow" pitchFamily="34" charset="0"/>
              </a:endParaRPr>
            </a:p>
            <a:p>
              <a:pPr algn="l"/>
              <a:r>
                <a:rPr lang="en-US" sz="1400" dirty="0">
                  <a:latin typeface="Arial Narrow" pitchFamily="34" charset="0"/>
                </a:rPr>
                <a:t>                                                       </a:t>
              </a:r>
              <a:r>
                <a:rPr lang="en-US" dirty="0">
                  <a:latin typeface="Arial Narrow" pitchFamily="34" charset="0"/>
                </a:rPr>
                <a:t>= 1</a:t>
              </a:r>
              <a:r>
                <a:rPr lang="en-US" sz="1400" dirty="0">
                  <a:latin typeface="Arial Narrow" pitchFamily="34" charset="0"/>
                </a:rPr>
                <a:t>  </a:t>
              </a:r>
              <a:endParaRPr lang="en-US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D7BC8D67-A528-47F0-8232-3E093F369530}"/>
                </a:ext>
              </a:extLst>
            </p:cNvPr>
            <p:cNvCxnSpPr/>
            <p:nvPr/>
          </p:nvCxnSpPr>
          <p:spPr bwMode="auto">
            <a:xfrm flipH="1">
              <a:off x="3897824" y="4941502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C40E6EFA-4218-4398-85D5-361A76863C4D}"/>
                </a:ext>
              </a:extLst>
            </p:cNvPr>
            <p:cNvCxnSpPr/>
            <p:nvPr/>
          </p:nvCxnSpPr>
          <p:spPr bwMode="auto">
            <a:xfrm flipH="1">
              <a:off x="4282698" y="4935257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2527EAC9-C90F-446A-9123-7DFD800F613C}"/>
                </a:ext>
              </a:extLst>
            </p:cNvPr>
            <p:cNvCxnSpPr/>
            <p:nvPr/>
          </p:nvCxnSpPr>
          <p:spPr bwMode="auto">
            <a:xfrm flipH="1">
              <a:off x="4096719" y="4935257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E67CF3E6-AA39-4D00-8508-94217989B0EF}"/>
                </a:ext>
              </a:extLst>
            </p:cNvPr>
            <p:cNvCxnSpPr/>
            <p:nvPr/>
          </p:nvCxnSpPr>
          <p:spPr bwMode="auto">
            <a:xfrm flipH="1">
              <a:off x="4710590" y="4935257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7541A025-E27D-4D22-A2BB-C86551F3726F}"/>
                </a:ext>
              </a:extLst>
            </p:cNvPr>
            <p:cNvCxnSpPr/>
            <p:nvPr/>
          </p:nvCxnSpPr>
          <p:spPr bwMode="auto">
            <a:xfrm flipH="1">
              <a:off x="3422543" y="5141944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DA95D730-9321-4858-8B35-4EBF65B4D07A}"/>
                </a:ext>
              </a:extLst>
            </p:cNvPr>
            <p:cNvCxnSpPr/>
            <p:nvPr/>
          </p:nvCxnSpPr>
          <p:spPr bwMode="auto">
            <a:xfrm flipH="1">
              <a:off x="3626964" y="5141944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126DFF66-5A2D-4E54-AA6B-4F520DB155E7}"/>
                </a:ext>
              </a:extLst>
            </p:cNvPr>
            <p:cNvCxnSpPr/>
            <p:nvPr/>
          </p:nvCxnSpPr>
          <p:spPr bwMode="auto">
            <a:xfrm flipH="1">
              <a:off x="4390923" y="5141943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523A3B09-C4A5-49E0-809E-06C083E25CAC}"/>
                </a:ext>
              </a:extLst>
            </p:cNvPr>
            <p:cNvCxnSpPr/>
            <p:nvPr/>
          </p:nvCxnSpPr>
          <p:spPr bwMode="auto">
            <a:xfrm flipH="1">
              <a:off x="4654657" y="5117149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5E92F9EA-DE95-4B74-92EE-18F975B15293}"/>
                </a:ext>
              </a:extLst>
            </p:cNvPr>
            <p:cNvCxnSpPr/>
            <p:nvPr/>
          </p:nvCxnSpPr>
          <p:spPr bwMode="auto">
            <a:xfrm flipH="1">
              <a:off x="4050224" y="5140396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98F3B735-F247-49DD-9B10-9276D468B9CA}"/>
                </a:ext>
              </a:extLst>
            </p:cNvPr>
            <p:cNvCxnSpPr/>
            <p:nvPr/>
          </p:nvCxnSpPr>
          <p:spPr bwMode="auto">
            <a:xfrm flipH="1">
              <a:off x="4817388" y="5163643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13CA2B5B-39A2-477A-9912-88CE0FEB8850}"/>
                </a:ext>
              </a:extLst>
            </p:cNvPr>
            <p:cNvCxnSpPr/>
            <p:nvPr/>
          </p:nvCxnSpPr>
          <p:spPr bwMode="auto">
            <a:xfrm flipH="1">
              <a:off x="5367576" y="5155894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7E4C257A-E813-4983-A6E5-5706AB49FC1E}"/>
                </a:ext>
              </a:extLst>
            </p:cNvPr>
            <p:cNvCxnSpPr/>
            <p:nvPr/>
          </p:nvCxnSpPr>
          <p:spPr bwMode="auto">
            <a:xfrm flipH="1">
              <a:off x="3833251" y="5148145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3DC45E09-5AE7-41CE-A4F6-D67957D886C7}"/>
                </a:ext>
              </a:extLst>
            </p:cNvPr>
            <p:cNvCxnSpPr/>
            <p:nvPr/>
          </p:nvCxnSpPr>
          <p:spPr bwMode="auto">
            <a:xfrm flipH="1">
              <a:off x="4251702" y="5148145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B30E193B-435A-4505-90A0-BD7B31817F4B}"/>
                </a:ext>
              </a:extLst>
            </p:cNvPr>
            <p:cNvCxnSpPr/>
            <p:nvPr/>
          </p:nvCxnSpPr>
          <p:spPr bwMode="auto">
            <a:xfrm flipH="1">
              <a:off x="5212594" y="5155894"/>
              <a:ext cx="100476" cy="168977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553" name="Group 23552">
            <a:extLst>
              <a:ext uri="{FF2B5EF4-FFF2-40B4-BE49-F238E27FC236}">
                <a16:creationId xmlns:a16="http://schemas.microsoft.com/office/drawing/2014/main" xmlns="" id="{86FA3D3F-9F96-4472-B057-53BC6BBFA1EA}"/>
              </a:ext>
            </a:extLst>
          </p:cNvPr>
          <p:cNvGrpSpPr/>
          <p:nvPr/>
        </p:nvGrpSpPr>
        <p:grpSpPr>
          <a:xfrm>
            <a:off x="227428" y="5589011"/>
            <a:ext cx="2045773" cy="850028"/>
            <a:chOff x="5968808" y="4589986"/>
            <a:chExt cx="2045773" cy="85002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78D063E3-FD9C-450D-9DC1-282F77E2760A}"/>
                </a:ext>
              </a:extLst>
            </p:cNvPr>
            <p:cNvSpPr txBox="1"/>
            <p:nvPr/>
          </p:nvSpPr>
          <p:spPr>
            <a:xfrm>
              <a:off x="5991304" y="4627480"/>
              <a:ext cx="13251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4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 + 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3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 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 x+1</a:t>
              </a:r>
              <a:endParaRPr lang="en-US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552CA92D-4BE7-467A-82E5-8A353E017B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5715" y="4589986"/>
              <a:ext cx="0" cy="8042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78A79608-B1EB-460E-8658-9672BD726C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5715" y="4935257"/>
              <a:ext cx="8388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27D73894-1655-4390-990F-201ECFE83A6F}"/>
                </a:ext>
              </a:extLst>
            </p:cNvPr>
            <p:cNvSpPr txBox="1"/>
            <p:nvPr/>
          </p:nvSpPr>
          <p:spPr>
            <a:xfrm>
              <a:off x="7144769" y="4627479"/>
              <a:ext cx="76378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x</a:t>
              </a:r>
              <a:r>
                <a:rPr lang="en-US" sz="1400" baseline="30000" dirty="0">
                  <a:latin typeface="Arial Narrow" pitchFamily="34" charset="0"/>
                </a:rPr>
                <a:t>3</a:t>
              </a:r>
              <a:r>
                <a:rPr lang="en-US" sz="1400" dirty="0">
                  <a:latin typeface="Arial Narrow" pitchFamily="34" charset="0"/>
                </a:rPr>
                <a:t>+ 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r>
                <a:rPr lang="en-US" sz="1400" dirty="0">
                  <a:latin typeface="Arial Narrow" pitchFamily="34" charset="0"/>
                </a:rPr>
                <a:t>+1</a:t>
              </a:r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4DD76405-A729-4260-9BAE-2DE122EBF7E9}"/>
                </a:ext>
              </a:extLst>
            </p:cNvPr>
            <p:cNvSpPr txBox="1"/>
            <p:nvPr/>
          </p:nvSpPr>
          <p:spPr>
            <a:xfrm>
              <a:off x="7302152" y="4959099"/>
              <a:ext cx="25287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x</a:t>
              </a:r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CC292EB4-2FD0-4536-A407-F2FE2D637CAD}"/>
                </a:ext>
              </a:extLst>
            </p:cNvPr>
            <p:cNvSpPr txBox="1"/>
            <p:nvPr/>
          </p:nvSpPr>
          <p:spPr>
            <a:xfrm>
              <a:off x="5968808" y="4865856"/>
              <a:ext cx="132510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x</a:t>
              </a:r>
              <a:r>
                <a:rPr lang="en-US" sz="1400" baseline="30000" dirty="0">
                  <a:latin typeface="Arial Narrow" pitchFamily="34" charset="0"/>
                </a:rPr>
                <a:t>4 </a:t>
              </a:r>
              <a:r>
                <a:rPr lang="en-US" sz="1400" dirty="0">
                  <a:latin typeface="Arial Narrow" pitchFamily="34" charset="0"/>
                </a:rPr>
                <a:t>+x</a:t>
              </a:r>
              <a:r>
                <a:rPr lang="en-US" sz="1400" baseline="30000" dirty="0">
                  <a:latin typeface="Arial Narrow" pitchFamily="34" charset="0"/>
                </a:rPr>
                <a:t>3</a:t>
              </a:r>
              <a:r>
                <a:rPr lang="en-US" sz="1400" dirty="0">
                  <a:latin typeface="Arial Narrow" pitchFamily="34" charset="0"/>
                </a:rPr>
                <a:t>+ x</a:t>
              </a:r>
              <a:endParaRPr lang="en-US" dirty="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C8BEBD45-D337-41DA-BEC6-855E4902C2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95684" y="5163643"/>
              <a:ext cx="8388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66CB8C8F-98E0-46D6-9AA5-FC7B85F31C1F}"/>
                </a:ext>
              </a:extLst>
            </p:cNvPr>
            <p:cNvSpPr txBox="1"/>
            <p:nvPr/>
          </p:nvSpPr>
          <p:spPr>
            <a:xfrm>
              <a:off x="5968926" y="5132237"/>
              <a:ext cx="4131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Arial Narrow" pitchFamily="34" charset="0"/>
                </a:rPr>
                <a:t>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2AF8277C-831C-49F2-8186-7F30EE3BDB26}"/>
              </a:ext>
            </a:extLst>
          </p:cNvPr>
          <p:cNvGrpSpPr/>
          <p:nvPr/>
        </p:nvGrpSpPr>
        <p:grpSpPr>
          <a:xfrm>
            <a:off x="2850664" y="5589011"/>
            <a:ext cx="1514232" cy="830778"/>
            <a:chOff x="6394320" y="4589986"/>
            <a:chExt cx="1514232" cy="83077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413BA65B-B779-4320-B1D5-41C2657DF85C}"/>
                </a:ext>
              </a:extLst>
            </p:cNvPr>
            <p:cNvSpPr txBox="1"/>
            <p:nvPr/>
          </p:nvSpPr>
          <p:spPr>
            <a:xfrm>
              <a:off x="6431862" y="4635639"/>
              <a:ext cx="76378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3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 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+1</a:t>
              </a:r>
              <a:endParaRPr lang="en-US" dirty="0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A5ED0045-9FCB-41A9-A29B-BC84104551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5715" y="4589986"/>
              <a:ext cx="0" cy="8042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F923905C-D4BE-438A-8D85-748CA7227356}"/>
                </a:ext>
              </a:extLst>
            </p:cNvPr>
            <p:cNvCxnSpPr>
              <a:cxnSpLocks/>
              <a:endCxn id="53" idx="2"/>
            </p:cNvCxnSpPr>
            <p:nvPr/>
          </p:nvCxnSpPr>
          <p:spPr bwMode="auto">
            <a:xfrm flipV="1">
              <a:off x="7175715" y="4935256"/>
              <a:ext cx="350946" cy="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9B73A25E-255E-4D23-B867-E738AC75EE31}"/>
                </a:ext>
              </a:extLst>
            </p:cNvPr>
            <p:cNvSpPr txBox="1"/>
            <p:nvPr/>
          </p:nvSpPr>
          <p:spPr>
            <a:xfrm>
              <a:off x="7144769" y="4627479"/>
              <a:ext cx="76378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endParaRPr lang="en-US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E6D7CBC7-1B5A-431E-96A6-B72ACDA1B83B}"/>
                </a:ext>
              </a:extLst>
            </p:cNvPr>
            <p:cNvSpPr txBox="1"/>
            <p:nvPr/>
          </p:nvSpPr>
          <p:spPr>
            <a:xfrm>
              <a:off x="7302152" y="4959099"/>
              <a:ext cx="25287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x</a:t>
              </a:r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883BE1AC-B200-4B32-BDFF-B09FC6C957EF}"/>
                </a:ext>
              </a:extLst>
            </p:cNvPr>
            <p:cNvSpPr txBox="1"/>
            <p:nvPr/>
          </p:nvSpPr>
          <p:spPr>
            <a:xfrm>
              <a:off x="6424381" y="4824460"/>
              <a:ext cx="31412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x</a:t>
              </a:r>
              <a:r>
                <a:rPr lang="en-US" sz="1400" baseline="30000" dirty="0">
                  <a:latin typeface="Arial Narrow" pitchFamily="34" charset="0"/>
                </a:rPr>
                <a:t>3</a:t>
              </a:r>
              <a:endParaRPr lang="en-US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0833C006-A857-4F61-9A07-54F63B5E30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31862" y="5132237"/>
              <a:ext cx="69211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B526C8FF-DCCA-4743-8752-C7D6B7102AD4}"/>
                </a:ext>
              </a:extLst>
            </p:cNvPr>
            <p:cNvSpPr txBox="1"/>
            <p:nvPr/>
          </p:nvSpPr>
          <p:spPr>
            <a:xfrm>
              <a:off x="6394320" y="5112987"/>
              <a:ext cx="60525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Arial Narrow" pitchFamily="34" charset="0"/>
                </a:rPr>
                <a:t>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r>
                <a:rPr lang="en-US" sz="1400" dirty="0">
                  <a:latin typeface="Arial Narrow" pitchFamily="34" charset="0"/>
                </a:rPr>
                <a:t>+1</a:t>
              </a:r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551B5FCB-6BE1-4791-BA53-A0636A04910B}"/>
              </a:ext>
            </a:extLst>
          </p:cNvPr>
          <p:cNvGrpSpPr/>
          <p:nvPr/>
        </p:nvGrpSpPr>
        <p:grpSpPr>
          <a:xfrm>
            <a:off x="4637323" y="5635785"/>
            <a:ext cx="1212388" cy="804284"/>
            <a:chOff x="6696164" y="4589986"/>
            <a:chExt cx="1212388" cy="80428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B33B2BA8-D3ED-4A4F-9E3B-906CF02BD7D7}"/>
                </a:ext>
              </a:extLst>
            </p:cNvPr>
            <p:cNvSpPr txBox="1"/>
            <p:nvPr/>
          </p:nvSpPr>
          <p:spPr>
            <a:xfrm>
              <a:off x="6696164" y="4641697"/>
              <a:ext cx="53676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x</a:t>
              </a:r>
              <a:r>
                <a:rPr lang="en-US" sz="1400" b="1" baseline="30000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sz="1400" b="1" dirty="0">
                  <a:solidFill>
                    <a:schemeClr val="accent1">
                      <a:lumMod val="25000"/>
                    </a:schemeClr>
                  </a:solidFill>
                  <a:latin typeface="Arial Narrow" pitchFamily="34" charset="0"/>
                </a:rPr>
                <a:t>+1</a:t>
              </a:r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14376675-C2BE-472B-BA09-B83723BD90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5715" y="4589986"/>
              <a:ext cx="0" cy="8042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42C23C6E-3002-40CE-9B6B-E1BC3E7EEF03}"/>
                </a:ext>
              </a:extLst>
            </p:cNvPr>
            <p:cNvCxnSpPr>
              <a:cxnSpLocks/>
              <a:endCxn id="65" idx="2"/>
            </p:cNvCxnSpPr>
            <p:nvPr/>
          </p:nvCxnSpPr>
          <p:spPr bwMode="auto">
            <a:xfrm flipV="1">
              <a:off x="7175715" y="4935256"/>
              <a:ext cx="350946" cy="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92F7D327-DB03-41D7-AD8F-8AAAE225E626}"/>
                </a:ext>
              </a:extLst>
            </p:cNvPr>
            <p:cNvSpPr txBox="1"/>
            <p:nvPr/>
          </p:nvSpPr>
          <p:spPr>
            <a:xfrm>
              <a:off x="7144769" y="4627479"/>
              <a:ext cx="76378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x</a:t>
              </a:r>
              <a:r>
                <a:rPr lang="en-US" sz="1400" baseline="30000" dirty="0">
                  <a:latin typeface="Arial Narrow" pitchFamily="34" charset="0"/>
                </a:rPr>
                <a:t>2</a:t>
              </a:r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0655B717-560F-4C87-8468-112F3AEC7A74}"/>
                </a:ext>
              </a:extLst>
            </p:cNvPr>
            <p:cNvSpPr txBox="1"/>
            <p:nvPr/>
          </p:nvSpPr>
          <p:spPr>
            <a:xfrm>
              <a:off x="7192721" y="4972795"/>
              <a:ext cx="25287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1</a:t>
              </a:r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0CD17FC4-24B5-4917-AA61-539DD01C289D}"/>
                </a:ext>
              </a:extLst>
            </p:cNvPr>
            <p:cNvSpPr txBox="1"/>
            <p:nvPr/>
          </p:nvSpPr>
          <p:spPr>
            <a:xfrm>
              <a:off x="6702297" y="4824460"/>
              <a:ext cx="31412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400" dirty="0">
                  <a:latin typeface="Arial Narrow" pitchFamily="34" charset="0"/>
                </a:rPr>
                <a:t>x</a:t>
              </a:r>
              <a:r>
                <a:rPr lang="en-US" baseline="30000" dirty="0">
                  <a:latin typeface="Arial Narrow" pitchFamily="34" charset="0"/>
                </a:rPr>
                <a:t>2</a:t>
              </a:r>
              <a:endParaRPr lang="en-US" dirty="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0BEEB1C5-8D07-4AE3-8C9C-8E09580EF0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96164" y="5132237"/>
              <a:ext cx="4278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911F758E-E8B0-453E-A0E7-0FAD7F42318C}"/>
                </a:ext>
              </a:extLst>
            </p:cNvPr>
            <p:cNvSpPr txBox="1"/>
            <p:nvPr/>
          </p:nvSpPr>
          <p:spPr>
            <a:xfrm>
              <a:off x="6736357" y="5086493"/>
              <a:ext cx="25076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Arial Narrow" pitchFamily="34" charset="0"/>
                </a:rPr>
                <a:t>1</a:t>
              </a:r>
              <a:endParaRPr lang="en-US" dirty="0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92AB68DF-39DB-4E37-8B55-608E31B02FBC}"/>
              </a:ext>
            </a:extLst>
          </p:cNvPr>
          <p:cNvSpPr txBox="1"/>
          <p:nvPr/>
        </p:nvSpPr>
        <p:spPr>
          <a:xfrm>
            <a:off x="6410671" y="4479886"/>
            <a:ext cx="23613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P(x) = </a:t>
            </a:r>
            <a:r>
              <a:rPr lang="en-US" sz="14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4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6</a:t>
            </a:r>
            <a:r>
              <a:rPr lang="en-US" sz="14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 x</a:t>
            </a:r>
            <a:r>
              <a:rPr lang="en-US" sz="14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 </a:t>
            </a:r>
            <a:r>
              <a:rPr lang="en-US" sz="14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 x</a:t>
            </a:r>
            <a:r>
              <a:rPr lang="en-US" sz="14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</a:t>
            </a:r>
            <a:r>
              <a:rPr lang="en-US" sz="14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+x</a:t>
            </a:r>
            <a:r>
              <a:rPr lang="en-US" sz="14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sz="14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+1</a:t>
            </a: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6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= 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 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 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+1 </a:t>
            </a: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7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=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6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 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3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+x</a:t>
            </a:r>
          </a:p>
          <a:p>
            <a:pPr algn="l"/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          = 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 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 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+1+ 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3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+x</a:t>
            </a:r>
          </a:p>
          <a:p>
            <a:pPr algn="l"/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          = 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3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+x+1</a:t>
            </a:r>
            <a:endParaRPr lang="en-US" dirty="0">
              <a:solidFill>
                <a:schemeClr val="accent1">
                  <a:lumMod val="25000"/>
                </a:schemeClr>
              </a:solidFill>
              <a:latin typeface="Arial Narrow" pitchFamily="34" charset="0"/>
            </a:endParaRPr>
          </a:p>
          <a:p>
            <a:pPr marL="285750" indent="-285750" algn="l">
              <a:buFont typeface="Symbol" panose="05050102010706020507" pitchFamily="18" charset="2"/>
              <a:buChar char="Þ"/>
            </a:pP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8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= 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5 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 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4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+x</a:t>
            </a:r>
            <a:r>
              <a:rPr lang="en-US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3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+x</a:t>
            </a:r>
            <a:r>
              <a:rPr lang="en-US" sz="1400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2</a:t>
            </a: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15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864270" y="441731"/>
            <a:ext cx="700834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srgbClr val="000000"/>
                </a:solidFill>
                <a:latin typeface="Arial Narrow" pitchFamily="34" charset="0"/>
              </a:rPr>
              <a:t>(26 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5DDED2-3DE4-47E1-8EB5-0D6D8080F2BF}"/>
              </a:ext>
            </a:extLst>
          </p:cNvPr>
          <p:cNvSpPr txBox="1"/>
          <p:nvPr/>
        </p:nvSpPr>
        <p:spPr>
          <a:xfrm>
            <a:off x="2391592" y="0"/>
            <a:ext cx="49497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2400" b="1" u="sng">
                <a:solidFill>
                  <a:schemeClr val="accent1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GB" dirty="0"/>
              <a:t>EL-Gamal Cryptosystem over GF(2</a:t>
            </a:r>
            <a:r>
              <a:rPr lang="en-GB" baseline="30000" dirty="0"/>
              <a:t>6</a:t>
            </a:r>
            <a:r>
              <a:rPr lang="en-GB" dirty="0"/>
              <a:t>) </a:t>
            </a:r>
          </a:p>
        </p:txBody>
      </p:sp>
      <p:sp>
        <p:nvSpPr>
          <p:cNvPr id="5" name="Text Box 13">
            <a:extLst>
              <a:ext uri="{FF2B5EF4-FFF2-40B4-BE49-F238E27FC236}">
                <a16:creationId xmlns:a16="http://schemas.microsoft.com/office/drawing/2014/main" xmlns="" id="{4AC2232A-6217-4265-B5C7-5C2FBC382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796" y="773303"/>
            <a:ext cx="7880408" cy="508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l" defTabSz="762000">
              <a:defRPr/>
            </a:pPr>
            <a:r>
              <a:rPr lang="en-GB" sz="1800" b="1" u="none" dirty="0">
                <a:latin typeface="Arial Narrow" pitchFamily="34" charset="0"/>
              </a:rPr>
              <a:t>Set up </a:t>
            </a:r>
            <a:r>
              <a:rPr lang="en-GB" sz="1800" b="1" u="none" dirty="0" err="1">
                <a:latin typeface="Arial Narrow" pitchFamily="34" charset="0"/>
              </a:rPr>
              <a:t>ElGamal</a:t>
            </a:r>
            <a:r>
              <a:rPr lang="en-GB" sz="1800" b="1" u="none" dirty="0">
                <a:latin typeface="Arial Narrow" pitchFamily="34" charset="0"/>
              </a:rPr>
              <a:t> public-key system over 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GF(2</a:t>
            </a:r>
            <a:r>
              <a:rPr lang="en-GB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6</a:t>
            </a:r>
            <a:r>
              <a:rPr lang="en-GB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) </a:t>
            </a:r>
            <a:r>
              <a:rPr lang="en-GB" sz="1800" b="1" dirty="0">
                <a:latin typeface="Arial Narrow" pitchFamily="34" charset="0"/>
              </a:rPr>
              <a:t>as in (Fig. 1). </a:t>
            </a:r>
          </a:p>
          <a:p>
            <a:pPr algn="l" defTabSz="762000">
              <a:defRPr/>
            </a:pPr>
            <a:r>
              <a:rPr lang="en-GB" sz="1800" b="1" u="none" dirty="0">
                <a:latin typeface="Arial Narrow" pitchFamily="34" charset="0"/>
              </a:rPr>
              <a:t>The used field modulus is an irreducible primitive polynomial </a:t>
            </a:r>
            <a:r>
              <a:rPr lang="en-AU" sz="1800" b="1" u="none" dirty="0">
                <a:latin typeface="Arial Narrow" pitchFamily="34" charset="0"/>
              </a:rPr>
              <a:t>P(x).</a:t>
            </a:r>
          </a:p>
          <a:p>
            <a:pPr algn="l" defTabSz="762000">
              <a:defRPr/>
            </a:pPr>
            <a:r>
              <a:rPr lang="en-AU" sz="1800" b="1" dirty="0">
                <a:latin typeface="Arial Narrow" pitchFamily="34" charset="0"/>
              </a:rPr>
              <a:t>T</a:t>
            </a:r>
            <a:r>
              <a:rPr lang="en-GB" sz="1800" b="1" u="none" dirty="0">
                <a:latin typeface="Arial Narrow" pitchFamily="34" charset="0"/>
              </a:rPr>
              <a:t>he secret keys for users 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A</a:t>
            </a:r>
            <a:r>
              <a:rPr lang="en-GB" sz="1800" b="1" u="none" dirty="0">
                <a:latin typeface="Arial Narrow" pitchFamily="34" charset="0"/>
              </a:rPr>
              <a:t> and 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B</a:t>
            </a:r>
            <a:r>
              <a:rPr lang="en-GB" sz="1800" b="1" u="none" dirty="0">
                <a:latin typeface="Arial Narrow" pitchFamily="34" charset="0"/>
              </a:rPr>
              <a:t> are 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19</a:t>
            </a:r>
            <a:r>
              <a:rPr lang="en-GB" sz="1800" b="1" u="none" dirty="0">
                <a:latin typeface="Arial Narrow" pitchFamily="34" charset="0"/>
              </a:rPr>
              <a:t> and 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7</a:t>
            </a:r>
            <a:r>
              <a:rPr lang="en-GB" sz="1800" b="1" u="none" dirty="0">
                <a:latin typeface="Arial Narrow" pitchFamily="34" charset="0"/>
              </a:rPr>
              <a:t> respectively. </a:t>
            </a:r>
          </a:p>
          <a:p>
            <a:pPr marL="342900" indent="-342900" algn="l" defTabSz="762000">
              <a:buFont typeface="+mj-lt"/>
              <a:buAutoNum type="arabicPeriod"/>
              <a:defRPr/>
            </a:pPr>
            <a:endParaRPr lang="en-GB" sz="1800" b="1" u="none" dirty="0">
              <a:latin typeface="Arial Narrow" pitchFamily="34" charset="0"/>
            </a:endParaRPr>
          </a:p>
          <a:p>
            <a:pPr marL="342900" indent="-342900" algn="l" defTabSz="762000"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Which multiplicative orders are possible for elements in GF(2</a:t>
            </a:r>
            <a:r>
              <a:rPr lang="en-US" sz="1800" b="1" baseline="30000" dirty="0">
                <a:latin typeface="Arial Narrow" pitchFamily="34" charset="0"/>
              </a:rPr>
              <a:t>6</a:t>
            </a:r>
            <a:r>
              <a:rPr lang="en-US" sz="1800" b="1" dirty="0">
                <a:latin typeface="Arial Narrow" pitchFamily="34" charset="0"/>
              </a:rPr>
              <a:t>)? Why?</a:t>
            </a:r>
          </a:p>
          <a:p>
            <a:pPr marL="342900" indent="-342900" algn="l" defTabSz="762000">
              <a:buFont typeface="+mj-lt"/>
              <a:buAutoNum type="arabicPeriod"/>
              <a:defRPr/>
            </a:pPr>
            <a:endParaRPr lang="en-US" sz="1800" b="1" u="none" dirty="0">
              <a:latin typeface="Arial Narrow" pitchFamily="34" charset="0"/>
            </a:endParaRPr>
          </a:p>
          <a:p>
            <a:pPr marL="342900" indent="-342900" algn="l" defTabSz="762000">
              <a:buFont typeface="+mj-lt"/>
              <a:buAutoNum type="arabicPeriod"/>
              <a:defRPr/>
            </a:pPr>
            <a:r>
              <a:rPr lang="en-GB" sz="1800" b="1" dirty="0">
                <a:latin typeface="Arial Narrow" pitchFamily="34" charset="0"/>
              </a:rPr>
              <a:t>(a) Which is a primitive element in GF(2</a:t>
            </a:r>
            <a:r>
              <a:rPr lang="en-GB" sz="1800" b="1" baseline="30000" dirty="0">
                <a:latin typeface="Arial Narrow" pitchFamily="34" charset="0"/>
              </a:rPr>
              <a:t>6</a:t>
            </a:r>
            <a:r>
              <a:rPr lang="en-GB" sz="1800" b="1" dirty="0">
                <a:latin typeface="Arial Narrow" pitchFamily="34" charset="0"/>
              </a:rPr>
              <a:t>): </a:t>
            </a:r>
            <a:r>
              <a:rPr lang="en-GB" sz="1800" b="1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  <a:sym typeface="Symbol" pitchFamily="18" charset="2"/>
              </a:rPr>
              <a:t>x</a:t>
            </a:r>
            <a:r>
              <a:rPr lang="en-GB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  <a:sym typeface="Symbol" pitchFamily="18" charset="2"/>
              </a:rPr>
              <a:t>5</a:t>
            </a:r>
            <a:r>
              <a:rPr lang="en-GB" sz="1800" b="1" dirty="0">
                <a:latin typeface="Arial Narrow" pitchFamily="34" charset="0"/>
                <a:sym typeface="Symbol" pitchFamily="18" charset="2"/>
              </a:rPr>
              <a:t> or x</a:t>
            </a:r>
            <a:r>
              <a:rPr lang="en-GB" sz="1800" b="1" baseline="30000" dirty="0">
                <a:latin typeface="Arial Narrow" pitchFamily="34" charset="0"/>
                <a:sym typeface="Symbol" pitchFamily="18" charset="2"/>
              </a:rPr>
              <a:t>9</a:t>
            </a:r>
            <a:r>
              <a:rPr lang="en-GB" sz="1800" b="1" dirty="0">
                <a:latin typeface="Arial Narrow" pitchFamily="34" charset="0"/>
                <a:sym typeface="Symbol" pitchFamily="18" charset="2"/>
              </a:rPr>
              <a:t>  to be used as a public directory element   ? Why?</a:t>
            </a:r>
            <a:r>
              <a:rPr lang="en-GB" sz="1800" b="1" u="none" dirty="0">
                <a:latin typeface="Arial Narrow" pitchFamily="34" charset="0"/>
                <a:sym typeface="Symbol" pitchFamily="18" charset="2"/>
              </a:rPr>
              <a:t/>
            </a:r>
            <a:br>
              <a:rPr lang="en-GB" sz="1800" b="1" u="none" dirty="0">
                <a:latin typeface="Arial Narrow" pitchFamily="34" charset="0"/>
                <a:sym typeface="Symbol" pitchFamily="18" charset="2"/>
              </a:rPr>
            </a:br>
            <a:r>
              <a:rPr lang="en-GB" sz="1800" b="1" u="none" dirty="0">
                <a:latin typeface="Arial Narrow" pitchFamily="34" charset="0"/>
                <a:sym typeface="Symbol" pitchFamily="18" charset="2"/>
              </a:rPr>
              <a:t>(b) Compute the number of primitive elements in GF(2</a:t>
            </a:r>
            <a:r>
              <a:rPr lang="en-GB" sz="1800" b="1" u="none" baseline="30000" dirty="0">
                <a:latin typeface="Arial Narrow" pitchFamily="34" charset="0"/>
                <a:sym typeface="Symbol" pitchFamily="18" charset="2"/>
              </a:rPr>
              <a:t>6</a:t>
            </a:r>
            <a:r>
              <a:rPr lang="en-GB" sz="1800" b="1" u="none" dirty="0">
                <a:latin typeface="Arial Narrow" pitchFamily="34" charset="0"/>
                <a:sym typeface="Symbol" pitchFamily="18" charset="2"/>
              </a:rPr>
              <a:t>)?</a:t>
            </a:r>
          </a:p>
          <a:p>
            <a:pPr marL="342900" indent="-342900" algn="l" defTabSz="762000">
              <a:buFont typeface="+mj-lt"/>
              <a:buAutoNum type="arabicPeriod"/>
              <a:defRPr/>
            </a:pPr>
            <a:endParaRPr lang="en-GB" sz="1800" b="1" dirty="0">
              <a:latin typeface="Arial Narrow" pitchFamily="34" charset="0"/>
              <a:sym typeface="Symbol" pitchFamily="18" charset="2"/>
            </a:endParaRPr>
          </a:p>
          <a:p>
            <a:pPr marL="342900" indent="-342900" algn="l" defTabSz="762000">
              <a:buFont typeface="+mj-lt"/>
              <a:buAutoNum type="arabicPeriod"/>
              <a:defRPr/>
            </a:pPr>
            <a:r>
              <a:rPr lang="en-GB" sz="1800" b="1" dirty="0">
                <a:latin typeface="Arial Narrow" pitchFamily="34" charset="0"/>
                <a:sym typeface="Symbol" pitchFamily="18" charset="2"/>
              </a:rPr>
              <a:t>Compute the public keys of user A and user B for the selected  .</a:t>
            </a:r>
          </a:p>
          <a:p>
            <a:pPr marL="342900" indent="-342900" algn="l" defTabSz="762000">
              <a:buFont typeface="+mj-lt"/>
              <a:buAutoNum type="arabicPeriod"/>
              <a:defRPr/>
            </a:pPr>
            <a:endParaRPr lang="en-GB" sz="1800" b="1" dirty="0">
              <a:latin typeface="Arial Narrow" pitchFamily="34" charset="0"/>
              <a:sym typeface="Symbol" pitchFamily="18" charset="2"/>
            </a:endParaRPr>
          </a:p>
          <a:p>
            <a:pPr marL="342900" indent="-342900" algn="l" defTabSz="762000">
              <a:buFont typeface="+mj-lt"/>
              <a:buAutoNum type="arabicPeriod"/>
              <a:defRPr/>
            </a:pPr>
            <a:r>
              <a:rPr lang="en-GB" sz="1800" b="1" u="none" dirty="0">
                <a:latin typeface="Arial Narrow" pitchFamily="34" charset="0"/>
              </a:rPr>
              <a:t>(a) Send the message  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M = 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GB" sz="1800" b="1" baseline="30000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  </a:t>
            </a:r>
            <a:r>
              <a:rPr lang="en-GB" sz="1800" b="1" u="none" dirty="0">
                <a:latin typeface="Arial Narrow" pitchFamily="34" charset="0"/>
              </a:rPr>
              <a:t>from user A to B and use the random value </a:t>
            </a:r>
            <a:r>
              <a:rPr lang="en-GB" sz="1800" b="1" u="none" dirty="0">
                <a:solidFill>
                  <a:schemeClr val="accent1">
                    <a:lumMod val="25000"/>
                  </a:schemeClr>
                </a:solidFill>
                <a:latin typeface="Arial Narrow" pitchFamily="34" charset="0"/>
              </a:rPr>
              <a:t>R = 31 </a:t>
            </a:r>
            <a:r>
              <a:rPr lang="en-GB" sz="1800" b="1" u="none" dirty="0">
                <a:latin typeface="Arial Narrow" pitchFamily="34" charset="0"/>
              </a:rPr>
              <a:t>for this message. </a:t>
            </a:r>
            <a:br>
              <a:rPr lang="en-GB" sz="1800" b="1" u="none" dirty="0">
                <a:latin typeface="Arial Narrow" pitchFamily="34" charset="0"/>
              </a:rPr>
            </a:br>
            <a:r>
              <a:rPr lang="en-GB" sz="1800" b="1" u="none" dirty="0">
                <a:latin typeface="Arial Narrow" pitchFamily="34" charset="0"/>
              </a:rPr>
              <a:t>(b) Compute C and r.</a:t>
            </a:r>
          </a:p>
          <a:p>
            <a:pPr marL="342900" indent="-342900" algn="l" defTabSz="762000">
              <a:buFont typeface="+mj-lt"/>
              <a:buAutoNum type="arabicPeriod"/>
              <a:defRPr/>
            </a:pPr>
            <a:endParaRPr lang="en-GB" sz="1800" b="1" dirty="0">
              <a:latin typeface="Arial Narrow" pitchFamily="34" charset="0"/>
            </a:endParaRPr>
          </a:p>
          <a:p>
            <a:pPr marL="342900" indent="-342900" algn="l" defTabSz="762000">
              <a:buFont typeface="+mj-lt"/>
              <a:buAutoNum type="arabicPeriod"/>
              <a:defRPr/>
            </a:pPr>
            <a:r>
              <a:rPr lang="en-GB" sz="1800" b="1" u="none" dirty="0">
                <a:latin typeface="Arial Narrow" pitchFamily="34" charset="0"/>
              </a:rPr>
              <a:t>Decryp</a:t>
            </a:r>
            <a:r>
              <a:rPr lang="en-GB" sz="1800" b="1" dirty="0">
                <a:latin typeface="Arial Narrow" pitchFamily="34" charset="0"/>
              </a:rPr>
              <a:t>t the cryptogram C to receive the message M on the side of user B.</a:t>
            </a:r>
            <a:endParaRPr lang="en-GB" sz="1800" b="1" u="none" dirty="0">
              <a:latin typeface="Arial Narrow" pitchFamily="34" charset="0"/>
            </a:endParaRPr>
          </a:p>
          <a:p>
            <a:pPr algn="l" defTabSz="762000">
              <a:defRPr/>
            </a:pPr>
            <a:endParaRPr lang="en-GB" sz="1800" b="1" dirty="0">
              <a:latin typeface="Arial Narrow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E4617ED-0E64-440E-BEAE-CAF889544942}"/>
              </a:ext>
            </a:extLst>
          </p:cNvPr>
          <p:cNvSpPr txBox="1"/>
          <p:nvPr/>
        </p:nvSpPr>
        <p:spPr>
          <a:xfrm>
            <a:off x="578896" y="11092"/>
            <a:ext cx="166455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GB" dirty="0"/>
              <a:t>Problem 3: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23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89348" y="1282028"/>
            <a:ext cx="3089530" cy="10079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742848" y="3166264"/>
            <a:ext cx="873524" cy="67194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568713" y="3702417"/>
            <a:ext cx="1553864" cy="67194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80644" y="4302965"/>
            <a:ext cx="739135" cy="35696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1380358" name="Text Box 6"/>
          <p:cNvSpPr txBox="1">
            <a:spLocks noChangeArrowheads="1"/>
          </p:cNvSpPr>
          <p:nvPr/>
        </p:nvSpPr>
        <p:spPr bwMode="auto">
          <a:xfrm>
            <a:off x="2380564" y="32060"/>
            <a:ext cx="43086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>
              <a:defRPr sz="2400" b="1" u="sng">
                <a:solidFill>
                  <a:schemeClr val="accent1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dirty="0" err="1"/>
              <a:t>ElGamal</a:t>
            </a:r>
            <a:r>
              <a:rPr lang="en-US" dirty="0"/>
              <a:t> Secrecy-System (1985)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978027" y="2716903"/>
            <a:ext cx="671941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649969" y="2491523"/>
            <a:ext cx="470359" cy="471759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79363" tIns="41269" rIns="79363" bIns="41269" anchor="ctr"/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X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638219" y="2750500"/>
            <a:ext cx="671941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156661" y="2491523"/>
            <a:ext cx="470359" cy="471759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79363" tIns="41269" rIns="79363" bIns="41269" anchor="ctr"/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6410040" y="2963282"/>
            <a:ext cx="0" cy="73913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776445" y="3291353"/>
            <a:ext cx="873524" cy="63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>
                <a:latin typeface="Arial Narrow" panose="020B0606020202030204" pitchFamily="34" charset="0"/>
              </a:rPr>
              <a:t> (y</a:t>
            </a:r>
            <a:r>
              <a:rPr lang="en-AU" sz="1800" baseline="-25000">
                <a:latin typeface="Arial Narrow" panose="020B0606020202030204" pitchFamily="34" charset="0"/>
              </a:rPr>
              <a:t>b</a:t>
            </a:r>
            <a:r>
              <a:rPr lang="en-US" sz="1800">
                <a:latin typeface="Arial Narrow" panose="020B0606020202030204" pitchFamily="34" charset="0"/>
                <a:sym typeface="Symbol" pitchFamily="18" charset="2"/>
              </a:rPr>
              <a:t>)</a:t>
            </a:r>
            <a:r>
              <a:rPr lang="en-AU" sz="1800" baseline="30000">
                <a:latin typeface="Arial Narrow" panose="020B0606020202030204" pitchFamily="34" charset="0"/>
              </a:rPr>
              <a:t>R</a:t>
            </a:r>
            <a:endParaRPr lang="en-US" sz="1800" baseline="30000">
              <a:latin typeface="Arial Narrow" panose="020B0606020202030204" pitchFamily="34" charset="0"/>
            </a:endParaRPr>
          </a:p>
          <a:p>
            <a:pPr defTabSz="671932"/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139375" y="3882014"/>
            <a:ext cx="604747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>
                <a:latin typeface="Arial Narrow" panose="020B0606020202030204" pitchFamily="34" charset="0"/>
              </a:rPr>
              <a:t>- Xb</a:t>
            </a:r>
            <a:endParaRPr lang="en-US" sz="1800">
              <a:latin typeface="Arial Narrow" panose="020B060602020203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524668" y="2512934"/>
            <a:ext cx="317371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M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07817" y="2559130"/>
            <a:ext cx="1380162" cy="3603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C = M . </a:t>
            </a:r>
            <a:r>
              <a:rPr lang="en-US" sz="1800" i="1"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>
                <a:latin typeface="Arial Narrow" panose="020B0606020202030204" pitchFamily="34" charset="0"/>
              </a:rPr>
              <a:t> </a:t>
            </a:r>
            <a:r>
              <a:rPr lang="en-AU" sz="1800" baseline="30000">
                <a:latin typeface="Arial Narrow" panose="020B0606020202030204" pitchFamily="34" charset="0"/>
              </a:rPr>
              <a:t>Xb . R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375530" y="2757499"/>
            <a:ext cx="792331" cy="5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397155" y="2580128"/>
            <a:ext cx="317371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M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051252" y="1276842"/>
            <a:ext cx="2747524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 dirty="0">
                <a:latin typeface="Arial Narrow" panose="020B0606020202030204" pitchFamily="34" charset="0"/>
                <a:sym typeface="Symbol" pitchFamily="18" charset="2"/>
              </a:rPr>
              <a:t>  primitive element in GF(2</a:t>
            </a:r>
            <a:r>
              <a:rPr lang="en-US" sz="1800" baseline="30000" dirty="0">
                <a:latin typeface="Arial Narrow" panose="020B0606020202030204" pitchFamily="34" charset="0"/>
                <a:sym typeface="Symbol" pitchFamily="18" charset="2"/>
              </a:rPr>
              <a:t>m</a:t>
            </a:r>
            <a:r>
              <a:rPr lang="en-US" sz="1800" dirty="0">
                <a:latin typeface="Arial Narrow" panose="020B0606020202030204" pitchFamily="34" charset="0"/>
                <a:sym typeface="Symbol" pitchFamily="18" charset="2"/>
              </a:rPr>
              <a:t>)</a:t>
            </a: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873523" y="1461714"/>
            <a:ext cx="2015824" cy="63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 dirty="0" err="1">
                <a:latin typeface="Arial Narrow" panose="020B0606020202030204" pitchFamily="34" charset="0"/>
              </a:rPr>
              <a:t>X</a:t>
            </a:r>
            <a:r>
              <a:rPr lang="en-AU" sz="1800" baseline="-25000" dirty="0" err="1">
                <a:latin typeface="Arial Narrow" panose="020B0606020202030204" pitchFamily="34" charset="0"/>
              </a:rPr>
              <a:t>a</a:t>
            </a:r>
            <a:r>
              <a:rPr lang="en-AU" sz="1800" dirty="0">
                <a:latin typeface="Arial Narrow" panose="020B0606020202030204" pitchFamily="34" charset="0"/>
              </a:rPr>
              <a:t> = secret key of A</a:t>
            </a:r>
          </a:p>
          <a:p>
            <a:pPr defTabSz="671932"/>
            <a:r>
              <a:rPr lang="en-US" sz="1800" i="1" dirty="0"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dirty="0">
                <a:latin typeface="Arial Narrow" panose="020B0606020202030204" pitchFamily="34" charset="0"/>
              </a:rPr>
              <a:t> </a:t>
            </a:r>
            <a:r>
              <a:rPr lang="en-AU" sz="1800" baseline="30000" dirty="0" err="1">
                <a:latin typeface="Arial Narrow" panose="020B0606020202030204" pitchFamily="34" charset="0"/>
              </a:rPr>
              <a:t>Xa</a:t>
            </a:r>
            <a:endParaRPr lang="en-AU" sz="1800" baseline="30000" dirty="0">
              <a:latin typeface="Arial Narrow" panose="020B0606020202030204" pitchFamily="34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463235" y="1461714"/>
            <a:ext cx="1936030" cy="63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 dirty="0" err="1">
                <a:latin typeface="Arial Narrow" panose="020B0606020202030204" pitchFamily="34" charset="0"/>
              </a:rPr>
              <a:t>X</a:t>
            </a:r>
            <a:r>
              <a:rPr lang="en-AU" sz="1800" baseline="-25000" dirty="0" err="1">
                <a:latin typeface="Arial Narrow" panose="020B0606020202030204" pitchFamily="34" charset="0"/>
              </a:rPr>
              <a:t>b</a:t>
            </a:r>
            <a:r>
              <a:rPr lang="en-AU" sz="1800" dirty="0">
                <a:latin typeface="Arial Narrow" panose="020B0606020202030204" pitchFamily="34" charset="0"/>
              </a:rPr>
              <a:t> = secret key of B</a:t>
            </a:r>
          </a:p>
          <a:p>
            <a:pPr defTabSz="671932"/>
            <a:r>
              <a:rPr lang="en-US" sz="1800" i="1" dirty="0"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dirty="0">
                <a:latin typeface="Arial Narrow" panose="020B0606020202030204" pitchFamily="34" charset="0"/>
              </a:rPr>
              <a:t> </a:t>
            </a:r>
            <a:r>
              <a:rPr lang="en-AU" sz="1800" baseline="30000" dirty="0" err="1">
                <a:latin typeface="Arial Narrow" panose="020B0606020202030204" pitchFamily="34" charset="0"/>
              </a:rPr>
              <a:t>Xb</a:t>
            </a:r>
            <a:endParaRPr lang="en-AU" sz="1800" baseline="30000" dirty="0">
              <a:latin typeface="Arial Narrow" panose="020B0606020202030204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026046" y="3684631"/>
            <a:ext cx="729343" cy="36034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  <a:sym typeface="Symbol" pitchFamily="18" charset="2"/>
              </a:rPr>
              <a:t>r = </a:t>
            </a:r>
            <a:r>
              <a:rPr lang="en-US" sz="1800" i="1"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>
                <a:latin typeface="Arial Narrow" panose="020B0606020202030204" pitchFamily="34" charset="0"/>
              </a:rPr>
              <a:t> </a:t>
            </a:r>
            <a:r>
              <a:rPr lang="en-AU" sz="1800" baseline="30000">
                <a:latin typeface="Arial Narrow" panose="020B0606020202030204" pitchFamily="34" charset="0"/>
              </a:rPr>
              <a:t>R</a:t>
            </a:r>
            <a:endParaRPr lang="en-US" sz="1800" baseline="30000">
              <a:latin typeface="Arial Narrow" panose="020B0606020202030204" pitchFamily="34" charset="0"/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616372" y="3502234"/>
            <a:ext cx="268776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2885148" y="2964681"/>
            <a:ext cx="0" cy="53755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1343882" y="3433641"/>
            <a:ext cx="40316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2150212" y="3836805"/>
            <a:ext cx="0" cy="47035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990626" y="4289378"/>
            <a:ext cx="293974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R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873524" y="3147078"/>
            <a:ext cx="671941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>
                <a:latin typeface="Arial Narrow" panose="020B0606020202030204" pitchFamily="34" charset="0"/>
              </a:rPr>
              <a:t>y</a:t>
            </a:r>
            <a:r>
              <a:rPr lang="en-AU" sz="1800" baseline="-25000">
                <a:latin typeface="Arial Narrow" panose="020B0606020202030204" pitchFamily="34" charset="0"/>
              </a:rPr>
              <a:t>b</a:t>
            </a:r>
            <a:endParaRPr lang="en-US" sz="1800" baseline="-25000">
              <a:latin typeface="Arial Narrow" panose="020B0606020202030204" pitchFamily="34" charset="0"/>
            </a:endParaRP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3225318" y="3901200"/>
            <a:ext cx="604747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494095" y="4071985"/>
            <a:ext cx="208161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308335" y="3785422"/>
            <a:ext cx="1948630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>
                <a:latin typeface="Arial Narrow" panose="020B0606020202030204" pitchFamily="34" charset="0"/>
              </a:rPr>
              <a:t>  (</a:t>
            </a:r>
            <a:r>
              <a:rPr lang="en-US" sz="1800">
                <a:latin typeface="Arial Narrow" panose="020B0606020202030204" pitchFamily="34" charset="0"/>
                <a:sym typeface="Symbol" pitchFamily="18" charset="2"/>
              </a:rPr>
              <a:t>r)</a:t>
            </a:r>
            <a:r>
              <a:rPr lang="en-AU" sz="1800" baseline="30000">
                <a:latin typeface="Arial Narrow" panose="020B0606020202030204" pitchFamily="34" charset="0"/>
              </a:rPr>
              <a:t>-Xb </a:t>
            </a:r>
            <a:r>
              <a:rPr lang="en-AU" sz="1800">
                <a:latin typeface="Arial Narrow" panose="020B0606020202030204" pitchFamily="34" charset="0"/>
              </a:rPr>
              <a:t>=</a:t>
            </a:r>
            <a:r>
              <a:rPr lang="en-US" sz="1800" i="1"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>
                <a:latin typeface="Arial Narrow" panose="020B0606020202030204" pitchFamily="34" charset="0"/>
              </a:rPr>
              <a:t> - </a:t>
            </a:r>
            <a:r>
              <a:rPr lang="en-AU" sz="1800" baseline="30000">
                <a:latin typeface="Arial Narrow" panose="020B0606020202030204" pitchFamily="34" charset="0"/>
              </a:rPr>
              <a:t>Xb. R</a:t>
            </a:r>
            <a:endParaRPr lang="en-US" sz="1800" baseline="30000">
              <a:latin typeface="Arial Narrow" panose="020B0606020202030204" pitchFamily="34" charset="0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007912" y="4670234"/>
            <a:ext cx="3561288" cy="63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US" sz="1800" dirty="0">
                <a:latin typeface="Arial Narrow" panose="020B0606020202030204" pitchFamily="34" charset="0"/>
              </a:rPr>
              <a:t>Random Generator : R = 0 ... 2</a:t>
            </a:r>
            <a:r>
              <a:rPr lang="en-US" sz="1800" baseline="30000" dirty="0">
                <a:latin typeface="Arial Narrow" panose="020B0606020202030204" pitchFamily="34" charset="0"/>
              </a:rPr>
              <a:t>m</a:t>
            </a:r>
            <a:r>
              <a:rPr lang="en-US" sz="1800" dirty="0">
                <a:latin typeface="Arial Narrow" panose="020B0606020202030204" pitchFamily="34" charset="0"/>
              </a:rPr>
              <a:t>-2</a:t>
            </a:r>
          </a:p>
          <a:p>
            <a:pPr defTabSz="671932"/>
            <a:r>
              <a:rPr lang="en-US" sz="1800" dirty="0">
                <a:latin typeface="Arial Narrow" panose="020B0606020202030204" pitchFamily="34" charset="0"/>
              </a:rPr>
              <a:t>a new R is needed for every message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71941" y="1013252"/>
            <a:ext cx="2351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User A sends M  to B     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180460" y="1013252"/>
            <a:ext cx="2351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User B receives    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023736" y="1545618"/>
            <a:ext cx="2551977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 dirty="0" err="1">
                <a:latin typeface="Arial Narrow" panose="020B0606020202030204" pitchFamily="34" charset="0"/>
              </a:rPr>
              <a:t>y</a:t>
            </a:r>
            <a:r>
              <a:rPr lang="en-AU" sz="1800" baseline="-25000" dirty="0" err="1">
                <a:latin typeface="Arial Narrow" panose="020B0606020202030204" pitchFamily="34" charset="0"/>
              </a:rPr>
              <a:t>a</a:t>
            </a:r>
            <a:r>
              <a:rPr lang="en-AU" sz="1800" dirty="0">
                <a:latin typeface="Arial Narrow" panose="020B0606020202030204" pitchFamily="34" charset="0"/>
              </a:rPr>
              <a:t> = </a:t>
            </a:r>
            <a:r>
              <a:rPr lang="en-US" sz="1800" i="1" dirty="0"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 dirty="0">
                <a:latin typeface="Arial Narrow" panose="020B0606020202030204" pitchFamily="34" charset="0"/>
              </a:rPr>
              <a:t> </a:t>
            </a:r>
            <a:r>
              <a:rPr lang="en-AU" sz="1800" baseline="30000" dirty="0" err="1">
                <a:latin typeface="Arial Narrow" panose="020B0606020202030204" pitchFamily="34" charset="0"/>
              </a:rPr>
              <a:t>Xa</a:t>
            </a:r>
            <a:r>
              <a:rPr lang="en-US" sz="1800" dirty="0">
                <a:latin typeface="Arial Narrow" panose="020B0606020202030204" pitchFamily="34" charset="0"/>
              </a:rPr>
              <a:t>   public key of A               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023736" y="1881589"/>
            <a:ext cx="2746560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>
                <a:latin typeface="Arial Narrow" panose="020B0606020202030204" pitchFamily="34" charset="0"/>
              </a:rPr>
              <a:t>y</a:t>
            </a:r>
            <a:r>
              <a:rPr lang="en-AU" sz="1800" baseline="-25000">
                <a:latin typeface="Arial Narrow" panose="020B0606020202030204" pitchFamily="34" charset="0"/>
              </a:rPr>
              <a:t>b</a:t>
            </a:r>
            <a:r>
              <a:rPr lang="en-AU" sz="1800">
                <a:latin typeface="Arial Narrow" panose="020B0606020202030204" pitchFamily="34" charset="0"/>
              </a:rPr>
              <a:t> = </a:t>
            </a:r>
            <a:r>
              <a:rPr lang="en-US" sz="1800" i="1"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sz="1800">
                <a:latin typeface="Arial Narrow" panose="020B0606020202030204" pitchFamily="34" charset="0"/>
              </a:rPr>
              <a:t> </a:t>
            </a:r>
            <a:r>
              <a:rPr lang="en-AU" sz="1800" baseline="30000">
                <a:latin typeface="Arial Narrow" panose="020B0606020202030204" pitchFamily="34" charset="0"/>
              </a:rPr>
              <a:t>Xb</a:t>
            </a:r>
            <a:r>
              <a:rPr lang="en-US" sz="1800">
                <a:latin typeface="Arial Narrow" panose="020B0606020202030204" pitchFamily="34" charset="0"/>
              </a:rPr>
              <a:t>   public key of B                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2754959" y="3769611"/>
            <a:ext cx="739135" cy="67194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2687765" y="3925410"/>
            <a:ext cx="806329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>
                <a:latin typeface="Arial Narrow" panose="020B0606020202030204" pitchFamily="34" charset="0"/>
              </a:rPr>
              <a:t> </a:t>
            </a:r>
            <a:r>
              <a:rPr lang="en-US" sz="1800" i="1">
                <a:latin typeface="Arial Narrow" panose="020B0606020202030204" pitchFamily="34" charset="0"/>
                <a:sym typeface="Symbol" pitchFamily="18" charset="2"/>
              </a:rPr>
              <a:t> </a:t>
            </a:r>
            <a:r>
              <a:rPr lang="en-AU" sz="1800" baseline="30000">
                <a:latin typeface="Arial Narrow" panose="020B0606020202030204" pitchFamily="34" charset="0"/>
              </a:rPr>
              <a:t>R</a:t>
            </a:r>
            <a:endParaRPr lang="en-US" sz="1800" baseline="30000">
              <a:latin typeface="Arial Narrow" panose="020B0606020202030204" pitchFamily="34" charset="0"/>
            </a:endParaRP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2150212" y="4105582"/>
            <a:ext cx="60474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H="1">
            <a:off x="5441324" y="1967968"/>
            <a:ext cx="1698050" cy="12039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flipV="1">
            <a:off x="2150212" y="1819582"/>
            <a:ext cx="940718" cy="6859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853800" y="4619749"/>
            <a:ext cx="1679853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AU" sz="1800" dirty="0">
                <a:latin typeface="Arial Narrow" panose="020B0606020202030204" pitchFamily="34" charset="0"/>
              </a:rPr>
              <a:t>- </a:t>
            </a:r>
            <a:r>
              <a:rPr lang="en-AU" sz="1800" dirty="0" err="1">
                <a:latin typeface="Arial Narrow" panose="020B0606020202030204" pitchFamily="34" charset="0"/>
              </a:rPr>
              <a:t>X</a:t>
            </a:r>
            <a:r>
              <a:rPr lang="en-AU" sz="1800" baseline="-25000" dirty="0" err="1">
                <a:latin typeface="Arial Narrow" panose="020B0606020202030204" pitchFamily="34" charset="0"/>
              </a:rPr>
              <a:t>b</a:t>
            </a:r>
            <a:r>
              <a:rPr lang="en-AU" sz="1800" dirty="0">
                <a:latin typeface="Arial Narrow" panose="020B0606020202030204" pitchFamily="34" charset="0"/>
              </a:rPr>
              <a:t> = (2</a:t>
            </a:r>
            <a:r>
              <a:rPr lang="en-AU" sz="1800" baseline="30000" dirty="0">
                <a:latin typeface="Arial Narrow" panose="020B0606020202030204" pitchFamily="34" charset="0"/>
              </a:rPr>
              <a:t>m</a:t>
            </a:r>
            <a:r>
              <a:rPr lang="en-AU" sz="1800" dirty="0">
                <a:latin typeface="Arial Narrow" panose="020B0606020202030204" pitchFamily="34" charset="0"/>
              </a:rPr>
              <a:t>-1) - </a:t>
            </a:r>
            <a:r>
              <a:rPr lang="en-AU" sz="1800" dirty="0" err="1">
                <a:latin typeface="Arial Narrow" panose="020B0606020202030204" pitchFamily="34" charset="0"/>
              </a:rPr>
              <a:t>X</a:t>
            </a:r>
            <a:r>
              <a:rPr lang="en-AU" sz="1800" baseline="-25000" dirty="0" err="1">
                <a:latin typeface="Arial Narrow" panose="020B0606020202030204" pitchFamily="34" charset="0"/>
              </a:rPr>
              <a:t>b</a:t>
            </a:r>
            <a:endParaRPr lang="en-AU" sz="1800" baseline="-25000" dirty="0">
              <a:latin typeface="Arial Narrow" panose="020B0606020202030204" pitchFamily="34" charset="0"/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477234" y="3040687"/>
            <a:ext cx="1237492" cy="36034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US" sz="1800" i="1">
                <a:latin typeface="Arial Narrow" panose="020B0606020202030204" pitchFamily="34" charset="0"/>
                <a:sym typeface="Symbol" pitchFamily="18" charset="2"/>
              </a:rPr>
              <a:t>Z</a:t>
            </a:r>
            <a:r>
              <a:rPr lang="en-US" sz="1800" i="1" baseline="30000">
                <a:latin typeface="Arial Narrow" panose="020B0606020202030204" pitchFamily="34" charset="0"/>
                <a:sym typeface="Symbol" pitchFamily="18" charset="2"/>
              </a:rPr>
              <a:t>-1 </a:t>
            </a:r>
            <a:r>
              <a:rPr lang="en-US" sz="1800" i="1">
                <a:latin typeface="Arial Narrow" panose="020B0606020202030204" pitchFamily="34" charset="0"/>
                <a:sym typeface="Symbol" pitchFamily="18" charset="2"/>
              </a:rPr>
              <a:t>= </a:t>
            </a:r>
            <a:r>
              <a:rPr lang="en-AU" sz="1800">
                <a:latin typeface="Arial Narrow" panose="020B0606020202030204" pitchFamily="34" charset="0"/>
              </a:rPr>
              <a:t> - </a:t>
            </a:r>
            <a:r>
              <a:rPr lang="en-AU" sz="1800" baseline="30000">
                <a:latin typeface="Arial Narrow" panose="020B0606020202030204" pitchFamily="34" charset="0"/>
              </a:rPr>
              <a:t>Xb. R</a:t>
            </a:r>
            <a:endParaRPr lang="en-US" sz="1800" baseline="30000">
              <a:latin typeface="Arial Narrow" panose="020B0606020202030204" pitchFamily="34" charset="0"/>
            </a:endParaRP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967941" y="3153504"/>
            <a:ext cx="1170298" cy="3603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lIns="79363" tIns="41269" rIns="79363" bIns="41269" anchor="ctr">
            <a:spAutoFit/>
          </a:bodyPr>
          <a:lstStyle/>
          <a:p>
            <a:pPr defTabSz="671932"/>
            <a:r>
              <a:rPr lang="en-US" sz="1800" i="1">
                <a:latin typeface="Arial Narrow" panose="020B0606020202030204" pitchFamily="34" charset="0"/>
                <a:sym typeface="Symbol" pitchFamily="18" charset="2"/>
              </a:rPr>
              <a:t>Z = </a:t>
            </a:r>
            <a:r>
              <a:rPr lang="en-AU" sz="1800">
                <a:latin typeface="Arial Narrow" panose="020B0606020202030204" pitchFamily="34" charset="0"/>
              </a:rPr>
              <a:t> </a:t>
            </a:r>
            <a:r>
              <a:rPr lang="en-AU" sz="1800" baseline="30000">
                <a:latin typeface="Arial Narrow" panose="020B0606020202030204" pitchFamily="34" charset="0"/>
              </a:rPr>
              <a:t>Xb. R</a:t>
            </a:r>
            <a:endParaRPr lang="en-US" sz="1800" baseline="30000">
              <a:latin typeface="Arial Narrow" panose="020B0606020202030204" pitchFamily="34" charset="0"/>
            </a:endParaRP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713102" y="2585815"/>
            <a:ext cx="317371" cy="63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itchFamily="34" charset="0"/>
              </a:rPr>
              <a:t>/</a:t>
            </a:r>
          </a:p>
          <a:p>
            <a:pPr defTabSz="671932"/>
            <a:r>
              <a:rPr lang="en-US" sz="1800">
                <a:latin typeface="Arial Narrow" pitchFamily="34" charset="0"/>
              </a:rPr>
              <a:t>m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4882724" y="3873702"/>
            <a:ext cx="674841" cy="63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itchFamily="34" charset="0"/>
              </a:rPr>
              <a:t>/</a:t>
            </a:r>
          </a:p>
          <a:p>
            <a:pPr defTabSz="671932"/>
            <a:r>
              <a:rPr lang="en-US" sz="1800">
                <a:latin typeface="Arial Narrow" pitchFamily="34" charset="0"/>
              </a:rPr>
              <a:t>m-bits</a:t>
            </a: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131527" y="2750500"/>
            <a:ext cx="496956" cy="5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H="1">
            <a:off x="7189771" y="4368759"/>
            <a:ext cx="201582" cy="3359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5332027" y="3705630"/>
            <a:ext cx="222794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r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5799115" y="2382745"/>
            <a:ext cx="296532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363" tIns="41269" rIns="79363" bIns="41269" anchor="ctr">
            <a:spAutoFit/>
          </a:bodyPr>
          <a:lstStyle/>
          <a:p>
            <a:pPr defTabSz="671932"/>
            <a:r>
              <a:rPr lang="en-US" sz="1800">
                <a:latin typeface="Arial Narrow" panose="020B0606020202030204" pitchFamily="34" charset="0"/>
              </a:rPr>
              <a:t>C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775476" y="5341513"/>
            <a:ext cx="7890392" cy="3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363" tIns="41269" rIns="79363" bIns="41269" anchor="ctr">
            <a:spAutoFit/>
          </a:bodyPr>
          <a:lstStyle/>
          <a:p>
            <a:pPr defTabSz="671932"/>
            <a:r>
              <a:rPr lang="en-US" sz="1800" dirty="0">
                <a:latin typeface="Arial Narrow" panose="020B0606020202030204" pitchFamily="34" charset="0"/>
              </a:rPr>
              <a:t>Notice: The scheme applies similarly over GF(2</a:t>
            </a:r>
            <a:r>
              <a:rPr lang="en-US" sz="1800" baseline="30000" dirty="0">
                <a:latin typeface="Arial Narrow" panose="020B0606020202030204" pitchFamily="34" charset="0"/>
              </a:rPr>
              <a:t>m</a:t>
            </a:r>
            <a:r>
              <a:rPr lang="en-US" sz="1800" dirty="0">
                <a:latin typeface="Arial Narrow" panose="020B0606020202030204" pitchFamily="34" charset="0"/>
              </a:rPr>
              <a:t>) with </a:t>
            </a:r>
            <a:r>
              <a:rPr lang="en-US" sz="1800" dirty="0"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US" sz="1800" dirty="0">
                <a:latin typeface="Arial Narrow" panose="020B0606020202030204" pitchFamily="34" charset="0"/>
              </a:rPr>
              <a:t>  as a primitive element in that field. </a:t>
            </a:r>
          </a:p>
        </p:txBody>
      </p:sp>
      <p:sp>
        <p:nvSpPr>
          <p:cNvPr id="7221" name="Freeform 53"/>
          <p:cNvSpPr>
            <a:spLocks/>
          </p:cNvSpPr>
          <p:nvPr/>
        </p:nvSpPr>
        <p:spPr bwMode="auto">
          <a:xfrm>
            <a:off x="7839539" y="2757499"/>
            <a:ext cx="160341" cy="360343"/>
          </a:xfrm>
          <a:custGeom>
            <a:avLst/>
            <a:gdLst>
              <a:gd name="T0" fmla="*/ 0 w 952"/>
              <a:gd name="T1" fmla="*/ 0 h 1632"/>
              <a:gd name="T2" fmla="*/ 2147483647 w 952"/>
              <a:gd name="T3" fmla="*/ 2147483647 h 1632"/>
              <a:gd name="T4" fmla="*/ 2147483647 w 952"/>
              <a:gd name="T5" fmla="*/ 2147483647 h 1632"/>
              <a:gd name="T6" fmla="*/ 2147483647 w 952"/>
              <a:gd name="T7" fmla="*/ 2147483647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1632"/>
              <a:gd name="T14" fmla="*/ 952 w 952"/>
              <a:gd name="T15" fmla="*/ 1632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1632">
                <a:moveTo>
                  <a:pt x="0" y="0"/>
                </a:moveTo>
                <a:cubicBezTo>
                  <a:pt x="264" y="60"/>
                  <a:pt x="528" y="120"/>
                  <a:pt x="672" y="336"/>
                </a:cubicBezTo>
                <a:cubicBezTo>
                  <a:pt x="816" y="552"/>
                  <a:pt x="952" y="1080"/>
                  <a:pt x="864" y="1296"/>
                </a:cubicBezTo>
                <a:cubicBezTo>
                  <a:pt x="776" y="1512"/>
                  <a:pt x="264" y="1576"/>
                  <a:pt x="144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lIns="79363" tIns="41269" rIns="79363" bIns="41269" anchor="ctr">
            <a:spAutoFit/>
          </a:bodyPr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 flipH="1">
            <a:off x="1343882" y="4504547"/>
            <a:ext cx="537553" cy="2015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9363" tIns="41269" rIns="79363" bIns="41269" anchor="ctr">
            <a:spAutoFit/>
          </a:bodyPr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3BA475E-4753-487A-A735-456324050AAF}"/>
              </a:ext>
            </a:extLst>
          </p:cNvPr>
          <p:cNvSpPr txBox="1"/>
          <p:nvPr/>
        </p:nvSpPr>
        <p:spPr>
          <a:xfrm>
            <a:off x="875119" y="61"/>
            <a:ext cx="80823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 b="1" u="sng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GB" dirty="0"/>
              <a:t>Fig.1</a:t>
            </a:r>
          </a:p>
        </p:txBody>
      </p:sp>
    </p:spTree>
    <p:extLst>
      <p:ext uri="{BB962C8B-B14F-4D97-AF65-F5344CB8AC3E}">
        <p14:creationId xmlns:p14="http://schemas.microsoft.com/office/powerpoint/2010/main" val="331847066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0</TotalTime>
  <Words>2690</Words>
  <Application>Microsoft Office PowerPoint</Application>
  <PresentationFormat>Bildschirmpräsentation (4:3)</PresentationFormat>
  <Paragraphs>369</Paragraphs>
  <Slides>16</Slides>
  <Notes>12</Notes>
  <HiddenSlides>0</HiddenSlides>
  <MMClips>0</MMClips>
  <ScaleCrop>false</ScaleCrop>
  <HeadingPairs>
    <vt:vector size="6" baseType="variant">
      <vt:variant>
        <vt:lpstr>Design</vt:lpstr>
      </vt:variant>
      <vt:variant>
        <vt:i4>3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Standarddesign</vt:lpstr>
      <vt:lpstr>1_Benutzerdefiniertes Design</vt:lpstr>
      <vt:lpstr>Benutzerdefiniertes Design</vt:lpstr>
      <vt:lpstr>Worksheet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TU Braunschweig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silviad</dc:creator>
  <cp:lastModifiedBy>Adi</cp:lastModifiedBy>
  <cp:revision>1462</cp:revision>
  <cp:lastPrinted>2021-07-22T07:50:25Z</cp:lastPrinted>
  <dcterms:created xsi:type="dcterms:W3CDTF">2004-02-03T08:02:09Z</dcterms:created>
  <dcterms:modified xsi:type="dcterms:W3CDTF">2023-05-31T11:27:15Z</dcterms:modified>
</cp:coreProperties>
</file>